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00" r:id="rId4"/>
    <p:sldId id="401" r:id="rId5"/>
    <p:sldId id="402" r:id="rId6"/>
    <p:sldId id="403" r:id="rId7"/>
    <p:sldId id="404" r:id="rId8"/>
    <p:sldId id="322" r:id="rId9"/>
    <p:sldId id="405" r:id="rId10"/>
    <p:sldId id="406" r:id="rId11"/>
    <p:sldId id="407" r:id="rId12"/>
    <p:sldId id="409" r:id="rId13"/>
    <p:sldId id="417" r:id="rId14"/>
    <p:sldId id="408" r:id="rId15"/>
    <p:sldId id="330" r:id="rId16"/>
    <p:sldId id="333" r:id="rId17"/>
    <p:sldId id="334" r:id="rId18"/>
    <p:sldId id="336" r:id="rId19"/>
    <p:sldId id="335" r:id="rId20"/>
    <p:sldId id="430" r:id="rId21"/>
    <p:sldId id="431" r:id="rId22"/>
    <p:sldId id="432" r:id="rId23"/>
    <p:sldId id="433" r:id="rId24"/>
    <p:sldId id="434" r:id="rId25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4" y="5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>
            <a:extLst>
              <a:ext uri="{FF2B5EF4-FFF2-40B4-BE49-F238E27FC236}">
                <a16:creationId xmlns:a16="http://schemas.microsoft.com/office/drawing/2014/main" id="{CAF2843B-43A9-4DD5-B583-78043A5702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>
              <a:extLst>
                <a:ext uri="{FF2B5EF4-FFF2-40B4-BE49-F238E27FC236}">
                  <a16:creationId xmlns:a16="http://schemas.microsoft.com/office/drawing/2014/main" id="{EF3A601C-4F5A-401B-936F-B029B9F33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>
              <a:extLst>
                <a:ext uri="{FF2B5EF4-FFF2-40B4-BE49-F238E27FC236}">
                  <a16:creationId xmlns:a16="http://schemas.microsoft.com/office/drawing/2014/main" id="{22AFE5AD-DDA2-434B-8DC8-EA2AD492D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>
              <a:extLst>
                <a:ext uri="{FF2B5EF4-FFF2-40B4-BE49-F238E27FC236}">
                  <a16:creationId xmlns:a16="http://schemas.microsoft.com/office/drawing/2014/main" id="{0C757984-5120-40AE-B641-D48A354AA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>
              <a:extLst>
                <a:ext uri="{FF2B5EF4-FFF2-40B4-BE49-F238E27FC236}">
                  <a16:creationId xmlns:a16="http://schemas.microsoft.com/office/drawing/2014/main" id="{43CEE955-AA2A-4467-B0A9-142AD0C3A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EFC6AAD-E02D-4FBF-BF0F-D176AB444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5890-5225-46CB-A78D-551048A58A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4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A9E79C8-79DF-4686-8BF7-8E19E0DD7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B8CE-C545-4BA4-98A9-40CA9EA6E81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8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A0F14A63-6B89-4FAE-A9EF-9A55800FF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B8B2-B6A6-491A-B7AB-72C4619093B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52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9C0D5AEC-8808-4AE4-9538-1E84A5B71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CB54E-E718-4F54-B0A3-C72DA39FE4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20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9AF67166-9C5D-4D6A-9910-6992097BF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988F-0108-4C58-9ECD-ACEC9AEDA1A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107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9503C9E-73BE-4267-BB56-86C9A307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6E7C0-D968-4CB3-AA36-C79BEEEBAF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10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728C8390-E42B-44DC-A0D0-42973B611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DFA48-A7EA-4DC8-BE14-9E7BC6F2F4A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49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BD3C71-3ED3-4CA5-B4B6-72D7F6525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30D84-DC99-40AE-AE4D-4A9FC0F5F4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13F29-277E-4A81-8DB1-32E616AEA3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0D10E1-E374-4B6D-8D94-46C2D148B4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1595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2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48343ACD-50BC-4E5F-9072-DFD73CFE76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613C0A7-42E2-43EC-802E-4E5D3952F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634D-E4B7-42C6-95CA-AC26C9C360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76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575" indent="0">
              <a:buNone/>
              <a:defRPr sz="1700"/>
            </a:lvl2pPr>
            <a:lvl3pPr marL="879152" indent="0">
              <a:buNone/>
              <a:defRPr sz="1600"/>
            </a:lvl3pPr>
            <a:lvl4pPr marL="1318728" indent="0">
              <a:buNone/>
              <a:defRPr sz="1400"/>
            </a:lvl4pPr>
            <a:lvl5pPr marL="1758303" indent="0">
              <a:buNone/>
              <a:defRPr sz="1400"/>
            </a:lvl5pPr>
            <a:lvl6pPr marL="2197880" indent="0">
              <a:buNone/>
              <a:defRPr sz="1400"/>
            </a:lvl6pPr>
            <a:lvl7pPr marL="2637455" indent="0">
              <a:buNone/>
              <a:defRPr sz="1400"/>
            </a:lvl7pPr>
            <a:lvl8pPr marL="3077032" indent="0">
              <a:buNone/>
              <a:defRPr sz="1400"/>
            </a:lvl8pPr>
            <a:lvl9pPr marL="351660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B99322C-30DA-438A-9DE8-3A5A72AA7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A42E-57ED-44DF-813D-4713179367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7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5F4F6A9-84A7-4932-B8C6-491DA306A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7D89F-A1EA-407A-B57D-CFBAD401BA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32F1D94B-4659-48D9-8EDB-000D1406E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3D1D-7A3C-4AAE-A799-C4CC94F25C2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68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AF1F1CF6-AB19-44C1-B32F-6A7A10643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83621-C19B-4A09-B603-188E06897F4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533238-062A-4D99-98DF-D9A5D1C27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7365-38B3-4559-95C0-D68EEA33572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4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471558D-3B95-405A-901E-423FF5BC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6A48-9425-46B1-B86E-41D4C5D9B9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4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575" indent="0">
              <a:buNone/>
              <a:defRPr sz="2800"/>
            </a:lvl2pPr>
            <a:lvl3pPr marL="879152" indent="0">
              <a:buNone/>
              <a:defRPr sz="2300"/>
            </a:lvl3pPr>
            <a:lvl4pPr marL="1318728" indent="0">
              <a:buNone/>
              <a:defRPr sz="1900"/>
            </a:lvl4pPr>
            <a:lvl5pPr marL="1758303" indent="0">
              <a:buNone/>
              <a:defRPr sz="1900"/>
            </a:lvl5pPr>
            <a:lvl6pPr marL="2197880" indent="0">
              <a:buNone/>
              <a:defRPr sz="1900"/>
            </a:lvl6pPr>
            <a:lvl7pPr marL="2637455" indent="0">
              <a:buNone/>
              <a:defRPr sz="1900"/>
            </a:lvl7pPr>
            <a:lvl8pPr marL="3077032" indent="0">
              <a:buNone/>
              <a:defRPr sz="1900"/>
            </a:lvl8pPr>
            <a:lvl9pPr marL="351660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8764D88-0B24-4B7B-9A82-EEC37383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CF130-228C-4FCC-B505-4CF9B7597F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>
            <a:extLst>
              <a:ext uri="{FF2B5EF4-FFF2-40B4-BE49-F238E27FC236}">
                <a16:creationId xmlns:a16="http://schemas.microsoft.com/office/drawing/2014/main" id="{C66512D2-49F7-4E05-8966-C962EDAB43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34340"/>
            <a:ext cx="12192000" cy="338554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 线性代数</a:t>
            </a:r>
          </a:p>
        </p:txBody>
      </p:sp>
      <p:pic>
        <p:nvPicPr>
          <p:cNvPr id="1027" name="图片 12" descr="6d81800a19d8bc3ee5746ab8828ba61ea8d34547.jpg">
            <a:extLst>
              <a:ext uri="{FF2B5EF4-FFF2-40B4-BE49-F238E27FC236}">
                <a16:creationId xmlns:a16="http://schemas.microsoft.com/office/drawing/2014/main" id="{E43C69B9-D7AE-42DB-92C3-547F498014C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>
            <a:extLst>
              <a:ext uri="{FF2B5EF4-FFF2-40B4-BE49-F238E27FC236}">
                <a16:creationId xmlns:a16="http://schemas.microsoft.com/office/drawing/2014/main" id="{79378A0D-0B9C-4922-8682-B0A7561066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8CA115-2E70-4293-8B11-D2DFFF011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C1F52FD2-BB7E-4D47-B577-E2AEEF15D4C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5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  <p:sldLayoutId id="2147484327" r:id="rId12"/>
    <p:sldLayoutId id="2147484328" r:id="rId13"/>
    <p:sldLayoutId id="2147484329" r:id="rId14"/>
    <p:sldLayoutId id="2147484330" r:id="rId15"/>
    <p:sldLayoutId id="2147484331" r:id="rId16"/>
    <p:sldLayoutId id="2147484313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3957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6pPr>
      <a:lvl7pPr marL="879152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7pPr>
      <a:lvl8pPr marL="1318728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8pPr>
      <a:lvl9pPr marL="1758303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9pPr>
    </p:titleStyle>
    <p:bodyStyle>
      <a:lvl1pPr marL="328613" indent="-3286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2788" indent="-2746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288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667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244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819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96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8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1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5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58.wmf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2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80.wmf"/><Relationship Id="rId7" Type="http://schemas.openxmlformats.org/officeDocument/2006/relationships/image" Target="../media/image82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9.e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84.wmf"/><Relationship Id="rId21" Type="http://schemas.openxmlformats.org/officeDocument/2006/relationships/image" Target="../media/image93.w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1.e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8.wmf"/><Relationship Id="rId5" Type="http://schemas.openxmlformats.org/officeDocument/2006/relationships/image" Target="../media/image85.emf"/><Relationship Id="rId15" Type="http://schemas.openxmlformats.org/officeDocument/2006/relationships/image" Target="../media/image90.e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7.emf"/><Relationship Id="rId1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100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0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34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80.wmf"/><Relationship Id="rId7" Type="http://schemas.openxmlformats.org/officeDocument/2006/relationships/image" Target="../media/image82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1.e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94.wmf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0" Type="http://schemas.openxmlformats.org/officeDocument/2006/relationships/oleObject" Target="../embeddings/oleObject107.bin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68D9E62-70E8-4E53-A3EA-A989F444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4884738"/>
            <a:ext cx="61960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zh-CN" altLang="zh-CN" sz="32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新宋体" pitchFamily="49" charset="-122"/>
              <a:ea typeface="新宋体" pitchFamily="49" charset="-122"/>
            </a:endParaRPr>
          </a:p>
        </p:txBody>
      </p:sp>
      <p:pic>
        <p:nvPicPr>
          <p:cNvPr id="7" name="Picture 86" descr="C:\Documents and Settings\zl\桌面\201121159534309.gif">
            <a:extLst>
              <a:ext uri="{FF2B5EF4-FFF2-40B4-BE49-F238E27FC236}">
                <a16:creationId xmlns:a16="http://schemas.microsoft.com/office/drawing/2014/main" id="{60191F74-76F4-4642-B811-772F2656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66316"/>
          <a:stretch>
            <a:fillRect/>
          </a:stretch>
        </p:blipFill>
        <p:spPr bwMode="auto">
          <a:xfrm>
            <a:off x="35496" y="-794"/>
            <a:ext cx="762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8">
            <a:extLst>
              <a:ext uri="{FF2B5EF4-FFF2-40B4-BE49-F238E27FC236}">
                <a16:creationId xmlns:a16="http://schemas.microsoft.com/office/drawing/2014/main" id="{9BBC7BAA-0388-4288-BE8F-402CCF6FAF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30275" y="152400"/>
            <a:ext cx="2057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500" kern="1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四川大学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BD714CCA-FB26-41C6-9AE0-6E7779D1B3E0}"/>
              </a:ext>
            </a:extLst>
          </p:cNvPr>
          <p:cNvSpPr txBox="1">
            <a:spLocks/>
          </p:cNvSpPr>
          <p:nvPr/>
        </p:nvSpPr>
        <p:spPr bwMode="auto">
          <a:xfrm>
            <a:off x="2566318" y="1916113"/>
            <a:ext cx="6049962" cy="8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itchFamily="2" charset="-122"/>
              </a:rPr>
              <a:t>第二章 矩阵代数</a:t>
            </a:r>
            <a:endParaRPr lang="en-US" altLang="zh-CN" sz="4400" b="1" kern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33F7D795-52E5-4655-B4E7-F9D91133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378" y="2860675"/>
            <a:ext cx="59169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转置矩阵与一些重要的方阵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3EAB1A-FA73-4469-88FF-5BF9209A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412776"/>
            <a:ext cx="107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解法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</a:p>
        </p:txBody>
      </p:sp>
      <p:graphicFrame>
        <p:nvGraphicFramePr>
          <p:cNvPr id="25603" name="Object 2">
            <a:extLst>
              <a:ext uri="{FF2B5EF4-FFF2-40B4-BE49-F238E27FC236}">
                <a16:creationId xmlns:a16="http://schemas.microsoft.com/office/drawing/2014/main" id="{937D3541-9477-4587-9AD6-CB046CA4D8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57115"/>
              </p:ext>
            </p:extLst>
          </p:nvPr>
        </p:nvGraphicFramePr>
        <p:xfrm>
          <a:off x="3149600" y="1412776"/>
          <a:ext cx="2463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200" imgH="228600" progId="Equation.DSMT4">
                  <p:embed/>
                </p:oleObj>
              </mc:Choice>
              <mc:Fallback>
                <p:oleObj name="Equation" r:id="rId2" imgW="965200" imgH="228600" progId="Equation.DSMT4">
                  <p:embed/>
                  <p:pic>
                    <p:nvPicPr>
                      <p:cNvPr id="25603" name="Object 2">
                        <a:extLst>
                          <a:ext uri="{FF2B5EF4-FFF2-40B4-BE49-F238E27FC236}">
                            <a16:creationId xmlns:a16="http://schemas.microsoft.com/office/drawing/2014/main" id="{937D3541-9477-4587-9AD6-CB046CA4D8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412776"/>
                        <a:ext cx="24638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>
            <a:extLst>
              <a:ext uri="{FF2B5EF4-FFF2-40B4-BE49-F238E27FC236}">
                <a16:creationId xmlns:a16="http://schemas.microsoft.com/office/drawing/2014/main" id="{ED69237F-63BB-4184-9DB8-99E6540F3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31454"/>
              </p:ext>
            </p:extLst>
          </p:nvPr>
        </p:nvGraphicFramePr>
        <p:xfrm>
          <a:off x="4292600" y="2027139"/>
          <a:ext cx="58420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698500" progId="Equation.DSMT4">
                  <p:embed/>
                </p:oleObj>
              </mc:Choice>
              <mc:Fallback>
                <p:oleObj name="Equation" r:id="rId4" imgW="2286000" imgH="698500" progId="Equation.DSMT4">
                  <p:embed/>
                  <p:pic>
                    <p:nvPicPr>
                      <p:cNvPr id="25604" name="Object 3">
                        <a:extLst>
                          <a:ext uri="{FF2B5EF4-FFF2-40B4-BE49-F238E27FC236}">
                            <a16:creationId xmlns:a16="http://schemas.microsoft.com/office/drawing/2014/main" id="{ED69237F-63BB-4184-9DB8-99E6540F3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2027139"/>
                        <a:ext cx="5842000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>
            <a:extLst>
              <a:ext uri="{FF2B5EF4-FFF2-40B4-BE49-F238E27FC236}">
                <a16:creationId xmlns:a16="http://schemas.microsoft.com/office/drawing/2014/main" id="{797617E2-E103-4895-B50A-582AE67A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855" y="260648"/>
            <a:ext cx="8035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阶方阵，如果满足               ，即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对称阵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108549" name="Object 2">
            <a:extLst>
              <a:ext uri="{FF2B5EF4-FFF2-40B4-BE49-F238E27FC236}">
                <a16:creationId xmlns:a16="http://schemas.microsoft.com/office/drawing/2014/main" id="{FF900F53-0030-49CF-ABDC-9B218DC12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60363"/>
              </p:ext>
            </p:extLst>
          </p:nvPr>
        </p:nvGraphicFramePr>
        <p:xfrm>
          <a:off x="4095750" y="925206"/>
          <a:ext cx="3530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54000" progId="Equation.DSMT4">
                  <p:embed/>
                </p:oleObj>
              </mc:Choice>
              <mc:Fallback>
                <p:oleObj name="Equation" r:id="rId2" imgW="1600200" imgH="254000" progId="Equation.DSMT4">
                  <p:embed/>
                  <p:pic>
                    <p:nvPicPr>
                      <p:cNvPr id="108549" name="Object 2">
                        <a:extLst>
                          <a:ext uri="{FF2B5EF4-FFF2-40B4-BE49-F238E27FC236}">
                            <a16:creationId xmlns:a16="http://schemas.microsoft.com/office/drawing/2014/main" id="{FF900F53-0030-49CF-ABDC-9B218DC12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925206"/>
                        <a:ext cx="3530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3">
            <a:extLst>
              <a:ext uri="{FF2B5EF4-FFF2-40B4-BE49-F238E27FC236}">
                <a16:creationId xmlns:a16="http://schemas.microsoft.com/office/drawing/2014/main" id="{0AF60575-16EB-46A9-A0C5-2F73009D1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073211"/>
              </p:ext>
            </p:extLst>
          </p:nvPr>
        </p:nvGraphicFramePr>
        <p:xfrm>
          <a:off x="6600056" y="318131"/>
          <a:ext cx="10906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190417" progId="Equation.DSMT4">
                  <p:embed/>
                </p:oleObj>
              </mc:Choice>
              <mc:Fallback>
                <p:oleObj name="Equation" r:id="rId4" imgW="495085" imgH="190417" progId="Equation.DSMT4">
                  <p:embed/>
                  <p:pic>
                    <p:nvPicPr>
                      <p:cNvPr id="108550" name="Object 3">
                        <a:extLst>
                          <a:ext uri="{FF2B5EF4-FFF2-40B4-BE49-F238E27FC236}">
                            <a16:creationId xmlns:a16="http://schemas.microsoft.com/office/drawing/2014/main" id="{0AF60575-16EB-46A9-A0C5-2F73009D1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318131"/>
                        <a:ext cx="10906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4">
            <a:extLst>
              <a:ext uri="{FF2B5EF4-FFF2-40B4-BE49-F238E27FC236}">
                <a16:creationId xmlns:a16="http://schemas.microsoft.com/office/drawing/2014/main" id="{2C787BA5-4878-4C8F-ACF4-19D73513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422210"/>
              </p:ext>
            </p:extLst>
          </p:nvPr>
        </p:nvGraphicFramePr>
        <p:xfrm>
          <a:off x="2951808" y="3212976"/>
          <a:ext cx="242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698500" progId="Equation.DSMT4">
                  <p:embed/>
                </p:oleObj>
              </mc:Choice>
              <mc:Fallback>
                <p:oleObj name="Equation" r:id="rId6" imgW="1054100" imgH="698500" progId="Equation.DSMT4">
                  <p:embed/>
                  <p:pic>
                    <p:nvPicPr>
                      <p:cNvPr id="108551" name="Object 4">
                        <a:extLst>
                          <a:ext uri="{FF2B5EF4-FFF2-40B4-BE49-F238E27FC236}">
                            <a16:creationId xmlns:a16="http://schemas.microsoft.com/office/drawing/2014/main" id="{2C787BA5-4878-4C8F-ACF4-19D735132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08" y="3212976"/>
                        <a:ext cx="2424112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Line 8">
            <a:extLst>
              <a:ext uri="{FF2B5EF4-FFF2-40B4-BE49-F238E27FC236}">
                <a16:creationId xmlns:a16="http://schemas.microsoft.com/office/drawing/2014/main" id="{6708DAC3-CFC0-47EA-9568-2E51182D5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434" y="3587626"/>
            <a:ext cx="871537" cy="87153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AB0109AD-E12D-49BB-B2DF-A3A74B5FF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358" y="3524126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A590363A-630E-40AC-8665-E8C92086E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4470" y="3524126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5" name="Line 11">
            <a:extLst>
              <a:ext uri="{FF2B5EF4-FFF2-40B4-BE49-F238E27FC236}">
                <a16:creationId xmlns:a16="http://schemas.microsoft.com/office/drawing/2014/main" id="{D801B539-67C9-4E03-BA0C-D52A0FB14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2970" y="4098801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F1F90438-057D-47FE-9852-D6B516DA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504686"/>
            <a:ext cx="653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如果满足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反对称阵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    </a:t>
            </a:r>
          </a:p>
        </p:txBody>
      </p:sp>
      <p:sp>
        <p:nvSpPr>
          <p:cNvPr id="108562" name="Rectangle 18">
            <a:extLst>
              <a:ext uri="{FF2B5EF4-FFF2-40B4-BE49-F238E27FC236}">
                <a16:creationId xmlns:a16="http://schemas.microsoft.com/office/drawing/2014/main" id="{569A4244-0A3B-457D-A5BA-B95DFE7E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4949248"/>
            <a:ext cx="125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对称阵  </a:t>
            </a:r>
          </a:p>
        </p:txBody>
      </p:sp>
      <p:graphicFrame>
        <p:nvGraphicFramePr>
          <p:cNvPr id="108563" name="Object 5">
            <a:extLst>
              <a:ext uri="{FF2B5EF4-FFF2-40B4-BE49-F238E27FC236}">
                <a16:creationId xmlns:a16="http://schemas.microsoft.com/office/drawing/2014/main" id="{57AA27BA-1D15-4C7B-B51A-860807DFC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760196"/>
              </p:ext>
            </p:extLst>
          </p:nvPr>
        </p:nvGraphicFramePr>
        <p:xfrm>
          <a:off x="6174829" y="3185641"/>
          <a:ext cx="26574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698500" progId="Equation.DSMT4">
                  <p:embed/>
                </p:oleObj>
              </mc:Choice>
              <mc:Fallback>
                <p:oleObj name="Equation" r:id="rId8" imgW="1155700" imgH="698500" progId="Equation.DSMT4">
                  <p:embed/>
                  <p:pic>
                    <p:nvPicPr>
                      <p:cNvPr id="108563" name="Object 5">
                        <a:extLst>
                          <a:ext uri="{FF2B5EF4-FFF2-40B4-BE49-F238E27FC236}">
                            <a16:creationId xmlns:a16="http://schemas.microsoft.com/office/drawing/2014/main" id="{57AA27BA-1D15-4C7B-B51A-860807DFC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829" y="3185641"/>
                        <a:ext cx="265747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Rectangle 20">
            <a:extLst>
              <a:ext uri="{FF2B5EF4-FFF2-40B4-BE49-F238E27FC236}">
                <a16:creationId xmlns:a16="http://schemas.microsoft.com/office/drawing/2014/main" id="{B243D035-DA00-47AB-8272-FEB57869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266" y="4916016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反对称阵  </a:t>
            </a: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ED1BB490-2A16-424D-AC40-DA6C33854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416" y="3487267"/>
            <a:ext cx="1058862" cy="944563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98FB56A4-8516-4CDD-809C-939308B76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7342" y="3495205"/>
            <a:ext cx="649287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0E52515C-2E0D-4565-B010-C3A64535D3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0216" y="3423766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8" name="Line 24">
            <a:extLst>
              <a:ext uri="{FF2B5EF4-FFF2-40B4-BE49-F238E27FC236}">
                <a16:creationId xmlns:a16="http://schemas.microsoft.com/office/drawing/2014/main" id="{3F4F166A-4038-4EEC-9962-0BB639464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0941" y="4071466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A24B869-016C-41FA-9B88-D47142B8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404664"/>
            <a:ext cx="2088232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楷体_GB2312"/>
                <a:ea typeface="黑体" panose="02010609060101010101" pitchFamily="49" charset="-122"/>
              </a:rPr>
              <a:t>二、对称阵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10553DE-0B91-4657-A31E-A4A3B65F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8" y="3195735"/>
            <a:ext cx="2448396" cy="182755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对称矩阵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的特点是：它的元素以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主对角线为对称轴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对应相等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6F680CA-883F-4501-9F06-DFCB0725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616" y="3171307"/>
            <a:ext cx="2687539" cy="193899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反对称矩阵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的主要特点是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: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主对角线上的元素为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0,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其余的元素关于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主对角线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互为相反数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AEB99C-FC0B-4EDE-A0C6-F11A8F1EEB39}"/>
              </a:ext>
            </a:extLst>
          </p:cNvPr>
          <p:cNvSpPr/>
          <p:nvPr/>
        </p:nvSpPr>
        <p:spPr>
          <a:xfrm>
            <a:off x="1199456" y="5577076"/>
            <a:ext cx="96490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特别地，两个同阶的对称矩阵的和还是对称矩阵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对称矩阵的数乘也是对称矩阵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反对称矩阵亦然。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  <p:bldP spid="108560" grpId="0"/>
      <p:bldP spid="108562" grpId="0"/>
      <p:bldP spid="108564" grpId="0"/>
      <p:bldP spid="19" grpId="0" animBg="1"/>
      <p:bldP spid="2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8F7A7000-5E8A-4FFD-9A36-ED13DFA03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1556122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思考：</a:t>
            </a:r>
            <a:r>
              <a:rPr lang="zh-CN" altLang="zh-CN" sz="2800" b="1">
                <a:latin typeface="Times New Roman" panose="02020603050405020304" pitchFamily="18" charset="0"/>
              </a:rPr>
              <a:t>对称矩阵的乘积是对称矩阵吗?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7C3CC3E-15D5-4B5A-8232-B420A656C7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607121"/>
              </p:ext>
            </p:extLst>
          </p:nvPr>
        </p:nvGraphicFramePr>
        <p:xfrm>
          <a:off x="2098675" y="2491160"/>
          <a:ext cx="4006850" cy="153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29594" imgH="698803" progId="Equation.DSMT4">
                  <p:embed/>
                </p:oleObj>
              </mc:Choice>
              <mc:Fallback>
                <p:oleObj r:id="rId2" imgW="1829594" imgH="698803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97C3CC3E-15D5-4B5A-8232-B420A656C7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2491160"/>
                        <a:ext cx="4006850" cy="153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71FBFCE-97CA-4F2B-A36B-F621423AE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383340"/>
              </p:ext>
            </p:extLst>
          </p:nvPr>
        </p:nvGraphicFramePr>
        <p:xfrm>
          <a:off x="6130926" y="2454647"/>
          <a:ext cx="1947863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8928" imgH="699107" progId="Equation.DSMT4">
                  <p:embed/>
                </p:oleObj>
              </mc:Choice>
              <mc:Fallback>
                <p:oleObj r:id="rId4" imgW="838928" imgH="699107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471FBFCE-97CA-4F2B-A36B-F621423AEB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6" y="2454647"/>
                        <a:ext cx="1947863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>
            <a:extLst>
              <a:ext uri="{FF2B5EF4-FFF2-40B4-BE49-F238E27FC236}">
                <a16:creationId xmlns:a16="http://schemas.microsoft.com/office/drawing/2014/main" id="{D74E78F4-7548-4F00-AAC7-5DCDD469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4" y="2995984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不是对称矩阵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4023EAB6-B3D8-444E-8DB3-88B0EEBAEFED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720261760"/>
              </p:ext>
            </p:extLst>
          </p:nvPr>
        </p:nvGraphicFramePr>
        <p:xfrm>
          <a:off x="960438" y="800100"/>
          <a:ext cx="105568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2440" imgH="253800" progId="Equation.DSMT4">
                  <p:embed/>
                </p:oleObj>
              </mc:Choice>
              <mc:Fallback>
                <p:oleObj name="Equation" r:id="rId2" imgW="4762440" imgH="253800" progId="Equation.DSMT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4023EAB6-B3D8-444E-8DB3-88B0EEBAEFE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800100"/>
                        <a:ext cx="105568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776E58D6-52C6-4627-966E-6071FBAC5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000353"/>
              </p:ext>
            </p:extLst>
          </p:nvPr>
        </p:nvGraphicFramePr>
        <p:xfrm>
          <a:off x="957901" y="1597030"/>
          <a:ext cx="10074381" cy="549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500" imgH="228600" progId="Equation.DSMT4">
                  <p:embed/>
                </p:oleObj>
              </mc:Choice>
              <mc:Fallback>
                <p:oleObj name="Equation" r:id="rId4" imgW="3365500" imgH="228600" progId="Equation.DSMT4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776E58D6-52C6-4627-966E-6071FBAC5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901" y="1597030"/>
                        <a:ext cx="10074381" cy="549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1DC33FA-5757-41A3-8B73-6119ED89B7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086723"/>
              </p:ext>
            </p:extLst>
          </p:nvPr>
        </p:nvGraphicFramePr>
        <p:xfrm>
          <a:off x="2211142" y="2224521"/>
          <a:ext cx="6594467" cy="1606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1000" imgH="711200" progId="Equation.DSMT4">
                  <p:embed/>
                </p:oleObj>
              </mc:Choice>
              <mc:Fallback>
                <p:oleObj name="Equation" r:id="rId6" imgW="2921000" imgH="71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1DC33FA-5757-41A3-8B73-6119ED89B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142" y="2224521"/>
                        <a:ext cx="6594467" cy="1606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69D8D5B-48CC-43B1-9D8C-99EBAB479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124989"/>
              </p:ext>
            </p:extLst>
          </p:nvPr>
        </p:nvGraphicFramePr>
        <p:xfrm>
          <a:off x="2211142" y="3877470"/>
          <a:ext cx="66157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900" imgH="241300" progId="Equation.DSMT4">
                  <p:embed/>
                </p:oleObj>
              </mc:Choice>
              <mc:Fallback>
                <p:oleObj name="Equation" r:id="rId8" imgW="2628900" imgH="2413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69D8D5B-48CC-43B1-9D8C-99EBAB479D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142" y="3877470"/>
                        <a:ext cx="66157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6ECDDEF-8C35-4BAE-86DC-2786639C0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546506"/>
              </p:ext>
            </p:extLst>
          </p:nvPr>
        </p:nvGraphicFramePr>
        <p:xfrm>
          <a:off x="2110029" y="4581128"/>
          <a:ext cx="7966286" cy="108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200" imgH="482600" progId="Equation.DSMT4">
                  <p:embed/>
                </p:oleObj>
              </mc:Choice>
              <mc:Fallback>
                <p:oleObj name="Equation" r:id="rId10" imgW="3251200" imgH="482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6ECDDEF-8C35-4BAE-86DC-2786639C05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029" y="4581128"/>
                        <a:ext cx="7966286" cy="1089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A96197-3E95-4C33-B6EF-1064605BE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61340"/>
              </p:ext>
            </p:extLst>
          </p:nvPr>
        </p:nvGraphicFramePr>
        <p:xfrm>
          <a:off x="1343472" y="5877468"/>
          <a:ext cx="10669839" cy="478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60560" imgH="228600" progId="Equation.DSMT4">
                  <p:embed/>
                </p:oleObj>
              </mc:Choice>
              <mc:Fallback>
                <p:oleObj name="Equation" r:id="rId12" imgW="466056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0A96197-3E95-4C33-B6EF-1064605BED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877468"/>
                        <a:ext cx="10669839" cy="478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A0EAF6-1AC3-46F7-94E8-28123D33A451}"/>
              </a:ext>
            </a:extLst>
          </p:cNvPr>
          <p:cNvSpPr txBox="1"/>
          <p:nvPr/>
        </p:nvSpPr>
        <p:spPr>
          <a:xfrm>
            <a:off x="191344" y="388968"/>
            <a:ext cx="7665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accent1"/>
                </a:solidFill>
                <a:latin typeface="楷体_GB231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latin typeface="楷体_GB2312"/>
              </a:rPr>
              <a:t>2</a:t>
            </a:r>
            <a:endParaRPr kumimoji="1" lang="zh-CN" altLang="en-US" sz="2800" b="1" dirty="0">
              <a:solidFill>
                <a:schemeClr val="accent1"/>
              </a:solidFill>
              <a:latin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6927884B-8653-4A85-9B58-8E6C0C487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49" y="877778"/>
            <a:ext cx="1082310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设列矩阵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(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…,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满足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 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1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阶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单位阵，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E</a:t>
            </a:r>
            <a:r>
              <a:rPr kumimoji="1"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XX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，试证明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是对称阵，且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HH</a:t>
            </a:r>
            <a:r>
              <a:rPr kumimoji="1"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E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C5235A6-163F-43AB-81D3-490A6C54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949" y="2114440"/>
            <a:ext cx="818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证明：</a:t>
            </a:r>
            <a:endParaRPr kumimoji="1" lang="zh-CN" altLang="en-US" sz="24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09587" name="Object 2">
            <a:extLst>
              <a:ext uri="{FF2B5EF4-FFF2-40B4-BE49-F238E27FC236}">
                <a16:creationId xmlns:a16="http://schemas.microsoft.com/office/drawing/2014/main" id="{67C8EBA4-1467-4744-BCB3-6212A8945F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05489"/>
              </p:ext>
            </p:extLst>
          </p:nvPr>
        </p:nvGraphicFramePr>
        <p:xfrm>
          <a:off x="2595314" y="2302222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228600" progId="Equation.DSMT4">
                  <p:embed/>
                </p:oleObj>
              </mc:Choice>
              <mc:Fallback>
                <p:oleObj name="Equation" r:id="rId2" imgW="1257300" imgH="228600" progId="Equation.DSMT4">
                  <p:embed/>
                  <p:pic>
                    <p:nvPicPr>
                      <p:cNvPr id="109587" name="Object 2">
                        <a:extLst>
                          <a:ext uri="{FF2B5EF4-FFF2-40B4-BE49-F238E27FC236}">
                            <a16:creationId xmlns:a16="http://schemas.microsoft.com/office/drawing/2014/main" id="{67C8EBA4-1467-4744-BCB3-6212A8945F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314" y="2302222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3">
            <a:extLst>
              <a:ext uri="{FF2B5EF4-FFF2-40B4-BE49-F238E27FC236}">
                <a16:creationId xmlns:a16="http://schemas.microsoft.com/office/drawing/2014/main" id="{D28F8840-B574-4FD3-9363-0BCF59F71D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660094"/>
              </p:ext>
            </p:extLst>
          </p:nvPr>
        </p:nvGraphicFramePr>
        <p:xfrm>
          <a:off x="7329239" y="2305397"/>
          <a:ext cx="200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865" imgH="228501" progId="Equation.DSMT4">
                  <p:embed/>
                </p:oleObj>
              </mc:Choice>
              <mc:Fallback>
                <p:oleObj name="Equation" r:id="rId4" imgW="1002865" imgH="228501" progId="Equation.DSMT4">
                  <p:embed/>
                  <p:pic>
                    <p:nvPicPr>
                      <p:cNvPr id="109589" name="Object 3">
                        <a:extLst>
                          <a:ext uri="{FF2B5EF4-FFF2-40B4-BE49-F238E27FC236}">
                            <a16:creationId xmlns:a16="http://schemas.microsoft.com/office/drawing/2014/main" id="{D28F8840-B574-4FD3-9363-0BCF59F71D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239" y="2305397"/>
                        <a:ext cx="200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2" name="Object 4">
            <a:extLst>
              <a:ext uri="{FF2B5EF4-FFF2-40B4-BE49-F238E27FC236}">
                <a16:creationId xmlns:a16="http://schemas.microsoft.com/office/drawing/2014/main" id="{F35D9A26-6B84-40A5-8A64-9277D2D13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9463"/>
              </p:ext>
            </p:extLst>
          </p:nvPr>
        </p:nvGraphicFramePr>
        <p:xfrm>
          <a:off x="5054351" y="2305397"/>
          <a:ext cx="233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228600" progId="Equation.DSMT4">
                  <p:embed/>
                </p:oleObj>
              </mc:Choice>
              <mc:Fallback>
                <p:oleObj name="Equation" r:id="rId6" imgW="1168400" imgH="228600" progId="Equation.DSMT4">
                  <p:embed/>
                  <p:pic>
                    <p:nvPicPr>
                      <p:cNvPr id="109592" name="Object 4">
                        <a:extLst>
                          <a:ext uri="{FF2B5EF4-FFF2-40B4-BE49-F238E27FC236}">
                            <a16:creationId xmlns:a16="http://schemas.microsoft.com/office/drawing/2014/main" id="{F35D9A26-6B84-40A5-8A64-9277D2D13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351" y="2305397"/>
                        <a:ext cx="233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5" name="Object 5">
            <a:extLst>
              <a:ext uri="{FF2B5EF4-FFF2-40B4-BE49-F238E27FC236}">
                <a16:creationId xmlns:a16="http://schemas.microsoft.com/office/drawing/2014/main" id="{04C9CF2C-416F-4B36-9513-A409A1E7C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859609"/>
              </p:ext>
            </p:extLst>
          </p:nvPr>
        </p:nvGraphicFramePr>
        <p:xfrm>
          <a:off x="3139826" y="2954684"/>
          <a:ext cx="223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600" imgH="228600" progId="Equation.DSMT4">
                  <p:embed/>
                </p:oleObj>
              </mc:Choice>
              <mc:Fallback>
                <p:oleObj name="Equation" r:id="rId8" imgW="1117600" imgH="228600" progId="Equation.DSMT4">
                  <p:embed/>
                  <p:pic>
                    <p:nvPicPr>
                      <p:cNvPr id="109595" name="Object 5">
                        <a:extLst>
                          <a:ext uri="{FF2B5EF4-FFF2-40B4-BE49-F238E27FC236}">
                            <a16:creationId xmlns:a16="http://schemas.microsoft.com/office/drawing/2014/main" id="{04C9CF2C-416F-4B36-9513-A409A1E7C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826" y="2954684"/>
                        <a:ext cx="2235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7" name="Object 6">
            <a:extLst>
              <a:ext uri="{FF2B5EF4-FFF2-40B4-BE49-F238E27FC236}">
                <a16:creationId xmlns:a16="http://schemas.microsoft.com/office/drawing/2014/main" id="{E6825137-267B-4D18-BE16-3A9666BA0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615247"/>
              </p:ext>
            </p:extLst>
          </p:nvPr>
        </p:nvGraphicFramePr>
        <p:xfrm>
          <a:off x="5346451" y="2968972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447" imgH="190417" progId="Equation.DSMT4">
                  <p:embed/>
                </p:oleObj>
              </mc:Choice>
              <mc:Fallback>
                <p:oleObj name="Equation" r:id="rId10" imgW="812447" imgH="190417" progId="Equation.DSMT4">
                  <p:embed/>
                  <p:pic>
                    <p:nvPicPr>
                      <p:cNvPr id="109597" name="Object 6">
                        <a:extLst>
                          <a:ext uri="{FF2B5EF4-FFF2-40B4-BE49-F238E27FC236}">
                            <a16:creationId xmlns:a16="http://schemas.microsoft.com/office/drawing/2014/main" id="{E6825137-267B-4D18-BE16-3A9666BA08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451" y="2968972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8" name="Object 7">
            <a:extLst>
              <a:ext uri="{FF2B5EF4-FFF2-40B4-BE49-F238E27FC236}">
                <a16:creationId xmlns:a16="http://schemas.microsoft.com/office/drawing/2014/main" id="{84FB8A36-08F4-447B-8351-5F87A69D24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853018"/>
              </p:ext>
            </p:extLst>
          </p:nvPr>
        </p:nvGraphicFramePr>
        <p:xfrm>
          <a:off x="6972051" y="3016597"/>
          <a:ext cx="63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087" imgH="164885" progId="Equation.DSMT4">
                  <p:embed/>
                </p:oleObj>
              </mc:Choice>
              <mc:Fallback>
                <p:oleObj name="Equation" r:id="rId12" imgW="317087" imgH="164885" progId="Equation.DSMT4">
                  <p:embed/>
                  <p:pic>
                    <p:nvPicPr>
                      <p:cNvPr id="109598" name="Object 7">
                        <a:extLst>
                          <a:ext uri="{FF2B5EF4-FFF2-40B4-BE49-F238E27FC236}">
                            <a16:creationId xmlns:a16="http://schemas.microsoft.com/office/drawing/2014/main" id="{84FB8A36-08F4-447B-8351-5F87A69D24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051" y="3016597"/>
                        <a:ext cx="63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00" name="Rectangle 32">
            <a:extLst>
              <a:ext uri="{FF2B5EF4-FFF2-40B4-BE49-F238E27FC236}">
                <a16:creationId xmlns:a16="http://schemas.microsoft.com/office/drawing/2014/main" id="{B68EC439-67F7-47D9-87CF-EBE93E4E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315" y="3607147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从而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 </a:t>
            </a:r>
            <a:r>
              <a:rPr kumimoji="1"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是对称阵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．  </a:t>
            </a:r>
          </a:p>
        </p:txBody>
      </p:sp>
      <p:graphicFrame>
        <p:nvGraphicFramePr>
          <p:cNvPr id="109601" name="Object 8">
            <a:extLst>
              <a:ext uri="{FF2B5EF4-FFF2-40B4-BE49-F238E27FC236}">
                <a16:creationId xmlns:a16="http://schemas.microsoft.com/office/drawing/2014/main" id="{E4D15D78-3204-41A0-AD2D-26554C024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66695"/>
              </p:ext>
            </p:extLst>
          </p:nvPr>
        </p:nvGraphicFramePr>
        <p:xfrm>
          <a:off x="2595314" y="4259609"/>
          <a:ext cx="345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27200" imgH="228600" progId="Equation.DSMT4">
                  <p:embed/>
                </p:oleObj>
              </mc:Choice>
              <mc:Fallback>
                <p:oleObj name="Equation" r:id="rId14" imgW="1727200" imgH="228600" progId="Equation.DSMT4">
                  <p:embed/>
                  <p:pic>
                    <p:nvPicPr>
                      <p:cNvPr id="109601" name="Object 8">
                        <a:extLst>
                          <a:ext uri="{FF2B5EF4-FFF2-40B4-BE49-F238E27FC236}">
                            <a16:creationId xmlns:a16="http://schemas.microsoft.com/office/drawing/2014/main" id="{E4D15D78-3204-41A0-AD2D-26554C024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314" y="4259609"/>
                        <a:ext cx="345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2" name="Object 9">
            <a:extLst>
              <a:ext uri="{FF2B5EF4-FFF2-40B4-BE49-F238E27FC236}">
                <a16:creationId xmlns:a16="http://schemas.microsoft.com/office/drawing/2014/main" id="{8B279734-66CC-44EE-9442-BA4274580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543219"/>
              </p:ext>
            </p:extLst>
          </p:nvPr>
        </p:nvGraphicFramePr>
        <p:xfrm>
          <a:off x="6022726" y="4267547"/>
          <a:ext cx="3327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700" imgH="228600" progId="Equation.DSMT4">
                  <p:embed/>
                </p:oleObj>
              </mc:Choice>
              <mc:Fallback>
                <p:oleObj name="Equation" r:id="rId16" imgW="1663700" imgH="228600" progId="Equation.DSMT4">
                  <p:embed/>
                  <p:pic>
                    <p:nvPicPr>
                      <p:cNvPr id="109602" name="Object 9">
                        <a:extLst>
                          <a:ext uri="{FF2B5EF4-FFF2-40B4-BE49-F238E27FC236}">
                            <a16:creationId xmlns:a16="http://schemas.microsoft.com/office/drawing/2014/main" id="{8B279734-66CC-44EE-9442-BA42745809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726" y="4267547"/>
                        <a:ext cx="3327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3" name="Object 10">
            <a:extLst>
              <a:ext uri="{FF2B5EF4-FFF2-40B4-BE49-F238E27FC236}">
                <a16:creationId xmlns:a16="http://schemas.microsoft.com/office/drawing/2014/main" id="{8975A2EE-7766-4CCE-99CF-0FCC9C99D7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273808"/>
              </p:ext>
            </p:extLst>
          </p:nvPr>
        </p:nvGraphicFramePr>
        <p:xfrm>
          <a:off x="3370014" y="4912072"/>
          <a:ext cx="330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1000" imgH="190500" progId="Equation.DSMT4">
                  <p:embed/>
                </p:oleObj>
              </mc:Choice>
              <mc:Fallback>
                <p:oleObj name="Equation" r:id="rId18" imgW="1651000" imgH="190500" progId="Equation.DSMT4">
                  <p:embed/>
                  <p:pic>
                    <p:nvPicPr>
                      <p:cNvPr id="109603" name="Object 10">
                        <a:extLst>
                          <a:ext uri="{FF2B5EF4-FFF2-40B4-BE49-F238E27FC236}">
                            <a16:creationId xmlns:a16="http://schemas.microsoft.com/office/drawing/2014/main" id="{8975A2EE-7766-4CCE-99CF-0FCC9C99D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014" y="4912072"/>
                        <a:ext cx="330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4" name="Object 11">
            <a:extLst>
              <a:ext uri="{FF2B5EF4-FFF2-40B4-BE49-F238E27FC236}">
                <a16:creationId xmlns:a16="http://schemas.microsoft.com/office/drawing/2014/main" id="{0784D911-3248-45DA-80E8-4D9C631A9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31118"/>
              </p:ext>
            </p:extLst>
          </p:nvPr>
        </p:nvGraphicFramePr>
        <p:xfrm>
          <a:off x="6614864" y="4897784"/>
          <a:ext cx="365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28800" imgH="228600" progId="Equation.DSMT4">
                  <p:embed/>
                </p:oleObj>
              </mc:Choice>
              <mc:Fallback>
                <p:oleObj name="Equation" r:id="rId20" imgW="1828800" imgH="228600" progId="Equation.DSMT4">
                  <p:embed/>
                  <p:pic>
                    <p:nvPicPr>
                      <p:cNvPr id="109604" name="Object 11">
                        <a:extLst>
                          <a:ext uri="{FF2B5EF4-FFF2-40B4-BE49-F238E27FC236}">
                            <a16:creationId xmlns:a16="http://schemas.microsoft.com/office/drawing/2014/main" id="{0784D911-3248-45DA-80E8-4D9C631A9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864" y="4897784"/>
                        <a:ext cx="365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5" name="Object 12">
            <a:extLst>
              <a:ext uri="{FF2B5EF4-FFF2-40B4-BE49-F238E27FC236}">
                <a16:creationId xmlns:a16="http://schemas.microsoft.com/office/drawing/2014/main" id="{2C23CB84-172D-413F-AC33-E2D65EBF8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655183"/>
              </p:ext>
            </p:extLst>
          </p:nvPr>
        </p:nvGraphicFramePr>
        <p:xfrm>
          <a:off x="3358901" y="5488334"/>
          <a:ext cx="269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46200" imgH="190500" progId="Equation.DSMT4">
                  <p:embed/>
                </p:oleObj>
              </mc:Choice>
              <mc:Fallback>
                <p:oleObj name="Equation" r:id="rId22" imgW="1346200" imgH="190500" progId="Equation.DSMT4">
                  <p:embed/>
                  <p:pic>
                    <p:nvPicPr>
                      <p:cNvPr id="109605" name="Object 12">
                        <a:extLst>
                          <a:ext uri="{FF2B5EF4-FFF2-40B4-BE49-F238E27FC236}">
                            <a16:creationId xmlns:a16="http://schemas.microsoft.com/office/drawing/2014/main" id="{2C23CB84-172D-413F-AC33-E2D65EBF8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01" y="5488334"/>
                        <a:ext cx="269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06" name="Object 13">
            <a:extLst>
              <a:ext uri="{FF2B5EF4-FFF2-40B4-BE49-F238E27FC236}">
                <a16:creationId xmlns:a16="http://schemas.microsoft.com/office/drawing/2014/main" id="{40F6118E-2AE1-4B06-98B0-E8A561D6B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07392"/>
              </p:ext>
            </p:extLst>
          </p:nvPr>
        </p:nvGraphicFramePr>
        <p:xfrm>
          <a:off x="6073526" y="5547072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1847" imgH="164957" progId="Equation.DSMT4">
                  <p:embed/>
                </p:oleObj>
              </mc:Choice>
              <mc:Fallback>
                <p:oleObj name="Equation" r:id="rId24" imgW="291847" imgH="164957" progId="Equation.DSMT4">
                  <p:embed/>
                  <p:pic>
                    <p:nvPicPr>
                      <p:cNvPr id="109606" name="Object 13">
                        <a:extLst>
                          <a:ext uri="{FF2B5EF4-FFF2-40B4-BE49-F238E27FC236}">
                            <a16:creationId xmlns:a16="http://schemas.microsoft.com/office/drawing/2014/main" id="{40F6118E-2AE1-4B06-98B0-E8A561D6B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526" y="5547072"/>
                        <a:ext cx="584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AB2500E-202C-4A9B-B142-E303B223A255}"/>
              </a:ext>
            </a:extLst>
          </p:cNvPr>
          <p:cNvSpPr txBox="1"/>
          <p:nvPr/>
        </p:nvSpPr>
        <p:spPr>
          <a:xfrm>
            <a:off x="191344" y="893024"/>
            <a:ext cx="7665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accent1"/>
                </a:solidFill>
                <a:latin typeface="楷体_GB231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latin typeface="楷体_GB2312"/>
              </a:rPr>
              <a:t>3</a:t>
            </a:r>
            <a:endParaRPr kumimoji="1" lang="zh-CN" altLang="en-US" sz="2800" b="1" dirty="0">
              <a:solidFill>
                <a:schemeClr val="accent1"/>
              </a:solidFill>
              <a:latin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500"/>
                                        <p:tgtEl>
                                          <p:spTgt spid="1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6" grpId="0"/>
      <p:bldP spid="1096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4" name="Text Box 5">
            <a:extLst>
              <a:ext uri="{FF2B5EF4-FFF2-40B4-BE49-F238E27FC236}">
                <a16:creationId xmlns:a16="http://schemas.microsoft.com/office/drawing/2014/main" id="{F8BF55D2-3F34-4058-A6D1-A4BCD5F5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25571"/>
            <a:ext cx="9634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latin typeface="楷体_GB2312"/>
                <a:ea typeface="楷体" panose="02010609060101010101" pitchFamily="49" charset="-122"/>
              </a:rPr>
              <a:t>证明任一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楷体_GB2312"/>
                <a:ea typeface="楷体" panose="02010609060101010101" pitchFamily="49" charset="-122"/>
              </a:rPr>
              <a:t>阶矩阵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楷体_GB2312"/>
                <a:ea typeface="楷体" panose="02010609060101010101" pitchFamily="49" charset="-122"/>
              </a:rPr>
              <a:t>都可表示成对称阵与反对称阵之和</a:t>
            </a:r>
            <a:r>
              <a:rPr lang="en-US" altLang="zh-CN" b="1" dirty="0">
                <a:latin typeface="楷体_GB231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8F20C3D2-668A-4683-89F5-8CA22140E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622" y="1465287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latin typeface="楷体_GB2312"/>
              </a:rPr>
              <a:t>证明</a:t>
            </a:r>
          </a:p>
        </p:txBody>
      </p:sp>
      <p:graphicFrame>
        <p:nvGraphicFramePr>
          <p:cNvPr id="14336" name="Object 2">
            <a:extLst>
              <a:ext uri="{FF2B5EF4-FFF2-40B4-BE49-F238E27FC236}">
                <a16:creationId xmlns:a16="http://schemas.microsoft.com/office/drawing/2014/main" id="{28C3D3F0-9ADF-41EC-9432-71DF1AAFF8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42429"/>
              </p:ext>
            </p:extLst>
          </p:nvPr>
        </p:nvGraphicFramePr>
        <p:xfrm>
          <a:off x="6035083" y="2246337"/>
          <a:ext cx="135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380880" progId="Equation.DSMT4">
                  <p:embed/>
                </p:oleObj>
              </mc:Choice>
              <mc:Fallback>
                <p:oleObj name="Equation" r:id="rId2" imgW="1358640" imgH="380880" progId="Equation.DSMT4">
                  <p:embed/>
                  <p:pic>
                    <p:nvPicPr>
                      <p:cNvPr id="14336" name="Object 2">
                        <a:extLst>
                          <a:ext uri="{FF2B5EF4-FFF2-40B4-BE49-F238E27FC236}">
                            <a16:creationId xmlns:a16="http://schemas.microsoft.com/office/drawing/2014/main" id="{28C3D3F0-9ADF-41EC-9432-71DF1AAFF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083" y="2246337"/>
                        <a:ext cx="135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Object 3">
            <a:extLst>
              <a:ext uri="{FF2B5EF4-FFF2-40B4-BE49-F238E27FC236}">
                <a16:creationId xmlns:a16="http://schemas.microsoft.com/office/drawing/2014/main" id="{8BED33F5-0875-4031-8374-E088875F3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378629"/>
              </p:ext>
            </p:extLst>
          </p:nvPr>
        </p:nvGraphicFramePr>
        <p:xfrm>
          <a:off x="7519397" y="2324124"/>
          <a:ext cx="6699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355320" progId="Equation.DSMT4">
                  <p:embed/>
                </p:oleObj>
              </mc:Choice>
              <mc:Fallback>
                <p:oleObj name="Equation" r:id="rId4" imgW="672840" imgH="355320" progId="Equation.DSMT4">
                  <p:embed/>
                  <p:pic>
                    <p:nvPicPr>
                      <p:cNvPr id="14337" name="Object 3">
                        <a:extLst>
                          <a:ext uri="{FF2B5EF4-FFF2-40B4-BE49-F238E27FC236}">
                            <a16:creationId xmlns:a16="http://schemas.microsoft.com/office/drawing/2014/main" id="{8BED33F5-0875-4031-8374-E088875F37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397" y="2324124"/>
                        <a:ext cx="6699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1">
            <a:extLst>
              <a:ext uri="{FF2B5EF4-FFF2-40B4-BE49-F238E27FC236}">
                <a16:creationId xmlns:a16="http://schemas.microsoft.com/office/drawing/2014/main" id="{2848921E-A0A9-4F6C-9C39-30A815D04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933" y="2890862"/>
            <a:ext cx="3043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/>
              </a:rPr>
              <a:t>所以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C</a:t>
            </a:r>
            <a:r>
              <a:rPr lang="zh-CN" altLang="en-US" b="1">
                <a:solidFill>
                  <a:schemeClr val="tx2"/>
                </a:solidFill>
                <a:latin typeface="楷体_GB2312"/>
              </a:rPr>
              <a:t>为对称矩阵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A1A4FE64-FBEA-48C4-A4C2-44623CF5B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53290"/>
              </p:ext>
            </p:extLst>
          </p:nvPr>
        </p:nvGraphicFramePr>
        <p:xfrm>
          <a:off x="6100171" y="4057675"/>
          <a:ext cx="1358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380880" progId="Equation.DSMT4">
                  <p:embed/>
                </p:oleObj>
              </mc:Choice>
              <mc:Fallback>
                <p:oleObj name="Equation" r:id="rId6" imgW="1358640" imgH="380880" progId="Equation.DSMT4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A1A4FE64-FBEA-48C4-A4C2-44623CF5B8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171" y="4057675"/>
                        <a:ext cx="1358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>
            <a:extLst>
              <a:ext uri="{FF2B5EF4-FFF2-40B4-BE49-F238E27FC236}">
                <a16:creationId xmlns:a16="http://schemas.microsoft.com/office/drawing/2014/main" id="{F364BDD3-2B87-4743-8C05-0DD5299A7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789706"/>
              </p:ext>
            </p:extLst>
          </p:nvPr>
        </p:nvGraphicFramePr>
        <p:xfrm>
          <a:off x="7540033" y="4137050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355320" progId="Equation.DSMT4">
                  <p:embed/>
                </p:oleObj>
              </mc:Choice>
              <mc:Fallback>
                <p:oleObj name="Equation" r:id="rId8" imgW="888840" imgH="355320" progId="Equation.DSMT4">
                  <p:embed/>
                  <p:pic>
                    <p:nvPicPr>
                      <p:cNvPr id="14339" name="Object 5">
                        <a:extLst>
                          <a:ext uri="{FF2B5EF4-FFF2-40B4-BE49-F238E27FC236}">
                            <a16:creationId xmlns:a16="http://schemas.microsoft.com/office/drawing/2014/main" id="{F364BDD3-2B87-4743-8C05-0DD5299A7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033" y="4137050"/>
                        <a:ext cx="889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4">
            <a:extLst>
              <a:ext uri="{FF2B5EF4-FFF2-40B4-BE49-F238E27FC236}">
                <a16:creationId xmlns:a16="http://schemas.microsoft.com/office/drawing/2014/main" id="{FBEE01A9-D0AA-4A43-8619-BE4E1CD5A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259" y="4705375"/>
            <a:ext cx="355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/>
              </a:rPr>
              <a:t>所以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B</a:t>
            </a:r>
            <a:r>
              <a:rPr lang="zh-CN" altLang="en-US" b="1">
                <a:solidFill>
                  <a:schemeClr val="tx2"/>
                </a:solidFill>
                <a:latin typeface="楷体_GB2312"/>
              </a:rPr>
              <a:t>为反对称矩阵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graphicFrame>
        <p:nvGraphicFramePr>
          <p:cNvPr id="14340" name="Object 6">
            <a:extLst>
              <a:ext uri="{FF2B5EF4-FFF2-40B4-BE49-F238E27FC236}">
                <a16:creationId xmlns:a16="http://schemas.microsoft.com/office/drawing/2014/main" id="{B940E785-046E-40E7-B33F-52B471339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42252"/>
              </p:ext>
            </p:extLst>
          </p:nvPr>
        </p:nvGraphicFramePr>
        <p:xfrm>
          <a:off x="3207746" y="5348312"/>
          <a:ext cx="3162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62240" imgH="888840" progId="Equation.DSMT4">
                  <p:embed/>
                </p:oleObj>
              </mc:Choice>
              <mc:Fallback>
                <p:oleObj name="Equation" r:id="rId10" imgW="3162240" imgH="888840" progId="Equation.DSMT4">
                  <p:embed/>
                  <p:pic>
                    <p:nvPicPr>
                      <p:cNvPr id="14340" name="Object 6">
                        <a:extLst>
                          <a:ext uri="{FF2B5EF4-FFF2-40B4-BE49-F238E27FC236}">
                            <a16:creationId xmlns:a16="http://schemas.microsoft.com/office/drawing/2014/main" id="{B940E785-046E-40E7-B33F-52B471339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746" y="5348312"/>
                        <a:ext cx="3162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7">
            <a:extLst>
              <a:ext uri="{FF2B5EF4-FFF2-40B4-BE49-F238E27FC236}">
                <a16:creationId xmlns:a16="http://schemas.microsoft.com/office/drawing/2014/main" id="{74821552-44F1-4247-8C7C-519F4ED58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213815"/>
              </p:ext>
            </p:extLst>
          </p:nvPr>
        </p:nvGraphicFramePr>
        <p:xfrm>
          <a:off x="6357346" y="5386412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400" imgH="838080" progId="Equation.DSMT4">
                  <p:embed/>
                </p:oleObj>
              </mc:Choice>
              <mc:Fallback>
                <p:oleObj name="Equation" r:id="rId12" imgW="1409400" imgH="838080" progId="Equation.DSMT4">
                  <p:embed/>
                  <p:pic>
                    <p:nvPicPr>
                      <p:cNvPr id="14341" name="Object 7">
                        <a:extLst>
                          <a:ext uri="{FF2B5EF4-FFF2-40B4-BE49-F238E27FC236}">
                            <a16:creationId xmlns:a16="http://schemas.microsoft.com/office/drawing/2014/main" id="{74821552-44F1-4247-8C7C-519F4ED58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346" y="5386412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>
            <a:extLst>
              <a:ext uri="{FF2B5EF4-FFF2-40B4-BE49-F238E27FC236}">
                <a16:creationId xmlns:a16="http://schemas.microsoft.com/office/drawing/2014/main" id="{0CF31974-3B6B-42A1-857E-B359CB67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4859" y="5554687"/>
            <a:ext cx="1723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/>
              </a:rPr>
              <a:t>命题得证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3D985187-14D4-4A07-A6DA-4C1B3F198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514207"/>
            <a:ext cx="765175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1"/>
                </a:solidFill>
                <a:latin typeface="楷体_GB2312"/>
              </a:rPr>
              <a:t>例</a:t>
            </a:r>
            <a:r>
              <a:rPr lang="en-US" altLang="zh-CN" b="1" dirty="0">
                <a:solidFill>
                  <a:schemeClr val="accent1"/>
                </a:solidFill>
                <a:latin typeface="楷体_GB2312"/>
              </a:rPr>
              <a:t>4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EA6242C-70FA-4A10-88A8-AE29ABBA979F}"/>
              </a:ext>
            </a:extLst>
          </p:cNvPr>
          <p:cNvGrpSpPr>
            <a:grpSpLocks/>
          </p:cNvGrpSpPr>
          <p:nvPr/>
        </p:nvGrpSpPr>
        <p:grpSpPr bwMode="auto">
          <a:xfrm>
            <a:off x="4156153" y="1465287"/>
            <a:ext cx="2306638" cy="519112"/>
            <a:chOff x="1394" y="971"/>
            <a:chExt cx="1453" cy="327"/>
          </a:xfrm>
        </p:grpSpPr>
        <p:graphicFrame>
          <p:nvGraphicFramePr>
            <p:cNvPr id="9227" name="Object 11">
              <a:extLst>
                <a:ext uri="{FF2B5EF4-FFF2-40B4-BE49-F238E27FC236}">
                  <a16:creationId xmlns:a16="http://schemas.microsoft.com/office/drawing/2014/main" id="{0DC157CD-4C28-45BB-A9BD-E770DEEB63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9" y="981"/>
            <a:ext cx="10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63560" imgH="393480" progId="Equation.DSMT4">
                    <p:embed/>
                  </p:oleObj>
                </mc:Choice>
                <mc:Fallback>
                  <p:oleObj name="Equation" r:id="rId14" imgW="1663560" imgH="393480" progId="Equation.DSMT4">
                    <p:embed/>
                    <p:pic>
                      <p:nvPicPr>
                        <p:cNvPr id="9227" name="Object 11">
                          <a:extLst>
                            <a:ext uri="{FF2B5EF4-FFF2-40B4-BE49-F238E27FC236}">
                              <a16:creationId xmlns:a16="http://schemas.microsoft.com/office/drawing/2014/main" id="{0DC157CD-4C28-45BB-A9BD-E770DEEB63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9" y="981"/>
                          <a:ext cx="104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Rectangle 21">
              <a:extLst>
                <a:ext uri="{FF2B5EF4-FFF2-40B4-BE49-F238E27FC236}">
                  <a16:creationId xmlns:a16="http://schemas.microsoft.com/office/drawing/2014/main" id="{1E8E6A32-ED01-4527-94E9-4535FEA1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971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设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FA2F9FDC-A3B7-429D-98EA-4C02420BDA98}"/>
              </a:ext>
            </a:extLst>
          </p:cNvPr>
          <p:cNvGrpSpPr>
            <a:grpSpLocks/>
          </p:cNvGrpSpPr>
          <p:nvPr/>
        </p:nvGrpSpPr>
        <p:grpSpPr bwMode="auto">
          <a:xfrm>
            <a:off x="3075983" y="2101874"/>
            <a:ext cx="2998788" cy="660400"/>
            <a:chOff x="612" y="1336"/>
            <a:chExt cx="1889" cy="416"/>
          </a:xfrm>
        </p:grpSpPr>
        <p:graphicFrame>
          <p:nvGraphicFramePr>
            <p:cNvPr id="9226" name="Object 10">
              <a:extLst>
                <a:ext uri="{FF2B5EF4-FFF2-40B4-BE49-F238E27FC236}">
                  <a16:creationId xmlns:a16="http://schemas.microsoft.com/office/drawing/2014/main" id="{C7F1B0E1-7EE8-4784-A253-D210BC218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1336"/>
            <a:ext cx="147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336760" imgH="660240" progId="Equation.DSMT4">
                    <p:embed/>
                  </p:oleObj>
                </mc:Choice>
                <mc:Fallback>
                  <p:oleObj name="Equation" r:id="rId16" imgW="2336760" imgH="660240" progId="Equation.DSMT4">
                    <p:embed/>
                    <p:pic>
                      <p:nvPicPr>
                        <p:cNvPr id="9226" name="Object 10">
                          <a:extLst>
                            <a:ext uri="{FF2B5EF4-FFF2-40B4-BE49-F238E27FC236}">
                              <a16:creationId xmlns:a16="http://schemas.microsoft.com/office/drawing/2014/main" id="{C7F1B0E1-7EE8-4784-A253-D210BC2185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1336"/>
                          <a:ext cx="147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Rectangle 24">
              <a:extLst>
                <a:ext uri="{FF2B5EF4-FFF2-40B4-BE49-F238E27FC236}">
                  <a16:creationId xmlns:a16="http://schemas.microsoft.com/office/drawing/2014/main" id="{A5E3D2F3-C4D9-49DE-A84D-5CCE2EE00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34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则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976A8506-C9C3-4FCF-9404-209508A05751}"/>
              </a:ext>
            </a:extLst>
          </p:cNvPr>
          <p:cNvGrpSpPr>
            <a:grpSpLocks/>
          </p:cNvGrpSpPr>
          <p:nvPr/>
        </p:nvGrpSpPr>
        <p:grpSpPr bwMode="auto">
          <a:xfrm>
            <a:off x="4317408" y="3467125"/>
            <a:ext cx="2427288" cy="519113"/>
            <a:chOff x="1394" y="2196"/>
            <a:chExt cx="1529" cy="327"/>
          </a:xfrm>
        </p:grpSpPr>
        <p:graphicFrame>
          <p:nvGraphicFramePr>
            <p:cNvPr id="9225" name="Object 9">
              <a:extLst>
                <a:ext uri="{FF2B5EF4-FFF2-40B4-BE49-F238E27FC236}">
                  <a16:creationId xmlns:a16="http://schemas.microsoft.com/office/drawing/2014/main" id="{CA66D925-3376-4255-813C-6EAD8A8440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5" y="2199"/>
            <a:ext cx="11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90640" imgH="444240" progId="Equation.DSMT4">
                    <p:embed/>
                  </p:oleObj>
                </mc:Choice>
                <mc:Fallback>
                  <p:oleObj name="Equation" r:id="rId18" imgW="1790640" imgH="444240" progId="Equation.DSMT4">
                    <p:embed/>
                    <p:pic>
                      <p:nvPicPr>
                        <p:cNvPr id="9225" name="Object 9">
                          <a:extLst>
                            <a:ext uri="{FF2B5EF4-FFF2-40B4-BE49-F238E27FC236}">
                              <a16:creationId xmlns:a16="http://schemas.microsoft.com/office/drawing/2014/main" id="{CA66D925-3376-4255-813C-6EAD8A8440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2199"/>
                          <a:ext cx="112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1" name="Rectangle 27">
              <a:extLst>
                <a:ext uri="{FF2B5EF4-FFF2-40B4-BE49-F238E27FC236}">
                  <a16:creationId xmlns:a16="http://schemas.microsoft.com/office/drawing/2014/main" id="{5D04ACE6-C203-4E88-9B85-CD37CA4BB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19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设</a:t>
              </a:r>
            </a:p>
          </p:txBody>
        </p:sp>
      </p:grpSp>
      <p:grpSp>
        <p:nvGrpSpPr>
          <p:cNvPr id="6" name="Group 28">
            <a:extLst>
              <a:ext uri="{FF2B5EF4-FFF2-40B4-BE49-F238E27FC236}">
                <a16:creationId xmlns:a16="http://schemas.microsoft.com/office/drawing/2014/main" id="{4697BD03-3028-4218-A8F6-843FA670F861}"/>
              </a:ext>
            </a:extLst>
          </p:cNvPr>
          <p:cNvGrpSpPr>
            <a:grpSpLocks/>
          </p:cNvGrpSpPr>
          <p:nvPr/>
        </p:nvGrpSpPr>
        <p:grpSpPr bwMode="auto">
          <a:xfrm>
            <a:off x="3075984" y="3986237"/>
            <a:ext cx="3063875" cy="660400"/>
            <a:chOff x="612" y="2523"/>
            <a:chExt cx="1930" cy="416"/>
          </a:xfrm>
        </p:grpSpPr>
        <p:graphicFrame>
          <p:nvGraphicFramePr>
            <p:cNvPr id="9224" name="Object 8">
              <a:extLst>
                <a:ext uri="{FF2B5EF4-FFF2-40B4-BE49-F238E27FC236}">
                  <a16:creationId xmlns:a16="http://schemas.microsoft.com/office/drawing/2014/main" id="{0103C0D8-394A-4D75-A20C-47D23FF99F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0" y="2523"/>
            <a:ext cx="147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336760" imgH="660240" progId="Equation.DSMT4">
                    <p:embed/>
                  </p:oleObj>
                </mc:Choice>
                <mc:Fallback>
                  <p:oleObj name="Equation" r:id="rId20" imgW="2336760" imgH="660240" progId="Equation.DSMT4">
                    <p:embed/>
                    <p:pic>
                      <p:nvPicPr>
                        <p:cNvPr id="9224" name="Object 8">
                          <a:extLst>
                            <a:ext uri="{FF2B5EF4-FFF2-40B4-BE49-F238E27FC236}">
                              <a16:creationId xmlns:a16="http://schemas.microsoft.com/office/drawing/2014/main" id="{0103C0D8-394A-4D75-A20C-47D23FF99F9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2523"/>
                          <a:ext cx="147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Rectangle 30">
              <a:extLst>
                <a:ext uri="{FF2B5EF4-FFF2-40B4-BE49-F238E27FC236}">
                  <a16:creationId xmlns:a16="http://schemas.microsoft.com/office/drawing/2014/main" id="{D55DD967-B73E-4AE9-AF82-C3E6810BA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56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75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75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utoUpdateAnimBg="0"/>
      <p:bldP spid="10251" grpId="0" autoUpdateAnimBg="0"/>
      <p:bldP spid="10254" grpId="0" autoUpdateAnimBg="0"/>
      <p:bldP spid="102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8" name="Text Box 14">
            <a:extLst>
              <a:ext uri="{FF2B5EF4-FFF2-40B4-BE49-F238E27FC236}">
                <a16:creationId xmlns:a16="http://schemas.microsoft.com/office/drawing/2014/main" id="{69EB2DE5-3A59-4C47-80C2-6B11788E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491" y="769193"/>
            <a:ext cx="233910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</a:rPr>
              <a:t>三、对角矩阵</a:t>
            </a:r>
          </a:p>
        </p:txBody>
      </p:sp>
      <p:sp>
        <p:nvSpPr>
          <p:cNvPr id="175119" name="Rectangle 15">
            <a:extLst>
              <a:ext uri="{FF2B5EF4-FFF2-40B4-BE49-F238E27FC236}">
                <a16:creationId xmlns:a16="http://schemas.microsoft.com/office/drawing/2014/main" id="{4131ED2F-6DAD-4245-AD25-15CFC338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64" y="1794421"/>
            <a:ext cx="814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主对角线以外的所有元素全为零的方阵称为</a:t>
            </a:r>
            <a:r>
              <a:rPr lang="zh-CN" altLang="en-US" b="1">
                <a:solidFill>
                  <a:srgbClr val="FF0000"/>
                </a:solidFill>
              </a:rPr>
              <a:t>对角阵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175120" name="Object 2">
            <a:extLst>
              <a:ext uri="{FF2B5EF4-FFF2-40B4-BE49-F238E27FC236}">
                <a16:creationId xmlns:a16="http://schemas.microsoft.com/office/drawing/2014/main" id="{FF6E5857-81EB-4C00-B27E-3D2B3CB06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425660"/>
              </p:ext>
            </p:extLst>
          </p:nvPr>
        </p:nvGraphicFramePr>
        <p:xfrm>
          <a:off x="4368553" y="2697709"/>
          <a:ext cx="24796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2108160" progId="Equation.DSMT4">
                  <p:embed/>
                </p:oleObj>
              </mc:Choice>
              <mc:Fallback>
                <p:oleObj name="Equation" r:id="rId2" imgW="2679480" imgH="2108160" progId="Equation.DSMT4">
                  <p:embed/>
                  <p:pic>
                    <p:nvPicPr>
                      <p:cNvPr id="175120" name="Object 2">
                        <a:extLst>
                          <a:ext uri="{FF2B5EF4-FFF2-40B4-BE49-F238E27FC236}">
                            <a16:creationId xmlns:a16="http://schemas.microsoft.com/office/drawing/2014/main" id="{FF6E5857-81EB-4C00-B27E-3D2B3CB06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553" y="2697709"/>
                        <a:ext cx="24796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2F07624-3336-47FA-A6AA-A379BC2EED7D}"/>
              </a:ext>
            </a:extLst>
          </p:cNvPr>
          <p:cNvGrpSpPr>
            <a:grpSpLocks/>
          </p:cNvGrpSpPr>
          <p:nvPr/>
        </p:nvGrpSpPr>
        <p:grpSpPr bwMode="auto">
          <a:xfrm>
            <a:off x="4417764" y="3008858"/>
            <a:ext cx="2057400" cy="1524000"/>
            <a:chOff x="2304" y="1056"/>
            <a:chExt cx="1296" cy="960"/>
          </a:xfrm>
        </p:grpSpPr>
        <p:sp>
          <p:nvSpPr>
            <p:cNvPr id="10257" name="AutoShape 18">
              <a:extLst>
                <a:ext uri="{FF2B5EF4-FFF2-40B4-BE49-F238E27FC236}">
                  <a16:creationId xmlns:a16="http://schemas.microsoft.com/office/drawing/2014/main" id="{6C0AC5A7-A8AF-4B9A-B799-02815915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5" name="Object 5">
              <a:extLst>
                <a:ext uri="{FF2B5EF4-FFF2-40B4-BE49-F238E27FC236}">
                  <a16:creationId xmlns:a16="http://schemas.microsoft.com/office/drawing/2014/main" id="{0E328AE7-D1CA-4871-845B-9C21A2E334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DSMT4">
                    <p:embed/>
                  </p:oleObj>
                </mc:Choice>
                <mc:Fallback>
                  <p:oleObj name="Equation" r:id="rId4" imgW="291960" imgH="317160" progId="Equation.DSMT4">
                    <p:embed/>
                    <p:pic>
                      <p:nvPicPr>
                        <p:cNvPr id="10245" name="Object 5">
                          <a:extLst>
                            <a:ext uri="{FF2B5EF4-FFF2-40B4-BE49-F238E27FC236}">
                              <a16:creationId xmlns:a16="http://schemas.microsoft.com/office/drawing/2014/main" id="{0E328AE7-D1CA-4871-845B-9C21A2E334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1BCAF402-339B-45D5-8F0B-3F7911C3FFC2}"/>
              </a:ext>
            </a:extLst>
          </p:cNvPr>
          <p:cNvGrpSpPr>
            <a:grpSpLocks/>
          </p:cNvGrpSpPr>
          <p:nvPr/>
        </p:nvGrpSpPr>
        <p:grpSpPr bwMode="auto">
          <a:xfrm>
            <a:off x="4560639" y="2651670"/>
            <a:ext cx="2057400" cy="1600200"/>
            <a:chOff x="3888" y="1152"/>
            <a:chExt cx="1296" cy="1008"/>
          </a:xfrm>
        </p:grpSpPr>
        <p:sp>
          <p:nvSpPr>
            <p:cNvPr id="10256" name="AutoShape 21">
              <a:extLst>
                <a:ext uri="{FF2B5EF4-FFF2-40B4-BE49-F238E27FC236}">
                  <a16:creationId xmlns:a16="http://schemas.microsoft.com/office/drawing/2014/main" id="{E4664472-F09F-49E9-B3C6-2A99AD7B17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E89AC905-BBF5-4DD2-A402-A727A8DC2C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317160" progId="Equation.DSMT4">
                    <p:embed/>
                  </p:oleObj>
                </mc:Choice>
                <mc:Fallback>
                  <p:oleObj name="Equation" r:id="rId6" imgW="291960" imgH="317160" progId="Equation.DSMT4">
                    <p:embed/>
                    <p:pic>
                      <p:nvPicPr>
                        <p:cNvPr id="10244" name="Object 4">
                          <a:extLst>
                            <a:ext uri="{FF2B5EF4-FFF2-40B4-BE49-F238E27FC236}">
                              <a16:creationId xmlns:a16="http://schemas.microsoft.com/office/drawing/2014/main" id="{E89AC905-BBF5-4DD2-A402-A727A8DC2C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27" name="Oval 23">
            <a:extLst>
              <a:ext uri="{FF2B5EF4-FFF2-40B4-BE49-F238E27FC236}">
                <a16:creationId xmlns:a16="http://schemas.microsoft.com/office/drawing/2014/main" id="{C5E88AF0-9E7B-432B-AAB0-294F2918E43C}"/>
              </a:ext>
            </a:extLst>
          </p:cNvPr>
          <p:cNvSpPr>
            <a:spLocks noChangeArrowheads="1"/>
          </p:cNvSpPr>
          <p:nvPr/>
        </p:nvSpPr>
        <p:spPr bwMode="auto">
          <a:xfrm rot="2288167">
            <a:off x="3920878" y="3351758"/>
            <a:ext cx="3184525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135EA9FE-7C38-4CBC-84BD-41564AC2343A}"/>
              </a:ext>
            </a:extLst>
          </p:cNvPr>
          <p:cNvGrpSpPr>
            <a:grpSpLocks/>
          </p:cNvGrpSpPr>
          <p:nvPr/>
        </p:nvGrpSpPr>
        <p:grpSpPr bwMode="auto">
          <a:xfrm>
            <a:off x="6132265" y="4080421"/>
            <a:ext cx="1863725" cy="708025"/>
            <a:chOff x="2112" y="2098"/>
            <a:chExt cx="1174" cy="446"/>
          </a:xfrm>
        </p:grpSpPr>
        <p:sp>
          <p:nvSpPr>
            <p:cNvPr id="10254" name="Line 25">
              <a:extLst>
                <a:ext uri="{FF2B5EF4-FFF2-40B4-BE49-F238E27FC236}">
                  <a16:creationId xmlns:a16="http://schemas.microsoft.com/office/drawing/2014/main" id="{5E7AA317-F61D-49D6-A9C9-508DAF618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352"/>
              <a:ext cx="336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Text Box 26">
              <a:extLst>
                <a:ext uri="{FF2B5EF4-FFF2-40B4-BE49-F238E27FC236}">
                  <a16:creationId xmlns:a16="http://schemas.microsoft.com/office/drawing/2014/main" id="{B3DCD472-B29B-4C5C-A539-77113F23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098"/>
              <a:ext cx="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不全为</a:t>
              </a:r>
              <a:r>
                <a:rPr lang="en-US" altLang="zh-CN" b="1">
                  <a:solidFill>
                    <a:schemeClr val="tx2"/>
                  </a:solidFill>
                  <a:latin typeface="楷体_GB2312"/>
                </a:rPr>
                <a:t>0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8631A602-2D1C-41C8-A3F2-E0620A5669A4}"/>
              </a:ext>
            </a:extLst>
          </p:cNvPr>
          <p:cNvGrpSpPr>
            <a:grpSpLocks/>
          </p:cNvGrpSpPr>
          <p:nvPr/>
        </p:nvGrpSpPr>
        <p:grpSpPr bwMode="auto">
          <a:xfrm>
            <a:off x="2631828" y="4723358"/>
            <a:ext cx="4867275" cy="577850"/>
            <a:chOff x="1079" y="3657"/>
            <a:chExt cx="3066" cy="364"/>
          </a:xfrm>
        </p:grpSpPr>
        <p:sp>
          <p:nvSpPr>
            <p:cNvPr id="10253" name="Text Box 28">
              <a:extLst>
                <a:ext uri="{FF2B5EF4-FFF2-40B4-BE49-F238E27FC236}">
                  <a16:creationId xmlns:a16="http://schemas.microsoft.com/office/drawing/2014/main" id="{A95838E0-CEF4-444A-9FDB-73A157223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65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记作</a:t>
              </a:r>
            </a:p>
          </p:txBody>
        </p:sp>
        <p:graphicFrame>
          <p:nvGraphicFramePr>
            <p:cNvPr id="10243" name="Object 3">
              <a:extLst>
                <a:ext uri="{FF2B5EF4-FFF2-40B4-BE49-F238E27FC236}">
                  <a16:creationId xmlns:a16="http://schemas.microsoft.com/office/drawing/2014/main" id="{73FF6404-3D2A-42DC-807B-2732EE5513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1" y="3701"/>
            <a:ext cx="21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66800" imgH="507960" progId="Equation.DSMT4">
                    <p:embed/>
                  </p:oleObj>
                </mc:Choice>
                <mc:Fallback>
                  <p:oleObj name="Equation" r:id="rId8" imgW="3466800" imgH="507960" progId="Equation.DSMT4">
                    <p:embed/>
                    <p:pic>
                      <p:nvPicPr>
                        <p:cNvPr id="10243" name="Object 3">
                          <a:extLst>
                            <a:ext uri="{FF2B5EF4-FFF2-40B4-BE49-F238E27FC236}">
                              <a16:creationId xmlns:a16="http://schemas.microsoft.com/office/drawing/2014/main" id="{73FF6404-3D2A-42DC-807B-2732EE5513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3701"/>
                          <a:ext cx="21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8" grpId="0" animBg="1"/>
      <p:bldP spid="175119" grpId="0"/>
      <p:bldP spid="1751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Text Box 4">
            <a:extLst>
              <a:ext uri="{FF2B5EF4-FFF2-40B4-BE49-F238E27FC236}">
                <a16:creationId xmlns:a16="http://schemas.microsoft.com/office/drawing/2014/main" id="{DD9ED85D-10D2-42A8-B033-43D8D0E1C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333376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/>
              </a:rPr>
              <a:t>单位矩阵</a:t>
            </a:r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3B06B3CA-AAE4-46DE-86D4-933E6ED2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1" y="836613"/>
            <a:ext cx="8043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  <a:latin typeface="楷体_GB2312"/>
              </a:rPr>
              <a:t>主对角线上的所有元素全为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1</a:t>
            </a:r>
            <a:r>
              <a:rPr lang="zh-CN" altLang="en-US" b="1">
                <a:solidFill>
                  <a:schemeClr val="tx2"/>
                </a:solidFill>
                <a:latin typeface="楷体_GB2312"/>
              </a:rPr>
              <a:t>的对角阵称为</a:t>
            </a:r>
            <a:r>
              <a:rPr lang="zh-CN" altLang="en-US" b="1">
                <a:solidFill>
                  <a:srgbClr val="FF0000"/>
                </a:solidFill>
                <a:latin typeface="楷体_GB2312"/>
              </a:rPr>
              <a:t>单位阵</a:t>
            </a:r>
            <a:r>
              <a:rPr lang="en-US" altLang="zh-CN" b="1">
                <a:solidFill>
                  <a:schemeClr val="tx2"/>
                </a:solidFill>
                <a:latin typeface="楷体_GB2312"/>
              </a:rPr>
              <a:t>.</a:t>
            </a:r>
            <a:endParaRPr lang="en-US" altLang="zh-CN" b="1">
              <a:solidFill>
                <a:srgbClr val="FF0000"/>
              </a:solidFill>
              <a:latin typeface="楷体_GB2312"/>
            </a:endParaRPr>
          </a:p>
        </p:txBody>
      </p:sp>
      <p:graphicFrame>
        <p:nvGraphicFramePr>
          <p:cNvPr id="176134" name="Object 2">
            <a:extLst>
              <a:ext uri="{FF2B5EF4-FFF2-40B4-BE49-F238E27FC236}">
                <a16:creationId xmlns:a16="http://schemas.microsoft.com/office/drawing/2014/main" id="{5ABB3699-9451-49E2-9525-7D5E87508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392238"/>
          <a:ext cx="2055812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2082600" progId="Equation.DSMT4">
                  <p:embed/>
                </p:oleObj>
              </mc:Choice>
              <mc:Fallback>
                <p:oleObj name="Equation" r:id="rId2" imgW="2222280" imgH="2082600" progId="Equation.DSMT4">
                  <p:embed/>
                  <p:pic>
                    <p:nvPicPr>
                      <p:cNvPr id="176134" name="Object 2">
                        <a:extLst>
                          <a:ext uri="{FF2B5EF4-FFF2-40B4-BE49-F238E27FC236}">
                            <a16:creationId xmlns:a16="http://schemas.microsoft.com/office/drawing/2014/main" id="{5ABB3699-9451-49E2-9525-7D5E87508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392238"/>
                        <a:ext cx="2055812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0F348782-6F9A-4794-BCC5-885F6D53854F}"/>
              </a:ext>
            </a:extLst>
          </p:cNvPr>
          <p:cNvGrpSpPr>
            <a:grpSpLocks/>
          </p:cNvGrpSpPr>
          <p:nvPr/>
        </p:nvGrpSpPr>
        <p:grpSpPr bwMode="auto">
          <a:xfrm>
            <a:off x="4541839" y="1784350"/>
            <a:ext cx="1698625" cy="1524000"/>
            <a:chOff x="2304" y="1056"/>
            <a:chExt cx="1296" cy="960"/>
          </a:xfrm>
        </p:grpSpPr>
        <p:sp>
          <p:nvSpPr>
            <p:cNvPr id="11300" name="AutoShape 8">
              <a:extLst>
                <a:ext uri="{FF2B5EF4-FFF2-40B4-BE49-F238E27FC236}">
                  <a16:creationId xmlns:a16="http://schemas.microsoft.com/office/drawing/2014/main" id="{FFE29B68-CB30-4BE4-B65A-0103F80BE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5" name="Object 11">
              <a:extLst>
                <a:ext uri="{FF2B5EF4-FFF2-40B4-BE49-F238E27FC236}">
                  <a16:creationId xmlns:a16="http://schemas.microsoft.com/office/drawing/2014/main" id="{E3F142D2-46DA-4ACD-9CCD-F54DF9DC3C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DSMT4">
                    <p:embed/>
                  </p:oleObj>
                </mc:Choice>
                <mc:Fallback>
                  <p:oleObj name="Equation" r:id="rId4" imgW="291960" imgH="317160" progId="Equation.DSMT4">
                    <p:embed/>
                    <p:pic>
                      <p:nvPicPr>
                        <p:cNvPr id="11275" name="Object 11">
                          <a:extLst>
                            <a:ext uri="{FF2B5EF4-FFF2-40B4-BE49-F238E27FC236}">
                              <a16:creationId xmlns:a16="http://schemas.microsoft.com/office/drawing/2014/main" id="{E3F142D2-46DA-4ACD-9CCD-F54DF9DC3C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BF3DBEB1-0847-434F-88F4-87D1B4D95428}"/>
              </a:ext>
            </a:extLst>
          </p:cNvPr>
          <p:cNvGrpSpPr>
            <a:grpSpLocks/>
          </p:cNvGrpSpPr>
          <p:nvPr/>
        </p:nvGrpSpPr>
        <p:grpSpPr bwMode="auto">
          <a:xfrm>
            <a:off x="4800601" y="1492250"/>
            <a:ext cx="1839913" cy="1600200"/>
            <a:chOff x="3888" y="1152"/>
            <a:chExt cx="1296" cy="1008"/>
          </a:xfrm>
        </p:grpSpPr>
        <p:sp>
          <p:nvSpPr>
            <p:cNvPr id="11299" name="AutoShape 11">
              <a:extLst>
                <a:ext uri="{FF2B5EF4-FFF2-40B4-BE49-F238E27FC236}">
                  <a16:creationId xmlns:a16="http://schemas.microsoft.com/office/drawing/2014/main" id="{F8AD517D-439E-437D-9A38-0FACF3D0D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4" name="Object 10">
              <a:extLst>
                <a:ext uri="{FF2B5EF4-FFF2-40B4-BE49-F238E27FC236}">
                  <a16:creationId xmlns:a16="http://schemas.microsoft.com/office/drawing/2014/main" id="{E9ACE1A4-90EA-4B0F-BDC8-5BAC7E5826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317160" progId="Equation.DSMT4">
                    <p:embed/>
                  </p:oleObj>
                </mc:Choice>
                <mc:Fallback>
                  <p:oleObj name="Equation" r:id="rId6" imgW="291960" imgH="317160" progId="Equation.DSMT4">
                    <p:embed/>
                    <p:pic>
                      <p:nvPicPr>
                        <p:cNvPr id="11274" name="Object 10">
                          <a:extLst>
                            <a:ext uri="{FF2B5EF4-FFF2-40B4-BE49-F238E27FC236}">
                              <a16:creationId xmlns:a16="http://schemas.microsoft.com/office/drawing/2014/main" id="{E9ACE1A4-90EA-4B0F-BDC8-5BAC7E5826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1" name="Oval 13">
            <a:extLst>
              <a:ext uri="{FF2B5EF4-FFF2-40B4-BE49-F238E27FC236}">
                <a16:creationId xmlns:a16="http://schemas.microsoft.com/office/drawing/2014/main" id="{FAB3B73B-B17C-4BED-BCC3-98655BE25261}"/>
              </a:ext>
            </a:extLst>
          </p:cNvPr>
          <p:cNvSpPr>
            <a:spLocks noChangeArrowheads="1"/>
          </p:cNvSpPr>
          <p:nvPr/>
        </p:nvSpPr>
        <p:spPr bwMode="auto">
          <a:xfrm rot="2288167">
            <a:off x="3919539" y="2055813"/>
            <a:ext cx="3184525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CC630F4-3DE5-4D7C-95DF-0A594B3574B4}"/>
              </a:ext>
            </a:extLst>
          </p:cNvPr>
          <p:cNvGrpSpPr>
            <a:grpSpLocks/>
          </p:cNvGrpSpPr>
          <p:nvPr/>
        </p:nvGrpSpPr>
        <p:grpSpPr bwMode="auto">
          <a:xfrm>
            <a:off x="6727827" y="2427289"/>
            <a:ext cx="1504951" cy="708025"/>
            <a:chOff x="2112" y="2098"/>
            <a:chExt cx="948" cy="446"/>
          </a:xfrm>
        </p:grpSpPr>
        <p:sp>
          <p:nvSpPr>
            <p:cNvPr id="11297" name="Line 15">
              <a:extLst>
                <a:ext uri="{FF2B5EF4-FFF2-40B4-BE49-F238E27FC236}">
                  <a16:creationId xmlns:a16="http://schemas.microsoft.com/office/drawing/2014/main" id="{F0F4BF41-DB3B-4B2D-810A-C35753BF7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352"/>
              <a:ext cx="336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8" name="Text Box 16">
              <a:extLst>
                <a:ext uri="{FF2B5EF4-FFF2-40B4-BE49-F238E27FC236}">
                  <a16:creationId xmlns:a16="http://schemas.microsoft.com/office/drawing/2014/main" id="{27E52DB3-5099-4CC6-B84E-3959EE82F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098"/>
              <a:ext cx="7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全为</a:t>
              </a:r>
              <a:r>
                <a:rPr lang="en-US" altLang="zh-CN" b="1">
                  <a:solidFill>
                    <a:schemeClr val="tx2"/>
                  </a:solidFill>
                  <a:latin typeface="楷体_GB2312"/>
                </a:rPr>
                <a:t>1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2A4ECA74-B1AE-4260-A174-25115B755D9F}"/>
              </a:ext>
            </a:extLst>
          </p:cNvPr>
          <p:cNvGrpSpPr>
            <a:grpSpLocks/>
          </p:cNvGrpSpPr>
          <p:nvPr/>
        </p:nvGrpSpPr>
        <p:grpSpPr bwMode="auto">
          <a:xfrm>
            <a:off x="2233613" y="2838451"/>
            <a:ext cx="1270000" cy="519113"/>
            <a:chOff x="447" y="1797"/>
            <a:chExt cx="800" cy="327"/>
          </a:xfrm>
        </p:grpSpPr>
        <p:sp>
          <p:nvSpPr>
            <p:cNvPr id="11296" name="Text Box 18">
              <a:extLst>
                <a:ext uri="{FF2B5EF4-FFF2-40B4-BE49-F238E27FC236}">
                  <a16:creationId xmlns:a16="http://schemas.microsoft.com/office/drawing/2014/main" id="{22E70459-1452-4B89-827E-0DAFCFCBD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" y="179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记作</a:t>
              </a:r>
            </a:p>
          </p:txBody>
        </p:sp>
        <p:graphicFrame>
          <p:nvGraphicFramePr>
            <p:cNvPr id="11273" name="Object 9">
              <a:extLst>
                <a:ext uri="{FF2B5EF4-FFF2-40B4-BE49-F238E27FC236}">
                  <a16:creationId xmlns:a16="http://schemas.microsoft.com/office/drawing/2014/main" id="{8053C324-15D5-4AE8-ADC7-7742070E20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1" y="1877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304560" progId="Equation.DSMT4">
                    <p:embed/>
                  </p:oleObj>
                </mc:Choice>
                <mc:Fallback>
                  <p:oleObj name="Equation" r:id="rId8" imgW="406080" imgH="304560" progId="Equation.DSMT4">
                    <p:embed/>
                    <p:pic>
                      <p:nvPicPr>
                        <p:cNvPr id="11273" name="Object 9">
                          <a:extLst>
                            <a:ext uri="{FF2B5EF4-FFF2-40B4-BE49-F238E27FC236}">
                              <a16:creationId xmlns:a16="http://schemas.microsoft.com/office/drawing/2014/main" id="{8053C324-15D5-4AE8-ADC7-7742070E20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1877"/>
                          <a:ext cx="25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1888169A-CC50-4C5E-A348-ACF6C90E1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29001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  <a:latin typeface="楷体_GB2312"/>
              </a:rPr>
              <a:t>数量矩阵</a:t>
            </a:r>
          </a:p>
        </p:txBody>
      </p:sp>
      <p:graphicFrame>
        <p:nvGraphicFramePr>
          <p:cNvPr id="176149" name="Object 3">
            <a:extLst>
              <a:ext uri="{FF2B5EF4-FFF2-40B4-BE49-F238E27FC236}">
                <a16:creationId xmlns:a16="http://schemas.microsoft.com/office/drawing/2014/main" id="{C789BE7E-9B3C-4E14-9156-11C5E1983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2464" y="4503738"/>
          <a:ext cx="2185987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61960" imgH="2082600" progId="Equation.DSMT4">
                  <p:embed/>
                </p:oleObj>
              </mc:Choice>
              <mc:Fallback>
                <p:oleObj name="Equation" r:id="rId10" imgW="2361960" imgH="2082600" progId="Equation.DSMT4">
                  <p:embed/>
                  <p:pic>
                    <p:nvPicPr>
                      <p:cNvPr id="176149" name="Object 3">
                        <a:extLst>
                          <a:ext uri="{FF2B5EF4-FFF2-40B4-BE49-F238E27FC236}">
                            <a16:creationId xmlns:a16="http://schemas.microsoft.com/office/drawing/2014/main" id="{C789BE7E-9B3C-4E14-9156-11C5E1983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4" y="4503738"/>
                        <a:ext cx="2185987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2">
            <a:extLst>
              <a:ext uri="{FF2B5EF4-FFF2-40B4-BE49-F238E27FC236}">
                <a16:creationId xmlns:a16="http://schemas.microsoft.com/office/drawing/2014/main" id="{1CF1F274-F30F-4AA6-883C-F1CD36B97E95}"/>
              </a:ext>
            </a:extLst>
          </p:cNvPr>
          <p:cNvGrpSpPr>
            <a:grpSpLocks/>
          </p:cNvGrpSpPr>
          <p:nvPr/>
        </p:nvGrpSpPr>
        <p:grpSpPr bwMode="auto">
          <a:xfrm>
            <a:off x="4541839" y="4911725"/>
            <a:ext cx="1698625" cy="1524000"/>
            <a:chOff x="2304" y="1056"/>
            <a:chExt cx="1296" cy="960"/>
          </a:xfrm>
        </p:grpSpPr>
        <p:sp>
          <p:nvSpPr>
            <p:cNvPr id="11295" name="AutoShape 23">
              <a:extLst>
                <a:ext uri="{FF2B5EF4-FFF2-40B4-BE49-F238E27FC236}">
                  <a16:creationId xmlns:a16="http://schemas.microsoft.com/office/drawing/2014/main" id="{B746F954-BA53-48EA-9776-93642F5E7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2" name="Object 8">
              <a:extLst>
                <a:ext uri="{FF2B5EF4-FFF2-40B4-BE49-F238E27FC236}">
                  <a16:creationId xmlns:a16="http://schemas.microsoft.com/office/drawing/2014/main" id="{7D2EFEA0-D2CD-4AB7-9C50-6970EC8FD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60" imgH="317160" progId="Equation.DSMT4">
                    <p:embed/>
                  </p:oleObj>
                </mc:Choice>
                <mc:Fallback>
                  <p:oleObj name="Equation" r:id="rId12" imgW="291960" imgH="317160" progId="Equation.DSMT4">
                    <p:embed/>
                    <p:pic>
                      <p:nvPicPr>
                        <p:cNvPr id="11272" name="Object 8">
                          <a:extLst>
                            <a:ext uri="{FF2B5EF4-FFF2-40B4-BE49-F238E27FC236}">
                              <a16:creationId xmlns:a16="http://schemas.microsoft.com/office/drawing/2014/main" id="{7D2EFEA0-D2CD-4AB7-9C50-6970EC8FD9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207E37D0-8FA9-4250-814E-7430078E15B0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4603750"/>
            <a:ext cx="1839912" cy="1600200"/>
            <a:chOff x="3888" y="1152"/>
            <a:chExt cx="1296" cy="1008"/>
          </a:xfrm>
        </p:grpSpPr>
        <p:sp>
          <p:nvSpPr>
            <p:cNvPr id="11294" name="AutoShape 26">
              <a:extLst>
                <a:ext uri="{FF2B5EF4-FFF2-40B4-BE49-F238E27FC236}">
                  <a16:creationId xmlns:a16="http://schemas.microsoft.com/office/drawing/2014/main" id="{5C6C8024-A509-45B5-94F8-C5B87D40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1271" name="Object 7">
              <a:extLst>
                <a:ext uri="{FF2B5EF4-FFF2-40B4-BE49-F238E27FC236}">
                  <a16:creationId xmlns:a16="http://schemas.microsoft.com/office/drawing/2014/main" id="{055621F5-C82B-4A81-96B1-9324F2D590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317160" progId="Equation.DSMT4">
                    <p:embed/>
                  </p:oleObj>
                </mc:Choice>
                <mc:Fallback>
                  <p:oleObj name="Equation" r:id="rId14" imgW="291960" imgH="317160" progId="Equation.DSMT4">
                    <p:embed/>
                    <p:pic>
                      <p:nvPicPr>
                        <p:cNvPr id="11271" name="Object 7">
                          <a:extLst>
                            <a:ext uri="{FF2B5EF4-FFF2-40B4-BE49-F238E27FC236}">
                              <a16:creationId xmlns:a16="http://schemas.microsoft.com/office/drawing/2014/main" id="{055621F5-C82B-4A81-96B1-9324F2D590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56" name="Oval 28">
            <a:extLst>
              <a:ext uri="{FF2B5EF4-FFF2-40B4-BE49-F238E27FC236}">
                <a16:creationId xmlns:a16="http://schemas.microsoft.com/office/drawing/2014/main" id="{6135D38B-0ACA-4758-AE47-1A749D28C9E2}"/>
              </a:ext>
            </a:extLst>
          </p:cNvPr>
          <p:cNvSpPr>
            <a:spLocks noChangeArrowheads="1"/>
          </p:cNvSpPr>
          <p:nvPr/>
        </p:nvSpPr>
        <p:spPr bwMode="auto">
          <a:xfrm rot="2288167">
            <a:off x="3990976" y="5167313"/>
            <a:ext cx="3184525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8" name="Group 29">
            <a:extLst>
              <a:ext uri="{FF2B5EF4-FFF2-40B4-BE49-F238E27FC236}">
                <a16:creationId xmlns:a16="http://schemas.microsoft.com/office/drawing/2014/main" id="{21F2EAE3-759F-4C7B-BDB1-720B64285931}"/>
              </a:ext>
            </a:extLst>
          </p:cNvPr>
          <p:cNvGrpSpPr>
            <a:grpSpLocks/>
          </p:cNvGrpSpPr>
          <p:nvPr/>
        </p:nvGrpSpPr>
        <p:grpSpPr bwMode="auto">
          <a:xfrm>
            <a:off x="2305050" y="5949951"/>
            <a:ext cx="1487488" cy="519113"/>
            <a:chOff x="492" y="3857"/>
            <a:chExt cx="937" cy="327"/>
          </a:xfrm>
        </p:grpSpPr>
        <p:sp>
          <p:nvSpPr>
            <p:cNvPr id="11293" name="Text Box 30">
              <a:extLst>
                <a:ext uri="{FF2B5EF4-FFF2-40B4-BE49-F238E27FC236}">
                  <a16:creationId xmlns:a16="http://schemas.microsoft.com/office/drawing/2014/main" id="{0B7D2A22-5FD3-4519-9E28-F412A0C0E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" y="385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记作</a:t>
              </a:r>
            </a:p>
          </p:txBody>
        </p:sp>
        <p:graphicFrame>
          <p:nvGraphicFramePr>
            <p:cNvPr id="11270" name="Object 6">
              <a:extLst>
                <a:ext uri="{FF2B5EF4-FFF2-40B4-BE49-F238E27FC236}">
                  <a16:creationId xmlns:a16="http://schemas.microsoft.com/office/drawing/2014/main" id="{FB7A2524-B840-40B4-9D07-524E274331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7" y="3933"/>
            <a:ext cx="3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22080" imgH="317160" progId="Equation.DSMT4">
                    <p:embed/>
                  </p:oleObj>
                </mc:Choice>
                <mc:Fallback>
                  <p:oleObj name="Equation" r:id="rId16" imgW="622080" imgH="317160" progId="Equation.DSMT4">
                    <p:embed/>
                    <p:pic>
                      <p:nvPicPr>
                        <p:cNvPr id="11270" name="Object 6">
                          <a:extLst>
                            <a:ext uri="{FF2B5EF4-FFF2-40B4-BE49-F238E27FC236}">
                              <a16:creationId xmlns:a16="http://schemas.microsoft.com/office/drawing/2014/main" id="{FB7A2524-B840-40B4-9D07-524E274331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3933"/>
                          <a:ext cx="3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2">
            <a:extLst>
              <a:ext uri="{FF2B5EF4-FFF2-40B4-BE49-F238E27FC236}">
                <a16:creationId xmlns:a16="http://schemas.microsoft.com/office/drawing/2014/main" id="{8819BD87-DCB2-4DE5-B572-83727EECA447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933826"/>
            <a:ext cx="8223250" cy="519113"/>
            <a:chOff x="385" y="2723"/>
            <a:chExt cx="5180" cy="327"/>
          </a:xfrm>
        </p:grpSpPr>
        <p:sp>
          <p:nvSpPr>
            <p:cNvPr id="11292" name="Rectangle 33">
              <a:extLst>
                <a:ext uri="{FF2B5EF4-FFF2-40B4-BE49-F238E27FC236}">
                  <a16:creationId xmlns:a16="http://schemas.microsoft.com/office/drawing/2014/main" id="{1A076CAD-35E5-4E24-8D7C-F91587B0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23"/>
              <a:ext cx="51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主对角线上的所有元素全为  的对角阵称为</a:t>
              </a:r>
              <a:r>
                <a:rPr lang="zh-CN" altLang="en-US" b="1">
                  <a:solidFill>
                    <a:srgbClr val="FF0000"/>
                  </a:solidFill>
                  <a:latin typeface="楷体_GB2312"/>
                </a:rPr>
                <a:t>数量阵</a:t>
              </a:r>
              <a:r>
                <a:rPr lang="en-US" altLang="zh-CN" b="1">
                  <a:solidFill>
                    <a:schemeClr val="tx2"/>
                  </a:solidFill>
                  <a:latin typeface="楷体_GB2312"/>
                </a:rPr>
                <a:t>.</a:t>
              </a:r>
              <a:endParaRPr lang="en-US" altLang="zh-CN" b="1">
                <a:solidFill>
                  <a:srgbClr val="FF0000"/>
                </a:solidFill>
                <a:latin typeface="楷体_GB2312"/>
              </a:endParaRPr>
            </a:p>
          </p:txBody>
        </p:sp>
        <p:graphicFrame>
          <p:nvGraphicFramePr>
            <p:cNvPr id="11269" name="Object 5">
              <a:extLst>
                <a:ext uri="{FF2B5EF4-FFF2-40B4-BE49-F238E27FC236}">
                  <a16:creationId xmlns:a16="http://schemas.microsoft.com/office/drawing/2014/main" id="{8C345DCC-6021-44D4-9198-3CCD9A673B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2795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66400" imgH="317160" progId="Equation.DSMT4">
                    <p:embed/>
                  </p:oleObj>
                </mc:Choice>
                <mc:Fallback>
                  <p:oleObj name="Equation" r:id="rId18" imgW="266400" imgH="317160" progId="Equation.DSMT4">
                    <p:embed/>
                    <p:pic>
                      <p:nvPicPr>
                        <p:cNvPr id="11269" name="Object 5">
                          <a:extLst>
                            <a:ext uri="{FF2B5EF4-FFF2-40B4-BE49-F238E27FC236}">
                              <a16:creationId xmlns:a16="http://schemas.microsoft.com/office/drawing/2014/main" id="{8C345DCC-6021-44D4-9198-3CCD9A673BE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95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5">
            <a:extLst>
              <a:ext uri="{FF2B5EF4-FFF2-40B4-BE49-F238E27FC236}">
                <a16:creationId xmlns:a16="http://schemas.microsoft.com/office/drawing/2014/main" id="{FE7D1632-63D8-468E-80AC-0B6B6C429CAE}"/>
              </a:ext>
            </a:extLst>
          </p:cNvPr>
          <p:cNvGrpSpPr>
            <a:grpSpLocks/>
          </p:cNvGrpSpPr>
          <p:nvPr/>
        </p:nvGrpSpPr>
        <p:grpSpPr bwMode="auto">
          <a:xfrm>
            <a:off x="6799263" y="5538789"/>
            <a:ext cx="1435100" cy="708025"/>
            <a:chOff x="3323" y="3734"/>
            <a:chExt cx="904" cy="446"/>
          </a:xfrm>
        </p:grpSpPr>
        <p:sp>
          <p:nvSpPr>
            <p:cNvPr id="11290" name="Line 36">
              <a:extLst>
                <a:ext uri="{FF2B5EF4-FFF2-40B4-BE49-F238E27FC236}">
                  <a16:creationId xmlns:a16="http://schemas.microsoft.com/office/drawing/2014/main" id="{23A40AF4-50FA-4566-B386-CB324826A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3988"/>
              <a:ext cx="336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1" name="Text Box 37">
              <a:extLst>
                <a:ext uri="{FF2B5EF4-FFF2-40B4-BE49-F238E27FC236}">
                  <a16:creationId xmlns:a16="http://schemas.microsoft.com/office/drawing/2014/main" id="{B7CF85E6-0A0A-4E12-AF2F-47E927D95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" y="373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全为</a:t>
              </a:r>
            </a:p>
          </p:txBody>
        </p:sp>
        <p:graphicFrame>
          <p:nvGraphicFramePr>
            <p:cNvPr id="11268" name="Object 4">
              <a:extLst>
                <a:ext uri="{FF2B5EF4-FFF2-40B4-BE49-F238E27FC236}">
                  <a16:creationId xmlns:a16="http://schemas.microsoft.com/office/drawing/2014/main" id="{0E178EED-9FC2-446F-8E19-C8CF68E92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793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317160" progId="Equation.DSMT4">
                    <p:embed/>
                  </p:oleObj>
                </mc:Choice>
                <mc:Fallback>
                  <p:oleObj name="Equation" r:id="rId20" imgW="266400" imgH="317160" progId="Equation.DSMT4">
                    <p:embed/>
                    <p:pic>
                      <p:nvPicPr>
                        <p:cNvPr id="11268" name="Object 4">
                          <a:extLst>
                            <a:ext uri="{FF2B5EF4-FFF2-40B4-BE49-F238E27FC236}">
                              <a16:creationId xmlns:a16="http://schemas.microsoft.com/office/drawing/2014/main" id="{0E178EED-9FC2-446F-8E19-C8CF68E92D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793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41" grpId="0" animBg="1"/>
      <p:bldP spid="176148" grpId="0"/>
      <p:bldP spid="176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F94E2-DF5B-4F74-B53A-24FAAFD65DB6}"/>
              </a:ext>
            </a:extLst>
          </p:cNvPr>
          <p:cNvSpPr txBox="1"/>
          <p:nvPr/>
        </p:nvSpPr>
        <p:spPr>
          <a:xfrm>
            <a:off x="2783632" y="1052736"/>
            <a:ext cx="8352928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1.</a:t>
            </a:r>
            <a:r>
              <a:rPr lang="zh-CN" altLang="en-US" sz="2800" b="1" dirty="0">
                <a:latin typeface="+mn-ea"/>
                <a:ea typeface="+mn-ea"/>
              </a:rPr>
              <a:t>两同型对角阵的和、乘积都是对角阵，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而且运算都只需要对角线上的元进行相加或相乘。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88FD2-A874-4B57-B0AF-8C1004246D76}"/>
              </a:ext>
            </a:extLst>
          </p:cNvPr>
          <p:cNvSpPr txBox="1"/>
          <p:nvPr/>
        </p:nvSpPr>
        <p:spPr>
          <a:xfrm>
            <a:off x="2783632" y="3140968"/>
            <a:ext cx="6917278" cy="19495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latin typeface="+mn-ea"/>
                <a:ea typeface="+mn-ea"/>
              </a:rPr>
              <a:t>2.</a:t>
            </a:r>
            <a:r>
              <a:rPr lang="zh-CN" altLang="en-US" sz="2800" b="1" dirty="0">
                <a:latin typeface="+mn-ea"/>
                <a:ea typeface="+mn-ea"/>
              </a:rPr>
              <a:t>对角阵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可逆的充要条件是其主对角线上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的元全部非零，其逆阵为对角阵，</a:t>
            </a:r>
            <a:endParaRPr lang="en-US" altLang="zh-CN" sz="2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且其对角线上的元为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  <a:ea typeface="+mn-ea"/>
              </a:rPr>
              <a:t>中对应元的倒数。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141DC5-D2AF-40BD-95B4-5EF78EA6908D}"/>
              </a:ext>
            </a:extLst>
          </p:cNvPr>
          <p:cNvSpPr txBox="1"/>
          <p:nvPr/>
        </p:nvSpPr>
        <p:spPr>
          <a:xfrm>
            <a:off x="695400" y="1052736"/>
            <a:ext cx="1512168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楷体_GB2312"/>
                <a:ea typeface="黑体" panose="02010609060101010101" pitchFamily="49" charset="-122"/>
              </a:rPr>
              <a:t>注意：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>
            <a:extLst>
              <a:ext uri="{FF2B5EF4-FFF2-40B4-BE49-F238E27FC236}">
                <a16:creationId xmlns:a16="http://schemas.microsoft.com/office/drawing/2014/main" id="{FD941437-C08D-4495-8336-800FCC54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71394"/>
            <a:ext cx="233910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_GB2312"/>
              </a:rPr>
              <a:t>四、正交矩阵</a:t>
            </a:r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A3185281-6E45-46BD-B9F8-DBC8738C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011002"/>
            <a:ext cx="655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显然正交矩阵</a:t>
            </a:r>
            <a:r>
              <a:rPr lang="en-US" altLang="zh-CN" b="1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可逆，并且有以下性质：</a:t>
            </a:r>
          </a:p>
        </p:txBody>
      </p:sp>
      <p:grpSp>
        <p:nvGrpSpPr>
          <p:cNvPr id="2" name="组合 17">
            <a:extLst>
              <a:ext uri="{FF2B5EF4-FFF2-40B4-BE49-F238E27FC236}">
                <a16:creationId xmlns:a16="http://schemas.microsoft.com/office/drawing/2014/main" id="{952CB9E0-C803-4FE2-909C-E393E281542D}"/>
              </a:ext>
            </a:extLst>
          </p:cNvPr>
          <p:cNvGrpSpPr>
            <a:grpSpLocks/>
          </p:cNvGrpSpPr>
          <p:nvPr/>
        </p:nvGrpSpPr>
        <p:grpSpPr bwMode="auto">
          <a:xfrm>
            <a:off x="1919536" y="1050449"/>
            <a:ext cx="7774885" cy="523220"/>
            <a:chOff x="683541" y="1050457"/>
            <a:chExt cx="7774627" cy="522566"/>
          </a:xfrm>
        </p:grpSpPr>
        <p:sp>
          <p:nvSpPr>
            <p:cNvPr id="12297" name="Text Box 5">
              <a:extLst>
                <a:ext uri="{FF2B5EF4-FFF2-40B4-BE49-F238E27FC236}">
                  <a16:creationId xmlns:a16="http://schemas.microsoft.com/office/drawing/2014/main" id="{ADD5A9E3-1583-43FC-B8EA-D701FF6B7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41" y="1050457"/>
              <a:ext cx="7774627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+mn-ea"/>
                  <a:ea typeface="+mn-ea"/>
                </a:rPr>
                <a:t>若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+mn-ea"/>
                  <a:ea typeface="+mn-ea"/>
                </a:rPr>
                <a:t>阶实矩阵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+mn-ea"/>
                  <a:ea typeface="+mn-ea"/>
                </a:rPr>
                <a:t>满足       </a:t>
              </a:r>
              <a:r>
                <a:rPr lang="en-US" altLang="zh-CN" b="1" dirty="0">
                  <a:latin typeface="+mn-ea"/>
                  <a:ea typeface="+mn-ea"/>
                </a:rPr>
                <a:t>        ,  </a:t>
              </a:r>
              <a:r>
                <a:rPr lang="zh-CN" altLang="en-US" b="1" dirty="0">
                  <a:latin typeface="+mn-ea"/>
                  <a:ea typeface="+mn-ea"/>
                </a:rPr>
                <a:t>则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+mn-ea"/>
                  <a:ea typeface="+mn-ea"/>
                </a:rPr>
                <a:t>称为正交矩阵</a:t>
              </a:r>
              <a:r>
                <a:rPr lang="en-US" altLang="zh-CN" b="1" dirty="0">
                  <a:latin typeface="+mn-ea"/>
                  <a:ea typeface="+mn-ea"/>
                </a:rPr>
                <a:t>.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graphicFrame>
          <p:nvGraphicFramePr>
            <p:cNvPr id="12293" name="Object 5">
              <a:extLst>
                <a:ext uri="{FF2B5EF4-FFF2-40B4-BE49-F238E27FC236}">
                  <a16:creationId xmlns:a16="http://schemas.microsoft.com/office/drawing/2014/main" id="{E76E426F-6560-4EE6-9F0C-9AD45C3C7E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4271948"/>
                </p:ext>
              </p:extLst>
            </p:nvPr>
          </p:nvGraphicFramePr>
          <p:xfrm>
            <a:off x="3672905" y="1121239"/>
            <a:ext cx="1371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1600" imgH="380880" progId="Equation.DSMT4">
                    <p:embed/>
                  </p:oleObj>
                </mc:Choice>
                <mc:Fallback>
                  <p:oleObj name="Equation" r:id="rId2" imgW="1371600" imgH="380880" progId="Equation.DSMT4">
                    <p:embed/>
                    <p:pic>
                      <p:nvPicPr>
                        <p:cNvPr id="12293" name="Object 5">
                          <a:extLst>
                            <a:ext uri="{FF2B5EF4-FFF2-40B4-BE49-F238E27FC236}">
                              <a16:creationId xmlns:a16="http://schemas.microsoft.com/office/drawing/2014/main" id="{E76E426F-6560-4EE6-9F0C-9AD45C3C7E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905" y="1121239"/>
                          <a:ext cx="13716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DBE5E62C-2A0A-49E2-9FB1-832385BE90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308877"/>
              </p:ext>
            </p:extLst>
          </p:nvPr>
        </p:nvGraphicFramePr>
        <p:xfrm>
          <a:off x="1847528" y="2638924"/>
          <a:ext cx="708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86600" imgH="469800" progId="Equation.DSMT4">
                  <p:embed/>
                </p:oleObj>
              </mc:Choice>
              <mc:Fallback>
                <p:oleObj name="Equation" r:id="rId4" imgW="7086600" imgH="469800" progId="Equation.DSMT4">
                  <p:embed/>
                  <p:pic>
                    <p:nvPicPr>
                      <p:cNvPr id="20" name="Object 7">
                        <a:extLst>
                          <a:ext uri="{FF2B5EF4-FFF2-40B4-BE49-F238E27FC236}">
                            <a16:creationId xmlns:a16="http://schemas.microsoft.com/office/drawing/2014/main" id="{DBE5E62C-2A0A-49E2-9FB1-832385BE9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638924"/>
                        <a:ext cx="708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70465734-2B82-4991-A1C9-441A73F223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02411"/>
              </p:ext>
            </p:extLst>
          </p:nvPr>
        </p:nvGraphicFramePr>
        <p:xfrm>
          <a:off x="1847528" y="3346454"/>
          <a:ext cx="8077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76960" imgH="1536480" progId="Equation.DSMT4">
                  <p:embed/>
                </p:oleObj>
              </mc:Choice>
              <mc:Fallback>
                <p:oleObj name="Equation" r:id="rId6" imgW="8076960" imgH="1536480" progId="Equation.DSMT4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70465734-2B82-4991-A1C9-441A73F22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346454"/>
                        <a:ext cx="8077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CCFAFAC8-B1C0-47A9-B5EC-6C649A740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233567"/>
              </p:ext>
            </p:extLst>
          </p:nvPr>
        </p:nvGraphicFramePr>
        <p:xfrm>
          <a:off x="1847528" y="5013176"/>
          <a:ext cx="6864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62640" imgH="469800" progId="Equation.DSMT4">
                  <p:embed/>
                </p:oleObj>
              </mc:Choice>
              <mc:Fallback>
                <p:oleObj name="Equation" r:id="rId8" imgW="6362640" imgH="469800" progId="Equation.DSMT4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CCFAFAC8-B1C0-47A9-B5EC-6C649A740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013176"/>
                        <a:ext cx="68643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4533DD-F3FE-41C4-934A-9E4896998E63}"/>
              </a:ext>
            </a:extLst>
          </p:cNvPr>
          <p:cNvSpPr txBox="1"/>
          <p:nvPr/>
        </p:nvSpPr>
        <p:spPr>
          <a:xfrm>
            <a:off x="623392" y="1050449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0DCBA3-C479-46B8-A53E-9BB719051AE5}"/>
              </a:ext>
            </a:extLst>
          </p:cNvPr>
          <p:cNvSpPr txBox="1"/>
          <p:nvPr/>
        </p:nvSpPr>
        <p:spPr>
          <a:xfrm>
            <a:off x="651655" y="1951704"/>
            <a:ext cx="90601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AA667854-9D69-4ED0-9C6D-18CF1A6F7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688857"/>
              </p:ext>
            </p:extLst>
          </p:nvPr>
        </p:nvGraphicFramePr>
        <p:xfrm>
          <a:off x="1847528" y="5623808"/>
          <a:ext cx="7494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46560" imgH="444240" progId="Equation.DSMT4">
                  <p:embed/>
                </p:oleObj>
              </mc:Choice>
              <mc:Fallback>
                <p:oleObj name="Equation" r:id="rId10" imgW="6946560" imgH="444240" progId="Equation.DSMT4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CCFAFAC8-B1C0-47A9-B5EC-6C649A740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623808"/>
                        <a:ext cx="7494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E8E097A-A91F-40C1-9000-8ED553EE3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30216"/>
              </p:ext>
            </p:extLst>
          </p:nvPr>
        </p:nvGraphicFramePr>
        <p:xfrm>
          <a:off x="2351584" y="6068308"/>
          <a:ext cx="830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96080" imgH="457200" progId="Equation.DSMT4">
                  <p:embed/>
                </p:oleObj>
              </mc:Choice>
              <mc:Fallback>
                <p:oleObj name="Equation" r:id="rId12" imgW="7696080" imgH="45720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AA667854-9D69-4ED0-9C6D-18CF1A6F7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6068308"/>
                        <a:ext cx="830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2">
            <a:extLst>
              <a:ext uri="{FF2B5EF4-FFF2-40B4-BE49-F238E27FC236}">
                <a16:creationId xmlns:a16="http://schemas.microsoft.com/office/drawing/2014/main" id="{70677518-D4F1-401A-9A18-43E656856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3429000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三、对角矩阵</a:t>
            </a:r>
          </a:p>
        </p:txBody>
      </p:sp>
      <p:sp>
        <p:nvSpPr>
          <p:cNvPr id="14339" name="Text Box 51">
            <a:extLst>
              <a:ext uri="{FF2B5EF4-FFF2-40B4-BE49-F238E27FC236}">
                <a16:creationId xmlns:a16="http://schemas.microsoft.com/office/drawing/2014/main" id="{CEBC0D65-55E2-4C8C-ADE5-9B1BC2F1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2586555"/>
            <a:ext cx="4357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二、对称与反对称矩阵</a:t>
            </a:r>
          </a:p>
        </p:txBody>
      </p:sp>
      <p:sp>
        <p:nvSpPr>
          <p:cNvPr id="14340" name="Text Box 47">
            <a:extLst>
              <a:ext uri="{FF2B5EF4-FFF2-40B4-BE49-F238E27FC236}">
                <a16:creationId xmlns:a16="http://schemas.microsoft.com/office/drawing/2014/main" id="{EA83C6D8-4D75-491F-9279-90A471ED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792" y="1825660"/>
            <a:ext cx="31683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一、转置矩阵</a:t>
            </a:r>
          </a:p>
        </p:txBody>
      </p:sp>
      <p:sp>
        <p:nvSpPr>
          <p:cNvPr id="14344" name="Text Box 52">
            <a:extLst>
              <a:ext uri="{FF2B5EF4-FFF2-40B4-BE49-F238E27FC236}">
                <a16:creationId xmlns:a16="http://schemas.microsoft.com/office/drawing/2014/main" id="{A6EA840F-A767-4D58-ABA4-72B0EF91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2521" y="4271445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sz="3200" b="1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defRPr>
            </a:lvl1pPr>
            <a:lvl2pPr marL="742950" indent="-285750"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ea typeface="楷体_GB2312"/>
              </a:rPr>
              <a:t>四、正交矩阵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D6E75-066F-4607-9C0D-B4035C434818}"/>
              </a:ext>
            </a:extLst>
          </p:cNvPr>
          <p:cNvSpPr txBox="1"/>
          <p:nvPr/>
        </p:nvSpPr>
        <p:spPr>
          <a:xfrm>
            <a:off x="479376" y="548680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楷体_GB2312"/>
              </a:rPr>
              <a:t>主要内容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511DFE5-50AC-46CD-84A2-40EB42B1B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400462"/>
            <a:ext cx="811212" cy="4572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定义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1ADCC9E9-1B31-449F-8FCA-34C9B11F567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44336374"/>
              </p:ext>
            </p:extLst>
          </p:nvPr>
        </p:nvGraphicFramePr>
        <p:xfrm>
          <a:off x="2462312" y="1431127"/>
          <a:ext cx="8342312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1676400" progId="Equation.DSMT4">
                  <p:embed/>
                </p:oleObj>
              </mc:Choice>
              <mc:Fallback>
                <p:oleObj name="Equation" r:id="rId2" imgW="3200400" imgH="1676400" progId="Equation.DSMT4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1ADCC9E9-1B31-449F-8FCA-34C9B11F567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312" y="1431127"/>
                        <a:ext cx="8342312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D3B1DA7-7BA5-4006-BC6B-2D753A683AEA}"/>
              </a:ext>
            </a:extLst>
          </p:cNvPr>
          <p:cNvSpPr txBox="1"/>
          <p:nvPr/>
        </p:nvSpPr>
        <p:spPr>
          <a:xfrm>
            <a:off x="551384" y="448568"/>
            <a:ext cx="1265237" cy="523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小结：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FA465F1-6728-40BF-A34C-7C79E5C4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21" y="4615635"/>
            <a:ext cx="857250" cy="396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012EAC66-1183-441A-BB29-3A0298607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87455"/>
              </p:ext>
            </p:extLst>
          </p:nvPr>
        </p:nvGraphicFramePr>
        <p:xfrm>
          <a:off x="3719514" y="4619228"/>
          <a:ext cx="1227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28600" progId="Equation.DSMT4">
                  <p:embed/>
                </p:oleObj>
              </mc:Choice>
              <mc:Fallback>
                <p:oleObj name="Equation" r:id="rId4" imgW="469900" imgH="228600" progId="Equation.DSMT4">
                  <p:embed/>
                  <p:pic>
                    <p:nvPicPr>
                      <p:cNvPr id="14" name="Object 2">
                        <a:extLst>
                          <a:ext uri="{FF2B5EF4-FFF2-40B4-BE49-F238E27FC236}">
                            <a16:creationId xmlns:a16="http://schemas.microsoft.com/office/drawing/2014/main" id="{012EAC66-1183-441A-BB29-3A0298607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619228"/>
                        <a:ext cx="1227137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61C59F07-3B78-47BD-9C6A-8BEE0FDF3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55075"/>
              </p:ext>
            </p:extLst>
          </p:nvPr>
        </p:nvGraphicFramePr>
        <p:xfrm>
          <a:off x="5100638" y="4581128"/>
          <a:ext cx="7794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279" imgH="241195" progId="Equation.DSMT4">
                  <p:embed/>
                </p:oleObj>
              </mc:Choice>
              <mc:Fallback>
                <p:oleObj name="Equation" r:id="rId6" imgW="279279" imgH="241195" progId="Equation.DSMT4">
                  <p:embed/>
                  <p:pic>
                    <p:nvPicPr>
                      <p:cNvPr id="15" name="Object 3">
                        <a:extLst>
                          <a:ext uri="{FF2B5EF4-FFF2-40B4-BE49-F238E27FC236}">
                            <a16:creationId xmlns:a16="http://schemas.microsoft.com/office/drawing/2014/main" id="{61C59F07-3B78-47BD-9C6A-8BEE0FDF3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4581128"/>
                        <a:ext cx="7794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>
            <a:extLst>
              <a:ext uri="{FF2B5EF4-FFF2-40B4-BE49-F238E27FC236}">
                <a16:creationId xmlns:a16="http://schemas.microsoft.com/office/drawing/2014/main" id="{E59B2D7D-4D81-42C1-982C-02E73813B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621" y="5661149"/>
            <a:ext cx="881063" cy="3778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000" b="1" dirty="0">
                <a:solidFill>
                  <a:schemeClr val="tx2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kumimoji="1" lang="zh-CN" altLang="en-US" sz="2000" b="1" dirty="0">
              <a:solidFill>
                <a:schemeClr val="tx2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2B10130F-E263-4063-820B-653B3B806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356271"/>
              </p:ext>
            </p:extLst>
          </p:nvPr>
        </p:nvGraphicFramePr>
        <p:xfrm>
          <a:off x="3582988" y="5301208"/>
          <a:ext cx="445135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507960" progId="Equation.DSMT4">
                  <p:embed/>
                </p:oleObj>
              </mc:Choice>
              <mc:Fallback>
                <p:oleObj name="Equation" r:id="rId8" imgW="1714320" imgH="507960" progId="Equation.DSMT4">
                  <p:embed/>
                  <p:pic>
                    <p:nvPicPr>
                      <p:cNvPr id="17" name="Object 4">
                        <a:extLst>
                          <a:ext uri="{FF2B5EF4-FFF2-40B4-BE49-F238E27FC236}">
                            <a16:creationId xmlns:a16="http://schemas.microsoft.com/office/drawing/2014/main" id="{2B10130F-E263-4063-820B-653B3B806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5301208"/>
                        <a:ext cx="445135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248794F-4028-4173-9AF8-8D8C03742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96" y="526421"/>
            <a:ext cx="1801556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latin typeface="华文楷体" pitchFamily="2" charset="-122"/>
                <a:ea typeface="华文楷体" pitchFamily="2" charset="-122"/>
              </a:rPr>
              <a:t>矩阵的转置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9269C32E-BD4E-4426-9B71-24A80AFF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547497"/>
            <a:ext cx="3494732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转置矩阵的运算性质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916D9549-7937-4FB7-995F-F19934E28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259546"/>
              </p:ext>
            </p:extLst>
          </p:nvPr>
        </p:nvGraphicFramePr>
        <p:xfrm>
          <a:off x="3733800" y="1556792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28600" progId="Equation.DSMT4">
                  <p:embed/>
                </p:oleObj>
              </mc:Choice>
              <mc:Fallback>
                <p:oleObj name="Equation" r:id="rId2" imgW="977900" imgH="228600" progId="Equation.DSMT4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916D9549-7937-4FB7-995F-F19934E28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556792"/>
                        <a:ext cx="2114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ACA44571-DE4E-421D-AA04-CBE7F8B353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4539"/>
              </p:ext>
            </p:extLst>
          </p:nvPr>
        </p:nvGraphicFramePr>
        <p:xfrm>
          <a:off x="3733801" y="2477542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ACA44571-DE4E-421D-AA04-CBE7F8B353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2477542"/>
                        <a:ext cx="3402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101764E7-8730-41E7-911A-1FBFBFA9C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558947"/>
              </p:ext>
            </p:extLst>
          </p:nvPr>
        </p:nvGraphicFramePr>
        <p:xfrm>
          <a:off x="3733801" y="3398293"/>
          <a:ext cx="2551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1100" imgH="228600" progId="Equation.DSMT4">
                  <p:embed/>
                </p:oleObj>
              </mc:Choice>
              <mc:Fallback>
                <p:oleObj name="Equation" r:id="rId6" imgW="1181100" imgH="228600" progId="Equation.DSMT4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101764E7-8730-41E7-911A-1FBFBFA9C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398293"/>
                        <a:ext cx="2551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8391389C-5DFB-4CF6-BEC6-78A22EAFE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388635"/>
              </p:ext>
            </p:extLst>
          </p:nvPr>
        </p:nvGraphicFramePr>
        <p:xfrm>
          <a:off x="3733801" y="4320631"/>
          <a:ext cx="27162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300" imgH="228600" progId="Equation.DSMT4">
                  <p:embed/>
                </p:oleObj>
              </mc:Choice>
              <mc:Fallback>
                <p:oleObj name="Equation" r:id="rId8" imgW="1257300" imgH="228600" progId="Equation.DSMT4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8391389C-5DFB-4CF6-BEC6-78A22EAFE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320631"/>
                        <a:ext cx="27162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D277599-E887-4976-AE33-0B3F8777D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72616"/>
              </p:ext>
            </p:extLst>
          </p:nvPr>
        </p:nvGraphicFramePr>
        <p:xfrm>
          <a:off x="3791744" y="5145782"/>
          <a:ext cx="4505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720" imgH="457200" progId="Equation.DSMT4">
                  <p:embed/>
                </p:oleObj>
              </mc:Choice>
              <mc:Fallback>
                <p:oleObj name="Equation" r:id="rId10" imgW="4698720" imgH="45720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152E4720-35BF-40B0-BDC8-AC412268A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5145782"/>
                        <a:ext cx="4505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Text Box 4">
            <a:extLst>
              <a:ext uri="{FF2B5EF4-FFF2-40B4-BE49-F238E27FC236}">
                <a16:creationId xmlns:a16="http://schemas.microsoft.com/office/drawing/2014/main" id="{797617E2-E103-4895-B50A-582AE67A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855" y="260648"/>
            <a:ext cx="80359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阶方阵，如果满足               ，即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对称阵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graphicFrame>
        <p:nvGraphicFramePr>
          <p:cNvPr id="108549" name="Object 2">
            <a:extLst>
              <a:ext uri="{FF2B5EF4-FFF2-40B4-BE49-F238E27FC236}">
                <a16:creationId xmlns:a16="http://schemas.microsoft.com/office/drawing/2014/main" id="{FF900F53-0030-49CF-ABDC-9B218DC12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5750" y="925206"/>
          <a:ext cx="35306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54000" progId="Equation.DSMT4">
                  <p:embed/>
                </p:oleObj>
              </mc:Choice>
              <mc:Fallback>
                <p:oleObj name="Equation" r:id="rId2" imgW="1600200" imgH="254000" progId="Equation.DSMT4">
                  <p:embed/>
                  <p:pic>
                    <p:nvPicPr>
                      <p:cNvPr id="108549" name="Object 2">
                        <a:extLst>
                          <a:ext uri="{FF2B5EF4-FFF2-40B4-BE49-F238E27FC236}">
                            <a16:creationId xmlns:a16="http://schemas.microsoft.com/office/drawing/2014/main" id="{FF900F53-0030-49CF-ABDC-9B218DC12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925206"/>
                        <a:ext cx="35306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3">
            <a:extLst>
              <a:ext uri="{FF2B5EF4-FFF2-40B4-BE49-F238E27FC236}">
                <a16:creationId xmlns:a16="http://schemas.microsoft.com/office/drawing/2014/main" id="{0AF60575-16EB-46A9-A0C5-2F73009D1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0056" y="318131"/>
          <a:ext cx="10906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85" imgH="190417" progId="Equation.DSMT4">
                  <p:embed/>
                </p:oleObj>
              </mc:Choice>
              <mc:Fallback>
                <p:oleObj name="Equation" r:id="rId4" imgW="495085" imgH="190417" progId="Equation.DSMT4">
                  <p:embed/>
                  <p:pic>
                    <p:nvPicPr>
                      <p:cNvPr id="108550" name="Object 3">
                        <a:extLst>
                          <a:ext uri="{FF2B5EF4-FFF2-40B4-BE49-F238E27FC236}">
                            <a16:creationId xmlns:a16="http://schemas.microsoft.com/office/drawing/2014/main" id="{0AF60575-16EB-46A9-A0C5-2F73009D13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318131"/>
                        <a:ext cx="10906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4">
            <a:extLst>
              <a:ext uri="{FF2B5EF4-FFF2-40B4-BE49-F238E27FC236}">
                <a16:creationId xmlns:a16="http://schemas.microsoft.com/office/drawing/2014/main" id="{2C787BA5-4878-4C8F-ACF4-19D735132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808" y="3212976"/>
          <a:ext cx="2424112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698500" progId="Equation.DSMT4">
                  <p:embed/>
                </p:oleObj>
              </mc:Choice>
              <mc:Fallback>
                <p:oleObj name="Equation" r:id="rId6" imgW="1054100" imgH="698500" progId="Equation.DSMT4">
                  <p:embed/>
                  <p:pic>
                    <p:nvPicPr>
                      <p:cNvPr id="108551" name="Object 4">
                        <a:extLst>
                          <a:ext uri="{FF2B5EF4-FFF2-40B4-BE49-F238E27FC236}">
                            <a16:creationId xmlns:a16="http://schemas.microsoft.com/office/drawing/2014/main" id="{2C787BA5-4878-4C8F-ACF4-19D735132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808" y="3212976"/>
                        <a:ext cx="2424112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Line 8">
            <a:extLst>
              <a:ext uri="{FF2B5EF4-FFF2-40B4-BE49-F238E27FC236}">
                <a16:creationId xmlns:a16="http://schemas.microsoft.com/office/drawing/2014/main" id="{6708DAC3-CFC0-47EA-9568-2E51182D5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434" y="3587626"/>
            <a:ext cx="871537" cy="871538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3" name="Line 9">
            <a:extLst>
              <a:ext uri="{FF2B5EF4-FFF2-40B4-BE49-F238E27FC236}">
                <a16:creationId xmlns:a16="http://schemas.microsoft.com/office/drawing/2014/main" id="{AB0109AD-E12D-49BB-B2DF-A3A74B5FF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0358" y="3524126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A590363A-630E-40AC-8665-E8C92086E1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4470" y="3524126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55" name="Line 11">
            <a:extLst>
              <a:ext uri="{FF2B5EF4-FFF2-40B4-BE49-F238E27FC236}">
                <a16:creationId xmlns:a16="http://schemas.microsoft.com/office/drawing/2014/main" id="{D801B539-67C9-4E03-BA0C-D52A0FB140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2970" y="4098801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0" name="Text Box 16">
            <a:extLst>
              <a:ext uri="{FF2B5EF4-FFF2-40B4-BE49-F238E27FC236}">
                <a16:creationId xmlns:a16="http://schemas.microsoft.com/office/drawing/2014/main" id="{F1F90438-057D-47FE-9852-D6B516DAE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504686"/>
            <a:ext cx="6530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如果满足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，那么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反对称阵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.    </a:t>
            </a:r>
          </a:p>
        </p:txBody>
      </p:sp>
      <p:sp>
        <p:nvSpPr>
          <p:cNvPr id="108562" name="Rectangle 18">
            <a:extLst>
              <a:ext uri="{FF2B5EF4-FFF2-40B4-BE49-F238E27FC236}">
                <a16:creationId xmlns:a16="http://schemas.microsoft.com/office/drawing/2014/main" id="{569A4244-0A3B-457D-A5BA-B95DFE7E6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736" y="4949248"/>
            <a:ext cx="1255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对称阵  </a:t>
            </a:r>
          </a:p>
        </p:txBody>
      </p:sp>
      <p:graphicFrame>
        <p:nvGraphicFramePr>
          <p:cNvPr id="108563" name="Object 5">
            <a:extLst>
              <a:ext uri="{FF2B5EF4-FFF2-40B4-BE49-F238E27FC236}">
                <a16:creationId xmlns:a16="http://schemas.microsoft.com/office/drawing/2014/main" id="{57AA27BA-1D15-4C7B-B51A-860807DFC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4829" y="3185641"/>
          <a:ext cx="265747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700" imgH="698500" progId="Equation.DSMT4">
                  <p:embed/>
                </p:oleObj>
              </mc:Choice>
              <mc:Fallback>
                <p:oleObj name="Equation" r:id="rId8" imgW="1155700" imgH="698500" progId="Equation.DSMT4">
                  <p:embed/>
                  <p:pic>
                    <p:nvPicPr>
                      <p:cNvPr id="108563" name="Object 5">
                        <a:extLst>
                          <a:ext uri="{FF2B5EF4-FFF2-40B4-BE49-F238E27FC236}">
                            <a16:creationId xmlns:a16="http://schemas.microsoft.com/office/drawing/2014/main" id="{57AA27BA-1D15-4C7B-B51A-860807DFCB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829" y="3185641"/>
                        <a:ext cx="265747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4" name="Rectangle 20">
            <a:extLst>
              <a:ext uri="{FF2B5EF4-FFF2-40B4-BE49-F238E27FC236}">
                <a16:creationId xmlns:a16="http://schemas.microsoft.com/office/drawing/2014/main" id="{B243D035-DA00-47AB-8272-FEB57869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266" y="4916016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反对称阵  </a:t>
            </a:r>
          </a:p>
        </p:txBody>
      </p:sp>
      <p:sp>
        <p:nvSpPr>
          <p:cNvPr id="108565" name="Line 21">
            <a:extLst>
              <a:ext uri="{FF2B5EF4-FFF2-40B4-BE49-F238E27FC236}">
                <a16:creationId xmlns:a16="http://schemas.microsoft.com/office/drawing/2014/main" id="{ED1BB490-2A16-424D-AC40-DA6C33854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9416" y="3487267"/>
            <a:ext cx="1058862" cy="944563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6" name="Line 22">
            <a:extLst>
              <a:ext uri="{FF2B5EF4-FFF2-40B4-BE49-F238E27FC236}">
                <a16:creationId xmlns:a16="http://schemas.microsoft.com/office/drawing/2014/main" id="{98FB56A4-8516-4CDD-809C-939308B764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7342" y="3495205"/>
            <a:ext cx="649287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7" name="Line 23">
            <a:extLst>
              <a:ext uri="{FF2B5EF4-FFF2-40B4-BE49-F238E27FC236}">
                <a16:creationId xmlns:a16="http://schemas.microsoft.com/office/drawing/2014/main" id="{0E52515C-2E0D-4565-B010-C3A64535D3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0216" y="3423766"/>
            <a:ext cx="10668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8568" name="Line 24">
            <a:extLst>
              <a:ext uri="{FF2B5EF4-FFF2-40B4-BE49-F238E27FC236}">
                <a16:creationId xmlns:a16="http://schemas.microsoft.com/office/drawing/2014/main" id="{3F4F166A-4038-4EEC-9962-0BB639464A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0941" y="4071466"/>
            <a:ext cx="43180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A24B869-016C-41FA-9B88-D47142B86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332656"/>
            <a:ext cx="1296144" cy="5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对称阵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C10553DE-0B91-4657-A31E-A4A3B65F3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18" y="3195735"/>
            <a:ext cx="2448396" cy="182755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对称矩阵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的特点是：它的元素以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主对角线为对称轴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对应相等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6F680CA-883F-4501-9F06-DFCB0725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616" y="3171307"/>
            <a:ext cx="2687539" cy="1938992"/>
          </a:xfrm>
          <a:prstGeom prst="rect">
            <a:avLst/>
          </a:prstGeom>
          <a:noFill/>
          <a:ln w="25400" algn="ctr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反对称矩阵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的主要特点是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: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主对角线上的元素为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0,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其余的元素关于</a:t>
            </a:r>
            <a:r>
              <a:rPr lang="zh-CN" altLang="en-US" sz="2400" b="1" dirty="0">
                <a:solidFill>
                  <a:srgbClr val="FF0000"/>
                </a:solidFill>
                <a:latin typeface="楷体_GB2312"/>
              </a:rPr>
              <a:t>主对角线</a:t>
            </a:r>
            <a:r>
              <a:rPr lang="zh-CN" altLang="en-US" sz="2400" b="1" dirty="0">
                <a:solidFill>
                  <a:schemeClr val="tx2"/>
                </a:solidFill>
                <a:latin typeface="楷体_GB2312"/>
              </a:rPr>
              <a:t>互为相反数</a:t>
            </a:r>
            <a:r>
              <a:rPr lang="en-US" altLang="zh-CN" sz="2400" b="1" dirty="0">
                <a:solidFill>
                  <a:schemeClr val="tx2"/>
                </a:solidFill>
                <a:latin typeface="楷体_GB2312"/>
              </a:rPr>
              <a:t>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AEB99C-FC0B-4EDE-A0C6-F11A8F1EEB39}"/>
              </a:ext>
            </a:extLst>
          </p:cNvPr>
          <p:cNvSpPr/>
          <p:nvPr/>
        </p:nvSpPr>
        <p:spPr>
          <a:xfrm>
            <a:off x="1199456" y="5577076"/>
            <a:ext cx="964907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特别地，两个同阶的对称矩阵的和还是反对称矩阵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对称矩阵的数乘也是对称矩阵</a:t>
            </a:r>
            <a:r>
              <a:rPr lang="en-US" altLang="zh-CN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反对称矩阵亦然。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17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4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5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/>
      <p:bldP spid="108560" grpId="0"/>
      <p:bldP spid="108562" grpId="0"/>
      <p:bldP spid="108564" grpId="0"/>
      <p:bldP spid="19" grpId="0" animBg="1"/>
      <p:bldP spid="20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8" name="Text Box 14">
            <a:extLst>
              <a:ext uri="{FF2B5EF4-FFF2-40B4-BE49-F238E27FC236}">
                <a16:creationId xmlns:a16="http://schemas.microsoft.com/office/drawing/2014/main" id="{69EB2DE5-3A59-4C47-80C2-6B11788E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476672"/>
            <a:ext cx="162095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对角矩阵</a:t>
            </a:r>
          </a:p>
        </p:txBody>
      </p:sp>
      <p:sp>
        <p:nvSpPr>
          <p:cNvPr id="175119" name="Rectangle 15">
            <a:extLst>
              <a:ext uri="{FF2B5EF4-FFF2-40B4-BE49-F238E27FC236}">
                <a16:creationId xmlns:a16="http://schemas.microsoft.com/office/drawing/2014/main" id="{4131ED2F-6DAD-4245-AD25-15CFC338D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476672"/>
            <a:ext cx="8140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</a:rPr>
              <a:t>主对角线以外的所有元素全为零的方阵称为</a:t>
            </a:r>
            <a:r>
              <a:rPr lang="zh-CN" altLang="en-US" b="1" dirty="0">
                <a:solidFill>
                  <a:srgbClr val="FF0000"/>
                </a:solidFill>
              </a:rPr>
              <a:t>对角阵</a:t>
            </a:r>
            <a:r>
              <a:rPr lang="en-US" altLang="zh-CN" b="1" dirty="0">
                <a:solidFill>
                  <a:schemeClr val="tx2"/>
                </a:solidFill>
              </a:rPr>
              <a:t>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75120" name="Object 2">
            <a:extLst>
              <a:ext uri="{FF2B5EF4-FFF2-40B4-BE49-F238E27FC236}">
                <a16:creationId xmlns:a16="http://schemas.microsoft.com/office/drawing/2014/main" id="{FF6E5857-81EB-4C00-B27E-3D2B3CB065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873279"/>
              </p:ext>
            </p:extLst>
          </p:nvPr>
        </p:nvGraphicFramePr>
        <p:xfrm>
          <a:off x="4189414" y="1379960"/>
          <a:ext cx="247967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2108160" progId="Equation.DSMT4">
                  <p:embed/>
                </p:oleObj>
              </mc:Choice>
              <mc:Fallback>
                <p:oleObj name="Equation" r:id="rId2" imgW="2679480" imgH="2108160" progId="Equation.DSMT4">
                  <p:embed/>
                  <p:pic>
                    <p:nvPicPr>
                      <p:cNvPr id="175120" name="Object 2">
                        <a:extLst>
                          <a:ext uri="{FF2B5EF4-FFF2-40B4-BE49-F238E27FC236}">
                            <a16:creationId xmlns:a16="http://schemas.microsoft.com/office/drawing/2014/main" id="{FF6E5857-81EB-4C00-B27E-3D2B3CB06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4" y="1379960"/>
                        <a:ext cx="247967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22F07624-3336-47FA-A6AA-A379BC2EED7D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1691109"/>
            <a:ext cx="2057400" cy="1524000"/>
            <a:chOff x="2304" y="1056"/>
            <a:chExt cx="1296" cy="960"/>
          </a:xfrm>
        </p:grpSpPr>
        <p:sp>
          <p:nvSpPr>
            <p:cNvPr id="10257" name="AutoShape 18">
              <a:extLst>
                <a:ext uri="{FF2B5EF4-FFF2-40B4-BE49-F238E27FC236}">
                  <a16:creationId xmlns:a16="http://schemas.microsoft.com/office/drawing/2014/main" id="{6C0AC5A7-A8AF-4B9A-B799-028159153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5" name="Object 5">
              <a:extLst>
                <a:ext uri="{FF2B5EF4-FFF2-40B4-BE49-F238E27FC236}">
                  <a16:creationId xmlns:a16="http://schemas.microsoft.com/office/drawing/2014/main" id="{0E328AE7-D1CA-4871-845B-9C21A2E334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DSMT4">
                    <p:embed/>
                  </p:oleObj>
                </mc:Choice>
                <mc:Fallback>
                  <p:oleObj name="Equation" r:id="rId4" imgW="291960" imgH="317160" progId="Equation.DSMT4">
                    <p:embed/>
                    <p:pic>
                      <p:nvPicPr>
                        <p:cNvPr id="10245" name="Object 5">
                          <a:extLst>
                            <a:ext uri="{FF2B5EF4-FFF2-40B4-BE49-F238E27FC236}">
                              <a16:creationId xmlns:a16="http://schemas.microsoft.com/office/drawing/2014/main" id="{0E328AE7-D1CA-4871-845B-9C21A2E334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1BCAF402-339B-45D5-8F0B-3F7911C3FFC2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1333921"/>
            <a:ext cx="2057400" cy="1600200"/>
            <a:chOff x="3888" y="1152"/>
            <a:chExt cx="1296" cy="1008"/>
          </a:xfrm>
        </p:grpSpPr>
        <p:sp>
          <p:nvSpPr>
            <p:cNvPr id="10256" name="AutoShape 21">
              <a:extLst>
                <a:ext uri="{FF2B5EF4-FFF2-40B4-BE49-F238E27FC236}">
                  <a16:creationId xmlns:a16="http://schemas.microsoft.com/office/drawing/2014/main" id="{E4664472-F09F-49E9-B3C6-2A99AD7B17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244" name="Object 4">
              <a:extLst>
                <a:ext uri="{FF2B5EF4-FFF2-40B4-BE49-F238E27FC236}">
                  <a16:creationId xmlns:a16="http://schemas.microsoft.com/office/drawing/2014/main" id="{E89AC905-BBF5-4DD2-A402-A727A8DC2C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1960" imgH="317160" progId="Equation.DSMT4">
                    <p:embed/>
                  </p:oleObj>
                </mc:Choice>
                <mc:Fallback>
                  <p:oleObj name="Equation" r:id="rId6" imgW="291960" imgH="317160" progId="Equation.DSMT4">
                    <p:embed/>
                    <p:pic>
                      <p:nvPicPr>
                        <p:cNvPr id="10244" name="Object 4">
                          <a:extLst>
                            <a:ext uri="{FF2B5EF4-FFF2-40B4-BE49-F238E27FC236}">
                              <a16:creationId xmlns:a16="http://schemas.microsoft.com/office/drawing/2014/main" id="{E89AC905-BBF5-4DD2-A402-A727A8DC2C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27" name="Oval 23">
            <a:extLst>
              <a:ext uri="{FF2B5EF4-FFF2-40B4-BE49-F238E27FC236}">
                <a16:creationId xmlns:a16="http://schemas.microsoft.com/office/drawing/2014/main" id="{C5E88AF0-9E7B-432B-AAB0-294F2918E43C}"/>
              </a:ext>
            </a:extLst>
          </p:cNvPr>
          <p:cNvSpPr>
            <a:spLocks noChangeArrowheads="1"/>
          </p:cNvSpPr>
          <p:nvPr/>
        </p:nvSpPr>
        <p:spPr bwMode="auto">
          <a:xfrm rot="2288167">
            <a:off x="3741739" y="2034009"/>
            <a:ext cx="3184525" cy="6477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135EA9FE-7C38-4CBC-84BD-41564AC2343A}"/>
              </a:ext>
            </a:extLst>
          </p:cNvPr>
          <p:cNvGrpSpPr>
            <a:grpSpLocks/>
          </p:cNvGrpSpPr>
          <p:nvPr/>
        </p:nvGrpSpPr>
        <p:grpSpPr bwMode="auto">
          <a:xfrm>
            <a:off x="5953126" y="2762672"/>
            <a:ext cx="1863725" cy="708025"/>
            <a:chOff x="2112" y="2098"/>
            <a:chExt cx="1174" cy="446"/>
          </a:xfrm>
        </p:grpSpPr>
        <p:sp>
          <p:nvSpPr>
            <p:cNvPr id="10254" name="Line 25">
              <a:extLst>
                <a:ext uri="{FF2B5EF4-FFF2-40B4-BE49-F238E27FC236}">
                  <a16:creationId xmlns:a16="http://schemas.microsoft.com/office/drawing/2014/main" id="{5E7AA317-F61D-49D6-A9C9-508DAF618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352"/>
              <a:ext cx="336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5" name="Text Box 26">
              <a:extLst>
                <a:ext uri="{FF2B5EF4-FFF2-40B4-BE49-F238E27FC236}">
                  <a16:creationId xmlns:a16="http://schemas.microsoft.com/office/drawing/2014/main" id="{B3DCD472-B29B-4C5C-A539-77113F23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098"/>
              <a:ext cx="93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不全为</a:t>
              </a:r>
              <a:r>
                <a:rPr lang="en-US" altLang="zh-CN" b="1">
                  <a:solidFill>
                    <a:schemeClr val="tx2"/>
                  </a:solidFill>
                  <a:latin typeface="楷体_GB2312"/>
                </a:rPr>
                <a:t>0</a:t>
              </a:r>
            </a:p>
          </p:txBody>
        </p:sp>
      </p:grpSp>
      <p:grpSp>
        <p:nvGrpSpPr>
          <p:cNvPr id="5" name="Group 27">
            <a:extLst>
              <a:ext uri="{FF2B5EF4-FFF2-40B4-BE49-F238E27FC236}">
                <a16:creationId xmlns:a16="http://schemas.microsoft.com/office/drawing/2014/main" id="{8631A602-2D1C-41C8-A3F2-E0620A5669A4}"/>
              </a:ext>
            </a:extLst>
          </p:cNvPr>
          <p:cNvGrpSpPr>
            <a:grpSpLocks/>
          </p:cNvGrpSpPr>
          <p:nvPr/>
        </p:nvGrpSpPr>
        <p:grpSpPr bwMode="auto">
          <a:xfrm>
            <a:off x="2452689" y="3405609"/>
            <a:ext cx="4867275" cy="577850"/>
            <a:chOff x="1079" y="3657"/>
            <a:chExt cx="3066" cy="364"/>
          </a:xfrm>
        </p:grpSpPr>
        <p:sp>
          <p:nvSpPr>
            <p:cNvPr id="10253" name="Text Box 28">
              <a:extLst>
                <a:ext uri="{FF2B5EF4-FFF2-40B4-BE49-F238E27FC236}">
                  <a16:creationId xmlns:a16="http://schemas.microsoft.com/office/drawing/2014/main" id="{A95838E0-CEF4-444A-9FDB-73A157223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65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tx2"/>
                  </a:solidFill>
                  <a:latin typeface="楷体_GB2312"/>
                </a:rPr>
                <a:t>记作</a:t>
              </a:r>
            </a:p>
          </p:txBody>
        </p:sp>
        <p:graphicFrame>
          <p:nvGraphicFramePr>
            <p:cNvPr id="10243" name="Object 3">
              <a:extLst>
                <a:ext uri="{FF2B5EF4-FFF2-40B4-BE49-F238E27FC236}">
                  <a16:creationId xmlns:a16="http://schemas.microsoft.com/office/drawing/2014/main" id="{73FF6404-3D2A-42DC-807B-2732EE5513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1" y="3701"/>
            <a:ext cx="21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466800" imgH="507960" progId="Equation.DSMT4">
                    <p:embed/>
                  </p:oleObj>
                </mc:Choice>
                <mc:Fallback>
                  <p:oleObj name="Equation" r:id="rId8" imgW="3466800" imgH="507960" progId="Equation.DSMT4">
                    <p:embed/>
                    <p:pic>
                      <p:nvPicPr>
                        <p:cNvPr id="10243" name="Object 3">
                          <a:extLst>
                            <a:ext uri="{FF2B5EF4-FFF2-40B4-BE49-F238E27FC236}">
                              <a16:creationId xmlns:a16="http://schemas.microsoft.com/office/drawing/2014/main" id="{73FF6404-3D2A-42DC-807B-2732EE5513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3701"/>
                          <a:ext cx="21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6FD4800-A000-4BE8-BFDB-3FFF6B729641}"/>
              </a:ext>
            </a:extLst>
          </p:cNvPr>
          <p:cNvSpPr txBox="1"/>
          <p:nvPr/>
        </p:nvSpPr>
        <p:spPr>
          <a:xfrm>
            <a:off x="1329184" y="1931675"/>
            <a:ext cx="239527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对角线上的元素全为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C00000"/>
                </a:solidFill>
              </a:rPr>
              <a:t>单位阵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33153D-7ECF-49F3-BB00-B4752B437996}"/>
              </a:ext>
            </a:extLst>
          </p:cNvPr>
          <p:cNvSpPr txBox="1"/>
          <p:nvPr/>
        </p:nvSpPr>
        <p:spPr>
          <a:xfrm>
            <a:off x="7464152" y="1843480"/>
            <a:ext cx="314031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对角线上的元素全为相同的数，</a:t>
            </a:r>
            <a:r>
              <a:rPr lang="zh-CN" altLang="en-US" sz="2400" b="1" dirty="0">
                <a:solidFill>
                  <a:srgbClr val="C00000"/>
                </a:solidFill>
              </a:rPr>
              <a:t>数量矩阵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B08745A6-1450-4FA5-8E33-293FC09BABE6}"/>
              </a:ext>
            </a:extLst>
          </p:cNvPr>
          <p:cNvSpPr txBox="1"/>
          <p:nvPr/>
        </p:nvSpPr>
        <p:spPr>
          <a:xfrm>
            <a:off x="2207568" y="4159930"/>
            <a:ext cx="8728967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两同型对角阵的和、乘积都是对角阵，而且运算都只需要对角线上的元进行相加或相乘。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8A6D5E6-A00A-464D-ADED-D8D28D0870EB}"/>
              </a:ext>
            </a:extLst>
          </p:cNvPr>
          <p:cNvSpPr txBox="1"/>
          <p:nvPr/>
        </p:nvSpPr>
        <p:spPr>
          <a:xfrm>
            <a:off x="2203261" y="5380717"/>
            <a:ext cx="8501251" cy="1113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对角阵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可逆的充要条件是其主对角线上的元全部非零，其逆阵为对角阵，且其对角线上的元为</a:t>
            </a:r>
            <a:r>
              <a:rPr lang="en-US" altLang="zh-CN" sz="2400" b="1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中对应元的倒数。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35C528-7191-420C-8BDB-107839DCA6BE}"/>
              </a:ext>
            </a:extLst>
          </p:cNvPr>
          <p:cNvSpPr txBox="1"/>
          <p:nvPr/>
        </p:nvSpPr>
        <p:spPr>
          <a:xfrm>
            <a:off x="625426" y="4296544"/>
            <a:ext cx="122413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楷体_GB2312"/>
                <a:ea typeface="黑体" panose="02010609060101010101" pitchFamily="49" charset="-122"/>
              </a:rPr>
              <a:t>注意：</a:t>
            </a:r>
          </a:p>
        </p:txBody>
      </p:sp>
    </p:spTree>
    <p:extLst>
      <p:ext uri="{BB962C8B-B14F-4D97-AF65-F5344CB8AC3E}">
        <p14:creationId xmlns:p14="http://schemas.microsoft.com/office/powerpoint/2010/main" val="8136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8" grpId="0" animBg="1"/>
      <p:bldP spid="175119" grpId="0"/>
      <p:bldP spid="175127" grpId="0" animBg="1"/>
      <p:bldP spid="6" grpId="0" animBg="1"/>
      <p:bldP spid="19" grpId="0" animBg="1"/>
      <p:bldP spid="20" grpId="0" build="p"/>
      <p:bldP spid="21" grpId="0" build="p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Text Box 4">
            <a:extLst>
              <a:ext uri="{FF2B5EF4-FFF2-40B4-BE49-F238E27FC236}">
                <a16:creationId xmlns:a16="http://schemas.microsoft.com/office/drawing/2014/main" id="{FD941437-C08D-4495-8336-800FCC54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71394"/>
            <a:ext cx="162095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正交矩阵</a:t>
            </a:r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A3185281-6E45-46BD-B9F8-DBC8738C5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2011002"/>
            <a:ext cx="655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显然正交矩阵</a:t>
            </a:r>
            <a:r>
              <a:rPr lang="en-US" altLang="zh-CN" b="1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+mn-ea"/>
                <a:ea typeface="+mn-ea"/>
              </a:rPr>
              <a:t>可逆，并且有以下性质：</a:t>
            </a:r>
          </a:p>
        </p:txBody>
      </p:sp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DBE5E62C-2A0A-49E2-9FB1-832385BE9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528" y="2638924"/>
          <a:ext cx="708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86600" imgH="469800" progId="Equation.DSMT4">
                  <p:embed/>
                </p:oleObj>
              </mc:Choice>
              <mc:Fallback>
                <p:oleObj name="Equation" r:id="rId2" imgW="7086600" imgH="469800" progId="Equation.DSMT4">
                  <p:embed/>
                  <p:pic>
                    <p:nvPicPr>
                      <p:cNvPr id="20" name="Object 7">
                        <a:extLst>
                          <a:ext uri="{FF2B5EF4-FFF2-40B4-BE49-F238E27FC236}">
                            <a16:creationId xmlns:a16="http://schemas.microsoft.com/office/drawing/2014/main" id="{DBE5E62C-2A0A-49E2-9FB1-832385BE9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638924"/>
                        <a:ext cx="708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70465734-2B82-4991-A1C9-441A73F22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528" y="3346454"/>
          <a:ext cx="80772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076960" imgH="1536480" progId="Equation.DSMT4">
                  <p:embed/>
                </p:oleObj>
              </mc:Choice>
              <mc:Fallback>
                <p:oleObj name="Equation" r:id="rId4" imgW="8076960" imgH="1536480" progId="Equation.DSMT4">
                  <p:embed/>
                  <p:pic>
                    <p:nvPicPr>
                      <p:cNvPr id="27656" name="Object 8">
                        <a:extLst>
                          <a:ext uri="{FF2B5EF4-FFF2-40B4-BE49-F238E27FC236}">
                            <a16:creationId xmlns:a16="http://schemas.microsoft.com/office/drawing/2014/main" id="{70465734-2B82-4991-A1C9-441A73F22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346454"/>
                        <a:ext cx="80772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CCFAFAC8-B1C0-47A9-B5EC-6C649A740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528" y="5013176"/>
          <a:ext cx="68643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62640" imgH="469800" progId="Equation.DSMT4">
                  <p:embed/>
                </p:oleObj>
              </mc:Choice>
              <mc:Fallback>
                <p:oleObj name="Equation" r:id="rId6" imgW="6362640" imgH="469800" progId="Equation.DSMT4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CCFAFAC8-B1C0-47A9-B5EC-6C649A740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013176"/>
                        <a:ext cx="68643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4533DD-F3FE-41C4-934A-9E4896998E63}"/>
              </a:ext>
            </a:extLst>
          </p:cNvPr>
          <p:cNvSpPr txBox="1"/>
          <p:nvPr/>
        </p:nvSpPr>
        <p:spPr>
          <a:xfrm>
            <a:off x="623392" y="1050449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0DCBA3-C479-46B8-A53E-9BB719051AE5}"/>
              </a:ext>
            </a:extLst>
          </p:cNvPr>
          <p:cNvSpPr txBox="1"/>
          <p:nvPr/>
        </p:nvSpPr>
        <p:spPr>
          <a:xfrm>
            <a:off x="651655" y="1951704"/>
            <a:ext cx="90601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AA667854-9D69-4ED0-9C6D-18CF1A6F7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528" y="5623808"/>
          <a:ext cx="7494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46560" imgH="444240" progId="Equation.DSMT4">
                  <p:embed/>
                </p:oleObj>
              </mc:Choice>
              <mc:Fallback>
                <p:oleObj name="Equation" r:id="rId8" imgW="6946560" imgH="444240" progId="Equation.DSMT4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AA667854-9D69-4ED0-9C6D-18CF1A6F7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5623808"/>
                        <a:ext cx="7494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2E8E097A-A91F-40C1-9000-8ED553EE38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584" y="6068308"/>
          <a:ext cx="8304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96080" imgH="457200" progId="Equation.DSMT4">
                  <p:embed/>
                </p:oleObj>
              </mc:Choice>
              <mc:Fallback>
                <p:oleObj name="Equation" r:id="rId10" imgW="7696080" imgH="457200" progId="Equation.DSMT4">
                  <p:embed/>
                  <p:pic>
                    <p:nvPicPr>
                      <p:cNvPr id="13" name="Object 9">
                        <a:extLst>
                          <a:ext uri="{FF2B5EF4-FFF2-40B4-BE49-F238E27FC236}">
                            <a16:creationId xmlns:a16="http://schemas.microsoft.com/office/drawing/2014/main" id="{2E8E097A-A91F-40C1-9000-8ED553EE3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6068308"/>
                        <a:ext cx="8304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7">
            <a:extLst>
              <a:ext uri="{FF2B5EF4-FFF2-40B4-BE49-F238E27FC236}">
                <a16:creationId xmlns:a16="http://schemas.microsoft.com/office/drawing/2014/main" id="{79539411-B7DA-461D-ADD2-25D12A165EA4}"/>
              </a:ext>
            </a:extLst>
          </p:cNvPr>
          <p:cNvGrpSpPr>
            <a:grpSpLocks/>
          </p:cNvGrpSpPr>
          <p:nvPr/>
        </p:nvGrpSpPr>
        <p:grpSpPr bwMode="auto">
          <a:xfrm>
            <a:off x="1919536" y="1050449"/>
            <a:ext cx="7774885" cy="523220"/>
            <a:chOff x="683541" y="1050457"/>
            <a:chExt cx="7774627" cy="522566"/>
          </a:xfrm>
        </p:grpSpPr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D842EF54-B3C8-411B-9EB9-7C6D95BFD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541" y="1050457"/>
              <a:ext cx="7774627" cy="522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+mn-ea"/>
                  <a:ea typeface="+mn-ea"/>
                </a:rPr>
                <a:t>若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n</a:t>
              </a:r>
              <a:r>
                <a:rPr lang="zh-CN" altLang="en-US" b="1" dirty="0">
                  <a:latin typeface="+mn-ea"/>
                  <a:ea typeface="+mn-ea"/>
                </a:rPr>
                <a:t>阶实矩阵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+mn-ea"/>
                  <a:ea typeface="+mn-ea"/>
                </a:rPr>
                <a:t>满足       </a:t>
              </a:r>
              <a:r>
                <a:rPr lang="en-US" altLang="zh-CN" b="1" dirty="0">
                  <a:latin typeface="+mn-ea"/>
                  <a:ea typeface="+mn-ea"/>
                </a:rPr>
                <a:t>        ,  </a:t>
              </a:r>
              <a:r>
                <a:rPr lang="zh-CN" altLang="en-US" b="1" dirty="0">
                  <a:latin typeface="+mn-ea"/>
                  <a:ea typeface="+mn-ea"/>
                </a:rPr>
                <a:t>则</a:t>
              </a:r>
              <a:r>
                <a:rPr lang="en-US" altLang="zh-CN" b="1" i="1" dirty="0">
                  <a:ea typeface="+mn-ea"/>
                  <a:cs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+mn-ea"/>
                  <a:ea typeface="+mn-ea"/>
                </a:rPr>
                <a:t>称为正交矩阵</a:t>
              </a:r>
              <a:r>
                <a:rPr lang="en-US" altLang="zh-CN" b="1" dirty="0">
                  <a:latin typeface="+mn-ea"/>
                  <a:ea typeface="+mn-ea"/>
                </a:rPr>
                <a:t>.</a:t>
              </a:r>
              <a:endParaRPr lang="zh-CN" altLang="en-US" b="1" dirty="0">
                <a:latin typeface="+mn-ea"/>
                <a:ea typeface="+mn-ea"/>
              </a:endParaRPr>
            </a:p>
          </p:txBody>
        </p:sp>
        <p:graphicFrame>
          <p:nvGraphicFramePr>
            <p:cNvPr id="16" name="Object 5">
              <a:extLst>
                <a:ext uri="{FF2B5EF4-FFF2-40B4-BE49-F238E27FC236}">
                  <a16:creationId xmlns:a16="http://schemas.microsoft.com/office/drawing/2014/main" id="{F8A61CE6-21FC-4952-B6C9-FA36169C7B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348398"/>
                </p:ext>
              </p:extLst>
            </p:nvPr>
          </p:nvGraphicFramePr>
          <p:xfrm>
            <a:off x="3672905" y="1121239"/>
            <a:ext cx="13716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71600" imgH="380880" progId="Equation.DSMT4">
                    <p:embed/>
                  </p:oleObj>
                </mc:Choice>
                <mc:Fallback>
                  <p:oleObj name="Equation" r:id="rId12" imgW="1371600" imgH="380880" progId="Equation.DSMT4">
                    <p:embed/>
                    <p:pic>
                      <p:nvPicPr>
                        <p:cNvPr id="12293" name="Object 5">
                          <a:extLst>
                            <a:ext uri="{FF2B5EF4-FFF2-40B4-BE49-F238E27FC236}">
                              <a16:creationId xmlns:a16="http://schemas.microsoft.com/office/drawing/2014/main" id="{E76E426F-6560-4EE6-9F0C-9AD45C3C7E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905" y="1121239"/>
                          <a:ext cx="13716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2824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A4038C8D-7859-4739-AF50-0213E3CA6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412776"/>
            <a:ext cx="955524" cy="50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C00000"/>
                </a:solidFill>
                <a:latin typeface="华文楷体" pitchFamily="2" charset="-122"/>
                <a:ea typeface="楷体_GB2312"/>
              </a:rPr>
              <a:t>定义</a:t>
            </a:r>
          </a:p>
        </p:txBody>
      </p:sp>
      <p:graphicFrame>
        <p:nvGraphicFramePr>
          <p:cNvPr id="14339" name="Object 3">
            <a:extLst>
              <a:ext uri="{FF2B5EF4-FFF2-40B4-BE49-F238E27FC236}">
                <a16:creationId xmlns:a16="http://schemas.microsoft.com/office/drawing/2014/main" id="{0F8EF94E-4540-4283-88DA-915D8C1C790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156939"/>
              </p:ext>
            </p:extLst>
          </p:nvPr>
        </p:nvGraphicFramePr>
        <p:xfrm>
          <a:off x="1732795" y="1412776"/>
          <a:ext cx="9627611" cy="32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1676160" progId="Equation.DSMT4">
                  <p:embed/>
                </p:oleObj>
              </mc:Choice>
              <mc:Fallback>
                <p:oleObj name="Equation" r:id="rId2" imgW="3822480" imgH="1676160" progId="Equation.DSMT4">
                  <p:embed/>
                  <p:pic>
                    <p:nvPicPr>
                      <p:cNvPr id="14339" name="Object 3">
                        <a:extLst>
                          <a:ext uri="{FF2B5EF4-FFF2-40B4-BE49-F238E27FC236}">
                            <a16:creationId xmlns:a16="http://schemas.microsoft.com/office/drawing/2014/main" id="{0F8EF94E-4540-4283-88DA-915D8C1C790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795" y="1412776"/>
                        <a:ext cx="9627611" cy="32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>
            <a:extLst>
              <a:ext uri="{FF2B5EF4-FFF2-40B4-BE49-F238E27FC236}">
                <a16:creationId xmlns:a16="http://schemas.microsoft.com/office/drawing/2014/main" id="{85F30028-28FD-4C34-8E9A-C84F73A63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5295987"/>
            <a:ext cx="490537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2CE53C4B-F44C-4D1B-A9EC-A4233FE43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81867"/>
              </p:ext>
            </p:extLst>
          </p:nvPr>
        </p:nvGraphicFramePr>
        <p:xfrm>
          <a:off x="1508949" y="5283287"/>
          <a:ext cx="2081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0948" imgH="469696" progId="Equation.DSMT4">
                  <p:embed/>
                </p:oleObj>
              </mc:Choice>
              <mc:Fallback>
                <p:oleObj name="Equation" r:id="rId4" imgW="1040948" imgH="469696" progId="Equation.DSMT4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2CE53C4B-F44C-4D1B-A9EC-A4233FE43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949" y="5283287"/>
                        <a:ext cx="2081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8179E14B-829D-41D2-9DFF-35902E49F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960287"/>
              </p:ext>
            </p:extLst>
          </p:nvPr>
        </p:nvGraphicFramePr>
        <p:xfrm>
          <a:off x="6546601" y="5524587"/>
          <a:ext cx="1700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253890" progId="Equation.DSMT4">
                  <p:embed/>
                </p:oleObj>
              </mc:Choice>
              <mc:Fallback>
                <p:oleObj name="Equation" r:id="rId6" imgW="850531" imgH="253890" progId="Equation.DSMT4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8179E14B-829D-41D2-9DFF-35902E49F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601" y="5524587"/>
                        <a:ext cx="1700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DE15E51F-F4CD-4780-B206-496AD1A276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970354"/>
              </p:ext>
            </p:extLst>
          </p:nvPr>
        </p:nvGraphicFramePr>
        <p:xfrm>
          <a:off x="3913174" y="5056336"/>
          <a:ext cx="18018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309" imgH="698197" progId="Equation.DSMT4">
                  <p:embed/>
                </p:oleObj>
              </mc:Choice>
              <mc:Fallback>
                <p:oleObj name="Equation" r:id="rId8" imgW="901309" imgH="698197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DE15E51F-F4CD-4780-B206-496AD1A276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74" y="5056336"/>
                        <a:ext cx="18018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3E888B1D-E94C-439F-BB65-E4DCDAD30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248314"/>
              </p:ext>
            </p:extLst>
          </p:nvPr>
        </p:nvGraphicFramePr>
        <p:xfrm>
          <a:off x="8688288" y="5270385"/>
          <a:ext cx="149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300" imgH="469900" progId="Equation.DSMT4">
                  <p:embed/>
                </p:oleObj>
              </mc:Choice>
              <mc:Fallback>
                <p:oleObj name="Equation" r:id="rId10" imgW="749300" imgH="469900" progId="Equation.DSMT4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3E888B1D-E94C-439F-BB65-E4DCDAD30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288" y="5270385"/>
                        <a:ext cx="149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7D75EFBE-7E3D-4F9A-AAFD-E6F5D603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501329"/>
            <a:ext cx="2687289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_GB2312"/>
                <a:ea typeface="楷体_GB2312"/>
              </a:rPr>
              <a:t>一、矩阵的转置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31D3CC-96A5-4F1F-AF6F-936EDE9D0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1065287"/>
            <a:ext cx="1214438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kumimoji="1" lang="zh-CN" altLang="en-US" sz="2800" b="1" dirty="0">
              <a:solidFill>
                <a:schemeClr val="accent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0BEE13C-275F-42D9-B4A1-ABEFB13F4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0002"/>
              </p:ext>
            </p:extLst>
          </p:nvPr>
        </p:nvGraphicFramePr>
        <p:xfrm>
          <a:off x="4191001" y="1800771"/>
          <a:ext cx="17621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228600" progId="Equation.DSMT4">
                  <p:embed/>
                </p:oleObj>
              </mc:Choice>
              <mc:Fallback>
                <p:oleObj name="Equation" r:id="rId2" imgW="469900" imgH="22860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E0BEE13C-275F-42D9-B4A1-ABEFB13F4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1800771"/>
                        <a:ext cx="17621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3FC7615-38D7-4677-A7A0-603DBF3BE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68612"/>
              </p:ext>
            </p:extLst>
          </p:nvPr>
        </p:nvGraphicFramePr>
        <p:xfrm>
          <a:off x="5810250" y="1729334"/>
          <a:ext cx="11430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279" imgH="241195" progId="Equation.DSMT4">
                  <p:embed/>
                </p:oleObj>
              </mc:Choice>
              <mc:Fallback>
                <p:oleObj name="Equation" r:id="rId4" imgW="279279" imgH="241195" progId="Equation.DSMT4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03FC7615-38D7-4677-A7A0-603DBF3BEF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1729334"/>
                        <a:ext cx="11430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F47EF53A-8CF4-4446-8332-2BC0DF3FA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3024734"/>
            <a:ext cx="1214438" cy="50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kumimoji="1" lang="en-US" altLang="zh-CN" sz="2800" b="1" dirty="0">
                <a:solidFill>
                  <a:schemeClr val="accent1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endParaRPr kumimoji="1" lang="zh-CN" altLang="en-US" sz="2800" b="1" dirty="0">
              <a:solidFill>
                <a:schemeClr val="accent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77F52BE4-4789-4DB3-B5B9-207A85A98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60814"/>
              </p:ext>
            </p:extLst>
          </p:nvPr>
        </p:nvGraphicFramePr>
        <p:xfrm>
          <a:off x="3381376" y="3532734"/>
          <a:ext cx="59293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254000" progId="Equation.DSMT4">
                  <p:embed/>
                </p:oleObj>
              </mc:Choice>
              <mc:Fallback>
                <p:oleObj name="Equation" r:id="rId6" imgW="1663700" imgH="2540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77F52BE4-4789-4DB3-B5B9-207A85A98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6" y="3532734"/>
                        <a:ext cx="59293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2465F2E5-78D4-465B-99E1-34B2D8D67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04454"/>
              </p:ext>
            </p:extLst>
          </p:nvPr>
        </p:nvGraphicFramePr>
        <p:xfrm>
          <a:off x="2809875" y="4515396"/>
          <a:ext cx="664368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500" imgH="241300" progId="Equation.DSMT4">
                  <p:embed/>
                </p:oleObj>
              </mc:Choice>
              <mc:Fallback>
                <p:oleObj name="Equation" r:id="rId8" imgW="1714500" imgH="2413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2465F2E5-78D4-465B-99E1-34B2D8D67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4515396"/>
                        <a:ext cx="664368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5769B45D-22F6-46A3-BAEE-7A06ECEA9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773631"/>
            <a:ext cx="3402013" cy="52322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楷体_GB2312"/>
                <a:ea typeface="华文楷体" panose="02010600040101010101" pitchFamily="2" charset="-122"/>
              </a:rPr>
              <a:t>转置矩阵的运算性质</a:t>
            </a:r>
          </a:p>
        </p:txBody>
      </p:sp>
      <p:graphicFrame>
        <p:nvGraphicFramePr>
          <p:cNvPr id="23555" name="Object 2">
            <a:extLst>
              <a:ext uri="{FF2B5EF4-FFF2-40B4-BE49-F238E27FC236}">
                <a16:creationId xmlns:a16="http://schemas.microsoft.com/office/drawing/2014/main" id="{75E529A6-77A7-4B62-B3D0-16AFDA794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887988"/>
              </p:ext>
            </p:extLst>
          </p:nvPr>
        </p:nvGraphicFramePr>
        <p:xfrm>
          <a:off x="3733800" y="2190848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28600" progId="Equation.DSMT4">
                  <p:embed/>
                </p:oleObj>
              </mc:Choice>
              <mc:Fallback>
                <p:oleObj name="Equation" r:id="rId2" imgW="977900" imgH="228600" progId="Equation.DSMT4">
                  <p:embed/>
                  <p:pic>
                    <p:nvPicPr>
                      <p:cNvPr id="23555" name="Object 2">
                        <a:extLst>
                          <a:ext uri="{FF2B5EF4-FFF2-40B4-BE49-F238E27FC236}">
                            <a16:creationId xmlns:a16="http://schemas.microsoft.com/office/drawing/2014/main" id="{75E529A6-77A7-4B62-B3D0-16AFDA7941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90848"/>
                        <a:ext cx="21145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3">
            <a:extLst>
              <a:ext uri="{FF2B5EF4-FFF2-40B4-BE49-F238E27FC236}">
                <a16:creationId xmlns:a16="http://schemas.microsoft.com/office/drawing/2014/main" id="{2F8A9417-D7EF-4735-93C8-8D99BB6C0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936587"/>
              </p:ext>
            </p:extLst>
          </p:nvPr>
        </p:nvGraphicFramePr>
        <p:xfrm>
          <a:off x="3733801" y="3111598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23556" name="Object 3">
                        <a:extLst>
                          <a:ext uri="{FF2B5EF4-FFF2-40B4-BE49-F238E27FC236}">
                            <a16:creationId xmlns:a16="http://schemas.microsoft.com/office/drawing/2014/main" id="{2F8A9417-D7EF-4735-93C8-8D99BB6C0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3111598"/>
                        <a:ext cx="34020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C188F438-21CE-4493-9954-DC93C2F07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297974"/>
              </p:ext>
            </p:extLst>
          </p:nvPr>
        </p:nvGraphicFramePr>
        <p:xfrm>
          <a:off x="3733801" y="4032349"/>
          <a:ext cx="2551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1100" imgH="228600" progId="Equation.DSMT4">
                  <p:embed/>
                </p:oleObj>
              </mc:Choice>
              <mc:Fallback>
                <p:oleObj name="Equation" r:id="rId6" imgW="1181100" imgH="228600" progId="Equation.DSMT4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C188F438-21CE-4493-9954-DC93C2F0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032349"/>
                        <a:ext cx="25511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B6F7AB9A-E1CD-46DA-8D05-A1B90682B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733997"/>
              </p:ext>
            </p:extLst>
          </p:nvPr>
        </p:nvGraphicFramePr>
        <p:xfrm>
          <a:off x="3733801" y="4954687"/>
          <a:ext cx="27162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300" imgH="228600" progId="Equation.DSMT4">
                  <p:embed/>
                </p:oleObj>
              </mc:Choice>
              <mc:Fallback>
                <p:oleObj name="Equation" r:id="rId8" imgW="1257300" imgH="228600" progId="Equation.DSMT4">
                  <p:embed/>
                  <p:pic>
                    <p:nvPicPr>
                      <p:cNvPr id="23558" name="Object 5">
                        <a:extLst>
                          <a:ext uri="{FF2B5EF4-FFF2-40B4-BE49-F238E27FC236}">
                            <a16:creationId xmlns:a16="http://schemas.microsoft.com/office/drawing/2014/main" id="{B6F7AB9A-E1CD-46DA-8D05-A1B90682B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954687"/>
                        <a:ext cx="27162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>
            <a:extLst>
              <a:ext uri="{FF2B5EF4-FFF2-40B4-BE49-F238E27FC236}">
                <a16:creationId xmlns:a16="http://schemas.microsoft.com/office/drawing/2014/main" id="{B6BA424A-8C63-4521-B518-EFCE3021D8B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511600"/>
              </p:ext>
            </p:extLst>
          </p:nvPr>
        </p:nvGraphicFramePr>
        <p:xfrm>
          <a:off x="3325813" y="3406353"/>
          <a:ext cx="380841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28600" progId="Equation.DSMT4">
                  <p:embed/>
                </p:oleObj>
              </mc:Choice>
              <mc:Fallback>
                <p:oleObj name="Equation" r:id="rId2" imgW="1993900" imgH="228600" progId="Equation.DSMT4">
                  <p:embed/>
                  <p:pic>
                    <p:nvPicPr>
                      <p:cNvPr id="16386" name="Object 2">
                        <a:extLst>
                          <a:ext uri="{FF2B5EF4-FFF2-40B4-BE49-F238E27FC236}">
                            <a16:creationId xmlns:a16="http://schemas.microsoft.com/office/drawing/2014/main" id="{B6BA424A-8C63-4521-B518-EFCE3021D8B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3406353"/>
                        <a:ext cx="380841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570617BE-C766-42E3-8F0F-221572EA7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10558"/>
              </p:ext>
            </p:extLst>
          </p:nvPr>
        </p:nvGraphicFramePr>
        <p:xfrm>
          <a:off x="3095625" y="4547766"/>
          <a:ext cx="49847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228600" progId="Equation.DSMT4">
                  <p:embed/>
                </p:oleObj>
              </mc:Choice>
              <mc:Fallback>
                <p:oleObj name="Equation" r:id="rId4" imgW="2616200" imgH="2286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570617BE-C766-42E3-8F0F-221572EA7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547766"/>
                        <a:ext cx="49847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51F8F8E8-9323-42CC-A391-7AB9FE8EF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50983"/>
              </p:ext>
            </p:extLst>
          </p:nvPr>
        </p:nvGraphicFramePr>
        <p:xfrm>
          <a:off x="961403" y="601239"/>
          <a:ext cx="30718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60081" imgH="228799" progId="Equation.DSMT4">
                  <p:embed/>
                </p:oleObj>
              </mc:Choice>
              <mc:Fallback>
                <p:oleObj r:id="rId6" imgW="1360081" imgH="228799" progId="Equation.DSMT4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51F8F8E8-9323-42CC-A391-7AB9FE8EF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403" y="601239"/>
                        <a:ext cx="30718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EA296B-114D-411F-88DD-91F1B817E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093800"/>
              </p:ext>
            </p:extLst>
          </p:nvPr>
        </p:nvGraphicFramePr>
        <p:xfrm>
          <a:off x="911424" y="1452140"/>
          <a:ext cx="25003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7893" imgH="203112" progId="Equation.DSMT4">
                  <p:embed/>
                </p:oleObj>
              </mc:Choice>
              <mc:Fallback>
                <p:oleObj name="Equation" r:id="rId8" imgW="1167893" imgH="203112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5EA296B-114D-411F-88DD-91F1B817E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452140"/>
                        <a:ext cx="25003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CE99FA4-B471-45CC-A255-901595A0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13939"/>
              </p:ext>
            </p:extLst>
          </p:nvPr>
        </p:nvGraphicFramePr>
        <p:xfrm>
          <a:off x="2639616" y="1904576"/>
          <a:ext cx="7488832" cy="9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300" imgH="469900" progId="Equation.DSMT4">
                  <p:embed/>
                </p:oleObj>
              </mc:Choice>
              <mc:Fallback>
                <p:oleObj name="Equation" r:id="rId10" imgW="3035300" imgH="4699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CE99FA4-B471-45CC-A255-901595A06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1904576"/>
                        <a:ext cx="7488832" cy="903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2AE70E4-0EE5-47C2-8BF1-B343AE2677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770873"/>
              </p:ext>
            </p:extLst>
          </p:nvPr>
        </p:nvGraphicFramePr>
        <p:xfrm>
          <a:off x="2639616" y="2949429"/>
          <a:ext cx="67865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6000" imgH="215900" progId="Equation.DSMT4">
                  <p:embed/>
                </p:oleObj>
              </mc:Choice>
              <mc:Fallback>
                <p:oleObj name="Equation" r:id="rId12" imgW="3556000" imgH="2159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2AE70E4-0EE5-47C2-8BF1-B343AE2677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2949429"/>
                        <a:ext cx="67865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8CC3A79-8D03-45EB-B0B0-04B68B58B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510158"/>
              </p:ext>
            </p:extLst>
          </p:nvPr>
        </p:nvGraphicFramePr>
        <p:xfrm>
          <a:off x="5524500" y="5047829"/>
          <a:ext cx="3214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9449" imgH="215806" progId="Equation.DSMT4">
                  <p:embed/>
                </p:oleObj>
              </mc:Choice>
              <mc:Fallback>
                <p:oleObj name="Equation" r:id="rId14" imgW="1269449" imgH="215806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8CC3A79-8D03-45EB-B0B0-04B68B58B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047829"/>
                        <a:ext cx="3214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9495F00-9A7D-45DA-AFB7-983DC99CB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808010"/>
              </p:ext>
            </p:extLst>
          </p:nvPr>
        </p:nvGraphicFramePr>
        <p:xfrm>
          <a:off x="5524500" y="5547890"/>
          <a:ext cx="14287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586" imgH="431613" progId="Equation.DSMT4">
                  <p:embed/>
                </p:oleObj>
              </mc:Choice>
              <mc:Fallback>
                <p:oleObj name="Equation" r:id="rId16" imgW="723586" imgH="431613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495F00-9A7D-45DA-AFB7-983DC99CB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547890"/>
                        <a:ext cx="14287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478C53-4799-4BD7-82CB-DF77AEA45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4052052"/>
            <a:ext cx="249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对应元素相等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ADB9A452-7DD9-4820-8F4F-6B4C49A8354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784475" y="595313"/>
          <a:ext cx="5407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228600" progId="Equation.DSMT4">
                  <p:embed/>
                </p:oleObj>
              </mc:Choice>
              <mc:Fallback>
                <p:oleObj name="Equation" r:id="rId2" imgW="2578100" imgH="228600" progId="Equation.DSMT4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ADB9A452-7DD9-4820-8F4F-6B4C49A8354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595313"/>
                        <a:ext cx="5407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829C5A7-E3A3-4FFB-A354-E15BE6846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EB147-6D5A-4ACF-8C2E-A6E0EF235516}" type="slidenum">
              <a:rPr lang="zh-CN" altLang="zh-CN" sz="120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zh-CN" sz="1200">
              <a:latin typeface="Arial Black" panose="020B0A0402010202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3808D00-5042-479C-8CFC-D089C24663C1}"/>
              </a:ext>
            </a:extLst>
          </p:cNvPr>
          <p:cNvGrpSpPr>
            <a:grpSpLocks/>
          </p:cNvGrpSpPr>
          <p:nvPr/>
        </p:nvGrpSpPr>
        <p:grpSpPr bwMode="auto">
          <a:xfrm>
            <a:off x="2081213" y="5286376"/>
            <a:ext cx="8229600" cy="777875"/>
            <a:chOff x="0" y="0"/>
            <a:chExt cx="5184" cy="490"/>
          </a:xfrm>
        </p:grpSpPr>
        <p:sp>
          <p:nvSpPr>
            <p:cNvPr id="13321" name="Rectangle 4">
              <a:extLst>
                <a:ext uri="{FF2B5EF4-FFF2-40B4-BE49-F238E27FC236}">
                  <a16:creationId xmlns:a16="http://schemas.microsoft.com/office/drawing/2014/main" id="{E5E56EEA-8868-4350-A3BD-6DF53BEAD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184" cy="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zh-CN" sz="2800" b="1">
                  <a:solidFill>
                    <a:srgbClr val="FF0000"/>
                  </a:solidFill>
                </a:rPr>
                <a:t>性质4的推广</a:t>
              </a:r>
            </a:p>
          </p:txBody>
        </p:sp>
        <p:graphicFrame>
          <p:nvGraphicFramePr>
            <p:cNvPr id="13322" name="Object 5">
              <a:extLst>
                <a:ext uri="{FF2B5EF4-FFF2-40B4-BE49-F238E27FC236}">
                  <a16:creationId xmlns:a16="http://schemas.microsoft.com/office/drawing/2014/main" id="{42AD2B4D-C535-4805-B193-3839C5F5EE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757100"/>
                </p:ext>
              </p:extLst>
            </p:nvPr>
          </p:nvGraphicFramePr>
          <p:xfrm>
            <a:off x="1542" y="46"/>
            <a:ext cx="312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98764" imgH="482391" progId="Equation.DSMT4">
                    <p:embed/>
                  </p:oleObj>
                </mc:Choice>
                <mc:Fallback>
                  <p:oleObj name="Equation" r:id="rId4" imgW="3998764" imgH="482391" progId="Equation.DSMT4">
                    <p:embed/>
                    <p:pic>
                      <p:nvPicPr>
                        <p:cNvPr id="13322" name="Object 5">
                          <a:extLst>
                            <a:ext uri="{FF2B5EF4-FFF2-40B4-BE49-F238E27FC236}">
                              <a16:creationId xmlns:a16="http://schemas.microsoft.com/office/drawing/2014/main" id="{42AD2B4D-C535-4805-B193-3839C5F5EE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46"/>
                          <a:ext cx="3129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98F94013-7252-4B79-9604-04E3AF34C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1" y="1071563"/>
          <a:ext cx="33575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700" imgH="228600" progId="Equation.DSMT4">
                  <p:embed/>
                </p:oleObj>
              </mc:Choice>
              <mc:Fallback>
                <p:oleObj name="Equation" r:id="rId6" imgW="1409700" imgH="2286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98F94013-7252-4B79-9604-04E3AF34C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1" y="1071563"/>
                        <a:ext cx="33575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F230B8E-8C75-43E9-A2CF-E41FA182F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5" y="1571625"/>
          <a:ext cx="4000500" cy="184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0" imgH="939800" progId="Equation.DSMT4">
                  <p:embed/>
                </p:oleObj>
              </mc:Choice>
              <mc:Fallback>
                <p:oleObj name="Equation" r:id="rId8" imgW="2032000" imgH="939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F230B8E-8C75-43E9-A2CF-E41FA182F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5" y="1571625"/>
                        <a:ext cx="4000500" cy="184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34E7A9AE-A443-416D-A537-6CC066916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1626" y="3429001"/>
          <a:ext cx="4714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98700" imgH="431800" progId="Equation.DSMT4">
                  <p:embed/>
                </p:oleObj>
              </mc:Choice>
              <mc:Fallback>
                <p:oleObj name="Equation" r:id="rId10" imgW="2298700" imgH="431800" progId="Equation.DSMT4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34E7A9AE-A443-416D-A537-6CC066916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26" y="3429001"/>
                        <a:ext cx="4714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6C054FB5-9AC0-4A80-815E-5A5EEE01A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4500563"/>
          <a:ext cx="27860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7300" imgH="228600" progId="Equation.DSMT4">
                  <p:embed/>
                </p:oleObj>
              </mc:Choice>
              <mc:Fallback>
                <p:oleObj name="Equation" r:id="rId12" imgW="1257300" imgH="228600" progId="Equation.DSMT4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6C054FB5-9AC0-4A80-815E-5A5EEE01A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500563"/>
                        <a:ext cx="27860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152E4720-35BF-40B0-BDC8-AC412268A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642060"/>
              </p:ext>
            </p:extLst>
          </p:nvPr>
        </p:nvGraphicFramePr>
        <p:xfrm>
          <a:off x="1055440" y="476672"/>
          <a:ext cx="45053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720" imgH="457200" progId="Equation.DSMT4">
                  <p:embed/>
                </p:oleObj>
              </mc:Choice>
              <mc:Fallback>
                <p:oleObj name="Equation" r:id="rId2" imgW="4698720" imgH="457200" progId="Equation.DSMT4">
                  <p:embed/>
                  <p:pic>
                    <p:nvPicPr>
                      <p:cNvPr id="15" name="Object 6">
                        <a:extLst>
                          <a:ext uri="{FF2B5EF4-FFF2-40B4-BE49-F238E27FC236}">
                            <a16:creationId xmlns:a16="http://schemas.microsoft.com/office/drawing/2014/main" id="{152E4720-35BF-40B0-BDC8-AC412268A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76672"/>
                        <a:ext cx="45053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B8C12009-A38C-456F-BBC6-CD34F7DD0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70970"/>
              </p:ext>
            </p:extLst>
          </p:nvPr>
        </p:nvGraphicFramePr>
        <p:xfrm>
          <a:off x="1055440" y="1282279"/>
          <a:ext cx="47831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228600" progId="Equation.DSMT4">
                  <p:embed/>
                </p:oleObj>
              </mc:Choice>
              <mc:Fallback>
                <p:oleObj name="Equation" r:id="rId4" imgW="223488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5EA296B-114D-411F-88DD-91F1B817E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1282279"/>
                        <a:ext cx="47831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91924527-5B86-4A0B-89CD-EE4A5D7A92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08841"/>
              </p:ext>
            </p:extLst>
          </p:nvPr>
        </p:nvGraphicFramePr>
        <p:xfrm>
          <a:off x="2855640" y="1895004"/>
          <a:ext cx="41862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228600" progId="Equation.DSMT4">
                  <p:embed/>
                </p:oleObj>
              </mc:Choice>
              <mc:Fallback>
                <p:oleObj name="Equation" r:id="rId6" imgW="1955520" imgH="22860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B8C12009-A38C-456F-BBC6-CD34F7DD0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895004"/>
                        <a:ext cx="41862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33D51264-89CF-4383-A2B5-E83E2F0AF0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491051"/>
              </p:ext>
            </p:extLst>
          </p:nvPr>
        </p:nvGraphicFramePr>
        <p:xfrm>
          <a:off x="1090388" y="2564904"/>
          <a:ext cx="14938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203040" progId="Equation.DSMT4">
                  <p:embed/>
                </p:oleObj>
              </mc:Choice>
              <mc:Fallback>
                <p:oleObj name="Equation" r:id="rId8" imgW="698400" imgH="20304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B8C12009-A38C-456F-BBC6-CD34F7DD0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88" y="2564904"/>
                        <a:ext cx="14938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0DE29428-4E1B-498F-88F1-70BD0731D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120199"/>
              </p:ext>
            </p:extLst>
          </p:nvPr>
        </p:nvGraphicFramePr>
        <p:xfrm>
          <a:off x="2855640" y="2996952"/>
          <a:ext cx="41862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55520" imgH="228600" progId="Equation.DSMT4">
                  <p:embed/>
                </p:oleObj>
              </mc:Choice>
              <mc:Fallback>
                <p:oleObj name="Equation" r:id="rId10" imgW="1955520" imgH="228600" progId="Equation.DSMT4">
                  <p:embed/>
                  <p:pic>
                    <p:nvPicPr>
                      <p:cNvPr id="33" name="Object 5">
                        <a:extLst>
                          <a:ext uri="{FF2B5EF4-FFF2-40B4-BE49-F238E27FC236}">
                            <a16:creationId xmlns:a16="http://schemas.microsoft.com/office/drawing/2014/main" id="{91924527-5B86-4A0B-89CD-EE4A5D7A92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996952"/>
                        <a:ext cx="41862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20128E77-8B16-45EE-96A5-5471F95FC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07832"/>
              </p:ext>
            </p:extLst>
          </p:nvPr>
        </p:nvGraphicFramePr>
        <p:xfrm>
          <a:off x="1078161" y="3582988"/>
          <a:ext cx="841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190440" progId="Equation.DSMT4">
                  <p:embed/>
                </p:oleObj>
              </mc:Choice>
              <mc:Fallback>
                <p:oleObj name="Equation" r:id="rId12" imgW="393480" imgH="190440" progId="Equation.DSMT4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33D51264-89CF-4383-A2B5-E83E2F0AF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161" y="3582988"/>
                        <a:ext cx="8413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FFDCFD71-A251-4444-AB92-4A5A1BD20F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765166"/>
              </p:ext>
            </p:extLst>
          </p:nvPr>
        </p:nvGraphicFramePr>
        <p:xfrm>
          <a:off x="3902075" y="4076700"/>
          <a:ext cx="20923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760" imgH="228600" progId="Equation.DSMT4">
                  <p:embed/>
                </p:oleObj>
              </mc:Choice>
              <mc:Fallback>
                <p:oleObj name="Equation" r:id="rId14" imgW="977760" imgH="228600" progId="Equation.DSMT4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0DE29428-4E1B-498F-88F1-70BD0731D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4076700"/>
                        <a:ext cx="20923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5091B72-C12D-4BB5-9DF9-EA05E830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071518"/>
            <a:ext cx="9028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楷体_GB2312"/>
                <a:ea typeface="楷体_GB2312"/>
                <a:cs typeface="楷体_GB2312"/>
              </a:rPr>
              <a:t>已知</a:t>
            </a:r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C5654919-8005-4C29-A980-949D0A25D1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91876"/>
              </p:ext>
            </p:extLst>
          </p:nvPr>
        </p:nvGraphicFramePr>
        <p:xfrm>
          <a:off x="3543291" y="476672"/>
          <a:ext cx="7620000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500" imgH="698500" progId="Equation.DSMT4">
                  <p:embed/>
                </p:oleObj>
              </mc:Choice>
              <mc:Fallback>
                <p:oleObj name="Equation" r:id="rId2" imgW="3111500" imgH="698500" progId="Equation.DSMT4">
                  <p:embed/>
                  <p:pic>
                    <p:nvPicPr>
                      <p:cNvPr id="14339" name="Object 2">
                        <a:extLst>
                          <a:ext uri="{FF2B5EF4-FFF2-40B4-BE49-F238E27FC236}">
                            <a16:creationId xmlns:a16="http://schemas.microsoft.com/office/drawing/2014/main" id="{C5654919-8005-4C29-A980-949D0A25D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291" y="476672"/>
                        <a:ext cx="7620000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A88E453C-7679-4C47-B6A0-164093B10976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329935"/>
            <a:ext cx="5073650" cy="3198813"/>
            <a:chOff x="528" y="1728"/>
            <a:chExt cx="3196" cy="2015"/>
          </a:xfrm>
        </p:grpSpPr>
        <p:sp>
          <p:nvSpPr>
            <p:cNvPr id="14342" name="Text Box 5">
              <a:extLst>
                <a:ext uri="{FF2B5EF4-FFF2-40B4-BE49-F238E27FC236}">
                  <a16:creationId xmlns:a16="http://schemas.microsoft.com/office/drawing/2014/main" id="{6E199476-339B-4731-832E-6B91C32E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728"/>
              <a:ext cx="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解法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graphicFrame>
          <p:nvGraphicFramePr>
            <p:cNvPr id="14343" name="Object 3">
              <a:extLst>
                <a:ext uri="{FF2B5EF4-FFF2-40B4-BE49-F238E27FC236}">
                  <a16:creationId xmlns:a16="http://schemas.microsoft.com/office/drawing/2014/main" id="{2FC3D1BD-881D-4E7B-9094-0C040FAD8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920"/>
            <a:ext cx="3196" cy="1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70100" imgH="1181100" progId="Equation.DSMT4">
                    <p:embed/>
                  </p:oleObj>
                </mc:Choice>
                <mc:Fallback>
                  <p:oleObj name="Equation" r:id="rId4" imgW="2070100" imgH="1181100" progId="Equation.DSMT4">
                    <p:embed/>
                    <p:pic>
                      <p:nvPicPr>
                        <p:cNvPr id="14343" name="Object 3">
                          <a:extLst>
                            <a:ext uri="{FF2B5EF4-FFF2-40B4-BE49-F238E27FC236}">
                              <a16:creationId xmlns:a16="http://schemas.microsoft.com/office/drawing/2014/main" id="{2FC3D1BD-881D-4E7B-9094-0C040FAD8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920"/>
                          <a:ext cx="3196" cy="1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4" name="Object 4">
            <a:extLst>
              <a:ext uri="{FF2B5EF4-FFF2-40B4-BE49-F238E27FC236}">
                <a16:creationId xmlns:a16="http://schemas.microsoft.com/office/drawing/2014/main" id="{B8B2FBAD-1F48-4A02-9BBD-3CD5FC9D33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68909"/>
              </p:ext>
            </p:extLst>
          </p:nvPr>
        </p:nvGraphicFramePr>
        <p:xfrm>
          <a:off x="6900863" y="4314310"/>
          <a:ext cx="3021012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698500" progId="Equation.DSMT4">
                  <p:embed/>
                </p:oleObj>
              </mc:Choice>
              <mc:Fallback>
                <p:oleObj name="Equation" r:id="rId6" imgW="1397000" imgH="698500" progId="Equation.DSMT4">
                  <p:embed/>
                  <p:pic>
                    <p:nvPicPr>
                      <p:cNvPr id="24584" name="Object 4">
                        <a:extLst>
                          <a:ext uri="{FF2B5EF4-FFF2-40B4-BE49-F238E27FC236}">
                            <a16:creationId xmlns:a16="http://schemas.microsoft.com/office/drawing/2014/main" id="{B8B2FBAD-1F48-4A02-9BBD-3CD5FC9D3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4314310"/>
                        <a:ext cx="3021012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0D1AE15-98BE-42F5-BD95-E59C41DB5355}"/>
              </a:ext>
            </a:extLst>
          </p:cNvPr>
          <p:cNvSpPr txBox="1"/>
          <p:nvPr/>
        </p:nvSpPr>
        <p:spPr>
          <a:xfrm>
            <a:off x="767408" y="1071518"/>
            <a:ext cx="766557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kumimoji="1" lang="zh-CN" altLang="en-US" sz="2800" b="1" dirty="0">
                <a:solidFill>
                  <a:schemeClr val="accent1"/>
                </a:solidFill>
                <a:latin typeface="楷体_GB2312"/>
              </a:rPr>
              <a:t>例</a:t>
            </a:r>
            <a:r>
              <a:rPr kumimoji="1" lang="en-US" altLang="zh-CN" sz="2800" b="1" dirty="0">
                <a:solidFill>
                  <a:schemeClr val="accent1"/>
                </a:solidFill>
                <a:latin typeface="楷体_GB2312"/>
              </a:rPr>
              <a:t>1</a:t>
            </a:r>
            <a:endParaRPr kumimoji="1" lang="zh-CN" altLang="en-US" sz="2800" b="1" dirty="0">
              <a:solidFill>
                <a:schemeClr val="accent1"/>
              </a:solidFill>
              <a:latin typeface="楷体_GB231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707</Words>
  <Characters>0</Characters>
  <Application>Microsoft Office PowerPoint</Application>
  <DocSecurity>0</DocSecurity>
  <PresentationFormat>宽屏</PresentationFormat>
  <Lines>0</Lines>
  <Paragraphs>103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黑体</vt:lpstr>
      <vt:lpstr>华文楷体</vt:lpstr>
      <vt:lpstr>华文新魏</vt:lpstr>
      <vt:lpstr>华文行楷</vt:lpstr>
      <vt:lpstr>楷体</vt:lpstr>
      <vt:lpstr>楷体_GB2312</vt:lpstr>
      <vt:lpstr>新宋体</vt:lpstr>
      <vt:lpstr>Arial</vt:lpstr>
      <vt:lpstr>Arial Black</vt:lpstr>
      <vt:lpstr>Times New Roman</vt:lpstr>
      <vt:lpstr>Verdana</vt:lpstr>
      <vt:lpstr>Wingdings</vt:lpstr>
      <vt:lpstr>Default Design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云鹏 何</cp:lastModifiedBy>
  <cp:revision>303</cp:revision>
  <cp:lastPrinted>2018-09-17T05:48:50Z</cp:lastPrinted>
  <dcterms:created xsi:type="dcterms:W3CDTF">2006-09-30T23:27:11Z</dcterms:created>
  <dcterms:modified xsi:type="dcterms:W3CDTF">2023-03-06T02:12:42Z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