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</p:sldMasterIdLst>
  <p:notesMasterIdLst>
    <p:notesMasterId r:id="rId6"/>
  </p:notesMasterIdLst>
  <p:handoutMasterIdLst>
    <p:handoutMasterId r:id="rId32"/>
  </p:handoutMasterIdLst>
  <p:sldIdLst>
    <p:sldId id="256" r:id="rId3"/>
    <p:sldId id="257" r:id="rId4"/>
    <p:sldId id="346" r:id="rId5"/>
    <p:sldId id="536" r:id="rId7"/>
    <p:sldId id="363" r:id="rId8"/>
    <p:sldId id="369" r:id="rId9"/>
    <p:sldId id="370" r:id="rId10"/>
    <p:sldId id="528" r:id="rId11"/>
    <p:sldId id="366" r:id="rId12"/>
    <p:sldId id="531" r:id="rId13"/>
    <p:sldId id="535" r:id="rId14"/>
    <p:sldId id="543" r:id="rId15"/>
    <p:sldId id="609" r:id="rId16"/>
    <p:sldId id="610" r:id="rId17"/>
    <p:sldId id="611" r:id="rId18"/>
    <p:sldId id="351" r:id="rId19"/>
    <p:sldId id="367" r:id="rId20"/>
    <p:sldId id="532" r:id="rId21"/>
    <p:sldId id="326" r:id="rId22"/>
    <p:sldId id="328" r:id="rId23"/>
    <p:sldId id="614" r:id="rId24"/>
    <p:sldId id="617" r:id="rId25"/>
    <p:sldId id="618" r:id="rId26"/>
    <p:sldId id="619" r:id="rId27"/>
    <p:sldId id="620" r:id="rId28"/>
    <p:sldId id="621" r:id="rId29"/>
    <p:sldId id="622" r:id="rId30"/>
    <p:sldId id="623" r:id="rId31"/>
  </p:sldIdLst>
  <p:sldSz cx="12192000" cy="6858000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66"/>
    <a:srgbClr val="FF00FF"/>
    <a:srgbClr val="00660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9" d="100"/>
          <a:sy n="149" d="100"/>
        </p:scale>
        <p:origin x="156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2" Type="http://schemas.openxmlformats.org/officeDocument/2006/relationships/image" Target="../media/image18.emf"/><Relationship Id="rId11" Type="http://schemas.openxmlformats.org/officeDocument/2006/relationships/image" Target="../media/image17.emf"/><Relationship Id="rId10" Type="http://schemas.openxmlformats.org/officeDocument/2006/relationships/image" Target="../media/image16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88.wmf"/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97.wmf"/><Relationship Id="rId8" Type="http://schemas.openxmlformats.org/officeDocument/2006/relationships/image" Target="../media/image96.wmf"/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0" Type="http://schemas.openxmlformats.org/officeDocument/2006/relationships/image" Target="../media/image98.wmf"/><Relationship Id="rId1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7" Type="http://schemas.openxmlformats.org/officeDocument/2006/relationships/image" Target="../media/image113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16.wmf"/></Relationships>
</file>

<file path=ppt/drawings/_rels/vmlDrawing2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7.wmf"/><Relationship Id="rId6" Type="http://schemas.openxmlformats.org/officeDocument/2006/relationships/image" Target="../media/image114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0" Type="http://schemas.openxmlformats.org/officeDocument/2006/relationships/image" Target="../media/image45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65CC0C0-12E2-4021-A01B-D1130865E4E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0BF693D-E6AC-462E-8B6B-BC7FB6E022F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536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noProof="0"/>
              <a:t>单击此处编辑母版文本样式</a:t>
            </a:r>
            <a:endParaRPr lang="zh-CN" noProof="0"/>
          </a:p>
          <a:p>
            <a:pPr lvl="1"/>
            <a:r>
              <a:rPr lang="zh-CN" noProof="0"/>
              <a:t>第二级</a:t>
            </a:r>
            <a:endParaRPr lang="zh-CN" noProof="0"/>
          </a:p>
          <a:p>
            <a:pPr lvl="2"/>
            <a:r>
              <a:rPr lang="zh-CN" noProof="0"/>
              <a:t>第三级</a:t>
            </a:r>
            <a:endParaRPr lang="zh-CN" noProof="0"/>
          </a:p>
          <a:p>
            <a:pPr lvl="3"/>
            <a:r>
              <a:rPr lang="zh-CN" noProof="0"/>
              <a:t>第四级</a:t>
            </a:r>
            <a:endParaRPr lang="zh-CN" noProof="0"/>
          </a:p>
          <a:p>
            <a:pPr lvl="4"/>
            <a:r>
              <a:rPr lang="zh-CN" noProof="0"/>
              <a:t>第五级</a:t>
            </a:r>
            <a:endParaRPr lang="zh-CN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B4AF2-0366-4913-81F1-9982CB9AFC1C}" type="slidenum">
              <a:rPr lang="zh-CN" altLang="zh-CN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B4AF2-0366-4913-81F1-9982CB9AFC1C}" type="slidenum">
              <a:rPr lang="zh-CN" altLang="zh-CN" smtClean="0"/>
            </a:fld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/>
          <p:nvPr userDrawn="1"/>
        </p:nvGrpSpPr>
        <p:grpSpPr bwMode="auto">
          <a:xfrm>
            <a:off x="4978400" y="3886200"/>
            <a:ext cx="6589184" cy="2590800"/>
            <a:chOff x="3733800" y="3886200"/>
            <a:chExt cx="4941277" cy="2590800"/>
          </a:xfrm>
        </p:grpSpPr>
        <p:pic>
          <p:nvPicPr>
            <p:cNvPr id="3" name="Picture 93" descr="C:\Documents and Settings\zl\桌面\四川大学图片\x20110405001.jp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5200" y="5334000"/>
              <a:ext cx="1359877" cy="1143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" name="Picture 6" descr="C:\Documents and Settings\zl\桌面\四川大学图片\201121159534309.g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1400" y="3886200"/>
              <a:ext cx="1194954" cy="1143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5" name="Picture 7" descr="C:\Documents and Settings\zl\桌面\四川大学图片\45_12658628755141.jpg"/>
            <p:cNvPicPr>
              <a:picLocks noChangeAspect="1" noChangeArrowheads="1"/>
            </p:cNvPicPr>
            <p:nvPr/>
          </p:nvPicPr>
          <p:blipFill>
            <a:blip r:embed="rId4" cstate="print"/>
            <a:srcRect t="23888" b="28337"/>
            <a:stretch>
              <a:fillRect/>
            </a:stretch>
          </p:blipFill>
          <p:spPr bwMode="auto">
            <a:xfrm>
              <a:off x="3733800" y="5486400"/>
              <a:ext cx="3408362" cy="99060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6" name="Picture 8" descr="C:\Documents and Settings\zl\桌面\四川大学图片\3369929_202548698183_2.jpg"/>
            <p:cNvPicPr>
              <a:picLocks noChangeAspect="1" noChangeArrowheads="1"/>
            </p:cNvPicPr>
            <p:nvPr/>
          </p:nvPicPr>
          <p:blipFill>
            <a:blip r:embed="rId5" cstate="print"/>
            <a:srcRect t="10256" b="10256"/>
            <a:stretch>
              <a:fillRect/>
            </a:stretch>
          </p:blipFill>
          <p:spPr bwMode="auto">
            <a:xfrm>
              <a:off x="5715000" y="4267200"/>
              <a:ext cx="1371600" cy="1066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</p:grp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EC817-1E1C-4DFE-8B98-550BFE33BA59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10668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600" y="1262063"/>
            <a:ext cx="103632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4C4F5-07FA-4FD2-ABA2-43DE09E54257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71000" y="457206"/>
            <a:ext cx="2717800" cy="57578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600" y="457206"/>
            <a:ext cx="7950200" cy="5757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DFA562-7777-4E75-88AD-758D091D3E07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457201"/>
            <a:ext cx="10668000" cy="5635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17600" y="1262063"/>
            <a:ext cx="10363200" cy="4953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BA8A2-158D-44F7-A0C8-2194D6309494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4A3B6-27B8-44DD-8B48-4F0B9BF9387B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01007-D605-4FAD-8885-0EE39FCE95DE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C1E4D-3086-45DA-9C7F-BE1A3C2DB180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1" y="404814"/>
            <a:ext cx="10987617" cy="54625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Footer Placeholder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A49EF1-2D6F-4761-8B3B-5CFB8EABB8EB}" type="slidenum">
              <a:rPr lang="zh-CN" altLang="zh-CN"/>
            </a:fld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  <a:endParaRPr lang="zh-CN" altLang="en-US" sz="16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71BD4-062E-4A69-B3A3-D508594C609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  <a:endParaRPr lang="zh-CN" altLang="en-US" sz="16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9CFD0-4215-4CE6-8849-594339DDB9A7}" type="datetime1">
              <a:rPr lang="en-US" altLang="zh-CN" smtClean="0"/>
            </a:fld>
            <a:endParaRPr lang="zh-CN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71BD4-062E-4A69-B3A3-D508594C609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 userDrawn="1"/>
        </p:nvSpPr>
        <p:spPr bwMode="auto">
          <a:xfrm>
            <a:off x="0" y="6518276"/>
            <a:ext cx="12192000" cy="33972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                                                                                       蔚涛 </a:t>
            </a:r>
            <a:r>
              <a:rPr lang="en-US" altLang="zh-CN"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2015  </a:t>
            </a:r>
            <a:endParaRPr lang="zh-CN" altLang="en-US" sz="160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200" y="1100138"/>
            <a:ext cx="11684000" cy="53006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063B9-3593-49FC-B4D4-1F99671C6AA3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9"/>
            <a:ext cx="10363200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00"/>
            </a:lvl1pPr>
            <a:lvl2pPr marL="439420" indent="0">
              <a:buNone/>
              <a:defRPr sz="1700"/>
            </a:lvl2pPr>
            <a:lvl3pPr marL="878840" indent="0">
              <a:buNone/>
              <a:defRPr sz="1600"/>
            </a:lvl3pPr>
            <a:lvl4pPr marL="1318895" indent="0">
              <a:buNone/>
              <a:defRPr sz="1400"/>
            </a:lvl4pPr>
            <a:lvl5pPr marL="1758315" indent="0">
              <a:buNone/>
              <a:defRPr sz="1400"/>
            </a:lvl5pPr>
            <a:lvl6pPr marL="2197735" indent="0">
              <a:buNone/>
              <a:defRPr sz="1400"/>
            </a:lvl6pPr>
            <a:lvl7pPr marL="2637155" indent="0">
              <a:buNone/>
              <a:defRPr sz="1400"/>
            </a:lvl7pPr>
            <a:lvl8pPr marL="3077210" indent="0">
              <a:buNone/>
              <a:defRPr sz="1400"/>
            </a:lvl8pPr>
            <a:lvl9pPr marL="351663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4A533-55D0-4796-B5FB-7A263DCCFA63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10668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600" y="1262063"/>
            <a:ext cx="5080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0" y="1262063"/>
            <a:ext cx="5080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A64B6-F17D-4B16-ACB4-74A6B88887DF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5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39420" indent="0">
              <a:buNone/>
              <a:defRPr sz="1900" b="1"/>
            </a:lvl2pPr>
            <a:lvl3pPr marL="878840" indent="0">
              <a:buNone/>
              <a:defRPr sz="1700" b="1"/>
            </a:lvl3pPr>
            <a:lvl4pPr marL="1318895" indent="0">
              <a:buNone/>
              <a:defRPr sz="1600" b="1"/>
            </a:lvl4pPr>
            <a:lvl5pPr marL="1758315" indent="0">
              <a:buNone/>
              <a:defRPr sz="1600" b="1"/>
            </a:lvl5pPr>
            <a:lvl6pPr marL="2197735" indent="0">
              <a:buNone/>
              <a:defRPr sz="1600" b="1"/>
            </a:lvl6pPr>
            <a:lvl7pPr marL="2637155" indent="0">
              <a:buNone/>
              <a:defRPr sz="1600" b="1"/>
            </a:lvl7pPr>
            <a:lvl8pPr marL="3077210" indent="0">
              <a:buNone/>
              <a:defRPr sz="1600" b="1"/>
            </a:lvl8pPr>
            <a:lvl9pPr marL="35166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81"/>
            <a:ext cx="5386917" cy="3951285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6"/>
            <a:ext cx="5389033" cy="6397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39420" indent="0">
              <a:buNone/>
              <a:defRPr sz="1900" b="1"/>
            </a:lvl2pPr>
            <a:lvl3pPr marL="878840" indent="0">
              <a:buNone/>
              <a:defRPr sz="1700" b="1"/>
            </a:lvl3pPr>
            <a:lvl4pPr marL="1318895" indent="0">
              <a:buNone/>
              <a:defRPr sz="1600" b="1"/>
            </a:lvl4pPr>
            <a:lvl5pPr marL="1758315" indent="0">
              <a:buNone/>
              <a:defRPr sz="1600" b="1"/>
            </a:lvl5pPr>
            <a:lvl6pPr marL="2197735" indent="0">
              <a:buNone/>
              <a:defRPr sz="1600" b="1"/>
            </a:lvl6pPr>
            <a:lvl7pPr marL="2637155" indent="0">
              <a:buNone/>
              <a:defRPr sz="1600" b="1"/>
            </a:lvl7pPr>
            <a:lvl8pPr marL="3077210" indent="0">
              <a:buNone/>
              <a:defRPr sz="1600" b="1"/>
            </a:lvl8pPr>
            <a:lvl9pPr marL="35166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81"/>
            <a:ext cx="5389033" cy="3951285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E1CF62-8D31-4D4B-80E1-9F8D82A03006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10668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4773C-DAAC-4BE8-BDC1-95CC1AF90F1F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05370-496B-47A9-9129-00990809C24F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3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2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8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39420" indent="0">
              <a:buNone/>
              <a:defRPr sz="1200"/>
            </a:lvl2pPr>
            <a:lvl3pPr marL="878840" indent="0">
              <a:buNone/>
              <a:defRPr sz="1000"/>
            </a:lvl3pPr>
            <a:lvl4pPr marL="1318895" indent="0">
              <a:buNone/>
              <a:defRPr sz="900"/>
            </a:lvl4pPr>
            <a:lvl5pPr marL="1758315" indent="0">
              <a:buNone/>
              <a:defRPr sz="900"/>
            </a:lvl5pPr>
            <a:lvl6pPr marL="2197735" indent="0">
              <a:buNone/>
              <a:defRPr sz="900"/>
            </a:lvl6pPr>
            <a:lvl7pPr marL="2637155" indent="0">
              <a:buNone/>
              <a:defRPr sz="900"/>
            </a:lvl7pPr>
            <a:lvl8pPr marL="3077210" indent="0">
              <a:buNone/>
              <a:defRPr sz="900"/>
            </a:lvl8pPr>
            <a:lvl9pPr marL="35166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4C3E7-07BA-4BEA-B566-BB2798D90A4B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6"/>
            <a:ext cx="7315200" cy="566737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2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/>
            </a:lvl1pPr>
            <a:lvl2pPr marL="439420" indent="0">
              <a:buNone/>
              <a:defRPr sz="2800"/>
            </a:lvl2pPr>
            <a:lvl3pPr marL="878840" indent="0">
              <a:buNone/>
              <a:defRPr sz="2300"/>
            </a:lvl3pPr>
            <a:lvl4pPr marL="1318895" indent="0">
              <a:buNone/>
              <a:defRPr sz="1900"/>
            </a:lvl4pPr>
            <a:lvl5pPr marL="1758315" indent="0">
              <a:buNone/>
              <a:defRPr sz="1900"/>
            </a:lvl5pPr>
            <a:lvl6pPr marL="2197735" indent="0">
              <a:buNone/>
              <a:defRPr sz="1900"/>
            </a:lvl6pPr>
            <a:lvl7pPr marL="2637155" indent="0">
              <a:buNone/>
              <a:defRPr sz="1900"/>
            </a:lvl7pPr>
            <a:lvl8pPr marL="3077210" indent="0">
              <a:buNone/>
              <a:defRPr sz="1900"/>
            </a:lvl8pPr>
            <a:lvl9pPr marL="3516630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39420" indent="0">
              <a:buNone/>
              <a:defRPr sz="1200"/>
            </a:lvl2pPr>
            <a:lvl3pPr marL="878840" indent="0">
              <a:buNone/>
              <a:defRPr sz="1000"/>
            </a:lvl3pPr>
            <a:lvl4pPr marL="1318895" indent="0">
              <a:buNone/>
              <a:defRPr sz="900"/>
            </a:lvl4pPr>
            <a:lvl5pPr marL="1758315" indent="0">
              <a:buNone/>
              <a:defRPr sz="900"/>
            </a:lvl5pPr>
            <a:lvl6pPr marL="2197735" indent="0">
              <a:buNone/>
              <a:defRPr sz="900"/>
            </a:lvl6pPr>
            <a:lvl7pPr marL="2637155" indent="0">
              <a:buNone/>
              <a:defRPr sz="900"/>
            </a:lvl7pPr>
            <a:lvl8pPr marL="3077210" indent="0">
              <a:buNone/>
              <a:defRPr sz="900"/>
            </a:lvl8pPr>
            <a:lvl9pPr marL="35166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874EA-FA27-4028-B308-5A6EDB6C3D24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5.jpe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3"/>
          <p:cNvSpPr txBox="1">
            <a:spLocks noChangeArrowheads="1"/>
          </p:cNvSpPr>
          <p:nvPr userDrawn="1"/>
        </p:nvSpPr>
        <p:spPr bwMode="auto">
          <a:xfrm>
            <a:off x="0" y="-34925"/>
            <a:ext cx="12192000" cy="33972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en-US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四川大学                                                                                                                                                                                                           线性代数</a:t>
            </a:r>
            <a:endParaRPr lang="zh-CN" altLang="en-US" sz="1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027" name="图片 12" descr="6d81800a19d8bc3ee5746ab8828ba61ea8d34547.jp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12015" r="12672" b="12279"/>
          <a:stretch>
            <a:fillRect/>
          </a:stretch>
        </p:blipFill>
        <p:spPr bwMode="auto">
          <a:xfrm>
            <a:off x="76200" y="-17463"/>
            <a:ext cx="38946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Box 20"/>
          <p:cNvSpPr txBox="1">
            <a:spLocks noChangeArrowheads="1"/>
          </p:cNvSpPr>
          <p:nvPr userDrawn="1"/>
        </p:nvSpPr>
        <p:spPr bwMode="auto">
          <a:xfrm>
            <a:off x="0" y="6518276"/>
            <a:ext cx="12192000" cy="33972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蔚涛</a:t>
            </a:r>
            <a:endParaRPr lang="zh-CN" altLang="en-US" sz="1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5422901" y="6505576"/>
            <a:ext cx="10562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A4EBC6A1-10F7-4E9F-8E06-FB199F066647}" type="slidenum">
              <a:rPr lang="zh-CN" altLang="en-US"/>
            </a:fld>
            <a:r>
              <a:rPr lang="en-US" altLang="zh-CN"/>
              <a:t>/12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39420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panose="020B0604020202020204" pitchFamily="34" charset="0"/>
        </a:defRPr>
      </a:lvl6pPr>
      <a:lvl7pPr marL="878840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panose="020B0604020202020204" pitchFamily="34" charset="0"/>
        </a:defRPr>
      </a:lvl7pPr>
      <a:lvl8pPr marL="1318895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panose="020B0604020202020204" pitchFamily="34" charset="0"/>
        </a:defRPr>
      </a:lvl8pPr>
      <a:lvl9pPr marL="1758315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28930" indent="-32893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13105" indent="-2749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>
          <a:solidFill>
            <a:schemeClr val="bg2"/>
          </a:solidFill>
          <a:latin typeface="+mj-lt"/>
        </a:defRPr>
      </a:lvl2pPr>
      <a:lvl3pPr marL="1098550" indent="-2190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bg2"/>
          </a:solidFill>
          <a:latin typeface="+mj-lt"/>
        </a:defRPr>
      </a:lvl3pPr>
      <a:lvl4pPr marL="1538605" indent="-219075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bg2"/>
          </a:solidFill>
          <a:latin typeface="+mj-lt"/>
        </a:defRPr>
      </a:lvl4pPr>
      <a:lvl5pPr marL="1978025" indent="-219075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5pPr>
      <a:lvl6pPr marL="2417445" indent="-21971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6pPr>
      <a:lvl7pPr marL="2857500" indent="-21971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7pPr>
      <a:lvl8pPr marL="3296920" indent="-21971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8pPr>
      <a:lvl9pPr marL="3736340" indent="-21971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9pPr>
    </p:bodyStyle>
    <p:otherStyle>
      <a:defPPr>
        <a:defRPr lang="zh-CN"/>
      </a:defPPr>
      <a:lvl1pPr marL="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42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884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895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15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735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155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21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30" algn="l" defTabSz="87884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3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7.wmf"/><Relationship Id="rId1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63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61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60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5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5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6.w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2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3.wmf"/><Relationship Id="rId1" Type="http://schemas.openxmlformats.org/officeDocument/2006/relationships/oleObject" Target="../embeddings/oleObject69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77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76.wmf"/><Relationship Id="rId1" Type="http://schemas.openxmlformats.org/officeDocument/2006/relationships/oleObject" Target="../embeddings/oleObject72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0.xml"/><Relationship Id="rId11" Type="http://schemas.openxmlformats.org/officeDocument/2006/relationships/image" Target="../media/image78.wmf"/><Relationship Id="rId10" Type="http://schemas.openxmlformats.org/officeDocument/2006/relationships/oleObject" Target="../embeddings/oleObject74.bin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9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4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83.wmf"/><Relationship Id="rId1" Type="http://schemas.openxmlformats.org/officeDocument/2006/relationships/oleObject" Target="../embeddings/oleObject75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8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85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8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92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86.bin"/><Relationship Id="rId22" Type="http://schemas.openxmlformats.org/officeDocument/2006/relationships/vmlDrawing" Target="../drawings/vmlDrawing17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98.wmf"/><Relationship Id="rId2" Type="http://schemas.openxmlformats.org/officeDocument/2006/relationships/image" Target="../media/image89.wmf"/><Relationship Id="rId19" Type="http://schemas.openxmlformats.org/officeDocument/2006/relationships/oleObject" Target="../embeddings/oleObject94.bin"/><Relationship Id="rId18" Type="http://schemas.openxmlformats.org/officeDocument/2006/relationships/image" Target="../media/image97.wmf"/><Relationship Id="rId17" Type="http://schemas.openxmlformats.org/officeDocument/2006/relationships/oleObject" Target="../embeddings/oleObject93.bin"/><Relationship Id="rId16" Type="http://schemas.openxmlformats.org/officeDocument/2006/relationships/image" Target="../media/image96.wmf"/><Relationship Id="rId15" Type="http://schemas.openxmlformats.org/officeDocument/2006/relationships/oleObject" Target="../embeddings/oleObject92.bin"/><Relationship Id="rId14" Type="http://schemas.openxmlformats.org/officeDocument/2006/relationships/image" Target="../media/image95.w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94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93.wmf"/><Relationship Id="rId1" Type="http://schemas.openxmlformats.org/officeDocument/2006/relationships/oleObject" Target="../embeddings/oleObject8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99.wmf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95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6.w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105.wmf"/><Relationship Id="rId1" Type="http://schemas.openxmlformats.org/officeDocument/2006/relationships/oleObject" Target="../embeddings/oleObject101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107.wmf"/><Relationship Id="rId18" Type="http://schemas.openxmlformats.org/officeDocument/2006/relationships/vmlDrawing" Target="../drawings/vmlDrawing2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15" Type="http://schemas.openxmlformats.org/officeDocument/2006/relationships/oleObject" Target="../embeddings/oleObject110.bin"/><Relationship Id="rId14" Type="http://schemas.openxmlformats.org/officeDocument/2006/relationships/image" Target="../media/image113.wmf"/><Relationship Id="rId13" Type="http://schemas.openxmlformats.org/officeDocument/2006/relationships/oleObject" Target="../embeddings/oleObject109.bin"/><Relationship Id="rId12" Type="http://schemas.openxmlformats.org/officeDocument/2006/relationships/image" Target="../media/image112.w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103.bin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5.png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11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3.wmf"/><Relationship Id="rId1" Type="http://schemas.openxmlformats.org/officeDocument/2006/relationships/oleObject" Target="../embeddings/oleObject11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8.wmf"/><Relationship Id="rId1" Type="http://schemas.openxmlformats.org/officeDocument/2006/relationships/oleObject" Target="../embeddings/oleObject11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73.wmf"/><Relationship Id="rId1" Type="http://schemas.openxmlformats.org/officeDocument/2006/relationships/oleObject" Target="../embeddings/oleObject115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16.wmf"/><Relationship Id="rId1" Type="http://schemas.openxmlformats.org/officeDocument/2006/relationships/oleObject" Target="../embeddings/oleObject11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99.wmf"/><Relationship Id="rId16" Type="http://schemas.openxmlformats.org/officeDocument/2006/relationships/vmlDrawing" Target="../drawings/vmlDrawing2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17.w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14.w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2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7" Type="http://schemas.openxmlformats.org/officeDocument/2006/relationships/notesSlide" Target="../notesSlides/notesSlide1.xml"/><Relationship Id="rId26" Type="http://schemas.openxmlformats.org/officeDocument/2006/relationships/vmlDrawing" Target="../drawings/vmlDrawing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8.e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7.e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6.wmf"/><Relationship Id="rId2" Type="http://schemas.openxmlformats.org/officeDocument/2006/relationships/image" Target="../media/image7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4.wmf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0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1.bin"/><Relationship Id="rId24" Type="http://schemas.openxmlformats.org/officeDocument/2006/relationships/vmlDrawing" Target="../drawings/vmlDrawing6.vml"/><Relationship Id="rId23" Type="http://schemas.openxmlformats.org/officeDocument/2006/relationships/slideLayout" Target="../slideLayouts/slideLayout7.xml"/><Relationship Id="rId22" Type="http://schemas.openxmlformats.org/officeDocument/2006/relationships/oleObject" Target="../embeddings/oleObject41.bin"/><Relationship Id="rId21" Type="http://schemas.openxmlformats.org/officeDocument/2006/relationships/oleObject" Target="../embeddings/oleObject40.bin"/><Relationship Id="rId20" Type="http://schemas.openxmlformats.org/officeDocument/2006/relationships/image" Target="../media/image45.wmf"/><Relationship Id="rId2" Type="http://schemas.openxmlformats.org/officeDocument/2006/relationships/image" Target="../media/image36.wmf"/><Relationship Id="rId19" Type="http://schemas.openxmlformats.org/officeDocument/2006/relationships/oleObject" Target="../embeddings/oleObject39.bin"/><Relationship Id="rId18" Type="http://schemas.openxmlformats.org/officeDocument/2006/relationships/image" Target="../media/image44.wmf"/><Relationship Id="rId17" Type="http://schemas.openxmlformats.org/officeDocument/2006/relationships/oleObject" Target="../embeddings/oleObject38.bin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6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5791200" y="5638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FFF3EF-4D5A-4E5B-B493-27553CC64EC2}" type="slidenum">
              <a:rPr lang="en-US" smtClean="0"/>
            </a:fld>
            <a:endParaRPr lang="en-US"/>
          </a:p>
        </p:txBody>
      </p:sp>
      <p:pic>
        <p:nvPicPr>
          <p:cNvPr id="7" name="Picture 86" descr="C:\Documents and Settings\zl\桌面\2011211595343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3" r="66316"/>
          <a:stretch>
            <a:fillRect/>
          </a:stretch>
        </p:blipFill>
        <p:spPr bwMode="auto">
          <a:xfrm>
            <a:off x="191344" y="74614"/>
            <a:ext cx="76200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WordArt 8"/>
          <p:cNvSpPr>
            <a:spLocks noChangeArrowheads="1" noChangeShapeType="1" noTextEdit="1"/>
          </p:cNvSpPr>
          <p:nvPr/>
        </p:nvSpPr>
        <p:spPr bwMode="auto">
          <a:xfrm>
            <a:off x="1029544" y="152400"/>
            <a:ext cx="2057400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500" kern="1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四川大学</a:t>
            </a:r>
            <a:endParaRPr lang="zh-CN" altLang="en-US" sz="3500" kern="1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0" name="文本占位符 4"/>
          <p:cNvSpPr txBox="1"/>
          <p:nvPr/>
        </p:nvSpPr>
        <p:spPr bwMode="auto">
          <a:xfrm>
            <a:off x="2817814" y="2052638"/>
            <a:ext cx="6734175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300">
                <a:solidFill>
                  <a:schemeClr val="tx1">
                    <a:tint val="75000"/>
                  </a:schemeClr>
                </a:solidFill>
                <a:latin typeface="+mj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100">
                <a:solidFill>
                  <a:schemeClr val="tx1">
                    <a:tint val="75000"/>
                  </a:schemeClr>
                </a:solidFill>
                <a:latin typeface="+mj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9pPr>
          </a:lstStyle>
          <a:p>
            <a:pPr>
              <a:defRPr/>
            </a:pPr>
            <a:r>
              <a:rPr lang="zh-CN" altLang="en-US" sz="4400" b="1" kern="0" dirty="0">
                <a:solidFill>
                  <a:schemeClr val="tx1"/>
                </a:solidFill>
                <a:ea typeface="宋体" panose="02010600030101010101" pitchFamily="2" charset="-122"/>
              </a:rPr>
              <a:t>第三章  </a:t>
            </a:r>
            <a:r>
              <a:rPr lang="zh-CN" altLang="en-US" sz="4400" b="1" kern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行列式</a:t>
            </a:r>
            <a:endParaRPr lang="en-US" altLang="zh-CN" sz="4400" b="1" kern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791744" y="2987675"/>
            <a:ext cx="51315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第二节 行列式的重要性质 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2063552" y="900477"/>
            <a:ext cx="10081120" cy="6245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行列式的某一行（列）中所有元素为零，则该行列式等于零．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631504" y="2206239"/>
            <a:ext cx="8846560" cy="941103"/>
            <a:chOff x="-766" y="94"/>
            <a:chExt cx="5838" cy="680"/>
          </a:xfrm>
        </p:grpSpPr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-766" y="94"/>
              <a:ext cx="4752" cy="5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40000"/>
                </a:lnSpc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　</a:t>
              </a:r>
              <a:r>
                <a:rPr lang="zh-CN" altLang="en-US" sz="2800" b="1" dirty="0">
                  <a:solidFill>
                    <a:srgbClr val="C00000"/>
                  </a:solidFill>
                  <a:latin typeface="宋体" panose="02010600030101010101" pitchFamily="2" charset="-122"/>
                </a:rPr>
                <a:t>设</a:t>
              </a:r>
              <a:r>
                <a:rPr lang="zh-CN" altLang="zh-CN" sz="2800" b="1" dirty="0">
                  <a:solidFill>
                    <a:srgbClr val="C00000"/>
                  </a:solidFill>
                  <a:latin typeface="宋体" panose="02010600030101010101" pitchFamily="2" charset="-122"/>
                </a:rPr>
                <a:t>A</a:t>
              </a:r>
              <a:r>
                <a:rPr lang="zh-CN" altLang="en-US" sz="2800" b="1" dirty="0">
                  <a:solidFill>
                    <a:srgbClr val="C00000"/>
                  </a:solidFill>
                  <a:latin typeface="宋体" panose="02010600030101010101" pitchFamily="2" charset="-122"/>
                </a:rPr>
                <a:t>为</a:t>
              </a:r>
              <a:r>
                <a:rPr lang="zh-CN" altLang="zh-CN" sz="2800" b="1" i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0" b="1" dirty="0">
                  <a:solidFill>
                    <a:srgbClr val="C00000"/>
                  </a:solidFill>
                  <a:latin typeface="宋体" panose="02010600030101010101" pitchFamily="2" charset="-122"/>
                </a:rPr>
                <a:t>阶方阵，</a:t>
              </a:r>
              <a:r>
                <a:rPr lang="zh-CN" altLang="zh-CN" sz="2800" b="1" i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k</a:t>
              </a:r>
              <a:r>
                <a:rPr lang="zh-CN" altLang="en-US" sz="2800" b="1" dirty="0">
                  <a:solidFill>
                    <a:srgbClr val="C00000"/>
                  </a:solidFill>
                  <a:latin typeface="宋体" panose="02010600030101010101" pitchFamily="2" charset="-122"/>
                </a:rPr>
                <a:t>为数，则</a:t>
              </a:r>
              <a:endPara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35849" name="Object 5"/>
            <p:cNvGraphicFramePr>
              <a:graphicFrameLocks noChangeAspect="1"/>
            </p:cNvGraphicFramePr>
            <p:nvPr/>
          </p:nvGraphicFramePr>
          <p:xfrm>
            <a:off x="2384" y="150"/>
            <a:ext cx="268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837565" imgH="254000" progId="Equation.DSMT4">
                    <p:embed/>
                  </p:oleObj>
                </mc:Choice>
                <mc:Fallback>
                  <p:oleObj name="" r:id="rId1" imgW="837565" imgH="2540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4" y="150"/>
                          <a:ext cx="268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774826" y="3507010"/>
          <a:ext cx="2735263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403600" imgH="2679700" progId="Equation.DSMT4">
                  <p:embed/>
                </p:oleObj>
              </mc:Choice>
              <mc:Fallback>
                <p:oleObj name="" r:id="rId3" imgW="3403600" imgH="2679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3507010"/>
                        <a:ext cx="2735263" cy="215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4583114" y="3507010"/>
          <a:ext cx="293052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3644900" imgH="2628900" progId="Equation.DSMT4">
                  <p:embed/>
                </p:oleObj>
              </mc:Choice>
              <mc:Fallback>
                <p:oleObj name="" r:id="rId5" imgW="3644900" imgH="2628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4" y="3507010"/>
                        <a:ext cx="2930525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7643814" y="3526060"/>
          <a:ext cx="2808287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3492500" imgH="2628900" progId="Equation.DSMT4">
                  <p:embed/>
                </p:oleObj>
              </mc:Choice>
              <mc:Fallback>
                <p:oleObj name="" r:id="rId7" imgW="3492500" imgH="2628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4" y="3526060"/>
                        <a:ext cx="2808287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87669" y="951132"/>
            <a:ext cx="1087157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7408" y="2453932"/>
            <a:ext cx="1087157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1343472" y="764704"/>
            <a:ext cx="10081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zh-CN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行列式中如果有两行（列）元素成比例，则此行列式为零．</a:t>
            </a:r>
            <a:endParaRPr lang="zh-CN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695400" y="16950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lang="zh-CN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2419350" y="1921946"/>
          <a:ext cx="32385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3238500" imgH="3657600" progId="Equation.3">
                  <p:embed/>
                </p:oleObj>
              </mc:Choice>
              <mc:Fallback>
                <p:oleObj name="" r:id="rId1" imgW="3238500" imgH="3657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1921946"/>
                        <a:ext cx="32385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5820569" y="1931640"/>
          <a:ext cx="33528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352800" imgH="3657600" progId="Equation.3">
                  <p:embed/>
                </p:oleObj>
              </mc:Choice>
              <mc:Fallback>
                <p:oleObj name="" r:id="rId3" imgW="3352800" imgH="3657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0569" y="1931640"/>
                        <a:ext cx="3352800" cy="365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9284419" y="3543548"/>
          <a:ext cx="596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96900" imgH="317500" progId="Equation.3">
                  <p:embed/>
                </p:oleObj>
              </mc:Choice>
              <mc:Fallback>
                <p:oleObj name="" r:id="rId5" imgW="596900" imgH="317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4419" y="3543548"/>
                        <a:ext cx="596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07368" y="778640"/>
            <a:ext cx="112723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楷体_GB2312" panose="02010609030101010101" charset="-122"/>
                <a:ea typeface="黑体" panose="02010609060101010101" pitchFamily="49" charset="-122"/>
              </a:rPr>
              <a:t>性质</a:t>
            </a:r>
            <a:r>
              <a:rPr lang="en-US" altLang="zh-CN" sz="2800" b="1" dirty="0">
                <a:solidFill>
                  <a:srgbClr val="C00000"/>
                </a:solidFill>
                <a:latin typeface="楷体_GB2312" panose="02010609030101010101" charset="-122"/>
                <a:ea typeface="黑体" panose="02010609060101010101" pitchFamily="49" charset="-122"/>
              </a:rPr>
              <a:t>5</a:t>
            </a:r>
            <a:endParaRPr lang="zh-CN" altLang="en-US" sz="2800" b="1" dirty="0">
              <a:solidFill>
                <a:srgbClr val="C00000"/>
              </a:solidFill>
              <a:latin typeface="楷体_GB2312" panose="02010609030101010101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13315" grpId="0" autoUpdateAnimBg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14853" y="1178131"/>
            <a:ext cx="10973779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行列式等于它的任一行（列）的各元素与其对应的代数余子式乘积之和，即</a:t>
            </a:r>
            <a:endParaRPr lang="zh-CN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062287" y="2210337"/>
          <a:ext cx="469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4697095" imgH="431800" progId="Equation.3">
                  <p:embed/>
                </p:oleObj>
              </mc:Choice>
              <mc:Fallback>
                <p:oleObj name="" r:id="rId1" imgW="4697095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287" y="2210337"/>
                        <a:ext cx="469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104187" y="2281774"/>
          <a:ext cx="1981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980565" imgH="406400" progId="Equation.3">
                  <p:embed/>
                </p:oleObj>
              </mc:Choice>
              <mc:Fallback>
                <p:oleObj name="" r:id="rId3" imgW="1980565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187" y="2281774"/>
                        <a:ext cx="1981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35762" y="2786599"/>
            <a:ext cx="3575050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行列式</a:t>
            </a:r>
            <a:r>
              <a:rPr lang="zh-CN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按第 </a:t>
            </a:r>
            <a:r>
              <a:rPr lang="zh-CN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 </a:t>
            </a:r>
            <a:r>
              <a:rPr 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行展开</a:t>
            </a:r>
            <a:endParaRPr lang="zh-CN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59049" y="3362862"/>
          <a:ext cx="57816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4963795" imgH="495300" progId="Equation.DSMT4">
                  <p:embed/>
                </p:oleObj>
              </mc:Choice>
              <mc:Fallback>
                <p:oleObj name="" r:id="rId5" imgW="4963795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049" y="3362862"/>
                        <a:ext cx="578167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2783012" y="2715162"/>
            <a:ext cx="4032250" cy="0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070349" y="4010562"/>
            <a:ext cx="4103688" cy="0"/>
          </a:xfrm>
          <a:prstGeom prst="line">
            <a:avLst/>
          </a:prstGeom>
          <a:noFill/>
          <a:ln w="38100">
            <a:solidFill>
              <a:srgbClr val="99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62737" y="4081999"/>
            <a:ext cx="3887787" cy="519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行列式</a:t>
            </a:r>
            <a:r>
              <a:rPr lang="zh-CN" alt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</a:t>
            </a:r>
            <a:r>
              <a:rPr 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按第 </a:t>
            </a:r>
            <a:r>
              <a:rPr lang="zh-CN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j </a:t>
            </a:r>
            <a:r>
              <a:rPr lang="zh-CN" sz="28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列展开</a:t>
            </a:r>
            <a:endParaRPr lang="zh-CN" sz="28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543924" y="3462874"/>
          <a:ext cx="2108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2108200" imgH="495300" progId="Equation.DSMT4">
                  <p:embed/>
                </p:oleObj>
              </mc:Choice>
              <mc:Fallback>
                <p:oleObj name="" r:id="rId7" imgW="2108200" imgH="495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924" y="3462874"/>
                        <a:ext cx="21082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156088" y="5747345"/>
          <a:ext cx="49260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4227195" imgH="482600" progId="Equation.DSMT4">
                  <p:embed/>
                </p:oleObj>
              </mc:Choice>
              <mc:Fallback>
                <p:oleObj name="" r:id="rId9" imgW="4227195" imgH="482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88" y="5747345"/>
                        <a:ext cx="4926012" cy="561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1726887" y="5789671"/>
          <a:ext cx="157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Equation" r:id="rId11" imgW="37795200" imgH="10363200" progId="Equation.DSMT4">
                  <p:embed/>
                </p:oleObj>
              </mc:Choice>
              <mc:Fallback>
                <p:oleObj name="Equation" r:id="rId11" imgW="37795200" imgH="10363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887" y="5789671"/>
                        <a:ext cx="157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63352" y="491071"/>
            <a:ext cx="613982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行列式按行（列）展开定理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完整版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4801" y="4711175"/>
            <a:ext cx="902811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推论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631504" y="4703489"/>
            <a:ext cx="9073008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行列式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400" b="1" dirty="0"/>
              <a:t>中，某一行（列）元素与另一行对应元素的代数余子式乘积之和为</a:t>
            </a:r>
            <a:r>
              <a:rPr lang="zh-CN" altLang="en-US" sz="2400" b="1" dirty="0">
                <a:solidFill>
                  <a:srgbClr val="C00000"/>
                </a:solidFill>
              </a:rPr>
              <a:t>零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  <p:sp>
        <p:nvSpPr>
          <p:cNvPr id="21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nimBg="1" autoUpdateAnimBg="0"/>
      <p:bldP spid="11" grpId="0" animBg="1" autoUpdateAnimBg="0"/>
      <p:bldP spid="19" grpId="0" animBg="1"/>
      <p:bldP spid="20" grpId="0" animBg="1"/>
      <p:bldP spid="19" grpId="1" animBg="1"/>
      <p:bldP spid="2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2551335" y="657362"/>
          <a:ext cx="59451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5941060" imgH="495300" progId="Equation.3">
                  <p:embed/>
                </p:oleObj>
              </mc:Choice>
              <mc:Fallback>
                <p:oleObj name="" r:id="rId1" imgW="5941060" imgH="495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335" y="657362"/>
                        <a:ext cx="594518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662113" y="2172341"/>
          <a:ext cx="4105275" cy="297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5283200" imgH="3771900" progId="Equation.DSMT4">
                  <p:embed/>
                </p:oleObj>
              </mc:Choice>
              <mc:Fallback>
                <p:oleObj name="" r:id="rId3" imgW="5283200" imgH="3771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2172341"/>
                        <a:ext cx="4105275" cy="297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23392" y="1412776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endParaRPr lang="zh-CN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631504" y="1517960"/>
          <a:ext cx="6273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6271260" imgH="495300" progId="Equation.3">
                  <p:embed/>
                </p:oleObj>
              </mc:Choice>
              <mc:Fallback>
                <p:oleObj name="" r:id="rId5" imgW="6271260" imgH="495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1517960"/>
                        <a:ext cx="6273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6613999" y="3540642"/>
          <a:ext cx="2111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2716530" imgH="482600" progId="Equation.DSMT4">
                  <p:embed/>
                </p:oleObj>
              </mc:Choice>
              <mc:Fallback>
                <p:oleObj name="" r:id="rId7" imgW="271653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999" y="3540642"/>
                        <a:ext cx="21113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8760296" y="2044498"/>
          <a:ext cx="2062162" cy="331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2298700" imgH="3695700" progId="Equation.DSMT4">
                  <p:embed/>
                </p:oleObj>
              </mc:Choice>
              <mc:Fallback>
                <p:oleObj name="" r:id="rId9" imgW="2298700" imgH="3695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0296" y="2044498"/>
                        <a:ext cx="2062162" cy="331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1732185" y="5592966"/>
          <a:ext cx="163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1638300" imgH="431800" progId="Equation.3">
                  <p:embed/>
                </p:oleObj>
              </mc:Choice>
              <mc:Fallback>
                <p:oleObj name="" r:id="rId11" imgW="16383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185" y="5592966"/>
                        <a:ext cx="1638300" cy="431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3575720" y="5591379"/>
          <a:ext cx="64008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3" imgW="6172200" imgH="469900" progId="Equation.3">
                  <p:embed/>
                </p:oleObj>
              </mc:Choice>
              <mc:Fallback>
                <p:oleObj name="" r:id="rId13" imgW="61722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5591379"/>
                        <a:ext cx="6400800" cy="4333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134815" y="1654102"/>
          <a:ext cx="4483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4483100" imgH="977900" progId="Equation.3">
                  <p:embed/>
                </p:oleObj>
              </mc:Choice>
              <mc:Fallback>
                <p:oleObj name="" r:id="rId1" imgW="4483100" imgH="977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4815" y="1654102"/>
                        <a:ext cx="4483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159561" y="3168725"/>
          <a:ext cx="453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4533900" imgH="977900" progId="Equation.3">
                  <p:embed/>
                </p:oleObj>
              </mc:Choice>
              <mc:Fallback>
                <p:oleObj name="" r:id="rId3" imgW="45339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561" y="3168725"/>
                        <a:ext cx="4533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143672" y="4683348"/>
          <a:ext cx="3581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3581400" imgH="977900" progId="Equation.3">
                  <p:embed/>
                </p:oleObj>
              </mc:Choice>
              <mc:Fallback>
                <p:oleObj name="" r:id="rId5" imgW="35814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4683348"/>
                        <a:ext cx="3581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7789" y="601524"/>
            <a:ext cx="613982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行列式按行（列）展开定理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完整版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151784" y="969268"/>
          <a:ext cx="3201349" cy="187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997200" imgH="1752600" progId="Equation.DSMT4">
                  <p:embed/>
                </p:oleObj>
              </mc:Choice>
              <mc:Fallback>
                <p:oleObj name="Equation" r:id="rId1" imgW="2997200" imgH="175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969268"/>
                        <a:ext cx="3201349" cy="187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1384" y="681469"/>
            <a:ext cx="1627369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课堂练习</a:t>
            </a:r>
            <a:endParaRPr lang="zh-CN" altLang="en-US" sz="28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graphicFrame>
        <p:nvGraphicFramePr>
          <p:cNvPr id="5124" name="Object 3"/>
          <p:cNvGraphicFramePr>
            <a:graphicFrameLocks noChangeAspect="1"/>
          </p:cNvGraphicFramePr>
          <p:nvPr/>
        </p:nvGraphicFramePr>
        <p:xfrm>
          <a:off x="1847528" y="3201516"/>
          <a:ext cx="4953000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4953000" imgH="2171700" progId="Equation.DSMT4">
                  <p:embed/>
                </p:oleObj>
              </mc:Choice>
              <mc:Fallback>
                <p:oleObj name="Equation" r:id="rId3" imgW="4953000" imgH="2171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3201516"/>
                        <a:ext cx="4953000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518642" y="930103"/>
            <a:ext cx="7315200" cy="2143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3719883" y="3159734"/>
            <a:ext cx="360040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</a:rPr>
              <a:t>3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7825530" y="3152280"/>
            <a:ext cx="726976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</a:rPr>
              <a:t>-3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3719883" y="4658271"/>
            <a:ext cx="438944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</a:rPr>
              <a:t>7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7855313" y="4560002"/>
            <a:ext cx="544943" cy="642937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600" dirty="0">
                <a:solidFill>
                  <a:srgbClr val="000000"/>
                </a:solidFill>
              </a:rPr>
              <a:t>-7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99629" y="3224028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6920282" y="3222762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97769" y="4722565"/>
            <a:ext cx="514350" cy="51435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6920282" y="4624295"/>
            <a:ext cx="514350" cy="51435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783754" y="1670722"/>
          <a:ext cx="844130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0" imgW="3543300" imgH="457200" progId="Equation.DSMT4">
                  <p:embed/>
                </p:oleObj>
              </mc:Choice>
              <mc:Fallback>
                <p:oleObj name="Equation" r:id="rId10" imgW="3543300" imgH="4572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754" y="1670722"/>
                        <a:ext cx="8441307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3"/>
          <p:cNvSpPr txBox="1"/>
          <p:nvPr/>
        </p:nvSpPr>
        <p:spPr>
          <a:xfrm>
            <a:off x="407368" y="860555"/>
            <a:ext cx="1266693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单选题</a:t>
            </a:r>
            <a:endParaRPr lang="zh-CN" altLang="en-US" sz="28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15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081732" y="2568693"/>
          <a:ext cx="9649072" cy="405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33476800" imgH="10668000" progId="Equation.DSMT4">
                  <p:embed/>
                </p:oleObj>
              </mc:Choice>
              <mc:Fallback>
                <p:oleObj name="Equation" r:id="rId1" imgW="233476800" imgH="1066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732" y="2568693"/>
                        <a:ext cx="9649072" cy="405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153740" y="3291889"/>
          <a:ext cx="69119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69773600" imgH="11887200" progId="Equation.DSMT4">
                  <p:embed/>
                </p:oleObj>
              </mc:Choice>
              <mc:Fallback>
                <p:oleObj name="Equation" r:id="rId3" imgW="169773600" imgH="1188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740" y="3291889"/>
                        <a:ext cx="69119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945828" y="4017472"/>
          <a:ext cx="8305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8305800" imgH="520700" progId="Equation.DSMT4">
                  <p:embed/>
                </p:oleObj>
              </mc:Choice>
              <mc:Fallback>
                <p:oleObj name="Equation" r:id="rId5" imgW="8305800" imgH="520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828" y="4017472"/>
                        <a:ext cx="8305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593900" y="4856438"/>
          <a:ext cx="8902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213664800" imgH="11582400" progId="Equation.DSMT4">
                  <p:embed/>
                </p:oleObj>
              </mc:Choice>
              <mc:Fallback>
                <p:oleObj name="Equation" r:id="rId7" imgW="213664800" imgH="11582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00" y="4856438"/>
                        <a:ext cx="8902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2593900" y="5657304"/>
          <a:ext cx="152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9" imgW="1524000" imgH="508000" progId="Equation.DSMT4">
                  <p:embed/>
                </p:oleObj>
              </mc:Choice>
              <mc:Fallback>
                <p:oleObj name="Equation" r:id="rId9" imgW="1524000" imgH="508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00" y="5657304"/>
                        <a:ext cx="1524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4322092" y="5657304"/>
          <a:ext cx="69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1" imgW="698500" imgH="508000" progId="Equation.DSMT4">
                  <p:embed/>
                </p:oleObj>
              </mc:Choice>
              <mc:Fallback>
                <p:oleObj name="Equation" r:id="rId11" imgW="698500" imgH="508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092" y="5657304"/>
                        <a:ext cx="698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721692" y="523631"/>
            <a:ext cx="310694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行运算</a:t>
            </a:r>
            <a:r>
              <a:rPr lang="en-US" altLang="zh-CN" sz="28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Ⅲ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倍加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变换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2809924" y="1207931"/>
            <a:ext cx="7068244" cy="95410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把行列式的某一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行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的各元素乘以同一数然后加到另一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行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对应的元素上去，行列式不变</a:t>
            </a:r>
            <a:r>
              <a:rPr lang="zh-CN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．</a:t>
            </a:r>
            <a:endParaRPr lang="zh-CN" altLang="zh-CN" sz="2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97756" y="1207931"/>
            <a:ext cx="112723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楷体_GB2312" panose="02010609030101010101" charset="-122"/>
                <a:ea typeface="黑体" panose="02010609060101010101" pitchFamily="49" charset="-122"/>
              </a:rPr>
              <a:t>性质</a:t>
            </a:r>
            <a:r>
              <a:rPr lang="en-US" altLang="zh-CN" sz="2800" b="1" dirty="0">
                <a:solidFill>
                  <a:srgbClr val="C00000"/>
                </a:solidFill>
                <a:latin typeface="楷体_GB2312" panose="02010609030101010101" charset="-122"/>
                <a:ea typeface="黑体" panose="02010609060101010101" pitchFamily="49" charset="-122"/>
              </a:rPr>
              <a:t>6</a:t>
            </a:r>
            <a:endParaRPr lang="zh-CN" altLang="en-US" sz="2800" b="1" dirty="0">
              <a:solidFill>
                <a:srgbClr val="C00000"/>
              </a:solidFill>
              <a:latin typeface="楷体_GB2312" panose="02010609030101010101" charset="-122"/>
              <a:ea typeface="黑体" panose="02010609060101010101" pitchFamily="49" charset="-122"/>
            </a:endParaRPr>
          </a:p>
        </p:txBody>
      </p:sp>
      <p:sp>
        <p:nvSpPr>
          <p:cNvPr id="16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5" grpId="1" animBg="1"/>
      <p:bldP spid="1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23392" y="635124"/>
          <a:ext cx="7335711" cy="40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81356000" imgH="10058400" progId="Equation.DSMT4">
                  <p:embed/>
                </p:oleObj>
              </mc:Choice>
              <mc:Fallback>
                <p:oleObj name="Equation" r:id="rId1" imgW="181356000" imgH="1005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635124"/>
                        <a:ext cx="7335711" cy="406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511824" y="1571228"/>
          <a:ext cx="1117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117600" imgH="508000" progId="Equation.DSMT4">
                  <p:embed/>
                </p:oleObj>
              </mc:Choice>
              <mc:Fallback>
                <p:oleObj name="Equation" r:id="rId3" imgW="1117600" imgH="508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1571228"/>
                        <a:ext cx="1117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23392" y="2219300"/>
          <a:ext cx="85391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5" imgW="217322400" imgH="13411200" progId="Equation.DSMT4">
                  <p:embed/>
                </p:oleObj>
              </mc:Choice>
              <mc:Fallback>
                <p:oleObj name="Equation" r:id="rId5" imgW="217322400" imgH="1341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2219300"/>
                        <a:ext cx="85391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165350" y="3671912"/>
          <a:ext cx="78613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7" imgW="188671200" imgH="61569600" progId="Equation.DSMT4">
                  <p:embed/>
                </p:oleObj>
              </mc:Choice>
              <mc:Fallback>
                <p:oleObj name="Equation" r:id="rId7" imgW="188671200" imgH="6156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3671912"/>
                        <a:ext cx="7861300" cy="25654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95400" y="2915630"/>
            <a:ext cx="5234125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初等行变换对方阵行列式的作用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207568" y="1052736"/>
          <a:ext cx="6108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46608800" imgH="13411200" progId="Equation.DSMT4">
                  <p:embed/>
                </p:oleObj>
              </mc:Choice>
              <mc:Fallback>
                <p:oleObj name="Equation" r:id="rId1" imgW="146608800" imgH="1341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1052736"/>
                        <a:ext cx="6108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266950" y="1674907"/>
          <a:ext cx="6221413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3" imgW="182575200" imgH="10668000" progId="Equation.DSMT4">
                  <p:embed/>
                </p:oleObj>
              </mc:Choice>
              <mc:Fallback>
                <p:oleObj name="Equation" r:id="rId3" imgW="182575200" imgH="10668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1674907"/>
                        <a:ext cx="6221413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289424" y="2150975"/>
          <a:ext cx="4297734" cy="433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5" imgW="5041900" imgH="508000" progId="Equation.DSMT4">
                  <p:embed/>
                </p:oleObj>
              </mc:Choice>
              <mc:Fallback>
                <p:oleObj name="Equation" r:id="rId5" imgW="50419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424" y="2150975"/>
                        <a:ext cx="4297734" cy="4330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953732" y="2593834"/>
          <a:ext cx="2819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7" imgW="2819400" imgH="495300" progId="Equation.DSMT4">
                  <p:embed/>
                </p:oleObj>
              </mc:Choice>
              <mc:Fallback>
                <p:oleObj name="Equation" r:id="rId7" imgW="28194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732" y="2593834"/>
                        <a:ext cx="2819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2295517" y="3193771"/>
          <a:ext cx="6920470" cy="481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9" imgW="192938400" imgH="13411200" progId="Equation.DSMT4">
                  <p:embed/>
                </p:oleObj>
              </mc:Choice>
              <mc:Fallback>
                <p:oleObj name="Equation" r:id="rId9" imgW="192938400" imgH="134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17" y="3193771"/>
                        <a:ext cx="6920470" cy="481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263352" y="385500"/>
            <a:ext cx="343074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方阵可逆的判别定理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11424" y="1628800"/>
            <a:ext cx="1261884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证明：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2284800" y="3829492"/>
          <a:ext cx="7581586" cy="414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11" imgW="206044800" imgH="11277600" progId="Equation.DSMT4">
                  <p:embed/>
                </p:oleObj>
              </mc:Choice>
              <mc:Fallback>
                <p:oleObj name="Equation" r:id="rId11" imgW="206044800" imgH="11277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800" y="3829492"/>
                        <a:ext cx="7581586" cy="414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/>
          <p:cNvGraphicFramePr>
            <a:graphicFrameLocks noChangeAspect="1"/>
          </p:cNvGraphicFramePr>
          <p:nvPr/>
        </p:nvGraphicFramePr>
        <p:xfrm>
          <a:off x="4946903" y="4284590"/>
          <a:ext cx="2373233" cy="51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13" imgW="2768600" imgH="558800" progId="Equation.DSMT4">
                  <p:embed/>
                </p:oleObj>
              </mc:Choice>
              <mc:Fallback>
                <p:oleObj name="Equation" r:id="rId13" imgW="2768600" imgH="558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903" y="4284590"/>
                        <a:ext cx="2373233" cy="511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/>
        </p:nvGraphicFramePr>
        <p:xfrm>
          <a:off x="2279999" y="4825008"/>
          <a:ext cx="9515673" cy="428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15" imgW="263956800" imgH="11277600" progId="Equation.DSMT4">
                  <p:embed/>
                </p:oleObj>
              </mc:Choice>
              <mc:Fallback>
                <p:oleObj name="Equation" r:id="rId15" imgW="263956800" imgH="11277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999" y="4825008"/>
                        <a:ext cx="9515673" cy="428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4438291" y="5364033"/>
          <a:ext cx="3241885" cy="564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Equation" r:id="rId17" imgW="3429000" imgH="558800" progId="Equation.DSMT4">
                  <p:embed/>
                </p:oleObj>
              </mc:Choice>
              <mc:Fallback>
                <p:oleObj name="Equation" r:id="rId17" imgW="3429000" imgH="55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291" y="5364033"/>
                        <a:ext cx="3241885" cy="564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2251297" y="6021289"/>
          <a:ext cx="3001963" cy="464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Equation" r:id="rId19" imgW="76200000" imgH="13411200" progId="Equation.DSMT4">
                  <p:embed/>
                </p:oleObj>
              </mc:Choice>
              <mc:Fallback>
                <p:oleObj name="Equation" r:id="rId19" imgW="76200000" imgH="134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297" y="6021289"/>
                        <a:ext cx="3001963" cy="464184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1"/>
          <p:cNvSpPr txBox="1">
            <a:spLocks noChangeArrowheads="1"/>
          </p:cNvSpPr>
          <p:nvPr/>
        </p:nvSpPr>
        <p:spPr bwMode="auto">
          <a:xfrm>
            <a:off x="3647728" y="2600906"/>
            <a:ext cx="597666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r>
              <a:rPr kumimoji="0" lang="zh-CN" altLang="en-US" b="1" dirty="0">
                <a:solidFill>
                  <a:srgbClr val="C00000"/>
                </a:solidFill>
                <a:latin typeface="楷体" panose="02010609060101010101" pitchFamily="49" charset="-122"/>
              </a:rPr>
              <a:t>二、初等行变换对方阵行列式的作用</a:t>
            </a:r>
            <a:endParaRPr kumimoji="0" lang="zh-CN" altLang="en-US" b="1" dirty="0">
              <a:solidFill>
                <a:srgbClr val="C00000"/>
              </a:solidFill>
              <a:latin typeface="楷体" panose="02010609060101010101" pitchFamily="49" charset="-122"/>
            </a:endParaRPr>
          </a:p>
          <a:p>
            <a:endParaRPr kumimoji="0" lang="zh-CN" altLang="en-US" b="1" dirty="0">
              <a:solidFill>
                <a:srgbClr val="C00000"/>
              </a:solidFill>
              <a:latin typeface="楷体" panose="02010609060101010101" pitchFamily="49" charset="-122"/>
            </a:endParaRPr>
          </a:p>
        </p:txBody>
      </p:sp>
      <p:sp>
        <p:nvSpPr>
          <p:cNvPr id="14340" name="Text Box 47"/>
          <p:cNvSpPr txBox="1">
            <a:spLocks noChangeArrowheads="1"/>
          </p:cNvSpPr>
          <p:nvPr/>
        </p:nvSpPr>
        <p:spPr bwMode="auto">
          <a:xfrm>
            <a:off x="3647728" y="1937450"/>
            <a:ext cx="59046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r>
              <a:rPr kumimoji="0" lang="zh-CN" altLang="en-US" b="1" dirty="0">
                <a:solidFill>
                  <a:srgbClr val="C00000"/>
                </a:solidFill>
                <a:latin typeface="楷体" panose="02010609060101010101" pitchFamily="49" charset="-122"/>
              </a:rPr>
              <a:t>一、行列式的性质</a:t>
            </a:r>
            <a:endParaRPr kumimoji="0" lang="zh-CN" altLang="en-US" b="1" dirty="0">
              <a:solidFill>
                <a:srgbClr val="C00000"/>
              </a:solidFill>
              <a:latin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7368" y="1054190"/>
            <a:ext cx="162095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ea typeface="楷体_GB2312" panose="02010609030101010101" charset="-122"/>
              </a:rPr>
              <a:t>主要内容</a:t>
            </a:r>
            <a:endParaRPr lang="zh-CN" altLang="en-US" sz="2800" b="1" dirty="0">
              <a:solidFill>
                <a:srgbClr val="C00000"/>
              </a:solidFill>
              <a:ea typeface="楷体_GB2312" panose="02010609030101010101" charset="-122"/>
            </a:endParaRPr>
          </a:p>
        </p:txBody>
      </p:sp>
      <p:sp>
        <p:nvSpPr>
          <p:cNvPr id="6" name="Text Box 47"/>
          <p:cNvSpPr txBox="1">
            <a:spLocks noChangeArrowheads="1"/>
          </p:cNvSpPr>
          <p:nvPr/>
        </p:nvSpPr>
        <p:spPr bwMode="auto">
          <a:xfrm>
            <a:off x="3683732" y="3293403"/>
            <a:ext cx="59046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r>
              <a:rPr kumimoji="0" lang="zh-CN" altLang="en-US" b="1" dirty="0">
                <a:solidFill>
                  <a:srgbClr val="C00000"/>
                </a:solidFill>
                <a:latin typeface="楷体" panose="02010609060101010101" pitchFamily="49" charset="-122"/>
              </a:rPr>
              <a:t>三、行列式展开定理</a:t>
            </a:r>
            <a:endParaRPr kumimoji="0" lang="zh-CN" altLang="en-US" b="1" dirty="0">
              <a:solidFill>
                <a:srgbClr val="C00000"/>
              </a:solidFill>
              <a:latin typeface="楷体" panose="02010609060101010101" pitchFamily="49" charset="-122"/>
            </a:endParaRPr>
          </a:p>
        </p:txBody>
      </p:sp>
      <p:sp>
        <p:nvSpPr>
          <p:cNvPr id="7" name="Text Box 47"/>
          <p:cNvSpPr txBox="1">
            <a:spLocks noChangeArrowheads="1"/>
          </p:cNvSpPr>
          <p:nvPr/>
        </p:nvSpPr>
        <p:spPr bwMode="auto">
          <a:xfrm>
            <a:off x="3683732" y="3985900"/>
            <a:ext cx="59046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r>
              <a:rPr kumimoji="0" lang="zh-CN" altLang="en-US" b="1" dirty="0">
                <a:solidFill>
                  <a:srgbClr val="C00000"/>
                </a:solidFill>
                <a:latin typeface="楷体" panose="02010609060101010101" pitchFamily="49" charset="-122"/>
              </a:rPr>
              <a:t>四、可逆矩阵判别定理</a:t>
            </a:r>
            <a:endParaRPr kumimoji="0" lang="zh-CN" altLang="en-US" b="1" dirty="0">
              <a:solidFill>
                <a:srgbClr val="C00000"/>
              </a:solidFill>
              <a:latin typeface="楷体" panose="02010609060101010101" pitchFamily="49" charset="-122"/>
            </a:endParaRPr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1"/>
          <p:cNvGraphicFramePr>
            <a:graphicFrameLocks noChangeAspect="1"/>
          </p:cNvGraphicFramePr>
          <p:nvPr/>
        </p:nvGraphicFramePr>
        <p:xfrm>
          <a:off x="3048521" y="1310131"/>
          <a:ext cx="5778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38684000" imgH="13411200" progId="Equation.DSMT4">
                  <p:embed/>
                </p:oleObj>
              </mc:Choice>
              <mc:Fallback>
                <p:oleObj name="Equation" r:id="rId1" imgW="138684000" imgH="1341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521" y="1310131"/>
                        <a:ext cx="5778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2269753" y="1987993"/>
          <a:ext cx="6605538" cy="433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86842400" imgH="11277600" progId="Equation.DSMT4">
                  <p:embed/>
                </p:oleObj>
              </mc:Choice>
              <mc:Fallback>
                <p:oleObj name="Equation" r:id="rId3" imgW="186842400" imgH="11277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753" y="1987993"/>
                        <a:ext cx="6605538" cy="4338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2269753" y="2493458"/>
          <a:ext cx="6984776" cy="445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7899400" imgH="457200" progId="Equation.DSMT4">
                  <p:embed/>
                </p:oleObj>
              </mc:Choice>
              <mc:Fallback>
                <p:oleObj name="Equation" r:id="rId5" imgW="78994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753" y="2493458"/>
                        <a:ext cx="6984776" cy="445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4388991" y="3039353"/>
          <a:ext cx="3098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3098800" imgH="558800" progId="Equation.DSMT4">
                  <p:embed/>
                </p:oleObj>
              </mc:Choice>
              <mc:Fallback>
                <p:oleObj name="Equation" r:id="rId7" imgW="30988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991" y="3039353"/>
                        <a:ext cx="3098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2298725" y="3698896"/>
          <a:ext cx="4375281" cy="47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4597400" imgH="495300" progId="Equation.DSMT4">
                  <p:embed/>
                </p:oleObj>
              </mc:Choice>
              <mc:Fallback>
                <p:oleObj name="Equation" r:id="rId9" imgW="4597400" imgH="495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25" y="3698896"/>
                        <a:ext cx="4375281" cy="471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2917825" y="4238352"/>
          <a:ext cx="77866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8255000" imgH="558800" progId="Equation.DSMT4">
                  <p:embed/>
                </p:oleObj>
              </mc:Choice>
              <mc:Fallback>
                <p:oleObj name="Equation" r:id="rId11" imgW="8255000" imgH="55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25" y="4238352"/>
                        <a:ext cx="77866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13569" y="567836"/>
            <a:ext cx="3070071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方阵乘积的行列式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7625" y="1943294"/>
            <a:ext cx="90281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证明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2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51384" y="720626"/>
            <a:ext cx="1013275" cy="51911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推论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919536" y="2333278"/>
          <a:ext cx="9433048" cy="1023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85648800" imgH="10363200" progId="Equation.DSMT4">
                  <p:embed/>
                </p:oleObj>
              </mc:Choice>
              <mc:Fallback>
                <p:oleObj name="Equation" r:id="rId1" imgW="85648800" imgH="1036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2333278"/>
                        <a:ext cx="9433048" cy="1023714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3432" y="1440706"/>
            <a:ext cx="341632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可逆矩阵的判别方法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3432" y="3912529"/>
            <a:ext cx="343074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可逆方阵逆的行列式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4583832" y="4897090"/>
          <a:ext cx="19939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7373600" imgH="7010400" progId="Equation.DSMT4">
                  <p:embed/>
                </p:oleObj>
              </mc:Choice>
              <mc:Fallback>
                <p:oleObj name="Equation" r:id="rId3" imgW="17373600" imgH="7010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4897090"/>
                        <a:ext cx="1993900" cy="692150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051427" y="676136"/>
            <a:ext cx="4366901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n</a:t>
            </a:r>
            <a:r>
              <a:rPr kumimoji="1"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阶方阵行列式的运算规律</a:t>
            </a:r>
            <a:endParaRPr kumimoji="1"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2515245" y="1579564"/>
            <a:ext cx="536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（</a:t>
            </a:r>
            <a:r>
              <a:rPr kumimoji="1" lang="zh-CN" altLang="en-US" sz="2800" b="1" i="1" dirty="0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ＡＢ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是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n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阶方阵矩阵，</a:t>
            </a:r>
            <a:r>
              <a:rPr kumimoji="1" lang="en-US" altLang="zh-CN" sz="2800" b="1" i="1" dirty="0">
                <a:solidFill>
                  <a:schemeClr val="tx2"/>
                </a:solidFill>
                <a:ea typeface="楷体_GB2312" panose="02010609030101010101" charset="-122"/>
                <a:cs typeface="Arabic Transparent" panose="020B0604020202020204" pitchFamily="34" charset="0"/>
              </a:rPr>
              <a:t>λ</a:t>
            </a:r>
            <a:r>
              <a:rPr kumimoji="1" lang="en-US" altLang="zh-CN" sz="2800" b="1" dirty="0">
                <a:solidFill>
                  <a:schemeClr val="tx2"/>
                </a:solidFill>
                <a:cs typeface="Arabic Transparent" panose="020B0604020202020204" pitchFamily="34" charset="0"/>
              </a:rPr>
              <a:t>∈</a:t>
            </a:r>
            <a:r>
              <a:rPr kumimoji="1" lang="zh-CN" altLang="en-US" sz="2800" b="1" i="1" dirty="0">
                <a:solidFill>
                  <a:schemeClr val="tx2"/>
                </a:solidFill>
                <a:ea typeface="华文楷体" panose="02010600040101010101" pitchFamily="2" charset="-122"/>
              </a:rPr>
              <a:t>Ｒ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）</a:t>
            </a:r>
            <a:endParaRPr kumimoji="1" lang="zh-CN" altLang="en-US" sz="2800" b="1" dirty="0">
              <a:solidFill>
                <a:schemeClr val="tx2"/>
              </a:solidFill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</p:txBody>
      </p:sp>
      <p:grpSp>
        <p:nvGrpSpPr>
          <p:cNvPr id="6" name="Group 13"/>
          <p:cNvGrpSpPr/>
          <p:nvPr/>
        </p:nvGrpSpPr>
        <p:grpSpPr bwMode="auto">
          <a:xfrm>
            <a:off x="2555725" y="2374107"/>
            <a:ext cx="2420938" cy="571500"/>
            <a:chOff x="139" y="2705"/>
            <a:chExt cx="1525" cy="360"/>
          </a:xfrm>
        </p:grpSpPr>
        <p:graphicFrame>
          <p:nvGraphicFramePr>
            <p:cNvPr id="7" name="Object 14"/>
            <p:cNvGraphicFramePr>
              <a:graphicFrameLocks noChangeAspect="1"/>
            </p:cNvGraphicFramePr>
            <p:nvPr/>
          </p:nvGraphicFramePr>
          <p:xfrm>
            <a:off x="824" y="2705"/>
            <a:ext cx="8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Equation" r:id="rId1" imgW="1333500" imgH="571500" progId="Equation.DSMT4">
                    <p:embed/>
                  </p:oleObj>
                </mc:Choice>
                <mc:Fallback>
                  <p:oleObj name="Equation" r:id="rId1" imgW="1333500" imgH="5715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2705"/>
                          <a:ext cx="84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15"/>
            <p:cNvSpPr txBox="1">
              <a:spLocks noChangeArrowheads="1"/>
            </p:cNvSpPr>
            <p:nvPr/>
          </p:nvSpPr>
          <p:spPr bwMode="auto">
            <a:xfrm>
              <a:off x="139" y="2705"/>
              <a:ext cx="6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（</a:t>
              </a:r>
              <a:r>
                <a:rPr kumimoji="1" lang="en-US" altLang="zh-CN" sz="2800" b="1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1</a:t>
              </a:r>
              <a:r>
                <a:rPr kumimoji="1" lang="zh-CN" altLang="en-US" sz="2800" b="1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）</a:t>
              </a:r>
              <a:endParaRPr kumimoji="1" lang="zh-CN" altLang="en-US" sz="2800" b="1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endParaRPr>
            </a:p>
          </p:txBody>
        </p:sp>
      </p:grpSp>
      <p:grpSp>
        <p:nvGrpSpPr>
          <p:cNvPr id="9" name="Group 16"/>
          <p:cNvGrpSpPr/>
          <p:nvPr/>
        </p:nvGrpSpPr>
        <p:grpSpPr bwMode="auto">
          <a:xfrm>
            <a:off x="6619701" y="2389982"/>
            <a:ext cx="2860675" cy="539750"/>
            <a:chOff x="2666" y="2727"/>
            <a:chExt cx="1802" cy="340"/>
          </a:xfrm>
        </p:grpSpPr>
        <p:graphicFrame>
          <p:nvGraphicFramePr>
            <p:cNvPr id="10" name="Object 17"/>
            <p:cNvGraphicFramePr>
              <a:graphicFrameLocks noChangeAspect="1"/>
            </p:cNvGraphicFramePr>
            <p:nvPr/>
          </p:nvGraphicFramePr>
          <p:xfrm>
            <a:off x="3273" y="2727"/>
            <a:ext cx="119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3" imgW="1790700" imgH="508000" progId="Equation.DSMT4">
                    <p:embed/>
                  </p:oleObj>
                </mc:Choice>
                <mc:Fallback>
                  <p:oleObj name="Equation" r:id="rId3" imgW="1790700" imgH="5080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2727"/>
                          <a:ext cx="119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2666" y="2740"/>
              <a:ext cx="6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（</a:t>
              </a:r>
              <a:r>
                <a:rPr kumimoji="1" lang="en-US" altLang="zh-CN" sz="2800" b="1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2</a:t>
              </a:r>
              <a:r>
                <a:rPr kumimoji="1" lang="zh-CN" altLang="en-US" sz="2800" b="1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）</a:t>
              </a:r>
              <a:endParaRPr kumimoji="1" lang="zh-CN" altLang="en-US" sz="2800" b="1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endParaRPr>
            </a:p>
          </p:txBody>
        </p:sp>
      </p:grpSp>
      <p:grpSp>
        <p:nvGrpSpPr>
          <p:cNvPr id="12" name="Group 19"/>
          <p:cNvGrpSpPr/>
          <p:nvPr/>
        </p:nvGrpSpPr>
        <p:grpSpPr bwMode="auto">
          <a:xfrm>
            <a:off x="2573067" y="4069193"/>
            <a:ext cx="2538413" cy="596900"/>
            <a:chOff x="2666" y="3179"/>
            <a:chExt cx="1599" cy="376"/>
          </a:xfrm>
        </p:grpSpPr>
        <p:graphicFrame>
          <p:nvGraphicFramePr>
            <p:cNvPr id="13" name="Object 20"/>
            <p:cNvGraphicFramePr>
              <a:graphicFrameLocks noChangeAspect="1"/>
            </p:cNvGraphicFramePr>
            <p:nvPr/>
          </p:nvGraphicFramePr>
          <p:xfrm>
            <a:off x="3361" y="3179"/>
            <a:ext cx="90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5" imgW="1435100" imgH="596900" progId="Equation.DSMT4">
                    <p:embed/>
                  </p:oleObj>
                </mc:Choice>
                <mc:Fallback>
                  <p:oleObj name="Equation" r:id="rId5" imgW="1435100" imgH="5969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1" y="3179"/>
                          <a:ext cx="90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2666" y="3203"/>
              <a:ext cx="7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（</a:t>
              </a:r>
              <a:r>
                <a:rPr kumimoji="1" lang="en-US" altLang="zh-CN" sz="2800" b="1" dirty="0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5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）</a:t>
              </a:r>
              <a:endParaRPr kumimoji="1" lang="zh-CN" altLang="en-US" sz="2800" b="1" dirty="0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endParaRPr>
            </a:p>
          </p:txBody>
        </p:sp>
      </p:grpSp>
      <p:grpSp>
        <p:nvGrpSpPr>
          <p:cNvPr id="15" name="Group 22"/>
          <p:cNvGrpSpPr/>
          <p:nvPr/>
        </p:nvGrpSpPr>
        <p:grpSpPr bwMode="auto">
          <a:xfrm>
            <a:off x="2555725" y="3150394"/>
            <a:ext cx="3846513" cy="519112"/>
            <a:chOff x="139" y="3194"/>
            <a:chExt cx="2423" cy="327"/>
          </a:xfrm>
        </p:grpSpPr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139" y="3194"/>
              <a:ext cx="6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（</a:t>
              </a:r>
              <a:r>
                <a:rPr kumimoji="1" lang="en-US" altLang="zh-CN" sz="2800" b="1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3</a:t>
              </a:r>
              <a:r>
                <a:rPr kumimoji="1" lang="zh-CN" altLang="en-US" sz="2800" b="1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）</a:t>
              </a:r>
              <a:endParaRPr kumimoji="1" lang="zh-CN" altLang="en-US" sz="2800" b="1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endParaRPr>
            </a:p>
          </p:txBody>
        </p:sp>
        <p:graphicFrame>
          <p:nvGraphicFramePr>
            <p:cNvPr id="17" name="Object 24"/>
            <p:cNvGraphicFramePr>
              <a:graphicFrameLocks noChangeAspect="1"/>
            </p:cNvGraphicFramePr>
            <p:nvPr/>
          </p:nvGraphicFramePr>
          <p:xfrm>
            <a:off x="810" y="3210"/>
            <a:ext cx="175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Equation" r:id="rId7" imgW="2781300" imgH="495300" progId="Equation.DSMT4">
                    <p:embed/>
                  </p:oleObj>
                </mc:Choice>
                <mc:Fallback>
                  <p:oleObj name="Equation" r:id="rId7" imgW="2781300" imgH="4953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3210"/>
                          <a:ext cx="175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2821260" y="5407943"/>
            <a:ext cx="541337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注</a:t>
            </a:r>
            <a:endParaRPr kumimoji="1" lang="zh-CN" altLang="en-US" sz="2800" b="1">
              <a:solidFill>
                <a:schemeClr val="tx2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20" name="Object 26"/>
          <p:cNvGraphicFramePr>
            <a:graphicFrameLocks noChangeAspect="1"/>
          </p:cNvGraphicFramePr>
          <p:nvPr/>
        </p:nvGraphicFramePr>
        <p:xfrm>
          <a:off x="3629297" y="5446043"/>
          <a:ext cx="10033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Equation" r:id="rId9" imgW="1002665" imgH="495300" progId="Equation.DSMT4">
                  <p:embed/>
                </p:oleObj>
              </mc:Choice>
              <mc:Fallback>
                <p:oleObj name="Equation" r:id="rId9" imgW="1002665" imgH="4953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9297" y="5446043"/>
                        <a:ext cx="10033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7"/>
          <p:cNvGraphicFramePr>
            <a:graphicFrameLocks noChangeAspect="1"/>
          </p:cNvGraphicFramePr>
          <p:nvPr/>
        </p:nvGraphicFramePr>
        <p:xfrm>
          <a:off x="5358085" y="5446043"/>
          <a:ext cx="1117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Equation" r:id="rId11" imgW="1116965" imgH="495300" progId="Equation.DSMT4">
                  <p:embed/>
                </p:oleObj>
              </mc:Choice>
              <mc:Fallback>
                <p:oleObj name="Equation" r:id="rId11" imgW="1116965" imgH="4953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085" y="5446043"/>
                        <a:ext cx="1117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8"/>
          <p:cNvGrpSpPr/>
          <p:nvPr/>
        </p:nvGrpSpPr>
        <p:grpSpPr bwMode="auto">
          <a:xfrm>
            <a:off x="4710385" y="5446043"/>
            <a:ext cx="576262" cy="503237"/>
            <a:chOff x="2562" y="1616"/>
            <a:chExt cx="363" cy="317"/>
          </a:xfrm>
        </p:grpSpPr>
        <p:graphicFrame>
          <p:nvGraphicFramePr>
            <p:cNvPr id="25" name="Object 29"/>
            <p:cNvGraphicFramePr>
              <a:graphicFrameLocks noChangeAspect="1"/>
            </p:cNvGraphicFramePr>
            <p:nvPr/>
          </p:nvGraphicFramePr>
          <p:xfrm>
            <a:off x="2653" y="1616"/>
            <a:ext cx="19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Equation" r:id="rId13" imgW="190500" imgH="317500" progId="Equation.DSMT4">
                    <p:embed/>
                  </p:oleObj>
                </mc:Choice>
                <mc:Fallback>
                  <p:oleObj name="Equation" r:id="rId13" imgW="190500" imgH="3175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1616"/>
                          <a:ext cx="19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2562" y="1752"/>
              <a:ext cx="3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2562" y="1842"/>
              <a:ext cx="3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19"/>
          <p:cNvGrpSpPr/>
          <p:nvPr/>
        </p:nvGrpSpPr>
        <p:grpSpPr bwMode="auto">
          <a:xfrm>
            <a:off x="6619427" y="3175425"/>
            <a:ext cx="2692400" cy="596900"/>
            <a:chOff x="5198" y="2690"/>
            <a:chExt cx="1696" cy="376"/>
          </a:xfrm>
        </p:grpSpPr>
        <p:graphicFrame>
          <p:nvGraphicFramePr>
            <p:cNvPr id="30" name="Object 20"/>
            <p:cNvGraphicFramePr>
              <a:graphicFrameLocks noChangeAspect="1"/>
            </p:cNvGraphicFramePr>
            <p:nvPr/>
          </p:nvGraphicFramePr>
          <p:xfrm>
            <a:off x="5870" y="2690"/>
            <a:ext cx="102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Equation" r:id="rId15" imgW="39014400" imgH="14325600" progId="Equation.DSMT4">
                    <p:embed/>
                  </p:oleObj>
                </mc:Choice>
                <mc:Fallback>
                  <p:oleObj name="Equation" r:id="rId15" imgW="39014400" imgH="14325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0" y="2690"/>
                          <a:ext cx="102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5198" y="2717"/>
              <a:ext cx="7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（</a:t>
              </a:r>
              <a:r>
                <a:rPr kumimoji="1" lang="en-US" altLang="zh-CN" sz="2800" b="1" dirty="0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4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）</a:t>
              </a:r>
              <a:endParaRPr kumimoji="1" lang="zh-CN" altLang="en-US" sz="2800" b="1" dirty="0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endParaRPr>
            </a:p>
          </p:txBody>
        </p:sp>
      </p:grpSp>
      <p:sp>
        <p:nvSpPr>
          <p:cNvPr id="33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02720" y="2213796"/>
            <a:ext cx="112723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楷体_GB2312" panose="02010609030101010101" charset="-122"/>
                <a:ea typeface="黑体" panose="02010609060101010101" pitchFamily="49" charset="-122"/>
              </a:rPr>
              <a:t>性质</a:t>
            </a:r>
            <a:r>
              <a:rPr lang="en-US" altLang="zh-CN" sz="2800" b="1" dirty="0">
                <a:solidFill>
                  <a:srgbClr val="C00000"/>
                </a:solidFill>
                <a:latin typeface="楷体_GB2312" panose="02010609030101010101" charset="-122"/>
                <a:ea typeface="黑体" panose="02010609060101010101" pitchFamily="49" charset="-122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楷体_GB2312" panose="02010609030101010101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2720" y="457508"/>
            <a:ext cx="237626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本节内容回顾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5288" y="1257791"/>
            <a:ext cx="307007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一、行列式的性质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42506" y="921134"/>
            <a:ext cx="4598110" cy="181588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行列式中行与列具有同等的地位,因此行列式的性质凡是对行成立的对列也同样成立.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910324" y="3037543"/>
            <a:ext cx="7378700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若行列式的某一列（行）的元素都是两数之和.</a:t>
            </a:r>
            <a:endParaRPr lang="zh-CN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778984" y="3622134"/>
          <a:ext cx="3826826" cy="1319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5969000" imgH="2057400" progId="Equation.3">
                  <p:embed/>
                </p:oleObj>
              </mc:Choice>
              <mc:Fallback>
                <p:oleObj name="" r:id="rId1" imgW="59690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984" y="3622134"/>
                        <a:ext cx="3826826" cy="1319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811432" y="4036298"/>
            <a:ext cx="482453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则</a:t>
            </a:r>
            <a:r>
              <a:rPr lang="zh-CN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zh-CN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等于下列两个行列式之和：</a:t>
            </a:r>
            <a:endParaRPr lang="zh-CN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706976" y="5037333"/>
          <a:ext cx="5112047" cy="1425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7378700" imgH="2057400" progId="Equation.3">
                  <p:embed/>
                </p:oleObj>
              </mc:Choice>
              <mc:Fallback>
                <p:oleObj name="" r:id="rId3" imgW="7378700" imgH="2057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976" y="5037333"/>
                        <a:ext cx="5112047" cy="1425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030081" y="3993548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即</a:t>
            </a:r>
            <a:endParaRPr lang="zh-CN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02720" y="3077279"/>
            <a:ext cx="112723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楷体_GB2312" panose="02010609030101010101" charset="-122"/>
                <a:ea typeface="黑体" panose="02010609060101010101" pitchFamily="49" charset="-122"/>
              </a:rPr>
              <a:t>性质</a:t>
            </a:r>
            <a:r>
              <a:rPr lang="en-US" altLang="zh-CN" sz="2800" b="1" dirty="0">
                <a:solidFill>
                  <a:srgbClr val="C00000"/>
                </a:solidFill>
                <a:latin typeface="楷体_GB2312" panose="02010609030101010101" charset="-122"/>
                <a:ea typeface="黑体" panose="02010609060101010101" pitchFamily="49" charset="-122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楷体_GB2312" panose="02010609030101010101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1791331" y="2239285"/>
                <a:ext cx="4599464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</m:t>
                    </m:r>
                    <m:r>
                      <m:rPr>
                        <m:nor/>
                      </m:rPr>
                      <a:rPr lang="zh-CN" altLang="en-US" sz="28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为</m:t>
                    </m:r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𝒏</m:t>
                    </m:r>
                    <m:r>
                      <m:rPr>
                        <m:nor/>
                      </m:rPr>
                      <a:rPr lang="zh-CN" altLang="en-US" sz="28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阶方阵</m:t>
                    </m:r>
                    <m:r>
                      <a:rPr lang="zh-CN" altLang="en-US" sz="28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m:rPr>
                        <m:nor/>
                      </m:rPr>
                      <a:rPr lang="zh-CN" altLang="en-US" sz="2800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则</m:t>
                    </m:r>
                    <m:r>
                      <a:rPr lang="zh-CN" altLang="en-US" sz="28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|</m:t>
                    </m:r>
                    <m:sSup>
                      <m:sSupPr>
                        <m:ctrlP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𝑻</m:t>
                        </m:r>
                      </m:sup>
                    </m:sSup>
                    <m:r>
                      <a:rPr lang="zh-CN" altLang="en-US" sz="28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|=|</m:t>
                    </m:r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𝑨</m:t>
                    </m:r>
                    <m:r>
                      <a:rPr lang="zh-CN" altLang="en-US" sz="28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|.</m:t>
                    </m:r>
                  </m:oMath>
                </a14:m>
                <a:endParaRPr lang="zh-CN" altLang="en-US" sz="28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31" y="2239285"/>
                <a:ext cx="4599464" cy="530915"/>
              </a:xfrm>
              <a:prstGeom prst="rect">
                <a:avLst/>
              </a:prstGeom>
              <a:blipFill rotWithShape="1">
                <a:blip r:embed="rId5"/>
                <a:stretch>
                  <a:fillRect l="-14" t="-52" r="-935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35560" y="556330"/>
            <a:ext cx="5873724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行列式交换两行</a:t>
            </a:r>
            <a:r>
              <a:rPr lang="en-US" altLang="zh-CN" sz="2800" b="1" dirty="0">
                <a:solidFill>
                  <a:srgbClr val="C00000"/>
                </a:solidFill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</a:rPr>
              <a:t>列</a:t>
            </a:r>
            <a:r>
              <a:rPr lang="en-US" altLang="zh-CN" sz="2800" b="1" dirty="0">
                <a:solidFill>
                  <a:srgbClr val="C00000"/>
                </a:solidFill>
              </a:rPr>
              <a:t>)</a:t>
            </a:r>
            <a:r>
              <a:rPr lang="zh-CN" altLang="en-US" sz="2800" b="1" dirty="0">
                <a:solidFill>
                  <a:srgbClr val="C00000"/>
                </a:solidFill>
              </a:rPr>
              <a:t>，行列式反号。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5532" y="556330"/>
            <a:ext cx="1103187" cy="5232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432318" y="1223566"/>
            <a:ext cx="7344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>
                <a:solidFill>
                  <a:srgbClr val="0000FF"/>
                </a:solidFill>
                <a:latin typeface="+mn-ea"/>
                <a:ea typeface="+mn-ea"/>
              </a:rPr>
              <a:t>如果行列式有两行（列）完全相同，则此行列式为零.</a:t>
            </a:r>
            <a:endParaRPr lang="zh-CN" altLang="zh-CN" sz="2400" b="1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1083" y="1236146"/>
            <a:ext cx="958917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35560" y="2002889"/>
            <a:ext cx="8784976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sz="2800" b="1" dirty="0">
                <a:solidFill>
                  <a:srgbClr val="C00000"/>
                </a:solidFill>
                <a:latin typeface="+mn-ea"/>
                <a:ea typeface="+mn-ea"/>
              </a:rPr>
              <a:t>行列式的某一行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（列）</a:t>
            </a:r>
            <a:r>
              <a:rPr lang="zh-CN" sz="2800" b="1" dirty="0">
                <a:solidFill>
                  <a:srgbClr val="C00000"/>
                </a:solidFill>
                <a:latin typeface="+mn-ea"/>
                <a:ea typeface="+mn-ea"/>
              </a:rPr>
              <a:t>中所有的元素都乘以同一数</a:t>
            </a:r>
            <a:r>
              <a:rPr lang="en-US" altLang="zh-CN" sz="2800" b="1" i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k</a:t>
            </a:r>
            <a:r>
              <a:rPr lang="zh-CN" sz="2800" b="1" dirty="0">
                <a:solidFill>
                  <a:srgbClr val="C00000"/>
                </a:solidFill>
                <a:latin typeface="+mn-ea"/>
                <a:ea typeface="+mn-ea"/>
              </a:rPr>
              <a:t>，等于用数</a:t>
            </a:r>
            <a:r>
              <a:rPr lang="en-US" altLang="zh-CN" sz="2800" b="1" i="1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k</a:t>
            </a:r>
            <a:r>
              <a:rPr lang="zh-CN" sz="2800" b="1" dirty="0">
                <a:solidFill>
                  <a:srgbClr val="C00000"/>
                </a:solidFill>
                <a:latin typeface="+mn-ea"/>
                <a:ea typeface="+mn-ea"/>
              </a:rPr>
              <a:t>乘此行列式</a:t>
            </a:r>
            <a:r>
              <a:rPr lang="zh-CN" altLang="zh-CN" sz="2800" b="1" dirty="0">
                <a:solidFill>
                  <a:srgbClr val="C00000"/>
                </a:solidFill>
                <a:latin typeface="+mn-ea"/>
                <a:ea typeface="+mn-ea"/>
              </a:rPr>
              <a:t>.</a:t>
            </a:r>
            <a:endParaRPr lang="zh-CN" altLang="zh-CN" sz="28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5533" y="2002889"/>
            <a:ext cx="1103187" cy="5232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400032" y="2956996"/>
            <a:ext cx="8496944" cy="5485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行列式的某一行（列）中所有元素为零，则该行列式等于零．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" name="Group 3"/>
          <p:cNvGrpSpPr/>
          <p:nvPr/>
        </p:nvGrpSpPr>
        <p:grpSpPr bwMode="auto">
          <a:xfrm>
            <a:off x="2999856" y="3372669"/>
            <a:ext cx="7200901" cy="776411"/>
            <a:chOff x="137" y="-899"/>
            <a:chExt cx="4752" cy="561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37" y="-899"/>
              <a:ext cx="4752" cy="56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40000"/>
                </a:lnSpc>
                <a:defRPr/>
              </a:pP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　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设</a:t>
              </a:r>
              <a:r>
                <a:rPr lang="zh-CN" altLang="zh-CN" sz="2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A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为</a:t>
              </a:r>
              <a:r>
                <a:rPr lang="zh-CN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阶方阵，</a:t>
              </a:r>
              <a:r>
                <a:rPr lang="zh-CN" altLang="zh-CN" sz="24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k</a:t>
              </a:r>
              <a:r>
                <a:rPr lang="zh-CN" altLang="en-US" sz="2400" b="1" dirty="0">
                  <a:solidFill>
                    <a:srgbClr val="0000FF"/>
                  </a:solidFill>
                  <a:latin typeface="宋体" panose="02010600030101010101" pitchFamily="2" charset="-122"/>
                </a:rPr>
                <a:t>为数，则</a:t>
              </a:r>
              <a:endPara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13" name="Object 5"/>
            <p:cNvGraphicFramePr>
              <a:graphicFrameLocks noChangeAspect="1"/>
            </p:cNvGraphicFramePr>
            <p:nvPr/>
          </p:nvGraphicFramePr>
          <p:xfrm>
            <a:off x="2893" y="-719"/>
            <a:ext cx="1611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Equation" r:id="rId1" imgW="837565" imgH="254000" progId="Equation.DSMT4">
                    <p:embed/>
                  </p:oleObj>
                </mc:Choice>
                <mc:Fallback>
                  <p:oleObj name="Equation" r:id="rId1" imgW="837565" imgH="2540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" y="-719"/>
                          <a:ext cx="1611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13"/>
          <p:cNvSpPr txBox="1"/>
          <p:nvPr/>
        </p:nvSpPr>
        <p:spPr>
          <a:xfrm>
            <a:off x="2161082" y="3041087"/>
            <a:ext cx="958917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64450" y="3586843"/>
            <a:ext cx="958917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auto">
          <a:xfrm>
            <a:off x="2108042" y="5373216"/>
            <a:ext cx="830843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00000"/>
            </a:solidFill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C00000"/>
                </a:solidFill>
                <a:latin typeface="+mn-ea"/>
                <a:ea typeface="+mn-ea"/>
              </a:rPr>
              <a:t>把行列式的某一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行（列）</a:t>
            </a:r>
            <a:r>
              <a:rPr lang="zh-CN" altLang="zh-CN" sz="2800" b="1" dirty="0">
                <a:solidFill>
                  <a:srgbClr val="C00000"/>
                </a:solidFill>
                <a:latin typeface="+mn-ea"/>
                <a:ea typeface="+mn-ea"/>
              </a:rPr>
              <a:t>的各元素乘以同一数然后加到另一</a:t>
            </a:r>
            <a:r>
              <a:rPr lang="zh-CN" altLang="en-US" sz="2800" b="1" dirty="0">
                <a:solidFill>
                  <a:srgbClr val="C00000"/>
                </a:solidFill>
                <a:latin typeface="+mn-ea"/>
                <a:ea typeface="+mn-ea"/>
              </a:rPr>
              <a:t>行（列）</a:t>
            </a:r>
            <a:r>
              <a:rPr lang="zh-CN" altLang="zh-CN" sz="2800" b="1" dirty="0">
                <a:solidFill>
                  <a:srgbClr val="C00000"/>
                </a:solidFill>
                <a:latin typeface="+mn-ea"/>
                <a:ea typeface="+mn-ea"/>
              </a:rPr>
              <a:t>对应的元素上去，行列式不变．</a:t>
            </a:r>
            <a:endParaRPr lang="zh-CN" altLang="zh-CN" sz="28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5531" y="5373216"/>
            <a:ext cx="1103187" cy="52322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108042" y="4417328"/>
            <a:ext cx="950474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C00000"/>
                </a:solidFill>
                <a:latin typeface="+mn-ea"/>
                <a:ea typeface="+mn-ea"/>
              </a:rPr>
              <a:t>行列式中如果有两行（列）元素成比例，则此行列式为零．</a:t>
            </a:r>
            <a:endParaRPr lang="zh-CN" altLang="zh-CN" sz="28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5531" y="4404012"/>
            <a:ext cx="112723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楷体_GB2312" panose="02010609030101010101" charset="-122"/>
                <a:ea typeface="黑体" panose="02010609060101010101" pitchFamily="49" charset="-122"/>
              </a:rPr>
              <a:t>性质</a:t>
            </a:r>
            <a:r>
              <a:rPr lang="en-US" altLang="zh-CN" sz="2800" b="1" dirty="0">
                <a:solidFill>
                  <a:srgbClr val="C00000"/>
                </a:solidFill>
                <a:latin typeface="楷体_GB2312" panose="02010609030101010101" charset="-122"/>
                <a:ea typeface="黑体" panose="02010609060101010101" pitchFamily="49" charset="-122"/>
              </a:rPr>
              <a:t>5</a:t>
            </a:r>
            <a:endParaRPr lang="zh-CN" altLang="en-US" sz="2800" b="1" dirty="0">
              <a:solidFill>
                <a:srgbClr val="C00000"/>
              </a:solidFill>
              <a:latin typeface="楷体_GB2312" panose="02010609030101010101" charset="-122"/>
              <a:ea typeface="黑体" panose="02010609060101010101" pitchFamily="49" charset="-122"/>
            </a:endParaRPr>
          </a:p>
        </p:txBody>
      </p:sp>
      <p:sp>
        <p:nvSpPr>
          <p:cNvPr id="22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423592" y="2015728"/>
          <a:ext cx="78613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88671200" imgH="61569600" progId="Equation.DSMT4">
                  <p:embed/>
                </p:oleObj>
              </mc:Choice>
              <mc:Fallback>
                <p:oleObj name="Equation" r:id="rId1" imgW="188671200" imgH="6156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015728"/>
                        <a:ext cx="7861300" cy="25654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64959" y="719584"/>
            <a:ext cx="595547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C00000"/>
            </a:solidFill>
            <a:miter lim="800000"/>
          </a:ln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二、初等行变换对方阵行列式的作用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553578" y="1798118"/>
          <a:ext cx="4483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4483100" imgH="977900" progId="Equation.3">
                  <p:embed/>
                </p:oleObj>
              </mc:Choice>
              <mc:Fallback>
                <p:oleObj name="" r:id="rId1" imgW="4483100" imgH="977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578" y="1798118"/>
                        <a:ext cx="4483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3578324" y="3312741"/>
          <a:ext cx="453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4533900" imgH="977900" progId="Equation.3">
                  <p:embed/>
                </p:oleObj>
              </mc:Choice>
              <mc:Fallback>
                <p:oleObj name="" r:id="rId3" imgW="45339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8324" y="3312741"/>
                        <a:ext cx="4533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562435" y="4827364"/>
          <a:ext cx="3581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3581400" imgH="977900" progId="Equation.3">
                  <p:embed/>
                </p:oleObj>
              </mc:Choice>
              <mc:Fallback>
                <p:oleObj name="" r:id="rId5" imgW="35814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435" y="4827364"/>
                        <a:ext cx="3581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6552" y="547221"/>
            <a:ext cx="6678431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zh-CN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行列式按行（列）展开定理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完整版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63352" y="481205"/>
            <a:ext cx="4873450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四、可逆矩阵的常用判别方法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2351584" y="3311508"/>
          <a:ext cx="474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4747895" imgH="444500" progId="Equation.3">
                  <p:embed/>
                </p:oleObj>
              </mc:Choice>
              <mc:Fallback>
                <p:oleObj name="Equation" r:id="rId1" imgW="4747895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3311508"/>
                        <a:ext cx="4749800" cy="444500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99FF">
                                <a:alpha val="50195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335360" y="1412776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</a:rPr>
              <a:t>、充要条件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07568" y="2019618"/>
            <a:ext cx="6697667" cy="4924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1" dirty="0"/>
              <a:t>阶方阵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/>
              <a:t>可逆当且仅当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/>
              <a:t>的主元列数等于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5360" y="2815563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</a:rPr>
              <a:t>、判别定理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66028" y="4163889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</a:rPr>
              <a:t>、推论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1650354" y="4739953"/>
          <a:ext cx="9830786" cy="1023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85648800" imgH="10363200" progId="Equation.DSMT4">
                  <p:embed/>
                </p:oleObj>
              </mc:Choice>
              <mc:Fallback>
                <p:oleObj name="Equation" r:id="rId3" imgW="85648800" imgH="1036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354" y="4739953"/>
                        <a:ext cx="9830786" cy="1023714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3863" y="404664"/>
            <a:ext cx="379302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五、方阵乘积的行列式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Object 1"/>
          <p:cNvGraphicFramePr>
            <a:graphicFrameLocks noChangeAspect="1"/>
          </p:cNvGraphicFramePr>
          <p:nvPr/>
        </p:nvGraphicFramePr>
        <p:xfrm>
          <a:off x="3062682" y="1177915"/>
          <a:ext cx="5778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38684000" imgH="13411200" progId="Equation.DSMT4">
                  <p:embed/>
                </p:oleObj>
              </mc:Choice>
              <mc:Fallback>
                <p:oleObj name="Equation" r:id="rId1" imgW="138684000" imgH="13411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682" y="1177915"/>
                        <a:ext cx="57785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680836" y="3429000"/>
            <a:ext cx="4366901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n</a:t>
            </a:r>
            <a:r>
              <a:rPr kumimoji="1" lang="zh-CN" altLang="en-US" sz="2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charset="-122"/>
                <a:ea typeface="楷体_GB2312" panose="02010609030101010101" charset="-122"/>
              </a:rPr>
              <a:t>阶方阵行列式的运算规律</a:t>
            </a:r>
            <a:endParaRPr kumimoji="1" lang="zh-CN" altLang="en-US" sz="28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010169" y="4004989"/>
            <a:ext cx="5362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（</a:t>
            </a:r>
            <a:r>
              <a:rPr kumimoji="1" lang="zh-CN" altLang="en-US" sz="2800" b="1" i="1" dirty="0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ＡＢ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是</a:t>
            </a:r>
            <a:r>
              <a:rPr kumimoji="1" lang="en-US" altLang="zh-CN" sz="2800" b="1" dirty="0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n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阶方阵矩阵，</a:t>
            </a:r>
            <a:r>
              <a:rPr kumimoji="1" lang="en-US" altLang="zh-CN" sz="2800" b="1" i="1" dirty="0">
                <a:solidFill>
                  <a:schemeClr val="tx2"/>
                </a:solidFill>
                <a:ea typeface="楷体_GB2312" panose="02010609030101010101" charset="-122"/>
                <a:cs typeface="Arabic Transparent" panose="020B0604020202020204" pitchFamily="34" charset="0"/>
              </a:rPr>
              <a:t>λ</a:t>
            </a:r>
            <a:r>
              <a:rPr kumimoji="1" lang="en-US" altLang="zh-CN" sz="2800" b="1" dirty="0">
                <a:solidFill>
                  <a:schemeClr val="tx2"/>
                </a:solidFill>
                <a:cs typeface="Arabic Transparent" panose="020B0604020202020204" pitchFamily="34" charset="0"/>
              </a:rPr>
              <a:t>∈</a:t>
            </a:r>
            <a:r>
              <a:rPr kumimoji="1" lang="zh-CN" altLang="en-US" sz="2800" b="1" i="1" dirty="0">
                <a:solidFill>
                  <a:schemeClr val="tx2"/>
                </a:solidFill>
                <a:ea typeface="华文楷体" panose="02010600040101010101" pitchFamily="2" charset="-122"/>
              </a:rPr>
              <a:t>Ｒ</a:t>
            </a:r>
            <a:r>
              <a:rPr kumimoji="1" lang="zh-CN" altLang="en-US" sz="2800" b="1" dirty="0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rPr>
              <a:t>）</a:t>
            </a:r>
            <a:endParaRPr kumimoji="1" lang="zh-CN" altLang="en-US" sz="2800" b="1" dirty="0">
              <a:solidFill>
                <a:schemeClr val="tx2"/>
              </a:solidFill>
              <a:latin typeface="楷体_GB2312" panose="02010609030101010101" charset="-122"/>
              <a:ea typeface="楷体_GB2312" panose="02010609030101010101" charset="-122"/>
              <a:cs typeface="楷体_GB2312" panose="02010609030101010101" charset="-122"/>
            </a:endParaRPr>
          </a:p>
        </p:txBody>
      </p:sp>
      <p:grpSp>
        <p:nvGrpSpPr>
          <p:cNvPr id="7" name="Group 13"/>
          <p:cNvGrpSpPr/>
          <p:nvPr/>
        </p:nvGrpSpPr>
        <p:grpSpPr bwMode="auto">
          <a:xfrm>
            <a:off x="2010716" y="4668023"/>
            <a:ext cx="2420938" cy="571500"/>
            <a:chOff x="139" y="2705"/>
            <a:chExt cx="1525" cy="360"/>
          </a:xfrm>
        </p:grpSpPr>
        <p:graphicFrame>
          <p:nvGraphicFramePr>
            <p:cNvPr id="8" name="Object 14"/>
            <p:cNvGraphicFramePr>
              <a:graphicFrameLocks noChangeAspect="1"/>
            </p:cNvGraphicFramePr>
            <p:nvPr/>
          </p:nvGraphicFramePr>
          <p:xfrm>
            <a:off x="824" y="2705"/>
            <a:ext cx="8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3" imgW="1333500" imgH="571500" progId="Equation.DSMT4">
                    <p:embed/>
                  </p:oleObj>
                </mc:Choice>
                <mc:Fallback>
                  <p:oleObj name="Equation" r:id="rId3" imgW="1333500" imgH="5715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2705"/>
                          <a:ext cx="84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139" y="2705"/>
              <a:ext cx="6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（</a:t>
              </a:r>
              <a:r>
                <a:rPr kumimoji="1" lang="en-US" altLang="zh-CN" sz="2800" b="1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1</a:t>
              </a:r>
              <a:r>
                <a:rPr kumimoji="1" lang="zh-CN" altLang="en-US" sz="2800" b="1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）</a:t>
              </a:r>
              <a:endParaRPr kumimoji="1" lang="zh-CN" altLang="en-US" sz="2800" b="1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endParaRPr>
            </a:p>
          </p:txBody>
        </p:sp>
      </p:grpSp>
      <p:grpSp>
        <p:nvGrpSpPr>
          <p:cNvPr id="10" name="Group 16"/>
          <p:cNvGrpSpPr/>
          <p:nvPr/>
        </p:nvGrpSpPr>
        <p:grpSpPr bwMode="auto">
          <a:xfrm>
            <a:off x="6082877" y="4716031"/>
            <a:ext cx="2965451" cy="539750"/>
            <a:chOff x="2665" y="2876"/>
            <a:chExt cx="1868" cy="340"/>
          </a:xfrm>
        </p:grpSpPr>
        <p:graphicFrame>
          <p:nvGraphicFramePr>
            <p:cNvPr id="11" name="Object 17"/>
            <p:cNvGraphicFramePr>
              <a:graphicFrameLocks noChangeAspect="1"/>
            </p:cNvGraphicFramePr>
            <p:nvPr/>
          </p:nvGraphicFramePr>
          <p:xfrm>
            <a:off x="3338" y="2876"/>
            <a:ext cx="1195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5" imgW="1790700" imgH="508000" progId="Equation.DSMT4">
                    <p:embed/>
                  </p:oleObj>
                </mc:Choice>
                <mc:Fallback>
                  <p:oleObj name="Equation" r:id="rId5" imgW="1790700" imgH="5080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8" y="2876"/>
                          <a:ext cx="1195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2665" y="2876"/>
              <a:ext cx="6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（</a:t>
              </a:r>
              <a:r>
                <a:rPr kumimoji="1" lang="en-US" altLang="zh-CN" sz="2800" b="1" dirty="0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2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）</a:t>
              </a:r>
              <a:endParaRPr kumimoji="1" lang="zh-CN" altLang="en-US" sz="2800" b="1" dirty="0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endParaRPr>
            </a:p>
          </p:txBody>
        </p:sp>
      </p:grpSp>
      <p:grpSp>
        <p:nvGrpSpPr>
          <p:cNvPr id="14" name="Group 19"/>
          <p:cNvGrpSpPr/>
          <p:nvPr/>
        </p:nvGrpSpPr>
        <p:grpSpPr bwMode="auto">
          <a:xfrm>
            <a:off x="2010169" y="5819500"/>
            <a:ext cx="2487613" cy="596900"/>
            <a:chOff x="2685" y="3180"/>
            <a:chExt cx="1567" cy="376"/>
          </a:xfrm>
        </p:grpSpPr>
        <p:graphicFrame>
          <p:nvGraphicFramePr>
            <p:cNvPr id="15" name="Object 20"/>
            <p:cNvGraphicFramePr>
              <a:graphicFrameLocks noChangeAspect="1"/>
            </p:cNvGraphicFramePr>
            <p:nvPr/>
          </p:nvGraphicFramePr>
          <p:xfrm>
            <a:off x="3348" y="3180"/>
            <a:ext cx="90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Equation" r:id="rId7" imgW="1435100" imgH="596900" progId="Equation.DSMT4">
                    <p:embed/>
                  </p:oleObj>
                </mc:Choice>
                <mc:Fallback>
                  <p:oleObj name="Equation" r:id="rId7" imgW="1435100" imgH="5969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" y="3180"/>
                          <a:ext cx="90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2685" y="3203"/>
              <a:ext cx="7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（</a:t>
              </a:r>
              <a:r>
                <a:rPr kumimoji="1" lang="en-US" altLang="zh-CN" sz="2800" b="1" dirty="0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5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）</a:t>
              </a:r>
              <a:endParaRPr kumimoji="1" lang="zh-CN" altLang="en-US" sz="2800" b="1" dirty="0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endParaRPr>
            </a:p>
          </p:txBody>
        </p:sp>
      </p:grpSp>
      <p:grpSp>
        <p:nvGrpSpPr>
          <p:cNvPr id="18" name="Group 22"/>
          <p:cNvGrpSpPr/>
          <p:nvPr/>
        </p:nvGrpSpPr>
        <p:grpSpPr bwMode="auto">
          <a:xfrm>
            <a:off x="2020487" y="5239905"/>
            <a:ext cx="3846513" cy="519112"/>
            <a:chOff x="139" y="3194"/>
            <a:chExt cx="2423" cy="327"/>
          </a:xfrm>
        </p:grpSpPr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139" y="3194"/>
              <a:ext cx="6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（</a:t>
              </a:r>
              <a:r>
                <a:rPr kumimoji="1" lang="en-US" altLang="zh-CN" sz="2800" b="1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3</a:t>
              </a:r>
              <a:r>
                <a:rPr kumimoji="1" lang="zh-CN" altLang="en-US" sz="2800" b="1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）</a:t>
              </a:r>
              <a:endParaRPr kumimoji="1" lang="zh-CN" altLang="en-US" sz="2800" b="1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endParaRPr>
            </a:p>
          </p:txBody>
        </p:sp>
        <p:graphicFrame>
          <p:nvGraphicFramePr>
            <p:cNvPr id="20" name="Object 24"/>
            <p:cNvGraphicFramePr>
              <a:graphicFrameLocks noChangeAspect="1"/>
            </p:cNvGraphicFramePr>
            <p:nvPr/>
          </p:nvGraphicFramePr>
          <p:xfrm>
            <a:off x="810" y="3210"/>
            <a:ext cx="175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Equation" r:id="rId9" imgW="2781300" imgH="495300" progId="Equation.DSMT4">
                    <p:embed/>
                  </p:oleObj>
                </mc:Choice>
                <mc:Fallback>
                  <p:oleObj name="Equation" r:id="rId9" imgW="2781300" imgH="4953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3210"/>
                          <a:ext cx="175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19"/>
          <p:cNvGrpSpPr/>
          <p:nvPr/>
        </p:nvGrpSpPr>
        <p:grpSpPr bwMode="auto">
          <a:xfrm>
            <a:off x="6084189" y="5264936"/>
            <a:ext cx="2692400" cy="596900"/>
            <a:chOff x="5198" y="2690"/>
            <a:chExt cx="1696" cy="376"/>
          </a:xfrm>
        </p:grpSpPr>
        <p:graphicFrame>
          <p:nvGraphicFramePr>
            <p:cNvPr id="23" name="Object 20"/>
            <p:cNvGraphicFramePr>
              <a:graphicFrameLocks noChangeAspect="1"/>
            </p:cNvGraphicFramePr>
            <p:nvPr/>
          </p:nvGraphicFramePr>
          <p:xfrm>
            <a:off x="5870" y="2690"/>
            <a:ext cx="102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Equation" r:id="rId11" imgW="39014400" imgH="14325600" progId="Equation.DSMT4">
                    <p:embed/>
                  </p:oleObj>
                </mc:Choice>
                <mc:Fallback>
                  <p:oleObj name="Equation" r:id="rId11" imgW="39014400" imgH="14325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0" y="2690"/>
                          <a:ext cx="102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5198" y="2717"/>
              <a:ext cx="70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800" b="1" dirty="0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（</a:t>
              </a:r>
              <a:r>
                <a:rPr kumimoji="1" lang="en-US" altLang="zh-CN" sz="2800" b="1" dirty="0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4</a:t>
              </a:r>
              <a:r>
                <a:rPr kumimoji="1" lang="zh-CN" altLang="en-US" sz="2800" b="1" dirty="0">
                  <a:solidFill>
                    <a:schemeClr val="tx2"/>
                  </a:solidFill>
                  <a:latin typeface="楷体_GB2312" panose="02010609030101010101" charset="-122"/>
                  <a:ea typeface="楷体_GB2312" panose="02010609030101010101" charset="-122"/>
                  <a:cs typeface="楷体_GB2312" panose="02010609030101010101" charset="-122"/>
                </a:rPr>
                <a:t>）</a:t>
              </a:r>
              <a:endParaRPr kumimoji="1" lang="zh-CN" altLang="en-US" sz="2800" b="1" dirty="0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  <a:cs typeface="楷体_GB2312" panose="02010609030101010101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83863" y="1906933"/>
            <a:ext cx="41520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六、可逆方阵逆的行列式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7" name="Object 3"/>
          <p:cNvGraphicFramePr>
            <a:graphicFrameLocks noChangeAspect="1"/>
          </p:cNvGraphicFramePr>
          <p:nvPr/>
        </p:nvGraphicFramePr>
        <p:xfrm>
          <a:off x="4306587" y="2574348"/>
          <a:ext cx="19939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Equation" r:id="rId13" imgW="17373600" imgH="7010400" progId="Equation.DSMT4">
                  <p:embed/>
                </p:oleObj>
              </mc:Choice>
              <mc:Fallback>
                <p:oleObj name="Equation" r:id="rId13" imgW="17373600" imgH="7010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587" y="2574348"/>
                        <a:ext cx="1993900" cy="692150"/>
                      </a:xfrm>
                      <a:prstGeom prst="rect">
                        <a:avLst/>
                      </a:prstGeom>
                      <a:noFill/>
                      <a:ln w="317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"/>
          <p:cNvGraphicFramePr>
            <a:graphicFrameLocks noChangeAspect="1"/>
          </p:cNvGraphicFramePr>
          <p:nvPr/>
        </p:nvGraphicFramePr>
        <p:xfrm>
          <a:off x="2408498" y="468536"/>
          <a:ext cx="4051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97231200" imgH="14020800" progId="Equation.DSMT4">
                  <p:embed/>
                </p:oleObj>
              </mc:Choice>
              <mc:Fallback>
                <p:oleObj name="Equation" r:id="rId1" imgW="97231200" imgH="14020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498" y="468536"/>
                        <a:ext cx="40513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2412639" y="1232891"/>
          <a:ext cx="4775200" cy="533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14604800" imgH="14020800" progId="Equation.DSMT4">
                  <p:embed/>
                </p:oleObj>
              </mc:Choice>
              <mc:Fallback>
                <p:oleObj name="Equation" r:id="rId3" imgW="114604800" imgH="14020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639" y="1232891"/>
                        <a:ext cx="4775200" cy="5334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2408498" y="1800337"/>
          <a:ext cx="4254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02108000" imgH="9753600" progId="Equation.DSMT4">
                  <p:embed/>
                </p:oleObj>
              </mc:Choice>
              <mc:Fallback>
                <p:oleObj name="Equation" r:id="rId5" imgW="102108000" imgH="9753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498" y="1800337"/>
                        <a:ext cx="42545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2408498" y="2370043"/>
          <a:ext cx="242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58216800" imgH="10058400" progId="Equation.DSMT4">
                  <p:embed/>
                </p:oleObj>
              </mc:Choice>
              <mc:Fallback>
                <p:oleObj name="Equation" r:id="rId7" imgW="58216800" imgH="10058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498" y="2370043"/>
                        <a:ext cx="2425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4979133" y="2404796"/>
          <a:ext cx="2217911" cy="371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54559200" imgH="9144000" progId="Equation.DSMT4">
                  <p:embed/>
                </p:oleObj>
              </mc:Choice>
              <mc:Fallback>
                <p:oleObj name="Equation" r:id="rId9" imgW="54559200" imgH="9144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133" y="2404796"/>
                        <a:ext cx="2217911" cy="371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" name="Object 2"/>
          <p:cNvGraphicFramePr>
            <a:graphicFrameLocks noChangeAspect="1"/>
          </p:cNvGraphicFramePr>
          <p:nvPr/>
        </p:nvGraphicFramePr>
        <p:xfrm>
          <a:off x="4417380" y="2696453"/>
          <a:ext cx="3035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1" imgW="72847200" imgH="23469600" progId="Equation.DSMT4">
                  <p:embed/>
                </p:oleObj>
              </mc:Choice>
              <mc:Fallback>
                <p:oleObj name="Equation" r:id="rId11" imgW="72847200" imgH="23469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7380" y="2696453"/>
                        <a:ext cx="30353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2408498" y="3594292"/>
          <a:ext cx="7136209" cy="477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13" imgW="179222400" imgH="12192000" progId="Equation.DSMT4">
                  <p:embed/>
                </p:oleObj>
              </mc:Choice>
              <mc:Fallback>
                <p:oleObj name="Equation" r:id="rId13" imgW="179222400" imgH="12192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498" y="3594292"/>
                        <a:ext cx="7136209" cy="4778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2390775" y="4062413"/>
          <a:ext cx="33940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15" imgW="86258400" imgH="12801600" progId="Equation.DSMT4">
                  <p:embed/>
                </p:oleObj>
              </mc:Choice>
              <mc:Fallback>
                <p:oleObj name="Equation" r:id="rId15" imgW="86258400" imgH="12801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062413"/>
                        <a:ext cx="339407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3935760" y="4415391"/>
          <a:ext cx="3060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Equation" r:id="rId17" imgW="73456800" imgH="23469600" progId="Equation.DSMT4">
                  <p:embed/>
                </p:oleObj>
              </mc:Choice>
              <mc:Fallback>
                <p:oleObj name="Equation" r:id="rId17" imgW="73456800" imgH="2346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4415391"/>
                        <a:ext cx="30607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7198036" y="4585212"/>
          <a:ext cx="977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Equation" r:id="rId19" imgW="23469600" imgH="14020800" progId="Equation.DSMT4">
                  <p:embed/>
                </p:oleObj>
              </mc:Choice>
              <mc:Fallback>
                <p:oleObj name="Equation" r:id="rId19" imgW="23469600" imgH="14020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8036" y="4585212"/>
                        <a:ext cx="9779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748172" y="455835"/>
            <a:ext cx="112723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楷体_GB2312" panose="02010609030101010101" charset="-122"/>
                <a:ea typeface="黑体" panose="02010609060101010101" pitchFamily="49" charset="-122"/>
              </a:rPr>
              <a:t>性质</a:t>
            </a:r>
            <a:r>
              <a:rPr lang="en-US" altLang="zh-CN" sz="2800" b="1" dirty="0">
                <a:solidFill>
                  <a:srgbClr val="C00000"/>
                </a:solidFill>
                <a:latin typeface="楷体_GB2312" panose="02010609030101010101" charset="-122"/>
                <a:ea typeface="黑体" panose="02010609060101010101" pitchFamily="49" charset="-122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楷体_GB2312" panose="02010609030101010101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67408" y="1268760"/>
            <a:ext cx="11079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证明：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84150" y="184150"/>
          <a:ext cx="111125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Document" r:id="rId21" imgW="113030" imgH="178435" progId="Word.Document.8">
                  <p:embed/>
                </p:oleObj>
              </mc:Choice>
              <mc:Fallback>
                <p:oleObj name="Document" r:id="rId21" imgW="113030" imgH="178435" progId="Word.Document.8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4150" y="184150"/>
                        <a:ext cx="111125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84150" y="184150"/>
          <a:ext cx="111125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Document" r:id="rId23" imgW="113030" imgH="178435" progId="Word.Document.8">
                  <p:embed/>
                </p:oleObj>
              </mc:Choice>
              <mc:Fallback>
                <p:oleObj name="Document" r:id="rId23" imgW="113030" imgH="178435" progId="Word.Document.8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84150" y="184150"/>
                        <a:ext cx="111125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830868" y="5345433"/>
            <a:ext cx="10530263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行列式中行与列具有同等的地位,因此行列式的性质凡是对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行成立的对列也同样成立.</a:t>
            </a:r>
            <a:endParaRPr lang="zh-CN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1" grpId="0" animBg="1"/>
      <p:bldP spid="2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1765300" y="399196"/>
            <a:ext cx="7378700" cy="523220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若行列式的某一列（行）的元素都是两数之和.</a:t>
            </a:r>
            <a:endParaRPr lang="zh-CN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3215680" y="1163216"/>
          <a:ext cx="59690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5969000" imgH="2057400" progId="Equation.3">
                  <p:embed/>
                </p:oleObj>
              </mc:Choice>
              <mc:Fallback>
                <p:oleObj name="" r:id="rId1" imgW="59690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1163216"/>
                        <a:ext cx="59690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2135560" y="3512715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则</a:t>
            </a:r>
            <a:r>
              <a:rPr lang="zh-CN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zh-CN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等于下列两个行列式之和：</a:t>
            </a:r>
            <a:endParaRPr lang="zh-CN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2424113" y="4323928"/>
          <a:ext cx="73787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7378700" imgH="2057400" progId="Equation.3">
                  <p:embed/>
                </p:oleObj>
              </mc:Choice>
              <mc:Fallback>
                <p:oleObj name="" r:id="rId3" imgW="7378700" imgH="2057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323928"/>
                        <a:ext cx="73787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2063552" y="1932359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即</a:t>
            </a:r>
            <a:endParaRPr lang="zh-CN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3352" y="412983"/>
            <a:ext cx="112723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楷体_GB2312" panose="02010609030101010101" charset="-122"/>
                <a:ea typeface="黑体" panose="02010609060101010101" pitchFamily="49" charset="-122"/>
              </a:rPr>
              <a:t>性质</a:t>
            </a:r>
            <a:r>
              <a:rPr lang="en-US" altLang="zh-CN" sz="2800" b="1" dirty="0">
                <a:solidFill>
                  <a:srgbClr val="C00000"/>
                </a:solidFill>
                <a:latin typeface="楷体_GB2312" panose="02010609030101010101" charset="-122"/>
                <a:ea typeface="黑体" panose="02010609060101010101" pitchFamily="49" charset="-122"/>
              </a:rPr>
              <a:t>2</a:t>
            </a:r>
            <a:endParaRPr lang="zh-CN" altLang="en-US" sz="2800" b="1" dirty="0">
              <a:solidFill>
                <a:srgbClr val="C00000"/>
              </a:solidFill>
              <a:latin typeface="楷体_GB2312" panose="02010609030101010101" charset="-122"/>
              <a:ea typeface="黑体" panose="02010609060101010101" pitchFamily="49" charset="-122"/>
            </a:endParaRPr>
          </a:p>
        </p:txBody>
      </p:sp>
      <p:sp>
        <p:nvSpPr>
          <p:cNvPr id="10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647959" y="441638"/>
            <a:ext cx="5234125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cs typeface="楷体_GB2312" panose="02010609030101010101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初等行变换对方阵行列式的作用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2211784" y="3768452"/>
          <a:ext cx="7340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76174400" imgH="24079200" progId="Equation.DSMT4">
                  <p:embed/>
                </p:oleObj>
              </mc:Choice>
              <mc:Fallback>
                <p:oleObj name="Equation" r:id="rId1" imgW="176174400" imgH="24079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784" y="3768452"/>
                        <a:ext cx="7340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2366815" y="5064596"/>
          <a:ext cx="5524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32588000" imgH="24688800" progId="Equation.DSMT4">
                  <p:embed/>
                </p:oleObj>
              </mc:Choice>
              <mc:Fallback>
                <p:oleObj name="Equation" r:id="rId3" imgW="132588000" imgH="24688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815" y="5064596"/>
                        <a:ext cx="5524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47959" y="1290062"/>
            <a:ext cx="284885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行运算</a:t>
            </a:r>
            <a:r>
              <a:rPr lang="en-US" altLang="zh-CN" sz="28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Ⅰ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对换变换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18842" y="2492896"/>
            <a:ext cx="521168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行列式交换两行，行列式反号。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2" name="Object 14"/>
          <p:cNvGraphicFramePr>
            <a:graphicFrameLocks noChangeAspect="1"/>
          </p:cNvGraphicFramePr>
          <p:nvPr/>
        </p:nvGraphicFramePr>
        <p:xfrm>
          <a:off x="8031410" y="5352628"/>
          <a:ext cx="1054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5" imgW="25298400" imgH="11887200" progId="Equation.DSMT4">
                  <p:embed/>
                </p:oleObj>
              </mc:Choice>
              <mc:Fallback>
                <p:oleObj name="Equation" r:id="rId5" imgW="25298400" imgH="1188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1410" y="5352628"/>
                        <a:ext cx="1054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478682" y="2490153"/>
            <a:ext cx="112723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楷体_GB2312" panose="02010609030101010101" charset="-122"/>
                <a:ea typeface="黑体" panose="02010609060101010101" pitchFamily="49" charset="-122"/>
              </a:rPr>
              <a:t>性质</a:t>
            </a:r>
            <a:r>
              <a:rPr lang="en-US" altLang="zh-CN" sz="2800" b="1" dirty="0">
                <a:solidFill>
                  <a:srgbClr val="C00000"/>
                </a:solidFill>
                <a:latin typeface="楷体_GB2312" panose="02010609030101010101" charset="-122"/>
                <a:ea typeface="黑体" panose="02010609060101010101" pitchFamily="49" charset="-122"/>
              </a:rPr>
              <a:t>3</a:t>
            </a:r>
            <a:endParaRPr lang="zh-CN" altLang="en-US" sz="2800" b="1" dirty="0">
              <a:solidFill>
                <a:srgbClr val="C00000"/>
              </a:solidFill>
              <a:latin typeface="楷体_GB2312" panose="02010609030101010101" charset="-122"/>
              <a:ea typeface="黑体" panose="02010609060101010101" pitchFamily="49" charset="-122"/>
            </a:endParaRPr>
          </a:p>
        </p:txBody>
      </p:sp>
      <p:sp>
        <p:nvSpPr>
          <p:cNvPr id="11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 autoUpdateAnimBg="0"/>
      <p:bldP spid="4" grpId="0" animBg="1"/>
      <p:bldP spid="8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7448" y="246911"/>
            <a:ext cx="9139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假设该结论对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b="1" dirty="0"/>
              <a:t>阶行列式成立，则当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/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/>
              <a:t>阶行列式时：</a:t>
            </a:r>
            <a:endParaRPr lang="zh-CN" altLang="en-US" sz="2800" b="1" dirty="0"/>
          </a:p>
        </p:txBody>
      </p:sp>
      <p:graphicFrame>
        <p:nvGraphicFramePr>
          <p:cNvPr id="4" name="Object 32"/>
          <p:cNvGraphicFramePr>
            <a:graphicFrameLocks noChangeAspect="1"/>
          </p:cNvGraphicFramePr>
          <p:nvPr/>
        </p:nvGraphicFramePr>
        <p:xfrm>
          <a:off x="649694" y="894983"/>
          <a:ext cx="3116240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82905600" imgH="103022400" progId="Equation.DSMT4">
                  <p:embed/>
                </p:oleObj>
              </mc:Choice>
              <mc:Fallback>
                <p:oleObj name="Equation" r:id="rId1" imgW="82905600" imgH="1030224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694" y="894983"/>
                        <a:ext cx="3116240" cy="3888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对话气泡: 矩形 4"/>
          <p:cNvSpPr/>
          <p:nvPr/>
        </p:nvSpPr>
        <p:spPr>
          <a:xfrm>
            <a:off x="479376" y="2047111"/>
            <a:ext cx="889522" cy="359709"/>
          </a:xfrm>
          <a:prstGeom prst="wedgeRectCallout">
            <a:avLst>
              <a:gd name="adj1" fmla="val 96559"/>
              <a:gd name="adj2" fmla="val 133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第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dirty="0"/>
              <a:t>行</a:t>
            </a:r>
            <a:endParaRPr lang="zh-CN" altLang="en-US" sz="2000" b="1" dirty="0"/>
          </a:p>
        </p:txBody>
      </p:sp>
      <p:sp>
        <p:nvSpPr>
          <p:cNvPr id="8" name="对话气泡: 矩形 7"/>
          <p:cNvSpPr/>
          <p:nvPr/>
        </p:nvSpPr>
        <p:spPr>
          <a:xfrm>
            <a:off x="479376" y="3307416"/>
            <a:ext cx="889522" cy="359709"/>
          </a:xfrm>
          <a:prstGeom prst="wedgeRectCallout">
            <a:avLst>
              <a:gd name="adj1" fmla="val 100363"/>
              <a:gd name="adj2" fmla="val -22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第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b="1" dirty="0"/>
              <a:t>行</a:t>
            </a:r>
            <a:endParaRPr lang="zh-CN" altLang="en-US" sz="2000" b="1" dirty="0"/>
          </a:p>
        </p:txBody>
      </p:sp>
      <p:graphicFrame>
        <p:nvGraphicFramePr>
          <p:cNvPr id="9" name="Object 32"/>
          <p:cNvGraphicFramePr>
            <a:graphicFrameLocks noChangeAspect="1"/>
          </p:cNvGraphicFramePr>
          <p:nvPr/>
        </p:nvGraphicFramePr>
        <p:xfrm>
          <a:off x="4097849" y="787981"/>
          <a:ext cx="6965950" cy="234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23723200" imgH="74980800" progId="Equation.DSMT4">
                  <p:embed/>
                </p:oleObj>
              </mc:Choice>
              <mc:Fallback>
                <p:oleObj name="Equation" r:id="rId3" imgW="223723200" imgH="749808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849" y="787981"/>
                        <a:ext cx="6965950" cy="234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2"/>
          <p:cNvGraphicFramePr>
            <a:graphicFrameLocks noChangeAspect="1"/>
          </p:cNvGraphicFramePr>
          <p:nvPr/>
        </p:nvGraphicFramePr>
        <p:xfrm>
          <a:off x="4027205" y="3199239"/>
          <a:ext cx="7107237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5" imgW="256336800" imgH="74980800" progId="Equation.DSMT4">
                  <p:embed/>
                </p:oleObj>
              </mc:Choice>
              <mc:Fallback>
                <p:oleObj name="Equation" r:id="rId5" imgW="256336800" imgH="749808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205" y="3199239"/>
                        <a:ext cx="7107237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2"/>
          <p:cNvGraphicFramePr>
            <a:graphicFrameLocks noChangeAspect="1"/>
          </p:cNvGraphicFramePr>
          <p:nvPr/>
        </p:nvGraphicFramePr>
        <p:xfrm>
          <a:off x="4027205" y="5495905"/>
          <a:ext cx="47132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7" imgW="170078400" imgH="12801600" progId="Equation.DSMT4">
                  <p:embed/>
                </p:oleObj>
              </mc:Choice>
              <mc:Fallback>
                <p:oleObj name="Equation" r:id="rId7" imgW="170078400" imgH="12801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205" y="5495905"/>
                        <a:ext cx="47132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2"/>
          <p:cNvGraphicFramePr>
            <a:graphicFrameLocks noChangeAspect="1"/>
          </p:cNvGraphicFramePr>
          <p:nvPr/>
        </p:nvGraphicFramePr>
        <p:xfrm>
          <a:off x="4027205" y="6152282"/>
          <a:ext cx="259238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9" imgW="93573600" imgH="13411200" progId="Equation.DSMT4">
                  <p:embed/>
                </p:oleObj>
              </mc:Choice>
              <mc:Fallback>
                <p:oleObj name="Equation" r:id="rId9" imgW="93573600" imgH="13411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205" y="6152282"/>
                        <a:ext cx="2592387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2"/>
          <p:cNvGraphicFramePr>
            <a:graphicFrameLocks noChangeAspect="1"/>
          </p:cNvGraphicFramePr>
          <p:nvPr/>
        </p:nvGraphicFramePr>
        <p:xfrm>
          <a:off x="6686550" y="6122521"/>
          <a:ext cx="6921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11" imgW="24993600" imgH="13411200" progId="Equation.DSMT4">
                  <p:embed/>
                </p:oleObj>
              </mc:Choice>
              <mc:Fallback>
                <p:oleObj name="Equation" r:id="rId11" imgW="24993600" imgH="134112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6550" y="6122521"/>
                        <a:ext cx="6921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445858" y="629022"/>
          <a:ext cx="7338774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59715200" imgH="9448800" progId="Equation.DSMT4">
                  <p:embed/>
                </p:oleObj>
              </mc:Choice>
              <mc:Fallback>
                <p:oleObj name="Equation" r:id="rId1" imgW="159715200" imgH="944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858" y="629022"/>
                        <a:ext cx="7338774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175900" y="629022"/>
          <a:ext cx="412750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99060000" imgH="9448800" progId="Equation.DSMT4">
                  <p:embed/>
                </p:oleObj>
              </mc:Choice>
              <mc:Fallback>
                <p:oleObj name="Equation" r:id="rId3" imgW="99060000" imgH="9448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00" y="629022"/>
                        <a:ext cx="412750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447447" y="1565548"/>
          <a:ext cx="1536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5" imgW="36880800" imgH="14325600" progId="Equation.DSMT4">
                  <p:embed/>
                </p:oleObj>
              </mc:Choice>
              <mc:Fallback>
                <p:oleObj name="Equation" r:id="rId5" imgW="36880800" imgH="14325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7447" y="1565548"/>
                        <a:ext cx="1536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81293" y="2518021"/>
          <a:ext cx="5245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7" imgW="125882400" imgH="15849600" progId="Equation.DSMT4">
                  <p:embed/>
                </p:oleObj>
              </mc:Choice>
              <mc:Fallback>
                <p:oleObj name="Equation" r:id="rId7" imgW="125882400" imgH="1584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93" y="2518021"/>
                        <a:ext cx="5245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56378" y="3622453"/>
          <a:ext cx="701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9" imgW="168249600" imgH="11277600" progId="Equation.DSMT4">
                  <p:embed/>
                </p:oleObj>
              </mc:Choice>
              <mc:Fallback>
                <p:oleObj name="Equation" r:id="rId9" imgW="168249600" imgH="11277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78" y="3622453"/>
                        <a:ext cx="7010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4040188" y="4638675"/>
          <a:ext cx="34385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1" imgW="61264800" imgH="11887200" progId="Equation.DSMT4">
                  <p:embed/>
                </p:oleObj>
              </mc:Choice>
              <mc:Fallback>
                <p:oleObj name="Equation" r:id="rId11" imgW="61264800" imgH="1188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4638675"/>
                        <a:ext cx="34385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863953" y="533624"/>
            <a:ext cx="990600" cy="519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>
                <a:lumMod val="20000"/>
                <a:lumOff val="80000"/>
              </a:schemeClr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例如</a:t>
            </a:r>
            <a:endParaRPr lang="zh-CN" altLang="zh-CN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135188" y="3860800"/>
            <a:ext cx="85693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如果行列式有两行（列）完全相同，则此行列式为零.</a:t>
            </a:r>
            <a:endParaRPr lang="zh-CN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459039" y="49926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lang="zh-CN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503614" y="5013326"/>
            <a:ext cx="46434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互换相同的两行，有              </a:t>
            </a:r>
            <a:endParaRPr lang="zh-CN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4656138" y="5546725"/>
          <a:ext cx="152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1524000" imgH="393700" progId="Equation.3">
                  <p:embed/>
                </p:oleObj>
              </mc:Choice>
              <mc:Fallback>
                <p:oleObj name="" r:id="rId1" imgW="15240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5546725"/>
                        <a:ext cx="1524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6881813" y="5091113"/>
          <a:ext cx="13081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07465" imgH="355600" progId="Equation.3">
                  <p:embed/>
                </p:oleObj>
              </mc:Choice>
              <mc:Fallback>
                <p:oleObj name="" r:id="rId3" imgW="1307465" imgH="355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3" y="5091113"/>
                        <a:ext cx="13081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 noChangeAspect="1"/>
          </p:cNvGrpSpPr>
          <p:nvPr/>
        </p:nvGrpSpPr>
        <p:grpSpPr bwMode="auto">
          <a:xfrm>
            <a:off x="2509838" y="1484784"/>
            <a:ext cx="3313112" cy="1511300"/>
            <a:chOff x="0" y="0"/>
            <a:chExt cx="2087" cy="952"/>
          </a:xfrm>
        </p:grpSpPr>
        <p:graphicFrame>
          <p:nvGraphicFramePr>
            <p:cNvPr id="32786" name="Object 9"/>
            <p:cNvGraphicFramePr>
              <a:graphicFrameLocks noChangeAspect="1"/>
            </p:cNvGraphicFramePr>
            <p:nvPr/>
          </p:nvGraphicFramePr>
          <p:xfrm>
            <a:off x="0" y="0"/>
            <a:ext cx="2087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5" imgW="3213100" imgH="1511300" progId="Equation.3">
                    <p:embed/>
                  </p:oleObj>
                </mc:Choice>
                <mc:Fallback>
                  <p:oleObj name="" r:id="rId5" imgW="3213100" imgH="1511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087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7" name="Object 10"/>
            <p:cNvGraphicFramePr>
              <a:graphicFrameLocks noChangeAspect="1"/>
            </p:cNvGraphicFramePr>
            <p:nvPr/>
          </p:nvGraphicFramePr>
          <p:xfrm>
            <a:off x="48" y="336"/>
            <a:ext cx="76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7" imgW="1219835" imgH="419100" progId="Equation.3">
                    <p:embed/>
                  </p:oleObj>
                </mc:Choice>
                <mc:Fallback>
                  <p:oleObj name="" r:id="rId7" imgW="1219835" imgH="4191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336"/>
                          <a:ext cx="76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8" name="Object 11"/>
            <p:cNvGraphicFramePr>
              <a:graphicFrameLocks noChangeAspect="1"/>
            </p:cNvGraphicFramePr>
            <p:nvPr/>
          </p:nvGraphicFramePr>
          <p:xfrm>
            <a:off x="48" y="624"/>
            <a:ext cx="76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9" imgW="1219835" imgH="419100" progId="Equation.3">
                    <p:embed/>
                  </p:oleObj>
                </mc:Choice>
                <mc:Fallback>
                  <p:oleObj name="" r:id="rId9" imgW="1219835" imgH="4191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624"/>
                          <a:ext cx="76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2"/>
          <p:cNvGrpSpPr>
            <a:grpSpLocks noChangeAspect="1"/>
          </p:cNvGrpSpPr>
          <p:nvPr/>
        </p:nvGrpSpPr>
        <p:grpSpPr bwMode="auto">
          <a:xfrm>
            <a:off x="6383338" y="1484784"/>
            <a:ext cx="3187700" cy="1511300"/>
            <a:chOff x="0" y="0"/>
            <a:chExt cx="2008" cy="952"/>
          </a:xfrm>
        </p:grpSpPr>
        <p:graphicFrame>
          <p:nvGraphicFramePr>
            <p:cNvPr id="32783" name="Object 13"/>
            <p:cNvGraphicFramePr>
              <a:graphicFrameLocks noChangeAspect="1"/>
            </p:cNvGraphicFramePr>
            <p:nvPr/>
          </p:nvGraphicFramePr>
          <p:xfrm>
            <a:off x="0" y="0"/>
            <a:ext cx="200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1" imgW="3187700" imgH="1511300" progId="Equation.3">
                    <p:embed/>
                  </p:oleObj>
                </mc:Choice>
                <mc:Fallback>
                  <p:oleObj name="" r:id="rId11" imgW="3187700" imgH="15113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00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4" name="Object 14"/>
            <p:cNvGraphicFramePr>
              <a:graphicFrameLocks noChangeAspect="1"/>
            </p:cNvGraphicFramePr>
            <p:nvPr/>
          </p:nvGraphicFramePr>
          <p:xfrm>
            <a:off x="8" y="0"/>
            <a:ext cx="13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13" imgW="215900" imgH="1484630" progId="Equation.3">
                    <p:embed/>
                  </p:oleObj>
                </mc:Choice>
                <mc:Fallback>
                  <p:oleObj name="" r:id="rId13" imgW="215900" imgH="148463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" y="0"/>
                          <a:ext cx="136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5" name="Object 15"/>
            <p:cNvGraphicFramePr>
              <a:graphicFrameLocks noChangeAspect="1"/>
            </p:cNvGraphicFramePr>
            <p:nvPr/>
          </p:nvGraphicFramePr>
          <p:xfrm>
            <a:off x="296" y="0"/>
            <a:ext cx="13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5" imgW="215900" imgH="1484630" progId="Equation.3">
                    <p:embed/>
                  </p:oleObj>
                </mc:Choice>
                <mc:Fallback>
                  <p:oleObj name="" r:id="rId15" imgW="215900" imgH="148463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" y="0"/>
                          <a:ext cx="136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8301038" y="1484784"/>
          <a:ext cx="2159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7" imgW="215900" imgH="1484630" progId="Equation.3">
                  <p:embed/>
                </p:oleObj>
              </mc:Choice>
              <mc:Fallback>
                <p:oleObj name="" r:id="rId17" imgW="215900" imgH="148463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1038" y="1484784"/>
                        <a:ext cx="2159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8758238" y="1484784"/>
          <a:ext cx="2159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9" imgW="215900" imgH="1484630" progId="Equation.3">
                  <p:embed/>
                </p:oleObj>
              </mc:Choice>
              <mc:Fallback>
                <p:oleObj name="" r:id="rId19" imgW="215900" imgH="148463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8238" y="1484784"/>
                        <a:ext cx="2159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4414838" y="2475384"/>
          <a:ext cx="121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1" imgW="1219835" imgH="419100" progId="Equation.3">
                  <p:embed/>
                </p:oleObj>
              </mc:Choice>
              <mc:Fallback>
                <p:oleObj name="" r:id="rId21" imgW="1219835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2475384"/>
                        <a:ext cx="1219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4414838" y="2018184"/>
          <a:ext cx="1219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2" imgW="1219835" imgH="419100" progId="Equation.3">
                  <p:embed/>
                </p:oleObj>
              </mc:Choice>
              <mc:Fallback>
                <p:oleObj name="" r:id="rId22" imgW="1219835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2018184"/>
                        <a:ext cx="1219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863953" y="3873380"/>
            <a:ext cx="1087157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推论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0" grpId="0" autoUpdateAnimBg="0"/>
      <p:bldP spid="9221" grpId="0" autoUpdateAnimBg="0"/>
      <p:bldP spid="15" grpId="0" animBg="1"/>
      <p:bldP spid="1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18903" y="2258668"/>
          <a:ext cx="7694835" cy="37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96596000" imgH="9448800" progId="Equation.DSMT4">
                  <p:embed/>
                </p:oleObj>
              </mc:Choice>
              <mc:Fallback>
                <p:oleObj name="Equation" r:id="rId1" imgW="196596000" imgH="944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03" y="2258668"/>
                        <a:ext cx="7694835" cy="37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400256" y="2244672"/>
          <a:ext cx="3232110" cy="463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82905600" imgH="11887200" progId="Equation.DSMT4">
                  <p:embed/>
                </p:oleObj>
              </mc:Choice>
              <mc:Fallback>
                <p:oleObj name="Equation" r:id="rId3" imgW="82905600" imgH="1188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0256" y="2244672"/>
                        <a:ext cx="3232110" cy="463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515853" y="2833478"/>
          <a:ext cx="505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5054600" imgH="508000" progId="Equation.DSMT4">
                  <p:embed/>
                </p:oleObj>
              </mc:Choice>
              <mc:Fallback>
                <p:oleObj name="Equation" r:id="rId5" imgW="5054600" imgH="50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853" y="2833478"/>
                        <a:ext cx="5054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201988" y="3414866"/>
          <a:ext cx="435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7" imgW="4356100" imgH="444500" progId="Equation.DSMT4">
                  <p:embed/>
                </p:oleObj>
              </mc:Choice>
              <mc:Fallback>
                <p:oleObj name="Equation" r:id="rId7" imgW="4356100" imgH="444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3414866"/>
                        <a:ext cx="435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201988" y="3957161"/>
          <a:ext cx="93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9" imgW="939800" imgH="508000" progId="Equation.DSMT4">
                  <p:embed/>
                </p:oleObj>
              </mc:Choice>
              <mc:Fallback>
                <p:oleObj name="Equation" r:id="rId9" imgW="939800" imgH="508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3957161"/>
                        <a:ext cx="939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4"/>
          <p:cNvGraphicFramePr>
            <a:graphicFrameLocks noChangeAspect="1"/>
          </p:cNvGraphicFramePr>
          <p:nvPr/>
        </p:nvGraphicFramePr>
        <p:xfrm>
          <a:off x="695400" y="4439530"/>
          <a:ext cx="4527624" cy="52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1" imgW="116433600" imgH="13411200" progId="Equation.DSMT4">
                  <p:embed/>
                </p:oleObj>
              </mc:Choice>
              <mc:Fallback>
                <p:oleObj name="Equation" r:id="rId11" imgW="116433600" imgH="134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4439530"/>
                        <a:ext cx="4527624" cy="521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9"/>
          <p:cNvGraphicFramePr>
            <a:graphicFrameLocks noChangeAspect="1"/>
          </p:cNvGraphicFramePr>
          <p:nvPr/>
        </p:nvGraphicFramePr>
        <p:xfrm>
          <a:off x="1751900" y="5563213"/>
          <a:ext cx="8698185" cy="530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3" imgW="220065600" imgH="13411200" progId="Equation.DSMT4">
                  <p:embed/>
                </p:oleObj>
              </mc:Choice>
              <mc:Fallback>
                <p:oleObj name="Equation" r:id="rId13" imgW="220065600" imgH="1341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900" y="5563213"/>
                        <a:ext cx="8698185" cy="530083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37995" y="666128"/>
            <a:ext cx="297709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行运算</a:t>
            </a:r>
            <a:r>
              <a:rPr lang="en-US" altLang="zh-CN" sz="28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Ⅱ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数乘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变换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262235" y="1433409"/>
            <a:ext cx="10945216" cy="52322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行列式的某一行中所有的元素都乘以同一数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，等于用数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乘此行列式</a:t>
            </a:r>
            <a:r>
              <a:rPr lang="zh-CN" altLang="zh-CN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zh-CN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6923" y="1433409"/>
            <a:ext cx="1127232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楷体_GB2312" panose="02010609030101010101" charset="-122"/>
                <a:ea typeface="黑体" panose="02010609060101010101" pitchFamily="49" charset="-122"/>
              </a:rPr>
              <a:t>性质</a:t>
            </a:r>
            <a:r>
              <a:rPr lang="en-US" altLang="zh-CN" sz="2800" b="1" dirty="0">
                <a:solidFill>
                  <a:srgbClr val="C00000"/>
                </a:solidFill>
                <a:latin typeface="楷体_GB2312" panose="02010609030101010101" charset="-122"/>
                <a:ea typeface="黑体" panose="02010609060101010101" pitchFamily="49" charset="-122"/>
              </a:rPr>
              <a:t>4</a:t>
            </a:r>
            <a:endParaRPr lang="zh-CN" altLang="en-US" sz="2800" b="1" dirty="0">
              <a:solidFill>
                <a:srgbClr val="C00000"/>
              </a:solidFill>
              <a:latin typeface="楷体_GB2312" panose="02010609030101010101" charset="-122"/>
              <a:ea typeface="黑体" panose="02010609060101010101" pitchFamily="49" charset="-122"/>
            </a:endParaRPr>
          </a:p>
        </p:txBody>
      </p:sp>
      <p:sp>
        <p:nvSpPr>
          <p:cNvPr id="16" name="灯片编号占位符 2"/>
          <p:cNvSpPr>
            <a:spLocks noGrp="1"/>
          </p:cNvSpPr>
          <p:nvPr>
            <p:ph type="sldNum" sz="quarter" idx="10"/>
          </p:nvPr>
        </p:nvSpPr>
        <p:spPr bwMode="auto">
          <a:xfrm>
            <a:off x="5638800" y="6518276"/>
            <a:ext cx="947814" cy="33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fld id="{4D3BA7E3-1E5F-447E-8FBE-61B1A3035B32}" type="slidenum">
              <a:rPr lang="zh-CN" altLang="en-US" smtClean="0">
                <a:solidFill>
                  <a:schemeClr val="bg1"/>
                </a:solidFill>
              </a:rPr>
            </a:fld>
            <a:r>
              <a:rPr lang="en-US" altLang="zh-CN" dirty="0">
                <a:solidFill>
                  <a:schemeClr val="bg1"/>
                </a:solidFill>
              </a:rPr>
              <a:t>/29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5" grpId="1" animBg="1"/>
      <p:bldP spid="14" grpId="1" animBg="1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MultipleChoice"/>
  <p:tag name="PROBLEMSCORE" val="1"/>
</p:tagLst>
</file>

<file path=ppt/tags/tag2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7351E1"/>
      </a:dk2>
      <a:lt2>
        <a:srgbClr val="969696"/>
      </a:lt2>
      <a:accent1>
        <a:srgbClr val="4388E3"/>
      </a:accent1>
      <a:accent2>
        <a:srgbClr val="ECA024"/>
      </a:accent2>
      <a:accent3>
        <a:srgbClr val="FFFFFF"/>
      </a:accent3>
      <a:accent4>
        <a:srgbClr val="000000"/>
      </a:accent4>
      <a:accent5>
        <a:srgbClr val="B0C3EF"/>
      </a:accent5>
      <a:accent6>
        <a:srgbClr val="D69120"/>
      </a:accent6>
      <a:hlink>
        <a:srgbClr val="99CC00"/>
      </a:hlink>
      <a:folHlink>
        <a:srgbClr val="339966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336699"/>
        </a:dk2>
        <a:lt2>
          <a:srgbClr val="969696"/>
        </a:lt2>
        <a:accent1>
          <a:srgbClr val="8876C8"/>
        </a:accent1>
        <a:accent2>
          <a:srgbClr val="28CCBC"/>
        </a:accent2>
        <a:accent3>
          <a:srgbClr val="FFFFFF"/>
        </a:accent3>
        <a:accent4>
          <a:srgbClr val="000000"/>
        </a:accent4>
        <a:accent5>
          <a:srgbClr val="C3BDE0"/>
        </a:accent5>
        <a:accent6>
          <a:srgbClr val="23B9AA"/>
        </a:accent6>
        <a:hlink>
          <a:srgbClr val="83A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7351E1"/>
        </a:dk2>
        <a:lt2>
          <a:srgbClr val="969696"/>
        </a:lt2>
        <a:accent1>
          <a:srgbClr val="4388E3"/>
        </a:accent1>
        <a:accent2>
          <a:srgbClr val="ECA024"/>
        </a:accent2>
        <a:accent3>
          <a:srgbClr val="FFFFFF"/>
        </a:accent3>
        <a:accent4>
          <a:srgbClr val="000000"/>
        </a:accent4>
        <a:accent5>
          <a:srgbClr val="B0C3EF"/>
        </a:accent5>
        <a:accent6>
          <a:srgbClr val="D69120"/>
        </a:accent6>
        <a:hlink>
          <a:srgbClr val="99CC00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66CC"/>
        </a:dk2>
        <a:lt2>
          <a:srgbClr val="808080"/>
        </a:lt2>
        <a:accent1>
          <a:srgbClr val="41BBE1"/>
        </a:accent1>
        <a:accent2>
          <a:srgbClr val="165AA4"/>
        </a:accent2>
        <a:accent3>
          <a:srgbClr val="FFFFFF"/>
        </a:accent3>
        <a:accent4>
          <a:srgbClr val="000000"/>
        </a:accent4>
        <a:accent5>
          <a:srgbClr val="B0DAEE"/>
        </a:accent5>
        <a:accent6>
          <a:srgbClr val="135194"/>
        </a:accent6>
        <a:hlink>
          <a:srgbClr val="FFCC0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1310</Words>
  <Application>WPS 演示</Application>
  <PresentationFormat>宽屏</PresentationFormat>
  <Paragraphs>284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126</vt:i4>
      </vt:variant>
      <vt:variant>
        <vt:lpstr>幻灯片标题</vt:lpstr>
      </vt:variant>
      <vt:variant>
        <vt:i4>28</vt:i4>
      </vt:variant>
    </vt:vector>
  </HeadingPairs>
  <TitlesOfParts>
    <vt:vector size="171" baseType="lpstr">
      <vt:lpstr>Arial</vt:lpstr>
      <vt:lpstr>宋体</vt:lpstr>
      <vt:lpstr>Wingdings</vt:lpstr>
      <vt:lpstr>华文新魏</vt:lpstr>
      <vt:lpstr>黑体</vt:lpstr>
      <vt:lpstr>Calibri</vt:lpstr>
      <vt:lpstr>华文行楷</vt:lpstr>
      <vt:lpstr>Times New Roman</vt:lpstr>
      <vt:lpstr>楷体_GB2312</vt:lpstr>
      <vt:lpstr>楷体</vt:lpstr>
      <vt:lpstr>Verdana</vt:lpstr>
      <vt:lpstr>微软雅黑</vt:lpstr>
      <vt:lpstr>Arial Unicode MS</vt:lpstr>
      <vt:lpstr>Arabic Transparent</vt:lpstr>
      <vt:lpstr>华文楷体</vt:lpstr>
      <vt:lpstr>Cambria Math</vt:lpstr>
      <vt:lpstr>Default Design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zhou_xuexue@163.com</dc:creator>
  <cp:lastModifiedBy>云天涛海</cp:lastModifiedBy>
  <cp:revision>429</cp:revision>
  <cp:lastPrinted>2018-09-17T05:48:00Z</cp:lastPrinted>
  <dcterms:created xsi:type="dcterms:W3CDTF">2006-09-30T23:27:00Z</dcterms:created>
  <dcterms:modified xsi:type="dcterms:W3CDTF">2025-03-18T14:15:11Z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2052-11.8.2.12094</vt:lpwstr>
  </property>
  <property fmtid="{D5CDD505-2E9C-101B-9397-08002B2CF9AE}" pid="3" name="ICV">
    <vt:lpwstr>5F2D5A63776344BE93475253570980A7</vt:lpwstr>
  </property>
</Properties>
</file>