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8"/>
  </p:notesMasterIdLst>
  <p:sldIdLst>
    <p:sldId id="259" r:id="rId5"/>
    <p:sldId id="436" r:id="rId6"/>
    <p:sldId id="552" r:id="rId7"/>
    <p:sldId id="574" r:id="rId8"/>
    <p:sldId id="565" r:id="rId9"/>
    <p:sldId id="566" r:id="rId10"/>
    <p:sldId id="567" r:id="rId11"/>
    <p:sldId id="569" r:id="rId12"/>
    <p:sldId id="570" r:id="rId13"/>
    <p:sldId id="571" r:id="rId14"/>
    <p:sldId id="572" r:id="rId15"/>
    <p:sldId id="573" r:id="rId16"/>
    <p:sldId id="530" r:id="rId17"/>
  </p:sldIdLst>
  <p:sldSz cx="9144000" cy="6858000" type="screen4x3"/>
  <p:notesSz cx="6967855" cy="10077450"/>
  <p:custDataLst>
    <p:tags r:id="rId22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" pitchFamily="2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CC"/>
    <a:srgbClr val="FF66FF"/>
    <a:srgbClr val="B22126"/>
    <a:srgbClr val="073446"/>
    <a:srgbClr val="960006"/>
    <a:srgbClr val="950020"/>
    <a:srgbClr val="A50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19425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861" tIns="47429" rIns="94861" bIns="47429" numCol="1" anchor="t" anchorCtr="0" compatLnSpc="1"/>
          <a:p>
            <a:pPr lvl="0">
              <a:buNone/>
            </a:pPr>
            <a:endParaRPr lang="en-AU" altLang="en-US" sz="1200" dirty="0">
              <a:ea typeface="Arial" panose="020B0604020202020204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48113" y="0"/>
            <a:ext cx="3019425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861" tIns="47429" rIns="94861" bIns="47429" numCol="1" anchor="t" anchorCtr="0" compatLnSpc="1"/>
          <a:lstStyle>
            <a:lvl1pPr algn="r" eaLnBrk="0" hangingPunct="0">
              <a:defRPr sz="1200">
                <a:latin typeface="Times" pitchFamily="2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E1C44E2-BFF3-46B2-B247-53146BE59A8B}" type="datetime1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100" name="Rectangle 4"/>
          <p:cNvSpPr>
            <a:spLocks noGrp="1"/>
          </p:cNvSpPr>
          <p:nvPr>
            <p:ph type="sldImg"/>
          </p:nvPr>
        </p:nvSpPr>
        <p:spPr>
          <a:xfrm>
            <a:off x="963613" y="754063"/>
            <a:ext cx="5040312" cy="3779837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4787900"/>
            <a:ext cx="5106988" cy="4535488"/>
          </a:xfrm>
          <a:prstGeom prst="rect">
            <a:avLst/>
          </a:prstGeom>
          <a:noFill/>
          <a:ln w="9525" cmpd="sng">
            <a:noFill/>
            <a:miter lim="800000"/>
          </a:ln>
        </p:spPr>
        <p:txBody>
          <a:bodyPr vert="horz" wrap="square" lIns="94861" tIns="47429" rIns="94861" bIns="47429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34" charset="-128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72625"/>
            <a:ext cx="3019425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861" tIns="47429" rIns="94861" bIns="47429" numCol="1" anchor="b" anchorCtr="0" compatLnSpc="1"/>
          <a:p>
            <a:pPr lvl="0">
              <a:buNone/>
            </a:pPr>
            <a:endParaRPr lang="en-AU" altLang="en-US" sz="1200" dirty="0">
              <a:ea typeface="Arial" panose="020B0604020202020204" pitchFamily="34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48113" y="9572625"/>
            <a:ext cx="3019425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4861" tIns="47429" rIns="94861" bIns="47429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49988" y="457200"/>
            <a:ext cx="1874837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2300" y="457200"/>
            <a:ext cx="5475288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16 Nov-2012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16 Nov-2012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16 Nov-2012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2300" y="1447800"/>
            <a:ext cx="3675063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9763" y="1447800"/>
            <a:ext cx="3675062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16 Nov-2012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16 Nov-2012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16 Nov-2012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16 Nov-2012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16 Nov-2012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91440" rIns="91440" bIns="9144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16 Nov-2012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16 Nov-2012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249988" y="457200"/>
            <a:ext cx="1874837" cy="5486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2300" y="457200"/>
            <a:ext cx="5475288" cy="5486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16 Nov-2012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2300" y="1447800"/>
            <a:ext cx="3675063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9763" y="1447800"/>
            <a:ext cx="3675062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91440" rIns="91440" bIns="9144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1" descr="Memjet template_BLANK.jpg"/>
          <p:cNvPicPr>
            <a:picLocks noChangeAspect="1"/>
          </p:cNvPicPr>
          <p:nvPr/>
        </p:nvPicPr>
        <p:blipFill>
          <a:blip r:embed="rId12"/>
          <a:srcRect l="4227" t="9259" r="4466" b="80937"/>
          <a:stretch>
            <a:fillRect/>
          </a:stretch>
        </p:blipFill>
        <p:spPr>
          <a:xfrm>
            <a:off x="0" y="0"/>
            <a:ext cx="9144000" cy="127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43"/>
          <p:cNvSpPr>
            <a:spLocks noGrp="1"/>
          </p:cNvSpPr>
          <p:nvPr>
            <p:ph type="body"/>
          </p:nvPr>
        </p:nvSpPr>
        <p:spPr>
          <a:xfrm>
            <a:off x="622300" y="1447800"/>
            <a:ext cx="7502525" cy="4495800"/>
          </a:xfrm>
          <a:prstGeom prst="rect">
            <a:avLst/>
          </a:prstGeom>
          <a:noFill/>
          <a:ln w="9525">
            <a:noFill/>
          </a:ln>
        </p:spPr>
        <p:txBody>
          <a:bodyPr tIns="91440" bIns="9144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1028" name="Rectangle 44"/>
          <p:cNvSpPr>
            <a:spLocks noGrp="1"/>
          </p:cNvSpPr>
          <p:nvPr>
            <p:ph type="title"/>
          </p:nvPr>
        </p:nvSpPr>
        <p:spPr>
          <a:xfrm>
            <a:off x="622300" y="457200"/>
            <a:ext cx="6122988" cy="447675"/>
          </a:xfrm>
          <a:prstGeom prst="rect">
            <a:avLst/>
          </a:prstGeom>
          <a:noFill/>
          <a:ln w="9525">
            <a:noFill/>
          </a:ln>
        </p:spPr>
        <p:txBody>
          <a:bodyPr tIns="91440" bIns="91440"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Line 53"/>
          <p:cNvSpPr/>
          <p:nvPr/>
        </p:nvSpPr>
        <p:spPr>
          <a:xfrm>
            <a:off x="2001838" y="6534150"/>
            <a:ext cx="0" cy="127000"/>
          </a:xfrm>
          <a:prstGeom prst="line">
            <a:avLst/>
          </a:prstGeom>
          <a:ln w="31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0" name="Rectangle 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63650" y="6534150"/>
            <a:ext cx="676275" cy="195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 eaLnBrk="0" hangingPunct="0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31" name="Rectangle 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5000" y="6534150"/>
            <a:ext cx="396875" cy="195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sz="800">
                <a:latin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032" name="Line 53"/>
          <p:cNvSpPr/>
          <p:nvPr/>
        </p:nvSpPr>
        <p:spPr>
          <a:xfrm>
            <a:off x="1182688" y="6527800"/>
            <a:ext cx="0" cy="127000"/>
          </a:xfrm>
          <a:prstGeom prst="line">
            <a:avLst/>
          </a:prstGeom>
          <a:ln w="31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bg1"/>
          </a:solidFill>
          <a:latin typeface="Arial Narrow" panose="020B0606020202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bg1"/>
          </a:solidFill>
          <a:latin typeface="Arial Narrow" panose="020B0606020202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bg1"/>
          </a:solidFill>
          <a:latin typeface="Arial Narrow" panose="020B0606020202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bg1"/>
          </a:solidFill>
          <a:latin typeface="Arial Narrow" panose="020B0606020202030204" pitchFamily="34" charset="0"/>
          <a:ea typeface="MS PGothic" panose="020B0600070205080204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bg1"/>
          </a:solidFill>
          <a:latin typeface="Arial Narrow" panose="020B0606020202030204" pitchFamily="34" charset="0"/>
          <a:ea typeface="MS PGothic" panose="020B0600070205080204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bg1"/>
          </a:solidFill>
          <a:latin typeface="Arial Narrow" panose="020B0606020202030204" pitchFamily="34" charset="0"/>
          <a:ea typeface="MS PGothic" panose="020B0600070205080204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bg1"/>
          </a:solidFill>
          <a:latin typeface="Arial Narrow" panose="020B0606020202030204" pitchFamily="34" charset="0"/>
          <a:ea typeface="MS PGothic" panose="020B0600070205080204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bg1"/>
          </a:solidFill>
          <a:latin typeface="Arial Narrow" panose="020B0606020202030204" pitchFamily="34" charset="0"/>
          <a:ea typeface="MS PGothic" panose="020B0600070205080204" pitchFamily="34" charset="-128"/>
        </a:defRPr>
      </a:lvl9pPr>
    </p:titleStyle>
    <p:bodyStyle>
      <a:lvl1pPr marL="228600" indent="-228600" algn="l" rtl="0" eaLnBrk="0" fontAlgn="base" hangingPunct="0">
        <a:spcBef>
          <a:spcPts val="600"/>
        </a:spcBef>
        <a:spcAft>
          <a:spcPct val="0"/>
        </a:spcAft>
        <a:buClr>
          <a:srgbClr val="8A1100"/>
        </a:buClr>
        <a:buFont typeface="Arial" panose="020B0604020202020204" pitchFamily="34" charset="0"/>
        <a:buChar char="•"/>
        <a:defRPr sz="2000">
          <a:solidFill>
            <a:srgbClr val="073446"/>
          </a:solidFill>
          <a:latin typeface="+mn-lt"/>
          <a:ea typeface="+mn-ea"/>
          <a:cs typeface="+mn-cs"/>
        </a:defRPr>
      </a:lvl1pPr>
      <a:lvl2pPr marL="685800" indent="-228600" algn="l" defTabSz="0" rtl="0" eaLnBrk="0" fontAlgn="base" hangingPunct="0">
        <a:spcBef>
          <a:spcPct val="0"/>
        </a:spcBef>
        <a:spcAft>
          <a:spcPct val="0"/>
        </a:spcAft>
        <a:buClr>
          <a:srgbClr val="960006"/>
        </a:buClr>
        <a:buFont typeface="Arial" panose="020B0604020202020204" pitchFamily="34" charset="0"/>
        <a:buChar char="–"/>
        <a:tabLst>
          <a:tab pos="685800" algn="l"/>
        </a:tabLst>
        <a:defRPr sz="2800">
          <a:solidFill>
            <a:schemeClr val="tx1"/>
          </a:solidFill>
          <a:latin typeface="+mn-lt"/>
          <a:ea typeface="+mn-ea"/>
        </a:defRPr>
      </a:lvl2pPr>
      <a:lvl3pPr marL="1028700" indent="-111125" algn="l" defTabSz="0" rtl="0" eaLnBrk="0" fontAlgn="base" hangingPunct="0">
        <a:spcBef>
          <a:spcPct val="0"/>
        </a:spcBef>
        <a:spcAft>
          <a:spcPct val="0"/>
        </a:spcAft>
        <a:buSzPct val="70000"/>
        <a:buFont typeface="Wingdings" panose="05000000000000000000" pitchFamily="2" charset="2"/>
        <a:buChar char="§"/>
        <a:tabLst>
          <a:tab pos="1028700" algn="l"/>
        </a:tabLst>
        <a:defRPr sz="1600">
          <a:solidFill>
            <a:schemeClr val="tx1"/>
          </a:solidFill>
          <a:latin typeface="+mn-lt"/>
          <a:ea typeface="+mn-ea"/>
        </a:defRPr>
      </a:lvl3pPr>
      <a:lvl4pPr marL="1257300" indent="114300" algn="l" defTabSz="863600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buChar char="–"/>
        <a:tabLst>
          <a:tab pos="1028700" algn="l"/>
        </a:tabLst>
        <a:defRPr sz="1400">
          <a:solidFill>
            <a:srgbClr val="073446"/>
          </a:solidFill>
          <a:latin typeface="+mn-lt"/>
          <a:ea typeface="+mn-ea"/>
        </a:defRPr>
      </a:lvl4pPr>
      <a:lvl5pPr marL="1433830" indent="-173355" algn="l" defTabSz="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tabLst>
          <a:tab pos="1436370" algn="l"/>
        </a:tabLst>
        <a:defRPr sz="1600">
          <a:solidFill>
            <a:srgbClr val="073446"/>
          </a:solidFill>
          <a:latin typeface="+mn-lt"/>
          <a:ea typeface="+mn-ea"/>
        </a:defRPr>
      </a:lvl5pPr>
      <a:lvl6pPr marL="1891030" indent="-173355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Wingdings" panose="05000000000000000000" pitchFamily="2" charset="2"/>
        <a:tabLst>
          <a:tab pos="1436370" algn="l"/>
        </a:tabLst>
        <a:defRPr sz="1600">
          <a:solidFill>
            <a:srgbClr val="073446"/>
          </a:solidFill>
          <a:latin typeface="+mn-lt"/>
          <a:ea typeface="+mn-ea"/>
        </a:defRPr>
      </a:lvl6pPr>
      <a:lvl7pPr marL="2348230" indent="-173355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Wingdings" panose="05000000000000000000" pitchFamily="2" charset="2"/>
        <a:tabLst>
          <a:tab pos="1436370" algn="l"/>
        </a:tabLst>
        <a:defRPr sz="1600">
          <a:solidFill>
            <a:srgbClr val="073446"/>
          </a:solidFill>
          <a:latin typeface="+mn-lt"/>
          <a:ea typeface="+mn-ea"/>
        </a:defRPr>
      </a:lvl7pPr>
      <a:lvl8pPr marL="2805430" indent="-173355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Wingdings" panose="05000000000000000000" pitchFamily="2" charset="2"/>
        <a:tabLst>
          <a:tab pos="1436370" algn="l"/>
        </a:tabLst>
        <a:defRPr sz="1600">
          <a:solidFill>
            <a:srgbClr val="073446"/>
          </a:solidFill>
          <a:latin typeface="+mn-lt"/>
          <a:ea typeface="+mn-ea"/>
        </a:defRPr>
      </a:lvl8pPr>
      <a:lvl9pPr marL="3262630" indent="-173355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Wingdings" panose="05000000000000000000" pitchFamily="2" charset="2"/>
        <a:tabLst>
          <a:tab pos="1436370" algn="l"/>
        </a:tabLst>
        <a:defRPr sz="1600">
          <a:solidFill>
            <a:srgbClr val="07344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63650" y="6534150"/>
            <a:ext cx="676275" cy="195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 eaLnBrk="0" hangingPunct="0">
              <a:defRPr sz="800">
                <a:latin typeface="+mn-lt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MS PGothic" panose="020B0600070205080204" pitchFamily="34" charset="-128"/>
                <a:cs typeface="Arial" panose="020B0604020202020204" pitchFamily="34" charset="0"/>
              </a:rPr>
              <a:t>05-July-2012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51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5000" y="6534150"/>
            <a:ext cx="396875" cy="195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sz="800">
                <a:latin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074" name="Picture 12" descr="Memjet template_BLANK.jpg"/>
          <p:cNvPicPr>
            <a:picLocks noChangeAspect="1"/>
          </p:cNvPicPr>
          <p:nvPr/>
        </p:nvPicPr>
        <p:blipFill>
          <a:blip r:embed="rId12"/>
          <a:srcRect l="35677" t="9406" r="45062" b="82658"/>
          <a:stretch>
            <a:fillRect/>
          </a:stretch>
        </p:blipFill>
        <p:spPr>
          <a:xfrm>
            <a:off x="0" y="1066800"/>
            <a:ext cx="9144000" cy="487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5" name="Line 53"/>
          <p:cNvSpPr/>
          <p:nvPr/>
        </p:nvSpPr>
        <p:spPr>
          <a:xfrm>
            <a:off x="2001838" y="6534150"/>
            <a:ext cx="0" cy="127000"/>
          </a:xfrm>
          <a:prstGeom prst="line">
            <a:avLst/>
          </a:prstGeom>
          <a:ln w="31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6" name="Line 53"/>
          <p:cNvSpPr/>
          <p:nvPr/>
        </p:nvSpPr>
        <p:spPr>
          <a:xfrm>
            <a:off x="1182688" y="6527800"/>
            <a:ext cx="0" cy="127000"/>
          </a:xfrm>
          <a:prstGeom prst="line">
            <a:avLst/>
          </a:prstGeom>
          <a:ln w="31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7" name="Rectangle 43"/>
          <p:cNvSpPr>
            <a:spLocks noGrp="1"/>
          </p:cNvSpPr>
          <p:nvPr>
            <p:ph type="body"/>
          </p:nvPr>
        </p:nvSpPr>
        <p:spPr>
          <a:xfrm>
            <a:off x="622300" y="1447800"/>
            <a:ext cx="7502525" cy="4495800"/>
          </a:xfrm>
          <a:prstGeom prst="rect">
            <a:avLst/>
          </a:prstGeom>
          <a:noFill/>
          <a:ln w="9525">
            <a:noFill/>
          </a:ln>
        </p:spPr>
        <p:txBody>
          <a:bodyPr tIns="91440" bIns="9144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</p:txBody>
      </p:sp>
      <p:sp>
        <p:nvSpPr>
          <p:cNvPr id="3078" name="Rectangle 44"/>
          <p:cNvSpPr>
            <a:spLocks noGrp="1"/>
          </p:cNvSpPr>
          <p:nvPr>
            <p:ph type="title"/>
          </p:nvPr>
        </p:nvSpPr>
        <p:spPr>
          <a:xfrm>
            <a:off x="622300" y="457200"/>
            <a:ext cx="6122988" cy="447675"/>
          </a:xfrm>
          <a:prstGeom prst="rect">
            <a:avLst/>
          </a:prstGeom>
          <a:noFill/>
          <a:ln w="9525">
            <a:noFill/>
          </a:ln>
        </p:spPr>
        <p:txBody>
          <a:bodyPr tIns="91440" bIns="91440"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3079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63650" y="6534150"/>
            <a:ext cx="676275" cy="195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 algn="ctr" eaLnBrk="0" hangingPunct="0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16 Nov-2012</a:t>
            </a:r>
            <a:endParaRPr kumimoji="0" lang="en-US" altLang="zh-CN" sz="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080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35000" y="6534150"/>
            <a:ext cx="396875" cy="1952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>
            <a:lvl1pPr>
              <a:defRPr sz="800">
                <a:latin typeface="Arial" panose="020B0604020202020204" pitchFamily="34" charset="0"/>
              </a:defRPr>
            </a:lvl1pPr>
          </a:lstStyle>
          <a:p>
            <a:pPr lvl="0" eaLnBrk="1" hangingPunct="1"/>
            <a:r>
              <a:rPr lang="en-US" altLang="zh-CN" dirty="0"/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bg1"/>
          </a:solidFill>
          <a:latin typeface="Arial Narrow" panose="020B060602020203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bg1"/>
          </a:solidFill>
          <a:latin typeface="Arial Narrow" panose="020B060602020203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bg1"/>
          </a:solidFill>
          <a:latin typeface="Arial Narrow" panose="020B060602020203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bg1"/>
          </a:solidFill>
          <a:latin typeface="Arial Narrow" panose="020B0606020202030204" pitchFamily="34" charset="0"/>
          <a:ea typeface="MS PGothic" panose="020B0600070205080204" pitchFamily="34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bg1"/>
          </a:solidFill>
          <a:latin typeface="Arial Narrow" panose="020B0606020202030204" pitchFamily="34" charset="0"/>
          <a:ea typeface="MS PGothic" panose="020B0600070205080204" pitchFamily="34" charset="-128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bg1"/>
          </a:solidFill>
          <a:latin typeface="Arial Narrow" panose="020B0606020202030204" pitchFamily="34" charset="0"/>
          <a:ea typeface="MS PGothic" panose="020B0600070205080204" pitchFamily="34" charset="-128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bg1"/>
          </a:solidFill>
          <a:latin typeface="Arial Narrow" panose="020B0606020202030204" pitchFamily="34" charset="0"/>
          <a:ea typeface="MS PGothic" panose="020B0600070205080204" pitchFamily="34" charset="-128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i="1">
          <a:solidFill>
            <a:schemeClr val="bg1"/>
          </a:solidFill>
          <a:latin typeface="Arial Narrow" panose="020B0606020202030204" pitchFamily="34" charset="0"/>
          <a:ea typeface="MS PGothic" panose="020B0600070205080204" pitchFamily="34" charset="-128"/>
        </a:defRPr>
      </a:lvl9pPr>
    </p:titleStyle>
    <p:bodyStyle>
      <a:lvl1pPr marL="228600" indent="-228600" algn="l" rtl="0" eaLnBrk="0" fontAlgn="base" hangingPunct="0">
        <a:spcBef>
          <a:spcPts val="600"/>
        </a:spcBef>
        <a:spcAft>
          <a:spcPct val="0"/>
        </a:spcAft>
        <a:buClr>
          <a:srgbClr val="8A1100"/>
        </a:buClr>
        <a:buFont typeface="Arial" panose="020B0604020202020204" pitchFamily="34" charset="0"/>
        <a:buChar char="•"/>
        <a:defRPr sz="2000">
          <a:solidFill>
            <a:srgbClr val="073446"/>
          </a:solidFill>
          <a:latin typeface="+mn-lt"/>
          <a:ea typeface="+mn-ea"/>
          <a:cs typeface="+mn-cs"/>
        </a:defRPr>
      </a:lvl1pPr>
      <a:lvl2pPr marL="685800" indent="-228600" algn="l" defTabSz="0" rtl="0" eaLnBrk="0" fontAlgn="base" hangingPunct="0">
        <a:spcBef>
          <a:spcPct val="0"/>
        </a:spcBef>
        <a:spcAft>
          <a:spcPct val="0"/>
        </a:spcAft>
        <a:buClr>
          <a:srgbClr val="960006"/>
        </a:buClr>
        <a:buFont typeface="Arial" panose="020B0604020202020204" pitchFamily="34" charset="0"/>
        <a:buChar char="–"/>
        <a:tabLst>
          <a:tab pos="685800" algn="l"/>
        </a:tabLst>
        <a:defRPr sz="2800">
          <a:solidFill>
            <a:schemeClr val="tx1"/>
          </a:solidFill>
          <a:latin typeface="+mn-lt"/>
          <a:ea typeface="+mn-ea"/>
        </a:defRPr>
      </a:lvl2pPr>
      <a:lvl3pPr marL="1028700" indent="-111125" algn="l" defTabSz="0" rtl="0" eaLnBrk="0" fontAlgn="base" hangingPunct="0">
        <a:spcBef>
          <a:spcPct val="0"/>
        </a:spcBef>
        <a:spcAft>
          <a:spcPct val="0"/>
        </a:spcAft>
        <a:buSzPct val="70000"/>
        <a:buFont typeface="Wingdings" panose="05000000000000000000" pitchFamily="2" charset="2"/>
        <a:buChar char="§"/>
        <a:tabLst>
          <a:tab pos="1028700" algn="l"/>
        </a:tabLst>
        <a:defRPr sz="1600">
          <a:solidFill>
            <a:schemeClr val="tx1"/>
          </a:solidFill>
          <a:latin typeface="+mn-lt"/>
          <a:ea typeface="+mn-ea"/>
        </a:defRPr>
      </a:lvl3pPr>
      <a:lvl4pPr marL="1257300" indent="114300" algn="l" defTabSz="863600" rtl="0" eaLnBrk="0" fontAlgn="base" hangingPunct="0">
        <a:spcBef>
          <a:spcPct val="0"/>
        </a:spcBef>
        <a:spcAft>
          <a:spcPct val="0"/>
        </a:spcAft>
        <a:buFont typeface="Wingdings" panose="05000000000000000000" pitchFamily="2" charset="2"/>
        <a:buChar char="–"/>
        <a:tabLst>
          <a:tab pos="1028700" algn="l"/>
        </a:tabLst>
        <a:defRPr sz="1400">
          <a:solidFill>
            <a:srgbClr val="073446"/>
          </a:solidFill>
          <a:latin typeface="+mn-lt"/>
          <a:ea typeface="+mn-ea"/>
        </a:defRPr>
      </a:lvl4pPr>
      <a:lvl5pPr marL="1433830" indent="-173355" algn="l" defTabSz="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Wingdings" panose="05000000000000000000" pitchFamily="2" charset="2"/>
        <a:buChar char="»"/>
        <a:tabLst>
          <a:tab pos="1436370" algn="l"/>
        </a:tabLst>
        <a:defRPr sz="1600">
          <a:solidFill>
            <a:srgbClr val="073446"/>
          </a:solidFill>
          <a:latin typeface="+mn-lt"/>
          <a:ea typeface="+mn-ea"/>
        </a:defRPr>
      </a:lvl5pPr>
      <a:lvl6pPr marL="1891030" indent="-173355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Wingdings" panose="05000000000000000000" pitchFamily="2" charset="2"/>
        <a:tabLst>
          <a:tab pos="1436370" algn="l"/>
        </a:tabLst>
        <a:defRPr sz="1600">
          <a:solidFill>
            <a:srgbClr val="073446"/>
          </a:solidFill>
          <a:latin typeface="+mn-lt"/>
          <a:ea typeface="+mn-ea"/>
        </a:defRPr>
      </a:lvl6pPr>
      <a:lvl7pPr marL="2348230" indent="-173355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Wingdings" panose="05000000000000000000" pitchFamily="2" charset="2"/>
        <a:tabLst>
          <a:tab pos="1436370" algn="l"/>
        </a:tabLst>
        <a:defRPr sz="1600">
          <a:solidFill>
            <a:srgbClr val="073446"/>
          </a:solidFill>
          <a:latin typeface="+mn-lt"/>
          <a:ea typeface="+mn-ea"/>
        </a:defRPr>
      </a:lvl7pPr>
      <a:lvl8pPr marL="2805430" indent="-173355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Wingdings" panose="05000000000000000000" pitchFamily="2" charset="2"/>
        <a:tabLst>
          <a:tab pos="1436370" algn="l"/>
        </a:tabLst>
        <a:defRPr sz="1600">
          <a:solidFill>
            <a:srgbClr val="073446"/>
          </a:solidFill>
          <a:latin typeface="+mn-lt"/>
          <a:ea typeface="+mn-ea"/>
        </a:defRPr>
      </a:lvl8pPr>
      <a:lvl9pPr marL="3262630" indent="-173355" algn="l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Wingdings" panose="05000000000000000000" pitchFamily="2" charset="2"/>
        <a:tabLst>
          <a:tab pos="1436370" algn="l"/>
        </a:tabLst>
        <a:defRPr sz="1600">
          <a:solidFill>
            <a:srgbClr val="07344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44"/>
          <p:cNvSpPr txBox="1">
            <a:spLocks noGrp="1"/>
          </p:cNvSpPr>
          <p:nvPr/>
        </p:nvSpPr>
        <p:spPr>
          <a:xfrm>
            <a:off x="1263650" y="65341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26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Feb.-2015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0244" name="Title 10"/>
          <p:cNvSpPr>
            <a:spLocks noGrp="1"/>
          </p:cNvSpPr>
          <p:nvPr>
            <p:ph type="ctrTitle" idx="4294967295"/>
          </p:nvPr>
        </p:nvSpPr>
        <p:spPr>
          <a:xfrm>
            <a:off x="193675" y="2066925"/>
            <a:ext cx="8783638" cy="1543050"/>
          </a:xfrm>
        </p:spPr>
        <p:txBody>
          <a:bodyPr vert="horz" wrap="square" lIns="91440" tIns="91440" rIns="91440" bIns="9144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800" b="1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Course Name</a:t>
            </a:r>
            <a:br>
              <a:rPr kumimoji="0" lang="en-US" altLang="zh-CN" sz="4000" b="1" i="1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</a:br>
            <a:br>
              <a:rPr kumimoji="0" lang="en-US" altLang="zh-CN" sz="4000" b="1" i="1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</a:br>
            <a:r>
              <a:rPr kumimoji="0" lang="en-US" altLang="zh-CN" sz="4000" b="1" i="1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宋体" panose="02010600030101010101" pitchFamily="2" charset="-122"/>
                <a:cs typeface="+mj-cs"/>
              </a:rPr>
              <a:t>     Digital Logic: Applications and Design</a:t>
            </a:r>
            <a:endParaRPr kumimoji="0" lang="en-US" altLang="zh-CN" sz="4000" b="0" i="1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124" name="Rectangle 15"/>
          <p:cNvSpPr txBox="1">
            <a:spLocks noGrp="1"/>
          </p:cNvSpPr>
          <p:nvPr/>
        </p:nvSpPr>
        <p:spPr>
          <a:xfrm>
            <a:off x="635000" y="6534150"/>
            <a:ext cx="3968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r>
              <a:rPr lang="en-US" altLang="zh-CN" sz="800" dirty="0">
                <a:latin typeface="Arial" panose="020B0604020202020204" pitchFamily="34" charset="0"/>
              </a:rPr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5126" name="Rectangle 9"/>
          <p:cNvSpPr>
            <a:spLocks noChangeArrowheads="1"/>
          </p:cNvSpPr>
          <p:nvPr/>
        </p:nvSpPr>
        <p:spPr bwMode="auto">
          <a:xfrm>
            <a:off x="4625975" y="5159375"/>
            <a:ext cx="4311650" cy="587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0" tIns="0" rIns="0" bIns="0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" name="Rectangle 44"/>
          <p:cNvSpPr txBox="1">
            <a:spLocks noGrp="1"/>
          </p:cNvSpPr>
          <p:nvPr/>
        </p:nvSpPr>
        <p:spPr>
          <a:xfrm>
            <a:off x="2012950" y="6542088"/>
            <a:ext cx="2444750" cy="192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College of Computer Science, Sichuan University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5127" name="Rectangle 44"/>
          <p:cNvSpPr txBox="1">
            <a:spLocks noGrp="1"/>
          </p:cNvSpPr>
          <p:nvPr/>
        </p:nvSpPr>
        <p:spPr>
          <a:xfrm>
            <a:off x="8432800" y="66357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Ying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Sancong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 idx="4294967295"/>
          </p:nvPr>
        </p:nvSpPr>
        <p:spPr>
          <a:xfrm>
            <a:off x="493713" y="334963"/>
            <a:ext cx="8078787" cy="755650"/>
          </a:xfrm>
        </p:spPr>
        <p:txBody>
          <a:bodyPr vert="horz" wrap="square" lIns="91440" tIns="91440" rIns="91440" bIns="91440" anchor="ctr" anchorCtr="0"/>
          <a:p>
            <a:pPr marL="342900" indent="-342900"/>
            <a:r>
              <a:rPr lang="en-US" altLang="zh-CN" sz="3200" dirty="0"/>
              <a:t>5.</a:t>
            </a:r>
            <a:r>
              <a:rPr lang="zh-CN" altLang="en-US" sz="3200" dirty="0"/>
              <a:t>    </a:t>
            </a:r>
            <a:r>
              <a:rPr lang="en-US" altLang="zh-CN" sz="3200" dirty="0"/>
              <a:t>Examining Methods for the course</a:t>
            </a:r>
            <a:r>
              <a:rPr lang="zh-CN" altLang="en-US" sz="3200" dirty="0"/>
              <a:t> （</a:t>
            </a:r>
            <a:r>
              <a:rPr lang="en-US" altLang="zh-CN" sz="3200" dirty="0"/>
              <a:t>cont.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sp>
        <p:nvSpPr>
          <p:cNvPr id="14339" name="AutoShape 4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14340" name="AutoShape 5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14341" name="Rectangle 44"/>
          <p:cNvSpPr txBox="1">
            <a:spLocks noGrp="1"/>
          </p:cNvSpPr>
          <p:nvPr/>
        </p:nvSpPr>
        <p:spPr>
          <a:xfrm>
            <a:off x="1263650" y="65341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26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Feb.-2015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4342" name="Rectangle 15"/>
          <p:cNvSpPr txBox="1">
            <a:spLocks noGrp="1"/>
          </p:cNvSpPr>
          <p:nvPr/>
        </p:nvSpPr>
        <p:spPr>
          <a:xfrm>
            <a:off x="635000" y="6534150"/>
            <a:ext cx="3968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r>
              <a:rPr lang="en-US" altLang="zh-CN" sz="800" dirty="0">
                <a:latin typeface="Arial" panose="020B0604020202020204" pitchFamily="34" charset="0"/>
              </a:rPr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4343" name="Rectangle 44"/>
          <p:cNvSpPr txBox="1">
            <a:spLocks noGrp="1"/>
          </p:cNvSpPr>
          <p:nvPr/>
        </p:nvSpPr>
        <p:spPr>
          <a:xfrm>
            <a:off x="8432800" y="66357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Ying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Sancong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4344" name="Rectangle 44"/>
          <p:cNvSpPr txBox="1">
            <a:spLocks noGrp="1"/>
          </p:cNvSpPr>
          <p:nvPr/>
        </p:nvSpPr>
        <p:spPr>
          <a:xfrm>
            <a:off x="2012950" y="6542088"/>
            <a:ext cx="2444750" cy="192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College of Computer Science, Sichuan University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42949" y="1292469"/>
            <a:ext cx="8216412" cy="21980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5.2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Nonattendance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Arial Narrow" panose="020B0606020202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 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成绩只由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部分构成：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1600200" marR="0" lvl="5" indent="-22860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A11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期末成绩：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100%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1600200" marR="0" lvl="5" indent="-22860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A1100"/>
              </a:buClr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期末考试卷面成绩。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1600200" marR="0" lvl="5" indent="-228600" algn="l" defTabSz="914400" rtl="0" eaLnBrk="0" fontAlgn="auto" latinLnBrk="0" hangingPunct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8A1100"/>
              </a:buClr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4346" name="Rectangle 3"/>
          <p:cNvSpPr/>
          <p:nvPr/>
        </p:nvSpPr>
        <p:spPr>
          <a:xfrm>
            <a:off x="795338" y="3494088"/>
            <a:ext cx="8216900" cy="21971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228600" indent="-228600">
              <a:spcBef>
                <a:spcPts val="600"/>
              </a:spcBef>
              <a:buClr>
                <a:srgbClr val="8A1100"/>
              </a:buClr>
            </a:pP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Notice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endParaRPr lang="en-US" altLang="zh-CN" sz="2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</a:pP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在前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4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周内，必须办理并提交免听手续（由学院教学科签字盖章）</a:t>
            </a:r>
            <a:r>
              <a:rPr lang="zh-CN" altLang="en-US" sz="2800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</a:pPr>
            <a:endParaRPr lang="en-US" altLang="zh-CN" sz="2800" dirty="0">
              <a:solidFill>
                <a:srgbClr val="07344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685800" lvl="1" indent="-228600">
              <a:spcBef>
                <a:spcPts val="600"/>
              </a:spcBef>
              <a:buClr>
                <a:srgbClr val="8A1100"/>
              </a:buClr>
            </a:pPr>
            <a:endParaRPr lang="en-US" altLang="zh-CN" dirty="0">
              <a:solidFill>
                <a:srgbClr val="07344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</a:pPr>
            <a:endParaRPr lang="en-US" altLang="zh-CN" sz="1600" dirty="0">
              <a:solidFill>
                <a:srgbClr val="07344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 idx="4294967295"/>
          </p:nvPr>
        </p:nvSpPr>
        <p:spPr>
          <a:xfrm>
            <a:off x="493713" y="334963"/>
            <a:ext cx="8078787" cy="755650"/>
          </a:xfrm>
        </p:spPr>
        <p:txBody>
          <a:bodyPr vert="horz" wrap="square" lIns="91440" tIns="91440" rIns="91440" bIns="91440" anchor="ctr" anchorCtr="0"/>
          <a:p>
            <a:pPr marL="342900" indent="-342900"/>
            <a:r>
              <a:rPr lang="en-US" altLang="zh-CN" sz="3200" dirty="0"/>
              <a:t>6.</a:t>
            </a:r>
            <a:r>
              <a:rPr lang="zh-CN" altLang="en-US" sz="3200" dirty="0"/>
              <a:t>    </a:t>
            </a:r>
            <a:r>
              <a:rPr lang="en-US" altLang="zh-CN" sz="3200" dirty="0"/>
              <a:t>EDA</a:t>
            </a:r>
            <a:r>
              <a:rPr lang="zh-CN" altLang="en-US" sz="3200" dirty="0"/>
              <a:t> </a:t>
            </a:r>
            <a:r>
              <a:rPr lang="en-US" altLang="zh-CN" sz="3200" dirty="0"/>
              <a:t>Tools</a:t>
            </a:r>
            <a:endParaRPr lang="en-US" altLang="zh-CN" sz="3200" dirty="0"/>
          </a:p>
        </p:txBody>
      </p:sp>
      <p:sp>
        <p:nvSpPr>
          <p:cNvPr id="15363" name="AutoShape 4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15364" name="AutoShape 5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15365" name="Rectangle 44"/>
          <p:cNvSpPr txBox="1">
            <a:spLocks noGrp="1"/>
          </p:cNvSpPr>
          <p:nvPr/>
        </p:nvSpPr>
        <p:spPr>
          <a:xfrm>
            <a:off x="1263650" y="65341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26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Feb.-2015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5366" name="Rectangle 15"/>
          <p:cNvSpPr txBox="1">
            <a:spLocks noGrp="1"/>
          </p:cNvSpPr>
          <p:nvPr/>
        </p:nvSpPr>
        <p:spPr>
          <a:xfrm>
            <a:off x="635000" y="6534150"/>
            <a:ext cx="3968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r>
              <a:rPr lang="en-US" altLang="zh-CN" sz="800" dirty="0">
                <a:latin typeface="Arial" panose="020B0604020202020204" pitchFamily="34" charset="0"/>
              </a:rPr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5367" name="Rectangle 44"/>
          <p:cNvSpPr txBox="1">
            <a:spLocks noGrp="1"/>
          </p:cNvSpPr>
          <p:nvPr/>
        </p:nvSpPr>
        <p:spPr>
          <a:xfrm>
            <a:off x="8432800" y="66357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Ying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Sancong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5368" name="Rectangle 44"/>
          <p:cNvSpPr txBox="1">
            <a:spLocks noGrp="1"/>
          </p:cNvSpPr>
          <p:nvPr/>
        </p:nvSpPr>
        <p:spPr>
          <a:xfrm>
            <a:off x="2012950" y="6542088"/>
            <a:ext cx="2444750" cy="192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College of Computer Science, Sichuan University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84530" y="1533525"/>
            <a:ext cx="7261860" cy="4665980"/>
          </a:xfrm>
          <a:prstGeom prst="rect">
            <a:avLst/>
          </a:prstGeom>
        </p:spPr>
        <p:txBody>
          <a:bodyPr/>
          <a:lstStyle/>
          <a:p>
            <a:pPr marL="228600" marR="0" indent="-228600" defTabSz="914400" eaLnBrk="1" hangingPunct="1">
              <a:spcBef>
                <a:spcPts val="600"/>
              </a:spcBef>
              <a:buClr>
                <a:srgbClr val="8A11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kern="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000" b="1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Intel</a:t>
            </a:r>
            <a:r>
              <a:rPr kumimoji="0" lang="zh-CN" altLang="en-US" sz="2000" b="1" kern="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（</a:t>
            </a:r>
            <a:r>
              <a:rPr kumimoji="0" lang="en-US" altLang="zh-CN" sz="2000" b="1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2000" b="1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  <a:ea typeface="MS PGothic" panose="020B0600070205080204" pitchFamily="34" charset="-128"/>
                <a:cs typeface="+mn-cs"/>
              </a:rPr>
              <a:t>Altera</a:t>
            </a:r>
            <a:r>
              <a:rPr kumimoji="0" lang="en-US" altLang="zh-CN" sz="2000" b="1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2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zh-CN" altLang="en-US" sz="2000" b="1" kern="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）</a:t>
            </a:r>
            <a:endParaRPr kumimoji="0" lang="en-US" altLang="zh-CN" sz="2000" b="1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228600" marR="0" indent="-228600" defTabSz="914400" eaLnBrk="1" hangingPunct="1">
              <a:spcBef>
                <a:spcPts val="600"/>
              </a:spcBef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</a:t>
            </a:r>
            <a:r>
              <a:rPr kumimoji="0" lang="en-US" altLang="zh-CN" sz="2000" b="1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2000" b="1" kern="0" cap="none" spc="0" normalizeH="0" baseline="0" noProof="0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Quartus</a:t>
            </a:r>
            <a:r>
              <a:rPr kumimoji="0" lang="en-US" altLang="zh-CN" sz="2000" b="1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II</a:t>
            </a:r>
            <a:endParaRPr kumimoji="0" lang="en-US" altLang="zh-CN" sz="2000" b="1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228600" marR="0" indent="-228600" defTabSz="914400" eaLnBrk="1" hangingPunct="1">
              <a:spcBef>
                <a:spcPts val="600"/>
              </a:spcBef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kern="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 Version:13.0   …</a:t>
            </a:r>
            <a:endParaRPr kumimoji="0" lang="en-US" altLang="zh-CN" sz="2000" b="1" kern="0" cap="none" spc="0" normalizeH="0" baseline="0" noProof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228600" marR="0" indent="-228600" defTabSz="914400" eaLnBrk="1" hangingPunct="1">
              <a:spcBef>
                <a:spcPts val="600"/>
              </a:spcBef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1" kern="0" cap="none" spc="0" normalizeH="0" baseline="0" noProof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228600" marR="0" indent="-228600" defTabSz="914400" eaLnBrk="1" hangingPunct="1">
              <a:spcBef>
                <a:spcPts val="600"/>
              </a:spcBef>
              <a:buClr>
                <a:srgbClr val="8A11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zh-CN" altLang="en-US" sz="2000" b="1" kern="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</a:t>
            </a:r>
            <a:r>
              <a:rPr kumimoji="0" lang="en-US" altLang="zh-CN" sz="2000" b="1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Xilinx</a:t>
            </a:r>
            <a:r>
              <a:rPr kumimoji="0" lang="en-US" altLang="zh-CN" sz="2000" b="1" kern="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</a:t>
            </a:r>
            <a:endParaRPr kumimoji="0" lang="en-US" altLang="zh-CN" sz="2000" b="1" kern="0" cap="none" spc="0" normalizeH="0" baseline="0" noProof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228600" marR="0" indent="-228600" defTabSz="914400" eaLnBrk="1" hangingPunct="1">
              <a:spcBef>
                <a:spcPts val="600"/>
              </a:spcBef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kern="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000" b="1" kern="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ISE </a:t>
            </a:r>
            <a:endParaRPr kumimoji="0" lang="en-US" altLang="zh-CN" sz="2000" b="1" kern="0" cap="none" spc="0" normalizeH="0" baseline="0" noProof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228600" marR="0" indent="-228600" defTabSz="914400" eaLnBrk="1" hangingPunct="1">
              <a:spcBef>
                <a:spcPts val="600"/>
              </a:spcBef>
              <a:buClr>
                <a:srgbClr val="8A11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kern="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Version:11.x   13.x …</a:t>
            </a:r>
            <a:endParaRPr kumimoji="0" lang="en-US" altLang="zh-CN" sz="2000" b="1" kern="0" cap="none" spc="0" normalizeH="0" baseline="0" noProof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228600" marR="0" indent="-228600" defTabSz="914400" eaLnBrk="1" hangingPunct="1">
              <a:spcBef>
                <a:spcPts val="600"/>
              </a:spcBef>
              <a:buClr>
                <a:srgbClr val="8A11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kern="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000" b="1" kern="0" cap="none" spc="0" normalizeH="0" baseline="0" noProof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Vivado</a:t>
            </a:r>
            <a:endParaRPr kumimoji="0" lang="en-US" altLang="zh-CN" sz="2000" b="1" kern="0" cap="none" spc="0" normalizeH="0" baseline="0" noProof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228600" marR="0" indent="-228600" defTabSz="914400" eaLnBrk="1" hangingPunct="1">
              <a:spcBef>
                <a:spcPts val="600"/>
              </a:spcBef>
              <a:buClr>
                <a:srgbClr val="8A11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000" b="1" kern="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    Version: 2014 …</a:t>
            </a:r>
            <a:endParaRPr kumimoji="0" lang="en-US" altLang="zh-CN" sz="2000" b="1" kern="0" cap="none" spc="0" normalizeH="0" baseline="0" noProof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228600" marR="0" indent="-228600" defTabSz="914400" eaLnBrk="1" hangingPunct="1">
              <a:spcBef>
                <a:spcPts val="600"/>
              </a:spcBef>
              <a:buClr>
                <a:srgbClr val="8A1100"/>
              </a:buClr>
              <a:buSzTx/>
              <a:buFont typeface="Wingdings" panose="05000000000000000000" pitchFamily="2" charset="2"/>
              <a:buChar char="u"/>
              <a:defRPr/>
            </a:pPr>
            <a:r>
              <a:rPr kumimoji="0" lang="en-US" altLang="zh-CN" sz="2000" b="1" kern="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NI</a:t>
            </a:r>
            <a:endParaRPr kumimoji="0" lang="en-US" altLang="zh-CN" sz="2000" b="1" kern="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228600" marR="0" indent="-228600" defTabSz="914400" eaLnBrk="1" hangingPunct="1">
              <a:spcBef>
                <a:spcPts val="600"/>
              </a:spcBef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kern="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b="1" kern="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</a:t>
            </a:r>
            <a:r>
              <a:rPr kumimoji="0" lang="en-US" altLang="zh-CN" sz="2000" b="1" kern="0" cap="none" spc="0" normalizeH="0" baseline="0" noProof="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Multsim</a:t>
            </a:r>
            <a:endParaRPr kumimoji="0" lang="en-US" altLang="zh-CN" sz="2000" b="1" kern="0" cap="none" spc="0" normalizeH="0" baseline="0" noProof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  <a:p>
            <a:pPr marL="228600" marR="0" indent="-228600" defTabSz="914400" eaLnBrk="1" hangingPunct="1">
              <a:spcBef>
                <a:spcPts val="600"/>
              </a:spcBef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kern="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	</a:t>
            </a:r>
            <a:r>
              <a:rPr kumimoji="0" lang="zh-CN" altLang="en-US" sz="2000" b="1" kern="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         </a:t>
            </a:r>
            <a:r>
              <a:rPr kumimoji="0" lang="en-US" altLang="zh-CN" sz="2000" b="1" kern="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Version</a:t>
            </a:r>
            <a:r>
              <a:rPr kumimoji="0" lang="zh-CN" altLang="en-US" sz="2000" b="1" kern="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：</a:t>
            </a:r>
            <a:r>
              <a:rPr kumimoji="0" lang="en-US" altLang="zh-CN" sz="2000" b="1" kern="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rPr>
              <a:t>9.0/10.0</a:t>
            </a:r>
            <a:endParaRPr kumimoji="0" lang="en-US" altLang="zh-CN" sz="2000" b="1" kern="0" cap="none" spc="0" normalizeH="0" baseline="0" noProof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 idx="4294967295"/>
          </p:nvPr>
        </p:nvSpPr>
        <p:spPr>
          <a:xfrm>
            <a:off x="493713" y="334963"/>
            <a:ext cx="8078787" cy="755650"/>
          </a:xfrm>
        </p:spPr>
        <p:txBody>
          <a:bodyPr vert="horz" wrap="square" lIns="91440" tIns="91440" rIns="91440" bIns="91440" anchor="ctr" anchorCtr="0"/>
          <a:p>
            <a:pPr marL="342900" indent="-342900"/>
            <a:r>
              <a:rPr lang="en-US" altLang="zh-CN" sz="3200" dirty="0"/>
              <a:t>7.</a:t>
            </a:r>
            <a:r>
              <a:rPr lang="zh-CN" altLang="en-US" sz="3200" dirty="0"/>
              <a:t>    </a:t>
            </a:r>
            <a:r>
              <a:rPr lang="en-US" altLang="zh-CN" sz="3200" dirty="0"/>
              <a:t>References</a:t>
            </a:r>
            <a:endParaRPr lang="en-US" altLang="zh-CN" sz="3200" dirty="0"/>
          </a:p>
        </p:txBody>
      </p:sp>
      <p:sp>
        <p:nvSpPr>
          <p:cNvPr id="16387" name="AutoShape 4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16388" name="AutoShape 5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16389" name="Rectangle 44"/>
          <p:cNvSpPr txBox="1">
            <a:spLocks noGrp="1"/>
          </p:cNvSpPr>
          <p:nvPr/>
        </p:nvSpPr>
        <p:spPr>
          <a:xfrm>
            <a:off x="1263650" y="65341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26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Feb.-2015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6390" name="Rectangle 15"/>
          <p:cNvSpPr txBox="1">
            <a:spLocks noGrp="1"/>
          </p:cNvSpPr>
          <p:nvPr/>
        </p:nvSpPr>
        <p:spPr>
          <a:xfrm>
            <a:off x="635000" y="6534150"/>
            <a:ext cx="3968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r>
              <a:rPr lang="en-US" altLang="zh-CN" sz="800" dirty="0">
                <a:latin typeface="Arial" panose="020B0604020202020204" pitchFamily="34" charset="0"/>
              </a:rPr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6391" name="Rectangle 44"/>
          <p:cNvSpPr txBox="1">
            <a:spLocks noGrp="1"/>
          </p:cNvSpPr>
          <p:nvPr/>
        </p:nvSpPr>
        <p:spPr>
          <a:xfrm>
            <a:off x="8432800" y="66357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Ying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Sancong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6392" name="Rectangle 44"/>
          <p:cNvSpPr txBox="1">
            <a:spLocks noGrp="1"/>
          </p:cNvSpPr>
          <p:nvPr/>
        </p:nvSpPr>
        <p:spPr>
          <a:xfrm>
            <a:off x="2012950" y="6542088"/>
            <a:ext cx="2444750" cy="192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College of Computer Science, Sichuan University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42950" y="1292225"/>
            <a:ext cx="8216900" cy="49434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7.1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该英文教材的中文版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7.2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  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国外的英文教材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	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     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书名：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Digital Logic Application and Design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（英文版）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                 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         主编：   （美）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John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M.Yarbrough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著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        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         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         机械工业出版社   中信出版社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该书的中文版。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Date Placeholder 11"/>
          <p:cNvSpPr txBox="1">
            <a:spLocks noGrp="1"/>
          </p:cNvSpPr>
          <p:nvPr/>
        </p:nvSpPr>
        <p:spPr>
          <a:xfrm>
            <a:off x="1212850" y="6534150"/>
            <a:ext cx="757238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01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Sept.-2014</a:t>
            </a:r>
            <a:endParaRPr lang="en-US" altLang="zh-CN" sz="800" dirty="0">
              <a:latin typeface="Arial" panose="020B0604020202020204" pitchFamily="34" charset="0"/>
            </a:endParaRPr>
          </a:p>
          <a:p>
            <a:pPr algn="ctr"/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7411" name="Slide Number Placeholder 13"/>
          <p:cNvSpPr txBox="1">
            <a:spLocks noGrp="1"/>
          </p:cNvSpPr>
          <p:nvPr/>
        </p:nvSpPr>
        <p:spPr>
          <a:xfrm>
            <a:off x="635000" y="6534150"/>
            <a:ext cx="3968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r>
              <a:rPr lang="en-US" altLang="zh-CN" sz="800" dirty="0">
                <a:latin typeface="Arial" panose="020B0604020202020204" pitchFamily="34" charset="0"/>
              </a:rPr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  <p:pic>
        <p:nvPicPr>
          <p:cNvPr id="17412" name="Picture 4" descr="n1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8288" y="3040063"/>
            <a:ext cx="1719262" cy="2232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3" name="WordArt 5"/>
          <p:cNvSpPr>
            <a:spLocks noTextEdit="1"/>
          </p:cNvSpPr>
          <p:nvPr/>
        </p:nvSpPr>
        <p:spPr>
          <a:xfrm>
            <a:off x="2011363" y="1384300"/>
            <a:ext cx="5040312" cy="1439863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53125"/>
              </a:avLst>
            </a:prstTxWarp>
            <a:normAutofit/>
          </a:bodyPr>
          <a:p>
            <a:pPr algn="l"/>
            <a:r>
              <a:rPr lang="zh-CN" altLang="en-US" sz="5400" b="1" spc="-540">
                <a:ln w="12700" cap="flat" cmpd="sng">
                  <a:solidFill>
                    <a:srgbClr val="99CC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chemeClr val="bg1"/>
                </a:solidFill>
                <a:effectLst>
                  <a:outerShdw dist="125724" dir="18900000" algn="ctr" rotWithShape="0">
                    <a:srgbClr val="000099"/>
                  </a:outerShdw>
                </a:effectLst>
                <a:latin typeface="方正舒体" panose="02010601030101010101" charset="-122"/>
                <a:ea typeface="方正舒体" panose="02010601030101010101" charset="-122"/>
              </a:rPr>
              <a:t>TO BE CONTINUED</a:t>
            </a:r>
            <a:endParaRPr lang="zh-CN" altLang="en-US" sz="5400" b="1" spc="-540">
              <a:ln w="12700" cap="flat" cmpd="sng">
                <a:solidFill>
                  <a:srgbClr val="99CC00"/>
                </a:solidFill>
                <a:prstDash val="solid"/>
                <a:headEnd type="none" w="med" len="med"/>
                <a:tailEnd type="none" w="med" len="med"/>
              </a:ln>
              <a:solidFill>
                <a:schemeClr val="bg1"/>
              </a:solidFill>
              <a:effectLst>
                <a:outerShdw dist="125724" dir="18900000" algn="ctr" rotWithShape="0">
                  <a:srgbClr val="000099"/>
                </a:outerShdw>
              </a:effectLst>
              <a:latin typeface="方正舒体" panose="02010601030101010101" charset="-122"/>
              <a:ea typeface="方正舒体" panose="02010601030101010101" charset="-122"/>
            </a:endParaRPr>
          </a:p>
        </p:txBody>
      </p:sp>
      <p:sp>
        <p:nvSpPr>
          <p:cNvPr id="17414" name="Rectangle 44"/>
          <p:cNvSpPr txBox="1">
            <a:spLocks noGrp="1"/>
          </p:cNvSpPr>
          <p:nvPr/>
        </p:nvSpPr>
        <p:spPr>
          <a:xfrm>
            <a:off x="2012950" y="6542088"/>
            <a:ext cx="2444750" cy="192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College of Computer Science, Sichuan University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7415" name="Rectangle 44"/>
          <p:cNvSpPr txBox="1">
            <a:spLocks noGrp="1"/>
          </p:cNvSpPr>
          <p:nvPr/>
        </p:nvSpPr>
        <p:spPr>
          <a:xfrm>
            <a:off x="8432800" y="66357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Ying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Sancong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439738" y="290513"/>
            <a:ext cx="5783262" cy="588962"/>
          </a:xfrm>
        </p:spPr>
        <p:txBody>
          <a:bodyPr vert="horz" wrap="square" lIns="91440" tIns="91440" rIns="91440" bIns="91440" anchor="ctr" anchorCtr="0"/>
          <a:p>
            <a:pPr marL="342900" indent="-342900"/>
            <a:r>
              <a:rPr lang="en-US" altLang="zh-CN" sz="3200" dirty="0"/>
              <a:t>1.</a:t>
            </a:r>
            <a:r>
              <a:rPr lang="zh-CN" altLang="en-US" sz="3200" dirty="0"/>
              <a:t> </a:t>
            </a:r>
            <a:r>
              <a:rPr lang="en-US" altLang="zh-CN" sz="3200" dirty="0"/>
              <a:t>Teacher Introduction</a:t>
            </a:r>
            <a:endParaRPr lang="en-US" altLang="zh-CN" sz="3200" dirty="0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981075" y="1354138"/>
            <a:ext cx="7477125" cy="50736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2286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1.1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Name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	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应三丛（副教授）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Arial Narrow" panose="020B0606020202030204" pitchFamily="34" charset="0"/>
              <a:ea typeface="MS PGothic" panose="020B0600070205080204" pitchFamily="34" charset="-128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1.2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Taught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courses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Arial Narrow" panose="020B0606020202030204" pitchFamily="34" charset="0"/>
              <a:ea typeface="MS PGothic" panose="020B0600070205080204" pitchFamily="34" charset="-128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《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单片机原理及应用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》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；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《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嵌入式系统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》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； 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《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数字逻辑：应用与设计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》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已经担任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&gt;8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年； 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《计算机组成与设计：硬件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/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软件接口》。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1.3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 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Research Fields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Arial Narrow" panose="020B0606020202030204" pitchFamily="34" charset="0"/>
              <a:ea typeface="MS PGothic" panose="020B0600070205080204" pitchFamily="34" charset="-128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集成计算技术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嵌入式智能系统研究及应用。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6148" name="AutoShape 4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6149" name="AutoShape 5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6150" name="Rectangle 44"/>
          <p:cNvSpPr txBox="1">
            <a:spLocks noGrp="1"/>
          </p:cNvSpPr>
          <p:nvPr/>
        </p:nvSpPr>
        <p:spPr>
          <a:xfrm>
            <a:off x="1263650" y="65341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26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Feb.-2015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6151" name="Rectangle 15"/>
          <p:cNvSpPr txBox="1">
            <a:spLocks noGrp="1"/>
          </p:cNvSpPr>
          <p:nvPr/>
        </p:nvSpPr>
        <p:spPr>
          <a:xfrm>
            <a:off x="635000" y="6534150"/>
            <a:ext cx="3968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r>
              <a:rPr lang="en-US" altLang="zh-CN" sz="800" dirty="0">
                <a:latin typeface="Arial" panose="020B0604020202020204" pitchFamily="34" charset="0"/>
              </a:rPr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6152" name="Rectangle 44"/>
          <p:cNvSpPr txBox="1">
            <a:spLocks noGrp="1"/>
          </p:cNvSpPr>
          <p:nvPr/>
        </p:nvSpPr>
        <p:spPr>
          <a:xfrm>
            <a:off x="2012950" y="6542088"/>
            <a:ext cx="2444750" cy="192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College of Computer Science, Sichuan University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6153" name="Rectangle 44"/>
          <p:cNvSpPr txBox="1">
            <a:spLocks noGrp="1"/>
          </p:cNvSpPr>
          <p:nvPr/>
        </p:nvSpPr>
        <p:spPr>
          <a:xfrm>
            <a:off x="8432800" y="66357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Ying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Sancong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493713" y="334963"/>
            <a:ext cx="5783262" cy="588962"/>
          </a:xfrm>
        </p:spPr>
        <p:txBody>
          <a:bodyPr vert="horz" wrap="square" lIns="91440" tIns="91440" rIns="91440" bIns="91440" anchor="ctr" anchorCtr="0"/>
          <a:p>
            <a:pPr marL="342900" indent="-342900"/>
            <a:r>
              <a:rPr lang="en-US" altLang="zh-CN" sz="3200" dirty="0"/>
              <a:t>2.</a:t>
            </a:r>
            <a:r>
              <a:rPr lang="zh-CN" altLang="en-US" sz="3200" dirty="0"/>
              <a:t>     </a:t>
            </a:r>
            <a:r>
              <a:rPr lang="en-US" altLang="zh-CN" sz="3200" dirty="0"/>
              <a:t>Course</a:t>
            </a:r>
            <a:r>
              <a:rPr lang="zh-CN" altLang="en-US" sz="3200" dirty="0"/>
              <a:t> </a:t>
            </a:r>
            <a:r>
              <a:rPr lang="en-US" altLang="zh-CN" sz="3200" dirty="0"/>
              <a:t>Application</a:t>
            </a:r>
            <a:endParaRPr lang="en-US" altLang="zh-CN" sz="3200" dirty="0"/>
          </a:p>
        </p:txBody>
      </p:sp>
      <p:sp>
        <p:nvSpPr>
          <p:cNvPr id="7171" name="Rectangle 3"/>
          <p:cNvSpPr/>
          <p:nvPr/>
        </p:nvSpPr>
        <p:spPr>
          <a:xfrm>
            <a:off x="533400" y="1219200"/>
            <a:ext cx="8401050" cy="50165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228600" indent="-228600">
              <a:spcBef>
                <a:spcPts val="600"/>
              </a:spcBef>
              <a:buClr>
                <a:srgbClr val="8A1100"/>
              </a:buClr>
            </a:pPr>
            <a:r>
              <a:rPr lang="en-US" altLang="zh-CN" dirty="0">
                <a:solidFill>
                  <a:srgbClr val="073446"/>
                </a:solidFill>
                <a:latin typeface="Arial Narrow" panose="020B0606020202030204" pitchFamily="34" charset="0"/>
              </a:rPr>
              <a:t>2.1</a:t>
            </a:r>
            <a:r>
              <a:rPr lang="zh-CN" altLang="en-US" dirty="0">
                <a:solidFill>
                  <a:srgbClr val="073446"/>
                </a:solidFill>
                <a:latin typeface="Arial Narrow" panose="020B0606020202030204" pitchFamily="34" charset="0"/>
              </a:rPr>
              <a:t>   </a:t>
            </a:r>
            <a:r>
              <a:rPr lang="en-US" altLang="zh-CN" dirty="0">
                <a:solidFill>
                  <a:srgbClr val="073446"/>
                </a:solidFill>
                <a:latin typeface="Arial Narrow" panose="020B0606020202030204" pitchFamily="34" charset="0"/>
              </a:rPr>
              <a:t>Computer architecture</a:t>
            </a:r>
            <a:endParaRPr lang="en-US" altLang="zh-CN" dirty="0">
              <a:solidFill>
                <a:srgbClr val="073446"/>
              </a:solidFill>
              <a:latin typeface="Arial Narrow" panose="020B0606020202030204" pitchFamily="34" charset="0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</a:pP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计算机系统由硬件软件多层结构组成，硬件可由软件实现，软件可由硬件实现。软硬件界限开始模糊，且用软件方法来设计硬件。</a:t>
            </a:r>
            <a:endParaRPr lang="en-US" altLang="zh-CN" dirty="0">
              <a:solidFill>
                <a:srgbClr val="07344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</a:pPr>
            <a:r>
              <a:rPr lang="en-US" altLang="zh-CN" dirty="0">
                <a:solidFill>
                  <a:srgbClr val="073446"/>
                </a:solidFill>
                <a:latin typeface="Arial Narrow" panose="020B0606020202030204" pitchFamily="34" charset="0"/>
              </a:rPr>
              <a:t>2.2</a:t>
            </a:r>
            <a:r>
              <a:rPr lang="zh-CN" altLang="en-US" dirty="0">
                <a:solidFill>
                  <a:srgbClr val="073446"/>
                </a:solidFill>
                <a:latin typeface="Arial Narrow" panose="020B0606020202030204" pitchFamily="34" charset="0"/>
              </a:rPr>
              <a:t>   </a:t>
            </a:r>
            <a:r>
              <a:rPr lang="en-US" altLang="zh-CN" dirty="0">
                <a:solidFill>
                  <a:srgbClr val="073446"/>
                </a:solidFill>
                <a:latin typeface="Arial Narrow" panose="020B0606020202030204" pitchFamily="34" charset="0"/>
              </a:rPr>
              <a:t>Fundamental</a:t>
            </a:r>
            <a:r>
              <a:rPr lang="zh-CN" altLang="en-US" dirty="0">
                <a:solidFill>
                  <a:srgbClr val="073446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dirty="0">
                <a:solidFill>
                  <a:srgbClr val="073446"/>
                </a:solidFill>
                <a:latin typeface="Arial Narrow" panose="020B0606020202030204" pitchFamily="34" charset="0"/>
              </a:rPr>
              <a:t>Core</a:t>
            </a:r>
            <a:r>
              <a:rPr lang="zh-CN" altLang="en-US" dirty="0">
                <a:solidFill>
                  <a:srgbClr val="073446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dirty="0">
                <a:solidFill>
                  <a:srgbClr val="073446"/>
                </a:solidFill>
                <a:latin typeface="Arial Narrow" panose="020B0606020202030204" pitchFamily="34" charset="0"/>
              </a:rPr>
              <a:t>Courses</a:t>
            </a:r>
            <a:endParaRPr lang="en-US" altLang="zh-CN" dirty="0">
              <a:solidFill>
                <a:srgbClr val="073446"/>
              </a:solidFill>
              <a:latin typeface="Arial Narrow" panose="020B0606020202030204" pitchFamily="34" charset="0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</a:pPr>
            <a:r>
              <a:rPr lang="zh-CN" altLang="en-US" b="1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三硬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数字逻辑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计算机组成原理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计算机系统结构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endParaRPr lang="en-US" altLang="zh-CN" dirty="0">
              <a:solidFill>
                <a:srgbClr val="07344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</a:pPr>
            <a:r>
              <a:rPr lang="zh-CN" altLang="en-US" b="1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三软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数据结构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数据库原理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编译原理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endParaRPr lang="en-US" altLang="zh-CN" dirty="0">
              <a:solidFill>
                <a:srgbClr val="07344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</a:pPr>
            <a:r>
              <a:rPr lang="zh-CN" altLang="en-US" b="1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三理论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离散数学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形式语言与自动机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算法分析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endParaRPr lang="en-US" altLang="zh-CN" dirty="0">
              <a:solidFill>
                <a:srgbClr val="07344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</a:pPr>
            <a:r>
              <a:rPr lang="zh-CN" altLang="en-US" b="1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三系统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操作系统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计算机网络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zh-CN" altLang="en-US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嵌入式计算机系统</a:t>
            </a:r>
            <a:r>
              <a:rPr lang="en-US" altLang="zh-CN" dirty="0">
                <a:solidFill>
                  <a:srgbClr val="073446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endParaRPr lang="en-US" altLang="zh-CN" dirty="0">
              <a:solidFill>
                <a:srgbClr val="07344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</a:pPr>
            <a:endParaRPr lang="en-US" altLang="zh-CN" sz="1600" dirty="0">
              <a:solidFill>
                <a:srgbClr val="07344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7172" name="AutoShape 4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7173" name="AutoShape 5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7174" name="Rectangle 44"/>
          <p:cNvSpPr txBox="1">
            <a:spLocks noGrp="1"/>
          </p:cNvSpPr>
          <p:nvPr/>
        </p:nvSpPr>
        <p:spPr>
          <a:xfrm>
            <a:off x="1263650" y="65341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26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Feb.-2015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7175" name="Rectangle 15"/>
          <p:cNvSpPr txBox="1">
            <a:spLocks noGrp="1"/>
          </p:cNvSpPr>
          <p:nvPr/>
        </p:nvSpPr>
        <p:spPr>
          <a:xfrm>
            <a:off x="635000" y="6534150"/>
            <a:ext cx="3968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r>
              <a:rPr lang="en-US" altLang="zh-CN" sz="800" dirty="0">
                <a:latin typeface="Arial" panose="020B0604020202020204" pitchFamily="34" charset="0"/>
              </a:rPr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7176" name="Rectangle 44"/>
          <p:cNvSpPr txBox="1">
            <a:spLocks noGrp="1"/>
          </p:cNvSpPr>
          <p:nvPr/>
        </p:nvSpPr>
        <p:spPr>
          <a:xfrm>
            <a:off x="2012950" y="6542088"/>
            <a:ext cx="2444750" cy="192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College of Computer Science, Sichuan University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7177" name="Rectangle 44"/>
          <p:cNvSpPr txBox="1">
            <a:spLocks noGrp="1"/>
          </p:cNvSpPr>
          <p:nvPr/>
        </p:nvSpPr>
        <p:spPr>
          <a:xfrm>
            <a:off x="8432800" y="66357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Ying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Sancong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493713" y="334963"/>
            <a:ext cx="5783262" cy="588962"/>
          </a:xfrm>
        </p:spPr>
        <p:txBody>
          <a:bodyPr vert="horz" wrap="square" lIns="91440" tIns="91440" rIns="91440" bIns="91440" anchor="ctr" anchorCtr="0"/>
          <a:p>
            <a:pPr marL="342900" indent="-342900"/>
            <a:r>
              <a:rPr lang="en-US" altLang="zh-CN" sz="3200" dirty="0"/>
              <a:t>2.</a:t>
            </a:r>
            <a:r>
              <a:rPr lang="zh-CN" altLang="en-US" sz="3200" dirty="0"/>
              <a:t>     </a:t>
            </a:r>
            <a:r>
              <a:rPr lang="en-US" altLang="zh-CN" sz="3200" dirty="0"/>
              <a:t>Course</a:t>
            </a:r>
            <a:r>
              <a:rPr lang="zh-CN" altLang="en-US" sz="3200" dirty="0"/>
              <a:t> </a:t>
            </a:r>
            <a:r>
              <a:rPr lang="en-US" altLang="zh-CN" sz="3200" dirty="0"/>
              <a:t>Application</a:t>
            </a:r>
            <a:endParaRPr lang="en-US" altLang="zh-CN" sz="3200" dirty="0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533400" y="1219200"/>
            <a:ext cx="8401050" cy="5016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>
            <a:lvl1pPr marL="2286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2pPr>
            <a:lvl3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3pPr>
            <a:lvl4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4pPr>
            <a:lvl5pPr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" pitchFamily="2" charset="0"/>
                <a:ea typeface="MS PGothic" panose="020B0600070205080204" pitchFamily="34" charset="-128"/>
              </a:defRPr>
            </a:lvl9pPr>
          </a:lstStyle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2.3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Importance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Arial Narrow" panose="020B0606020202030204" pitchFamily="34" charset="0"/>
              <a:ea typeface="MS PGothic" panose="020B0600070205080204" pitchFamily="34" charset="-128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黑体" panose="02010609060101010101" pitchFamily="49" charset="-122"/>
                <a:cs typeface="+mn-cs"/>
              </a:rPr>
              <a:t>             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该门课程属于计算机科学的基础课，也是其他相关课程的基础，比如，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《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计算机组成原理》、《计算机体系结构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《Verilog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HDL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for Digital Design》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、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《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计算机接口技术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、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《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嵌入式系统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》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等课程。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2.4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+mn-cs"/>
              </a:rPr>
              <a:t>Application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Arial Narrow" panose="020B0606020202030204" pitchFamily="34" charset="0"/>
              <a:ea typeface="MS PGothic" panose="020B0600070205080204" pitchFamily="34" charset="-128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数字电路设计必备的基础知识；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嵌入式应用开发须具备的基础知识； 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FPGA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程序开发必须具备的基础知识； </a:t>
            </a:r>
            <a:b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</a:b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685800" marR="0" lvl="1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  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……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+mn-cs"/>
            </a:endParaRPr>
          </a:p>
        </p:txBody>
      </p:sp>
      <p:sp>
        <p:nvSpPr>
          <p:cNvPr id="8196" name="AutoShape 4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8197" name="AutoShape 5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8198" name="Rectangle 44"/>
          <p:cNvSpPr txBox="1">
            <a:spLocks noGrp="1"/>
          </p:cNvSpPr>
          <p:nvPr/>
        </p:nvSpPr>
        <p:spPr>
          <a:xfrm>
            <a:off x="1263650" y="65341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26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Feb.-2015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8199" name="Rectangle 15"/>
          <p:cNvSpPr txBox="1">
            <a:spLocks noGrp="1"/>
          </p:cNvSpPr>
          <p:nvPr/>
        </p:nvSpPr>
        <p:spPr>
          <a:xfrm>
            <a:off x="635000" y="6534150"/>
            <a:ext cx="3968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r>
              <a:rPr lang="en-US" altLang="zh-CN" sz="800" dirty="0">
                <a:latin typeface="Arial" panose="020B0604020202020204" pitchFamily="34" charset="0"/>
              </a:rPr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8200" name="Rectangle 44"/>
          <p:cNvSpPr txBox="1">
            <a:spLocks noGrp="1"/>
          </p:cNvSpPr>
          <p:nvPr/>
        </p:nvSpPr>
        <p:spPr>
          <a:xfrm>
            <a:off x="2012950" y="6542088"/>
            <a:ext cx="2444750" cy="192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College of Computer Science, Sichuan University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8201" name="Rectangle 44"/>
          <p:cNvSpPr txBox="1">
            <a:spLocks noGrp="1"/>
          </p:cNvSpPr>
          <p:nvPr/>
        </p:nvSpPr>
        <p:spPr>
          <a:xfrm>
            <a:off x="8432800" y="66357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Ying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Sancong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493713" y="334963"/>
            <a:ext cx="5783262" cy="588962"/>
          </a:xfrm>
        </p:spPr>
        <p:txBody>
          <a:bodyPr vert="horz" wrap="square" lIns="91440" tIns="91440" rIns="91440" bIns="91440" anchor="ctr" anchorCtr="0"/>
          <a:p>
            <a:pPr marL="342900" indent="-342900"/>
            <a:r>
              <a:rPr lang="en-US" altLang="zh-CN" sz="3200" dirty="0"/>
              <a:t>2.</a:t>
            </a:r>
            <a:r>
              <a:rPr lang="zh-CN" altLang="en-US" sz="3200" dirty="0"/>
              <a:t>     </a:t>
            </a:r>
            <a:r>
              <a:rPr lang="en-US" altLang="zh-CN" sz="3200" dirty="0"/>
              <a:t>Course</a:t>
            </a:r>
            <a:r>
              <a:rPr lang="zh-CN" altLang="en-US" sz="3200" dirty="0"/>
              <a:t> </a:t>
            </a:r>
            <a:r>
              <a:rPr lang="en-US" altLang="zh-CN" sz="3200" dirty="0"/>
              <a:t>Application</a:t>
            </a:r>
            <a:r>
              <a:rPr lang="zh-CN" altLang="en-US" sz="3200" dirty="0"/>
              <a:t>（</a:t>
            </a:r>
            <a:r>
              <a:rPr lang="en-US" altLang="zh-CN" sz="3200" dirty="0"/>
              <a:t>cont.</a:t>
            </a:r>
            <a:r>
              <a:rPr lang="zh-CN" altLang="en-US" sz="3200" dirty="0"/>
              <a:t>）</a:t>
            </a:r>
            <a:endParaRPr lang="en-US" altLang="zh-CN" sz="3200" dirty="0"/>
          </a:p>
        </p:txBody>
      </p:sp>
      <p:sp>
        <p:nvSpPr>
          <p:cNvPr id="9219" name="Rectangle 3"/>
          <p:cNvSpPr/>
          <p:nvPr/>
        </p:nvSpPr>
        <p:spPr>
          <a:xfrm>
            <a:off x="533400" y="1219200"/>
            <a:ext cx="8401050" cy="4857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228600" indent="-228600">
              <a:spcBef>
                <a:spcPts val="600"/>
              </a:spcBef>
              <a:buClr>
                <a:srgbClr val="8A1100"/>
              </a:buClr>
            </a:pPr>
            <a:r>
              <a:rPr lang="en-US" altLang="zh-CN" dirty="0">
                <a:solidFill>
                  <a:srgbClr val="073446"/>
                </a:solidFill>
                <a:latin typeface="Arial Narrow" panose="020B0606020202030204" pitchFamily="34" charset="0"/>
              </a:rPr>
              <a:t>2.5</a:t>
            </a:r>
            <a:r>
              <a:rPr lang="zh-CN" altLang="en-US" dirty="0">
                <a:solidFill>
                  <a:srgbClr val="073446"/>
                </a:solidFill>
                <a:latin typeface="Arial Narrow" panose="020B0606020202030204" pitchFamily="34" charset="0"/>
              </a:rPr>
              <a:t>   </a:t>
            </a:r>
            <a:r>
              <a:rPr lang="en-US" altLang="zh-CN" dirty="0">
                <a:solidFill>
                  <a:srgbClr val="073446"/>
                </a:solidFill>
                <a:latin typeface="Arial Narrow" panose="020B0606020202030204" pitchFamily="34" charset="0"/>
              </a:rPr>
              <a:t>The frame of a basic</a:t>
            </a:r>
            <a:r>
              <a:rPr lang="zh-CN" altLang="en-US" dirty="0">
                <a:solidFill>
                  <a:srgbClr val="073446"/>
                </a:solidFill>
                <a:latin typeface="Arial Narrow" panose="020B0606020202030204" pitchFamily="34" charset="0"/>
              </a:rPr>
              <a:t> </a:t>
            </a:r>
            <a:r>
              <a:rPr lang="en-US" altLang="zh-CN" dirty="0">
                <a:solidFill>
                  <a:srgbClr val="073446"/>
                </a:solidFill>
                <a:latin typeface="Arial Narrow" panose="020B0606020202030204" pitchFamily="34" charset="0"/>
              </a:rPr>
              <a:t>electronical system</a:t>
            </a:r>
            <a:endParaRPr lang="en-US" altLang="zh-CN" dirty="0">
              <a:solidFill>
                <a:srgbClr val="073446"/>
              </a:solidFill>
              <a:latin typeface="Arial Narrow" panose="020B0606020202030204" pitchFamily="34" charset="0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</a:pPr>
            <a:endParaRPr lang="en-US" altLang="zh-CN" dirty="0">
              <a:solidFill>
                <a:srgbClr val="07344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228600" indent="-228600">
              <a:spcBef>
                <a:spcPts val="600"/>
              </a:spcBef>
              <a:buClr>
                <a:srgbClr val="8A1100"/>
              </a:buClr>
            </a:pPr>
            <a:endParaRPr lang="en-US" altLang="zh-CN" sz="1600" dirty="0">
              <a:solidFill>
                <a:srgbClr val="073446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220" name="AutoShape 4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9221" name="AutoShape 5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9222" name="Rectangle 44"/>
          <p:cNvSpPr txBox="1">
            <a:spLocks noGrp="1"/>
          </p:cNvSpPr>
          <p:nvPr/>
        </p:nvSpPr>
        <p:spPr>
          <a:xfrm>
            <a:off x="1263650" y="65341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26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Feb.-2015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9223" name="Rectangle 15"/>
          <p:cNvSpPr txBox="1">
            <a:spLocks noGrp="1"/>
          </p:cNvSpPr>
          <p:nvPr/>
        </p:nvSpPr>
        <p:spPr>
          <a:xfrm>
            <a:off x="635000" y="6534150"/>
            <a:ext cx="3968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r>
              <a:rPr lang="en-US" altLang="zh-CN" sz="800" dirty="0">
                <a:latin typeface="Arial" panose="020B0604020202020204" pitchFamily="34" charset="0"/>
              </a:rPr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  <p:graphicFrame>
        <p:nvGraphicFramePr>
          <p:cNvPr id="9224" name="Object 17"/>
          <p:cNvGraphicFramePr/>
          <p:nvPr/>
        </p:nvGraphicFramePr>
        <p:xfrm>
          <a:off x="876300" y="1814513"/>
          <a:ext cx="7200900" cy="439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238240" imgH="5605780" progId="Visio.Drawing.6">
                  <p:embed/>
                </p:oleObj>
              </mc:Choice>
              <mc:Fallback>
                <p:oleObj name="" r:id="rId1" imgW="6238240" imgH="5605780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6300" y="1814513"/>
                        <a:ext cx="7200900" cy="439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44"/>
          <p:cNvSpPr txBox="1">
            <a:spLocks noGrp="1"/>
          </p:cNvSpPr>
          <p:nvPr/>
        </p:nvSpPr>
        <p:spPr>
          <a:xfrm>
            <a:off x="2012950" y="6542088"/>
            <a:ext cx="2444750" cy="192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College of Computer Science, Sichuan University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9226" name="Rectangle 44"/>
          <p:cNvSpPr txBox="1">
            <a:spLocks noGrp="1"/>
          </p:cNvSpPr>
          <p:nvPr/>
        </p:nvSpPr>
        <p:spPr>
          <a:xfrm>
            <a:off x="8432800" y="66357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Ying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Sancong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7" name="AutoShape 15"/>
          <p:cNvSpPr/>
          <p:nvPr/>
        </p:nvSpPr>
        <p:spPr>
          <a:xfrm>
            <a:off x="25083" y="5105400"/>
            <a:ext cx="2713037" cy="930275"/>
          </a:xfrm>
          <a:prstGeom prst="wedgeEllipseCallout">
            <a:avLst>
              <a:gd name="adj1" fmla="val 47799"/>
              <a:gd name="adj2" fmla="val -84197"/>
            </a:avLst>
          </a:prstGeom>
          <a:solidFill>
            <a:srgbClr val="C7FFFF"/>
          </a:solidFill>
          <a:ln w="38100" cap="flat" cmpd="sng">
            <a:solidFill>
              <a:srgbClr val="C7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/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ReconstructiontFilter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8" name="AutoShape 15"/>
          <p:cNvSpPr/>
          <p:nvPr/>
        </p:nvSpPr>
        <p:spPr>
          <a:xfrm>
            <a:off x="3722053" y="5253355"/>
            <a:ext cx="1782762" cy="498475"/>
          </a:xfrm>
          <a:prstGeom prst="wedgeEllipseCallout">
            <a:avLst>
              <a:gd name="adj1" fmla="val -40509"/>
              <a:gd name="adj2" fmla="val -134264"/>
            </a:avLst>
          </a:prstGeom>
          <a:solidFill>
            <a:srgbClr val="C7FFFF"/>
          </a:solidFill>
          <a:ln w="38100" cap="flat" cmpd="sng">
            <a:solidFill>
              <a:srgbClr val="C7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/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DAC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" name="AutoShape 15"/>
          <p:cNvSpPr/>
          <p:nvPr/>
        </p:nvSpPr>
        <p:spPr>
          <a:xfrm>
            <a:off x="0" y="2443480"/>
            <a:ext cx="2440940" cy="930275"/>
          </a:xfrm>
          <a:prstGeom prst="wedgeEllipseCallout">
            <a:avLst>
              <a:gd name="adj1" fmla="val 52367"/>
              <a:gd name="adj2" fmla="val 51501"/>
            </a:avLst>
          </a:prstGeom>
          <a:solidFill>
            <a:srgbClr val="C7FFFF"/>
          </a:solidFill>
          <a:ln w="38100" cap="flat" cmpd="sng">
            <a:solidFill>
              <a:srgbClr val="C7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/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Anti-aliasing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Filter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0" name="AutoShape 15"/>
          <p:cNvSpPr/>
          <p:nvPr/>
        </p:nvSpPr>
        <p:spPr>
          <a:xfrm>
            <a:off x="499745" y="1725613"/>
            <a:ext cx="2779713" cy="611187"/>
          </a:xfrm>
          <a:prstGeom prst="wedgeEllipseCallout">
            <a:avLst>
              <a:gd name="adj1" fmla="val 62781"/>
              <a:gd name="adj2" fmla="val 197740"/>
            </a:avLst>
          </a:prstGeom>
          <a:solidFill>
            <a:srgbClr val="C7FFFF"/>
          </a:solidFill>
          <a:ln w="38100" cap="flat" cmpd="sng">
            <a:solidFill>
              <a:srgbClr val="C7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/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Sampling-Hold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18" name="AutoShape 15"/>
          <p:cNvSpPr/>
          <p:nvPr/>
        </p:nvSpPr>
        <p:spPr>
          <a:xfrm>
            <a:off x="4495483" y="2298700"/>
            <a:ext cx="1781175" cy="500063"/>
          </a:xfrm>
          <a:prstGeom prst="wedgeEllipseCallout">
            <a:avLst>
              <a:gd name="adj1" fmla="val -63208"/>
              <a:gd name="adj2" fmla="val 133491"/>
            </a:avLst>
          </a:prstGeom>
          <a:solidFill>
            <a:srgbClr val="C7FFFF"/>
          </a:solidFill>
          <a:ln w="38100" cap="flat" cmpd="sng">
            <a:solidFill>
              <a:srgbClr val="C7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/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quantize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9" name="AutoShape 15"/>
          <p:cNvSpPr/>
          <p:nvPr/>
        </p:nvSpPr>
        <p:spPr>
          <a:xfrm>
            <a:off x="3396933" y="1849755"/>
            <a:ext cx="1781175" cy="500063"/>
          </a:xfrm>
          <a:prstGeom prst="wedgeEllipseCallout">
            <a:avLst>
              <a:gd name="adj1" fmla="val -19322"/>
              <a:gd name="adj2" fmla="val 223904"/>
            </a:avLst>
          </a:prstGeom>
          <a:solidFill>
            <a:srgbClr val="C7FFFF"/>
          </a:solidFill>
          <a:ln w="38100" cap="flat" cmpd="sng">
            <a:solidFill>
              <a:srgbClr val="C7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t" anchorCtr="0"/>
          <a:p>
            <a:pPr eaLnBrk="0" hangingPunct="0"/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ADC</a:t>
            </a:r>
            <a:endParaRPr lang="en-US" altLang="zh-CN" sz="16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8" grpId="0" bldLvl="0" animBg="1"/>
      <p:bldP spid="9" grpId="0" bldLvl="0" animBg="1"/>
      <p:bldP spid="10" grpId="0" bldLvl="0" animBg="1"/>
      <p:bldP spid="18" grpId="0" bldLvl="0" animBg="1"/>
      <p:bldP spid="19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493713" y="334963"/>
            <a:ext cx="5783262" cy="588962"/>
          </a:xfrm>
        </p:spPr>
        <p:txBody>
          <a:bodyPr vert="horz" wrap="square" lIns="91440" tIns="91440" rIns="91440" bIns="91440" anchor="ctr" anchorCtr="0"/>
          <a:p>
            <a:pPr marL="342900" indent="-342900"/>
            <a:r>
              <a:rPr lang="en-US" altLang="zh-CN" sz="3200" dirty="0"/>
              <a:t>3.</a:t>
            </a:r>
            <a:r>
              <a:rPr lang="zh-CN" altLang="en-US" sz="3200" dirty="0"/>
              <a:t>     </a:t>
            </a:r>
            <a:r>
              <a:rPr lang="en-US" altLang="zh-CN" sz="3200" dirty="0"/>
              <a:t>The Course Organization</a:t>
            </a:r>
            <a:endParaRPr lang="en-US" altLang="zh-CN" sz="3200" dirty="0"/>
          </a:p>
        </p:txBody>
      </p:sp>
      <p:sp>
        <p:nvSpPr>
          <p:cNvPr id="10243" name="AutoShape 4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10244" name="AutoShape 5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10245" name="Rectangle 44"/>
          <p:cNvSpPr txBox="1">
            <a:spLocks noGrp="1"/>
          </p:cNvSpPr>
          <p:nvPr/>
        </p:nvSpPr>
        <p:spPr>
          <a:xfrm>
            <a:off x="1263650" y="65341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26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Feb.-2015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0246" name="Rectangle 15"/>
          <p:cNvSpPr txBox="1">
            <a:spLocks noGrp="1"/>
          </p:cNvSpPr>
          <p:nvPr/>
        </p:nvSpPr>
        <p:spPr>
          <a:xfrm>
            <a:off x="635000" y="6534150"/>
            <a:ext cx="3968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r>
              <a:rPr lang="en-US" altLang="zh-CN" sz="800" dirty="0">
                <a:latin typeface="Arial" panose="020B0604020202020204" pitchFamily="34" charset="0"/>
              </a:rPr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68375" y="1266825"/>
            <a:ext cx="7705725" cy="5151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Part 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Chapter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宋体" panose="02010600030101010101" pitchFamily="2" charset="-122"/>
                <a:cs typeface="Arial" panose="020B0604020202020204" pitchFamily="34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宋体" panose="02010600030101010101" pitchFamily="2" charset="-122"/>
                <a:cs typeface="Arial" panose="020B0604020202020204" pitchFamily="34" charset="0"/>
              </a:rPr>
              <a:t>11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宋体" panose="02010600030101010101" pitchFamily="2" charset="-122"/>
                <a:cs typeface="Arial" panose="020B0604020202020204" pitchFamily="34" charset="0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宋体" panose="02010600030101010101" pitchFamily="2" charset="-122"/>
                <a:cs typeface="Arial" panose="020B0604020202020204" pitchFamily="34" charset="0"/>
              </a:rPr>
              <a:t>12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	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Digital concepts, number systems, binary codes and arithmetic.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Part 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Chapter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	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Logic symbols and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boolean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algebra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Part 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Chapter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	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Principles of combinational logic,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karnaugh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maps etc.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Part 4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Chapter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	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   Analysis and design of combinational logic, for example, decoders, encoders, adders etc.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0248" name="Rectangle 44"/>
          <p:cNvSpPr txBox="1">
            <a:spLocks noGrp="1"/>
          </p:cNvSpPr>
          <p:nvPr/>
        </p:nvSpPr>
        <p:spPr>
          <a:xfrm>
            <a:off x="2012950" y="6542088"/>
            <a:ext cx="2444750" cy="192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College of Computer Science, Sichuan University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0249" name="Rectangle 44"/>
          <p:cNvSpPr txBox="1">
            <a:spLocks noGrp="1"/>
          </p:cNvSpPr>
          <p:nvPr/>
        </p:nvSpPr>
        <p:spPr>
          <a:xfrm>
            <a:off x="8432800" y="66357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Ying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Sancong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493713" y="334963"/>
            <a:ext cx="5783262" cy="588962"/>
          </a:xfrm>
        </p:spPr>
        <p:txBody>
          <a:bodyPr vert="horz" wrap="square" lIns="91440" tIns="91440" rIns="91440" bIns="91440" anchor="ctr" anchorCtr="0"/>
          <a:p>
            <a:pPr marL="342900" indent="-342900"/>
            <a:r>
              <a:rPr lang="en-US" altLang="zh-CN" sz="3200" dirty="0"/>
              <a:t>3.</a:t>
            </a:r>
            <a:r>
              <a:rPr lang="zh-CN" altLang="en-US" sz="3200" dirty="0"/>
              <a:t>     </a:t>
            </a:r>
            <a:r>
              <a:rPr lang="en-US" altLang="zh-CN" sz="3200" dirty="0"/>
              <a:t>The Course Organization (cont.)</a:t>
            </a:r>
            <a:endParaRPr lang="en-US" altLang="zh-CN" sz="3200" dirty="0"/>
          </a:p>
        </p:txBody>
      </p:sp>
      <p:sp>
        <p:nvSpPr>
          <p:cNvPr id="11267" name="AutoShape 4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11268" name="AutoShape 5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11269" name="Rectangle 44"/>
          <p:cNvSpPr txBox="1">
            <a:spLocks noGrp="1"/>
          </p:cNvSpPr>
          <p:nvPr/>
        </p:nvSpPr>
        <p:spPr>
          <a:xfrm>
            <a:off x="1263650" y="65341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26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Feb.-2015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1270" name="Rectangle 15"/>
          <p:cNvSpPr txBox="1">
            <a:spLocks noGrp="1"/>
          </p:cNvSpPr>
          <p:nvPr/>
        </p:nvSpPr>
        <p:spPr>
          <a:xfrm>
            <a:off x="635000" y="6534150"/>
            <a:ext cx="3968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r>
              <a:rPr lang="en-US" altLang="zh-CN" sz="800" dirty="0">
                <a:latin typeface="Arial" panose="020B0604020202020204" pitchFamily="34" charset="0"/>
              </a:rPr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8225" y="1538288"/>
            <a:ext cx="7705725" cy="48974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Part 5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Chapter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	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Flip-flops, simple counters, and registers.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Part 6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Summary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of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Chapter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9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	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Introduction to sequential circuits, state machine notation, synchronous sequential circuit analysis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and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design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etc.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Part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Chapter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Memory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and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Storage.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Part 8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Chapter 12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	   Signal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Interface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Bus  and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Processing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IC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Technologies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1272" name="Rectangle 44"/>
          <p:cNvSpPr txBox="1">
            <a:spLocks noGrp="1"/>
          </p:cNvSpPr>
          <p:nvPr/>
        </p:nvSpPr>
        <p:spPr>
          <a:xfrm>
            <a:off x="2012950" y="6542088"/>
            <a:ext cx="2444750" cy="192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College of Computer Science, Sichuan University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1273" name="Rectangle 44"/>
          <p:cNvSpPr txBox="1">
            <a:spLocks noGrp="1"/>
          </p:cNvSpPr>
          <p:nvPr/>
        </p:nvSpPr>
        <p:spPr>
          <a:xfrm>
            <a:off x="8432800" y="66357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Ying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Sancong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493713" y="334963"/>
            <a:ext cx="8078787" cy="755650"/>
          </a:xfrm>
        </p:spPr>
        <p:txBody>
          <a:bodyPr vert="horz" wrap="square" lIns="91440" tIns="91440" rIns="91440" bIns="91440" anchor="ctr" anchorCtr="0"/>
          <a:p>
            <a:pPr marL="342900" indent="-342900"/>
            <a:r>
              <a:rPr lang="en-US" altLang="zh-CN" sz="3200" dirty="0"/>
              <a:t>4.</a:t>
            </a:r>
            <a:r>
              <a:rPr lang="zh-CN" altLang="en-US" sz="3200" dirty="0"/>
              <a:t>    </a:t>
            </a:r>
            <a:r>
              <a:rPr lang="en-US" altLang="zh-CN" sz="3200" dirty="0"/>
              <a:t>Expecting</a:t>
            </a:r>
            <a:r>
              <a:rPr lang="zh-CN" altLang="en-US" sz="3200" dirty="0"/>
              <a:t> </a:t>
            </a:r>
            <a:r>
              <a:rPr lang="en-US" altLang="zh-CN" sz="3200" dirty="0"/>
              <a:t>what you should do for the course</a:t>
            </a:r>
            <a:endParaRPr lang="en-US" altLang="zh-CN" sz="3200" dirty="0"/>
          </a:p>
        </p:txBody>
      </p:sp>
      <p:sp>
        <p:nvSpPr>
          <p:cNvPr id="12291" name="AutoShape 4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12292" name="AutoShape 5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12293" name="Rectangle 44"/>
          <p:cNvSpPr txBox="1">
            <a:spLocks noGrp="1"/>
          </p:cNvSpPr>
          <p:nvPr/>
        </p:nvSpPr>
        <p:spPr>
          <a:xfrm>
            <a:off x="1263650" y="65341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26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Feb.-2015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2294" name="Rectangle 15"/>
          <p:cNvSpPr txBox="1">
            <a:spLocks noGrp="1"/>
          </p:cNvSpPr>
          <p:nvPr/>
        </p:nvSpPr>
        <p:spPr>
          <a:xfrm>
            <a:off x="635000" y="6534150"/>
            <a:ext cx="3968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r>
              <a:rPr lang="en-US" altLang="zh-CN" sz="800" dirty="0">
                <a:latin typeface="Arial" panose="020B0604020202020204" pitchFamily="34" charset="0"/>
              </a:rPr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187450" y="1292225"/>
            <a:ext cx="7705725" cy="50752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Be quiet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in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class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课堂保持安静。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Preview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做到课前预习，预习要讲授的内容。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Attendance Rate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按时上课，确保出勤率。（考勤方式多样化）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Homework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MS PGothic" panose="020B0600070205080204" pitchFamily="34" charset="-128"/>
                <a:cs typeface="Arial" panose="020B0604020202020204" pitchFamily="34" charset="0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独立完成课后作业，按时交作业。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tx2"/>
              </a:buClr>
              <a:buSzTx/>
              <a:buFont typeface="Wingdings" panose="05000000000000000000" pitchFamily="2" charset="2"/>
              <a:buChar char="w"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课程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cs typeface="Arial" panose="020B0604020202020204" pitchFamily="34" charset="0"/>
              </a:rPr>
              <a:t>QQ群号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：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992831733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296" name="Rectangle 44"/>
          <p:cNvSpPr txBox="1">
            <a:spLocks noGrp="1"/>
          </p:cNvSpPr>
          <p:nvPr/>
        </p:nvSpPr>
        <p:spPr>
          <a:xfrm>
            <a:off x="8432800" y="66357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Ying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Sancong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2297" name="Rectangle 44"/>
          <p:cNvSpPr txBox="1">
            <a:spLocks noGrp="1"/>
          </p:cNvSpPr>
          <p:nvPr/>
        </p:nvSpPr>
        <p:spPr>
          <a:xfrm>
            <a:off x="2012950" y="6542088"/>
            <a:ext cx="2444750" cy="192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College of Computer Science, Sichuan University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493713" y="334963"/>
            <a:ext cx="8078787" cy="755650"/>
          </a:xfrm>
        </p:spPr>
        <p:txBody>
          <a:bodyPr vert="horz" wrap="square" lIns="91440" tIns="91440" rIns="91440" bIns="91440" anchor="ctr" anchorCtr="0"/>
          <a:p>
            <a:pPr marL="342900" indent="-342900"/>
            <a:r>
              <a:rPr lang="en-US" altLang="zh-CN" sz="3200" dirty="0"/>
              <a:t>5.</a:t>
            </a:r>
            <a:r>
              <a:rPr lang="zh-CN" altLang="en-US" sz="3200" dirty="0"/>
              <a:t>    </a:t>
            </a:r>
            <a:r>
              <a:rPr lang="en-US" altLang="zh-CN" sz="3200" dirty="0"/>
              <a:t>Examining Methods for the course</a:t>
            </a:r>
            <a:endParaRPr lang="en-US" altLang="zh-CN" sz="3200" dirty="0"/>
          </a:p>
        </p:txBody>
      </p:sp>
      <p:sp>
        <p:nvSpPr>
          <p:cNvPr id="13315" name="AutoShape 4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13316" name="AutoShape 5" descr="fetch%3EUID%3E"/>
          <p:cNvSpPr>
            <a:spLocks noChangeAspect="1"/>
          </p:cNvSpPr>
          <p:nvPr/>
        </p:nvSpPr>
        <p:spPr>
          <a:xfrm>
            <a:off x="4419600" y="3276600"/>
            <a:ext cx="3048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eaLnBrk="1" hangingPunct="1"/>
            <a:endParaRPr lang="en-AU" altLang="en-US" dirty="0">
              <a:latin typeface="Times" pitchFamily="2" charset="0"/>
            </a:endParaRPr>
          </a:p>
        </p:txBody>
      </p:sp>
      <p:sp>
        <p:nvSpPr>
          <p:cNvPr id="13317" name="Rectangle 44"/>
          <p:cNvSpPr txBox="1">
            <a:spLocks noGrp="1"/>
          </p:cNvSpPr>
          <p:nvPr/>
        </p:nvSpPr>
        <p:spPr>
          <a:xfrm>
            <a:off x="1263650" y="65341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26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Feb.-2015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3318" name="Rectangle 15"/>
          <p:cNvSpPr txBox="1">
            <a:spLocks noGrp="1"/>
          </p:cNvSpPr>
          <p:nvPr/>
        </p:nvSpPr>
        <p:spPr>
          <a:xfrm>
            <a:off x="635000" y="6534150"/>
            <a:ext cx="3968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r>
              <a:rPr lang="en-US" altLang="zh-CN" sz="800" dirty="0">
                <a:latin typeface="Arial" panose="020B0604020202020204" pitchFamily="34" charset="0"/>
              </a:rPr>
              <a:t>Page </a:t>
            </a:r>
            <a:fld id="{9A0DB2DC-4C9A-4742-B13C-FB6460FD3503}" type="slidenum">
              <a:rPr lang="en-US" altLang="zh-CN" sz="800" dirty="0">
                <a:latin typeface="Arial" panose="020B0604020202020204" pitchFamily="34" charset="0"/>
              </a:rPr>
            </a:fld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3319" name="Rectangle 44"/>
          <p:cNvSpPr txBox="1">
            <a:spLocks noGrp="1"/>
          </p:cNvSpPr>
          <p:nvPr/>
        </p:nvSpPr>
        <p:spPr>
          <a:xfrm>
            <a:off x="8432800" y="6635750"/>
            <a:ext cx="676275" cy="19526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Ying</a:t>
            </a:r>
            <a:r>
              <a:rPr lang="zh-CN" altLang="en-US" sz="800" dirty="0">
                <a:latin typeface="Arial" panose="020B0604020202020204" pitchFamily="34" charset="0"/>
              </a:rPr>
              <a:t> </a:t>
            </a:r>
            <a:r>
              <a:rPr lang="en-US" altLang="zh-CN" sz="800" dirty="0">
                <a:latin typeface="Arial" panose="020B0604020202020204" pitchFamily="34" charset="0"/>
              </a:rPr>
              <a:t>Sancong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3320" name="Rectangle 44"/>
          <p:cNvSpPr txBox="1">
            <a:spLocks noGrp="1"/>
          </p:cNvSpPr>
          <p:nvPr/>
        </p:nvSpPr>
        <p:spPr>
          <a:xfrm>
            <a:off x="2012950" y="6542088"/>
            <a:ext cx="2444750" cy="192087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ctr"/>
            <a:r>
              <a:rPr lang="en-US" altLang="zh-CN" sz="800" dirty="0">
                <a:latin typeface="Arial" panose="020B0604020202020204" pitchFamily="34" charset="0"/>
              </a:rPr>
              <a:t>College of Computer Science, Sichuan University</a:t>
            </a:r>
            <a:endParaRPr lang="en-US" altLang="zh-CN" sz="800" dirty="0"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42950" y="1292225"/>
            <a:ext cx="8216900" cy="53435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5.1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Arial Narrow" panose="020B060602020203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Attendance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Arial Narrow" panose="020B060602020203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  成绩由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3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部分构成：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平时成绩：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30%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1714500" marR="0" lvl="3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Wingdings" panose="05000000000000000000" charset="0"/>
              <a:buChar char="Ø"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  <a:sym typeface="+mn-ea"/>
              </a:rPr>
              <a:t>实验成绩：10%，操作实验，提交实验报告。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R="0" lvl="3" indent="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Wingdings" panose="05000000000000000000" charset="0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1次组合逻辑电路实验；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R="0" lvl="3" indent="4572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Wingdings" panose="05000000000000000000" charset="0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ea typeface="宋体" panose="02010600030101010101" pitchFamily="2" charset="-122"/>
                <a:cs typeface="Arial" panose="020B0604020202020204" pitchFamily="34" charset="0"/>
              </a:rPr>
              <a:t>1次同步时序电路实验。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1714500" marR="0" lvl="3" indent="-3429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Wingdings" panose="05000000000000000000" charset="0"/>
              <a:buChar char="Ø"/>
              <a:defRPr/>
            </a:pPr>
            <a:r>
              <a:rPr lang="zh-CN" altLang="en-US" sz="200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  <a:sym typeface="+mn-ea"/>
              </a:rPr>
              <a:t>平时作业及出勤：</a:t>
            </a:r>
            <a:r>
              <a:rPr lang="en-US" altLang="zh-CN" sz="200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  <a:sym typeface="+mn-ea"/>
              </a:rPr>
              <a:t>2</a:t>
            </a:r>
            <a:r>
              <a:rPr lang="zh-CN" altLang="en-US" sz="200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  <a:sym typeface="+mn-ea"/>
              </a:rPr>
              <a:t>0%，</a:t>
            </a:r>
            <a:r>
              <a:rPr lang="zh-CN" altLang="en-US" sz="200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  <a:sym typeface="+mn-ea"/>
              </a:rPr>
              <a:t>由助教老师制定一个统一标准，其中包括：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		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" pitchFamily="2" charset="0"/>
                <a:ea typeface="宋体" panose="02010600030101010101" pitchFamily="2" charset="-122"/>
                <a:cs typeface="Arial" panose="020B0604020202020204" pitchFamily="34" charset="0"/>
              </a:rPr>
              <a:t>出勤率；课堂作业；独立完成的课后作业。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" pitchFamily="2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小测成绩：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20%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	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2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次小测，随堂测试。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期末成绩：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5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0%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    期末考试卷面成绩，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强制达标分数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50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73446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Arial" panose="020B0604020202020204" pitchFamily="34" charset="0"/>
              </a:rPr>
              <a:t>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8A1100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73446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ZTFlNDhhZjk0MjI3OGE1ZDBhNTExZjg0ODc5NjFkOGUifQ=="/>
</p:tagLst>
</file>

<file path=ppt/theme/theme1.xml><?xml version="1.0" encoding="utf-8"?>
<a:theme xmlns:a="http://schemas.openxmlformats.org/drawingml/2006/main" name="01-20-01-62_Memjet_PowerPoint">
  <a:themeElements>
    <a:clrScheme name="01-20-01-62_Memjet_PowerPoint 2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1400"/>
      </a:accent1>
      <a:accent2>
        <a:srgbClr val="991400"/>
      </a:accent2>
      <a:accent3>
        <a:srgbClr val="FFFFFF"/>
      </a:accent3>
      <a:accent4>
        <a:srgbClr val="000000"/>
      </a:accent4>
      <a:accent5>
        <a:srgbClr val="CAAAAA"/>
      </a:accent5>
      <a:accent6>
        <a:srgbClr val="8A1100"/>
      </a:accent6>
      <a:hlink>
        <a:srgbClr val="0099EE"/>
      </a:hlink>
      <a:folHlink>
        <a:srgbClr val="808080"/>
      </a:folHlink>
    </a:clrScheme>
    <a:fontScheme name="01-20-01-62_Memjet_PowerPoint">
      <a:majorFont>
        <a:latin typeface="Arial Narrow"/>
        <a:ea typeface="MS PGothic"/>
        <a:cs typeface=""/>
      </a:majorFont>
      <a:minorFont>
        <a:latin typeface="Arial Narrow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  <a:ea typeface="MS PGothic" panose="020B0600070205080204" pitchFamily="34" charset="-128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  <a:ea typeface="MS PGothic" panose="020B0600070205080204" pitchFamily="34" charset="-128"/>
            <a:cs typeface="Arial" panose="020B0604020202020204" pitchFamily="34" charset="0"/>
          </a:defRPr>
        </a:defPPr>
      </a:lstStyle>
    </a:lnDef>
  </a:objectDefaults>
  <a:extraClrSchemeLst>
    <a:extraClrScheme>
      <a:clrScheme name="01-20-01-62_Memjet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20-01-62_Memjet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20-01-62_Memjet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20-01-62_Memjet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20-01-62_Memjet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20-01-62_Memjet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20-01-62_Memjet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20-01-62_Memjet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20-01-62_Memjet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20-01-62_Memjet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20-01-62_Memjet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20-01-62_Memjet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20-01-62_Memjet_PowerPoin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20-01-62_Memjet_PowerPoint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20-01-62_Memjet_PowerPoint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20-01-62_Memjet_PowerPoint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20-01-62_Memjet_PowerPoint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1-20-01-62_Memjet_PowerPoint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20-01-62_Memjet_PowerPoint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20-01-62_Memjet_PowerPoint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20-01-62_Memjet_PowerPoint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20-01-62_Memjet_PowerPoint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20-01-62_Memjet_PowerPoint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20-01-62_Memjet_PowerPoint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1-20-01-62_Memjet_PowerPoint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1400"/>
        </a:accent1>
        <a:accent2>
          <a:srgbClr val="991400"/>
        </a:accent2>
        <a:accent3>
          <a:srgbClr val="FFFFFF"/>
        </a:accent3>
        <a:accent4>
          <a:srgbClr val="000000"/>
        </a:accent4>
        <a:accent5>
          <a:srgbClr val="CAAAAA"/>
        </a:accent5>
        <a:accent6>
          <a:srgbClr val="8A1100"/>
        </a:accent6>
        <a:hlink>
          <a:srgbClr val="0099E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W Design">
  <a:themeElements>
    <a:clrScheme name="HW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HW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  <a:ea typeface="MS PGothic" panose="020B0600070205080204" pitchFamily="34" charset="-128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  <a:ea typeface="MS PGothic" panose="020B0600070205080204" pitchFamily="34" charset="-128"/>
            <a:cs typeface="Arial" panose="020B0604020202020204" pitchFamily="34" charset="0"/>
          </a:defRPr>
        </a:defPPr>
      </a:lstStyle>
    </a:lnDef>
  </a:objectDefaults>
  <a:extraClrSchemeLst>
    <a:extraClrScheme>
      <a:clrScheme name="HW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W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W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W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W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W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W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W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W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W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W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W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01-20-01-62_Memjet_PowerPoint">
  <a:themeElements>
    <a:clrScheme name="1_01-20-01-62_Memjet_PowerPoint 25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1400"/>
      </a:accent1>
      <a:accent2>
        <a:srgbClr val="991400"/>
      </a:accent2>
      <a:accent3>
        <a:srgbClr val="FFFFFF"/>
      </a:accent3>
      <a:accent4>
        <a:srgbClr val="000000"/>
      </a:accent4>
      <a:accent5>
        <a:srgbClr val="CAAAAA"/>
      </a:accent5>
      <a:accent6>
        <a:srgbClr val="8A1100"/>
      </a:accent6>
      <a:hlink>
        <a:srgbClr val="0099EE"/>
      </a:hlink>
      <a:folHlink>
        <a:srgbClr val="808080"/>
      </a:folHlink>
    </a:clrScheme>
    <a:fontScheme name="1_01-20-01-62_Memjet_PowerPoint">
      <a:majorFont>
        <a:latin typeface="Arial Narrow"/>
        <a:ea typeface="MS PGothic"/>
        <a:cs typeface=""/>
      </a:majorFont>
      <a:minorFont>
        <a:latin typeface="Arial Narrow"/>
        <a:ea typeface="MS P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  <a:ea typeface="MS PGothic" panose="020B0600070205080204" pitchFamily="34" charset="-128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  <a:ea typeface="MS PGothic" panose="020B0600070205080204" pitchFamily="34" charset="-128"/>
            <a:cs typeface="Arial" panose="020B0604020202020204" pitchFamily="34" charset="0"/>
          </a:defRPr>
        </a:defPPr>
      </a:lstStyle>
    </a:lnDef>
  </a:objectDefaults>
  <a:extraClrSchemeLst>
    <a:extraClrScheme>
      <a:clrScheme name="1_01-20-01-62_Memjet_PowerPoin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1-20-01-62_Memjet_PowerPoin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1-20-01-62_Memjet_PowerPoin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1-20-01-62_Memjet_PowerPoin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1-20-01-62_Memjet_PowerPoin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1-20-01-62_Memjet_PowerPoin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1-20-01-62_Memjet_PowerPoin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1-20-01-62_Memjet_PowerPoin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1-20-01-62_Memjet_PowerPoin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1-20-01-62_Memjet_PowerPoin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1-20-01-62_Memjet_PowerPoin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1-20-01-62_Memjet_PowerPoin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1-20-01-62_Memjet_PowerPoint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1-20-01-62_Memjet_PowerPoint 1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1-20-01-62_Memjet_PowerPoint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1-20-01-62_Memjet_PowerPoint 16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1-20-01-62_Memjet_PowerPoint 17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01-20-01-62_Memjet_PowerPoint 18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1-20-01-62_Memjet_PowerPoint 19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1-20-01-62_Memjet_PowerPoint 20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1-20-01-62_Memjet_PowerPoint 21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1-20-01-62_Memjet_PowerPoint 22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1-20-01-62_Memjet_PowerPoint 23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1-20-01-62_Memjet_PowerPoint 24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01-20-01-62_Memjet_PowerPoint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1400"/>
        </a:accent1>
        <a:accent2>
          <a:srgbClr val="991400"/>
        </a:accent2>
        <a:accent3>
          <a:srgbClr val="FFFFFF"/>
        </a:accent3>
        <a:accent4>
          <a:srgbClr val="000000"/>
        </a:accent4>
        <a:accent5>
          <a:srgbClr val="CAAAAA"/>
        </a:accent5>
        <a:accent6>
          <a:srgbClr val="8A1100"/>
        </a:accent6>
        <a:hlink>
          <a:srgbClr val="0099EE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01-20-01-62_Memjet_PowerPoint</Template>
  <TotalTime>0</TotalTime>
  <Words>3587</Words>
  <Application>WPS 演示</Application>
  <PresentationFormat>全屏显示(4:3)</PresentationFormat>
  <Paragraphs>262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1" baseType="lpstr">
      <vt:lpstr>Arial</vt:lpstr>
      <vt:lpstr>宋体</vt:lpstr>
      <vt:lpstr>Wingdings</vt:lpstr>
      <vt:lpstr>Times</vt:lpstr>
      <vt:lpstr>Times New Roman</vt:lpstr>
      <vt:lpstr>MS PGothic</vt:lpstr>
      <vt:lpstr>Arial Narrow</vt:lpstr>
      <vt:lpstr>Calibri</vt:lpstr>
      <vt:lpstr>黑体</vt:lpstr>
      <vt:lpstr>仿宋</vt:lpstr>
      <vt:lpstr>Wingdings</vt:lpstr>
      <vt:lpstr>方正舒体</vt:lpstr>
      <vt:lpstr>微软雅黑</vt:lpstr>
      <vt:lpstr>Arial Unicode MS</vt:lpstr>
      <vt:lpstr>01-20-01-62_Memjet_PowerPoint</vt:lpstr>
      <vt:lpstr>HW Design</vt:lpstr>
      <vt:lpstr>1_01-20-01-62_Memjet_PowerPoint</vt:lpstr>
      <vt:lpstr>Visio.Drawing.6</vt:lpstr>
      <vt:lpstr>Course Name       Digital Logic: Applications and Design</vt:lpstr>
      <vt:lpstr>1. Teacher Introduction</vt:lpstr>
      <vt:lpstr>2.     Course Application</vt:lpstr>
      <vt:lpstr>2.     Course Application</vt:lpstr>
      <vt:lpstr>2.     Course Application（cont.）</vt:lpstr>
      <vt:lpstr>3.     The Course Organization</vt:lpstr>
      <vt:lpstr>3.     The Course Organization (cont.)</vt:lpstr>
      <vt:lpstr>4.    Expecting what you should do for the course</vt:lpstr>
      <vt:lpstr>5.    Examining Methods for the course</vt:lpstr>
      <vt:lpstr>5.    Examining Methods for the course （cont.）</vt:lpstr>
      <vt:lpstr>6.    EDA Tools</vt:lpstr>
      <vt:lpstr>7.    References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&lt;Project Name&gt;</dc:title>
  <dc:creator>rcormack</dc:creator>
  <cp:keywords>Templates, Memjet</cp:keywords>
  <dc:subject>Memjet Templates</dc:subject>
  <cp:lastModifiedBy>dell</cp:lastModifiedBy>
  <cp:revision>369</cp:revision>
  <cp:lastPrinted>2011-07-22T20:51:00Z</cp:lastPrinted>
  <dcterms:created xsi:type="dcterms:W3CDTF">2012-06-20T07:58:00Z</dcterms:created>
  <dcterms:modified xsi:type="dcterms:W3CDTF">2025-02-26T05:34:45Z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83F69B07523A4BE8A6BC0A9861604AA7_12</vt:lpwstr>
  </property>
</Properties>
</file>