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Lst>
  <p:notesMasterIdLst>
    <p:notesMasterId r:id="rId5"/>
  </p:notesMasterIdLst>
  <p:handoutMasterIdLst>
    <p:handoutMasterId r:id="rId72"/>
  </p:handoutMasterIdLst>
  <p:sldIdLst>
    <p:sldId id="309" r:id="rId4"/>
    <p:sldId id="312" r:id="rId6"/>
    <p:sldId id="408" r:id="rId7"/>
    <p:sldId id="409" r:id="rId8"/>
    <p:sldId id="411" r:id="rId9"/>
    <p:sldId id="379" r:id="rId10"/>
    <p:sldId id="412" r:id="rId11"/>
    <p:sldId id="413" r:id="rId12"/>
    <p:sldId id="414" r:id="rId13"/>
    <p:sldId id="415" r:id="rId14"/>
    <p:sldId id="416" r:id="rId15"/>
    <p:sldId id="417" r:id="rId16"/>
    <p:sldId id="435" r:id="rId17"/>
    <p:sldId id="380" r:id="rId18"/>
    <p:sldId id="424" r:id="rId19"/>
    <p:sldId id="425" r:id="rId20"/>
    <p:sldId id="381" r:id="rId21"/>
    <p:sldId id="382" r:id="rId22"/>
    <p:sldId id="383" r:id="rId23"/>
    <p:sldId id="384" r:id="rId24"/>
    <p:sldId id="385" r:id="rId25"/>
    <p:sldId id="386" r:id="rId26"/>
    <p:sldId id="387" r:id="rId27"/>
    <p:sldId id="388" r:id="rId28"/>
    <p:sldId id="389" r:id="rId29"/>
    <p:sldId id="440" r:id="rId30"/>
    <p:sldId id="392" r:id="rId31"/>
    <p:sldId id="438" r:id="rId32"/>
    <p:sldId id="393" r:id="rId33"/>
    <p:sldId id="436" r:id="rId34"/>
    <p:sldId id="394" r:id="rId35"/>
    <p:sldId id="490" r:id="rId36"/>
    <p:sldId id="395" r:id="rId37"/>
    <p:sldId id="441" r:id="rId38"/>
    <p:sldId id="457" r:id="rId39"/>
    <p:sldId id="458" r:id="rId40"/>
    <p:sldId id="396" r:id="rId41"/>
    <p:sldId id="397" r:id="rId42"/>
    <p:sldId id="398" r:id="rId43"/>
    <p:sldId id="399" r:id="rId44"/>
    <p:sldId id="400" r:id="rId45"/>
    <p:sldId id="401" r:id="rId46"/>
    <p:sldId id="433" r:id="rId47"/>
    <p:sldId id="404" r:id="rId48"/>
    <p:sldId id="443" r:id="rId49"/>
    <p:sldId id="444" r:id="rId50"/>
    <p:sldId id="445" r:id="rId51"/>
    <p:sldId id="446" r:id="rId52"/>
    <p:sldId id="447" r:id="rId53"/>
    <p:sldId id="448" r:id="rId54"/>
    <p:sldId id="449" r:id="rId55"/>
    <p:sldId id="450" r:id="rId56"/>
    <p:sldId id="451" r:id="rId57"/>
    <p:sldId id="403" r:id="rId58"/>
    <p:sldId id="405" r:id="rId59"/>
    <p:sldId id="452" r:id="rId60"/>
    <p:sldId id="406" r:id="rId61"/>
    <p:sldId id="390" r:id="rId62"/>
    <p:sldId id="426" r:id="rId63"/>
    <p:sldId id="453" r:id="rId64"/>
    <p:sldId id="461" r:id="rId65"/>
    <p:sldId id="459" r:id="rId66"/>
    <p:sldId id="455" r:id="rId67"/>
    <p:sldId id="456" r:id="rId68"/>
    <p:sldId id="460" r:id="rId69"/>
    <p:sldId id="439" r:id="rId70"/>
    <p:sldId id="432" r:id="rId71"/>
  </p:sldIdLst>
  <p:sldSz cx="9144000" cy="6858000" type="screen4x3"/>
  <p:notesSz cx="7315200" cy="9601200"/>
  <p:custDataLst>
    <p:tags r:id="rId76"/>
  </p:custDataLst>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213084"/>
    <a:srgbClr val="6699FF"/>
    <a:srgbClr val="FF7C80"/>
    <a:srgbClr val="FFFF00"/>
    <a:srgbClr val="FFFFCC"/>
    <a:srgbClr val="FF3300"/>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118"/>
    <p:restoredTop sz="76888"/>
  </p:normalViewPr>
  <p:slideViewPr>
    <p:cSldViewPr showGuides="1">
      <p:cViewPr varScale="1">
        <p:scale>
          <a:sx n="89" d="100"/>
          <a:sy n="89" d="100"/>
        </p:scale>
        <p:origin x="221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6" Type="http://schemas.openxmlformats.org/officeDocument/2006/relationships/tags" Target="tags/tag2.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handoutMaster" Target="handoutMasters/handoutMaster1.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19.emf"/><Relationship Id="rId8" Type="http://schemas.openxmlformats.org/officeDocument/2006/relationships/image" Target="../media/image18.emf"/><Relationship Id="rId7" Type="http://schemas.openxmlformats.org/officeDocument/2006/relationships/image" Target="../media/image17.emf"/><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5.emf"/><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5410" name="Rectangle 2"/>
          <p:cNvSpPr>
            <a:spLocks noGrp="1" noChangeArrowheads="1"/>
          </p:cNvSpPr>
          <p:nvPr>
            <p:ph type="hdr" sz="quarter"/>
          </p:nvPr>
        </p:nvSpPr>
        <p:spPr bwMode="auto">
          <a:xfrm>
            <a:off x="0" y="0"/>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5411" name="Rectangle 3"/>
          <p:cNvSpPr>
            <a:spLocks noGrp="1" noChangeArrowheads="1"/>
          </p:cNvSpPr>
          <p:nvPr>
            <p:ph type="dt" sz="quarter" idx="1"/>
          </p:nvPr>
        </p:nvSpPr>
        <p:spPr bwMode="auto">
          <a:xfrm>
            <a:off x="4146550" y="0"/>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5412" name="Rectangle 4"/>
          <p:cNvSpPr>
            <a:spLocks noGrp="1" noChangeArrowheads="1"/>
          </p:cNvSpPr>
          <p:nvPr>
            <p:ph type="ftr" sz="quarter" idx="2"/>
          </p:nvPr>
        </p:nvSpPr>
        <p:spPr bwMode="auto">
          <a:xfrm>
            <a:off x="0" y="9121775"/>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5413" name="Rectangle 5"/>
          <p:cNvSpPr>
            <a:spLocks noGrp="1" noChangeArrowheads="1"/>
          </p:cNvSpPr>
          <p:nvPr>
            <p:ph type="sldNum" sz="quarter" idx="3"/>
          </p:nvPr>
        </p:nvSpPr>
        <p:spPr bwMode="auto">
          <a:xfrm>
            <a:off x="4146550" y="9121775"/>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03220717-18A4-4C82-9727-1844A4357A91}" type="slidenum">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98658" name="Rectangle 2"/>
          <p:cNvSpPr>
            <a:spLocks noGrp="1" noChangeArrowheads="1"/>
          </p:cNvSpPr>
          <p:nvPr>
            <p:ph type="hdr" sz="quarter"/>
          </p:nvPr>
        </p:nvSpPr>
        <p:spPr bwMode="auto">
          <a:xfrm>
            <a:off x="0" y="0"/>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8659" name="Rectangle 3"/>
          <p:cNvSpPr>
            <a:spLocks noGrp="1" noChangeArrowheads="1"/>
          </p:cNvSpPr>
          <p:nvPr>
            <p:ph type="dt" idx="1"/>
          </p:nvPr>
        </p:nvSpPr>
        <p:spPr bwMode="auto">
          <a:xfrm>
            <a:off x="4144963" y="0"/>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Rot="1" noTextEdit="1"/>
          </p:cNvSpPr>
          <p:nvPr>
            <p:ph type="sldImg" idx="2"/>
          </p:nvPr>
        </p:nvSpPr>
        <p:spPr>
          <a:xfrm>
            <a:off x="1257300" y="720725"/>
            <a:ext cx="4800600" cy="3600450"/>
          </a:xfrm>
          <a:prstGeom prst="rect">
            <a:avLst/>
          </a:prstGeom>
          <a:noFill/>
          <a:ln w="9525" cap="flat" cmpd="sng">
            <a:solidFill>
              <a:srgbClr val="000000"/>
            </a:solidFill>
            <a:prstDash val="solid"/>
            <a:miter/>
            <a:headEnd type="none" w="med" len="med"/>
            <a:tailEnd type="none" w="med" len="med"/>
          </a:ln>
        </p:spPr>
      </p:sp>
      <p:sp>
        <p:nvSpPr>
          <p:cNvPr id="198661" name="Rectangle 5"/>
          <p:cNvSpPr>
            <a:spLocks noGrp="1" noChangeArrowheads="1"/>
          </p:cNvSpPr>
          <p:nvPr>
            <p:ph type="body" sz="quarter" idx="3"/>
          </p:nvPr>
        </p:nvSpPr>
        <p:spPr bwMode="auto">
          <a:xfrm>
            <a:off x="731838" y="4559300"/>
            <a:ext cx="585152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8662" name="Rectangle 6"/>
          <p:cNvSpPr>
            <a:spLocks noGrp="1" noChangeArrowheads="1"/>
          </p:cNvSpPr>
          <p:nvPr>
            <p:ph type="ftr" sz="quarter" idx="4"/>
          </p:nvPr>
        </p:nvSpPr>
        <p:spPr bwMode="auto">
          <a:xfrm>
            <a:off x="0" y="9120188"/>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8663" name="Rectangle 7"/>
          <p:cNvSpPr>
            <a:spLocks noGrp="1" noChangeArrowheads="1"/>
          </p:cNvSpPr>
          <p:nvPr>
            <p:ph type="sldNum" sz="quarter" idx="5"/>
          </p:nvPr>
        </p:nvSpPr>
        <p:spPr bwMode="auto">
          <a:xfrm>
            <a:off x="4144963" y="9120188"/>
            <a:ext cx="3168650"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23AA8912-A35F-493A-BE31-7052B35E0B6F}" type="slidenum">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幻灯片图像占位符 1"/>
          <p:cNvSpPr>
            <a:spLocks noGrp="1" noRot="1" noChangeAspect="1" noTextEdit="1"/>
          </p:cNvSpPr>
          <p:nvPr>
            <p:ph type="sldImg"/>
          </p:nvPr>
        </p:nvSpPr>
        <p:spPr>
          <a:ln/>
        </p:spPr>
      </p:sp>
      <p:sp>
        <p:nvSpPr>
          <p:cNvPr id="614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6148" name="灯片编号占位符 3"/>
          <p:cNvSpPr txBox="1">
            <a:spLocks noGrp="1"/>
          </p:cNvSpPr>
          <p:nvPr>
            <p:ph type="sldNum" sz="quarter"/>
          </p:nvPr>
        </p:nvSpPr>
        <p:spPr>
          <a:xfrm>
            <a:off x="4144963" y="9120188"/>
            <a:ext cx="3168650" cy="479425"/>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63492" name="灯片编号占位符 3"/>
          <p:cNvSpPr txBox="1">
            <a:spLocks noGrp="1"/>
          </p:cNvSpPr>
          <p:nvPr>
            <p:ph type="sldNum" sz="quarter"/>
          </p:nvPr>
        </p:nvSpPr>
        <p:spPr>
          <a:xfrm>
            <a:off x="4144963" y="9120188"/>
            <a:ext cx="3168650" cy="479425"/>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7"/>
          <p:cNvSpPr txBox="1">
            <a:spLocks noGrp="1"/>
          </p:cNvSpPr>
          <p:nvPr>
            <p:ph type="sldNum" sz="quarter"/>
          </p:nvPr>
        </p:nvSpPr>
        <p:spPr>
          <a:xfrm>
            <a:off x="4144963" y="9120188"/>
            <a:ext cx="3168650" cy="479425"/>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73731" name="Rectangle 2"/>
          <p:cNvSpPr>
            <a:spLocks noRot="1" noTextEdit="1"/>
          </p:cNvSpPr>
          <p:nvPr>
            <p:ph type="sldImg"/>
          </p:nvPr>
        </p:nvSpPr>
        <p:spPr>
          <a:ln/>
        </p:spPr>
      </p:sp>
      <p:sp>
        <p:nvSpPr>
          <p:cNvPr id="73732" name="Rectangle 3"/>
          <p:cNvSpPr>
            <a:spLocks noGrp="1"/>
          </p:cNvSpPr>
          <p:nvPr>
            <p:ph type="body" idx="1"/>
          </p:nvPr>
        </p:nvSpPr>
        <p:spPr>
          <a:ln/>
        </p:spPr>
        <p:txBody>
          <a:bodyPr wrap="square" lIns="91440" tIns="45720" rIns="91440" bIns="45720" anchor="t" anchorCtr="0"/>
          <a:p>
            <a:pPr lvl="0" eaLnBrk="1" hangingPunct="1"/>
            <a:r>
              <a:rPr lang="zh-CN" altLang="en-US" dirty="0"/>
              <a:t>虽然两个操作数都只需要使用</a:t>
            </a:r>
            <a:r>
              <a:rPr lang="en-US" altLang="zh-CN" dirty="0"/>
              <a:t>5</a:t>
            </a:r>
            <a:r>
              <a:rPr lang="zh-CN" altLang="en-US" dirty="0"/>
              <a:t>位就可以表达，但是它们使用了</a:t>
            </a:r>
            <a:r>
              <a:rPr lang="en-US" altLang="zh-CN" dirty="0"/>
              <a:t>6</a:t>
            </a:r>
            <a:r>
              <a:rPr lang="zh-CN" altLang="en-US" dirty="0"/>
              <a:t>位目的是为了使结果有足够的位置来装</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7"/>
          <p:cNvSpPr txBox="1">
            <a:spLocks noGrp="1"/>
          </p:cNvSpPr>
          <p:nvPr>
            <p:ph type="sldNum" sz="quarter"/>
          </p:nvPr>
        </p:nvSpPr>
        <p:spPr>
          <a:xfrm>
            <a:off x="4144963" y="9120188"/>
            <a:ext cx="3168650" cy="479425"/>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75779" name="Rectangle 2"/>
          <p:cNvSpPr>
            <a:spLocks noRot="1" noTextEdit="1"/>
          </p:cNvSpPr>
          <p:nvPr>
            <p:ph type="sldImg"/>
          </p:nvPr>
        </p:nvSpPr>
        <p:spPr>
          <a:ln/>
        </p:spPr>
      </p:sp>
      <p:sp>
        <p:nvSpPr>
          <p:cNvPr id="75780" name="Rectangle 3"/>
          <p:cNvSpPr>
            <a:spLocks noGrp="1"/>
          </p:cNvSpPr>
          <p:nvPr>
            <p:ph type="body" idx="1"/>
          </p:nvPr>
        </p:nvSpPr>
        <p:spPr>
          <a:ln/>
        </p:spPr>
        <p:txBody>
          <a:bodyPr wrap="square" lIns="91440" tIns="45720" rIns="91440" bIns="45720" anchor="t" anchorCtr="0"/>
          <a:p>
            <a:pPr lvl="0" eaLnBrk="1" hangingPunct="1"/>
            <a:r>
              <a:rPr lang="zh-CN" altLang="en-US" dirty="0"/>
              <a:t>当位数不足以表示结果时就会产生溢出</a:t>
            </a:r>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7"/>
          <p:cNvSpPr txBox="1">
            <a:spLocks noGrp="1"/>
          </p:cNvSpPr>
          <p:nvPr>
            <p:ph type="sldNum" sz="quarter"/>
          </p:nvPr>
        </p:nvSpPr>
        <p:spPr>
          <a:xfrm>
            <a:off x="4144963" y="9120188"/>
            <a:ext cx="3168650" cy="479425"/>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
        <p:nvSpPr>
          <p:cNvPr id="78851" name="Rectangle 2"/>
          <p:cNvSpPr>
            <a:spLocks noRot="1" noTextEdit="1"/>
          </p:cNvSpPr>
          <p:nvPr>
            <p:ph type="sldImg"/>
          </p:nvPr>
        </p:nvSpPr>
        <p:spPr>
          <a:ln/>
        </p:spPr>
      </p:sp>
      <p:sp>
        <p:nvSpPr>
          <p:cNvPr id="78852" name="Rectangle 3"/>
          <p:cNvSpPr>
            <a:spLocks noGrp="1"/>
          </p:cNvSpPr>
          <p:nvPr>
            <p:ph type="body" idx="1"/>
          </p:nvPr>
        </p:nvSpPr>
        <p:spPr>
          <a:ln/>
        </p:spPr>
        <p:txBody>
          <a:bodyPr wrap="square" lIns="91440" tIns="45720" rIns="91440" bIns="45720" anchor="t" anchorCtr="0"/>
          <a:p>
            <a:pPr lvl="0"/>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幻灯片图像占位符 1"/>
          <p:cNvSpPr>
            <a:spLocks noGrp="1" noRot="1" noChangeAspect="1" noTextEdit="1"/>
          </p:cNvSpPr>
          <p:nvPr>
            <p:ph type="sldImg"/>
          </p:nvPr>
        </p:nvSpPr>
        <p:spPr>
          <a:ln/>
        </p:spPr>
      </p:sp>
      <p:sp>
        <p:nvSpPr>
          <p:cNvPr id="83971" name="备注占位符 2"/>
          <p:cNvSpPr>
            <a:spLocks noGrp="1"/>
          </p:cNvSpPr>
          <p:nvPr>
            <p:ph type="body" idx="1"/>
          </p:nvPr>
        </p:nvSpPr>
        <p:spPr>
          <a:ln/>
        </p:spPr>
        <p:txBody>
          <a:bodyPr wrap="square" lIns="91440" tIns="45720" rIns="91440" bIns="45720" anchor="t" anchorCtr="0"/>
          <a:p>
            <a:pPr lvl="0"/>
            <a:r>
              <a:rPr lang="zh-CN" altLang="en-US" dirty="0"/>
              <a:t>海明码，小名汉明码（</a:t>
            </a:r>
            <a:r>
              <a:rPr lang="en-US" altLang="zh-CN" dirty="0"/>
              <a:t>Hamming Code</a:t>
            </a:r>
            <a:r>
              <a:rPr lang="zh-CN" altLang="en-US" dirty="0"/>
              <a:t>），以发明者理查德</a:t>
            </a:r>
            <a:r>
              <a:rPr lang="en-US" altLang="zh-CN" dirty="0"/>
              <a:t>·</a:t>
            </a:r>
            <a:r>
              <a:rPr lang="zh-CN" altLang="en-US" dirty="0"/>
              <a:t>卫斯里</a:t>
            </a:r>
            <a:r>
              <a:rPr lang="en-US" altLang="zh-CN" dirty="0"/>
              <a:t>·</a:t>
            </a:r>
            <a:r>
              <a:rPr lang="zh-CN" altLang="en-US" dirty="0"/>
              <a:t>汉明的名字命名。海明码具有检错和纠错双功能，它基于奇偶校验原理，只能检查出某</a:t>
            </a:r>
            <a:r>
              <a:rPr lang="zh-CN" altLang="en-US" b="1" dirty="0"/>
              <a:t>一位</a:t>
            </a:r>
            <a:r>
              <a:rPr lang="zh-CN" altLang="en-US" dirty="0"/>
              <a:t>错码的位置。当有多位错码时，它就不适用了。</a:t>
            </a:r>
            <a:endParaRPr lang="en-US" altLang="zh-CN" dirty="0"/>
          </a:p>
          <a:p>
            <a:pPr lvl="0"/>
            <a:r>
              <a:rPr lang="zh-CN" altLang="en-US" dirty="0"/>
              <a:t>海明码的检错、纠错基本思想是将有效信息按某种规律分成若干组，每组安排一个校验位进行奇偶性测试，然后产生多位检测信息，并从中得出具体的出错位置，最后通过对错误位取反（也是原来是</a:t>
            </a:r>
            <a:r>
              <a:rPr lang="en-US" altLang="zh-CN" dirty="0"/>
              <a:t>1</a:t>
            </a:r>
            <a:r>
              <a:rPr lang="zh-CN" altLang="en-US" dirty="0"/>
              <a:t>就变成</a:t>
            </a:r>
            <a:r>
              <a:rPr lang="en-US" altLang="zh-CN" dirty="0"/>
              <a:t>0</a:t>
            </a:r>
            <a:r>
              <a:rPr lang="zh-CN" altLang="en-US" dirty="0"/>
              <a:t>，原来是</a:t>
            </a:r>
            <a:r>
              <a:rPr lang="en-US" altLang="zh-CN" dirty="0"/>
              <a:t>0</a:t>
            </a:r>
            <a:r>
              <a:rPr lang="zh-CN" altLang="en-US" dirty="0"/>
              <a:t>就变成</a:t>
            </a:r>
            <a:r>
              <a:rPr lang="en-US" altLang="zh-CN" dirty="0"/>
              <a:t>1</a:t>
            </a:r>
            <a:r>
              <a:rPr lang="zh-CN" altLang="en-US" dirty="0"/>
              <a:t>）来将其纠正。</a:t>
            </a:r>
            <a:endParaRPr lang="zh-CN" altLang="en-US" dirty="0"/>
          </a:p>
        </p:txBody>
      </p:sp>
      <p:sp>
        <p:nvSpPr>
          <p:cNvPr id="83972" name="灯片编号占位符 3"/>
          <p:cNvSpPr txBox="1">
            <a:spLocks noGrp="1"/>
          </p:cNvSpPr>
          <p:nvPr>
            <p:ph type="sldNum" sz="quarter"/>
          </p:nvPr>
        </p:nvSpPr>
        <p:spPr>
          <a:xfrm>
            <a:off x="4144963" y="9120188"/>
            <a:ext cx="3168650" cy="479425"/>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8196" name="灯片编号占位符 3"/>
          <p:cNvSpPr txBox="1">
            <a:spLocks noGrp="1"/>
          </p:cNvSpPr>
          <p:nvPr>
            <p:ph type="sldNum" sz="quarter"/>
          </p:nvPr>
        </p:nvSpPr>
        <p:spPr>
          <a:xfrm>
            <a:off x="4144963" y="9120188"/>
            <a:ext cx="3168650" cy="479425"/>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7"/>
          <p:cNvSpPr txBox="1">
            <a:spLocks noGrp="1"/>
          </p:cNvSpPr>
          <p:nvPr>
            <p:ph type="sldNum" sz="quarter"/>
          </p:nvPr>
        </p:nvSpPr>
        <p:spPr>
          <a:xfrm>
            <a:off x="4144963" y="9120188"/>
            <a:ext cx="3168650" cy="479425"/>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36867" name="Rectangle 2"/>
          <p:cNvSpPr>
            <a:spLocks noRot="1" noTextEdit="1"/>
          </p:cNvSpPr>
          <p:nvPr>
            <p:ph type="sldImg"/>
          </p:nvPr>
        </p:nvSpPr>
        <p:spPr>
          <a:ln/>
        </p:spPr>
      </p:sp>
      <p:sp>
        <p:nvSpPr>
          <p:cNvPr id="36868" name="Rectangle 3"/>
          <p:cNvSpPr>
            <a:spLocks noGrp="1"/>
          </p:cNvSpPr>
          <p:nvPr>
            <p:ph type="body" idx="1"/>
          </p:nvPr>
        </p:nvSpPr>
        <p:spPr>
          <a:ln/>
        </p:spPr>
        <p:txBody>
          <a:bodyPr wrap="square" lIns="91440" tIns="45720" rIns="91440" bIns="45720" anchor="t" anchorCtr="0"/>
          <a:p>
            <a:pPr lvl="0" eaLnBrk="1" hangingPunct="1"/>
            <a:r>
              <a:rPr lang="zh-CN" altLang="en-US" dirty="0"/>
              <a:t>加权二进制编码，为二进制的位置分配不同的权，产生不同的编码，在实际的数字系统应用中，采用某些特定编码会比其他编码产生更少的逻辑</a:t>
            </a:r>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7"/>
          <p:cNvSpPr txBox="1">
            <a:spLocks noGrp="1"/>
          </p:cNvSpPr>
          <p:nvPr>
            <p:ph type="sldNum" sz="quarter"/>
          </p:nvPr>
        </p:nvSpPr>
        <p:spPr>
          <a:xfrm>
            <a:off x="4144963" y="9120188"/>
            <a:ext cx="3168650" cy="479425"/>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38915" name="Rectangle 2"/>
          <p:cNvSpPr>
            <a:spLocks noRot="1" noTextEdit="1"/>
          </p:cNvSpPr>
          <p:nvPr>
            <p:ph type="sldImg"/>
          </p:nvPr>
        </p:nvSpPr>
        <p:spPr>
          <a:ln/>
        </p:spPr>
      </p:sp>
      <p:sp>
        <p:nvSpPr>
          <p:cNvPr id="38916" name="Rectangle 3"/>
          <p:cNvSpPr>
            <a:spLocks noGrp="1"/>
          </p:cNvSpPr>
          <p:nvPr>
            <p:ph type="body" idx="1"/>
          </p:nvPr>
        </p:nvSpPr>
        <p:spPr>
          <a:ln/>
        </p:spPr>
        <p:txBody>
          <a:bodyPr wrap="square" lIns="91440" tIns="45720" rIns="91440" bIns="45720" anchor="t" anchorCtr="0"/>
          <a:p>
            <a:pPr lvl="0" eaLnBrk="1" hangingPunct="1"/>
            <a:r>
              <a:rPr lang="zh-CN" altLang="en-US" dirty="0"/>
              <a:t>加权二进制编码，为二进制的位置分配不同的权，产生不同的编码，在实际的数字系统应用中，采用某些特定编码会比其他编码产生更少的逻辑</a:t>
            </a:r>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7"/>
          <p:cNvSpPr txBox="1">
            <a:spLocks noGrp="1"/>
          </p:cNvSpPr>
          <p:nvPr>
            <p:ph type="sldNum" sz="quarter"/>
          </p:nvPr>
        </p:nvSpPr>
        <p:spPr>
          <a:xfrm>
            <a:off x="4144963" y="9120188"/>
            <a:ext cx="3168650" cy="479425"/>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47107" name="Rectangle 2"/>
          <p:cNvSpPr>
            <a:spLocks noRot="1" noTextEdit="1"/>
          </p:cNvSpPr>
          <p:nvPr>
            <p:ph type="sldImg"/>
          </p:nvPr>
        </p:nvSpPr>
        <p:spPr>
          <a:ln/>
        </p:spPr>
      </p:sp>
      <p:sp>
        <p:nvSpPr>
          <p:cNvPr id="47108" name="Rectangle 3"/>
          <p:cNvSpPr>
            <a:spLocks noGrp="1"/>
          </p:cNvSpPr>
          <p:nvPr>
            <p:ph type="body" idx="1"/>
          </p:nvPr>
        </p:nvSpPr>
        <p:spPr>
          <a:ln/>
        </p:spPr>
        <p:txBody>
          <a:bodyPr wrap="square" lIns="91440" tIns="45720" rIns="91440" bIns="45720" anchor="t" anchorCtr="0"/>
          <a:p>
            <a:pPr lvl="0" eaLnBrk="1" hangingPunct="1"/>
            <a:r>
              <a:rPr lang="en-US" altLang="zh-CN" dirty="0"/>
              <a:t>2</a:t>
            </a:r>
            <a:r>
              <a:rPr lang="zh-CN" altLang="en-US" dirty="0"/>
              <a:t>进制带符号数规定使用最高位表示符号而其他较低位表示数量，我们要关注</a:t>
            </a:r>
            <a:r>
              <a:rPr lang="en-US" altLang="zh-CN" dirty="0"/>
              <a:t>3</a:t>
            </a:r>
            <a:r>
              <a:rPr lang="zh-CN" altLang="en-US" dirty="0"/>
              <a:t>种带符号的</a:t>
            </a:r>
            <a:r>
              <a:rPr lang="en-US" altLang="zh-CN" dirty="0"/>
              <a:t>2</a:t>
            </a:r>
            <a:r>
              <a:rPr lang="zh-CN" altLang="en-US" dirty="0"/>
              <a:t>进制编码：带符号数量码，以</a:t>
            </a:r>
            <a:r>
              <a:rPr lang="en-US" altLang="zh-CN" dirty="0"/>
              <a:t>2</a:t>
            </a:r>
            <a:r>
              <a:rPr lang="zh-CN" altLang="en-US" dirty="0"/>
              <a:t>为基的补码，以</a:t>
            </a:r>
            <a:r>
              <a:rPr lang="en-US" altLang="zh-CN" dirty="0"/>
              <a:t>1</a:t>
            </a:r>
            <a:r>
              <a:rPr lang="zh-CN" altLang="en-US" dirty="0"/>
              <a:t>为基的补码（原码、补码、反码）</a:t>
            </a:r>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7"/>
          <p:cNvSpPr txBox="1">
            <a:spLocks noGrp="1"/>
          </p:cNvSpPr>
          <p:nvPr>
            <p:ph type="sldNum" sz="quarter"/>
          </p:nvPr>
        </p:nvSpPr>
        <p:spPr>
          <a:xfrm>
            <a:off x="4144963" y="9120188"/>
            <a:ext cx="3168650" cy="479425"/>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
        <p:nvSpPr>
          <p:cNvPr id="49155" name="Rectangle 2"/>
          <p:cNvSpPr>
            <a:spLocks noRot="1" noTextEdit="1"/>
          </p:cNvSpPr>
          <p:nvPr>
            <p:ph type="sldImg"/>
          </p:nvPr>
        </p:nvSpPr>
        <p:spPr>
          <a:ln/>
        </p:spPr>
      </p:sp>
      <p:sp>
        <p:nvSpPr>
          <p:cNvPr id="49156" name="Rectangle 3"/>
          <p:cNvSpPr>
            <a:spLocks noGrp="1" noChangeArrowheads="1"/>
          </p:cNvSpPr>
          <p:nvPr>
            <p:ph type="body" idx="1"/>
          </p:nvPr>
        </p:nvSpPr>
        <p:spPr/>
        <p:txBody>
          <a:bodyPr wrap="square" lIns="91440" tIns="45720" rIns="91440" bIns="45720" numCol="1" anchor="t" anchorCtr="0" compatLnSpc="1"/>
          <a:lstStyle/>
          <a:p>
            <a:pPr marL="0" marR="0" lvl="0" indent="0" algn="l" defTabSz="914400" rtl="0" eaLnBrk="1" fontAlgn="base" latinLnBrk="0" hangingPunct="1">
              <a:lnSpc>
                <a:spcPct val="80000"/>
              </a:lnSpc>
              <a:spcBef>
                <a:spcPct val="30000"/>
              </a:spcBef>
              <a:spcAft>
                <a:spcPct val="0"/>
              </a:spcAft>
              <a:buClrTx/>
              <a:buSzTx/>
              <a:buFontTx/>
              <a:buNone/>
              <a:defRPr/>
            </a:pP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带符号数的表示，约定数码序列中的最高位为符号位，符号位为</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表示正数，当为负数的时候符号位为</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r-1</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，其余有效数值部分则用绝对值表示。</a:t>
            </a:r>
            <a:endPar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endPar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带符号数原码性质：</a:t>
            </a:r>
            <a:endPar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、对于</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2</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进制，数值</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在原码表示中可以有两种形式，可称为</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或</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，以整数为例它们的代码分别为</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00…00,</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与</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10…00</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，但含义相同。</a:t>
            </a:r>
            <a:endPar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2</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、符号位不是数值的一部分，它们是人为约定</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正</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负”，所以符号位在运算过程中需要单独处理，不能当作数值的一部分直接参与运算。</a:t>
            </a:r>
            <a:endPar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原码中用绝对值表示数值比较直观，但对于应用得更多的加减运算，原码加减不太方便</a:t>
            </a:r>
            <a:endPar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为了克服原码加减的缺点，让符号</a:t>
            </a:r>
            <a:r>
              <a:rPr kumimoji="1" lang="zh-CN" altLang="en-US" sz="800" b="0" i="0" u="none" strike="sng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为业</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作为数值的一部分参与运算，简化加减运算方法，化“减”为“加“，计算机广泛采用补码表示作为运算基础。</a:t>
            </a:r>
            <a:endPar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endPar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补码表示方法为：如果数为正，则整数的补码与原码表示形式相同；如果数为负，则将负数原码除符号位外其余各位取反，末位再加</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。这是以有模运算为前提的。</a:t>
            </a:r>
            <a:endPar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众所周知，时钟以</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12</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为计数循环，即以</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12</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为模，</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13</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点钟在舍去模</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12</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后，即为</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点钟。从</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点出发反时针拨一格即</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点钟，也可以看成是从</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点出发顺时针拨</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11</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格，即</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11</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点，换句话说，在模</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12</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前提下，</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可以映射为</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+11</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zh-CN" altLang="en-US" sz="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计算机的运算部件与寄存器都有一定字长限制，因此它的运算也是一种有模运算</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。例如一定位数的计数器，在计满后会产生溢出，又从头开始计数，产生溢出的量就是计数器的模，相当于时钟的</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12</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endPar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补码的定义：</a:t>
            </a:r>
            <a:endPar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确定模以后，我们将某数</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X</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对该模的补数称为其补码。定义为：</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[X]</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补</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=M+X</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。若</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x〉0</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，则模</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M</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作为正常的溢出量可以舍去，同时钟一例一样，</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13</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点舍去</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12</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成</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点，因而正数的补码就是它本身，形式上与原码相同。若</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x&lt;0</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，则</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X</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补</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=M-|X|</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，因而负数的补码等于模</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M</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减去该数的绝对值，如同时钟一例中，</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的补码是</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12-1=11</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一样。</a:t>
            </a:r>
            <a:endPar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endPar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2.</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由真值、原码转换成补码</a:t>
            </a:r>
            <a:endPar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根据补码定义可以直接求得补码，但是比较原码与补码在形式上的差异，可以找到更简便的实用转换规律，由原码求补码。这里给出两种方法</a:t>
            </a:r>
            <a:endPar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、正数的补码表示与正数的原码表示相同，有</a:t>
            </a:r>
            <a:r>
              <a:rPr kumimoji="1" lang="zh-CN" altLang="en-US" sz="800" b="0" i="0" u="sng"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负数原码</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表示转换为负数补码表示时，符号位不变，将尾数各位先变反，然后末位加一</a:t>
            </a:r>
            <a:endPar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例：   </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X</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原</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=0.1010        X</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补</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=0.1010</a:t>
            </a:r>
            <a:endPar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X</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原</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=1.1010        </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变反 </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1.1010</a:t>
            </a:r>
            <a:endPar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1.0101	</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末位加</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1          1</a:t>
            </a:r>
            <a:endPar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X</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补       </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1.0110</a:t>
            </a:r>
            <a:endPar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endPar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2</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、正数的补码表示与正数的原码表示相同，由负数原码表示转换为负数补码表示时，符号位不变，尾数自低位向高位，第一个</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及其以前的各位</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保持不变，以后各位按位变反</a:t>
            </a:r>
            <a:endPar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例：     </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X</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原</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=1.1010</a:t>
            </a:r>
            <a:endPar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X</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补</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=1.0110</a:t>
            </a:r>
            <a:endPar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endPar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补码的性质******</a:t>
            </a:r>
            <a:endPar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、在补码表示中，最高位表示数的正负，在形式上与原码相同，即</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正</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负。但补码的符号位是数值的一部分，由补码定义式计算而得</a:t>
            </a:r>
            <a:endPar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2</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、在补码表示中，数</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只有一种表示，即</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00000…..</a:t>
            </a:r>
            <a:endPar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3</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、负数补码的表示范围比原码稍宽。</a:t>
            </a:r>
            <a:endPar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endPar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补码的加法*****</a:t>
            </a:r>
            <a:endPar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计算机基本采用补码加减法，因为它比较简单。补码加减是指：操作数用补码表示，</a:t>
            </a:r>
            <a:r>
              <a:rPr kumimoji="1" lang="zh-CN" altLang="en-US" sz="800" b="0" i="0" u="sng"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连同符号位一道运算</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，结果也用补码表示，依据的基本关系是：</a:t>
            </a:r>
            <a:endPar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X+Y</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）补</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=X</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补</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+Y</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补</a:t>
            </a:r>
            <a:endPar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X-Y</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）补</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=X</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补</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-Y</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）补</a:t>
            </a:r>
            <a:endPar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endPar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******补码加减法运算规则*******</a:t>
            </a:r>
            <a:endPar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、参加运算的操作数用补码表示，符号位作为数的一部分直接参与运算，所得即为补码表示的运算结果</a:t>
            </a:r>
            <a:endPar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2</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、若操作码为加，则两数直接相加</a:t>
            </a:r>
            <a:endPar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3</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、若操作码为减，则将减数变补后再与被减数相加</a:t>
            </a:r>
            <a:endPar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endPar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9+3=12                   </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-9</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=-12</a:t>
            </a:r>
            <a:endPar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01001                      10111    </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-9</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补码）</a:t>
            </a:r>
            <a:endParaRPr kumimoji="1" lang="zh-CN" altLang="en-US" sz="800" b="0" i="0" u="sng"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en-US" altLang="zh-CN" sz="800" b="0" i="0" u="sng"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00011 </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800" b="0" i="0" u="sng"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+ 11101 </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-3</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补码）</a:t>
            </a:r>
            <a:endPar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01100                   </a:t>
            </a:r>
            <a:r>
              <a:rPr kumimoji="1" lang="en-US" altLang="zh-CN" sz="800" b="0" i="0" u="sng"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1</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10100    </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-12</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补码） </a:t>
            </a:r>
            <a:endPar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9-3=6                  9-</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-3</a:t>
            </a:r>
            <a:r>
              <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=12</a:t>
            </a:r>
            <a:endPar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01001                     01001</a:t>
            </a:r>
            <a:endParaRPr kumimoji="1" lang="en-US" altLang="zh-CN" sz="800" b="0" i="0" u="sng"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en-US" altLang="zh-CN" sz="800" b="0" i="0" u="sng"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+ 11101 </a:t>
            </a: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800" b="0" i="0" u="sng"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  00011</a:t>
            </a:r>
            <a:endPar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1  00110                     01100</a:t>
            </a:r>
            <a:endPar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3-9=-6</a:t>
            </a:r>
            <a:endPar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00011</a:t>
            </a:r>
            <a:endPar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800" b="0" i="0" u="sng"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+ 10111 </a:t>
            </a:r>
            <a:endPar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r>
              <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11010</a:t>
            </a:r>
            <a:endParaRPr kumimoji="1" lang="zh-CN" altLang="en-US"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endPar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30000"/>
              </a:spcBef>
              <a:spcAft>
                <a:spcPct val="0"/>
              </a:spcAft>
              <a:buClrTx/>
              <a:buSzTx/>
              <a:buFontTx/>
              <a:buNone/>
              <a:defRPr/>
            </a:pPr>
            <a:endParaRPr kumimoji="1" lang="en-US" altLang="zh-CN" sz="8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51204" name="灯片编号占位符 3"/>
          <p:cNvSpPr txBox="1">
            <a:spLocks noGrp="1"/>
          </p:cNvSpPr>
          <p:nvPr>
            <p:ph type="sldNum" sz="quarter"/>
          </p:nvPr>
        </p:nvSpPr>
        <p:spPr>
          <a:xfrm>
            <a:off x="4144963" y="9120188"/>
            <a:ext cx="3168650" cy="479425"/>
          </a:xfrm>
          <a:prstGeom prst="rect">
            <a:avLst/>
          </a:prstGeom>
          <a:noFill/>
          <a:ln w="9525">
            <a:noFill/>
          </a:ln>
        </p:spPr>
        <p:txBody>
          <a:bodyPr anchor="b" anchorCtr="0"/>
          <a:p>
            <a:pPr lvl="0" algn="r" eaLnBrk="1" hangingPunct="1">
              <a:spcBef>
                <a:spcPct val="0"/>
              </a:spcBef>
            </a:pPr>
            <a:fld id="{9A0DB2DC-4C9A-4742-B13C-FB6460FD3503}" type="slidenum">
              <a:rPr lang="zh-CN" altLang="en-US" dirty="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ln/>
        </p:spPr>
        <p:txBody>
          <a:bodyPr wrap="square" lIns="91440" tIns="45720" rIns="91440" bIns="45720" anchor="t" anchorCtr="0"/>
          <a:p>
            <a:pPr lvl="0"/>
            <a:r>
              <a:rPr lang="zh-CN" altLang="en-US" dirty="0"/>
              <a:t>反码</a:t>
            </a:r>
            <a:endParaRPr lang="zh-CN" altLang="en-US" dirty="0"/>
          </a:p>
        </p:txBody>
      </p:sp>
      <p:sp>
        <p:nvSpPr>
          <p:cNvPr id="56324" name="灯片编号占位符 3"/>
          <p:cNvSpPr txBox="1">
            <a:spLocks noGrp="1"/>
          </p:cNvSpPr>
          <p:nvPr>
            <p:ph type="sldNum" sz="quarter"/>
          </p:nvPr>
        </p:nvSpPr>
        <p:spPr>
          <a:xfrm>
            <a:off x="4144963" y="9120188"/>
            <a:ext cx="3168650" cy="479425"/>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58372" name="灯片编号占位符 3"/>
          <p:cNvSpPr txBox="1">
            <a:spLocks noGrp="1"/>
          </p:cNvSpPr>
          <p:nvPr>
            <p:ph type="sldNum" sz="quarter"/>
          </p:nvPr>
        </p:nvSpPr>
        <p:spPr>
          <a:xfrm>
            <a:off x="4144963" y="9120188"/>
            <a:ext cx="3168650" cy="479425"/>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1175" y="533400"/>
            <a:ext cx="2130425" cy="5562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533400"/>
            <a:ext cx="6240462" cy="5562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533400"/>
            <a:ext cx="8447087"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981200"/>
            <a:ext cx="418465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805363" y="1981200"/>
            <a:ext cx="4186237"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805363" y="4114800"/>
            <a:ext cx="4186237"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68313" y="533400"/>
            <a:ext cx="8523287" cy="5562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533400"/>
            <a:ext cx="844708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981200"/>
            <a:ext cx="418465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05363" y="1981200"/>
            <a:ext cx="4186237"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showMasterSp="0">
  <p:cSld name="1_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5" name="Rectangle 10"/>
          <p:cNvSpPr>
            <a:spLocks noChangeArrowheads="1"/>
          </p:cNvSpPr>
          <p:nvPr/>
        </p:nvSpPr>
        <p:spPr bwMode="auto">
          <a:xfrm>
            <a:off x="0" y="2330450"/>
            <a:ext cx="8991600" cy="2241550"/>
          </a:xfrm>
          <a:prstGeom prst="rect">
            <a:avLst/>
          </a:prstGeom>
          <a:gradFill rotWithShape="1">
            <a:gsLst>
              <a:gs pos="0">
                <a:srgbClr val="3399FF"/>
              </a:gs>
              <a:gs pos="50000">
                <a:schemeClr val="hlink"/>
              </a:gs>
              <a:gs pos="100000">
                <a:srgbClr val="3399FF"/>
              </a:gs>
            </a:gsLst>
            <a:lin ang="2700000" scaled="1"/>
          </a:gradFill>
          <a:ln w="19050">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Rectangle 14"/>
          <p:cNvSpPr>
            <a:spLocks noChangeArrowheads="1"/>
          </p:cNvSpPr>
          <p:nvPr/>
        </p:nvSpPr>
        <p:spPr bwMode="auto">
          <a:xfrm>
            <a:off x="457200" y="457200"/>
            <a:ext cx="8153400" cy="5791200"/>
          </a:xfrm>
          <a:prstGeom prst="rect">
            <a:avLst/>
          </a:prstGeom>
          <a:solidFill>
            <a:srgbClr val="FFFFFF"/>
          </a:solidFill>
          <a:ln w="28575">
            <a:solidFill>
              <a:srgbClr val="996633"/>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Text Box 15"/>
          <p:cNvSpPr txBox="1">
            <a:spLocks noChangeArrowheads="1"/>
          </p:cNvSpPr>
          <p:nvPr/>
        </p:nvSpPr>
        <p:spPr bwMode="auto">
          <a:xfrm>
            <a:off x="3886200" y="6400800"/>
            <a:ext cx="5105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200" b="0" i="0" u="none" strike="noStrike" kern="1200" cap="none" spc="0" normalizeH="0" baseline="0" noProof="0" smtClean="0">
                <a:ln>
                  <a:noFill/>
                </a:ln>
                <a:solidFill>
                  <a:srgbClr val="996633"/>
                </a:solidFill>
                <a:effectLst/>
                <a:uLnTx/>
                <a:uFillTx/>
                <a:latin typeface="Times New Roman" panose="02020603050405020304" pitchFamily="18" charset="0"/>
                <a:ea typeface="宋体" panose="02010600030101010101" pitchFamily="2" charset="-122"/>
                <a:cs typeface="+mn-cs"/>
              </a:rPr>
              <a:t>© 2009 Pearson Education, Upper Saddle River, NJ 07458. All Rights Reserved</a:t>
            </a:r>
            <a:endParaRPr kumimoji="1" lang="en-US" altLang="zh-CN" sz="1200" b="0" i="0" u="none" strike="noStrike" kern="1200" cap="none" spc="0" normalizeH="0" baseline="0" noProof="0" smtClean="0">
              <a:ln>
                <a:noFill/>
              </a:ln>
              <a:solidFill>
                <a:srgbClr val="996633"/>
              </a:solidFill>
              <a:effectLst/>
              <a:uLnTx/>
              <a:uFillTx/>
              <a:latin typeface="Times New Roman" panose="02020603050405020304" pitchFamily="18" charset="0"/>
              <a:ea typeface="宋体" panose="02010600030101010101" pitchFamily="2" charset="-122"/>
              <a:cs typeface="+mn-cs"/>
            </a:endParaRPr>
          </a:p>
        </p:txBody>
      </p:sp>
      <p:sp>
        <p:nvSpPr>
          <p:cNvPr id="8" name="Text Box 16"/>
          <p:cNvSpPr txBox="1">
            <a:spLocks noChangeArrowheads="1"/>
          </p:cNvSpPr>
          <p:nvPr/>
        </p:nvSpPr>
        <p:spPr bwMode="auto">
          <a:xfrm>
            <a:off x="152400" y="6400800"/>
            <a:ext cx="2819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12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Floyd, Digital Fundamentals, 10</a:t>
            </a:r>
            <a:r>
              <a:rPr kumimoji="1" lang="en-US" altLang="zh-CN" sz="1200" b="1" i="0" u="none" strike="noStrike" kern="1200" cap="none" spc="0" normalizeH="0" baseline="3000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th</a:t>
            </a:r>
            <a:r>
              <a:rPr kumimoji="1" lang="en-US" altLang="zh-CN" sz="12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 ed</a:t>
            </a:r>
            <a:endParaRPr kumimoji="1" lang="en-US" altLang="zh-CN" sz="12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981200"/>
            <a:ext cx="41846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05363" y="1981200"/>
            <a:ext cx="41862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1175" y="533400"/>
            <a:ext cx="2130425" cy="5562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533400"/>
            <a:ext cx="6240462" cy="5562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533400"/>
            <a:ext cx="8447087"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981200"/>
            <a:ext cx="418465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805363" y="1981200"/>
            <a:ext cx="4186237"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805363" y="4114800"/>
            <a:ext cx="4186237"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68313" y="533400"/>
            <a:ext cx="8523287" cy="5562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533400"/>
            <a:ext cx="844708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981200"/>
            <a:ext cx="418465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05363" y="1981200"/>
            <a:ext cx="4186237"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showMasterSp="0">
  <p:cSld name="1_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5" name="Rectangle 10"/>
          <p:cNvSpPr>
            <a:spLocks noChangeArrowheads="1"/>
          </p:cNvSpPr>
          <p:nvPr/>
        </p:nvSpPr>
        <p:spPr bwMode="auto">
          <a:xfrm>
            <a:off x="0" y="2330450"/>
            <a:ext cx="8991600" cy="2241550"/>
          </a:xfrm>
          <a:prstGeom prst="rect">
            <a:avLst/>
          </a:prstGeom>
          <a:gradFill rotWithShape="1">
            <a:gsLst>
              <a:gs pos="0">
                <a:srgbClr val="3399FF"/>
              </a:gs>
              <a:gs pos="50000">
                <a:schemeClr val="hlink"/>
              </a:gs>
              <a:gs pos="100000">
                <a:srgbClr val="3399FF"/>
              </a:gs>
            </a:gsLst>
            <a:lin ang="2700000" scaled="1"/>
          </a:gradFill>
          <a:ln w="19050">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Rectangle 14"/>
          <p:cNvSpPr>
            <a:spLocks noChangeArrowheads="1"/>
          </p:cNvSpPr>
          <p:nvPr/>
        </p:nvSpPr>
        <p:spPr bwMode="auto">
          <a:xfrm>
            <a:off x="457200" y="457200"/>
            <a:ext cx="8153400" cy="5791200"/>
          </a:xfrm>
          <a:prstGeom prst="rect">
            <a:avLst/>
          </a:prstGeom>
          <a:solidFill>
            <a:srgbClr val="FFFFFF"/>
          </a:solidFill>
          <a:ln w="28575">
            <a:solidFill>
              <a:srgbClr val="996633"/>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Text Box 15"/>
          <p:cNvSpPr txBox="1">
            <a:spLocks noChangeArrowheads="1"/>
          </p:cNvSpPr>
          <p:nvPr/>
        </p:nvSpPr>
        <p:spPr bwMode="auto">
          <a:xfrm>
            <a:off x="3886200" y="6400800"/>
            <a:ext cx="5105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1200" b="0" i="0" u="none" strike="noStrike" kern="1200" cap="none" spc="0" normalizeH="0" baseline="0" noProof="0" smtClean="0">
                <a:ln>
                  <a:noFill/>
                </a:ln>
                <a:solidFill>
                  <a:srgbClr val="996633"/>
                </a:solidFill>
                <a:effectLst/>
                <a:uLnTx/>
                <a:uFillTx/>
                <a:latin typeface="Times New Roman" panose="02020603050405020304" pitchFamily="18" charset="0"/>
                <a:ea typeface="宋体" panose="02010600030101010101" pitchFamily="2" charset="-122"/>
                <a:cs typeface="+mn-cs"/>
              </a:rPr>
              <a:t>© 2009 Pearson Education, Upper Saddle River, NJ 07458. All Rights Reserved</a:t>
            </a:r>
            <a:endParaRPr kumimoji="1" lang="en-US" altLang="zh-CN" sz="1200" b="0" i="0" u="none" strike="noStrike" kern="1200" cap="none" spc="0" normalizeH="0" baseline="0" noProof="0" smtClean="0">
              <a:ln>
                <a:noFill/>
              </a:ln>
              <a:solidFill>
                <a:srgbClr val="996633"/>
              </a:solidFill>
              <a:effectLst/>
              <a:uLnTx/>
              <a:uFillTx/>
              <a:latin typeface="Times New Roman" panose="02020603050405020304" pitchFamily="18" charset="0"/>
              <a:ea typeface="宋体" panose="02010600030101010101" pitchFamily="2" charset="-122"/>
              <a:cs typeface="+mn-cs"/>
            </a:endParaRPr>
          </a:p>
        </p:txBody>
      </p:sp>
      <p:sp>
        <p:nvSpPr>
          <p:cNvPr id="8" name="Text Box 16"/>
          <p:cNvSpPr txBox="1">
            <a:spLocks noChangeArrowheads="1"/>
          </p:cNvSpPr>
          <p:nvPr/>
        </p:nvSpPr>
        <p:spPr bwMode="auto">
          <a:xfrm>
            <a:off x="152400" y="6400800"/>
            <a:ext cx="2819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12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Floyd, Digital Fundamentals, 10</a:t>
            </a:r>
            <a:r>
              <a:rPr kumimoji="1" lang="en-US" altLang="zh-CN" sz="1200" b="1" i="0" u="none" strike="noStrike" kern="1200" cap="none" spc="0" normalizeH="0" baseline="3000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th</a:t>
            </a:r>
            <a:r>
              <a:rPr kumimoji="1" lang="en-US" altLang="zh-CN" sz="12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rPr>
              <a:t> ed</a:t>
            </a:r>
            <a:endParaRPr kumimoji="1" lang="en-US" altLang="zh-CN" sz="1200" b="1" i="0" u="none" strike="noStrike" kern="1200" cap="none" spc="0" normalizeH="0" baseline="0" noProof="0" smtClean="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981200"/>
            <a:ext cx="41846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05363" y="1981200"/>
            <a:ext cx="41862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vmlDrawing" Target="../drawings/vmlDrawing1.vml"/><Relationship Id="rId17" Type="http://schemas.openxmlformats.org/officeDocument/2006/relationships/image" Target="../media/image2.png"/><Relationship Id="rId16" Type="http://schemas.openxmlformats.org/officeDocument/2006/relationships/oleObject" Target="../embeddings/oleObject1.bin"/><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9" Type="http://schemas.openxmlformats.org/officeDocument/2006/relationships/theme" Target="../theme/theme2.xml"/><Relationship Id="rId18" Type="http://schemas.openxmlformats.org/officeDocument/2006/relationships/vmlDrawing" Target="../drawings/vmlDrawing2.vml"/><Relationship Id="rId17" Type="http://schemas.openxmlformats.org/officeDocument/2006/relationships/image" Target="../media/image2.png"/><Relationship Id="rId16" Type="http://schemas.openxmlformats.org/officeDocument/2006/relationships/oleObject" Target="../embeddings/oleObject2.bin"/><Relationship Id="rId15" Type="http://schemas.openxmlformats.org/officeDocument/2006/relationships/slideLayout" Target="../slideLayouts/slideLayout30.xml"/><Relationship Id="rId14" Type="http://schemas.openxmlformats.org/officeDocument/2006/relationships/slideLayout" Target="../slideLayouts/slideLayout29.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026" name="Rectangle 2"/>
          <p:cNvSpPr>
            <a:spLocks noGrp="1"/>
          </p:cNvSpPr>
          <p:nvPr>
            <p:ph type="title"/>
          </p:nvPr>
        </p:nvSpPr>
        <p:spPr>
          <a:xfrm>
            <a:off x="468313" y="533400"/>
            <a:ext cx="8447087" cy="1143000"/>
          </a:xfrm>
          <a:prstGeom prst="rect">
            <a:avLst/>
          </a:prstGeom>
          <a:noFill/>
          <a:ln w="9525">
            <a:noFill/>
          </a:ln>
        </p:spPr>
        <p:txBody>
          <a:bodyPr lIns="92075" tIns="46038" rIns="92075" bIns="46038" anchor="ctr" anchorCtr="0"/>
          <a:p>
            <a:pPr lvl="0"/>
            <a:r>
              <a:rPr lang="zh-CN" altLang="en-US" dirty="0"/>
              <a:t>单击此处编辑母版标题样式</a:t>
            </a:r>
            <a:endParaRPr lang="zh-CN" altLang="en-US" dirty="0"/>
          </a:p>
        </p:txBody>
      </p:sp>
      <p:sp>
        <p:nvSpPr>
          <p:cNvPr id="1027" name="Rectangle 7"/>
          <p:cNvSpPr>
            <a:spLocks noGrp="1"/>
          </p:cNvSpPr>
          <p:nvPr>
            <p:ph type="body" idx="1"/>
          </p:nvPr>
        </p:nvSpPr>
        <p:spPr>
          <a:xfrm>
            <a:off x="468313" y="1981200"/>
            <a:ext cx="8523287" cy="4114800"/>
          </a:xfrm>
          <a:prstGeom prst="rect">
            <a:avLst/>
          </a:prstGeom>
          <a:noFill/>
          <a:ln w="12700">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aphicFrame>
        <p:nvGraphicFramePr>
          <p:cNvPr id="1028" name="Object 10"/>
          <p:cNvGraphicFramePr>
            <a:graphicFrameLocks noChangeAspect="1"/>
          </p:cNvGraphicFramePr>
          <p:nvPr userDrawn="1"/>
        </p:nvGraphicFramePr>
        <p:xfrm>
          <a:off x="0" y="0"/>
          <a:ext cx="395288" cy="6851650"/>
        </p:xfrm>
        <a:graphic>
          <a:graphicData uri="http://schemas.openxmlformats.org/presentationml/2006/ole">
            <mc:AlternateContent xmlns:mc="http://schemas.openxmlformats.org/markup-compatibility/2006">
              <mc:Choice xmlns:v="urn:schemas-microsoft-com:vml" Requires="v">
                <p:oleObj spid="_x0000_s3077" name="" r:id="rId16" imgW="1397000" imgH="7620000" progId="Photoshop.Image.6">
                  <p:embed/>
                </p:oleObj>
              </mc:Choice>
              <mc:Fallback>
                <p:oleObj name="" r:id="rId16" imgW="1397000" imgH="7620000" progId="Photoshop.Image.6">
                  <p:embed/>
                  <p:pic>
                    <p:nvPicPr>
                      <p:cNvPr id="0" name="图片 3076"/>
                      <p:cNvPicPr/>
                      <p:nvPr/>
                    </p:nvPicPr>
                    <p:blipFill>
                      <a:blip r:embed="rId17"/>
                      <a:stretch>
                        <a:fillRect/>
                      </a:stretch>
                    </p:blipFill>
                    <p:spPr>
                      <a:xfrm>
                        <a:off x="0" y="0"/>
                        <a:ext cx="395288" cy="6851650"/>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黑体" panose="02010609060101010101" pitchFamily="49"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黑体" panose="02010609060101010101" pitchFamily="49"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黑体" panose="02010609060101010101" pitchFamily="49"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黑体" panose="02010609060101010101" pitchFamily="49"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p:sp>
        <p:nvSpPr>
          <p:cNvPr id="1026" name="Rectangle 2"/>
          <p:cNvSpPr>
            <a:spLocks noGrp="1"/>
          </p:cNvSpPr>
          <p:nvPr>
            <p:ph type="title"/>
          </p:nvPr>
        </p:nvSpPr>
        <p:spPr>
          <a:xfrm>
            <a:off x="468313" y="533400"/>
            <a:ext cx="8447087" cy="1143000"/>
          </a:xfrm>
          <a:prstGeom prst="rect">
            <a:avLst/>
          </a:prstGeom>
          <a:noFill/>
          <a:ln w="9525">
            <a:noFill/>
          </a:ln>
        </p:spPr>
        <p:txBody>
          <a:bodyPr lIns="92075" tIns="46038" rIns="92075" bIns="46038" anchor="ctr" anchorCtr="0"/>
          <a:p>
            <a:pPr lvl="0"/>
            <a:r>
              <a:rPr lang="zh-CN" altLang="en-US" dirty="0"/>
              <a:t>单击此处编辑母版标题样式</a:t>
            </a:r>
            <a:endParaRPr lang="zh-CN" altLang="en-US" dirty="0"/>
          </a:p>
        </p:txBody>
      </p:sp>
      <p:sp>
        <p:nvSpPr>
          <p:cNvPr id="1027" name="Rectangle 7"/>
          <p:cNvSpPr>
            <a:spLocks noGrp="1"/>
          </p:cNvSpPr>
          <p:nvPr>
            <p:ph type="body" idx="1"/>
          </p:nvPr>
        </p:nvSpPr>
        <p:spPr>
          <a:xfrm>
            <a:off x="468313" y="1981200"/>
            <a:ext cx="8523287" cy="4114800"/>
          </a:xfrm>
          <a:prstGeom prst="rect">
            <a:avLst/>
          </a:prstGeom>
          <a:noFill/>
          <a:ln w="12700">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aphicFrame>
        <p:nvGraphicFramePr>
          <p:cNvPr id="1028" name="Object 10"/>
          <p:cNvGraphicFramePr>
            <a:graphicFrameLocks noChangeAspect="1"/>
          </p:cNvGraphicFramePr>
          <p:nvPr userDrawn="1"/>
        </p:nvGraphicFramePr>
        <p:xfrm>
          <a:off x="0" y="0"/>
          <a:ext cx="395288" cy="6851650"/>
        </p:xfrm>
        <a:graphic>
          <a:graphicData uri="http://schemas.openxmlformats.org/presentationml/2006/ole">
            <mc:AlternateContent xmlns:mc="http://schemas.openxmlformats.org/markup-compatibility/2006">
              <mc:Choice xmlns:v="urn:schemas-microsoft-com:vml" Requires="v">
                <p:oleObj spid="_x0000_s3077" name="" r:id="rId16" imgW="1397000" imgH="7620000" progId="Photoshop.Image.6">
                  <p:embed/>
                </p:oleObj>
              </mc:Choice>
              <mc:Fallback>
                <p:oleObj name="" r:id="rId16" imgW="1397000" imgH="7620000" progId="Photoshop.Image.6">
                  <p:embed/>
                  <p:pic>
                    <p:nvPicPr>
                      <p:cNvPr id="0" name="图片 3076"/>
                      <p:cNvPicPr/>
                      <p:nvPr/>
                    </p:nvPicPr>
                    <p:blipFill>
                      <a:blip r:embed="rId17"/>
                      <a:stretch>
                        <a:fillRect/>
                      </a:stretch>
                    </p:blipFill>
                    <p:spPr>
                      <a:xfrm>
                        <a:off x="0" y="0"/>
                        <a:ext cx="395288" cy="6851650"/>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黑体" panose="02010609060101010101" pitchFamily="49"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黑体" panose="02010609060101010101" pitchFamily="49"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黑体" panose="02010609060101010101" pitchFamily="49"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黑体" panose="02010609060101010101" pitchFamily="49"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4.xml"/><Relationship Id="rId2" Type="http://schemas.openxmlformats.org/officeDocument/2006/relationships/image" Target="../media/image9.emf"/><Relationship Id="rId1"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13.bin"/><Relationship Id="rId8" Type="http://schemas.openxmlformats.org/officeDocument/2006/relationships/image" Target="../media/image14.emf"/><Relationship Id="rId7" Type="http://schemas.openxmlformats.org/officeDocument/2006/relationships/oleObject" Target="../embeddings/oleObject12.bin"/><Relationship Id="rId6" Type="http://schemas.openxmlformats.org/officeDocument/2006/relationships/image" Target="../media/image13.emf"/><Relationship Id="rId5" Type="http://schemas.openxmlformats.org/officeDocument/2006/relationships/oleObject" Target="../embeddings/oleObject11.bin"/><Relationship Id="rId4" Type="http://schemas.openxmlformats.org/officeDocument/2006/relationships/image" Target="../media/image12.emf"/><Relationship Id="rId3" Type="http://schemas.openxmlformats.org/officeDocument/2006/relationships/oleObject" Target="../embeddings/oleObject10.bin"/><Relationship Id="rId21" Type="http://schemas.openxmlformats.org/officeDocument/2006/relationships/vmlDrawing" Target="../drawings/vmlDrawing6.vml"/><Relationship Id="rId20" Type="http://schemas.openxmlformats.org/officeDocument/2006/relationships/slideLayout" Target="../slideLayouts/slideLayout2.xml"/><Relationship Id="rId2" Type="http://schemas.openxmlformats.org/officeDocument/2006/relationships/image" Target="../media/image11.emf"/><Relationship Id="rId19" Type="http://schemas.openxmlformats.org/officeDocument/2006/relationships/oleObject" Target="../embeddings/oleObject18.bin"/><Relationship Id="rId18" Type="http://schemas.openxmlformats.org/officeDocument/2006/relationships/image" Target="../media/image19.emf"/><Relationship Id="rId17" Type="http://schemas.openxmlformats.org/officeDocument/2006/relationships/oleObject" Target="../embeddings/oleObject17.bin"/><Relationship Id="rId16" Type="http://schemas.openxmlformats.org/officeDocument/2006/relationships/image" Target="../media/image18.emf"/><Relationship Id="rId15" Type="http://schemas.openxmlformats.org/officeDocument/2006/relationships/oleObject" Target="../embeddings/oleObject16.bin"/><Relationship Id="rId14" Type="http://schemas.openxmlformats.org/officeDocument/2006/relationships/image" Target="../media/image17.emf"/><Relationship Id="rId13" Type="http://schemas.openxmlformats.org/officeDocument/2006/relationships/oleObject" Target="../embeddings/oleObject15.bin"/><Relationship Id="rId12" Type="http://schemas.openxmlformats.org/officeDocument/2006/relationships/image" Target="../media/image16.emf"/><Relationship Id="rId11" Type="http://schemas.openxmlformats.org/officeDocument/2006/relationships/oleObject" Target="../embeddings/oleObject14.bin"/><Relationship Id="rId10" Type="http://schemas.openxmlformats.org/officeDocument/2006/relationships/image" Target="../media/image15.emf"/><Relationship Id="rId1"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9" Type="http://schemas.openxmlformats.org/officeDocument/2006/relationships/vmlDrawing" Target="../drawings/vmlDrawing7.vml"/><Relationship Id="rId8" Type="http://schemas.openxmlformats.org/officeDocument/2006/relationships/slideLayout" Target="../slideLayouts/slideLayout2.xml"/><Relationship Id="rId7" Type="http://schemas.openxmlformats.org/officeDocument/2006/relationships/oleObject" Target="../embeddings/oleObject22.bin"/><Relationship Id="rId6" Type="http://schemas.openxmlformats.org/officeDocument/2006/relationships/image" Target="../media/image22.emf"/><Relationship Id="rId5" Type="http://schemas.openxmlformats.org/officeDocument/2006/relationships/oleObject" Target="../embeddings/oleObject21.bin"/><Relationship Id="rId4" Type="http://schemas.openxmlformats.org/officeDocument/2006/relationships/image" Target="../media/image21.emf"/><Relationship Id="rId3" Type="http://schemas.openxmlformats.org/officeDocument/2006/relationships/oleObject" Target="../embeddings/oleObject20.bin"/><Relationship Id="rId2" Type="http://schemas.openxmlformats.org/officeDocument/2006/relationships/image" Target="../media/image20.emf"/><Relationship Id="rId1" Type="http://schemas.openxmlformats.org/officeDocument/2006/relationships/oleObject" Target="../embeddings/oleObject19.bin"/></Relationships>
</file>

<file path=ppt/slides/_rels/slide22.xml.rels><?xml version="1.0" encoding="UTF-8" standalone="yes"?>
<Relationships xmlns="http://schemas.openxmlformats.org/package/2006/relationships"><Relationship Id="rId7" Type="http://schemas.openxmlformats.org/officeDocument/2006/relationships/vmlDrawing" Target="../drawings/vmlDrawing8.vml"/><Relationship Id="rId6" Type="http://schemas.openxmlformats.org/officeDocument/2006/relationships/slideLayout" Target="../slideLayouts/slideLayout2.xml"/><Relationship Id="rId5" Type="http://schemas.openxmlformats.org/officeDocument/2006/relationships/oleObject" Target="../embeddings/oleObject26.bin"/><Relationship Id="rId4" Type="http://schemas.openxmlformats.org/officeDocument/2006/relationships/oleObject" Target="../embeddings/oleObject25.bin"/><Relationship Id="rId3" Type="http://schemas.openxmlformats.org/officeDocument/2006/relationships/oleObject" Target="../embeddings/oleObject24.bin"/><Relationship Id="rId2" Type="http://schemas.openxmlformats.org/officeDocument/2006/relationships/image" Target="../media/image23.emf"/><Relationship Id="rId1" Type="http://schemas.openxmlformats.org/officeDocument/2006/relationships/oleObject" Target="../embeddings/oleObject23.bin"/></Relationships>
</file>

<file path=ppt/slides/_rels/slide23.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oleObject" Target="../embeddings/oleObject29.bin"/><Relationship Id="rId4" Type="http://schemas.openxmlformats.org/officeDocument/2006/relationships/image" Target="../media/image25.emf"/><Relationship Id="rId3" Type="http://schemas.openxmlformats.org/officeDocument/2006/relationships/oleObject" Target="../embeddings/oleObject28.bin"/><Relationship Id="rId2" Type="http://schemas.openxmlformats.org/officeDocument/2006/relationships/image" Target="../media/image24.emf"/><Relationship Id="rId1"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2.xml"/><Relationship Id="rId7" Type="http://schemas.openxmlformats.org/officeDocument/2006/relationships/image" Target="../media/image6.emf"/><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image" Target="../media/image5.emf"/><Relationship Id="rId3" Type="http://schemas.openxmlformats.org/officeDocument/2006/relationships/oleObject" Target="../embeddings/oleObject4.bin"/><Relationship Id="rId2" Type="http://schemas.openxmlformats.org/officeDocument/2006/relationships/image" Target="../media/image4.emf"/><Relationship Id="rId1"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29.jpeg"/><Relationship Id="rId1" Type="http://schemas.openxmlformats.org/officeDocument/2006/relationships/tags" Target="../tags/tag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emf"/></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emf"/></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2.xml"/><Relationship Id="rId4" Type="http://schemas.openxmlformats.org/officeDocument/2006/relationships/image" Target="../media/image36.wmf"/><Relationship Id="rId3" Type="http://schemas.openxmlformats.org/officeDocument/2006/relationships/oleObject" Target="../embeddings/oleObject31.bin"/><Relationship Id="rId2" Type="http://schemas.openxmlformats.org/officeDocument/2006/relationships/image" Target="../media/image35.wmf"/><Relationship Id="rId1" Type="http://schemas.openxmlformats.org/officeDocument/2006/relationships/oleObject" Target="../embeddings/oleObject30.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37.emf"/><Relationship Id="rId1" Type="http://schemas.openxmlformats.org/officeDocument/2006/relationships/oleObject" Target="../embeddings/oleObject32.bin"/></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38.emf"/><Relationship Id="rId1" Type="http://schemas.openxmlformats.org/officeDocument/2006/relationships/oleObject" Target="../embeddings/oleObject33.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39.wmf"/><Relationship Id="rId1" Type="http://schemas.openxmlformats.org/officeDocument/2006/relationships/oleObject" Target="../embeddings/oleObject34.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vmlDrawing" Target="../drawings/vmlDrawing14.vml"/><Relationship Id="rId4" Type="http://schemas.openxmlformats.org/officeDocument/2006/relationships/slideLayout" Target="../slideLayouts/slideLayout2.xml"/><Relationship Id="rId3" Type="http://schemas.openxmlformats.org/officeDocument/2006/relationships/oleObject" Target="../embeddings/oleObject36.bin"/><Relationship Id="rId2" Type="http://schemas.openxmlformats.org/officeDocument/2006/relationships/image" Target="../media/image40.emf"/><Relationship Id="rId1" Type="http://schemas.openxmlformats.org/officeDocument/2006/relationships/oleObject" Target="../embeddings/oleObject35.bin"/></Relationships>
</file>

<file path=ppt/slides/_rels/slide59.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vmlDrawing" Target="../drawings/vmlDrawing15.vml"/><Relationship Id="rId4" Type="http://schemas.openxmlformats.org/officeDocument/2006/relationships/slideLayout" Target="../slideLayouts/slideLayout2.xml"/><Relationship Id="rId3" Type="http://schemas.openxmlformats.org/officeDocument/2006/relationships/oleObject" Target="../embeddings/oleObject38.bin"/><Relationship Id="rId2" Type="http://schemas.openxmlformats.org/officeDocument/2006/relationships/image" Target="../media/image40.emf"/><Relationship Id="rId1" Type="http://schemas.openxmlformats.org/officeDocument/2006/relationships/oleObject" Target="../embeddings/oleObject37.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7.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5.xml"/><Relationship Id="rId1" Type="http://schemas.openxmlformats.org/officeDocument/2006/relationships/image" Target="../media/image41.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2"/>
          <p:cNvSpPr>
            <a:spLocks noGrp="1" noChangeArrowheads="1"/>
          </p:cNvSpPr>
          <p:nvPr>
            <p:ph type="title"/>
          </p:nvPr>
        </p:nvSpPr>
        <p:spPr>
          <a:xfrm>
            <a:off x="395288" y="260350"/>
            <a:ext cx="8675688" cy="2586038"/>
          </a:xfrm>
        </p:spPr>
        <p:txBody>
          <a:bodyPr vert="horz" wrap="square" lIns="92075" tIns="46038" rIns="92075" bIns="46038"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rPr>
              <a:t>CHAPTER 2:  </a:t>
            </a:r>
            <a:br>
              <a:rPr kumimoji="1" lang="en-US" altLang="zh-CN" sz="5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rPr>
            </a:br>
            <a:r>
              <a:rPr kumimoji="1" lang="en-US" altLang="zh-CN" sz="5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rPr>
              <a:t>Number Systems Operations, and Codes</a:t>
            </a:r>
            <a:endParaRPr kumimoji="1" lang="zh-CN" altLang="en-US" sz="5400" b="0" i="0" u="none" strike="noStrike" kern="0" cap="none" spc="0" normalizeH="0" baseline="0" noProof="0" dirty="0" smtClean="0">
              <a:ln>
                <a:noFill/>
              </a:ln>
              <a:solidFill>
                <a:schemeClr val="hlink"/>
              </a:solidFill>
              <a:effectLst/>
              <a:uLnTx/>
              <a:uFillTx/>
              <a:latin typeface="+mj-lt"/>
              <a:ea typeface="宋体" panose="02010600030101010101" pitchFamily="2" charset="-122"/>
              <a:cs typeface="+mj-cs"/>
            </a:endParaRPr>
          </a:p>
        </p:txBody>
      </p:sp>
      <p:pic>
        <p:nvPicPr>
          <p:cNvPr id="5123" name="图片 1"/>
          <p:cNvPicPr>
            <a:picLocks noChangeAspect="1"/>
          </p:cNvPicPr>
          <p:nvPr/>
        </p:nvPicPr>
        <p:blipFill>
          <a:blip r:embed="rId1"/>
          <a:stretch>
            <a:fillRect/>
          </a:stretch>
        </p:blipFill>
        <p:spPr>
          <a:xfrm>
            <a:off x="2268538" y="2844800"/>
            <a:ext cx="4895850" cy="3862388"/>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2151" name="Rectangle 7"/>
          <p:cNvSpPr>
            <a:spLocks noGrp="1" noRot="1" noChangeArrowheads="1"/>
          </p:cNvSpPr>
          <p:nvPr>
            <p:ph type="title"/>
          </p:nvPr>
        </p:nvSpPr>
        <p:spPr>
          <a:xfrm>
            <a:off x="611188" y="115888"/>
            <a:ext cx="8064500" cy="676275"/>
          </a:xfrm>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rPr>
              <a:t>Powers of two</a:t>
            </a:r>
            <a:endParaRPr kumimoji="1" lang="en-US"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endParaRPr>
          </a:p>
        </p:txBody>
      </p:sp>
      <p:sp>
        <p:nvSpPr>
          <p:cNvPr id="16387" name="Text Box 8"/>
          <p:cNvSpPr txBox="1"/>
          <p:nvPr/>
        </p:nvSpPr>
        <p:spPr>
          <a:xfrm>
            <a:off x="1636713" y="6021388"/>
            <a:ext cx="6248400" cy="584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en-US" altLang="zh-CN" b="1" dirty="0">
                <a:latin typeface="Comic Sans MS" panose="030F0702030302020204" pitchFamily="66" charset="0"/>
              </a:rPr>
              <a:t>Memorize </a:t>
            </a:r>
            <a:r>
              <a:rPr lang="en-US" altLang="zh-CN" dirty="0">
                <a:latin typeface="Comic Sans MS" panose="030F0702030302020204" pitchFamily="66" charset="0"/>
              </a:rPr>
              <a:t>at least through 2</a:t>
            </a:r>
            <a:r>
              <a:rPr lang="en-US" altLang="zh-CN" baseline="30000" dirty="0">
                <a:latin typeface="Comic Sans MS" panose="030F0702030302020204" pitchFamily="66" charset="0"/>
              </a:rPr>
              <a:t>16</a:t>
            </a:r>
            <a:endParaRPr lang="en-US" altLang="zh-CN" baseline="30000" dirty="0">
              <a:latin typeface="Comic Sans MS" panose="030F0702030302020204" pitchFamily="66" charset="0"/>
            </a:endParaRPr>
          </a:p>
        </p:txBody>
      </p:sp>
      <p:pic>
        <p:nvPicPr>
          <p:cNvPr id="16388" name="Picture 9"/>
          <p:cNvPicPr>
            <a:picLocks noChangeAspect="1"/>
          </p:cNvPicPr>
          <p:nvPr/>
        </p:nvPicPr>
        <p:blipFill>
          <a:blip r:embed="rId1"/>
          <a:stretch>
            <a:fillRect/>
          </a:stretch>
        </p:blipFill>
        <p:spPr>
          <a:xfrm>
            <a:off x="360363" y="765175"/>
            <a:ext cx="8748712" cy="5322888"/>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3174" name="Rectangle 6"/>
          <p:cNvSpPr>
            <a:spLocks noGrp="1" noRot="1" noChangeArrowheads="1"/>
          </p:cNvSpPr>
          <p:nvPr>
            <p:ph type="title"/>
          </p:nvPr>
        </p:nvSpPr>
        <p:spPr>
          <a:xfrm>
            <a:off x="0" y="274638"/>
            <a:ext cx="9144000" cy="1143000"/>
          </a:xfrm>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rPr>
              <a:t>Octal Numbers--Base 8</a:t>
            </a:r>
            <a:endParaRPr kumimoji="1" lang="en-US"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endParaRPr>
          </a:p>
        </p:txBody>
      </p:sp>
      <p:sp>
        <p:nvSpPr>
          <p:cNvPr id="17411" name="Rectangle 7"/>
          <p:cNvSpPr>
            <a:spLocks noGrp="1"/>
          </p:cNvSpPr>
          <p:nvPr>
            <p:ph idx="1"/>
          </p:nvPr>
        </p:nvSpPr>
        <p:spPr>
          <a:xfrm>
            <a:off x="395288" y="1557338"/>
            <a:ext cx="8713787" cy="4105275"/>
          </a:xfrm>
          <a:ln/>
        </p:spPr>
        <p:txBody>
          <a:bodyPr vert="horz" wrap="square" lIns="91440" tIns="45720" rIns="91440" bIns="45720" anchor="t" anchorCtr="0"/>
          <a:p>
            <a:pPr eaLnBrk="1" hangingPunct="1"/>
            <a:r>
              <a:rPr lang="zh-CN" altLang="en-US" sz="3600" dirty="0">
                <a:solidFill>
                  <a:srgbClr val="0066FF"/>
                </a:solidFill>
              </a:rPr>
              <a:t>“</a:t>
            </a:r>
            <a:r>
              <a:rPr lang="en-US" altLang="zh-CN" sz="3600" dirty="0">
                <a:solidFill>
                  <a:srgbClr val="0066FF"/>
                </a:solidFill>
              </a:rPr>
              <a:t>base” 8</a:t>
            </a:r>
            <a:endParaRPr lang="en-US" altLang="zh-CN" sz="3600" dirty="0">
              <a:solidFill>
                <a:srgbClr val="0066FF"/>
              </a:solidFill>
            </a:endParaRPr>
          </a:p>
          <a:p>
            <a:pPr eaLnBrk="1" hangingPunct="1"/>
            <a:r>
              <a:rPr lang="en-US" altLang="zh-CN" sz="3600" dirty="0">
                <a:solidFill>
                  <a:srgbClr val="0066FF"/>
                </a:solidFill>
              </a:rPr>
              <a:t>with 8 digits: 0..7</a:t>
            </a:r>
            <a:endParaRPr lang="en-US" altLang="zh-CN" sz="3600" dirty="0">
              <a:solidFill>
                <a:srgbClr val="0066FF"/>
              </a:solidFill>
            </a:endParaRPr>
          </a:p>
          <a:p>
            <a:pPr eaLnBrk="1" hangingPunct="1">
              <a:buNone/>
            </a:pPr>
            <a:r>
              <a:rPr lang="en-US" altLang="zh-CN" sz="3600" dirty="0"/>
              <a:t>Eg.</a:t>
            </a:r>
            <a:endParaRPr lang="en-US" altLang="zh-CN" sz="3600" dirty="0"/>
          </a:p>
          <a:p>
            <a:pPr eaLnBrk="1" hangingPunct="1">
              <a:buNone/>
            </a:pPr>
            <a:r>
              <a:rPr lang="en-US" altLang="zh-CN" sz="3600" dirty="0"/>
              <a:t>231.25</a:t>
            </a:r>
            <a:r>
              <a:rPr lang="en-US" altLang="zh-CN" sz="3600" baseline="-25000" dirty="0"/>
              <a:t>8</a:t>
            </a:r>
            <a:r>
              <a:rPr lang="en-US" altLang="zh-CN" sz="3600" dirty="0"/>
              <a:t>=2×8</a:t>
            </a:r>
            <a:r>
              <a:rPr lang="en-US" altLang="zh-CN" sz="3600" baseline="30000" dirty="0"/>
              <a:t>2</a:t>
            </a:r>
            <a:r>
              <a:rPr lang="en-US" altLang="zh-CN" sz="3600" dirty="0"/>
              <a:t> + 3×8</a:t>
            </a:r>
            <a:r>
              <a:rPr lang="en-US" altLang="zh-CN" sz="3600" baseline="30000" dirty="0"/>
              <a:t>1</a:t>
            </a:r>
            <a:r>
              <a:rPr lang="en-US" altLang="zh-CN" sz="3600" dirty="0"/>
              <a:t>+1×8</a:t>
            </a:r>
            <a:r>
              <a:rPr lang="en-US" altLang="zh-CN" sz="3600" baseline="30000" dirty="0"/>
              <a:t>0</a:t>
            </a:r>
            <a:r>
              <a:rPr lang="en-US" altLang="zh-CN" sz="3600" dirty="0"/>
              <a:t>+2×8</a:t>
            </a:r>
            <a:r>
              <a:rPr lang="en-US" altLang="zh-CN" sz="3600" baseline="30000" dirty="0"/>
              <a:t>-1</a:t>
            </a:r>
            <a:r>
              <a:rPr lang="en-US" altLang="zh-CN" sz="3600" dirty="0"/>
              <a:t>+5×8</a:t>
            </a:r>
            <a:r>
              <a:rPr lang="en-US" altLang="zh-CN" sz="3600" baseline="30000" dirty="0"/>
              <a:t>-2</a:t>
            </a:r>
            <a:endParaRPr lang="en-US" altLang="zh-CN" sz="3600" baseline="30000" dirty="0"/>
          </a:p>
          <a:p>
            <a:pPr eaLnBrk="1" hangingPunct="1">
              <a:buNone/>
            </a:pPr>
            <a:r>
              <a:rPr lang="en-US" altLang="zh-CN" sz="3600" dirty="0">
                <a:sym typeface="Symbol" panose="05050102010706020507" pitchFamily="18" charset="2"/>
              </a:rPr>
              <a:t>(in decimal) =153.328125</a:t>
            </a:r>
            <a:r>
              <a:rPr lang="en-US" altLang="zh-CN" sz="3600" baseline="-25000" dirty="0">
                <a:sym typeface="Symbol" panose="05050102010706020507" pitchFamily="18" charset="2"/>
              </a:rPr>
              <a:t>10</a:t>
            </a:r>
            <a:endParaRPr lang="en-US" altLang="zh-CN" sz="3600" baseline="-25000" dirty="0">
              <a:sym typeface="Symbol" panose="05050102010706020507" pitchFamily="18" charset="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4198" name="Rectangle 6"/>
          <p:cNvSpPr>
            <a:spLocks noGrp="1" noRot="1" noChangeArrowheads="1"/>
          </p:cNvSpPr>
          <p:nvPr>
            <p:ph type="title"/>
          </p:nvPr>
        </p:nvSpPr>
        <p:spPr>
          <a:xfrm>
            <a:off x="468313" y="231775"/>
            <a:ext cx="8447088" cy="676275"/>
          </a:xfrm>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rPr>
              <a:t>Hexadecimal Numbers--Base 16</a:t>
            </a:r>
            <a:endParaRPr kumimoji="1" lang="en-US"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endParaRPr>
          </a:p>
        </p:txBody>
      </p:sp>
      <p:sp>
        <p:nvSpPr>
          <p:cNvPr id="18435" name="Rectangle 7"/>
          <p:cNvSpPr>
            <a:spLocks noGrp="1"/>
          </p:cNvSpPr>
          <p:nvPr>
            <p:ph type="body" sz="half" idx="1"/>
          </p:nvPr>
        </p:nvSpPr>
        <p:spPr>
          <a:xfrm>
            <a:off x="468313" y="1189038"/>
            <a:ext cx="8351837" cy="1735137"/>
          </a:xfrm>
          <a:ln/>
        </p:spPr>
        <p:txBody>
          <a:bodyPr vert="horz" wrap="square" lIns="91440" tIns="45720" rIns="91440" bIns="45720" anchor="t" anchorCtr="0"/>
          <a:p>
            <a:pPr eaLnBrk="1" hangingPunct="1">
              <a:lnSpc>
                <a:spcPct val="90000"/>
              </a:lnSpc>
              <a:buClr>
                <a:schemeClr val="tx2"/>
              </a:buClr>
              <a:buSzTx/>
              <a:buFont typeface="Wingdings" panose="05000000000000000000" pitchFamily="2" charset="2"/>
            </a:pPr>
            <a:r>
              <a:rPr lang="en-US" altLang="zh-CN" sz="3600" i="1" dirty="0">
                <a:solidFill>
                  <a:srgbClr val="0066FF"/>
                </a:solidFill>
              </a:rPr>
              <a:t>r</a:t>
            </a:r>
            <a:r>
              <a:rPr lang="en-US" altLang="zh-CN" sz="3600" dirty="0">
                <a:solidFill>
                  <a:srgbClr val="0066FF"/>
                </a:solidFill>
              </a:rPr>
              <a:t> = 16</a:t>
            </a:r>
            <a:endParaRPr lang="en-US" altLang="zh-CN" sz="3600" dirty="0">
              <a:solidFill>
                <a:srgbClr val="0066FF"/>
              </a:solidFill>
            </a:endParaRPr>
          </a:p>
          <a:p>
            <a:pPr eaLnBrk="1" hangingPunct="1">
              <a:lnSpc>
                <a:spcPct val="90000"/>
              </a:lnSpc>
              <a:buClr>
                <a:schemeClr val="tx2"/>
              </a:buClr>
              <a:buSzTx/>
              <a:buFont typeface="Wingdings" panose="05000000000000000000" pitchFamily="2" charset="2"/>
            </a:pPr>
            <a:r>
              <a:rPr lang="en-US" altLang="zh-CN" sz="3600" dirty="0">
                <a:solidFill>
                  <a:srgbClr val="0066FF"/>
                </a:solidFill>
              </a:rPr>
              <a:t>Digits (convention): 0..9, A, B, C, D, E, F</a:t>
            </a:r>
            <a:endParaRPr lang="en-US" altLang="zh-CN" sz="3600" i="1" dirty="0">
              <a:solidFill>
                <a:srgbClr val="0066FF"/>
              </a:solidFill>
            </a:endParaRPr>
          </a:p>
          <a:p>
            <a:pPr eaLnBrk="1" hangingPunct="1">
              <a:lnSpc>
                <a:spcPct val="90000"/>
              </a:lnSpc>
              <a:buClr>
                <a:schemeClr val="tx2"/>
              </a:buClr>
              <a:buSzTx/>
              <a:buFont typeface="Wingdings" panose="05000000000000000000" pitchFamily="2" charset="2"/>
            </a:pPr>
            <a:r>
              <a:rPr lang="en-US" altLang="zh-CN" sz="3600" dirty="0">
                <a:solidFill>
                  <a:srgbClr val="0066FF"/>
                </a:solidFill>
              </a:rPr>
              <a:t>A=10, B=11, … , F = 15</a:t>
            </a:r>
            <a:endParaRPr lang="en-US" altLang="zh-CN" sz="3600" dirty="0">
              <a:solidFill>
                <a:srgbClr val="0066FF"/>
              </a:solidFill>
            </a:endParaRPr>
          </a:p>
        </p:txBody>
      </p:sp>
      <p:graphicFrame>
        <p:nvGraphicFramePr>
          <p:cNvPr id="18436" name="Object 8"/>
          <p:cNvGraphicFramePr>
            <a:graphicFrameLocks noChangeAspect="1"/>
          </p:cNvGraphicFramePr>
          <p:nvPr>
            <p:ph sz="half" idx="2"/>
          </p:nvPr>
        </p:nvGraphicFramePr>
        <p:xfrm>
          <a:off x="2339975" y="3068638"/>
          <a:ext cx="3671888" cy="3606800"/>
        </p:xfrm>
        <a:graphic>
          <a:graphicData uri="http://schemas.openxmlformats.org/presentationml/2006/ole">
            <mc:AlternateContent xmlns:mc="http://schemas.openxmlformats.org/markup-compatibility/2006">
              <mc:Choice xmlns:v="urn:schemas-microsoft-com:vml" Requires="v">
                <p:oleObj spid="_x0000_s3076" name="" r:id="rId1" imgW="2500630" imgH="2457450" progId="Visio.Drawing.11">
                  <p:embed/>
                </p:oleObj>
              </mc:Choice>
              <mc:Fallback>
                <p:oleObj name="" r:id="rId1" imgW="2500630" imgH="2457450" progId="Visio.Drawing.11">
                  <p:embed/>
                  <p:pic>
                    <p:nvPicPr>
                      <p:cNvPr id="0" name="图片 3075"/>
                      <p:cNvPicPr/>
                      <p:nvPr/>
                    </p:nvPicPr>
                    <p:blipFill>
                      <a:blip r:embed="rId2"/>
                      <a:srcRect/>
                      <a:stretch>
                        <a:fillRect/>
                      </a:stretch>
                    </p:blipFill>
                    <p:spPr>
                      <a:xfrm>
                        <a:off x="2339975" y="3068638"/>
                        <a:ext cx="3671888" cy="3606800"/>
                      </a:xfrm>
                      <a:prstGeom prst="rect">
                        <a:avLst/>
                      </a:prstGeom>
                      <a:noFill/>
                      <a:ln w="38100">
                        <a:miter/>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5"/>
          <p:cNvSpPr>
            <a:spLocks noGrp="1"/>
          </p:cNvSpPr>
          <p:nvPr>
            <p:ph type="title"/>
          </p:nvPr>
        </p:nvSpPr>
        <p:spPr>
          <a:xfrm>
            <a:off x="517525" y="260350"/>
            <a:ext cx="8447088" cy="769938"/>
          </a:xfrm>
          <a:ln/>
        </p:spPr>
        <p:txBody>
          <a:bodyPr vert="horz" wrap="square" lIns="92075" tIns="46038" rIns="92075" bIns="46038" anchor="ctr" anchorCtr="0">
            <a:spAutoFit/>
          </a:bodyPr>
          <a:p>
            <a:pPr eaLnBrk="1" hangingPunct="1"/>
            <a:endParaRPr lang="zh-CN" altLang="en-US" dirty="0"/>
          </a:p>
        </p:txBody>
      </p:sp>
      <p:sp>
        <p:nvSpPr>
          <p:cNvPr id="19459" name="Text Box 7"/>
          <p:cNvSpPr txBox="1"/>
          <p:nvPr/>
        </p:nvSpPr>
        <p:spPr>
          <a:xfrm>
            <a:off x="755650" y="1196975"/>
            <a:ext cx="8137525" cy="45243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r>
              <a:rPr lang="en-US" altLang="zh-CN" sz="3000" b="1" dirty="0"/>
              <a:t>e.g1.</a:t>
            </a:r>
            <a:endParaRPr lang="en-US" altLang="zh-CN" sz="3000" b="1" dirty="0"/>
          </a:p>
          <a:p>
            <a:pPr marL="0" lvl="0" indent="0" eaLnBrk="1" hangingPunct="1">
              <a:spcBef>
                <a:spcPct val="0"/>
              </a:spcBef>
              <a:buClrTx/>
              <a:buFontTx/>
              <a:buNone/>
            </a:pPr>
            <a:r>
              <a:rPr lang="en-US" altLang="zh-CN" sz="3000" b="1" dirty="0"/>
              <a:t> (3FB)</a:t>
            </a:r>
            <a:r>
              <a:rPr lang="en-US" altLang="zh-CN" sz="3000" b="1" baseline="-25000" dirty="0">
                <a:solidFill>
                  <a:schemeClr val="accent2"/>
                </a:solidFill>
              </a:rPr>
              <a:t>16</a:t>
            </a:r>
            <a:r>
              <a:rPr lang="en-US" altLang="zh-CN" sz="3000" b="1" dirty="0">
                <a:solidFill>
                  <a:schemeClr val="accent2"/>
                </a:solidFill>
              </a:rPr>
              <a:t> </a:t>
            </a:r>
            <a:r>
              <a:rPr lang="en-US" altLang="zh-CN" sz="3000" b="1" dirty="0"/>
              <a:t> = 3</a:t>
            </a:r>
            <a:r>
              <a:rPr lang="en-US" altLang="zh-CN" sz="3000" b="1" dirty="0">
                <a:sym typeface="Symbol" panose="05050102010706020507" pitchFamily="18" charset="2"/>
              </a:rPr>
              <a:t>×</a:t>
            </a:r>
            <a:r>
              <a:rPr lang="en-US" altLang="zh-CN" sz="3000" b="1" dirty="0">
                <a:solidFill>
                  <a:schemeClr val="accent2"/>
                </a:solidFill>
                <a:sym typeface="Symbol" panose="05050102010706020507" pitchFamily="18" charset="2"/>
              </a:rPr>
              <a:t>16</a:t>
            </a:r>
            <a:r>
              <a:rPr lang="en-US" altLang="zh-CN" sz="3000" b="1" baseline="30000" dirty="0">
                <a:sym typeface="Symbol" panose="05050102010706020507" pitchFamily="18" charset="2"/>
              </a:rPr>
              <a:t>2</a:t>
            </a:r>
            <a:r>
              <a:rPr lang="en-US" altLang="zh-CN" sz="3000" b="1" dirty="0">
                <a:sym typeface="Symbol" panose="05050102010706020507" pitchFamily="18" charset="2"/>
              </a:rPr>
              <a:t> + 15×</a:t>
            </a:r>
            <a:r>
              <a:rPr lang="en-US" altLang="zh-CN" sz="3000" b="1" dirty="0">
                <a:solidFill>
                  <a:schemeClr val="accent2"/>
                </a:solidFill>
                <a:sym typeface="Symbol" panose="05050102010706020507" pitchFamily="18" charset="2"/>
              </a:rPr>
              <a:t>16</a:t>
            </a:r>
            <a:r>
              <a:rPr lang="en-US" altLang="zh-CN" sz="3000" b="1" baseline="30000" dirty="0">
                <a:sym typeface="Symbol" panose="05050102010706020507" pitchFamily="18" charset="2"/>
              </a:rPr>
              <a:t>1</a:t>
            </a:r>
            <a:r>
              <a:rPr lang="en-US" altLang="zh-CN" sz="3000" b="1" dirty="0">
                <a:sym typeface="Symbol" panose="05050102010706020507" pitchFamily="18" charset="2"/>
              </a:rPr>
              <a:t> + 11×</a:t>
            </a:r>
            <a:r>
              <a:rPr lang="en-US" altLang="zh-CN" sz="3000" b="1" dirty="0">
                <a:solidFill>
                  <a:schemeClr val="accent2"/>
                </a:solidFill>
                <a:sym typeface="Symbol" panose="05050102010706020507" pitchFamily="18" charset="2"/>
              </a:rPr>
              <a:t>16</a:t>
            </a:r>
            <a:r>
              <a:rPr lang="en-US" altLang="zh-CN" sz="3000" b="1" baseline="30000" dirty="0">
                <a:sym typeface="Symbol" panose="05050102010706020507" pitchFamily="18" charset="2"/>
              </a:rPr>
              <a:t>0</a:t>
            </a:r>
            <a:r>
              <a:rPr lang="en-US" altLang="zh-CN" sz="3000" b="1" dirty="0">
                <a:sym typeface="Symbol" panose="05050102010706020507" pitchFamily="18" charset="2"/>
              </a:rPr>
              <a:t> </a:t>
            </a:r>
            <a:endParaRPr lang="en-US" altLang="zh-CN" sz="3000" b="1" dirty="0">
              <a:sym typeface="Symbol" panose="05050102010706020507" pitchFamily="18" charset="2"/>
            </a:endParaRPr>
          </a:p>
          <a:p>
            <a:pPr marL="0" lvl="0" indent="0" eaLnBrk="1" hangingPunct="1">
              <a:spcBef>
                <a:spcPct val="0"/>
              </a:spcBef>
              <a:buClrTx/>
              <a:buFontTx/>
              <a:buNone/>
            </a:pPr>
            <a:r>
              <a:rPr lang="en-US" altLang="zh-CN" sz="3000" b="1" dirty="0">
                <a:sym typeface="Symbol" panose="05050102010706020507" pitchFamily="18" charset="2"/>
              </a:rPr>
              <a:t> (in decimal) =  768 + 240 + 11</a:t>
            </a:r>
            <a:endParaRPr lang="en-US" altLang="zh-CN" sz="3000" b="1" dirty="0">
              <a:sym typeface="Symbol" panose="05050102010706020507" pitchFamily="18" charset="2"/>
            </a:endParaRPr>
          </a:p>
          <a:p>
            <a:pPr marL="0" lvl="0" indent="0" eaLnBrk="1" hangingPunct="1">
              <a:spcBef>
                <a:spcPct val="0"/>
              </a:spcBef>
              <a:buClrTx/>
              <a:buFontTx/>
              <a:buNone/>
            </a:pPr>
            <a:r>
              <a:rPr lang="en-US" altLang="zh-CN" sz="3000" b="1" dirty="0">
                <a:sym typeface="Symbol" panose="05050102010706020507" pitchFamily="18" charset="2"/>
              </a:rPr>
              <a:t>	         = (1019)</a:t>
            </a:r>
            <a:r>
              <a:rPr lang="en-US" altLang="zh-CN" sz="3000" b="1" baseline="-25000" dirty="0">
                <a:solidFill>
                  <a:schemeClr val="accent2"/>
                </a:solidFill>
              </a:rPr>
              <a:t>10</a:t>
            </a:r>
            <a:endParaRPr lang="en-US" altLang="zh-CN" sz="3000" b="1" baseline="-25000" dirty="0">
              <a:solidFill>
                <a:schemeClr val="accent2"/>
              </a:solidFill>
              <a:sym typeface="Symbol" panose="05050102010706020507" pitchFamily="18" charset="2"/>
            </a:endParaRPr>
          </a:p>
          <a:p>
            <a:pPr marL="0" lvl="0" indent="0" eaLnBrk="1" hangingPunct="1">
              <a:lnSpc>
                <a:spcPct val="115000"/>
              </a:lnSpc>
              <a:spcBef>
                <a:spcPct val="50000"/>
              </a:spcBef>
              <a:buClrTx/>
              <a:buFontTx/>
              <a:buNone/>
            </a:pPr>
            <a:r>
              <a:rPr lang="en-US" altLang="zh-CN" sz="3000" b="1" dirty="0"/>
              <a:t>e.g2. </a:t>
            </a:r>
            <a:endParaRPr lang="en-US" altLang="zh-CN" sz="3000" b="1" dirty="0"/>
          </a:p>
          <a:p>
            <a:pPr marL="0" lvl="0" indent="0" eaLnBrk="1" hangingPunct="1">
              <a:lnSpc>
                <a:spcPct val="115000"/>
              </a:lnSpc>
              <a:spcBef>
                <a:spcPct val="50000"/>
              </a:spcBef>
              <a:buClrTx/>
              <a:buFontTx/>
              <a:buNone/>
            </a:pPr>
            <a:r>
              <a:rPr lang="en-US" altLang="zh-CN" sz="3000" b="1" dirty="0"/>
              <a:t>A59C.3A</a:t>
            </a:r>
            <a:r>
              <a:rPr lang="en-US" altLang="zh-CN" sz="3000" b="1" baseline="-25000" dirty="0"/>
              <a:t>16 </a:t>
            </a:r>
            <a:r>
              <a:rPr lang="en-US" altLang="zh-CN" sz="3000" b="1" dirty="0"/>
              <a:t>= (A</a:t>
            </a:r>
            <a:r>
              <a:rPr lang="en-US" altLang="zh-CN" sz="3000" b="1" dirty="0"/>
              <a:t>×16</a:t>
            </a:r>
            <a:r>
              <a:rPr lang="en-US" altLang="zh-CN" sz="3000" b="1" baseline="30000" dirty="0"/>
              <a:t>3</a:t>
            </a:r>
            <a:r>
              <a:rPr lang="en-US" altLang="zh-CN" sz="3000" b="1" dirty="0"/>
              <a:t>)+(5</a:t>
            </a:r>
            <a:r>
              <a:rPr lang="en-US" altLang="zh-CN" sz="3000" b="1" dirty="0"/>
              <a:t>×16</a:t>
            </a:r>
            <a:r>
              <a:rPr lang="en-US" altLang="zh-CN" sz="3000" b="1" baseline="30000" dirty="0"/>
              <a:t>2</a:t>
            </a:r>
            <a:r>
              <a:rPr lang="en-US" altLang="zh-CN" sz="3000" b="1" dirty="0"/>
              <a:t>)+(9×16</a:t>
            </a:r>
            <a:r>
              <a:rPr lang="en-US" altLang="zh-CN" sz="3000" b="1" baseline="30000" dirty="0"/>
              <a:t>1</a:t>
            </a:r>
            <a:r>
              <a:rPr lang="en-US" altLang="zh-CN" sz="3000" b="1" dirty="0"/>
              <a:t>)+(C×16</a:t>
            </a:r>
            <a:r>
              <a:rPr lang="en-US" altLang="zh-CN" sz="3000" b="1" baseline="30000" dirty="0"/>
              <a:t>0</a:t>
            </a:r>
            <a:r>
              <a:rPr lang="en-US" altLang="zh-CN" sz="3000" b="1" dirty="0"/>
              <a:t>)+(3×16</a:t>
            </a:r>
            <a:r>
              <a:rPr lang="en-US" altLang="zh-CN" sz="3000" b="1" baseline="30000" dirty="0"/>
              <a:t>-1</a:t>
            </a:r>
            <a:r>
              <a:rPr lang="en-US" altLang="zh-CN" sz="3000" b="1" dirty="0"/>
              <a:t>) +(A×16</a:t>
            </a:r>
            <a:r>
              <a:rPr lang="en-US" altLang="zh-CN" sz="3000" b="1" baseline="30000" dirty="0"/>
              <a:t>-2</a:t>
            </a:r>
            <a:r>
              <a:rPr lang="en-US" altLang="zh-CN" sz="3000" b="1" dirty="0"/>
              <a:t>)</a:t>
            </a:r>
            <a:endParaRPr lang="en-US" altLang="zh-CN" sz="30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8" name="Rectangle 4"/>
          <p:cNvSpPr>
            <a:spLocks noGrp="1" noChangeArrowheads="1"/>
          </p:cNvSpPr>
          <p:nvPr>
            <p:ph type="title"/>
          </p:nvPr>
        </p:nvSpPr>
        <p:spPr>
          <a:xfrm>
            <a:off x="468313" y="115888"/>
            <a:ext cx="8447088" cy="677863"/>
          </a:xfrm>
        </p:spPr>
        <p:txBody>
          <a:bodyPr vert="horz" wrap="square" lIns="0" tIns="0" rIns="0" bIns="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2.3 Number System Conversion</a:t>
            </a:r>
            <a:endParaRPr kumimoji="1" lang="zh-CN" altLang="en-US"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pic>
        <p:nvPicPr>
          <p:cNvPr id="20483" name="Picture 5" descr="86"/>
          <p:cNvPicPr>
            <a:picLocks noChangeAspect="1"/>
          </p:cNvPicPr>
          <p:nvPr>
            <p:ph idx="1"/>
          </p:nvPr>
        </p:nvPicPr>
        <p:blipFill>
          <a:blip r:embed="rId1"/>
          <a:srcRect/>
          <a:stretch>
            <a:fillRect/>
          </a:stretch>
        </p:blipFill>
        <p:spPr>
          <a:xfrm>
            <a:off x="1835150" y="1341438"/>
            <a:ext cx="4752975" cy="5430837"/>
          </a:xfrm>
          <a:ln w="9525"/>
        </p:spPr>
      </p:pic>
      <p:sp>
        <p:nvSpPr>
          <p:cNvPr id="20484" name="Text Box 7"/>
          <p:cNvSpPr txBox="1"/>
          <p:nvPr/>
        </p:nvSpPr>
        <p:spPr>
          <a:xfrm>
            <a:off x="684213" y="836613"/>
            <a:ext cx="8027987" cy="53816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900" b="1" dirty="0"/>
              <a:t>Decimal, binary, octal, and hexadecimal number</a:t>
            </a:r>
            <a:endParaRPr lang="en-US" altLang="zh-CN" sz="29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1384" name="Rectangle 24"/>
          <p:cNvSpPr>
            <a:spLocks noGrp="1" noRot="1" noChangeArrowheads="1"/>
          </p:cNvSpPr>
          <p:nvPr>
            <p:ph type="title"/>
          </p:nvPr>
        </p:nvSpPr>
        <p:spPr>
          <a:xfrm>
            <a:off x="684213" y="188913"/>
            <a:ext cx="8064500" cy="676275"/>
          </a:xfrm>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rPr>
              <a:t>Binary </a:t>
            </a:r>
            <a:r>
              <a:rPr kumimoji="1" lang="en-US"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sym typeface="Symbol" panose="05050102010706020507" pitchFamily="18" charset="2"/>
              </a:rPr>
              <a:t> Octal</a:t>
            </a:r>
            <a:endParaRPr kumimoji="1" lang="en-US"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sym typeface="Symbol" panose="05050102010706020507" pitchFamily="18" charset="2"/>
            </a:endParaRPr>
          </a:p>
        </p:txBody>
      </p:sp>
      <p:sp>
        <p:nvSpPr>
          <p:cNvPr id="21507" name="Text Box 25"/>
          <p:cNvSpPr txBox="1"/>
          <p:nvPr/>
        </p:nvSpPr>
        <p:spPr>
          <a:xfrm>
            <a:off x="1087438" y="1628775"/>
            <a:ext cx="71564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zh-CN" altLang="en-US" sz="3600" dirty="0"/>
              <a:t>(011 010</a:t>
            </a:r>
            <a:r>
              <a:rPr lang="zh-CN" altLang="en-US" sz="3600" dirty="0">
                <a:solidFill>
                  <a:srgbClr val="FF3300"/>
                </a:solidFill>
              </a:rPr>
              <a:t> </a:t>
            </a:r>
            <a:r>
              <a:rPr lang="zh-CN" altLang="en-US" sz="3600" dirty="0"/>
              <a:t>101 000 . 111 101 011 100)</a:t>
            </a:r>
            <a:r>
              <a:rPr lang="zh-CN" altLang="en-US" sz="3600" baseline="-25000" dirty="0"/>
              <a:t>2</a:t>
            </a:r>
            <a:endParaRPr lang="zh-CN" altLang="en-US" sz="3600" dirty="0"/>
          </a:p>
        </p:txBody>
      </p:sp>
      <p:sp>
        <p:nvSpPr>
          <p:cNvPr id="21508" name="Line 26"/>
          <p:cNvSpPr/>
          <p:nvPr/>
        </p:nvSpPr>
        <p:spPr>
          <a:xfrm>
            <a:off x="2078038" y="1744663"/>
            <a:ext cx="0" cy="381000"/>
          </a:xfrm>
          <a:prstGeom prst="line">
            <a:avLst/>
          </a:prstGeom>
          <a:ln w="25400" cap="flat" cmpd="sng">
            <a:solidFill>
              <a:srgbClr val="FFFFFF"/>
            </a:solidFill>
            <a:prstDash val="solid"/>
            <a:headEnd type="none" w="med" len="med"/>
            <a:tailEnd type="none" w="med" len="med"/>
          </a:ln>
        </p:spPr>
      </p:sp>
      <p:sp>
        <p:nvSpPr>
          <p:cNvPr id="21509" name="Text Box 27"/>
          <p:cNvSpPr txBox="1"/>
          <p:nvPr/>
        </p:nvSpPr>
        <p:spPr>
          <a:xfrm>
            <a:off x="1163638" y="2771775"/>
            <a:ext cx="7110412" cy="646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zh-CN" altLang="en-US" sz="3600" dirty="0"/>
              <a:t>( 3     2      5     0  .   7     5     3     4 )</a:t>
            </a:r>
            <a:r>
              <a:rPr lang="zh-CN" altLang="en-US" sz="3600" baseline="-25000" dirty="0"/>
              <a:t>8</a:t>
            </a:r>
            <a:endParaRPr lang="zh-CN" altLang="en-US" sz="3600" dirty="0"/>
          </a:p>
        </p:txBody>
      </p:sp>
      <p:sp>
        <p:nvSpPr>
          <p:cNvPr id="21510" name="Line 29"/>
          <p:cNvSpPr/>
          <p:nvPr/>
        </p:nvSpPr>
        <p:spPr>
          <a:xfrm>
            <a:off x="3830638" y="1744663"/>
            <a:ext cx="0" cy="381000"/>
          </a:xfrm>
          <a:prstGeom prst="line">
            <a:avLst/>
          </a:prstGeom>
          <a:ln w="25400" cap="flat" cmpd="sng">
            <a:solidFill>
              <a:srgbClr val="FFFFFF"/>
            </a:solidFill>
            <a:prstDash val="solid"/>
            <a:headEnd type="none" w="med" len="med"/>
            <a:tailEnd type="none" w="med" len="med"/>
          </a:ln>
        </p:spPr>
      </p:sp>
      <p:sp>
        <p:nvSpPr>
          <p:cNvPr id="21511" name="Line 30"/>
          <p:cNvSpPr/>
          <p:nvPr/>
        </p:nvSpPr>
        <p:spPr>
          <a:xfrm>
            <a:off x="4457700" y="1785938"/>
            <a:ext cx="0" cy="381000"/>
          </a:xfrm>
          <a:prstGeom prst="line">
            <a:avLst/>
          </a:prstGeom>
          <a:ln w="25400" cap="flat" cmpd="sng">
            <a:solidFill>
              <a:srgbClr val="FFFFFF"/>
            </a:solidFill>
            <a:prstDash val="solid"/>
            <a:headEnd type="none" w="med" len="med"/>
            <a:tailEnd type="none" w="med" len="med"/>
          </a:ln>
        </p:spPr>
      </p:sp>
      <p:sp>
        <p:nvSpPr>
          <p:cNvPr id="21512" name="Line 31"/>
          <p:cNvSpPr/>
          <p:nvPr/>
        </p:nvSpPr>
        <p:spPr>
          <a:xfrm>
            <a:off x="5049838" y="1247775"/>
            <a:ext cx="0" cy="381000"/>
          </a:xfrm>
          <a:prstGeom prst="line">
            <a:avLst/>
          </a:prstGeom>
          <a:ln w="25400" cap="flat" cmpd="sng">
            <a:solidFill>
              <a:srgbClr val="FFFFFF"/>
            </a:solidFill>
            <a:prstDash val="solid"/>
            <a:headEnd type="none" w="med" len="med"/>
            <a:tailEnd type="none" w="med" len="med"/>
          </a:ln>
        </p:spPr>
      </p:sp>
      <p:sp>
        <p:nvSpPr>
          <p:cNvPr id="21513" name="Line 32"/>
          <p:cNvSpPr/>
          <p:nvPr/>
        </p:nvSpPr>
        <p:spPr>
          <a:xfrm>
            <a:off x="5811838" y="1196975"/>
            <a:ext cx="0" cy="381000"/>
          </a:xfrm>
          <a:prstGeom prst="line">
            <a:avLst/>
          </a:prstGeom>
          <a:ln w="25400" cap="flat" cmpd="sng">
            <a:solidFill>
              <a:srgbClr val="FFFFFF"/>
            </a:solidFill>
            <a:prstDash val="solid"/>
            <a:headEnd type="none" w="med" len="med"/>
            <a:tailEnd type="none" w="med" len="med"/>
          </a:ln>
        </p:spPr>
      </p:sp>
      <p:sp>
        <p:nvSpPr>
          <p:cNvPr id="21514" name="Line 35"/>
          <p:cNvSpPr/>
          <p:nvPr/>
        </p:nvSpPr>
        <p:spPr>
          <a:xfrm>
            <a:off x="1697038" y="2278063"/>
            <a:ext cx="0" cy="533400"/>
          </a:xfrm>
          <a:prstGeom prst="line">
            <a:avLst/>
          </a:prstGeom>
          <a:ln w="25400" cap="flat" cmpd="sng">
            <a:solidFill>
              <a:srgbClr val="FFCC00"/>
            </a:solidFill>
            <a:prstDash val="solid"/>
            <a:headEnd type="triangle" w="med" len="med"/>
            <a:tailEnd type="triangle" w="med" len="med"/>
          </a:ln>
        </p:spPr>
      </p:sp>
      <p:sp>
        <p:nvSpPr>
          <p:cNvPr id="21515" name="Line 36"/>
          <p:cNvSpPr/>
          <p:nvPr/>
        </p:nvSpPr>
        <p:spPr>
          <a:xfrm>
            <a:off x="2382838" y="2278063"/>
            <a:ext cx="0" cy="533400"/>
          </a:xfrm>
          <a:prstGeom prst="line">
            <a:avLst/>
          </a:prstGeom>
          <a:ln w="25400" cap="flat" cmpd="sng">
            <a:solidFill>
              <a:srgbClr val="FFCC00"/>
            </a:solidFill>
            <a:prstDash val="solid"/>
            <a:headEnd type="triangle" w="med" len="med"/>
            <a:tailEnd type="triangle" w="med" len="med"/>
          </a:ln>
        </p:spPr>
      </p:sp>
      <p:sp>
        <p:nvSpPr>
          <p:cNvPr id="21516" name="Line 37"/>
          <p:cNvSpPr/>
          <p:nvPr/>
        </p:nvSpPr>
        <p:spPr>
          <a:xfrm>
            <a:off x="3297238" y="2278063"/>
            <a:ext cx="0" cy="533400"/>
          </a:xfrm>
          <a:prstGeom prst="line">
            <a:avLst/>
          </a:prstGeom>
          <a:ln w="25400" cap="flat" cmpd="sng">
            <a:solidFill>
              <a:srgbClr val="FFCC00"/>
            </a:solidFill>
            <a:prstDash val="solid"/>
            <a:headEnd type="triangle" w="med" len="med"/>
            <a:tailEnd type="triangle" w="med" len="med"/>
          </a:ln>
        </p:spPr>
      </p:sp>
      <p:sp>
        <p:nvSpPr>
          <p:cNvPr id="21517" name="Line 38"/>
          <p:cNvSpPr/>
          <p:nvPr/>
        </p:nvSpPr>
        <p:spPr>
          <a:xfrm>
            <a:off x="4135438" y="2278063"/>
            <a:ext cx="0" cy="533400"/>
          </a:xfrm>
          <a:prstGeom prst="line">
            <a:avLst/>
          </a:prstGeom>
          <a:ln w="25400" cap="flat" cmpd="sng">
            <a:solidFill>
              <a:srgbClr val="FFCC00"/>
            </a:solidFill>
            <a:prstDash val="solid"/>
            <a:headEnd type="triangle" w="med" len="med"/>
            <a:tailEnd type="triangle" w="med" len="med"/>
          </a:ln>
        </p:spPr>
      </p:sp>
      <p:sp>
        <p:nvSpPr>
          <p:cNvPr id="21518" name="Line 39"/>
          <p:cNvSpPr/>
          <p:nvPr/>
        </p:nvSpPr>
        <p:spPr>
          <a:xfrm>
            <a:off x="4600575" y="2282825"/>
            <a:ext cx="0" cy="533400"/>
          </a:xfrm>
          <a:prstGeom prst="line">
            <a:avLst/>
          </a:prstGeom>
          <a:ln w="25400" cap="flat" cmpd="sng">
            <a:solidFill>
              <a:srgbClr val="FFCC00"/>
            </a:solidFill>
            <a:prstDash val="solid"/>
            <a:headEnd type="triangle" w="med" len="med"/>
            <a:tailEnd type="triangle" w="med" len="med"/>
          </a:ln>
        </p:spPr>
      </p:sp>
      <p:sp>
        <p:nvSpPr>
          <p:cNvPr id="21519" name="Line 40"/>
          <p:cNvSpPr/>
          <p:nvPr/>
        </p:nvSpPr>
        <p:spPr>
          <a:xfrm>
            <a:off x="5105400" y="2282825"/>
            <a:ext cx="0" cy="533400"/>
          </a:xfrm>
          <a:prstGeom prst="line">
            <a:avLst/>
          </a:prstGeom>
          <a:ln w="25400" cap="flat" cmpd="sng">
            <a:solidFill>
              <a:srgbClr val="FFCC00"/>
            </a:solidFill>
            <a:prstDash val="solid"/>
            <a:headEnd type="triangle" w="med" len="med"/>
            <a:tailEnd type="triangle" w="med" len="med"/>
          </a:ln>
        </p:spPr>
      </p:sp>
      <p:sp>
        <p:nvSpPr>
          <p:cNvPr id="21520" name="Line 41"/>
          <p:cNvSpPr/>
          <p:nvPr/>
        </p:nvSpPr>
        <p:spPr>
          <a:xfrm>
            <a:off x="5897563" y="2311400"/>
            <a:ext cx="0" cy="533400"/>
          </a:xfrm>
          <a:prstGeom prst="line">
            <a:avLst/>
          </a:prstGeom>
          <a:ln w="25400" cap="flat" cmpd="sng">
            <a:solidFill>
              <a:srgbClr val="FFCC00"/>
            </a:solidFill>
            <a:prstDash val="solid"/>
            <a:headEnd type="triangle" w="med" len="med"/>
            <a:tailEnd type="triangle" w="med" len="med"/>
          </a:ln>
        </p:spPr>
      </p:sp>
      <p:sp>
        <p:nvSpPr>
          <p:cNvPr id="21521" name="Line 42"/>
          <p:cNvSpPr/>
          <p:nvPr/>
        </p:nvSpPr>
        <p:spPr>
          <a:xfrm>
            <a:off x="6689725" y="2282825"/>
            <a:ext cx="0" cy="533400"/>
          </a:xfrm>
          <a:prstGeom prst="line">
            <a:avLst/>
          </a:prstGeom>
          <a:ln w="25400" cap="flat" cmpd="sng">
            <a:solidFill>
              <a:srgbClr val="FFCC00"/>
            </a:solidFill>
            <a:prstDash val="solid"/>
            <a:headEnd type="triangle" w="med" len="med"/>
            <a:tailEnd type="triangle" w="med" len="med"/>
          </a:ln>
        </p:spPr>
      </p:sp>
      <p:sp>
        <p:nvSpPr>
          <p:cNvPr id="21522" name="Line 43"/>
          <p:cNvSpPr/>
          <p:nvPr/>
        </p:nvSpPr>
        <p:spPr>
          <a:xfrm>
            <a:off x="7481888" y="2311400"/>
            <a:ext cx="0" cy="533400"/>
          </a:xfrm>
          <a:prstGeom prst="line">
            <a:avLst/>
          </a:prstGeom>
          <a:ln w="25400" cap="flat" cmpd="sng">
            <a:solidFill>
              <a:srgbClr val="FFCC00"/>
            </a:solidFill>
            <a:prstDash val="solid"/>
            <a:headEnd type="triangle" w="med" len="med"/>
            <a:tailEnd type="triangle" w="med" len="med"/>
          </a:ln>
        </p:spPr>
      </p:sp>
      <p:sp>
        <p:nvSpPr>
          <p:cNvPr id="21523" name="Line 53"/>
          <p:cNvSpPr/>
          <p:nvPr/>
        </p:nvSpPr>
        <p:spPr>
          <a:xfrm>
            <a:off x="2008188" y="1785938"/>
            <a:ext cx="0" cy="381000"/>
          </a:xfrm>
          <a:prstGeom prst="line">
            <a:avLst/>
          </a:prstGeom>
          <a:ln w="25400" cap="flat" cmpd="sng">
            <a:solidFill>
              <a:schemeClr val="accent2"/>
            </a:solidFill>
            <a:prstDash val="solid"/>
            <a:headEnd type="none" w="med" len="med"/>
            <a:tailEnd type="none" w="med" len="med"/>
          </a:ln>
        </p:spPr>
      </p:sp>
      <p:sp>
        <p:nvSpPr>
          <p:cNvPr id="21524" name="Line 54"/>
          <p:cNvSpPr/>
          <p:nvPr/>
        </p:nvSpPr>
        <p:spPr>
          <a:xfrm>
            <a:off x="2843213" y="1785938"/>
            <a:ext cx="0" cy="381000"/>
          </a:xfrm>
          <a:prstGeom prst="line">
            <a:avLst/>
          </a:prstGeom>
          <a:ln w="25400" cap="flat" cmpd="sng">
            <a:solidFill>
              <a:schemeClr val="accent2"/>
            </a:solidFill>
            <a:prstDash val="solid"/>
            <a:headEnd type="none" w="med" len="med"/>
            <a:tailEnd type="none" w="med" len="med"/>
          </a:ln>
        </p:spPr>
      </p:sp>
      <p:sp>
        <p:nvSpPr>
          <p:cNvPr id="21525" name="Line 55"/>
          <p:cNvSpPr/>
          <p:nvPr/>
        </p:nvSpPr>
        <p:spPr>
          <a:xfrm>
            <a:off x="3665538" y="1785938"/>
            <a:ext cx="0" cy="381000"/>
          </a:xfrm>
          <a:prstGeom prst="line">
            <a:avLst/>
          </a:prstGeom>
          <a:ln w="25400" cap="flat" cmpd="sng">
            <a:solidFill>
              <a:schemeClr val="accent2"/>
            </a:solidFill>
            <a:prstDash val="solid"/>
            <a:headEnd type="none" w="med" len="med"/>
            <a:tailEnd type="none" w="med" len="med"/>
          </a:ln>
        </p:spPr>
      </p:sp>
      <p:sp>
        <p:nvSpPr>
          <p:cNvPr id="21526" name="Line 56"/>
          <p:cNvSpPr/>
          <p:nvPr/>
        </p:nvSpPr>
        <p:spPr>
          <a:xfrm>
            <a:off x="4457700" y="1785938"/>
            <a:ext cx="0" cy="381000"/>
          </a:xfrm>
          <a:prstGeom prst="line">
            <a:avLst/>
          </a:prstGeom>
          <a:ln w="25400" cap="flat" cmpd="sng">
            <a:solidFill>
              <a:schemeClr val="accent2"/>
            </a:solidFill>
            <a:prstDash val="solid"/>
            <a:headEnd type="none" w="med" len="med"/>
            <a:tailEnd type="none" w="med" len="med"/>
          </a:ln>
        </p:spPr>
      </p:sp>
      <p:sp>
        <p:nvSpPr>
          <p:cNvPr id="21527" name="Line 57"/>
          <p:cNvSpPr/>
          <p:nvPr/>
        </p:nvSpPr>
        <p:spPr>
          <a:xfrm>
            <a:off x="4745038" y="1785938"/>
            <a:ext cx="0" cy="381000"/>
          </a:xfrm>
          <a:prstGeom prst="line">
            <a:avLst/>
          </a:prstGeom>
          <a:ln w="25400" cap="flat" cmpd="sng">
            <a:solidFill>
              <a:schemeClr val="accent2"/>
            </a:solidFill>
            <a:prstDash val="solid"/>
            <a:headEnd type="none" w="med" len="med"/>
            <a:tailEnd type="none" w="med" len="med"/>
          </a:ln>
        </p:spPr>
      </p:sp>
      <p:sp>
        <p:nvSpPr>
          <p:cNvPr id="21528" name="Line 58"/>
          <p:cNvSpPr/>
          <p:nvPr/>
        </p:nvSpPr>
        <p:spPr>
          <a:xfrm>
            <a:off x="5435600" y="1785938"/>
            <a:ext cx="0" cy="381000"/>
          </a:xfrm>
          <a:prstGeom prst="line">
            <a:avLst/>
          </a:prstGeom>
          <a:ln w="25400" cap="flat" cmpd="sng">
            <a:solidFill>
              <a:schemeClr val="accent2"/>
            </a:solidFill>
            <a:prstDash val="solid"/>
            <a:headEnd type="none" w="med" len="med"/>
            <a:tailEnd type="none" w="med" len="med"/>
          </a:ln>
        </p:spPr>
      </p:sp>
      <p:sp>
        <p:nvSpPr>
          <p:cNvPr id="21529" name="Line 59"/>
          <p:cNvSpPr/>
          <p:nvPr/>
        </p:nvSpPr>
        <p:spPr>
          <a:xfrm>
            <a:off x="6227763" y="1785938"/>
            <a:ext cx="0" cy="381000"/>
          </a:xfrm>
          <a:prstGeom prst="line">
            <a:avLst/>
          </a:prstGeom>
          <a:ln w="25400" cap="flat" cmpd="sng">
            <a:solidFill>
              <a:schemeClr val="accent2"/>
            </a:solidFill>
            <a:prstDash val="solid"/>
            <a:headEnd type="none" w="med" len="med"/>
            <a:tailEnd type="none" w="med" len="med"/>
          </a:ln>
        </p:spPr>
      </p:sp>
      <p:sp>
        <p:nvSpPr>
          <p:cNvPr id="21530" name="Line 60"/>
          <p:cNvSpPr/>
          <p:nvPr/>
        </p:nvSpPr>
        <p:spPr>
          <a:xfrm>
            <a:off x="7019925" y="1785938"/>
            <a:ext cx="0" cy="381000"/>
          </a:xfrm>
          <a:prstGeom prst="line">
            <a:avLst/>
          </a:prstGeom>
          <a:ln w="25400" cap="flat" cmpd="sng">
            <a:solidFill>
              <a:schemeClr val="accent2"/>
            </a:solidFill>
            <a:prstDash val="solid"/>
            <a:headEnd type="none" w="med" len="med"/>
            <a:tailEnd type="none" w="med" len="med"/>
          </a:ln>
        </p:spPr>
      </p:sp>
      <p:sp>
        <p:nvSpPr>
          <p:cNvPr id="271421" name="Text Box 61"/>
          <p:cNvSpPr txBox="1">
            <a:spLocks noChangeArrowheads="1"/>
          </p:cNvSpPr>
          <p:nvPr/>
        </p:nvSpPr>
        <p:spPr bwMode="auto">
          <a:xfrm>
            <a:off x="684213" y="3716338"/>
            <a:ext cx="7559675" cy="1400175"/>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defTabSz="914400" eaLnBrk="1" hangingPunct="1">
              <a:spcBef>
                <a:spcPct val="50000"/>
              </a:spcBef>
              <a:buClrTx/>
              <a:buSzTx/>
              <a:buFontTx/>
              <a:buNone/>
              <a:defRPr/>
            </a:pPr>
            <a:r>
              <a:rPr kumimoji="1" lang="en-US" altLang="zh-CN" sz="3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E.g.</a:t>
            </a:r>
            <a:r>
              <a:rPr kumimoji="1" lang="en-US" altLang="zh-CN" sz="3400" b="1" kern="1200" cap="none" spc="0" normalizeH="0" baseline="0" noProof="0" dirty="0">
                <a:latin typeface="Times New Roman" panose="02020603050405020304" pitchFamily="18" charset="0"/>
                <a:ea typeface="宋体" panose="02010600030101010101" pitchFamily="2" charset="-122"/>
                <a:cs typeface="+mn-cs"/>
              </a:rPr>
              <a:t>  Convert the binary number </a:t>
            </a:r>
            <a:endParaRPr kumimoji="1" lang="en-US" altLang="zh-CN" sz="3400" b="1"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hangingPunct="1">
              <a:spcBef>
                <a:spcPct val="50000"/>
              </a:spcBef>
              <a:buClrTx/>
              <a:buSzTx/>
              <a:buFontTx/>
              <a:buNone/>
              <a:defRPr/>
            </a:pPr>
            <a:r>
              <a:rPr kumimoji="1" lang="en-US" altLang="zh-CN" sz="3400" b="1" kern="1200" cap="none" spc="0" normalizeH="0" baseline="0" noProof="0" dirty="0">
                <a:latin typeface="Times New Roman" panose="02020603050405020304" pitchFamily="18" charset="0"/>
                <a:ea typeface="宋体" panose="02010600030101010101" pitchFamily="2" charset="-122"/>
                <a:cs typeface="+mn-cs"/>
              </a:rPr>
              <a:t>         010011110111.110101010</a:t>
            </a:r>
            <a:r>
              <a:rPr kumimoji="1" lang="en-US" altLang="zh-CN" sz="3400" b="1" kern="1200" cap="none" spc="0" normalizeH="0" baseline="-25000" noProof="0" dirty="0">
                <a:latin typeface="Times New Roman" panose="02020603050405020304" pitchFamily="18" charset="0"/>
                <a:ea typeface="宋体" panose="02010600030101010101" pitchFamily="2" charset="-122"/>
                <a:cs typeface="+mn-cs"/>
              </a:rPr>
              <a:t>2  </a:t>
            </a:r>
            <a:r>
              <a:rPr kumimoji="1" lang="en-US" altLang="zh-CN" sz="3400" b="1" kern="1200" cap="none" spc="0" normalizeH="0" baseline="0" noProof="0" dirty="0">
                <a:latin typeface="Times New Roman" panose="02020603050405020304" pitchFamily="18" charset="0"/>
                <a:ea typeface="宋体" panose="02010600030101010101" pitchFamily="2" charset="-122"/>
                <a:cs typeface="+mn-cs"/>
              </a:rPr>
              <a:t>to octal</a:t>
            </a:r>
            <a:endParaRPr kumimoji="1" lang="en-US" altLang="zh-CN" sz="3400" b="1" kern="1200" cap="none" spc="0" normalizeH="0" baseline="0" noProof="0" dirty="0">
              <a:latin typeface="Times New Roman" panose="02020603050405020304" pitchFamily="18" charset="0"/>
              <a:ea typeface="宋体" panose="02010600030101010101" pitchFamily="2" charset="-122"/>
              <a:cs typeface="+mn-cs"/>
            </a:endParaRPr>
          </a:p>
        </p:txBody>
      </p:sp>
      <p:sp>
        <p:nvSpPr>
          <p:cNvPr id="271423" name="Text Box 63"/>
          <p:cNvSpPr txBox="1"/>
          <p:nvPr/>
        </p:nvSpPr>
        <p:spPr>
          <a:xfrm>
            <a:off x="539750" y="5373688"/>
            <a:ext cx="8424863" cy="554037"/>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3000" b="1" dirty="0"/>
              <a:t>Solution</a:t>
            </a:r>
            <a:r>
              <a:rPr lang="en-US" altLang="zh-CN" sz="3000" dirty="0"/>
              <a:t>    </a:t>
            </a:r>
            <a:r>
              <a:rPr lang="en-US" altLang="zh-CN" sz="3000" b="1" dirty="0">
                <a:solidFill>
                  <a:srgbClr val="00B050"/>
                </a:solidFill>
              </a:rPr>
              <a:t>010,011,110,111.110,101,010</a:t>
            </a:r>
            <a:r>
              <a:rPr lang="en-US" altLang="zh-CN" sz="3000" b="1" baseline="-25000" dirty="0">
                <a:solidFill>
                  <a:srgbClr val="00B050"/>
                </a:solidFill>
              </a:rPr>
              <a:t>2</a:t>
            </a:r>
            <a:r>
              <a:rPr lang="en-US" altLang="zh-CN" sz="3000" b="1" dirty="0">
                <a:solidFill>
                  <a:srgbClr val="00B050"/>
                </a:solidFill>
              </a:rPr>
              <a:t>=2367.652</a:t>
            </a:r>
            <a:r>
              <a:rPr lang="en-US" altLang="zh-CN" sz="3000" b="1" baseline="-25000" dirty="0">
                <a:solidFill>
                  <a:srgbClr val="00B050"/>
                </a:solidFill>
              </a:rPr>
              <a:t>8</a:t>
            </a:r>
            <a:endParaRPr lang="en-US" altLang="zh-CN" sz="3000" b="1" baseline="-25000"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1423"/>
                                        </p:tgtEl>
                                        <p:attrNameLst>
                                          <p:attrName>style.visibility</p:attrName>
                                        </p:attrNameLst>
                                      </p:cBhvr>
                                      <p:to>
                                        <p:strVal val="visible"/>
                                      </p:to>
                                    </p:set>
                                    <p:anim calcmode="lin" valueType="num">
                                      <p:cBhvr additive="base">
                                        <p:cTn id="7" dur="500" fill="hold"/>
                                        <p:tgtEl>
                                          <p:spTgt spid="271423"/>
                                        </p:tgtEl>
                                        <p:attrNameLst>
                                          <p:attrName>ppt_x</p:attrName>
                                        </p:attrNameLst>
                                      </p:cBhvr>
                                      <p:tavLst>
                                        <p:tav tm="0">
                                          <p:val>
                                            <p:strVal val="#ppt_x"/>
                                          </p:val>
                                        </p:tav>
                                        <p:tav tm="100000">
                                          <p:val>
                                            <p:strVal val="#ppt_x"/>
                                          </p:val>
                                        </p:tav>
                                      </p:tavLst>
                                    </p:anim>
                                    <p:anim calcmode="lin" valueType="num">
                                      <p:cBhvr additive="base">
                                        <p:cTn id="8" dur="500" fill="hold"/>
                                        <p:tgtEl>
                                          <p:spTgt spid="2714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4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2404" name="Rectangle 20"/>
          <p:cNvSpPr>
            <a:spLocks noGrp="1" noRot="1" noChangeArrowheads="1"/>
          </p:cNvSpPr>
          <p:nvPr>
            <p:ph type="title"/>
          </p:nvPr>
        </p:nvSpPr>
        <p:spPr>
          <a:xfrm>
            <a:off x="684213" y="160338"/>
            <a:ext cx="7848600" cy="676275"/>
          </a:xfrm>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rPr>
              <a:t>Binary </a:t>
            </a:r>
            <a:r>
              <a:rPr kumimoji="1" lang="en-US"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sym typeface="Symbol" panose="05050102010706020507" pitchFamily="18" charset="2"/>
              </a:rPr>
              <a:t> Hex</a:t>
            </a:r>
            <a:endParaRPr kumimoji="1" lang="en-US"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sym typeface="Symbol" panose="05050102010706020507" pitchFamily="18" charset="2"/>
            </a:endParaRPr>
          </a:p>
        </p:txBody>
      </p:sp>
      <p:sp>
        <p:nvSpPr>
          <p:cNvPr id="22531" name="Text Box 21"/>
          <p:cNvSpPr txBox="1"/>
          <p:nvPr/>
        </p:nvSpPr>
        <p:spPr>
          <a:xfrm>
            <a:off x="900113" y="2492375"/>
            <a:ext cx="76200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zh-CN" altLang="en-US" sz="3600" dirty="0"/>
              <a:t>(   6	     </a:t>
            </a:r>
            <a:r>
              <a:rPr lang="en-US" altLang="zh-CN" sz="3600" dirty="0"/>
              <a:t>A	         8    </a:t>
            </a:r>
            <a:r>
              <a:rPr lang="en-US" altLang="zh-CN" sz="3600" b="1" dirty="0"/>
              <a:t>.</a:t>
            </a:r>
            <a:r>
              <a:rPr lang="en-US" altLang="zh-CN" sz="3600" dirty="0"/>
              <a:t>     F	      5       C   )</a:t>
            </a:r>
            <a:r>
              <a:rPr lang="en-US" altLang="zh-CN" sz="3600" baseline="-25000" dirty="0"/>
              <a:t>16</a:t>
            </a:r>
            <a:endParaRPr lang="en-US" altLang="zh-CN" sz="3600" baseline="-25000" dirty="0"/>
          </a:p>
        </p:txBody>
      </p:sp>
      <p:sp>
        <p:nvSpPr>
          <p:cNvPr id="22532" name="Line 22"/>
          <p:cNvSpPr/>
          <p:nvPr/>
        </p:nvSpPr>
        <p:spPr>
          <a:xfrm>
            <a:off x="6781800" y="1709738"/>
            <a:ext cx="0" cy="381000"/>
          </a:xfrm>
          <a:prstGeom prst="line">
            <a:avLst/>
          </a:prstGeom>
          <a:ln w="25400" cap="flat" cmpd="sng">
            <a:solidFill>
              <a:srgbClr val="FFFFFF"/>
            </a:solidFill>
            <a:prstDash val="solid"/>
            <a:headEnd type="none" w="med" len="med"/>
            <a:tailEnd type="none" w="med" len="med"/>
          </a:ln>
        </p:spPr>
      </p:sp>
      <p:sp>
        <p:nvSpPr>
          <p:cNvPr id="22533" name="Line 23"/>
          <p:cNvSpPr/>
          <p:nvPr/>
        </p:nvSpPr>
        <p:spPr>
          <a:xfrm>
            <a:off x="1619250" y="1916113"/>
            <a:ext cx="0" cy="533400"/>
          </a:xfrm>
          <a:prstGeom prst="line">
            <a:avLst/>
          </a:prstGeom>
          <a:ln w="25400" cap="flat" cmpd="sng">
            <a:solidFill>
              <a:srgbClr val="FFCC00"/>
            </a:solidFill>
            <a:prstDash val="solid"/>
            <a:headEnd type="triangle" w="med" len="med"/>
            <a:tailEnd type="triangle" w="med" len="med"/>
          </a:ln>
        </p:spPr>
      </p:sp>
      <p:sp>
        <p:nvSpPr>
          <p:cNvPr id="22534" name="Line 24"/>
          <p:cNvSpPr/>
          <p:nvPr/>
        </p:nvSpPr>
        <p:spPr>
          <a:xfrm>
            <a:off x="2686050" y="1916113"/>
            <a:ext cx="0" cy="533400"/>
          </a:xfrm>
          <a:prstGeom prst="line">
            <a:avLst/>
          </a:prstGeom>
          <a:ln w="25400" cap="flat" cmpd="sng">
            <a:solidFill>
              <a:srgbClr val="FFCC00"/>
            </a:solidFill>
            <a:prstDash val="solid"/>
            <a:headEnd type="triangle" w="med" len="med"/>
            <a:tailEnd type="triangle" w="med" len="med"/>
          </a:ln>
        </p:spPr>
      </p:sp>
      <p:sp>
        <p:nvSpPr>
          <p:cNvPr id="22535" name="Line 25"/>
          <p:cNvSpPr/>
          <p:nvPr/>
        </p:nvSpPr>
        <p:spPr>
          <a:xfrm>
            <a:off x="4591050" y="1916113"/>
            <a:ext cx="0" cy="533400"/>
          </a:xfrm>
          <a:prstGeom prst="line">
            <a:avLst/>
          </a:prstGeom>
          <a:ln w="25400" cap="flat" cmpd="sng">
            <a:solidFill>
              <a:srgbClr val="FFCC00"/>
            </a:solidFill>
            <a:prstDash val="solid"/>
            <a:headEnd type="triangle" w="med" len="med"/>
            <a:tailEnd type="triangle" w="med" len="med"/>
          </a:ln>
        </p:spPr>
      </p:sp>
      <p:sp>
        <p:nvSpPr>
          <p:cNvPr id="22536" name="Line 26"/>
          <p:cNvSpPr/>
          <p:nvPr/>
        </p:nvSpPr>
        <p:spPr>
          <a:xfrm>
            <a:off x="3752850" y="1916113"/>
            <a:ext cx="0" cy="533400"/>
          </a:xfrm>
          <a:prstGeom prst="line">
            <a:avLst/>
          </a:prstGeom>
          <a:ln w="25400" cap="flat" cmpd="sng">
            <a:solidFill>
              <a:srgbClr val="FFCC00"/>
            </a:solidFill>
            <a:prstDash val="solid"/>
            <a:headEnd type="triangle" w="med" len="med"/>
            <a:tailEnd type="triangle" w="med" len="med"/>
          </a:ln>
        </p:spPr>
      </p:sp>
      <p:sp>
        <p:nvSpPr>
          <p:cNvPr id="22537" name="Line 27"/>
          <p:cNvSpPr/>
          <p:nvPr/>
        </p:nvSpPr>
        <p:spPr>
          <a:xfrm>
            <a:off x="5200650" y="1916113"/>
            <a:ext cx="0" cy="533400"/>
          </a:xfrm>
          <a:prstGeom prst="line">
            <a:avLst/>
          </a:prstGeom>
          <a:ln w="25400" cap="flat" cmpd="sng">
            <a:solidFill>
              <a:srgbClr val="FFCC00"/>
            </a:solidFill>
            <a:prstDash val="solid"/>
            <a:headEnd type="triangle" w="med" len="med"/>
            <a:tailEnd type="triangle" w="med" len="med"/>
          </a:ln>
        </p:spPr>
      </p:sp>
      <p:sp>
        <p:nvSpPr>
          <p:cNvPr id="22538" name="Line 28"/>
          <p:cNvSpPr/>
          <p:nvPr/>
        </p:nvSpPr>
        <p:spPr>
          <a:xfrm>
            <a:off x="6267450" y="1916113"/>
            <a:ext cx="0" cy="533400"/>
          </a:xfrm>
          <a:prstGeom prst="line">
            <a:avLst/>
          </a:prstGeom>
          <a:ln w="25400" cap="flat" cmpd="sng">
            <a:solidFill>
              <a:srgbClr val="FFCC00"/>
            </a:solidFill>
            <a:prstDash val="solid"/>
            <a:headEnd type="triangle" w="med" len="med"/>
            <a:tailEnd type="triangle" w="med" len="med"/>
          </a:ln>
        </p:spPr>
      </p:sp>
      <p:sp>
        <p:nvSpPr>
          <p:cNvPr id="22539" name="Line 29"/>
          <p:cNvSpPr/>
          <p:nvPr/>
        </p:nvSpPr>
        <p:spPr>
          <a:xfrm>
            <a:off x="7334250" y="1916113"/>
            <a:ext cx="0" cy="533400"/>
          </a:xfrm>
          <a:prstGeom prst="line">
            <a:avLst/>
          </a:prstGeom>
          <a:ln w="25400" cap="flat" cmpd="sng">
            <a:solidFill>
              <a:srgbClr val="FFCC00"/>
            </a:solidFill>
            <a:prstDash val="solid"/>
            <a:headEnd type="triangle" w="med" len="med"/>
            <a:tailEnd type="triangle" w="med" len="med"/>
          </a:ln>
        </p:spPr>
      </p:sp>
      <p:sp>
        <p:nvSpPr>
          <p:cNvPr id="22540" name="Rectangle 30"/>
          <p:cNvSpPr/>
          <p:nvPr/>
        </p:nvSpPr>
        <p:spPr>
          <a:xfrm>
            <a:off x="971550" y="1198563"/>
            <a:ext cx="7358063" cy="646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zh-CN" altLang="en-US" sz="3400" dirty="0">
                <a:latin typeface="Comic Sans MS" panose="030F0702030302020204" pitchFamily="66" charset="0"/>
              </a:rPr>
              <a:t>( 0110 1010 1000 . 1111 0101 </a:t>
            </a:r>
            <a:r>
              <a:rPr lang="zh-CN" altLang="en-US" sz="3600" dirty="0">
                <a:latin typeface="Comic Sans MS" panose="030F0702030302020204" pitchFamily="66" charset="0"/>
              </a:rPr>
              <a:t>1100</a:t>
            </a:r>
            <a:r>
              <a:rPr lang="zh-CN" altLang="en-US" sz="3400" dirty="0">
                <a:latin typeface="Comic Sans MS" panose="030F0702030302020204" pitchFamily="66" charset="0"/>
              </a:rPr>
              <a:t> )</a:t>
            </a:r>
            <a:r>
              <a:rPr lang="zh-CN" altLang="en-US" sz="3400" baseline="-25000" dirty="0">
                <a:latin typeface="Comic Sans MS" panose="030F0702030302020204" pitchFamily="66" charset="0"/>
              </a:rPr>
              <a:t>2</a:t>
            </a:r>
            <a:endParaRPr lang="zh-CN" altLang="en-US" sz="3400" baseline="-25000" dirty="0">
              <a:latin typeface="Comic Sans MS" panose="030F0702030302020204" pitchFamily="66" charset="0"/>
            </a:endParaRPr>
          </a:p>
        </p:txBody>
      </p:sp>
      <p:sp>
        <p:nvSpPr>
          <p:cNvPr id="22541" name="Line 31"/>
          <p:cNvSpPr/>
          <p:nvPr/>
        </p:nvSpPr>
        <p:spPr>
          <a:xfrm>
            <a:off x="5580063" y="1341438"/>
            <a:ext cx="0" cy="381000"/>
          </a:xfrm>
          <a:prstGeom prst="line">
            <a:avLst/>
          </a:prstGeom>
          <a:ln w="25400" cap="flat" cmpd="sng">
            <a:solidFill>
              <a:srgbClr val="FF6600"/>
            </a:solidFill>
            <a:prstDash val="solid"/>
            <a:headEnd type="none" w="med" len="med"/>
            <a:tailEnd type="none" w="med" len="med"/>
          </a:ln>
        </p:spPr>
      </p:sp>
      <p:sp>
        <p:nvSpPr>
          <p:cNvPr id="22542" name="Line 32"/>
          <p:cNvSpPr/>
          <p:nvPr/>
        </p:nvSpPr>
        <p:spPr>
          <a:xfrm>
            <a:off x="4716463" y="1341438"/>
            <a:ext cx="0" cy="381000"/>
          </a:xfrm>
          <a:prstGeom prst="line">
            <a:avLst/>
          </a:prstGeom>
          <a:ln w="25400" cap="flat" cmpd="sng">
            <a:solidFill>
              <a:srgbClr val="FF6600"/>
            </a:solidFill>
            <a:prstDash val="solid"/>
            <a:headEnd type="none" w="med" len="med"/>
            <a:tailEnd type="none" w="med" len="med"/>
          </a:ln>
        </p:spPr>
      </p:sp>
      <p:sp>
        <p:nvSpPr>
          <p:cNvPr id="22543" name="Line 33"/>
          <p:cNvSpPr/>
          <p:nvPr/>
        </p:nvSpPr>
        <p:spPr>
          <a:xfrm>
            <a:off x="3419475" y="1341438"/>
            <a:ext cx="0" cy="381000"/>
          </a:xfrm>
          <a:prstGeom prst="line">
            <a:avLst/>
          </a:prstGeom>
          <a:ln w="25400" cap="flat" cmpd="sng">
            <a:solidFill>
              <a:srgbClr val="FF6600"/>
            </a:solidFill>
            <a:prstDash val="solid"/>
            <a:headEnd type="none" w="med" len="med"/>
            <a:tailEnd type="none" w="med" len="med"/>
          </a:ln>
        </p:spPr>
      </p:sp>
      <p:sp>
        <p:nvSpPr>
          <p:cNvPr id="22544" name="Line 34"/>
          <p:cNvSpPr/>
          <p:nvPr/>
        </p:nvSpPr>
        <p:spPr>
          <a:xfrm>
            <a:off x="4500563" y="1341438"/>
            <a:ext cx="0" cy="381000"/>
          </a:xfrm>
          <a:prstGeom prst="line">
            <a:avLst/>
          </a:prstGeom>
          <a:ln w="25400" cap="flat" cmpd="sng">
            <a:solidFill>
              <a:srgbClr val="FF6600"/>
            </a:solidFill>
            <a:prstDash val="solid"/>
            <a:headEnd type="none" w="med" len="med"/>
            <a:tailEnd type="none" w="med" len="med"/>
          </a:ln>
        </p:spPr>
      </p:sp>
      <p:sp>
        <p:nvSpPr>
          <p:cNvPr id="22545" name="Line 35"/>
          <p:cNvSpPr/>
          <p:nvPr/>
        </p:nvSpPr>
        <p:spPr>
          <a:xfrm>
            <a:off x="2339975" y="1341438"/>
            <a:ext cx="0" cy="381000"/>
          </a:xfrm>
          <a:prstGeom prst="line">
            <a:avLst/>
          </a:prstGeom>
          <a:ln w="25400" cap="flat" cmpd="sng">
            <a:solidFill>
              <a:srgbClr val="FF6600"/>
            </a:solidFill>
            <a:prstDash val="solid"/>
            <a:headEnd type="none" w="med" len="med"/>
            <a:tailEnd type="none" w="med" len="med"/>
          </a:ln>
        </p:spPr>
      </p:sp>
      <p:sp>
        <p:nvSpPr>
          <p:cNvPr id="22546" name="Line 36"/>
          <p:cNvSpPr/>
          <p:nvPr/>
        </p:nvSpPr>
        <p:spPr>
          <a:xfrm>
            <a:off x="6659563" y="1341438"/>
            <a:ext cx="0" cy="381000"/>
          </a:xfrm>
          <a:prstGeom prst="line">
            <a:avLst/>
          </a:prstGeom>
          <a:ln w="25400" cap="flat" cmpd="sng">
            <a:solidFill>
              <a:srgbClr val="FF6600"/>
            </a:solidFill>
            <a:prstDash val="solid"/>
            <a:headEnd type="none" w="med" len="med"/>
            <a:tailEnd type="none" w="med" len="med"/>
          </a:ln>
        </p:spPr>
      </p:sp>
      <p:sp>
        <p:nvSpPr>
          <p:cNvPr id="272421" name="Text Box 37"/>
          <p:cNvSpPr txBox="1">
            <a:spLocks noChangeArrowheads="1"/>
          </p:cNvSpPr>
          <p:nvPr/>
        </p:nvSpPr>
        <p:spPr bwMode="auto">
          <a:xfrm>
            <a:off x="466725" y="3546475"/>
            <a:ext cx="8569325" cy="1400175"/>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defTabSz="914400" eaLnBrk="1" hangingPunct="1">
              <a:spcBef>
                <a:spcPct val="50000"/>
              </a:spcBef>
              <a:buClrTx/>
              <a:buSzTx/>
              <a:buFontTx/>
              <a:buNone/>
              <a:defRPr/>
            </a:pPr>
            <a:r>
              <a:rPr kumimoji="1" lang="en-US" altLang="zh-CN" sz="34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E.g.</a:t>
            </a:r>
            <a:r>
              <a:rPr kumimoji="1" lang="en-US" altLang="zh-CN" sz="3400" b="1" kern="1200" cap="none" spc="0" normalizeH="0" baseline="0" noProof="0" dirty="0">
                <a:latin typeface="Times New Roman" panose="02020603050405020304" pitchFamily="18" charset="0"/>
                <a:ea typeface="宋体" panose="02010600030101010101" pitchFamily="2" charset="-122"/>
                <a:cs typeface="+mn-cs"/>
              </a:rPr>
              <a:t>  Convert the binary number </a:t>
            </a:r>
            <a:endParaRPr kumimoji="1" lang="en-US" altLang="zh-CN" sz="3400" b="1"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hangingPunct="1">
              <a:spcBef>
                <a:spcPct val="50000"/>
              </a:spcBef>
              <a:buClrTx/>
              <a:buSzTx/>
              <a:buFontTx/>
              <a:buNone/>
              <a:defRPr/>
            </a:pPr>
            <a:r>
              <a:rPr kumimoji="1" lang="en-US" altLang="zh-CN" sz="3400" b="1" kern="1200" cap="none" spc="0" normalizeH="0" baseline="0" noProof="0" dirty="0">
                <a:latin typeface="Times New Roman" panose="02020603050405020304" pitchFamily="18" charset="0"/>
                <a:ea typeface="宋体" panose="02010600030101010101" pitchFamily="2" charset="-122"/>
                <a:cs typeface="+mn-cs"/>
              </a:rPr>
              <a:t>        010011110111.110101010</a:t>
            </a:r>
            <a:r>
              <a:rPr kumimoji="1" lang="en-US" altLang="zh-CN" sz="3400" b="1" kern="1200" cap="none" spc="0" normalizeH="0" baseline="-25000" noProof="0" dirty="0">
                <a:latin typeface="Times New Roman" panose="02020603050405020304" pitchFamily="18" charset="0"/>
                <a:ea typeface="宋体" panose="02010600030101010101" pitchFamily="2" charset="-122"/>
                <a:cs typeface="+mn-cs"/>
              </a:rPr>
              <a:t>2 </a:t>
            </a:r>
            <a:r>
              <a:rPr kumimoji="1" lang="en-US" altLang="zh-CN" sz="3400" b="1" kern="1200" cap="none" spc="0" normalizeH="0" baseline="0" noProof="0" dirty="0">
                <a:latin typeface="Times New Roman" panose="02020603050405020304" pitchFamily="18" charset="0"/>
                <a:ea typeface="宋体" panose="02010600030101010101" pitchFamily="2" charset="-122"/>
                <a:cs typeface="+mn-cs"/>
              </a:rPr>
              <a:t>to hexadecimal</a:t>
            </a:r>
            <a:endParaRPr kumimoji="1" lang="en-US" altLang="zh-CN" sz="3400" b="1" kern="1200" cap="none" spc="0" normalizeH="0" baseline="0" noProof="0" dirty="0">
              <a:latin typeface="Times New Roman" panose="02020603050405020304" pitchFamily="18" charset="0"/>
              <a:ea typeface="宋体" panose="02010600030101010101" pitchFamily="2" charset="-122"/>
              <a:cs typeface="+mn-cs"/>
            </a:endParaRPr>
          </a:p>
        </p:txBody>
      </p:sp>
      <p:sp>
        <p:nvSpPr>
          <p:cNvPr id="272423" name="Text Box 39"/>
          <p:cNvSpPr txBox="1"/>
          <p:nvPr/>
        </p:nvSpPr>
        <p:spPr>
          <a:xfrm>
            <a:off x="431800" y="5084763"/>
            <a:ext cx="8532813" cy="14001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3400" b="1" dirty="0"/>
              <a:t>Solution    0100,1111,0111.1101,0101,0000</a:t>
            </a:r>
            <a:r>
              <a:rPr lang="en-US" altLang="zh-CN" sz="3400" b="1" baseline="-25000" dirty="0"/>
              <a:t>2</a:t>
            </a:r>
            <a:endParaRPr lang="en-US" altLang="zh-CN" sz="3400" b="1" baseline="-25000" dirty="0"/>
          </a:p>
          <a:p>
            <a:pPr marL="0" lvl="0" indent="0" eaLnBrk="1" hangingPunct="1">
              <a:spcBef>
                <a:spcPct val="50000"/>
              </a:spcBef>
              <a:buClrTx/>
              <a:buFontTx/>
              <a:buNone/>
            </a:pPr>
            <a:r>
              <a:rPr lang="en-US" altLang="zh-CN" sz="3400" b="1" baseline="-25000" dirty="0"/>
              <a:t>                           </a:t>
            </a:r>
            <a:r>
              <a:rPr lang="en-US" altLang="zh-CN" sz="3400" b="1" dirty="0"/>
              <a:t>=4F7.D50</a:t>
            </a:r>
            <a:r>
              <a:rPr lang="en-US" altLang="zh-CN" sz="3400" b="1" baseline="-25000" dirty="0"/>
              <a:t>16</a:t>
            </a:r>
            <a:endParaRPr lang="en-US" altLang="zh-CN" sz="3400" b="1" baseline="-25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2423"/>
                                        </p:tgtEl>
                                        <p:attrNameLst>
                                          <p:attrName>style.visibility</p:attrName>
                                        </p:attrNameLst>
                                      </p:cBhvr>
                                      <p:to>
                                        <p:strVal val="visible"/>
                                      </p:to>
                                    </p:set>
                                    <p:anim calcmode="lin" valueType="num">
                                      <p:cBhvr additive="base">
                                        <p:cTn id="7" dur="500" fill="hold"/>
                                        <p:tgtEl>
                                          <p:spTgt spid="272423"/>
                                        </p:tgtEl>
                                        <p:attrNameLst>
                                          <p:attrName>ppt_x</p:attrName>
                                        </p:attrNameLst>
                                      </p:cBhvr>
                                      <p:tavLst>
                                        <p:tav tm="0">
                                          <p:val>
                                            <p:strVal val="#ppt_x"/>
                                          </p:val>
                                        </p:tav>
                                        <p:tav tm="100000">
                                          <p:val>
                                            <p:strVal val="#ppt_x"/>
                                          </p:val>
                                        </p:tav>
                                      </p:tavLst>
                                    </p:anim>
                                    <p:anim calcmode="lin" valueType="num">
                                      <p:cBhvr additive="base">
                                        <p:cTn id="8" dur="500" fill="hold"/>
                                        <p:tgtEl>
                                          <p:spTgt spid="2724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4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3" name="Rectangle 5"/>
          <p:cNvSpPr>
            <a:spLocks noGrp="1" noChangeArrowheads="1"/>
          </p:cNvSpPr>
          <p:nvPr>
            <p:ph type="title"/>
          </p:nvPr>
        </p:nvSpPr>
        <p:spPr>
          <a:xfrm>
            <a:off x="468313" y="44450"/>
            <a:ext cx="8447088" cy="677863"/>
          </a:xfrm>
        </p:spPr>
        <p:txBody>
          <a:bodyPr vert="horz" wrap="square" lIns="0" tIns="0" rIns="0" bIns="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2.3 Number System Conversion</a:t>
            </a:r>
            <a:endParaRPr kumimoji="1" lang="zh-CN" altLang="en-US"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181254" name="Text Box 6"/>
          <p:cNvSpPr txBox="1">
            <a:spLocks noChangeArrowheads="1"/>
          </p:cNvSpPr>
          <p:nvPr/>
        </p:nvSpPr>
        <p:spPr bwMode="auto">
          <a:xfrm>
            <a:off x="611188" y="836613"/>
            <a:ext cx="7920038" cy="554038"/>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defTabSz="914400" eaLnBrk="1" hangingPunct="1">
              <a:spcBef>
                <a:spcPct val="50000"/>
              </a:spcBef>
              <a:buClrTx/>
              <a:buSzTx/>
              <a:buFont typeface="Wingdings" panose="05000000000000000000" pitchFamily="2" charset="2"/>
              <a:buChar char="u"/>
              <a:defRPr/>
            </a:pPr>
            <a:r>
              <a:rPr kumimoji="1" lang="en-US" altLang="zh-CN" sz="3000"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hexadecimal and octal to Binary Conversion</a:t>
            </a:r>
            <a:endParaRPr kumimoji="1" lang="zh-CN" altLang="en-US" sz="3000"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23556" name="Text Box 7"/>
          <p:cNvSpPr txBox="1"/>
          <p:nvPr/>
        </p:nvSpPr>
        <p:spPr>
          <a:xfrm>
            <a:off x="468313" y="1557338"/>
            <a:ext cx="8447087" cy="522287"/>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r>
              <a:rPr lang="en-US" altLang="zh-CN" sz="2800" dirty="0"/>
              <a:t>E.g.   Convert the numbers F37A.B2</a:t>
            </a:r>
            <a:r>
              <a:rPr lang="en-US" altLang="zh-CN" sz="2800" baseline="-25000" dirty="0"/>
              <a:t>16</a:t>
            </a:r>
            <a:r>
              <a:rPr lang="en-US" altLang="zh-CN" sz="2800" dirty="0"/>
              <a:t>,  735.5</a:t>
            </a:r>
            <a:r>
              <a:rPr lang="en-US" altLang="zh-CN" sz="2800" baseline="-25000" dirty="0"/>
              <a:t>8 </a:t>
            </a:r>
            <a:r>
              <a:rPr lang="en-US" altLang="zh-CN" sz="2800" dirty="0"/>
              <a:t>to binary</a:t>
            </a:r>
            <a:endParaRPr lang="en-US" altLang="zh-CN" sz="2800" dirty="0"/>
          </a:p>
        </p:txBody>
      </p:sp>
      <p:sp>
        <p:nvSpPr>
          <p:cNvPr id="23557" name="Text Box 8"/>
          <p:cNvSpPr txBox="1"/>
          <p:nvPr/>
        </p:nvSpPr>
        <p:spPr>
          <a:xfrm>
            <a:off x="468313" y="2263775"/>
            <a:ext cx="8567737" cy="1169988"/>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800" b="1" dirty="0"/>
              <a:t>Solution </a:t>
            </a:r>
            <a:r>
              <a:rPr lang="en-US" altLang="zh-CN" sz="2800" dirty="0"/>
              <a:t>  F37A.B2=1111,0011,0111,1010.1011,0010</a:t>
            </a:r>
            <a:r>
              <a:rPr lang="en-US" altLang="zh-CN" sz="2800" baseline="-25000" dirty="0"/>
              <a:t>2</a:t>
            </a:r>
            <a:endParaRPr lang="en-US" altLang="zh-CN" sz="2800" baseline="-25000" dirty="0"/>
          </a:p>
          <a:p>
            <a:pPr marL="0" lvl="0" indent="0" eaLnBrk="1" hangingPunct="1">
              <a:spcBef>
                <a:spcPct val="50000"/>
              </a:spcBef>
              <a:buClrTx/>
              <a:buFontTx/>
              <a:buNone/>
            </a:pPr>
            <a:r>
              <a:rPr lang="en-US" altLang="zh-CN" sz="2800" dirty="0"/>
              <a:t>	       735.5</a:t>
            </a:r>
            <a:r>
              <a:rPr lang="en-US" altLang="zh-CN" sz="2800" baseline="-25000" dirty="0"/>
              <a:t>8 </a:t>
            </a:r>
            <a:r>
              <a:rPr lang="en-US" altLang="zh-CN" sz="2800" dirty="0"/>
              <a:t>=111,011,101.101</a:t>
            </a:r>
            <a:r>
              <a:rPr lang="en-US" altLang="zh-CN" sz="2800" baseline="-25000" dirty="0"/>
              <a:t>2</a:t>
            </a:r>
            <a:endParaRPr lang="en-US" altLang="zh-CN" sz="2800" baseline="-25000" dirty="0"/>
          </a:p>
        </p:txBody>
      </p:sp>
      <p:sp>
        <p:nvSpPr>
          <p:cNvPr id="181257" name="Text Box 9"/>
          <p:cNvSpPr txBox="1"/>
          <p:nvPr/>
        </p:nvSpPr>
        <p:spPr>
          <a:xfrm>
            <a:off x="468313" y="3716338"/>
            <a:ext cx="8447087" cy="8921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600" b="1" dirty="0">
                <a:solidFill>
                  <a:srgbClr val="0066FF"/>
                </a:solidFill>
              </a:rPr>
              <a:t>Practice problem:       convert 367.236</a:t>
            </a:r>
            <a:r>
              <a:rPr lang="en-US" altLang="zh-CN" sz="2600" b="1" baseline="-25000" dirty="0">
                <a:solidFill>
                  <a:srgbClr val="0066FF"/>
                </a:solidFill>
              </a:rPr>
              <a:t>8</a:t>
            </a:r>
            <a:r>
              <a:rPr lang="en-US" altLang="zh-CN" sz="2600" b="1" dirty="0">
                <a:solidFill>
                  <a:srgbClr val="0066FF"/>
                </a:solidFill>
              </a:rPr>
              <a:t>to binary then 			        hexadecimal</a:t>
            </a:r>
            <a:endParaRPr lang="en-US" altLang="zh-CN" sz="2600" b="1" dirty="0">
              <a:solidFill>
                <a:srgbClr val="0066FF"/>
              </a:solidFill>
            </a:endParaRPr>
          </a:p>
        </p:txBody>
      </p:sp>
      <p:sp>
        <p:nvSpPr>
          <p:cNvPr id="181258" name="Text Box 10"/>
          <p:cNvSpPr txBox="1"/>
          <p:nvPr/>
        </p:nvSpPr>
        <p:spPr>
          <a:xfrm>
            <a:off x="468313" y="4581525"/>
            <a:ext cx="8496300" cy="16922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600" b="1" dirty="0"/>
              <a:t>Solution </a:t>
            </a:r>
            <a:r>
              <a:rPr lang="en-US" altLang="zh-CN" sz="2600" dirty="0"/>
              <a:t>  </a:t>
            </a:r>
            <a:endParaRPr lang="en-US" altLang="zh-CN" sz="2600" dirty="0"/>
          </a:p>
          <a:p>
            <a:pPr marL="0" lvl="0" indent="0" eaLnBrk="1" hangingPunct="1">
              <a:spcBef>
                <a:spcPct val="50000"/>
              </a:spcBef>
              <a:buClrTx/>
              <a:buFontTx/>
              <a:buNone/>
            </a:pPr>
            <a:r>
              <a:rPr lang="en-US" altLang="zh-CN" sz="2600" dirty="0"/>
              <a:t>367.236</a:t>
            </a:r>
            <a:r>
              <a:rPr lang="en-US" altLang="zh-CN" sz="2600" baseline="-25000" dirty="0"/>
              <a:t>8</a:t>
            </a:r>
            <a:r>
              <a:rPr lang="en-US" altLang="zh-CN" sz="2600" dirty="0"/>
              <a:t>=011,110,111.010,011,110</a:t>
            </a:r>
            <a:r>
              <a:rPr lang="en-US" altLang="zh-CN" sz="2600" baseline="-25000" dirty="0"/>
              <a:t>2</a:t>
            </a:r>
            <a:endParaRPr lang="en-US" altLang="zh-CN" sz="2600" baseline="-25000" dirty="0"/>
          </a:p>
          <a:p>
            <a:pPr marL="0" lvl="0" indent="0" eaLnBrk="1" hangingPunct="1">
              <a:spcBef>
                <a:spcPct val="50000"/>
              </a:spcBef>
              <a:buClrTx/>
              <a:buFontTx/>
              <a:buNone/>
            </a:pPr>
            <a:r>
              <a:rPr lang="en-US" altLang="zh-CN" sz="2600" dirty="0"/>
              <a:t>011,110,111.010,011,110</a:t>
            </a:r>
            <a:r>
              <a:rPr lang="en-US" altLang="zh-CN" sz="2600" baseline="-25000" dirty="0"/>
              <a:t>2</a:t>
            </a:r>
            <a:r>
              <a:rPr lang="en-US" altLang="zh-CN" sz="2600" dirty="0"/>
              <a:t>=0,1111,0111.0100,1111,0</a:t>
            </a:r>
            <a:r>
              <a:rPr lang="en-US" altLang="zh-CN" sz="2600" baseline="-25000" dirty="0"/>
              <a:t>2</a:t>
            </a:r>
            <a:r>
              <a:rPr lang="en-US" altLang="zh-CN" sz="2600" dirty="0"/>
              <a:t>=F7.4F</a:t>
            </a:r>
            <a:r>
              <a:rPr lang="en-US" altLang="zh-CN" sz="2600" baseline="-25000" dirty="0"/>
              <a:t>16</a:t>
            </a:r>
            <a:endParaRPr lang="en-US" altLang="zh-CN" sz="2600" baseline="-25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1257"/>
                                        </p:tgtEl>
                                        <p:attrNameLst>
                                          <p:attrName>style.visibility</p:attrName>
                                        </p:attrNameLst>
                                      </p:cBhvr>
                                      <p:to>
                                        <p:strVal val="visible"/>
                                      </p:to>
                                    </p:set>
                                    <p:anim calcmode="lin" valueType="num">
                                      <p:cBhvr additive="base">
                                        <p:cTn id="7" dur="500" fill="hold"/>
                                        <p:tgtEl>
                                          <p:spTgt spid="181257"/>
                                        </p:tgtEl>
                                        <p:attrNameLst>
                                          <p:attrName>ppt_x</p:attrName>
                                        </p:attrNameLst>
                                      </p:cBhvr>
                                      <p:tavLst>
                                        <p:tav tm="0">
                                          <p:val>
                                            <p:strVal val="#ppt_x"/>
                                          </p:val>
                                        </p:tav>
                                        <p:tav tm="100000">
                                          <p:val>
                                            <p:strVal val="#ppt_x"/>
                                          </p:val>
                                        </p:tav>
                                      </p:tavLst>
                                    </p:anim>
                                    <p:anim calcmode="lin" valueType="num">
                                      <p:cBhvr additive="base">
                                        <p:cTn id="8" dur="500" fill="hold"/>
                                        <p:tgtEl>
                                          <p:spTgt spid="1812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1258"/>
                                        </p:tgtEl>
                                        <p:attrNameLst>
                                          <p:attrName>style.visibility</p:attrName>
                                        </p:attrNameLst>
                                      </p:cBhvr>
                                      <p:to>
                                        <p:strVal val="visible"/>
                                      </p:to>
                                    </p:set>
                                    <p:anim calcmode="lin" valueType="num">
                                      <p:cBhvr additive="base">
                                        <p:cTn id="13" dur="500" fill="hold"/>
                                        <p:tgtEl>
                                          <p:spTgt spid="181258"/>
                                        </p:tgtEl>
                                        <p:attrNameLst>
                                          <p:attrName>ppt_x</p:attrName>
                                        </p:attrNameLst>
                                      </p:cBhvr>
                                      <p:tavLst>
                                        <p:tav tm="0">
                                          <p:val>
                                            <p:strVal val="#ppt_x"/>
                                          </p:val>
                                        </p:tav>
                                        <p:tav tm="100000">
                                          <p:val>
                                            <p:strVal val="#ppt_x"/>
                                          </p:val>
                                        </p:tav>
                                      </p:tavLst>
                                    </p:anim>
                                    <p:anim calcmode="lin" valueType="num">
                                      <p:cBhvr additive="base">
                                        <p:cTn id="14" dur="500" fill="hold"/>
                                        <p:tgtEl>
                                          <p:spTgt spid="1812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7" grpId="0"/>
      <p:bldP spid="18125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6" name="Rectangle 4"/>
          <p:cNvSpPr>
            <a:spLocks noGrp="1" noChangeArrowheads="1"/>
          </p:cNvSpPr>
          <p:nvPr>
            <p:ph type="title"/>
          </p:nvPr>
        </p:nvSpPr>
        <p:spPr>
          <a:xfrm>
            <a:off x="468313" y="188913"/>
            <a:ext cx="8447088" cy="769938"/>
          </a:xfrm>
        </p:spPr>
        <p:txBody>
          <a:bodyPr vert="horz" wrap="square" lIns="92075" tIns="46038" rIns="92075" bIns="46038"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2.3 Number System Conversion</a:t>
            </a:r>
            <a:endParaRPr kumimoji="1" lang="zh-CN" altLang="en-US"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182277" name="Text Box 5"/>
          <p:cNvSpPr txBox="1">
            <a:spLocks noChangeArrowheads="1"/>
          </p:cNvSpPr>
          <p:nvPr/>
        </p:nvSpPr>
        <p:spPr bwMode="auto">
          <a:xfrm>
            <a:off x="539750" y="1328738"/>
            <a:ext cx="6335713" cy="584200"/>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defTabSz="914400" eaLnBrk="1" hangingPunct="1">
              <a:spcBef>
                <a:spcPct val="50000"/>
              </a:spcBef>
              <a:buClrTx/>
              <a:buSzTx/>
              <a:buFont typeface="Wingdings" panose="05000000000000000000" pitchFamily="2" charset="2"/>
              <a:buChar char="u"/>
              <a:defRPr/>
            </a:pPr>
            <a:r>
              <a:rPr kumimoji="1" lang="en-US" altLang="zh-CN" sz="3200"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Binary to decimal Conversion</a:t>
            </a:r>
            <a:endParaRPr kumimoji="1" lang="en-US" altLang="zh-CN" sz="3200"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24580" name="Text Box 6"/>
          <p:cNvSpPr txBox="1"/>
          <p:nvPr/>
        </p:nvSpPr>
        <p:spPr>
          <a:xfrm>
            <a:off x="468313" y="2068513"/>
            <a:ext cx="8280400" cy="2655887"/>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800" b="1" dirty="0"/>
              <a:t>11001.011</a:t>
            </a:r>
            <a:r>
              <a:rPr lang="en-US" altLang="zh-CN" sz="2800" b="1" baseline="-25000" dirty="0"/>
              <a:t>2 		</a:t>
            </a:r>
            <a:r>
              <a:rPr lang="en-US" altLang="zh-CN" sz="2800" b="1" dirty="0"/>
              <a:t>=(1</a:t>
            </a:r>
            <a:r>
              <a:rPr lang="en-US" altLang="zh-CN" sz="2800" b="1" dirty="0"/>
              <a:t>×2</a:t>
            </a:r>
            <a:r>
              <a:rPr lang="en-US" altLang="zh-CN" sz="2800" b="1" baseline="30000" dirty="0"/>
              <a:t>4</a:t>
            </a:r>
            <a:r>
              <a:rPr lang="en-US" altLang="zh-CN" sz="2800" b="1" dirty="0"/>
              <a:t>)+(1</a:t>
            </a:r>
            <a:r>
              <a:rPr lang="en-US" altLang="zh-CN" sz="2800" b="1" dirty="0"/>
              <a:t>×2</a:t>
            </a:r>
            <a:r>
              <a:rPr lang="en-US" altLang="zh-CN" sz="2800" b="1" baseline="30000" dirty="0"/>
              <a:t>3</a:t>
            </a:r>
            <a:r>
              <a:rPr lang="en-US" altLang="zh-CN" sz="2800" b="1" dirty="0"/>
              <a:t>)+(0</a:t>
            </a:r>
            <a:r>
              <a:rPr lang="en-US" altLang="zh-CN" sz="2800" b="1" dirty="0"/>
              <a:t>×2</a:t>
            </a:r>
            <a:r>
              <a:rPr lang="en-US" altLang="zh-CN" sz="2800" b="1" baseline="30000" dirty="0"/>
              <a:t>2</a:t>
            </a:r>
            <a:r>
              <a:rPr lang="en-US" altLang="zh-CN" sz="2800" b="1" dirty="0"/>
              <a:t>)+(0×2</a:t>
            </a:r>
            <a:r>
              <a:rPr lang="en-US" altLang="zh-CN" sz="2800" b="1" baseline="30000" dirty="0"/>
              <a:t>1</a:t>
            </a:r>
            <a:r>
              <a:rPr lang="en-US" altLang="zh-CN" sz="2800" b="1" dirty="0"/>
              <a:t>)+(1×2</a:t>
            </a:r>
            <a:r>
              <a:rPr lang="en-US" altLang="zh-CN" sz="2800" b="1" baseline="30000" dirty="0"/>
              <a:t>0</a:t>
            </a:r>
            <a:r>
              <a:rPr lang="en-US" altLang="zh-CN" sz="2800" b="1" dirty="0"/>
              <a:t>)		   +(0× 2</a:t>
            </a:r>
            <a:r>
              <a:rPr lang="en-US" altLang="zh-CN" sz="2800" b="1" baseline="30000" dirty="0"/>
              <a:t>-1</a:t>
            </a:r>
            <a:r>
              <a:rPr lang="en-US" altLang="zh-CN" sz="2800" b="1" dirty="0"/>
              <a:t>)+(1×2</a:t>
            </a:r>
            <a:r>
              <a:rPr lang="en-US" altLang="zh-CN" sz="2800" b="1" baseline="30000" dirty="0"/>
              <a:t>-2</a:t>
            </a:r>
            <a:r>
              <a:rPr lang="en-US" altLang="zh-CN" sz="2800" b="1" dirty="0"/>
              <a:t>)+(1×2</a:t>
            </a:r>
            <a:r>
              <a:rPr lang="en-US" altLang="zh-CN" sz="2800" b="1" baseline="30000" dirty="0"/>
              <a:t>-3</a:t>
            </a:r>
            <a:r>
              <a:rPr lang="en-US" altLang="zh-CN" sz="2800" b="1" dirty="0"/>
              <a:t>)</a:t>
            </a:r>
            <a:endParaRPr lang="en-US" altLang="zh-CN" sz="2800" b="1" dirty="0"/>
          </a:p>
          <a:p>
            <a:pPr marL="0" lvl="0" indent="0" eaLnBrk="1" hangingPunct="1">
              <a:spcBef>
                <a:spcPct val="50000"/>
              </a:spcBef>
              <a:buClrTx/>
              <a:buFontTx/>
              <a:buNone/>
            </a:pPr>
            <a:r>
              <a:rPr lang="en-US" altLang="zh-CN" sz="2800" b="1" dirty="0"/>
              <a:t>	=16+8+0+0+1+0+0.25+0.125</a:t>
            </a:r>
            <a:endParaRPr lang="en-US" altLang="zh-CN" sz="2800" b="1" dirty="0"/>
          </a:p>
          <a:p>
            <a:pPr marL="0" lvl="0" indent="0" eaLnBrk="1" hangingPunct="1">
              <a:spcBef>
                <a:spcPct val="50000"/>
              </a:spcBef>
              <a:buClrTx/>
              <a:buFontTx/>
              <a:buNone/>
            </a:pPr>
            <a:r>
              <a:rPr lang="en-US" altLang="zh-CN" sz="2800" b="1" dirty="0"/>
              <a:t>	=25.375</a:t>
            </a:r>
            <a:r>
              <a:rPr lang="en-US" altLang="zh-CN" sz="2800" b="1" baseline="-25000" dirty="0"/>
              <a:t>10</a:t>
            </a:r>
            <a:endParaRPr lang="en-US" altLang="zh-CN" sz="2800" b="1" baseline="-25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300" name="Rectangle 4"/>
          <p:cNvSpPr>
            <a:spLocks noGrp="1" noChangeArrowheads="1"/>
          </p:cNvSpPr>
          <p:nvPr>
            <p:ph type="title"/>
          </p:nvPr>
        </p:nvSpPr>
        <p:spPr>
          <a:xfrm>
            <a:off x="468313" y="44450"/>
            <a:ext cx="8447088" cy="677863"/>
          </a:xfrm>
        </p:spPr>
        <p:txBody>
          <a:bodyPr vert="horz" wrap="square" lIns="92075" tIns="46038" rIns="92075" bIns="46038"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2.3 Number System Conversion</a:t>
            </a:r>
            <a:endParaRPr kumimoji="1" lang="zh-CN" altLang="en-US" sz="3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183301" name="Text Box 5"/>
          <p:cNvSpPr txBox="1">
            <a:spLocks noChangeArrowheads="1"/>
          </p:cNvSpPr>
          <p:nvPr/>
        </p:nvSpPr>
        <p:spPr bwMode="auto">
          <a:xfrm>
            <a:off x="395288" y="692150"/>
            <a:ext cx="8532813" cy="1477963"/>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defTabSz="914400" eaLnBrk="1" hangingPunct="1">
              <a:spcBef>
                <a:spcPct val="50000"/>
              </a:spcBef>
              <a:buClrTx/>
              <a:buSzTx/>
              <a:buFont typeface="Wingdings" panose="05000000000000000000" pitchFamily="2" charset="2"/>
              <a:buChar char="u"/>
              <a:defRPr/>
            </a:pPr>
            <a:r>
              <a:rPr kumimoji="1" lang="en-US" altLang="zh-CN"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Decimal to Binary Conversion</a:t>
            </a:r>
            <a:endParaRPr kumimoji="1" lang="en-US" altLang="zh-CN"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eaLnBrk="1" hangingPunct="1">
              <a:spcBef>
                <a:spcPct val="50000"/>
              </a:spcBef>
              <a:buClr>
                <a:schemeClr val="tx1"/>
              </a:buClr>
              <a:buSzTx/>
              <a:buFontTx/>
              <a:buChar char="•"/>
              <a:defRPr/>
            </a:pPr>
            <a:r>
              <a:rPr kumimoji="1" lang="en-US" altLang="zh-CN" sz="2200" b="1" kern="1200" cap="none" spc="0" normalizeH="0" baseline="0" noProof="0" dirty="0">
                <a:solidFill>
                  <a:srgbClr val="00B05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Successive Division Radix Conversion(</a:t>
            </a:r>
            <a:r>
              <a:rPr kumimoji="1" lang="zh-CN" altLang="en-US" sz="2200" b="1" kern="1200" cap="none" spc="0" normalizeH="0" baseline="0" noProof="0" dirty="0">
                <a:solidFill>
                  <a:srgbClr val="00B05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逐次除法基转换</a:t>
            </a:r>
            <a:r>
              <a:rPr kumimoji="1" lang="en-US" altLang="zh-CN" sz="2200" b="1" kern="1200" cap="none" spc="0" normalizeH="0" baseline="0" noProof="0" dirty="0">
                <a:solidFill>
                  <a:srgbClr val="00B05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endParaRPr kumimoji="1" lang="en-US" altLang="zh-CN" sz="2200" b="1" kern="1200" cap="none" spc="0" normalizeH="0" baseline="0" noProof="0" dirty="0">
              <a:solidFill>
                <a:srgbClr val="00B05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eaLnBrk="1" hangingPunct="1">
              <a:spcBef>
                <a:spcPct val="50000"/>
              </a:spcBef>
              <a:buClr>
                <a:schemeClr val="tx1"/>
              </a:buClr>
              <a:buSzTx/>
              <a:buFontTx/>
              <a:buNone/>
              <a:defRPr/>
            </a:pPr>
            <a:r>
              <a:rPr kumimoji="1" lang="en-US" altLang="zh-CN" sz="2200" b="1" kern="1200" cap="none" spc="0" normalizeH="0" baseline="0" noProof="0" dirty="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zh-CN" altLang="en-US" sz="2200" b="1" kern="1200" cap="none" spc="0" normalizeH="0" baseline="0" noProof="0" dirty="0">
                <a:solidFill>
                  <a:srgbClr val="0066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每次除法的余数成为新基下的数符，不断重复直到产生最低位数值</a:t>
            </a:r>
            <a:r>
              <a:rPr kumimoji="1" lang="en-US" altLang="zh-CN" sz="2200" b="1" kern="1200" cap="none" spc="0" normalizeH="0" baseline="0" noProof="0" dirty="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endParaRPr kumimoji="1" lang="en-US" altLang="zh-CN" sz="2200" b="1" kern="1200" cap="none" spc="0" normalizeH="0" baseline="0" noProof="0" dirty="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graphicFrame>
        <p:nvGraphicFramePr>
          <p:cNvPr id="25604" name="Object 8"/>
          <p:cNvGraphicFramePr>
            <a:graphicFrameLocks noChangeAspect="1"/>
          </p:cNvGraphicFramePr>
          <p:nvPr/>
        </p:nvGraphicFramePr>
        <p:xfrm>
          <a:off x="4286250" y="2389188"/>
          <a:ext cx="1223963" cy="1008062"/>
        </p:xfrm>
        <a:graphic>
          <a:graphicData uri="http://schemas.openxmlformats.org/presentationml/2006/ole">
            <mc:AlternateContent xmlns:mc="http://schemas.openxmlformats.org/markup-compatibility/2006">
              <mc:Choice xmlns:v="urn:schemas-microsoft-com:vml" Requires="v">
                <p:oleObj spid="_x0000_s3078" name="" r:id="rId1" imgW="1300480" imgH="1186180" progId="Visio.Drawing.11">
                  <p:embed/>
                </p:oleObj>
              </mc:Choice>
              <mc:Fallback>
                <p:oleObj name="" r:id="rId1" imgW="1300480" imgH="1186180" progId="Visio.Drawing.11">
                  <p:embed/>
                  <p:pic>
                    <p:nvPicPr>
                      <p:cNvPr id="0" name="图片 3077"/>
                      <p:cNvPicPr/>
                      <p:nvPr/>
                    </p:nvPicPr>
                    <p:blipFill>
                      <a:blip r:embed="rId2"/>
                      <a:stretch>
                        <a:fillRect/>
                      </a:stretch>
                    </p:blipFill>
                    <p:spPr>
                      <a:xfrm>
                        <a:off x="4286250" y="2389188"/>
                        <a:ext cx="1223963" cy="1008062"/>
                      </a:xfrm>
                      <a:prstGeom prst="rect">
                        <a:avLst/>
                      </a:prstGeom>
                      <a:noFill/>
                      <a:ln w="38100">
                        <a:noFill/>
                        <a:miter/>
                      </a:ln>
                    </p:spPr>
                  </p:pic>
                </p:oleObj>
              </mc:Fallback>
            </mc:AlternateContent>
          </a:graphicData>
        </a:graphic>
      </p:graphicFrame>
      <p:graphicFrame>
        <p:nvGraphicFramePr>
          <p:cNvPr id="25605" name="Object 11"/>
          <p:cNvGraphicFramePr>
            <a:graphicFrameLocks noChangeAspect="1"/>
          </p:cNvGraphicFramePr>
          <p:nvPr/>
        </p:nvGraphicFramePr>
        <p:xfrm>
          <a:off x="4286250" y="3470275"/>
          <a:ext cx="1223963" cy="935038"/>
        </p:xfrm>
        <a:graphic>
          <a:graphicData uri="http://schemas.openxmlformats.org/presentationml/2006/ole">
            <mc:AlternateContent xmlns:mc="http://schemas.openxmlformats.org/markup-compatibility/2006">
              <mc:Choice xmlns:v="urn:schemas-microsoft-com:vml" Requires="v">
                <p:oleObj spid="_x0000_s3079" name="" r:id="rId3" imgW="1300480" imgH="1186180" progId="Visio.Drawing.11">
                  <p:embed/>
                </p:oleObj>
              </mc:Choice>
              <mc:Fallback>
                <p:oleObj name="" r:id="rId3" imgW="1300480" imgH="1186180" progId="Visio.Drawing.11">
                  <p:embed/>
                  <p:pic>
                    <p:nvPicPr>
                      <p:cNvPr id="0" name="图片 3078"/>
                      <p:cNvPicPr/>
                      <p:nvPr/>
                    </p:nvPicPr>
                    <p:blipFill>
                      <a:blip r:embed="rId4"/>
                      <a:stretch>
                        <a:fillRect/>
                      </a:stretch>
                    </p:blipFill>
                    <p:spPr>
                      <a:xfrm>
                        <a:off x="4286250" y="3470275"/>
                        <a:ext cx="1223963" cy="935038"/>
                      </a:xfrm>
                      <a:prstGeom prst="rect">
                        <a:avLst/>
                      </a:prstGeom>
                      <a:noFill/>
                      <a:ln w="38100">
                        <a:noFill/>
                        <a:miter/>
                      </a:ln>
                    </p:spPr>
                  </p:pic>
                </p:oleObj>
              </mc:Fallback>
            </mc:AlternateContent>
          </a:graphicData>
        </a:graphic>
      </p:graphicFrame>
      <p:graphicFrame>
        <p:nvGraphicFramePr>
          <p:cNvPr id="25606" name="Object 14"/>
          <p:cNvGraphicFramePr>
            <a:graphicFrameLocks noChangeAspect="1"/>
          </p:cNvGraphicFramePr>
          <p:nvPr/>
        </p:nvGraphicFramePr>
        <p:xfrm>
          <a:off x="4286250" y="4478338"/>
          <a:ext cx="1295400" cy="1038225"/>
        </p:xfrm>
        <a:graphic>
          <a:graphicData uri="http://schemas.openxmlformats.org/presentationml/2006/ole">
            <mc:AlternateContent xmlns:mc="http://schemas.openxmlformats.org/markup-compatibility/2006">
              <mc:Choice xmlns:v="urn:schemas-microsoft-com:vml" Requires="v">
                <p:oleObj spid="_x0000_s3083" name="" r:id="rId5" imgW="1329055" imgH="1186180" progId="Visio.Drawing.11">
                  <p:embed/>
                </p:oleObj>
              </mc:Choice>
              <mc:Fallback>
                <p:oleObj name="" r:id="rId5" imgW="1329055" imgH="1186180" progId="Visio.Drawing.11">
                  <p:embed/>
                  <p:pic>
                    <p:nvPicPr>
                      <p:cNvPr id="0" name="图片 3082"/>
                      <p:cNvPicPr/>
                      <p:nvPr/>
                    </p:nvPicPr>
                    <p:blipFill>
                      <a:blip r:embed="rId6"/>
                      <a:stretch>
                        <a:fillRect/>
                      </a:stretch>
                    </p:blipFill>
                    <p:spPr>
                      <a:xfrm>
                        <a:off x="4286250" y="4478338"/>
                        <a:ext cx="1295400" cy="1038225"/>
                      </a:xfrm>
                      <a:prstGeom prst="rect">
                        <a:avLst/>
                      </a:prstGeom>
                      <a:noFill/>
                      <a:ln w="38100">
                        <a:noFill/>
                        <a:miter/>
                      </a:ln>
                    </p:spPr>
                  </p:pic>
                </p:oleObj>
              </mc:Fallback>
            </mc:AlternateContent>
          </a:graphicData>
        </a:graphic>
      </p:graphicFrame>
      <p:graphicFrame>
        <p:nvGraphicFramePr>
          <p:cNvPr id="25607" name="Object 17"/>
          <p:cNvGraphicFramePr>
            <a:graphicFrameLocks noChangeAspect="1"/>
          </p:cNvGraphicFramePr>
          <p:nvPr/>
        </p:nvGraphicFramePr>
        <p:xfrm>
          <a:off x="4284663" y="5557838"/>
          <a:ext cx="1225550" cy="1111250"/>
        </p:xfrm>
        <a:graphic>
          <a:graphicData uri="http://schemas.openxmlformats.org/presentationml/2006/ole">
            <mc:AlternateContent xmlns:mc="http://schemas.openxmlformats.org/markup-compatibility/2006">
              <mc:Choice xmlns:v="urn:schemas-microsoft-com:vml" Requires="v">
                <p:oleObj spid="_x0000_s3084" name="" r:id="rId7" imgW="1314450" imgH="1186180" progId="Visio.Drawing.11">
                  <p:embed/>
                </p:oleObj>
              </mc:Choice>
              <mc:Fallback>
                <p:oleObj name="" r:id="rId7" imgW="1314450" imgH="1186180" progId="Visio.Drawing.11">
                  <p:embed/>
                  <p:pic>
                    <p:nvPicPr>
                      <p:cNvPr id="0" name="图片 3083"/>
                      <p:cNvPicPr/>
                      <p:nvPr/>
                    </p:nvPicPr>
                    <p:blipFill>
                      <a:blip r:embed="rId8"/>
                      <a:stretch>
                        <a:fillRect/>
                      </a:stretch>
                    </p:blipFill>
                    <p:spPr>
                      <a:xfrm>
                        <a:off x="4284663" y="5557838"/>
                        <a:ext cx="1225550" cy="1111250"/>
                      </a:xfrm>
                      <a:prstGeom prst="rect">
                        <a:avLst/>
                      </a:prstGeom>
                      <a:noFill/>
                      <a:ln w="38100">
                        <a:noFill/>
                        <a:miter/>
                      </a:ln>
                    </p:spPr>
                  </p:pic>
                </p:oleObj>
              </mc:Fallback>
            </mc:AlternateContent>
          </a:graphicData>
        </a:graphic>
      </p:graphicFrame>
      <p:graphicFrame>
        <p:nvGraphicFramePr>
          <p:cNvPr id="25608" name="Object 20"/>
          <p:cNvGraphicFramePr>
            <a:graphicFrameLocks noChangeAspect="1"/>
          </p:cNvGraphicFramePr>
          <p:nvPr/>
        </p:nvGraphicFramePr>
        <p:xfrm>
          <a:off x="6516688" y="2309813"/>
          <a:ext cx="1366837" cy="1008062"/>
        </p:xfrm>
        <a:graphic>
          <a:graphicData uri="http://schemas.openxmlformats.org/presentationml/2006/ole">
            <mc:AlternateContent xmlns:mc="http://schemas.openxmlformats.org/markup-compatibility/2006">
              <mc:Choice xmlns:v="urn:schemas-microsoft-com:vml" Requires="v">
                <p:oleObj spid="_x0000_s3082" name="" r:id="rId9" imgW="1314450" imgH="1186180" progId="Visio.Drawing.11">
                  <p:embed/>
                </p:oleObj>
              </mc:Choice>
              <mc:Fallback>
                <p:oleObj name="" r:id="rId9" imgW="1314450" imgH="1186180" progId="Visio.Drawing.11">
                  <p:embed/>
                  <p:pic>
                    <p:nvPicPr>
                      <p:cNvPr id="0" name="图片 3081"/>
                      <p:cNvPicPr/>
                      <p:nvPr/>
                    </p:nvPicPr>
                    <p:blipFill>
                      <a:blip r:embed="rId10"/>
                      <a:stretch>
                        <a:fillRect/>
                      </a:stretch>
                    </p:blipFill>
                    <p:spPr>
                      <a:xfrm>
                        <a:off x="6516688" y="2309813"/>
                        <a:ext cx="1366837" cy="1008062"/>
                      </a:xfrm>
                      <a:prstGeom prst="rect">
                        <a:avLst/>
                      </a:prstGeom>
                      <a:noFill/>
                      <a:ln w="38100">
                        <a:noFill/>
                        <a:miter/>
                      </a:ln>
                    </p:spPr>
                  </p:pic>
                </p:oleObj>
              </mc:Fallback>
            </mc:AlternateContent>
          </a:graphicData>
        </a:graphic>
      </p:graphicFrame>
      <p:graphicFrame>
        <p:nvGraphicFramePr>
          <p:cNvPr id="25609" name="Object 23"/>
          <p:cNvGraphicFramePr>
            <a:graphicFrameLocks noChangeAspect="1"/>
          </p:cNvGraphicFramePr>
          <p:nvPr/>
        </p:nvGraphicFramePr>
        <p:xfrm>
          <a:off x="6515100" y="3390900"/>
          <a:ext cx="1368425" cy="935038"/>
        </p:xfrm>
        <a:graphic>
          <a:graphicData uri="http://schemas.openxmlformats.org/presentationml/2006/ole">
            <mc:AlternateContent xmlns:mc="http://schemas.openxmlformats.org/markup-compatibility/2006">
              <mc:Choice xmlns:v="urn:schemas-microsoft-com:vml" Requires="v">
                <p:oleObj spid="_x0000_s3087" name="" r:id="rId11" imgW="1314450" imgH="1186180" progId="Visio.Drawing.11">
                  <p:embed/>
                </p:oleObj>
              </mc:Choice>
              <mc:Fallback>
                <p:oleObj name="" r:id="rId11" imgW="1314450" imgH="1186180" progId="Visio.Drawing.11">
                  <p:embed/>
                  <p:pic>
                    <p:nvPicPr>
                      <p:cNvPr id="0" name="图片 3086"/>
                      <p:cNvPicPr/>
                      <p:nvPr/>
                    </p:nvPicPr>
                    <p:blipFill>
                      <a:blip r:embed="rId12"/>
                      <a:stretch>
                        <a:fillRect/>
                      </a:stretch>
                    </p:blipFill>
                    <p:spPr>
                      <a:xfrm>
                        <a:off x="6515100" y="3390900"/>
                        <a:ext cx="1368425" cy="935038"/>
                      </a:xfrm>
                      <a:prstGeom prst="rect">
                        <a:avLst/>
                      </a:prstGeom>
                      <a:noFill/>
                      <a:ln w="38100">
                        <a:noFill/>
                        <a:miter/>
                      </a:ln>
                    </p:spPr>
                  </p:pic>
                </p:oleObj>
              </mc:Fallback>
            </mc:AlternateContent>
          </a:graphicData>
        </a:graphic>
      </p:graphicFrame>
      <p:graphicFrame>
        <p:nvGraphicFramePr>
          <p:cNvPr id="25610" name="Object 26"/>
          <p:cNvGraphicFramePr>
            <a:graphicFrameLocks noChangeAspect="1"/>
          </p:cNvGraphicFramePr>
          <p:nvPr/>
        </p:nvGraphicFramePr>
        <p:xfrm>
          <a:off x="6515100" y="4470400"/>
          <a:ext cx="1223963" cy="1152525"/>
        </p:xfrm>
        <a:graphic>
          <a:graphicData uri="http://schemas.openxmlformats.org/presentationml/2006/ole">
            <mc:AlternateContent xmlns:mc="http://schemas.openxmlformats.org/markup-compatibility/2006">
              <mc:Choice xmlns:v="urn:schemas-microsoft-com:vml" Requires="v">
                <p:oleObj spid="_x0000_s3085" name="" r:id="rId13" imgW="1314450" imgH="1186180" progId="Visio.Drawing.11">
                  <p:embed/>
                </p:oleObj>
              </mc:Choice>
              <mc:Fallback>
                <p:oleObj name="" r:id="rId13" imgW="1314450" imgH="1186180" progId="Visio.Drawing.11">
                  <p:embed/>
                  <p:pic>
                    <p:nvPicPr>
                      <p:cNvPr id="0" name="图片 3084"/>
                      <p:cNvPicPr/>
                      <p:nvPr/>
                    </p:nvPicPr>
                    <p:blipFill>
                      <a:blip r:embed="rId14"/>
                      <a:stretch>
                        <a:fillRect/>
                      </a:stretch>
                    </p:blipFill>
                    <p:spPr>
                      <a:xfrm>
                        <a:off x="6515100" y="4470400"/>
                        <a:ext cx="1223963" cy="1152525"/>
                      </a:xfrm>
                      <a:prstGeom prst="rect">
                        <a:avLst/>
                      </a:prstGeom>
                      <a:noFill/>
                      <a:ln w="38100">
                        <a:noFill/>
                        <a:miter/>
                      </a:ln>
                    </p:spPr>
                  </p:pic>
                </p:oleObj>
              </mc:Fallback>
            </mc:AlternateContent>
          </a:graphicData>
        </a:graphic>
      </p:graphicFrame>
      <p:sp>
        <p:nvSpPr>
          <p:cNvPr id="25611" name="Text Box 27"/>
          <p:cNvSpPr txBox="1"/>
          <p:nvPr/>
        </p:nvSpPr>
        <p:spPr>
          <a:xfrm>
            <a:off x="5435600" y="3103563"/>
            <a:ext cx="1081088" cy="36671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ClrTx/>
              <a:buFontTx/>
              <a:buNone/>
            </a:pPr>
            <a:r>
              <a:rPr lang="zh-CN" altLang="en-US" sz="1800" b="1" dirty="0"/>
              <a:t>（</a:t>
            </a:r>
            <a:r>
              <a:rPr lang="en-US" altLang="zh-CN" sz="1800" b="1" dirty="0"/>
              <a:t>LSB</a:t>
            </a:r>
            <a:r>
              <a:rPr lang="zh-CN" altLang="en-US" sz="1800" b="1" dirty="0"/>
              <a:t>）</a:t>
            </a:r>
            <a:endParaRPr lang="zh-CN" altLang="en-US" sz="1800" b="1" dirty="0"/>
          </a:p>
        </p:txBody>
      </p:sp>
      <p:sp>
        <p:nvSpPr>
          <p:cNvPr id="25612" name="Text Box 28"/>
          <p:cNvSpPr txBox="1"/>
          <p:nvPr/>
        </p:nvSpPr>
        <p:spPr>
          <a:xfrm>
            <a:off x="7739063" y="5149850"/>
            <a:ext cx="1154112" cy="366713"/>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ClrTx/>
              <a:buFontTx/>
              <a:buNone/>
            </a:pPr>
            <a:r>
              <a:rPr lang="zh-CN" altLang="en-US" sz="1800" b="1" dirty="0"/>
              <a:t>（</a:t>
            </a:r>
            <a:r>
              <a:rPr lang="en-US" altLang="zh-CN" sz="1800" b="1" dirty="0"/>
              <a:t>MSB</a:t>
            </a:r>
            <a:r>
              <a:rPr lang="zh-CN" altLang="en-US" sz="1800" b="1" dirty="0"/>
              <a:t>）</a:t>
            </a:r>
            <a:endParaRPr lang="zh-CN" altLang="en-US" sz="1800" b="1" dirty="0"/>
          </a:p>
        </p:txBody>
      </p:sp>
      <p:sp>
        <p:nvSpPr>
          <p:cNvPr id="25613" name="Text Box 29"/>
          <p:cNvSpPr txBox="1"/>
          <p:nvPr/>
        </p:nvSpPr>
        <p:spPr>
          <a:xfrm>
            <a:off x="468313" y="2619375"/>
            <a:ext cx="3455987" cy="954088"/>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800" b="1" dirty="0"/>
              <a:t>E.g.</a:t>
            </a:r>
            <a:r>
              <a:rPr lang="en-US" altLang="zh-CN" sz="2800" dirty="0"/>
              <a:t>   Convert  119</a:t>
            </a:r>
            <a:r>
              <a:rPr lang="en-US" altLang="zh-CN" sz="2800" baseline="-25000" dirty="0"/>
              <a:t>10</a:t>
            </a:r>
            <a:r>
              <a:rPr lang="en-US" altLang="zh-CN" sz="2800" dirty="0"/>
              <a:t>  	to binary</a:t>
            </a:r>
            <a:endParaRPr lang="en-US" altLang="zh-CN" sz="2800" dirty="0"/>
          </a:p>
        </p:txBody>
      </p:sp>
      <p:sp>
        <p:nvSpPr>
          <p:cNvPr id="25614" name="Text Box 30"/>
          <p:cNvSpPr txBox="1"/>
          <p:nvPr/>
        </p:nvSpPr>
        <p:spPr>
          <a:xfrm>
            <a:off x="541338" y="4195763"/>
            <a:ext cx="2879725" cy="5238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ClrTx/>
              <a:buFontTx/>
              <a:buNone/>
            </a:pPr>
            <a:r>
              <a:rPr lang="en-US" altLang="zh-CN" sz="2800" dirty="0"/>
              <a:t>119</a:t>
            </a:r>
            <a:r>
              <a:rPr lang="en-US" altLang="zh-CN" sz="2800" baseline="-25000" dirty="0"/>
              <a:t>10</a:t>
            </a:r>
            <a:r>
              <a:rPr lang="en-US" altLang="zh-CN" sz="2800" dirty="0"/>
              <a:t>=1110111</a:t>
            </a:r>
            <a:r>
              <a:rPr lang="en-US" altLang="zh-CN" sz="2800" baseline="-25000" dirty="0"/>
              <a:t>2</a:t>
            </a:r>
            <a:endParaRPr lang="en-US" altLang="zh-CN" sz="2800" baseline="-25000" dirty="0"/>
          </a:p>
        </p:txBody>
      </p:sp>
      <p:sp>
        <p:nvSpPr>
          <p:cNvPr id="25615" name="Text Box 31"/>
          <p:cNvSpPr txBox="1"/>
          <p:nvPr/>
        </p:nvSpPr>
        <p:spPr>
          <a:xfrm>
            <a:off x="468313" y="3762375"/>
            <a:ext cx="2592387" cy="5238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800" b="1" dirty="0"/>
              <a:t>Solution</a:t>
            </a:r>
            <a:endParaRPr lang="en-US" altLang="zh-CN" sz="2800" b="1" dirty="0"/>
          </a:p>
        </p:txBody>
      </p:sp>
      <p:graphicFrame>
        <p:nvGraphicFramePr>
          <p:cNvPr id="25616" name="Object 35"/>
          <p:cNvGraphicFramePr>
            <a:graphicFrameLocks noChangeAspect="1"/>
          </p:cNvGraphicFramePr>
          <p:nvPr/>
        </p:nvGraphicFramePr>
        <p:xfrm>
          <a:off x="5508625" y="2678113"/>
          <a:ext cx="182563" cy="3600450"/>
        </p:xfrm>
        <a:graphic>
          <a:graphicData uri="http://schemas.openxmlformats.org/presentationml/2006/ole">
            <mc:AlternateContent xmlns:mc="http://schemas.openxmlformats.org/markup-compatibility/2006">
              <mc:Choice xmlns:v="urn:schemas-microsoft-com:vml" Requires="v">
                <p:oleObj spid="_x0000_s3080" name="" r:id="rId15" imgW="114300" imgH="2114550" progId="Visio.Drawing.11">
                  <p:embed/>
                </p:oleObj>
              </mc:Choice>
              <mc:Fallback>
                <p:oleObj name="" r:id="rId15" imgW="114300" imgH="2114550" progId="Visio.Drawing.11">
                  <p:embed/>
                  <p:pic>
                    <p:nvPicPr>
                      <p:cNvPr id="0" name="图片 3079"/>
                      <p:cNvPicPr/>
                      <p:nvPr/>
                    </p:nvPicPr>
                    <p:blipFill>
                      <a:blip r:embed="rId16"/>
                      <a:stretch>
                        <a:fillRect/>
                      </a:stretch>
                    </p:blipFill>
                    <p:spPr>
                      <a:xfrm>
                        <a:off x="5508625" y="2678113"/>
                        <a:ext cx="182563" cy="3600450"/>
                      </a:xfrm>
                      <a:prstGeom prst="rect">
                        <a:avLst/>
                      </a:prstGeom>
                      <a:noFill/>
                      <a:ln w="38100">
                        <a:noFill/>
                        <a:miter/>
                      </a:ln>
                    </p:spPr>
                  </p:pic>
                </p:oleObj>
              </mc:Fallback>
            </mc:AlternateContent>
          </a:graphicData>
        </a:graphic>
      </p:graphicFrame>
      <p:graphicFrame>
        <p:nvGraphicFramePr>
          <p:cNvPr id="25617" name="Object 36"/>
          <p:cNvGraphicFramePr>
            <a:graphicFrameLocks noChangeAspect="1"/>
          </p:cNvGraphicFramePr>
          <p:nvPr>
            <p:ph idx="1"/>
          </p:nvPr>
        </p:nvGraphicFramePr>
        <p:xfrm>
          <a:off x="5724525" y="2894013"/>
          <a:ext cx="463550" cy="2952750"/>
        </p:xfrm>
        <a:graphic>
          <a:graphicData uri="http://schemas.openxmlformats.org/presentationml/2006/ole">
            <mc:AlternateContent xmlns:mc="http://schemas.openxmlformats.org/markup-compatibility/2006">
              <mc:Choice xmlns:v="urn:schemas-microsoft-com:vml" Requires="v">
                <p:oleObj spid="_x0000_s3086" name="" r:id="rId17" imgW="600075" imgH="2214880" progId="Visio.Drawing.11">
                  <p:embed/>
                </p:oleObj>
              </mc:Choice>
              <mc:Fallback>
                <p:oleObj name="" r:id="rId17" imgW="600075" imgH="2214880" progId="Visio.Drawing.11">
                  <p:embed/>
                  <p:pic>
                    <p:nvPicPr>
                      <p:cNvPr id="0" name="图片 3085"/>
                      <p:cNvPicPr/>
                      <p:nvPr/>
                    </p:nvPicPr>
                    <p:blipFill>
                      <a:blip r:embed="rId18"/>
                      <a:srcRect/>
                      <a:stretch>
                        <a:fillRect/>
                      </a:stretch>
                    </p:blipFill>
                    <p:spPr>
                      <a:xfrm>
                        <a:off x="5724525" y="2894013"/>
                        <a:ext cx="463550" cy="2952750"/>
                      </a:xfrm>
                      <a:prstGeom prst="rect">
                        <a:avLst/>
                      </a:prstGeom>
                      <a:noFill/>
                      <a:ln w="38100">
                        <a:miter/>
                      </a:ln>
                    </p:spPr>
                  </p:pic>
                </p:oleObj>
              </mc:Fallback>
            </mc:AlternateContent>
          </a:graphicData>
        </a:graphic>
      </p:graphicFrame>
      <p:graphicFrame>
        <p:nvGraphicFramePr>
          <p:cNvPr id="25618" name="Object 40"/>
          <p:cNvGraphicFramePr>
            <a:graphicFrameLocks noChangeAspect="1"/>
          </p:cNvGraphicFramePr>
          <p:nvPr/>
        </p:nvGraphicFramePr>
        <p:xfrm>
          <a:off x="6318250" y="2605088"/>
          <a:ext cx="142875" cy="2808287"/>
        </p:xfrm>
        <a:graphic>
          <a:graphicData uri="http://schemas.openxmlformats.org/presentationml/2006/ole">
            <mc:AlternateContent xmlns:mc="http://schemas.openxmlformats.org/markup-compatibility/2006">
              <mc:Choice xmlns:v="urn:schemas-microsoft-com:vml" Requires="v">
                <p:oleObj spid="_x0000_s3081" name="" r:id="rId19" imgW="114300" imgH="2114550" progId="Visio.Drawing.11">
                  <p:embed/>
                </p:oleObj>
              </mc:Choice>
              <mc:Fallback>
                <p:oleObj name="" r:id="rId19" imgW="114300" imgH="2114550" progId="Visio.Drawing.11">
                  <p:embed/>
                  <p:pic>
                    <p:nvPicPr>
                      <p:cNvPr id="0" name="图片 3080"/>
                      <p:cNvPicPr/>
                      <p:nvPr/>
                    </p:nvPicPr>
                    <p:blipFill>
                      <a:blip r:embed="rId16"/>
                      <a:stretch>
                        <a:fillRect/>
                      </a:stretch>
                    </p:blipFill>
                    <p:spPr>
                      <a:xfrm>
                        <a:off x="6318250" y="2605088"/>
                        <a:ext cx="142875" cy="2808287"/>
                      </a:xfrm>
                      <a:prstGeom prst="rect">
                        <a:avLst/>
                      </a:prstGeom>
                      <a:noFill/>
                      <a:ln w="38100">
                        <a:noFill/>
                        <a:miter/>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70" name="Rectangle 14"/>
          <p:cNvSpPr>
            <a:spLocks noGrp="1" noChangeArrowheads="1"/>
          </p:cNvSpPr>
          <p:nvPr>
            <p:ph type="title"/>
          </p:nvPr>
        </p:nvSpPr>
        <p:spPr>
          <a:xfrm>
            <a:off x="468313" y="214313"/>
            <a:ext cx="8447088" cy="955675"/>
          </a:xfrm>
        </p:spPr>
        <p:txBody>
          <a:bodyPr vert="horz" wrap="square" lIns="92075" tIns="46038" rIns="92075" bIns="46038"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2.1  Introduction to Number System</a:t>
            </a:r>
            <a:br>
              <a:rPr kumimoji="1" lang="en-US" altLang="zh-CN"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br>
            <a:r>
              <a:rPr kumimoji="1" lang="zh-CN" altLang="en-US" sz="2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数制系统简介</a:t>
            </a:r>
            <a:endParaRPr kumimoji="1" lang="en-US" altLang="zh-CN" sz="2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7171" name="Rectangle 15"/>
          <p:cNvSpPr>
            <a:spLocks noGrp="1"/>
          </p:cNvSpPr>
          <p:nvPr>
            <p:ph idx="1"/>
          </p:nvPr>
        </p:nvSpPr>
        <p:spPr>
          <a:xfrm>
            <a:off x="395288" y="1484313"/>
            <a:ext cx="8640762" cy="4114800"/>
          </a:xfrm>
          <a:ln/>
        </p:spPr>
        <p:txBody>
          <a:bodyPr vert="horz" wrap="square" lIns="91440" tIns="45720" rIns="91440" bIns="45720" anchor="t" anchorCtr="0"/>
          <a:p>
            <a:pPr eaLnBrk="1" hangingPunct="1"/>
            <a:r>
              <a:rPr lang="en-US" altLang="zh-CN" sz="2800" dirty="0"/>
              <a:t>Digital systems represented information in a discrete form, and Number systems provide the means of quantifying information for processing by digital system.</a:t>
            </a:r>
            <a:r>
              <a:rPr lang="en-US" altLang="zh-CN" dirty="0"/>
              <a:t> </a:t>
            </a:r>
            <a:r>
              <a:rPr lang="en-US" altLang="zh-CN" sz="2000" dirty="0"/>
              <a:t>(</a:t>
            </a:r>
            <a:r>
              <a:rPr lang="zh-CN" altLang="en-US" sz="2000" dirty="0"/>
              <a:t>数字系统以离散方式表示信息，数制系统提供了由数字系统处理量化信息的一种方法</a:t>
            </a:r>
            <a:r>
              <a:rPr lang="en-US" altLang="zh-CN" sz="2000" dirty="0"/>
              <a:t>)</a:t>
            </a:r>
            <a:endParaRPr lang="en-US" altLang="zh-CN" sz="2000" dirty="0"/>
          </a:p>
          <a:p>
            <a:pPr lvl="1" eaLnBrk="1" hangingPunct="1"/>
            <a:r>
              <a:rPr lang="en-US" altLang="zh-CN" b="1" dirty="0"/>
              <a:t>Positional Number Systems</a:t>
            </a:r>
            <a:endParaRPr lang="en-US" altLang="zh-CN" b="1" dirty="0"/>
          </a:p>
          <a:p>
            <a:pPr lvl="1" eaLnBrk="1" hangingPunct="1"/>
            <a:r>
              <a:rPr lang="en-US" altLang="zh-CN" b="1" dirty="0"/>
              <a:t>Number system conversion</a:t>
            </a:r>
            <a:endParaRPr lang="en-US" altLang="zh-CN" b="1" dirty="0"/>
          </a:p>
          <a:p>
            <a:pPr lvl="1" eaLnBrk="1" hangingPunct="1"/>
            <a:r>
              <a:rPr lang="en-US" altLang="zh-CN" b="1" dirty="0"/>
              <a:t>Binary Codes</a:t>
            </a:r>
            <a:endParaRPr lang="en-US" altLang="zh-CN" b="1" dirty="0"/>
          </a:p>
          <a:p>
            <a:pPr lvl="1" eaLnBrk="1" hangingPunct="1"/>
            <a:r>
              <a:rPr lang="en-US" altLang="zh-CN" b="1" dirty="0"/>
              <a:t>Arithmetic</a:t>
            </a:r>
            <a:endParaRPr lang="en-US" altLang="zh-CN"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6" name="Rectangle 6"/>
          <p:cNvSpPr>
            <a:spLocks noChangeArrowheads="1"/>
          </p:cNvSpPr>
          <p:nvPr/>
        </p:nvSpPr>
        <p:spPr bwMode="auto">
          <a:xfrm>
            <a:off x="468313" y="87313"/>
            <a:ext cx="8447088"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8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2.3 Number System Conversion</a:t>
            </a:r>
            <a:endParaRPr kumimoji="1" lang="zh-CN" altLang="en-US" sz="38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endParaRPr>
          </a:p>
        </p:txBody>
      </p:sp>
      <p:sp>
        <p:nvSpPr>
          <p:cNvPr id="184327" name="Text Box 7"/>
          <p:cNvSpPr txBox="1">
            <a:spLocks noChangeArrowheads="1"/>
          </p:cNvSpPr>
          <p:nvPr/>
        </p:nvSpPr>
        <p:spPr bwMode="auto">
          <a:xfrm>
            <a:off x="395288" y="765175"/>
            <a:ext cx="8520113" cy="186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defTabSz="914400" eaLnBrk="1" hangingPunct="1">
              <a:spcBef>
                <a:spcPct val="50000"/>
              </a:spcBef>
              <a:buClrTx/>
              <a:buSzTx/>
              <a:buFont typeface="Wingdings" panose="05000000000000000000" pitchFamily="2" charset="2"/>
              <a:buChar char="u"/>
              <a:defRPr/>
            </a:pPr>
            <a:r>
              <a:rPr kumimoji="1" lang="en-US" altLang="zh-CN"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Decimal to Binary Conversion</a:t>
            </a:r>
            <a:endParaRPr kumimoji="1" lang="en-US" altLang="zh-CN"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eaLnBrk="1" hangingPunct="1">
              <a:spcBef>
                <a:spcPct val="50000"/>
              </a:spcBef>
              <a:buClr>
                <a:schemeClr val="tx1"/>
              </a:buClr>
              <a:buSzTx/>
              <a:buFontTx/>
              <a:buChar char="•"/>
              <a:defRPr/>
            </a:pPr>
            <a:r>
              <a:rPr kumimoji="1" lang="en-US" altLang="zh-CN" sz="2200" b="1" kern="1200" cap="none" spc="0" normalizeH="0" baseline="0" noProof="0" dirty="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Fractional Radix Conversion, Successive Multiplication</a:t>
            </a:r>
            <a:endParaRPr kumimoji="1" lang="en-US" altLang="zh-CN" sz="2200" b="1" kern="1200" cap="none" spc="0" normalizeH="0" baseline="0" noProof="0" dirty="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eaLnBrk="1" hangingPunct="1">
              <a:spcBef>
                <a:spcPct val="50000"/>
              </a:spcBef>
              <a:buClr>
                <a:schemeClr val="tx1"/>
              </a:buClr>
              <a:buSzTx/>
              <a:buFontTx/>
              <a:buChar char="•"/>
              <a:defRPr/>
            </a:pPr>
            <a:r>
              <a:rPr kumimoji="1" lang="en-US" altLang="zh-CN" b="1" kern="1200" cap="none" spc="0" normalizeH="0" baseline="0" noProof="0" dirty="0">
                <a:solidFill>
                  <a:srgbClr val="C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zh-CN" altLang="en-US" b="1" kern="1200" cap="none" spc="0" normalizeH="0" baseline="0" noProof="0" dirty="0">
                <a:solidFill>
                  <a:srgbClr val="C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小数基转换，逐次乘法</a:t>
            </a:r>
            <a:r>
              <a:rPr kumimoji="1" lang="en-US" altLang="zh-CN" b="1" kern="1200" cap="none" spc="0" normalizeH="0" baseline="0" noProof="0" dirty="0">
                <a:solidFill>
                  <a:srgbClr val="C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sz="2200" b="1" kern="1200" cap="none" spc="0" normalizeH="0" baseline="0" noProof="0" dirty="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zh-CN" altLang="en-US" sz="2200" b="1" kern="1200" cap="none" spc="0" normalizeH="0" baseline="0" noProof="0" dirty="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乘积中的整数部分成为新基下的数，乘积中的小数部分再乘以新基，如此持续下去。</a:t>
            </a:r>
            <a:r>
              <a:rPr kumimoji="1" lang="zh-CN" altLang="en-US" sz="2200" b="1"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停止条件：？</a:t>
            </a:r>
            <a:r>
              <a:rPr kumimoji="1" lang="en-US" altLang="zh-CN" sz="2200" b="1" kern="1200" cap="none" spc="0" normalizeH="0" baseline="0" noProof="0" dirty="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endParaRPr kumimoji="1" lang="en-US" altLang="zh-CN" sz="2200" b="1" kern="1200" cap="none" spc="0" normalizeH="0" baseline="0" noProof="0" dirty="0">
              <a:solidFill>
                <a:schemeClr va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26628" name="Text Box 17"/>
          <p:cNvSpPr txBox="1"/>
          <p:nvPr/>
        </p:nvSpPr>
        <p:spPr>
          <a:xfrm>
            <a:off x="973138" y="2849563"/>
            <a:ext cx="6119812" cy="579437"/>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b="1" dirty="0"/>
              <a:t>E.g.</a:t>
            </a:r>
            <a:r>
              <a:rPr lang="en-US" altLang="zh-CN" dirty="0"/>
              <a:t>   Convert  .75</a:t>
            </a:r>
            <a:r>
              <a:rPr lang="en-US" altLang="zh-CN" baseline="-25000" dirty="0"/>
              <a:t>10</a:t>
            </a:r>
            <a:r>
              <a:rPr lang="en-US" altLang="zh-CN" dirty="0"/>
              <a:t> to binary</a:t>
            </a:r>
            <a:endParaRPr lang="en-US" altLang="zh-CN" dirty="0"/>
          </a:p>
        </p:txBody>
      </p:sp>
      <p:sp>
        <p:nvSpPr>
          <p:cNvPr id="26629" name="Text Box 18"/>
          <p:cNvSpPr txBox="1"/>
          <p:nvPr/>
        </p:nvSpPr>
        <p:spPr>
          <a:xfrm>
            <a:off x="2268538" y="3716338"/>
            <a:ext cx="6407150" cy="169386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600" dirty="0"/>
              <a:t>Multiply .75 by 2   (.75)2=1.5             1(MSB)</a:t>
            </a:r>
            <a:endParaRPr lang="en-US" altLang="zh-CN" sz="2600" dirty="0"/>
          </a:p>
          <a:p>
            <a:pPr marL="0" lvl="0" indent="0" eaLnBrk="1" hangingPunct="1">
              <a:spcBef>
                <a:spcPct val="50000"/>
              </a:spcBef>
              <a:buClrTx/>
              <a:buFontTx/>
              <a:buNone/>
            </a:pPr>
            <a:r>
              <a:rPr lang="en-US" altLang="zh-CN" sz="2600" dirty="0"/>
              <a:t>Multiply .5   by 2     (.5)2=1.0             1</a:t>
            </a:r>
            <a:endParaRPr lang="en-US" altLang="zh-CN" sz="2600" dirty="0"/>
          </a:p>
          <a:p>
            <a:pPr marL="0" lvl="0" indent="0" eaLnBrk="1" hangingPunct="1">
              <a:spcBef>
                <a:spcPct val="50000"/>
              </a:spcBef>
              <a:buClrTx/>
              <a:buFontTx/>
              <a:buNone/>
            </a:pPr>
            <a:r>
              <a:rPr lang="en-US" altLang="zh-CN" sz="2600" dirty="0"/>
              <a:t>Multiply 0    by 2      (0)2=0.0             0(LSB)</a:t>
            </a:r>
            <a:endParaRPr lang="en-US" altLang="zh-CN" sz="2600" dirty="0"/>
          </a:p>
        </p:txBody>
      </p:sp>
      <p:sp>
        <p:nvSpPr>
          <p:cNvPr id="26630" name="Text Box 19"/>
          <p:cNvSpPr txBox="1"/>
          <p:nvPr/>
        </p:nvSpPr>
        <p:spPr>
          <a:xfrm>
            <a:off x="900113" y="3716338"/>
            <a:ext cx="1512887" cy="49371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600" b="1" dirty="0"/>
              <a:t>Solution</a:t>
            </a:r>
            <a:endParaRPr lang="en-US" altLang="zh-CN" sz="2600" b="1" dirty="0"/>
          </a:p>
        </p:txBody>
      </p:sp>
      <p:sp>
        <p:nvSpPr>
          <p:cNvPr id="26631" name="Text Box 20"/>
          <p:cNvSpPr txBox="1"/>
          <p:nvPr/>
        </p:nvSpPr>
        <p:spPr>
          <a:xfrm>
            <a:off x="2338388" y="5729288"/>
            <a:ext cx="5113337" cy="579437"/>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dirty="0"/>
              <a:t>.75</a:t>
            </a:r>
            <a:r>
              <a:rPr lang="en-US" altLang="zh-CN" baseline="-25000" dirty="0"/>
              <a:t>10</a:t>
            </a:r>
            <a:r>
              <a:rPr lang="en-US" altLang="zh-CN" dirty="0"/>
              <a:t>=.110=(1)2</a:t>
            </a:r>
            <a:r>
              <a:rPr lang="en-US" altLang="zh-CN" baseline="30000" dirty="0"/>
              <a:t>-1</a:t>
            </a:r>
            <a:r>
              <a:rPr lang="en-US" altLang="zh-CN" dirty="0"/>
              <a:t>+(1)2</a:t>
            </a:r>
            <a:r>
              <a:rPr lang="en-US" altLang="zh-CN" baseline="30000" dirty="0"/>
              <a:t>-2</a:t>
            </a:r>
            <a:endParaRPr lang="en-US" altLang="zh-CN" baseline="30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3"/>
          <p:cNvSpPr>
            <a:spLocks noGrp="1"/>
          </p:cNvSpPr>
          <p:nvPr>
            <p:ph idx="1"/>
          </p:nvPr>
        </p:nvSpPr>
        <p:spPr>
          <a:xfrm>
            <a:off x="468313" y="908050"/>
            <a:ext cx="8523287" cy="511175"/>
          </a:xfrm>
          <a:ln/>
        </p:spPr>
        <p:txBody>
          <a:bodyPr vert="horz" wrap="square" lIns="91440" tIns="45720" rIns="91440" bIns="45720" anchor="t" anchorCtr="0"/>
          <a:p>
            <a:pPr eaLnBrk="1" hangingPunct="1">
              <a:lnSpc>
                <a:spcPct val="90000"/>
              </a:lnSpc>
            </a:pPr>
            <a:r>
              <a:rPr lang="en-US" altLang="zh-CN" sz="2800" b="1" dirty="0"/>
              <a:t>E.g.   Convert 95.0625</a:t>
            </a:r>
            <a:r>
              <a:rPr lang="en-US" altLang="zh-CN" sz="2800" b="1" baseline="-25000" dirty="0"/>
              <a:t>10</a:t>
            </a:r>
            <a:r>
              <a:rPr lang="en-US" altLang="zh-CN" sz="2800" b="1" dirty="0"/>
              <a:t> to binary</a:t>
            </a:r>
            <a:r>
              <a:rPr lang="zh-CN" altLang="en-US" sz="2800" b="1" dirty="0"/>
              <a:t>（</a:t>
            </a:r>
            <a:r>
              <a:rPr lang="en-US" altLang="zh-CN" sz="2800" b="1" dirty="0"/>
              <a:t>con.</a:t>
            </a:r>
            <a:r>
              <a:rPr lang="zh-CN" altLang="en-US" sz="2800" b="1" dirty="0"/>
              <a:t>）</a:t>
            </a:r>
            <a:endParaRPr lang="zh-CN" altLang="en-US" sz="2800" b="1" dirty="0"/>
          </a:p>
        </p:txBody>
      </p:sp>
      <p:sp>
        <p:nvSpPr>
          <p:cNvPr id="185348" name="Rectangle 4"/>
          <p:cNvSpPr>
            <a:spLocks noGrp="1" noChangeArrowheads="1"/>
          </p:cNvSpPr>
          <p:nvPr>
            <p:ph type="title"/>
          </p:nvPr>
        </p:nvSpPr>
        <p:spPr>
          <a:xfrm>
            <a:off x="468313" y="44450"/>
            <a:ext cx="8447088" cy="708025"/>
          </a:xfrm>
        </p:spPr>
        <p:txBody>
          <a:bodyPr vert="horz" wrap="square" lIns="92075" tIns="46038" rIns="92075" bIns="46038"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2 Number System Conversion</a:t>
            </a:r>
            <a:endParaRPr kumimoji="1" lang="zh-CN" altLang="en-US"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27652" name="Text Box 5"/>
          <p:cNvSpPr txBox="1"/>
          <p:nvPr/>
        </p:nvSpPr>
        <p:spPr>
          <a:xfrm>
            <a:off x="395288" y="1419225"/>
            <a:ext cx="8640762" cy="461963"/>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400" dirty="0"/>
              <a:t>Solution  </a:t>
            </a:r>
            <a:r>
              <a:rPr lang="en-US" altLang="zh-CN" sz="1800" dirty="0">
                <a:solidFill>
                  <a:srgbClr val="0066FF"/>
                </a:solidFill>
              </a:rPr>
              <a:t>First, convert the integer part of the decimal number by successive division</a:t>
            </a:r>
            <a:endParaRPr lang="en-US" altLang="zh-CN" sz="1800" dirty="0">
              <a:solidFill>
                <a:srgbClr val="0066FF"/>
              </a:solidFill>
            </a:endParaRPr>
          </a:p>
        </p:txBody>
      </p:sp>
      <p:grpSp>
        <p:nvGrpSpPr>
          <p:cNvPr id="27653" name="Group 29"/>
          <p:cNvGrpSpPr/>
          <p:nvPr/>
        </p:nvGrpSpPr>
        <p:grpSpPr>
          <a:xfrm>
            <a:off x="395288" y="2066925"/>
            <a:ext cx="8569325" cy="4581525"/>
            <a:chOff x="476" y="1434"/>
            <a:chExt cx="5398" cy="2886"/>
          </a:xfrm>
        </p:grpSpPr>
        <p:graphicFrame>
          <p:nvGraphicFramePr>
            <p:cNvPr id="27654" name="Object 8"/>
            <p:cNvGraphicFramePr>
              <a:graphicFrameLocks noChangeAspect="1"/>
            </p:cNvGraphicFramePr>
            <p:nvPr/>
          </p:nvGraphicFramePr>
          <p:xfrm>
            <a:off x="1973" y="1434"/>
            <a:ext cx="952" cy="2886"/>
          </p:xfrm>
          <a:graphic>
            <a:graphicData uri="http://schemas.openxmlformats.org/presentationml/2006/ole">
              <mc:AlternateContent xmlns:mc="http://schemas.openxmlformats.org/markup-compatibility/2006">
                <mc:Choice xmlns:v="urn:schemas-microsoft-com:vml" Requires="v">
                  <p:oleObj spid="_x0000_s3090" name="" r:id="rId1" imgW="1329055" imgH="4657725" progId="Visio.Drawing.11">
                    <p:embed/>
                  </p:oleObj>
                </mc:Choice>
                <mc:Fallback>
                  <p:oleObj name="" r:id="rId1" imgW="1329055" imgH="4657725" progId="Visio.Drawing.11">
                    <p:embed/>
                    <p:pic>
                      <p:nvPicPr>
                        <p:cNvPr id="0" name="图片 3089"/>
                        <p:cNvPicPr/>
                        <p:nvPr/>
                      </p:nvPicPr>
                      <p:blipFill>
                        <a:blip r:embed="rId2"/>
                        <a:stretch>
                          <a:fillRect/>
                        </a:stretch>
                      </p:blipFill>
                      <p:spPr>
                        <a:xfrm>
                          <a:off x="1973" y="1434"/>
                          <a:ext cx="952" cy="2886"/>
                        </a:xfrm>
                        <a:prstGeom prst="rect">
                          <a:avLst/>
                        </a:prstGeom>
                        <a:noFill/>
                        <a:ln w="38100">
                          <a:noFill/>
                          <a:miter/>
                        </a:ln>
                      </p:spPr>
                    </p:pic>
                  </p:oleObj>
                </mc:Fallback>
              </mc:AlternateContent>
            </a:graphicData>
          </a:graphic>
        </p:graphicFrame>
        <p:graphicFrame>
          <p:nvGraphicFramePr>
            <p:cNvPr id="27655" name="Object 11"/>
            <p:cNvGraphicFramePr>
              <a:graphicFrameLocks noChangeAspect="1"/>
            </p:cNvGraphicFramePr>
            <p:nvPr/>
          </p:nvGraphicFramePr>
          <p:xfrm>
            <a:off x="4421" y="1434"/>
            <a:ext cx="908" cy="2223"/>
          </p:xfrm>
          <a:graphic>
            <a:graphicData uri="http://schemas.openxmlformats.org/presentationml/2006/ole">
              <mc:AlternateContent xmlns:mc="http://schemas.openxmlformats.org/markup-compatibility/2006">
                <mc:Choice xmlns:v="urn:schemas-microsoft-com:vml" Requires="v">
                  <p:oleObj spid="_x0000_s3091" name="" r:id="rId3" imgW="1314450" imgH="3615055" progId="Visio.Drawing.11">
                    <p:embed/>
                  </p:oleObj>
                </mc:Choice>
                <mc:Fallback>
                  <p:oleObj name="" r:id="rId3" imgW="1314450" imgH="3615055" progId="Visio.Drawing.11">
                    <p:embed/>
                    <p:pic>
                      <p:nvPicPr>
                        <p:cNvPr id="0" name="图片 3090"/>
                        <p:cNvPicPr/>
                        <p:nvPr/>
                      </p:nvPicPr>
                      <p:blipFill>
                        <a:blip r:embed="rId4"/>
                        <a:stretch>
                          <a:fillRect/>
                        </a:stretch>
                      </p:blipFill>
                      <p:spPr>
                        <a:xfrm>
                          <a:off x="4421" y="1434"/>
                          <a:ext cx="908" cy="2223"/>
                        </a:xfrm>
                        <a:prstGeom prst="rect">
                          <a:avLst/>
                        </a:prstGeom>
                        <a:noFill/>
                        <a:ln w="38100">
                          <a:noFill/>
                          <a:miter/>
                        </a:ln>
                      </p:spPr>
                    </p:pic>
                  </p:oleObj>
                </mc:Fallback>
              </mc:AlternateContent>
            </a:graphicData>
          </a:graphic>
        </p:graphicFrame>
        <p:sp>
          <p:nvSpPr>
            <p:cNvPr id="27656" name="Text Box 12"/>
            <p:cNvSpPr txBox="1"/>
            <p:nvPr/>
          </p:nvSpPr>
          <p:spPr>
            <a:xfrm>
              <a:off x="476" y="1616"/>
              <a:ext cx="1361" cy="231"/>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ClrTx/>
                <a:buFontTx/>
                <a:buNone/>
              </a:pPr>
              <a:r>
                <a:rPr lang="en-US" altLang="zh-CN" sz="1800" b="1" dirty="0"/>
                <a:t>1.Devide 95 by 2</a:t>
              </a:r>
              <a:endParaRPr lang="en-US" altLang="zh-CN" sz="1800" b="1" dirty="0"/>
            </a:p>
          </p:txBody>
        </p:sp>
        <p:sp>
          <p:nvSpPr>
            <p:cNvPr id="27657" name="Text Box 13"/>
            <p:cNvSpPr txBox="1"/>
            <p:nvPr/>
          </p:nvSpPr>
          <p:spPr>
            <a:xfrm>
              <a:off x="521" y="3698"/>
              <a:ext cx="1361" cy="231"/>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ClrTx/>
                <a:buFontTx/>
                <a:buNone/>
              </a:pPr>
              <a:r>
                <a:rPr lang="en-US" altLang="zh-CN" sz="1800" b="1" dirty="0"/>
                <a:t>4.Devide 11 by 2</a:t>
              </a:r>
              <a:endParaRPr lang="en-US" altLang="zh-CN" sz="1800" b="1" dirty="0"/>
            </a:p>
          </p:txBody>
        </p:sp>
        <p:sp>
          <p:nvSpPr>
            <p:cNvPr id="27658" name="Text Box 14"/>
            <p:cNvSpPr txBox="1"/>
            <p:nvPr/>
          </p:nvSpPr>
          <p:spPr>
            <a:xfrm>
              <a:off x="521" y="3018"/>
              <a:ext cx="1361" cy="231"/>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ClrTx/>
                <a:buFontTx/>
                <a:buNone/>
              </a:pPr>
              <a:r>
                <a:rPr lang="en-US" altLang="zh-CN" sz="1800" b="1" dirty="0"/>
                <a:t>3.Devide 23 by 2</a:t>
              </a:r>
              <a:endParaRPr lang="en-US" altLang="zh-CN" sz="1800" b="1" dirty="0"/>
            </a:p>
          </p:txBody>
        </p:sp>
        <p:sp>
          <p:nvSpPr>
            <p:cNvPr id="27659" name="Text Box 15"/>
            <p:cNvSpPr txBox="1"/>
            <p:nvPr/>
          </p:nvSpPr>
          <p:spPr>
            <a:xfrm>
              <a:off x="521" y="2341"/>
              <a:ext cx="1361" cy="231"/>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ClrTx/>
                <a:buFontTx/>
                <a:buNone/>
              </a:pPr>
              <a:r>
                <a:rPr lang="en-US" altLang="zh-CN" sz="1800" b="1" dirty="0"/>
                <a:t>2.Devide 47 by 2</a:t>
              </a:r>
              <a:endParaRPr lang="en-US" altLang="zh-CN" sz="1800" b="1" dirty="0"/>
            </a:p>
          </p:txBody>
        </p:sp>
        <p:sp>
          <p:nvSpPr>
            <p:cNvPr id="27660" name="Text Box 16"/>
            <p:cNvSpPr txBox="1"/>
            <p:nvPr/>
          </p:nvSpPr>
          <p:spPr>
            <a:xfrm>
              <a:off x="3107" y="1570"/>
              <a:ext cx="1361" cy="231"/>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ClrTx/>
                <a:buFontTx/>
                <a:buNone/>
              </a:pPr>
              <a:r>
                <a:rPr lang="en-US" altLang="zh-CN" sz="1800" b="1" dirty="0"/>
                <a:t>5.Devide 5 by 2</a:t>
              </a:r>
              <a:endParaRPr lang="en-US" altLang="zh-CN" sz="1800" b="1" dirty="0"/>
            </a:p>
          </p:txBody>
        </p:sp>
        <p:sp>
          <p:nvSpPr>
            <p:cNvPr id="27661" name="Text Box 17"/>
            <p:cNvSpPr txBox="1"/>
            <p:nvPr/>
          </p:nvSpPr>
          <p:spPr>
            <a:xfrm>
              <a:off x="3152" y="2296"/>
              <a:ext cx="1361" cy="231"/>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ClrTx/>
                <a:buFontTx/>
                <a:buNone/>
              </a:pPr>
              <a:r>
                <a:rPr lang="en-US" altLang="zh-CN" sz="1800" b="1" dirty="0"/>
                <a:t>6.Devide 2 by 2</a:t>
              </a:r>
              <a:endParaRPr lang="en-US" altLang="zh-CN" sz="1800" b="1" dirty="0"/>
            </a:p>
          </p:txBody>
        </p:sp>
        <p:sp>
          <p:nvSpPr>
            <p:cNvPr id="27662" name="Text Box 18"/>
            <p:cNvSpPr txBox="1"/>
            <p:nvPr/>
          </p:nvSpPr>
          <p:spPr>
            <a:xfrm>
              <a:off x="3198" y="3018"/>
              <a:ext cx="1361" cy="231"/>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ClrTx/>
                <a:buFontTx/>
                <a:buNone/>
              </a:pPr>
              <a:r>
                <a:rPr lang="en-US" altLang="zh-CN" sz="1800" b="1" dirty="0"/>
                <a:t>7.Devide 1 by 2</a:t>
              </a:r>
              <a:endParaRPr lang="en-US" altLang="zh-CN" sz="1800" b="1" dirty="0"/>
            </a:p>
          </p:txBody>
        </p:sp>
        <p:graphicFrame>
          <p:nvGraphicFramePr>
            <p:cNvPr id="27663" name="Object 21"/>
            <p:cNvGraphicFramePr>
              <a:graphicFrameLocks noChangeAspect="1"/>
            </p:cNvGraphicFramePr>
            <p:nvPr/>
          </p:nvGraphicFramePr>
          <p:xfrm>
            <a:off x="2925" y="1720"/>
            <a:ext cx="136" cy="2436"/>
          </p:xfrm>
          <a:graphic>
            <a:graphicData uri="http://schemas.openxmlformats.org/presentationml/2006/ole">
              <mc:AlternateContent xmlns:mc="http://schemas.openxmlformats.org/markup-compatibility/2006">
                <mc:Choice xmlns:v="urn:schemas-microsoft-com:vml" Requires="v">
                  <p:oleObj spid="_x0000_s3088" name="" r:id="rId5" imgW="257175" imgH="2314575" progId="Visio.Drawing.11">
                    <p:embed/>
                  </p:oleObj>
                </mc:Choice>
                <mc:Fallback>
                  <p:oleObj name="" r:id="rId5" imgW="257175" imgH="2314575" progId="Visio.Drawing.11">
                    <p:embed/>
                    <p:pic>
                      <p:nvPicPr>
                        <p:cNvPr id="0" name="图片 3087"/>
                        <p:cNvPicPr/>
                        <p:nvPr/>
                      </p:nvPicPr>
                      <p:blipFill>
                        <a:blip r:embed="rId6"/>
                        <a:stretch>
                          <a:fillRect/>
                        </a:stretch>
                      </p:blipFill>
                      <p:spPr>
                        <a:xfrm>
                          <a:off x="2925" y="1720"/>
                          <a:ext cx="136" cy="2436"/>
                        </a:xfrm>
                        <a:prstGeom prst="rect">
                          <a:avLst/>
                        </a:prstGeom>
                        <a:noFill/>
                        <a:ln w="38100">
                          <a:noFill/>
                          <a:miter/>
                        </a:ln>
                      </p:spPr>
                    </p:pic>
                  </p:oleObj>
                </mc:Fallback>
              </mc:AlternateContent>
            </a:graphicData>
          </a:graphic>
        </p:graphicFrame>
        <p:graphicFrame>
          <p:nvGraphicFramePr>
            <p:cNvPr id="27664" name="Object 24"/>
            <p:cNvGraphicFramePr>
              <a:graphicFrameLocks noChangeAspect="1"/>
            </p:cNvGraphicFramePr>
            <p:nvPr/>
          </p:nvGraphicFramePr>
          <p:xfrm>
            <a:off x="5329" y="1434"/>
            <a:ext cx="136" cy="2241"/>
          </p:xfrm>
          <a:graphic>
            <a:graphicData uri="http://schemas.openxmlformats.org/presentationml/2006/ole">
              <mc:AlternateContent xmlns:mc="http://schemas.openxmlformats.org/markup-compatibility/2006">
                <mc:Choice xmlns:v="urn:schemas-microsoft-com:vml" Requires="v">
                  <p:oleObj spid="_x0000_s3089" name="" r:id="rId7" imgW="257175" imgH="2314575" progId="Visio.Drawing.11">
                    <p:embed/>
                  </p:oleObj>
                </mc:Choice>
                <mc:Fallback>
                  <p:oleObj name="" r:id="rId7" imgW="257175" imgH="2314575" progId="Visio.Drawing.11">
                    <p:embed/>
                    <p:pic>
                      <p:nvPicPr>
                        <p:cNvPr id="0" name="图片 3088"/>
                        <p:cNvPicPr/>
                        <p:nvPr/>
                      </p:nvPicPr>
                      <p:blipFill>
                        <a:blip r:embed="rId6"/>
                        <a:stretch>
                          <a:fillRect/>
                        </a:stretch>
                      </p:blipFill>
                      <p:spPr>
                        <a:xfrm>
                          <a:off x="5329" y="1434"/>
                          <a:ext cx="136" cy="2241"/>
                        </a:xfrm>
                        <a:prstGeom prst="rect">
                          <a:avLst/>
                        </a:prstGeom>
                        <a:noFill/>
                        <a:ln w="38100">
                          <a:noFill/>
                          <a:miter/>
                        </a:ln>
                      </p:spPr>
                    </p:pic>
                  </p:oleObj>
                </mc:Fallback>
              </mc:AlternateContent>
            </a:graphicData>
          </a:graphic>
        </p:graphicFrame>
        <p:sp>
          <p:nvSpPr>
            <p:cNvPr id="27665" name="Text Box 25"/>
            <p:cNvSpPr txBox="1"/>
            <p:nvPr/>
          </p:nvSpPr>
          <p:spPr>
            <a:xfrm>
              <a:off x="2789" y="1933"/>
              <a:ext cx="680" cy="231"/>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ClrTx/>
                <a:buFontTx/>
                <a:buNone/>
              </a:pPr>
              <a:r>
                <a:rPr lang="en-US" altLang="zh-CN" sz="1800" b="1" dirty="0"/>
                <a:t>(LSB)</a:t>
              </a:r>
              <a:endParaRPr lang="en-US" altLang="zh-CN" sz="1800" b="1" dirty="0"/>
            </a:p>
          </p:txBody>
        </p:sp>
        <p:sp>
          <p:nvSpPr>
            <p:cNvPr id="27666" name="Text Box 26"/>
            <p:cNvSpPr txBox="1"/>
            <p:nvPr/>
          </p:nvSpPr>
          <p:spPr>
            <a:xfrm>
              <a:off x="5194" y="3426"/>
              <a:ext cx="680" cy="231"/>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ClrTx/>
                <a:buFontTx/>
                <a:buNone/>
              </a:pPr>
              <a:r>
                <a:rPr lang="en-US" altLang="zh-CN" sz="1800" b="1" dirty="0"/>
                <a:t>(MSB)</a:t>
              </a:r>
              <a:endParaRPr lang="en-US" altLang="zh-CN" sz="1800" b="1" dirty="0"/>
            </a:p>
          </p:txBody>
        </p:sp>
        <p:sp>
          <p:nvSpPr>
            <p:cNvPr id="27667" name="Text Box 27"/>
            <p:cNvSpPr txBox="1"/>
            <p:nvPr/>
          </p:nvSpPr>
          <p:spPr>
            <a:xfrm>
              <a:off x="3107" y="3748"/>
              <a:ext cx="2653" cy="518"/>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ClrTx/>
                <a:buFontTx/>
                <a:buNone/>
              </a:pPr>
              <a:r>
                <a:rPr lang="en-US" altLang="zh-CN" sz="2400" b="1" dirty="0"/>
                <a:t>95</a:t>
              </a:r>
              <a:r>
                <a:rPr lang="en-US" altLang="zh-CN" sz="2400" b="1" baseline="-25000" dirty="0"/>
                <a:t>10</a:t>
              </a:r>
              <a:r>
                <a:rPr lang="en-US" altLang="zh-CN" sz="2400" b="1" dirty="0"/>
                <a:t>=1</a:t>
              </a:r>
              <a:r>
                <a:rPr lang="en-US" altLang="zh-CN" sz="2400" b="1" dirty="0">
                  <a:cs typeface="Times New Roman" panose="02020603050405020304" pitchFamily="18" charset="0"/>
                </a:rPr>
                <a:t>·</a:t>
              </a:r>
              <a:r>
                <a:rPr lang="en-US" altLang="zh-CN" sz="2400" b="1" dirty="0"/>
                <a:t>2</a:t>
              </a:r>
              <a:r>
                <a:rPr lang="en-US" altLang="zh-CN" sz="2400" b="1" baseline="30000" dirty="0"/>
                <a:t>6</a:t>
              </a:r>
              <a:r>
                <a:rPr lang="en-US" altLang="zh-CN" sz="2400" b="1" dirty="0"/>
                <a:t>+0·2</a:t>
              </a:r>
              <a:r>
                <a:rPr lang="en-US" altLang="zh-CN" sz="2400" b="1" baseline="30000" dirty="0"/>
                <a:t>5</a:t>
              </a:r>
              <a:r>
                <a:rPr lang="en-US" altLang="zh-CN" sz="2400" b="1" dirty="0"/>
                <a:t>+1·2</a:t>
              </a:r>
              <a:r>
                <a:rPr lang="en-US" altLang="zh-CN" sz="2400" b="1" baseline="30000" dirty="0"/>
                <a:t>4</a:t>
              </a:r>
              <a:r>
                <a:rPr lang="en-US" altLang="zh-CN" sz="2400" b="1" dirty="0"/>
                <a:t>+1·2</a:t>
              </a:r>
              <a:r>
                <a:rPr lang="en-US" altLang="zh-CN" sz="2400" b="1" baseline="30000" dirty="0"/>
                <a:t>3</a:t>
              </a:r>
              <a:r>
                <a:rPr lang="en-US" altLang="zh-CN" sz="2400" b="1" dirty="0"/>
                <a:t>+1·2</a:t>
              </a:r>
              <a:r>
                <a:rPr lang="en-US" altLang="zh-CN" sz="2400" b="1" baseline="30000" dirty="0"/>
                <a:t>2</a:t>
              </a:r>
              <a:r>
                <a:rPr lang="en-US" altLang="zh-CN" sz="2400" b="1" dirty="0"/>
                <a:t>+1·2</a:t>
              </a:r>
              <a:r>
                <a:rPr lang="en-US" altLang="zh-CN" sz="2400" b="1" baseline="30000" dirty="0"/>
                <a:t>1</a:t>
              </a:r>
              <a:r>
                <a:rPr lang="en-US" altLang="zh-CN" sz="2400" b="1" dirty="0"/>
                <a:t>+1·2</a:t>
              </a:r>
              <a:r>
                <a:rPr lang="en-US" altLang="zh-CN" sz="2400" b="1" baseline="30000" dirty="0"/>
                <a:t>0</a:t>
              </a:r>
              <a:endParaRPr lang="en-US" altLang="zh-CN" sz="2400" b="1" baseline="30000" dirty="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72" name="Rectangle 4"/>
          <p:cNvSpPr>
            <a:spLocks noGrp="1" noChangeArrowheads="1"/>
          </p:cNvSpPr>
          <p:nvPr>
            <p:ph type="title"/>
          </p:nvPr>
        </p:nvSpPr>
        <p:spPr>
          <a:xfrm>
            <a:off x="468313" y="219075"/>
            <a:ext cx="8447088" cy="709613"/>
          </a:xfrm>
        </p:spPr>
        <p:txBody>
          <a:bodyPr vert="horz" wrap="square" lIns="92075" tIns="46038" rIns="92075" bIns="46038"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2 Number System Conversion</a:t>
            </a:r>
            <a:endParaRPr kumimoji="1" lang="zh-CN" altLang="en-US"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28675" name="Rectangle 5"/>
          <p:cNvSpPr>
            <a:spLocks noGrp="1"/>
          </p:cNvSpPr>
          <p:nvPr>
            <p:ph idx="1"/>
          </p:nvPr>
        </p:nvSpPr>
        <p:spPr>
          <a:xfrm>
            <a:off x="468313" y="1196975"/>
            <a:ext cx="8523287" cy="511175"/>
          </a:xfrm>
          <a:ln/>
        </p:spPr>
        <p:txBody>
          <a:bodyPr vert="horz" wrap="square" lIns="91440" tIns="45720" rIns="91440" bIns="45720" anchor="t" anchorCtr="0"/>
          <a:p>
            <a:pPr eaLnBrk="1" hangingPunct="1">
              <a:lnSpc>
                <a:spcPct val="90000"/>
              </a:lnSpc>
            </a:pPr>
            <a:r>
              <a:rPr lang="en-US" altLang="zh-CN" sz="2800" b="1" dirty="0"/>
              <a:t>E.g.   Convert 95.0625</a:t>
            </a:r>
            <a:r>
              <a:rPr lang="en-US" altLang="zh-CN" sz="2800" b="1" baseline="-25000" dirty="0"/>
              <a:t>10</a:t>
            </a:r>
            <a:r>
              <a:rPr lang="en-US" altLang="zh-CN" sz="2800" b="1" dirty="0"/>
              <a:t> to binary</a:t>
            </a:r>
            <a:r>
              <a:rPr lang="zh-CN" altLang="en-US" sz="2800" b="1" dirty="0"/>
              <a:t>（</a:t>
            </a:r>
            <a:r>
              <a:rPr lang="en-US" altLang="zh-CN" sz="2800" b="1" dirty="0"/>
              <a:t>con.</a:t>
            </a:r>
            <a:r>
              <a:rPr lang="zh-CN" altLang="en-US" sz="2800" b="1" dirty="0"/>
              <a:t>）</a:t>
            </a:r>
            <a:endParaRPr lang="zh-CN" altLang="en-US" sz="2800" b="1" dirty="0"/>
          </a:p>
        </p:txBody>
      </p:sp>
      <p:sp>
        <p:nvSpPr>
          <p:cNvPr id="28676" name="Text Box 6"/>
          <p:cNvSpPr txBox="1"/>
          <p:nvPr/>
        </p:nvSpPr>
        <p:spPr>
          <a:xfrm>
            <a:off x="1116013" y="1844675"/>
            <a:ext cx="6624637"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400" b="1" dirty="0"/>
              <a:t>Second, convert the fraction</a:t>
            </a:r>
            <a:endParaRPr lang="en-US" altLang="zh-CN" sz="2400" b="1" dirty="0"/>
          </a:p>
        </p:txBody>
      </p:sp>
      <p:sp>
        <p:nvSpPr>
          <p:cNvPr id="28677" name="Text Box 7"/>
          <p:cNvSpPr txBox="1"/>
          <p:nvPr/>
        </p:nvSpPr>
        <p:spPr>
          <a:xfrm>
            <a:off x="1042988" y="2708275"/>
            <a:ext cx="6842125" cy="21240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57200" lvl="0" indent="-457200" eaLnBrk="1" hangingPunct="1">
              <a:spcBef>
                <a:spcPct val="50000"/>
              </a:spcBef>
              <a:buClrTx/>
              <a:buFontTx/>
              <a:buAutoNum type="arabicPeriod"/>
            </a:pPr>
            <a:r>
              <a:rPr lang="en-US" altLang="zh-CN" sz="2400" b="1" dirty="0"/>
              <a:t>(.0625)2=0.125                   0    (MSB)</a:t>
            </a:r>
            <a:endParaRPr lang="zh-CN" altLang="en-US" sz="2400" b="1" dirty="0"/>
          </a:p>
          <a:p>
            <a:pPr marL="457200" lvl="0" indent="-457200" eaLnBrk="1" hangingPunct="1">
              <a:spcBef>
                <a:spcPct val="50000"/>
              </a:spcBef>
              <a:buClrTx/>
              <a:buFontTx/>
              <a:buAutoNum type="arabicPeriod"/>
            </a:pPr>
            <a:r>
              <a:rPr lang="en-US" altLang="zh-CN" sz="2400" b="1" dirty="0"/>
              <a:t>  (.125)2=0.25                     0</a:t>
            </a:r>
            <a:endParaRPr lang="en-US" altLang="zh-CN" sz="2400" b="1" dirty="0"/>
          </a:p>
          <a:p>
            <a:pPr marL="457200" lvl="0" indent="-457200" eaLnBrk="1" hangingPunct="1">
              <a:spcBef>
                <a:spcPct val="50000"/>
              </a:spcBef>
              <a:buClrTx/>
              <a:buFontTx/>
              <a:buAutoNum type="arabicPeriod"/>
            </a:pPr>
            <a:r>
              <a:rPr lang="en-US" altLang="zh-CN" sz="2400" b="1" dirty="0"/>
              <a:t>      (.25)2=0.5                     0</a:t>
            </a:r>
            <a:endParaRPr lang="en-US" altLang="zh-CN" sz="2400" b="1" dirty="0"/>
          </a:p>
          <a:p>
            <a:pPr marL="457200" lvl="0" indent="-457200" eaLnBrk="1" hangingPunct="1">
              <a:spcBef>
                <a:spcPct val="50000"/>
              </a:spcBef>
              <a:buClrTx/>
              <a:buFontTx/>
              <a:buAutoNum type="arabicPeriod"/>
            </a:pPr>
            <a:r>
              <a:rPr lang="en-US" altLang="zh-CN" sz="2400" b="1" dirty="0"/>
              <a:t>        (.5)2=1.0                     1     (LSB)</a:t>
            </a:r>
            <a:endParaRPr lang="en-US" altLang="zh-CN" sz="2400" b="1" dirty="0"/>
          </a:p>
        </p:txBody>
      </p:sp>
      <p:graphicFrame>
        <p:nvGraphicFramePr>
          <p:cNvPr id="28678" name="Object 10"/>
          <p:cNvGraphicFramePr>
            <a:graphicFrameLocks noChangeAspect="1"/>
          </p:cNvGraphicFramePr>
          <p:nvPr/>
        </p:nvGraphicFramePr>
        <p:xfrm>
          <a:off x="3771900" y="2863850"/>
          <a:ext cx="871538" cy="204788"/>
        </p:xfrm>
        <a:graphic>
          <a:graphicData uri="http://schemas.openxmlformats.org/presentationml/2006/ole">
            <mc:AlternateContent xmlns:mc="http://schemas.openxmlformats.org/markup-compatibility/2006">
              <mc:Choice xmlns:v="urn:schemas-microsoft-com:vml" Requires="v">
                <p:oleObj spid="_x0000_s3093" name="" r:id="rId1" imgW="471805" imgH="114300" progId="Visio.Drawing.11">
                  <p:embed/>
                </p:oleObj>
              </mc:Choice>
              <mc:Fallback>
                <p:oleObj name="" r:id="rId1" imgW="471805" imgH="114300" progId="Visio.Drawing.11">
                  <p:embed/>
                  <p:pic>
                    <p:nvPicPr>
                      <p:cNvPr id="0" name="图片 3092"/>
                      <p:cNvPicPr/>
                      <p:nvPr/>
                    </p:nvPicPr>
                    <p:blipFill>
                      <a:blip r:embed="rId2"/>
                      <a:stretch>
                        <a:fillRect/>
                      </a:stretch>
                    </p:blipFill>
                    <p:spPr>
                      <a:xfrm>
                        <a:off x="3771900" y="2863850"/>
                        <a:ext cx="871538" cy="204788"/>
                      </a:xfrm>
                      <a:prstGeom prst="rect">
                        <a:avLst/>
                      </a:prstGeom>
                      <a:noFill/>
                      <a:ln w="38100">
                        <a:noFill/>
                        <a:miter/>
                      </a:ln>
                    </p:spPr>
                  </p:pic>
                </p:oleObj>
              </mc:Fallback>
            </mc:AlternateContent>
          </a:graphicData>
        </a:graphic>
      </p:graphicFrame>
      <p:graphicFrame>
        <p:nvGraphicFramePr>
          <p:cNvPr id="28679" name="Object 17"/>
          <p:cNvGraphicFramePr>
            <a:graphicFrameLocks noChangeAspect="1"/>
          </p:cNvGraphicFramePr>
          <p:nvPr/>
        </p:nvGraphicFramePr>
        <p:xfrm>
          <a:off x="3779838" y="3368675"/>
          <a:ext cx="871537" cy="204788"/>
        </p:xfrm>
        <a:graphic>
          <a:graphicData uri="http://schemas.openxmlformats.org/presentationml/2006/ole">
            <mc:AlternateContent xmlns:mc="http://schemas.openxmlformats.org/markup-compatibility/2006">
              <mc:Choice xmlns:v="urn:schemas-microsoft-com:vml" Requires="v">
                <p:oleObj spid="_x0000_s3095" name="" r:id="rId3" imgW="471805" imgH="114300" progId="Visio.Drawing.11">
                  <p:embed/>
                </p:oleObj>
              </mc:Choice>
              <mc:Fallback>
                <p:oleObj name="" r:id="rId3" imgW="471805" imgH="114300" progId="Visio.Drawing.11">
                  <p:embed/>
                  <p:pic>
                    <p:nvPicPr>
                      <p:cNvPr id="0" name="图片 3094"/>
                      <p:cNvPicPr/>
                      <p:nvPr/>
                    </p:nvPicPr>
                    <p:blipFill>
                      <a:blip r:embed="rId2"/>
                      <a:stretch>
                        <a:fillRect/>
                      </a:stretch>
                    </p:blipFill>
                    <p:spPr>
                      <a:xfrm>
                        <a:off x="3779838" y="3368675"/>
                        <a:ext cx="871537" cy="204788"/>
                      </a:xfrm>
                      <a:prstGeom prst="rect">
                        <a:avLst/>
                      </a:prstGeom>
                      <a:noFill/>
                      <a:ln w="38100">
                        <a:noFill/>
                        <a:miter/>
                      </a:ln>
                    </p:spPr>
                  </p:pic>
                </p:oleObj>
              </mc:Fallback>
            </mc:AlternateContent>
          </a:graphicData>
        </a:graphic>
      </p:graphicFrame>
      <p:graphicFrame>
        <p:nvGraphicFramePr>
          <p:cNvPr id="28680" name="Object 20"/>
          <p:cNvGraphicFramePr>
            <a:graphicFrameLocks noChangeAspect="1"/>
          </p:cNvGraphicFramePr>
          <p:nvPr/>
        </p:nvGraphicFramePr>
        <p:xfrm>
          <a:off x="3779838" y="3944938"/>
          <a:ext cx="871537" cy="204787"/>
        </p:xfrm>
        <a:graphic>
          <a:graphicData uri="http://schemas.openxmlformats.org/presentationml/2006/ole">
            <mc:AlternateContent xmlns:mc="http://schemas.openxmlformats.org/markup-compatibility/2006">
              <mc:Choice xmlns:v="urn:schemas-microsoft-com:vml" Requires="v">
                <p:oleObj spid="_x0000_s3092" name="" r:id="rId4" imgW="471805" imgH="114300" progId="Visio.Drawing.11">
                  <p:embed/>
                </p:oleObj>
              </mc:Choice>
              <mc:Fallback>
                <p:oleObj name="" r:id="rId4" imgW="471805" imgH="114300" progId="Visio.Drawing.11">
                  <p:embed/>
                  <p:pic>
                    <p:nvPicPr>
                      <p:cNvPr id="0" name="图片 3091"/>
                      <p:cNvPicPr/>
                      <p:nvPr/>
                    </p:nvPicPr>
                    <p:blipFill>
                      <a:blip r:embed="rId2"/>
                      <a:stretch>
                        <a:fillRect/>
                      </a:stretch>
                    </p:blipFill>
                    <p:spPr>
                      <a:xfrm>
                        <a:off x="3779838" y="3944938"/>
                        <a:ext cx="871537" cy="204787"/>
                      </a:xfrm>
                      <a:prstGeom prst="rect">
                        <a:avLst/>
                      </a:prstGeom>
                      <a:noFill/>
                      <a:ln w="38100">
                        <a:noFill/>
                        <a:miter/>
                      </a:ln>
                    </p:spPr>
                  </p:pic>
                </p:oleObj>
              </mc:Fallback>
            </mc:AlternateContent>
          </a:graphicData>
        </a:graphic>
      </p:graphicFrame>
      <p:graphicFrame>
        <p:nvGraphicFramePr>
          <p:cNvPr id="28681" name="Object 23"/>
          <p:cNvGraphicFramePr>
            <a:graphicFrameLocks noChangeAspect="1"/>
          </p:cNvGraphicFramePr>
          <p:nvPr/>
        </p:nvGraphicFramePr>
        <p:xfrm>
          <a:off x="3779838" y="4508500"/>
          <a:ext cx="871537" cy="204788"/>
        </p:xfrm>
        <a:graphic>
          <a:graphicData uri="http://schemas.openxmlformats.org/presentationml/2006/ole">
            <mc:AlternateContent xmlns:mc="http://schemas.openxmlformats.org/markup-compatibility/2006">
              <mc:Choice xmlns:v="urn:schemas-microsoft-com:vml" Requires="v">
                <p:oleObj spid="_x0000_s3094" name="" r:id="rId5" imgW="471805" imgH="114300" progId="Visio.Drawing.11">
                  <p:embed/>
                </p:oleObj>
              </mc:Choice>
              <mc:Fallback>
                <p:oleObj name="" r:id="rId5" imgW="471805" imgH="114300" progId="Visio.Drawing.11">
                  <p:embed/>
                  <p:pic>
                    <p:nvPicPr>
                      <p:cNvPr id="0" name="图片 3093"/>
                      <p:cNvPicPr/>
                      <p:nvPr/>
                    </p:nvPicPr>
                    <p:blipFill>
                      <a:blip r:embed="rId2"/>
                      <a:stretch>
                        <a:fillRect/>
                      </a:stretch>
                    </p:blipFill>
                    <p:spPr>
                      <a:xfrm>
                        <a:off x="3779838" y="4508500"/>
                        <a:ext cx="871537" cy="204788"/>
                      </a:xfrm>
                      <a:prstGeom prst="rect">
                        <a:avLst/>
                      </a:prstGeom>
                      <a:noFill/>
                      <a:ln w="38100">
                        <a:noFill/>
                        <a:miter/>
                      </a:ln>
                    </p:spPr>
                  </p:pic>
                </p:oleObj>
              </mc:Fallback>
            </mc:AlternateContent>
          </a:graphicData>
        </a:graphic>
      </p:graphicFrame>
      <p:sp>
        <p:nvSpPr>
          <p:cNvPr id="28682" name="Text Box 24"/>
          <p:cNvSpPr txBox="1"/>
          <p:nvPr/>
        </p:nvSpPr>
        <p:spPr>
          <a:xfrm>
            <a:off x="900113" y="5059363"/>
            <a:ext cx="6335712"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ClrTx/>
              <a:buFontTx/>
              <a:buNone/>
            </a:pPr>
            <a:r>
              <a:rPr lang="en-US" altLang="zh-CN" sz="2400" b="1" dirty="0"/>
              <a:t>.0625</a:t>
            </a:r>
            <a:r>
              <a:rPr lang="en-US" altLang="zh-CN" sz="2400" b="1" baseline="-25000" dirty="0"/>
              <a:t>10</a:t>
            </a:r>
            <a:r>
              <a:rPr lang="en-US" altLang="zh-CN" sz="2400" b="1" dirty="0"/>
              <a:t>=.0001</a:t>
            </a:r>
            <a:r>
              <a:rPr lang="en-US" altLang="zh-CN" sz="2400" b="1" baseline="-25000" dirty="0"/>
              <a:t>2</a:t>
            </a:r>
            <a:endParaRPr lang="en-US" altLang="zh-CN" sz="2400" b="1" baseline="-25000" dirty="0"/>
          </a:p>
        </p:txBody>
      </p:sp>
      <p:sp>
        <p:nvSpPr>
          <p:cNvPr id="28683" name="Text Box 25"/>
          <p:cNvSpPr txBox="1"/>
          <p:nvPr/>
        </p:nvSpPr>
        <p:spPr>
          <a:xfrm>
            <a:off x="1403350" y="5805488"/>
            <a:ext cx="6624638" cy="554037"/>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ClrTx/>
              <a:buFontTx/>
              <a:buNone/>
            </a:pPr>
            <a:r>
              <a:rPr lang="en-US" altLang="zh-CN" sz="3000" b="1" dirty="0">
                <a:solidFill>
                  <a:srgbClr val="0066FF"/>
                </a:solidFill>
              </a:rPr>
              <a:t>95.0625</a:t>
            </a:r>
            <a:r>
              <a:rPr lang="en-US" altLang="zh-CN" sz="3000" b="1" baseline="-25000" dirty="0">
                <a:solidFill>
                  <a:srgbClr val="0066FF"/>
                </a:solidFill>
              </a:rPr>
              <a:t>10</a:t>
            </a:r>
            <a:r>
              <a:rPr lang="en-US" altLang="zh-CN" sz="3000" b="1" dirty="0">
                <a:solidFill>
                  <a:srgbClr val="0066FF"/>
                </a:solidFill>
              </a:rPr>
              <a:t>=1011111.0001</a:t>
            </a:r>
            <a:r>
              <a:rPr lang="en-US" altLang="zh-CN" sz="3000" b="1" baseline="-25000" dirty="0">
                <a:solidFill>
                  <a:srgbClr val="0066FF"/>
                </a:solidFill>
              </a:rPr>
              <a:t>2</a:t>
            </a:r>
            <a:endParaRPr lang="en-US" altLang="zh-CN" sz="3000" b="1" baseline="-25000" dirty="0">
              <a:solidFill>
                <a:srgbClr val="0066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6" name="Rectangle 4"/>
          <p:cNvSpPr>
            <a:spLocks noGrp="1" noChangeArrowheads="1"/>
          </p:cNvSpPr>
          <p:nvPr>
            <p:ph type="title"/>
          </p:nvPr>
        </p:nvSpPr>
        <p:spPr>
          <a:xfrm>
            <a:off x="468313" y="90488"/>
            <a:ext cx="8447088" cy="677863"/>
          </a:xfrm>
        </p:spPr>
        <p:txBody>
          <a:bodyPr vert="horz" wrap="square" lIns="92075" tIns="46038" rIns="92075" bIns="46038"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2 Number System Conversion</a:t>
            </a:r>
            <a:endParaRPr kumimoji="1" lang="zh-CN" altLang="en-US" sz="3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187397" name="Text Box 5"/>
          <p:cNvSpPr txBox="1">
            <a:spLocks noChangeArrowheads="1"/>
          </p:cNvSpPr>
          <p:nvPr/>
        </p:nvSpPr>
        <p:spPr bwMode="auto">
          <a:xfrm>
            <a:off x="468313" y="849313"/>
            <a:ext cx="5040313" cy="492125"/>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defTabSz="914400" eaLnBrk="1" hangingPunct="1">
              <a:spcBef>
                <a:spcPct val="50000"/>
              </a:spcBef>
              <a:buClrTx/>
              <a:buSzTx/>
              <a:buFont typeface="Wingdings" panose="05000000000000000000" pitchFamily="2" charset="2"/>
              <a:buChar char="u"/>
              <a:defRPr/>
            </a:pPr>
            <a:r>
              <a:rPr kumimoji="1" lang="en-US" altLang="zh-CN" sz="2600"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Decimal to Any Radix</a:t>
            </a:r>
            <a:endParaRPr kumimoji="1" lang="zh-CN" altLang="en-US" sz="2600"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29700" name="Rectangle 7"/>
          <p:cNvSpPr/>
          <p:nvPr/>
        </p:nvSpPr>
        <p:spPr>
          <a:xfrm>
            <a:off x="611188" y="1268413"/>
            <a:ext cx="8281987" cy="7620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r>
              <a:rPr lang="en-US" altLang="zh-CN" sz="2200" b="1" dirty="0"/>
              <a:t>    The conversion of decimal numbers to any other radix applies the successive division and successive multiplication algorithms</a:t>
            </a:r>
            <a:endParaRPr lang="zh-CN" altLang="en-US" sz="2200" b="1" dirty="0"/>
          </a:p>
        </p:txBody>
      </p:sp>
      <p:sp>
        <p:nvSpPr>
          <p:cNvPr id="187400" name="Text Box 8"/>
          <p:cNvSpPr txBox="1">
            <a:spLocks noChangeArrowheads="1"/>
          </p:cNvSpPr>
          <p:nvPr/>
        </p:nvSpPr>
        <p:spPr bwMode="auto">
          <a:xfrm>
            <a:off x="539750" y="2133600"/>
            <a:ext cx="8459788" cy="1004888"/>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defTabSz="914400" eaLnBrk="1" hangingPunct="1">
              <a:spcBef>
                <a:spcPct val="50000"/>
              </a:spcBef>
              <a:buClrTx/>
              <a:buSzTx/>
              <a:buFontTx/>
              <a:buNone/>
              <a:defRPr/>
            </a:pPr>
            <a:r>
              <a:rPr kumimoji="1" lang="en-US" altLang="zh-CN"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e.g.</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 Convert 23.625</a:t>
            </a:r>
            <a:r>
              <a:rPr kumimoji="1" lang="en-US" altLang="zh-CN" kern="1200" cap="none" spc="0" normalizeH="0" baseline="-25000" noProof="0" dirty="0">
                <a:latin typeface="Times New Roman" panose="02020603050405020304" pitchFamily="18" charset="0"/>
                <a:ea typeface="宋体" panose="02010600030101010101" pitchFamily="2" charset="-122"/>
                <a:cs typeface="+mn-cs"/>
              </a:rPr>
              <a:t>10</a:t>
            </a:r>
            <a:r>
              <a:rPr kumimoji="1" lang="en-US" altLang="zh-CN" kern="1200" cap="none" spc="0" normalizeH="0" baseline="0" noProof="0" dirty="0">
                <a:latin typeface="Times New Roman" panose="02020603050405020304" pitchFamily="18" charset="0"/>
                <a:ea typeface="宋体" panose="02010600030101010101" pitchFamily="2" charset="-122"/>
                <a:cs typeface="+mn-cs"/>
              </a:rPr>
              <a:t> to octal (base 8)</a:t>
            </a:r>
            <a:endParaRPr kumimoji="1" lang="en-US" altLang="zh-CN"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hangingPunct="1">
              <a:spcBef>
                <a:spcPct val="50000"/>
              </a:spcBef>
              <a:buClrTx/>
              <a:buSzTx/>
              <a:buFontTx/>
              <a:buNone/>
              <a:defRPr/>
            </a:pPr>
            <a:r>
              <a:rPr kumimoji="1" lang="en-US" altLang="zh-CN"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Solution</a:t>
            </a:r>
            <a:endParaRPr kumimoji="1" lang="en-US" altLang="zh-CN"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graphicFrame>
        <p:nvGraphicFramePr>
          <p:cNvPr id="29702" name="Object 11"/>
          <p:cNvGraphicFramePr>
            <a:graphicFrameLocks noChangeAspect="1"/>
          </p:cNvGraphicFramePr>
          <p:nvPr/>
        </p:nvGraphicFramePr>
        <p:xfrm>
          <a:off x="2554288" y="3716338"/>
          <a:ext cx="1296987" cy="2449512"/>
        </p:xfrm>
        <a:graphic>
          <a:graphicData uri="http://schemas.openxmlformats.org/presentationml/2006/ole">
            <mc:AlternateContent xmlns:mc="http://schemas.openxmlformats.org/markup-compatibility/2006">
              <mc:Choice xmlns:v="urn:schemas-microsoft-com:vml" Requires="v">
                <p:oleObj spid="_x0000_s3077" name="" r:id="rId1" imgW="1314450" imgH="2386330" progId="Visio.Drawing.11">
                  <p:embed/>
                </p:oleObj>
              </mc:Choice>
              <mc:Fallback>
                <p:oleObj name="" r:id="rId1" imgW="1314450" imgH="2386330" progId="Visio.Drawing.11">
                  <p:embed/>
                  <p:pic>
                    <p:nvPicPr>
                      <p:cNvPr id="0" name="图片 3076"/>
                      <p:cNvPicPr/>
                      <p:nvPr/>
                    </p:nvPicPr>
                    <p:blipFill>
                      <a:blip r:embed="rId2"/>
                      <a:stretch>
                        <a:fillRect/>
                      </a:stretch>
                    </p:blipFill>
                    <p:spPr>
                      <a:xfrm>
                        <a:off x="2554288" y="3716338"/>
                        <a:ext cx="1296987" cy="2449512"/>
                      </a:xfrm>
                      <a:prstGeom prst="rect">
                        <a:avLst/>
                      </a:prstGeom>
                      <a:noFill/>
                      <a:ln w="38100">
                        <a:noFill/>
                        <a:miter/>
                      </a:ln>
                    </p:spPr>
                  </p:pic>
                </p:oleObj>
              </mc:Fallback>
            </mc:AlternateContent>
          </a:graphicData>
        </a:graphic>
      </p:graphicFrame>
      <p:sp>
        <p:nvSpPr>
          <p:cNvPr id="29703" name="Text Box 12"/>
          <p:cNvSpPr txBox="1"/>
          <p:nvPr/>
        </p:nvSpPr>
        <p:spPr>
          <a:xfrm>
            <a:off x="468313" y="3968750"/>
            <a:ext cx="2303462" cy="3968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ClrTx/>
              <a:buFontTx/>
              <a:buNone/>
            </a:pPr>
            <a:r>
              <a:rPr lang="en-US" altLang="zh-CN" sz="2000" b="1" dirty="0"/>
              <a:t>1.Divide 23 by 8</a:t>
            </a:r>
            <a:endParaRPr lang="en-US" altLang="zh-CN" sz="2000" b="1" dirty="0"/>
          </a:p>
        </p:txBody>
      </p:sp>
      <p:sp>
        <p:nvSpPr>
          <p:cNvPr id="29704" name="Text Box 13"/>
          <p:cNvSpPr txBox="1"/>
          <p:nvPr/>
        </p:nvSpPr>
        <p:spPr>
          <a:xfrm>
            <a:off x="396875" y="5264150"/>
            <a:ext cx="2303463" cy="3968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ClrTx/>
              <a:buFontTx/>
              <a:buNone/>
            </a:pPr>
            <a:r>
              <a:rPr lang="en-US" altLang="zh-CN" sz="2000" b="1" dirty="0"/>
              <a:t>2.Divide 2 by 8</a:t>
            </a:r>
            <a:endParaRPr lang="en-US" altLang="zh-CN" sz="2000" b="1" dirty="0"/>
          </a:p>
        </p:txBody>
      </p:sp>
      <p:sp>
        <p:nvSpPr>
          <p:cNvPr id="187406" name="Text Box 14"/>
          <p:cNvSpPr txBox="1">
            <a:spLocks noChangeArrowheads="1"/>
          </p:cNvSpPr>
          <p:nvPr/>
        </p:nvSpPr>
        <p:spPr bwMode="auto">
          <a:xfrm>
            <a:off x="3779838" y="4581525"/>
            <a:ext cx="1081088" cy="396875"/>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algn="ctr" defTabSz="914400" eaLnBrk="1" hangingPunct="1">
              <a:spcBef>
                <a:spcPct val="50000"/>
              </a:spcBef>
              <a:buClrTx/>
              <a:buSzTx/>
              <a:buFontTx/>
              <a:buNone/>
              <a:defRPr/>
            </a:pPr>
            <a:r>
              <a:rPr kumimoji="1" lang="en-US" altLang="zh-CN" sz="20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(LSB)</a:t>
            </a:r>
            <a:endParaRPr kumimoji="1" lang="en-US" altLang="zh-CN" sz="20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7407" name="Text Box 15"/>
          <p:cNvSpPr txBox="1">
            <a:spLocks noChangeArrowheads="1"/>
          </p:cNvSpPr>
          <p:nvPr/>
        </p:nvSpPr>
        <p:spPr bwMode="auto">
          <a:xfrm>
            <a:off x="3851275" y="5768975"/>
            <a:ext cx="1081088" cy="396875"/>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algn="ctr" defTabSz="914400" eaLnBrk="1" hangingPunct="1">
              <a:spcBef>
                <a:spcPct val="50000"/>
              </a:spcBef>
              <a:buClrTx/>
              <a:buSzTx/>
              <a:buFontTx/>
              <a:buNone/>
              <a:defRPr/>
            </a:pPr>
            <a:r>
              <a:rPr kumimoji="1" lang="en-US" altLang="zh-CN" sz="20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(MSB)</a:t>
            </a:r>
            <a:endParaRPr kumimoji="1" lang="en-US" altLang="zh-CN" sz="20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29707" name="Text Box 16"/>
          <p:cNvSpPr txBox="1"/>
          <p:nvPr/>
        </p:nvSpPr>
        <p:spPr>
          <a:xfrm>
            <a:off x="1116013" y="6211888"/>
            <a:ext cx="2700337"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ClrTx/>
              <a:buFontTx/>
              <a:buNone/>
            </a:pPr>
            <a:r>
              <a:rPr lang="en-US" altLang="zh-CN" sz="2400" dirty="0"/>
              <a:t>23</a:t>
            </a:r>
            <a:r>
              <a:rPr lang="en-US" altLang="zh-CN" sz="2400" baseline="-25000" dirty="0"/>
              <a:t>10</a:t>
            </a:r>
            <a:r>
              <a:rPr lang="en-US" altLang="zh-CN" sz="2400" dirty="0"/>
              <a:t>=27</a:t>
            </a:r>
            <a:r>
              <a:rPr lang="en-US" altLang="zh-CN" sz="2400" baseline="-25000" dirty="0"/>
              <a:t>8</a:t>
            </a:r>
            <a:endParaRPr lang="en-US" altLang="zh-CN" sz="2400" baseline="-25000" dirty="0"/>
          </a:p>
        </p:txBody>
      </p:sp>
      <p:sp>
        <p:nvSpPr>
          <p:cNvPr id="29708" name="Text Box 17"/>
          <p:cNvSpPr txBox="1"/>
          <p:nvPr/>
        </p:nvSpPr>
        <p:spPr>
          <a:xfrm>
            <a:off x="541338" y="3141663"/>
            <a:ext cx="4535487" cy="769937"/>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200" b="1" dirty="0"/>
              <a:t>        Convert the integer portion by successive division</a:t>
            </a:r>
            <a:endParaRPr lang="zh-CN" altLang="en-US" sz="2200" b="1" dirty="0"/>
          </a:p>
        </p:txBody>
      </p:sp>
      <p:graphicFrame>
        <p:nvGraphicFramePr>
          <p:cNvPr id="29709" name="Object 20"/>
          <p:cNvGraphicFramePr>
            <a:graphicFrameLocks noChangeAspect="1"/>
          </p:cNvGraphicFramePr>
          <p:nvPr/>
        </p:nvGraphicFramePr>
        <p:xfrm>
          <a:off x="4932363" y="3213100"/>
          <a:ext cx="82550" cy="3644900"/>
        </p:xfrm>
        <a:graphic>
          <a:graphicData uri="http://schemas.openxmlformats.org/presentationml/2006/ole">
            <mc:AlternateContent xmlns:mc="http://schemas.openxmlformats.org/markup-compatibility/2006">
              <mc:Choice xmlns:v="urn:schemas-microsoft-com:vml" Requires="v">
                <p:oleObj spid="_x0000_s3097" name="" r:id="rId3" imgW="57150" imgH="2114550" progId="Visio.Drawing.11">
                  <p:embed/>
                </p:oleObj>
              </mc:Choice>
              <mc:Fallback>
                <p:oleObj name="" r:id="rId3" imgW="57150" imgH="2114550" progId="Visio.Drawing.11">
                  <p:embed/>
                  <p:pic>
                    <p:nvPicPr>
                      <p:cNvPr id="0" name="图片 3096"/>
                      <p:cNvPicPr/>
                      <p:nvPr/>
                    </p:nvPicPr>
                    <p:blipFill>
                      <a:blip r:embed="rId4"/>
                      <a:stretch>
                        <a:fillRect/>
                      </a:stretch>
                    </p:blipFill>
                    <p:spPr>
                      <a:xfrm>
                        <a:off x="4932363" y="3213100"/>
                        <a:ext cx="82550" cy="3644900"/>
                      </a:xfrm>
                      <a:prstGeom prst="rect">
                        <a:avLst/>
                      </a:prstGeom>
                      <a:noFill/>
                      <a:ln w="38100">
                        <a:noFill/>
                        <a:miter/>
                      </a:ln>
                    </p:spPr>
                  </p:pic>
                </p:oleObj>
              </mc:Fallback>
            </mc:AlternateContent>
          </a:graphicData>
        </a:graphic>
      </p:graphicFrame>
      <p:sp>
        <p:nvSpPr>
          <p:cNvPr id="29710" name="Text Box 21"/>
          <p:cNvSpPr txBox="1"/>
          <p:nvPr/>
        </p:nvSpPr>
        <p:spPr>
          <a:xfrm>
            <a:off x="5148263" y="3213100"/>
            <a:ext cx="3816350" cy="769938"/>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200" b="1" dirty="0"/>
              <a:t>     Convert te fraction portion by successive multiplication</a:t>
            </a:r>
            <a:endParaRPr lang="en-US" altLang="zh-CN" sz="2200" b="1" dirty="0"/>
          </a:p>
        </p:txBody>
      </p:sp>
      <p:sp>
        <p:nvSpPr>
          <p:cNvPr id="29711" name="Text Box 22"/>
          <p:cNvSpPr txBox="1"/>
          <p:nvPr/>
        </p:nvSpPr>
        <p:spPr>
          <a:xfrm>
            <a:off x="5076825" y="4292600"/>
            <a:ext cx="4067175"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400" dirty="0"/>
              <a:t>(.625)8=5.00              5   </a:t>
            </a:r>
            <a:endParaRPr lang="en-US" altLang="zh-CN" sz="2400" dirty="0"/>
          </a:p>
        </p:txBody>
      </p:sp>
      <p:sp>
        <p:nvSpPr>
          <p:cNvPr id="187415" name="Text Box 23"/>
          <p:cNvSpPr txBox="1">
            <a:spLocks noChangeArrowheads="1"/>
          </p:cNvSpPr>
          <p:nvPr/>
        </p:nvSpPr>
        <p:spPr bwMode="auto">
          <a:xfrm>
            <a:off x="8062913" y="4327525"/>
            <a:ext cx="1081088" cy="396875"/>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algn="ctr" defTabSz="914400" eaLnBrk="1" hangingPunct="1">
              <a:spcBef>
                <a:spcPct val="50000"/>
              </a:spcBef>
              <a:buClrTx/>
              <a:buSzTx/>
              <a:buFontTx/>
              <a:buNone/>
              <a:defRPr/>
            </a:pPr>
            <a:r>
              <a:rPr kumimoji="1" lang="en-US" altLang="zh-CN" sz="20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(MSB)</a:t>
            </a:r>
            <a:endParaRPr kumimoji="1" lang="en-US" altLang="zh-CN" sz="20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graphicFrame>
        <p:nvGraphicFramePr>
          <p:cNvPr id="29713" name="Object 26"/>
          <p:cNvGraphicFramePr>
            <a:graphicFrameLocks noChangeAspect="1"/>
          </p:cNvGraphicFramePr>
          <p:nvPr/>
        </p:nvGraphicFramePr>
        <p:xfrm>
          <a:off x="6869113" y="4448175"/>
          <a:ext cx="871537" cy="204788"/>
        </p:xfrm>
        <a:graphic>
          <a:graphicData uri="http://schemas.openxmlformats.org/presentationml/2006/ole">
            <mc:AlternateContent xmlns:mc="http://schemas.openxmlformats.org/markup-compatibility/2006">
              <mc:Choice xmlns:v="urn:schemas-microsoft-com:vml" Requires="v">
                <p:oleObj spid="_x0000_s3096" name="" r:id="rId5" imgW="471805" imgH="114300" progId="Visio.Drawing.11">
                  <p:embed/>
                </p:oleObj>
              </mc:Choice>
              <mc:Fallback>
                <p:oleObj name="" r:id="rId5" imgW="471805" imgH="114300" progId="Visio.Drawing.11">
                  <p:embed/>
                  <p:pic>
                    <p:nvPicPr>
                      <p:cNvPr id="0" name="图片 3095"/>
                      <p:cNvPicPr/>
                      <p:nvPr/>
                    </p:nvPicPr>
                    <p:blipFill>
                      <a:blip r:embed="rId6"/>
                      <a:stretch>
                        <a:fillRect/>
                      </a:stretch>
                    </p:blipFill>
                    <p:spPr>
                      <a:xfrm>
                        <a:off x="6869113" y="4448175"/>
                        <a:ext cx="871537" cy="204788"/>
                      </a:xfrm>
                      <a:prstGeom prst="rect">
                        <a:avLst/>
                      </a:prstGeom>
                      <a:noFill/>
                      <a:ln w="38100">
                        <a:noFill/>
                        <a:miter/>
                      </a:ln>
                    </p:spPr>
                  </p:pic>
                </p:oleObj>
              </mc:Fallback>
            </mc:AlternateContent>
          </a:graphicData>
        </a:graphic>
      </p:graphicFrame>
      <p:sp>
        <p:nvSpPr>
          <p:cNvPr id="29714" name="Text Box 27"/>
          <p:cNvSpPr txBox="1"/>
          <p:nvPr/>
        </p:nvSpPr>
        <p:spPr>
          <a:xfrm>
            <a:off x="5724525" y="5157788"/>
            <a:ext cx="2663825"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ClrTx/>
              <a:buFontTx/>
              <a:buNone/>
            </a:pPr>
            <a:r>
              <a:rPr lang="en-US" altLang="zh-CN" sz="2400" dirty="0"/>
              <a:t>.625</a:t>
            </a:r>
            <a:r>
              <a:rPr lang="en-US" altLang="zh-CN" sz="2400" baseline="-25000" dirty="0"/>
              <a:t>10</a:t>
            </a:r>
            <a:r>
              <a:rPr lang="en-US" altLang="zh-CN" sz="2400" dirty="0"/>
              <a:t>=.5</a:t>
            </a:r>
            <a:r>
              <a:rPr lang="en-US" altLang="zh-CN" sz="2400" baseline="-25000" dirty="0"/>
              <a:t>8</a:t>
            </a:r>
            <a:endParaRPr lang="en-US" altLang="zh-CN" sz="2400" baseline="-25000" dirty="0"/>
          </a:p>
        </p:txBody>
      </p:sp>
      <p:sp>
        <p:nvSpPr>
          <p:cNvPr id="187422" name="Rectangle 30"/>
          <p:cNvSpPr>
            <a:spLocks noChangeArrowheads="1"/>
          </p:cNvSpPr>
          <p:nvPr/>
        </p:nvSpPr>
        <p:spPr bwMode="auto">
          <a:xfrm>
            <a:off x="5940425" y="5851525"/>
            <a:ext cx="2952750" cy="457200"/>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23.625</a:t>
            </a:r>
            <a:r>
              <a:rPr kumimoji="1" lang="en-US" altLang="zh-CN" sz="2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10</a:t>
            </a: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=27.5</a:t>
            </a:r>
            <a:r>
              <a:rPr kumimoji="1" lang="en-US" altLang="zh-CN" sz="2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8</a:t>
            </a:r>
            <a:endParaRPr kumimoji="1" lang="zh-CN" altLang="en-US" sz="2400" b="1" i="0" u="none" strike="noStrike" kern="1200" cap="none" spc="0" normalizeH="0" baseline="-25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20" name="Rectangle 4"/>
          <p:cNvSpPr>
            <a:spLocks noGrp="1" noChangeArrowheads="1"/>
          </p:cNvSpPr>
          <p:nvPr>
            <p:ph type="title"/>
          </p:nvPr>
        </p:nvSpPr>
        <p:spPr>
          <a:xfrm>
            <a:off x="468313" y="128588"/>
            <a:ext cx="8447088" cy="708025"/>
          </a:xfrm>
        </p:spPr>
        <p:txBody>
          <a:bodyPr vert="horz" wrap="square" lIns="92075" tIns="46038" rIns="92075" bIns="46038"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2 Number System Conversion</a:t>
            </a:r>
            <a:endParaRPr kumimoji="1" lang="zh-CN" altLang="en-US"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188421" name="Text Box 5"/>
          <p:cNvSpPr txBox="1">
            <a:spLocks noChangeArrowheads="1"/>
          </p:cNvSpPr>
          <p:nvPr/>
        </p:nvSpPr>
        <p:spPr bwMode="auto">
          <a:xfrm>
            <a:off x="611188" y="1104900"/>
            <a:ext cx="5040313" cy="523875"/>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defTabSz="914400" eaLnBrk="1" hangingPunct="1">
              <a:spcBef>
                <a:spcPct val="50000"/>
              </a:spcBef>
              <a:buClrTx/>
              <a:buSzTx/>
              <a:buFont typeface="Wingdings" panose="05000000000000000000" pitchFamily="2" charset="2"/>
              <a:buChar char="u"/>
              <a:defRPr/>
            </a:pPr>
            <a:r>
              <a:rPr kumimoji="1" lang="en-US" altLang="zh-CN" sz="2800"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Any Radix to Decimal</a:t>
            </a:r>
            <a:endParaRPr kumimoji="1" lang="zh-CN" altLang="en-US" sz="2800"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88423" name="Text Box 7"/>
          <p:cNvSpPr txBox="1">
            <a:spLocks noChangeArrowheads="1"/>
          </p:cNvSpPr>
          <p:nvPr/>
        </p:nvSpPr>
        <p:spPr bwMode="auto">
          <a:xfrm>
            <a:off x="539750" y="2060575"/>
            <a:ext cx="8459788" cy="3506788"/>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defTabSz="914400" eaLnBrk="1" hangingPunct="1">
              <a:spcBef>
                <a:spcPct val="50000"/>
              </a:spcBef>
              <a:buClrTx/>
              <a:buSzTx/>
              <a:buFontTx/>
              <a:buNone/>
              <a:defRPr/>
            </a:pPr>
            <a:r>
              <a:rPr kumimoji="1" lang="en-US" altLang="zh-CN" sz="32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e.g.</a:t>
            </a:r>
            <a:r>
              <a:rPr kumimoji="1" lang="en-US" altLang="zh-CN" sz="3200" kern="1200" cap="none" spc="0" normalizeH="0" baseline="0" noProof="0" dirty="0">
                <a:latin typeface="Times New Roman" panose="02020603050405020304" pitchFamily="18" charset="0"/>
                <a:ea typeface="宋体" panose="02010600030101010101" pitchFamily="2" charset="-122"/>
                <a:cs typeface="+mn-cs"/>
              </a:rPr>
              <a:t> Convert 324.2</a:t>
            </a:r>
            <a:r>
              <a:rPr kumimoji="1" lang="en-US" altLang="zh-CN" sz="3200" kern="1200" cap="none" spc="0" normalizeH="0" baseline="-25000" noProof="0" dirty="0">
                <a:latin typeface="Times New Roman" panose="02020603050405020304" pitchFamily="18" charset="0"/>
                <a:ea typeface="宋体" panose="02010600030101010101" pitchFamily="2" charset="-122"/>
                <a:cs typeface="+mn-cs"/>
              </a:rPr>
              <a:t>5</a:t>
            </a:r>
            <a:r>
              <a:rPr kumimoji="1" lang="en-US" altLang="zh-CN" sz="3200" kern="1200" cap="none" spc="0" normalizeH="0" baseline="0" noProof="0" dirty="0">
                <a:latin typeface="Times New Roman" panose="02020603050405020304" pitchFamily="18" charset="0"/>
                <a:ea typeface="宋体" panose="02010600030101010101" pitchFamily="2" charset="-122"/>
                <a:cs typeface="+mn-cs"/>
              </a:rPr>
              <a:t> to decimal</a:t>
            </a:r>
            <a:endParaRPr kumimoji="1" lang="en-US" altLang="zh-CN" sz="3200"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hangingPunct="1">
              <a:spcBef>
                <a:spcPct val="50000"/>
              </a:spcBef>
              <a:buClrTx/>
              <a:buSzTx/>
              <a:buFontTx/>
              <a:buNone/>
              <a:defRPr/>
            </a:pPr>
            <a:r>
              <a:rPr kumimoji="1" lang="en-US" altLang="zh-CN" sz="32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Solution       </a:t>
            </a:r>
            <a:r>
              <a:rPr kumimoji="1" lang="en-US" altLang="zh-CN" sz="3200" kern="1200" cap="none" spc="0" normalizeH="0" baseline="0" noProof="0" dirty="0">
                <a:latin typeface="Times New Roman" panose="02020603050405020304" pitchFamily="18" charset="0"/>
                <a:ea typeface="宋体" panose="02010600030101010101" pitchFamily="2" charset="-122"/>
                <a:cs typeface="+mn-cs"/>
              </a:rPr>
              <a:t>3</a:t>
            </a:r>
            <a:r>
              <a:rPr kumimoji="1" lang="en-US" altLang="zh-CN" sz="3200"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·5</a:t>
            </a:r>
            <a:r>
              <a:rPr kumimoji="1" lang="en-US" altLang="zh-CN" sz="3200" kern="1200" cap="none" spc="0" normalizeH="0" baseline="30000" noProof="0" dirty="0">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3200"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3200" kern="1200" cap="none" spc="0" normalizeH="0" baseline="0" noProof="0" dirty="0">
                <a:latin typeface="Times New Roman" panose="02020603050405020304" pitchFamily="18" charset="0"/>
                <a:ea typeface="宋体" panose="02010600030101010101" pitchFamily="2" charset="-122"/>
                <a:cs typeface="+mn-cs"/>
              </a:rPr>
              <a:t>·5</a:t>
            </a:r>
            <a:r>
              <a:rPr kumimoji="1" lang="en-US" altLang="zh-CN" sz="3200" kern="1200" cap="none" spc="0" normalizeH="0" baseline="30000" noProof="0" dirty="0">
                <a:latin typeface="Times New Roman" panose="02020603050405020304" pitchFamily="18" charset="0"/>
                <a:ea typeface="宋体" panose="02010600030101010101" pitchFamily="2" charset="-122"/>
                <a:cs typeface="+mn-cs"/>
              </a:rPr>
              <a:t>1</a:t>
            </a:r>
            <a:r>
              <a:rPr kumimoji="1" lang="en-US" altLang="zh-CN" sz="3200" kern="1200" cap="none" spc="0" normalizeH="0" baseline="0" noProof="0" dirty="0">
                <a:latin typeface="Times New Roman" panose="02020603050405020304" pitchFamily="18" charset="0"/>
                <a:ea typeface="宋体" panose="02010600030101010101" pitchFamily="2" charset="-122"/>
                <a:cs typeface="+mn-cs"/>
              </a:rPr>
              <a:t>+4·5</a:t>
            </a:r>
            <a:r>
              <a:rPr kumimoji="1" lang="en-US" altLang="zh-CN" sz="3200" kern="1200" cap="none" spc="0" normalizeH="0" baseline="30000" noProof="0" dirty="0">
                <a:latin typeface="Times New Roman" panose="02020603050405020304" pitchFamily="18" charset="0"/>
                <a:ea typeface="宋体" panose="02010600030101010101" pitchFamily="2" charset="-122"/>
                <a:cs typeface="+mn-cs"/>
              </a:rPr>
              <a:t>0</a:t>
            </a:r>
            <a:r>
              <a:rPr kumimoji="1" lang="en-US" altLang="zh-CN" sz="3200" kern="1200" cap="none" spc="0" normalizeH="0" baseline="0" noProof="0" dirty="0">
                <a:latin typeface="Times New Roman" panose="02020603050405020304" pitchFamily="18" charset="0"/>
                <a:ea typeface="宋体" panose="02010600030101010101" pitchFamily="2" charset="-122"/>
                <a:cs typeface="+mn-cs"/>
              </a:rPr>
              <a:t>+2·5</a:t>
            </a:r>
            <a:r>
              <a:rPr kumimoji="1" lang="en-US" altLang="zh-CN" sz="3200" kern="1200" cap="none" spc="0" normalizeH="0" baseline="30000" noProof="0" dirty="0">
                <a:latin typeface="Times New Roman" panose="02020603050405020304" pitchFamily="18" charset="0"/>
                <a:ea typeface="宋体" panose="02010600030101010101" pitchFamily="2" charset="-122"/>
                <a:cs typeface="+mn-cs"/>
              </a:rPr>
              <a:t>-1</a:t>
            </a:r>
            <a:endParaRPr kumimoji="1" lang="en-US" altLang="zh-CN" sz="3200" kern="1200" cap="none" spc="0" normalizeH="0" baseline="30000" noProof="0" dirty="0">
              <a:latin typeface="Times New Roman" panose="02020603050405020304" pitchFamily="18" charset="0"/>
              <a:ea typeface="宋体" panose="02010600030101010101" pitchFamily="2" charset="-122"/>
              <a:cs typeface="+mn-cs"/>
            </a:endParaRPr>
          </a:p>
          <a:p>
            <a:pPr marR="0" defTabSz="914400" eaLnBrk="1" hangingPunct="1">
              <a:spcBef>
                <a:spcPct val="50000"/>
              </a:spcBef>
              <a:buClrTx/>
              <a:buSzTx/>
              <a:buFontTx/>
              <a:buNone/>
              <a:defRPr/>
            </a:pPr>
            <a:r>
              <a:rPr kumimoji="1" lang="en-US" altLang="zh-CN" sz="3200" kern="1200" cap="none" spc="0" normalizeH="0" baseline="0" noProof="0" dirty="0">
                <a:latin typeface="Times New Roman" panose="02020603050405020304" pitchFamily="18" charset="0"/>
                <a:ea typeface="宋体" panose="02010600030101010101" pitchFamily="2" charset="-122"/>
                <a:cs typeface="+mn-cs"/>
              </a:rPr>
              <a:t>	        =3</a:t>
            </a:r>
            <a:r>
              <a:rPr kumimoji="1" lang="en-US" altLang="zh-CN" sz="3200"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3200" kern="1200" cap="none" spc="0" normalizeH="0" baseline="0" noProof="0" dirty="0">
                <a:latin typeface="Times New Roman" panose="02020603050405020304" pitchFamily="18" charset="0"/>
                <a:ea typeface="宋体" panose="02010600030101010101" pitchFamily="2" charset="-122"/>
                <a:cs typeface="+mn-cs"/>
              </a:rPr>
              <a:t>(25)+2</a:t>
            </a:r>
            <a:r>
              <a:rPr kumimoji="1" lang="en-US" altLang="zh-CN" sz="3200"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3200" kern="1200" cap="none" spc="0" normalizeH="0" baseline="0" noProof="0" dirty="0">
                <a:latin typeface="Times New Roman" panose="02020603050405020304" pitchFamily="18" charset="0"/>
                <a:ea typeface="宋体" panose="02010600030101010101" pitchFamily="2" charset="-122"/>
                <a:cs typeface="+mn-cs"/>
              </a:rPr>
              <a:t>(5)+4</a:t>
            </a:r>
            <a:r>
              <a:rPr kumimoji="1" lang="en-US" altLang="zh-CN" sz="3200"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3200" kern="1200" cap="none" spc="0" normalizeH="0" baseline="0" noProof="0" dirty="0">
                <a:latin typeface="Times New Roman" panose="02020603050405020304" pitchFamily="18" charset="0"/>
                <a:ea typeface="宋体" panose="02010600030101010101" pitchFamily="2" charset="-122"/>
                <a:cs typeface="+mn-cs"/>
              </a:rPr>
              <a:t>(1)+2</a:t>
            </a:r>
            <a:r>
              <a:rPr kumimoji="1" lang="en-US" altLang="zh-CN" sz="3200" kern="12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3200" kern="1200" cap="none" spc="0" normalizeH="0" baseline="0" noProof="0" dirty="0">
                <a:latin typeface="Times New Roman" panose="02020603050405020304" pitchFamily="18" charset="0"/>
                <a:ea typeface="宋体" panose="02010600030101010101" pitchFamily="2" charset="-122"/>
                <a:cs typeface="+mn-cs"/>
              </a:rPr>
              <a:t>(1/5)</a:t>
            </a:r>
            <a:endParaRPr kumimoji="1" lang="en-US" altLang="zh-CN" sz="3200"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hangingPunct="1">
              <a:spcBef>
                <a:spcPct val="50000"/>
              </a:spcBef>
              <a:buClrTx/>
              <a:buSzTx/>
              <a:buFontTx/>
              <a:buNone/>
              <a:defRPr/>
            </a:pPr>
            <a:r>
              <a:rPr kumimoji="1" lang="en-US" altLang="zh-CN" sz="3200" kern="1200" cap="none" spc="0" normalizeH="0" baseline="0" noProof="0" dirty="0">
                <a:latin typeface="Times New Roman" panose="02020603050405020304" pitchFamily="18" charset="0"/>
                <a:ea typeface="宋体" panose="02010600030101010101" pitchFamily="2" charset="-122"/>
                <a:cs typeface="+mn-cs"/>
              </a:rPr>
              <a:t>	        =75+10+4+2/5</a:t>
            </a:r>
            <a:endParaRPr kumimoji="1" lang="en-US" altLang="zh-CN" sz="3200"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hangingPunct="1">
              <a:spcBef>
                <a:spcPct val="50000"/>
              </a:spcBef>
              <a:buClrTx/>
              <a:buSzTx/>
              <a:buFontTx/>
              <a:buNone/>
              <a:defRPr/>
            </a:pPr>
            <a:r>
              <a:rPr kumimoji="1" lang="en-US" altLang="zh-CN" sz="3200" kern="1200" cap="none" spc="0" normalizeH="0" baseline="0" noProof="0" dirty="0">
                <a:latin typeface="Times New Roman" panose="02020603050405020304" pitchFamily="18" charset="0"/>
                <a:ea typeface="宋体" panose="02010600030101010101" pitchFamily="2" charset="-122"/>
                <a:cs typeface="+mn-cs"/>
              </a:rPr>
              <a:t>                    =89.4</a:t>
            </a:r>
            <a:r>
              <a:rPr kumimoji="1" lang="en-US" altLang="zh-CN" sz="3200" kern="1200" cap="none" spc="0" normalizeH="0" baseline="-25000" noProof="0" dirty="0">
                <a:latin typeface="Times New Roman" panose="02020603050405020304" pitchFamily="18" charset="0"/>
                <a:ea typeface="宋体" panose="02010600030101010101" pitchFamily="2" charset="-122"/>
                <a:cs typeface="+mn-cs"/>
              </a:rPr>
              <a:t>10</a:t>
            </a:r>
            <a:endParaRPr kumimoji="1" lang="en-US" altLang="zh-CN" sz="3200" kern="1200" cap="none" spc="0" normalizeH="0" baseline="-25000" noProof="0" dirty="0">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4" name="Rectangle 4"/>
          <p:cNvSpPr>
            <a:spLocks noGrp="1" noChangeArrowheads="1"/>
          </p:cNvSpPr>
          <p:nvPr>
            <p:ph type="title"/>
          </p:nvPr>
        </p:nvSpPr>
        <p:spPr>
          <a:xfrm>
            <a:off x="468313" y="44450"/>
            <a:ext cx="8447088" cy="11430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2 Number System Conversion</a:t>
            </a:r>
            <a:endParaRPr kumimoji="1" lang="zh-CN" altLang="en-US"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31747" name="Text Box 5"/>
          <p:cNvSpPr txBox="1"/>
          <p:nvPr/>
        </p:nvSpPr>
        <p:spPr>
          <a:xfrm>
            <a:off x="539750" y="1125538"/>
            <a:ext cx="7921625" cy="206057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b="1" dirty="0">
                <a:solidFill>
                  <a:srgbClr val="0066FF"/>
                </a:solidFill>
                <a:latin typeface="Comic Sans MS" panose="030F0702030302020204" pitchFamily="66" charset="0"/>
              </a:rPr>
              <a:t>Practice problem:    </a:t>
            </a:r>
            <a:endParaRPr lang="en-US" altLang="zh-CN" b="1" dirty="0">
              <a:solidFill>
                <a:srgbClr val="0066FF"/>
              </a:solidFill>
              <a:latin typeface="Comic Sans MS" panose="030F0702030302020204" pitchFamily="66" charset="0"/>
            </a:endParaRPr>
          </a:p>
          <a:p>
            <a:pPr marL="0" lvl="0" indent="0" eaLnBrk="1" hangingPunct="1">
              <a:spcBef>
                <a:spcPct val="50000"/>
              </a:spcBef>
              <a:buClrTx/>
              <a:buFontTx/>
              <a:buNone/>
            </a:pPr>
            <a:r>
              <a:rPr lang="en-US" altLang="zh-CN" b="1" dirty="0">
                <a:solidFill>
                  <a:srgbClr val="0066FF"/>
                </a:solidFill>
                <a:latin typeface="Comic Sans MS" panose="030F0702030302020204" pitchFamily="66" charset="0"/>
              </a:rPr>
              <a:t>1.  Convert 345.2</a:t>
            </a:r>
            <a:r>
              <a:rPr lang="en-US" altLang="zh-CN" b="1" baseline="-25000" dirty="0">
                <a:solidFill>
                  <a:srgbClr val="0066FF"/>
                </a:solidFill>
                <a:latin typeface="Comic Sans MS" panose="030F0702030302020204" pitchFamily="66" charset="0"/>
              </a:rPr>
              <a:t>6</a:t>
            </a:r>
            <a:r>
              <a:rPr lang="en-US" altLang="zh-CN" b="1" dirty="0">
                <a:solidFill>
                  <a:srgbClr val="0066FF"/>
                </a:solidFill>
                <a:latin typeface="Comic Sans MS" panose="030F0702030302020204" pitchFamily="66" charset="0"/>
              </a:rPr>
              <a:t> to decimal</a:t>
            </a:r>
            <a:endParaRPr lang="en-US" altLang="zh-CN" b="1" dirty="0">
              <a:solidFill>
                <a:srgbClr val="0066FF"/>
              </a:solidFill>
              <a:latin typeface="Comic Sans MS" panose="030F0702030302020204" pitchFamily="66" charset="0"/>
            </a:endParaRPr>
          </a:p>
          <a:p>
            <a:pPr marL="0" lvl="0" indent="0" eaLnBrk="1" hangingPunct="1">
              <a:spcBef>
                <a:spcPct val="50000"/>
              </a:spcBef>
              <a:buClrTx/>
              <a:buFontTx/>
              <a:buNone/>
            </a:pPr>
            <a:r>
              <a:rPr lang="en-US" altLang="zh-CN" b="1" dirty="0">
                <a:solidFill>
                  <a:srgbClr val="6699FF"/>
                </a:solidFill>
                <a:latin typeface="Comic Sans MS" panose="030F0702030302020204" pitchFamily="66" charset="0"/>
              </a:rPr>
              <a:t>2.</a:t>
            </a:r>
            <a:r>
              <a:rPr lang="en-US" altLang="zh-CN" b="1" dirty="0">
                <a:latin typeface="Comic Sans MS" panose="030F0702030302020204" pitchFamily="66" charset="0"/>
              </a:rPr>
              <a:t>  </a:t>
            </a:r>
            <a:r>
              <a:rPr lang="en-US" altLang="zh-CN" b="1" dirty="0">
                <a:solidFill>
                  <a:srgbClr val="6699FF"/>
                </a:solidFill>
                <a:latin typeface="Comic Sans MS" panose="030F0702030302020204" pitchFamily="66" charset="0"/>
              </a:rPr>
              <a:t>C</a:t>
            </a:r>
            <a:r>
              <a:rPr lang="en-US" altLang="zh-CN" b="1" dirty="0">
                <a:solidFill>
                  <a:srgbClr val="0066FF"/>
                </a:solidFill>
                <a:latin typeface="Comic Sans MS" panose="030F0702030302020204" pitchFamily="66" charset="0"/>
              </a:rPr>
              <a:t>onvert 34.8</a:t>
            </a:r>
            <a:r>
              <a:rPr lang="en-US" altLang="zh-CN" b="1" baseline="-25000" dirty="0">
                <a:solidFill>
                  <a:srgbClr val="0066FF"/>
                </a:solidFill>
                <a:latin typeface="Comic Sans MS" panose="030F0702030302020204" pitchFamily="66" charset="0"/>
              </a:rPr>
              <a:t>10</a:t>
            </a:r>
            <a:r>
              <a:rPr lang="en-US" altLang="zh-CN" b="1" dirty="0">
                <a:solidFill>
                  <a:srgbClr val="0066FF"/>
                </a:solidFill>
                <a:latin typeface="Comic Sans MS" panose="030F0702030302020204" pitchFamily="66" charset="0"/>
              </a:rPr>
              <a:t> to base 5</a:t>
            </a:r>
            <a:endParaRPr lang="en-US" altLang="zh-CN" b="1" dirty="0">
              <a:solidFill>
                <a:srgbClr val="0066FF"/>
              </a:solidFill>
              <a:latin typeface="Comic Sans MS" panose="030F0702030302020204" pitchFamily="66" charset="0"/>
            </a:endParaRPr>
          </a:p>
        </p:txBody>
      </p:sp>
      <p:sp>
        <p:nvSpPr>
          <p:cNvPr id="189446" name="Text Box 6"/>
          <p:cNvSpPr txBox="1">
            <a:spLocks noChangeArrowheads="1"/>
          </p:cNvSpPr>
          <p:nvPr/>
        </p:nvSpPr>
        <p:spPr bwMode="auto">
          <a:xfrm>
            <a:off x="539750" y="3500438"/>
            <a:ext cx="8208963" cy="2062163"/>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defTabSz="914400" eaLnBrk="1" hangingPunct="1">
              <a:spcBef>
                <a:spcPct val="50000"/>
              </a:spcBef>
              <a:buClrTx/>
              <a:buSzTx/>
              <a:buFontTx/>
              <a:buNone/>
              <a:defRPr/>
            </a:pPr>
            <a:r>
              <a:rPr kumimoji="1" lang="en-US" altLang="zh-CN" sz="32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Solution:</a:t>
            </a:r>
            <a:r>
              <a:rPr kumimoji="1" lang="en-US" altLang="zh-CN" sz="3200" kern="1200" cap="none" spc="0" normalizeH="0" baseline="0" noProof="0" dirty="0">
                <a:latin typeface="Times New Roman" panose="02020603050405020304" pitchFamily="18" charset="0"/>
                <a:ea typeface="宋体" panose="02010600030101010101" pitchFamily="2" charset="-122"/>
                <a:cs typeface="+mn-cs"/>
              </a:rPr>
              <a:t>        </a:t>
            </a:r>
            <a:endParaRPr kumimoji="1" lang="en-US" altLang="zh-CN" sz="3200"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hangingPunct="1">
              <a:spcBef>
                <a:spcPct val="50000"/>
              </a:spcBef>
              <a:buClrTx/>
              <a:buSzTx/>
              <a:buFontTx/>
              <a:buNone/>
              <a:defRPr/>
            </a:pPr>
            <a:r>
              <a:rPr kumimoji="1" lang="en-US" altLang="zh-CN" sz="3200" b="1" kern="1200" cap="none" spc="0" normalizeH="0" baseline="0" noProof="0" dirty="0">
                <a:latin typeface="Times New Roman" panose="02020603050405020304" pitchFamily="18" charset="0"/>
                <a:ea typeface="宋体" panose="02010600030101010101" pitchFamily="2" charset="-122"/>
                <a:cs typeface="+mn-cs"/>
              </a:rPr>
              <a:t>1.     137.333……</a:t>
            </a:r>
            <a:r>
              <a:rPr kumimoji="1" lang="en-US" altLang="zh-CN" sz="3200" b="1" kern="1200" cap="none" spc="0" normalizeH="0" baseline="-25000" noProof="0" dirty="0">
                <a:latin typeface="Times New Roman" panose="02020603050405020304" pitchFamily="18" charset="0"/>
                <a:ea typeface="宋体" panose="02010600030101010101" pitchFamily="2" charset="-122"/>
                <a:cs typeface="+mn-cs"/>
              </a:rPr>
              <a:t>10</a:t>
            </a:r>
            <a:endParaRPr kumimoji="1" lang="en-US" altLang="zh-CN" sz="3200" b="1" kern="1200" cap="none" spc="0" normalizeH="0" baseline="-25000" noProof="0" dirty="0">
              <a:latin typeface="Times New Roman" panose="02020603050405020304" pitchFamily="18" charset="0"/>
              <a:ea typeface="宋体" panose="02010600030101010101" pitchFamily="2" charset="-122"/>
              <a:cs typeface="+mn-cs"/>
            </a:endParaRPr>
          </a:p>
          <a:p>
            <a:pPr marR="0" defTabSz="914400" eaLnBrk="1" hangingPunct="1">
              <a:spcBef>
                <a:spcPct val="50000"/>
              </a:spcBef>
              <a:buClrTx/>
              <a:buSzTx/>
              <a:buFontTx/>
              <a:buNone/>
              <a:defRPr/>
            </a:pPr>
            <a:r>
              <a:rPr kumimoji="1" lang="en-US" altLang="zh-CN" sz="3200" b="1" kern="1200" cap="none" spc="0" normalizeH="0" baseline="0" noProof="0" dirty="0">
                <a:latin typeface="Times New Roman" panose="02020603050405020304" pitchFamily="18" charset="0"/>
                <a:ea typeface="宋体" panose="02010600030101010101" pitchFamily="2" charset="-122"/>
                <a:cs typeface="+mn-cs"/>
              </a:rPr>
              <a:t>2.     114.4</a:t>
            </a:r>
            <a:r>
              <a:rPr kumimoji="1" lang="en-US" altLang="zh-CN" sz="3200" b="1" kern="1200" cap="none" spc="0" normalizeH="0" baseline="-25000" noProof="0" dirty="0">
                <a:latin typeface="Times New Roman" panose="02020603050405020304" pitchFamily="18" charset="0"/>
                <a:ea typeface="宋体" panose="02010600030101010101" pitchFamily="2" charset="-122"/>
                <a:cs typeface="+mn-cs"/>
              </a:rPr>
              <a:t>5</a:t>
            </a:r>
            <a:endParaRPr kumimoji="1" lang="en-US" altLang="zh-CN" sz="3200" b="1" kern="1200" cap="none" spc="0" normalizeH="0" baseline="-25000" noProof="0" dirty="0">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9446"/>
                                        </p:tgtEl>
                                        <p:attrNameLst>
                                          <p:attrName>style.visibility</p:attrName>
                                        </p:attrNameLst>
                                      </p:cBhvr>
                                      <p:to>
                                        <p:strVal val="visible"/>
                                      </p:to>
                                    </p:set>
                                    <p:anim calcmode="lin" valueType="num">
                                      <p:cBhvr additive="base">
                                        <p:cTn id="7" dur="500" fill="hold"/>
                                        <p:tgtEl>
                                          <p:spTgt spid="189446"/>
                                        </p:tgtEl>
                                        <p:attrNameLst>
                                          <p:attrName>ppt_x</p:attrName>
                                        </p:attrNameLst>
                                      </p:cBhvr>
                                      <p:tavLst>
                                        <p:tav tm="0">
                                          <p:val>
                                            <p:strVal val="#ppt_x"/>
                                          </p:val>
                                        </p:tav>
                                        <p:tav tm="100000">
                                          <p:val>
                                            <p:strVal val="#ppt_x"/>
                                          </p:val>
                                        </p:tav>
                                      </p:tavLst>
                                    </p:anim>
                                    <p:anim calcmode="lin" valueType="num">
                                      <p:cBhvr additive="base">
                                        <p:cTn id="8" dur="500" fill="hold"/>
                                        <p:tgtEl>
                                          <p:spTgt spid="1894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1"/>
          <p:cNvSpPr>
            <a:spLocks noGrp="1"/>
          </p:cNvSpPr>
          <p:nvPr>
            <p:ph type="title"/>
          </p:nvPr>
        </p:nvSpPr>
        <p:spPr>
          <a:xfrm>
            <a:off x="468313" y="188913"/>
            <a:ext cx="8447087" cy="708025"/>
          </a:xfrm>
          <a:ln/>
        </p:spPr>
        <p:txBody>
          <a:bodyPr vert="horz" wrap="square" lIns="92075" tIns="46038" rIns="92075" bIns="46038" anchor="ctr" anchorCtr="0">
            <a:spAutoFit/>
          </a:bodyPr>
          <a:p>
            <a:r>
              <a:rPr lang="en-US" altLang="zh-CN" sz="4000" dirty="0"/>
              <a:t>Binary Code</a:t>
            </a:r>
            <a:r>
              <a:rPr lang="en-US" altLang="zh-CN" sz="2800" dirty="0"/>
              <a:t>(</a:t>
            </a:r>
            <a:r>
              <a:rPr lang="zh-CN" altLang="en-US" sz="2800" dirty="0"/>
              <a:t>二进制编码</a:t>
            </a:r>
            <a:r>
              <a:rPr lang="en-US" altLang="zh-CN" sz="2800" dirty="0"/>
              <a:t>)</a:t>
            </a:r>
            <a:endParaRPr lang="zh-CN" altLang="en-US" sz="2800" dirty="0"/>
          </a:p>
        </p:txBody>
      </p:sp>
      <p:sp>
        <p:nvSpPr>
          <p:cNvPr id="32771" name="内容占位符 3"/>
          <p:cNvSpPr>
            <a:spLocks noGrp="1"/>
          </p:cNvSpPr>
          <p:nvPr>
            <p:ph idx="1"/>
          </p:nvPr>
        </p:nvSpPr>
        <p:spPr>
          <a:xfrm>
            <a:off x="441325" y="1125538"/>
            <a:ext cx="8523288" cy="4114800"/>
          </a:xfrm>
          <a:ln/>
        </p:spPr>
        <p:txBody>
          <a:bodyPr vert="horz" wrap="square" lIns="91440" tIns="45720" rIns="91440" bIns="45720" anchor="t" anchorCtr="0"/>
          <a:p>
            <a:r>
              <a:rPr lang="en-US" altLang="zh-CN" dirty="0"/>
              <a:t>A binary code represents </a:t>
            </a:r>
            <a:r>
              <a:rPr lang="en-US" altLang="zh-CN" dirty="0">
                <a:solidFill>
                  <a:srgbClr val="00B050"/>
                </a:solidFill>
              </a:rPr>
              <a:t>text</a:t>
            </a:r>
            <a:r>
              <a:rPr lang="en-US" altLang="zh-CN" dirty="0"/>
              <a:t>, </a:t>
            </a:r>
            <a:r>
              <a:rPr lang="en-US" altLang="zh-CN" dirty="0">
                <a:solidFill>
                  <a:srgbClr val="00B050"/>
                </a:solidFill>
              </a:rPr>
              <a:t>computer processor instructions</a:t>
            </a:r>
            <a:r>
              <a:rPr lang="en-US" altLang="zh-CN" dirty="0"/>
              <a:t>, or </a:t>
            </a:r>
            <a:r>
              <a:rPr lang="en-US" altLang="zh-CN" b="1" dirty="0">
                <a:solidFill>
                  <a:srgbClr val="FF0000"/>
                </a:solidFill>
              </a:rPr>
              <a:t>other data</a:t>
            </a:r>
            <a:r>
              <a:rPr lang="en-US" altLang="zh-CN" dirty="0">
                <a:solidFill>
                  <a:srgbClr val="FF0000"/>
                </a:solidFill>
              </a:rPr>
              <a:t> </a:t>
            </a:r>
            <a:r>
              <a:rPr lang="en-US" altLang="zh-CN" dirty="0"/>
              <a:t>using any two-symbol system, but often the binary number system‘s 0 and 1. </a:t>
            </a:r>
            <a:endParaRPr lang="en-US" altLang="zh-CN" dirty="0"/>
          </a:p>
          <a:p>
            <a:r>
              <a:rPr lang="en-US" altLang="zh-CN" dirty="0"/>
              <a:t>Some codes are suitable for arithmetic operations; some are good at the delivery of information to the system's digital sensors. Binary code can also be used to represent </a:t>
            </a:r>
            <a:r>
              <a:rPr lang="en-US" altLang="zh-CN" b="1" dirty="0">
                <a:solidFill>
                  <a:srgbClr val="0066FF"/>
                </a:solidFill>
              </a:rPr>
              <a:t>signed numbers</a:t>
            </a:r>
            <a:r>
              <a:rPr lang="en-US" altLang="zh-CN" b="1" dirty="0"/>
              <a:t>.</a:t>
            </a:r>
            <a:r>
              <a:rPr lang="en-US" altLang="zh-CN" dirty="0"/>
              <a:t> </a:t>
            </a:r>
            <a:endParaRPr lang="zh-CN" altLang="en-US" dirty="0"/>
          </a:p>
        </p:txBody>
      </p:sp>
      <p:sp>
        <p:nvSpPr>
          <p:cNvPr id="32772" name="灯片编号占位符 2"/>
          <p:cNvSpPr txBox="1">
            <a:spLocks noGrp="1"/>
          </p:cNvSpPr>
          <p:nvPr>
            <p:ph type="sldNum" sz="quarter"/>
          </p:nvPr>
        </p:nvSpPr>
        <p:spPr>
          <a:xfrm>
            <a:off x="8186738" y="6381750"/>
            <a:ext cx="849312" cy="365125"/>
          </a:xfrm>
          <a:prstGeom prst="rect">
            <a:avLst/>
          </a:prstGeom>
          <a:noFill/>
          <a:ln w="9525">
            <a:noFill/>
          </a:ln>
        </p:spPr>
        <p:txBody>
          <a:bodyPr/>
          <a:p>
            <a:pPr marL="0" indent="0">
              <a:spcBef>
                <a:spcPct val="0"/>
              </a:spcBef>
              <a:buClrTx/>
              <a:buFontTx/>
              <a:buNone/>
            </a:pPr>
            <a:fld id="{9A0DB2DC-4C9A-4742-B13C-FB6460FD3503}" type="slidenum">
              <a:rPr lang="zh-CN" altLang="en-US" sz="2400" dirty="0"/>
            </a:fld>
            <a:endParaRPr lang="zh-CN" alt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0404" name="Rectangle 4"/>
          <p:cNvSpPr>
            <a:spLocks noGrp="1" noChangeArrowheads="1"/>
          </p:cNvSpPr>
          <p:nvPr>
            <p:ph type="title"/>
          </p:nvPr>
        </p:nvSpPr>
        <p:spPr>
          <a:xfrm>
            <a:off x="468313" y="142875"/>
            <a:ext cx="8447088" cy="708025"/>
          </a:xfrm>
        </p:spPr>
        <p:txBody>
          <a:bodyPr vert="horz" wrap="square" lIns="92075" tIns="46038" rIns="92075" bIns="46038"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 Binary Codes</a:t>
            </a:r>
            <a:endParaRPr kumimoji="1" lang="zh-CN" altLang="en-US"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230405" name="Text Box 5"/>
          <p:cNvSpPr txBox="1">
            <a:spLocks noChangeArrowheads="1"/>
          </p:cNvSpPr>
          <p:nvPr/>
        </p:nvSpPr>
        <p:spPr bwMode="auto">
          <a:xfrm>
            <a:off x="611188" y="947738"/>
            <a:ext cx="8208963" cy="3560763"/>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defTabSz="914400" eaLnBrk="1" hangingPunct="1">
              <a:spcBef>
                <a:spcPct val="50000"/>
              </a:spcBef>
              <a:buClrTx/>
              <a:buSzTx/>
              <a:buFont typeface="Wingdings" panose="05000000000000000000" pitchFamily="2" charset="2"/>
              <a:buChar char="u"/>
              <a:defRPr/>
            </a:pPr>
            <a:r>
              <a:rPr kumimoji="1" lang="en-US" altLang="zh-CN"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Code </a:t>
            </a:r>
            <a:r>
              <a:rPr kumimoji="1" lang="zh-CN" altLang="en-US"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是代表某事物的一个或一组符号。</a:t>
            </a:r>
            <a:endParaRPr kumimoji="1" lang="zh-CN" altLang="en-US"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eaLnBrk="1" hangingPunct="1">
              <a:spcBef>
                <a:spcPct val="50000"/>
              </a:spcBef>
              <a:buClrTx/>
              <a:buSzTx/>
              <a:buFont typeface="Wingdings" panose="05000000000000000000" pitchFamily="2" charset="2"/>
              <a:buChar char="u"/>
              <a:defRPr/>
            </a:pPr>
            <a:r>
              <a:rPr kumimoji="1" lang="zh-CN" altLang="en-US"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二进制位常常成组地用来表示十进制数字或字母字符。用二进制编码的十进制数，缩写为</a:t>
            </a:r>
            <a:r>
              <a:rPr kumimoji="1" lang="en-US" altLang="zh-CN"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BCD (Binary Coded Decimal)</a:t>
            </a:r>
            <a:r>
              <a:rPr kumimoji="1" lang="zh-CN" altLang="en-US"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。用二进制表示的十进制数，在驱动可视化显示时十分有用。</a:t>
            </a:r>
            <a:endParaRPr kumimoji="1" lang="zh-CN" altLang="en-US"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eaLnBrk="1" hangingPunct="1">
              <a:spcBef>
                <a:spcPct val="50000"/>
              </a:spcBef>
              <a:buClrTx/>
              <a:buSzTx/>
              <a:buFont typeface="Wingdings" panose="05000000000000000000" pitchFamily="2" charset="2"/>
              <a:buChar char="u"/>
              <a:defRPr/>
            </a:pPr>
            <a:r>
              <a:rPr kumimoji="1" lang="zh-CN" altLang="en-US"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某些二进制编码适合算数运算，其他的编码有利于将信息传送到系统的数字传感器。</a:t>
            </a:r>
            <a:endParaRPr kumimoji="1" lang="en-US" altLang="zh-CN"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eaLnBrk="1" hangingPunct="1">
              <a:spcBef>
                <a:spcPct val="50000"/>
              </a:spcBef>
              <a:buClrTx/>
              <a:buSzTx/>
              <a:buFont typeface="Wingdings" panose="05000000000000000000" pitchFamily="2" charset="2"/>
              <a:buChar char="u"/>
              <a:defRPr/>
            </a:pPr>
            <a:r>
              <a:rPr kumimoji="1" lang="zh-CN" altLang="en-US"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二进制编码还可用于表示符号的数</a:t>
            </a:r>
            <a:endParaRPr kumimoji="1" lang="en-US" altLang="zh-CN"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2082" name="Rectangle 2"/>
          <p:cNvSpPr>
            <a:spLocks noGrp="1" noChangeArrowheads="1"/>
          </p:cNvSpPr>
          <p:nvPr>
            <p:ph type="title"/>
          </p:nvPr>
        </p:nvSpPr>
        <p:spPr>
          <a:xfrm>
            <a:off x="468313" y="41275"/>
            <a:ext cx="8447088" cy="585788"/>
          </a:xfrm>
        </p:spPr>
        <p:txBody>
          <a:bodyPr vert="horz" wrap="square" lIns="92075" tIns="46038" rIns="92075" bIns="46038"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Binary Codes</a:t>
            </a:r>
            <a:endParaRPr kumimoji="1" lang="zh-CN" altLang="en-US"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302083" name="Text Box 3"/>
          <p:cNvSpPr txBox="1">
            <a:spLocks noChangeArrowheads="1"/>
          </p:cNvSpPr>
          <p:nvPr/>
        </p:nvSpPr>
        <p:spPr bwMode="auto">
          <a:xfrm>
            <a:off x="395288" y="549275"/>
            <a:ext cx="8569325" cy="1824038"/>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defTabSz="914400" eaLnBrk="1" hangingPunct="1">
              <a:spcBef>
                <a:spcPct val="50000"/>
              </a:spcBef>
              <a:spcAft>
                <a:spcPts val="300"/>
              </a:spcAft>
              <a:buClrTx/>
              <a:buSzTx/>
              <a:buFont typeface="Wingdings" panose="05000000000000000000" pitchFamily="2" charset="2"/>
              <a:buChar char="u"/>
              <a:defRPr/>
            </a:pPr>
            <a:r>
              <a:rPr kumimoji="1" lang="en-US" altLang="zh-CN" sz="2200"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 Natural Binary Coded Decimal (</a:t>
            </a:r>
            <a:r>
              <a:rPr kumimoji="1" lang="zh-CN" altLang="en-US" sz="2200"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自然二进制编码的十进制</a:t>
            </a:r>
            <a:r>
              <a:rPr kumimoji="1" lang="en-US" altLang="zh-CN" sz="2200"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endParaRPr kumimoji="1" lang="en-US" altLang="zh-CN" sz="2200"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L="800100" marR="0" lvl="1" indent="-342900" algn="l" defTabSz="914400" rtl="0" eaLnBrk="1" fontAlgn="base" latinLnBrk="0" hangingPunct="1">
              <a:lnSpc>
                <a:spcPct val="100000"/>
              </a:lnSpc>
              <a:spcBef>
                <a:spcPts val="0"/>
              </a:spcBef>
              <a:spcAft>
                <a:spcPct val="0"/>
              </a:spcAft>
              <a:buClrTx/>
              <a:buSzTx/>
              <a:buFont typeface="Wingdings" panose="05000000000000000000" pitchFamily="2" charset="2"/>
              <a:buChar char="l"/>
              <a:defRPr/>
            </a:pPr>
            <a:r>
              <a:rPr kumimoji="1" lang="zh-CN" altLang="en-US" sz="2200" b="1" i="0" u="none" strike="noStrike" kern="1200" cap="none" spc="0" normalizeH="0" baseline="0" noProof="0" dirty="0">
                <a:ln>
                  <a:noFill/>
                </a:ln>
                <a:solidFill>
                  <a:schemeClr val="folHlink"/>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在与数字系统交互作用的许多应用中，人们需要将二进制信息用一种容易转换为十进制信息的方式编码。与用一排灯直接表示二进制信息的形式相比，人们更容易阅读十进制显示。</a:t>
            </a:r>
            <a:endParaRPr kumimoji="1" lang="en-US" altLang="zh-CN" sz="2200" b="1" i="0" u="none" strike="noStrike" kern="1200" cap="none" spc="0" normalizeH="0" baseline="0" noProof="0" dirty="0">
              <a:ln>
                <a:noFill/>
              </a:ln>
              <a:solidFill>
                <a:schemeClr val="folHlink"/>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800100" marR="0" lvl="1" indent="-342900" algn="l" defTabSz="914400" rtl="0" eaLnBrk="1" fontAlgn="base" latinLnBrk="0" hangingPunct="1">
              <a:lnSpc>
                <a:spcPct val="100000"/>
              </a:lnSpc>
              <a:spcBef>
                <a:spcPts val="0"/>
              </a:spcBef>
              <a:spcAft>
                <a:spcPct val="0"/>
              </a:spcAft>
              <a:buClrTx/>
              <a:buSzTx/>
              <a:buFont typeface="Wingdings" panose="05000000000000000000" pitchFamily="2" charset="2"/>
              <a:buChar char="l"/>
              <a:defRPr/>
            </a:pPr>
            <a:r>
              <a:rPr kumimoji="1" lang="zh-CN" altLang="en-US" sz="2200" b="1" i="0" u="none" strike="noStrike" kern="1200" cap="none" spc="0" normalizeH="0" baseline="0" noProof="0" dirty="0">
                <a:ln>
                  <a:noFill/>
                </a:ln>
                <a:solidFill>
                  <a:schemeClr val="folHlink"/>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四个二进制位表示一个十进制位</a:t>
            </a:r>
            <a:endParaRPr kumimoji="1" lang="en-US" altLang="zh-CN" sz="2200" b="1" i="0" u="none" strike="noStrike" kern="1200" cap="none" spc="0" normalizeH="0" baseline="0" noProof="0" dirty="0">
              <a:ln>
                <a:noFill/>
              </a:ln>
              <a:solidFill>
                <a:schemeClr val="folHlink"/>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pic>
        <p:nvPicPr>
          <p:cNvPr id="34820" name="Picture 4" descr="89"/>
          <p:cNvPicPr>
            <a:picLocks noChangeAspect="1"/>
          </p:cNvPicPr>
          <p:nvPr/>
        </p:nvPicPr>
        <p:blipFill>
          <a:blip r:embed="rId1"/>
          <a:stretch>
            <a:fillRect/>
          </a:stretch>
        </p:blipFill>
        <p:spPr>
          <a:xfrm>
            <a:off x="5724525" y="2708275"/>
            <a:ext cx="3009900" cy="3313113"/>
          </a:xfrm>
          <a:prstGeom prst="rect">
            <a:avLst/>
          </a:prstGeom>
          <a:noFill/>
          <a:ln w="9525">
            <a:noFill/>
          </a:ln>
        </p:spPr>
      </p:pic>
      <p:sp>
        <p:nvSpPr>
          <p:cNvPr id="302085" name="Text Box 5"/>
          <p:cNvSpPr txBox="1">
            <a:spLocks noChangeArrowheads="1"/>
          </p:cNvSpPr>
          <p:nvPr/>
        </p:nvSpPr>
        <p:spPr bwMode="auto">
          <a:xfrm>
            <a:off x="5580063" y="2308225"/>
            <a:ext cx="33131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algn="ctr" defTabSz="914400" eaLnBrk="1" hangingPunct="1">
              <a:spcBef>
                <a:spcPct val="50000"/>
              </a:spcBef>
              <a:buClrTx/>
              <a:buSzTx/>
              <a:buFontTx/>
              <a:buNone/>
              <a:defRPr/>
            </a:pPr>
            <a:r>
              <a:rPr kumimoji="1" lang="en-US" altLang="zh-CN"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Decimal to natural BCD</a:t>
            </a:r>
            <a:endParaRPr kumimoji="1" lang="en-US" altLang="zh-CN" sz="20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302086" name="Text Box 6"/>
          <p:cNvSpPr txBox="1">
            <a:spLocks noChangeArrowheads="1"/>
          </p:cNvSpPr>
          <p:nvPr/>
        </p:nvSpPr>
        <p:spPr bwMode="auto">
          <a:xfrm>
            <a:off x="684213" y="2390775"/>
            <a:ext cx="4751388" cy="461963"/>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defTabSz="914400" eaLnBrk="1" hangingPunct="1">
              <a:spcBef>
                <a:spcPct val="50000"/>
              </a:spcBef>
              <a:buClrTx/>
              <a:buSzTx/>
              <a:buFontTx/>
              <a:buNone/>
              <a:defRPr/>
            </a:pPr>
            <a:r>
              <a:rPr kumimoji="1" lang="en-US" altLang="zh-CN"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e.g.</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     Convert 9275.6</a:t>
            </a:r>
            <a:r>
              <a:rPr kumimoji="1" lang="en-US" altLang="zh-CN" b="1" kern="1200" cap="none" spc="0" normalizeH="0" baseline="-25000" noProof="0" dirty="0">
                <a:latin typeface="Times New Roman" panose="02020603050405020304" pitchFamily="18" charset="0"/>
                <a:ea typeface="宋体" panose="02010600030101010101" pitchFamily="2" charset="-122"/>
                <a:cs typeface="+mn-cs"/>
              </a:rPr>
              <a:t>10 </a:t>
            </a:r>
            <a:r>
              <a:rPr kumimoji="1" lang="en-US" altLang="zh-CN" b="1" kern="1200" cap="none" spc="0" normalizeH="0" baseline="0" noProof="0" dirty="0">
                <a:latin typeface="Times New Roman" panose="02020603050405020304" pitchFamily="18" charset="0"/>
                <a:ea typeface="宋体" panose="02010600030101010101" pitchFamily="2" charset="-122"/>
                <a:cs typeface="+mn-cs"/>
              </a:rPr>
              <a:t>into BCD</a:t>
            </a:r>
            <a:endParaRPr kumimoji="1" lang="en-US" altLang="zh-CN" b="1" kern="1200" cap="none" spc="0" normalizeH="0" baseline="0" noProof="0" dirty="0">
              <a:latin typeface="Times New Roman" panose="02020603050405020304" pitchFamily="18" charset="0"/>
              <a:ea typeface="宋体" panose="02010600030101010101" pitchFamily="2" charset="-122"/>
              <a:cs typeface="+mn-cs"/>
            </a:endParaRPr>
          </a:p>
        </p:txBody>
      </p:sp>
      <p:sp>
        <p:nvSpPr>
          <p:cNvPr id="34823" name="Text Box 7"/>
          <p:cNvSpPr txBox="1"/>
          <p:nvPr/>
        </p:nvSpPr>
        <p:spPr>
          <a:xfrm>
            <a:off x="2197100" y="3055938"/>
            <a:ext cx="2014538" cy="2676525"/>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ClrTx/>
              <a:buFontTx/>
              <a:buNone/>
            </a:pPr>
            <a:r>
              <a:rPr lang="en-US" altLang="zh-CN" sz="2400" b="1" dirty="0"/>
              <a:t>9=1001</a:t>
            </a:r>
            <a:endParaRPr lang="en-US" altLang="zh-CN" sz="2400" b="1" dirty="0"/>
          </a:p>
          <a:p>
            <a:pPr marL="0" lvl="0" indent="0" algn="ctr" eaLnBrk="1" hangingPunct="1">
              <a:spcBef>
                <a:spcPct val="50000"/>
              </a:spcBef>
              <a:buClrTx/>
              <a:buFontTx/>
              <a:buNone/>
            </a:pPr>
            <a:r>
              <a:rPr lang="en-US" altLang="zh-CN" sz="2400" b="1" dirty="0"/>
              <a:t>2=0010</a:t>
            </a:r>
            <a:endParaRPr lang="en-US" altLang="zh-CN" sz="2400" b="1" dirty="0"/>
          </a:p>
          <a:p>
            <a:pPr marL="0" lvl="0" indent="0" algn="ctr" eaLnBrk="1" hangingPunct="1">
              <a:spcBef>
                <a:spcPct val="50000"/>
              </a:spcBef>
              <a:buClrTx/>
              <a:buFontTx/>
              <a:buNone/>
            </a:pPr>
            <a:r>
              <a:rPr lang="en-US" altLang="zh-CN" sz="2400" b="1" dirty="0"/>
              <a:t>7=0111</a:t>
            </a:r>
            <a:endParaRPr lang="en-US" altLang="zh-CN" sz="2400" b="1" dirty="0"/>
          </a:p>
          <a:p>
            <a:pPr marL="0" lvl="0" indent="0" algn="ctr" eaLnBrk="1" hangingPunct="1">
              <a:spcBef>
                <a:spcPct val="50000"/>
              </a:spcBef>
              <a:buClrTx/>
              <a:buFontTx/>
              <a:buNone/>
            </a:pPr>
            <a:r>
              <a:rPr lang="en-US" altLang="zh-CN" sz="2400" b="1" dirty="0"/>
              <a:t>5=0101</a:t>
            </a:r>
            <a:endParaRPr lang="en-US" altLang="zh-CN" sz="2400" b="1" dirty="0"/>
          </a:p>
          <a:p>
            <a:pPr marL="0" lvl="0" indent="0" algn="ctr" eaLnBrk="1" hangingPunct="1">
              <a:spcBef>
                <a:spcPct val="50000"/>
              </a:spcBef>
              <a:buClrTx/>
              <a:buFontTx/>
              <a:buNone/>
            </a:pPr>
            <a:r>
              <a:rPr lang="en-US" altLang="zh-CN" sz="2400" b="1" dirty="0"/>
              <a:t>6=0110</a:t>
            </a:r>
            <a:endParaRPr lang="en-US" altLang="zh-CN" sz="2400" b="1" dirty="0"/>
          </a:p>
        </p:txBody>
      </p:sp>
      <p:sp>
        <p:nvSpPr>
          <p:cNvPr id="34824" name="Text Box 8"/>
          <p:cNvSpPr txBox="1"/>
          <p:nvPr/>
        </p:nvSpPr>
        <p:spPr>
          <a:xfrm>
            <a:off x="684213" y="6021388"/>
            <a:ext cx="6911975" cy="46196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400" b="1" dirty="0"/>
              <a:t>9275.6</a:t>
            </a:r>
            <a:r>
              <a:rPr lang="en-US" altLang="zh-CN" sz="2400" b="1" baseline="-25000" dirty="0"/>
              <a:t>10</a:t>
            </a:r>
            <a:r>
              <a:rPr lang="en-US" altLang="zh-CN" sz="2400" b="1" dirty="0"/>
              <a:t>=1001</a:t>
            </a:r>
            <a:r>
              <a:rPr lang="zh-CN" altLang="en-US" sz="2400" b="1" dirty="0"/>
              <a:t>，</a:t>
            </a:r>
            <a:r>
              <a:rPr lang="en-US" altLang="zh-CN" sz="2400" b="1" dirty="0"/>
              <a:t>0010</a:t>
            </a:r>
            <a:r>
              <a:rPr lang="zh-CN" altLang="en-US" sz="2400" b="1" dirty="0"/>
              <a:t>，</a:t>
            </a:r>
            <a:r>
              <a:rPr lang="en-US" altLang="zh-CN" sz="2400" b="1" dirty="0"/>
              <a:t>0111</a:t>
            </a:r>
            <a:r>
              <a:rPr lang="zh-CN" altLang="en-US" sz="2400" b="1" dirty="0"/>
              <a:t>，</a:t>
            </a:r>
            <a:r>
              <a:rPr lang="en-US" altLang="zh-CN" sz="2400" b="1" dirty="0"/>
              <a:t>0101.0110  in BCD</a:t>
            </a:r>
            <a:endParaRPr lang="en-US" altLang="zh-CN" sz="2400" b="1" dirty="0"/>
          </a:p>
        </p:txBody>
      </p:sp>
      <p:sp>
        <p:nvSpPr>
          <p:cNvPr id="302089" name="Text Box 9"/>
          <p:cNvSpPr txBox="1">
            <a:spLocks noChangeArrowheads="1"/>
          </p:cNvSpPr>
          <p:nvPr/>
        </p:nvSpPr>
        <p:spPr bwMode="auto">
          <a:xfrm>
            <a:off x="538163" y="3014663"/>
            <a:ext cx="1657350" cy="457200"/>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algn="ctr" defTabSz="914400" eaLnBrk="1" hangingPunct="1">
              <a:spcBef>
                <a:spcPct val="50000"/>
              </a:spcBef>
              <a:buClrTx/>
              <a:buSzTx/>
              <a:buFontTx/>
              <a:buNone/>
              <a:defRPr/>
            </a:pPr>
            <a:r>
              <a:rPr kumimoji="1" lang="en-US" altLang="zh-CN"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Solution:</a:t>
            </a:r>
            <a:endParaRPr kumimoji="1" lang="en-US" altLang="zh-CN"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1" name="Text Box 9"/>
          <p:cNvSpPr txBox="1">
            <a:spLocks noChangeArrowheads="1"/>
          </p:cNvSpPr>
          <p:nvPr/>
        </p:nvSpPr>
        <p:spPr bwMode="auto">
          <a:xfrm>
            <a:off x="4859338" y="6480175"/>
            <a:ext cx="3332163" cy="338138"/>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defTabSz="914400" eaLnBrk="1" hangingPunct="1">
              <a:spcBef>
                <a:spcPct val="50000"/>
              </a:spcBef>
              <a:buClrTx/>
              <a:buSzTx/>
              <a:buFontTx/>
              <a:buNone/>
              <a:defRPr/>
            </a:pPr>
            <a:r>
              <a:rPr kumimoji="1" lang="en-US" altLang="zh-CN" sz="1600" b="1" kern="1200" cap="none" spc="0" normalizeH="0" baseline="0" noProof="0" dirty="0">
                <a:solidFill>
                  <a:srgbClr val="C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BCD</a:t>
            </a:r>
            <a:r>
              <a:rPr kumimoji="1" lang="zh-CN" altLang="en-US" sz="1600" b="1" kern="1200" cap="none" spc="0" normalizeH="0" baseline="0" noProof="0" dirty="0">
                <a:solidFill>
                  <a:srgbClr val="C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码比直接二进制码需要更多位。</a:t>
            </a:r>
            <a:endParaRPr kumimoji="1" lang="en-US" altLang="zh-CN" sz="1600" b="1" kern="1200" cap="none" spc="0" normalizeH="0" baseline="0" noProof="0" dirty="0">
              <a:solidFill>
                <a:srgbClr val="C0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5842" name="Picture 12" descr="90"/>
          <p:cNvPicPr>
            <a:picLocks noChangeAspect="1"/>
          </p:cNvPicPr>
          <p:nvPr/>
        </p:nvPicPr>
        <p:blipFill>
          <a:blip r:embed="rId1"/>
          <a:stretch>
            <a:fillRect/>
          </a:stretch>
        </p:blipFill>
        <p:spPr>
          <a:xfrm>
            <a:off x="684213" y="1989138"/>
            <a:ext cx="7559675" cy="4818062"/>
          </a:xfrm>
          <a:prstGeom prst="rect">
            <a:avLst/>
          </a:prstGeom>
          <a:noFill/>
          <a:ln w="9525">
            <a:noFill/>
          </a:ln>
        </p:spPr>
      </p:pic>
      <p:sp>
        <p:nvSpPr>
          <p:cNvPr id="231428" name="Rectangle 4"/>
          <p:cNvSpPr>
            <a:spLocks noGrp="1" noChangeArrowheads="1"/>
          </p:cNvSpPr>
          <p:nvPr>
            <p:ph type="title"/>
          </p:nvPr>
        </p:nvSpPr>
        <p:spPr>
          <a:xfrm>
            <a:off x="468313" y="41275"/>
            <a:ext cx="8447088" cy="585788"/>
          </a:xfrm>
        </p:spPr>
        <p:txBody>
          <a:bodyPr vert="horz" wrap="square" lIns="92075" tIns="46038" rIns="92075" bIns="46038"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Binary Codes</a:t>
            </a:r>
            <a:endParaRPr kumimoji="1" lang="zh-CN" altLang="en-US"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231429" name="Text Box 5"/>
          <p:cNvSpPr txBox="1">
            <a:spLocks noChangeArrowheads="1"/>
          </p:cNvSpPr>
          <p:nvPr/>
        </p:nvSpPr>
        <p:spPr bwMode="auto">
          <a:xfrm>
            <a:off x="539750" y="549275"/>
            <a:ext cx="8280400" cy="127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flatTx/>
          </a:bodyPr>
          <a:lstStyle/>
          <a:p>
            <a:pPr marR="0" defTabSz="914400" eaLnBrk="1" hangingPunct="1">
              <a:spcBef>
                <a:spcPct val="50000"/>
              </a:spcBef>
              <a:spcAft>
                <a:spcPts val="60"/>
              </a:spcAft>
              <a:buClrTx/>
              <a:buSzTx/>
              <a:buFont typeface="Wingdings" panose="05000000000000000000" pitchFamily="2" charset="2"/>
              <a:buNone/>
              <a:defRPr/>
            </a:pPr>
            <a:r>
              <a:rPr kumimoji="1" lang="en-US" altLang="zh-CN"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Binary Codes (Weighted)  [(</a:t>
            </a:r>
            <a:r>
              <a:rPr kumimoji="1" lang="zh-CN" altLang="en-US"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加权</a:t>
            </a:r>
            <a:r>
              <a:rPr kumimoji="1" lang="en-US" altLang="zh-CN"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zh-CN" altLang="en-US"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二进制编码</a:t>
            </a:r>
            <a:r>
              <a:rPr kumimoji="1" lang="en-US" altLang="zh-CN"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endParaRPr kumimoji="1" lang="en-US" altLang="zh-CN"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eaLnBrk="1" hangingPunct="1">
              <a:spcBef>
                <a:spcPts val="0"/>
              </a:spcBef>
              <a:buClrTx/>
              <a:buSzTx/>
              <a:buFont typeface="Wingdings" panose="05000000000000000000" pitchFamily="2" charset="2"/>
              <a:buChar char="u"/>
              <a:defRPr/>
            </a:pPr>
            <a:r>
              <a:rPr kumimoji="1" lang="zh-CN" altLang="en-US" sz="2000"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存在许多二进制编码十进制</a:t>
            </a:r>
            <a:r>
              <a:rPr kumimoji="1" lang="en-US" altLang="zh-CN" sz="2000"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(BCD</a:t>
            </a:r>
            <a:r>
              <a:rPr kumimoji="1" lang="zh-CN" altLang="en-US" sz="2000"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码</a:t>
            </a:r>
            <a:r>
              <a:rPr kumimoji="1" lang="en-US" altLang="zh-CN" sz="2000"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zh-CN" altLang="en-US" sz="2000"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方案。</a:t>
            </a:r>
            <a:r>
              <a:rPr kumimoji="1" lang="zh-CN" altLang="en-US" sz="1600"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都有６种未分配的二进制组合。</a:t>
            </a:r>
            <a:endParaRPr kumimoji="1" lang="zh-CN" altLang="en-US" sz="1600"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eaLnBrk="1" hangingPunct="1">
              <a:spcBef>
                <a:spcPts val="0"/>
              </a:spcBef>
              <a:buClrTx/>
              <a:buSzTx/>
              <a:buFont typeface="Wingdings" panose="05000000000000000000" pitchFamily="2" charset="2"/>
              <a:buChar char="u"/>
              <a:defRPr/>
            </a:pPr>
            <a:r>
              <a:rPr kumimoji="1" lang="zh-CN" altLang="en-US" sz="1900"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加权二进制编码，为二进制的位置分配不同的权，产生不同的编码。在实际的数字系统应用中，采用某些特定编码会比其他编码产生更少的逻辑。</a:t>
            </a:r>
            <a:endParaRPr kumimoji="1" lang="en-US" altLang="zh-CN" sz="1900"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6" name="Text Box 9"/>
          <p:cNvSpPr txBox="1">
            <a:spLocks noChangeArrowheads="1"/>
          </p:cNvSpPr>
          <p:nvPr/>
        </p:nvSpPr>
        <p:spPr bwMode="auto">
          <a:xfrm>
            <a:off x="5867400" y="1908175"/>
            <a:ext cx="1657350" cy="368300"/>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algn="ctr" defTabSz="914400" eaLnBrk="1" hangingPunct="1">
              <a:spcBef>
                <a:spcPct val="50000"/>
              </a:spcBef>
              <a:buClrTx/>
              <a:buSzTx/>
              <a:buFontTx/>
              <a:buNone/>
              <a:defRPr/>
            </a:pPr>
            <a:r>
              <a:rPr kumimoji="1" lang="zh-CN" altLang="en-US" sz="1800" b="1" kern="1200" cap="none" spc="0" normalizeH="0" baseline="0" noProof="0" dirty="0">
                <a:solidFill>
                  <a:srgbClr val="0066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映像特征</a:t>
            </a:r>
            <a:endParaRPr kumimoji="1" lang="en-US" altLang="zh-CN" sz="1800" b="1" kern="1200" cap="none" spc="0" normalizeH="0" baseline="0" noProof="0" dirty="0">
              <a:solidFill>
                <a:srgbClr val="0066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4980" name="Rectangle 4"/>
          <p:cNvSpPr>
            <a:spLocks noGrp="1" noRot="1" noChangeArrowheads="1"/>
          </p:cNvSpPr>
          <p:nvPr>
            <p:ph type="title"/>
          </p:nvPr>
        </p:nvSpPr>
        <p:spPr>
          <a:xfrm>
            <a:off x="504825" y="404813"/>
            <a:ext cx="8531225" cy="1143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Number Systems - Decimal</a:t>
            </a:r>
            <a:endParaRPr kumimoji="1" lang="en-US"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9219" name="Rectangle 5"/>
          <p:cNvSpPr>
            <a:spLocks noGrp="1"/>
          </p:cNvSpPr>
          <p:nvPr>
            <p:ph idx="1"/>
          </p:nvPr>
        </p:nvSpPr>
        <p:spPr>
          <a:xfrm>
            <a:off x="611188" y="2143125"/>
            <a:ext cx="8229600" cy="1285875"/>
          </a:xfrm>
          <a:ln/>
        </p:spPr>
        <p:txBody>
          <a:bodyPr vert="horz" wrap="square" lIns="91440" tIns="45720" rIns="91440" bIns="45720" anchor="t" anchorCtr="0"/>
          <a:p>
            <a:pPr eaLnBrk="1" hangingPunct="1"/>
            <a:r>
              <a:rPr lang="zh-CN" altLang="en-US" dirty="0"/>
              <a:t>“</a:t>
            </a:r>
            <a:r>
              <a:rPr lang="en-US" altLang="zh-CN" dirty="0"/>
              <a:t>base” 10 (radix is 10)</a:t>
            </a:r>
            <a:endParaRPr lang="en-US" altLang="zh-CN" dirty="0"/>
          </a:p>
          <a:p>
            <a:pPr eaLnBrk="1" hangingPunct="1"/>
            <a:r>
              <a:rPr lang="en-US" altLang="zh-CN" dirty="0"/>
              <a:t>10 digits: 0...9</a:t>
            </a:r>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buNone/>
            </a:pPr>
            <a:endParaRPr lang="en-US" altLang="zh-CN" dirty="0"/>
          </a:p>
        </p:txBody>
      </p:sp>
      <p:sp>
        <p:nvSpPr>
          <p:cNvPr id="9220" name="Rectangle 6"/>
          <p:cNvSpPr/>
          <p:nvPr/>
        </p:nvSpPr>
        <p:spPr>
          <a:xfrm>
            <a:off x="504825" y="3860800"/>
            <a:ext cx="8675688" cy="1368425"/>
          </a:xfrm>
          <a:prstGeom prst="rect">
            <a:avLst/>
          </a:prstGeom>
          <a:noFill/>
          <a:ln w="12700">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buNone/>
            </a:pPr>
            <a:r>
              <a:rPr lang="en-US" altLang="zh-CN" sz="2000" b="1" dirty="0">
                <a:cs typeface="Times New Roman" panose="02020603050405020304" pitchFamily="18" charset="0"/>
              </a:rPr>
              <a:t>          536.159</a:t>
            </a:r>
            <a:r>
              <a:rPr lang="en-US" altLang="zh-CN" sz="2000" b="1" baseline="-25000" dirty="0">
                <a:cs typeface="Times New Roman" panose="02020603050405020304" pitchFamily="18" charset="0"/>
              </a:rPr>
              <a:t>10</a:t>
            </a:r>
            <a:r>
              <a:rPr lang="en-US" altLang="zh-CN" sz="2000" b="1" dirty="0">
                <a:cs typeface="Times New Roman" panose="02020603050405020304" pitchFamily="18" charset="0"/>
              </a:rPr>
              <a:t>=</a:t>
            </a:r>
            <a:r>
              <a:rPr lang="en-US" altLang="zh-CN" sz="2000" b="1" dirty="0"/>
              <a:t>(5</a:t>
            </a:r>
            <a:r>
              <a:rPr lang="en-US" altLang="zh-CN" sz="2000" b="1" dirty="0">
                <a:cs typeface="Times New Roman" panose="02020603050405020304" pitchFamily="18" charset="0"/>
              </a:rPr>
              <a:t>×10</a:t>
            </a:r>
            <a:r>
              <a:rPr lang="en-US" altLang="zh-CN" sz="2000" b="1" baseline="30000" dirty="0">
                <a:cs typeface="Times New Roman" panose="02020603050405020304" pitchFamily="18" charset="0"/>
              </a:rPr>
              <a:t>2</a:t>
            </a:r>
            <a:r>
              <a:rPr lang="en-US" altLang="zh-CN" sz="2000" b="1" dirty="0"/>
              <a:t>)+(3</a:t>
            </a:r>
            <a:r>
              <a:rPr lang="en-US" altLang="zh-CN" sz="2000" b="1" dirty="0">
                <a:cs typeface="Times New Roman" panose="02020603050405020304" pitchFamily="18" charset="0"/>
              </a:rPr>
              <a:t>×10</a:t>
            </a:r>
            <a:r>
              <a:rPr lang="en-US" altLang="zh-CN" sz="2000" b="1" baseline="30000" dirty="0">
                <a:cs typeface="Times New Roman" panose="02020603050405020304" pitchFamily="18" charset="0"/>
              </a:rPr>
              <a:t>1</a:t>
            </a:r>
            <a:r>
              <a:rPr lang="en-US" altLang="zh-CN" sz="2000" b="1" dirty="0"/>
              <a:t>)+(6</a:t>
            </a:r>
            <a:r>
              <a:rPr lang="en-US" altLang="zh-CN" sz="2000" b="1" dirty="0">
                <a:cs typeface="Times New Roman" panose="02020603050405020304" pitchFamily="18" charset="0"/>
              </a:rPr>
              <a:t>×10</a:t>
            </a:r>
            <a:r>
              <a:rPr lang="en-US" altLang="zh-CN" sz="2000" b="1" baseline="30000" dirty="0">
                <a:cs typeface="Times New Roman" panose="02020603050405020304" pitchFamily="18" charset="0"/>
              </a:rPr>
              <a:t>0</a:t>
            </a:r>
            <a:r>
              <a:rPr lang="en-US" altLang="zh-CN" sz="2000" b="1" dirty="0"/>
              <a:t>)+(1</a:t>
            </a:r>
            <a:r>
              <a:rPr lang="en-US" altLang="zh-CN" sz="2000" b="1" dirty="0">
                <a:cs typeface="Times New Roman" panose="02020603050405020304" pitchFamily="18" charset="0"/>
              </a:rPr>
              <a:t>×10</a:t>
            </a:r>
            <a:r>
              <a:rPr lang="en-US" altLang="zh-CN" sz="2000" b="1" baseline="30000" dirty="0">
                <a:cs typeface="Times New Roman" panose="02020603050405020304" pitchFamily="18" charset="0"/>
              </a:rPr>
              <a:t>-1</a:t>
            </a:r>
            <a:r>
              <a:rPr lang="en-US" altLang="zh-CN" sz="2000" b="1" dirty="0">
                <a:cs typeface="Times New Roman" panose="02020603050405020304" pitchFamily="18" charset="0"/>
              </a:rPr>
              <a:t>)+(5×10</a:t>
            </a:r>
            <a:r>
              <a:rPr lang="en-US" altLang="zh-CN" sz="2000" b="1" baseline="30000" dirty="0">
                <a:cs typeface="Times New Roman" panose="02020603050405020304" pitchFamily="18" charset="0"/>
              </a:rPr>
              <a:t>-2</a:t>
            </a:r>
            <a:r>
              <a:rPr lang="en-US" altLang="zh-CN" sz="2000" b="1" dirty="0">
                <a:cs typeface="Times New Roman" panose="02020603050405020304" pitchFamily="18" charset="0"/>
              </a:rPr>
              <a:t>)+(9×10</a:t>
            </a:r>
            <a:r>
              <a:rPr lang="en-US" altLang="zh-CN" sz="2000" b="1" baseline="30000" dirty="0">
                <a:cs typeface="Times New Roman" panose="02020603050405020304" pitchFamily="18" charset="0"/>
              </a:rPr>
              <a:t>-3</a:t>
            </a:r>
            <a:r>
              <a:rPr lang="en-US" altLang="zh-CN" sz="2000" b="1" dirty="0">
                <a:cs typeface="Times New Roman" panose="02020603050405020304" pitchFamily="18" charset="0"/>
              </a:rPr>
              <a:t>)</a:t>
            </a:r>
            <a:endParaRPr lang="en-US" altLang="zh-CN" sz="2000" dirty="0"/>
          </a:p>
          <a:p>
            <a:pPr marL="342900" lvl="0" indent="-342900" eaLnBrk="1" hangingPunct="1">
              <a:buNone/>
            </a:pPr>
            <a:r>
              <a:rPr lang="en-US" altLang="zh-CN" sz="1800" dirty="0"/>
              <a:t>                  </a:t>
            </a:r>
            <a:endParaRPr lang="en-US" altLang="zh-CN" sz="1800" dirty="0"/>
          </a:p>
        </p:txBody>
      </p:sp>
      <p:grpSp>
        <p:nvGrpSpPr>
          <p:cNvPr id="9221" name="Group 7"/>
          <p:cNvGrpSpPr/>
          <p:nvPr/>
        </p:nvGrpSpPr>
        <p:grpSpPr>
          <a:xfrm>
            <a:off x="5830888" y="3765550"/>
            <a:ext cx="2306637" cy="1031875"/>
            <a:chOff x="3332" y="1344"/>
            <a:chExt cx="1453" cy="650"/>
          </a:xfrm>
        </p:grpSpPr>
        <p:graphicFrame>
          <p:nvGraphicFramePr>
            <p:cNvPr id="9225" name="Object 8"/>
            <p:cNvGraphicFramePr>
              <a:graphicFrameLocks noChangeAspect="1"/>
            </p:cNvGraphicFramePr>
            <p:nvPr/>
          </p:nvGraphicFramePr>
          <p:xfrm>
            <a:off x="3332" y="1344"/>
            <a:ext cx="319" cy="319"/>
          </p:xfrm>
          <a:graphic>
            <a:graphicData uri="http://schemas.openxmlformats.org/presentationml/2006/ole">
              <mc:AlternateContent xmlns:mc="http://schemas.openxmlformats.org/markup-compatibility/2006">
                <mc:Choice xmlns:v="urn:schemas-microsoft-com:vml" Requires="v">
                  <p:oleObj spid="_x0000_s3078" name="" r:id="rId1" imgW="771525" imgH="771525" progId="Visio.Drawing.11">
                    <p:embed/>
                  </p:oleObj>
                </mc:Choice>
                <mc:Fallback>
                  <p:oleObj name="" r:id="rId1" imgW="771525" imgH="771525" progId="Visio.Drawing.11">
                    <p:embed/>
                    <p:pic>
                      <p:nvPicPr>
                        <p:cNvPr id="0" name="图片 3077"/>
                        <p:cNvPicPr/>
                        <p:nvPr/>
                      </p:nvPicPr>
                      <p:blipFill>
                        <a:blip r:embed="rId2"/>
                        <a:stretch>
                          <a:fillRect/>
                        </a:stretch>
                      </p:blipFill>
                      <p:spPr>
                        <a:xfrm>
                          <a:off x="3332" y="1344"/>
                          <a:ext cx="319" cy="319"/>
                        </a:xfrm>
                        <a:prstGeom prst="rect">
                          <a:avLst/>
                        </a:prstGeom>
                        <a:noFill/>
                        <a:ln w="38100">
                          <a:noFill/>
                          <a:miter/>
                        </a:ln>
                      </p:spPr>
                    </p:pic>
                  </p:oleObj>
                </mc:Fallback>
              </mc:AlternateContent>
            </a:graphicData>
          </a:graphic>
        </p:graphicFrame>
        <p:graphicFrame>
          <p:nvGraphicFramePr>
            <p:cNvPr id="9226" name="Object 9"/>
            <p:cNvGraphicFramePr>
              <a:graphicFrameLocks noChangeAspect="1"/>
            </p:cNvGraphicFramePr>
            <p:nvPr/>
          </p:nvGraphicFramePr>
          <p:xfrm>
            <a:off x="3564" y="1614"/>
            <a:ext cx="450" cy="228"/>
          </p:xfrm>
          <a:graphic>
            <a:graphicData uri="http://schemas.openxmlformats.org/presentationml/2006/ole">
              <mc:AlternateContent xmlns:mc="http://schemas.openxmlformats.org/markup-compatibility/2006">
                <mc:Choice xmlns:v="urn:schemas-microsoft-com:vml" Requires="v">
                  <p:oleObj spid="_x0000_s3079" name="" r:id="rId3" imgW="1085850" imgH="557530" progId="Visio.Drawing.11">
                    <p:embed/>
                  </p:oleObj>
                </mc:Choice>
                <mc:Fallback>
                  <p:oleObj name="" r:id="rId3" imgW="1085850" imgH="557530" progId="Visio.Drawing.11">
                    <p:embed/>
                    <p:pic>
                      <p:nvPicPr>
                        <p:cNvPr id="0" name="图片 3078"/>
                        <p:cNvPicPr/>
                        <p:nvPr/>
                      </p:nvPicPr>
                      <p:blipFill>
                        <a:blip r:embed="rId4"/>
                        <a:stretch>
                          <a:fillRect/>
                        </a:stretch>
                      </p:blipFill>
                      <p:spPr>
                        <a:xfrm>
                          <a:off x="3564" y="1614"/>
                          <a:ext cx="450" cy="228"/>
                        </a:xfrm>
                        <a:prstGeom prst="rect">
                          <a:avLst/>
                        </a:prstGeom>
                        <a:noFill/>
                        <a:ln w="38100">
                          <a:noFill/>
                          <a:miter/>
                        </a:ln>
                      </p:spPr>
                    </p:pic>
                  </p:oleObj>
                </mc:Fallback>
              </mc:AlternateContent>
            </a:graphicData>
          </a:graphic>
        </p:graphicFrame>
        <p:sp>
          <p:nvSpPr>
            <p:cNvPr id="254986" name="Text Box 10"/>
            <p:cNvSpPr txBox="1">
              <a:spLocks noChangeArrowheads="1"/>
            </p:cNvSpPr>
            <p:nvPr/>
          </p:nvSpPr>
          <p:spPr bwMode="auto">
            <a:xfrm>
              <a:off x="3878" y="1706"/>
              <a:ext cx="907" cy="288"/>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algn="ctr" defTabSz="914400" eaLnBrk="1" hangingPunct="1">
                <a:spcBef>
                  <a:spcPct val="50000"/>
                </a:spcBef>
                <a:buClrTx/>
                <a:buSzTx/>
                <a:buFontTx/>
                <a:buNone/>
                <a:defRPr/>
              </a:pPr>
              <a:r>
                <a:rPr kumimoji="1" lang="en-US" altLang="zh-CN" b="1" kern="1200" cap="none" spc="0" normalizeH="0" baseline="0" noProof="0">
                  <a:solidFill>
                    <a:srgbClr val="6699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Weight</a:t>
              </a:r>
              <a:endParaRPr kumimoji="1" lang="en-US" altLang="zh-CN" b="1" kern="1200" cap="none" spc="0" normalizeH="0" baseline="0" noProof="0">
                <a:solidFill>
                  <a:srgbClr val="6699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grpSp>
      <p:graphicFrame>
        <p:nvGraphicFramePr>
          <p:cNvPr id="9222" name="Object 11"/>
          <p:cNvGraphicFramePr>
            <a:graphicFrameLocks noChangeAspect="1"/>
          </p:cNvGraphicFramePr>
          <p:nvPr/>
        </p:nvGraphicFramePr>
        <p:xfrm>
          <a:off x="3816350" y="3933825"/>
          <a:ext cx="288925" cy="288925"/>
        </p:xfrm>
        <a:graphic>
          <a:graphicData uri="http://schemas.openxmlformats.org/presentationml/2006/ole">
            <mc:AlternateContent xmlns:mc="http://schemas.openxmlformats.org/markup-compatibility/2006">
              <mc:Choice xmlns:v="urn:schemas-microsoft-com:vml" Requires="v">
                <p:oleObj spid="_x0000_s3081" name="" r:id="rId5" imgW="771525" imgH="771525" progId="Visio.Drawing.11">
                  <p:embed/>
                </p:oleObj>
              </mc:Choice>
              <mc:Fallback>
                <p:oleObj name="" r:id="rId5" imgW="771525" imgH="771525" progId="Visio.Drawing.11">
                  <p:embed/>
                  <p:pic>
                    <p:nvPicPr>
                      <p:cNvPr id="0" name="图片 3080"/>
                      <p:cNvPicPr/>
                      <p:nvPr/>
                    </p:nvPicPr>
                    <p:blipFill>
                      <a:blip r:embed="rId2"/>
                      <a:stretch>
                        <a:fillRect/>
                      </a:stretch>
                    </p:blipFill>
                    <p:spPr>
                      <a:xfrm>
                        <a:off x="3816350" y="3933825"/>
                        <a:ext cx="288925" cy="288925"/>
                      </a:xfrm>
                      <a:prstGeom prst="rect">
                        <a:avLst/>
                      </a:prstGeom>
                      <a:noFill/>
                      <a:ln w="38100">
                        <a:noFill/>
                        <a:miter/>
                      </a:ln>
                    </p:spPr>
                  </p:pic>
                </p:oleObj>
              </mc:Fallback>
            </mc:AlternateContent>
          </a:graphicData>
        </a:graphic>
      </p:graphicFrame>
      <p:graphicFrame>
        <p:nvGraphicFramePr>
          <p:cNvPr id="9223" name="Object 12"/>
          <p:cNvGraphicFramePr>
            <a:graphicFrameLocks noChangeAspect="1"/>
          </p:cNvGraphicFramePr>
          <p:nvPr/>
        </p:nvGraphicFramePr>
        <p:xfrm>
          <a:off x="2949575" y="4202113"/>
          <a:ext cx="1009650" cy="379412"/>
        </p:xfrm>
        <a:graphic>
          <a:graphicData uri="http://schemas.openxmlformats.org/presentationml/2006/ole">
            <mc:AlternateContent xmlns:mc="http://schemas.openxmlformats.org/markup-compatibility/2006">
              <mc:Choice xmlns:v="urn:schemas-microsoft-com:vml" Requires="v">
                <p:oleObj spid="_x0000_s3080" name="" r:id="rId6" imgW="885825" imgH="342900" progId="Visio.Drawing.11">
                  <p:embed/>
                </p:oleObj>
              </mc:Choice>
              <mc:Fallback>
                <p:oleObj name="" r:id="rId6" imgW="885825" imgH="342900" progId="Visio.Drawing.11">
                  <p:embed/>
                  <p:pic>
                    <p:nvPicPr>
                      <p:cNvPr id="0" name="图片 3079"/>
                      <p:cNvPicPr/>
                      <p:nvPr/>
                    </p:nvPicPr>
                    <p:blipFill>
                      <a:blip r:embed="rId7"/>
                      <a:stretch>
                        <a:fillRect/>
                      </a:stretch>
                    </p:blipFill>
                    <p:spPr>
                      <a:xfrm>
                        <a:off x="2949575" y="4202113"/>
                        <a:ext cx="1009650" cy="379412"/>
                      </a:xfrm>
                      <a:prstGeom prst="rect">
                        <a:avLst/>
                      </a:prstGeom>
                      <a:noFill/>
                      <a:ln w="38100">
                        <a:noFill/>
                        <a:miter/>
                      </a:ln>
                    </p:spPr>
                  </p:pic>
                </p:oleObj>
              </mc:Fallback>
            </mc:AlternateContent>
          </a:graphicData>
        </a:graphic>
      </p:graphicFrame>
      <p:sp>
        <p:nvSpPr>
          <p:cNvPr id="254989" name="Text Box 13"/>
          <p:cNvSpPr txBox="1">
            <a:spLocks noChangeArrowheads="1"/>
          </p:cNvSpPr>
          <p:nvPr/>
        </p:nvSpPr>
        <p:spPr bwMode="auto">
          <a:xfrm>
            <a:off x="935038" y="4294188"/>
            <a:ext cx="2087563" cy="457200"/>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algn="ctr" defTabSz="914400" eaLnBrk="1" hangingPunct="1">
              <a:spcBef>
                <a:spcPct val="50000"/>
              </a:spcBef>
              <a:buClrTx/>
              <a:buSzTx/>
              <a:buFontTx/>
              <a:buNone/>
              <a:defRPr/>
            </a:pPr>
            <a:r>
              <a:rPr kumimoji="1" lang="en-US" altLang="zh-CN" b="1" kern="1200" cap="none" spc="0" normalizeH="0" baseline="0" noProof="0">
                <a:solidFill>
                  <a:srgbClr val="6699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Radix or Base</a:t>
            </a:r>
            <a:endParaRPr kumimoji="1" lang="zh-CN" altLang="en-US" b="1" kern="1200" cap="none" spc="0" normalizeH="0" baseline="0" noProof="0">
              <a:solidFill>
                <a:srgbClr val="6699FF"/>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9010" name="Rectangle 2"/>
          <p:cNvSpPr>
            <a:spLocks noGrp="1" noChangeArrowheads="1"/>
          </p:cNvSpPr>
          <p:nvPr>
            <p:ph type="title"/>
          </p:nvPr>
        </p:nvSpPr>
        <p:spPr>
          <a:xfrm>
            <a:off x="468313" y="58738"/>
            <a:ext cx="8447088" cy="493713"/>
          </a:xfrm>
        </p:spPr>
        <p:txBody>
          <a:bodyPr vert="horz" wrap="square" lIns="92075" tIns="0" rIns="92075" bIns="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Binary Codes</a:t>
            </a:r>
            <a:endParaRPr kumimoji="1" lang="zh-CN" altLang="en-US"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299011" name="Text Box 3"/>
          <p:cNvSpPr txBox="1">
            <a:spLocks noChangeArrowheads="1"/>
          </p:cNvSpPr>
          <p:nvPr/>
        </p:nvSpPr>
        <p:spPr bwMode="auto">
          <a:xfrm>
            <a:off x="900113" y="595313"/>
            <a:ext cx="6911975" cy="457200"/>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defTabSz="914400" eaLnBrk="1" hangingPunct="1">
              <a:spcBef>
                <a:spcPct val="50000"/>
              </a:spcBef>
              <a:buClrTx/>
              <a:buSzTx/>
              <a:buFont typeface="Wingdings" panose="05000000000000000000" pitchFamily="2" charset="2"/>
              <a:buChar char="u"/>
              <a:defRPr/>
            </a:pPr>
            <a:r>
              <a:rPr kumimoji="1" lang="zh-CN" altLang="en-US"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余</a:t>
            </a:r>
            <a:r>
              <a:rPr kumimoji="1" lang="en-US" altLang="zh-CN"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a:t>
            </a:r>
            <a:r>
              <a:rPr kumimoji="1" lang="zh-CN" altLang="en-US"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码</a:t>
            </a:r>
            <a:r>
              <a:rPr kumimoji="1" lang="en-US" altLang="zh-CN"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(Ex-3) </a:t>
            </a:r>
            <a:r>
              <a:rPr kumimoji="1" lang="zh-CN" altLang="en-US"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将自然</a:t>
            </a:r>
            <a:r>
              <a:rPr kumimoji="1" lang="en-US" altLang="zh-CN"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BCD</a:t>
            </a:r>
            <a:r>
              <a:rPr kumimoji="1" lang="zh-CN" altLang="en-US"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码的值</a:t>
            </a:r>
            <a:r>
              <a:rPr kumimoji="1" lang="en-US" altLang="zh-CN"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a:t>
            </a:r>
            <a:endParaRPr kumimoji="1" lang="en-US" altLang="zh-CN"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pic>
        <p:nvPicPr>
          <p:cNvPr id="37892" name="Picture 4" descr="90"/>
          <p:cNvPicPr>
            <a:picLocks noChangeAspect="1"/>
          </p:cNvPicPr>
          <p:nvPr/>
        </p:nvPicPr>
        <p:blipFill>
          <a:blip r:embed="rId1"/>
          <a:stretch>
            <a:fillRect/>
          </a:stretch>
        </p:blipFill>
        <p:spPr>
          <a:xfrm>
            <a:off x="971550" y="1125538"/>
            <a:ext cx="7345363" cy="4679950"/>
          </a:xfrm>
          <a:prstGeom prst="rect">
            <a:avLst/>
          </a:prstGeom>
          <a:noFill/>
          <a:ln w="9525">
            <a:noFill/>
          </a:ln>
        </p:spPr>
      </p:pic>
      <p:sp>
        <p:nvSpPr>
          <p:cNvPr id="37893" name="Text Box 6"/>
          <p:cNvSpPr txBox="1"/>
          <p:nvPr/>
        </p:nvSpPr>
        <p:spPr>
          <a:xfrm>
            <a:off x="684213" y="5949950"/>
            <a:ext cx="7704137" cy="6413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30000"/>
              </a:spcBef>
              <a:buClrTx/>
              <a:buFontTx/>
              <a:buNone/>
            </a:pPr>
            <a:r>
              <a:rPr lang="zh-CN" altLang="en-US" sz="1800" b="1" dirty="0"/>
              <a:t>加权二进制编码，为二进制的位置分配不同的权，产生不同的编码，在实际的数字系统应用中，采用某些特定编码会比其他编码产生更少的逻辑</a:t>
            </a:r>
            <a:endParaRPr lang="en-US" altLang="zh-CN" sz="18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2452" name="Rectangle 4"/>
          <p:cNvSpPr>
            <a:spLocks noGrp="1" noChangeArrowheads="1"/>
          </p:cNvSpPr>
          <p:nvPr>
            <p:ph type="title"/>
          </p:nvPr>
        </p:nvSpPr>
        <p:spPr>
          <a:xfrm>
            <a:off x="468313" y="41275"/>
            <a:ext cx="8447088" cy="585788"/>
          </a:xfrm>
        </p:spPr>
        <p:txBody>
          <a:bodyPr vert="horz" wrap="square" lIns="92075" tIns="46038" rIns="92075" bIns="46038"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 Binary Codes</a:t>
            </a:r>
            <a:endParaRPr kumimoji="1" lang="zh-CN" altLang="en-US"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232453" name="Text Box 5"/>
          <p:cNvSpPr txBox="1">
            <a:spLocks noChangeArrowheads="1"/>
          </p:cNvSpPr>
          <p:nvPr/>
        </p:nvSpPr>
        <p:spPr bwMode="auto">
          <a:xfrm>
            <a:off x="539750" y="549275"/>
            <a:ext cx="8353425" cy="1693863"/>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defTabSz="914400" eaLnBrk="1" hangingPunct="1">
              <a:spcBef>
                <a:spcPct val="50000"/>
              </a:spcBef>
              <a:buClrTx/>
              <a:buSzTx/>
              <a:buFont typeface="Wingdings" panose="05000000000000000000" pitchFamily="2" charset="2"/>
              <a:buNone/>
              <a:defRPr/>
            </a:pPr>
            <a:r>
              <a:rPr kumimoji="1" lang="en-US" altLang="zh-CN"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Unit Distance Code: Gray code (</a:t>
            </a:r>
            <a:r>
              <a:rPr kumimoji="1" lang="zh-CN" altLang="en-US"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间隔位编码：格雷码</a:t>
            </a:r>
            <a:r>
              <a:rPr kumimoji="1" lang="en-US" altLang="zh-CN"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endParaRPr kumimoji="1" lang="en-US" altLang="zh-CN"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eaLnBrk="1" hangingPunct="1">
              <a:spcBef>
                <a:spcPct val="50000"/>
              </a:spcBef>
              <a:buClrTx/>
              <a:buSzTx/>
              <a:buFont typeface="Wingdings" panose="05000000000000000000" pitchFamily="2" charset="2"/>
              <a:buChar char="u"/>
              <a:defRPr/>
            </a:pPr>
            <a:r>
              <a:rPr kumimoji="1" lang="zh-CN" altLang="en-US" sz="1800"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二进制编码通常用于将数据从测量物参数的传感器输送到数字系统。人们希望这些编码在两个连续值之间只有一位发生变化，这种所期待的特性可减少可能发生的由同时两个数发生变化所导致的测量错误。对于一种编码而言，区分不同值的能力是十分重要的。如果发生短暂时延，数字系统也许会接收错误数据</a:t>
            </a:r>
            <a:endParaRPr kumimoji="1" lang="en-US" altLang="zh-CN" sz="1800"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pic>
        <p:nvPicPr>
          <p:cNvPr id="39940" name="Picture 7" descr="4"/>
          <p:cNvPicPr>
            <a:picLocks noChangeAspect="1"/>
          </p:cNvPicPr>
          <p:nvPr/>
        </p:nvPicPr>
        <p:blipFill>
          <a:blip r:embed="rId1"/>
          <a:stretch>
            <a:fillRect/>
          </a:stretch>
        </p:blipFill>
        <p:spPr>
          <a:xfrm>
            <a:off x="1331913" y="2276475"/>
            <a:ext cx="6624637" cy="4033838"/>
          </a:xfrm>
          <a:prstGeom prst="rect">
            <a:avLst/>
          </a:prstGeom>
          <a:noFill/>
          <a:ln w="9525">
            <a:noFill/>
          </a:ln>
        </p:spPr>
      </p:pic>
      <p:sp>
        <p:nvSpPr>
          <p:cNvPr id="39941" name="Text Box 11"/>
          <p:cNvSpPr txBox="1"/>
          <p:nvPr/>
        </p:nvSpPr>
        <p:spPr>
          <a:xfrm>
            <a:off x="900113" y="6308725"/>
            <a:ext cx="7704137" cy="3365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30000"/>
              </a:spcBef>
              <a:buClrTx/>
              <a:buFontTx/>
              <a:buNone/>
            </a:pPr>
            <a:r>
              <a:rPr lang="zh-CN" altLang="en-US" sz="1600" b="1" dirty="0"/>
              <a:t>Timing diagram illustrating potential error when two bits change sat the same time</a:t>
            </a:r>
            <a:r>
              <a:rPr lang="zh-CN" altLang="en-US" sz="1600" dirty="0"/>
              <a:t> </a:t>
            </a:r>
            <a:endParaRPr lang="en-US" altLang="zh-CN" sz="1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2452" name="Rectangle 4"/>
          <p:cNvSpPr>
            <a:spLocks noGrp="1" noChangeArrowheads="1"/>
          </p:cNvSpPr>
          <p:nvPr>
            <p:ph type="title"/>
          </p:nvPr>
        </p:nvSpPr>
        <p:spPr>
          <a:xfrm>
            <a:off x="468313" y="41275"/>
            <a:ext cx="8447088" cy="585788"/>
          </a:xfrm>
        </p:spPr>
        <p:txBody>
          <a:bodyPr vert="horz" wrap="square" lIns="92075" tIns="46038" rIns="92075" bIns="46038"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 Binary Codes</a:t>
            </a:r>
            <a:endParaRPr kumimoji="1" lang="zh-CN" altLang="en-US"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232453" name="Text Box 5"/>
          <p:cNvSpPr txBox="1">
            <a:spLocks noChangeArrowheads="1"/>
          </p:cNvSpPr>
          <p:nvPr/>
        </p:nvSpPr>
        <p:spPr bwMode="auto">
          <a:xfrm>
            <a:off x="539750" y="549275"/>
            <a:ext cx="8353425" cy="1693863"/>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defTabSz="914400" eaLnBrk="1" hangingPunct="1">
              <a:spcBef>
                <a:spcPct val="50000"/>
              </a:spcBef>
              <a:buClrTx/>
              <a:buSzTx/>
              <a:buFont typeface="Wingdings" panose="05000000000000000000" pitchFamily="2" charset="2"/>
              <a:buNone/>
              <a:defRPr/>
            </a:pPr>
            <a:r>
              <a:rPr kumimoji="1" lang="en-US" altLang="zh-CN"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Unit Distance Code: Gray code (</a:t>
            </a:r>
            <a:r>
              <a:rPr kumimoji="1" lang="zh-CN" altLang="en-US"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间隔位编码：格雷码</a:t>
            </a:r>
            <a:r>
              <a:rPr kumimoji="1" lang="en-US" altLang="zh-CN"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endParaRPr kumimoji="1" lang="en-US" altLang="zh-CN"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eaLnBrk="1" hangingPunct="1">
              <a:spcBef>
                <a:spcPct val="50000"/>
              </a:spcBef>
              <a:buClrTx/>
              <a:buSzTx/>
              <a:buFont typeface="Wingdings" panose="05000000000000000000" pitchFamily="2" charset="2"/>
              <a:buChar char="u"/>
              <a:defRPr/>
            </a:pPr>
            <a:r>
              <a:rPr kumimoji="1" lang="zh-CN" altLang="en-US" sz="1800"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二进制编码通常用于将数据从测量物参数的传感器输送到数字系统。人们希望这些编码在两个连续值之间只有一位发生变化，这种所期待的特性可减少可能发生的由同时两个数发生变化所导致的测量错误。对于一种编码而言，区分不同值的能力是十分重要的。如果发生短暂时延，数字系统也许会接收错误数据</a:t>
            </a:r>
            <a:endParaRPr kumimoji="1" lang="en-US" altLang="zh-CN" sz="1800"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pic>
        <p:nvPicPr>
          <p:cNvPr id="109570" name="Picture 2" descr="E:\mywork\川大教学\数字逻辑\2015\curse\IMG_20150310_105723.jpg"/>
          <p:cNvPicPr>
            <a:picLocks noChangeAspect="1"/>
          </p:cNvPicPr>
          <p:nvPr>
            <p:custDataLst>
              <p:tags r:id="rId1"/>
            </p:custDataLst>
          </p:nvPr>
        </p:nvPicPr>
        <p:blipFill>
          <a:blip r:embed="rId2"/>
          <a:stretch>
            <a:fillRect/>
          </a:stretch>
        </p:blipFill>
        <p:spPr>
          <a:xfrm>
            <a:off x="1115695" y="2708910"/>
            <a:ext cx="7395845" cy="35909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9570"/>
                                        </p:tgtEl>
                                        <p:attrNameLst>
                                          <p:attrName>style.visibility</p:attrName>
                                        </p:attrNameLst>
                                      </p:cBhvr>
                                      <p:to>
                                        <p:strVal val="visible"/>
                                      </p:to>
                                    </p:set>
                                    <p:animEffect transition="in" filter="blinds(horizontal)">
                                      <p:cBhvr>
                                        <p:cTn id="7" dur="500"/>
                                        <p:tgtEl>
                                          <p:spTgt spid="109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3476" name="Rectangle 4"/>
          <p:cNvSpPr>
            <a:spLocks noGrp="1" noChangeArrowheads="1"/>
          </p:cNvSpPr>
          <p:nvPr>
            <p:ph type="title"/>
          </p:nvPr>
        </p:nvSpPr>
        <p:spPr>
          <a:xfrm>
            <a:off x="468313" y="109538"/>
            <a:ext cx="8447088" cy="585788"/>
          </a:xfrm>
        </p:spPr>
        <p:txBody>
          <a:bodyPr vert="horz" wrap="square" lIns="92075" tIns="46038" rIns="92075" bIns="46038"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 Binary Codes</a:t>
            </a:r>
            <a:endParaRPr kumimoji="1" lang="zh-CN" altLang="en-US"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233477" name="Text Box 5"/>
          <p:cNvSpPr txBox="1">
            <a:spLocks noChangeArrowheads="1"/>
          </p:cNvSpPr>
          <p:nvPr/>
        </p:nvSpPr>
        <p:spPr bwMode="auto">
          <a:xfrm>
            <a:off x="900113" y="692150"/>
            <a:ext cx="6911975" cy="105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flatTx/>
          </a:bodyPr>
          <a:lstStyle/>
          <a:p>
            <a:pPr marR="0" defTabSz="914400" eaLnBrk="1" hangingPunct="1">
              <a:spcBef>
                <a:spcPct val="50000"/>
              </a:spcBef>
              <a:buClrTx/>
              <a:buSzTx/>
              <a:buFont typeface="Wingdings" panose="05000000000000000000" pitchFamily="2" charset="2"/>
              <a:buChar char="u"/>
              <a:defRPr/>
            </a:pPr>
            <a:r>
              <a:rPr kumimoji="1" lang="en-US" altLang="zh-CN"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Unit Distance Code: Gray code</a:t>
            </a:r>
            <a:endParaRPr kumimoji="1" lang="en-US" altLang="zh-CN"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eaLnBrk="1" hangingPunct="1">
              <a:spcBef>
                <a:spcPct val="50000"/>
              </a:spcBef>
              <a:buClrTx/>
              <a:buSzTx/>
              <a:buFont typeface="Wingdings" panose="05000000000000000000" pitchFamily="2" charset="2"/>
              <a:buChar char="u"/>
              <a:defRPr/>
            </a:pPr>
            <a:r>
              <a:rPr kumimoji="1" lang="zh-CN" altLang="en-US" sz="1800"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使用格雷码，则在相邻两位之间只有一位发生变换，这将消除从一个码值到另一个码值转换时产生位置错误的可能</a:t>
            </a:r>
            <a:endParaRPr kumimoji="1" lang="en-US" altLang="zh-CN" sz="1800"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pic>
        <p:nvPicPr>
          <p:cNvPr id="40964" name="Picture 7" descr="3"/>
          <p:cNvPicPr>
            <a:picLocks noChangeAspect="1"/>
          </p:cNvPicPr>
          <p:nvPr/>
        </p:nvPicPr>
        <p:blipFill>
          <a:blip r:embed="rId1"/>
          <a:stretch>
            <a:fillRect/>
          </a:stretch>
        </p:blipFill>
        <p:spPr>
          <a:xfrm>
            <a:off x="3563938" y="1844675"/>
            <a:ext cx="4464050" cy="4938713"/>
          </a:xfrm>
          <a:prstGeom prst="rect">
            <a:avLst/>
          </a:prstGeom>
          <a:noFill/>
          <a:ln w="9525">
            <a:noFill/>
          </a:ln>
        </p:spPr>
      </p:pic>
      <p:sp>
        <p:nvSpPr>
          <p:cNvPr id="233481" name="Text Box 9"/>
          <p:cNvSpPr txBox="1">
            <a:spLocks noChangeArrowheads="1"/>
          </p:cNvSpPr>
          <p:nvPr/>
        </p:nvSpPr>
        <p:spPr bwMode="auto">
          <a:xfrm>
            <a:off x="827088" y="1989138"/>
            <a:ext cx="2160588" cy="1187450"/>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defTabSz="914400" eaLnBrk="1" hangingPunct="1">
              <a:spcBef>
                <a:spcPct val="50000"/>
              </a:spcBef>
              <a:buClrTx/>
              <a:buSzTx/>
              <a:buFontTx/>
              <a:buNone/>
              <a:defRPr/>
            </a:pPr>
            <a:r>
              <a:rPr kumimoji="1" lang="en-US" altLang="zh-CN"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Three-bit and Four-bit Gray code</a:t>
            </a:r>
            <a:endParaRPr kumimoji="1" lang="en-US" altLang="zh-CN"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5"/>
          <p:cNvSpPr>
            <a:spLocks noGrp="1"/>
          </p:cNvSpPr>
          <p:nvPr>
            <p:ph type="title"/>
          </p:nvPr>
        </p:nvSpPr>
        <p:spPr>
          <a:xfrm>
            <a:off x="468313" y="188913"/>
            <a:ext cx="8447087" cy="709612"/>
          </a:xfrm>
          <a:ln/>
        </p:spPr>
        <p:txBody>
          <a:bodyPr vert="horz" wrap="square" lIns="92075" tIns="46038" rIns="92075" bIns="46038" anchor="ctr" anchorCtr="0">
            <a:spAutoFit/>
          </a:bodyPr>
          <a:p>
            <a:r>
              <a:rPr lang="en-US" altLang="zh-CN" sz="4000" dirty="0"/>
              <a:t>Binary → Gray code</a:t>
            </a:r>
            <a:endParaRPr lang="zh-CN" altLang="en-US" sz="4000" dirty="0"/>
          </a:p>
        </p:txBody>
      </p:sp>
      <p:sp>
        <p:nvSpPr>
          <p:cNvPr id="7" name="内容占位符 6"/>
          <p:cNvSpPr>
            <a:spLocks noGrp="1"/>
          </p:cNvSpPr>
          <p:nvPr>
            <p:ph idx="1"/>
          </p:nvPr>
        </p:nvSpPr>
        <p:spPr>
          <a:xfrm>
            <a:off x="468313" y="981075"/>
            <a:ext cx="8523288" cy="4819650"/>
          </a:xfrm>
        </p:spPr>
        <p:txBody>
          <a:bodyPr vert="horz" wrap="square" lIns="91440" tIns="45720" rIns="91440" bIns="45720" numCol="1" anchor="t" anchorCtr="0" compatLnSpc="1">
            <a:spAutoFit/>
          </a:bodyPr>
          <a:lstStyle/>
          <a:p>
            <a:pPr marL="342900" marR="0" lvl="0" indent="-3429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w"/>
              <a:defRPr/>
            </a:pPr>
            <a:r>
              <a:rPr kumimoji="1" lang="en-US" altLang="zh-CN" sz="3200" b="0" i="0" u="none" strike="noStrike" kern="0" cap="none" spc="0" normalizeH="0" baseline="0" noProof="0" dirty="0" smtClean="0">
                <a:ln>
                  <a:noFill/>
                </a:ln>
                <a:solidFill>
                  <a:schemeClr val="tx1"/>
                </a:solidFill>
                <a:effectLst/>
                <a:uLnTx/>
                <a:uFillTx/>
                <a:latin typeface="+mn-lt"/>
                <a:ea typeface="+mn-ea"/>
                <a:cs typeface="+mn-cs"/>
              </a:rPr>
              <a:t>Let &gt;&gt; means shift right</a:t>
            </a:r>
            <a:r>
              <a:rPr kumimoji="1" lang="en-US" altLang="zh-CN" sz="2200" b="0" i="0" u="none" strike="noStrike" kern="0" cap="none" spc="0" normalizeH="0" baseline="0" noProof="0" dirty="0" smtClean="0">
                <a:ln>
                  <a:noFill/>
                </a:ln>
                <a:solidFill>
                  <a:schemeClr val="tx1"/>
                </a:solidFill>
                <a:effectLst/>
                <a:uLnTx/>
                <a:uFillTx/>
                <a:latin typeface="+mn-lt"/>
                <a:ea typeface="+mn-ea"/>
                <a:cs typeface="+mn-cs"/>
              </a:rPr>
              <a:t>(</a:t>
            </a:r>
            <a:r>
              <a:rPr kumimoji="1" lang="zh-CN" altLang="en-US" sz="2200" b="0" i="0" u="none" strike="noStrike" kern="0" cap="none" spc="0" normalizeH="0" baseline="0" noProof="0" dirty="0" smtClean="0">
                <a:ln>
                  <a:noFill/>
                </a:ln>
                <a:solidFill>
                  <a:schemeClr val="tx1"/>
                </a:solidFill>
                <a:effectLst/>
                <a:uLnTx/>
                <a:uFillTx/>
                <a:latin typeface="+mn-lt"/>
                <a:ea typeface="+mn-ea"/>
                <a:cs typeface="+mn-cs"/>
              </a:rPr>
              <a:t>右移</a:t>
            </a:r>
            <a:r>
              <a:rPr kumimoji="1" lang="en-US" altLang="zh-CN" sz="2200" b="0" i="0" u="none" strike="noStrike" kern="0" cap="none" spc="0" normalizeH="0" baseline="0" noProof="0" dirty="0" smtClean="0">
                <a:ln>
                  <a:noFill/>
                </a:ln>
                <a:solidFill>
                  <a:schemeClr val="tx1"/>
                </a:solidFill>
                <a:effectLst/>
                <a:uLnTx/>
                <a:uFillTx/>
                <a:latin typeface="+mn-lt"/>
                <a:ea typeface="+mn-ea"/>
                <a:cs typeface="+mn-cs"/>
              </a:rPr>
              <a:t>)</a:t>
            </a:r>
            <a:r>
              <a:rPr kumimoji="1" lang="en-US" altLang="zh-CN" sz="3200" b="0" i="0" u="none" strike="noStrike" kern="0" cap="none" spc="0" normalizeH="0" baseline="0" noProof="0" dirty="0" smtClean="0">
                <a:ln>
                  <a:noFill/>
                </a:ln>
                <a:solidFill>
                  <a:schemeClr val="tx1"/>
                </a:solidFill>
                <a:effectLst/>
                <a:uLnTx/>
                <a:uFillTx/>
                <a:latin typeface="+mn-lt"/>
                <a:ea typeface="+mn-ea"/>
                <a:cs typeface="+mn-cs"/>
              </a:rPr>
              <a:t>, </a:t>
            </a:r>
            <a:r>
              <a:rPr kumimoji="1" lang="en-US" altLang="zh-CN" sz="3200" b="0" i="0" u="none" strike="noStrike" kern="0" cap="none" spc="0" normalizeH="0" baseline="0" noProof="0" dirty="0">
                <a:ln>
                  <a:noFill/>
                </a:ln>
                <a:solidFill>
                  <a:schemeClr val="tx1"/>
                </a:solidFill>
                <a:effectLst/>
                <a:uLnTx/>
                <a:uFillTx/>
                <a:latin typeface="+mn-lt"/>
                <a:ea typeface="+mn-ea"/>
                <a:cs typeface="+mn-cs"/>
              </a:rPr>
              <a:t>⊕ </a:t>
            </a:r>
            <a:r>
              <a:rPr kumimoji="1" lang="en-US" altLang="zh-CN" sz="3200" b="0" i="0" u="none" strike="noStrike" kern="0" cap="none" spc="0" normalizeH="0" baseline="0" noProof="0" dirty="0" smtClean="0">
                <a:ln>
                  <a:noFill/>
                </a:ln>
                <a:solidFill>
                  <a:schemeClr val="tx1"/>
                </a:solidFill>
                <a:effectLst/>
                <a:uLnTx/>
                <a:uFillTx/>
                <a:latin typeface="+mn-lt"/>
                <a:ea typeface="+mn-ea"/>
                <a:cs typeface="+mn-cs"/>
              </a:rPr>
              <a:t>means </a:t>
            </a:r>
            <a:r>
              <a:rPr kumimoji="1" lang="en-US" altLang="zh-CN" sz="3200" b="1" i="0" u="none" strike="noStrike" kern="0" cap="none" spc="0" normalizeH="0" baseline="0" noProof="0" dirty="0">
                <a:ln>
                  <a:noFill/>
                </a:ln>
                <a:solidFill>
                  <a:schemeClr val="tx1"/>
                </a:solidFill>
                <a:effectLst/>
                <a:uLnTx/>
                <a:uFillTx/>
                <a:latin typeface="+mn-lt"/>
                <a:ea typeface="+mn-ea"/>
                <a:cs typeface="+mn-cs"/>
              </a:rPr>
              <a:t>exclusive </a:t>
            </a:r>
            <a:r>
              <a:rPr kumimoji="1" lang="en-US" altLang="zh-CN" sz="3200" b="1" i="0" u="none" strike="noStrike" kern="0" cap="none" spc="0" normalizeH="0" baseline="0" noProof="0" dirty="0" smtClean="0">
                <a:ln>
                  <a:noFill/>
                </a:ln>
                <a:solidFill>
                  <a:schemeClr val="tx1"/>
                </a:solidFill>
                <a:effectLst/>
                <a:uLnTx/>
                <a:uFillTx/>
                <a:latin typeface="+mn-lt"/>
                <a:ea typeface="+mn-ea"/>
                <a:cs typeface="+mn-cs"/>
              </a:rPr>
              <a:t>or</a:t>
            </a:r>
            <a:r>
              <a:rPr kumimoji="1" lang="en-US" altLang="zh-CN" sz="2200" b="0" i="0" u="none" strike="noStrike" kern="0" cap="none" spc="0" normalizeH="0" baseline="0" noProof="0" dirty="0" smtClean="0">
                <a:ln>
                  <a:noFill/>
                </a:ln>
                <a:solidFill>
                  <a:schemeClr val="tx1"/>
                </a:solidFill>
                <a:effectLst/>
                <a:uLnTx/>
                <a:uFillTx/>
                <a:latin typeface="+mn-lt"/>
                <a:ea typeface="+mn-ea"/>
                <a:cs typeface="+mn-cs"/>
              </a:rPr>
              <a:t>(</a:t>
            </a:r>
            <a:r>
              <a:rPr kumimoji="1" lang="zh-CN" altLang="en-US" sz="2200" b="0" i="0" u="none" strike="noStrike" kern="0" cap="none" spc="0" normalizeH="0" baseline="0" noProof="0" dirty="0" smtClean="0">
                <a:ln>
                  <a:noFill/>
                </a:ln>
                <a:solidFill>
                  <a:schemeClr val="tx1"/>
                </a:solidFill>
                <a:effectLst/>
                <a:uLnTx/>
                <a:uFillTx/>
                <a:latin typeface="+mn-lt"/>
                <a:ea typeface="+mn-ea"/>
                <a:cs typeface="+mn-cs"/>
              </a:rPr>
              <a:t>异或</a:t>
            </a:r>
            <a:r>
              <a:rPr kumimoji="1" lang="en-US" altLang="zh-CN" sz="2200" b="0" i="0" u="none" strike="noStrike" kern="0" cap="none" spc="0" normalizeH="0" baseline="0" noProof="0" dirty="0" smtClean="0">
                <a:ln>
                  <a:noFill/>
                </a:ln>
                <a:solidFill>
                  <a:schemeClr val="tx1"/>
                </a:solidFill>
                <a:effectLst/>
                <a:uLnTx/>
                <a:uFillTx/>
                <a:latin typeface="+mn-lt"/>
                <a:ea typeface="+mn-ea"/>
                <a:cs typeface="+mn-cs"/>
              </a:rPr>
              <a:t>)</a:t>
            </a:r>
            <a:r>
              <a:rPr kumimoji="1" lang="en-US" altLang="zh-CN" sz="3200" b="0" i="0" u="none" strike="noStrike" kern="0" cap="none" spc="0" normalizeH="0" baseline="0" noProof="0" dirty="0" smtClean="0">
                <a:ln>
                  <a:noFill/>
                </a:ln>
                <a:solidFill>
                  <a:schemeClr val="tx1"/>
                </a:solidFill>
                <a:effectLst/>
                <a:uLnTx/>
                <a:uFillTx/>
                <a:latin typeface="+mn-lt"/>
                <a:ea typeface="+mn-ea"/>
                <a:cs typeface="+mn-cs"/>
              </a:rPr>
              <a:t>, then the follow step change N from Binary to Gray code.</a:t>
            </a:r>
            <a:endParaRPr kumimoji="1"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Pct val="95000"/>
              <a:buFontTx/>
              <a:buChar char="–"/>
              <a:defRPr/>
            </a:pPr>
            <a:r>
              <a:rPr kumimoji="1" lang="en-US" altLang="zh-CN" sz="2800" b="0" i="0" u="none" strike="noStrike" kern="0" cap="none" spc="0" normalizeH="0" baseline="0" noProof="0" dirty="0" smtClean="0">
                <a:ln>
                  <a:noFill/>
                </a:ln>
                <a:solidFill>
                  <a:schemeClr val="tx1"/>
                </a:solidFill>
                <a:effectLst/>
                <a:uLnTx/>
                <a:uFillTx/>
                <a:latin typeface="+mn-lt"/>
                <a:ea typeface="+mn-ea"/>
              </a:rPr>
              <a:t>N ⊕ (N &gt;&gt; 1 )</a:t>
            </a:r>
            <a:endParaRPr kumimoji="1" lang="en-US" altLang="zh-CN" sz="2800" b="0" i="0" u="none" strike="noStrike" kern="0" cap="none" spc="0" normalizeH="0" baseline="0" noProof="0" dirty="0">
              <a:ln>
                <a:noFill/>
              </a:ln>
              <a:solidFill>
                <a:schemeClr val="tx1"/>
              </a:solidFill>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w"/>
              <a:defRPr/>
            </a:pPr>
            <a:r>
              <a:rPr kumimoji="1" lang="en-US" altLang="zh-CN" sz="3200" b="0" i="0" u="none" strike="noStrike" kern="0" cap="none" spc="0" normalizeH="0" baseline="0" noProof="0" dirty="0" smtClean="0">
                <a:ln>
                  <a:noFill/>
                </a:ln>
                <a:solidFill>
                  <a:schemeClr val="tx1"/>
                </a:solidFill>
                <a:effectLst/>
                <a:uLnTx/>
                <a:uFillTx/>
                <a:latin typeface="+mn-lt"/>
                <a:ea typeface="+mn-ea"/>
                <a:cs typeface="+mn-cs"/>
              </a:rPr>
              <a:t>Example: change 10110</a:t>
            </a:r>
            <a:r>
              <a:rPr kumimoji="1" lang="en-US" altLang="zh-CN" sz="3200" b="0" i="0" u="none" strike="noStrike" kern="0" cap="none" spc="0" normalizeH="0" baseline="-25000" noProof="0" dirty="0" smtClean="0">
                <a:ln>
                  <a:noFill/>
                </a:ln>
                <a:solidFill>
                  <a:schemeClr val="tx1"/>
                </a:solidFill>
                <a:effectLst/>
                <a:uLnTx/>
                <a:uFillTx/>
                <a:latin typeface="+mn-lt"/>
                <a:ea typeface="+mn-ea"/>
                <a:cs typeface="+mn-cs"/>
              </a:rPr>
              <a:t>2</a:t>
            </a:r>
            <a:r>
              <a:rPr kumimoji="1" lang="en-US" altLang="zh-CN" sz="3200" b="0" i="0" u="none" strike="noStrike" kern="0" cap="none" spc="0" normalizeH="0" baseline="0" noProof="0" dirty="0" smtClean="0">
                <a:ln>
                  <a:noFill/>
                </a:ln>
                <a:solidFill>
                  <a:schemeClr val="tx1"/>
                </a:solidFill>
                <a:effectLst/>
                <a:uLnTx/>
                <a:uFillTx/>
                <a:latin typeface="+mn-lt"/>
                <a:ea typeface="+mn-ea"/>
                <a:cs typeface="+mn-cs"/>
              </a:rPr>
              <a:t> to gray code.</a:t>
            </a:r>
            <a:endParaRPr kumimoji="1" lang="en-US" altLang="zh-CN"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w"/>
              <a:defRPr/>
            </a:pPr>
            <a:r>
              <a:rPr kumimoji="1" lang="en-US" altLang="zh-CN" sz="3200" b="0" i="0" u="none" strike="noStrike" kern="0" cap="none" spc="0" normalizeH="0" baseline="0" noProof="0" dirty="0" smtClean="0">
                <a:ln>
                  <a:noFill/>
                </a:ln>
                <a:solidFill>
                  <a:schemeClr val="tx1"/>
                </a:solidFill>
                <a:effectLst/>
                <a:uLnTx/>
                <a:uFillTx/>
                <a:latin typeface="+mn-lt"/>
                <a:ea typeface="+mn-ea"/>
                <a:cs typeface="+mn-cs"/>
              </a:rPr>
              <a:t>Answer:</a:t>
            </a:r>
            <a:endParaRPr kumimoji="1"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20000"/>
              </a:spcBef>
              <a:spcAft>
                <a:spcPct val="0"/>
              </a:spcAft>
              <a:buClrTx/>
              <a:buSzPct val="95000"/>
              <a:buFontTx/>
              <a:buNone/>
              <a:defRPr/>
            </a:pPr>
            <a:r>
              <a:rPr kumimoji="1" lang="en-US" altLang="zh-CN" sz="2800" b="0" i="0" u="none" strike="noStrike" kern="0" cap="none" spc="0" normalizeH="0" baseline="0" noProof="0" dirty="0" smtClean="0">
                <a:ln>
                  <a:noFill/>
                </a:ln>
                <a:solidFill>
                  <a:schemeClr val="tx1"/>
                </a:solidFill>
                <a:effectLst/>
                <a:uLnTx/>
                <a:uFillTx/>
                <a:latin typeface="+mn-lt"/>
                <a:ea typeface="+mn-ea"/>
              </a:rPr>
              <a:t>            1 0 1 1 0		</a:t>
            </a:r>
            <a:endParaRPr kumimoji="1" lang="en-US" altLang="zh-CN" sz="2800" b="0" i="0" u="none" strike="noStrike" kern="0" cap="none" spc="0" normalizeH="0" baseline="0" noProof="0" dirty="0" smtClean="0">
              <a:ln>
                <a:noFill/>
              </a:ln>
              <a:solidFill>
                <a:schemeClr val="tx1"/>
              </a:solidFill>
              <a:effectLst/>
              <a:uLnTx/>
              <a:uFillTx/>
              <a:latin typeface="+mn-lt"/>
              <a:ea typeface="+mn-ea"/>
            </a:endParaRPr>
          </a:p>
          <a:p>
            <a:pPr marL="457200" marR="0" lvl="1" indent="0" algn="l" defTabSz="914400" rtl="0" eaLnBrk="0" fontAlgn="base" latinLnBrk="0" hangingPunct="0">
              <a:lnSpc>
                <a:spcPct val="100000"/>
              </a:lnSpc>
              <a:spcBef>
                <a:spcPct val="20000"/>
              </a:spcBef>
              <a:spcAft>
                <a:spcPct val="0"/>
              </a:spcAft>
              <a:buClrTx/>
              <a:buSzPct val="95000"/>
              <a:buFontTx/>
              <a:buNone/>
              <a:defRPr/>
            </a:pPr>
            <a:r>
              <a:rPr kumimoji="1" lang="en-US" altLang="zh-CN" sz="2800" b="0" i="0" u="none" strike="noStrike" kern="0" cap="none" spc="0" normalizeH="0" baseline="0" noProof="0" dirty="0" smtClean="0">
                <a:ln>
                  <a:noFill/>
                </a:ln>
                <a:solidFill>
                  <a:schemeClr val="tx1"/>
                </a:solidFill>
                <a:effectLst/>
                <a:uLnTx/>
                <a:uFillTx/>
                <a:latin typeface="+mn-lt"/>
                <a:ea typeface="+mn-ea"/>
              </a:rPr>
              <a:t> 	          1 0 1 1</a:t>
            </a:r>
            <a:endParaRPr kumimoji="1" lang="en-US" altLang="zh-CN" sz="2800" b="0" i="0" u="none" strike="noStrike" kern="0" cap="none" spc="0" normalizeH="0" baseline="0" noProof="0" dirty="0" smtClean="0">
              <a:ln>
                <a:noFill/>
              </a:ln>
              <a:solidFill>
                <a:schemeClr val="tx1"/>
              </a:solidFill>
              <a:effectLst/>
              <a:uLnTx/>
              <a:uFillTx/>
              <a:latin typeface="+mn-lt"/>
              <a:ea typeface="+mn-ea"/>
            </a:endParaRPr>
          </a:p>
          <a:p>
            <a:pPr marL="457200" marR="0" lvl="1" indent="0" algn="l" defTabSz="914400" rtl="0" eaLnBrk="0" fontAlgn="base" latinLnBrk="0" hangingPunct="0">
              <a:lnSpc>
                <a:spcPct val="100000"/>
              </a:lnSpc>
              <a:spcBef>
                <a:spcPct val="20000"/>
              </a:spcBef>
              <a:spcAft>
                <a:spcPct val="0"/>
              </a:spcAft>
              <a:buClrTx/>
              <a:buSzPct val="95000"/>
              <a:buFontTx/>
              <a:buNone/>
              <a:defRPr/>
            </a:pPr>
            <a:r>
              <a:rPr kumimoji="1" lang="en-US" altLang="zh-CN" sz="2800" b="0" i="0" u="none" strike="noStrike" kern="0" cap="none" spc="0" normalizeH="0" baseline="0" noProof="0" dirty="0" smtClean="0">
                <a:ln>
                  <a:noFill/>
                </a:ln>
                <a:solidFill>
                  <a:schemeClr val="tx1"/>
                </a:solidFill>
                <a:effectLst/>
                <a:uLnTx/>
                <a:uFillTx/>
                <a:latin typeface="+mn-lt"/>
                <a:ea typeface="+mn-ea"/>
              </a:rPr>
              <a:t>	       </a:t>
            </a:r>
            <a:r>
              <a:rPr kumimoji="1" lang="en-US" altLang="zh-CN" sz="2800" b="0" i="0" u="none" strike="noStrike" kern="0" cap="none" spc="0" normalizeH="0" baseline="0" noProof="0" dirty="0" smtClean="0">
                <a:ln>
                  <a:noFill/>
                </a:ln>
                <a:solidFill>
                  <a:srgbClr val="FF0000"/>
                </a:solidFill>
                <a:effectLst/>
                <a:uLnTx/>
                <a:uFillTx/>
                <a:latin typeface="+mn-lt"/>
                <a:ea typeface="+mn-ea"/>
              </a:rPr>
              <a:t>1 </a:t>
            </a:r>
            <a:r>
              <a:rPr kumimoji="1" lang="en-US" altLang="zh-CN" sz="2800" b="0" i="0" u="none" strike="noStrike" kern="0" cap="none" spc="0" normalizeH="0" baseline="0" noProof="0" dirty="0">
                <a:ln>
                  <a:noFill/>
                </a:ln>
                <a:solidFill>
                  <a:srgbClr val="FF0000"/>
                </a:solidFill>
                <a:effectLst/>
                <a:uLnTx/>
                <a:uFillTx/>
                <a:latin typeface="+mn-lt"/>
                <a:ea typeface="+mn-ea"/>
              </a:rPr>
              <a:t>1 </a:t>
            </a:r>
            <a:r>
              <a:rPr kumimoji="1" lang="en-US" altLang="zh-CN" sz="2800" b="0" i="0" u="none" strike="noStrike" kern="0" cap="none" spc="0" normalizeH="0" baseline="0" noProof="0" dirty="0" smtClean="0">
                <a:ln>
                  <a:noFill/>
                </a:ln>
                <a:solidFill>
                  <a:srgbClr val="FF0000"/>
                </a:solidFill>
                <a:effectLst/>
                <a:uLnTx/>
                <a:uFillTx/>
                <a:latin typeface="+mn-lt"/>
                <a:ea typeface="+mn-ea"/>
              </a:rPr>
              <a:t>1 0 1</a:t>
            </a:r>
            <a:endParaRPr kumimoji="1" lang="en-US" altLang="zh-CN" sz="2800" b="0" i="0" u="none" strike="noStrike" kern="0" cap="none" spc="0" normalizeH="0" baseline="0" noProof="0" dirty="0" smtClean="0">
              <a:ln>
                <a:noFill/>
              </a:ln>
              <a:solidFill>
                <a:srgbClr val="FF0000"/>
              </a:solidFill>
              <a:effectLst/>
              <a:uLnTx/>
              <a:uFillTx/>
              <a:latin typeface="+mn-lt"/>
              <a:ea typeface="+mn-ea"/>
            </a:endParaRPr>
          </a:p>
        </p:txBody>
      </p:sp>
      <p:sp>
        <p:nvSpPr>
          <p:cNvPr id="41988" name="灯片编号占位符 4"/>
          <p:cNvSpPr txBox="1">
            <a:spLocks noGrp="1"/>
          </p:cNvSpPr>
          <p:nvPr>
            <p:ph type="sldNum" sz="quarter"/>
          </p:nvPr>
        </p:nvSpPr>
        <p:spPr>
          <a:xfrm>
            <a:off x="6457950" y="6356350"/>
            <a:ext cx="2057400" cy="365125"/>
          </a:xfrm>
          <a:prstGeom prst="rect">
            <a:avLst/>
          </a:prstGeom>
          <a:noFill/>
          <a:ln w="9525">
            <a:noFill/>
          </a:ln>
        </p:spPr>
        <p:txBody>
          <a:bodyPr/>
          <a:p>
            <a:pPr marL="0" indent="0">
              <a:spcBef>
                <a:spcPct val="0"/>
              </a:spcBef>
              <a:buClrTx/>
              <a:buFontTx/>
              <a:buNone/>
            </a:pPr>
            <a:fld id="{9A0DB2DC-4C9A-4742-B13C-FB6460FD3503}" type="slidenum">
              <a:rPr lang="zh-CN" altLang="en-US" sz="2400" dirty="0"/>
            </a:fld>
            <a:endParaRPr lang="zh-CN" altLang="en-US" sz="2400" dirty="0"/>
          </a:p>
        </p:txBody>
      </p:sp>
      <p:sp>
        <p:nvSpPr>
          <p:cNvPr id="8" name="圆角矩形 7"/>
          <p:cNvSpPr/>
          <p:nvPr/>
        </p:nvSpPr>
        <p:spPr>
          <a:xfrm>
            <a:off x="5181600" y="4314825"/>
            <a:ext cx="2703513"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lt1"/>
                </a:solidFill>
                <a:effectLst/>
                <a:uLnTx/>
                <a:uFillTx/>
                <a:latin typeface="+mn-lt"/>
                <a:ea typeface="+mn-ea"/>
                <a:cs typeface="+mn-cs"/>
              </a:rPr>
              <a:t>0⊕1=1    1⊕0=1</a:t>
            </a:r>
            <a:endParaRPr kumimoji="1" lang="en-US" altLang="zh-CN" sz="24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lt1"/>
                </a:solidFill>
                <a:effectLst/>
                <a:uLnTx/>
                <a:uFillTx/>
                <a:latin typeface="+mn-lt"/>
                <a:ea typeface="+mn-ea"/>
                <a:cs typeface="+mn-cs"/>
              </a:rPr>
              <a:t>0⊕0=0    1⊕1=0</a:t>
            </a:r>
            <a:endParaRPr kumimoji="1" lang="zh-CN" altLang="en-US" sz="24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charRg st="126" end="16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charRg st="163" end="17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charRg st="171" end="19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charRg st="195" end="21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arn(inVertic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iterate type="lt">
                                    <p:tmPct val="10000"/>
                                  </p:iterate>
                                  <p:childTnLst>
                                    <p:set>
                                      <p:cBhvr>
                                        <p:cTn id="25" dur="1" fill="hold">
                                          <p:stCondLst>
                                            <p:cond delay="0"/>
                                          </p:stCondLst>
                                        </p:cTn>
                                        <p:tgtEl>
                                          <p:spTgt spid="7">
                                            <p:txEl>
                                              <p:charRg st="215" end="233"/>
                                            </p:txEl>
                                          </p:spTgt>
                                        </p:tgtEl>
                                        <p:attrNameLst>
                                          <p:attrName>style.visibility</p:attrName>
                                        </p:attrNameLst>
                                      </p:cBhvr>
                                      <p:to>
                                        <p:strVal val="visible"/>
                                      </p:to>
                                    </p:set>
                                    <p:animEffect transition="in" filter="wipe(left)">
                                      <p:cBhvr>
                                        <p:cTn id="26" dur="500"/>
                                        <p:tgtEl>
                                          <p:spTgt spid="7">
                                            <p:txEl>
                                              <p:charRg st="215" end="2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5"/>
          <p:cNvSpPr>
            <a:spLocks noGrp="1"/>
          </p:cNvSpPr>
          <p:nvPr>
            <p:ph type="title"/>
          </p:nvPr>
        </p:nvSpPr>
        <p:spPr>
          <a:xfrm>
            <a:off x="468313" y="115888"/>
            <a:ext cx="8447087" cy="709612"/>
          </a:xfrm>
          <a:ln/>
        </p:spPr>
        <p:txBody>
          <a:bodyPr vert="horz" wrap="square" lIns="92075" tIns="46038" rIns="92075" bIns="46038" anchor="ctr" anchorCtr="0">
            <a:spAutoFit/>
          </a:bodyPr>
          <a:p>
            <a:r>
              <a:rPr lang="en-US" altLang="zh-CN" sz="4000" dirty="0"/>
              <a:t>Binary → Gray code</a:t>
            </a:r>
            <a:endParaRPr lang="zh-CN" altLang="en-US" sz="4000" dirty="0"/>
          </a:p>
        </p:txBody>
      </p:sp>
      <p:sp>
        <p:nvSpPr>
          <p:cNvPr id="7" name="内容占位符 6"/>
          <p:cNvSpPr>
            <a:spLocks noGrp="1"/>
          </p:cNvSpPr>
          <p:nvPr>
            <p:ph idx="1"/>
          </p:nvPr>
        </p:nvSpPr>
        <p:spPr>
          <a:xfrm>
            <a:off x="468313" y="836613"/>
            <a:ext cx="8523287" cy="4229100"/>
          </a:xfrm>
          <a:ln/>
        </p:spPr>
        <p:txBody>
          <a:bodyPr vert="horz" wrap="square" lIns="91440" tIns="45720" rIns="91440" bIns="45720" anchor="t" anchorCtr="0">
            <a:spAutoFit/>
          </a:bodyPr>
          <a:p>
            <a:r>
              <a:rPr lang="en-US" altLang="zh-CN" dirty="0"/>
              <a:t>The most significant bit (left-most) in the Gray code is the same as the corresponding MSB in the binary number.</a:t>
            </a:r>
            <a:endParaRPr lang="en-US" altLang="zh-CN" dirty="0"/>
          </a:p>
          <a:p>
            <a:r>
              <a:rPr lang="en-US" altLang="zh-CN" dirty="0"/>
              <a:t>Going from </a:t>
            </a:r>
            <a:r>
              <a:rPr lang="en-US" altLang="zh-CN" u="sng" dirty="0"/>
              <a:t>left to right</a:t>
            </a:r>
            <a:r>
              <a:rPr lang="en-US" altLang="zh-CN" dirty="0"/>
              <a:t>, add each adjacent pair of binary code bits to get the next Gray code bit. Discard carries.</a:t>
            </a:r>
            <a:endParaRPr lang="en-US" altLang="zh-CN" dirty="0"/>
          </a:p>
          <a:p>
            <a:r>
              <a:rPr lang="en-US" altLang="zh-CN" dirty="0"/>
              <a:t>For example, the conversion of the binary number </a:t>
            </a:r>
            <a:r>
              <a:rPr lang="en-US" altLang="zh-CN" b="1" dirty="0">
                <a:solidFill>
                  <a:srgbClr val="00B050"/>
                </a:solidFill>
              </a:rPr>
              <a:t>10110</a:t>
            </a:r>
            <a:r>
              <a:rPr lang="en-US" altLang="zh-CN" dirty="0"/>
              <a:t> to Gray code is as follows:</a:t>
            </a:r>
            <a:endParaRPr lang="en-US" altLang="zh-CN" dirty="0"/>
          </a:p>
        </p:txBody>
      </p:sp>
      <p:sp>
        <p:nvSpPr>
          <p:cNvPr id="43012" name="灯片编号占位符 4"/>
          <p:cNvSpPr txBox="1">
            <a:spLocks noGrp="1"/>
          </p:cNvSpPr>
          <p:nvPr>
            <p:ph type="sldNum" sz="quarter"/>
          </p:nvPr>
        </p:nvSpPr>
        <p:spPr>
          <a:xfrm>
            <a:off x="8388350" y="6356350"/>
            <a:ext cx="706438" cy="365125"/>
          </a:xfrm>
          <a:prstGeom prst="rect">
            <a:avLst/>
          </a:prstGeom>
          <a:noFill/>
          <a:ln w="9525">
            <a:noFill/>
          </a:ln>
        </p:spPr>
        <p:txBody>
          <a:bodyPr/>
          <a:p>
            <a:pPr marL="0" indent="0">
              <a:spcBef>
                <a:spcPct val="0"/>
              </a:spcBef>
              <a:buClrTx/>
              <a:buFontTx/>
              <a:buNone/>
            </a:pPr>
            <a:fld id="{9A0DB2DC-4C9A-4742-B13C-FB6460FD3503}" type="slidenum">
              <a:rPr lang="zh-CN" altLang="en-US" sz="2400" dirty="0"/>
            </a:fld>
            <a:endParaRPr lang="zh-CN" altLang="en-US" sz="2400" dirty="0"/>
          </a:p>
        </p:txBody>
      </p:sp>
      <p:pic>
        <p:nvPicPr>
          <p:cNvPr id="43013" name="图片 1"/>
          <p:cNvPicPr>
            <a:picLocks noChangeAspect="1"/>
          </p:cNvPicPr>
          <p:nvPr/>
        </p:nvPicPr>
        <p:blipFill>
          <a:blip r:embed="rId1"/>
          <a:stretch>
            <a:fillRect/>
          </a:stretch>
        </p:blipFill>
        <p:spPr>
          <a:xfrm>
            <a:off x="1258888" y="5162550"/>
            <a:ext cx="7032625" cy="12906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charRg st="113" end="23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charRg st="230" end="3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5"/>
          <p:cNvSpPr>
            <a:spLocks noGrp="1"/>
          </p:cNvSpPr>
          <p:nvPr>
            <p:ph type="title"/>
          </p:nvPr>
        </p:nvSpPr>
        <p:spPr>
          <a:xfrm>
            <a:off x="468313" y="133350"/>
            <a:ext cx="8447087" cy="676275"/>
          </a:xfrm>
          <a:ln/>
        </p:spPr>
        <p:txBody>
          <a:bodyPr vert="horz" wrap="square" lIns="92075" tIns="46038" rIns="92075" bIns="46038" anchor="ctr" anchorCtr="0">
            <a:spAutoFit/>
          </a:bodyPr>
          <a:p>
            <a:r>
              <a:rPr lang="en-US" altLang="zh-CN" sz="3800" dirty="0"/>
              <a:t>Gray-to-Binary Code Conversion</a:t>
            </a:r>
            <a:endParaRPr lang="zh-CN" altLang="en-US" sz="3800" dirty="0"/>
          </a:p>
        </p:txBody>
      </p:sp>
      <p:sp>
        <p:nvSpPr>
          <p:cNvPr id="7" name="内容占位符 6"/>
          <p:cNvSpPr>
            <a:spLocks noGrp="1"/>
          </p:cNvSpPr>
          <p:nvPr>
            <p:ph idx="1"/>
          </p:nvPr>
        </p:nvSpPr>
        <p:spPr>
          <a:xfrm>
            <a:off x="468313" y="906463"/>
            <a:ext cx="8523287" cy="3508375"/>
          </a:xfrm>
          <a:ln/>
        </p:spPr>
        <p:txBody>
          <a:bodyPr vert="horz" wrap="square" lIns="91440" tIns="45720" rIns="91440" bIns="45720" anchor="t" anchorCtr="0">
            <a:spAutoFit/>
          </a:bodyPr>
          <a:p>
            <a:r>
              <a:rPr lang="en-US" altLang="zh-CN" sz="3000" dirty="0">
                <a:solidFill>
                  <a:srgbClr val="00B050"/>
                </a:solidFill>
              </a:rPr>
              <a:t>To convert from Gray code to binary</a:t>
            </a:r>
            <a:r>
              <a:rPr lang="en-US" altLang="zh-CN" sz="3000" dirty="0"/>
              <a:t>, use a similar method; however, there are some differences.</a:t>
            </a:r>
            <a:endParaRPr lang="en-US" altLang="zh-CN" sz="3000" dirty="0"/>
          </a:p>
          <a:p>
            <a:r>
              <a:rPr lang="en-US" altLang="zh-CN" sz="3000" dirty="0"/>
              <a:t>The most significant bit (left-most) in the binary code is the same as the corresponding bit in the Gray code. For example, the conversion of the Gray code word 11011 to binary is as follows:</a:t>
            </a:r>
            <a:endParaRPr lang="en-US" altLang="zh-CN" sz="3000" dirty="0"/>
          </a:p>
          <a:p>
            <a:endParaRPr lang="en-US" altLang="zh-CN" sz="3000" dirty="0"/>
          </a:p>
        </p:txBody>
      </p:sp>
      <p:sp>
        <p:nvSpPr>
          <p:cNvPr id="44036" name="灯片编号占位符 4"/>
          <p:cNvSpPr txBox="1">
            <a:spLocks noGrp="1"/>
          </p:cNvSpPr>
          <p:nvPr>
            <p:ph type="sldNum" sz="quarter"/>
          </p:nvPr>
        </p:nvSpPr>
        <p:spPr>
          <a:xfrm>
            <a:off x="8388350" y="6356350"/>
            <a:ext cx="706438" cy="365125"/>
          </a:xfrm>
          <a:prstGeom prst="rect">
            <a:avLst/>
          </a:prstGeom>
          <a:noFill/>
          <a:ln w="9525">
            <a:noFill/>
          </a:ln>
        </p:spPr>
        <p:txBody>
          <a:bodyPr/>
          <a:p>
            <a:pPr marL="0" indent="0">
              <a:spcBef>
                <a:spcPct val="0"/>
              </a:spcBef>
              <a:buClrTx/>
              <a:buFontTx/>
              <a:buNone/>
            </a:pPr>
            <a:fld id="{9A0DB2DC-4C9A-4742-B13C-FB6460FD3503}" type="slidenum">
              <a:rPr lang="zh-CN" altLang="en-US" sz="2400" dirty="0"/>
            </a:fld>
            <a:endParaRPr lang="zh-CN" altLang="en-US" sz="2400" dirty="0"/>
          </a:p>
        </p:txBody>
      </p:sp>
      <p:pic>
        <p:nvPicPr>
          <p:cNvPr id="44037" name="图片 2"/>
          <p:cNvPicPr>
            <a:picLocks noChangeAspect="1"/>
          </p:cNvPicPr>
          <p:nvPr/>
        </p:nvPicPr>
        <p:blipFill>
          <a:blip r:embed="rId1"/>
          <a:stretch>
            <a:fillRect/>
          </a:stretch>
        </p:blipFill>
        <p:spPr>
          <a:xfrm>
            <a:off x="827088" y="3960813"/>
            <a:ext cx="7996237" cy="1555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charRg st="0" end="9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charRg st="96" end="28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500" name="Rectangle 4"/>
          <p:cNvSpPr>
            <a:spLocks noGrp="1" noChangeArrowheads="1"/>
          </p:cNvSpPr>
          <p:nvPr>
            <p:ph type="title"/>
          </p:nvPr>
        </p:nvSpPr>
        <p:spPr>
          <a:xfrm>
            <a:off x="468313" y="41275"/>
            <a:ext cx="8447088" cy="585788"/>
          </a:xfrm>
        </p:spPr>
        <p:txBody>
          <a:bodyPr vert="horz" wrap="square" lIns="92075" tIns="46038" rIns="92075" bIns="46038"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 Binary Codes</a:t>
            </a:r>
            <a:endParaRPr kumimoji="1" lang="zh-CN" altLang="en-US"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234501" name="Text Box 5"/>
          <p:cNvSpPr txBox="1">
            <a:spLocks noChangeArrowheads="1"/>
          </p:cNvSpPr>
          <p:nvPr/>
        </p:nvSpPr>
        <p:spPr bwMode="auto">
          <a:xfrm>
            <a:off x="468313" y="776288"/>
            <a:ext cx="6911975"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flatTx/>
          </a:bodyPr>
          <a:lstStyle/>
          <a:p>
            <a:pPr marR="0" defTabSz="914400" eaLnBrk="1" hangingPunct="1">
              <a:spcBef>
                <a:spcPct val="50000"/>
              </a:spcBef>
              <a:buClrTx/>
              <a:buSzTx/>
              <a:buFont typeface="Wingdings" panose="05000000000000000000" pitchFamily="2" charset="2"/>
              <a:buChar char="u"/>
              <a:defRPr/>
            </a:pPr>
            <a:r>
              <a:rPr kumimoji="1" lang="zh-CN" altLang="en-US"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Alphanumeric codes </a:t>
            </a:r>
            <a:endParaRPr kumimoji="1" lang="en-US" altLang="zh-CN" sz="2800"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eaLnBrk="1" hangingPunct="1">
              <a:spcBef>
                <a:spcPts val="0"/>
              </a:spcBef>
              <a:buClrTx/>
              <a:buSzTx/>
              <a:buFont typeface="Wingdings" panose="05000000000000000000" pitchFamily="2" charset="2"/>
              <a:buNone/>
              <a:defRPr/>
            </a:pPr>
            <a:r>
              <a:rPr kumimoji="1" lang="zh-CN" altLang="en-US" sz="2800"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zh-CN" altLang="en-US"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字母数字编码</a:t>
            </a:r>
            <a:endParaRPr kumimoji="1" lang="zh-CN" altLang="en-US"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pic>
        <p:nvPicPr>
          <p:cNvPr id="45060" name="Picture 9" descr="92"/>
          <p:cNvPicPr>
            <a:picLocks noChangeAspect="1"/>
          </p:cNvPicPr>
          <p:nvPr>
            <p:ph idx="1"/>
          </p:nvPr>
        </p:nvPicPr>
        <p:blipFill>
          <a:blip r:embed="rId1"/>
          <a:srcRect/>
          <a:stretch>
            <a:fillRect/>
          </a:stretch>
        </p:blipFill>
        <p:spPr>
          <a:xfrm>
            <a:off x="4479925" y="692150"/>
            <a:ext cx="4578350" cy="5329238"/>
          </a:xfrm>
          <a:ln w="9525"/>
        </p:spPr>
      </p:pic>
      <p:sp>
        <p:nvSpPr>
          <p:cNvPr id="234506" name="Text Box 10"/>
          <p:cNvSpPr txBox="1">
            <a:spLocks noChangeArrowheads="1"/>
          </p:cNvSpPr>
          <p:nvPr/>
        </p:nvSpPr>
        <p:spPr bwMode="auto">
          <a:xfrm>
            <a:off x="395288" y="1773238"/>
            <a:ext cx="3960813" cy="4324350"/>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defTabSz="914400" eaLnBrk="1" hangingPunct="1">
              <a:spcBef>
                <a:spcPct val="50000"/>
              </a:spcBef>
              <a:buClrTx/>
              <a:buSzTx/>
              <a:buFontTx/>
              <a:buNone/>
              <a:defRPr/>
            </a:pPr>
            <a:r>
              <a:rPr kumimoji="1" lang="zh-CN" altLang="en-US" sz="22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数字系统，尤其是计算机，更需要将数据</a:t>
            </a:r>
            <a:r>
              <a:rPr kumimoji="1" lang="en-US" altLang="zh-CN" sz="22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zh-CN" altLang="en-US" sz="22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如字母表、标点符号等</a:t>
            </a:r>
            <a:r>
              <a:rPr kumimoji="1" lang="en-US" altLang="zh-CN" sz="22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zh-CN" altLang="en-US" sz="22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进行编码的方法。</a:t>
            </a:r>
            <a:endParaRPr kumimoji="1" lang="zh-CN" altLang="en-US" sz="22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eaLnBrk="1" hangingPunct="1">
              <a:spcBef>
                <a:spcPct val="50000"/>
              </a:spcBef>
              <a:buClrTx/>
              <a:buSzTx/>
              <a:buFontTx/>
              <a:buNone/>
              <a:defRPr/>
            </a:pPr>
            <a:r>
              <a:rPr kumimoji="1" lang="zh-CN" altLang="en-US" sz="22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二进制信息</a:t>
            </a:r>
            <a:r>
              <a:rPr kumimoji="1" lang="en-US" altLang="zh-CN" sz="22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zh-CN" altLang="en-US" sz="22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表示数字、字母和标点符号</a:t>
            </a:r>
            <a:r>
              <a:rPr kumimoji="1" lang="en-US" altLang="zh-CN" sz="22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zh-CN" altLang="en-US" sz="22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可被输入到系统存储、处理、最后通过在打印机或显示器送外外部世界</a:t>
            </a:r>
            <a:endParaRPr kumimoji="1" lang="en-US" altLang="zh-CN" sz="22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eaLnBrk="1" hangingPunct="1">
              <a:spcBef>
                <a:spcPct val="50000"/>
              </a:spcBef>
              <a:buClrTx/>
              <a:buSzTx/>
              <a:buFontTx/>
              <a:buNone/>
              <a:defRPr/>
            </a:pPr>
            <a:r>
              <a:rPr kumimoji="1" lang="en-US" altLang="zh-CN" sz="22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ASCII</a:t>
            </a:r>
            <a:r>
              <a:rPr kumimoji="1" lang="en-US" altLang="zh-CN" sz="2200" kern="1200" cap="none" spc="0" normalizeH="0" baseline="0" noProof="0" dirty="0">
                <a:latin typeface="Times New Roman" panose="02020603050405020304" pitchFamily="18" charset="0"/>
                <a:ea typeface="宋体" panose="02010600030101010101" pitchFamily="2" charset="-122"/>
                <a:cs typeface="+mn-cs"/>
              </a:rPr>
              <a:t> (American standard code for information interchange)</a:t>
            </a:r>
            <a:endParaRPr kumimoji="1" lang="en-US" altLang="zh-CN" sz="2200"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hangingPunct="1">
              <a:spcBef>
                <a:spcPct val="50000"/>
              </a:spcBef>
              <a:buClrTx/>
              <a:buSzTx/>
              <a:buFontTx/>
              <a:buNone/>
              <a:defRPr/>
            </a:pPr>
            <a:r>
              <a:rPr kumimoji="1" lang="en-US" altLang="zh-CN" sz="22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EBCDIC </a:t>
            </a:r>
            <a:r>
              <a:rPr kumimoji="1" lang="en-US" altLang="zh-CN" sz="2200" kern="1200" cap="none" spc="0" normalizeH="0" baseline="0" noProof="0" dirty="0">
                <a:latin typeface="Times New Roman" panose="02020603050405020304" pitchFamily="18" charset="0"/>
                <a:ea typeface="宋体" panose="02010600030101010101" pitchFamily="2" charset="-122"/>
                <a:cs typeface="+mn-cs"/>
              </a:rPr>
              <a:t>(extended BCD interchange code </a:t>
            </a:r>
            <a:r>
              <a:rPr kumimoji="1" lang="zh-CN" altLang="en-US" sz="1700" kern="1200" cap="none" spc="0" normalizeH="0" baseline="0" noProof="0" dirty="0">
                <a:latin typeface="Times New Roman" panose="02020603050405020304" pitchFamily="18" charset="0"/>
                <a:ea typeface="宋体" panose="02010600030101010101" pitchFamily="2" charset="-122"/>
                <a:cs typeface="+mn-cs"/>
              </a:rPr>
              <a:t>扩展的</a:t>
            </a:r>
            <a:r>
              <a:rPr kumimoji="1" lang="en-US" altLang="zh-CN" sz="1700" kern="1200" cap="none" spc="0" normalizeH="0" baseline="0" noProof="0" dirty="0">
                <a:latin typeface="Times New Roman" panose="02020603050405020304" pitchFamily="18" charset="0"/>
                <a:ea typeface="宋体" panose="02010600030101010101" pitchFamily="2" charset="-122"/>
                <a:cs typeface="+mn-cs"/>
              </a:rPr>
              <a:t>BCD</a:t>
            </a:r>
            <a:r>
              <a:rPr kumimoji="1" lang="zh-CN" altLang="en-US" sz="1700" kern="1200" cap="none" spc="0" normalizeH="0" baseline="0" noProof="0" dirty="0">
                <a:latin typeface="Times New Roman" panose="02020603050405020304" pitchFamily="18" charset="0"/>
                <a:ea typeface="宋体" panose="02010600030101010101" pitchFamily="2" charset="-122"/>
                <a:cs typeface="+mn-cs"/>
              </a:rPr>
              <a:t>交换码</a:t>
            </a:r>
            <a:r>
              <a:rPr kumimoji="1" lang="en-US" altLang="zh-CN" sz="2200" kern="1200" cap="none" spc="0" normalizeH="0" baseline="0" noProof="0" dirty="0">
                <a:latin typeface="Times New Roman" panose="02020603050405020304" pitchFamily="18" charset="0"/>
                <a:ea typeface="宋体" panose="02010600030101010101" pitchFamily="2" charset="-122"/>
                <a:cs typeface="+mn-cs"/>
              </a:rPr>
              <a:t>)</a:t>
            </a:r>
            <a:endParaRPr kumimoji="1" lang="en-US" altLang="zh-CN" sz="2200" kern="1200" cap="none" spc="0" normalizeH="0" baseline="0" noProof="0" dirty="0">
              <a:latin typeface="Times New Roman" panose="02020603050405020304" pitchFamily="18" charset="0"/>
              <a:ea typeface="宋体" panose="02010600030101010101" pitchFamily="2" charset="-122"/>
              <a:cs typeface="+mn-cs"/>
            </a:endParaRPr>
          </a:p>
        </p:txBody>
      </p:sp>
      <p:sp>
        <p:nvSpPr>
          <p:cNvPr id="45062" name="Text Box 13"/>
          <p:cNvSpPr txBox="1"/>
          <p:nvPr/>
        </p:nvSpPr>
        <p:spPr>
          <a:xfrm>
            <a:off x="4645025" y="6021388"/>
            <a:ext cx="4248150" cy="64611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ClrTx/>
              <a:buFontTx/>
              <a:buNone/>
            </a:pPr>
            <a:r>
              <a:rPr lang="en-US" altLang="zh-CN" sz="1800" b="1" dirty="0"/>
              <a:t>Partial listing of seven-bit ASCII and eight-bit EBCDIC codes in hexadecimal</a:t>
            </a:r>
            <a:endParaRPr lang="en-US" altLang="zh-CN" sz="18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24" name="Rectangle 4"/>
          <p:cNvSpPr>
            <a:spLocks noGrp="1" noChangeArrowheads="1"/>
          </p:cNvSpPr>
          <p:nvPr>
            <p:ph type="title"/>
          </p:nvPr>
        </p:nvSpPr>
        <p:spPr>
          <a:xfrm>
            <a:off x="468313" y="44450"/>
            <a:ext cx="8447088" cy="677863"/>
          </a:xfrm>
        </p:spPr>
        <p:txBody>
          <a:bodyPr vert="horz" wrap="square" lIns="0" tIns="0" rIns="0" bIns="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 Binary Codes</a:t>
            </a:r>
            <a:endParaRPr kumimoji="1" lang="zh-CN" altLang="en-US"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235525" name="Text Box 5"/>
          <p:cNvSpPr txBox="1">
            <a:spLocks noChangeArrowheads="1"/>
          </p:cNvSpPr>
          <p:nvPr/>
        </p:nvSpPr>
        <p:spPr bwMode="auto">
          <a:xfrm>
            <a:off x="395288" y="765175"/>
            <a:ext cx="4608513" cy="457200"/>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defTabSz="914400" eaLnBrk="1" hangingPunct="1">
              <a:spcBef>
                <a:spcPct val="50000"/>
              </a:spcBef>
              <a:buClrTx/>
              <a:buSzTx/>
              <a:buFont typeface="Wingdings" panose="05000000000000000000" pitchFamily="2" charset="2"/>
              <a:buChar char="u"/>
              <a:defRPr/>
            </a:pPr>
            <a:r>
              <a:rPr kumimoji="1" lang="en-US" altLang="zh-CN"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6</a:t>
            </a:r>
            <a:r>
              <a:rPr kumimoji="1" lang="zh-CN" altLang="en-US"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1" lang="en-US" altLang="zh-CN"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Signed Number Binary</a:t>
            </a:r>
            <a:endParaRPr kumimoji="1" lang="en-US" altLang="zh-CN" sz="2800" b="1"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235526" name="Text Box 6"/>
          <p:cNvSpPr txBox="1">
            <a:spLocks noChangeArrowheads="1"/>
          </p:cNvSpPr>
          <p:nvPr/>
        </p:nvSpPr>
        <p:spPr bwMode="auto">
          <a:xfrm>
            <a:off x="539750" y="1341438"/>
            <a:ext cx="4248150" cy="2308225"/>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defTabSz="914400" eaLnBrk="1" hangingPunct="1">
              <a:spcBef>
                <a:spcPct val="50000"/>
              </a:spcBef>
              <a:buClrTx/>
              <a:buSzTx/>
              <a:buFontTx/>
              <a:buNone/>
              <a:defRPr/>
            </a:pPr>
            <a:r>
              <a:rPr kumimoji="1" lang="en-US" altLang="zh-CN"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Binary  signed  magnitude  number convention  uses   the most    significant   bit position    to   indicate   sign   and    the remaining   lesser  significant bits  to  represent  magnitude</a:t>
            </a:r>
            <a:endParaRPr kumimoji="1" lang="en-US" altLang="zh-CN"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pic>
        <p:nvPicPr>
          <p:cNvPr id="46085" name="Picture 7" descr="13"/>
          <p:cNvPicPr>
            <a:picLocks noChangeAspect="1"/>
          </p:cNvPicPr>
          <p:nvPr>
            <p:ph idx="1"/>
          </p:nvPr>
        </p:nvPicPr>
        <p:blipFill>
          <a:blip r:embed="rId1"/>
          <a:srcRect/>
          <a:stretch>
            <a:fillRect/>
          </a:stretch>
        </p:blipFill>
        <p:spPr>
          <a:xfrm>
            <a:off x="5037138" y="1079500"/>
            <a:ext cx="3854450" cy="5661025"/>
          </a:xfrm>
          <a:ln w="9525"/>
        </p:spPr>
      </p:pic>
      <p:sp>
        <p:nvSpPr>
          <p:cNvPr id="46086" name="Text Box 9"/>
          <p:cNvSpPr txBox="1"/>
          <p:nvPr/>
        </p:nvSpPr>
        <p:spPr>
          <a:xfrm>
            <a:off x="5003800" y="765175"/>
            <a:ext cx="3887788" cy="4000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ClrTx/>
              <a:buFontTx/>
              <a:buNone/>
            </a:pPr>
            <a:r>
              <a:rPr lang="en-US" altLang="zh-CN" sz="2000" b="1" dirty="0"/>
              <a:t>Sign magnitude and complement</a:t>
            </a:r>
            <a:endParaRPr lang="en-US" altLang="zh-CN" sz="2000" b="1" dirty="0"/>
          </a:p>
        </p:txBody>
      </p:sp>
      <p:sp>
        <p:nvSpPr>
          <p:cNvPr id="46087" name="Text Box 10"/>
          <p:cNvSpPr txBox="1"/>
          <p:nvPr/>
        </p:nvSpPr>
        <p:spPr>
          <a:xfrm>
            <a:off x="755650" y="4437063"/>
            <a:ext cx="4105275" cy="1570037"/>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Font typeface="Wingdings" panose="05000000000000000000" pitchFamily="2" charset="2"/>
              <a:buChar char="ü"/>
            </a:pPr>
            <a:r>
              <a:rPr lang="en-US" altLang="zh-CN" sz="2400" b="1" dirty="0"/>
              <a:t>Sign magnitude </a:t>
            </a:r>
            <a:r>
              <a:rPr lang="zh-CN" altLang="en-US" sz="1800" b="1" dirty="0"/>
              <a:t>符号数编码</a:t>
            </a:r>
            <a:endParaRPr lang="en-US" altLang="zh-CN" sz="1800" b="1" dirty="0"/>
          </a:p>
          <a:p>
            <a:pPr marL="0" lvl="0" indent="0" eaLnBrk="1" hangingPunct="1">
              <a:spcBef>
                <a:spcPct val="50000"/>
              </a:spcBef>
              <a:buFont typeface="Wingdings" panose="05000000000000000000" pitchFamily="2" charset="2"/>
              <a:buChar char="ü"/>
            </a:pPr>
            <a:r>
              <a:rPr lang="en-US" altLang="zh-CN" sz="2400" b="1" dirty="0"/>
              <a:t>2s complement</a:t>
            </a:r>
            <a:endParaRPr lang="en-US" altLang="zh-CN" sz="2400" b="1" dirty="0"/>
          </a:p>
          <a:p>
            <a:pPr marL="0" lvl="0" indent="0" eaLnBrk="1" hangingPunct="1">
              <a:spcBef>
                <a:spcPct val="50000"/>
              </a:spcBef>
              <a:buFont typeface="Wingdings" panose="05000000000000000000" pitchFamily="2" charset="2"/>
              <a:buChar char="ü"/>
            </a:pPr>
            <a:r>
              <a:rPr lang="en-US" altLang="zh-CN" sz="2400" b="1" dirty="0"/>
              <a:t>1s complement</a:t>
            </a:r>
            <a:endParaRPr lang="en-US" altLang="zh-CN" sz="2400"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6551" name="Rectangle 7"/>
          <p:cNvSpPr>
            <a:spLocks noRot="1" noChangeArrowheads="1"/>
          </p:cNvSpPr>
          <p:nvPr/>
        </p:nvSpPr>
        <p:spPr bwMode="auto">
          <a:xfrm>
            <a:off x="395288" y="44450"/>
            <a:ext cx="86407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2.6 Signed Number Representation</a:t>
            </a:r>
            <a:r>
              <a:rPr kumimoji="1" lang="en-US" altLang="zh-CN" sz="44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rPr>
              <a:t> </a:t>
            </a:r>
            <a:endParaRPr kumimoji="1" lang="en-US" altLang="zh-CN" sz="44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236552" name="Rectangle 8"/>
          <p:cNvSpPr>
            <a:spLocks noGrp="1" noChangeArrowheads="1"/>
          </p:cNvSpPr>
          <p:nvPr>
            <p:ph idx="1"/>
          </p:nvPr>
        </p:nvSpPr>
        <p:spPr>
          <a:xfrm>
            <a:off x="663575" y="908050"/>
            <a:ext cx="8229600" cy="5334000"/>
          </a:xfrm>
          <a:extLst>
            <a:ext uri="{91240B29-F687-4F45-9708-019B960494DF}">
              <a14:hiddenLine xmlns:a14="http://schemas.microsoft.com/office/drawing/2010/main" w="12700">
                <a:solidFill>
                  <a:schemeClr val="tx1"/>
                </a:solidFill>
                <a:miter lim="800000"/>
                <a:headEnd/>
                <a:tailEnd/>
              </a14:hiddenLine>
            </a:ext>
          </a:extLst>
        </p:spPr>
        <p:txBody>
          <a:bodyPr vert="horz" wrap="square" lIns="92075" tIns="46038" rIns="92075" bIns="4603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a:pPr>
            <a:r>
              <a:rPr kumimoji="1" lang="en-US" altLang="zh-CN" sz="2800" b="1" i="0" u="none" strike="noStrike" kern="0" cap="none" spc="0" normalizeH="0" baseline="0" noProof="0" dirty="0" smtClean="0">
                <a:ln>
                  <a:noFill/>
                </a:ln>
                <a:solidFill>
                  <a:schemeClr val="folHlink"/>
                </a:solidFill>
                <a:effectLst>
                  <a:outerShdw blurRad="38100" dist="38100" dir="2700000" algn="tl">
                    <a:srgbClr val="C0C0C0"/>
                  </a:outerShdw>
                </a:effectLst>
                <a:uLnTx/>
                <a:uFillTx/>
                <a:latin typeface="+mn-lt"/>
                <a:ea typeface="+mn-ea"/>
                <a:cs typeface="+mn-cs"/>
              </a:rPr>
              <a:t>Signed Magnitude Method</a:t>
            </a: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Pct val="95000"/>
              <a:buFontTx/>
              <a:buNone/>
              <a:defRPr/>
            </a:pPr>
            <a:r>
              <a:rPr kumimoji="1" lang="en-US" altLang="zh-CN" sz="2400" b="0" i="0" u="none" strike="noStrike" kern="0" cap="none" spc="0" normalizeH="0" baseline="0" noProof="0" dirty="0" smtClean="0">
                <a:ln>
                  <a:noFill/>
                </a:ln>
                <a:solidFill>
                  <a:schemeClr val="tx1"/>
                </a:solidFill>
                <a:effectLst/>
                <a:uLnTx/>
                <a:uFillTx/>
                <a:latin typeface="+mn-lt"/>
                <a:ea typeface="+mn-ea"/>
              </a:rPr>
              <a:t>           N = (</a:t>
            </a:r>
            <a:r>
              <a:rPr kumimoji="1" lang="en-US" altLang="zh-CN" sz="2400" b="0" i="0" u="none" strike="noStrike" kern="0" cap="none" spc="0" normalizeH="0" baseline="0" noProof="0" dirty="0" smtClean="0">
                <a:ln>
                  <a:noFill/>
                </a:ln>
                <a:solidFill>
                  <a:schemeClr val="accent2"/>
                </a:solidFill>
                <a:effectLst/>
                <a:uLnTx/>
                <a:uFillTx/>
                <a:latin typeface="+mn-lt"/>
                <a:ea typeface="+mn-ea"/>
              </a:rPr>
              <a:t>s,</a:t>
            </a:r>
            <a:r>
              <a:rPr kumimoji="1" lang="en-US" altLang="zh-CN" sz="2400" b="0" i="0" u="none" strike="noStrike" kern="0" cap="none" spc="0" normalizeH="0" baseline="0" noProof="0" dirty="0" smtClean="0">
                <a:ln>
                  <a:noFill/>
                </a:ln>
                <a:solidFill>
                  <a:schemeClr val="tx1"/>
                </a:solidFill>
                <a:effectLst/>
                <a:uLnTx/>
                <a:uFillTx/>
                <a:latin typeface="+mn-lt"/>
                <a:ea typeface="+mn-ea"/>
              </a:rPr>
              <a:t>a</a:t>
            </a:r>
            <a:r>
              <a:rPr kumimoji="1" lang="en-US" altLang="zh-CN" sz="2400" b="0" i="0" u="none" strike="noStrike" kern="0" cap="none" spc="0" normalizeH="0" baseline="-25000" noProof="0" dirty="0" smtClean="0">
                <a:ln>
                  <a:noFill/>
                </a:ln>
                <a:solidFill>
                  <a:schemeClr val="tx1"/>
                </a:solidFill>
                <a:effectLst/>
                <a:uLnTx/>
                <a:uFillTx/>
                <a:latin typeface="+mn-lt"/>
                <a:ea typeface="+mn-ea"/>
              </a:rPr>
              <a:t>n-1</a:t>
            </a:r>
            <a:r>
              <a:rPr kumimoji="1" lang="en-US" altLang="zh-CN" sz="2400" b="0" i="0" u="none" strike="noStrike" kern="0" cap="none" spc="0" normalizeH="0" baseline="0" noProof="0" dirty="0" smtClean="0">
                <a:ln>
                  <a:noFill/>
                </a:ln>
                <a:solidFill>
                  <a:schemeClr val="tx1"/>
                </a:solidFill>
                <a:effectLst/>
                <a:uLnTx/>
                <a:uFillTx/>
                <a:latin typeface="+mn-lt"/>
                <a:ea typeface="+mn-ea"/>
              </a:rPr>
              <a:t> ... a</a:t>
            </a:r>
            <a:r>
              <a:rPr kumimoji="1" lang="en-US" altLang="zh-CN" sz="2400" b="0" i="0" u="none" strike="noStrike" kern="0" cap="none" spc="0" normalizeH="0" baseline="-25000" noProof="0" dirty="0" smtClean="0">
                <a:ln>
                  <a:noFill/>
                </a:ln>
                <a:solidFill>
                  <a:schemeClr val="tx1"/>
                </a:solidFill>
                <a:effectLst/>
                <a:uLnTx/>
                <a:uFillTx/>
                <a:latin typeface="+mn-lt"/>
                <a:ea typeface="+mn-ea"/>
              </a:rPr>
              <a:t>0</a:t>
            </a:r>
            <a:r>
              <a:rPr kumimoji="1" lang="en-US" altLang="zh-CN" sz="2400" b="0" i="0" u="none" strike="noStrike" kern="0" cap="none" spc="0" normalizeH="0" baseline="0" noProof="0" dirty="0" smtClean="0">
                <a:ln>
                  <a:noFill/>
                </a:ln>
                <a:solidFill>
                  <a:schemeClr val="tx1"/>
                </a:solidFill>
                <a:effectLst/>
                <a:uLnTx/>
                <a:uFillTx/>
                <a:latin typeface="+mn-lt"/>
                <a:ea typeface="+mn-ea"/>
              </a:rPr>
              <a:t>.a</a:t>
            </a:r>
            <a:r>
              <a:rPr kumimoji="1" lang="en-US" altLang="zh-CN" sz="2400" b="0" i="0" u="none" strike="noStrike" kern="0" cap="none" spc="0" normalizeH="0" baseline="-25000" noProof="0" dirty="0" smtClean="0">
                <a:ln>
                  <a:noFill/>
                </a:ln>
                <a:solidFill>
                  <a:schemeClr val="tx1"/>
                </a:solidFill>
                <a:effectLst/>
                <a:uLnTx/>
                <a:uFillTx/>
                <a:latin typeface="+mn-lt"/>
                <a:ea typeface="+mn-ea"/>
              </a:rPr>
              <a:t>-1</a:t>
            </a:r>
            <a:r>
              <a:rPr kumimoji="1" lang="en-US" altLang="zh-CN" sz="2400" b="0" i="0" u="none" strike="noStrike" kern="0" cap="none" spc="0" normalizeH="0" baseline="0" noProof="0" dirty="0" smtClean="0">
                <a:ln>
                  <a:noFill/>
                </a:ln>
                <a:solidFill>
                  <a:schemeClr val="tx1"/>
                </a:solidFill>
                <a:effectLst/>
                <a:uLnTx/>
                <a:uFillTx/>
                <a:latin typeface="+mn-lt"/>
                <a:ea typeface="+mn-ea"/>
              </a:rPr>
              <a:t> ... a</a:t>
            </a:r>
            <a:r>
              <a:rPr kumimoji="1" lang="en-US" altLang="zh-CN" sz="2400" b="0" i="0" u="none" strike="noStrike" kern="0" cap="none" spc="0" normalizeH="0" baseline="-25000" noProof="0" dirty="0" smtClean="0">
                <a:ln>
                  <a:noFill/>
                </a:ln>
                <a:solidFill>
                  <a:schemeClr val="tx1"/>
                </a:solidFill>
                <a:effectLst/>
                <a:uLnTx/>
                <a:uFillTx/>
                <a:latin typeface="+mn-lt"/>
                <a:ea typeface="+mn-ea"/>
              </a:rPr>
              <a:t>-m</a:t>
            </a:r>
            <a:r>
              <a:rPr kumimoji="1" lang="en-US" altLang="zh-CN" sz="2400" b="0" i="0" u="none" strike="noStrike" kern="0" cap="none" spc="0" normalizeH="0" baseline="0" noProof="0" dirty="0" smtClean="0">
                <a:ln>
                  <a:noFill/>
                </a:ln>
                <a:solidFill>
                  <a:schemeClr val="tx1"/>
                </a:solidFill>
                <a:effectLst/>
                <a:uLnTx/>
                <a:uFillTx/>
                <a:latin typeface="+mn-lt"/>
                <a:ea typeface="+mn-ea"/>
              </a:rPr>
              <a:t>)</a:t>
            </a:r>
            <a:r>
              <a:rPr kumimoji="1" lang="en-US" altLang="zh-CN" sz="2400" b="0" i="0" u="none" strike="noStrike" kern="0" cap="none" spc="0" normalizeH="0" baseline="-25000" noProof="0" dirty="0" err="1" smtClean="0">
                <a:ln>
                  <a:noFill/>
                </a:ln>
                <a:solidFill>
                  <a:schemeClr val="tx1"/>
                </a:solidFill>
                <a:effectLst/>
                <a:uLnTx/>
                <a:uFillTx/>
                <a:latin typeface="+mn-lt"/>
                <a:ea typeface="+mn-ea"/>
              </a:rPr>
              <a:t>rsm</a:t>
            </a:r>
            <a:r>
              <a:rPr kumimoji="1" lang="en-US" altLang="zh-CN" sz="2400" b="0" i="0" u="none" strike="noStrike" kern="0" cap="none" spc="0" normalizeH="0" baseline="0" noProof="0" dirty="0" smtClean="0">
                <a:ln>
                  <a:noFill/>
                </a:ln>
                <a:solidFill>
                  <a:schemeClr val="tx1"/>
                </a:solidFill>
                <a:effectLst/>
                <a:uLnTx/>
                <a:uFillTx/>
                <a:latin typeface="+mn-lt"/>
                <a:ea typeface="+mn-ea"/>
              </a:rPr>
              <a:t>, 			</a:t>
            </a:r>
            <a:endParaRPr kumimoji="1" lang="en-US" altLang="zh-CN" sz="24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Pct val="95000"/>
              <a:buFontTx/>
              <a:buNone/>
              <a:defRPr/>
            </a:pPr>
            <a:r>
              <a:rPr kumimoji="1" lang="en-US" altLang="zh-CN" sz="2400" b="0" i="0" u="none" strike="noStrike" kern="0" cap="none" spc="0" normalizeH="0" baseline="0" noProof="0" dirty="0" smtClean="0">
                <a:ln>
                  <a:noFill/>
                </a:ln>
                <a:solidFill>
                  <a:schemeClr val="tx1"/>
                </a:solidFill>
                <a:effectLst/>
                <a:uLnTx/>
                <a:uFillTx/>
                <a:latin typeface="+mn-lt"/>
                <a:ea typeface="+mn-ea"/>
              </a:rPr>
              <a:t>           where s = </a:t>
            </a:r>
            <a:r>
              <a:rPr kumimoji="1" lang="en-US" altLang="zh-CN" sz="2400" b="1" i="0" u="none" strike="noStrike" kern="0" cap="none" spc="0" normalizeH="0" baseline="0" noProof="0" dirty="0" smtClean="0">
                <a:ln>
                  <a:noFill/>
                </a:ln>
                <a:solidFill>
                  <a:srgbClr val="0066FF"/>
                </a:solidFill>
                <a:effectLst/>
                <a:uLnTx/>
                <a:uFillTx/>
                <a:latin typeface="+mn-lt"/>
                <a:ea typeface="+mn-ea"/>
              </a:rPr>
              <a:t>0</a:t>
            </a:r>
            <a:r>
              <a:rPr kumimoji="1" lang="en-US" altLang="zh-CN" sz="2400" b="0" i="0" u="none" strike="noStrike" kern="0" cap="none" spc="0" normalizeH="0" baseline="0" noProof="0" dirty="0" smtClean="0">
                <a:ln>
                  <a:noFill/>
                </a:ln>
                <a:solidFill>
                  <a:schemeClr val="tx1"/>
                </a:solidFill>
                <a:effectLst/>
                <a:uLnTx/>
                <a:uFillTx/>
                <a:latin typeface="+mn-lt"/>
                <a:ea typeface="+mn-ea"/>
              </a:rPr>
              <a:t> if N is positive and s =  </a:t>
            </a:r>
            <a:r>
              <a:rPr kumimoji="1" lang="en-US" altLang="zh-CN" sz="2400" b="0" i="0" u="none" strike="noStrike" kern="0" cap="none" spc="0" normalizeH="0" baseline="0" noProof="0" dirty="0" smtClean="0">
                <a:ln>
                  <a:noFill/>
                </a:ln>
                <a:solidFill>
                  <a:srgbClr val="0066FF"/>
                </a:solidFill>
                <a:effectLst/>
                <a:uLnTx/>
                <a:uFillTx/>
                <a:latin typeface="+mn-lt"/>
                <a:ea typeface="+mn-ea"/>
              </a:rPr>
              <a:t>r -1</a:t>
            </a:r>
            <a:r>
              <a:rPr kumimoji="1" lang="en-US" altLang="zh-CN" sz="2400" b="0" i="0" u="none" strike="noStrike" kern="0" cap="none" spc="0" normalizeH="0" baseline="0" noProof="0" dirty="0" smtClean="0">
                <a:ln>
                  <a:noFill/>
                </a:ln>
                <a:solidFill>
                  <a:schemeClr val="tx1"/>
                </a:solidFill>
                <a:effectLst/>
                <a:uLnTx/>
                <a:uFillTx/>
                <a:latin typeface="+mn-lt"/>
                <a:ea typeface="+mn-ea"/>
              </a:rPr>
              <a:t> otherwise.</a:t>
            </a:r>
            <a:endParaRPr kumimoji="1" lang="en-US" altLang="zh-CN" sz="24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Pct val="95000"/>
              <a:buFontTx/>
              <a:buChar char="–"/>
              <a:defRPr/>
            </a:pPr>
            <a:r>
              <a:rPr kumimoji="1" lang="en-US" altLang="zh-CN" sz="2000" b="1" i="0" u="none" strike="noStrike" kern="0" cap="none" spc="0" normalizeH="0" baseline="0" noProof="0" dirty="0" smtClean="0">
                <a:ln>
                  <a:noFill/>
                </a:ln>
                <a:solidFill>
                  <a:schemeClr val="tx1"/>
                </a:solidFill>
                <a:effectLst/>
                <a:uLnTx/>
                <a:uFillTx/>
                <a:latin typeface="+mn-lt"/>
                <a:ea typeface="+mn-ea"/>
              </a:rPr>
              <a:t>E.g.</a:t>
            </a:r>
            <a:r>
              <a:rPr kumimoji="1" lang="en-US" altLang="zh-CN" sz="2000" b="0" i="0" u="none" strike="noStrike" kern="0" cap="none" spc="0" normalizeH="0" baseline="0" noProof="0" dirty="0" smtClean="0">
                <a:ln>
                  <a:noFill/>
                </a:ln>
                <a:solidFill>
                  <a:schemeClr val="tx1"/>
                </a:solidFill>
                <a:effectLst/>
                <a:uLnTx/>
                <a:uFillTx/>
                <a:latin typeface="+mn-lt"/>
                <a:ea typeface="+mn-ea"/>
              </a:rPr>
              <a:t>    N = -(15)</a:t>
            </a:r>
            <a:r>
              <a:rPr kumimoji="1" lang="en-US" altLang="zh-CN" sz="2000" b="0" i="0" u="none" strike="noStrike" kern="0" cap="none" spc="0" normalizeH="0" baseline="-25000" noProof="0" dirty="0" smtClean="0">
                <a:ln>
                  <a:noFill/>
                </a:ln>
                <a:solidFill>
                  <a:schemeClr val="tx1"/>
                </a:solidFill>
                <a:effectLst/>
                <a:uLnTx/>
                <a:uFillTx/>
                <a:latin typeface="+mn-lt"/>
                <a:ea typeface="+mn-ea"/>
              </a:rPr>
              <a:t>10</a:t>
            </a:r>
            <a:endParaRPr kumimoji="1" lang="en-US" altLang="zh-CN" sz="2000" b="0" i="0" u="none" strike="noStrike" kern="0" cap="none" spc="0" normalizeH="0" baseline="-2500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Pct val="95000"/>
              <a:buFontTx/>
              <a:buNone/>
              <a:defRPr/>
            </a:pPr>
            <a:r>
              <a:rPr kumimoji="1" lang="en-US" altLang="zh-CN" sz="2000" b="1" i="0" u="none" strike="noStrike" kern="0" cap="none" spc="0" normalizeH="0" baseline="0" noProof="0" dirty="0" smtClean="0">
                <a:ln>
                  <a:noFill/>
                </a:ln>
                <a:solidFill>
                  <a:schemeClr val="tx1"/>
                </a:solidFill>
                <a:effectLst/>
                <a:uLnTx/>
                <a:uFillTx/>
                <a:latin typeface="+mn-lt"/>
                <a:ea typeface="+mn-ea"/>
              </a:rPr>
              <a:t>     In binary:</a:t>
            </a:r>
            <a:r>
              <a:rPr kumimoji="1" lang="en-US" altLang="zh-CN" sz="2000" b="0" i="0" u="none" strike="noStrike" kern="0" cap="none" spc="0" normalizeH="0" baseline="0" noProof="0" dirty="0" smtClean="0">
                <a:ln>
                  <a:noFill/>
                </a:ln>
                <a:solidFill>
                  <a:schemeClr val="tx1"/>
                </a:solidFill>
                <a:effectLst/>
                <a:uLnTx/>
                <a:uFillTx/>
                <a:latin typeface="+mn-lt"/>
                <a:ea typeface="+mn-ea"/>
              </a:rPr>
              <a:t>          N = -(15)</a:t>
            </a:r>
            <a:r>
              <a:rPr kumimoji="1" lang="en-US" altLang="zh-CN" sz="2000" b="0" i="0" u="none" strike="noStrike" kern="0" cap="none" spc="0" normalizeH="0" baseline="-25000" noProof="0" dirty="0" smtClean="0">
                <a:ln>
                  <a:noFill/>
                </a:ln>
                <a:solidFill>
                  <a:schemeClr val="tx1"/>
                </a:solidFill>
                <a:effectLst/>
                <a:uLnTx/>
                <a:uFillTx/>
                <a:latin typeface="+mn-lt"/>
                <a:ea typeface="+mn-ea"/>
              </a:rPr>
              <a:t>10</a:t>
            </a:r>
            <a:r>
              <a:rPr kumimoji="1" lang="en-US" altLang="zh-CN" sz="2000" b="0" i="0" u="none" strike="noStrike" kern="0" cap="none" spc="0" normalizeH="0" baseline="0" noProof="0" dirty="0" smtClean="0">
                <a:ln>
                  <a:noFill/>
                </a:ln>
                <a:solidFill>
                  <a:schemeClr val="tx1"/>
                </a:solidFill>
                <a:effectLst/>
                <a:uLnTx/>
                <a:uFillTx/>
                <a:latin typeface="+mn-lt"/>
                <a:ea typeface="+mn-ea"/>
              </a:rPr>
              <a:t>	= -(1111)</a:t>
            </a:r>
            <a:r>
              <a:rPr kumimoji="1" lang="en-US" altLang="zh-CN" sz="2000" b="0" i="0" u="none" strike="noStrike" kern="0" cap="none" spc="0" normalizeH="0" baseline="-25000" noProof="0" dirty="0" smtClean="0">
                <a:ln>
                  <a:noFill/>
                </a:ln>
                <a:solidFill>
                  <a:schemeClr val="tx1"/>
                </a:solidFill>
                <a:effectLst/>
                <a:uLnTx/>
                <a:uFillTx/>
                <a:latin typeface="+mn-lt"/>
                <a:ea typeface="+mn-ea"/>
              </a:rPr>
              <a:t>2</a:t>
            </a:r>
            <a:r>
              <a:rPr kumimoji="1" lang="en-US" altLang="zh-CN" sz="2000" b="0" i="0" u="none" strike="noStrike" kern="0" cap="none" spc="0" normalizeH="0" baseline="0" noProof="0" dirty="0" smtClean="0">
                <a:ln>
                  <a:noFill/>
                </a:ln>
                <a:solidFill>
                  <a:schemeClr val="tx1"/>
                </a:solidFill>
                <a:effectLst/>
                <a:uLnTx/>
                <a:uFillTx/>
                <a:latin typeface="+mn-lt"/>
                <a:ea typeface="+mn-ea"/>
              </a:rPr>
              <a:t> = (1, 1111)</a:t>
            </a:r>
            <a:r>
              <a:rPr kumimoji="1" lang="en-US" altLang="zh-CN" sz="2000" b="0" i="0" u="none" strike="noStrike" kern="0" cap="none" spc="0" normalizeH="0" baseline="-25000" noProof="0" dirty="0" smtClean="0">
                <a:ln>
                  <a:noFill/>
                </a:ln>
                <a:solidFill>
                  <a:schemeClr val="tx1"/>
                </a:solidFill>
                <a:effectLst/>
                <a:uLnTx/>
                <a:uFillTx/>
                <a:latin typeface="+mn-lt"/>
                <a:ea typeface="+mn-ea"/>
              </a:rPr>
              <a:t>2sm</a:t>
            </a:r>
            <a:endParaRPr kumimoji="1" lang="en-US" altLang="zh-CN" sz="2000" b="0" i="0" u="none" strike="noStrike" kern="0" cap="none" spc="0" normalizeH="0" baseline="-2500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Pct val="95000"/>
              <a:buFontTx/>
              <a:buNone/>
              <a:defRPr/>
            </a:pPr>
            <a:r>
              <a:rPr kumimoji="1" lang="en-US" altLang="zh-CN" sz="2000" b="1" i="0" u="none" strike="noStrike" kern="0" cap="none" spc="0" normalizeH="0" baseline="0" noProof="0" dirty="0" smtClean="0">
                <a:ln>
                  <a:noFill/>
                </a:ln>
                <a:solidFill>
                  <a:schemeClr val="tx1"/>
                </a:solidFill>
                <a:effectLst/>
                <a:uLnTx/>
                <a:uFillTx/>
                <a:latin typeface="+mn-lt"/>
                <a:ea typeface="+mn-ea"/>
              </a:rPr>
              <a:t>     In decimal:</a:t>
            </a:r>
            <a:r>
              <a:rPr kumimoji="1" lang="en-US" altLang="zh-CN" sz="2000" b="0" i="0" u="none" strike="noStrike" kern="0" cap="none" spc="0" normalizeH="0" baseline="0" noProof="0" dirty="0" smtClean="0">
                <a:ln>
                  <a:noFill/>
                </a:ln>
                <a:solidFill>
                  <a:schemeClr val="tx1"/>
                </a:solidFill>
                <a:effectLst/>
                <a:uLnTx/>
                <a:uFillTx/>
                <a:latin typeface="+mn-lt"/>
                <a:ea typeface="+mn-ea"/>
              </a:rPr>
              <a:t>        N = -(15)</a:t>
            </a:r>
            <a:r>
              <a:rPr kumimoji="1" lang="en-US" altLang="zh-CN" sz="2000" b="0" i="0" u="none" strike="noStrike" kern="0" cap="none" spc="0" normalizeH="0" baseline="-25000" noProof="0" dirty="0" smtClean="0">
                <a:ln>
                  <a:noFill/>
                </a:ln>
                <a:solidFill>
                  <a:schemeClr val="tx1"/>
                </a:solidFill>
                <a:effectLst/>
                <a:uLnTx/>
                <a:uFillTx/>
                <a:latin typeface="+mn-lt"/>
                <a:ea typeface="+mn-ea"/>
              </a:rPr>
              <a:t>10 </a:t>
            </a:r>
            <a:r>
              <a:rPr kumimoji="1" lang="en-US" altLang="zh-CN" sz="2000" b="0" i="0" u="none" strike="noStrike" kern="0" cap="none" spc="0" normalizeH="0" baseline="0" noProof="0" dirty="0" smtClean="0">
                <a:ln>
                  <a:noFill/>
                </a:ln>
                <a:solidFill>
                  <a:schemeClr val="tx1"/>
                </a:solidFill>
                <a:effectLst/>
                <a:uLnTx/>
                <a:uFillTx/>
                <a:latin typeface="+mn-lt"/>
                <a:ea typeface="+mn-ea"/>
              </a:rPr>
              <a:t>= (9, 15)</a:t>
            </a:r>
            <a:r>
              <a:rPr kumimoji="1" lang="en-US" altLang="zh-CN" sz="2000" b="0" i="0" u="none" strike="noStrike" kern="0" cap="none" spc="0" normalizeH="0" baseline="-25000" noProof="0" dirty="0" smtClean="0">
                <a:ln>
                  <a:noFill/>
                </a:ln>
                <a:solidFill>
                  <a:schemeClr val="tx1"/>
                </a:solidFill>
                <a:effectLst/>
                <a:uLnTx/>
                <a:uFillTx/>
                <a:latin typeface="+mn-lt"/>
                <a:ea typeface="+mn-ea"/>
              </a:rPr>
              <a:t>10sm</a:t>
            </a:r>
            <a:endParaRPr kumimoji="1" lang="en-US" altLang="zh-CN" sz="2000" b="0" i="0" u="none" strike="noStrike" kern="0" cap="none" spc="0" normalizeH="0" baseline="-25000" noProof="0" dirty="0" smtClean="0">
              <a:ln>
                <a:noFill/>
              </a:ln>
              <a:solidFill>
                <a:schemeClr val="tx1"/>
              </a:solidFill>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Char char="w"/>
              <a:defRPr/>
            </a:pPr>
            <a:r>
              <a:rPr kumimoji="1" lang="en-US" altLang="zh-CN" sz="2800" b="1" i="0" u="none" strike="noStrike" kern="0" cap="none" spc="0" normalizeH="0" baseline="0" noProof="0" dirty="0" smtClean="0">
                <a:ln>
                  <a:noFill/>
                </a:ln>
                <a:solidFill>
                  <a:schemeClr val="folHlink"/>
                </a:solidFill>
                <a:effectLst>
                  <a:outerShdw blurRad="38100" dist="38100" dir="2700000" algn="tl">
                    <a:srgbClr val="C0C0C0"/>
                  </a:outerShdw>
                </a:effectLst>
                <a:uLnTx/>
                <a:uFillTx/>
                <a:latin typeface="+mn-lt"/>
                <a:ea typeface="+mn-ea"/>
                <a:cs typeface="+mn-cs"/>
              </a:rPr>
              <a:t>Complementary Number Systems</a:t>
            </a:r>
            <a:endParaRPr kumimoji="1" lang="en-US" altLang="zh-CN" sz="2800" b="1" i="0" u="none" strike="noStrike" kern="0" cap="none" spc="0" normalizeH="0" baseline="0" noProof="0" dirty="0" smtClean="0">
              <a:ln>
                <a:noFill/>
              </a:ln>
              <a:solidFill>
                <a:schemeClr val="folHlink"/>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Pct val="95000"/>
              <a:buFontTx/>
              <a:buChar char="–"/>
              <a:defRPr/>
            </a:pPr>
            <a:r>
              <a:rPr kumimoji="1" lang="en-US" altLang="zh-CN" sz="2400" b="1" i="0" u="none" strike="noStrike" kern="0" cap="none" spc="0" normalizeH="0" baseline="0" noProof="0" dirty="0" smtClean="0">
                <a:ln>
                  <a:noFill/>
                </a:ln>
                <a:solidFill>
                  <a:schemeClr val="tx1"/>
                </a:solidFill>
                <a:effectLst/>
                <a:uLnTx/>
                <a:uFillTx/>
                <a:latin typeface="+mn-lt"/>
                <a:ea typeface="+mn-ea"/>
              </a:rPr>
              <a:t>Radix complements</a:t>
            </a:r>
            <a:r>
              <a:rPr kumimoji="1" lang="en-US" altLang="zh-CN" sz="2400" b="0" i="0" u="none" strike="noStrike" kern="0" cap="none" spc="0" normalizeH="0" baseline="0" noProof="0" dirty="0" smtClean="0">
                <a:ln>
                  <a:noFill/>
                </a:ln>
                <a:solidFill>
                  <a:schemeClr val="tx1"/>
                </a:solidFill>
                <a:effectLst/>
                <a:uLnTx/>
                <a:uFillTx/>
                <a:latin typeface="+mn-lt"/>
                <a:ea typeface="+mn-ea"/>
              </a:rPr>
              <a:t> (r's complements)</a:t>
            </a:r>
            <a:endParaRPr kumimoji="1" lang="en-US" altLang="zh-CN" sz="24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Pct val="95000"/>
              <a:buFontTx/>
              <a:buNone/>
              <a:defRPr/>
            </a:pPr>
            <a:r>
              <a:rPr kumimoji="1" lang="en-US" altLang="zh-CN" sz="2400" b="0" i="0" u="none" strike="noStrike" kern="0" cap="none" spc="0" normalizeH="0" baseline="0" noProof="0" dirty="0" smtClean="0">
                <a:ln>
                  <a:noFill/>
                </a:ln>
                <a:solidFill>
                  <a:schemeClr val="tx1"/>
                </a:solidFill>
                <a:effectLst/>
                <a:uLnTx/>
                <a:uFillTx/>
                <a:latin typeface="+mn-lt"/>
                <a:ea typeface="+mn-ea"/>
              </a:rPr>
              <a:t>              [N]</a:t>
            </a:r>
            <a:r>
              <a:rPr kumimoji="1" lang="en-US" altLang="zh-CN" sz="2400" b="0" i="0" u="none" strike="noStrike" kern="0" cap="none" spc="0" normalizeH="0" baseline="-25000" noProof="0" dirty="0" smtClean="0">
                <a:ln>
                  <a:noFill/>
                </a:ln>
                <a:solidFill>
                  <a:schemeClr val="tx1"/>
                </a:solidFill>
                <a:effectLst/>
                <a:uLnTx/>
                <a:uFillTx/>
                <a:latin typeface="+mn-lt"/>
                <a:ea typeface="+mn-ea"/>
              </a:rPr>
              <a:t>r</a:t>
            </a:r>
            <a:r>
              <a:rPr kumimoji="1" lang="en-US" altLang="zh-CN" sz="2400" b="0" i="0" u="none" strike="noStrike" kern="0" cap="none" spc="0" normalizeH="0" baseline="0" noProof="0" dirty="0" smtClean="0">
                <a:ln>
                  <a:noFill/>
                </a:ln>
                <a:solidFill>
                  <a:schemeClr val="tx1"/>
                </a:solidFill>
                <a:effectLst/>
                <a:uLnTx/>
                <a:uFillTx/>
                <a:latin typeface="+mn-lt"/>
                <a:ea typeface="+mn-ea"/>
              </a:rPr>
              <a:t> = </a:t>
            </a:r>
            <a:r>
              <a:rPr kumimoji="1" lang="en-US" altLang="zh-CN" sz="2400" b="0" i="0" u="none" strike="noStrike" kern="0" cap="none" spc="0" normalizeH="0" baseline="0" noProof="0" dirty="0" err="1" smtClean="0">
                <a:ln>
                  <a:noFill/>
                </a:ln>
                <a:solidFill>
                  <a:schemeClr val="tx1"/>
                </a:solidFill>
                <a:effectLst/>
                <a:uLnTx/>
                <a:uFillTx/>
                <a:latin typeface="+mn-lt"/>
                <a:ea typeface="+mn-ea"/>
              </a:rPr>
              <a:t>r</a:t>
            </a:r>
            <a:r>
              <a:rPr kumimoji="1" lang="en-US" altLang="zh-CN" sz="2400" b="0" i="0" u="none" strike="noStrike" kern="0" cap="none" spc="0" normalizeH="0" baseline="30000" noProof="0" dirty="0" err="1" smtClean="0">
                <a:ln>
                  <a:noFill/>
                </a:ln>
                <a:solidFill>
                  <a:schemeClr val="tx1"/>
                </a:solidFill>
                <a:effectLst/>
                <a:uLnTx/>
                <a:uFillTx/>
                <a:latin typeface="+mn-lt"/>
                <a:ea typeface="+mn-ea"/>
              </a:rPr>
              <a:t>n</a:t>
            </a:r>
            <a:r>
              <a:rPr kumimoji="1" lang="en-US" altLang="zh-CN" sz="2400" b="0" i="0" u="none" strike="noStrike" kern="0" cap="none" spc="0" normalizeH="0" baseline="0" noProof="0" dirty="0" smtClean="0">
                <a:ln>
                  <a:noFill/>
                </a:ln>
                <a:solidFill>
                  <a:schemeClr val="tx1"/>
                </a:solidFill>
                <a:effectLst/>
                <a:uLnTx/>
                <a:uFillTx/>
                <a:latin typeface="+mn-lt"/>
                <a:ea typeface="+mn-ea"/>
              </a:rPr>
              <a:t> - (N)</a:t>
            </a:r>
            <a:r>
              <a:rPr kumimoji="1" lang="en-US" altLang="zh-CN" sz="2400" b="0" i="0" u="none" strike="noStrike" kern="0" cap="none" spc="0" normalizeH="0" baseline="-25000" noProof="0" dirty="0" smtClean="0">
                <a:ln>
                  <a:noFill/>
                </a:ln>
                <a:solidFill>
                  <a:schemeClr val="tx1"/>
                </a:solidFill>
                <a:effectLst/>
                <a:uLnTx/>
                <a:uFillTx/>
                <a:latin typeface="+mn-lt"/>
                <a:ea typeface="+mn-ea"/>
              </a:rPr>
              <a:t>r</a:t>
            </a:r>
            <a:r>
              <a:rPr kumimoji="1" lang="en-US" altLang="zh-CN" sz="2400" b="0" i="0" u="none" strike="noStrike" kern="0" cap="none" spc="0" normalizeH="0" baseline="0" noProof="0" dirty="0" smtClean="0">
                <a:ln>
                  <a:noFill/>
                </a:ln>
                <a:solidFill>
                  <a:schemeClr val="tx1"/>
                </a:solidFill>
                <a:effectLst/>
                <a:uLnTx/>
                <a:uFillTx/>
                <a:latin typeface="+mn-lt"/>
                <a:ea typeface="+mn-ea"/>
              </a:rPr>
              <a:t>					</a:t>
            </a:r>
            <a:endParaRPr kumimoji="1" lang="en-US" altLang="zh-CN" sz="24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Pct val="95000"/>
              <a:buFontTx/>
              <a:buNone/>
              <a:defRPr/>
            </a:pPr>
            <a:r>
              <a:rPr kumimoji="1" lang="en-US" altLang="zh-CN" sz="2400" b="0" i="0" u="none" strike="noStrike" kern="0" cap="none" spc="0" normalizeH="0" baseline="0" noProof="0" dirty="0" smtClean="0">
                <a:ln>
                  <a:noFill/>
                </a:ln>
                <a:solidFill>
                  <a:schemeClr val="tx1"/>
                </a:solidFill>
                <a:effectLst/>
                <a:uLnTx/>
                <a:uFillTx/>
                <a:latin typeface="+mn-lt"/>
                <a:ea typeface="+mn-ea"/>
              </a:rPr>
              <a:t>              where n is the number of digits in (N)</a:t>
            </a:r>
            <a:r>
              <a:rPr kumimoji="1" lang="en-US" altLang="zh-CN" sz="2400" b="0" i="0" u="none" strike="noStrike" kern="0" cap="none" spc="0" normalizeH="0" baseline="-25000" noProof="0" dirty="0" smtClean="0">
                <a:ln>
                  <a:noFill/>
                </a:ln>
                <a:solidFill>
                  <a:schemeClr val="tx1"/>
                </a:solidFill>
                <a:effectLst/>
                <a:uLnTx/>
                <a:uFillTx/>
                <a:latin typeface="+mn-lt"/>
                <a:ea typeface="+mn-ea"/>
              </a:rPr>
              <a:t>r</a:t>
            </a:r>
            <a:r>
              <a:rPr kumimoji="1" lang="en-US" altLang="zh-CN" sz="2400" b="0" i="0" u="none" strike="noStrike" kern="0" cap="none" spc="0" normalizeH="0" baseline="0" noProof="0" dirty="0" smtClean="0">
                <a:ln>
                  <a:noFill/>
                </a:ln>
                <a:solidFill>
                  <a:schemeClr val="tx1"/>
                </a:solidFill>
                <a:effectLst/>
                <a:uLnTx/>
                <a:uFillTx/>
                <a:latin typeface="+mn-lt"/>
                <a:ea typeface="+mn-ea"/>
              </a:rPr>
              <a:t>.</a:t>
            </a:r>
            <a:endParaRPr kumimoji="1" lang="en-US" altLang="zh-CN" sz="24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Pct val="95000"/>
              <a:buFontTx/>
              <a:buChar char="–"/>
              <a:defRPr/>
            </a:pPr>
            <a:r>
              <a:rPr kumimoji="1" lang="en-US" altLang="zh-CN" sz="2400" b="1" i="0" u="none" strike="noStrike" kern="0" cap="none" spc="0" normalizeH="0" baseline="0" noProof="0" dirty="0" smtClean="0">
                <a:ln>
                  <a:noFill/>
                </a:ln>
                <a:solidFill>
                  <a:schemeClr val="tx1"/>
                </a:solidFill>
                <a:effectLst/>
                <a:uLnTx/>
                <a:uFillTx/>
                <a:latin typeface="+mn-lt"/>
                <a:ea typeface="+mn-ea"/>
              </a:rPr>
              <a:t>Diminished radix complements</a:t>
            </a:r>
            <a:r>
              <a:rPr kumimoji="1" lang="en-US" altLang="zh-CN" sz="2400" b="0" i="0" u="none" strike="noStrike" kern="0" cap="none" spc="0" normalizeH="0" baseline="0" noProof="0" dirty="0" smtClean="0">
                <a:ln>
                  <a:noFill/>
                </a:ln>
                <a:solidFill>
                  <a:schemeClr val="tx1"/>
                </a:solidFill>
                <a:effectLst/>
                <a:uLnTx/>
                <a:uFillTx/>
                <a:latin typeface="+mn-lt"/>
                <a:ea typeface="+mn-ea"/>
              </a:rPr>
              <a:t> (r-1’s complements)</a:t>
            </a:r>
            <a:endParaRPr kumimoji="1" lang="en-US" altLang="zh-CN" sz="2400" b="0"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1" lang="en-US" altLang="zh-CN" sz="2400" b="0" i="0" u="none" strike="noStrike" kern="0" cap="none" spc="0" normalizeH="0" baseline="0" noProof="0" dirty="0" smtClean="0">
                <a:ln>
                  <a:noFill/>
                </a:ln>
                <a:solidFill>
                  <a:schemeClr val="tx1"/>
                </a:solidFill>
                <a:effectLst/>
                <a:uLnTx/>
                <a:uFillTx/>
                <a:latin typeface="+mn-lt"/>
                <a:ea typeface="+mn-ea"/>
                <a:cs typeface="+mn-cs"/>
              </a:rPr>
              <a:t>                     [N]</a:t>
            </a:r>
            <a:r>
              <a:rPr kumimoji="1" lang="en-US" altLang="zh-CN" sz="2400" b="0" i="0" u="none" strike="noStrike" kern="0" cap="none" spc="0" normalizeH="0" baseline="-25000" noProof="0" dirty="0" smtClean="0">
                <a:ln>
                  <a:noFill/>
                </a:ln>
                <a:solidFill>
                  <a:schemeClr val="tx1"/>
                </a:solidFill>
                <a:effectLst/>
                <a:uLnTx/>
                <a:uFillTx/>
                <a:latin typeface="+mn-lt"/>
                <a:ea typeface="+mn-ea"/>
                <a:cs typeface="+mn-cs"/>
              </a:rPr>
              <a:t>r-1</a:t>
            </a:r>
            <a:r>
              <a:rPr kumimoji="1" lang="en-US" altLang="zh-CN" sz="2400" b="0" i="0" u="none" strike="noStrike" kern="0" cap="none" spc="0" normalizeH="0" baseline="0" noProof="0" dirty="0" smtClean="0">
                <a:ln>
                  <a:noFill/>
                </a:ln>
                <a:solidFill>
                  <a:schemeClr val="tx1"/>
                </a:solidFill>
                <a:effectLst/>
                <a:uLnTx/>
                <a:uFillTx/>
                <a:latin typeface="+mn-lt"/>
                <a:ea typeface="+mn-ea"/>
                <a:cs typeface="+mn-cs"/>
              </a:rPr>
              <a:t> = </a:t>
            </a:r>
            <a:r>
              <a:rPr kumimoji="1" lang="en-US" altLang="zh-CN" sz="2400" b="0" i="0" u="none" strike="noStrike" kern="0" cap="none" spc="0" normalizeH="0" baseline="0" noProof="0" dirty="0" err="1" smtClean="0">
                <a:ln>
                  <a:noFill/>
                </a:ln>
                <a:solidFill>
                  <a:schemeClr val="tx1"/>
                </a:solidFill>
                <a:effectLst/>
                <a:uLnTx/>
                <a:uFillTx/>
                <a:latin typeface="+mn-lt"/>
                <a:ea typeface="+mn-ea"/>
                <a:cs typeface="+mn-cs"/>
              </a:rPr>
              <a:t>r</a:t>
            </a:r>
            <a:r>
              <a:rPr kumimoji="1" lang="en-US" altLang="zh-CN" sz="2400" b="0" i="0" u="none" strike="noStrike" kern="0" cap="none" spc="0" normalizeH="0" baseline="30000" noProof="0" dirty="0" err="1" smtClean="0">
                <a:ln>
                  <a:noFill/>
                </a:ln>
                <a:solidFill>
                  <a:schemeClr val="tx1"/>
                </a:solidFill>
                <a:effectLst/>
                <a:uLnTx/>
                <a:uFillTx/>
                <a:latin typeface="+mn-lt"/>
                <a:ea typeface="+mn-ea"/>
                <a:cs typeface="+mn-cs"/>
              </a:rPr>
              <a:t>n</a:t>
            </a:r>
            <a:r>
              <a:rPr kumimoji="1" lang="en-US" altLang="zh-CN" sz="2400" b="0" i="0" u="none" strike="noStrike" kern="0" cap="none" spc="0" normalizeH="0" baseline="0" noProof="0" dirty="0" smtClean="0">
                <a:ln>
                  <a:noFill/>
                </a:ln>
                <a:solidFill>
                  <a:schemeClr val="tx1"/>
                </a:solidFill>
                <a:effectLst/>
                <a:uLnTx/>
                <a:uFillTx/>
                <a:latin typeface="+mn-lt"/>
                <a:ea typeface="+mn-ea"/>
                <a:cs typeface="+mn-cs"/>
              </a:rPr>
              <a:t> - (N) </a:t>
            </a:r>
            <a:r>
              <a:rPr kumimoji="1" lang="en-US" altLang="zh-CN" sz="2400" b="0" i="0" u="none" strike="noStrike" kern="0" cap="none" spc="0" normalizeH="0" baseline="-25000" noProof="0" dirty="0" smtClean="0">
                <a:ln>
                  <a:noFill/>
                </a:ln>
                <a:solidFill>
                  <a:schemeClr val="tx1"/>
                </a:solidFill>
                <a:effectLst/>
                <a:uLnTx/>
                <a:uFillTx/>
                <a:latin typeface="+mn-lt"/>
                <a:ea typeface="+mn-ea"/>
                <a:cs typeface="+mn-cs"/>
              </a:rPr>
              <a:t>r </a:t>
            </a:r>
            <a:r>
              <a:rPr kumimoji="1" lang="en-US" altLang="zh-CN" sz="2400" b="0" i="0" u="none" strike="noStrike" kern="0" cap="none" spc="0" normalizeH="0" baseline="0" noProof="0" dirty="0" smtClean="0">
                <a:ln>
                  <a:noFill/>
                </a:ln>
                <a:solidFill>
                  <a:schemeClr val="tx1"/>
                </a:solidFill>
                <a:effectLst/>
                <a:uLnTx/>
                <a:uFillTx/>
                <a:latin typeface="+mn-lt"/>
                <a:ea typeface="+mn-ea"/>
                <a:cs typeface="+mn-cs"/>
              </a:rPr>
              <a:t>- 1</a:t>
            </a:r>
            <a:endParaRPr kumimoji="1" lang="zh-CN" alt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0" name="Rectangle 10"/>
          <p:cNvSpPr>
            <a:spLocks noGrp="1" noRot="1" noChangeArrowheads="1"/>
          </p:cNvSpPr>
          <p:nvPr>
            <p:ph type="title"/>
          </p:nvPr>
        </p:nvSpPr>
        <p:spPr>
          <a:xfrm>
            <a:off x="0" y="274638"/>
            <a:ext cx="9144000" cy="1143000"/>
          </a:xfrm>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rPr>
              <a:t>Number Systems – Decimal (cont.)</a:t>
            </a:r>
            <a:endParaRPr kumimoji="1" lang="en-US" altLang="zh-CN"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endParaRPr>
          </a:p>
        </p:txBody>
      </p:sp>
      <p:sp>
        <p:nvSpPr>
          <p:cNvPr id="10243" name="Rectangle 11"/>
          <p:cNvSpPr>
            <a:spLocks noGrp="1"/>
          </p:cNvSpPr>
          <p:nvPr>
            <p:ph idx="1"/>
          </p:nvPr>
        </p:nvSpPr>
        <p:spPr>
          <a:xfrm>
            <a:off x="519113" y="1711325"/>
            <a:ext cx="8229600" cy="4525963"/>
          </a:xfrm>
          <a:ln/>
        </p:spPr>
        <p:txBody>
          <a:bodyPr vert="horz" wrap="square" lIns="91440" tIns="45720" rIns="91440" bIns="45720" anchor="t" anchorCtr="0"/>
          <a:p>
            <a:pPr eaLnBrk="1" hangingPunct="1"/>
            <a:r>
              <a:rPr lang="en-US" altLang="zh-CN" sz="2800" dirty="0"/>
              <a:t>In general, a decimal number with </a:t>
            </a:r>
            <a:r>
              <a:rPr lang="en-US" altLang="zh-CN" sz="2800" i="1" dirty="0"/>
              <a:t>n</a:t>
            </a:r>
            <a:r>
              <a:rPr lang="en-US" altLang="zh-CN" sz="2800" dirty="0"/>
              <a:t> digits to the left of the decimal point, and </a:t>
            </a:r>
            <a:r>
              <a:rPr lang="en-US" altLang="zh-CN" sz="2800" i="1" dirty="0"/>
              <a:t>m</a:t>
            </a:r>
            <a:r>
              <a:rPr lang="en-US" altLang="zh-CN" sz="2800" dirty="0"/>
              <a:t> digits to the right of the decimal point is written as:</a:t>
            </a:r>
            <a:endParaRPr lang="en-US" altLang="zh-CN" sz="2800" dirty="0"/>
          </a:p>
          <a:p>
            <a:pPr algn="ctr" eaLnBrk="1" hangingPunct="1">
              <a:buNone/>
            </a:pPr>
            <a:endParaRPr lang="en-US" altLang="zh-CN" sz="2800" dirty="0">
              <a:sym typeface="Symbol" panose="05050102010706020507" pitchFamily="18" charset="2"/>
            </a:endParaRPr>
          </a:p>
          <a:p>
            <a:pPr algn="ctr" eaLnBrk="1" hangingPunct="1">
              <a:buNone/>
            </a:pPr>
            <a:r>
              <a:rPr lang="en-US" altLang="zh-CN" sz="3000" dirty="0">
                <a:sym typeface="Symbol" panose="05050102010706020507" pitchFamily="18" charset="2"/>
              </a:rPr>
              <a:t>A</a:t>
            </a:r>
            <a:r>
              <a:rPr lang="en-US" altLang="zh-CN" sz="3000" baseline="-25000" dirty="0">
                <a:sym typeface="Symbol" panose="05050102010706020507" pitchFamily="18" charset="2"/>
              </a:rPr>
              <a:t>n-1</a:t>
            </a:r>
            <a:r>
              <a:rPr lang="en-US" altLang="zh-CN" sz="3000" dirty="0">
                <a:sym typeface="Symbol" panose="05050102010706020507" pitchFamily="18" charset="2"/>
              </a:rPr>
              <a:t> A</a:t>
            </a:r>
            <a:r>
              <a:rPr lang="en-US" altLang="zh-CN" sz="3000" baseline="-25000" dirty="0">
                <a:sym typeface="Symbol" panose="05050102010706020507" pitchFamily="18" charset="2"/>
              </a:rPr>
              <a:t>n-2</a:t>
            </a:r>
            <a:r>
              <a:rPr lang="en-US" altLang="zh-CN" sz="3000" dirty="0">
                <a:sym typeface="Symbol" panose="05050102010706020507" pitchFamily="18" charset="2"/>
              </a:rPr>
              <a:t> … A</a:t>
            </a:r>
            <a:r>
              <a:rPr lang="en-US" altLang="zh-CN" sz="3000" baseline="-25000" dirty="0">
                <a:sym typeface="Symbol" panose="05050102010706020507" pitchFamily="18" charset="2"/>
              </a:rPr>
              <a:t>1</a:t>
            </a:r>
            <a:r>
              <a:rPr lang="en-US" altLang="zh-CN" sz="3000" dirty="0">
                <a:sym typeface="Symbol" panose="05050102010706020507" pitchFamily="18" charset="2"/>
              </a:rPr>
              <a:t> A</a:t>
            </a:r>
            <a:r>
              <a:rPr lang="en-US" altLang="zh-CN" sz="3000" baseline="-25000" dirty="0">
                <a:sym typeface="Symbol" panose="05050102010706020507" pitchFamily="18" charset="2"/>
              </a:rPr>
              <a:t>0</a:t>
            </a:r>
            <a:r>
              <a:rPr lang="en-US" altLang="zh-CN" sz="3000" dirty="0">
                <a:sym typeface="Symbol" panose="05050102010706020507" pitchFamily="18" charset="2"/>
              </a:rPr>
              <a:t> . A</a:t>
            </a:r>
            <a:r>
              <a:rPr lang="en-US" altLang="zh-CN" sz="3000" baseline="-25000" dirty="0">
                <a:sym typeface="Symbol" panose="05050102010706020507" pitchFamily="18" charset="2"/>
              </a:rPr>
              <a:t>-1</a:t>
            </a:r>
            <a:r>
              <a:rPr lang="en-US" altLang="zh-CN" sz="3000" dirty="0">
                <a:sym typeface="Symbol" panose="05050102010706020507" pitchFamily="18" charset="2"/>
              </a:rPr>
              <a:t> A</a:t>
            </a:r>
            <a:r>
              <a:rPr lang="en-US" altLang="zh-CN" sz="3000" baseline="-25000" dirty="0">
                <a:sym typeface="Symbol" panose="05050102010706020507" pitchFamily="18" charset="2"/>
              </a:rPr>
              <a:t>-2</a:t>
            </a:r>
            <a:r>
              <a:rPr lang="en-US" altLang="zh-CN" sz="3000" dirty="0">
                <a:sym typeface="Symbol" panose="05050102010706020507" pitchFamily="18" charset="2"/>
              </a:rPr>
              <a:t> … A</a:t>
            </a:r>
            <a:r>
              <a:rPr lang="en-US" altLang="zh-CN" sz="3000" baseline="-25000" dirty="0">
                <a:sym typeface="Symbol" panose="05050102010706020507" pitchFamily="18" charset="2"/>
              </a:rPr>
              <a:t>-m+1</a:t>
            </a:r>
            <a:r>
              <a:rPr lang="en-US" altLang="zh-CN" sz="3000" dirty="0">
                <a:sym typeface="Symbol" panose="05050102010706020507" pitchFamily="18" charset="2"/>
              </a:rPr>
              <a:t> A</a:t>
            </a:r>
            <a:r>
              <a:rPr lang="en-US" altLang="zh-CN" sz="3000" baseline="-25000" dirty="0">
                <a:sym typeface="Symbol" panose="05050102010706020507" pitchFamily="18" charset="2"/>
              </a:rPr>
              <a:t>-m</a:t>
            </a:r>
            <a:endParaRPr lang="en-US" altLang="zh-CN" sz="3000" baseline="-25000" dirty="0">
              <a:sym typeface="Symbol" panose="05050102010706020507" pitchFamily="18" charset="2"/>
            </a:endParaRPr>
          </a:p>
          <a:p>
            <a:pPr algn="ctr" eaLnBrk="1" hangingPunct="1">
              <a:buNone/>
            </a:pPr>
            <a:endParaRPr lang="en-US" altLang="zh-CN" sz="3000" dirty="0">
              <a:sym typeface="Symbol" panose="05050102010706020507" pitchFamily="18" charset="2"/>
            </a:endParaRPr>
          </a:p>
          <a:p>
            <a:pPr algn="ctr" eaLnBrk="1" hangingPunct="1">
              <a:buNone/>
            </a:pPr>
            <a:r>
              <a:rPr lang="en-US" altLang="zh-CN" sz="2800" dirty="0">
                <a:sym typeface="Symbol" panose="05050102010706020507" pitchFamily="18" charset="2"/>
              </a:rPr>
              <a:t>where A</a:t>
            </a:r>
            <a:r>
              <a:rPr lang="en-US" altLang="zh-CN" sz="2800" baseline="-25000" dirty="0">
                <a:sym typeface="Symbol" panose="05050102010706020507" pitchFamily="18" charset="2"/>
              </a:rPr>
              <a:t>i</a:t>
            </a:r>
            <a:r>
              <a:rPr lang="en-US" altLang="zh-CN" sz="2800" dirty="0">
                <a:sym typeface="Symbol" panose="05050102010706020507" pitchFamily="18" charset="2"/>
              </a:rPr>
              <a:t> is a coefficient between 0..9,</a:t>
            </a:r>
            <a:endParaRPr lang="en-US" altLang="zh-CN" sz="2800" dirty="0">
              <a:sym typeface="Symbol" panose="05050102010706020507" pitchFamily="18" charset="2"/>
            </a:endParaRPr>
          </a:p>
          <a:p>
            <a:pPr algn="ctr" eaLnBrk="1" hangingPunct="1">
              <a:buNone/>
            </a:pPr>
            <a:r>
              <a:rPr lang="en-US" altLang="zh-CN" sz="2800" dirty="0">
                <a:sym typeface="Symbol" panose="05050102010706020507" pitchFamily="18" charset="2"/>
              </a:rPr>
              <a:t> and i denotes the </a:t>
            </a:r>
            <a:r>
              <a:rPr lang="en-US" altLang="zh-CN" sz="2800" u="sng" dirty="0">
                <a:sym typeface="Symbol" panose="05050102010706020507" pitchFamily="18" charset="2"/>
              </a:rPr>
              <a:t>weight</a:t>
            </a:r>
            <a:r>
              <a:rPr lang="en-US" altLang="zh-CN" sz="2800" dirty="0">
                <a:sym typeface="Symbol" panose="05050102010706020507" pitchFamily="18" charset="2"/>
              </a:rPr>
              <a:t> (=10</a:t>
            </a:r>
            <a:r>
              <a:rPr lang="en-US" altLang="zh-CN" sz="2800" baseline="30000" dirty="0">
                <a:sym typeface="Symbol" panose="05050102010706020507" pitchFamily="18" charset="2"/>
              </a:rPr>
              <a:t>i</a:t>
            </a:r>
            <a:r>
              <a:rPr lang="en-US" altLang="zh-CN" sz="2800" dirty="0">
                <a:sym typeface="Symbol" panose="05050102010706020507" pitchFamily="18" charset="2"/>
              </a:rPr>
              <a:t>) of A</a:t>
            </a:r>
            <a:r>
              <a:rPr lang="en-US" altLang="zh-CN" sz="2800" baseline="-25000" dirty="0">
                <a:sym typeface="Symbol" panose="05050102010706020507" pitchFamily="18" charset="2"/>
              </a:rPr>
              <a:t>i</a:t>
            </a:r>
            <a:r>
              <a:rPr lang="en-US" altLang="zh-CN" sz="2800" dirty="0">
                <a:sym typeface="Symbol" panose="05050102010706020507" pitchFamily="18" charset="2"/>
              </a:rPr>
              <a:t>.</a:t>
            </a:r>
            <a:endParaRPr lang="en-US" altLang="zh-CN" sz="2800" dirty="0">
              <a:sym typeface="Symbol" panose="05050102010706020507" pitchFamily="18" charset="2"/>
            </a:endParaRPr>
          </a:p>
          <a:p>
            <a:pPr eaLnBrk="1" hangingPunct="1"/>
            <a:endParaRPr lang="zh-CN" altLang="en-US" dirty="0">
              <a:sym typeface="Symbol" panose="05050102010706020507" pitchFamily="18" charset="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7574" name="Rectangle 6"/>
          <p:cNvSpPr>
            <a:spLocks noRot="1" noChangeArrowheads="1"/>
          </p:cNvSpPr>
          <p:nvPr/>
        </p:nvSpPr>
        <p:spPr bwMode="auto">
          <a:xfrm>
            <a:off x="180975" y="134938"/>
            <a:ext cx="9144000" cy="671513"/>
          </a:xfrm>
          <a:prstGeom prst="rect">
            <a:avLst/>
          </a:prstGeom>
          <a:noFill/>
          <a:ln>
            <a:noFill/>
          </a:ln>
          <a:effectLst/>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800" b="1" i="0" u="none" strike="noStrike" kern="1200" cap="none" spc="0" normalizeH="0" baseline="0" noProof="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Radix Complement Number Systems</a:t>
            </a:r>
            <a:endParaRPr kumimoji="1" lang="en-US" altLang="zh-CN" sz="3800" b="1" i="0" u="none" strike="noStrike" kern="1200" cap="none" spc="0" normalizeH="0" baseline="0" noProof="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0179" name="Rectangle 7"/>
          <p:cNvSpPr/>
          <p:nvPr/>
        </p:nvSpPr>
        <p:spPr>
          <a:xfrm>
            <a:off x="755650" y="908050"/>
            <a:ext cx="8183563" cy="518477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lnSpc>
                <a:spcPct val="130000"/>
              </a:lnSpc>
              <a:spcBef>
                <a:spcPct val="0"/>
              </a:spcBef>
              <a:buFont typeface="Wingdings" panose="05000000000000000000" pitchFamily="2" charset="2"/>
              <a:buChar char="u"/>
            </a:pPr>
            <a:r>
              <a:rPr lang="en-US" altLang="zh-CN" sz="2400" b="1" dirty="0"/>
              <a:t>2's complement of (N)</a:t>
            </a:r>
            <a:r>
              <a:rPr lang="en-US" altLang="zh-CN" sz="2400" b="1" baseline="-25000" dirty="0"/>
              <a:t>2</a:t>
            </a:r>
            <a:r>
              <a:rPr lang="en-US" altLang="zh-CN" sz="2400" b="1" dirty="0"/>
              <a:t> = (101001)</a:t>
            </a:r>
            <a:r>
              <a:rPr lang="en-US" altLang="zh-CN" sz="2400" b="1" baseline="-25000" dirty="0"/>
              <a:t>2</a:t>
            </a:r>
            <a:endParaRPr lang="en-US" altLang="zh-CN" sz="2400" b="1" dirty="0"/>
          </a:p>
          <a:p>
            <a:pPr marL="342900" lvl="0" indent="-342900" eaLnBrk="1" hangingPunct="1">
              <a:lnSpc>
                <a:spcPct val="130000"/>
              </a:lnSpc>
              <a:spcBef>
                <a:spcPct val="0"/>
              </a:spcBef>
              <a:buNone/>
            </a:pPr>
            <a:r>
              <a:rPr lang="en-US" altLang="zh-CN" sz="2400" dirty="0"/>
              <a:t>	</a:t>
            </a:r>
            <a:r>
              <a:rPr lang="en-US" altLang="zh-CN" sz="2200" dirty="0"/>
              <a:t>[N]</a:t>
            </a:r>
            <a:r>
              <a:rPr lang="en-US" altLang="zh-CN" sz="2200" baseline="-25000" dirty="0"/>
              <a:t>2</a:t>
            </a:r>
            <a:r>
              <a:rPr lang="en-US" altLang="zh-CN" sz="2200" dirty="0"/>
              <a:t> = 2</a:t>
            </a:r>
            <a:r>
              <a:rPr lang="en-US" altLang="zh-CN" sz="2200" baseline="30000" dirty="0"/>
              <a:t>6</a:t>
            </a:r>
            <a:r>
              <a:rPr lang="en-US" altLang="zh-CN" sz="2200" dirty="0"/>
              <a:t> - (101001)</a:t>
            </a:r>
            <a:r>
              <a:rPr lang="en-US" altLang="zh-CN" sz="2200" baseline="-25000" dirty="0"/>
              <a:t>2</a:t>
            </a:r>
            <a:r>
              <a:rPr lang="en-US" altLang="zh-CN" sz="2200" dirty="0"/>
              <a:t> = (1000000)</a:t>
            </a:r>
            <a:r>
              <a:rPr lang="en-US" altLang="zh-CN" sz="2200" baseline="-25000" dirty="0"/>
              <a:t>2</a:t>
            </a:r>
            <a:r>
              <a:rPr lang="en-US" altLang="zh-CN" sz="2200" dirty="0"/>
              <a:t> - (101001)</a:t>
            </a:r>
            <a:r>
              <a:rPr lang="en-US" altLang="zh-CN" sz="2200" baseline="-25000" dirty="0"/>
              <a:t>2</a:t>
            </a:r>
            <a:r>
              <a:rPr lang="en-US" altLang="zh-CN" sz="2200" dirty="0"/>
              <a:t> = (010111)</a:t>
            </a:r>
            <a:r>
              <a:rPr lang="en-US" altLang="zh-CN" sz="2200" baseline="-25000" dirty="0"/>
              <a:t>2</a:t>
            </a:r>
            <a:endParaRPr lang="en-US" altLang="zh-CN" sz="2200" baseline="-25000" dirty="0"/>
          </a:p>
          <a:p>
            <a:pPr marL="342900" lvl="0" indent="-342900" eaLnBrk="1" hangingPunct="1">
              <a:lnSpc>
                <a:spcPct val="130000"/>
              </a:lnSpc>
              <a:spcBef>
                <a:spcPct val="0"/>
              </a:spcBef>
              <a:buNone/>
            </a:pPr>
            <a:r>
              <a:rPr lang="en-US" altLang="zh-CN" sz="2200" dirty="0"/>
              <a:t>     (N)</a:t>
            </a:r>
            <a:r>
              <a:rPr lang="en-US" altLang="zh-CN" sz="2200" baseline="-25000" dirty="0"/>
              <a:t>2</a:t>
            </a:r>
            <a:r>
              <a:rPr lang="en-US" altLang="zh-CN" sz="2200" dirty="0"/>
              <a:t> + [N]</a:t>
            </a:r>
            <a:r>
              <a:rPr lang="en-US" altLang="zh-CN" sz="2200" baseline="-25000" dirty="0"/>
              <a:t>2</a:t>
            </a:r>
            <a:r>
              <a:rPr lang="en-US" altLang="zh-CN" sz="2200" dirty="0"/>
              <a:t> = (101001)</a:t>
            </a:r>
            <a:r>
              <a:rPr lang="en-US" altLang="zh-CN" sz="2200" baseline="-25000" dirty="0"/>
              <a:t>2</a:t>
            </a:r>
            <a:r>
              <a:rPr lang="en-US" altLang="zh-CN" sz="2200" dirty="0"/>
              <a:t> + (010111)</a:t>
            </a:r>
            <a:r>
              <a:rPr lang="en-US" altLang="zh-CN" sz="2200" baseline="-25000" dirty="0"/>
              <a:t>2</a:t>
            </a:r>
            <a:r>
              <a:rPr lang="en-US" altLang="zh-CN" sz="2200" dirty="0"/>
              <a:t> = (</a:t>
            </a:r>
            <a:r>
              <a:rPr lang="en-US" altLang="zh-CN" sz="2200" b="1" dirty="0">
                <a:solidFill>
                  <a:srgbClr val="FF0000"/>
                </a:solidFill>
              </a:rPr>
              <a:t>1</a:t>
            </a:r>
            <a:r>
              <a:rPr lang="en-US" altLang="zh-CN" sz="2200" b="1" u="sng" dirty="0">
                <a:solidFill>
                  <a:srgbClr val="213084"/>
                </a:solidFill>
              </a:rPr>
              <a:t>000000</a:t>
            </a:r>
            <a:r>
              <a:rPr lang="en-US" altLang="zh-CN" sz="2200" dirty="0"/>
              <a:t>)</a:t>
            </a:r>
            <a:r>
              <a:rPr lang="en-US" altLang="zh-CN" sz="2200" baseline="-25000" dirty="0"/>
              <a:t>2</a:t>
            </a:r>
            <a:endParaRPr lang="en-US" altLang="zh-CN" sz="2200" dirty="0"/>
          </a:p>
          <a:p>
            <a:pPr marL="342900" lvl="0" indent="-342900" eaLnBrk="1" hangingPunct="1">
              <a:lnSpc>
                <a:spcPct val="130000"/>
              </a:lnSpc>
              <a:spcBef>
                <a:spcPct val="0"/>
              </a:spcBef>
              <a:buNone/>
            </a:pPr>
            <a:r>
              <a:rPr lang="en-US" altLang="zh-CN" sz="2200" dirty="0"/>
              <a:t>	</a:t>
            </a:r>
            <a:r>
              <a:rPr lang="en-US" altLang="zh-CN" sz="2200" b="1" dirty="0">
                <a:solidFill>
                  <a:schemeClr val="folHlink"/>
                </a:solidFill>
              </a:rPr>
              <a:t>If we discard the carry, (N)</a:t>
            </a:r>
            <a:r>
              <a:rPr lang="en-US" altLang="zh-CN" sz="2200" b="1" baseline="-25000" dirty="0">
                <a:solidFill>
                  <a:schemeClr val="folHlink"/>
                </a:solidFill>
              </a:rPr>
              <a:t>2</a:t>
            </a:r>
            <a:r>
              <a:rPr lang="en-US" altLang="zh-CN" sz="2200" b="1" dirty="0">
                <a:solidFill>
                  <a:schemeClr val="folHlink"/>
                </a:solidFill>
              </a:rPr>
              <a:t> + [N]</a:t>
            </a:r>
            <a:r>
              <a:rPr lang="en-US" altLang="zh-CN" sz="2200" b="1" baseline="-25000" dirty="0">
                <a:solidFill>
                  <a:schemeClr val="folHlink"/>
                </a:solidFill>
              </a:rPr>
              <a:t>2</a:t>
            </a:r>
            <a:r>
              <a:rPr lang="en-US" altLang="zh-CN" sz="2200" b="1" dirty="0">
                <a:solidFill>
                  <a:schemeClr val="folHlink"/>
                </a:solidFill>
              </a:rPr>
              <a:t> = 0.</a:t>
            </a:r>
            <a:r>
              <a:rPr lang="en-US" altLang="zh-CN" sz="2200" dirty="0"/>
              <a:t> </a:t>
            </a:r>
            <a:endParaRPr lang="en-US" altLang="zh-CN" sz="2200" dirty="0"/>
          </a:p>
          <a:p>
            <a:pPr marL="342900" lvl="0" indent="-342900" eaLnBrk="1" hangingPunct="1">
              <a:lnSpc>
                <a:spcPct val="130000"/>
              </a:lnSpc>
              <a:spcBef>
                <a:spcPct val="0"/>
              </a:spcBef>
              <a:buNone/>
            </a:pPr>
            <a:r>
              <a:rPr lang="en-US" altLang="zh-CN" sz="2200" dirty="0"/>
              <a:t>	</a:t>
            </a:r>
            <a:r>
              <a:rPr lang="en-US" altLang="zh-CN" sz="2600" b="1" dirty="0">
                <a:solidFill>
                  <a:srgbClr val="FF3300"/>
                </a:solidFill>
              </a:rPr>
              <a:t>Hence, [N]</a:t>
            </a:r>
            <a:r>
              <a:rPr lang="en-US" altLang="zh-CN" sz="2600" b="1" baseline="-25000" dirty="0">
                <a:solidFill>
                  <a:srgbClr val="FF3300"/>
                </a:solidFill>
              </a:rPr>
              <a:t>2</a:t>
            </a:r>
            <a:r>
              <a:rPr lang="en-US" altLang="zh-CN" sz="2600" b="1" dirty="0">
                <a:solidFill>
                  <a:srgbClr val="FF3300"/>
                </a:solidFill>
              </a:rPr>
              <a:t>  can be used to represent -(N)</a:t>
            </a:r>
            <a:r>
              <a:rPr lang="en-US" altLang="zh-CN" sz="2600" b="1" baseline="-25000" dirty="0">
                <a:solidFill>
                  <a:srgbClr val="FF3300"/>
                </a:solidFill>
              </a:rPr>
              <a:t>2</a:t>
            </a:r>
            <a:r>
              <a:rPr lang="en-US" altLang="zh-CN" sz="2600" b="1" dirty="0"/>
              <a:t>.</a:t>
            </a:r>
            <a:endParaRPr lang="en-US" altLang="zh-CN" sz="2600" b="1" dirty="0"/>
          </a:p>
          <a:p>
            <a:pPr marL="342900" lvl="0" indent="-342900" eaLnBrk="1" hangingPunct="1">
              <a:lnSpc>
                <a:spcPct val="130000"/>
              </a:lnSpc>
              <a:spcBef>
                <a:spcPct val="0"/>
              </a:spcBef>
              <a:buNone/>
            </a:pPr>
            <a:r>
              <a:rPr lang="en-US" altLang="zh-CN" sz="2200" dirty="0"/>
              <a:t>    [ [N]</a:t>
            </a:r>
            <a:r>
              <a:rPr lang="en-US" altLang="zh-CN" sz="2200" baseline="-25000" dirty="0"/>
              <a:t>2</a:t>
            </a:r>
            <a:r>
              <a:rPr lang="en-US" altLang="zh-CN" sz="2200" dirty="0"/>
              <a:t> ]</a:t>
            </a:r>
            <a:r>
              <a:rPr lang="en-US" altLang="zh-CN" sz="2200" baseline="-25000" dirty="0"/>
              <a:t>2</a:t>
            </a:r>
            <a:r>
              <a:rPr lang="en-US" altLang="zh-CN" sz="2200" dirty="0"/>
              <a:t> = [(010111)</a:t>
            </a:r>
            <a:r>
              <a:rPr lang="en-US" altLang="zh-CN" sz="2200" baseline="-25000" dirty="0"/>
              <a:t>2</a:t>
            </a:r>
            <a:r>
              <a:rPr lang="en-US" altLang="zh-CN" sz="2200" dirty="0"/>
              <a:t>]</a:t>
            </a:r>
            <a:r>
              <a:rPr lang="en-US" altLang="zh-CN" sz="2200" baseline="-25000" dirty="0"/>
              <a:t>2</a:t>
            </a:r>
            <a:r>
              <a:rPr lang="en-US" altLang="zh-CN" sz="2200" dirty="0"/>
              <a:t> = (1000000)</a:t>
            </a:r>
            <a:r>
              <a:rPr lang="en-US" altLang="zh-CN" sz="2200" baseline="-25000" dirty="0"/>
              <a:t>2</a:t>
            </a:r>
            <a:r>
              <a:rPr lang="en-US" altLang="zh-CN" sz="2200" dirty="0"/>
              <a:t> - (010111)</a:t>
            </a:r>
            <a:r>
              <a:rPr lang="en-US" altLang="zh-CN" sz="2200" baseline="-25000" dirty="0"/>
              <a:t>2</a:t>
            </a:r>
            <a:r>
              <a:rPr lang="en-US" altLang="zh-CN" sz="2200" dirty="0"/>
              <a:t> = (101001)</a:t>
            </a:r>
            <a:r>
              <a:rPr lang="en-US" altLang="zh-CN" sz="2200" baseline="-25000" dirty="0"/>
              <a:t>2</a:t>
            </a:r>
            <a:r>
              <a:rPr lang="en-US" altLang="zh-CN" sz="2200" dirty="0"/>
              <a:t> = (N)</a:t>
            </a:r>
            <a:r>
              <a:rPr lang="en-US" altLang="zh-CN" sz="2200" baseline="-25000" dirty="0"/>
              <a:t>2</a:t>
            </a:r>
            <a:r>
              <a:rPr lang="en-US" altLang="zh-CN" sz="2200" dirty="0"/>
              <a:t>.</a:t>
            </a:r>
            <a:endParaRPr lang="en-US" altLang="zh-CN" sz="2200" dirty="0"/>
          </a:p>
          <a:p>
            <a:pPr marL="342900" lvl="0" indent="-342900" eaLnBrk="1" hangingPunct="1">
              <a:lnSpc>
                <a:spcPct val="130000"/>
              </a:lnSpc>
              <a:buFont typeface="Wingdings" panose="05000000000000000000" pitchFamily="2" charset="2"/>
              <a:buChar char="u"/>
            </a:pPr>
            <a:r>
              <a:rPr lang="en-US" altLang="zh-CN" sz="2400" b="1" dirty="0"/>
              <a:t>2's complement of (N)</a:t>
            </a:r>
            <a:r>
              <a:rPr lang="en-US" altLang="zh-CN" sz="2400" b="1" baseline="-25000" dirty="0"/>
              <a:t>2</a:t>
            </a:r>
            <a:r>
              <a:rPr lang="en-US" altLang="zh-CN" sz="2400" b="1" dirty="0"/>
              <a:t> = (1010)</a:t>
            </a:r>
            <a:r>
              <a:rPr lang="en-US" altLang="zh-CN" sz="2400" b="1" baseline="-25000" dirty="0"/>
              <a:t>2</a:t>
            </a:r>
            <a:r>
              <a:rPr lang="en-US" altLang="zh-CN" sz="2400" b="1" dirty="0"/>
              <a:t> for n = 6</a:t>
            </a:r>
            <a:endParaRPr lang="en-US" altLang="zh-CN" sz="2400" b="1" dirty="0"/>
          </a:p>
          <a:p>
            <a:pPr marL="342900" lvl="0" indent="-342900" eaLnBrk="1" hangingPunct="1">
              <a:lnSpc>
                <a:spcPct val="130000"/>
              </a:lnSpc>
              <a:buNone/>
            </a:pPr>
            <a:r>
              <a:rPr lang="en-US" altLang="zh-CN" sz="2400" dirty="0"/>
              <a:t>	</a:t>
            </a:r>
            <a:r>
              <a:rPr lang="en-US" altLang="zh-CN" sz="2200" dirty="0"/>
              <a:t>[N]</a:t>
            </a:r>
            <a:r>
              <a:rPr lang="en-US" altLang="zh-CN" sz="2200" baseline="-25000" dirty="0"/>
              <a:t>2</a:t>
            </a:r>
            <a:r>
              <a:rPr lang="en-US" altLang="zh-CN" sz="2200" dirty="0"/>
              <a:t> = (1000000)</a:t>
            </a:r>
            <a:r>
              <a:rPr lang="en-US" altLang="zh-CN" sz="2200" baseline="-25000" dirty="0"/>
              <a:t>2</a:t>
            </a:r>
            <a:r>
              <a:rPr lang="en-US" altLang="zh-CN" sz="2200" dirty="0"/>
              <a:t> - (1010)</a:t>
            </a:r>
            <a:r>
              <a:rPr lang="en-US" altLang="zh-CN" sz="2200" baseline="-25000" dirty="0"/>
              <a:t>2</a:t>
            </a:r>
            <a:r>
              <a:rPr lang="en-US" altLang="zh-CN" sz="2200" dirty="0"/>
              <a:t> = (110110)</a:t>
            </a:r>
            <a:r>
              <a:rPr lang="en-US" altLang="zh-CN" sz="2200" baseline="-25000" dirty="0"/>
              <a:t>2</a:t>
            </a:r>
            <a:r>
              <a:rPr lang="en-US" altLang="zh-CN" sz="2200" dirty="0"/>
              <a:t>.</a:t>
            </a:r>
            <a:endParaRPr lang="en-US" altLang="zh-CN" sz="2200" dirty="0"/>
          </a:p>
          <a:p>
            <a:pPr marL="342900" lvl="0" indent="-342900" eaLnBrk="1" hangingPunct="1">
              <a:lnSpc>
                <a:spcPct val="130000"/>
              </a:lnSpc>
              <a:buFont typeface="Wingdings" panose="05000000000000000000" pitchFamily="2" charset="2"/>
              <a:buChar char="u"/>
            </a:pPr>
            <a:r>
              <a:rPr lang="en-US" altLang="zh-CN" sz="2400" b="1" dirty="0"/>
              <a:t>10's complement of (N)</a:t>
            </a:r>
            <a:r>
              <a:rPr lang="en-US" altLang="zh-CN" sz="2400" b="1" baseline="-25000" dirty="0"/>
              <a:t>10</a:t>
            </a:r>
            <a:r>
              <a:rPr lang="en-US" altLang="zh-CN" sz="2400" b="1" dirty="0"/>
              <a:t> = (72092)</a:t>
            </a:r>
            <a:r>
              <a:rPr lang="en-US" altLang="zh-CN" sz="2400" b="1" baseline="-25000" dirty="0"/>
              <a:t>10</a:t>
            </a:r>
            <a:endParaRPr lang="en-US" altLang="zh-CN" sz="2400" b="1" dirty="0"/>
          </a:p>
          <a:p>
            <a:pPr marL="342900" lvl="0" indent="-342900" eaLnBrk="1" hangingPunct="1">
              <a:lnSpc>
                <a:spcPct val="130000"/>
              </a:lnSpc>
              <a:buNone/>
            </a:pPr>
            <a:r>
              <a:rPr lang="en-US" altLang="zh-CN" sz="2400" dirty="0"/>
              <a:t>	</a:t>
            </a:r>
            <a:r>
              <a:rPr lang="en-US" altLang="zh-CN" sz="2200" dirty="0"/>
              <a:t>[N]</a:t>
            </a:r>
            <a:r>
              <a:rPr lang="en-US" altLang="zh-CN" sz="2200" baseline="-25000" dirty="0"/>
              <a:t>10</a:t>
            </a:r>
            <a:r>
              <a:rPr lang="en-US" altLang="zh-CN" sz="2200" dirty="0"/>
              <a:t> = (100000)</a:t>
            </a:r>
            <a:r>
              <a:rPr lang="en-US" altLang="zh-CN" sz="2200" baseline="-25000" dirty="0"/>
              <a:t>10</a:t>
            </a:r>
            <a:r>
              <a:rPr lang="en-US" altLang="zh-CN" sz="2200" dirty="0"/>
              <a:t> - (72092)</a:t>
            </a:r>
            <a:r>
              <a:rPr lang="en-US" altLang="zh-CN" sz="2200" baseline="-25000" dirty="0"/>
              <a:t>10</a:t>
            </a:r>
            <a:r>
              <a:rPr lang="en-US" altLang="zh-CN" sz="2200" dirty="0"/>
              <a:t> = (27908)</a:t>
            </a:r>
            <a:r>
              <a:rPr lang="en-US" altLang="zh-CN" sz="2200" baseline="-25000" dirty="0"/>
              <a:t>10</a:t>
            </a:r>
            <a:r>
              <a:rPr lang="en-US" altLang="zh-CN" sz="2200" dirty="0"/>
              <a:t>.</a:t>
            </a:r>
            <a:endParaRPr lang="en-US" altLang="zh-CN" sz="22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8598" name="Rectangle 6"/>
          <p:cNvSpPr>
            <a:spLocks noGrp="1" noRot="1" noChangeArrowheads="1"/>
          </p:cNvSpPr>
          <p:nvPr>
            <p:ph type="title"/>
          </p:nvPr>
        </p:nvSpPr>
        <p:spPr>
          <a:xfrm>
            <a:off x="107950" y="134938"/>
            <a:ext cx="9144000" cy="671513"/>
          </a:xfrm>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FFFFFF"/>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8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rPr>
              <a:t>Radix Complement Number Systems</a:t>
            </a:r>
            <a:endParaRPr kumimoji="1" lang="en-US" altLang="zh-CN" sz="38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endParaRPr>
          </a:p>
        </p:txBody>
      </p:sp>
      <p:sp>
        <p:nvSpPr>
          <p:cNvPr id="238599" name="Rectangle 7"/>
          <p:cNvSpPr>
            <a:spLocks noGrp="1" noChangeArrowheads="1"/>
          </p:cNvSpPr>
          <p:nvPr>
            <p:ph idx="1"/>
          </p:nvPr>
        </p:nvSpPr>
        <p:spPr>
          <a:xfrm>
            <a:off x="611188" y="836613"/>
            <a:ext cx="8229600" cy="5965825"/>
          </a:xfrm>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12700">
                <a:solidFill>
                  <a:srgbClr val="FFFFFF"/>
                </a:solidFill>
                <a:miter lim="800000"/>
                <a:headEnd/>
                <a:tailEnd/>
              </a14:hiddenLine>
            </a:ext>
          </a:extLst>
        </p:spPr>
        <p:txBody>
          <a:bodyPr vert="horz" wrap="square" lIns="92075" tIns="46038" rIns="92075" bIns="46038" numCol="1" anchor="t" anchorCtr="0" compatLnSpc="1">
            <a:spAutoFit/>
          </a:bodyPr>
          <a:lstStyle/>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w"/>
              <a:defRPr/>
            </a:pPr>
            <a:r>
              <a:rPr kumimoji="1" lang="en-US" altLang="zh-CN" sz="2400" b="1" i="0" u="sng" strike="noStrike" kern="0" cap="none" spc="0" normalizeH="0" baseline="0" noProof="0" dirty="0" smtClean="0">
                <a:ln>
                  <a:noFill/>
                </a:ln>
                <a:solidFill>
                  <a:schemeClr val="folHlink"/>
                </a:solidFill>
                <a:effectLst>
                  <a:outerShdw blurRad="38100" dist="38100" dir="2700000" algn="tl">
                    <a:srgbClr val="C0C0C0"/>
                  </a:outerShdw>
                </a:effectLst>
                <a:uLnTx/>
                <a:uFillTx/>
                <a:latin typeface="+mn-lt"/>
                <a:ea typeface="+mn-ea"/>
                <a:cs typeface="+mn-cs"/>
              </a:rPr>
              <a:t>Algorithm</a:t>
            </a:r>
            <a:r>
              <a:rPr kumimoji="1" lang="en-US" altLang="zh-CN" sz="2400" b="1" i="0" u="sng" strike="noStrike" kern="0" cap="none" spc="0" normalizeH="0" baseline="0" noProof="0" dirty="0" smtClean="0">
                <a:ln>
                  <a:noFill/>
                </a:ln>
                <a:solidFill>
                  <a:srgbClr val="C00000"/>
                </a:solidFill>
                <a:effectLst>
                  <a:outerShdw blurRad="38100" dist="38100" dir="2700000" algn="tl">
                    <a:srgbClr val="C0C0C0"/>
                  </a:outerShdw>
                </a:effectLst>
                <a:uLnTx/>
                <a:uFillTx/>
                <a:latin typeface="+mn-lt"/>
                <a:ea typeface="+mn-ea"/>
                <a:cs typeface="+mn-cs"/>
              </a:rPr>
              <a:t>1</a:t>
            </a:r>
            <a:r>
              <a:rPr kumimoji="1" lang="zh-CN" altLang="en-US" sz="2400" b="1" i="0" u="none" strike="noStrike" kern="0" cap="none" spc="0" normalizeH="0" baseline="0" noProof="0" dirty="0" smtClean="0">
                <a:ln>
                  <a:noFill/>
                </a:ln>
                <a:solidFill>
                  <a:schemeClr val="folHlink"/>
                </a:solidFill>
                <a:effectLst>
                  <a:outerShdw blurRad="38100" dist="38100" dir="2700000" algn="tl">
                    <a:srgbClr val="C0C0C0"/>
                  </a:outerShdw>
                </a:effectLst>
                <a:uLnTx/>
                <a:uFillTx/>
                <a:latin typeface="+mn-lt"/>
                <a:ea typeface="+mn-ea"/>
                <a:cs typeface="+mn-cs"/>
              </a:rPr>
              <a:t>： </a:t>
            </a:r>
            <a:r>
              <a:rPr kumimoji="1" lang="en-US" altLang="zh-CN" sz="2400" b="1" i="0" u="none" strike="noStrike" kern="0" cap="none" spc="0" normalizeH="0" baseline="0" noProof="0" dirty="0" smtClean="0">
                <a:ln>
                  <a:noFill/>
                </a:ln>
                <a:solidFill>
                  <a:schemeClr val="folHlink"/>
                </a:solidFill>
                <a:effectLst>
                  <a:outerShdw blurRad="38100" dist="38100" dir="2700000" algn="tl">
                    <a:srgbClr val="C0C0C0"/>
                  </a:outerShdw>
                </a:effectLst>
                <a:uLnTx/>
                <a:uFillTx/>
                <a:latin typeface="+mn-lt"/>
                <a:ea typeface="+mn-ea"/>
                <a:cs typeface="+mn-cs"/>
              </a:rPr>
              <a:t>Find [N]</a:t>
            </a:r>
            <a:r>
              <a:rPr kumimoji="1" lang="en-US" altLang="zh-CN" sz="2400" b="1" i="0" u="none" strike="noStrike" kern="0" cap="none" spc="0" normalizeH="0" baseline="-25000" noProof="0" dirty="0" smtClean="0">
                <a:ln>
                  <a:noFill/>
                </a:ln>
                <a:solidFill>
                  <a:schemeClr val="folHlink"/>
                </a:solidFill>
                <a:effectLst>
                  <a:outerShdw blurRad="38100" dist="38100" dir="2700000" algn="tl">
                    <a:srgbClr val="C0C0C0"/>
                  </a:outerShdw>
                </a:effectLst>
                <a:uLnTx/>
                <a:uFillTx/>
                <a:latin typeface="+mn-lt"/>
                <a:ea typeface="+mn-ea"/>
                <a:cs typeface="+mn-cs"/>
              </a:rPr>
              <a:t>r</a:t>
            </a:r>
            <a:r>
              <a:rPr kumimoji="1" lang="en-US" altLang="zh-CN" sz="2400" b="1" i="0" u="none" strike="noStrike" kern="0" cap="none" spc="0" normalizeH="0" baseline="0" noProof="0" dirty="0" smtClean="0">
                <a:ln>
                  <a:noFill/>
                </a:ln>
                <a:solidFill>
                  <a:schemeClr val="folHlink"/>
                </a:solidFill>
                <a:effectLst>
                  <a:outerShdw blurRad="38100" dist="38100" dir="2700000" algn="tl">
                    <a:srgbClr val="C0C0C0"/>
                  </a:outerShdw>
                </a:effectLst>
                <a:uLnTx/>
                <a:uFillTx/>
                <a:latin typeface="+mn-lt"/>
                <a:ea typeface="+mn-ea"/>
                <a:cs typeface="+mn-cs"/>
              </a:rPr>
              <a:t> given (N)</a:t>
            </a:r>
            <a:r>
              <a:rPr kumimoji="1" lang="en-US" altLang="zh-CN" sz="2400" b="1" i="0" u="none" strike="noStrike" kern="0" cap="none" spc="0" normalizeH="0" baseline="-25000" noProof="0" dirty="0" smtClean="0">
                <a:ln>
                  <a:noFill/>
                </a:ln>
                <a:solidFill>
                  <a:schemeClr val="folHlink"/>
                </a:solidFill>
                <a:effectLst>
                  <a:outerShdw blurRad="38100" dist="38100" dir="2700000" algn="tl">
                    <a:srgbClr val="C0C0C0"/>
                  </a:outerShdw>
                </a:effectLst>
                <a:uLnTx/>
                <a:uFillTx/>
                <a:latin typeface="+mn-lt"/>
                <a:ea typeface="+mn-ea"/>
                <a:cs typeface="+mn-cs"/>
              </a:rPr>
              <a:t>r</a:t>
            </a:r>
            <a:r>
              <a:rPr kumimoji="1" lang="en-US" altLang="zh-CN" sz="2400" b="1" i="0" u="none" strike="noStrike" kern="0" cap="none" spc="0" normalizeH="0" baseline="0" noProof="0" dirty="0" smtClean="0">
                <a:ln>
                  <a:noFill/>
                </a:ln>
                <a:solidFill>
                  <a:schemeClr val="folHlink"/>
                </a:solidFill>
                <a:effectLst>
                  <a:outerShdw blurRad="38100" dist="38100" dir="2700000" algn="tl">
                    <a:srgbClr val="C0C0C0"/>
                  </a:outerShdw>
                </a:effectLst>
                <a:uLnTx/>
                <a:uFillTx/>
                <a:latin typeface="+mn-lt"/>
                <a:ea typeface="+mn-ea"/>
                <a:cs typeface="+mn-cs"/>
              </a:rPr>
              <a:t> .</a:t>
            </a:r>
            <a:endParaRPr kumimoji="1" lang="en-US" altLang="zh-CN" sz="2400" b="1" i="0" u="none" strike="noStrike" kern="0" cap="none" spc="0" normalizeH="0" baseline="0" noProof="0" dirty="0" smtClean="0">
              <a:ln>
                <a:noFill/>
              </a:ln>
              <a:solidFill>
                <a:schemeClr val="folHlink"/>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Pct val="95000"/>
              <a:buFontTx/>
              <a:buNone/>
              <a:defRPr/>
            </a:pPr>
            <a:r>
              <a:rPr kumimoji="1" lang="en-US" altLang="zh-CN" sz="2400" b="0" i="0" u="none" strike="noStrike" kern="0" cap="none" spc="0" normalizeH="0" baseline="0" noProof="0" dirty="0" smtClean="0">
                <a:ln>
                  <a:noFill/>
                </a:ln>
                <a:solidFill>
                  <a:srgbClr val="0066FF"/>
                </a:solidFill>
                <a:effectLst/>
                <a:uLnTx/>
                <a:uFillTx/>
                <a:latin typeface="+mn-lt"/>
                <a:ea typeface="+mn-ea"/>
              </a:rPr>
              <a:t>1.Copy the digits of N, </a:t>
            </a:r>
            <a:r>
              <a:rPr kumimoji="1" lang="en-US" altLang="zh-CN" sz="2400" b="1" i="0" u="none" strike="noStrike" kern="0" cap="none" spc="0" normalizeH="0" baseline="0" noProof="0" dirty="0" smtClean="0">
                <a:ln>
                  <a:noFill/>
                </a:ln>
                <a:solidFill>
                  <a:srgbClr val="0066FF"/>
                </a:solidFill>
                <a:effectLst/>
                <a:uLnTx/>
                <a:uFillTx/>
                <a:latin typeface="+mn-lt"/>
                <a:ea typeface="+mn-ea"/>
              </a:rPr>
              <a:t>beginning with the LSB </a:t>
            </a:r>
            <a:r>
              <a:rPr kumimoji="1" lang="en-US" altLang="zh-CN" sz="2400" b="0" i="0" u="none" strike="noStrike" kern="0" cap="none" spc="0" normalizeH="0" baseline="0" noProof="0" dirty="0" smtClean="0">
                <a:ln>
                  <a:noFill/>
                </a:ln>
                <a:solidFill>
                  <a:srgbClr val="0066FF"/>
                </a:solidFill>
                <a:effectLst/>
                <a:uLnTx/>
                <a:uFillTx/>
                <a:latin typeface="+mn-lt"/>
                <a:ea typeface="+mn-ea"/>
              </a:rPr>
              <a:t>and proceeding toward the MSB until the </a:t>
            </a:r>
            <a:r>
              <a:rPr kumimoji="1" lang="en-US" altLang="zh-CN" sz="2400" b="0" i="0" u="none" strike="noStrike" kern="0" cap="none" spc="0" normalizeH="0" baseline="0" noProof="0" dirty="0" smtClean="0">
                <a:ln>
                  <a:noFill/>
                </a:ln>
                <a:solidFill>
                  <a:srgbClr val="FF3300"/>
                </a:solidFill>
                <a:effectLst/>
                <a:uLnTx/>
                <a:uFillTx/>
                <a:latin typeface="+mn-lt"/>
                <a:ea typeface="+mn-ea"/>
              </a:rPr>
              <a:t>first nonzero</a:t>
            </a:r>
            <a:r>
              <a:rPr kumimoji="1" lang="en-US" altLang="zh-CN" sz="2400" b="0" i="0" u="none" strike="noStrike" kern="0" cap="none" spc="0" normalizeH="0" baseline="0" noProof="0" dirty="0" smtClean="0">
                <a:ln>
                  <a:noFill/>
                </a:ln>
                <a:solidFill>
                  <a:srgbClr val="0066FF"/>
                </a:solidFill>
                <a:effectLst/>
                <a:uLnTx/>
                <a:uFillTx/>
                <a:latin typeface="+mn-lt"/>
                <a:ea typeface="+mn-ea"/>
              </a:rPr>
              <a:t> digit, </a:t>
            </a:r>
            <a:r>
              <a:rPr kumimoji="1" lang="en-US" altLang="zh-CN" sz="2400" b="0" i="0" u="none" strike="noStrike" kern="0" cap="none" spc="0" normalizeH="0" baseline="0" noProof="0" dirty="0" err="1" smtClean="0">
                <a:ln>
                  <a:noFill/>
                </a:ln>
                <a:solidFill>
                  <a:srgbClr val="0066FF"/>
                </a:solidFill>
                <a:effectLst/>
                <a:uLnTx/>
                <a:uFillTx/>
                <a:latin typeface="+mn-lt"/>
                <a:ea typeface="+mn-ea"/>
              </a:rPr>
              <a:t>a</a:t>
            </a:r>
            <a:r>
              <a:rPr kumimoji="1" lang="en-US" altLang="zh-CN" sz="2400" b="0" i="0" u="none" strike="noStrike" kern="0" cap="none" spc="0" normalizeH="0" baseline="-25000" noProof="0" dirty="0" err="1" smtClean="0">
                <a:ln>
                  <a:noFill/>
                </a:ln>
                <a:solidFill>
                  <a:srgbClr val="0066FF"/>
                </a:solidFill>
                <a:effectLst/>
                <a:uLnTx/>
                <a:uFillTx/>
                <a:latin typeface="+mn-lt"/>
                <a:ea typeface="+mn-ea"/>
              </a:rPr>
              <a:t>j</a:t>
            </a:r>
            <a:r>
              <a:rPr kumimoji="1" lang="en-US" altLang="zh-CN" sz="2400" b="0" i="0" u="none" strike="noStrike" kern="0" cap="none" spc="0" normalizeH="0" baseline="0" noProof="0" dirty="0" smtClean="0">
                <a:ln>
                  <a:noFill/>
                </a:ln>
                <a:solidFill>
                  <a:srgbClr val="0066FF"/>
                </a:solidFill>
                <a:effectLst/>
                <a:uLnTx/>
                <a:uFillTx/>
                <a:latin typeface="+mn-lt"/>
                <a:ea typeface="+mn-ea"/>
              </a:rPr>
              <a:t>, has been reached</a:t>
            </a:r>
            <a:endParaRPr kumimoji="1" lang="en-US" altLang="zh-CN" sz="2400" b="0" i="0" u="none" strike="noStrike" kern="0" cap="none" spc="0" normalizeH="0" baseline="0" noProof="0" dirty="0" smtClean="0">
              <a:ln>
                <a:noFill/>
              </a:ln>
              <a:solidFill>
                <a:srgbClr val="0066FF"/>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Pct val="95000"/>
              <a:buFontTx/>
              <a:buNone/>
              <a:defRPr/>
            </a:pPr>
            <a:r>
              <a:rPr kumimoji="1" lang="en-US" altLang="zh-CN" sz="2400" b="0" i="0" u="none" strike="noStrike" kern="0" cap="none" spc="0" normalizeH="0" baseline="0" noProof="0" dirty="0" smtClean="0">
                <a:ln>
                  <a:noFill/>
                </a:ln>
                <a:solidFill>
                  <a:srgbClr val="0066FF"/>
                </a:solidFill>
                <a:effectLst/>
                <a:uLnTx/>
                <a:uFillTx/>
                <a:latin typeface="+mn-lt"/>
                <a:ea typeface="+mn-ea"/>
              </a:rPr>
              <a:t>2.Replace </a:t>
            </a:r>
            <a:r>
              <a:rPr kumimoji="1" lang="en-US" altLang="zh-CN" sz="2400" b="0" i="0" u="none" strike="noStrike" kern="0" cap="none" spc="0" normalizeH="0" baseline="0" noProof="0" dirty="0" err="1" smtClean="0">
                <a:ln>
                  <a:noFill/>
                </a:ln>
                <a:solidFill>
                  <a:srgbClr val="0066FF"/>
                </a:solidFill>
                <a:effectLst/>
                <a:uLnTx/>
                <a:uFillTx/>
                <a:latin typeface="+mn-lt"/>
                <a:ea typeface="+mn-ea"/>
              </a:rPr>
              <a:t>a</a:t>
            </a:r>
            <a:r>
              <a:rPr kumimoji="1" lang="en-US" altLang="zh-CN" sz="2400" b="0" i="0" u="none" strike="noStrike" kern="0" cap="none" spc="0" normalizeH="0" baseline="-25000" noProof="0" dirty="0" err="1" smtClean="0">
                <a:ln>
                  <a:noFill/>
                </a:ln>
                <a:solidFill>
                  <a:srgbClr val="0066FF"/>
                </a:solidFill>
                <a:effectLst/>
                <a:uLnTx/>
                <a:uFillTx/>
                <a:latin typeface="+mn-lt"/>
                <a:ea typeface="+mn-ea"/>
              </a:rPr>
              <a:t>j</a:t>
            </a:r>
            <a:r>
              <a:rPr kumimoji="1" lang="en-US" altLang="zh-CN" sz="2400" b="0" i="0" u="none" strike="noStrike" kern="0" cap="none" spc="0" normalizeH="0" baseline="0" noProof="0" dirty="0" smtClean="0">
                <a:ln>
                  <a:noFill/>
                </a:ln>
                <a:solidFill>
                  <a:srgbClr val="0066FF"/>
                </a:solidFill>
                <a:effectLst/>
                <a:uLnTx/>
                <a:uFillTx/>
                <a:latin typeface="+mn-lt"/>
                <a:ea typeface="+mn-ea"/>
              </a:rPr>
              <a:t> with </a:t>
            </a:r>
            <a:r>
              <a:rPr kumimoji="1" lang="en-US" altLang="zh-CN" sz="2400" b="0" i="0" u="none" strike="noStrike" kern="0" cap="none" spc="0" normalizeH="0" baseline="0" noProof="0" dirty="0" smtClean="0">
                <a:ln>
                  <a:noFill/>
                </a:ln>
                <a:solidFill>
                  <a:srgbClr val="FF3300"/>
                </a:solidFill>
                <a:effectLst/>
                <a:uLnTx/>
                <a:uFillTx/>
                <a:latin typeface="+mn-lt"/>
                <a:ea typeface="+mn-ea"/>
              </a:rPr>
              <a:t>r - </a:t>
            </a:r>
            <a:r>
              <a:rPr kumimoji="1" lang="en-US" altLang="zh-CN" sz="2400" b="0" i="0" u="none" strike="noStrike" kern="0" cap="none" spc="0" normalizeH="0" baseline="0" noProof="0" dirty="0" err="1" smtClean="0">
                <a:ln>
                  <a:noFill/>
                </a:ln>
                <a:solidFill>
                  <a:srgbClr val="FF3300"/>
                </a:solidFill>
                <a:effectLst/>
                <a:uLnTx/>
                <a:uFillTx/>
                <a:latin typeface="+mn-lt"/>
                <a:ea typeface="+mn-ea"/>
              </a:rPr>
              <a:t>a</a:t>
            </a:r>
            <a:r>
              <a:rPr kumimoji="1" lang="en-US" altLang="zh-CN" sz="2400" b="0" i="0" u="none" strike="noStrike" kern="0" cap="none" spc="0" normalizeH="0" baseline="-25000" noProof="0" dirty="0" err="1" smtClean="0">
                <a:ln>
                  <a:noFill/>
                </a:ln>
                <a:solidFill>
                  <a:srgbClr val="FF3300"/>
                </a:solidFill>
                <a:effectLst/>
                <a:uLnTx/>
                <a:uFillTx/>
                <a:latin typeface="+mn-lt"/>
                <a:ea typeface="+mn-ea"/>
              </a:rPr>
              <a:t>j</a:t>
            </a:r>
            <a:r>
              <a:rPr kumimoji="1" lang="en-US" altLang="zh-CN" sz="2400" b="0" i="0" u="none" strike="noStrike" kern="0" cap="none" spc="0" normalizeH="0" baseline="0" noProof="0" dirty="0" smtClean="0">
                <a:ln>
                  <a:noFill/>
                </a:ln>
                <a:solidFill>
                  <a:srgbClr val="0066FF"/>
                </a:solidFill>
                <a:effectLst/>
                <a:uLnTx/>
                <a:uFillTx/>
                <a:latin typeface="+mn-lt"/>
                <a:ea typeface="+mn-ea"/>
              </a:rPr>
              <a:t>.</a:t>
            </a:r>
            <a:endParaRPr kumimoji="1" lang="en-US" altLang="zh-CN" sz="2400" b="0" i="0" u="none" strike="noStrike" kern="0" cap="none" spc="0" normalizeH="0" baseline="0" noProof="0" dirty="0" smtClean="0">
              <a:ln>
                <a:noFill/>
              </a:ln>
              <a:solidFill>
                <a:srgbClr val="0066FF"/>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Pct val="95000"/>
              <a:buFontTx/>
              <a:buNone/>
              <a:defRPr/>
            </a:pPr>
            <a:r>
              <a:rPr kumimoji="1" lang="en-US" altLang="zh-CN" sz="2400" b="0" i="0" u="none" strike="noStrike" kern="0" cap="none" spc="0" normalizeH="0" baseline="0" noProof="0" dirty="0" smtClean="0">
                <a:ln>
                  <a:noFill/>
                </a:ln>
                <a:solidFill>
                  <a:srgbClr val="0066FF"/>
                </a:solidFill>
                <a:effectLst/>
                <a:uLnTx/>
                <a:uFillTx/>
                <a:latin typeface="+mn-lt"/>
                <a:ea typeface="+mn-ea"/>
              </a:rPr>
              <a:t>3.Replace each </a:t>
            </a:r>
            <a:r>
              <a:rPr kumimoji="1" lang="en-US" altLang="zh-CN" sz="2400" b="0" i="0" u="none" strike="noStrike" kern="0" cap="none" spc="0" normalizeH="0" baseline="0" noProof="0" dirty="0" smtClean="0">
                <a:ln>
                  <a:noFill/>
                </a:ln>
                <a:solidFill>
                  <a:srgbClr val="FF3300"/>
                </a:solidFill>
                <a:effectLst/>
                <a:uLnTx/>
                <a:uFillTx/>
                <a:latin typeface="+mn-lt"/>
                <a:ea typeface="+mn-ea"/>
              </a:rPr>
              <a:t>remaining digit</a:t>
            </a:r>
            <a:r>
              <a:rPr kumimoji="1" lang="en-US" altLang="zh-CN" sz="2400" b="0" i="0" u="none" strike="noStrike" kern="0" cap="none" spc="0" normalizeH="0" baseline="0" noProof="0" dirty="0" smtClean="0">
                <a:ln>
                  <a:noFill/>
                </a:ln>
                <a:solidFill>
                  <a:srgbClr val="0066FF"/>
                </a:solidFill>
                <a:effectLst/>
                <a:uLnTx/>
                <a:uFillTx/>
                <a:latin typeface="+mn-lt"/>
                <a:ea typeface="+mn-ea"/>
              </a:rPr>
              <a:t> </a:t>
            </a:r>
            <a:r>
              <a:rPr kumimoji="1" lang="en-US" altLang="zh-CN" sz="2400" b="0" i="0" u="none" strike="noStrike" kern="0" cap="none" spc="0" normalizeH="0" baseline="0" noProof="0" dirty="0" err="1" smtClean="0">
                <a:ln>
                  <a:noFill/>
                </a:ln>
                <a:solidFill>
                  <a:srgbClr val="0066FF"/>
                </a:solidFill>
                <a:effectLst/>
                <a:uLnTx/>
                <a:uFillTx/>
                <a:latin typeface="+mn-lt"/>
                <a:ea typeface="+mn-ea"/>
              </a:rPr>
              <a:t>a</a:t>
            </a:r>
            <a:r>
              <a:rPr kumimoji="1" lang="en-US" altLang="zh-CN" sz="2400" b="0" i="0" u="none" strike="noStrike" kern="0" cap="none" spc="0" normalizeH="0" baseline="-25000" noProof="0" dirty="0" err="1" smtClean="0">
                <a:ln>
                  <a:noFill/>
                </a:ln>
                <a:solidFill>
                  <a:srgbClr val="0066FF"/>
                </a:solidFill>
                <a:effectLst/>
                <a:uLnTx/>
                <a:uFillTx/>
                <a:latin typeface="+mn-lt"/>
                <a:ea typeface="+mn-ea"/>
              </a:rPr>
              <a:t>j</a:t>
            </a:r>
            <a:r>
              <a:rPr kumimoji="1" lang="en-US" altLang="zh-CN" sz="2400" b="0" i="0" u="none" strike="noStrike" kern="0" cap="none" spc="0" normalizeH="0" baseline="0" noProof="0" dirty="0" smtClean="0">
                <a:ln>
                  <a:noFill/>
                </a:ln>
                <a:solidFill>
                  <a:srgbClr val="0066FF"/>
                </a:solidFill>
                <a:effectLst/>
                <a:uLnTx/>
                <a:uFillTx/>
                <a:latin typeface="+mn-lt"/>
                <a:ea typeface="+mn-ea"/>
              </a:rPr>
              <a:t> , of N by </a:t>
            </a:r>
            <a:r>
              <a:rPr kumimoji="1" lang="en-US" altLang="zh-CN" sz="2400" b="0" i="0" u="none" strike="noStrike" kern="0" cap="none" spc="0" normalizeH="0" baseline="0" noProof="0" dirty="0" smtClean="0">
                <a:ln>
                  <a:noFill/>
                </a:ln>
                <a:solidFill>
                  <a:srgbClr val="FF3300"/>
                </a:solidFill>
                <a:effectLst/>
                <a:uLnTx/>
                <a:uFillTx/>
                <a:latin typeface="+mn-lt"/>
                <a:ea typeface="+mn-ea"/>
              </a:rPr>
              <a:t>(r - 1) - </a:t>
            </a:r>
            <a:r>
              <a:rPr kumimoji="1" lang="en-US" altLang="zh-CN" sz="2400" b="0" i="0" u="none" strike="noStrike" kern="0" cap="none" spc="0" normalizeH="0" baseline="0" noProof="0" dirty="0" err="1" smtClean="0">
                <a:ln>
                  <a:noFill/>
                </a:ln>
                <a:solidFill>
                  <a:srgbClr val="FF3300"/>
                </a:solidFill>
                <a:effectLst/>
                <a:uLnTx/>
                <a:uFillTx/>
                <a:latin typeface="+mn-lt"/>
                <a:ea typeface="+mn-ea"/>
              </a:rPr>
              <a:t>a</a:t>
            </a:r>
            <a:r>
              <a:rPr kumimoji="1" lang="en-US" altLang="zh-CN" sz="2400" b="0" i="0" u="none" strike="noStrike" kern="0" cap="none" spc="0" normalizeH="0" baseline="-25000" noProof="0" dirty="0" err="1" smtClean="0">
                <a:ln>
                  <a:noFill/>
                </a:ln>
                <a:solidFill>
                  <a:srgbClr val="FF3300"/>
                </a:solidFill>
                <a:effectLst/>
                <a:uLnTx/>
                <a:uFillTx/>
                <a:latin typeface="+mn-lt"/>
                <a:ea typeface="+mn-ea"/>
              </a:rPr>
              <a:t>j</a:t>
            </a:r>
            <a:r>
              <a:rPr kumimoji="1" lang="en-US" altLang="zh-CN" sz="2400" b="0" i="0" u="none" strike="noStrike" kern="0" cap="none" spc="0" normalizeH="0" baseline="0" noProof="0" dirty="0" smtClean="0">
                <a:ln>
                  <a:noFill/>
                </a:ln>
                <a:solidFill>
                  <a:srgbClr val="0066FF"/>
                </a:solidFill>
                <a:effectLst/>
                <a:uLnTx/>
                <a:uFillTx/>
                <a:latin typeface="+mn-lt"/>
                <a:ea typeface="+mn-ea"/>
              </a:rPr>
              <a:t> until the MSB has been replaced.</a:t>
            </a:r>
            <a:endParaRPr kumimoji="1" lang="en-US" altLang="zh-CN" sz="2400" b="0" i="0" u="none" strike="noStrike" kern="0" cap="none" spc="0" normalizeH="0" baseline="0" noProof="0" dirty="0" smtClean="0">
              <a:ln>
                <a:noFill/>
              </a:ln>
              <a:solidFill>
                <a:srgbClr val="0066FF"/>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Pct val="95000"/>
              <a:buFontTx/>
              <a:buChar char="–"/>
              <a:defRPr/>
            </a:pPr>
            <a:r>
              <a:rPr kumimoji="1" lang="en-US" altLang="zh-CN" sz="2400" b="1" i="0" u="none" strike="noStrike" kern="0" cap="none" spc="0" normalizeH="0" baseline="0" noProof="0" dirty="0" smtClean="0">
                <a:ln>
                  <a:noFill/>
                </a:ln>
                <a:solidFill>
                  <a:schemeClr val="tx1"/>
                </a:solidFill>
                <a:effectLst/>
                <a:uLnTx/>
                <a:uFillTx/>
                <a:latin typeface="+mn-lt"/>
                <a:ea typeface="+mn-ea"/>
              </a:rPr>
              <a:t>Example</a:t>
            </a:r>
            <a:r>
              <a:rPr kumimoji="1" lang="en-US" altLang="zh-CN" sz="2400" b="0" i="0" u="none" strike="noStrike" kern="0" cap="none" spc="0" normalizeH="0" baseline="0" noProof="0" dirty="0" smtClean="0">
                <a:ln>
                  <a:noFill/>
                </a:ln>
                <a:solidFill>
                  <a:schemeClr val="tx1"/>
                </a:solidFill>
                <a:effectLst/>
                <a:uLnTx/>
                <a:uFillTx/>
                <a:latin typeface="+mn-lt"/>
                <a:ea typeface="+mn-ea"/>
              </a:rPr>
              <a:t>: 10's complement of (56 700)</a:t>
            </a:r>
            <a:r>
              <a:rPr kumimoji="1" lang="en-US" altLang="zh-CN" sz="2400" b="0" i="0" u="none" strike="noStrike" kern="0" cap="none" spc="0" normalizeH="0" baseline="-25000" noProof="0" dirty="0" smtClean="0">
                <a:ln>
                  <a:noFill/>
                </a:ln>
                <a:solidFill>
                  <a:schemeClr val="tx1"/>
                </a:solidFill>
                <a:effectLst/>
                <a:uLnTx/>
                <a:uFillTx/>
                <a:latin typeface="+mn-lt"/>
                <a:ea typeface="+mn-ea"/>
              </a:rPr>
              <a:t>10</a:t>
            </a:r>
            <a:r>
              <a:rPr kumimoji="1" lang="en-US" altLang="zh-CN" sz="2400" b="0" i="0" u="none" strike="noStrike" kern="0" cap="none" spc="0" normalizeH="0" baseline="0" noProof="0" dirty="0" smtClean="0">
                <a:ln>
                  <a:noFill/>
                </a:ln>
                <a:solidFill>
                  <a:schemeClr val="tx1"/>
                </a:solidFill>
                <a:effectLst/>
                <a:uLnTx/>
                <a:uFillTx/>
                <a:latin typeface="+mn-lt"/>
                <a:ea typeface="+mn-ea"/>
              </a:rPr>
              <a:t> is (43300)</a:t>
            </a:r>
            <a:r>
              <a:rPr kumimoji="1" lang="en-US" altLang="zh-CN" sz="2400" b="0" i="0" u="none" strike="noStrike" kern="0" cap="none" spc="0" normalizeH="0" baseline="-25000" noProof="0" dirty="0" smtClean="0">
                <a:ln>
                  <a:noFill/>
                </a:ln>
                <a:solidFill>
                  <a:schemeClr val="tx1"/>
                </a:solidFill>
                <a:effectLst/>
                <a:uLnTx/>
                <a:uFillTx/>
                <a:latin typeface="+mn-lt"/>
                <a:ea typeface="+mn-ea"/>
              </a:rPr>
              <a:t>10</a:t>
            </a:r>
            <a:endParaRPr kumimoji="1" lang="en-US" altLang="zh-CN" sz="24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Pct val="95000"/>
              <a:buFontTx/>
              <a:buChar char="–"/>
              <a:defRPr/>
            </a:pPr>
            <a:r>
              <a:rPr kumimoji="1" lang="en-US" altLang="zh-CN" sz="2400" b="1" i="0" u="none" strike="noStrike" kern="0" cap="none" spc="0" normalizeH="0" baseline="0" noProof="0" dirty="0" smtClean="0">
                <a:ln>
                  <a:noFill/>
                </a:ln>
                <a:solidFill>
                  <a:schemeClr val="tx1"/>
                </a:solidFill>
                <a:effectLst/>
                <a:uLnTx/>
                <a:uFillTx/>
                <a:latin typeface="+mn-lt"/>
                <a:ea typeface="+mn-ea"/>
              </a:rPr>
              <a:t>Example</a:t>
            </a:r>
            <a:r>
              <a:rPr kumimoji="1" lang="en-US" altLang="zh-CN" sz="2400" b="0" i="0" u="none" strike="noStrike" kern="0" cap="none" spc="0" normalizeH="0" baseline="0" noProof="0" dirty="0" smtClean="0">
                <a:ln>
                  <a:noFill/>
                </a:ln>
                <a:solidFill>
                  <a:schemeClr val="tx1"/>
                </a:solidFill>
                <a:effectLst/>
                <a:uLnTx/>
                <a:uFillTx/>
                <a:latin typeface="+mn-lt"/>
                <a:ea typeface="+mn-ea"/>
              </a:rPr>
              <a:t>: 2's complement of (10100)</a:t>
            </a:r>
            <a:r>
              <a:rPr kumimoji="1" lang="en-US" altLang="zh-CN" sz="2400" b="0" i="0" u="none" strike="noStrike" kern="0" cap="none" spc="0" normalizeH="0" baseline="-25000" noProof="0" dirty="0" smtClean="0">
                <a:ln>
                  <a:noFill/>
                </a:ln>
                <a:solidFill>
                  <a:schemeClr val="tx1"/>
                </a:solidFill>
                <a:effectLst/>
                <a:uLnTx/>
                <a:uFillTx/>
                <a:latin typeface="+mn-lt"/>
                <a:ea typeface="+mn-ea"/>
              </a:rPr>
              <a:t>2</a:t>
            </a:r>
            <a:r>
              <a:rPr kumimoji="1" lang="en-US" altLang="zh-CN" sz="2400" b="0" i="0" u="none" strike="noStrike" kern="0" cap="none" spc="0" normalizeH="0" baseline="0" noProof="0" dirty="0" smtClean="0">
                <a:ln>
                  <a:noFill/>
                </a:ln>
                <a:solidFill>
                  <a:schemeClr val="tx1"/>
                </a:solidFill>
                <a:effectLst/>
                <a:uLnTx/>
                <a:uFillTx/>
                <a:latin typeface="+mn-lt"/>
                <a:ea typeface="+mn-ea"/>
              </a:rPr>
              <a:t> is (01100)</a:t>
            </a:r>
            <a:r>
              <a:rPr kumimoji="1" lang="en-US" altLang="zh-CN" sz="2400" b="0" i="0" u="none" strike="noStrike" kern="0" cap="none" spc="0" normalizeH="0" baseline="-25000" noProof="0" dirty="0" smtClean="0">
                <a:ln>
                  <a:noFill/>
                </a:ln>
                <a:solidFill>
                  <a:schemeClr val="tx1"/>
                </a:solidFill>
                <a:effectLst/>
                <a:uLnTx/>
                <a:uFillTx/>
                <a:latin typeface="+mn-lt"/>
                <a:ea typeface="+mn-ea"/>
              </a:rPr>
              <a:t>2</a:t>
            </a:r>
            <a:r>
              <a:rPr kumimoji="1" lang="en-US" altLang="zh-CN" sz="2400" b="0" i="0" u="none" strike="noStrike" kern="0" cap="none" spc="0" normalizeH="0" baseline="0" noProof="0" dirty="0" smtClean="0">
                <a:ln>
                  <a:noFill/>
                </a:ln>
                <a:solidFill>
                  <a:schemeClr val="tx1"/>
                </a:solidFill>
                <a:effectLst/>
                <a:uLnTx/>
                <a:uFillTx/>
                <a:latin typeface="+mn-lt"/>
                <a:ea typeface="+mn-ea"/>
              </a:rPr>
              <a:t>.</a:t>
            </a:r>
            <a:endParaRPr kumimoji="1" lang="en-US" altLang="zh-CN" sz="24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Pct val="95000"/>
              <a:buFontTx/>
              <a:buChar char="–"/>
              <a:defRPr/>
            </a:pPr>
            <a:r>
              <a:rPr kumimoji="1" lang="en-US" altLang="zh-CN" sz="2400" b="1" i="0" u="none" strike="noStrike" kern="0" cap="none" spc="0" normalizeH="0" baseline="0" noProof="0" dirty="0" smtClean="0">
                <a:ln>
                  <a:noFill/>
                </a:ln>
                <a:solidFill>
                  <a:schemeClr val="tx1"/>
                </a:solidFill>
                <a:effectLst/>
                <a:uLnTx/>
                <a:uFillTx/>
                <a:latin typeface="+mn-lt"/>
                <a:ea typeface="+mn-ea"/>
              </a:rPr>
              <a:t>Example</a:t>
            </a:r>
            <a:r>
              <a:rPr kumimoji="1" lang="en-US" altLang="zh-CN" sz="2400" b="0" i="0" u="none" strike="noStrike" kern="0" cap="none" spc="0" normalizeH="0" baseline="0" noProof="0" dirty="0" smtClean="0">
                <a:ln>
                  <a:noFill/>
                </a:ln>
                <a:solidFill>
                  <a:schemeClr val="tx1"/>
                </a:solidFill>
                <a:effectLst/>
                <a:uLnTx/>
                <a:uFillTx/>
                <a:latin typeface="+mn-lt"/>
                <a:ea typeface="+mn-ea"/>
              </a:rPr>
              <a:t>: 2’s complement of N = (10110)</a:t>
            </a:r>
            <a:r>
              <a:rPr kumimoji="1" lang="en-US" altLang="zh-CN" sz="2400" b="0" i="0" u="none" strike="noStrike" kern="0" cap="none" spc="0" normalizeH="0" baseline="-25000" noProof="0" dirty="0" smtClean="0">
                <a:ln>
                  <a:noFill/>
                </a:ln>
                <a:solidFill>
                  <a:schemeClr val="tx1"/>
                </a:solidFill>
                <a:effectLst/>
                <a:uLnTx/>
                <a:uFillTx/>
                <a:latin typeface="+mn-lt"/>
                <a:ea typeface="+mn-ea"/>
              </a:rPr>
              <a:t>2</a:t>
            </a:r>
            <a:r>
              <a:rPr kumimoji="1" lang="en-US" altLang="zh-CN" sz="2400" b="0" i="0" u="none" strike="noStrike" kern="0" cap="none" spc="0" normalizeH="0" baseline="0" noProof="0" dirty="0" smtClean="0">
                <a:ln>
                  <a:noFill/>
                </a:ln>
                <a:solidFill>
                  <a:schemeClr val="tx1"/>
                </a:solidFill>
                <a:effectLst/>
                <a:uLnTx/>
                <a:uFillTx/>
                <a:latin typeface="+mn-lt"/>
                <a:ea typeface="+mn-ea"/>
              </a:rPr>
              <a:t>  for n = 8.</a:t>
            </a:r>
            <a:endParaRPr kumimoji="1" lang="en-US" altLang="zh-CN" sz="2400" b="0"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Tx/>
              <a:buSzTx/>
              <a:buFontTx/>
              <a:buChar char="•"/>
              <a:defRPr/>
            </a:pPr>
            <a:r>
              <a:rPr kumimoji="1" lang="en-US" altLang="zh-CN" sz="2400" b="0" i="0" u="none" strike="noStrike" kern="0" cap="none" spc="0" normalizeH="0" baseline="0" noProof="0" dirty="0" smtClean="0">
                <a:ln>
                  <a:noFill/>
                </a:ln>
                <a:solidFill>
                  <a:schemeClr val="tx1"/>
                </a:solidFill>
                <a:effectLst/>
                <a:uLnTx/>
                <a:uFillTx/>
                <a:latin typeface="+mn-lt"/>
                <a:ea typeface="+mn-ea"/>
              </a:rPr>
              <a:t>Put three zeros in the MSB position and apply algorithm</a:t>
            </a:r>
            <a:endParaRPr kumimoji="1" lang="en-US" altLang="zh-CN" sz="2400" b="0"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Tx/>
              <a:buSzTx/>
              <a:buFontTx/>
              <a:buChar char="•"/>
              <a:defRPr/>
            </a:pPr>
            <a:r>
              <a:rPr kumimoji="1" lang="en-US" altLang="zh-CN" sz="2400" b="0" i="0" u="none" strike="noStrike" kern="0" cap="none" spc="0" normalizeH="0" baseline="0" noProof="0" dirty="0" smtClean="0">
                <a:ln>
                  <a:noFill/>
                </a:ln>
                <a:solidFill>
                  <a:schemeClr val="tx1"/>
                </a:solidFill>
                <a:effectLst/>
                <a:uLnTx/>
                <a:uFillTx/>
                <a:latin typeface="+mn-lt"/>
                <a:ea typeface="+mn-ea"/>
              </a:rPr>
              <a:t>N = 00010110</a:t>
            </a:r>
            <a:endParaRPr kumimoji="1" lang="en-US" altLang="zh-CN" sz="2400" b="0"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Tx/>
              <a:buSzTx/>
              <a:buFontTx/>
              <a:buChar char="•"/>
              <a:defRPr/>
            </a:pPr>
            <a:r>
              <a:rPr kumimoji="1" lang="en-US" altLang="zh-CN" sz="2400" b="0" i="0" u="none" strike="noStrike" kern="0" cap="none" spc="0" normalizeH="0" baseline="0" noProof="0" dirty="0" smtClean="0">
                <a:ln>
                  <a:noFill/>
                </a:ln>
                <a:solidFill>
                  <a:schemeClr val="tx1"/>
                </a:solidFill>
                <a:effectLst/>
                <a:uLnTx/>
                <a:uFillTx/>
                <a:latin typeface="+mn-lt"/>
                <a:ea typeface="+mn-ea"/>
              </a:rPr>
              <a:t>[N]</a:t>
            </a:r>
            <a:r>
              <a:rPr kumimoji="1" lang="en-US" altLang="zh-CN" sz="2400" b="0" i="0" u="none" strike="noStrike" kern="0" cap="none" spc="0" normalizeH="0" baseline="-25000" noProof="0" dirty="0" smtClean="0">
                <a:ln>
                  <a:noFill/>
                </a:ln>
                <a:solidFill>
                  <a:schemeClr val="tx1"/>
                </a:solidFill>
                <a:effectLst/>
                <a:uLnTx/>
                <a:uFillTx/>
                <a:latin typeface="+mn-lt"/>
                <a:ea typeface="+mn-ea"/>
              </a:rPr>
              <a:t>2</a:t>
            </a:r>
            <a:r>
              <a:rPr kumimoji="1" lang="en-US" altLang="zh-CN" sz="2400" b="0" i="0" u="none" strike="noStrike" kern="0" cap="none" spc="0" normalizeH="0" baseline="0" noProof="0" dirty="0" smtClean="0">
                <a:ln>
                  <a:noFill/>
                </a:ln>
                <a:solidFill>
                  <a:schemeClr val="tx1"/>
                </a:solidFill>
                <a:effectLst/>
                <a:uLnTx/>
                <a:uFillTx/>
                <a:latin typeface="+mn-lt"/>
                <a:ea typeface="+mn-ea"/>
              </a:rPr>
              <a:t> = (11101010)</a:t>
            </a:r>
            <a:r>
              <a:rPr kumimoji="1" lang="en-US" altLang="zh-CN" sz="2400" b="0" i="0" u="none" strike="noStrike" kern="0" cap="none" spc="0" normalizeH="0" baseline="-25000" noProof="0" dirty="0" smtClean="0">
                <a:ln>
                  <a:noFill/>
                </a:ln>
                <a:solidFill>
                  <a:schemeClr val="tx1"/>
                </a:solidFill>
                <a:effectLst/>
                <a:uLnTx/>
                <a:uFillTx/>
                <a:latin typeface="+mn-lt"/>
                <a:ea typeface="+mn-ea"/>
              </a:rPr>
              <a:t>2</a:t>
            </a:r>
            <a:endParaRPr kumimoji="1" lang="en-US" altLang="zh-CN" sz="24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90000"/>
              </a:lnSpc>
              <a:spcBef>
                <a:spcPct val="20000"/>
              </a:spcBef>
              <a:spcAft>
                <a:spcPct val="0"/>
              </a:spcAft>
              <a:buClrTx/>
              <a:buSzPct val="95000"/>
              <a:buFontTx/>
              <a:buNone/>
              <a:defRPr/>
            </a:pPr>
            <a:endParaRPr kumimoji="1" lang="zh-CN" altLang="en-US" sz="2400" b="0" i="0" u="none" strike="noStrike" kern="0" cap="none" spc="0" normalizeH="0" baseline="0" noProof="0" dirty="0" smtClean="0">
              <a:ln>
                <a:noFill/>
              </a:ln>
              <a:solidFill>
                <a:schemeClr val="tx1"/>
              </a:solidFill>
              <a:effectLst/>
              <a:uLnTx/>
              <a:uFillTx/>
              <a:latin typeface="+mn-lt"/>
              <a:ea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9622" name="Rectangle 6"/>
          <p:cNvSpPr>
            <a:spLocks noGrp="1" noRot="1" noChangeArrowheads="1"/>
          </p:cNvSpPr>
          <p:nvPr>
            <p:ph type="title"/>
          </p:nvPr>
        </p:nvSpPr>
        <p:spPr>
          <a:xfrm>
            <a:off x="0" y="93663"/>
            <a:ext cx="9144000" cy="671513"/>
          </a:xfrm>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FFFFFF"/>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8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rPr>
              <a:t>Radix Complement Number Systems</a:t>
            </a:r>
            <a:endParaRPr kumimoji="1" lang="en-US" altLang="zh-CN" sz="38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endParaRPr>
          </a:p>
        </p:txBody>
      </p:sp>
      <p:sp>
        <p:nvSpPr>
          <p:cNvPr id="239623" name="Rectangle 7"/>
          <p:cNvSpPr>
            <a:spLocks noGrp="1" noChangeArrowheads="1"/>
          </p:cNvSpPr>
          <p:nvPr>
            <p:ph idx="1"/>
          </p:nvPr>
        </p:nvSpPr>
        <p:spPr>
          <a:xfrm>
            <a:off x="827088" y="908050"/>
            <a:ext cx="7354888" cy="5054600"/>
          </a:xfrm>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12700">
                <a:solidFill>
                  <a:srgbClr val="FFFFFF"/>
                </a:solidFill>
                <a:miter lim="800000"/>
                <a:headEnd/>
                <a:tailEnd/>
              </a14:hiddenLine>
            </a:ext>
          </a:extLst>
        </p:spPr>
        <p:txBody>
          <a:bodyPr vert="horz" wrap="square" lIns="92075" tIns="46038" rIns="92075" bIns="46038" numCol="1" anchor="t" anchorCtr="0" compatLnSpc="1">
            <a:spAutoFit/>
          </a:bodyPr>
          <a:lstStyle/>
          <a:p>
            <a:pPr marL="342900" marR="0" lvl="0" indent="-342900" algn="l" defTabSz="914400" rtl="0" eaLnBrk="1" fontAlgn="base" latinLnBrk="0" hangingPunct="1">
              <a:lnSpc>
                <a:spcPct val="90000"/>
              </a:lnSpc>
              <a:spcBef>
                <a:spcPct val="20000"/>
              </a:spcBef>
              <a:spcAft>
                <a:spcPct val="0"/>
              </a:spcAft>
              <a:buClr>
                <a:schemeClr val="tx2"/>
              </a:buClr>
              <a:buSzTx/>
              <a:buFont typeface="Wingdings" panose="05000000000000000000" pitchFamily="2" charset="2"/>
              <a:buChar char="w"/>
              <a:defRPr/>
            </a:pPr>
            <a:r>
              <a:rPr kumimoji="1" lang="en-US" altLang="zh-CN" sz="2600" b="1" i="0" u="sng" strike="noStrike" kern="0" cap="none" spc="0" normalizeH="0" baseline="0" noProof="0" dirty="0" smtClean="0">
                <a:ln>
                  <a:noFill/>
                </a:ln>
                <a:solidFill>
                  <a:schemeClr val="folHlink"/>
                </a:solidFill>
                <a:effectLst>
                  <a:outerShdw blurRad="38100" dist="38100" dir="2700000" algn="tl">
                    <a:srgbClr val="C0C0C0"/>
                  </a:outerShdw>
                </a:effectLst>
                <a:uLnTx/>
                <a:uFillTx/>
                <a:latin typeface="+mn-lt"/>
                <a:ea typeface="+mn-ea"/>
                <a:cs typeface="+mn-cs"/>
              </a:rPr>
              <a:t>Algorithm</a:t>
            </a:r>
            <a:r>
              <a:rPr kumimoji="1" lang="en-US" altLang="zh-CN" sz="2600" b="1" i="0" u="sng" strike="noStrike" kern="0" cap="none" spc="0" normalizeH="0" baseline="0" noProof="0" dirty="0" smtClean="0">
                <a:ln>
                  <a:noFill/>
                </a:ln>
                <a:solidFill>
                  <a:srgbClr val="C00000"/>
                </a:solidFill>
                <a:effectLst>
                  <a:outerShdw blurRad="38100" dist="38100" dir="2700000" algn="tl">
                    <a:srgbClr val="C0C0C0"/>
                  </a:outerShdw>
                </a:effectLst>
                <a:uLnTx/>
                <a:uFillTx/>
                <a:latin typeface="+mn-lt"/>
                <a:ea typeface="+mn-ea"/>
                <a:cs typeface="+mn-cs"/>
              </a:rPr>
              <a:t>2</a:t>
            </a:r>
            <a:r>
              <a:rPr kumimoji="1" lang="zh-CN" altLang="en-US" sz="2600" b="1" i="0" u="none" strike="noStrike" kern="0" cap="none" spc="0" normalizeH="0" baseline="0" noProof="0" dirty="0" smtClean="0">
                <a:ln>
                  <a:noFill/>
                </a:ln>
                <a:solidFill>
                  <a:schemeClr val="folHlink"/>
                </a:solidFill>
                <a:effectLst>
                  <a:outerShdw blurRad="38100" dist="38100" dir="2700000" algn="tl">
                    <a:srgbClr val="C0C0C0"/>
                  </a:outerShdw>
                </a:effectLst>
                <a:uLnTx/>
                <a:uFillTx/>
                <a:latin typeface="+mn-lt"/>
                <a:ea typeface="+mn-ea"/>
                <a:cs typeface="+mn-cs"/>
              </a:rPr>
              <a:t>：  </a:t>
            </a:r>
            <a:r>
              <a:rPr kumimoji="1" lang="en-US" altLang="zh-CN" sz="2600" b="1" i="0" u="none" strike="noStrike" kern="0" cap="none" spc="0" normalizeH="0" baseline="0" noProof="0" dirty="0" smtClean="0">
                <a:ln>
                  <a:noFill/>
                </a:ln>
                <a:solidFill>
                  <a:schemeClr val="folHlink"/>
                </a:solidFill>
                <a:effectLst>
                  <a:outerShdw blurRad="38100" dist="38100" dir="2700000" algn="tl">
                    <a:srgbClr val="C0C0C0"/>
                  </a:outerShdw>
                </a:effectLst>
                <a:uLnTx/>
                <a:uFillTx/>
                <a:latin typeface="+mn-lt"/>
                <a:ea typeface="+mn-ea"/>
                <a:cs typeface="+mn-cs"/>
              </a:rPr>
              <a:t>Find [N]</a:t>
            </a:r>
            <a:r>
              <a:rPr kumimoji="1" lang="en-US" altLang="zh-CN" sz="2600" b="1" i="0" u="none" strike="noStrike" kern="0" cap="none" spc="0" normalizeH="0" baseline="-25000" noProof="0" dirty="0" smtClean="0">
                <a:ln>
                  <a:noFill/>
                </a:ln>
                <a:solidFill>
                  <a:schemeClr val="folHlink"/>
                </a:solidFill>
                <a:effectLst>
                  <a:outerShdw blurRad="38100" dist="38100" dir="2700000" algn="tl">
                    <a:srgbClr val="C0C0C0"/>
                  </a:outerShdw>
                </a:effectLst>
                <a:uLnTx/>
                <a:uFillTx/>
                <a:latin typeface="+mn-lt"/>
                <a:ea typeface="+mn-ea"/>
                <a:cs typeface="+mn-cs"/>
              </a:rPr>
              <a:t>r</a:t>
            </a:r>
            <a:r>
              <a:rPr kumimoji="1" lang="en-US" altLang="zh-CN" sz="2600" b="1" i="0" u="none" strike="noStrike" kern="0" cap="none" spc="0" normalizeH="0" baseline="0" noProof="0" dirty="0" smtClean="0">
                <a:ln>
                  <a:noFill/>
                </a:ln>
                <a:solidFill>
                  <a:schemeClr val="folHlink"/>
                </a:solidFill>
                <a:effectLst>
                  <a:outerShdw blurRad="38100" dist="38100" dir="2700000" algn="tl">
                    <a:srgbClr val="C0C0C0"/>
                  </a:outerShdw>
                </a:effectLst>
                <a:uLnTx/>
                <a:uFillTx/>
                <a:latin typeface="+mn-lt"/>
                <a:ea typeface="+mn-ea"/>
                <a:cs typeface="+mn-cs"/>
              </a:rPr>
              <a:t> given (N)</a:t>
            </a:r>
            <a:r>
              <a:rPr kumimoji="1" lang="en-US" altLang="zh-CN" sz="2600" b="1" i="0" u="none" strike="noStrike" kern="0" cap="none" spc="0" normalizeH="0" baseline="-25000" noProof="0" dirty="0" smtClean="0">
                <a:ln>
                  <a:noFill/>
                </a:ln>
                <a:solidFill>
                  <a:schemeClr val="folHlink"/>
                </a:solidFill>
                <a:effectLst>
                  <a:outerShdw blurRad="38100" dist="38100" dir="2700000" algn="tl">
                    <a:srgbClr val="C0C0C0"/>
                  </a:outerShdw>
                </a:effectLst>
                <a:uLnTx/>
                <a:uFillTx/>
                <a:latin typeface="+mn-lt"/>
                <a:ea typeface="+mn-ea"/>
                <a:cs typeface="+mn-cs"/>
              </a:rPr>
              <a:t>r</a:t>
            </a:r>
            <a:r>
              <a:rPr kumimoji="1" lang="en-US" altLang="zh-CN" sz="2600" b="1" i="0" u="none" strike="noStrike" kern="0" cap="none" spc="0" normalizeH="0" baseline="0" noProof="0" dirty="0" smtClean="0">
                <a:ln>
                  <a:noFill/>
                </a:ln>
                <a:solidFill>
                  <a:schemeClr val="folHlink"/>
                </a:solidFill>
                <a:effectLst>
                  <a:outerShdw blurRad="38100" dist="38100" dir="2700000" algn="tl">
                    <a:srgbClr val="C0C0C0"/>
                  </a:outerShdw>
                </a:effectLst>
                <a:uLnTx/>
                <a:uFillTx/>
                <a:latin typeface="+mn-lt"/>
                <a:ea typeface="+mn-ea"/>
                <a:cs typeface="+mn-cs"/>
              </a:rPr>
              <a:t> .</a:t>
            </a:r>
            <a:endParaRPr kumimoji="1" lang="en-US" altLang="zh-CN" sz="2600" b="1" i="0" u="none" strike="noStrike" kern="0" cap="none" spc="0" normalizeH="0" baseline="0" noProof="0" dirty="0" smtClean="0">
              <a:ln>
                <a:noFill/>
              </a:ln>
              <a:solidFill>
                <a:schemeClr val="folHlink"/>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05000"/>
              </a:lnSpc>
              <a:spcBef>
                <a:spcPct val="20000"/>
              </a:spcBef>
              <a:spcAft>
                <a:spcPct val="0"/>
              </a:spcAft>
              <a:buClrTx/>
              <a:buSzPct val="95000"/>
              <a:buFontTx/>
              <a:buNone/>
              <a:defRPr/>
            </a:pPr>
            <a:r>
              <a:rPr kumimoji="1" lang="en-US" altLang="zh-CN" sz="2300" b="0" i="0" u="none" strike="noStrike" kern="0" cap="none" spc="0" normalizeH="0" baseline="0" noProof="0" dirty="0" smtClean="0">
                <a:ln>
                  <a:noFill/>
                </a:ln>
                <a:solidFill>
                  <a:srgbClr val="0066FF"/>
                </a:solidFill>
                <a:effectLst/>
                <a:uLnTx/>
                <a:uFillTx/>
                <a:latin typeface="+mn-lt"/>
                <a:ea typeface="+mn-ea"/>
              </a:rPr>
              <a:t>First replace </a:t>
            </a:r>
            <a:r>
              <a:rPr kumimoji="1" lang="en-US" altLang="zh-CN" sz="2300" b="0" i="0" u="none" strike="noStrike" kern="0" cap="none" spc="0" normalizeH="0" baseline="0" noProof="0" dirty="0" smtClean="0">
                <a:ln>
                  <a:noFill/>
                </a:ln>
                <a:solidFill>
                  <a:srgbClr val="FF3300"/>
                </a:solidFill>
                <a:effectLst/>
                <a:uLnTx/>
                <a:uFillTx/>
                <a:latin typeface="+mn-lt"/>
                <a:ea typeface="+mn-ea"/>
              </a:rPr>
              <a:t>each </a:t>
            </a:r>
            <a:r>
              <a:rPr kumimoji="1" lang="en-US" altLang="zh-CN" sz="2300" b="0" i="0" u="none" strike="noStrike" kern="0" cap="none" spc="0" normalizeH="0" baseline="0" noProof="0" dirty="0" smtClean="0">
                <a:ln>
                  <a:noFill/>
                </a:ln>
                <a:solidFill>
                  <a:srgbClr val="0066FF"/>
                </a:solidFill>
                <a:effectLst/>
                <a:uLnTx/>
                <a:uFillTx/>
                <a:latin typeface="+mn-lt"/>
                <a:ea typeface="+mn-ea"/>
              </a:rPr>
              <a:t>digit, </a:t>
            </a:r>
            <a:r>
              <a:rPr kumimoji="1" lang="en-US" altLang="zh-CN" sz="2300" b="0" i="0" u="none" strike="noStrike" kern="0" cap="none" spc="0" normalizeH="0" baseline="0" noProof="0" dirty="0" err="1" smtClean="0">
                <a:ln>
                  <a:noFill/>
                </a:ln>
                <a:solidFill>
                  <a:srgbClr val="0066FF"/>
                </a:solidFill>
                <a:effectLst/>
                <a:uLnTx/>
                <a:uFillTx/>
                <a:latin typeface="+mn-lt"/>
                <a:ea typeface="+mn-ea"/>
              </a:rPr>
              <a:t>a</a:t>
            </a:r>
            <a:r>
              <a:rPr kumimoji="1" lang="en-US" altLang="zh-CN" sz="2300" b="0" i="0" u="none" strike="noStrike" kern="0" cap="none" spc="0" normalizeH="0" baseline="-25000" noProof="0" dirty="0" err="1" smtClean="0">
                <a:ln>
                  <a:noFill/>
                </a:ln>
                <a:solidFill>
                  <a:srgbClr val="0066FF"/>
                </a:solidFill>
                <a:effectLst/>
                <a:uLnTx/>
                <a:uFillTx/>
                <a:latin typeface="+mn-lt"/>
                <a:ea typeface="+mn-ea"/>
              </a:rPr>
              <a:t>k</a:t>
            </a:r>
            <a:r>
              <a:rPr kumimoji="1" lang="en-US" altLang="zh-CN" sz="2300" b="0" i="0" u="none" strike="noStrike" kern="0" cap="none" spc="0" normalizeH="0" baseline="0" noProof="0" dirty="0" smtClean="0">
                <a:ln>
                  <a:noFill/>
                </a:ln>
                <a:solidFill>
                  <a:srgbClr val="0066FF"/>
                </a:solidFill>
                <a:effectLst/>
                <a:uLnTx/>
                <a:uFillTx/>
                <a:latin typeface="+mn-lt"/>
                <a:ea typeface="+mn-ea"/>
              </a:rPr>
              <a:t> , of (N)</a:t>
            </a:r>
            <a:r>
              <a:rPr kumimoji="1" lang="en-US" altLang="zh-CN" sz="2300" b="0" i="0" u="none" strike="noStrike" kern="0" cap="none" spc="0" normalizeH="0" baseline="-25000" noProof="0" dirty="0" smtClean="0">
                <a:ln>
                  <a:noFill/>
                </a:ln>
                <a:solidFill>
                  <a:srgbClr val="0066FF"/>
                </a:solidFill>
                <a:effectLst/>
                <a:uLnTx/>
                <a:uFillTx/>
                <a:latin typeface="+mn-lt"/>
                <a:ea typeface="+mn-ea"/>
              </a:rPr>
              <a:t>r</a:t>
            </a:r>
            <a:r>
              <a:rPr kumimoji="1" lang="en-US" altLang="zh-CN" sz="2300" b="0" i="0" u="none" strike="noStrike" kern="0" cap="none" spc="0" normalizeH="0" baseline="0" noProof="0" dirty="0" smtClean="0">
                <a:ln>
                  <a:noFill/>
                </a:ln>
                <a:solidFill>
                  <a:srgbClr val="0066FF"/>
                </a:solidFill>
                <a:effectLst/>
                <a:uLnTx/>
                <a:uFillTx/>
                <a:latin typeface="+mn-lt"/>
                <a:ea typeface="+mn-ea"/>
              </a:rPr>
              <a:t> by (r - 1) - </a:t>
            </a:r>
            <a:r>
              <a:rPr kumimoji="1" lang="en-US" altLang="zh-CN" sz="2300" b="0" i="0" u="none" strike="noStrike" kern="0" cap="none" spc="0" normalizeH="0" baseline="0" noProof="0" dirty="0" err="1" smtClean="0">
                <a:ln>
                  <a:noFill/>
                </a:ln>
                <a:solidFill>
                  <a:srgbClr val="0066FF"/>
                </a:solidFill>
                <a:effectLst/>
                <a:uLnTx/>
                <a:uFillTx/>
                <a:latin typeface="+mn-lt"/>
                <a:ea typeface="+mn-ea"/>
              </a:rPr>
              <a:t>a</a:t>
            </a:r>
            <a:r>
              <a:rPr kumimoji="1" lang="en-US" altLang="zh-CN" sz="2300" b="0" i="0" u="none" strike="noStrike" kern="0" cap="none" spc="0" normalizeH="0" baseline="-25000" noProof="0" dirty="0" err="1" smtClean="0">
                <a:ln>
                  <a:noFill/>
                </a:ln>
                <a:solidFill>
                  <a:srgbClr val="0066FF"/>
                </a:solidFill>
                <a:effectLst/>
                <a:uLnTx/>
                <a:uFillTx/>
                <a:latin typeface="+mn-lt"/>
                <a:ea typeface="+mn-ea"/>
              </a:rPr>
              <a:t>k</a:t>
            </a:r>
            <a:r>
              <a:rPr kumimoji="1" lang="en-US" altLang="zh-CN" sz="2300" b="0" i="0" u="none" strike="noStrike" kern="0" cap="none" spc="0" normalizeH="0" baseline="0" noProof="0" dirty="0" smtClean="0">
                <a:ln>
                  <a:noFill/>
                </a:ln>
                <a:solidFill>
                  <a:srgbClr val="0066FF"/>
                </a:solidFill>
                <a:effectLst/>
                <a:uLnTx/>
                <a:uFillTx/>
                <a:latin typeface="+mn-lt"/>
                <a:ea typeface="+mn-ea"/>
              </a:rPr>
              <a:t> and then </a:t>
            </a:r>
            <a:r>
              <a:rPr kumimoji="1" lang="en-US" altLang="zh-CN" sz="2300" b="0" i="0" u="none" strike="noStrike" kern="0" cap="none" spc="0" normalizeH="0" baseline="0" noProof="0" dirty="0" smtClean="0">
                <a:ln>
                  <a:noFill/>
                </a:ln>
                <a:solidFill>
                  <a:srgbClr val="FF0000"/>
                </a:solidFill>
                <a:effectLst/>
                <a:uLnTx/>
                <a:uFillTx/>
                <a:latin typeface="+mn-lt"/>
                <a:ea typeface="+mn-ea"/>
              </a:rPr>
              <a:t>add 1</a:t>
            </a:r>
            <a:r>
              <a:rPr kumimoji="1" lang="en-US" altLang="zh-CN" sz="2300" b="0" i="0" u="none" strike="noStrike" kern="0" cap="none" spc="0" normalizeH="0" baseline="0" noProof="0" dirty="0" smtClean="0">
                <a:ln>
                  <a:noFill/>
                </a:ln>
                <a:solidFill>
                  <a:srgbClr val="0066FF"/>
                </a:solidFill>
                <a:effectLst/>
                <a:uLnTx/>
                <a:uFillTx/>
                <a:latin typeface="+mn-lt"/>
                <a:ea typeface="+mn-ea"/>
              </a:rPr>
              <a:t> to the resultant.</a:t>
            </a:r>
            <a:endParaRPr kumimoji="1" lang="en-US" altLang="zh-CN" sz="2300" b="0" i="0" u="none" strike="noStrike" kern="0" cap="none" spc="0" normalizeH="0" baseline="0" noProof="0" dirty="0" smtClean="0">
              <a:ln>
                <a:noFill/>
              </a:ln>
              <a:solidFill>
                <a:srgbClr val="0066FF"/>
              </a:solidFill>
              <a:effectLst/>
              <a:uLnTx/>
              <a:uFillTx/>
              <a:latin typeface="+mn-lt"/>
              <a:ea typeface="+mn-ea"/>
            </a:endParaRPr>
          </a:p>
          <a:p>
            <a:pPr marL="342900" marR="0" lvl="0" indent="-342900" algn="l" defTabSz="914400" rtl="0" eaLnBrk="1" fontAlgn="base" latinLnBrk="0" hangingPunct="1">
              <a:lnSpc>
                <a:spcPct val="105000"/>
              </a:lnSpc>
              <a:spcBef>
                <a:spcPts val="0"/>
              </a:spcBef>
              <a:spcAft>
                <a:spcPct val="0"/>
              </a:spcAft>
              <a:buClr>
                <a:schemeClr val="tx2"/>
              </a:buClr>
              <a:buSzTx/>
              <a:buFont typeface="Wingdings" panose="05000000000000000000" pitchFamily="2" charset="2"/>
              <a:buChar char="w"/>
              <a:defRPr/>
            </a:pPr>
            <a:r>
              <a:rPr kumimoji="1" lang="en-US" altLang="zh-CN" sz="2300" b="1" i="0" u="none" strike="noStrike" kern="0" cap="none" spc="0" normalizeH="0" baseline="0" noProof="0" dirty="0" smtClean="0">
                <a:ln>
                  <a:noFill/>
                </a:ln>
                <a:solidFill>
                  <a:schemeClr val="tx1"/>
                </a:solidFill>
                <a:effectLst/>
                <a:uLnTx/>
                <a:uFillTx/>
                <a:latin typeface="+mn-lt"/>
                <a:ea typeface="+mn-ea"/>
                <a:cs typeface="+mn-cs"/>
              </a:rPr>
              <a:t>Example</a:t>
            </a:r>
            <a:r>
              <a:rPr kumimoji="1" lang="en-US" altLang="zh-CN" sz="2300" b="0" i="0" u="none" strike="noStrike" kern="0" cap="none" spc="0" normalizeH="0" baseline="0" noProof="0" dirty="0" smtClean="0">
                <a:ln>
                  <a:noFill/>
                </a:ln>
                <a:solidFill>
                  <a:schemeClr val="tx1"/>
                </a:solidFill>
                <a:effectLst/>
                <a:uLnTx/>
                <a:uFillTx/>
                <a:latin typeface="+mn-lt"/>
                <a:ea typeface="+mn-ea"/>
                <a:cs typeface="+mn-cs"/>
              </a:rPr>
              <a:t>: Find 2’s complement of N = (01100101)</a:t>
            </a:r>
            <a:r>
              <a:rPr kumimoji="1" lang="en-US" altLang="zh-CN" sz="2300" b="0" i="0" u="none" strike="noStrike" kern="0" cap="none" spc="0" normalizeH="0" baseline="-25000" noProof="0" dirty="0" smtClean="0">
                <a:ln>
                  <a:noFill/>
                </a:ln>
                <a:solidFill>
                  <a:schemeClr val="tx1"/>
                </a:solidFill>
                <a:effectLst/>
                <a:uLnTx/>
                <a:uFillTx/>
                <a:latin typeface="+mn-lt"/>
                <a:ea typeface="+mn-ea"/>
                <a:cs typeface="+mn-cs"/>
              </a:rPr>
              <a:t>2</a:t>
            </a:r>
            <a:r>
              <a:rPr kumimoji="1" lang="en-US" altLang="zh-CN" sz="2300" b="0" i="0" u="none" strike="noStrike" kern="0" cap="none" spc="0" normalizeH="0" baseline="0" noProof="0" dirty="0" smtClean="0">
                <a:ln>
                  <a:noFill/>
                </a:ln>
                <a:solidFill>
                  <a:schemeClr val="tx1"/>
                </a:solidFill>
                <a:effectLst/>
                <a:uLnTx/>
                <a:uFillTx/>
                <a:latin typeface="+mn-lt"/>
                <a:ea typeface="+mn-ea"/>
                <a:cs typeface="+mn-cs"/>
              </a:rPr>
              <a:t> .</a:t>
            </a:r>
            <a:endParaRPr kumimoji="1" lang="en-US" altLang="zh-CN" sz="23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5000"/>
              </a:lnSpc>
              <a:spcBef>
                <a:spcPts val="0"/>
              </a:spcBef>
              <a:spcAft>
                <a:spcPct val="0"/>
              </a:spcAft>
              <a:buClrTx/>
              <a:buSzPct val="95000"/>
              <a:buFontTx/>
              <a:buNone/>
              <a:defRPr/>
            </a:pPr>
            <a:r>
              <a:rPr kumimoji="1" lang="en-US" altLang="zh-CN" sz="2300" b="0" i="0" u="none" strike="noStrike" kern="0" cap="none" spc="0" normalizeH="0" baseline="0" noProof="0" dirty="0" smtClean="0">
                <a:ln>
                  <a:noFill/>
                </a:ln>
                <a:solidFill>
                  <a:schemeClr val="tx1"/>
                </a:solidFill>
                <a:effectLst/>
                <a:uLnTx/>
                <a:uFillTx/>
                <a:latin typeface="+mn-lt"/>
                <a:ea typeface="+mn-ea"/>
              </a:rPr>
              <a:t>       N = 01100101</a:t>
            </a:r>
            <a:endParaRPr kumimoji="1" lang="en-US" altLang="zh-CN" sz="23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5000"/>
              </a:lnSpc>
              <a:spcBef>
                <a:spcPts val="0"/>
              </a:spcBef>
              <a:spcAft>
                <a:spcPct val="0"/>
              </a:spcAft>
              <a:buClrTx/>
              <a:buSzPct val="95000"/>
              <a:buFontTx/>
              <a:buNone/>
              <a:defRPr/>
            </a:pPr>
            <a:r>
              <a:rPr kumimoji="1" lang="en-US" altLang="zh-CN" sz="2300" b="0" i="0" u="none" strike="noStrike" kern="0" cap="none" spc="0" normalizeH="0" baseline="0" noProof="0" dirty="0" smtClean="0">
                <a:ln>
                  <a:noFill/>
                </a:ln>
                <a:solidFill>
                  <a:schemeClr val="tx1"/>
                </a:solidFill>
                <a:effectLst/>
                <a:uLnTx/>
                <a:uFillTx/>
                <a:latin typeface="+mn-lt"/>
                <a:ea typeface="+mn-ea"/>
              </a:rPr>
              <a:t>              10011010  Complement the bits</a:t>
            </a:r>
            <a:endParaRPr kumimoji="1" lang="en-US" altLang="zh-CN" sz="23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5000"/>
              </a:lnSpc>
              <a:spcBef>
                <a:spcPts val="0"/>
              </a:spcBef>
              <a:spcAft>
                <a:spcPct val="0"/>
              </a:spcAft>
              <a:buClrTx/>
              <a:buSzPct val="95000"/>
              <a:buFontTx/>
              <a:buNone/>
              <a:defRPr/>
            </a:pPr>
            <a:r>
              <a:rPr kumimoji="1" lang="en-US" altLang="zh-CN" sz="2300" b="0" i="0" u="none" strike="noStrike" kern="0" cap="none" spc="0" normalizeH="0" baseline="0" noProof="0" dirty="0" smtClean="0">
                <a:ln>
                  <a:noFill/>
                </a:ln>
                <a:solidFill>
                  <a:schemeClr val="tx1"/>
                </a:solidFill>
                <a:effectLst/>
                <a:uLnTx/>
                <a:uFillTx/>
                <a:latin typeface="+mn-lt"/>
                <a:ea typeface="+mn-ea"/>
              </a:rPr>
              <a:t>                          +1  Add 1</a:t>
            </a:r>
            <a:endParaRPr kumimoji="1" lang="en-US" altLang="zh-CN" sz="23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5000"/>
              </a:lnSpc>
              <a:spcBef>
                <a:spcPts val="0"/>
              </a:spcBef>
              <a:spcAft>
                <a:spcPct val="0"/>
              </a:spcAft>
              <a:buClrTx/>
              <a:buSzPct val="95000"/>
              <a:buFontTx/>
              <a:buNone/>
              <a:defRPr/>
            </a:pPr>
            <a:r>
              <a:rPr kumimoji="1" lang="en-US" altLang="zh-CN" sz="2300" b="0" i="0" u="none" strike="noStrike" kern="0" cap="none" spc="0" normalizeH="0" baseline="0" noProof="0" dirty="0" smtClean="0">
                <a:ln>
                  <a:noFill/>
                </a:ln>
                <a:solidFill>
                  <a:schemeClr val="tx1"/>
                </a:solidFill>
                <a:effectLst/>
                <a:uLnTx/>
                <a:uFillTx/>
                <a:latin typeface="+mn-lt"/>
                <a:ea typeface="+mn-ea"/>
              </a:rPr>
              <a:t>  [N]</a:t>
            </a:r>
            <a:r>
              <a:rPr kumimoji="1" lang="en-US" altLang="zh-CN" sz="2300" b="0" i="0" u="none" strike="noStrike" kern="0" cap="none" spc="0" normalizeH="0" baseline="-25000" noProof="0" dirty="0" smtClean="0">
                <a:ln>
                  <a:noFill/>
                </a:ln>
                <a:solidFill>
                  <a:schemeClr val="tx1"/>
                </a:solidFill>
                <a:effectLst/>
                <a:uLnTx/>
                <a:uFillTx/>
                <a:latin typeface="+mn-lt"/>
                <a:ea typeface="+mn-ea"/>
              </a:rPr>
              <a:t>2</a:t>
            </a:r>
            <a:r>
              <a:rPr kumimoji="1" lang="en-US" altLang="zh-CN" sz="2300" b="0" i="0" u="none" strike="noStrike" kern="0" cap="none" spc="0" normalizeH="0" baseline="0" noProof="0" dirty="0" smtClean="0">
                <a:ln>
                  <a:noFill/>
                </a:ln>
                <a:solidFill>
                  <a:schemeClr val="tx1"/>
                </a:solidFill>
                <a:effectLst/>
                <a:uLnTx/>
                <a:uFillTx/>
                <a:latin typeface="+mn-lt"/>
                <a:ea typeface="+mn-ea"/>
              </a:rPr>
              <a:t> = (10011011)</a:t>
            </a:r>
            <a:r>
              <a:rPr kumimoji="1" lang="en-US" altLang="zh-CN" sz="2300" b="0" i="0" u="none" strike="noStrike" kern="0" cap="none" spc="0" normalizeH="0" baseline="-25000" noProof="0" dirty="0" smtClean="0">
                <a:ln>
                  <a:noFill/>
                </a:ln>
                <a:solidFill>
                  <a:schemeClr val="tx1"/>
                </a:solidFill>
                <a:effectLst/>
                <a:uLnTx/>
                <a:uFillTx/>
                <a:latin typeface="+mn-lt"/>
                <a:ea typeface="+mn-ea"/>
              </a:rPr>
              <a:t>2</a:t>
            </a:r>
            <a:endParaRPr kumimoji="1" lang="en-US" altLang="zh-CN" sz="23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1" fontAlgn="base" latinLnBrk="0" hangingPunct="1">
              <a:lnSpc>
                <a:spcPct val="105000"/>
              </a:lnSpc>
              <a:spcBef>
                <a:spcPct val="20000"/>
              </a:spcBef>
              <a:spcAft>
                <a:spcPct val="0"/>
              </a:spcAft>
              <a:buClr>
                <a:schemeClr val="tx2"/>
              </a:buClr>
              <a:buSzTx/>
              <a:buFont typeface="Wingdings" panose="05000000000000000000" pitchFamily="2" charset="2"/>
              <a:buChar char="w"/>
              <a:defRPr/>
            </a:pPr>
            <a:r>
              <a:rPr kumimoji="1" lang="en-US" altLang="zh-CN" sz="2300" b="1" i="0" u="none" strike="noStrike" kern="0" cap="none" spc="0" normalizeH="0" baseline="0" noProof="0" dirty="0" smtClean="0">
                <a:ln>
                  <a:noFill/>
                </a:ln>
                <a:solidFill>
                  <a:schemeClr val="tx1"/>
                </a:solidFill>
                <a:effectLst/>
                <a:uLnTx/>
                <a:uFillTx/>
                <a:latin typeface="+mn-lt"/>
                <a:ea typeface="+mn-ea"/>
                <a:cs typeface="+mn-cs"/>
              </a:rPr>
              <a:t>Example</a:t>
            </a:r>
            <a:r>
              <a:rPr kumimoji="1" lang="en-US" altLang="zh-CN" sz="2300" b="0" i="0" u="none" strike="noStrike" kern="0" cap="none" spc="0" normalizeH="0" baseline="0" noProof="0" dirty="0" smtClean="0">
                <a:ln>
                  <a:noFill/>
                </a:ln>
                <a:solidFill>
                  <a:schemeClr val="tx1"/>
                </a:solidFill>
                <a:effectLst/>
                <a:uLnTx/>
                <a:uFillTx/>
                <a:latin typeface="+mn-lt"/>
                <a:ea typeface="+mn-ea"/>
                <a:cs typeface="+mn-cs"/>
              </a:rPr>
              <a:t>: Find 10’s complement of N = (40960)</a:t>
            </a:r>
            <a:r>
              <a:rPr kumimoji="1" lang="en-US" altLang="zh-CN" sz="2300" b="0" i="0" u="none" strike="noStrike" kern="0" cap="none" spc="0" normalizeH="0" baseline="-25000" noProof="0" dirty="0" smtClean="0">
                <a:ln>
                  <a:noFill/>
                </a:ln>
                <a:solidFill>
                  <a:schemeClr val="tx1"/>
                </a:solidFill>
                <a:effectLst/>
                <a:uLnTx/>
                <a:uFillTx/>
                <a:latin typeface="+mn-lt"/>
                <a:ea typeface="+mn-ea"/>
                <a:cs typeface="+mn-cs"/>
              </a:rPr>
              <a:t>10</a:t>
            </a:r>
            <a:r>
              <a:rPr kumimoji="1" lang="en-US" altLang="zh-CN" sz="2300" b="0" i="0" u="none" strike="noStrike" kern="0" cap="none" spc="0" normalizeH="0" baseline="0" noProof="0" dirty="0" smtClean="0">
                <a:ln>
                  <a:noFill/>
                </a:ln>
                <a:solidFill>
                  <a:schemeClr val="tx1"/>
                </a:solidFill>
                <a:effectLst/>
                <a:uLnTx/>
                <a:uFillTx/>
                <a:latin typeface="+mn-lt"/>
                <a:ea typeface="+mn-ea"/>
                <a:cs typeface="+mn-cs"/>
              </a:rPr>
              <a:t>  </a:t>
            </a:r>
            <a:endParaRPr kumimoji="1" lang="en-US" altLang="zh-CN" sz="23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5000"/>
              </a:lnSpc>
              <a:spcBef>
                <a:spcPts val="0"/>
              </a:spcBef>
              <a:spcAft>
                <a:spcPct val="0"/>
              </a:spcAft>
              <a:buClrTx/>
              <a:buSzPct val="95000"/>
              <a:buFontTx/>
              <a:buNone/>
              <a:defRPr/>
            </a:pPr>
            <a:r>
              <a:rPr kumimoji="1" lang="en-US" altLang="zh-CN" sz="2300" b="0" i="0" u="none" strike="noStrike" kern="0" cap="none" spc="0" normalizeH="0" baseline="0" noProof="0" dirty="0" smtClean="0">
                <a:ln>
                  <a:noFill/>
                </a:ln>
                <a:solidFill>
                  <a:schemeClr val="tx1"/>
                </a:solidFill>
                <a:effectLst/>
                <a:uLnTx/>
                <a:uFillTx/>
                <a:latin typeface="+mn-lt"/>
                <a:ea typeface="+mn-ea"/>
              </a:rPr>
              <a:t>       N = 40960</a:t>
            </a:r>
            <a:endParaRPr kumimoji="1" lang="en-US" altLang="zh-CN" sz="23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5000"/>
              </a:lnSpc>
              <a:spcBef>
                <a:spcPts val="0"/>
              </a:spcBef>
              <a:spcAft>
                <a:spcPct val="0"/>
              </a:spcAft>
              <a:buClrTx/>
              <a:buSzPct val="95000"/>
              <a:buFontTx/>
              <a:buNone/>
              <a:defRPr/>
            </a:pPr>
            <a:r>
              <a:rPr kumimoji="1" lang="en-US" altLang="zh-CN" sz="2300" b="0" i="0" u="none" strike="noStrike" kern="0" cap="none" spc="0" normalizeH="0" baseline="0" noProof="0" dirty="0" smtClean="0">
                <a:ln>
                  <a:noFill/>
                </a:ln>
                <a:solidFill>
                  <a:schemeClr val="tx1"/>
                </a:solidFill>
                <a:effectLst/>
                <a:uLnTx/>
                <a:uFillTx/>
                <a:latin typeface="+mn-lt"/>
                <a:ea typeface="+mn-ea"/>
              </a:rPr>
              <a:t>              59039  Complement the bits</a:t>
            </a:r>
            <a:endParaRPr kumimoji="1" lang="en-US" altLang="zh-CN" sz="23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5000"/>
              </a:lnSpc>
              <a:spcBef>
                <a:spcPts val="0"/>
              </a:spcBef>
              <a:spcAft>
                <a:spcPct val="0"/>
              </a:spcAft>
              <a:buClrTx/>
              <a:buSzPct val="95000"/>
              <a:buFontTx/>
              <a:buNone/>
              <a:defRPr/>
            </a:pPr>
            <a:r>
              <a:rPr kumimoji="1" lang="en-US" altLang="zh-CN" sz="2300" b="0" i="0" u="none" strike="noStrike" kern="0" cap="none" spc="0" normalizeH="0" baseline="0" noProof="0" dirty="0" smtClean="0">
                <a:ln>
                  <a:noFill/>
                </a:ln>
                <a:solidFill>
                  <a:schemeClr val="tx1"/>
                </a:solidFill>
                <a:effectLst/>
                <a:uLnTx/>
                <a:uFillTx/>
                <a:latin typeface="+mn-lt"/>
                <a:ea typeface="+mn-ea"/>
              </a:rPr>
              <a:t>                    +1  Add 1</a:t>
            </a:r>
            <a:endParaRPr kumimoji="1" lang="en-US" altLang="zh-CN" sz="23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5000"/>
              </a:lnSpc>
              <a:spcBef>
                <a:spcPts val="0"/>
              </a:spcBef>
              <a:spcAft>
                <a:spcPct val="0"/>
              </a:spcAft>
              <a:buClrTx/>
              <a:buSzPct val="95000"/>
              <a:buFontTx/>
              <a:buNone/>
              <a:defRPr/>
            </a:pPr>
            <a:r>
              <a:rPr kumimoji="1" lang="en-US" altLang="zh-CN" sz="2300" b="0" i="0" u="none" strike="noStrike" kern="0" cap="none" spc="0" normalizeH="0" baseline="0" noProof="0" dirty="0" smtClean="0">
                <a:ln>
                  <a:noFill/>
                </a:ln>
                <a:solidFill>
                  <a:schemeClr val="tx1"/>
                </a:solidFill>
                <a:effectLst/>
                <a:uLnTx/>
                <a:uFillTx/>
                <a:latin typeface="+mn-lt"/>
                <a:ea typeface="+mn-ea"/>
              </a:rPr>
              <a:t>  [N]</a:t>
            </a:r>
            <a:r>
              <a:rPr kumimoji="1" lang="en-US" altLang="zh-CN" sz="2300" b="0" i="0" u="none" strike="noStrike" kern="0" cap="none" spc="0" normalizeH="0" baseline="-25000" noProof="0" dirty="0" smtClean="0">
                <a:ln>
                  <a:noFill/>
                </a:ln>
                <a:solidFill>
                  <a:schemeClr val="tx1"/>
                </a:solidFill>
                <a:effectLst/>
                <a:uLnTx/>
                <a:uFillTx/>
                <a:latin typeface="+mn-lt"/>
                <a:ea typeface="+mn-ea"/>
              </a:rPr>
              <a:t>10</a:t>
            </a:r>
            <a:r>
              <a:rPr kumimoji="1" lang="en-US" altLang="zh-CN" sz="2300" b="0" i="0" u="none" strike="noStrike" kern="0" cap="none" spc="0" normalizeH="0" baseline="0" noProof="0" dirty="0" smtClean="0">
                <a:ln>
                  <a:noFill/>
                </a:ln>
                <a:solidFill>
                  <a:schemeClr val="tx1"/>
                </a:solidFill>
                <a:effectLst/>
                <a:uLnTx/>
                <a:uFillTx/>
                <a:latin typeface="+mn-lt"/>
                <a:ea typeface="+mn-ea"/>
              </a:rPr>
              <a:t> = (59040)</a:t>
            </a:r>
            <a:r>
              <a:rPr kumimoji="1" lang="en-US" altLang="zh-CN" sz="2300" b="0" i="0" u="none" strike="noStrike" kern="0" cap="none" spc="0" normalizeH="0" baseline="-25000" noProof="0" dirty="0" smtClean="0">
                <a:ln>
                  <a:noFill/>
                </a:ln>
                <a:solidFill>
                  <a:schemeClr val="tx1"/>
                </a:solidFill>
                <a:effectLst/>
                <a:uLnTx/>
                <a:uFillTx/>
                <a:latin typeface="+mn-lt"/>
                <a:ea typeface="+mn-ea"/>
              </a:rPr>
              <a:t>10</a:t>
            </a:r>
            <a:endParaRPr kumimoji="1" lang="zh-CN" altLang="en-US" sz="2300" b="0" i="0" u="none" strike="noStrike" kern="0" cap="none" spc="0" normalizeH="0" baseline="-25000" noProof="0" dirty="0" smtClean="0">
              <a:ln>
                <a:noFill/>
              </a:ln>
              <a:solidFill>
                <a:schemeClr val="tx1"/>
              </a:solidFill>
              <a:effectLst/>
              <a:uLnTx/>
              <a:uFillTx/>
              <a:latin typeface="+mn-lt"/>
              <a:ea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2893" name="Rectangle 29"/>
          <p:cNvSpPr>
            <a:spLocks noGrp="1" noRot="1" noChangeArrowheads="1"/>
          </p:cNvSpPr>
          <p:nvPr>
            <p:ph type="title"/>
          </p:nvPr>
        </p:nvSpPr>
        <p:spPr>
          <a:xfrm>
            <a:off x="611188" y="115888"/>
            <a:ext cx="8316913" cy="671513"/>
          </a:xfrm>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FFFFFF"/>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rPr>
              <a:t>Radix Complement Number Systems</a:t>
            </a:r>
            <a:endParaRPr kumimoji="1" lang="en-US" altLang="zh-CN" sz="3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endParaRPr>
          </a:p>
        </p:txBody>
      </p:sp>
      <p:sp>
        <p:nvSpPr>
          <p:cNvPr id="54275" name="Rectangle 30"/>
          <p:cNvSpPr>
            <a:spLocks noGrp="1"/>
          </p:cNvSpPr>
          <p:nvPr>
            <p:ph idx="1"/>
          </p:nvPr>
        </p:nvSpPr>
        <p:spPr>
          <a:xfrm>
            <a:off x="519113" y="836613"/>
            <a:ext cx="8229600" cy="5329237"/>
          </a:xfrm>
          <a:ln/>
        </p:spPr>
        <p:txBody>
          <a:bodyPr vert="horz" wrap="square" lIns="92075" tIns="46038" rIns="92075" bIns="46038" anchor="t" anchorCtr="0"/>
          <a:p>
            <a:pPr eaLnBrk="1" hangingPunct="1">
              <a:lnSpc>
                <a:spcPct val="90000"/>
              </a:lnSpc>
            </a:pPr>
            <a:r>
              <a:rPr lang="en-US" altLang="zh-CN" sz="2800" b="1" dirty="0">
                <a:solidFill>
                  <a:srgbClr val="0070C0"/>
                </a:solidFill>
              </a:rPr>
              <a:t>2's complement number system</a:t>
            </a:r>
            <a:r>
              <a:rPr lang="en-US" altLang="zh-CN" sz="2800" dirty="0">
                <a:solidFill>
                  <a:srgbClr val="0070C0"/>
                </a:solidFill>
              </a:rPr>
              <a:t> </a:t>
            </a:r>
            <a:endParaRPr lang="en-US" altLang="zh-CN" sz="2800" dirty="0">
              <a:solidFill>
                <a:srgbClr val="0070C0"/>
              </a:solidFill>
            </a:endParaRPr>
          </a:p>
          <a:p>
            <a:pPr lvl="1" eaLnBrk="1" hangingPunct="1">
              <a:lnSpc>
                <a:spcPct val="90000"/>
              </a:lnSpc>
            </a:pPr>
            <a:r>
              <a:rPr lang="en-US" altLang="zh-CN" sz="2400" b="1" dirty="0">
                <a:solidFill>
                  <a:srgbClr val="000514"/>
                </a:solidFill>
              </a:rPr>
              <a:t>Positive number : </a:t>
            </a:r>
            <a:endParaRPr lang="en-US" altLang="zh-CN" sz="2400" b="1" dirty="0">
              <a:solidFill>
                <a:srgbClr val="000514"/>
              </a:solidFill>
            </a:endParaRPr>
          </a:p>
          <a:p>
            <a:pPr lvl="2" eaLnBrk="1" hangingPunct="1">
              <a:lnSpc>
                <a:spcPct val="90000"/>
              </a:lnSpc>
            </a:pPr>
            <a:r>
              <a:rPr lang="en-US" altLang="zh-CN" b="1" i="1" dirty="0">
                <a:solidFill>
                  <a:srgbClr val="000514"/>
                </a:solidFill>
              </a:rPr>
              <a:t>N</a:t>
            </a:r>
            <a:r>
              <a:rPr lang="en-US" altLang="zh-CN" b="1" dirty="0">
                <a:solidFill>
                  <a:srgbClr val="000514"/>
                </a:solidFill>
              </a:rPr>
              <a:t> = +(</a:t>
            </a:r>
            <a:r>
              <a:rPr lang="en-US" altLang="zh-CN" b="1" i="1" dirty="0">
                <a:solidFill>
                  <a:srgbClr val="000514"/>
                </a:solidFill>
              </a:rPr>
              <a:t>a</a:t>
            </a:r>
            <a:r>
              <a:rPr lang="en-US" altLang="zh-CN" b="1" i="1" baseline="-25000" dirty="0">
                <a:solidFill>
                  <a:srgbClr val="000514"/>
                </a:solidFill>
              </a:rPr>
              <a:t>n-2</a:t>
            </a:r>
            <a:r>
              <a:rPr lang="en-US" altLang="zh-CN" b="1" i="1" dirty="0">
                <a:solidFill>
                  <a:srgbClr val="000514"/>
                </a:solidFill>
              </a:rPr>
              <a:t>, ..., a</a:t>
            </a:r>
            <a:r>
              <a:rPr lang="en-US" altLang="zh-CN" b="1" i="1" baseline="-25000" dirty="0">
                <a:solidFill>
                  <a:srgbClr val="000514"/>
                </a:solidFill>
              </a:rPr>
              <a:t>0</a:t>
            </a:r>
            <a:r>
              <a:rPr lang="en-US" altLang="zh-CN" b="1" dirty="0">
                <a:solidFill>
                  <a:srgbClr val="000514"/>
                </a:solidFill>
              </a:rPr>
              <a:t>)</a:t>
            </a:r>
            <a:r>
              <a:rPr lang="en-US" altLang="zh-CN" b="1" i="1" baseline="-25000" dirty="0">
                <a:solidFill>
                  <a:srgbClr val="000514"/>
                </a:solidFill>
              </a:rPr>
              <a:t>2</a:t>
            </a:r>
            <a:r>
              <a:rPr lang="en-US" altLang="zh-CN" b="1" dirty="0">
                <a:solidFill>
                  <a:srgbClr val="000514"/>
                </a:solidFill>
              </a:rPr>
              <a:t> = (0, </a:t>
            </a:r>
            <a:r>
              <a:rPr lang="en-US" altLang="zh-CN" b="1" i="1" dirty="0">
                <a:solidFill>
                  <a:srgbClr val="000514"/>
                </a:solidFill>
              </a:rPr>
              <a:t>a</a:t>
            </a:r>
            <a:r>
              <a:rPr lang="en-US" altLang="zh-CN" b="1" i="1" baseline="-25000" dirty="0">
                <a:solidFill>
                  <a:srgbClr val="000514"/>
                </a:solidFill>
              </a:rPr>
              <a:t>n-2</a:t>
            </a:r>
            <a:r>
              <a:rPr lang="en-US" altLang="zh-CN" b="1" i="1" dirty="0">
                <a:solidFill>
                  <a:srgbClr val="000514"/>
                </a:solidFill>
              </a:rPr>
              <a:t>, ..., a</a:t>
            </a:r>
            <a:r>
              <a:rPr lang="en-US" altLang="zh-CN" b="1" i="1" baseline="-25000" dirty="0">
                <a:solidFill>
                  <a:srgbClr val="000514"/>
                </a:solidFill>
              </a:rPr>
              <a:t>0</a:t>
            </a:r>
            <a:r>
              <a:rPr lang="en-US" altLang="zh-CN" b="1" dirty="0">
                <a:solidFill>
                  <a:srgbClr val="000514"/>
                </a:solidFill>
              </a:rPr>
              <a:t>)</a:t>
            </a:r>
            <a:r>
              <a:rPr lang="en-US" altLang="zh-CN" b="1" i="1" baseline="-25000" dirty="0">
                <a:solidFill>
                  <a:srgbClr val="000514"/>
                </a:solidFill>
              </a:rPr>
              <a:t>2cns</a:t>
            </a:r>
            <a:r>
              <a:rPr lang="en-US" altLang="zh-CN" b="1" dirty="0">
                <a:solidFill>
                  <a:srgbClr val="000514"/>
                </a:solidFill>
              </a:rPr>
              <a:t>, </a:t>
            </a:r>
            <a:endParaRPr lang="en-US" altLang="zh-CN" b="1" dirty="0">
              <a:solidFill>
                <a:srgbClr val="000514"/>
              </a:solidFill>
            </a:endParaRPr>
          </a:p>
          <a:p>
            <a:pPr lvl="1" eaLnBrk="1" hangingPunct="1">
              <a:lnSpc>
                <a:spcPct val="90000"/>
              </a:lnSpc>
              <a:buNone/>
            </a:pPr>
            <a:r>
              <a:rPr lang="en-US" altLang="zh-CN" sz="2400" b="1" dirty="0">
                <a:solidFill>
                  <a:srgbClr val="000514"/>
                </a:solidFill>
              </a:rPr>
              <a:t>	       where                    .</a:t>
            </a:r>
            <a:endParaRPr lang="en-US" altLang="zh-CN" sz="2400" b="1" dirty="0">
              <a:solidFill>
                <a:srgbClr val="000514"/>
              </a:solidFill>
            </a:endParaRPr>
          </a:p>
          <a:p>
            <a:pPr lvl="1" eaLnBrk="1" hangingPunct="1">
              <a:lnSpc>
                <a:spcPct val="90000"/>
              </a:lnSpc>
            </a:pPr>
            <a:r>
              <a:rPr lang="en-US" altLang="zh-CN" sz="2400" b="1" dirty="0">
                <a:solidFill>
                  <a:srgbClr val="000514"/>
                </a:solidFill>
              </a:rPr>
              <a:t>Negative number:  </a:t>
            </a:r>
            <a:endParaRPr lang="en-US" altLang="zh-CN" sz="2400" b="1" dirty="0">
              <a:solidFill>
                <a:srgbClr val="000514"/>
              </a:solidFill>
            </a:endParaRPr>
          </a:p>
          <a:p>
            <a:pPr lvl="2" eaLnBrk="1" hangingPunct="1">
              <a:lnSpc>
                <a:spcPct val="90000"/>
              </a:lnSpc>
            </a:pPr>
            <a:r>
              <a:rPr lang="en-US" altLang="zh-CN" b="1" i="1" dirty="0">
                <a:solidFill>
                  <a:srgbClr val="000514"/>
                </a:solidFill>
              </a:rPr>
              <a:t>N</a:t>
            </a:r>
            <a:r>
              <a:rPr lang="en-US" altLang="zh-CN" b="1" dirty="0">
                <a:solidFill>
                  <a:srgbClr val="000514"/>
                </a:solidFill>
              </a:rPr>
              <a:t>  = (</a:t>
            </a:r>
            <a:r>
              <a:rPr lang="en-US" altLang="zh-CN" b="1" i="1" dirty="0">
                <a:solidFill>
                  <a:srgbClr val="000514"/>
                </a:solidFill>
              </a:rPr>
              <a:t>a</a:t>
            </a:r>
            <a:r>
              <a:rPr lang="en-US" altLang="zh-CN" b="1" i="1" baseline="-25000" dirty="0">
                <a:solidFill>
                  <a:srgbClr val="000514"/>
                </a:solidFill>
              </a:rPr>
              <a:t>n-1</a:t>
            </a:r>
            <a:r>
              <a:rPr lang="en-US" altLang="zh-CN" b="1" i="1" dirty="0">
                <a:solidFill>
                  <a:srgbClr val="000514"/>
                </a:solidFill>
              </a:rPr>
              <a:t>, a</a:t>
            </a:r>
            <a:r>
              <a:rPr lang="en-US" altLang="zh-CN" b="1" i="1" baseline="-25000" dirty="0">
                <a:solidFill>
                  <a:srgbClr val="000514"/>
                </a:solidFill>
              </a:rPr>
              <a:t>n-2</a:t>
            </a:r>
            <a:r>
              <a:rPr lang="en-US" altLang="zh-CN" b="1" i="1" dirty="0">
                <a:solidFill>
                  <a:srgbClr val="000514"/>
                </a:solidFill>
              </a:rPr>
              <a:t>, ..., a</a:t>
            </a:r>
            <a:r>
              <a:rPr lang="en-US" altLang="zh-CN" b="1" i="1" baseline="-25000" dirty="0">
                <a:solidFill>
                  <a:srgbClr val="000514"/>
                </a:solidFill>
              </a:rPr>
              <a:t>0</a:t>
            </a:r>
            <a:r>
              <a:rPr lang="en-US" altLang="zh-CN" b="1" dirty="0">
                <a:solidFill>
                  <a:srgbClr val="000514"/>
                </a:solidFill>
              </a:rPr>
              <a:t>)</a:t>
            </a:r>
            <a:r>
              <a:rPr lang="en-US" altLang="zh-CN" b="1" i="1" baseline="-25000" dirty="0">
                <a:solidFill>
                  <a:srgbClr val="000514"/>
                </a:solidFill>
              </a:rPr>
              <a:t>2</a:t>
            </a:r>
            <a:r>
              <a:rPr lang="en-US" altLang="zh-CN" b="1" dirty="0">
                <a:solidFill>
                  <a:srgbClr val="000514"/>
                </a:solidFill>
              </a:rPr>
              <a:t> </a:t>
            </a:r>
            <a:endParaRPr lang="en-US" altLang="zh-CN" b="1" dirty="0">
              <a:solidFill>
                <a:srgbClr val="000514"/>
              </a:solidFill>
            </a:endParaRPr>
          </a:p>
          <a:p>
            <a:pPr lvl="2" eaLnBrk="1" hangingPunct="1">
              <a:lnSpc>
                <a:spcPct val="90000"/>
              </a:lnSpc>
            </a:pPr>
            <a:r>
              <a:rPr lang="en-US" altLang="zh-CN" b="1" dirty="0">
                <a:solidFill>
                  <a:srgbClr val="000514"/>
                </a:solidFill>
              </a:rPr>
              <a:t>-</a:t>
            </a:r>
            <a:r>
              <a:rPr lang="en-US" altLang="zh-CN" b="1" i="1" dirty="0">
                <a:solidFill>
                  <a:srgbClr val="000514"/>
                </a:solidFill>
              </a:rPr>
              <a:t>N</a:t>
            </a:r>
            <a:r>
              <a:rPr lang="en-US" altLang="zh-CN" b="1" dirty="0">
                <a:solidFill>
                  <a:srgbClr val="000514"/>
                </a:solidFill>
              </a:rPr>
              <a:t> = [</a:t>
            </a:r>
            <a:r>
              <a:rPr lang="en-US" altLang="zh-CN" b="1" i="1" dirty="0">
                <a:solidFill>
                  <a:srgbClr val="000514"/>
                </a:solidFill>
              </a:rPr>
              <a:t>a</a:t>
            </a:r>
            <a:r>
              <a:rPr lang="en-US" altLang="zh-CN" b="1" i="1" baseline="-25000" dirty="0">
                <a:solidFill>
                  <a:srgbClr val="000514"/>
                </a:solidFill>
              </a:rPr>
              <a:t>n-1</a:t>
            </a:r>
            <a:r>
              <a:rPr lang="en-US" altLang="zh-CN" b="1" i="1" dirty="0">
                <a:solidFill>
                  <a:srgbClr val="000514"/>
                </a:solidFill>
              </a:rPr>
              <a:t>, a</a:t>
            </a:r>
            <a:r>
              <a:rPr lang="en-US" altLang="zh-CN" b="1" i="1" baseline="-25000" dirty="0">
                <a:solidFill>
                  <a:srgbClr val="000514"/>
                </a:solidFill>
              </a:rPr>
              <a:t>n-2</a:t>
            </a:r>
            <a:r>
              <a:rPr lang="en-US" altLang="zh-CN" b="1" i="1" dirty="0">
                <a:solidFill>
                  <a:srgbClr val="000514"/>
                </a:solidFill>
              </a:rPr>
              <a:t>, ..., a</a:t>
            </a:r>
            <a:r>
              <a:rPr lang="en-US" altLang="zh-CN" b="1" i="1" baseline="-25000" dirty="0">
                <a:solidFill>
                  <a:srgbClr val="000514"/>
                </a:solidFill>
              </a:rPr>
              <a:t>0</a:t>
            </a:r>
            <a:r>
              <a:rPr lang="en-US" altLang="zh-CN" b="1" dirty="0">
                <a:solidFill>
                  <a:srgbClr val="000514"/>
                </a:solidFill>
              </a:rPr>
              <a:t>]</a:t>
            </a:r>
            <a:r>
              <a:rPr lang="en-US" altLang="zh-CN" b="1" i="1" baseline="-25000" dirty="0">
                <a:solidFill>
                  <a:srgbClr val="000514"/>
                </a:solidFill>
              </a:rPr>
              <a:t>2</a:t>
            </a:r>
            <a:r>
              <a:rPr lang="en-US" altLang="zh-CN" b="1" dirty="0">
                <a:solidFill>
                  <a:srgbClr val="000514"/>
                </a:solidFill>
              </a:rPr>
              <a:t>  (two's complement of </a:t>
            </a:r>
            <a:r>
              <a:rPr lang="en-US" altLang="zh-CN" b="1" i="1" dirty="0">
                <a:solidFill>
                  <a:srgbClr val="000514"/>
                </a:solidFill>
              </a:rPr>
              <a:t>N</a:t>
            </a:r>
            <a:r>
              <a:rPr lang="en-US" altLang="zh-CN" b="1" dirty="0">
                <a:solidFill>
                  <a:srgbClr val="000514"/>
                </a:solidFill>
              </a:rPr>
              <a:t>),</a:t>
            </a:r>
            <a:endParaRPr lang="en-US" altLang="zh-CN" b="1" dirty="0">
              <a:solidFill>
                <a:srgbClr val="000514"/>
              </a:solidFill>
            </a:endParaRPr>
          </a:p>
          <a:p>
            <a:pPr lvl="1" eaLnBrk="1" hangingPunct="1">
              <a:lnSpc>
                <a:spcPct val="90000"/>
              </a:lnSpc>
              <a:buNone/>
            </a:pPr>
            <a:r>
              <a:rPr lang="en-US" altLang="zh-CN" sz="2400" b="1" dirty="0">
                <a:solidFill>
                  <a:srgbClr val="000514"/>
                </a:solidFill>
              </a:rPr>
              <a:t>	       where                     .     </a:t>
            </a:r>
            <a:endParaRPr lang="en-US" altLang="zh-CN" sz="2400" b="1" dirty="0">
              <a:solidFill>
                <a:srgbClr val="000514"/>
              </a:solidFill>
            </a:endParaRPr>
          </a:p>
          <a:p>
            <a:pPr lvl="1" eaLnBrk="1" hangingPunct="1">
              <a:lnSpc>
                <a:spcPct val="90000"/>
              </a:lnSpc>
            </a:pPr>
            <a:r>
              <a:rPr lang="en-US" altLang="zh-CN" sz="2400" b="1" i="1" dirty="0">
                <a:solidFill>
                  <a:srgbClr val="000514"/>
                </a:solidFill>
              </a:rPr>
              <a:t>Example</a:t>
            </a:r>
            <a:r>
              <a:rPr lang="en-US" altLang="zh-CN" sz="2400" b="1" dirty="0">
                <a:solidFill>
                  <a:srgbClr val="000514"/>
                </a:solidFill>
              </a:rPr>
              <a:t>: Two's complement number system representation of </a:t>
            </a:r>
            <a:r>
              <a:rPr lang="en-US" altLang="zh-CN" sz="2400" b="1" dirty="0">
                <a:solidFill>
                  <a:srgbClr val="000514"/>
                </a:solidFill>
                <a:latin typeface="Symbol" panose="05050102010706020507" pitchFamily="18" charset="2"/>
              </a:rPr>
              <a:t>±</a:t>
            </a:r>
            <a:r>
              <a:rPr lang="en-US" altLang="zh-CN" sz="2400" b="1" dirty="0">
                <a:solidFill>
                  <a:srgbClr val="000514"/>
                </a:solidFill>
              </a:rPr>
              <a:t> (</a:t>
            </a:r>
            <a:r>
              <a:rPr lang="en-US" altLang="zh-CN" sz="2400" b="1" i="1" dirty="0">
                <a:solidFill>
                  <a:srgbClr val="000514"/>
                </a:solidFill>
              </a:rPr>
              <a:t>N</a:t>
            </a:r>
            <a:r>
              <a:rPr lang="en-US" altLang="zh-CN" sz="2400" b="1" dirty="0">
                <a:solidFill>
                  <a:srgbClr val="000514"/>
                </a:solidFill>
              </a:rPr>
              <a:t>)</a:t>
            </a:r>
            <a:r>
              <a:rPr lang="en-US" altLang="zh-CN" sz="2400" b="1" i="1" baseline="-25000" dirty="0">
                <a:solidFill>
                  <a:srgbClr val="000514"/>
                </a:solidFill>
              </a:rPr>
              <a:t>2</a:t>
            </a:r>
            <a:r>
              <a:rPr lang="en-US" altLang="zh-CN" sz="2400" b="1" dirty="0">
                <a:solidFill>
                  <a:srgbClr val="000514"/>
                </a:solidFill>
              </a:rPr>
              <a:t> </a:t>
            </a:r>
            <a:endParaRPr lang="en-US" altLang="zh-CN" sz="2400" b="1" dirty="0">
              <a:solidFill>
                <a:srgbClr val="000514"/>
              </a:solidFill>
            </a:endParaRPr>
          </a:p>
          <a:p>
            <a:pPr lvl="1" eaLnBrk="1" hangingPunct="1">
              <a:lnSpc>
                <a:spcPct val="90000"/>
              </a:lnSpc>
              <a:buNone/>
            </a:pPr>
            <a:r>
              <a:rPr lang="en-US" altLang="zh-CN" sz="2400" b="1" dirty="0">
                <a:solidFill>
                  <a:srgbClr val="000514"/>
                </a:solidFill>
              </a:rPr>
              <a:t>	when (</a:t>
            </a:r>
            <a:r>
              <a:rPr lang="en-US" altLang="zh-CN" sz="2400" b="1" i="1" dirty="0">
                <a:solidFill>
                  <a:srgbClr val="000514"/>
                </a:solidFill>
              </a:rPr>
              <a:t>N</a:t>
            </a:r>
            <a:r>
              <a:rPr lang="en-US" altLang="zh-CN" sz="2400" b="1" dirty="0">
                <a:solidFill>
                  <a:srgbClr val="000514"/>
                </a:solidFill>
              </a:rPr>
              <a:t>)</a:t>
            </a:r>
            <a:r>
              <a:rPr lang="en-US" altLang="zh-CN" sz="2400" b="1" i="1" baseline="-25000" dirty="0">
                <a:solidFill>
                  <a:srgbClr val="000514"/>
                </a:solidFill>
              </a:rPr>
              <a:t>2</a:t>
            </a:r>
            <a:r>
              <a:rPr lang="en-US" altLang="zh-CN" sz="2400" b="1" dirty="0">
                <a:solidFill>
                  <a:srgbClr val="000514"/>
                </a:solidFill>
              </a:rPr>
              <a:t> = (1011001)</a:t>
            </a:r>
            <a:r>
              <a:rPr lang="en-US" altLang="zh-CN" sz="2400" b="1" i="1" baseline="-25000" dirty="0">
                <a:solidFill>
                  <a:srgbClr val="000514"/>
                </a:solidFill>
              </a:rPr>
              <a:t>2</a:t>
            </a:r>
            <a:r>
              <a:rPr lang="en-US" altLang="zh-CN" sz="2400" b="1" dirty="0">
                <a:solidFill>
                  <a:srgbClr val="000514"/>
                </a:solidFill>
              </a:rPr>
              <a:t> for </a:t>
            </a:r>
            <a:r>
              <a:rPr lang="en-US" altLang="zh-CN" sz="2400" b="1" i="1" dirty="0">
                <a:solidFill>
                  <a:srgbClr val="000514"/>
                </a:solidFill>
              </a:rPr>
              <a:t>n</a:t>
            </a:r>
            <a:r>
              <a:rPr lang="en-US" altLang="zh-CN" sz="2400" b="1" dirty="0">
                <a:solidFill>
                  <a:srgbClr val="000514"/>
                </a:solidFill>
              </a:rPr>
              <a:t> = 8:</a:t>
            </a:r>
            <a:endParaRPr lang="en-US" altLang="zh-CN" sz="2400" b="1" dirty="0">
              <a:solidFill>
                <a:srgbClr val="000514"/>
              </a:solidFill>
            </a:endParaRPr>
          </a:p>
          <a:p>
            <a:pPr lvl="2" eaLnBrk="1" hangingPunct="1">
              <a:lnSpc>
                <a:spcPct val="90000"/>
              </a:lnSpc>
            </a:pPr>
            <a:r>
              <a:rPr lang="en-US" altLang="zh-CN" b="1" dirty="0">
                <a:solidFill>
                  <a:srgbClr val="000514"/>
                </a:solidFill>
              </a:rPr>
              <a:t>+(</a:t>
            </a:r>
            <a:r>
              <a:rPr lang="en-US" altLang="zh-CN" b="1" i="1" dirty="0">
                <a:solidFill>
                  <a:srgbClr val="000514"/>
                </a:solidFill>
              </a:rPr>
              <a:t>N</a:t>
            </a:r>
            <a:r>
              <a:rPr lang="en-US" altLang="zh-CN" b="1" dirty="0">
                <a:solidFill>
                  <a:srgbClr val="000514"/>
                </a:solidFill>
              </a:rPr>
              <a:t>)</a:t>
            </a:r>
            <a:r>
              <a:rPr lang="en-US" altLang="zh-CN" b="1" i="1" baseline="-25000" dirty="0">
                <a:solidFill>
                  <a:srgbClr val="000514"/>
                </a:solidFill>
              </a:rPr>
              <a:t>2</a:t>
            </a:r>
            <a:r>
              <a:rPr lang="en-US" altLang="zh-CN" b="1" dirty="0">
                <a:solidFill>
                  <a:srgbClr val="000514"/>
                </a:solidFill>
              </a:rPr>
              <a:t> = (0, 1011001)</a:t>
            </a:r>
            <a:r>
              <a:rPr lang="en-US" altLang="zh-CN" b="1" i="1" baseline="-25000" dirty="0">
                <a:solidFill>
                  <a:srgbClr val="000514"/>
                </a:solidFill>
              </a:rPr>
              <a:t>2cns</a:t>
            </a:r>
            <a:endParaRPr lang="en-US" altLang="zh-CN" b="1" dirty="0">
              <a:solidFill>
                <a:srgbClr val="000514"/>
              </a:solidFill>
            </a:endParaRPr>
          </a:p>
          <a:p>
            <a:pPr lvl="2" eaLnBrk="1" hangingPunct="1">
              <a:lnSpc>
                <a:spcPct val="90000"/>
              </a:lnSpc>
            </a:pPr>
            <a:r>
              <a:rPr lang="en-US" altLang="zh-CN" b="1" dirty="0">
                <a:solidFill>
                  <a:srgbClr val="0070C0"/>
                </a:solidFill>
              </a:rPr>
              <a:t>-(</a:t>
            </a:r>
            <a:r>
              <a:rPr lang="en-US" altLang="zh-CN" b="1" i="1" dirty="0">
                <a:solidFill>
                  <a:srgbClr val="0070C0"/>
                </a:solidFill>
              </a:rPr>
              <a:t>N</a:t>
            </a:r>
            <a:r>
              <a:rPr lang="en-US" altLang="zh-CN" b="1" dirty="0">
                <a:solidFill>
                  <a:srgbClr val="0070C0"/>
                </a:solidFill>
              </a:rPr>
              <a:t>)</a:t>
            </a:r>
            <a:r>
              <a:rPr lang="en-US" altLang="zh-CN" b="1" i="1" baseline="-25000" dirty="0">
                <a:solidFill>
                  <a:srgbClr val="0070C0"/>
                </a:solidFill>
              </a:rPr>
              <a:t>2</a:t>
            </a:r>
            <a:r>
              <a:rPr lang="en-US" altLang="zh-CN" b="1" dirty="0">
                <a:solidFill>
                  <a:srgbClr val="0070C0"/>
                </a:solidFill>
              </a:rPr>
              <a:t> = [+(</a:t>
            </a:r>
            <a:r>
              <a:rPr lang="en-US" altLang="zh-CN" b="1" i="1" dirty="0">
                <a:solidFill>
                  <a:srgbClr val="0070C0"/>
                </a:solidFill>
              </a:rPr>
              <a:t>N</a:t>
            </a:r>
            <a:r>
              <a:rPr lang="en-US" altLang="zh-CN" b="1" dirty="0">
                <a:solidFill>
                  <a:srgbClr val="0070C0"/>
                </a:solidFill>
              </a:rPr>
              <a:t>)</a:t>
            </a:r>
            <a:r>
              <a:rPr lang="en-US" altLang="zh-CN" b="1" i="1" baseline="-25000" dirty="0">
                <a:solidFill>
                  <a:srgbClr val="0070C0"/>
                </a:solidFill>
              </a:rPr>
              <a:t>2</a:t>
            </a:r>
            <a:r>
              <a:rPr lang="en-US" altLang="zh-CN" b="1" dirty="0">
                <a:solidFill>
                  <a:srgbClr val="0070C0"/>
                </a:solidFill>
              </a:rPr>
              <a:t>]</a:t>
            </a:r>
            <a:r>
              <a:rPr lang="en-US" altLang="zh-CN" b="1" i="1" baseline="-25000" dirty="0">
                <a:solidFill>
                  <a:srgbClr val="0070C0"/>
                </a:solidFill>
              </a:rPr>
              <a:t>2</a:t>
            </a:r>
            <a:r>
              <a:rPr lang="en-US" altLang="zh-CN" b="1" dirty="0">
                <a:solidFill>
                  <a:srgbClr val="0070C0"/>
                </a:solidFill>
              </a:rPr>
              <a:t> = [0, 1011001]</a:t>
            </a:r>
            <a:r>
              <a:rPr lang="en-US" altLang="zh-CN" b="1" i="1" baseline="-25000" dirty="0">
                <a:solidFill>
                  <a:srgbClr val="0070C0"/>
                </a:solidFill>
              </a:rPr>
              <a:t>2</a:t>
            </a:r>
            <a:r>
              <a:rPr lang="en-US" altLang="zh-CN" b="1" dirty="0">
                <a:solidFill>
                  <a:srgbClr val="0070C0"/>
                </a:solidFill>
              </a:rPr>
              <a:t> = (1, 0100111)</a:t>
            </a:r>
            <a:r>
              <a:rPr lang="en-US" altLang="zh-CN" b="1" i="1" baseline="-25000" dirty="0">
                <a:solidFill>
                  <a:srgbClr val="0070C0"/>
                </a:solidFill>
              </a:rPr>
              <a:t>2cns</a:t>
            </a:r>
            <a:endParaRPr lang="en-US" altLang="zh-CN" b="1" i="1" baseline="-25000" dirty="0">
              <a:solidFill>
                <a:srgbClr val="0070C0"/>
              </a:solidFill>
            </a:endParaRPr>
          </a:p>
        </p:txBody>
      </p:sp>
      <p:graphicFrame>
        <p:nvGraphicFramePr>
          <p:cNvPr id="54276" name="Object 31"/>
          <p:cNvGraphicFramePr/>
          <p:nvPr/>
        </p:nvGraphicFramePr>
        <p:xfrm>
          <a:off x="2844800" y="3771900"/>
          <a:ext cx="1295400" cy="304800"/>
        </p:xfrm>
        <a:graphic>
          <a:graphicData uri="http://schemas.openxmlformats.org/presentationml/2006/ole">
            <mc:AlternateContent xmlns:mc="http://schemas.openxmlformats.org/markup-compatibility/2006">
              <mc:Choice xmlns:v="urn:schemas-microsoft-com:vml" Requires="v">
                <p:oleObj spid="_x0000_s3099" name="" r:id="rId1" imgW="914400" imgH="203200" progId="Equation.DSMT4">
                  <p:embed/>
                </p:oleObj>
              </mc:Choice>
              <mc:Fallback>
                <p:oleObj name="" r:id="rId1" imgW="914400" imgH="203200" progId="Equation.DSMT4">
                  <p:embed/>
                  <p:pic>
                    <p:nvPicPr>
                      <p:cNvPr id="0" name="图片 3098"/>
                      <p:cNvPicPr/>
                      <p:nvPr/>
                    </p:nvPicPr>
                    <p:blipFill>
                      <a:blip r:embed="rId2"/>
                      <a:stretch>
                        <a:fillRect/>
                      </a:stretch>
                    </p:blipFill>
                    <p:spPr>
                      <a:xfrm>
                        <a:off x="2844800" y="3771900"/>
                        <a:ext cx="1295400" cy="304800"/>
                      </a:xfrm>
                      <a:prstGeom prst="rect">
                        <a:avLst/>
                      </a:prstGeom>
                      <a:noFill/>
                      <a:ln w="38100">
                        <a:noFill/>
                        <a:miter/>
                      </a:ln>
                    </p:spPr>
                  </p:pic>
                </p:oleObj>
              </mc:Fallback>
            </mc:AlternateContent>
          </a:graphicData>
        </a:graphic>
      </p:graphicFrame>
      <p:graphicFrame>
        <p:nvGraphicFramePr>
          <p:cNvPr id="54277" name="Object 32"/>
          <p:cNvGraphicFramePr/>
          <p:nvPr/>
        </p:nvGraphicFramePr>
        <p:xfrm>
          <a:off x="2916238" y="2187575"/>
          <a:ext cx="1219200" cy="304800"/>
        </p:xfrm>
        <a:graphic>
          <a:graphicData uri="http://schemas.openxmlformats.org/presentationml/2006/ole">
            <mc:AlternateContent xmlns:mc="http://schemas.openxmlformats.org/markup-compatibility/2006">
              <mc:Choice xmlns:v="urn:schemas-microsoft-com:vml" Requires="v">
                <p:oleObj spid="_x0000_s3100" name="" r:id="rId3" imgW="951865" imgH="203200" progId="Equation.DSMT4">
                  <p:embed/>
                </p:oleObj>
              </mc:Choice>
              <mc:Fallback>
                <p:oleObj name="" r:id="rId3" imgW="951865" imgH="203200" progId="Equation.DSMT4">
                  <p:embed/>
                  <p:pic>
                    <p:nvPicPr>
                      <p:cNvPr id="0" name="图片 3099"/>
                      <p:cNvPicPr/>
                      <p:nvPr/>
                    </p:nvPicPr>
                    <p:blipFill>
                      <a:blip r:embed="rId4"/>
                      <a:stretch>
                        <a:fillRect/>
                      </a:stretch>
                    </p:blipFill>
                    <p:spPr>
                      <a:xfrm>
                        <a:off x="2916238" y="2187575"/>
                        <a:ext cx="1219200" cy="304800"/>
                      </a:xfrm>
                      <a:prstGeom prst="rect">
                        <a:avLst/>
                      </a:prstGeom>
                      <a:noFill/>
                      <a:ln w="38100">
                        <a:noFill/>
                        <a:miter/>
                      </a:ln>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2694" name="Rectangle 6"/>
          <p:cNvSpPr>
            <a:spLocks noGrp="1" noRot="1" noChangeArrowheads="1"/>
          </p:cNvSpPr>
          <p:nvPr>
            <p:ph type="title"/>
          </p:nvPr>
        </p:nvSpPr>
        <p:spPr>
          <a:xfrm>
            <a:off x="755650" y="115888"/>
            <a:ext cx="8101013" cy="1143000"/>
          </a:xfrm>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FFFFFF"/>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rPr>
              <a:t>Diminished Radix Complement Number systems</a:t>
            </a:r>
            <a:endParaRPr kumimoji="1" lang="en-US" altLang="zh-CN" sz="3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endParaRPr>
          </a:p>
        </p:txBody>
      </p:sp>
      <p:sp>
        <p:nvSpPr>
          <p:cNvPr id="55299" name="Rectangle 7"/>
          <p:cNvSpPr>
            <a:spLocks noGrp="1"/>
          </p:cNvSpPr>
          <p:nvPr>
            <p:ph idx="1"/>
          </p:nvPr>
        </p:nvSpPr>
        <p:spPr>
          <a:xfrm>
            <a:off x="684213" y="1341438"/>
            <a:ext cx="8064500" cy="4800600"/>
          </a:xfrm>
          <a:ln/>
        </p:spPr>
        <p:txBody>
          <a:bodyPr vert="horz" wrap="square" lIns="92075" tIns="46038" rIns="92075" bIns="46038" anchor="t" anchorCtr="0"/>
          <a:p>
            <a:pPr eaLnBrk="1" hangingPunct="1">
              <a:lnSpc>
                <a:spcPct val="90000"/>
              </a:lnSpc>
            </a:pPr>
            <a:r>
              <a:rPr lang="en-US" altLang="zh-CN" sz="2800" b="1" dirty="0"/>
              <a:t>Diminished radix complement</a:t>
            </a:r>
            <a:r>
              <a:rPr lang="en-US" altLang="zh-CN" sz="2800" dirty="0"/>
              <a:t> [N]</a:t>
            </a:r>
            <a:r>
              <a:rPr lang="en-US" altLang="zh-CN" sz="2800" baseline="-25000" dirty="0"/>
              <a:t>r-1</a:t>
            </a:r>
            <a:r>
              <a:rPr lang="en-US" altLang="zh-CN" sz="2800" dirty="0"/>
              <a:t> of a number (N)</a:t>
            </a:r>
            <a:r>
              <a:rPr lang="en-US" altLang="zh-CN" sz="2800" baseline="-25000" dirty="0"/>
              <a:t>r</a:t>
            </a:r>
            <a:r>
              <a:rPr lang="en-US" altLang="zh-CN" sz="2800" dirty="0"/>
              <a:t> is:</a:t>
            </a:r>
            <a:endParaRPr lang="en-US" altLang="zh-CN" sz="2800" dirty="0"/>
          </a:p>
          <a:p>
            <a:pPr lvl="1" eaLnBrk="1" hangingPunct="1">
              <a:lnSpc>
                <a:spcPct val="90000"/>
              </a:lnSpc>
              <a:buNone/>
            </a:pPr>
            <a:r>
              <a:rPr lang="en-US" altLang="zh-CN" dirty="0"/>
              <a:t>[N]</a:t>
            </a:r>
            <a:r>
              <a:rPr lang="en-US" altLang="zh-CN" baseline="-25000" dirty="0"/>
              <a:t>r-1</a:t>
            </a:r>
            <a:r>
              <a:rPr lang="en-US" altLang="zh-CN" dirty="0"/>
              <a:t> = r</a:t>
            </a:r>
            <a:r>
              <a:rPr lang="en-US" altLang="zh-CN" baseline="30000" dirty="0"/>
              <a:t>n</a:t>
            </a:r>
            <a:r>
              <a:rPr lang="en-US" altLang="zh-CN" dirty="0"/>
              <a:t> - (N)</a:t>
            </a:r>
            <a:r>
              <a:rPr lang="en-US" altLang="zh-CN" baseline="-25000" dirty="0"/>
              <a:t>r</a:t>
            </a:r>
            <a:r>
              <a:rPr lang="en-US" altLang="zh-CN" dirty="0"/>
              <a:t> - 1					</a:t>
            </a:r>
            <a:endParaRPr lang="en-US" altLang="zh-CN" dirty="0"/>
          </a:p>
          <a:p>
            <a:pPr eaLnBrk="1" hangingPunct="1">
              <a:lnSpc>
                <a:spcPct val="90000"/>
              </a:lnSpc>
            </a:pPr>
            <a:r>
              <a:rPr lang="en-US" altLang="zh-CN" sz="2800" b="1" dirty="0"/>
              <a:t>One’s complement </a:t>
            </a:r>
            <a:r>
              <a:rPr lang="en-US" altLang="zh-CN" sz="2800" dirty="0"/>
              <a:t>(r = 2):</a:t>
            </a:r>
            <a:endParaRPr lang="en-US" altLang="zh-CN" sz="2800" dirty="0"/>
          </a:p>
          <a:p>
            <a:pPr lvl="1" eaLnBrk="1" hangingPunct="1">
              <a:lnSpc>
                <a:spcPct val="90000"/>
              </a:lnSpc>
              <a:buNone/>
            </a:pPr>
            <a:r>
              <a:rPr lang="en-US" altLang="zh-CN" dirty="0"/>
              <a:t>[N]</a:t>
            </a:r>
            <a:r>
              <a:rPr lang="en-US" altLang="zh-CN" baseline="-25000" dirty="0"/>
              <a:t>2-1</a:t>
            </a:r>
            <a:r>
              <a:rPr lang="en-US" altLang="zh-CN" dirty="0"/>
              <a:t> = 2</a:t>
            </a:r>
            <a:r>
              <a:rPr lang="en-US" altLang="zh-CN" baseline="30000" dirty="0"/>
              <a:t>n</a:t>
            </a:r>
            <a:r>
              <a:rPr lang="en-US" altLang="zh-CN" dirty="0"/>
              <a:t> - (N)</a:t>
            </a:r>
            <a:r>
              <a:rPr lang="en-US" altLang="zh-CN" baseline="-25000" dirty="0"/>
              <a:t>2</a:t>
            </a:r>
            <a:r>
              <a:rPr lang="en-US" altLang="zh-CN" dirty="0"/>
              <a:t> - 1					</a:t>
            </a:r>
            <a:endParaRPr lang="en-US" altLang="zh-CN" dirty="0"/>
          </a:p>
          <a:p>
            <a:pPr eaLnBrk="1" hangingPunct="1">
              <a:lnSpc>
                <a:spcPct val="90000"/>
              </a:lnSpc>
            </a:pPr>
            <a:r>
              <a:rPr lang="en-US" altLang="zh-CN" sz="2800" b="1" dirty="0"/>
              <a:t>Example</a:t>
            </a:r>
            <a:r>
              <a:rPr lang="en-US" altLang="zh-CN" sz="2800" dirty="0"/>
              <a:t>: One’s complement of (01100101)</a:t>
            </a:r>
            <a:r>
              <a:rPr lang="en-US" altLang="zh-CN" sz="2800" baseline="-25000" dirty="0"/>
              <a:t>2</a:t>
            </a:r>
            <a:endParaRPr lang="en-US" altLang="zh-CN" sz="2800" dirty="0"/>
          </a:p>
          <a:p>
            <a:pPr lvl="1" eaLnBrk="1" hangingPunct="1">
              <a:lnSpc>
                <a:spcPct val="90000"/>
              </a:lnSpc>
              <a:buNone/>
            </a:pPr>
            <a:r>
              <a:rPr lang="en-US" altLang="zh-CN" dirty="0"/>
              <a:t>[N]</a:t>
            </a:r>
            <a:r>
              <a:rPr lang="en-US" altLang="zh-CN" baseline="-25000" dirty="0"/>
              <a:t>2-1</a:t>
            </a:r>
            <a:r>
              <a:rPr lang="en-US" altLang="zh-CN" dirty="0"/>
              <a:t> = 2</a:t>
            </a:r>
            <a:r>
              <a:rPr lang="en-US" altLang="zh-CN" baseline="30000" dirty="0"/>
              <a:t>8</a:t>
            </a:r>
            <a:r>
              <a:rPr lang="en-US" altLang="zh-CN" dirty="0"/>
              <a:t> - (01100101)</a:t>
            </a:r>
            <a:r>
              <a:rPr lang="en-US" altLang="zh-CN" baseline="-25000" dirty="0"/>
              <a:t>2</a:t>
            </a:r>
            <a:r>
              <a:rPr lang="en-US" altLang="zh-CN" dirty="0"/>
              <a:t> - 1</a:t>
            </a:r>
            <a:endParaRPr lang="en-US" altLang="zh-CN" dirty="0"/>
          </a:p>
          <a:p>
            <a:pPr lvl="1" eaLnBrk="1" hangingPunct="1">
              <a:lnSpc>
                <a:spcPct val="90000"/>
              </a:lnSpc>
              <a:buNone/>
            </a:pPr>
            <a:r>
              <a:rPr lang="en-US" altLang="zh-CN" dirty="0"/>
              <a:t>          = (100000000)</a:t>
            </a:r>
            <a:r>
              <a:rPr lang="en-US" altLang="zh-CN" baseline="-25000" dirty="0"/>
              <a:t>2</a:t>
            </a:r>
            <a:r>
              <a:rPr lang="en-US" altLang="zh-CN" dirty="0"/>
              <a:t> - (01100101)</a:t>
            </a:r>
            <a:r>
              <a:rPr lang="en-US" altLang="zh-CN" baseline="-25000" dirty="0"/>
              <a:t>2</a:t>
            </a:r>
            <a:r>
              <a:rPr lang="en-US" altLang="zh-CN" dirty="0"/>
              <a:t> - (00000001)</a:t>
            </a:r>
            <a:r>
              <a:rPr lang="en-US" altLang="zh-CN" baseline="-25000" dirty="0"/>
              <a:t>2</a:t>
            </a:r>
            <a:endParaRPr lang="en-US" altLang="zh-CN" dirty="0"/>
          </a:p>
          <a:p>
            <a:pPr lvl="1" eaLnBrk="1" hangingPunct="1">
              <a:lnSpc>
                <a:spcPct val="90000"/>
              </a:lnSpc>
              <a:buNone/>
            </a:pPr>
            <a:r>
              <a:rPr lang="en-US" altLang="zh-CN" dirty="0"/>
              <a:t>          = (10011011)</a:t>
            </a:r>
            <a:r>
              <a:rPr lang="en-US" altLang="zh-CN" baseline="-25000" dirty="0"/>
              <a:t>2</a:t>
            </a:r>
            <a:r>
              <a:rPr lang="en-US" altLang="zh-CN" dirty="0"/>
              <a:t> - (00000001)</a:t>
            </a:r>
            <a:r>
              <a:rPr lang="en-US" altLang="zh-CN" baseline="-25000" dirty="0"/>
              <a:t>2</a:t>
            </a:r>
            <a:endParaRPr lang="en-US" altLang="zh-CN" dirty="0"/>
          </a:p>
          <a:p>
            <a:pPr lvl="1" eaLnBrk="1" hangingPunct="1">
              <a:lnSpc>
                <a:spcPct val="90000"/>
              </a:lnSpc>
              <a:buNone/>
            </a:pPr>
            <a:r>
              <a:rPr lang="en-US" altLang="zh-CN" dirty="0"/>
              <a:t>          = (10011010)</a:t>
            </a:r>
            <a:r>
              <a:rPr lang="en-US" altLang="zh-CN" baseline="-25000" dirty="0"/>
              <a:t>2</a:t>
            </a:r>
            <a:endParaRPr lang="zh-CN" altLang="en-US" baseline="-25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标题 1"/>
          <p:cNvSpPr>
            <a:spLocks noGrp="1"/>
          </p:cNvSpPr>
          <p:nvPr>
            <p:ph type="title"/>
          </p:nvPr>
        </p:nvSpPr>
        <p:spPr>
          <a:xfrm>
            <a:off x="468313" y="188913"/>
            <a:ext cx="8447087" cy="708025"/>
          </a:xfrm>
          <a:ln/>
        </p:spPr>
        <p:txBody>
          <a:bodyPr vert="horz" wrap="square" lIns="92075" tIns="46038" rIns="92075" bIns="46038" anchor="ctr" anchorCtr="0">
            <a:spAutoFit/>
          </a:bodyPr>
          <a:p>
            <a:r>
              <a:rPr lang="en-US" altLang="zh-CN" sz="4000" dirty="0"/>
              <a:t>Signed numbers</a:t>
            </a:r>
            <a:r>
              <a:rPr lang="zh-CN" altLang="en-US" sz="2600" dirty="0"/>
              <a:t>（有符号数）</a:t>
            </a:r>
            <a:endParaRPr lang="zh-CN" altLang="en-US" sz="2600" dirty="0"/>
          </a:p>
        </p:txBody>
      </p:sp>
      <p:sp>
        <p:nvSpPr>
          <p:cNvPr id="3" name="内容占位符 2"/>
          <p:cNvSpPr>
            <a:spLocks noGrp="1"/>
          </p:cNvSpPr>
          <p:nvPr>
            <p:ph idx="1"/>
          </p:nvPr>
        </p:nvSpPr>
        <p:spPr>
          <a:xfrm>
            <a:off x="468313" y="1196975"/>
            <a:ext cx="8523288" cy="4114800"/>
          </a:xfrm>
        </p:spPr>
        <p:txBody>
          <a:bodyPr vert="horz" wrap="square" lIns="91440" tIns="45720" rIns="91440" bIns="45720" numCol="1" anchor="t" anchorCtr="0" compatLnSpc="1">
            <a:normAutofit fontScale="92500" lnSpcReduction="20000"/>
          </a:bodyPr>
          <a:lstStyle/>
          <a:p>
            <a:pPr marL="342900" marR="0" lvl="0" indent="-3429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w"/>
              <a:defRPr/>
            </a:pPr>
            <a:r>
              <a:rPr kumimoji="1" lang="en-US" altLang="zh-CN" sz="3200" b="0" i="0" u="none" strike="noStrike" kern="0" cap="none" spc="0" normalizeH="0" baseline="0" noProof="0" dirty="0">
                <a:ln>
                  <a:noFill/>
                </a:ln>
                <a:solidFill>
                  <a:schemeClr val="tx1"/>
                </a:solidFill>
                <a:effectLst/>
                <a:uLnTx/>
                <a:uFillTx/>
                <a:latin typeface="+mn-lt"/>
                <a:ea typeface="+mn-ea"/>
                <a:cs typeface="+mn-cs"/>
              </a:rPr>
              <a:t>signed magnitude codes </a:t>
            </a:r>
            <a:r>
              <a:rPr kumimoji="1" lang="en-US" altLang="zh-CN" sz="2200" b="0" i="0" u="none" strike="noStrike" kern="0" cap="none" spc="0" normalizeH="0" baseline="0" noProof="0" dirty="0">
                <a:ln>
                  <a:noFill/>
                </a:ln>
                <a:solidFill>
                  <a:schemeClr val="tx1"/>
                </a:solidFill>
                <a:effectLst/>
                <a:uLnTx/>
                <a:uFillTx/>
                <a:latin typeface="+mn-lt"/>
                <a:ea typeface="+mn-ea"/>
                <a:cs typeface="+mn-cs"/>
              </a:rPr>
              <a:t>(</a:t>
            </a:r>
            <a:r>
              <a:rPr kumimoji="1" lang="zh-CN" altLang="en-US" sz="2200" b="0" i="0" u="none" strike="noStrike" kern="0" cap="none" spc="0" normalizeH="0" baseline="0" noProof="0" dirty="0">
                <a:ln>
                  <a:noFill/>
                </a:ln>
                <a:solidFill>
                  <a:schemeClr val="tx1"/>
                </a:solidFill>
                <a:effectLst/>
                <a:uLnTx/>
                <a:uFillTx/>
                <a:latin typeface="+mn-lt"/>
                <a:ea typeface="+mn-ea"/>
                <a:cs typeface="+mn-cs"/>
              </a:rPr>
              <a:t>符号</a:t>
            </a:r>
            <a:r>
              <a:rPr kumimoji="1" lang="zh-CN" altLang="en-US" sz="2200" b="0" i="0" u="none" strike="noStrike" kern="0" cap="none" spc="0" normalizeH="0" baseline="0" noProof="0" dirty="0" smtClean="0">
                <a:ln>
                  <a:noFill/>
                </a:ln>
                <a:solidFill>
                  <a:schemeClr val="tx1"/>
                </a:solidFill>
                <a:effectLst/>
                <a:uLnTx/>
                <a:uFillTx/>
                <a:latin typeface="+mn-lt"/>
                <a:ea typeface="+mn-ea"/>
                <a:cs typeface="+mn-cs"/>
              </a:rPr>
              <a:t>数编码 </a:t>
            </a:r>
            <a:r>
              <a:rPr kumimoji="1" lang="en-US" altLang="zh-CN" sz="2200" b="0" i="0" u="none" strike="noStrike" kern="0" cap="none" spc="0" normalizeH="0" baseline="0" noProof="0" dirty="0">
                <a:ln>
                  <a:noFill/>
                </a:ln>
                <a:solidFill>
                  <a:schemeClr val="tx1"/>
                </a:solidFill>
                <a:effectLst/>
                <a:uLnTx/>
                <a:uFillTx/>
                <a:latin typeface="+mn-lt"/>
                <a:ea typeface="+mn-ea"/>
                <a:cs typeface="+mn-cs"/>
              </a:rPr>
              <a:t>— </a:t>
            </a:r>
            <a:r>
              <a:rPr kumimoji="1" lang="zh-CN" altLang="en-US" sz="2200" b="0" i="0" u="none" strike="noStrike" kern="0" cap="none" spc="0" normalizeH="0" baseline="0" noProof="0" dirty="0">
                <a:ln>
                  <a:noFill/>
                </a:ln>
                <a:solidFill>
                  <a:schemeClr val="tx1"/>
                </a:solidFill>
                <a:effectLst/>
                <a:uLnTx/>
                <a:uFillTx/>
                <a:latin typeface="+mn-lt"/>
                <a:ea typeface="+mn-ea"/>
                <a:cs typeface="+mn-cs"/>
              </a:rPr>
              <a:t>原码</a:t>
            </a:r>
            <a:r>
              <a:rPr kumimoji="1" lang="en-US" altLang="zh-CN" sz="2200" b="0" i="0" u="none" strike="noStrike" kern="0" cap="none" spc="0" normalizeH="0" baseline="0" noProof="0" dirty="0" smtClean="0">
                <a:ln>
                  <a:noFill/>
                </a:ln>
                <a:solidFill>
                  <a:schemeClr val="tx1"/>
                </a:solidFill>
                <a:effectLst/>
                <a:uLnTx/>
                <a:uFillTx/>
                <a:latin typeface="+mn-lt"/>
                <a:ea typeface="+mn-ea"/>
                <a:cs typeface="+mn-cs"/>
              </a:rPr>
              <a:t>)</a:t>
            </a:r>
            <a:endParaRPr kumimoji="1" lang="en-US" altLang="zh-CN" sz="22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Pct val="95000"/>
              <a:buFontTx/>
              <a:buChar char="–"/>
              <a:defRPr/>
            </a:pPr>
            <a:r>
              <a:rPr kumimoji="1" lang="en-US" altLang="zh-CN" sz="2800" b="0" i="0" u="none" strike="noStrike" kern="0" cap="none" spc="0" normalizeH="0" baseline="0" noProof="0" dirty="0" smtClean="0">
                <a:ln>
                  <a:noFill/>
                </a:ln>
                <a:solidFill>
                  <a:schemeClr val="tx1"/>
                </a:solidFill>
                <a:effectLst/>
                <a:uLnTx/>
                <a:uFillTx/>
                <a:latin typeface="+mn-lt"/>
                <a:ea typeface="+mn-ea"/>
              </a:rPr>
              <a:t>This </a:t>
            </a:r>
            <a:r>
              <a:rPr kumimoji="1" lang="en-US" altLang="zh-CN" sz="2800" b="0" i="0" u="none" strike="noStrike" kern="0" cap="none" spc="0" normalizeH="0" baseline="0" noProof="0" dirty="0">
                <a:ln>
                  <a:noFill/>
                </a:ln>
                <a:solidFill>
                  <a:schemeClr val="tx1"/>
                </a:solidFill>
                <a:effectLst/>
                <a:uLnTx/>
                <a:uFillTx/>
                <a:latin typeface="+mn-lt"/>
                <a:ea typeface="+mn-ea"/>
              </a:rPr>
              <a:t>approach is directly comparable to the common way of showing a sign (placing a "+" or "−" next to the number's magnitude). </a:t>
            </a:r>
            <a:endParaRPr kumimoji="1" lang="en-US" altLang="zh-CN" sz="2800" b="0"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w"/>
              <a:defRPr/>
            </a:pPr>
            <a:r>
              <a:rPr kumimoji="1" lang="en-US" altLang="zh-CN" sz="3200" b="0" i="0" u="none" strike="noStrike" kern="0" cap="none" spc="0" normalizeH="0" baseline="0" noProof="0" dirty="0" smtClean="0">
                <a:ln>
                  <a:noFill/>
                </a:ln>
                <a:solidFill>
                  <a:schemeClr val="tx1"/>
                </a:solidFill>
                <a:effectLst/>
                <a:uLnTx/>
                <a:uFillTx/>
                <a:latin typeface="+mn-lt"/>
                <a:ea typeface="+mn-ea"/>
                <a:cs typeface="+mn-cs"/>
              </a:rPr>
              <a:t>1’s complement codes </a:t>
            </a:r>
            <a:r>
              <a:rPr kumimoji="1" lang="en-US" altLang="zh-CN" sz="2200" b="0" i="0" u="none" strike="noStrike" kern="0" cap="none" spc="0" normalizeH="0" baseline="0" noProof="0" dirty="0" smtClean="0">
                <a:ln>
                  <a:noFill/>
                </a:ln>
                <a:solidFill>
                  <a:schemeClr val="tx1"/>
                </a:solidFill>
                <a:effectLst/>
                <a:uLnTx/>
                <a:uFillTx/>
                <a:latin typeface="+mn-lt"/>
                <a:ea typeface="+mn-ea"/>
                <a:cs typeface="+mn-cs"/>
              </a:rPr>
              <a:t>(</a:t>
            </a:r>
            <a:r>
              <a:rPr kumimoji="1" lang="zh-CN" altLang="en-US" sz="2200" b="0" i="0" u="none" strike="noStrike" kern="0" cap="none" spc="0" normalizeH="0" baseline="0" noProof="0" dirty="0" smtClean="0">
                <a:ln>
                  <a:noFill/>
                </a:ln>
                <a:solidFill>
                  <a:schemeClr val="tx1"/>
                </a:solidFill>
                <a:effectLst/>
                <a:uLnTx/>
                <a:uFillTx/>
                <a:latin typeface="+mn-lt"/>
                <a:ea typeface="+mn-ea"/>
                <a:cs typeface="+mn-cs"/>
              </a:rPr>
              <a:t>以</a:t>
            </a:r>
            <a:r>
              <a:rPr kumimoji="1" lang="en-US" altLang="zh-CN" sz="2200" b="0" i="0" u="none" strike="noStrike" kern="0" cap="none" spc="0" normalizeH="0" baseline="0" noProof="0" dirty="0" smtClean="0">
                <a:ln>
                  <a:noFill/>
                </a:ln>
                <a:solidFill>
                  <a:schemeClr val="tx1"/>
                </a:solidFill>
                <a:effectLst/>
                <a:uLnTx/>
                <a:uFillTx/>
                <a:latin typeface="+mn-lt"/>
                <a:ea typeface="+mn-ea"/>
                <a:cs typeface="+mn-cs"/>
              </a:rPr>
              <a:t>1</a:t>
            </a:r>
            <a:r>
              <a:rPr kumimoji="1" lang="zh-CN" altLang="en-US" sz="2200" b="0" i="0" u="none" strike="noStrike" kern="0" cap="none" spc="0" normalizeH="0" baseline="0" noProof="0" dirty="0" smtClean="0">
                <a:ln>
                  <a:noFill/>
                </a:ln>
                <a:solidFill>
                  <a:schemeClr val="tx1"/>
                </a:solidFill>
                <a:effectLst/>
                <a:uLnTx/>
                <a:uFillTx/>
                <a:latin typeface="+mn-lt"/>
                <a:ea typeface="+mn-ea"/>
                <a:cs typeface="+mn-cs"/>
              </a:rPr>
              <a:t>为基的补码 </a:t>
            </a:r>
            <a:r>
              <a:rPr kumimoji="1" lang="en-US" altLang="zh-CN" sz="2200" b="0" i="0" u="none" strike="noStrike" kern="0" cap="none" spc="0" normalizeH="0" baseline="0" noProof="0" dirty="0" smtClean="0">
                <a:ln>
                  <a:noFill/>
                </a:ln>
                <a:solidFill>
                  <a:schemeClr val="tx1"/>
                </a:solidFill>
                <a:effectLst/>
                <a:uLnTx/>
                <a:uFillTx/>
                <a:latin typeface="+mn-lt"/>
                <a:ea typeface="+mn-ea"/>
                <a:cs typeface="+mn-cs"/>
              </a:rPr>
              <a:t>— </a:t>
            </a:r>
            <a:r>
              <a:rPr kumimoji="1" lang="zh-CN" altLang="en-US" sz="2200" b="0" i="0" u="none" strike="noStrike" kern="0" cap="none" spc="0" normalizeH="0" baseline="0" noProof="0" dirty="0" smtClean="0">
                <a:ln>
                  <a:noFill/>
                </a:ln>
                <a:solidFill>
                  <a:schemeClr val="tx1"/>
                </a:solidFill>
                <a:effectLst/>
                <a:uLnTx/>
                <a:uFillTx/>
                <a:latin typeface="+mn-lt"/>
                <a:ea typeface="+mn-ea"/>
                <a:cs typeface="+mn-cs"/>
              </a:rPr>
              <a:t>反码</a:t>
            </a:r>
            <a:r>
              <a:rPr kumimoji="1" lang="en-US" altLang="zh-CN" sz="2200" b="0" i="0" u="none" strike="noStrike" kern="0" cap="none" spc="0" normalizeH="0" baseline="0" noProof="0" dirty="0" smtClean="0">
                <a:ln>
                  <a:noFill/>
                </a:ln>
                <a:solidFill>
                  <a:schemeClr val="tx1"/>
                </a:solidFill>
                <a:effectLst/>
                <a:uLnTx/>
                <a:uFillTx/>
                <a:latin typeface="+mn-lt"/>
                <a:ea typeface="+mn-ea"/>
                <a:cs typeface="+mn-cs"/>
              </a:rPr>
              <a:t>)</a:t>
            </a:r>
            <a:endParaRPr kumimoji="1" lang="en-US" altLang="zh-CN" sz="22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Pct val="95000"/>
              <a:buFontTx/>
              <a:buChar char="–"/>
              <a:defRPr/>
            </a:pPr>
            <a:r>
              <a:rPr kumimoji="1" lang="en-US" altLang="zh-CN" sz="2800" b="0" i="0" u="none" strike="noStrike" kern="0" cap="none" spc="0" normalizeH="0" baseline="0" noProof="0" dirty="0" smtClean="0">
                <a:ln>
                  <a:noFill/>
                </a:ln>
                <a:solidFill>
                  <a:schemeClr val="tx1"/>
                </a:solidFill>
                <a:effectLst/>
                <a:uLnTx/>
                <a:uFillTx/>
                <a:latin typeface="+mn-lt"/>
                <a:ea typeface="+mn-ea"/>
              </a:rPr>
              <a:t>A system </a:t>
            </a:r>
            <a:r>
              <a:rPr kumimoji="1" lang="en-US" altLang="zh-CN" sz="2800" b="0" i="0" u="none" strike="noStrike" kern="0" cap="none" spc="0" normalizeH="0" baseline="0" noProof="0" dirty="0">
                <a:ln>
                  <a:noFill/>
                </a:ln>
                <a:solidFill>
                  <a:schemeClr val="tx1"/>
                </a:solidFill>
                <a:effectLst/>
                <a:uLnTx/>
                <a:uFillTx/>
                <a:latin typeface="+mn-lt"/>
                <a:ea typeface="+mn-ea"/>
              </a:rPr>
              <a:t>known as ones' complement can be used to represent negative numbers. </a:t>
            </a:r>
            <a:endParaRPr kumimoji="1" lang="en-US" altLang="zh-CN" sz="2800" b="0" i="0" u="none" strike="noStrike" kern="0" cap="none" spc="0" normalizeH="0" baseline="0" noProof="0" dirty="0">
              <a:ln>
                <a:noFill/>
              </a:ln>
              <a:solidFill>
                <a:schemeClr val="tx1"/>
              </a:solidFill>
              <a:effectLst/>
              <a:uLnTx/>
              <a:uFillTx/>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w"/>
              <a:defRPr/>
            </a:pPr>
            <a:r>
              <a:rPr kumimoji="1" lang="en-US" altLang="zh-CN" sz="3200" b="0" i="0" u="none" strike="noStrike" kern="0" cap="none" spc="0" normalizeH="0" baseline="0" noProof="0" dirty="0">
                <a:ln>
                  <a:noFill/>
                </a:ln>
                <a:solidFill>
                  <a:schemeClr val="tx1"/>
                </a:solidFill>
                <a:effectLst/>
                <a:uLnTx/>
                <a:uFillTx/>
                <a:latin typeface="+mn-lt"/>
                <a:ea typeface="+mn-ea"/>
                <a:cs typeface="+mn-cs"/>
              </a:rPr>
              <a:t>2’s complement codes </a:t>
            </a:r>
            <a:r>
              <a:rPr kumimoji="1" lang="en-US" altLang="zh-CN" sz="2200" b="0" i="0" u="none" strike="noStrike" kern="0" cap="none" spc="0" normalizeH="0" baseline="0" noProof="0" dirty="0">
                <a:ln>
                  <a:noFill/>
                </a:ln>
                <a:solidFill>
                  <a:schemeClr val="tx1"/>
                </a:solidFill>
                <a:effectLst/>
                <a:uLnTx/>
                <a:uFillTx/>
                <a:latin typeface="+mn-lt"/>
                <a:ea typeface="+mn-ea"/>
                <a:cs typeface="+mn-cs"/>
              </a:rPr>
              <a:t>(</a:t>
            </a:r>
            <a:r>
              <a:rPr kumimoji="1" lang="zh-CN" altLang="en-US" sz="2200" b="0" i="0" u="none" strike="noStrike" kern="0" cap="none" spc="0" normalizeH="0" baseline="0" noProof="0" dirty="0">
                <a:ln>
                  <a:noFill/>
                </a:ln>
                <a:solidFill>
                  <a:schemeClr val="tx1"/>
                </a:solidFill>
                <a:effectLst/>
                <a:uLnTx/>
                <a:uFillTx/>
                <a:latin typeface="+mn-lt"/>
                <a:ea typeface="+mn-ea"/>
                <a:cs typeface="+mn-cs"/>
              </a:rPr>
              <a:t>以</a:t>
            </a:r>
            <a:r>
              <a:rPr kumimoji="1" lang="en-US" altLang="zh-CN" sz="2200" b="0" i="0" u="none" strike="noStrike" kern="0" cap="none" spc="0" normalizeH="0" baseline="0" noProof="0" dirty="0">
                <a:ln>
                  <a:noFill/>
                </a:ln>
                <a:solidFill>
                  <a:schemeClr val="tx1"/>
                </a:solidFill>
                <a:effectLst/>
                <a:uLnTx/>
                <a:uFillTx/>
                <a:latin typeface="+mn-lt"/>
                <a:ea typeface="+mn-ea"/>
                <a:cs typeface="+mn-cs"/>
              </a:rPr>
              <a:t>2</a:t>
            </a:r>
            <a:r>
              <a:rPr kumimoji="1" lang="zh-CN" altLang="en-US" sz="2200" b="0" i="0" u="none" strike="noStrike" kern="0" cap="none" spc="0" normalizeH="0" baseline="0" noProof="0" dirty="0">
                <a:ln>
                  <a:noFill/>
                </a:ln>
                <a:solidFill>
                  <a:schemeClr val="tx1"/>
                </a:solidFill>
                <a:effectLst/>
                <a:uLnTx/>
                <a:uFillTx/>
                <a:latin typeface="+mn-lt"/>
                <a:ea typeface="+mn-ea"/>
                <a:cs typeface="+mn-cs"/>
              </a:rPr>
              <a:t>为基的补码 </a:t>
            </a:r>
            <a:r>
              <a:rPr kumimoji="1" lang="en-US" altLang="zh-CN" sz="2200" b="0" i="0" u="none" strike="noStrike" kern="0" cap="none" spc="0" normalizeH="0" baseline="0" noProof="0" dirty="0">
                <a:ln>
                  <a:noFill/>
                </a:ln>
                <a:solidFill>
                  <a:schemeClr val="tx1"/>
                </a:solidFill>
                <a:effectLst/>
                <a:uLnTx/>
                <a:uFillTx/>
                <a:latin typeface="+mn-lt"/>
                <a:ea typeface="+mn-ea"/>
                <a:cs typeface="+mn-cs"/>
              </a:rPr>
              <a:t>— </a:t>
            </a:r>
            <a:r>
              <a:rPr kumimoji="1" lang="zh-CN" altLang="en-US" sz="2200" b="0" i="0" u="none" strike="noStrike" kern="0" cap="none" spc="0" normalizeH="0" baseline="0" noProof="0" dirty="0">
                <a:ln>
                  <a:noFill/>
                </a:ln>
                <a:solidFill>
                  <a:schemeClr val="tx1"/>
                </a:solidFill>
                <a:effectLst/>
                <a:uLnTx/>
                <a:uFillTx/>
                <a:latin typeface="+mn-lt"/>
                <a:ea typeface="+mn-ea"/>
                <a:cs typeface="+mn-cs"/>
              </a:rPr>
              <a:t>补码</a:t>
            </a:r>
            <a:r>
              <a:rPr kumimoji="1" lang="en-US" altLang="zh-CN" sz="2200" b="0" i="0" u="none" strike="noStrike" kern="0" cap="none" spc="0" normalizeH="0" baseline="0" noProof="0" dirty="0" smtClean="0">
                <a:ln>
                  <a:noFill/>
                </a:ln>
                <a:solidFill>
                  <a:schemeClr val="tx1"/>
                </a:solidFill>
                <a:effectLst/>
                <a:uLnTx/>
                <a:uFillTx/>
                <a:latin typeface="+mn-lt"/>
                <a:ea typeface="+mn-ea"/>
                <a:cs typeface="+mn-cs"/>
              </a:rPr>
              <a:t>)</a:t>
            </a:r>
            <a:endParaRPr kumimoji="1" lang="en-US" altLang="zh-CN" sz="22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Pct val="95000"/>
              <a:buFontTx/>
              <a:buChar char="–"/>
              <a:defRPr/>
            </a:pPr>
            <a:r>
              <a:rPr kumimoji="1" lang="en-US" altLang="zh-CN" sz="2800" b="0" i="0" u="none" strike="noStrike" kern="0" cap="none" spc="0" normalizeH="0" baseline="0" noProof="0" dirty="0">
                <a:ln>
                  <a:noFill/>
                </a:ln>
                <a:solidFill>
                  <a:schemeClr val="tx1"/>
                </a:solidFill>
                <a:effectLst/>
                <a:uLnTx/>
                <a:uFillTx/>
                <a:latin typeface="+mn-lt"/>
                <a:ea typeface="+mn-ea"/>
              </a:rPr>
              <a:t>The </a:t>
            </a:r>
            <a:r>
              <a:rPr kumimoji="1" lang="en-US" altLang="zh-CN" sz="2800" b="0" i="0" u="none" strike="noStrike" kern="0" cap="none" spc="0" normalizeH="0" baseline="0" noProof="0" dirty="0" smtClean="0">
                <a:ln>
                  <a:noFill/>
                </a:ln>
                <a:solidFill>
                  <a:schemeClr val="tx1"/>
                </a:solidFill>
                <a:effectLst/>
                <a:uLnTx/>
                <a:uFillTx/>
                <a:latin typeface="+mn-lt"/>
                <a:ea typeface="+mn-ea"/>
              </a:rPr>
              <a:t>2's </a:t>
            </a:r>
            <a:r>
              <a:rPr kumimoji="1" lang="en-US" altLang="zh-CN" sz="2800" b="0" i="0" u="none" strike="noStrike" kern="0" cap="none" spc="0" normalizeH="0" baseline="0" noProof="0" dirty="0">
                <a:ln>
                  <a:noFill/>
                </a:ln>
                <a:solidFill>
                  <a:schemeClr val="tx1"/>
                </a:solidFill>
                <a:effectLst/>
                <a:uLnTx/>
                <a:uFillTx/>
                <a:latin typeface="+mn-lt"/>
                <a:ea typeface="+mn-ea"/>
              </a:rPr>
              <a:t>complement of an </a:t>
            </a:r>
            <a:r>
              <a:rPr kumimoji="1" lang="en-US" altLang="zh-CN" sz="2800" b="0" i="0" u="none" strike="noStrike" kern="0" cap="none" spc="0" normalizeH="0" baseline="0" noProof="0" dirty="0" smtClean="0">
                <a:ln>
                  <a:noFill/>
                </a:ln>
                <a:solidFill>
                  <a:schemeClr val="tx1"/>
                </a:solidFill>
                <a:effectLst/>
                <a:uLnTx/>
                <a:uFillTx/>
                <a:latin typeface="+mn-lt"/>
                <a:ea typeface="+mn-ea"/>
              </a:rPr>
              <a:t>n-bit </a:t>
            </a:r>
            <a:r>
              <a:rPr kumimoji="1" lang="en-US" altLang="zh-CN" sz="2800" b="0" i="0" u="none" strike="noStrike" kern="0" cap="none" spc="0" normalizeH="0" baseline="0" noProof="0" dirty="0">
                <a:ln>
                  <a:noFill/>
                </a:ln>
                <a:solidFill>
                  <a:schemeClr val="tx1"/>
                </a:solidFill>
                <a:effectLst/>
                <a:uLnTx/>
                <a:uFillTx/>
                <a:latin typeface="+mn-lt"/>
                <a:ea typeface="+mn-ea"/>
              </a:rPr>
              <a:t>number is defined as the complement with respect to </a:t>
            </a:r>
            <a:r>
              <a:rPr kumimoji="1" lang="en-US" altLang="zh-CN" sz="2800" b="0" i="0" u="none" strike="noStrike" kern="0" cap="none" spc="0" normalizeH="0" baseline="0" noProof="0" dirty="0" smtClean="0">
                <a:ln>
                  <a:noFill/>
                </a:ln>
                <a:solidFill>
                  <a:schemeClr val="tx1"/>
                </a:solidFill>
                <a:effectLst/>
                <a:uLnTx/>
                <a:uFillTx/>
                <a:latin typeface="+mn-lt"/>
                <a:ea typeface="+mn-ea"/>
              </a:rPr>
              <a:t>2</a:t>
            </a:r>
            <a:r>
              <a:rPr kumimoji="1" lang="en-US" altLang="zh-CN" sz="2800" b="0" i="0" u="none" strike="noStrike" kern="0" cap="none" spc="0" normalizeH="0" baseline="30000" noProof="0" dirty="0" smtClean="0">
                <a:ln>
                  <a:noFill/>
                </a:ln>
                <a:solidFill>
                  <a:schemeClr val="tx1"/>
                </a:solidFill>
                <a:effectLst/>
                <a:uLnTx/>
                <a:uFillTx/>
                <a:latin typeface="+mn-lt"/>
                <a:ea typeface="+mn-ea"/>
              </a:rPr>
              <a:t>n</a:t>
            </a:r>
            <a:r>
              <a:rPr kumimoji="1" lang="en-US" altLang="zh-CN" sz="2800" b="0" i="0" u="none" strike="noStrike" kern="0" cap="none" spc="0" normalizeH="0" baseline="0" noProof="0" dirty="0" smtClean="0">
                <a:ln>
                  <a:noFill/>
                </a:ln>
                <a:solidFill>
                  <a:schemeClr val="tx1"/>
                </a:solidFill>
                <a:effectLst/>
                <a:uLnTx/>
                <a:uFillTx/>
                <a:latin typeface="+mn-lt"/>
                <a:ea typeface="+mn-ea"/>
              </a:rPr>
              <a:t>;</a:t>
            </a:r>
            <a:endParaRPr kumimoji="1" lang="zh-CN" altLang="en-US" sz="2800" b="0" i="0" u="none" strike="noStrike" kern="0" cap="none" spc="0" normalizeH="0" baseline="0" noProof="0" dirty="0">
              <a:ln>
                <a:noFill/>
              </a:ln>
              <a:solidFill>
                <a:schemeClr val="tx1"/>
              </a:solidFill>
              <a:effectLst/>
              <a:uLnTx/>
              <a:uFillTx/>
              <a:latin typeface="+mn-lt"/>
              <a:ea typeface="+mn-ea"/>
            </a:endParaRPr>
          </a:p>
        </p:txBody>
      </p:sp>
      <p:sp>
        <p:nvSpPr>
          <p:cNvPr id="57348" name="灯片编号占位符 3"/>
          <p:cNvSpPr txBox="1">
            <a:spLocks noGrp="1"/>
          </p:cNvSpPr>
          <p:nvPr>
            <p:ph type="sldNum" sz="quarter"/>
          </p:nvPr>
        </p:nvSpPr>
        <p:spPr>
          <a:xfrm>
            <a:off x="6457950" y="6356350"/>
            <a:ext cx="2057400" cy="365125"/>
          </a:xfrm>
          <a:prstGeom prst="rect">
            <a:avLst/>
          </a:prstGeom>
          <a:noFill/>
          <a:ln w="9525">
            <a:noFill/>
          </a:ln>
        </p:spPr>
        <p:txBody>
          <a:bodyPr/>
          <a:p>
            <a:pPr marL="0" indent="0">
              <a:spcBef>
                <a:spcPct val="0"/>
              </a:spcBef>
              <a:buClrTx/>
              <a:buFontTx/>
              <a:buNone/>
            </a:pPr>
            <a:fld id="{9A0DB2DC-4C9A-4742-B13C-FB6460FD3503}" type="slidenum">
              <a:rPr lang="zh-CN" altLang="en-US" sz="2400" dirty="0"/>
            </a:fld>
            <a:endParaRPr lang="zh-CN" alt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标题 1"/>
          <p:cNvSpPr>
            <a:spLocks noGrp="1"/>
          </p:cNvSpPr>
          <p:nvPr>
            <p:ph type="title"/>
          </p:nvPr>
        </p:nvSpPr>
        <p:spPr>
          <a:xfrm>
            <a:off x="468313" y="231775"/>
            <a:ext cx="8447087" cy="769938"/>
          </a:xfrm>
          <a:ln/>
        </p:spPr>
        <p:txBody>
          <a:bodyPr vert="horz" wrap="square" lIns="92075" tIns="46038" rIns="92075" bIns="46038" anchor="ctr" anchorCtr="0">
            <a:spAutoFit/>
          </a:bodyPr>
          <a:p>
            <a:r>
              <a:rPr lang="en-US" altLang="zh-CN" dirty="0"/>
              <a:t>1’s complement </a:t>
            </a:r>
            <a:r>
              <a:rPr lang="en-US" altLang="zh-CN" sz="2800" dirty="0"/>
              <a:t>(</a:t>
            </a:r>
            <a:r>
              <a:rPr lang="zh-CN" altLang="en-US" sz="2800" dirty="0"/>
              <a:t>反码</a:t>
            </a:r>
            <a:r>
              <a:rPr lang="en-US" altLang="zh-CN" sz="2800" dirty="0"/>
              <a:t>)</a:t>
            </a:r>
            <a:endParaRPr lang="zh-CN" altLang="en-US" sz="2800" dirty="0"/>
          </a:p>
        </p:txBody>
      </p:sp>
      <p:sp>
        <p:nvSpPr>
          <p:cNvPr id="3" name="内容占位符 2"/>
          <p:cNvSpPr>
            <a:spLocks noGrp="1"/>
          </p:cNvSpPr>
          <p:nvPr>
            <p:ph idx="1"/>
          </p:nvPr>
        </p:nvSpPr>
        <p:spPr>
          <a:xfrm>
            <a:off x="296863" y="1114425"/>
            <a:ext cx="8847137" cy="2849563"/>
          </a:xfrm>
          <a:ln/>
        </p:spPr>
        <p:txBody>
          <a:bodyPr vert="horz" wrap="square" lIns="91440" tIns="45720" rIns="91440" bIns="45720" anchor="t" anchorCtr="0">
            <a:spAutoFit/>
          </a:bodyPr>
          <a:p>
            <a:r>
              <a:rPr lang="en-US" altLang="zh-CN" sz="2800" dirty="0"/>
              <a:t>The 1’s complement of a binary number is just the inverse of the digits. To form the 1’s complement, change all 0’s to 1’s and all 1’s to 0’s. </a:t>
            </a:r>
            <a:endParaRPr lang="en-US" altLang="zh-CN" sz="2800" dirty="0"/>
          </a:p>
          <a:p>
            <a:pPr lvl="1"/>
            <a:r>
              <a:rPr lang="pt-BR" altLang="zh-CN" dirty="0"/>
              <a:t> [N]</a:t>
            </a:r>
            <a:r>
              <a:rPr lang="pt-BR" altLang="zh-CN" baseline="-25000" dirty="0"/>
              <a:t>2-1</a:t>
            </a:r>
            <a:r>
              <a:rPr lang="pt-BR" altLang="zh-CN" dirty="0"/>
              <a:t> = 2</a:t>
            </a:r>
            <a:r>
              <a:rPr lang="pt-BR" altLang="zh-CN" baseline="30000" dirty="0"/>
              <a:t>n</a:t>
            </a:r>
            <a:r>
              <a:rPr lang="pt-BR" altLang="zh-CN" dirty="0"/>
              <a:t> - (N)</a:t>
            </a:r>
            <a:r>
              <a:rPr lang="pt-BR" altLang="zh-CN" baseline="-25000" dirty="0"/>
              <a:t>2</a:t>
            </a:r>
            <a:r>
              <a:rPr lang="pt-BR" altLang="zh-CN" dirty="0"/>
              <a:t> - 1  (</a:t>
            </a:r>
            <a:r>
              <a:rPr lang="en-US" altLang="zh-CN" dirty="0"/>
              <a:t>n is the number of digits in (N)</a:t>
            </a:r>
            <a:r>
              <a:rPr lang="en-US" altLang="zh-CN" baseline="-25000" dirty="0"/>
              <a:t>2</a:t>
            </a:r>
            <a:r>
              <a:rPr lang="pt-BR" altLang="zh-CN" dirty="0"/>
              <a:t>)</a:t>
            </a:r>
            <a:endParaRPr lang="en-US" altLang="zh-CN" dirty="0"/>
          </a:p>
          <a:p>
            <a:r>
              <a:rPr lang="en-US" altLang="zh-CN" sz="2800" dirty="0"/>
              <a:t>In digital circuits, the 1’s complement is formed by using inverters</a:t>
            </a:r>
            <a:endParaRPr lang="en-US" altLang="zh-CN" sz="2800" dirty="0"/>
          </a:p>
        </p:txBody>
      </p:sp>
      <p:sp>
        <p:nvSpPr>
          <p:cNvPr id="59396" name="灯片编号占位符 3"/>
          <p:cNvSpPr txBox="1">
            <a:spLocks noGrp="1"/>
          </p:cNvSpPr>
          <p:nvPr>
            <p:ph type="sldNum" sz="quarter"/>
          </p:nvPr>
        </p:nvSpPr>
        <p:spPr>
          <a:xfrm>
            <a:off x="8258175" y="6356350"/>
            <a:ext cx="635000" cy="365125"/>
          </a:xfrm>
          <a:prstGeom prst="rect">
            <a:avLst/>
          </a:prstGeom>
          <a:noFill/>
          <a:ln w="9525">
            <a:noFill/>
          </a:ln>
        </p:spPr>
        <p:txBody>
          <a:bodyPr/>
          <a:p>
            <a:pPr marL="0" indent="0">
              <a:spcBef>
                <a:spcPct val="0"/>
              </a:spcBef>
              <a:buClrTx/>
              <a:buFontTx/>
              <a:buNone/>
            </a:pPr>
            <a:fld id="{9A0DB2DC-4C9A-4742-B13C-FB6460FD3503}" type="slidenum">
              <a:rPr lang="zh-CN" altLang="en-US" sz="2400" dirty="0"/>
            </a:fld>
            <a:endParaRPr lang="zh-CN" altLang="en-US" sz="2400" dirty="0"/>
          </a:p>
        </p:txBody>
      </p:sp>
      <p:graphicFrame>
        <p:nvGraphicFramePr>
          <p:cNvPr id="5" name="Object 26"/>
          <p:cNvGraphicFramePr>
            <a:graphicFrameLocks noChangeAspect="1"/>
          </p:cNvGraphicFramePr>
          <p:nvPr/>
        </p:nvGraphicFramePr>
        <p:xfrm>
          <a:off x="1646238" y="4506913"/>
          <a:ext cx="5562600" cy="1639887"/>
        </p:xfrm>
        <a:graphic>
          <a:graphicData uri="http://schemas.openxmlformats.org/presentationml/2006/ole">
            <mc:AlternateContent xmlns:mc="http://schemas.openxmlformats.org/markup-compatibility/2006">
              <mc:Choice xmlns:v="urn:schemas-microsoft-com:vml" Requires="v">
                <p:oleObj spid="_x0000_s3101" name="" r:id="rId1" imgW="2392045" imgH="712470" progId="CorelDRAW.Graphic.13">
                  <p:embed/>
                </p:oleObj>
              </mc:Choice>
              <mc:Fallback>
                <p:oleObj name="" r:id="rId1" imgW="2392045" imgH="712470" progId="CorelDRAW.Graphic.13">
                  <p:embed/>
                  <p:pic>
                    <p:nvPicPr>
                      <p:cNvPr id="0" name="图片 3100"/>
                      <p:cNvPicPr/>
                      <p:nvPr/>
                    </p:nvPicPr>
                    <p:blipFill>
                      <a:blip r:embed="rId2"/>
                      <a:stretch>
                        <a:fillRect/>
                      </a:stretch>
                    </p:blipFill>
                    <p:spPr>
                      <a:xfrm>
                        <a:off x="1646238" y="4506913"/>
                        <a:ext cx="5562600" cy="1639887"/>
                      </a:xfrm>
                      <a:prstGeom prst="rect">
                        <a:avLst/>
                      </a:prstGeom>
                      <a:noFill/>
                      <a:ln w="38100">
                        <a:noFill/>
                        <a:miter/>
                      </a:ln>
                    </p:spPr>
                  </p:pic>
                </p:oleObj>
              </mc:Fallback>
            </mc:AlternateContent>
          </a:graphicData>
        </a:graphic>
      </p:graphicFrame>
      <p:sp>
        <p:nvSpPr>
          <p:cNvPr id="6" name="Text Box 27"/>
          <p:cNvSpPr txBox="1"/>
          <p:nvPr/>
        </p:nvSpPr>
        <p:spPr>
          <a:xfrm>
            <a:off x="1951038" y="4430713"/>
            <a:ext cx="54102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sz="1800" dirty="0">
                <a:solidFill>
                  <a:srgbClr val="008000"/>
                </a:solidFill>
              </a:rPr>
              <a:t>1           1          0          0          1          0          1          0</a:t>
            </a:r>
            <a:endParaRPr lang="en-US" altLang="zh-CN" sz="1800" dirty="0">
              <a:solidFill>
                <a:srgbClr val="008000"/>
              </a:solidFill>
            </a:endParaRPr>
          </a:p>
        </p:txBody>
      </p:sp>
      <p:sp>
        <p:nvSpPr>
          <p:cNvPr id="7" name="Text Box 28"/>
          <p:cNvSpPr txBox="1"/>
          <p:nvPr/>
        </p:nvSpPr>
        <p:spPr>
          <a:xfrm>
            <a:off x="1951038" y="5802313"/>
            <a:ext cx="54102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sz="1800" dirty="0">
                <a:solidFill>
                  <a:srgbClr val="FF0000"/>
                </a:solidFill>
              </a:rPr>
              <a:t>0          0          1          1          0          1          0          1</a:t>
            </a:r>
            <a:endParaRPr lang="en-US" altLang="zh-CN" sz="1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205" end="274"/>
                                            </p:txEl>
                                          </p:spTgt>
                                        </p:tgtEl>
                                        <p:attrNameLst>
                                          <p:attrName>style.visibility</p:attrName>
                                        </p:attrNameLst>
                                      </p:cBhvr>
                                      <p:to>
                                        <p:strVal val="visible"/>
                                      </p:to>
                                    </p:set>
                                  </p:childTnLst>
                                </p:cTn>
                              </p:par>
                            </p:childTnLst>
                          </p:cTn>
                        </p:par>
                        <p:par>
                          <p:cTn id="7" fill="hold">
                            <p:stCondLst>
                              <p:cond delay="0"/>
                            </p:stCondLst>
                            <p:childTnLst>
                              <p:par>
                                <p:cTn id="8" presetID="37"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900" decel="100000" fill="hold"/>
                                        <p:tgtEl>
                                          <p:spTgt spid="5"/>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1"/>
          <p:cNvSpPr>
            <a:spLocks noGrp="1"/>
          </p:cNvSpPr>
          <p:nvPr>
            <p:ph type="title"/>
          </p:nvPr>
        </p:nvSpPr>
        <p:spPr>
          <a:xfrm>
            <a:off x="468313" y="188913"/>
            <a:ext cx="8447087" cy="769937"/>
          </a:xfrm>
          <a:ln/>
        </p:spPr>
        <p:txBody>
          <a:bodyPr vert="horz" wrap="square" lIns="92075" tIns="46038" rIns="92075" bIns="46038" anchor="ctr" anchorCtr="0">
            <a:spAutoFit/>
          </a:bodyPr>
          <a:p>
            <a:r>
              <a:rPr lang="en-US" altLang="zh-CN" dirty="0"/>
              <a:t>2’s complement</a:t>
            </a:r>
            <a:r>
              <a:rPr lang="en-US" altLang="zh-CN" sz="2800" dirty="0"/>
              <a:t>(</a:t>
            </a:r>
            <a:r>
              <a:rPr lang="zh-CN" altLang="en-US" sz="2800" dirty="0"/>
              <a:t>补码</a:t>
            </a:r>
            <a:r>
              <a:rPr lang="en-US" altLang="zh-CN" sz="2800" dirty="0"/>
              <a:t>)</a:t>
            </a:r>
            <a:endParaRPr lang="zh-CN" altLang="en-US" sz="2800" dirty="0"/>
          </a:p>
        </p:txBody>
      </p:sp>
      <p:sp>
        <p:nvSpPr>
          <p:cNvPr id="60419" name="内容占位符 2"/>
          <p:cNvSpPr>
            <a:spLocks noGrp="1"/>
          </p:cNvSpPr>
          <p:nvPr>
            <p:ph idx="1"/>
          </p:nvPr>
        </p:nvSpPr>
        <p:spPr>
          <a:xfrm>
            <a:off x="468313" y="1125538"/>
            <a:ext cx="8523287" cy="2109787"/>
          </a:xfrm>
          <a:ln/>
        </p:spPr>
        <p:txBody>
          <a:bodyPr vert="horz" wrap="square" lIns="91440" tIns="45720" rIns="91440" bIns="45720" anchor="t" anchorCtr="0">
            <a:spAutoFit/>
          </a:bodyPr>
          <a:p>
            <a:r>
              <a:rPr lang="en-US" altLang="zh-CN" dirty="0"/>
              <a:t>The 2’s complement of a binary number is found by adding 1 to the LSB of the 1’s complement</a:t>
            </a:r>
            <a:endParaRPr lang="en-US" altLang="zh-CN" dirty="0"/>
          </a:p>
          <a:p>
            <a:pPr lvl="1"/>
            <a:r>
              <a:rPr lang="en-US" altLang="zh-CN" dirty="0"/>
              <a:t>[N]</a:t>
            </a:r>
            <a:r>
              <a:rPr lang="en-US" altLang="zh-CN" baseline="-25000" dirty="0"/>
              <a:t>2</a:t>
            </a:r>
            <a:r>
              <a:rPr lang="en-US" altLang="zh-CN" dirty="0"/>
              <a:t> = 2</a:t>
            </a:r>
            <a:r>
              <a:rPr lang="en-US" altLang="zh-CN" baseline="30000" dirty="0"/>
              <a:t>n</a:t>
            </a:r>
            <a:r>
              <a:rPr lang="en-US" altLang="zh-CN" dirty="0"/>
              <a:t> - (N)</a:t>
            </a:r>
            <a:r>
              <a:rPr lang="en-US" altLang="zh-CN" baseline="-25000" dirty="0"/>
              <a:t>2</a:t>
            </a:r>
            <a:endParaRPr lang="en-US" altLang="zh-CN" baseline="-25000" dirty="0"/>
          </a:p>
          <a:p>
            <a:pPr lvl="1"/>
            <a:r>
              <a:rPr lang="en-US" altLang="zh-CN" dirty="0"/>
              <a:t>n is the number of digits in (N)</a:t>
            </a:r>
            <a:r>
              <a:rPr lang="en-US" altLang="zh-CN" baseline="-25000" dirty="0"/>
              <a:t>2</a:t>
            </a:r>
            <a:r>
              <a:rPr lang="en-US" altLang="zh-CN" dirty="0"/>
              <a:t>.</a:t>
            </a:r>
            <a:endParaRPr lang="en-US" altLang="zh-CN" dirty="0"/>
          </a:p>
        </p:txBody>
      </p:sp>
      <p:sp>
        <p:nvSpPr>
          <p:cNvPr id="60420" name="灯片编号占位符 3"/>
          <p:cNvSpPr txBox="1">
            <a:spLocks noGrp="1"/>
          </p:cNvSpPr>
          <p:nvPr>
            <p:ph type="sldNum" sz="quarter"/>
          </p:nvPr>
        </p:nvSpPr>
        <p:spPr>
          <a:xfrm>
            <a:off x="8618538" y="6524625"/>
            <a:ext cx="490537" cy="339725"/>
          </a:xfrm>
          <a:prstGeom prst="rect">
            <a:avLst/>
          </a:prstGeom>
          <a:noFill/>
          <a:ln w="9525">
            <a:noFill/>
          </a:ln>
        </p:spPr>
        <p:txBody>
          <a:bodyPr>
            <a:spAutoFit/>
          </a:bodyPr>
          <a:p>
            <a:pPr marL="0" indent="0">
              <a:spcBef>
                <a:spcPct val="0"/>
              </a:spcBef>
              <a:buClrTx/>
              <a:buFontTx/>
              <a:buNone/>
            </a:pPr>
            <a:fld id="{9A0DB2DC-4C9A-4742-B13C-FB6460FD3503}" type="slidenum">
              <a:rPr lang="zh-CN" altLang="en-US" sz="1600" dirty="0"/>
            </a:fld>
            <a:endParaRPr lang="zh-CN" altLang="en-US" sz="1600" dirty="0"/>
          </a:p>
        </p:txBody>
      </p:sp>
      <p:graphicFrame>
        <p:nvGraphicFramePr>
          <p:cNvPr id="7" name="Object 16"/>
          <p:cNvGraphicFramePr>
            <a:graphicFrameLocks noChangeAspect="1"/>
          </p:cNvGraphicFramePr>
          <p:nvPr/>
        </p:nvGraphicFramePr>
        <p:xfrm>
          <a:off x="990600" y="3657600"/>
          <a:ext cx="4876800" cy="2455863"/>
        </p:xfrm>
        <a:graphic>
          <a:graphicData uri="http://schemas.openxmlformats.org/presentationml/2006/ole">
            <mc:AlternateContent xmlns:mc="http://schemas.openxmlformats.org/markup-compatibility/2006">
              <mc:Choice xmlns:v="urn:schemas-microsoft-com:vml" Requires="v">
                <p:oleObj spid="_x0000_s3102" name="" r:id="rId1" imgW="2817495" imgH="1424940" progId="CorelDRAW.Graphic.13">
                  <p:embed/>
                </p:oleObj>
              </mc:Choice>
              <mc:Fallback>
                <p:oleObj name="" r:id="rId1" imgW="2817495" imgH="1424940" progId="CorelDRAW.Graphic.13">
                  <p:embed/>
                  <p:pic>
                    <p:nvPicPr>
                      <p:cNvPr id="0" name="图片 3101"/>
                      <p:cNvPicPr/>
                      <p:nvPr/>
                    </p:nvPicPr>
                    <p:blipFill>
                      <a:blip r:embed="rId2"/>
                      <a:stretch>
                        <a:fillRect/>
                      </a:stretch>
                    </p:blipFill>
                    <p:spPr>
                      <a:xfrm>
                        <a:off x="990600" y="3657600"/>
                        <a:ext cx="4876800" cy="2455863"/>
                      </a:xfrm>
                      <a:prstGeom prst="rect">
                        <a:avLst/>
                      </a:prstGeom>
                      <a:noFill/>
                      <a:ln w="38100">
                        <a:noFill/>
                        <a:miter/>
                      </a:ln>
                    </p:spPr>
                  </p:pic>
                </p:oleObj>
              </mc:Fallback>
            </mc:AlternateContent>
          </a:graphicData>
        </a:graphic>
      </p:graphicFrame>
      <p:sp>
        <p:nvSpPr>
          <p:cNvPr id="8" name="Text Box 17"/>
          <p:cNvSpPr txBox="1"/>
          <p:nvPr/>
        </p:nvSpPr>
        <p:spPr>
          <a:xfrm>
            <a:off x="990600" y="3581400"/>
            <a:ext cx="54102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sz="1800" dirty="0">
                <a:solidFill>
                  <a:srgbClr val="008000"/>
                </a:solidFill>
              </a:rPr>
              <a:t>1       1       0       0       1       0       1       0</a:t>
            </a:r>
            <a:endParaRPr lang="en-US" altLang="zh-CN" sz="1800" dirty="0">
              <a:solidFill>
                <a:srgbClr val="008000"/>
              </a:solidFill>
            </a:endParaRPr>
          </a:p>
        </p:txBody>
      </p:sp>
      <p:sp>
        <p:nvSpPr>
          <p:cNvPr id="9" name="Text Box 20"/>
          <p:cNvSpPr txBox="1"/>
          <p:nvPr/>
        </p:nvSpPr>
        <p:spPr>
          <a:xfrm>
            <a:off x="990600" y="5791200"/>
            <a:ext cx="54102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sz="1800" dirty="0">
                <a:solidFill>
                  <a:srgbClr val="FF0000"/>
                </a:solidFill>
              </a:rPr>
              <a:t>0       0       1       1       0       1       1       0</a:t>
            </a:r>
            <a:endParaRPr lang="en-US" altLang="zh-CN" sz="1800" dirty="0">
              <a:solidFill>
                <a:srgbClr val="FF0000"/>
              </a:solidFill>
            </a:endParaRPr>
          </a:p>
        </p:txBody>
      </p:sp>
      <p:sp>
        <p:nvSpPr>
          <p:cNvPr id="10" name="矩形 9"/>
          <p:cNvSpPr/>
          <p:nvPr/>
        </p:nvSpPr>
        <p:spPr>
          <a:xfrm>
            <a:off x="4100513" y="3581400"/>
            <a:ext cx="973138" cy="2647950"/>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0"/>
          <p:cNvSpPr txBox="1"/>
          <p:nvPr/>
        </p:nvSpPr>
        <p:spPr>
          <a:xfrm>
            <a:off x="4100513" y="6342063"/>
            <a:ext cx="407987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en-US" altLang="zh-CN" sz="2000" dirty="0"/>
              <a:t>Find the first 1 and copy the right part</a:t>
            </a:r>
            <a:endParaRPr lang="zh-CN" altLang="en-US" sz="2000" dirty="0"/>
          </a:p>
        </p:txBody>
      </p:sp>
      <p:sp>
        <p:nvSpPr>
          <p:cNvPr id="15" name="TextBox 14"/>
          <p:cNvSpPr txBox="1"/>
          <p:nvPr/>
        </p:nvSpPr>
        <p:spPr>
          <a:xfrm>
            <a:off x="6119813" y="3967163"/>
            <a:ext cx="2716212" cy="15700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en-US" altLang="zh-CN" sz="2400" dirty="0"/>
              <a:t>Another way to convert it is working from LSB towards MSB</a:t>
            </a:r>
            <a:endParaRPr lang="zh-CN" altLang="en-US" sz="2400" dirty="0"/>
          </a:p>
        </p:txBody>
      </p:sp>
      <p:sp>
        <p:nvSpPr>
          <p:cNvPr id="22" name="矩形 21"/>
          <p:cNvSpPr/>
          <p:nvPr/>
        </p:nvSpPr>
        <p:spPr>
          <a:xfrm>
            <a:off x="990600" y="3581400"/>
            <a:ext cx="2938463" cy="2647950"/>
          </a:xfrm>
          <a:prstGeom prst="rect">
            <a:avLst/>
          </a:prstGeom>
          <a:noFill/>
          <a:ln w="254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3" name="TextBox 22"/>
          <p:cNvSpPr txBox="1"/>
          <p:nvPr/>
        </p:nvSpPr>
        <p:spPr>
          <a:xfrm>
            <a:off x="895350" y="6350000"/>
            <a:ext cx="2890838"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en-US" altLang="zh-CN" sz="2000" dirty="0"/>
              <a:t>Flip all the remaining bits.</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p:bldP spid="15" grpId="0"/>
      <p:bldP spid="22" grpId="0" animBg="1"/>
      <p:bldP spid="2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1"/>
          <p:cNvSpPr>
            <a:spLocks noGrp="1"/>
          </p:cNvSpPr>
          <p:nvPr>
            <p:ph type="title"/>
          </p:nvPr>
        </p:nvSpPr>
        <p:spPr>
          <a:xfrm>
            <a:off x="468313" y="188913"/>
            <a:ext cx="8447087" cy="1143000"/>
          </a:xfrm>
          <a:ln/>
        </p:spPr>
        <p:txBody>
          <a:bodyPr vert="horz" wrap="square" lIns="92075" tIns="46038" rIns="92075" bIns="46038" anchor="ctr" anchorCtr="0"/>
          <a:p>
            <a:r>
              <a:rPr lang="en-US" altLang="zh-CN" dirty="0"/>
              <a:t>Examples</a:t>
            </a:r>
            <a:endParaRPr lang="zh-CN" altLang="en-US" dirty="0"/>
          </a:p>
        </p:txBody>
      </p:sp>
      <p:sp>
        <p:nvSpPr>
          <p:cNvPr id="3" name="内容占位符 2"/>
          <p:cNvSpPr>
            <a:spLocks noGrp="1"/>
          </p:cNvSpPr>
          <p:nvPr>
            <p:ph idx="1"/>
          </p:nvPr>
        </p:nvSpPr>
        <p:spPr>
          <a:xfrm>
            <a:off x="395288" y="1196975"/>
            <a:ext cx="8748712" cy="4114800"/>
          </a:xfrm>
          <a:ln/>
        </p:spPr>
        <p:txBody>
          <a:bodyPr vert="horz" wrap="square" lIns="91440" tIns="45720" rIns="91440" bIns="45720" anchor="t" anchorCtr="0"/>
          <a:p>
            <a:r>
              <a:rPr lang="en-US" altLang="zh-CN" dirty="0"/>
              <a:t>(N)</a:t>
            </a:r>
            <a:r>
              <a:rPr lang="en-US" altLang="zh-CN" baseline="-25000" dirty="0"/>
              <a:t>2</a:t>
            </a:r>
            <a:r>
              <a:rPr lang="en-US" altLang="zh-CN" dirty="0"/>
              <a:t> = (101001)</a:t>
            </a:r>
            <a:r>
              <a:rPr lang="en-US" altLang="zh-CN" baseline="-25000" dirty="0"/>
              <a:t>2</a:t>
            </a:r>
            <a:r>
              <a:rPr lang="en-US" altLang="zh-CN" dirty="0"/>
              <a:t> (hint: n=6)</a:t>
            </a:r>
            <a:endParaRPr lang="en-US" altLang="zh-CN" dirty="0"/>
          </a:p>
          <a:p>
            <a:pPr lvl="1"/>
            <a:r>
              <a:rPr lang="en-US" altLang="zh-CN" dirty="0"/>
              <a:t>1's complement: [010110]</a:t>
            </a:r>
            <a:r>
              <a:rPr lang="en-US" altLang="zh-CN" baseline="-25000" dirty="0"/>
              <a:t>2-1</a:t>
            </a:r>
            <a:endParaRPr lang="en-US" altLang="zh-CN" baseline="-25000" dirty="0"/>
          </a:p>
          <a:p>
            <a:pPr lvl="1"/>
            <a:r>
              <a:rPr lang="en-US" altLang="zh-CN" dirty="0"/>
              <a:t>2's complement: [010111]</a:t>
            </a:r>
            <a:r>
              <a:rPr lang="en-US" altLang="zh-CN" baseline="-25000" dirty="0"/>
              <a:t>2</a:t>
            </a:r>
            <a:endParaRPr lang="en-US" altLang="zh-CN" baseline="-25000" dirty="0"/>
          </a:p>
          <a:p>
            <a:endParaRPr lang="en-US" altLang="zh-CN" dirty="0"/>
          </a:p>
          <a:p>
            <a:r>
              <a:rPr lang="en-US" altLang="zh-CN" dirty="0"/>
              <a:t>(N)</a:t>
            </a:r>
            <a:r>
              <a:rPr lang="en-US" altLang="zh-CN" baseline="-25000" dirty="0"/>
              <a:t>2</a:t>
            </a:r>
            <a:r>
              <a:rPr lang="en-US" altLang="zh-CN" dirty="0"/>
              <a:t>=(1010)</a:t>
            </a:r>
            <a:r>
              <a:rPr lang="en-US" altLang="zh-CN" baseline="-25000" dirty="0"/>
              <a:t>2</a:t>
            </a:r>
            <a:r>
              <a:rPr lang="en-US" altLang="zh-CN" dirty="0"/>
              <a:t>. If n = 6 ?</a:t>
            </a:r>
            <a:endParaRPr lang="en-US" altLang="zh-CN" dirty="0"/>
          </a:p>
          <a:p>
            <a:pPr lvl="1"/>
            <a:r>
              <a:rPr lang="en-US" altLang="zh-CN" dirty="0"/>
              <a:t>1’s complement: [N]</a:t>
            </a:r>
            <a:r>
              <a:rPr lang="en-US" altLang="zh-CN" baseline="-25000" dirty="0"/>
              <a:t>2-1</a:t>
            </a:r>
            <a:r>
              <a:rPr lang="en-US" altLang="zh-CN" dirty="0"/>
              <a:t> = 2</a:t>
            </a:r>
            <a:r>
              <a:rPr lang="en-US" altLang="zh-CN" baseline="30000" dirty="0"/>
              <a:t>6</a:t>
            </a:r>
            <a:r>
              <a:rPr lang="en-US" altLang="zh-CN" dirty="0"/>
              <a:t> - (1010)</a:t>
            </a:r>
            <a:r>
              <a:rPr lang="en-US" altLang="zh-CN" baseline="-25000" dirty="0"/>
              <a:t>2</a:t>
            </a:r>
            <a:r>
              <a:rPr lang="en-US" altLang="zh-CN" dirty="0"/>
              <a:t> = (110101)</a:t>
            </a:r>
            <a:r>
              <a:rPr lang="en-US" altLang="zh-CN" baseline="-25000" dirty="0"/>
              <a:t>2</a:t>
            </a:r>
            <a:endParaRPr lang="en-US" altLang="zh-CN" dirty="0"/>
          </a:p>
          <a:p>
            <a:pPr lvl="1"/>
            <a:r>
              <a:rPr lang="en-US" altLang="zh-CN" dirty="0"/>
              <a:t>2's complement: [N]</a:t>
            </a:r>
            <a:r>
              <a:rPr lang="en-US" altLang="zh-CN" baseline="-25000" dirty="0"/>
              <a:t>2</a:t>
            </a:r>
            <a:r>
              <a:rPr lang="en-US" altLang="zh-CN" dirty="0"/>
              <a:t> = (1000000)</a:t>
            </a:r>
            <a:r>
              <a:rPr lang="en-US" altLang="zh-CN" baseline="-25000" dirty="0"/>
              <a:t>2</a:t>
            </a:r>
            <a:r>
              <a:rPr lang="en-US" altLang="zh-CN" dirty="0"/>
              <a:t> - (1010)</a:t>
            </a:r>
            <a:r>
              <a:rPr lang="en-US" altLang="zh-CN" baseline="-25000" dirty="0"/>
              <a:t>2</a:t>
            </a:r>
            <a:r>
              <a:rPr lang="en-US" altLang="zh-CN" dirty="0"/>
              <a:t> = (110110)</a:t>
            </a:r>
            <a:r>
              <a:rPr lang="en-US" altLang="zh-CN" baseline="-25000" dirty="0"/>
              <a:t>2</a:t>
            </a:r>
            <a:endParaRPr lang="en-US" altLang="zh-CN" baseline="-25000" dirty="0"/>
          </a:p>
          <a:p>
            <a:endParaRPr lang="zh-CN" altLang="en-US" dirty="0"/>
          </a:p>
        </p:txBody>
      </p:sp>
      <p:sp>
        <p:nvSpPr>
          <p:cNvPr id="61444" name="灯片编号占位符 3"/>
          <p:cNvSpPr txBox="1">
            <a:spLocks noGrp="1"/>
          </p:cNvSpPr>
          <p:nvPr>
            <p:ph type="sldNum" sz="quarter"/>
          </p:nvPr>
        </p:nvSpPr>
        <p:spPr>
          <a:xfrm>
            <a:off x="7051675" y="6448425"/>
            <a:ext cx="2057400" cy="365125"/>
          </a:xfrm>
          <a:prstGeom prst="rect">
            <a:avLst/>
          </a:prstGeom>
          <a:noFill/>
          <a:ln w="9525">
            <a:noFill/>
          </a:ln>
        </p:spPr>
        <p:txBody>
          <a:bodyPr/>
          <a:p>
            <a:pPr marL="0" indent="0">
              <a:spcBef>
                <a:spcPct val="0"/>
              </a:spcBef>
              <a:buClrTx/>
              <a:buFontTx/>
              <a:buNone/>
            </a:pPr>
            <a:fld id="{9A0DB2DC-4C9A-4742-B13C-FB6460FD3503}" type="slidenum">
              <a:rPr lang="zh-CN" altLang="en-US" sz="1600" dirty="0"/>
            </a:fld>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84" end="10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charRg st="109" end="15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charRg st="159" end="2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标题 1"/>
          <p:cNvSpPr>
            <a:spLocks noGrp="1"/>
          </p:cNvSpPr>
          <p:nvPr>
            <p:ph type="title"/>
          </p:nvPr>
        </p:nvSpPr>
        <p:spPr>
          <a:xfrm>
            <a:off x="468313" y="188913"/>
            <a:ext cx="8447087" cy="769937"/>
          </a:xfrm>
          <a:ln/>
        </p:spPr>
        <p:txBody>
          <a:bodyPr vert="horz" wrap="square" lIns="92075" tIns="46038" rIns="92075" bIns="46038" anchor="ctr" anchorCtr="0">
            <a:spAutoFit/>
          </a:bodyPr>
          <a:p>
            <a:r>
              <a:rPr lang="en-US" altLang="zh-CN" dirty="0"/>
              <a:t>Signed magnitude codes</a:t>
            </a:r>
            <a:endParaRPr lang="zh-CN" altLang="en-US" dirty="0"/>
          </a:p>
        </p:txBody>
      </p:sp>
      <p:sp>
        <p:nvSpPr>
          <p:cNvPr id="62467" name="内容占位符 2"/>
          <p:cNvSpPr>
            <a:spLocks noGrp="1"/>
          </p:cNvSpPr>
          <p:nvPr>
            <p:ph idx="1"/>
          </p:nvPr>
        </p:nvSpPr>
        <p:spPr>
          <a:xfrm>
            <a:off x="468313" y="1125538"/>
            <a:ext cx="8523287" cy="2060575"/>
          </a:xfrm>
          <a:ln/>
        </p:spPr>
        <p:txBody>
          <a:bodyPr vert="horz" wrap="square" lIns="91440" tIns="45720" rIns="91440" bIns="45720" anchor="t" anchorCtr="0">
            <a:spAutoFit/>
          </a:bodyPr>
          <a:p>
            <a:r>
              <a:rPr lang="en-US" altLang="zh-CN" dirty="0"/>
              <a:t>There are several ways to represent signed binary numbers. In all cases, the </a:t>
            </a:r>
            <a:r>
              <a:rPr lang="en-US" altLang="zh-CN" b="1" dirty="0"/>
              <a:t>MSB</a:t>
            </a:r>
            <a:r>
              <a:rPr lang="en-US" altLang="zh-CN" dirty="0"/>
              <a:t> in a signed number is the sign bit, that tells you if the number is positive or negative.</a:t>
            </a:r>
            <a:endParaRPr lang="zh-CN" altLang="en-US" dirty="0"/>
          </a:p>
        </p:txBody>
      </p:sp>
      <p:sp>
        <p:nvSpPr>
          <p:cNvPr id="62468" name="灯片编号占位符 3"/>
          <p:cNvSpPr txBox="1">
            <a:spLocks noGrp="1"/>
          </p:cNvSpPr>
          <p:nvPr>
            <p:ph type="sldNum" sz="quarter"/>
          </p:nvPr>
        </p:nvSpPr>
        <p:spPr>
          <a:xfrm>
            <a:off x="8356600" y="6410325"/>
            <a:ext cx="635000" cy="365125"/>
          </a:xfrm>
          <a:prstGeom prst="rect">
            <a:avLst/>
          </a:prstGeom>
          <a:noFill/>
          <a:ln w="9525">
            <a:noFill/>
          </a:ln>
        </p:spPr>
        <p:txBody>
          <a:bodyPr/>
          <a:p>
            <a:pPr marL="0" indent="0">
              <a:spcBef>
                <a:spcPct val="0"/>
              </a:spcBef>
              <a:buClrTx/>
              <a:buFontTx/>
              <a:buNone/>
            </a:pPr>
            <a:fld id="{9A0DB2DC-4C9A-4742-B13C-FB6460FD3503}" type="slidenum">
              <a:rPr lang="zh-CN" altLang="en-US" sz="2400" dirty="0"/>
            </a:fld>
            <a:endParaRPr lang="zh-CN" altLang="en-US" sz="2400" dirty="0"/>
          </a:p>
        </p:txBody>
      </p:sp>
      <p:graphicFrame>
        <p:nvGraphicFramePr>
          <p:cNvPr id="5" name="Group 10"/>
          <p:cNvGraphicFramePr>
            <a:graphicFrameLocks noGrp="1"/>
          </p:cNvGraphicFramePr>
          <p:nvPr/>
        </p:nvGraphicFramePr>
        <p:xfrm>
          <a:off x="1692275" y="3429000"/>
          <a:ext cx="5473700" cy="458788"/>
        </p:xfrm>
        <a:graphic>
          <a:graphicData uri="http://schemas.openxmlformats.org/drawingml/2006/table">
            <a:tbl>
              <a:tblPr/>
              <a:tblGrid>
                <a:gridCol w="681038"/>
                <a:gridCol w="685800"/>
                <a:gridCol w="685800"/>
                <a:gridCol w="685800"/>
                <a:gridCol w="682625"/>
                <a:gridCol w="685800"/>
                <a:gridCol w="685800"/>
                <a:gridCol w="681037"/>
              </a:tblGrid>
              <a:tr h="458788">
                <a:tc>
                  <a:txBody>
                    <a:bodyPr/>
                    <a:lstStyle>
                      <a:lvl1pPr eaLnBrk="0" hangingPunct="0">
                        <a:buClr>
                          <a:schemeClr val="accent1"/>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2"/>
                        </a:buClr>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tx1"/>
                        </a:buClr>
                        <a:buSzPct val="6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buSzPct val="70000"/>
                        <a:defRPr>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0/1</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532" marB="465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2"/>
                        </a:buClr>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tx1"/>
                        </a:buClr>
                        <a:buSzPct val="6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buSzPct val="70000"/>
                        <a:defRPr>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x</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532" marB="465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2"/>
                        </a:buClr>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tx1"/>
                        </a:buClr>
                        <a:buSzPct val="6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buSzPct val="70000"/>
                        <a:defRPr>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x</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532" marB="465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2"/>
                        </a:buClr>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tx1"/>
                        </a:buClr>
                        <a:buSzPct val="6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buSzPct val="70000"/>
                        <a:defRPr>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x</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532" marB="465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2"/>
                        </a:buClr>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tx1"/>
                        </a:buClr>
                        <a:buSzPct val="6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buSzPct val="70000"/>
                        <a:defRPr>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532" marB="465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2"/>
                        </a:buClr>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tx1"/>
                        </a:buClr>
                        <a:buSzPct val="6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buSzPct val="70000"/>
                        <a:defRPr>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532" marB="465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2"/>
                        </a:buClr>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tx1"/>
                        </a:buClr>
                        <a:buSzPct val="6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buSzPct val="70000"/>
                        <a:defRPr>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a:t>
                      </a:r>
                      <a:endPar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532" marB="465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tx2"/>
                        </a:buClr>
                        <a:defRPr sz="2000">
                          <a:solidFill>
                            <a:schemeClr val="tx1"/>
                          </a:solidFill>
                          <a:latin typeface="Times New Roman" panose="02020603050405020304" pitchFamily="18" charset="0"/>
                          <a:ea typeface="宋体" panose="02010600030101010101" pitchFamily="2" charset="-122"/>
                        </a:defRPr>
                      </a:lvl2pPr>
                      <a:lvl3pPr marL="1143000" indent="-228600" eaLnBrk="0" hangingPunct="0">
                        <a:buClr>
                          <a:schemeClr val="tx1"/>
                        </a:buClr>
                        <a:buSzPct val="6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1"/>
                        </a:buClr>
                        <a:buSzPct val="70000"/>
                        <a:defRPr>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6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x</a:t>
                      </a:r>
                      <a:endPar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0000" marR="90000" marT="46532" marB="465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489" name="AutoShape 30"/>
          <p:cNvSpPr/>
          <p:nvPr/>
        </p:nvSpPr>
        <p:spPr>
          <a:xfrm rot="-5400000">
            <a:off x="4718050" y="1916113"/>
            <a:ext cx="142875" cy="4321175"/>
          </a:xfrm>
          <a:prstGeom prst="leftBrace">
            <a:avLst>
              <a:gd name="adj1" fmla="val 252037"/>
              <a:gd name="adj2" fmla="val 50000"/>
            </a:avLst>
          </a:prstGeom>
          <a:noFill/>
          <a:ln w="19050" cap="flat" cmpd="sng">
            <a:solidFill>
              <a:srgbClr val="3366FF"/>
            </a:solidFill>
            <a:prstDash val="solid"/>
            <a:headEnd type="triangle" w="med" len="med"/>
            <a:tailEnd type="triangle" w="med" len="med"/>
          </a:ln>
        </p:spPr>
        <p:txBody>
          <a:bodyPr vert="eaVert" wrap="none" lIns="90000" tIns="46800" rIns="90000" bIns="46800" anchor="ctr" anchorCtr="0"/>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ClrTx/>
              <a:buFontTx/>
              <a:buNone/>
            </a:pPr>
            <a:endParaRPr lang="zh-CN" altLang="en-US" sz="1800" b="1" dirty="0"/>
          </a:p>
          <a:p>
            <a:pPr marL="0" lvl="0" indent="0" algn="ctr">
              <a:spcBef>
                <a:spcPct val="0"/>
              </a:spcBef>
              <a:buClrTx/>
              <a:buFontTx/>
              <a:buNone/>
            </a:pPr>
            <a:endParaRPr lang="zh-CN" altLang="en-US" sz="1800" b="1" dirty="0"/>
          </a:p>
          <a:p>
            <a:pPr marL="0" lvl="0" indent="0" algn="ctr">
              <a:spcBef>
                <a:spcPct val="0"/>
              </a:spcBef>
              <a:buClrTx/>
              <a:buFontTx/>
              <a:buNone/>
            </a:pPr>
            <a:r>
              <a:rPr lang="en-US" altLang="zh-CN" sz="1800" b="1" dirty="0"/>
              <a:t>|N|</a:t>
            </a:r>
            <a:endParaRPr lang="en-US" altLang="zh-CN" sz="1800" b="1" dirty="0"/>
          </a:p>
        </p:txBody>
      </p:sp>
      <p:sp>
        <p:nvSpPr>
          <p:cNvPr id="62490" name="Line 31"/>
          <p:cNvSpPr/>
          <p:nvPr/>
        </p:nvSpPr>
        <p:spPr>
          <a:xfrm flipV="1">
            <a:off x="2027238" y="4005263"/>
            <a:ext cx="0" cy="358775"/>
          </a:xfrm>
          <a:prstGeom prst="line">
            <a:avLst/>
          </a:prstGeom>
          <a:ln w="19050" cap="flat" cmpd="sng">
            <a:solidFill>
              <a:srgbClr val="3366FF"/>
            </a:solidFill>
            <a:prstDash val="solid"/>
            <a:headEnd type="none" w="med" len="med"/>
            <a:tailEnd type="triangle" w="med" len="med"/>
          </a:ln>
        </p:spPr>
      </p:sp>
      <p:sp>
        <p:nvSpPr>
          <p:cNvPr id="62491" name="Text Box 32"/>
          <p:cNvSpPr txBox="1"/>
          <p:nvPr/>
        </p:nvSpPr>
        <p:spPr>
          <a:xfrm>
            <a:off x="1625600" y="4443413"/>
            <a:ext cx="944563" cy="649287"/>
          </a:xfrm>
          <a:prstGeom prst="rect">
            <a:avLst/>
          </a:prstGeom>
          <a:noFill/>
          <a:ln w="19050">
            <a:noFill/>
          </a:ln>
        </p:spPr>
        <p:txBody>
          <a:bodyPr wrap="none" lIns="90000" tIns="46800" rIns="90000" bIns="46800">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ClrTx/>
              <a:buFontTx/>
              <a:buNone/>
            </a:pPr>
            <a:r>
              <a:rPr lang="en-US" altLang="zh-CN" sz="1800" b="1" dirty="0"/>
              <a:t>Sign bit</a:t>
            </a:r>
            <a:endParaRPr lang="en-US" altLang="zh-CN" sz="1800" b="1" dirty="0"/>
          </a:p>
          <a:p>
            <a:pPr marL="0" lvl="0" indent="0" algn="ctr">
              <a:spcBef>
                <a:spcPct val="0"/>
              </a:spcBef>
              <a:buClrTx/>
              <a:buFontTx/>
              <a:buNone/>
            </a:pPr>
            <a:r>
              <a:rPr lang="zh-CN" altLang="en-US" sz="1800" b="1" dirty="0"/>
              <a:t>符号位</a:t>
            </a:r>
            <a:endParaRPr lang="zh-CN" altLang="en-US" sz="1800" b="1" dirty="0"/>
          </a:p>
        </p:txBody>
      </p:sp>
      <p:sp>
        <p:nvSpPr>
          <p:cNvPr id="62492" name="Text Box 32"/>
          <p:cNvSpPr txBox="1"/>
          <p:nvPr/>
        </p:nvSpPr>
        <p:spPr>
          <a:xfrm>
            <a:off x="3856038" y="4443413"/>
            <a:ext cx="1866900" cy="649287"/>
          </a:xfrm>
          <a:prstGeom prst="rect">
            <a:avLst/>
          </a:prstGeom>
          <a:noFill/>
          <a:ln w="19050">
            <a:noFill/>
          </a:ln>
        </p:spPr>
        <p:txBody>
          <a:bodyPr wrap="none" lIns="90000" tIns="46800" rIns="90000" bIns="46800">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a:spcBef>
                <a:spcPct val="0"/>
              </a:spcBef>
              <a:buClrTx/>
              <a:buFontTx/>
              <a:buNone/>
            </a:pPr>
            <a:r>
              <a:rPr lang="en-US" altLang="zh-CN" sz="1800" b="1" dirty="0"/>
              <a:t>Magnitude bit(n)</a:t>
            </a:r>
            <a:endParaRPr lang="en-US" altLang="zh-CN" sz="1800" b="1" dirty="0"/>
          </a:p>
          <a:p>
            <a:pPr marL="0" lvl="0" indent="0" algn="ctr">
              <a:spcBef>
                <a:spcPct val="0"/>
              </a:spcBef>
              <a:buClrTx/>
              <a:buFontTx/>
              <a:buNone/>
            </a:pPr>
            <a:r>
              <a:rPr lang="zh-CN" altLang="en-US" sz="1800" b="1" dirty="0"/>
              <a:t>数值位</a:t>
            </a:r>
            <a:endParaRPr lang="zh-CN" altLang="en-US" sz="1800" b="1" dirty="0"/>
          </a:p>
        </p:txBody>
      </p:sp>
      <p:sp>
        <p:nvSpPr>
          <p:cNvPr id="10" name="TextBox 9"/>
          <p:cNvSpPr txBox="1"/>
          <p:nvPr/>
        </p:nvSpPr>
        <p:spPr>
          <a:xfrm>
            <a:off x="1822450" y="5202238"/>
            <a:ext cx="550863" cy="646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en-US" altLang="zh-CN" sz="2400" dirty="0"/>
              <a:t>0: +</a:t>
            </a:r>
            <a:endParaRPr lang="en-US" altLang="zh-CN" sz="2400" dirty="0"/>
          </a:p>
          <a:p>
            <a:pPr marL="0" lvl="0" indent="0">
              <a:spcBef>
                <a:spcPct val="0"/>
              </a:spcBef>
              <a:buClrTx/>
              <a:buFontTx/>
              <a:buNone/>
            </a:pPr>
            <a:r>
              <a:rPr lang="en-US" altLang="zh-CN" sz="2400" dirty="0"/>
              <a:t>1: -</a:t>
            </a:r>
            <a:endParaRPr lang="zh-CN" altLang="en-US" sz="2400" dirty="0"/>
          </a:p>
        </p:txBody>
      </p:sp>
      <p:graphicFrame>
        <p:nvGraphicFramePr>
          <p:cNvPr id="11" name="对象 10"/>
          <p:cNvGraphicFramePr>
            <a:graphicFrameLocks noChangeAspect="1"/>
          </p:cNvGraphicFramePr>
          <p:nvPr/>
        </p:nvGraphicFramePr>
        <p:xfrm>
          <a:off x="5662613" y="4443413"/>
          <a:ext cx="2354262" cy="365125"/>
        </p:xfrm>
        <a:graphic>
          <a:graphicData uri="http://schemas.openxmlformats.org/presentationml/2006/ole">
            <mc:AlternateContent xmlns:mc="http://schemas.openxmlformats.org/markup-compatibility/2006">
              <mc:Choice xmlns:v="urn:schemas-microsoft-com:vml" Requires="v">
                <p:oleObj spid="_x0000_s3098" name="" r:id="rId1" imgW="1307465" imgH="203200" progId="Equation.3">
                  <p:embed/>
                </p:oleObj>
              </mc:Choice>
              <mc:Fallback>
                <p:oleObj name="" r:id="rId1" imgW="1307465" imgH="203200" progId="Equation.3">
                  <p:embed/>
                  <p:pic>
                    <p:nvPicPr>
                      <p:cNvPr id="0" name="图片 3097"/>
                      <p:cNvPicPr/>
                      <p:nvPr/>
                    </p:nvPicPr>
                    <p:blipFill>
                      <a:blip r:embed="rId2"/>
                      <a:stretch>
                        <a:fillRect/>
                      </a:stretch>
                    </p:blipFill>
                    <p:spPr>
                      <a:xfrm>
                        <a:off x="5662613" y="4443413"/>
                        <a:ext cx="2354262" cy="3651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8058" name="Rectangle 10"/>
          <p:cNvSpPr>
            <a:spLocks noGrp="1" noRot="1" noChangeArrowheads="1"/>
          </p:cNvSpPr>
          <p:nvPr>
            <p:ph type="title"/>
          </p:nvPr>
        </p:nvSpPr>
        <p:spPr>
          <a:xfrm>
            <a:off x="0" y="274638"/>
            <a:ext cx="9144000" cy="1143000"/>
          </a:xfrm>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rPr>
              <a:t>Number Systems – General</a:t>
            </a:r>
            <a:endParaRPr kumimoji="1" lang="en-US"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endParaRPr>
          </a:p>
        </p:txBody>
      </p:sp>
      <p:sp>
        <p:nvSpPr>
          <p:cNvPr id="11267" name="Rectangle 11"/>
          <p:cNvSpPr>
            <a:spLocks noGrp="1"/>
          </p:cNvSpPr>
          <p:nvPr>
            <p:ph idx="1"/>
          </p:nvPr>
        </p:nvSpPr>
        <p:spPr>
          <a:xfrm>
            <a:off x="735013" y="1600200"/>
            <a:ext cx="8229600" cy="4525963"/>
          </a:xfrm>
          <a:ln/>
        </p:spPr>
        <p:txBody>
          <a:bodyPr vert="horz" wrap="square" lIns="91440" tIns="45720" rIns="91440" bIns="45720" anchor="t" anchorCtr="0"/>
          <a:p>
            <a:pPr eaLnBrk="1" hangingPunct="1"/>
            <a:r>
              <a:rPr lang="zh-CN" altLang="en-US" dirty="0"/>
              <a:t>“</a:t>
            </a:r>
            <a:r>
              <a:rPr lang="en-US" altLang="zh-CN" dirty="0"/>
              <a:t>base” </a:t>
            </a:r>
            <a:r>
              <a:rPr lang="en-US" altLang="zh-CN" b="1" i="1" dirty="0"/>
              <a:t>r</a:t>
            </a:r>
            <a:r>
              <a:rPr lang="en-US" altLang="zh-CN" dirty="0"/>
              <a:t> (radix </a:t>
            </a:r>
            <a:r>
              <a:rPr lang="en-US" altLang="zh-CN" b="1" i="1" dirty="0"/>
              <a:t>r</a:t>
            </a:r>
            <a:r>
              <a:rPr lang="en-US" altLang="zh-CN" dirty="0"/>
              <a:t>)</a:t>
            </a:r>
            <a:endParaRPr lang="en-US" altLang="zh-CN" dirty="0"/>
          </a:p>
          <a:p>
            <a:pPr eaLnBrk="1" hangingPunct="1"/>
            <a:r>
              <a:rPr lang="en-US" altLang="zh-CN" b="1" i="1" dirty="0"/>
              <a:t>r</a:t>
            </a:r>
            <a:r>
              <a:rPr lang="en-US" altLang="zh-CN" dirty="0"/>
              <a:t> digits</a:t>
            </a:r>
            <a:endParaRPr lang="en-US" altLang="zh-CN" dirty="0"/>
          </a:p>
          <a:p>
            <a:pPr eaLnBrk="1" hangingPunct="1"/>
            <a:r>
              <a:rPr lang="en-US" altLang="zh-CN" sz="2800" i="1" dirty="0">
                <a:sym typeface="Symbol" panose="05050102010706020507" pitchFamily="18" charset="2"/>
              </a:rPr>
              <a:t>N</a:t>
            </a:r>
            <a:r>
              <a:rPr lang="en-US" altLang="zh-CN" sz="2800" dirty="0">
                <a:sym typeface="Symbol" panose="05050102010706020507" pitchFamily="18" charset="2"/>
              </a:rPr>
              <a:t> = A</a:t>
            </a:r>
            <a:r>
              <a:rPr lang="en-US" altLang="zh-CN" sz="2800" baseline="-25000" dirty="0">
                <a:sym typeface="Symbol" panose="05050102010706020507" pitchFamily="18" charset="2"/>
              </a:rPr>
              <a:t>n-1 </a:t>
            </a:r>
            <a:r>
              <a:rPr lang="en-US" altLang="zh-CN" sz="2800" dirty="0">
                <a:cs typeface="Times New Roman" panose="02020603050405020304" pitchFamily="18" charset="0"/>
                <a:sym typeface="Symbol" panose="05050102010706020507" pitchFamily="18" charset="2"/>
              </a:rPr>
              <a:t>×</a:t>
            </a:r>
            <a:r>
              <a:rPr lang="en-US" altLang="zh-CN" sz="2800" b="1" i="1" dirty="0">
                <a:sym typeface="Symbol" panose="05050102010706020507" pitchFamily="18" charset="2"/>
              </a:rPr>
              <a:t>r</a:t>
            </a:r>
            <a:r>
              <a:rPr lang="en-US" altLang="zh-CN" sz="2800" i="1" dirty="0">
                <a:sym typeface="Symbol" panose="05050102010706020507" pitchFamily="18" charset="2"/>
              </a:rPr>
              <a:t> </a:t>
            </a:r>
            <a:r>
              <a:rPr lang="en-US" altLang="zh-CN" sz="2800" baseline="30000" dirty="0">
                <a:sym typeface="Symbol" panose="05050102010706020507" pitchFamily="18" charset="2"/>
              </a:rPr>
              <a:t>n-1 </a:t>
            </a:r>
            <a:r>
              <a:rPr lang="en-US" altLang="zh-CN" sz="2800" dirty="0">
                <a:sym typeface="Symbol" panose="05050102010706020507" pitchFamily="18" charset="2"/>
              </a:rPr>
              <a:t>+ A</a:t>
            </a:r>
            <a:r>
              <a:rPr lang="en-US" altLang="zh-CN" sz="2800" baseline="-25000" dirty="0">
                <a:sym typeface="Symbol" panose="05050102010706020507" pitchFamily="18" charset="2"/>
              </a:rPr>
              <a:t>n-2 </a:t>
            </a:r>
            <a:r>
              <a:rPr lang="en-US" altLang="zh-CN" sz="2800" dirty="0">
                <a:cs typeface="Times New Roman" panose="02020603050405020304" pitchFamily="18" charset="0"/>
                <a:sym typeface="Symbol" panose="05050102010706020507" pitchFamily="18" charset="2"/>
              </a:rPr>
              <a:t>×</a:t>
            </a:r>
            <a:r>
              <a:rPr lang="en-US" altLang="zh-CN" sz="2800" dirty="0">
                <a:sym typeface="Symbol" panose="05050102010706020507" pitchFamily="18" charset="2"/>
              </a:rPr>
              <a:t> </a:t>
            </a:r>
            <a:r>
              <a:rPr lang="en-US" altLang="zh-CN" sz="2800" b="1" i="1" dirty="0">
                <a:sym typeface="Symbol" panose="05050102010706020507" pitchFamily="18" charset="2"/>
              </a:rPr>
              <a:t>r</a:t>
            </a:r>
            <a:r>
              <a:rPr lang="en-US" altLang="zh-CN" sz="2800" i="1" dirty="0">
                <a:sym typeface="Symbol" panose="05050102010706020507" pitchFamily="18" charset="2"/>
              </a:rPr>
              <a:t> </a:t>
            </a:r>
            <a:r>
              <a:rPr lang="en-US" altLang="zh-CN" sz="2800" baseline="30000" dirty="0">
                <a:sym typeface="Symbol" panose="05050102010706020507" pitchFamily="18" charset="2"/>
              </a:rPr>
              <a:t>n-2</a:t>
            </a:r>
            <a:r>
              <a:rPr lang="en-US" altLang="zh-CN" sz="2800" dirty="0">
                <a:sym typeface="Symbol" panose="05050102010706020507" pitchFamily="18" charset="2"/>
              </a:rPr>
              <a:t> +… + A</a:t>
            </a:r>
            <a:r>
              <a:rPr lang="en-US" altLang="zh-CN" sz="2800" baseline="-25000" dirty="0">
                <a:sym typeface="Symbol" panose="05050102010706020507" pitchFamily="18" charset="2"/>
              </a:rPr>
              <a:t>1 </a:t>
            </a:r>
            <a:r>
              <a:rPr lang="en-US" altLang="zh-CN" sz="2800" dirty="0">
                <a:cs typeface="Times New Roman" panose="02020603050405020304" pitchFamily="18" charset="0"/>
                <a:sym typeface="Symbol" panose="05050102010706020507" pitchFamily="18" charset="2"/>
              </a:rPr>
              <a:t>×</a:t>
            </a:r>
            <a:r>
              <a:rPr lang="en-US" altLang="zh-CN" sz="2800" dirty="0">
                <a:sym typeface="Symbol" panose="05050102010706020507" pitchFamily="18" charset="2"/>
              </a:rPr>
              <a:t> </a:t>
            </a:r>
            <a:r>
              <a:rPr lang="en-US" altLang="zh-CN" sz="2800" b="1" i="1" dirty="0">
                <a:sym typeface="Symbol" panose="05050102010706020507" pitchFamily="18" charset="2"/>
              </a:rPr>
              <a:t>r</a:t>
            </a:r>
            <a:r>
              <a:rPr lang="en-US" altLang="zh-CN" sz="2800" dirty="0">
                <a:sym typeface="Symbol" panose="05050102010706020507" pitchFamily="18" charset="2"/>
              </a:rPr>
              <a:t> +</a:t>
            </a:r>
            <a:r>
              <a:rPr lang="en-US" altLang="zh-CN" sz="2800" baseline="30000" dirty="0">
                <a:sym typeface="Symbol" panose="05050102010706020507" pitchFamily="18" charset="2"/>
              </a:rPr>
              <a:t> </a:t>
            </a:r>
            <a:r>
              <a:rPr lang="en-US" altLang="zh-CN" sz="2800" dirty="0">
                <a:sym typeface="Symbol" panose="05050102010706020507" pitchFamily="18" charset="2"/>
              </a:rPr>
              <a:t>A</a:t>
            </a:r>
            <a:r>
              <a:rPr lang="en-US" altLang="zh-CN" sz="2800" baseline="-25000" dirty="0">
                <a:sym typeface="Symbol" panose="05050102010706020507" pitchFamily="18" charset="2"/>
              </a:rPr>
              <a:t>0</a:t>
            </a:r>
            <a:r>
              <a:rPr lang="en-US" altLang="zh-CN" sz="2800" dirty="0">
                <a:sym typeface="Symbol" panose="05050102010706020507" pitchFamily="18" charset="2"/>
              </a:rPr>
              <a:t> + </a:t>
            </a:r>
            <a:endParaRPr lang="en-US" altLang="zh-CN" sz="2800" dirty="0">
              <a:sym typeface="Symbol" panose="05050102010706020507" pitchFamily="18" charset="2"/>
            </a:endParaRPr>
          </a:p>
          <a:p>
            <a:pPr eaLnBrk="1" hangingPunct="1">
              <a:buNone/>
            </a:pPr>
            <a:r>
              <a:rPr lang="en-US" altLang="zh-CN" sz="2800" dirty="0">
                <a:sym typeface="Symbol" panose="05050102010706020507" pitchFamily="18" charset="2"/>
              </a:rPr>
              <a:t>	      A</a:t>
            </a:r>
            <a:r>
              <a:rPr lang="en-US" altLang="zh-CN" sz="2800" baseline="-25000" dirty="0">
                <a:sym typeface="Symbol" panose="05050102010706020507" pitchFamily="18" charset="2"/>
              </a:rPr>
              <a:t>-1 </a:t>
            </a:r>
            <a:r>
              <a:rPr lang="en-US" altLang="zh-CN" sz="2800" dirty="0">
                <a:cs typeface="Times New Roman" panose="02020603050405020304" pitchFamily="18" charset="0"/>
                <a:sym typeface="Symbol" panose="05050102010706020507" pitchFamily="18" charset="2"/>
              </a:rPr>
              <a:t>×</a:t>
            </a:r>
            <a:r>
              <a:rPr lang="en-US" altLang="zh-CN" sz="2800" dirty="0">
                <a:sym typeface="Symbol" panose="05050102010706020507" pitchFamily="18" charset="2"/>
              </a:rPr>
              <a:t> </a:t>
            </a:r>
            <a:r>
              <a:rPr lang="en-US" altLang="zh-CN" sz="2800" b="1" i="1" dirty="0">
                <a:sym typeface="Symbol" panose="05050102010706020507" pitchFamily="18" charset="2"/>
              </a:rPr>
              <a:t>r</a:t>
            </a:r>
            <a:r>
              <a:rPr lang="en-US" altLang="zh-CN" sz="2800" i="1" dirty="0">
                <a:sym typeface="Symbol" panose="05050102010706020507" pitchFamily="18" charset="2"/>
              </a:rPr>
              <a:t> </a:t>
            </a:r>
            <a:r>
              <a:rPr lang="en-US" altLang="zh-CN" sz="2800" baseline="30000" dirty="0">
                <a:sym typeface="Symbol" panose="05050102010706020507" pitchFamily="18" charset="2"/>
              </a:rPr>
              <a:t>-1</a:t>
            </a:r>
            <a:r>
              <a:rPr lang="en-US" altLang="zh-CN" sz="2800" dirty="0">
                <a:sym typeface="Symbol" panose="05050102010706020507" pitchFamily="18" charset="2"/>
              </a:rPr>
              <a:t> + A</a:t>
            </a:r>
            <a:r>
              <a:rPr lang="en-US" altLang="zh-CN" sz="2800" baseline="-25000" dirty="0">
                <a:sym typeface="Symbol" panose="05050102010706020507" pitchFamily="18" charset="2"/>
              </a:rPr>
              <a:t>-2 </a:t>
            </a:r>
            <a:r>
              <a:rPr lang="en-US" altLang="zh-CN" sz="2800" dirty="0">
                <a:cs typeface="Times New Roman" panose="02020603050405020304" pitchFamily="18" charset="0"/>
                <a:sym typeface="Symbol" panose="05050102010706020507" pitchFamily="18" charset="2"/>
              </a:rPr>
              <a:t>×</a:t>
            </a:r>
            <a:r>
              <a:rPr lang="en-US" altLang="zh-CN" sz="2800" dirty="0">
                <a:sym typeface="Symbol" panose="05050102010706020507" pitchFamily="18" charset="2"/>
              </a:rPr>
              <a:t> </a:t>
            </a:r>
            <a:r>
              <a:rPr lang="en-US" altLang="zh-CN" sz="2800" b="1" i="1" dirty="0">
                <a:sym typeface="Symbol" panose="05050102010706020507" pitchFamily="18" charset="2"/>
              </a:rPr>
              <a:t>r</a:t>
            </a:r>
            <a:r>
              <a:rPr lang="en-US" altLang="zh-CN" sz="2800" i="1" dirty="0">
                <a:sym typeface="Symbol" panose="05050102010706020507" pitchFamily="18" charset="2"/>
              </a:rPr>
              <a:t> </a:t>
            </a:r>
            <a:r>
              <a:rPr lang="en-US" altLang="zh-CN" sz="2800" baseline="30000" dirty="0">
                <a:sym typeface="Symbol" panose="05050102010706020507" pitchFamily="18" charset="2"/>
              </a:rPr>
              <a:t>-2</a:t>
            </a:r>
            <a:r>
              <a:rPr lang="en-US" altLang="zh-CN" sz="2800" dirty="0">
                <a:sym typeface="Symbol" panose="05050102010706020507" pitchFamily="18" charset="2"/>
              </a:rPr>
              <a:t> +… + A</a:t>
            </a:r>
            <a:r>
              <a:rPr lang="en-US" altLang="zh-CN" sz="2800" baseline="-25000" dirty="0">
                <a:sym typeface="Symbol" panose="05050102010706020507" pitchFamily="18" charset="2"/>
              </a:rPr>
              <a:t>-m </a:t>
            </a:r>
            <a:r>
              <a:rPr lang="en-US" altLang="zh-CN" sz="2800" dirty="0">
                <a:cs typeface="Times New Roman" panose="02020603050405020304" pitchFamily="18" charset="0"/>
                <a:sym typeface="Symbol" panose="05050102010706020507" pitchFamily="18" charset="2"/>
              </a:rPr>
              <a:t>×</a:t>
            </a:r>
            <a:r>
              <a:rPr lang="en-US" altLang="zh-CN" sz="2800" dirty="0">
                <a:sym typeface="Symbol" panose="05050102010706020507" pitchFamily="18" charset="2"/>
              </a:rPr>
              <a:t> </a:t>
            </a:r>
            <a:r>
              <a:rPr lang="en-US" altLang="zh-CN" sz="2800" b="1" i="1" dirty="0">
                <a:sym typeface="Symbol" panose="05050102010706020507" pitchFamily="18" charset="2"/>
              </a:rPr>
              <a:t>r</a:t>
            </a:r>
            <a:r>
              <a:rPr lang="en-US" altLang="zh-CN" sz="2800" i="1" dirty="0">
                <a:sym typeface="Symbol" panose="05050102010706020507" pitchFamily="18" charset="2"/>
              </a:rPr>
              <a:t> </a:t>
            </a:r>
            <a:r>
              <a:rPr lang="en-US" altLang="zh-CN" sz="2800" baseline="30000" dirty="0">
                <a:sym typeface="Symbol" panose="05050102010706020507" pitchFamily="18" charset="2"/>
              </a:rPr>
              <a:t>-m</a:t>
            </a:r>
            <a:endParaRPr lang="en-US" altLang="zh-CN" sz="2800" baseline="-25000" dirty="0">
              <a:sym typeface="Symbol" panose="05050102010706020507" pitchFamily="18" charset="2"/>
            </a:endParaRPr>
          </a:p>
          <a:p>
            <a:pPr algn="ctr" eaLnBrk="1" hangingPunct="1">
              <a:buNone/>
            </a:pPr>
            <a:endParaRPr lang="en-US" altLang="zh-CN" sz="2800" dirty="0">
              <a:sym typeface="Symbol" panose="05050102010706020507" pitchFamily="18" charset="2"/>
            </a:endParaRPr>
          </a:p>
          <a:p>
            <a:pPr algn="ctr" eaLnBrk="1" hangingPunct="1">
              <a:buNone/>
            </a:pPr>
            <a:endParaRPr lang="zh-CN" altLang="en-US" i="1" dirty="0">
              <a:sym typeface="Symbol" panose="05050102010706020507" pitchFamily="18" charset="2"/>
            </a:endParaRPr>
          </a:p>
        </p:txBody>
      </p:sp>
      <p:sp>
        <p:nvSpPr>
          <p:cNvPr id="11268" name="Freeform 12"/>
          <p:cNvSpPr/>
          <p:nvPr/>
        </p:nvSpPr>
        <p:spPr>
          <a:xfrm>
            <a:off x="1331913" y="3276600"/>
            <a:ext cx="647700" cy="1295400"/>
          </a:xfrm>
          <a:custGeom>
            <a:avLst/>
            <a:gdLst/>
            <a:ahLst/>
            <a:cxnLst>
              <a:cxn ang="0">
                <a:pos x="2147483646" y="2147483646"/>
              </a:cxn>
              <a:cxn ang="0">
                <a:pos x="2147483646" y="2147483646"/>
              </a:cxn>
              <a:cxn ang="0">
                <a:pos x="2147483646" y="0"/>
              </a:cxn>
            </a:cxnLst>
            <a:pathLst>
              <a:path w="408" h="1200">
                <a:moveTo>
                  <a:pt x="264" y="1200"/>
                </a:moveTo>
                <a:cubicBezTo>
                  <a:pt x="132" y="892"/>
                  <a:pt x="0" y="584"/>
                  <a:pt x="24" y="384"/>
                </a:cubicBezTo>
                <a:cubicBezTo>
                  <a:pt x="48" y="184"/>
                  <a:pt x="228" y="92"/>
                  <a:pt x="408" y="0"/>
                </a:cubicBezTo>
              </a:path>
            </a:pathLst>
          </a:custGeom>
          <a:noFill/>
          <a:ln w="25400" cap="flat" cmpd="sng">
            <a:solidFill>
              <a:srgbClr val="FFCC00">
                <a:alpha val="100000"/>
              </a:srgbClr>
            </a:solidFill>
            <a:prstDash val="solid"/>
            <a:round/>
            <a:headEnd type="none" w="med" len="med"/>
            <a:tailEnd type="triangle" w="med" len="med"/>
          </a:ln>
        </p:spPr>
        <p:txBody>
          <a:bodyPr/>
          <a:p>
            <a:endParaRPr lang="zh-CN" altLang="en-US"/>
          </a:p>
        </p:txBody>
      </p:sp>
      <p:sp>
        <p:nvSpPr>
          <p:cNvPr id="11269" name="Text Box 13"/>
          <p:cNvSpPr txBox="1"/>
          <p:nvPr/>
        </p:nvSpPr>
        <p:spPr>
          <a:xfrm>
            <a:off x="1366838" y="4541838"/>
            <a:ext cx="1836737" cy="11874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en-US" altLang="zh-CN" sz="2400" dirty="0">
                <a:latin typeface="Comic Sans MS" panose="030F0702030302020204" pitchFamily="66" charset="0"/>
              </a:rPr>
              <a:t>Most</a:t>
            </a:r>
            <a:endParaRPr lang="en-US" altLang="zh-CN" sz="2400" dirty="0">
              <a:latin typeface="Comic Sans MS" panose="030F0702030302020204" pitchFamily="66" charset="0"/>
            </a:endParaRPr>
          </a:p>
          <a:p>
            <a:pPr marL="0" lvl="0" indent="0">
              <a:spcBef>
                <a:spcPct val="0"/>
              </a:spcBef>
              <a:buClrTx/>
              <a:buFontTx/>
              <a:buNone/>
            </a:pPr>
            <a:r>
              <a:rPr lang="en-US" altLang="zh-CN" sz="2400" dirty="0">
                <a:latin typeface="Comic Sans MS" panose="030F0702030302020204" pitchFamily="66" charset="0"/>
              </a:rPr>
              <a:t>Significant </a:t>
            </a:r>
            <a:endParaRPr lang="en-US" altLang="zh-CN" sz="2400" dirty="0">
              <a:latin typeface="Comic Sans MS" panose="030F0702030302020204" pitchFamily="66" charset="0"/>
            </a:endParaRPr>
          </a:p>
          <a:p>
            <a:pPr marL="0" lvl="0" indent="0">
              <a:spcBef>
                <a:spcPct val="0"/>
              </a:spcBef>
              <a:buClrTx/>
              <a:buFontTx/>
              <a:buNone/>
            </a:pPr>
            <a:r>
              <a:rPr lang="en-US" altLang="zh-CN" sz="2400" dirty="0">
                <a:latin typeface="Comic Sans MS" panose="030F0702030302020204" pitchFamily="66" charset="0"/>
              </a:rPr>
              <a:t>Bit (</a:t>
            </a:r>
            <a:r>
              <a:rPr lang="en-US" altLang="zh-CN" sz="2400" b="1" dirty="0">
                <a:latin typeface="Comic Sans MS" panose="030F0702030302020204" pitchFamily="66" charset="0"/>
              </a:rPr>
              <a:t>MSB</a:t>
            </a:r>
            <a:r>
              <a:rPr lang="en-US" altLang="zh-CN" sz="2400" dirty="0">
                <a:latin typeface="Comic Sans MS" panose="030F0702030302020204" pitchFamily="66" charset="0"/>
              </a:rPr>
              <a:t>)</a:t>
            </a:r>
            <a:endParaRPr lang="en-US" altLang="zh-CN" sz="2400" dirty="0">
              <a:latin typeface="Comic Sans MS" panose="030F0702030302020204" pitchFamily="66" charset="0"/>
            </a:endParaRPr>
          </a:p>
        </p:txBody>
      </p:sp>
      <p:sp>
        <p:nvSpPr>
          <p:cNvPr id="11270" name="Text Box 14"/>
          <p:cNvSpPr txBox="1"/>
          <p:nvPr/>
        </p:nvSpPr>
        <p:spPr>
          <a:xfrm>
            <a:off x="6354763" y="4495800"/>
            <a:ext cx="1746250" cy="11874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en-US" altLang="zh-CN" sz="2400" dirty="0">
                <a:latin typeface="Comic Sans MS" panose="030F0702030302020204" pitchFamily="66" charset="0"/>
              </a:rPr>
              <a:t>Least</a:t>
            </a:r>
            <a:endParaRPr lang="en-US" altLang="zh-CN" sz="2400" dirty="0">
              <a:latin typeface="Comic Sans MS" panose="030F0702030302020204" pitchFamily="66" charset="0"/>
            </a:endParaRPr>
          </a:p>
          <a:p>
            <a:pPr marL="0" lvl="0" indent="0">
              <a:spcBef>
                <a:spcPct val="0"/>
              </a:spcBef>
              <a:buClrTx/>
              <a:buFontTx/>
              <a:buNone/>
            </a:pPr>
            <a:r>
              <a:rPr lang="en-US" altLang="zh-CN" sz="2400" dirty="0">
                <a:latin typeface="Comic Sans MS" panose="030F0702030302020204" pitchFamily="66" charset="0"/>
              </a:rPr>
              <a:t>Significant</a:t>
            </a:r>
            <a:endParaRPr lang="en-US" altLang="zh-CN" sz="2400" dirty="0">
              <a:latin typeface="Comic Sans MS" panose="030F0702030302020204" pitchFamily="66" charset="0"/>
            </a:endParaRPr>
          </a:p>
          <a:p>
            <a:pPr marL="0" lvl="0" indent="0">
              <a:spcBef>
                <a:spcPct val="0"/>
              </a:spcBef>
              <a:buClrTx/>
              <a:buFontTx/>
              <a:buNone/>
            </a:pPr>
            <a:r>
              <a:rPr lang="en-US" altLang="zh-CN" sz="2400" dirty="0">
                <a:latin typeface="Comic Sans MS" panose="030F0702030302020204" pitchFamily="66" charset="0"/>
              </a:rPr>
              <a:t>Bit (</a:t>
            </a:r>
            <a:r>
              <a:rPr lang="en-US" altLang="zh-CN" sz="2400" b="1" dirty="0">
                <a:latin typeface="Comic Sans MS" panose="030F0702030302020204" pitchFamily="66" charset="0"/>
              </a:rPr>
              <a:t>LSB</a:t>
            </a:r>
            <a:r>
              <a:rPr lang="en-US" altLang="zh-CN" sz="2400" dirty="0">
                <a:latin typeface="Comic Sans MS" panose="030F0702030302020204" pitchFamily="66" charset="0"/>
              </a:rPr>
              <a:t>)</a:t>
            </a:r>
            <a:endParaRPr lang="en-US" altLang="zh-CN" sz="2400" dirty="0">
              <a:latin typeface="Comic Sans MS" panose="030F0702030302020204" pitchFamily="66" charset="0"/>
            </a:endParaRPr>
          </a:p>
        </p:txBody>
      </p:sp>
      <p:sp>
        <p:nvSpPr>
          <p:cNvPr id="11271" name="Freeform 15"/>
          <p:cNvSpPr/>
          <p:nvPr/>
        </p:nvSpPr>
        <p:spPr>
          <a:xfrm rot="-1750848">
            <a:off x="6397625" y="3644900"/>
            <a:ext cx="152400" cy="968375"/>
          </a:xfrm>
          <a:custGeom>
            <a:avLst/>
            <a:gdLst/>
            <a:ahLst/>
            <a:cxnLst>
              <a:cxn ang="0">
                <a:pos x="2147483646" y="2147483646"/>
              </a:cxn>
              <a:cxn ang="0">
                <a:pos x="2147483646" y="2147483646"/>
              </a:cxn>
              <a:cxn ang="0">
                <a:pos x="0" y="0"/>
              </a:cxn>
            </a:cxnLst>
            <a:pathLst>
              <a:path w="320" h="528">
                <a:moveTo>
                  <a:pt x="192" y="528"/>
                </a:moveTo>
                <a:cubicBezTo>
                  <a:pt x="256" y="428"/>
                  <a:pt x="320" y="328"/>
                  <a:pt x="288" y="240"/>
                </a:cubicBezTo>
                <a:cubicBezTo>
                  <a:pt x="256" y="152"/>
                  <a:pt x="128" y="76"/>
                  <a:pt x="0" y="0"/>
                </a:cubicBezTo>
              </a:path>
            </a:pathLst>
          </a:custGeom>
          <a:noFill/>
          <a:ln w="25400" cap="flat" cmpd="sng">
            <a:solidFill>
              <a:srgbClr val="FFCC00">
                <a:alpha val="100000"/>
              </a:srgbClr>
            </a:solidFill>
            <a:prstDash val="solid"/>
            <a:round/>
            <a:headEnd type="none" w="med" len="med"/>
            <a:tailEnd type="triangle" w="med" len="med"/>
          </a:ln>
        </p:spPr>
        <p:txBody>
          <a:bodyPr/>
          <a:p>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1"/>
          <p:cNvSpPr>
            <a:spLocks noGrp="1"/>
          </p:cNvSpPr>
          <p:nvPr>
            <p:ph type="title"/>
          </p:nvPr>
        </p:nvSpPr>
        <p:spPr>
          <a:xfrm>
            <a:off x="468313" y="333375"/>
            <a:ext cx="8447087" cy="769938"/>
          </a:xfrm>
          <a:ln/>
        </p:spPr>
        <p:txBody>
          <a:bodyPr vert="horz" wrap="square" lIns="92075" tIns="46038" rIns="92075" bIns="46038" anchor="ctr" anchorCtr="0">
            <a:spAutoFit/>
          </a:bodyPr>
          <a:p>
            <a:r>
              <a:rPr lang="en-US" altLang="zh-CN" dirty="0"/>
              <a:t>Signed magnitude codes</a:t>
            </a:r>
            <a:endParaRPr lang="zh-CN" altLang="en-US" dirty="0"/>
          </a:p>
        </p:txBody>
      </p:sp>
      <p:sp>
        <p:nvSpPr>
          <p:cNvPr id="3" name="内容占位符 2"/>
          <p:cNvSpPr>
            <a:spLocks noGrp="1"/>
          </p:cNvSpPr>
          <p:nvPr>
            <p:ph idx="1"/>
          </p:nvPr>
        </p:nvSpPr>
        <p:spPr>
          <a:xfrm>
            <a:off x="468313" y="1484313"/>
            <a:ext cx="8523287" cy="4114800"/>
          </a:xfrm>
          <a:ln/>
        </p:spPr>
        <p:txBody>
          <a:bodyPr vert="horz" wrap="square" lIns="91440" tIns="45720" rIns="91440" bIns="45720" anchor="t" anchorCtr="0"/>
          <a:p>
            <a:r>
              <a:rPr lang="en-US" altLang="zh-CN" dirty="0"/>
              <a:t>Example: N = 1101</a:t>
            </a:r>
            <a:r>
              <a:rPr lang="en-US" altLang="zh-CN" baseline="-25000" dirty="0"/>
              <a:t>2</a:t>
            </a:r>
            <a:endParaRPr lang="en-US" altLang="zh-CN" baseline="-25000" dirty="0"/>
          </a:p>
          <a:p>
            <a:pPr lvl="1"/>
            <a:r>
              <a:rPr lang="en-US" altLang="zh-CN" dirty="0"/>
              <a:t>(+N)</a:t>
            </a:r>
            <a:r>
              <a:rPr lang="en-US" altLang="zh-CN" baseline="-25000" dirty="0"/>
              <a:t>2</a:t>
            </a:r>
            <a:r>
              <a:rPr lang="en-US" altLang="zh-CN" dirty="0"/>
              <a:t>=</a:t>
            </a:r>
            <a:r>
              <a:rPr lang="en-US" altLang="zh-CN" dirty="0">
                <a:solidFill>
                  <a:srgbClr val="FF0000"/>
                </a:solidFill>
              </a:rPr>
              <a:t>0</a:t>
            </a:r>
            <a:r>
              <a:rPr lang="en-US" altLang="zh-CN" dirty="0"/>
              <a:t>1101     </a:t>
            </a:r>
            <a:endParaRPr lang="en-US" altLang="zh-CN" dirty="0"/>
          </a:p>
          <a:p>
            <a:pPr lvl="1"/>
            <a:r>
              <a:rPr lang="en-US" altLang="zh-CN" dirty="0"/>
              <a:t>(-N)</a:t>
            </a:r>
            <a:r>
              <a:rPr lang="en-US" altLang="zh-CN" baseline="-25000" dirty="0"/>
              <a:t>2</a:t>
            </a:r>
            <a:r>
              <a:rPr lang="en-US" altLang="zh-CN" dirty="0"/>
              <a:t>=2</a:t>
            </a:r>
            <a:r>
              <a:rPr lang="en-US" altLang="zh-CN" baseline="30000" dirty="0"/>
              <a:t>4</a:t>
            </a:r>
            <a:r>
              <a:rPr lang="en-US" altLang="zh-CN" dirty="0"/>
              <a:t> - (-1101)=</a:t>
            </a:r>
            <a:r>
              <a:rPr lang="en-US" altLang="zh-CN" dirty="0">
                <a:solidFill>
                  <a:srgbClr val="FF0000"/>
                </a:solidFill>
              </a:rPr>
              <a:t>1</a:t>
            </a:r>
            <a:r>
              <a:rPr lang="en-US" altLang="zh-CN" dirty="0"/>
              <a:t>1101</a:t>
            </a:r>
            <a:endParaRPr lang="en-US" altLang="zh-CN" dirty="0"/>
          </a:p>
          <a:p>
            <a:endParaRPr lang="en-US" altLang="zh-CN" dirty="0"/>
          </a:p>
          <a:p>
            <a:r>
              <a:rPr lang="en-US" altLang="zh-CN" dirty="0"/>
              <a:t>How about 0?</a:t>
            </a:r>
            <a:endParaRPr lang="zh-CN" altLang="en-US" dirty="0"/>
          </a:p>
          <a:p>
            <a:pPr lvl="1"/>
            <a:r>
              <a:rPr lang="en-US" altLang="zh-CN" dirty="0"/>
              <a:t>+000…00=</a:t>
            </a:r>
            <a:r>
              <a:rPr lang="en-US" altLang="zh-CN" dirty="0">
                <a:solidFill>
                  <a:srgbClr val="FF0000"/>
                </a:solidFill>
              </a:rPr>
              <a:t>0</a:t>
            </a:r>
            <a:r>
              <a:rPr lang="en-US" altLang="zh-CN" dirty="0"/>
              <a:t> 000…00</a:t>
            </a:r>
            <a:endParaRPr lang="en-US" altLang="zh-CN" dirty="0"/>
          </a:p>
          <a:p>
            <a:pPr lvl="1"/>
            <a:r>
              <a:rPr lang="en-US" altLang="zh-CN" dirty="0"/>
              <a:t>- 000…00=</a:t>
            </a:r>
            <a:r>
              <a:rPr lang="en-US" altLang="zh-CN" dirty="0">
                <a:solidFill>
                  <a:srgbClr val="FF0000"/>
                </a:solidFill>
              </a:rPr>
              <a:t>1</a:t>
            </a:r>
            <a:r>
              <a:rPr lang="en-US" altLang="zh-CN" dirty="0"/>
              <a:t> 000…00</a:t>
            </a:r>
            <a:endParaRPr lang="en-US" altLang="zh-CN" dirty="0"/>
          </a:p>
          <a:p>
            <a:pPr lvl="1"/>
            <a:endParaRPr lang="en-US" altLang="zh-CN" dirty="0"/>
          </a:p>
        </p:txBody>
      </p:sp>
      <p:sp>
        <p:nvSpPr>
          <p:cNvPr id="64516" name="灯片编号占位符 3"/>
          <p:cNvSpPr txBox="1">
            <a:spLocks noGrp="1"/>
          </p:cNvSpPr>
          <p:nvPr>
            <p:ph type="sldNum" sz="quarter"/>
          </p:nvPr>
        </p:nvSpPr>
        <p:spPr>
          <a:xfrm>
            <a:off x="6457950" y="6356350"/>
            <a:ext cx="2057400" cy="365125"/>
          </a:xfrm>
          <a:prstGeom prst="rect">
            <a:avLst/>
          </a:prstGeom>
          <a:noFill/>
          <a:ln w="9525">
            <a:noFill/>
          </a:ln>
        </p:spPr>
        <p:txBody>
          <a:bodyPr/>
          <a:p>
            <a:pPr marL="0" indent="0">
              <a:spcBef>
                <a:spcPct val="0"/>
              </a:spcBef>
              <a:buClrTx/>
              <a:buFontTx/>
              <a:buNone/>
            </a:pPr>
            <a:fld id="{9A0DB2DC-4C9A-4742-B13C-FB6460FD3503}" type="slidenum">
              <a:rPr lang="zh-CN" altLang="en-US" sz="2400" dirty="0"/>
            </a:fld>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charRg st="62" end="7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charRg st="75" end="9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charRg st="92" end="1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1"/>
          <p:cNvSpPr>
            <a:spLocks noGrp="1"/>
          </p:cNvSpPr>
          <p:nvPr>
            <p:ph type="title"/>
          </p:nvPr>
        </p:nvSpPr>
        <p:spPr>
          <a:xfrm>
            <a:off x="468313" y="188913"/>
            <a:ext cx="8447087" cy="771525"/>
          </a:xfrm>
          <a:ln/>
        </p:spPr>
        <p:txBody>
          <a:bodyPr vert="horz" wrap="square" lIns="92075" tIns="46038" rIns="92075" bIns="46038" anchor="ctr" anchorCtr="0">
            <a:spAutoFit/>
          </a:bodyPr>
          <a:p>
            <a:r>
              <a:rPr lang="en-US" altLang="zh-CN" dirty="0"/>
              <a:t>Complement form</a:t>
            </a:r>
            <a:r>
              <a:rPr lang="en-US" altLang="zh-CN" sz="2600" dirty="0"/>
              <a:t>(</a:t>
            </a:r>
            <a:r>
              <a:rPr lang="zh-CN" altLang="en-US" sz="2600" dirty="0"/>
              <a:t>补码形式</a:t>
            </a:r>
            <a:r>
              <a:rPr lang="en-US" altLang="zh-CN" sz="2600" dirty="0"/>
              <a:t>)</a:t>
            </a:r>
            <a:endParaRPr lang="zh-CN" altLang="en-US" sz="2600" dirty="0"/>
          </a:p>
        </p:txBody>
      </p:sp>
      <p:sp>
        <p:nvSpPr>
          <p:cNvPr id="65539" name="内容占位符 2"/>
          <p:cNvSpPr>
            <a:spLocks noGrp="1"/>
          </p:cNvSpPr>
          <p:nvPr>
            <p:ph idx="1"/>
          </p:nvPr>
        </p:nvSpPr>
        <p:spPr>
          <a:xfrm>
            <a:off x="468313" y="1052513"/>
            <a:ext cx="8523287" cy="5484812"/>
          </a:xfrm>
          <a:ln/>
        </p:spPr>
        <p:txBody>
          <a:bodyPr vert="horz" wrap="square" lIns="91440" tIns="45720" rIns="91440" bIns="45720" anchor="t" anchorCtr="0">
            <a:spAutoFit/>
          </a:bodyPr>
          <a:p>
            <a:r>
              <a:rPr lang="en-US" altLang="zh-CN" dirty="0"/>
              <a:t>1’s complement</a:t>
            </a:r>
            <a:endParaRPr lang="en-US" altLang="zh-CN" dirty="0"/>
          </a:p>
          <a:p>
            <a:pPr lvl="1"/>
            <a:r>
              <a:rPr lang="en-US" altLang="zh-CN" dirty="0"/>
              <a:t>Positive: remain the same as signed magnitude codes.</a:t>
            </a:r>
            <a:endParaRPr lang="en-US" altLang="zh-CN" dirty="0"/>
          </a:p>
          <a:p>
            <a:pPr lvl="1"/>
            <a:r>
              <a:rPr lang="en-US" altLang="zh-CN" dirty="0"/>
              <a:t>Negative: the 1’s complement of the corresponding positive number. </a:t>
            </a:r>
            <a:endParaRPr lang="en-US" altLang="zh-CN" dirty="0"/>
          </a:p>
          <a:p>
            <a:pPr lvl="1"/>
            <a:endParaRPr lang="en-US" altLang="zh-CN" sz="1800" dirty="0"/>
          </a:p>
          <a:p>
            <a:r>
              <a:rPr lang="en-US" altLang="zh-CN" dirty="0"/>
              <a:t>2’s complement</a:t>
            </a:r>
            <a:endParaRPr lang="en-US" altLang="zh-CN" dirty="0"/>
          </a:p>
          <a:p>
            <a:pPr lvl="1"/>
            <a:r>
              <a:rPr lang="en-US" altLang="zh-CN" dirty="0"/>
              <a:t>Positive: remain the same as signed magnitude codes.</a:t>
            </a:r>
            <a:endParaRPr lang="en-US" altLang="zh-CN" dirty="0"/>
          </a:p>
          <a:p>
            <a:pPr lvl="1"/>
            <a:r>
              <a:rPr lang="en-US" altLang="zh-CN" dirty="0"/>
              <a:t>Negative: the 1’s complement of the corresponding positive number+1.</a:t>
            </a:r>
            <a:endParaRPr lang="zh-CN" altLang="en-US" dirty="0"/>
          </a:p>
        </p:txBody>
      </p:sp>
      <p:sp>
        <p:nvSpPr>
          <p:cNvPr id="65540" name="灯片编号占位符 3"/>
          <p:cNvSpPr txBox="1">
            <a:spLocks noGrp="1"/>
          </p:cNvSpPr>
          <p:nvPr>
            <p:ph type="sldNum" sz="quarter"/>
          </p:nvPr>
        </p:nvSpPr>
        <p:spPr>
          <a:xfrm>
            <a:off x="6457950" y="6356350"/>
            <a:ext cx="2057400" cy="365125"/>
          </a:xfrm>
          <a:prstGeom prst="rect">
            <a:avLst/>
          </a:prstGeom>
          <a:noFill/>
          <a:ln w="9525">
            <a:noFill/>
          </a:ln>
        </p:spPr>
        <p:txBody>
          <a:bodyPr/>
          <a:p>
            <a:pPr marL="0" indent="0">
              <a:spcBef>
                <a:spcPct val="0"/>
              </a:spcBef>
              <a:buClrTx/>
              <a:buFontTx/>
              <a:buNone/>
            </a:pPr>
            <a:fld id="{9A0DB2DC-4C9A-4742-B13C-FB6460FD3503}" type="slidenum">
              <a:rPr lang="zh-CN" altLang="en-US" sz="2400" dirty="0"/>
            </a:fld>
            <a:endParaRPr lang="zh-CN" altLang="en-US"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1"/>
          <p:cNvSpPr>
            <a:spLocks noGrp="1"/>
          </p:cNvSpPr>
          <p:nvPr>
            <p:ph type="title"/>
          </p:nvPr>
        </p:nvSpPr>
        <p:spPr>
          <a:xfrm>
            <a:off x="468313" y="188913"/>
            <a:ext cx="8447087" cy="769937"/>
          </a:xfrm>
          <a:ln/>
        </p:spPr>
        <p:txBody>
          <a:bodyPr vert="horz" wrap="square" lIns="92075" tIns="46038" rIns="92075" bIns="46038" anchor="ctr" anchorCtr="0">
            <a:spAutoFit/>
          </a:bodyPr>
          <a:p>
            <a:r>
              <a:rPr lang="en-US" altLang="zh-CN" dirty="0"/>
              <a:t>1’s complement form</a:t>
            </a:r>
            <a:endParaRPr lang="zh-CN" altLang="en-US" dirty="0"/>
          </a:p>
        </p:txBody>
      </p:sp>
      <p:sp>
        <p:nvSpPr>
          <p:cNvPr id="3" name="内容占位符 2"/>
          <p:cNvSpPr>
            <a:spLocks noGrp="1"/>
          </p:cNvSpPr>
          <p:nvPr>
            <p:ph idx="1"/>
          </p:nvPr>
        </p:nvSpPr>
        <p:spPr>
          <a:xfrm>
            <a:off x="468313" y="1341438"/>
            <a:ext cx="8523287" cy="4114800"/>
          </a:xfrm>
          <a:ln/>
        </p:spPr>
        <p:txBody>
          <a:bodyPr vert="horz" wrap="square" lIns="91440" tIns="45720" rIns="91440" bIns="45720" anchor="t" anchorCtr="0"/>
          <a:p>
            <a:r>
              <a:rPr lang="en-US" altLang="zh-CN" dirty="0"/>
              <a:t>Example: N = 1101</a:t>
            </a:r>
            <a:r>
              <a:rPr lang="en-US" altLang="zh-CN" baseline="-25000" dirty="0"/>
              <a:t>2</a:t>
            </a:r>
            <a:endParaRPr lang="en-US" altLang="zh-CN" baseline="-25000" dirty="0"/>
          </a:p>
          <a:p>
            <a:pPr lvl="1"/>
            <a:r>
              <a:rPr lang="en-US" altLang="zh-CN" dirty="0"/>
              <a:t>[+N]</a:t>
            </a:r>
            <a:r>
              <a:rPr lang="en-US" altLang="zh-CN" baseline="-25000" dirty="0"/>
              <a:t>2-1</a:t>
            </a:r>
            <a:r>
              <a:rPr lang="en-US" altLang="zh-CN" dirty="0"/>
              <a:t>=01101     </a:t>
            </a:r>
            <a:endParaRPr lang="en-US" altLang="zh-CN" dirty="0"/>
          </a:p>
          <a:p>
            <a:pPr lvl="1"/>
            <a:r>
              <a:rPr lang="en-US" altLang="zh-CN" dirty="0"/>
              <a:t>[-N]</a:t>
            </a:r>
            <a:r>
              <a:rPr lang="en-US" altLang="zh-CN" baseline="-25000" dirty="0"/>
              <a:t>2-1</a:t>
            </a:r>
            <a:r>
              <a:rPr lang="en-US" altLang="zh-CN" dirty="0"/>
              <a:t>=10010</a:t>
            </a:r>
            <a:endParaRPr lang="en-US" altLang="zh-CN" dirty="0"/>
          </a:p>
          <a:p>
            <a:pPr lvl="1"/>
            <a:endParaRPr lang="en-US" altLang="zh-CN" dirty="0"/>
          </a:p>
          <a:p>
            <a:r>
              <a:rPr lang="en-US" altLang="zh-CN" dirty="0"/>
              <a:t>How about 0?</a:t>
            </a:r>
            <a:endParaRPr lang="en-US" altLang="zh-CN" dirty="0"/>
          </a:p>
          <a:p>
            <a:pPr lvl="1"/>
            <a:r>
              <a:rPr lang="en-US" altLang="zh-CN" dirty="0"/>
              <a:t>+000…00=0 000…00</a:t>
            </a:r>
            <a:endParaRPr lang="en-US" altLang="zh-CN" dirty="0"/>
          </a:p>
          <a:p>
            <a:pPr lvl="1"/>
            <a:r>
              <a:rPr lang="en-US" altLang="zh-CN" dirty="0"/>
              <a:t>- 000…00=1 111…11</a:t>
            </a:r>
            <a:endParaRPr lang="en-US" altLang="zh-CN" dirty="0"/>
          </a:p>
          <a:p>
            <a:pPr lvl="1"/>
            <a:endParaRPr lang="zh-CN" altLang="en-US" dirty="0"/>
          </a:p>
        </p:txBody>
      </p:sp>
      <p:sp>
        <p:nvSpPr>
          <p:cNvPr id="66564" name="灯片编号占位符 3"/>
          <p:cNvSpPr txBox="1">
            <a:spLocks noGrp="1"/>
          </p:cNvSpPr>
          <p:nvPr>
            <p:ph type="sldNum" sz="quarter"/>
          </p:nvPr>
        </p:nvSpPr>
        <p:spPr>
          <a:xfrm>
            <a:off x="6457950" y="6356350"/>
            <a:ext cx="2057400" cy="365125"/>
          </a:xfrm>
          <a:prstGeom prst="rect">
            <a:avLst/>
          </a:prstGeom>
          <a:noFill/>
          <a:ln w="9525">
            <a:noFill/>
          </a:ln>
        </p:spPr>
        <p:txBody>
          <a:bodyPr/>
          <a:p>
            <a:pPr marL="0" indent="0">
              <a:spcBef>
                <a:spcPct val="0"/>
              </a:spcBef>
              <a:buClrTx/>
              <a:buFontTx/>
              <a:buNone/>
            </a:pPr>
            <a:fld id="{9A0DB2DC-4C9A-4742-B13C-FB6460FD3503}" type="slidenum">
              <a:rPr lang="zh-CN" altLang="en-US" sz="2400" dirty="0"/>
            </a:fld>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53" end="6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charRg st="66" end="8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charRg st="83" end="10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1"/>
          <p:cNvSpPr>
            <a:spLocks noGrp="1"/>
          </p:cNvSpPr>
          <p:nvPr>
            <p:ph type="title"/>
          </p:nvPr>
        </p:nvSpPr>
        <p:spPr>
          <a:xfrm>
            <a:off x="468313" y="115888"/>
            <a:ext cx="8447087" cy="1143000"/>
          </a:xfrm>
          <a:ln/>
        </p:spPr>
        <p:txBody>
          <a:bodyPr vert="horz" wrap="square" lIns="92075" tIns="46038" rIns="92075" bIns="46038" anchor="ctr" anchorCtr="0"/>
          <a:p>
            <a:r>
              <a:rPr lang="en-US" altLang="zh-CN" dirty="0"/>
              <a:t>2’s complement form</a:t>
            </a:r>
            <a:endParaRPr lang="zh-CN" altLang="en-US" dirty="0"/>
          </a:p>
        </p:txBody>
      </p:sp>
      <p:sp>
        <p:nvSpPr>
          <p:cNvPr id="3" name="内容占位符 2"/>
          <p:cNvSpPr>
            <a:spLocks noGrp="1"/>
          </p:cNvSpPr>
          <p:nvPr>
            <p:ph idx="1"/>
          </p:nvPr>
        </p:nvSpPr>
        <p:spPr>
          <a:xfrm>
            <a:off x="441325" y="1196975"/>
            <a:ext cx="8523288" cy="4114800"/>
          </a:xfrm>
          <a:ln/>
        </p:spPr>
        <p:txBody>
          <a:bodyPr vert="horz" wrap="square" lIns="91440" tIns="45720" rIns="91440" bIns="45720" anchor="t" anchorCtr="0"/>
          <a:p>
            <a:r>
              <a:rPr lang="en-US" altLang="zh-CN" sz="2400" dirty="0"/>
              <a:t>Example: N = 1101</a:t>
            </a:r>
            <a:r>
              <a:rPr lang="en-US" altLang="zh-CN" sz="2400" baseline="-25000" dirty="0"/>
              <a:t>2</a:t>
            </a:r>
            <a:endParaRPr lang="en-US" altLang="zh-CN" sz="2400" baseline="-25000" dirty="0"/>
          </a:p>
          <a:p>
            <a:pPr lvl="1"/>
            <a:r>
              <a:rPr lang="en-US" altLang="zh-CN" sz="2400" dirty="0"/>
              <a:t>[+N]</a:t>
            </a:r>
            <a:r>
              <a:rPr lang="en-US" altLang="zh-CN" sz="2400" baseline="-25000" dirty="0"/>
              <a:t>2</a:t>
            </a:r>
            <a:r>
              <a:rPr lang="en-US" altLang="zh-CN" sz="2400" dirty="0"/>
              <a:t>=01101     </a:t>
            </a:r>
            <a:endParaRPr lang="en-US" altLang="zh-CN" sz="2400" dirty="0"/>
          </a:p>
          <a:p>
            <a:pPr lvl="1"/>
            <a:r>
              <a:rPr lang="en-US" altLang="zh-CN" sz="2400" dirty="0"/>
              <a:t>[-N]</a:t>
            </a:r>
            <a:r>
              <a:rPr lang="en-US" altLang="zh-CN" sz="2400" baseline="-25000" dirty="0"/>
              <a:t>2</a:t>
            </a:r>
            <a:r>
              <a:rPr lang="en-US" altLang="zh-CN" sz="2400" dirty="0"/>
              <a:t>= 10011</a:t>
            </a:r>
            <a:endParaRPr lang="en-US" altLang="zh-CN" sz="2400" dirty="0"/>
          </a:p>
          <a:p>
            <a:pPr lvl="1"/>
            <a:endParaRPr lang="en-US" altLang="zh-CN" sz="2400" dirty="0"/>
          </a:p>
          <a:p>
            <a:r>
              <a:rPr lang="en-US" altLang="zh-CN" sz="2400" dirty="0"/>
              <a:t>How about 0?</a:t>
            </a:r>
            <a:endParaRPr lang="en-US" altLang="zh-CN" sz="2400" dirty="0"/>
          </a:p>
          <a:p>
            <a:pPr lvl="1"/>
            <a:r>
              <a:rPr lang="en-US" altLang="zh-CN" sz="2400" dirty="0"/>
              <a:t>[±000…00]</a:t>
            </a:r>
            <a:r>
              <a:rPr lang="en-US" altLang="zh-CN" sz="2400" baseline="-25000" dirty="0"/>
              <a:t>2</a:t>
            </a:r>
            <a:r>
              <a:rPr lang="en-US" altLang="zh-CN" sz="2400" dirty="0"/>
              <a:t>=0 000…00</a:t>
            </a:r>
            <a:endParaRPr lang="en-US" altLang="zh-CN" sz="2400" dirty="0"/>
          </a:p>
          <a:p>
            <a:pPr lvl="1"/>
            <a:endParaRPr lang="en-US" altLang="zh-CN" sz="2400" dirty="0"/>
          </a:p>
          <a:p>
            <a:r>
              <a:rPr lang="en-US" altLang="zh-CN" sz="2400" dirty="0"/>
              <a:t>N=1010</a:t>
            </a:r>
            <a:r>
              <a:rPr lang="en-US" altLang="zh-CN" sz="2400" baseline="-25000" dirty="0"/>
              <a:t>2</a:t>
            </a:r>
            <a:r>
              <a:rPr lang="en-US" altLang="zh-CN" sz="2400" dirty="0"/>
              <a:t>, calculate 2's complement of –N with 1 sign bit and 7 </a:t>
            </a:r>
            <a:r>
              <a:rPr lang="en-US" altLang="zh-CN" sz="2400" dirty="0">
                <a:sym typeface="Wingdings" panose="05000000000000000000" pitchFamily="2" charset="2"/>
              </a:rPr>
              <a:t>magnitude bit?</a:t>
            </a:r>
            <a:endParaRPr lang="en-US" altLang="zh-CN" sz="2400" dirty="0">
              <a:sym typeface="Wingdings" panose="05000000000000000000" pitchFamily="2" charset="2"/>
            </a:endParaRPr>
          </a:p>
          <a:p>
            <a:pPr lvl="1"/>
            <a:r>
              <a:rPr lang="en-US" altLang="zh-CN" sz="2400" dirty="0">
                <a:sym typeface="Wingdings" panose="05000000000000000000" pitchFamily="2" charset="2"/>
              </a:rPr>
              <a:t>(N)</a:t>
            </a:r>
            <a:r>
              <a:rPr lang="en-US" altLang="zh-CN" sz="2400" baseline="-25000" dirty="0">
                <a:sym typeface="Wingdings" panose="05000000000000000000" pitchFamily="2" charset="2"/>
              </a:rPr>
              <a:t>2</a:t>
            </a:r>
            <a:r>
              <a:rPr lang="en-US" altLang="zh-CN" sz="2400" dirty="0">
                <a:sym typeface="Wingdings" panose="05000000000000000000" pitchFamily="2" charset="2"/>
              </a:rPr>
              <a:t>=(00001010)</a:t>
            </a:r>
            <a:r>
              <a:rPr lang="en-US" altLang="zh-CN" sz="2400" baseline="-25000" dirty="0">
                <a:sym typeface="Wingdings" panose="05000000000000000000" pitchFamily="2" charset="2"/>
              </a:rPr>
              <a:t>2</a:t>
            </a:r>
            <a:endParaRPr lang="en-US" altLang="zh-CN" sz="2400" baseline="-25000" dirty="0"/>
          </a:p>
          <a:p>
            <a:pPr lvl="1"/>
            <a:r>
              <a:rPr lang="en-US" altLang="zh-CN" sz="2400" dirty="0"/>
              <a:t>[-N]</a:t>
            </a:r>
            <a:r>
              <a:rPr lang="en-US" altLang="zh-CN" sz="2400" baseline="-25000" dirty="0"/>
              <a:t>2</a:t>
            </a:r>
            <a:r>
              <a:rPr lang="en-US" altLang="zh-CN" sz="2400" dirty="0"/>
              <a:t> = [11110110]</a:t>
            </a:r>
            <a:r>
              <a:rPr lang="en-US" altLang="zh-CN" sz="2400" baseline="-25000" dirty="0"/>
              <a:t>2</a:t>
            </a:r>
            <a:endParaRPr lang="en-US" altLang="zh-CN" sz="2400" baseline="-25000" dirty="0"/>
          </a:p>
          <a:p>
            <a:pPr lvl="1"/>
            <a:r>
              <a:rPr lang="en-US" altLang="zh-CN" sz="2400" dirty="0">
                <a:solidFill>
                  <a:srgbClr val="FF0000"/>
                </a:solidFill>
              </a:rPr>
              <a:t>Attention: (N)</a:t>
            </a:r>
            <a:r>
              <a:rPr lang="en-US" altLang="zh-CN" sz="2400" baseline="-25000" dirty="0">
                <a:solidFill>
                  <a:srgbClr val="FF0000"/>
                </a:solidFill>
              </a:rPr>
              <a:t>2</a:t>
            </a:r>
            <a:r>
              <a:rPr lang="en-US" altLang="zh-CN" sz="2400" dirty="0">
                <a:solidFill>
                  <a:srgbClr val="FF0000"/>
                </a:solidFill>
              </a:rPr>
              <a:t> + [-N]</a:t>
            </a:r>
            <a:r>
              <a:rPr lang="en-US" altLang="zh-CN" sz="2400" baseline="-25000" dirty="0">
                <a:solidFill>
                  <a:srgbClr val="FF0000"/>
                </a:solidFill>
              </a:rPr>
              <a:t>2 </a:t>
            </a:r>
            <a:r>
              <a:rPr lang="en-US" altLang="zh-CN" sz="2400" dirty="0">
                <a:solidFill>
                  <a:srgbClr val="FF0000"/>
                </a:solidFill>
              </a:rPr>
              <a:t>= 2</a:t>
            </a:r>
            <a:r>
              <a:rPr lang="en-US" altLang="zh-CN" sz="2400" baseline="30000" dirty="0">
                <a:solidFill>
                  <a:srgbClr val="FF0000"/>
                </a:solidFill>
              </a:rPr>
              <a:t>8</a:t>
            </a:r>
            <a:r>
              <a:rPr lang="en-US" altLang="zh-CN" sz="2400" dirty="0">
                <a:solidFill>
                  <a:srgbClr val="FF0000"/>
                </a:solidFill>
              </a:rPr>
              <a:t> .</a:t>
            </a:r>
            <a:endParaRPr lang="zh-CN" altLang="en-US" sz="2400" dirty="0">
              <a:solidFill>
                <a:srgbClr val="FF0000"/>
              </a:solidFill>
            </a:endParaRPr>
          </a:p>
        </p:txBody>
      </p:sp>
      <p:sp>
        <p:nvSpPr>
          <p:cNvPr id="67588" name="灯片编号占位符 3"/>
          <p:cNvSpPr txBox="1">
            <a:spLocks noGrp="1"/>
          </p:cNvSpPr>
          <p:nvPr>
            <p:ph type="sldNum" sz="quarter"/>
          </p:nvPr>
        </p:nvSpPr>
        <p:spPr>
          <a:xfrm>
            <a:off x="6457950" y="6356350"/>
            <a:ext cx="2057400" cy="365125"/>
          </a:xfrm>
          <a:prstGeom prst="rect">
            <a:avLst/>
          </a:prstGeom>
          <a:noFill/>
          <a:ln w="9525">
            <a:noFill/>
          </a:ln>
        </p:spPr>
        <p:txBody>
          <a:bodyPr/>
          <a:p>
            <a:pPr marL="0" indent="0">
              <a:spcBef>
                <a:spcPct val="0"/>
              </a:spcBef>
              <a:buClrTx/>
              <a:buFontTx/>
              <a:buNone/>
            </a:pPr>
            <a:fld id="{9A0DB2DC-4C9A-4742-B13C-FB6460FD3503}" type="slidenum">
              <a:rPr lang="zh-CN" altLang="en-US" sz="2400" dirty="0"/>
            </a:fld>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50" end="6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charRg st="63" end="8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charRg st="84" end="16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charRg st="161" end="17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charRg st="178" end="19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charRg st="198" end="22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1670" name="Rectangle 6"/>
          <p:cNvSpPr>
            <a:spLocks noGrp="1" noRot="1" noChangeArrowheads="1"/>
          </p:cNvSpPr>
          <p:nvPr>
            <p:ph type="title"/>
          </p:nvPr>
        </p:nvSpPr>
        <p:spPr>
          <a:xfrm>
            <a:off x="395288" y="134938"/>
            <a:ext cx="8675688" cy="701675"/>
          </a:xfrm>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FFFFFF"/>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rPr>
              <a:t>Radix Complement Number Systems</a:t>
            </a:r>
            <a:endParaRPr kumimoji="1" lang="en-US" altLang="zh-CN"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endParaRPr>
          </a:p>
        </p:txBody>
      </p:sp>
      <p:sp>
        <p:nvSpPr>
          <p:cNvPr id="241671" name="Rectangle 7"/>
          <p:cNvSpPr>
            <a:spLocks noGrp="1" noChangeArrowheads="1"/>
          </p:cNvSpPr>
          <p:nvPr>
            <p:ph idx="1"/>
          </p:nvPr>
        </p:nvSpPr>
        <p:spPr>
          <a:xfrm>
            <a:off x="395288" y="908050"/>
            <a:ext cx="8675688" cy="2376488"/>
          </a:xfrm>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12700">
                <a:solidFill>
                  <a:srgbClr val="FFFFFF"/>
                </a:solidFill>
                <a:miter lim="800000"/>
                <a:headEnd/>
                <a:tailEnd/>
              </a14:hiddenLine>
            </a:ext>
          </a:extLst>
        </p:spPr>
        <p:txBody>
          <a:bodyPr vert="horz" wrap="square" lIns="92075" tIns="46038" rIns="92075" bIns="4603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1" lang="en-US" altLang="zh-CN" sz="3600" b="1"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Quzi</a:t>
            </a:r>
            <a:r>
              <a:rPr kumimoji="1"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endParaRPr kumimoji="1"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u"/>
              <a:defRPr/>
            </a:pP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Find the 2s </a:t>
            </a:r>
            <a:r>
              <a:rPr kumimoji="1" lang="en-US" altLang="zh-CN" sz="2800" b="1" i="0" u="none" strike="noStrike" kern="0" cap="none" spc="0" normalizeH="0" baseline="0" noProof="0" dirty="0" smtClean="0">
                <a:ln>
                  <a:noFill/>
                </a:ln>
                <a:solidFill>
                  <a:srgbClr val="FF3300"/>
                </a:solidFill>
                <a:effectLst/>
                <a:uLnTx/>
                <a:uFillTx/>
                <a:latin typeface="+mn-lt"/>
                <a:ea typeface="+mn-ea"/>
                <a:cs typeface="+mn-cs"/>
              </a:rPr>
              <a:t>complement</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 of the binary number 110011</a:t>
            </a:r>
            <a:endParaRPr kumimoji="1"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u"/>
              <a:defRPr/>
            </a:pP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Find the 1s </a:t>
            </a:r>
            <a:r>
              <a:rPr kumimoji="1" lang="en-US" altLang="zh-CN" sz="2800" b="1" i="0" u="none" strike="noStrike" kern="0" cap="none" spc="0" normalizeH="0" baseline="0" noProof="0" dirty="0" smtClean="0">
                <a:ln>
                  <a:noFill/>
                </a:ln>
                <a:solidFill>
                  <a:srgbClr val="FF3300"/>
                </a:solidFill>
                <a:effectLst/>
                <a:uLnTx/>
                <a:uFillTx/>
                <a:latin typeface="+mn-lt"/>
                <a:ea typeface="+mn-ea"/>
                <a:cs typeface="+mn-cs"/>
              </a:rPr>
              <a:t>complement code</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 for -12</a:t>
            </a:r>
            <a:r>
              <a:rPr kumimoji="1" lang="en-US" altLang="zh-CN" sz="2800" b="1" i="0" u="none" strike="noStrike" kern="0" cap="none" spc="0" normalizeH="0" baseline="-25000" noProof="0" dirty="0" smtClean="0">
                <a:ln>
                  <a:noFill/>
                </a:ln>
                <a:solidFill>
                  <a:schemeClr val="tx1"/>
                </a:solidFill>
                <a:effectLst/>
                <a:uLnTx/>
                <a:uFillTx/>
                <a:latin typeface="+mn-lt"/>
                <a:ea typeface="+mn-ea"/>
                <a:cs typeface="+mn-cs"/>
              </a:rPr>
              <a:t>10</a:t>
            </a:r>
            <a:endParaRPr kumimoji="1" lang="en-US" altLang="zh-CN" sz="2800" b="1" i="0" u="none" strike="noStrike" kern="0" cap="none" spc="0" normalizeH="0" baseline="-2500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u"/>
              <a:defRPr/>
            </a:pP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Find the 2s complement code for -18</a:t>
            </a:r>
            <a:r>
              <a:rPr kumimoji="1" lang="en-US" altLang="zh-CN" sz="2800" b="1" i="0" u="none" strike="noStrike" kern="0" cap="none" spc="0" normalizeH="0" baseline="-25000" noProof="0" dirty="0" smtClean="0">
                <a:ln>
                  <a:noFill/>
                </a:ln>
                <a:solidFill>
                  <a:schemeClr val="tx1"/>
                </a:solidFill>
                <a:effectLst/>
                <a:uLnTx/>
                <a:uFillTx/>
                <a:latin typeface="+mn-lt"/>
                <a:ea typeface="+mn-ea"/>
                <a:cs typeface="+mn-cs"/>
              </a:rPr>
              <a:t>10</a:t>
            </a:r>
            <a:endParaRPr kumimoji="1" lang="en-US" altLang="zh-CN" sz="2800" b="1" i="0" u="none" strike="noStrike" kern="0" cap="none" spc="0" normalizeH="0" baseline="-2500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endParaRPr kumimoji="1" lang="en-US" altLang="zh-CN" sz="3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241673" name="Text Box 9"/>
          <p:cNvSpPr txBox="1">
            <a:spLocks noChangeArrowheads="1"/>
          </p:cNvSpPr>
          <p:nvPr/>
        </p:nvSpPr>
        <p:spPr bwMode="auto">
          <a:xfrm>
            <a:off x="1258888" y="3573463"/>
            <a:ext cx="6121400" cy="1958975"/>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defTabSz="914400" eaLnBrk="1" hangingPunct="1">
              <a:spcBef>
                <a:spcPct val="20000"/>
              </a:spcBef>
              <a:buClr>
                <a:schemeClr val="tx2"/>
              </a:buClr>
              <a:buSzTx/>
              <a:buFont typeface="Wingdings" panose="05000000000000000000" pitchFamily="2" charset="2"/>
              <a:buChar char="u"/>
              <a:defRPr/>
            </a:pPr>
            <a:r>
              <a:rPr kumimoji="1" lang="en-US" altLang="zh-CN" sz="36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Answer:  001101</a:t>
            </a:r>
            <a:endParaRPr kumimoji="1" lang="en-US" altLang="zh-CN" sz="36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eaLnBrk="1" hangingPunct="1">
              <a:spcBef>
                <a:spcPct val="20000"/>
              </a:spcBef>
              <a:buClr>
                <a:schemeClr val="tx2"/>
              </a:buClr>
              <a:buSzTx/>
              <a:buFont typeface="Wingdings" panose="05000000000000000000" pitchFamily="2" charset="2"/>
              <a:buNone/>
              <a:defRPr/>
            </a:pPr>
            <a:r>
              <a:rPr kumimoji="1" lang="en-US" altLang="zh-CN" sz="36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10011</a:t>
            </a:r>
            <a:endParaRPr kumimoji="1" lang="en-US" altLang="zh-CN" sz="36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eaLnBrk="1" hangingPunct="1">
              <a:spcBef>
                <a:spcPct val="20000"/>
              </a:spcBef>
              <a:buClr>
                <a:schemeClr val="tx2"/>
              </a:buClr>
              <a:buSzTx/>
              <a:buFont typeface="Wingdings" panose="05000000000000000000" pitchFamily="2" charset="2"/>
              <a:buNone/>
              <a:defRPr/>
            </a:pPr>
            <a:r>
              <a:rPr kumimoji="1" lang="en-US" altLang="zh-CN" sz="36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101110	</a:t>
            </a:r>
            <a:endParaRPr kumimoji="1" lang="zh-CN" altLang="en-US" sz="36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1673"/>
                                        </p:tgtEl>
                                        <p:attrNameLst>
                                          <p:attrName>style.visibility</p:attrName>
                                        </p:attrNameLst>
                                      </p:cBhvr>
                                      <p:to>
                                        <p:strVal val="visible"/>
                                      </p:to>
                                    </p:set>
                                    <p:anim calcmode="lin" valueType="num">
                                      <p:cBhvr additive="base">
                                        <p:cTn id="7" dur="500" fill="hold"/>
                                        <p:tgtEl>
                                          <p:spTgt spid="241673"/>
                                        </p:tgtEl>
                                        <p:attrNameLst>
                                          <p:attrName>ppt_x</p:attrName>
                                        </p:attrNameLst>
                                      </p:cBhvr>
                                      <p:tavLst>
                                        <p:tav tm="0">
                                          <p:val>
                                            <p:strVal val="#ppt_x"/>
                                          </p:val>
                                        </p:tav>
                                        <p:tav tm="100000">
                                          <p:val>
                                            <p:strVal val="#ppt_x"/>
                                          </p:val>
                                        </p:tav>
                                      </p:tavLst>
                                    </p:anim>
                                    <p:anim calcmode="lin" valueType="num">
                                      <p:cBhvr additive="base">
                                        <p:cTn id="8" dur="500" fill="hold"/>
                                        <p:tgtEl>
                                          <p:spTgt spid="2416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3714" name="Rectangle 2"/>
          <p:cNvSpPr>
            <a:spLocks noGrp="1" noChangeArrowheads="1"/>
          </p:cNvSpPr>
          <p:nvPr>
            <p:ph type="title"/>
          </p:nvPr>
        </p:nvSpPr>
        <p:spPr>
          <a:xfrm>
            <a:off x="611188" y="87313"/>
            <a:ext cx="8353425" cy="1201738"/>
          </a:xfrm>
        </p:spPr>
        <p:txBody>
          <a:bodyPr vert="horz" wrap="square" lIns="92075" tIns="46038" rIns="92075" bIns="46038"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2.7   Binary Arithmetic Using Complement Codes</a:t>
            </a:r>
            <a:endParaRPr kumimoji="1" lang="en-US" altLang="zh-CN" sz="36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69635" name="Line 5"/>
          <p:cNvSpPr/>
          <p:nvPr/>
        </p:nvSpPr>
        <p:spPr>
          <a:xfrm>
            <a:off x="1620838" y="1701800"/>
            <a:ext cx="6264275" cy="0"/>
          </a:xfrm>
          <a:prstGeom prst="line">
            <a:avLst/>
          </a:prstGeom>
          <a:ln w="31750" cap="flat" cmpd="sng">
            <a:solidFill>
              <a:schemeClr val="tx1"/>
            </a:solidFill>
            <a:prstDash val="solid"/>
            <a:headEnd type="none" w="med" len="med"/>
            <a:tailEnd type="none" w="med" len="med"/>
          </a:ln>
        </p:spPr>
      </p:sp>
      <p:sp>
        <p:nvSpPr>
          <p:cNvPr id="69636" name="Line 6"/>
          <p:cNvSpPr/>
          <p:nvPr/>
        </p:nvSpPr>
        <p:spPr>
          <a:xfrm>
            <a:off x="3924300" y="2133600"/>
            <a:ext cx="3889375" cy="0"/>
          </a:xfrm>
          <a:prstGeom prst="line">
            <a:avLst/>
          </a:prstGeom>
          <a:ln w="31750" cap="flat" cmpd="sng">
            <a:solidFill>
              <a:schemeClr val="tx1"/>
            </a:solidFill>
            <a:prstDash val="solid"/>
            <a:headEnd type="none" w="med" len="med"/>
            <a:tailEnd type="none" w="med" len="med"/>
          </a:ln>
        </p:spPr>
      </p:sp>
      <p:sp>
        <p:nvSpPr>
          <p:cNvPr id="69637" name="Line 7"/>
          <p:cNvSpPr/>
          <p:nvPr/>
        </p:nvSpPr>
        <p:spPr>
          <a:xfrm>
            <a:off x="1547813" y="2565400"/>
            <a:ext cx="6337300" cy="0"/>
          </a:xfrm>
          <a:prstGeom prst="line">
            <a:avLst/>
          </a:prstGeom>
          <a:ln w="31750" cap="flat" cmpd="sng">
            <a:solidFill>
              <a:schemeClr val="tx1"/>
            </a:solidFill>
            <a:prstDash val="solid"/>
            <a:headEnd type="none" w="med" len="med"/>
            <a:tailEnd type="none" w="med" len="med"/>
          </a:ln>
        </p:spPr>
      </p:sp>
      <p:sp>
        <p:nvSpPr>
          <p:cNvPr id="69638" name="Line 8"/>
          <p:cNvSpPr/>
          <p:nvPr/>
        </p:nvSpPr>
        <p:spPr>
          <a:xfrm>
            <a:off x="1476375" y="5878513"/>
            <a:ext cx="6408738" cy="0"/>
          </a:xfrm>
          <a:prstGeom prst="line">
            <a:avLst/>
          </a:prstGeom>
          <a:ln w="31750" cap="flat" cmpd="sng">
            <a:solidFill>
              <a:schemeClr val="tx1"/>
            </a:solidFill>
            <a:prstDash val="solid"/>
            <a:headEnd type="none" w="med" len="med"/>
            <a:tailEnd type="none" w="med" len="med"/>
          </a:ln>
        </p:spPr>
      </p:sp>
      <p:sp>
        <p:nvSpPr>
          <p:cNvPr id="69639" name="Text Box 9"/>
          <p:cNvSpPr txBox="1"/>
          <p:nvPr/>
        </p:nvSpPr>
        <p:spPr>
          <a:xfrm>
            <a:off x="1620838" y="2565400"/>
            <a:ext cx="1800225" cy="3668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1800" dirty="0">
                <a:latin typeface="Arial" panose="020B0604020202020204" pitchFamily="34" charset="0"/>
              </a:rPr>
              <a:t>(+X)+(+Y)</a:t>
            </a:r>
            <a:endParaRPr lang="en-US" altLang="zh-CN" sz="1800" dirty="0">
              <a:latin typeface="Arial" panose="020B0604020202020204" pitchFamily="34" charset="0"/>
            </a:endParaRPr>
          </a:p>
          <a:p>
            <a:pPr marL="0" lvl="0" indent="0" eaLnBrk="1" hangingPunct="1">
              <a:spcBef>
                <a:spcPct val="50000"/>
              </a:spcBef>
              <a:buClrTx/>
              <a:buFontTx/>
              <a:buNone/>
            </a:pPr>
            <a:r>
              <a:rPr lang="en-US" altLang="zh-CN" sz="1800" dirty="0">
                <a:latin typeface="Arial" panose="020B0604020202020204" pitchFamily="34" charset="0"/>
              </a:rPr>
              <a:t>(+X)+(-Y)</a:t>
            </a:r>
            <a:endParaRPr lang="en-US" altLang="zh-CN" sz="1800" dirty="0">
              <a:latin typeface="Arial" panose="020B0604020202020204" pitchFamily="34" charset="0"/>
            </a:endParaRPr>
          </a:p>
          <a:p>
            <a:pPr marL="0" lvl="0" indent="0" eaLnBrk="1" hangingPunct="1">
              <a:spcBef>
                <a:spcPct val="50000"/>
              </a:spcBef>
              <a:buClrTx/>
              <a:buFontTx/>
              <a:buNone/>
            </a:pPr>
            <a:r>
              <a:rPr lang="en-US" altLang="zh-CN" sz="1800" dirty="0">
                <a:latin typeface="Arial" panose="020B0604020202020204" pitchFamily="34" charset="0"/>
              </a:rPr>
              <a:t>(-X)+(+Y)</a:t>
            </a:r>
            <a:endParaRPr lang="en-US" altLang="zh-CN" sz="1800" dirty="0">
              <a:latin typeface="Arial" panose="020B0604020202020204" pitchFamily="34" charset="0"/>
            </a:endParaRPr>
          </a:p>
          <a:p>
            <a:pPr marL="0" lvl="0" indent="0" eaLnBrk="1" hangingPunct="1">
              <a:spcBef>
                <a:spcPct val="50000"/>
              </a:spcBef>
              <a:buClrTx/>
              <a:buFontTx/>
              <a:buNone/>
            </a:pPr>
            <a:r>
              <a:rPr lang="en-US" altLang="zh-CN" sz="1800" dirty="0">
                <a:latin typeface="Arial" panose="020B0604020202020204" pitchFamily="34" charset="0"/>
              </a:rPr>
              <a:t>(-X)+(-Y)</a:t>
            </a:r>
            <a:endParaRPr lang="en-US" altLang="zh-CN" sz="1800" dirty="0">
              <a:latin typeface="Arial" panose="020B0604020202020204" pitchFamily="34" charset="0"/>
            </a:endParaRPr>
          </a:p>
          <a:p>
            <a:pPr marL="0" lvl="0" indent="0" eaLnBrk="1" hangingPunct="1">
              <a:spcBef>
                <a:spcPct val="50000"/>
              </a:spcBef>
              <a:buClrTx/>
              <a:buFontTx/>
              <a:buNone/>
            </a:pPr>
            <a:r>
              <a:rPr lang="en-US" altLang="zh-CN" sz="1800" dirty="0">
                <a:latin typeface="Arial" panose="020B0604020202020204" pitchFamily="34" charset="0"/>
              </a:rPr>
              <a:t>(+X)-(+Y)</a:t>
            </a:r>
            <a:endParaRPr lang="en-US" altLang="zh-CN" sz="1800" dirty="0">
              <a:latin typeface="Arial" panose="020B0604020202020204" pitchFamily="34" charset="0"/>
            </a:endParaRPr>
          </a:p>
          <a:p>
            <a:pPr marL="0" lvl="0" indent="0" eaLnBrk="1" hangingPunct="1">
              <a:spcBef>
                <a:spcPct val="50000"/>
              </a:spcBef>
              <a:buClrTx/>
              <a:buFontTx/>
              <a:buNone/>
            </a:pPr>
            <a:r>
              <a:rPr lang="en-US" altLang="zh-CN" sz="1800" dirty="0">
                <a:latin typeface="Arial" panose="020B0604020202020204" pitchFamily="34" charset="0"/>
              </a:rPr>
              <a:t>(+X)-(-Y)</a:t>
            </a:r>
            <a:endParaRPr lang="en-US" altLang="zh-CN" sz="1800" dirty="0">
              <a:latin typeface="Arial" panose="020B0604020202020204" pitchFamily="34" charset="0"/>
            </a:endParaRPr>
          </a:p>
          <a:p>
            <a:pPr marL="0" lvl="0" indent="0" eaLnBrk="1" hangingPunct="1">
              <a:spcBef>
                <a:spcPct val="50000"/>
              </a:spcBef>
              <a:buClrTx/>
              <a:buFontTx/>
              <a:buNone/>
            </a:pPr>
            <a:r>
              <a:rPr lang="en-US" altLang="zh-CN" sz="1800" dirty="0">
                <a:latin typeface="Arial" panose="020B0604020202020204" pitchFamily="34" charset="0"/>
              </a:rPr>
              <a:t> (-X)-(+Y)</a:t>
            </a:r>
            <a:endParaRPr lang="en-US" altLang="zh-CN" sz="1800" dirty="0">
              <a:latin typeface="Arial" panose="020B0604020202020204" pitchFamily="34" charset="0"/>
            </a:endParaRPr>
          </a:p>
          <a:p>
            <a:pPr marL="0" lvl="0" indent="0" eaLnBrk="1" hangingPunct="1">
              <a:spcBef>
                <a:spcPct val="50000"/>
              </a:spcBef>
              <a:buClrTx/>
              <a:buFontTx/>
              <a:buNone/>
            </a:pPr>
            <a:r>
              <a:rPr lang="en-US" altLang="zh-CN" sz="1800" dirty="0">
                <a:latin typeface="Arial" panose="020B0604020202020204" pitchFamily="34" charset="0"/>
              </a:rPr>
              <a:t>(-X)-(-Y)</a:t>
            </a:r>
            <a:endParaRPr lang="en-US" altLang="zh-CN" sz="1800" dirty="0">
              <a:latin typeface="Arial" panose="020B0604020202020204" pitchFamily="34" charset="0"/>
            </a:endParaRPr>
          </a:p>
          <a:p>
            <a:pPr marL="0" lvl="0" indent="0" eaLnBrk="1" hangingPunct="1">
              <a:spcBef>
                <a:spcPct val="50000"/>
              </a:spcBef>
              <a:buClrTx/>
              <a:buFontTx/>
              <a:buNone/>
            </a:pPr>
            <a:endParaRPr lang="en-US" altLang="zh-CN" sz="1800" dirty="0">
              <a:latin typeface="Arial" panose="020B0604020202020204" pitchFamily="34" charset="0"/>
            </a:endParaRPr>
          </a:p>
        </p:txBody>
      </p:sp>
      <p:sp>
        <p:nvSpPr>
          <p:cNvPr id="69640" name="Text Box 10"/>
          <p:cNvSpPr txBox="1"/>
          <p:nvPr/>
        </p:nvSpPr>
        <p:spPr>
          <a:xfrm>
            <a:off x="3132138" y="2638425"/>
            <a:ext cx="1296987"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endParaRPr lang="zh-CN" altLang="en-US" sz="1800" dirty="0">
              <a:latin typeface="Arial" panose="020B0604020202020204" pitchFamily="34" charset="0"/>
            </a:endParaRPr>
          </a:p>
        </p:txBody>
      </p:sp>
      <p:sp>
        <p:nvSpPr>
          <p:cNvPr id="69641" name="Text Box 11"/>
          <p:cNvSpPr txBox="1"/>
          <p:nvPr/>
        </p:nvSpPr>
        <p:spPr>
          <a:xfrm>
            <a:off x="2989263" y="2565400"/>
            <a:ext cx="1079500" cy="28432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1800" dirty="0">
                <a:latin typeface="Arial" panose="020B0604020202020204" pitchFamily="34" charset="0"/>
              </a:rPr>
              <a:t>+(X+Y)</a:t>
            </a:r>
            <a:endParaRPr lang="zh-CN" altLang="en-US" sz="1800" dirty="0">
              <a:latin typeface="Arial" panose="020B0604020202020204" pitchFamily="34" charset="0"/>
            </a:endParaRPr>
          </a:p>
          <a:p>
            <a:pPr marL="0" lvl="0" indent="0" eaLnBrk="1" hangingPunct="1">
              <a:spcBef>
                <a:spcPct val="50000"/>
              </a:spcBef>
              <a:buClrTx/>
              <a:buFontTx/>
              <a:buNone/>
            </a:pPr>
            <a:endParaRPr lang="en-US" altLang="zh-CN" sz="1800" dirty="0">
              <a:latin typeface="Arial" panose="020B0604020202020204" pitchFamily="34" charset="0"/>
            </a:endParaRPr>
          </a:p>
          <a:p>
            <a:pPr marL="0" lvl="0" indent="0" eaLnBrk="1" hangingPunct="1">
              <a:spcBef>
                <a:spcPct val="50000"/>
              </a:spcBef>
              <a:buClrTx/>
              <a:buFontTx/>
              <a:buNone/>
            </a:pPr>
            <a:endParaRPr lang="en-US" altLang="zh-CN" sz="1800" dirty="0">
              <a:latin typeface="Arial" panose="020B0604020202020204" pitchFamily="34" charset="0"/>
            </a:endParaRPr>
          </a:p>
          <a:p>
            <a:pPr marL="0" lvl="0" indent="0" eaLnBrk="1" hangingPunct="1">
              <a:spcBef>
                <a:spcPct val="50000"/>
              </a:spcBef>
              <a:buClrTx/>
              <a:buFontTx/>
              <a:buNone/>
            </a:pPr>
            <a:r>
              <a:rPr lang="en-US" altLang="zh-CN" sz="1800" dirty="0">
                <a:latin typeface="Arial" panose="020B0604020202020204" pitchFamily="34" charset="0"/>
              </a:rPr>
              <a:t>-(X+Y)</a:t>
            </a:r>
            <a:endParaRPr lang="en-US" altLang="zh-CN" sz="1800" dirty="0">
              <a:latin typeface="Arial" panose="020B0604020202020204" pitchFamily="34" charset="0"/>
            </a:endParaRPr>
          </a:p>
          <a:p>
            <a:pPr marL="0" lvl="0" indent="0" eaLnBrk="1" hangingPunct="1">
              <a:spcBef>
                <a:spcPct val="50000"/>
              </a:spcBef>
              <a:buClrTx/>
              <a:buFontTx/>
              <a:buNone/>
            </a:pPr>
            <a:endParaRPr lang="en-US" altLang="zh-CN" sz="1800" dirty="0">
              <a:latin typeface="Arial" panose="020B0604020202020204" pitchFamily="34" charset="0"/>
            </a:endParaRPr>
          </a:p>
          <a:p>
            <a:pPr marL="0" lvl="0" indent="0" eaLnBrk="1" hangingPunct="1">
              <a:spcBef>
                <a:spcPct val="50000"/>
              </a:spcBef>
              <a:buClrTx/>
              <a:buFontTx/>
              <a:buNone/>
            </a:pPr>
            <a:r>
              <a:rPr lang="en-US" altLang="zh-CN" sz="1800" dirty="0">
                <a:latin typeface="Arial" panose="020B0604020202020204" pitchFamily="34" charset="0"/>
              </a:rPr>
              <a:t>+(X+Y)</a:t>
            </a:r>
            <a:endParaRPr lang="en-US" altLang="zh-CN" sz="1800" dirty="0">
              <a:latin typeface="Arial" panose="020B0604020202020204" pitchFamily="34" charset="0"/>
            </a:endParaRPr>
          </a:p>
          <a:p>
            <a:pPr marL="0" lvl="0" indent="0" eaLnBrk="1" hangingPunct="1">
              <a:spcBef>
                <a:spcPct val="50000"/>
              </a:spcBef>
              <a:buClrTx/>
              <a:buFontTx/>
              <a:buNone/>
            </a:pPr>
            <a:r>
              <a:rPr lang="en-US" altLang="zh-CN" sz="1800" dirty="0">
                <a:latin typeface="Arial" panose="020B0604020202020204" pitchFamily="34" charset="0"/>
              </a:rPr>
              <a:t>-(X+Y)</a:t>
            </a:r>
            <a:endParaRPr lang="en-US" altLang="zh-CN" sz="1800" dirty="0">
              <a:latin typeface="Arial" panose="020B0604020202020204" pitchFamily="34" charset="0"/>
            </a:endParaRPr>
          </a:p>
        </p:txBody>
      </p:sp>
      <p:sp>
        <p:nvSpPr>
          <p:cNvPr id="69642" name="Text Box 12"/>
          <p:cNvSpPr txBox="1"/>
          <p:nvPr/>
        </p:nvSpPr>
        <p:spPr>
          <a:xfrm>
            <a:off x="4068763" y="2551113"/>
            <a:ext cx="1079500" cy="32559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endParaRPr lang="en-US" altLang="zh-CN" sz="1800" dirty="0">
              <a:latin typeface="Arial" panose="020B0604020202020204" pitchFamily="34" charset="0"/>
            </a:endParaRPr>
          </a:p>
          <a:p>
            <a:pPr marL="0" lvl="0" indent="0" eaLnBrk="1" hangingPunct="1">
              <a:spcBef>
                <a:spcPct val="50000"/>
              </a:spcBef>
              <a:buClrTx/>
              <a:buFontTx/>
              <a:buNone/>
            </a:pPr>
            <a:r>
              <a:rPr lang="en-US" altLang="zh-CN" sz="1800" dirty="0">
                <a:latin typeface="Arial" panose="020B0604020202020204" pitchFamily="34" charset="0"/>
              </a:rPr>
              <a:t>+(X-Y)</a:t>
            </a:r>
            <a:endParaRPr lang="en-US" altLang="zh-CN" sz="1800" dirty="0">
              <a:latin typeface="Arial" panose="020B0604020202020204" pitchFamily="34" charset="0"/>
            </a:endParaRPr>
          </a:p>
          <a:p>
            <a:pPr marL="0" lvl="0" indent="0" eaLnBrk="1" hangingPunct="1">
              <a:spcBef>
                <a:spcPct val="50000"/>
              </a:spcBef>
              <a:buClrTx/>
              <a:buFontTx/>
              <a:buNone/>
            </a:pPr>
            <a:r>
              <a:rPr lang="en-US" altLang="zh-CN" sz="1800" dirty="0">
                <a:latin typeface="Arial" panose="020B0604020202020204" pitchFamily="34" charset="0"/>
              </a:rPr>
              <a:t>-(X-Y)</a:t>
            </a:r>
            <a:endParaRPr lang="en-US" altLang="zh-CN" sz="1800" dirty="0">
              <a:latin typeface="Arial" panose="020B0604020202020204" pitchFamily="34" charset="0"/>
            </a:endParaRPr>
          </a:p>
          <a:p>
            <a:pPr marL="0" lvl="0" indent="0" eaLnBrk="1" hangingPunct="1">
              <a:spcBef>
                <a:spcPct val="50000"/>
              </a:spcBef>
              <a:buClrTx/>
              <a:buFontTx/>
              <a:buNone/>
            </a:pPr>
            <a:endParaRPr lang="en-US" altLang="zh-CN" sz="1800" dirty="0">
              <a:latin typeface="Arial" panose="020B0604020202020204" pitchFamily="34" charset="0"/>
            </a:endParaRPr>
          </a:p>
          <a:p>
            <a:pPr marL="0" lvl="0" indent="0" eaLnBrk="1" hangingPunct="1">
              <a:spcBef>
                <a:spcPct val="50000"/>
              </a:spcBef>
              <a:buClrTx/>
              <a:buFontTx/>
              <a:buNone/>
            </a:pPr>
            <a:r>
              <a:rPr lang="en-US" altLang="zh-CN" sz="1800" dirty="0">
                <a:latin typeface="Arial" panose="020B0604020202020204" pitchFamily="34" charset="0"/>
              </a:rPr>
              <a:t>+(X-Y)</a:t>
            </a:r>
            <a:endParaRPr lang="en-US" altLang="zh-CN" sz="1800" dirty="0">
              <a:latin typeface="Arial" panose="020B0604020202020204" pitchFamily="34" charset="0"/>
            </a:endParaRPr>
          </a:p>
          <a:p>
            <a:pPr marL="0" lvl="0" indent="0" eaLnBrk="1" hangingPunct="1">
              <a:spcBef>
                <a:spcPct val="50000"/>
              </a:spcBef>
              <a:buClrTx/>
              <a:buFontTx/>
              <a:buNone/>
            </a:pPr>
            <a:endParaRPr lang="en-US" altLang="zh-CN" sz="1800" dirty="0">
              <a:latin typeface="Arial" panose="020B0604020202020204" pitchFamily="34" charset="0"/>
            </a:endParaRPr>
          </a:p>
          <a:p>
            <a:pPr marL="0" lvl="0" indent="0" eaLnBrk="1" hangingPunct="1">
              <a:spcBef>
                <a:spcPct val="50000"/>
              </a:spcBef>
              <a:buClrTx/>
              <a:buFontTx/>
              <a:buNone/>
            </a:pPr>
            <a:endParaRPr lang="en-US" altLang="zh-CN" sz="1800" dirty="0">
              <a:latin typeface="Arial" panose="020B0604020202020204" pitchFamily="34" charset="0"/>
            </a:endParaRPr>
          </a:p>
          <a:p>
            <a:pPr marL="0" lvl="0" indent="0" eaLnBrk="1" hangingPunct="1">
              <a:spcBef>
                <a:spcPct val="50000"/>
              </a:spcBef>
              <a:buClrTx/>
              <a:buFontTx/>
              <a:buNone/>
            </a:pPr>
            <a:r>
              <a:rPr lang="en-US" altLang="zh-CN" sz="1800" dirty="0">
                <a:latin typeface="Arial" panose="020B0604020202020204" pitchFamily="34" charset="0"/>
              </a:rPr>
              <a:t>-(X-Y)</a:t>
            </a:r>
            <a:endParaRPr lang="en-US" altLang="zh-CN" sz="1800" dirty="0">
              <a:latin typeface="Arial" panose="020B0604020202020204" pitchFamily="34" charset="0"/>
            </a:endParaRPr>
          </a:p>
        </p:txBody>
      </p:sp>
      <p:sp>
        <p:nvSpPr>
          <p:cNvPr id="69643" name="Text Box 13"/>
          <p:cNvSpPr txBox="1"/>
          <p:nvPr/>
        </p:nvSpPr>
        <p:spPr>
          <a:xfrm>
            <a:off x="5292725" y="2551113"/>
            <a:ext cx="1079500" cy="32559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endParaRPr lang="en-US" altLang="zh-CN" sz="1800" dirty="0">
              <a:latin typeface="Arial" panose="020B0604020202020204" pitchFamily="34" charset="0"/>
            </a:endParaRPr>
          </a:p>
          <a:p>
            <a:pPr marL="0" lvl="0" indent="0" eaLnBrk="1" hangingPunct="1">
              <a:spcBef>
                <a:spcPct val="50000"/>
              </a:spcBef>
              <a:buClrTx/>
              <a:buFontTx/>
              <a:buNone/>
            </a:pPr>
            <a:r>
              <a:rPr lang="en-US" altLang="zh-CN" sz="1800" dirty="0">
                <a:latin typeface="Arial" panose="020B0604020202020204" pitchFamily="34" charset="0"/>
              </a:rPr>
              <a:t>-(X-Y)</a:t>
            </a:r>
            <a:endParaRPr lang="en-US" altLang="zh-CN" sz="1800" dirty="0">
              <a:latin typeface="Arial" panose="020B0604020202020204" pitchFamily="34" charset="0"/>
            </a:endParaRPr>
          </a:p>
          <a:p>
            <a:pPr marL="0" lvl="0" indent="0" eaLnBrk="1" hangingPunct="1">
              <a:spcBef>
                <a:spcPct val="50000"/>
              </a:spcBef>
              <a:buClrTx/>
              <a:buFontTx/>
              <a:buNone/>
            </a:pPr>
            <a:r>
              <a:rPr lang="en-US" altLang="zh-CN" sz="1800" dirty="0">
                <a:latin typeface="Arial" panose="020B0604020202020204" pitchFamily="34" charset="0"/>
              </a:rPr>
              <a:t>+(X-Y)</a:t>
            </a:r>
            <a:endParaRPr lang="en-US" altLang="zh-CN" sz="1800" dirty="0">
              <a:latin typeface="Arial" panose="020B0604020202020204" pitchFamily="34" charset="0"/>
            </a:endParaRPr>
          </a:p>
          <a:p>
            <a:pPr marL="0" lvl="0" indent="0" eaLnBrk="1" hangingPunct="1">
              <a:spcBef>
                <a:spcPct val="50000"/>
              </a:spcBef>
              <a:buClrTx/>
              <a:buFontTx/>
              <a:buNone/>
            </a:pPr>
            <a:endParaRPr lang="en-US" altLang="zh-CN" sz="1800" dirty="0">
              <a:latin typeface="Arial" panose="020B0604020202020204" pitchFamily="34" charset="0"/>
            </a:endParaRPr>
          </a:p>
          <a:p>
            <a:pPr marL="0" lvl="0" indent="0" eaLnBrk="1" hangingPunct="1">
              <a:spcBef>
                <a:spcPct val="50000"/>
              </a:spcBef>
              <a:buClrTx/>
              <a:buFontTx/>
              <a:buNone/>
            </a:pPr>
            <a:r>
              <a:rPr lang="en-US" altLang="zh-CN" sz="1800" dirty="0">
                <a:latin typeface="Arial" panose="020B0604020202020204" pitchFamily="34" charset="0"/>
              </a:rPr>
              <a:t>-(X-Y)</a:t>
            </a:r>
            <a:endParaRPr lang="en-US" altLang="zh-CN" sz="1800" dirty="0">
              <a:latin typeface="Arial" panose="020B0604020202020204" pitchFamily="34" charset="0"/>
            </a:endParaRPr>
          </a:p>
          <a:p>
            <a:pPr marL="0" lvl="0" indent="0" eaLnBrk="1" hangingPunct="1">
              <a:spcBef>
                <a:spcPct val="50000"/>
              </a:spcBef>
              <a:buClrTx/>
              <a:buFontTx/>
              <a:buNone/>
            </a:pPr>
            <a:endParaRPr lang="en-US" altLang="zh-CN" sz="1800" dirty="0">
              <a:latin typeface="Arial" panose="020B0604020202020204" pitchFamily="34" charset="0"/>
            </a:endParaRPr>
          </a:p>
          <a:p>
            <a:pPr marL="0" lvl="0" indent="0" eaLnBrk="1" hangingPunct="1">
              <a:spcBef>
                <a:spcPct val="50000"/>
              </a:spcBef>
              <a:buClrTx/>
              <a:buFontTx/>
              <a:buNone/>
            </a:pPr>
            <a:endParaRPr lang="en-US" altLang="zh-CN" sz="1800" dirty="0">
              <a:latin typeface="Arial" panose="020B0604020202020204" pitchFamily="34" charset="0"/>
            </a:endParaRPr>
          </a:p>
          <a:p>
            <a:pPr marL="0" lvl="0" indent="0" eaLnBrk="1" hangingPunct="1">
              <a:spcBef>
                <a:spcPct val="50000"/>
              </a:spcBef>
              <a:buClrTx/>
              <a:buFontTx/>
              <a:buNone/>
            </a:pPr>
            <a:r>
              <a:rPr lang="en-US" altLang="zh-CN" sz="1800" dirty="0">
                <a:latin typeface="Arial" panose="020B0604020202020204" pitchFamily="34" charset="0"/>
              </a:rPr>
              <a:t>+(X-Y)</a:t>
            </a:r>
            <a:endParaRPr lang="en-US" altLang="zh-CN" sz="1800" dirty="0">
              <a:latin typeface="Arial" panose="020B0604020202020204" pitchFamily="34" charset="0"/>
            </a:endParaRPr>
          </a:p>
        </p:txBody>
      </p:sp>
      <p:sp>
        <p:nvSpPr>
          <p:cNvPr id="69644" name="Text Box 14"/>
          <p:cNvSpPr txBox="1"/>
          <p:nvPr/>
        </p:nvSpPr>
        <p:spPr>
          <a:xfrm>
            <a:off x="6734175" y="2551113"/>
            <a:ext cx="1079500" cy="32559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endParaRPr lang="en-US" altLang="zh-CN" sz="1800" dirty="0">
              <a:latin typeface="Arial" panose="020B0604020202020204" pitchFamily="34" charset="0"/>
            </a:endParaRPr>
          </a:p>
          <a:p>
            <a:pPr marL="0" lvl="0" indent="0" eaLnBrk="1" hangingPunct="1">
              <a:spcBef>
                <a:spcPct val="50000"/>
              </a:spcBef>
              <a:buClrTx/>
              <a:buFontTx/>
              <a:buNone/>
            </a:pPr>
            <a:r>
              <a:rPr lang="en-US" altLang="zh-CN" sz="1800" dirty="0">
                <a:latin typeface="Arial" panose="020B0604020202020204" pitchFamily="34" charset="0"/>
              </a:rPr>
              <a:t>+(X-Y)</a:t>
            </a:r>
            <a:endParaRPr lang="en-US" altLang="zh-CN" sz="1800" dirty="0">
              <a:latin typeface="Arial" panose="020B0604020202020204" pitchFamily="34" charset="0"/>
            </a:endParaRPr>
          </a:p>
          <a:p>
            <a:pPr marL="0" lvl="0" indent="0" eaLnBrk="1" hangingPunct="1">
              <a:spcBef>
                <a:spcPct val="50000"/>
              </a:spcBef>
              <a:buClrTx/>
              <a:buFontTx/>
              <a:buNone/>
            </a:pPr>
            <a:r>
              <a:rPr lang="en-US" altLang="zh-CN" sz="1800" dirty="0">
                <a:latin typeface="Arial" panose="020B0604020202020204" pitchFamily="34" charset="0"/>
              </a:rPr>
              <a:t>+(X-Y)</a:t>
            </a:r>
            <a:endParaRPr lang="en-US" altLang="zh-CN" sz="1800" dirty="0">
              <a:latin typeface="Arial" panose="020B0604020202020204" pitchFamily="34" charset="0"/>
            </a:endParaRPr>
          </a:p>
          <a:p>
            <a:pPr marL="0" lvl="0" indent="0" eaLnBrk="1" hangingPunct="1">
              <a:spcBef>
                <a:spcPct val="50000"/>
              </a:spcBef>
              <a:buClrTx/>
              <a:buFontTx/>
              <a:buNone/>
            </a:pPr>
            <a:endParaRPr lang="en-US" altLang="zh-CN" sz="1800" dirty="0">
              <a:latin typeface="Arial" panose="020B0604020202020204" pitchFamily="34" charset="0"/>
            </a:endParaRPr>
          </a:p>
          <a:p>
            <a:pPr marL="0" lvl="0" indent="0" eaLnBrk="1" hangingPunct="1">
              <a:spcBef>
                <a:spcPct val="50000"/>
              </a:spcBef>
              <a:buClrTx/>
              <a:buFontTx/>
              <a:buNone/>
            </a:pPr>
            <a:r>
              <a:rPr lang="en-US" altLang="zh-CN" sz="1800" dirty="0">
                <a:latin typeface="Arial" panose="020B0604020202020204" pitchFamily="34" charset="0"/>
              </a:rPr>
              <a:t>+(X-Y)</a:t>
            </a:r>
            <a:endParaRPr lang="en-US" altLang="zh-CN" sz="1800" dirty="0">
              <a:latin typeface="Arial" panose="020B0604020202020204" pitchFamily="34" charset="0"/>
            </a:endParaRPr>
          </a:p>
          <a:p>
            <a:pPr marL="0" lvl="0" indent="0" eaLnBrk="1" hangingPunct="1">
              <a:spcBef>
                <a:spcPct val="50000"/>
              </a:spcBef>
              <a:buClrTx/>
              <a:buFontTx/>
              <a:buNone/>
            </a:pPr>
            <a:endParaRPr lang="en-US" altLang="zh-CN" sz="1800" dirty="0">
              <a:latin typeface="Arial" panose="020B0604020202020204" pitchFamily="34" charset="0"/>
            </a:endParaRPr>
          </a:p>
          <a:p>
            <a:pPr marL="0" lvl="0" indent="0" eaLnBrk="1" hangingPunct="1">
              <a:spcBef>
                <a:spcPct val="50000"/>
              </a:spcBef>
              <a:buClrTx/>
              <a:buFontTx/>
              <a:buNone/>
            </a:pPr>
            <a:endParaRPr lang="en-US" altLang="zh-CN" sz="1800" dirty="0">
              <a:latin typeface="Arial" panose="020B0604020202020204" pitchFamily="34" charset="0"/>
            </a:endParaRPr>
          </a:p>
          <a:p>
            <a:pPr marL="0" lvl="0" indent="0" eaLnBrk="1" hangingPunct="1">
              <a:spcBef>
                <a:spcPct val="50000"/>
              </a:spcBef>
              <a:buClrTx/>
              <a:buFontTx/>
              <a:buNone/>
            </a:pPr>
            <a:r>
              <a:rPr lang="en-US" altLang="zh-CN" sz="1800" dirty="0">
                <a:latin typeface="Arial" panose="020B0604020202020204" pitchFamily="34" charset="0"/>
              </a:rPr>
              <a:t>+(X-Y)</a:t>
            </a:r>
            <a:endParaRPr lang="en-US" altLang="zh-CN" sz="1800" dirty="0">
              <a:latin typeface="Arial" panose="020B0604020202020204" pitchFamily="34" charset="0"/>
            </a:endParaRPr>
          </a:p>
        </p:txBody>
      </p:sp>
      <p:sp>
        <p:nvSpPr>
          <p:cNvPr id="69645" name="Text Box 15"/>
          <p:cNvSpPr txBox="1"/>
          <p:nvPr/>
        </p:nvSpPr>
        <p:spPr>
          <a:xfrm>
            <a:off x="1692275" y="2133600"/>
            <a:ext cx="1655763"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1800" b="1" dirty="0">
                <a:latin typeface="Arial" panose="020B0604020202020204" pitchFamily="34" charset="0"/>
              </a:rPr>
              <a:t>Operation</a:t>
            </a:r>
            <a:endParaRPr lang="en-US" altLang="zh-CN" sz="1800" b="1" dirty="0">
              <a:latin typeface="Arial" panose="020B0604020202020204" pitchFamily="34" charset="0"/>
            </a:endParaRPr>
          </a:p>
        </p:txBody>
      </p:sp>
      <p:sp>
        <p:nvSpPr>
          <p:cNvPr id="69646" name="Text Box 16"/>
          <p:cNvSpPr txBox="1"/>
          <p:nvPr/>
        </p:nvSpPr>
        <p:spPr>
          <a:xfrm>
            <a:off x="3132138" y="2133600"/>
            <a:ext cx="792162"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1800" b="1" dirty="0">
                <a:latin typeface="Arial" panose="020B0604020202020204" pitchFamily="34" charset="0"/>
              </a:rPr>
              <a:t>Add</a:t>
            </a:r>
            <a:endParaRPr lang="en-US" altLang="zh-CN" sz="1800" b="1" dirty="0">
              <a:latin typeface="Arial" panose="020B0604020202020204" pitchFamily="34" charset="0"/>
            </a:endParaRPr>
          </a:p>
        </p:txBody>
      </p:sp>
      <p:sp>
        <p:nvSpPr>
          <p:cNvPr id="69647" name="Text Box 17"/>
          <p:cNvSpPr txBox="1"/>
          <p:nvPr/>
        </p:nvSpPr>
        <p:spPr>
          <a:xfrm>
            <a:off x="4140200" y="2133600"/>
            <a:ext cx="792163"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1800" b="1" dirty="0">
                <a:latin typeface="Arial" panose="020B0604020202020204" pitchFamily="34" charset="0"/>
              </a:rPr>
              <a:t>X&gt;Y</a:t>
            </a:r>
            <a:endParaRPr lang="en-US" altLang="zh-CN" sz="1800" b="1" dirty="0">
              <a:latin typeface="Arial" panose="020B0604020202020204" pitchFamily="34" charset="0"/>
            </a:endParaRPr>
          </a:p>
        </p:txBody>
      </p:sp>
      <p:sp>
        <p:nvSpPr>
          <p:cNvPr id="69648" name="Text Box 18"/>
          <p:cNvSpPr txBox="1"/>
          <p:nvPr/>
        </p:nvSpPr>
        <p:spPr>
          <a:xfrm>
            <a:off x="6805613" y="2133600"/>
            <a:ext cx="792162"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1800" b="1" dirty="0">
                <a:latin typeface="Arial" panose="020B0604020202020204" pitchFamily="34" charset="0"/>
              </a:rPr>
              <a:t>X=Y</a:t>
            </a:r>
            <a:endParaRPr lang="en-US" altLang="zh-CN" sz="1800" b="1" dirty="0">
              <a:latin typeface="Arial" panose="020B0604020202020204" pitchFamily="34" charset="0"/>
            </a:endParaRPr>
          </a:p>
        </p:txBody>
      </p:sp>
      <p:sp>
        <p:nvSpPr>
          <p:cNvPr id="69649" name="Text Box 19"/>
          <p:cNvSpPr txBox="1"/>
          <p:nvPr/>
        </p:nvSpPr>
        <p:spPr>
          <a:xfrm>
            <a:off x="5364163" y="2198688"/>
            <a:ext cx="792162" cy="3667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1800" b="1" dirty="0">
                <a:latin typeface="Arial" panose="020B0604020202020204" pitchFamily="34" charset="0"/>
              </a:rPr>
              <a:t>X&lt;Y</a:t>
            </a:r>
            <a:endParaRPr lang="en-US" altLang="zh-CN" sz="1800" b="1" dirty="0">
              <a:latin typeface="Arial" panose="020B0604020202020204" pitchFamily="34" charset="0"/>
            </a:endParaRPr>
          </a:p>
        </p:txBody>
      </p:sp>
      <p:sp>
        <p:nvSpPr>
          <p:cNvPr id="69650" name="Text Box 20"/>
          <p:cNvSpPr txBox="1"/>
          <p:nvPr/>
        </p:nvSpPr>
        <p:spPr>
          <a:xfrm>
            <a:off x="5005388" y="1557338"/>
            <a:ext cx="15113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endParaRPr lang="zh-CN" altLang="en-US" sz="1800" dirty="0">
              <a:latin typeface="Arial" panose="020B0604020202020204" pitchFamily="34" charset="0"/>
            </a:endParaRPr>
          </a:p>
        </p:txBody>
      </p:sp>
      <p:sp>
        <p:nvSpPr>
          <p:cNvPr id="69651" name="Text Box 21"/>
          <p:cNvSpPr txBox="1"/>
          <p:nvPr/>
        </p:nvSpPr>
        <p:spPr>
          <a:xfrm>
            <a:off x="5076825" y="1766888"/>
            <a:ext cx="1223963" cy="3667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1800" b="1" dirty="0">
                <a:latin typeface="Arial" panose="020B0604020202020204" pitchFamily="34" charset="0"/>
              </a:rPr>
              <a:t>Subtract</a:t>
            </a:r>
            <a:endParaRPr lang="en-US" altLang="zh-CN" sz="1800" b="1" dirty="0">
              <a:latin typeface="Arial" panose="020B0604020202020204" pitchFamily="34" charset="0"/>
            </a:endParaRPr>
          </a:p>
        </p:txBody>
      </p:sp>
      <p:sp>
        <p:nvSpPr>
          <p:cNvPr id="243734" name="Text Box 22"/>
          <p:cNvSpPr txBox="1">
            <a:spLocks noChangeArrowheads="1"/>
          </p:cNvSpPr>
          <p:nvPr/>
        </p:nvSpPr>
        <p:spPr bwMode="auto">
          <a:xfrm>
            <a:off x="1116013" y="5949950"/>
            <a:ext cx="7056438" cy="519113"/>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algn="ctr" defTabSz="914400" eaLnBrk="1" hangingPunct="1">
              <a:spcBef>
                <a:spcPct val="50000"/>
              </a:spcBef>
              <a:buClrTx/>
              <a:buSzTx/>
              <a:buFontTx/>
              <a:buNone/>
              <a:defRPr/>
            </a:pPr>
            <a:r>
              <a:rPr kumimoji="1"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Addition and subtraction of signed numbers</a:t>
            </a:r>
            <a:endParaRPr kumimoji="1"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标题 1"/>
          <p:cNvSpPr>
            <a:spLocks noGrp="1"/>
          </p:cNvSpPr>
          <p:nvPr>
            <p:ph type="title"/>
          </p:nvPr>
        </p:nvSpPr>
        <p:spPr>
          <a:xfrm>
            <a:off x="468313" y="260350"/>
            <a:ext cx="8447087" cy="615950"/>
          </a:xfrm>
          <a:ln/>
        </p:spPr>
        <p:txBody>
          <a:bodyPr vert="horz" wrap="square" lIns="92075" tIns="46038" rIns="92075" bIns="46038" anchor="ctr" anchorCtr="0">
            <a:spAutoFit/>
          </a:bodyPr>
          <a:p>
            <a:r>
              <a:rPr lang="en-US" altLang="zh-CN" sz="3400" dirty="0"/>
              <a:t>Arithmetic with 2’s complement form</a:t>
            </a:r>
            <a:endParaRPr lang="zh-CN" altLang="en-US" sz="3400" dirty="0"/>
          </a:p>
        </p:txBody>
      </p:sp>
      <p:sp>
        <p:nvSpPr>
          <p:cNvPr id="3" name="内容占位符 2"/>
          <p:cNvSpPr>
            <a:spLocks noGrp="1"/>
          </p:cNvSpPr>
          <p:nvPr>
            <p:ph idx="1"/>
          </p:nvPr>
        </p:nvSpPr>
        <p:spPr>
          <a:xfrm>
            <a:off x="468313" y="981075"/>
            <a:ext cx="8523287" cy="2781300"/>
          </a:xfrm>
          <a:ln/>
        </p:spPr>
        <p:txBody>
          <a:bodyPr vert="horz" wrap="square" lIns="91440" tIns="45720" rIns="91440" bIns="45720" anchor="t" anchorCtr="0">
            <a:spAutoFit/>
          </a:bodyPr>
          <a:p>
            <a:r>
              <a:rPr lang="en-US" altLang="zh-CN" dirty="0"/>
              <a:t>N</a:t>
            </a:r>
            <a:r>
              <a:rPr lang="en-US" altLang="zh-CN" baseline="-25000" dirty="0"/>
              <a:t>1</a:t>
            </a:r>
            <a:r>
              <a:rPr lang="en-US" altLang="zh-CN" dirty="0"/>
              <a:t>+N</a:t>
            </a:r>
            <a:r>
              <a:rPr lang="en-US" altLang="zh-CN" baseline="-25000" dirty="0"/>
              <a:t>2</a:t>
            </a:r>
            <a:r>
              <a:rPr lang="zh-CN" altLang="en-US" dirty="0"/>
              <a:t>：</a:t>
            </a:r>
            <a:r>
              <a:rPr lang="en-US" altLang="zh-CN" dirty="0"/>
              <a:t>[N</a:t>
            </a:r>
            <a:r>
              <a:rPr lang="en-US" altLang="zh-CN" baseline="-25000" dirty="0"/>
              <a:t>1</a:t>
            </a:r>
            <a:r>
              <a:rPr lang="en-US" altLang="zh-CN" dirty="0"/>
              <a:t>]</a:t>
            </a:r>
            <a:r>
              <a:rPr lang="en-US" altLang="zh-CN" baseline="-25000" dirty="0"/>
              <a:t>2</a:t>
            </a:r>
            <a:r>
              <a:rPr lang="en-US" altLang="zh-CN" dirty="0"/>
              <a:t>+[N</a:t>
            </a:r>
            <a:r>
              <a:rPr lang="en-US" altLang="zh-CN" baseline="-25000" dirty="0"/>
              <a:t>2</a:t>
            </a:r>
            <a:r>
              <a:rPr lang="en-US" altLang="zh-CN" dirty="0"/>
              <a:t>]</a:t>
            </a:r>
            <a:r>
              <a:rPr lang="en-US" altLang="zh-CN" baseline="-25000" dirty="0"/>
              <a:t>2</a:t>
            </a:r>
            <a:r>
              <a:rPr lang="en-US" altLang="zh-CN" dirty="0"/>
              <a:t>=[N</a:t>
            </a:r>
            <a:r>
              <a:rPr lang="en-US" altLang="zh-CN" baseline="-25000" dirty="0"/>
              <a:t>1</a:t>
            </a:r>
            <a:r>
              <a:rPr lang="en-US" altLang="zh-CN" dirty="0"/>
              <a:t>+N</a:t>
            </a:r>
            <a:r>
              <a:rPr lang="en-US" altLang="zh-CN" baseline="-25000" dirty="0"/>
              <a:t>2</a:t>
            </a:r>
            <a:r>
              <a:rPr lang="en-US" altLang="zh-CN" dirty="0"/>
              <a:t>]</a:t>
            </a:r>
            <a:r>
              <a:rPr lang="en-US" altLang="zh-CN" baseline="-25000" dirty="0"/>
              <a:t>2</a:t>
            </a:r>
            <a:endParaRPr lang="zh-CN" altLang="en-US" baseline="-25000" dirty="0"/>
          </a:p>
          <a:p>
            <a:r>
              <a:rPr lang="en-US" altLang="zh-CN" dirty="0"/>
              <a:t>N</a:t>
            </a:r>
            <a:r>
              <a:rPr lang="en-US" altLang="zh-CN" baseline="-25000" dirty="0"/>
              <a:t>1</a:t>
            </a:r>
            <a:r>
              <a:rPr lang="en-US" altLang="zh-CN" dirty="0"/>
              <a:t>-N</a:t>
            </a:r>
            <a:r>
              <a:rPr lang="en-US" altLang="zh-CN" baseline="-25000" dirty="0"/>
              <a:t>2</a:t>
            </a:r>
            <a:r>
              <a:rPr lang="zh-CN" altLang="en-US" dirty="0"/>
              <a:t>：</a:t>
            </a:r>
            <a:r>
              <a:rPr lang="en-US" altLang="zh-CN" dirty="0"/>
              <a:t>[N</a:t>
            </a:r>
            <a:r>
              <a:rPr lang="en-US" altLang="zh-CN" baseline="-25000" dirty="0"/>
              <a:t>1</a:t>
            </a:r>
            <a:r>
              <a:rPr lang="en-US" altLang="zh-CN" dirty="0"/>
              <a:t>]</a:t>
            </a:r>
            <a:r>
              <a:rPr lang="en-US" altLang="zh-CN" baseline="-25000" dirty="0"/>
              <a:t>2</a:t>
            </a:r>
            <a:r>
              <a:rPr lang="en-US" altLang="zh-CN" dirty="0"/>
              <a:t>+[-N</a:t>
            </a:r>
            <a:r>
              <a:rPr lang="en-US" altLang="zh-CN" baseline="-25000" dirty="0"/>
              <a:t>2</a:t>
            </a:r>
            <a:r>
              <a:rPr lang="en-US" altLang="zh-CN" dirty="0"/>
              <a:t>]</a:t>
            </a:r>
            <a:r>
              <a:rPr lang="en-US" altLang="zh-CN" baseline="-25000" dirty="0"/>
              <a:t>2</a:t>
            </a:r>
            <a:r>
              <a:rPr lang="en-US" altLang="zh-CN" dirty="0"/>
              <a:t>=[N</a:t>
            </a:r>
            <a:r>
              <a:rPr lang="en-US" altLang="zh-CN" baseline="-25000" dirty="0"/>
              <a:t>1</a:t>
            </a:r>
            <a:r>
              <a:rPr lang="en-US" altLang="zh-CN" dirty="0"/>
              <a:t>-N</a:t>
            </a:r>
            <a:r>
              <a:rPr lang="en-US" altLang="zh-CN" baseline="-25000" dirty="0"/>
              <a:t>2</a:t>
            </a:r>
            <a:r>
              <a:rPr lang="en-US" altLang="zh-CN" dirty="0"/>
              <a:t>]</a:t>
            </a:r>
            <a:r>
              <a:rPr lang="en-US" altLang="zh-CN" baseline="-25000" dirty="0"/>
              <a:t>2</a:t>
            </a:r>
            <a:endParaRPr lang="zh-CN" altLang="en-US" baseline="-25000" dirty="0"/>
          </a:p>
          <a:p>
            <a:r>
              <a:rPr lang="en-US" altLang="zh-CN" sz="3000" dirty="0">
                <a:solidFill>
                  <a:srgbClr val="00B050"/>
                </a:solidFill>
              </a:rPr>
              <a:t>Rules for it</a:t>
            </a:r>
            <a:r>
              <a:rPr lang="en-US" altLang="zh-CN" sz="3000" dirty="0"/>
              <a:t>: Add the two signed numbers. </a:t>
            </a:r>
            <a:r>
              <a:rPr lang="en-US" altLang="zh-CN" sz="3000" dirty="0">
                <a:solidFill>
                  <a:srgbClr val="FF0000"/>
                </a:solidFill>
              </a:rPr>
              <a:t>Discard any final carries</a:t>
            </a:r>
            <a:r>
              <a:rPr lang="en-US" altLang="zh-CN" sz="3000" dirty="0"/>
              <a:t>. The result is in signed form.</a:t>
            </a:r>
            <a:endParaRPr lang="en-US" altLang="zh-CN" sz="3000" dirty="0"/>
          </a:p>
          <a:p>
            <a:r>
              <a:rPr lang="en-US" altLang="zh-CN" dirty="0"/>
              <a:t>Examples:</a:t>
            </a:r>
            <a:endParaRPr lang="zh-CN" altLang="en-US" dirty="0"/>
          </a:p>
        </p:txBody>
      </p:sp>
      <p:sp>
        <p:nvSpPr>
          <p:cNvPr id="70660" name="灯片编号占位符 3"/>
          <p:cNvSpPr txBox="1">
            <a:spLocks noGrp="1"/>
          </p:cNvSpPr>
          <p:nvPr>
            <p:ph type="sldNum" sz="quarter"/>
          </p:nvPr>
        </p:nvSpPr>
        <p:spPr>
          <a:xfrm>
            <a:off x="8604250" y="6381750"/>
            <a:ext cx="504825" cy="365125"/>
          </a:xfrm>
          <a:prstGeom prst="rect">
            <a:avLst/>
          </a:prstGeom>
          <a:noFill/>
          <a:ln w="9525">
            <a:noFill/>
          </a:ln>
        </p:spPr>
        <p:txBody>
          <a:bodyPr/>
          <a:p>
            <a:pPr marL="0" indent="0">
              <a:spcBef>
                <a:spcPct val="0"/>
              </a:spcBef>
              <a:buClrTx/>
              <a:buFontTx/>
              <a:buNone/>
            </a:pPr>
            <a:fld id="{9A0DB2DC-4C9A-4742-B13C-FB6460FD3503}" type="slidenum">
              <a:rPr lang="zh-CN" altLang="en-US" sz="2400" dirty="0"/>
            </a:fld>
            <a:endParaRPr lang="zh-CN" altLang="en-US" sz="2400" dirty="0"/>
          </a:p>
        </p:txBody>
      </p:sp>
      <p:sp>
        <p:nvSpPr>
          <p:cNvPr id="5" name="Text Box 24"/>
          <p:cNvSpPr txBox="1"/>
          <p:nvPr/>
        </p:nvSpPr>
        <p:spPr>
          <a:xfrm>
            <a:off x="1028700" y="4149725"/>
            <a:ext cx="24384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en-US" altLang="zh-CN" sz="2000" dirty="0"/>
              <a:t>00011110 </a:t>
            </a:r>
            <a:r>
              <a:rPr lang="en-US" altLang="zh-CN" sz="2000" dirty="0">
                <a:solidFill>
                  <a:srgbClr val="008000"/>
                </a:solidFill>
              </a:rPr>
              <a:t>= +30</a:t>
            </a:r>
            <a:r>
              <a:rPr lang="en-US" altLang="zh-CN" sz="2000" dirty="0"/>
              <a:t>   </a:t>
            </a:r>
            <a:endParaRPr lang="en-US" altLang="zh-CN" sz="2000" dirty="0"/>
          </a:p>
          <a:p>
            <a:pPr marL="0" lvl="0" indent="0">
              <a:spcBef>
                <a:spcPct val="0"/>
              </a:spcBef>
              <a:buClrTx/>
              <a:buFontTx/>
              <a:buNone/>
            </a:pPr>
            <a:r>
              <a:rPr lang="en-US" altLang="zh-CN" sz="2000" dirty="0"/>
              <a:t>00001111 </a:t>
            </a:r>
            <a:r>
              <a:rPr lang="en-US" altLang="zh-CN" sz="2000" dirty="0">
                <a:solidFill>
                  <a:srgbClr val="008000"/>
                </a:solidFill>
              </a:rPr>
              <a:t>= +15</a:t>
            </a:r>
            <a:endParaRPr lang="en-US" altLang="zh-CN" sz="2000" dirty="0">
              <a:solidFill>
                <a:srgbClr val="008000"/>
              </a:solidFill>
            </a:endParaRPr>
          </a:p>
        </p:txBody>
      </p:sp>
      <p:sp>
        <p:nvSpPr>
          <p:cNvPr id="6" name="Line 25"/>
          <p:cNvSpPr/>
          <p:nvPr/>
        </p:nvSpPr>
        <p:spPr>
          <a:xfrm>
            <a:off x="1104900" y="4835525"/>
            <a:ext cx="1828800" cy="0"/>
          </a:xfrm>
          <a:prstGeom prst="line">
            <a:avLst/>
          </a:prstGeom>
          <a:ln w="9525" cap="flat" cmpd="sng">
            <a:solidFill>
              <a:schemeClr val="tx1"/>
            </a:solidFill>
            <a:prstDash val="solid"/>
            <a:headEnd type="none" w="med" len="med"/>
            <a:tailEnd type="none" w="med" len="med"/>
          </a:ln>
        </p:spPr>
      </p:sp>
      <p:sp>
        <p:nvSpPr>
          <p:cNvPr id="7" name="Text Box 26"/>
          <p:cNvSpPr txBox="1"/>
          <p:nvPr/>
        </p:nvSpPr>
        <p:spPr>
          <a:xfrm>
            <a:off x="1028700" y="4835525"/>
            <a:ext cx="1600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sz="2000" dirty="0"/>
              <a:t>00101101</a:t>
            </a:r>
            <a:endParaRPr lang="en-US" altLang="zh-CN" sz="2000" dirty="0"/>
          </a:p>
        </p:txBody>
      </p:sp>
      <p:sp>
        <p:nvSpPr>
          <p:cNvPr id="8" name="Text Box 27"/>
          <p:cNvSpPr txBox="1"/>
          <p:nvPr/>
        </p:nvSpPr>
        <p:spPr>
          <a:xfrm>
            <a:off x="2095500" y="4835525"/>
            <a:ext cx="1066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sz="2000" dirty="0">
                <a:solidFill>
                  <a:srgbClr val="008000"/>
                </a:solidFill>
              </a:rPr>
              <a:t>= +45</a:t>
            </a:r>
            <a:endParaRPr lang="en-US" altLang="zh-CN" sz="2000" dirty="0">
              <a:solidFill>
                <a:srgbClr val="008000"/>
              </a:solidFill>
            </a:endParaRPr>
          </a:p>
        </p:txBody>
      </p:sp>
      <p:sp>
        <p:nvSpPr>
          <p:cNvPr id="9" name="Text Box 36"/>
          <p:cNvSpPr txBox="1"/>
          <p:nvPr/>
        </p:nvSpPr>
        <p:spPr>
          <a:xfrm>
            <a:off x="3314700" y="4149725"/>
            <a:ext cx="24384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en-US" altLang="zh-CN" sz="2000" dirty="0"/>
              <a:t>00001110 </a:t>
            </a:r>
            <a:r>
              <a:rPr lang="en-US" altLang="zh-CN" sz="2000" dirty="0">
                <a:solidFill>
                  <a:srgbClr val="008000"/>
                </a:solidFill>
              </a:rPr>
              <a:t>= +14</a:t>
            </a:r>
            <a:r>
              <a:rPr lang="en-US" altLang="zh-CN" sz="2000" dirty="0"/>
              <a:t>   </a:t>
            </a:r>
            <a:endParaRPr lang="en-US" altLang="zh-CN" sz="2000" dirty="0"/>
          </a:p>
          <a:p>
            <a:pPr marL="0" lvl="0" indent="0">
              <a:spcBef>
                <a:spcPct val="0"/>
              </a:spcBef>
              <a:buClrTx/>
              <a:buFontTx/>
              <a:buNone/>
            </a:pPr>
            <a:r>
              <a:rPr lang="en-US" altLang="zh-CN" sz="2000" dirty="0"/>
              <a:t>11101111 </a:t>
            </a:r>
            <a:r>
              <a:rPr lang="en-US" altLang="zh-CN" sz="2000" dirty="0">
                <a:solidFill>
                  <a:srgbClr val="008000"/>
                </a:solidFill>
              </a:rPr>
              <a:t>= </a:t>
            </a:r>
            <a:r>
              <a:rPr lang="en-US" altLang="zh-CN" sz="2000" dirty="0">
                <a:solidFill>
                  <a:srgbClr val="008000"/>
                </a:solidFill>
                <a:latin typeface="Symbol" panose="05050102010706020507" pitchFamily="18" charset="2"/>
              </a:rPr>
              <a:t>-</a:t>
            </a:r>
            <a:r>
              <a:rPr lang="en-US" altLang="zh-CN" sz="2000" dirty="0">
                <a:solidFill>
                  <a:srgbClr val="008000"/>
                </a:solidFill>
              </a:rPr>
              <a:t>17</a:t>
            </a:r>
            <a:endParaRPr lang="en-US" altLang="zh-CN" sz="2000" dirty="0">
              <a:solidFill>
                <a:srgbClr val="008000"/>
              </a:solidFill>
            </a:endParaRPr>
          </a:p>
        </p:txBody>
      </p:sp>
      <p:sp>
        <p:nvSpPr>
          <p:cNvPr id="10" name="Line 37"/>
          <p:cNvSpPr/>
          <p:nvPr/>
        </p:nvSpPr>
        <p:spPr>
          <a:xfrm>
            <a:off x="3390900" y="4835525"/>
            <a:ext cx="1752600" cy="0"/>
          </a:xfrm>
          <a:prstGeom prst="line">
            <a:avLst/>
          </a:prstGeom>
          <a:ln w="9525" cap="flat" cmpd="sng">
            <a:solidFill>
              <a:schemeClr val="tx1"/>
            </a:solidFill>
            <a:prstDash val="solid"/>
            <a:headEnd type="none" w="med" len="med"/>
            <a:tailEnd type="none" w="med" len="med"/>
          </a:ln>
        </p:spPr>
      </p:sp>
      <p:sp>
        <p:nvSpPr>
          <p:cNvPr id="11" name="Text Box 38"/>
          <p:cNvSpPr txBox="1"/>
          <p:nvPr/>
        </p:nvSpPr>
        <p:spPr>
          <a:xfrm>
            <a:off x="3314700" y="4835525"/>
            <a:ext cx="1600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sz="2000" dirty="0"/>
              <a:t>11111101</a:t>
            </a:r>
            <a:endParaRPr lang="en-US" altLang="zh-CN" sz="2000" dirty="0"/>
          </a:p>
        </p:txBody>
      </p:sp>
      <p:sp>
        <p:nvSpPr>
          <p:cNvPr id="12" name="Text Box 39"/>
          <p:cNvSpPr txBox="1"/>
          <p:nvPr/>
        </p:nvSpPr>
        <p:spPr>
          <a:xfrm>
            <a:off x="4381500" y="4835525"/>
            <a:ext cx="1066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sz="2000" dirty="0">
                <a:solidFill>
                  <a:srgbClr val="008000"/>
                </a:solidFill>
              </a:rPr>
              <a:t>=   </a:t>
            </a:r>
            <a:r>
              <a:rPr lang="en-US" altLang="zh-CN" sz="2000" dirty="0">
                <a:solidFill>
                  <a:srgbClr val="008000"/>
                </a:solidFill>
                <a:latin typeface="Symbol" panose="05050102010706020507" pitchFamily="18" charset="2"/>
              </a:rPr>
              <a:t>-</a:t>
            </a:r>
            <a:r>
              <a:rPr lang="en-US" altLang="zh-CN" sz="2000" dirty="0">
                <a:solidFill>
                  <a:srgbClr val="008000"/>
                </a:solidFill>
              </a:rPr>
              <a:t>3</a:t>
            </a:r>
            <a:endParaRPr lang="en-US" altLang="zh-CN" sz="2000" dirty="0">
              <a:solidFill>
                <a:srgbClr val="008000"/>
              </a:solidFill>
            </a:endParaRPr>
          </a:p>
        </p:txBody>
      </p:sp>
      <p:sp>
        <p:nvSpPr>
          <p:cNvPr id="13" name="Text Box 40"/>
          <p:cNvSpPr txBox="1"/>
          <p:nvPr/>
        </p:nvSpPr>
        <p:spPr>
          <a:xfrm>
            <a:off x="5600700" y="4149725"/>
            <a:ext cx="24384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en-US" altLang="zh-CN" sz="2000" dirty="0"/>
              <a:t>11111111 </a:t>
            </a:r>
            <a:r>
              <a:rPr lang="en-US" altLang="zh-CN" sz="2000" dirty="0">
                <a:solidFill>
                  <a:srgbClr val="008000"/>
                </a:solidFill>
              </a:rPr>
              <a:t>=  </a:t>
            </a:r>
            <a:r>
              <a:rPr lang="en-US" altLang="zh-CN" sz="2000" dirty="0">
                <a:solidFill>
                  <a:srgbClr val="008000"/>
                </a:solidFill>
                <a:latin typeface="Symbol" panose="05050102010706020507" pitchFamily="18" charset="2"/>
              </a:rPr>
              <a:t>-</a:t>
            </a:r>
            <a:r>
              <a:rPr lang="en-US" altLang="zh-CN" sz="2000" dirty="0">
                <a:solidFill>
                  <a:srgbClr val="008000"/>
                </a:solidFill>
              </a:rPr>
              <a:t>1</a:t>
            </a:r>
            <a:r>
              <a:rPr lang="en-US" altLang="zh-CN" sz="2000" dirty="0"/>
              <a:t>   </a:t>
            </a:r>
            <a:endParaRPr lang="en-US" altLang="zh-CN" sz="2000" dirty="0"/>
          </a:p>
          <a:p>
            <a:pPr marL="0" lvl="0" indent="0">
              <a:spcBef>
                <a:spcPct val="0"/>
              </a:spcBef>
              <a:buClrTx/>
              <a:buFontTx/>
              <a:buNone/>
            </a:pPr>
            <a:r>
              <a:rPr lang="en-US" altLang="zh-CN" sz="2000" dirty="0"/>
              <a:t>11111000 </a:t>
            </a:r>
            <a:r>
              <a:rPr lang="en-US" altLang="zh-CN" sz="2000" dirty="0">
                <a:solidFill>
                  <a:srgbClr val="008000"/>
                </a:solidFill>
              </a:rPr>
              <a:t>=  </a:t>
            </a:r>
            <a:r>
              <a:rPr lang="en-US" altLang="zh-CN" sz="2000" dirty="0">
                <a:solidFill>
                  <a:srgbClr val="008000"/>
                </a:solidFill>
                <a:latin typeface="Symbol" panose="05050102010706020507" pitchFamily="18" charset="2"/>
              </a:rPr>
              <a:t>-</a:t>
            </a:r>
            <a:r>
              <a:rPr lang="en-US" altLang="zh-CN" sz="2000" dirty="0">
                <a:solidFill>
                  <a:srgbClr val="008000"/>
                </a:solidFill>
              </a:rPr>
              <a:t>8</a:t>
            </a:r>
            <a:endParaRPr lang="en-US" altLang="zh-CN" sz="2000" dirty="0">
              <a:solidFill>
                <a:srgbClr val="008000"/>
              </a:solidFill>
            </a:endParaRPr>
          </a:p>
        </p:txBody>
      </p:sp>
      <p:sp>
        <p:nvSpPr>
          <p:cNvPr id="14" name="Line 41"/>
          <p:cNvSpPr/>
          <p:nvPr/>
        </p:nvSpPr>
        <p:spPr>
          <a:xfrm>
            <a:off x="5676900" y="4835525"/>
            <a:ext cx="1752600" cy="0"/>
          </a:xfrm>
          <a:prstGeom prst="line">
            <a:avLst/>
          </a:prstGeom>
          <a:ln w="9525" cap="flat" cmpd="sng">
            <a:solidFill>
              <a:schemeClr val="tx1"/>
            </a:solidFill>
            <a:prstDash val="solid"/>
            <a:headEnd type="none" w="med" len="med"/>
            <a:tailEnd type="none" w="med" len="med"/>
          </a:ln>
        </p:spPr>
      </p:sp>
      <p:sp>
        <p:nvSpPr>
          <p:cNvPr id="15" name="Text Box 42"/>
          <p:cNvSpPr txBox="1"/>
          <p:nvPr/>
        </p:nvSpPr>
        <p:spPr>
          <a:xfrm>
            <a:off x="5600700" y="4835525"/>
            <a:ext cx="1600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sz="2000" dirty="0"/>
              <a:t>11110111</a:t>
            </a:r>
            <a:endParaRPr lang="en-US" altLang="zh-CN" sz="2000" dirty="0"/>
          </a:p>
        </p:txBody>
      </p:sp>
      <p:sp>
        <p:nvSpPr>
          <p:cNvPr id="16" name="Text Box 43"/>
          <p:cNvSpPr txBox="1"/>
          <p:nvPr/>
        </p:nvSpPr>
        <p:spPr>
          <a:xfrm>
            <a:off x="6667500" y="4835525"/>
            <a:ext cx="1066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sz="2000" dirty="0">
                <a:solidFill>
                  <a:srgbClr val="008000"/>
                </a:solidFill>
              </a:rPr>
              <a:t>=  </a:t>
            </a:r>
            <a:r>
              <a:rPr lang="en-US" altLang="zh-CN" sz="2000" dirty="0">
                <a:solidFill>
                  <a:srgbClr val="008000"/>
                </a:solidFill>
                <a:latin typeface="Symbol" panose="05050102010706020507" pitchFamily="18" charset="2"/>
              </a:rPr>
              <a:t>-</a:t>
            </a:r>
            <a:r>
              <a:rPr lang="en-US" altLang="zh-CN" sz="2000" dirty="0">
                <a:solidFill>
                  <a:srgbClr val="008000"/>
                </a:solidFill>
              </a:rPr>
              <a:t>9</a:t>
            </a:r>
            <a:endParaRPr lang="en-US" altLang="zh-CN" sz="2000" dirty="0">
              <a:solidFill>
                <a:srgbClr val="008000"/>
              </a:solidFill>
            </a:endParaRPr>
          </a:p>
        </p:txBody>
      </p:sp>
      <p:sp>
        <p:nvSpPr>
          <p:cNvPr id="17" name="Text Box 48"/>
          <p:cNvSpPr txBox="1"/>
          <p:nvPr/>
        </p:nvSpPr>
        <p:spPr>
          <a:xfrm>
            <a:off x="5441950" y="4835525"/>
            <a:ext cx="311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en-US" altLang="zh-CN" sz="2000" dirty="0"/>
              <a:t>1</a:t>
            </a:r>
            <a:endParaRPr lang="en-US" altLang="zh-CN" sz="2000" dirty="0"/>
          </a:p>
        </p:txBody>
      </p:sp>
      <p:sp>
        <p:nvSpPr>
          <p:cNvPr id="18" name="Line 49"/>
          <p:cNvSpPr/>
          <p:nvPr/>
        </p:nvSpPr>
        <p:spPr>
          <a:xfrm flipV="1">
            <a:off x="5524500" y="4943475"/>
            <a:ext cx="152400" cy="152400"/>
          </a:xfrm>
          <a:prstGeom prst="line">
            <a:avLst/>
          </a:prstGeom>
          <a:ln w="28575" cap="flat" cmpd="sng">
            <a:solidFill>
              <a:srgbClr val="FF0000"/>
            </a:solidFill>
            <a:prstDash val="solid"/>
            <a:headEnd type="none" w="med" len="med"/>
            <a:tailEnd type="none" w="med" len="med"/>
          </a:ln>
        </p:spPr>
      </p:sp>
      <p:grpSp>
        <p:nvGrpSpPr>
          <p:cNvPr id="19" name="Group 52"/>
          <p:cNvGrpSpPr/>
          <p:nvPr/>
        </p:nvGrpSpPr>
        <p:grpSpPr>
          <a:xfrm>
            <a:off x="4381500" y="5140325"/>
            <a:ext cx="1524000" cy="598488"/>
            <a:chOff x="2928" y="3532"/>
            <a:chExt cx="960" cy="377"/>
          </a:xfrm>
        </p:grpSpPr>
        <p:sp>
          <p:nvSpPr>
            <p:cNvPr id="70676" name="Text Box 50"/>
            <p:cNvSpPr txBox="1"/>
            <p:nvPr/>
          </p:nvSpPr>
          <p:spPr>
            <a:xfrm>
              <a:off x="2928" y="3676"/>
              <a:ext cx="960" cy="23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sz="2400" dirty="0">
                  <a:solidFill>
                    <a:srgbClr val="FF0000"/>
                  </a:solidFill>
                </a:rPr>
                <a:t>Discard carry</a:t>
              </a:r>
              <a:endParaRPr lang="en-US" altLang="zh-CN" sz="2400" dirty="0">
                <a:solidFill>
                  <a:srgbClr val="FF0000"/>
                </a:solidFill>
              </a:endParaRPr>
            </a:p>
          </p:txBody>
        </p:sp>
        <p:sp>
          <p:nvSpPr>
            <p:cNvPr id="70677" name="Line 51"/>
            <p:cNvSpPr/>
            <p:nvPr/>
          </p:nvSpPr>
          <p:spPr>
            <a:xfrm flipV="1">
              <a:off x="3504" y="3532"/>
              <a:ext cx="144" cy="192"/>
            </a:xfrm>
            <a:prstGeom prst="line">
              <a:avLst/>
            </a:prstGeom>
            <a:ln w="9525" cap="flat" cmpd="sng">
              <a:solidFill>
                <a:srgbClr val="FF0000"/>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154" end="16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7">
                                            <p:txEl>
                                              <p:charRg st="0" end="9"/>
                                            </p:txEl>
                                          </p:spTgt>
                                        </p:tgtEl>
                                        <p:attrNameLst>
                                          <p:attrName>style.visibility</p:attrName>
                                        </p:attrNameLst>
                                      </p:cBhvr>
                                      <p:to>
                                        <p:strVal val="visible"/>
                                      </p:to>
                                    </p:set>
                                    <p:animEffect transition="in" filter="wipe(right)">
                                      <p:cBhvr>
                                        <p:cTn id="21" dur="2000"/>
                                        <p:tgtEl>
                                          <p:spTgt spid="7">
                                            <p:txEl>
                                              <p:charRg st="0"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11">
                                            <p:txEl>
                                              <p:charRg st="0" end="9"/>
                                            </p:txEl>
                                          </p:spTgt>
                                        </p:tgtEl>
                                        <p:attrNameLst>
                                          <p:attrName>style.visibility</p:attrName>
                                        </p:attrNameLst>
                                      </p:cBhvr>
                                      <p:to>
                                        <p:strVal val="visible"/>
                                      </p:to>
                                    </p:set>
                                    <p:animEffect transition="in" filter="wipe(right)">
                                      <p:cBhvr>
                                        <p:cTn id="42" dur="2000"/>
                                        <p:tgtEl>
                                          <p:spTgt spid="11">
                                            <p:txEl>
                                              <p:charRg st="0"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additive="base">
                                        <p:cTn id="53" dur="500" fill="hold"/>
                                        <p:tgtEl>
                                          <p:spTgt spid="13"/>
                                        </p:tgtEl>
                                        <p:attrNameLst>
                                          <p:attrName>ppt_x</p:attrName>
                                        </p:attrNameLst>
                                      </p:cBhvr>
                                      <p:tavLst>
                                        <p:tav tm="0">
                                          <p:val>
                                            <p:strVal val="#ppt_x"/>
                                          </p:val>
                                        </p:tav>
                                        <p:tav tm="100000">
                                          <p:val>
                                            <p:strVal val="#ppt_x"/>
                                          </p:val>
                                        </p:tav>
                                      </p:tavLst>
                                    </p:anim>
                                    <p:anim calcmode="lin" valueType="num">
                                      <p:cBhvr additive="base">
                                        <p:cTn id="54" dur="500" fill="hold"/>
                                        <p:tgtEl>
                                          <p:spTgt spid="13"/>
                                        </p:tgtEl>
                                        <p:attrNameLst>
                                          <p:attrName>ppt_y</p:attrName>
                                        </p:attrNameLst>
                                      </p:cBhvr>
                                      <p:tavLst>
                                        <p:tav tm="0">
                                          <p:val>
                                            <p:strVal val="1+#ppt_h/2"/>
                                          </p:val>
                                        </p:tav>
                                        <p:tav tm="100000">
                                          <p:val>
                                            <p:strVal val="#ppt_y"/>
                                          </p:val>
                                        </p:tav>
                                      </p:tavLst>
                                    </p:anim>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left)">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nodeType="clickEffect">
                                  <p:stCondLst>
                                    <p:cond delay="0"/>
                                  </p:stCondLst>
                                  <p:childTnLst>
                                    <p:set>
                                      <p:cBhvr>
                                        <p:cTn id="62" dur="1" fill="hold">
                                          <p:stCondLst>
                                            <p:cond delay="0"/>
                                          </p:stCondLst>
                                        </p:cTn>
                                        <p:tgtEl>
                                          <p:spTgt spid="15">
                                            <p:txEl>
                                              <p:charRg st="0" end="9"/>
                                            </p:txEl>
                                          </p:spTgt>
                                        </p:tgtEl>
                                        <p:attrNameLst>
                                          <p:attrName>style.visibility</p:attrName>
                                        </p:attrNameLst>
                                      </p:cBhvr>
                                      <p:to>
                                        <p:strVal val="visible"/>
                                      </p:to>
                                    </p:set>
                                    <p:animEffect transition="in" filter="wipe(right)">
                                      <p:cBhvr>
                                        <p:cTn id="63" dur="2000"/>
                                        <p:tgtEl>
                                          <p:spTgt spid="15">
                                            <p:txEl>
                                              <p:charRg st="0" end="9"/>
                                            </p:txEl>
                                          </p:spTgt>
                                        </p:tgtEl>
                                      </p:cBhvr>
                                    </p:animEffect>
                                  </p:childTnLst>
                                </p:cTn>
                              </p:par>
                            </p:childTnLst>
                          </p:cTn>
                        </p:par>
                        <p:par>
                          <p:cTn id="64" fill="hold">
                            <p:stCondLst>
                              <p:cond delay="2000"/>
                            </p:stCondLst>
                            <p:childTnLst>
                              <p:par>
                                <p:cTn id="65" presetID="22" presetClass="entr" presetSubtype="2" fill="hold" grpId="0" nodeType="after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right)">
                                      <p:cBhvr>
                                        <p:cTn id="67" dur="500"/>
                                        <p:tgtEl>
                                          <p:spTgt spid="17"/>
                                        </p:tgtEl>
                                      </p:cBhvr>
                                    </p:animEffect>
                                  </p:childTnLst>
                                </p:cTn>
                              </p:par>
                            </p:childTnLst>
                          </p:cTn>
                        </p:par>
                        <p:par>
                          <p:cTn id="68" fill="hold">
                            <p:stCondLst>
                              <p:cond delay="2500"/>
                            </p:stCondLst>
                            <p:childTnLst>
                              <p:par>
                                <p:cTn id="69" presetID="22" presetClass="entr" presetSubtype="4" fill="hold" nodeType="after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wipe(down)">
                                      <p:cBhvr>
                                        <p:cTn id="71" dur="500"/>
                                        <p:tgtEl>
                                          <p:spTgt spid="18"/>
                                        </p:tgtEl>
                                      </p:cBhvr>
                                    </p:animEffect>
                                  </p:childTnLst>
                                </p:cTn>
                              </p:par>
                            </p:childTnLst>
                          </p:cTn>
                        </p:par>
                        <p:par>
                          <p:cTn id="72" fill="hold">
                            <p:stCondLst>
                              <p:cond delay="3000"/>
                            </p:stCondLst>
                            <p:childTnLst>
                              <p:par>
                                <p:cTn id="73" presetID="37" presetClass="entr" presetSubtype="0" fill="hold" nodeType="after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fade">
                                      <p:cBhvr>
                                        <p:cTn id="75" dur="1000"/>
                                        <p:tgtEl>
                                          <p:spTgt spid="19"/>
                                        </p:tgtEl>
                                      </p:cBhvr>
                                    </p:animEffect>
                                    <p:anim calcmode="lin" valueType="num">
                                      <p:cBhvr>
                                        <p:cTn id="76" dur="1000" fill="hold"/>
                                        <p:tgtEl>
                                          <p:spTgt spid="19"/>
                                        </p:tgtEl>
                                        <p:attrNameLst>
                                          <p:attrName>ppt_x</p:attrName>
                                        </p:attrNameLst>
                                      </p:cBhvr>
                                      <p:tavLst>
                                        <p:tav tm="0">
                                          <p:val>
                                            <p:strVal val="#ppt_x"/>
                                          </p:val>
                                        </p:tav>
                                        <p:tav tm="100000">
                                          <p:val>
                                            <p:strVal val="#ppt_x"/>
                                          </p:val>
                                        </p:tav>
                                      </p:tavLst>
                                    </p:anim>
                                    <p:anim calcmode="lin" valueType="num">
                                      <p:cBhvr>
                                        <p:cTn id="77" dur="900" decel="100000" fill="hold"/>
                                        <p:tgtEl>
                                          <p:spTgt spid="19"/>
                                        </p:tgtEl>
                                        <p:attrNameLst>
                                          <p:attrName>ppt_y</p:attrName>
                                        </p:attrNameLst>
                                      </p:cBhvr>
                                      <p:tavLst>
                                        <p:tav tm="0">
                                          <p:val>
                                            <p:strVal val="#ppt_y+1"/>
                                          </p:val>
                                        </p:tav>
                                        <p:tav tm="100000">
                                          <p:val>
                                            <p:strVal val="#ppt_y-.03"/>
                                          </p:val>
                                        </p:tav>
                                      </p:tavLst>
                                    </p:anim>
                                    <p:anim calcmode="lin" valueType="num">
                                      <p:cBhvr>
                                        <p:cTn id="78"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500" fill="hold"/>
                                        <p:tgtEl>
                                          <p:spTgt spid="16"/>
                                        </p:tgtEl>
                                        <p:attrNameLst>
                                          <p:attrName>ppt_x</p:attrName>
                                        </p:attrNameLst>
                                      </p:cBhvr>
                                      <p:tavLst>
                                        <p:tav tm="0">
                                          <p:val>
                                            <p:strVal val="#ppt_x"/>
                                          </p:val>
                                        </p:tav>
                                        <p:tav tm="100000">
                                          <p:val>
                                            <p:strVal val="#ppt_x"/>
                                          </p:val>
                                        </p:tav>
                                      </p:tavLst>
                                    </p:anim>
                                    <p:anim calcmode="lin" valueType="num">
                                      <p:cBhvr additive="base">
                                        <p:cTn id="8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2" grpId="0"/>
      <p:bldP spid="13" grpId="0"/>
      <p:bldP spid="16" grpId="0"/>
      <p:bldP spid="1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3"/>
          <p:cNvSpPr>
            <a:spLocks noGrp="1"/>
          </p:cNvSpPr>
          <p:nvPr>
            <p:ph idx="1"/>
          </p:nvPr>
        </p:nvSpPr>
        <p:spPr>
          <a:xfrm>
            <a:off x="1195388" y="1439863"/>
            <a:ext cx="7624762" cy="5157787"/>
          </a:xfrm>
          <a:ln/>
        </p:spPr>
        <p:txBody>
          <a:bodyPr vert="horz" wrap="square" lIns="91440" tIns="45720" rIns="91440" bIns="45720" anchor="t" anchorCtr="0"/>
          <a:p>
            <a:pPr eaLnBrk="1" hangingPunct="1">
              <a:lnSpc>
                <a:spcPct val="80000"/>
              </a:lnSpc>
              <a:buNone/>
            </a:pPr>
            <a:r>
              <a:rPr lang="en-US" altLang="zh-CN" sz="2400" dirty="0"/>
              <a:t>	     </a:t>
            </a:r>
            <a:r>
              <a:rPr lang="en-US" altLang="zh-CN" sz="2400" b="1" dirty="0"/>
              <a:t>9+3=12                                  </a:t>
            </a:r>
            <a:r>
              <a:rPr lang="zh-CN" altLang="en-US" sz="2400" b="1" dirty="0"/>
              <a:t>（</a:t>
            </a:r>
            <a:r>
              <a:rPr lang="en-US" altLang="zh-CN" sz="2400" b="1" dirty="0"/>
              <a:t>-9</a:t>
            </a:r>
            <a:r>
              <a:rPr lang="zh-CN" altLang="en-US" sz="2400" b="1" dirty="0"/>
              <a:t>）</a:t>
            </a:r>
            <a:r>
              <a:rPr lang="en-US" altLang="zh-CN" sz="2400" b="1" dirty="0"/>
              <a:t>+</a:t>
            </a:r>
            <a:r>
              <a:rPr lang="zh-CN" altLang="en-US" sz="2400" b="1" dirty="0"/>
              <a:t>（</a:t>
            </a:r>
            <a:r>
              <a:rPr lang="en-US" altLang="zh-CN" sz="2400" b="1" dirty="0"/>
              <a:t>-3</a:t>
            </a:r>
            <a:r>
              <a:rPr lang="zh-CN" altLang="en-US" sz="2400" b="1" dirty="0"/>
              <a:t>）</a:t>
            </a:r>
            <a:r>
              <a:rPr lang="en-US" altLang="zh-CN" sz="2400" b="1" dirty="0"/>
              <a:t>=-12</a:t>
            </a:r>
            <a:endParaRPr lang="en-US" altLang="zh-CN" sz="2400" b="1" dirty="0"/>
          </a:p>
          <a:p>
            <a:pPr eaLnBrk="1" hangingPunct="1">
              <a:lnSpc>
                <a:spcPct val="80000"/>
              </a:lnSpc>
              <a:buNone/>
            </a:pPr>
            <a:r>
              <a:rPr lang="en-US" altLang="zh-CN" sz="2400" b="1" dirty="0"/>
              <a:t>	      0^1001                                         1^0111    </a:t>
            </a:r>
            <a:r>
              <a:rPr lang="zh-CN" altLang="en-US" sz="2400" b="1" dirty="0"/>
              <a:t>（</a:t>
            </a:r>
            <a:r>
              <a:rPr lang="en-US" altLang="zh-CN" sz="2400" b="1" dirty="0"/>
              <a:t>-9</a:t>
            </a:r>
            <a:r>
              <a:rPr lang="zh-CN" altLang="en-US" sz="2400" b="1" dirty="0"/>
              <a:t>）</a:t>
            </a:r>
            <a:endParaRPr lang="zh-CN" altLang="en-US" sz="2400" b="1" u="sng" dirty="0"/>
          </a:p>
          <a:p>
            <a:pPr eaLnBrk="1" hangingPunct="1">
              <a:lnSpc>
                <a:spcPct val="80000"/>
              </a:lnSpc>
              <a:buNone/>
            </a:pPr>
            <a:r>
              <a:rPr lang="en-US" altLang="zh-CN" sz="2400" b="1" dirty="0"/>
              <a:t>     </a:t>
            </a:r>
            <a:r>
              <a:rPr lang="en-US" altLang="zh-CN" sz="2400" b="1" u="sng" dirty="0"/>
              <a:t>+   0^0011 </a:t>
            </a:r>
            <a:r>
              <a:rPr lang="en-US" altLang="zh-CN" sz="2400" b="1" dirty="0"/>
              <a:t>                                    </a:t>
            </a:r>
            <a:r>
              <a:rPr lang="en-US" altLang="zh-CN" sz="2400" b="1" u="sng" dirty="0"/>
              <a:t> + 1^1101 </a:t>
            </a:r>
            <a:r>
              <a:rPr lang="en-US" altLang="zh-CN" sz="2400" b="1" dirty="0"/>
              <a:t>   </a:t>
            </a:r>
            <a:r>
              <a:rPr lang="zh-CN" altLang="en-US" sz="2400" b="1" dirty="0"/>
              <a:t>（</a:t>
            </a:r>
            <a:r>
              <a:rPr lang="en-US" altLang="zh-CN" sz="2400" b="1" dirty="0"/>
              <a:t>-3</a:t>
            </a:r>
            <a:r>
              <a:rPr lang="zh-CN" altLang="en-US" sz="2400" b="1" dirty="0"/>
              <a:t>）</a:t>
            </a:r>
            <a:endParaRPr lang="zh-CN" altLang="en-US" sz="2400" b="1" dirty="0"/>
          </a:p>
          <a:p>
            <a:pPr eaLnBrk="1" hangingPunct="1">
              <a:lnSpc>
                <a:spcPct val="80000"/>
              </a:lnSpc>
              <a:buNone/>
            </a:pPr>
            <a:r>
              <a:rPr lang="en-US" altLang="zh-CN" sz="2400" b="1" dirty="0"/>
              <a:t>	     0^1100                                      </a:t>
            </a:r>
            <a:r>
              <a:rPr lang="en-US" altLang="zh-CN" sz="2400" b="1" u="sng" dirty="0">
                <a:solidFill>
                  <a:srgbClr val="FF0000"/>
                </a:solidFill>
              </a:rPr>
              <a:t> 1</a:t>
            </a:r>
            <a:r>
              <a:rPr lang="en-US" altLang="zh-CN" sz="2400" b="1" dirty="0"/>
              <a:t> 1^0100    </a:t>
            </a:r>
            <a:r>
              <a:rPr lang="zh-CN" altLang="en-US" sz="2400" b="1" dirty="0"/>
              <a:t>（</a:t>
            </a:r>
            <a:r>
              <a:rPr lang="en-US" altLang="zh-CN" sz="2400" b="1" dirty="0"/>
              <a:t>-12</a:t>
            </a:r>
            <a:r>
              <a:rPr lang="zh-CN" altLang="en-US" sz="2400" b="1" dirty="0"/>
              <a:t>） </a:t>
            </a:r>
            <a:endParaRPr lang="zh-CN" altLang="en-US" sz="2400" b="1" dirty="0"/>
          </a:p>
          <a:p>
            <a:pPr eaLnBrk="1" hangingPunct="1">
              <a:lnSpc>
                <a:spcPct val="80000"/>
              </a:lnSpc>
              <a:buNone/>
            </a:pPr>
            <a:r>
              <a:rPr lang="en-US" altLang="zh-CN" sz="2400" b="1" dirty="0"/>
              <a:t>	</a:t>
            </a:r>
            <a:endParaRPr lang="en-US" altLang="zh-CN" sz="2400" b="1" dirty="0"/>
          </a:p>
          <a:p>
            <a:pPr eaLnBrk="1" hangingPunct="1">
              <a:lnSpc>
                <a:spcPct val="80000"/>
              </a:lnSpc>
              <a:buNone/>
            </a:pPr>
            <a:r>
              <a:rPr lang="en-US" altLang="zh-CN" sz="2400" b="1" dirty="0"/>
              <a:t>	    9-3=6                                        9-</a:t>
            </a:r>
            <a:r>
              <a:rPr lang="zh-CN" altLang="en-US" sz="2400" b="1" dirty="0"/>
              <a:t>（</a:t>
            </a:r>
            <a:r>
              <a:rPr lang="en-US" altLang="zh-CN" sz="2400" b="1" dirty="0"/>
              <a:t>-3</a:t>
            </a:r>
            <a:r>
              <a:rPr lang="zh-CN" altLang="en-US" sz="2400" b="1" dirty="0"/>
              <a:t>）</a:t>
            </a:r>
            <a:r>
              <a:rPr lang="en-US" altLang="zh-CN" sz="2400" b="1" dirty="0"/>
              <a:t>=12</a:t>
            </a:r>
            <a:endParaRPr lang="en-US" altLang="zh-CN" sz="2400" b="1" dirty="0"/>
          </a:p>
          <a:p>
            <a:pPr eaLnBrk="1" hangingPunct="1">
              <a:lnSpc>
                <a:spcPct val="80000"/>
              </a:lnSpc>
              <a:buNone/>
            </a:pPr>
            <a:r>
              <a:rPr lang="en-US" altLang="zh-CN" sz="2400" b="1" dirty="0"/>
              <a:t>	     0^1001                                          0^1001</a:t>
            </a:r>
            <a:endParaRPr lang="en-US" altLang="zh-CN" sz="2400" b="1" u="sng" dirty="0"/>
          </a:p>
          <a:p>
            <a:pPr eaLnBrk="1" hangingPunct="1">
              <a:lnSpc>
                <a:spcPct val="80000"/>
              </a:lnSpc>
              <a:buNone/>
            </a:pPr>
            <a:r>
              <a:rPr lang="en-US" altLang="zh-CN" sz="2400" b="1" u="sng" dirty="0"/>
              <a:t>	  + 1^1101 </a:t>
            </a:r>
            <a:r>
              <a:rPr lang="en-US" altLang="zh-CN" sz="2400" b="1" dirty="0"/>
              <a:t>                                    </a:t>
            </a:r>
            <a:r>
              <a:rPr lang="en-US" altLang="zh-CN" sz="2400" b="1" u="sng" dirty="0"/>
              <a:t> +  0^0011</a:t>
            </a:r>
            <a:endParaRPr lang="en-US" altLang="zh-CN" sz="2400" b="1" dirty="0"/>
          </a:p>
          <a:p>
            <a:pPr eaLnBrk="1" hangingPunct="1">
              <a:lnSpc>
                <a:spcPct val="80000"/>
              </a:lnSpc>
              <a:buNone/>
            </a:pPr>
            <a:r>
              <a:rPr lang="en-US" altLang="zh-CN" sz="2400" b="1" dirty="0"/>
              <a:t>	  </a:t>
            </a:r>
            <a:r>
              <a:rPr lang="en-US" altLang="zh-CN" sz="2400" b="1" u="sng" dirty="0">
                <a:solidFill>
                  <a:srgbClr val="FF0000"/>
                </a:solidFill>
              </a:rPr>
              <a:t>1</a:t>
            </a:r>
            <a:r>
              <a:rPr lang="en-US" altLang="zh-CN" sz="2400" b="1" dirty="0"/>
              <a:t> 0^ 0110                                         0^1100</a:t>
            </a:r>
            <a:endParaRPr lang="en-US" altLang="zh-CN" sz="2400" b="1" dirty="0"/>
          </a:p>
          <a:p>
            <a:pPr eaLnBrk="1" hangingPunct="1">
              <a:lnSpc>
                <a:spcPct val="80000"/>
              </a:lnSpc>
              <a:buNone/>
            </a:pPr>
            <a:r>
              <a:rPr lang="en-US" altLang="zh-CN" sz="2400" b="1" dirty="0"/>
              <a:t>	</a:t>
            </a:r>
            <a:endParaRPr lang="en-US" altLang="zh-CN" sz="2400" b="1" dirty="0"/>
          </a:p>
          <a:p>
            <a:pPr eaLnBrk="1" hangingPunct="1">
              <a:lnSpc>
                <a:spcPct val="80000"/>
              </a:lnSpc>
              <a:buNone/>
            </a:pPr>
            <a:r>
              <a:rPr lang="en-US" altLang="zh-CN" sz="2400" b="1" dirty="0"/>
              <a:t>			   	    3-9=-6</a:t>
            </a:r>
            <a:endParaRPr lang="en-US" altLang="zh-CN" sz="2400" b="1" dirty="0"/>
          </a:p>
          <a:p>
            <a:pPr eaLnBrk="1" hangingPunct="1">
              <a:lnSpc>
                <a:spcPct val="80000"/>
              </a:lnSpc>
              <a:buNone/>
            </a:pPr>
            <a:r>
              <a:rPr lang="en-US" altLang="zh-CN" sz="2400" b="1" dirty="0"/>
              <a:t>				     0^0011</a:t>
            </a:r>
            <a:endParaRPr lang="en-US" altLang="zh-CN" sz="2400" b="1" dirty="0"/>
          </a:p>
          <a:p>
            <a:pPr eaLnBrk="1" hangingPunct="1">
              <a:lnSpc>
                <a:spcPct val="80000"/>
              </a:lnSpc>
              <a:buNone/>
            </a:pPr>
            <a:r>
              <a:rPr lang="en-US" altLang="zh-CN" sz="2400" b="1" dirty="0"/>
              <a:t> 				</a:t>
            </a:r>
            <a:r>
              <a:rPr lang="en-US" altLang="zh-CN" sz="2400" b="1" u="sng" dirty="0"/>
              <a:t> + 1^0111 </a:t>
            </a:r>
            <a:endParaRPr lang="en-US" altLang="zh-CN" sz="2400" b="1" dirty="0"/>
          </a:p>
          <a:p>
            <a:pPr eaLnBrk="1" hangingPunct="1">
              <a:lnSpc>
                <a:spcPct val="80000"/>
              </a:lnSpc>
              <a:buNone/>
            </a:pPr>
            <a:r>
              <a:rPr lang="en-US" altLang="zh-CN" sz="2400" b="1" dirty="0"/>
              <a:t>				    1^1010</a:t>
            </a:r>
            <a:endParaRPr lang="zh-CN" altLang="en-US" sz="2400" b="1" dirty="0"/>
          </a:p>
        </p:txBody>
      </p:sp>
      <p:sp>
        <p:nvSpPr>
          <p:cNvPr id="244740" name="Rectangle 4"/>
          <p:cNvSpPr>
            <a:spLocks noGrp="1" noChangeArrowheads="1"/>
          </p:cNvSpPr>
          <p:nvPr>
            <p:ph type="title"/>
          </p:nvPr>
        </p:nvSpPr>
        <p:spPr>
          <a:xfrm>
            <a:off x="396875" y="115888"/>
            <a:ext cx="8712200" cy="555625"/>
          </a:xfrm>
        </p:spPr>
        <p:txBody>
          <a:bodyPr vert="horz" wrap="square" lIns="92075" tIns="46038" rIns="92075" bIns="46038"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2.7   Binary Arithmetic Using Complement Codes</a:t>
            </a:r>
            <a:endPar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244741" name="Text Box 5"/>
          <p:cNvSpPr txBox="1">
            <a:spLocks noChangeArrowheads="1"/>
          </p:cNvSpPr>
          <p:nvPr/>
        </p:nvSpPr>
        <p:spPr bwMode="auto">
          <a:xfrm>
            <a:off x="396875" y="1268413"/>
            <a:ext cx="862013" cy="579438"/>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algn="ctr" defTabSz="914400" eaLnBrk="1" hangingPunct="1">
              <a:spcBef>
                <a:spcPct val="50000"/>
              </a:spcBef>
              <a:buClrTx/>
              <a:buSzTx/>
              <a:buFontTx/>
              <a:buNone/>
              <a:defRPr/>
            </a:pPr>
            <a:r>
              <a:rPr kumimoji="1" lang="en-US" altLang="zh-CN" sz="32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e.g.</a:t>
            </a:r>
            <a:endParaRPr kumimoji="1" lang="en-US" altLang="zh-CN" sz="32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8" name="Text Box 4"/>
          <p:cNvSpPr txBox="1">
            <a:spLocks noGrp="1" noChangeArrowheads="1"/>
          </p:cNvSpPr>
          <p:nvPr>
            <p:ph idx="1"/>
          </p:nvPr>
        </p:nvSpPr>
        <p:spPr>
          <a:xfrm>
            <a:off x="468313" y="1628775"/>
            <a:ext cx="8523288" cy="584200"/>
          </a:xfrm>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prstDash val="solid"/>
                <a:miter lim="800000"/>
                <a:headEnd type="none" w="med" len="med"/>
                <a:tailEnd type="none" w="med" len="med"/>
              </a14:hiddenLine>
            </a:ext>
          </a:extLst>
        </p:spPr>
        <p:txBody>
          <a:bodyPr vert="horz" wrap="square" lIns="91440" tIns="45720" rIns="91440" bIns="45720" numCol="1" anchor="t" anchorCtr="0" compatLnSpc="1">
            <a:spAutoFit/>
            <a:flatTx/>
          </a:bodyPr>
          <a:lstStyle/>
          <a:p>
            <a:pPr marL="342900" marR="0" lvl="0" indent="-342900" algn="l" defTabSz="914400" rtl="0" eaLnBrk="1" fontAlgn="base" latinLnBrk="0" hangingPunct="1">
              <a:lnSpc>
                <a:spcPct val="100000"/>
              </a:lnSpc>
              <a:spcBef>
                <a:spcPct val="50000"/>
              </a:spcBef>
              <a:spcAft>
                <a:spcPct val="0"/>
              </a:spcAft>
              <a:buClrTx/>
              <a:buSzTx/>
              <a:buFontTx/>
              <a:buNone/>
              <a:defRPr/>
            </a:pPr>
            <a:r>
              <a:rPr kumimoji="1" lang="en-US" altLang="zh-CN"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e.g.   0^1101.1+0^1011.0</a:t>
            </a:r>
            <a:endParaRPr kumimoji="1" lang="en-US" altLang="zh-CN"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190469" name="Rectangle 5"/>
          <p:cNvSpPr>
            <a:spLocks noGrp="1" noChangeArrowheads="1"/>
          </p:cNvSpPr>
          <p:nvPr>
            <p:ph type="title"/>
          </p:nvPr>
        </p:nvSpPr>
        <p:spPr>
          <a:xfrm>
            <a:off x="684213" y="188913"/>
            <a:ext cx="8208963" cy="11430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2.7   Binary Arithmetic Using Complement Codes</a:t>
            </a:r>
            <a:endParaRPr kumimoji="1" lang="en-US" altLang="zh-CN"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190470" name="Text Box 6"/>
          <p:cNvSpPr txBox="1"/>
          <p:nvPr/>
        </p:nvSpPr>
        <p:spPr>
          <a:xfrm>
            <a:off x="5580063" y="2420938"/>
            <a:ext cx="2665412" cy="204311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400" dirty="0"/>
              <a:t>       </a:t>
            </a:r>
            <a:r>
              <a:rPr lang="en-US" altLang="zh-CN" dirty="0"/>
              <a:t>0^</a:t>
            </a:r>
            <a:r>
              <a:rPr lang="en-US" altLang="zh-CN" b="1" dirty="0">
                <a:solidFill>
                  <a:srgbClr val="0070C0"/>
                </a:solidFill>
              </a:rPr>
              <a:t>0</a:t>
            </a:r>
            <a:r>
              <a:rPr lang="en-US" altLang="zh-CN" dirty="0"/>
              <a:t>1101.1</a:t>
            </a:r>
            <a:endParaRPr lang="en-US" altLang="zh-CN" dirty="0"/>
          </a:p>
          <a:p>
            <a:pPr marL="0" lvl="0" indent="0" eaLnBrk="1" hangingPunct="1">
              <a:spcBef>
                <a:spcPct val="50000"/>
              </a:spcBef>
              <a:buClrTx/>
              <a:buFontTx/>
              <a:buNone/>
            </a:pPr>
            <a:r>
              <a:rPr lang="en-US" altLang="zh-CN" dirty="0"/>
              <a:t>+   0^</a:t>
            </a:r>
            <a:r>
              <a:rPr lang="en-US" altLang="zh-CN" b="1" dirty="0">
                <a:solidFill>
                  <a:srgbClr val="0070C0"/>
                </a:solidFill>
              </a:rPr>
              <a:t>0</a:t>
            </a:r>
            <a:r>
              <a:rPr lang="en-US" altLang="zh-CN" dirty="0"/>
              <a:t>1011.0</a:t>
            </a:r>
            <a:endParaRPr lang="en-US" altLang="zh-CN" dirty="0"/>
          </a:p>
          <a:p>
            <a:pPr marL="0" lvl="0" indent="0" eaLnBrk="1" hangingPunct="1">
              <a:spcBef>
                <a:spcPct val="50000"/>
              </a:spcBef>
              <a:buClrTx/>
              <a:buFontTx/>
              <a:buNone/>
            </a:pPr>
            <a:r>
              <a:rPr lang="en-US" altLang="zh-CN" dirty="0"/>
              <a:t>     0^</a:t>
            </a:r>
            <a:r>
              <a:rPr lang="en-US" altLang="zh-CN" b="1" dirty="0">
                <a:solidFill>
                  <a:srgbClr val="0070C0"/>
                </a:solidFill>
              </a:rPr>
              <a:t>11</a:t>
            </a:r>
            <a:r>
              <a:rPr lang="en-US" altLang="zh-CN" dirty="0"/>
              <a:t>000.1</a:t>
            </a:r>
            <a:endParaRPr lang="en-US" altLang="zh-CN" dirty="0"/>
          </a:p>
        </p:txBody>
      </p:sp>
      <p:graphicFrame>
        <p:nvGraphicFramePr>
          <p:cNvPr id="72709" name="Object 10"/>
          <p:cNvGraphicFramePr>
            <a:graphicFrameLocks noChangeAspect="1"/>
          </p:cNvGraphicFramePr>
          <p:nvPr/>
        </p:nvGraphicFramePr>
        <p:xfrm>
          <a:off x="1619250" y="3679825"/>
          <a:ext cx="2736850" cy="69850"/>
        </p:xfrm>
        <a:graphic>
          <a:graphicData uri="http://schemas.openxmlformats.org/presentationml/2006/ole">
            <mc:AlternateContent xmlns:mc="http://schemas.openxmlformats.org/markup-compatibility/2006">
              <mc:Choice xmlns:v="urn:schemas-microsoft-com:vml" Requires="v">
                <p:oleObj spid="_x0000_s3104" name="" r:id="rId1" imgW="2228850" imgH="71755" progId="Visio.Drawing.11">
                  <p:embed/>
                </p:oleObj>
              </mc:Choice>
              <mc:Fallback>
                <p:oleObj name="" r:id="rId1" imgW="2228850" imgH="71755" progId="Visio.Drawing.11">
                  <p:embed/>
                  <p:pic>
                    <p:nvPicPr>
                      <p:cNvPr id="0" name="图片 3103"/>
                      <p:cNvPicPr/>
                      <p:nvPr/>
                    </p:nvPicPr>
                    <p:blipFill>
                      <a:blip r:embed="rId2"/>
                      <a:stretch>
                        <a:fillRect/>
                      </a:stretch>
                    </p:blipFill>
                    <p:spPr>
                      <a:xfrm>
                        <a:off x="1619250" y="3679825"/>
                        <a:ext cx="2736850" cy="69850"/>
                      </a:xfrm>
                      <a:prstGeom prst="rect">
                        <a:avLst/>
                      </a:prstGeom>
                      <a:noFill/>
                      <a:ln w="38100">
                        <a:noFill/>
                        <a:miter/>
                      </a:ln>
                    </p:spPr>
                  </p:pic>
                </p:oleObj>
              </mc:Fallback>
            </mc:AlternateContent>
          </a:graphicData>
        </a:graphic>
      </p:graphicFrame>
      <p:sp>
        <p:nvSpPr>
          <p:cNvPr id="72710" name="Text Box 11"/>
          <p:cNvSpPr txBox="1"/>
          <p:nvPr/>
        </p:nvSpPr>
        <p:spPr>
          <a:xfrm>
            <a:off x="1187450" y="2420938"/>
            <a:ext cx="3311525" cy="204311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400" dirty="0"/>
              <a:t>	</a:t>
            </a:r>
            <a:r>
              <a:rPr lang="en-US" altLang="zh-CN" dirty="0"/>
              <a:t>0^1101.1</a:t>
            </a:r>
            <a:endParaRPr lang="en-US" altLang="zh-CN" dirty="0"/>
          </a:p>
          <a:p>
            <a:pPr marL="0" lvl="0" indent="0" eaLnBrk="1" hangingPunct="1">
              <a:spcBef>
                <a:spcPct val="50000"/>
              </a:spcBef>
              <a:buClrTx/>
              <a:buFontTx/>
              <a:buNone/>
            </a:pPr>
            <a:r>
              <a:rPr lang="en-US" altLang="zh-CN" dirty="0"/>
              <a:t>     +  0^1011.0</a:t>
            </a:r>
            <a:endParaRPr lang="en-US" altLang="zh-CN" dirty="0"/>
          </a:p>
          <a:p>
            <a:pPr marL="0" lvl="0" indent="0" eaLnBrk="1" hangingPunct="1">
              <a:spcBef>
                <a:spcPct val="50000"/>
              </a:spcBef>
              <a:buClrTx/>
              <a:buFontTx/>
              <a:buNone/>
            </a:pPr>
            <a:r>
              <a:rPr lang="en-US" altLang="zh-CN" dirty="0"/>
              <a:t>         </a:t>
            </a:r>
            <a:r>
              <a:rPr lang="en-US" altLang="zh-CN" b="1" dirty="0">
                <a:solidFill>
                  <a:srgbClr val="FF0000"/>
                </a:solidFill>
              </a:rPr>
              <a:t>1</a:t>
            </a:r>
            <a:r>
              <a:rPr lang="en-US" altLang="zh-CN" dirty="0"/>
              <a:t>^1000.1</a:t>
            </a:r>
            <a:endParaRPr lang="en-US" altLang="zh-CN" dirty="0"/>
          </a:p>
        </p:txBody>
      </p:sp>
      <p:graphicFrame>
        <p:nvGraphicFramePr>
          <p:cNvPr id="72711" name="Object 14"/>
          <p:cNvGraphicFramePr>
            <a:graphicFrameLocks noChangeAspect="1"/>
          </p:cNvGraphicFramePr>
          <p:nvPr/>
        </p:nvGraphicFramePr>
        <p:xfrm>
          <a:off x="5651500" y="3933825"/>
          <a:ext cx="2736850" cy="69850"/>
        </p:xfrm>
        <a:graphic>
          <a:graphicData uri="http://schemas.openxmlformats.org/presentationml/2006/ole">
            <mc:AlternateContent xmlns:mc="http://schemas.openxmlformats.org/markup-compatibility/2006">
              <mc:Choice xmlns:v="urn:schemas-microsoft-com:vml" Requires="v">
                <p:oleObj spid="_x0000_s3103" name="" r:id="rId3" imgW="2228850" imgH="71755" progId="Visio.Drawing.11">
                  <p:embed/>
                </p:oleObj>
              </mc:Choice>
              <mc:Fallback>
                <p:oleObj name="" r:id="rId3" imgW="2228850" imgH="71755" progId="Visio.Drawing.11">
                  <p:embed/>
                  <p:pic>
                    <p:nvPicPr>
                      <p:cNvPr id="0" name="图片 3102"/>
                      <p:cNvPicPr/>
                      <p:nvPr/>
                    </p:nvPicPr>
                    <p:blipFill>
                      <a:blip r:embed="rId2"/>
                      <a:stretch>
                        <a:fillRect/>
                      </a:stretch>
                    </p:blipFill>
                    <p:spPr>
                      <a:xfrm>
                        <a:off x="5651500" y="3933825"/>
                        <a:ext cx="2736850" cy="69850"/>
                      </a:xfrm>
                      <a:prstGeom prst="rect">
                        <a:avLst/>
                      </a:prstGeom>
                      <a:noFill/>
                      <a:ln w="38100">
                        <a:noFill/>
                        <a:miter/>
                      </a:ln>
                    </p:spPr>
                  </p:pic>
                </p:oleObj>
              </mc:Fallback>
            </mc:AlternateContent>
          </a:graphicData>
        </a:graphic>
      </p:graphicFrame>
      <p:sp>
        <p:nvSpPr>
          <p:cNvPr id="190479" name="Text Box 15"/>
          <p:cNvSpPr txBox="1">
            <a:spLocks noChangeArrowheads="1"/>
          </p:cNvSpPr>
          <p:nvPr/>
        </p:nvSpPr>
        <p:spPr bwMode="auto">
          <a:xfrm>
            <a:off x="1476375" y="4797425"/>
            <a:ext cx="6119813" cy="946150"/>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defTabSz="914400" eaLnBrk="1" hangingPunct="1">
              <a:spcBef>
                <a:spcPct val="50000"/>
              </a:spcBef>
              <a:buClrTx/>
              <a:buSzTx/>
              <a:buFontTx/>
              <a:buNone/>
              <a:defRPr/>
            </a:pPr>
            <a:r>
              <a:rPr kumimoji="1"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The </a:t>
            </a:r>
            <a:r>
              <a:rPr kumimoji="1" lang="en-US" altLang="zh-CN" sz="2800" b="1"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error</a:t>
            </a:r>
            <a:r>
              <a:rPr kumimoji="1"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occurred due to insufficient bit positions to hold the answer</a:t>
            </a:r>
            <a:endParaRPr kumimoji="1"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0470"/>
                                        </p:tgtEl>
                                        <p:attrNameLst>
                                          <p:attrName>style.visibility</p:attrName>
                                        </p:attrNameLst>
                                      </p:cBhvr>
                                      <p:to>
                                        <p:strVal val="visible"/>
                                      </p:to>
                                    </p:set>
                                    <p:animEffect transition="in" filter="box(in)">
                                      <p:cBhvr>
                                        <p:cTn id="7" dur="500"/>
                                        <p:tgtEl>
                                          <p:spTgt spid="190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3"/>
          <p:cNvSpPr>
            <a:spLocks noGrp="1"/>
          </p:cNvSpPr>
          <p:nvPr>
            <p:ph idx="1"/>
          </p:nvPr>
        </p:nvSpPr>
        <p:spPr>
          <a:xfrm>
            <a:off x="468313" y="1341438"/>
            <a:ext cx="8523287" cy="1079500"/>
          </a:xfrm>
          <a:ln/>
        </p:spPr>
        <p:txBody>
          <a:bodyPr vert="horz" wrap="square" lIns="91440" tIns="45720" rIns="91440" bIns="45720" anchor="t" anchorCtr="0"/>
          <a:p>
            <a:pPr eaLnBrk="1" hangingPunct="1"/>
            <a:r>
              <a:rPr lang="en-US" altLang="zh-CN" dirty="0"/>
              <a:t>e.g.   </a:t>
            </a:r>
            <a:r>
              <a:rPr lang="en-US" altLang="zh-CN" sz="2800" b="1" dirty="0"/>
              <a:t>Add X and Y . Let X=-8</a:t>
            </a:r>
            <a:r>
              <a:rPr lang="en-US" altLang="zh-CN" sz="2800" b="1" baseline="-25000" dirty="0"/>
              <a:t>10</a:t>
            </a:r>
            <a:r>
              <a:rPr lang="en-US" altLang="zh-CN" sz="2800" b="1" dirty="0"/>
              <a:t> and Y=-10</a:t>
            </a:r>
            <a:r>
              <a:rPr lang="en-US" altLang="zh-CN" sz="2800" b="1" baseline="-25000" dirty="0"/>
              <a:t>10</a:t>
            </a:r>
            <a:r>
              <a:rPr lang="en-US" altLang="zh-CN" sz="2800" b="1" dirty="0"/>
              <a:t>, both in 2s complement</a:t>
            </a:r>
            <a:endParaRPr lang="en-US" altLang="zh-CN" sz="2800" b="1" dirty="0"/>
          </a:p>
        </p:txBody>
      </p:sp>
      <p:sp>
        <p:nvSpPr>
          <p:cNvPr id="274436" name="Rectangle 4"/>
          <p:cNvSpPr>
            <a:spLocks noGrp="1" noChangeArrowheads="1"/>
          </p:cNvSpPr>
          <p:nvPr>
            <p:ph type="title"/>
          </p:nvPr>
        </p:nvSpPr>
        <p:spPr>
          <a:xfrm>
            <a:off x="1116013" y="44450"/>
            <a:ext cx="7416800" cy="11430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2.7   Binary Arithmetic Using Complement Codes</a:t>
            </a:r>
            <a:endParaRPr kumimoji="1" lang="en-US" altLang="zh-CN"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74756" name="Text Box 5"/>
          <p:cNvSpPr txBox="1"/>
          <p:nvPr/>
        </p:nvSpPr>
        <p:spPr>
          <a:xfrm>
            <a:off x="1474788" y="2924175"/>
            <a:ext cx="3241675" cy="2043113"/>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dirty="0"/>
              <a:t>    1^1000</a:t>
            </a:r>
            <a:endParaRPr lang="en-US" altLang="zh-CN" dirty="0"/>
          </a:p>
          <a:p>
            <a:pPr marL="0" lvl="0" indent="0" eaLnBrk="1" hangingPunct="1">
              <a:spcBef>
                <a:spcPct val="50000"/>
              </a:spcBef>
              <a:buClrTx/>
              <a:buFontTx/>
              <a:buNone/>
            </a:pPr>
            <a:r>
              <a:rPr lang="en-US" altLang="zh-CN" dirty="0"/>
              <a:t>+  1^0110</a:t>
            </a:r>
            <a:endParaRPr lang="en-US" altLang="zh-CN" dirty="0"/>
          </a:p>
          <a:p>
            <a:pPr marL="0" lvl="0" indent="0" eaLnBrk="1" hangingPunct="1">
              <a:spcBef>
                <a:spcPct val="50000"/>
              </a:spcBef>
              <a:buClrTx/>
              <a:buFontTx/>
              <a:buNone/>
            </a:pPr>
            <a:r>
              <a:rPr lang="en-US" altLang="zh-CN" dirty="0"/>
              <a:t>(1)</a:t>
            </a:r>
            <a:r>
              <a:rPr lang="en-US" altLang="zh-CN" dirty="0">
                <a:solidFill>
                  <a:srgbClr val="FF0000"/>
                </a:solidFill>
              </a:rPr>
              <a:t>0</a:t>
            </a:r>
            <a:r>
              <a:rPr lang="en-US" altLang="zh-CN" dirty="0"/>
              <a:t>^1110</a:t>
            </a:r>
            <a:endParaRPr lang="en-US" altLang="zh-CN" dirty="0"/>
          </a:p>
        </p:txBody>
      </p:sp>
      <p:graphicFrame>
        <p:nvGraphicFramePr>
          <p:cNvPr id="74757" name="Object 8"/>
          <p:cNvGraphicFramePr>
            <a:graphicFrameLocks noChangeAspect="1"/>
          </p:cNvGraphicFramePr>
          <p:nvPr/>
        </p:nvGraphicFramePr>
        <p:xfrm>
          <a:off x="1258888" y="4149725"/>
          <a:ext cx="2089150" cy="455613"/>
        </p:xfrm>
        <a:graphic>
          <a:graphicData uri="http://schemas.openxmlformats.org/presentationml/2006/ole">
            <mc:AlternateContent xmlns:mc="http://schemas.openxmlformats.org/markup-compatibility/2006">
              <mc:Choice xmlns:v="urn:schemas-microsoft-com:vml" Requires="v">
                <p:oleObj spid="_x0000_s3106" name="" r:id="rId1" imgW="2228850" imgH="71755" progId="Visio.Drawing.11">
                  <p:embed/>
                </p:oleObj>
              </mc:Choice>
              <mc:Fallback>
                <p:oleObj name="" r:id="rId1" imgW="2228850" imgH="71755" progId="Visio.Drawing.11">
                  <p:embed/>
                  <p:pic>
                    <p:nvPicPr>
                      <p:cNvPr id="0" name="图片 3105"/>
                      <p:cNvPicPr/>
                      <p:nvPr/>
                    </p:nvPicPr>
                    <p:blipFill>
                      <a:blip r:embed="rId2"/>
                      <a:stretch>
                        <a:fillRect/>
                      </a:stretch>
                    </p:blipFill>
                    <p:spPr>
                      <a:xfrm>
                        <a:off x="1258888" y="4149725"/>
                        <a:ext cx="2089150" cy="455613"/>
                      </a:xfrm>
                      <a:prstGeom prst="rect">
                        <a:avLst/>
                      </a:prstGeom>
                      <a:noFill/>
                      <a:ln w="38100">
                        <a:noFill/>
                        <a:miter/>
                      </a:ln>
                    </p:spPr>
                  </p:pic>
                </p:oleObj>
              </mc:Fallback>
            </mc:AlternateContent>
          </a:graphicData>
        </a:graphic>
      </p:graphicFrame>
      <p:sp>
        <p:nvSpPr>
          <p:cNvPr id="74758" name="Text Box 9"/>
          <p:cNvSpPr txBox="1"/>
          <p:nvPr/>
        </p:nvSpPr>
        <p:spPr>
          <a:xfrm>
            <a:off x="5076825" y="2898775"/>
            <a:ext cx="2663825" cy="2043113"/>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dirty="0"/>
              <a:t>    1^11000</a:t>
            </a:r>
            <a:endParaRPr lang="en-US" altLang="zh-CN" dirty="0"/>
          </a:p>
          <a:p>
            <a:pPr marL="0" lvl="0" indent="0" eaLnBrk="1" hangingPunct="1">
              <a:spcBef>
                <a:spcPct val="50000"/>
              </a:spcBef>
              <a:buClrTx/>
              <a:buFontTx/>
              <a:buNone/>
            </a:pPr>
            <a:r>
              <a:rPr lang="en-US" altLang="zh-CN" dirty="0"/>
              <a:t>+  1^10110</a:t>
            </a:r>
            <a:endParaRPr lang="en-US" altLang="zh-CN" dirty="0"/>
          </a:p>
          <a:p>
            <a:pPr marL="0" lvl="0" indent="0" eaLnBrk="1" hangingPunct="1">
              <a:spcBef>
                <a:spcPct val="50000"/>
              </a:spcBef>
              <a:buClrTx/>
              <a:buFontTx/>
              <a:buNone/>
            </a:pPr>
            <a:r>
              <a:rPr lang="en-US" altLang="zh-CN" dirty="0"/>
              <a:t>(1)</a:t>
            </a:r>
            <a:r>
              <a:rPr lang="en-US" altLang="zh-CN" dirty="0">
                <a:solidFill>
                  <a:srgbClr val="0070C0"/>
                </a:solidFill>
              </a:rPr>
              <a:t>1</a:t>
            </a:r>
            <a:r>
              <a:rPr lang="en-US" altLang="zh-CN" dirty="0"/>
              <a:t>^01110</a:t>
            </a:r>
            <a:endParaRPr lang="en-US" altLang="zh-CN" dirty="0"/>
          </a:p>
        </p:txBody>
      </p:sp>
      <p:graphicFrame>
        <p:nvGraphicFramePr>
          <p:cNvPr id="74759" name="Object 12"/>
          <p:cNvGraphicFramePr>
            <a:graphicFrameLocks noChangeAspect="1"/>
          </p:cNvGraphicFramePr>
          <p:nvPr/>
        </p:nvGraphicFramePr>
        <p:xfrm>
          <a:off x="5003800" y="4149725"/>
          <a:ext cx="2089150" cy="455613"/>
        </p:xfrm>
        <a:graphic>
          <a:graphicData uri="http://schemas.openxmlformats.org/presentationml/2006/ole">
            <mc:AlternateContent xmlns:mc="http://schemas.openxmlformats.org/markup-compatibility/2006">
              <mc:Choice xmlns:v="urn:schemas-microsoft-com:vml" Requires="v">
                <p:oleObj spid="_x0000_s3105" name="" r:id="rId3" imgW="2228850" imgH="71755" progId="Visio.Drawing.11">
                  <p:embed/>
                </p:oleObj>
              </mc:Choice>
              <mc:Fallback>
                <p:oleObj name="" r:id="rId3" imgW="2228850" imgH="71755" progId="Visio.Drawing.11">
                  <p:embed/>
                  <p:pic>
                    <p:nvPicPr>
                      <p:cNvPr id="0" name="图片 3104"/>
                      <p:cNvPicPr/>
                      <p:nvPr/>
                    </p:nvPicPr>
                    <p:blipFill>
                      <a:blip r:embed="rId2"/>
                      <a:stretch>
                        <a:fillRect/>
                      </a:stretch>
                    </p:blipFill>
                    <p:spPr>
                      <a:xfrm>
                        <a:off x="5003800" y="4149725"/>
                        <a:ext cx="2089150" cy="455613"/>
                      </a:xfrm>
                      <a:prstGeom prst="rect">
                        <a:avLst/>
                      </a:prstGeom>
                      <a:noFill/>
                      <a:ln w="38100">
                        <a:noFill/>
                        <a:miter/>
                      </a:ln>
                    </p:spPr>
                  </p:pic>
                </p:oleObj>
              </mc:Fallback>
            </mc:AlternateContent>
          </a:graphicData>
        </a:graphic>
      </p:graphicFrame>
      <p:sp>
        <p:nvSpPr>
          <p:cNvPr id="274445" name="Text Box 13"/>
          <p:cNvSpPr txBox="1">
            <a:spLocks noChangeArrowheads="1"/>
          </p:cNvSpPr>
          <p:nvPr/>
        </p:nvSpPr>
        <p:spPr bwMode="auto">
          <a:xfrm>
            <a:off x="900113" y="5157788"/>
            <a:ext cx="7920038" cy="1168400"/>
          </a:xfrm>
          <a:prstGeom prst="rect">
            <a:avLst/>
          </a:prstGeom>
          <a:noFill/>
          <a:ln>
            <a:noFill/>
          </a:ln>
          <a:effectLst/>
          <a:extLst>
            <a:ext uri="{909E8E84-426E-40DD-AFC4-6F175D3DCCD1}">
              <a14:hiddenFill xmlns:a14="http://schemas.microsoft.com/office/drawing/2010/main">
                <a:gradFill rotWithShape="0">
                  <a:gsLst>
                    <a:gs pos="0">
                      <a:srgbClr val="F8F8F8"/>
                    </a:gs>
                    <a:gs pos="100000">
                      <a:schemeClr val="accent1"/>
                    </a:gs>
                  </a:gsLst>
                  <a:path path="shape">
                    <a:fillToRect l="50000" t="50000" r="50000" b="50000"/>
                  </a:path>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marR="0" defTabSz="914400" eaLnBrk="1" hangingPunct="1">
              <a:spcBef>
                <a:spcPct val="50000"/>
              </a:spcBef>
              <a:buClrTx/>
              <a:buSzTx/>
              <a:buFontTx/>
              <a:buNone/>
              <a:defRPr/>
            </a:pPr>
            <a:r>
              <a:rPr kumimoji="1"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-8</a:t>
            </a:r>
            <a:r>
              <a:rPr kumimoji="1" lang="en-US" altLang="zh-CN" sz="2800" b="1" kern="1200" cap="none" spc="0" normalizeH="0" baseline="-2500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10</a:t>
            </a:r>
            <a:r>
              <a:rPr kumimoji="1"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+(-10</a:t>
            </a:r>
            <a:r>
              <a:rPr kumimoji="1" lang="en-US" altLang="zh-CN" sz="2800" b="1" kern="1200" cap="none" spc="0" normalizeH="0" baseline="-2500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10</a:t>
            </a:r>
            <a:r>
              <a:rPr kumimoji="1"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)=-18</a:t>
            </a:r>
            <a:r>
              <a:rPr kumimoji="1" lang="en-US" altLang="zh-CN" sz="2800" b="1" kern="1200" cap="none" spc="0" normalizeH="0" baseline="-2500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10 </a:t>
            </a:r>
            <a:r>
              <a:rPr kumimoji="1"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0^1110  is  not  -18</a:t>
            </a:r>
            <a:r>
              <a:rPr kumimoji="1" lang="en-US" altLang="zh-CN" sz="2800" b="1" kern="1200" cap="none" spc="0" normalizeH="0" baseline="-2500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10 </a:t>
            </a:r>
            <a:r>
              <a:rPr kumimoji="1"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endParaRPr kumimoji="1"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eaLnBrk="1" hangingPunct="1">
              <a:spcBef>
                <a:spcPct val="50000"/>
              </a:spcBef>
              <a:buClrTx/>
              <a:buSzTx/>
              <a:buFontTx/>
              <a:buNone/>
              <a:defRPr/>
            </a:pPr>
            <a:r>
              <a:rPr kumimoji="1"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and 1^01110  is  the  Complement  of  -18</a:t>
            </a:r>
            <a:r>
              <a:rPr kumimoji="1" lang="en-US" altLang="zh-CN" sz="2800" b="1" kern="1200" cap="none" spc="0" normalizeH="0" baseline="-2500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10</a:t>
            </a:r>
            <a:r>
              <a:rPr kumimoji="1" lang="en-US" altLang="zh-CN" sz="2800" b="1" kern="1200" cap="none" spc="0" normalizeH="0" baseline="0" noProof="0" dirty="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en-US" altLang="zh-CN" sz="2800" b="1" kern="1200" cap="none" spc="0" normalizeH="0" baseline="0" noProof="0" dirty="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endParaRPr kumimoji="1" lang="en-US" altLang="zh-CN" sz="2800" b="1" kern="1200" cap="none" spc="0" normalizeH="0" baseline="0" noProof="0" dirty="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74761" name="灯片编号占位符 3"/>
          <p:cNvSpPr txBox="1"/>
          <p:nvPr/>
        </p:nvSpPr>
        <p:spPr>
          <a:xfrm>
            <a:off x="8556625" y="6381750"/>
            <a:ext cx="552450" cy="365125"/>
          </a:xfrm>
          <a:prstGeom prst="rect">
            <a:avLst/>
          </a:prstGeom>
          <a:noFill/>
          <a:ln w="9525">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en-US" altLang="zh-CN" sz="1800" dirty="0"/>
              <a:t>57</a:t>
            </a:r>
            <a:endParaRPr lang="zh-CN" alt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3" name="Rectangle 3"/>
          <p:cNvSpPr>
            <a:spLocks noGrp="1" noChangeArrowheads="1"/>
          </p:cNvSpPr>
          <p:nvPr>
            <p:ph idx="1"/>
          </p:nvPr>
        </p:nvSpPr>
        <p:spPr>
          <a:xfrm>
            <a:off x="468313" y="836613"/>
            <a:ext cx="8523288" cy="5737225"/>
          </a:xfrm>
        </p:spPr>
        <p:txBody>
          <a:bodyPr vert="horz" wrap="square" lIns="91440" tIns="45720" rIns="91440" bIns="45720" numCol="1" anchor="t" anchorCtr="0" compatLnSpc="1">
            <a:spAutoFit/>
          </a:bodyPr>
          <a:lstStyle/>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1" lang="en-US" altLang="zh-CN" sz="2200" b="0" i="0" u="none" strike="noStrike" kern="0" cap="none" spc="0" normalizeH="0" baseline="0" noProof="0" dirty="0" smtClean="0">
                <a:ln>
                  <a:noFill/>
                </a:ln>
                <a:solidFill>
                  <a:schemeClr val="tx1"/>
                </a:solidFill>
                <a:effectLst/>
                <a:uLnTx/>
                <a:uFillTx/>
                <a:latin typeface="+mn-lt"/>
                <a:ea typeface="+mn-ea"/>
                <a:cs typeface="+mn-cs"/>
              </a:rPr>
              <a:t>Let </a:t>
            </a:r>
            <a:r>
              <a:rPr kumimoji="1" lang="en-US" altLang="zh-CN" sz="3200" b="0" i="0" u="none" strike="noStrike" kern="0" cap="none" spc="0" normalizeH="0" baseline="0" noProof="0" dirty="0" smtClean="0">
                <a:ln>
                  <a:noFill/>
                </a:ln>
                <a:solidFill>
                  <a:schemeClr val="tx1"/>
                </a:solidFill>
                <a:effectLst/>
                <a:uLnTx/>
                <a:uFillTx/>
                <a:latin typeface="+mn-lt"/>
                <a:ea typeface="+mn-ea"/>
                <a:cs typeface="+mn-cs"/>
              </a:rPr>
              <a:t>r</a:t>
            </a:r>
            <a:r>
              <a:rPr kumimoji="1" lang="en-US" altLang="zh-CN" sz="2200" b="0" i="0" u="none" strike="noStrike" kern="0" cap="none" spc="0" normalizeH="0" baseline="0" noProof="0" dirty="0" smtClean="0">
                <a:ln>
                  <a:noFill/>
                </a:ln>
                <a:solidFill>
                  <a:schemeClr val="tx1"/>
                </a:solidFill>
                <a:effectLst/>
                <a:uLnTx/>
                <a:uFillTx/>
                <a:latin typeface="+mn-lt"/>
                <a:ea typeface="+mn-ea"/>
                <a:cs typeface="+mn-cs"/>
              </a:rPr>
              <a:t>=radix or base of a number system; </a:t>
            </a:r>
            <a:r>
              <a:rPr kumimoji="1" lang="zh-CN" altLang="en-US" sz="2200" b="0" i="0" u="none" strike="noStrike" kern="0" cap="none" spc="0" normalizeH="0" baseline="0" noProof="0" dirty="0" smtClean="0">
                <a:ln>
                  <a:noFill/>
                </a:ln>
                <a:solidFill>
                  <a:schemeClr val="tx1"/>
                </a:solidFill>
                <a:effectLst/>
                <a:uLnTx/>
                <a:uFillTx/>
                <a:latin typeface="+mn-lt"/>
                <a:ea typeface="+mn-ea"/>
                <a:cs typeface="+mn-cs"/>
              </a:rPr>
              <a:t>数制的基或基数</a:t>
            </a:r>
            <a:endParaRPr kumimoji="1" lang="en-US" altLang="zh-CN" sz="2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1" lang="en-US" altLang="zh-CN" sz="2200" b="0" i="0" u="none" strike="noStrike" kern="0" cap="none" spc="0" normalizeH="0" baseline="0" noProof="0" dirty="0" smtClean="0">
                <a:ln>
                  <a:noFill/>
                </a:ln>
                <a:solidFill>
                  <a:schemeClr val="tx1"/>
                </a:solidFill>
                <a:effectLst/>
                <a:uLnTx/>
                <a:uFillTx/>
                <a:latin typeface="+mn-lt"/>
                <a:ea typeface="+mn-ea"/>
                <a:cs typeface="+mn-cs"/>
              </a:rPr>
              <a:t>Let </a:t>
            </a:r>
            <a:r>
              <a:rPr kumimoji="1" lang="en-US" altLang="zh-CN" sz="3200" b="0" i="0" u="none" strike="noStrike" kern="0" cap="none" spc="0" normalizeH="0" baseline="0" noProof="0" dirty="0" smtClean="0">
                <a:ln>
                  <a:noFill/>
                </a:ln>
                <a:solidFill>
                  <a:schemeClr val="tx1"/>
                </a:solidFill>
                <a:effectLst/>
                <a:uLnTx/>
                <a:uFillTx/>
                <a:latin typeface="+mn-lt"/>
                <a:ea typeface="+mn-ea"/>
                <a:cs typeface="+mn-cs"/>
              </a:rPr>
              <a:t>c</a:t>
            </a:r>
            <a:r>
              <a:rPr kumimoji="1" lang="en-US" altLang="zh-CN" sz="2200" b="0" i="0" u="none" strike="noStrike" kern="0" cap="none" spc="0" normalizeH="0" baseline="0" noProof="0" dirty="0" smtClean="0">
                <a:ln>
                  <a:noFill/>
                </a:ln>
                <a:solidFill>
                  <a:schemeClr val="tx1"/>
                </a:solidFill>
                <a:effectLst/>
                <a:uLnTx/>
                <a:uFillTx/>
                <a:latin typeface="+mn-lt"/>
                <a:ea typeface="+mn-ea"/>
                <a:cs typeface="+mn-cs"/>
              </a:rPr>
              <a:t>=character from the character set of the radix; </a:t>
            </a:r>
            <a:r>
              <a:rPr kumimoji="1" lang="zh-CN" altLang="en-US" sz="2200" b="0" i="0" u="none" strike="noStrike" kern="0" cap="none" spc="0" normalizeH="0" baseline="0" noProof="0" dirty="0" smtClean="0">
                <a:ln>
                  <a:noFill/>
                </a:ln>
                <a:solidFill>
                  <a:schemeClr val="tx1"/>
                </a:solidFill>
                <a:effectLst/>
                <a:uLnTx/>
                <a:uFillTx/>
                <a:latin typeface="+mn-lt"/>
                <a:ea typeface="+mn-ea"/>
                <a:cs typeface="+mn-cs"/>
              </a:rPr>
              <a:t>该基的字符集合中的字符</a:t>
            </a:r>
            <a:endParaRPr kumimoji="1" lang="en-US" altLang="zh-CN" sz="2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1" lang="en-US" altLang="zh-CN" sz="2200" b="0" i="0" u="none" strike="noStrike" kern="0" cap="none" spc="0" normalizeH="0" baseline="0" noProof="0" dirty="0" smtClean="0">
                <a:ln>
                  <a:noFill/>
                </a:ln>
                <a:solidFill>
                  <a:schemeClr val="tx1"/>
                </a:solidFill>
                <a:effectLst/>
                <a:uLnTx/>
                <a:uFillTx/>
                <a:latin typeface="+mn-lt"/>
                <a:ea typeface="+mn-ea"/>
                <a:cs typeface="+mn-cs"/>
              </a:rPr>
              <a:t>Let </a:t>
            </a:r>
            <a:r>
              <a:rPr kumimoji="1" lang="en-US" altLang="zh-CN" sz="3200" b="0" i="0" u="none" strike="noStrike" kern="0" cap="none" spc="0" normalizeH="0" baseline="0" noProof="0" dirty="0" smtClean="0">
                <a:ln>
                  <a:noFill/>
                </a:ln>
                <a:solidFill>
                  <a:schemeClr val="tx1"/>
                </a:solidFill>
                <a:effectLst/>
                <a:uLnTx/>
                <a:uFillTx/>
                <a:latin typeface="+mn-lt"/>
                <a:ea typeface="+mn-ea"/>
                <a:cs typeface="+mn-cs"/>
              </a:rPr>
              <a:t>N</a:t>
            </a:r>
            <a:r>
              <a:rPr kumimoji="1" lang="en-US" altLang="zh-CN" sz="2200" b="0" i="0" u="none" strike="noStrike" kern="0" cap="none" spc="0" normalizeH="0" baseline="0" noProof="0" dirty="0" smtClean="0">
                <a:ln>
                  <a:noFill/>
                </a:ln>
                <a:solidFill>
                  <a:schemeClr val="tx1"/>
                </a:solidFill>
                <a:effectLst/>
                <a:uLnTx/>
                <a:uFillTx/>
                <a:latin typeface="+mn-lt"/>
                <a:ea typeface="+mn-ea"/>
                <a:cs typeface="+mn-cs"/>
              </a:rPr>
              <a:t>=number to be represented in radix;    </a:t>
            </a:r>
            <a:r>
              <a:rPr kumimoji="1" lang="zh-CN" altLang="en-US" sz="2200" b="0" i="0" u="none" strike="noStrike" kern="0" cap="none" spc="0" normalizeH="0" baseline="0" noProof="0" dirty="0" smtClean="0">
                <a:ln>
                  <a:noFill/>
                </a:ln>
                <a:solidFill>
                  <a:schemeClr val="tx1"/>
                </a:solidFill>
                <a:effectLst/>
                <a:uLnTx/>
                <a:uFillTx/>
                <a:latin typeface="+mn-lt"/>
                <a:ea typeface="+mn-ea"/>
                <a:cs typeface="+mn-cs"/>
              </a:rPr>
              <a:t>要用</a:t>
            </a:r>
            <a:r>
              <a:rPr kumimoji="1" lang="en-US" altLang="zh-CN" sz="2200" b="0" i="0" u="none" strike="noStrike" kern="0" cap="none" spc="0" normalizeH="0" baseline="0" noProof="0" dirty="0" smtClean="0">
                <a:ln>
                  <a:noFill/>
                </a:ln>
                <a:solidFill>
                  <a:schemeClr val="tx1"/>
                </a:solidFill>
                <a:effectLst/>
                <a:uLnTx/>
                <a:uFillTx/>
                <a:latin typeface="+mn-lt"/>
                <a:ea typeface="+mn-ea"/>
                <a:cs typeface="+mn-cs"/>
              </a:rPr>
              <a:t>r</a:t>
            </a:r>
            <a:r>
              <a:rPr kumimoji="1" lang="zh-CN" altLang="en-US" sz="2200" b="0" i="0" u="none" strike="noStrike" kern="0" cap="none" spc="0" normalizeH="0" baseline="0" noProof="0" dirty="0" smtClean="0">
                <a:ln>
                  <a:noFill/>
                </a:ln>
                <a:solidFill>
                  <a:schemeClr val="tx1"/>
                </a:solidFill>
                <a:effectLst/>
                <a:uLnTx/>
                <a:uFillTx/>
                <a:latin typeface="+mn-lt"/>
                <a:ea typeface="+mn-ea"/>
                <a:cs typeface="+mn-cs"/>
              </a:rPr>
              <a:t>进制表示的数</a:t>
            </a:r>
            <a:endParaRPr kumimoji="1" lang="zh-CN" altLang="en-US" sz="2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1" lang="en-US" altLang="zh-CN" sz="2200" b="0" i="0" u="none" strike="noStrike" kern="0" cap="none" spc="0" normalizeH="0" baseline="0" noProof="0" dirty="0" smtClean="0">
                <a:ln>
                  <a:noFill/>
                </a:ln>
                <a:solidFill>
                  <a:schemeClr val="tx1"/>
                </a:solidFill>
                <a:effectLst/>
                <a:uLnTx/>
                <a:uFillTx/>
                <a:latin typeface="+mn-lt"/>
                <a:ea typeface="+mn-ea"/>
                <a:cs typeface="+mn-cs"/>
              </a:rPr>
              <a:t>Let </a:t>
            </a:r>
            <a:r>
              <a:rPr kumimoji="1" lang="en-US" altLang="zh-CN" sz="3200" b="0" i="0" u="none" strike="noStrike" kern="0" cap="none" spc="0" normalizeH="0" baseline="0" noProof="0" dirty="0" smtClean="0">
                <a:ln>
                  <a:noFill/>
                </a:ln>
                <a:solidFill>
                  <a:schemeClr val="tx1"/>
                </a:solidFill>
                <a:effectLst/>
                <a:uLnTx/>
                <a:uFillTx/>
                <a:latin typeface="+mn-lt"/>
                <a:ea typeface="+mn-ea"/>
                <a:cs typeface="+mn-cs"/>
              </a:rPr>
              <a:t>n</a:t>
            </a:r>
            <a:r>
              <a:rPr kumimoji="1" lang="en-US" altLang="zh-CN" sz="2200" b="0" i="0" u="none" strike="noStrike" kern="0" cap="none" spc="0" normalizeH="0" baseline="0" noProof="0" dirty="0" smtClean="0">
                <a:ln>
                  <a:noFill/>
                </a:ln>
                <a:solidFill>
                  <a:schemeClr val="tx1"/>
                </a:solidFill>
                <a:effectLst/>
                <a:uLnTx/>
                <a:uFillTx/>
                <a:latin typeface="+mn-lt"/>
                <a:ea typeface="+mn-ea"/>
                <a:cs typeface="+mn-cs"/>
              </a:rPr>
              <a:t>=the number of digits in the integer portion of N</a:t>
            </a:r>
            <a:r>
              <a:rPr kumimoji="1" lang="zh-CN" altLang="en-US" sz="2200" b="0" i="0" u="none" strike="noStrike" kern="0" cap="none" spc="0" normalizeH="0" baseline="0" noProof="0" dirty="0" smtClean="0">
                <a:ln>
                  <a:noFill/>
                </a:ln>
                <a:solidFill>
                  <a:schemeClr val="tx1"/>
                </a:solidFill>
                <a:effectLst/>
                <a:uLnTx/>
                <a:uFillTx/>
                <a:latin typeface="+mn-lt"/>
                <a:ea typeface="+mn-ea"/>
                <a:cs typeface="+mn-cs"/>
              </a:rPr>
              <a:t>；  </a:t>
            </a:r>
            <a:r>
              <a:rPr kumimoji="1" lang="en-US" altLang="zh-CN" sz="2200" b="0" i="0" u="none" strike="noStrike" kern="0" cap="none" spc="0" normalizeH="0" baseline="0" noProof="0" dirty="0" smtClean="0">
                <a:ln>
                  <a:noFill/>
                </a:ln>
                <a:solidFill>
                  <a:schemeClr val="tx1"/>
                </a:solidFill>
                <a:effectLst/>
                <a:uLnTx/>
                <a:uFillTx/>
                <a:latin typeface="+mn-lt"/>
                <a:ea typeface="+mn-ea"/>
                <a:cs typeface="+mn-cs"/>
              </a:rPr>
              <a:t>n</a:t>
            </a:r>
            <a:r>
              <a:rPr kumimoji="1" lang="zh-CN" altLang="en-US" sz="2200" b="0" i="0" u="none" strike="noStrike" kern="0" cap="none" spc="0" normalizeH="0" baseline="0" noProof="0" dirty="0" smtClean="0">
                <a:ln>
                  <a:noFill/>
                </a:ln>
                <a:solidFill>
                  <a:schemeClr val="tx1"/>
                </a:solidFill>
                <a:effectLst/>
                <a:uLnTx/>
                <a:uFillTx/>
                <a:latin typeface="+mn-lt"/>
                <a:ea typeface="+mn-ea"/>
                <a:cs typeface="+mn-cs"/>
              </a:rPr>
              <a:t>整数部分的位数</a:t>
            </a:r>
            <a:endParaRPr kumimoji="1" lang="zh-CN" altLang="en-US" sz="2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1" lang="en-US" altLang="zh-CN" sz="2200" b="0" i="0" u="none" strike="noStrike" kern="0" cap="none" spc="0" normalizeH="0" baseline="0" noProof="0" dirty="0" smtClean="0">
                <a:ln>
                  <a:noFill/>
                </a:ln>
                <a:solidFill>
                  <a:schemeClr val="tx1"/>
                </a:solidFill>
                <a:effectLst/>
                <a:uLnTx/>
                <a:uFillTx/>
                <a:latin typeface="+mn-lt"/>
                <a:ea typeface="+mn-ea"/>
                <a:cs typeface="+mn-cs"/>
              </a:rPr>
              <a:t>Let </a:t>
            </a:r>
            <a:r>
              <a:rPr kumimoji="1" lang="en-US" altLang="zh-CN" sz="3200" b="0" i="0" u="none" strike="noStrike" kern="0" cap="none" spc="0" normalizeH="0" baseline="0" noProof="0" dirty="0" smtClean="0">
                <a:ln>
                  <a:noFill/>
                </a:ln>
                <a:solidFill>
                  <a:schemeClr val="tx1"/>
                </a:solidFill>
                <a:effectLst/>
                <a:uLnTx/>
                <a:uFillTx/>
                <a:latin typeface="+mn-lt"/>
                <a:ea typeface="+mn-ea"/>
                <a:cs typeface="+mn-cs"/>
              </a:rPr>
              <a:t>m</a:t>
            </a:r>
            <a:r>
              <a:rPr kumimoji="1" lang="en-US" altLang="zh-CN" sz="2200" b="0" i="0" u="none" strike="noStrike" kern="0" cap="none" spc="0" normalizeH="0" baseline="0" noProof="0" dirty="0" smtClean="0">
                <a:ln>
                  <a:noFill/>
                </a:ln>
                <a:solidFill>
                  <a:schemeClr val="tx1"/>
                </a:solidFill>
                <a:effectLst/>
                <a:uLnTx/>
                <a:uFillTx/>
                <a:latin typeface="+mn-lt"/>
                <a:ea typeface="+mn-ea"/>
                <a:cs typeface="+mn-cs"/>
              </a:rPr>
              <a:t>=the number of digits in the fractional portion of N</a:t>
            </a:r>
            <a:r>
              <a:rPr kumimoji="1" lang="zh-CN" altLang="en-US" sz="2200" b="0" i="0" u="none" strike="noStrike" kern="0" cap="none" spc="0" normalizeH="0" baseline="0" noProof="0" dirty="0" smtClean="0">
                <a:ln>
                  <a:noFill/>
                </a:ln>
                <a:solidFill>
                  <a:schemeClr val="tx1"/>
                </a:solidFill>
                <a:effectLst/>
                <a:uLnTx/>
                <a:uFillTx/>
                <a:latin typeface="+mn-lt"/>
                <a:ea typeface="+mn-ea"/>
                <a:cs typeface="+mn-cs"/>
              </a:rPr>
              <a:t>；小数部分的位数</a:t>
            </a:r>
            <a:endParaRPr kumimoji="1" lang="zh-CN" altLang="en-US" sz="2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endParaRPr kumimoji="1" lang="en-US" altLang="zh-CN" sz="1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(N)</a:t>
            </a:r>
            <a:r>
              <a:rPr kumimoji="1" lang="en-US" altLang="zh-CN" sz="2600" b="1"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rPr>
              <a:t>r</a:t>
            </a:r>
            <a:r>
              <a:rPr kumimoji="1" lang="en-US" altLang="zh-CN"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=(c</a:t>
            </a:r>
            <a:r>
              <a:rPr kumimoji="1" lang="en-US" altLang="zh-CN" sz="2600" b="1"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rPr>
              <a:t>n-1</a:t>
            </a:r>
            <a:r>
              <a:rPr kumimoji="1" lang="en-US" altLang="zh-CN"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r</a:t>
            </a:r>
            <a:r>
              <a:rPr kumimoji="1" lang="en-US" altLang="zh-CN" sz="2600" b="1"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rPr>
              <a:t>n-1</a:t>
            </a:r>
            <a:r>
              <a:rPr kumimoji="1" lang="en-US" altLang="zh-CN"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+c</a:t>
            </a:r>
            <a:r>
              <a:rPr kumimoji="1" lang="en-US" altLang="zh-CN" sz="2600" b="1"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rPr>
              <a:t>n-2</a:t>
            </a:r>
            <a:r>
              <a:rPr kumimoji="1" lang="en-US" altLang="zh-CN"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r</a:t>
            </a:r>
            <a:r>
              <a:rPr kumimoji="1" lang="en-US" altLang="zh-CN" sz="2600" b="1"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rPr>
              <a:t>n-2</a:t>
            </a:r>
            <a:r>
              <a:rPr kumimoji="1" lang="en-US" altLang="zh-CN"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+…+c</a:t>
            </a:r>
            <a:r>
              <a:rPr kumimoji="1" lang="en-US" altLang="zh-CN" sz="2600" b="1"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rPr>
              <a:t>1</a:t>
            </a:r>
            <a:r>
              <a:rPr kumimoji="1" lang="en-US" altLang="zh-CN"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r</a:t>
            </a:r>
            <a:r>
              <a:rPr kumimoji="1" lang="en-US" altLang="zh-CN" sz="2600" b="1"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rPr>
              <a:t>1</a:t>
            </a:r>
            <a:r>
              <a:rPr kumimoji="1" lang="en-US" altLang="zh-CN"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+c</a:t>
            </a:r>
            <a:r>
              <a:rPr kumimoji="1" lang="en-US" altLang="zh-CN" sz="2600" b="1"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rPr>
              <a:t>0</a:t>
            </a:r>
            <a:r>
              <a:rPr kumimoji="1" lang="en-US" altLang="zh-CN"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r</a:t>
            </a:r>
            <a:r>
              <a:rPr kumimoji="1" lang="en-US" altLang="zh-CN" sz="2600" b="1"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rPr>
              <a:t>0</a:t>
            </a:r>
            <a:r>
              <a:rPr kumimoji="1" lang="en-US" altLang="zh-CN"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+c</a:t>
            </a:r>
            <a:r>
              <a:rPr kumimoji="1" lang="en-US" altLang="zh-CN" sz="2600" b="1"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rPr>
              <a:t>-1</a:t>
            </a:r>
            <a:r>
              <a:rPr kumimoji="1" lang="en-US" altLang="zh-CN"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r</a:t>
            </a:r>
            <a:r>
              <a:rPr kumimoji="1" lang="en-US" altLang="zh-CN" sz="2600" b="1"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rPr>
              <a:t>-1</a:t>
            </a:r>
            <a:r>
              <a:rPr kumimoji="1" lang="en-US" altLang="zh-CN"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+c</a:t>
            </a:r>
            <a:r>
              <a:rPr kumimoji="1" lang="en-US" altLang="zh-CN" sz="2600" b="1"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rPr>
              <a:t>-2</a:t>
            </a:r>
            <a:r>
              <a:rPr kumimoji="1" lang="en-US" altLang="zh-CN"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r</a:t>
            </a:r>
            <a:r>
              <a:rPr kumimoji="1" lang="en-US" altLang="zh-CN" sz="2600" b="1"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rPr>
              <a:t>-2</a:t>
            </a:r>
            <a:r>
              <a:rPr kumimoji="1" lang="en-US" altLang="zh-CN"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+…+c</a:t>
            </a:r>
            <a:r>
              <a:rPr kumimoji="1" lang="en-US" altLang="zh-CN" sz="2600" b="1"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mn-ea"/>
                <a:cs typeface="+mn-cs"/>
              </a:rPr>
              <a:t>-</a:t>
            </a:r>
            <a:r>
              <a:rPr kumimoji="1" lang="en-US" altLang="zh-CN" sz="2600" b="1"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m</a:t>
            </a:r>
            <a:r>
              <a:rPr kumimoji="1" lang="en-US" altLang="zh-CN" sz="2600" b="1"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r</a:t>
            </a:r>
            <a:r>
              <a:rPr kumimoji="1" lang="en-US" altLang="zh-CN" sz="2600" b="1"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mn-cs"/>
              </a:rPr>
              <a:t>-m</a:t>
            </a:r>
            <a:r>
              <a:rPr kumimoji="1" lang="en-US" altLang="zh-CN"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a:t>
            </a:r>
            <a:endParaRPr kumimoji="1" lang="en-US" altLang="zh-CN"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endParaRPr kumimoji="1" lang="en-US" altLang="zh-CN"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r>
              <a:rPr kumimoji="1" lang="en-US" altLang="zh-CN" sz="2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(N)r=             </a:t>
            </a:r>
            <a:r>
              <a:rPr kumimoji="1" lang="en-US" altLang="zh-CN" sz="2600" b="1"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c</a:t>
            </a:r>
            <a:r>
              <a:rPr kumimoji="1" lang="en-US" altLang="zh-CN" sz="2600" b="1" i="0" u="none" strike="noStrike" kern="0" cap="none" spc="0" normalizeH="0" baseline="-25000" noProof="0" dirty="0" err="1" smtClean="0">
                <a:ln>
                  <a:noFill/>
                </a:ln>
                <a:solidFill>
                  <a:schemeClr val="tx1"/>
                </a:solidFill>
                <a:effectLst>
                  <a:outerShdw blurRad="38100" dist="38100" dir="2700000" algn="tl">
                    <a:srgbClr val="C0C0C0"/>
                  </a:outerShdw>
                </a:effectLst>
                <a:uLnTx/>
                <a:uFillTx/>
                <a:latin typeface="+mn-lt"/>
                <a:ea typeface="+mn-ea"/>
                <a:cs typeface="+mn-cs"/>
              </a:rPr>
              <a:t>i</a:t>
            </a:r>
            <a:r>
              <a:rPr kumimoji="1" lang="en-US" altLang="zh-CN" sz="2600" b="1"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mn-ea"/>
                <a:cs typeface="+mn-cs"/>
              </a:rPr>
              <a:t>r</a:t>
            </a:r>
            <a:r>
              <a:rPr kumimoji="1" lang="en-US" altLang="zh-CN" sz="2600" b="1" i="0" u="none" strike="noStrike" kern="0" cap="none" spc="0" normalizeH="0" baseline="30000" noProof="0" dirty="0" err="1" smtClean="0">
                <a:ln>
                  <a:noFill/>
                </a:ln>
                <a:solidFill>
                  <a:schemeClr val="tx1"/>
                </a:solidFill>
                <a:effectLst>
                  <a:outerShdw blurRad="38100" dist="38100" dir="2700000" algn="tl">
                    <a:srgbClr val="C0C0C0"/>
                  </a:outerShdw>
                </a:effectLst>
                <a:uLnTx/>
                <a:uFillTx/>
                <a:latin typeface="+mn-lt"/>
                <a:ea typeface="+mn-ea"/>
                <a:cs typeface="+mn-cs"/>
              </a:rPr>
              <a:t>i</a:t>
            </a:r>
            <a:endParaRPr kumimoji="1" lang="en-US" altLang="zh-CN" sz="2600" b="1" i="0" u="none" strike="noStrike" kern="0" cap="none" spc="0" normalizeH="0" baseline="30000" noProof="0" dirty="0" smtClean="0">
              <a:ln>
                <a:noFill/>
              </a:ln>
              <a:solidFill>
                <a:schemeClr val="tx1"/>
              </a:solidFill>
              <a:effectLst>
                <a:outerShdw blurRad="38100" dist="38100" dir="2700000" algn="tl">
                  <a:srgbClr val="C0C0C0"/>
                </a:outerShdw>
              </a:effectLst>
              <a:uLnTx/>
              <a:uFillTx/>
              <a:latin typeface="+mn-lt"/>
              <a:ea typeface="+mn-ea"/>
              <a:cs typeface="Times New Roman" panose="02020603050405020304" pitchFamily="18" charset="0"/>
            </a:endParaRPr>
          </a:p>
        </p:txBody>
      </p:sp>
      <p:graphicFrame>
        <p:nvGraphicFramePr>
          <p:cNvPr id="12291" name="Object 7"/>
          <p:cNvGraphicFramePr>
            <a:graphicFrameLocks noChangeAspect="1"/>
          </p:cNvGraphicFramePr>
          <p:nvPr/>
        </p:nvGraphicFramePr>
        <p:xfrm>
          <a:off x="3995738" y="5876925"/>
          <a:ext cx="792162" cy="855663"/>
        </p:xfrm>
        <a:graphic>
          <a:graphicData uri="http://schemas.openxmlformats.org/presentationml/2006/ole">
            <mc:AlternateContent xmlns:mc="http://schemas.openxmlformats.org/markup-compatibility/2006">
              <mc:Choice xmlns:v="urn:schemas-microsoft-com:vml" Requires="v">
                <p:oleObj spid="_x0000_s3076" name="" r:id="rId1" imgW="729615" imgH="674370" progId="Visio.Drawing.11">
                  <p:embed/>
                </p:oleObj>
              </mc:Choice>
              <mc:Fallback>
                <p:oleObj name="" r:id="rId1" imgW="729615" imgH="674370" progId="Visio.Drawing.11">
                  <p:embed/>
                  <p:pic>
                    <p:nvPicPr>
                      <p:cNvPr id="0" name="图片 3075"/>
                      <p:cNvPicPr/>
                      <p:nvPr/>
                    </p:nvPicPr>
                    <p:blipFill>
                      <a:blip r:embed="rId2"/>
                      <a:stretch>
                        <a:fillRect/>
                      </a:stretch>
                    </p:blipFill>
                    <p:spPr>
                      <a:xfrm>
                        <a:off x="3995738" y="5876925"/>
                        <a:ext cx="792162" cy="855663"/>
                      </a:xfrm>
                      <a:prstGeom prst="rect">
                        <a:avLst/>
                      </a:prstGeom>
                      <a:noFill/>
                      <a:ln w="38100">
                        <a:noFill/>
                        <a:miter/>
                      </a:ln>
                    </p:spPr>
                  </p:pic>
                </p:oleObj>
              </mc:Fallback>
            </mc:AlternateContent>
          </a:graphicData>
        </a:graphic>
      </p:graphicFrame>
      <p:sp>
        <p:nvSpPr>
          <p:cNvPr id="179208" name="Rectangle 8"/>
          <p:cNvSpPr>
            <a:spLocks noGrp="1" noChangeArrowheads="1"/>
          </p:cNvSpPr>
          <p:nvPr>
            <p:ph type="title"/>
          </p:nvPr>
        </p:nvSpPr>
        <p:spPr>
          <a:xfrm>
            <a:off x="468313" y="115888"/>
            <a:ext cx="8447088" cy="769938"/>
          </a:xfrm>
        </p:spPr>
        <p:txBody>
          <a:bodyPr vert="horz" wrap="square" lIns="92075" tIns="46038" rIns="92075" bIns="46038"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Positional Number Systems</a:t>
            </a:r>
            <a:endParaRPr kumimoji="1" lang="zh-CN" altLang="en-US"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标题 1"/>
          <p:cNvSpPr>
            <a:spLocks noGrp="1"/>
          </p:cNvSpPr>
          <p:nvPr>
            <p:ph type="title"/>
          </p:nvPr>
        </p:nvSpPr>
        <p:spPr>
          <a:xfrm>
            <a:off x="395288" y="163513"/>
            <a:ext cx="8748712" cy="615950"/>
          </a:xfrm>
          <a:ln/>
        </p:spPr>
        <p:txBody>
          <a:bodyPr vert="horz" wrap="square" lIns="92075" tIns="46038" rIns="92075" bIns="46038" anchor="ctr" anchorCtr="0">
            <a:spAutoFit/>
          </a:bodyPr>
          <a:p>
            <a:r>
              <a:rPr lang="en-US" altLang="zh-CN" sz="3400" dirty="0"/>
              <a:t>Arithmetic with 2’s complement form</a:t>
            </a:r>
            <a:endParaRPr lang="zh-CN" altLang="en-US" sz="3400" dirty="0"/>
          </a:p>
        </p:txBody>
      </p:sp>
      <p:sp>
        <p:nvSpPr>
          <p:cNvPr id="3" name="内容占位符 2"/>
          <p:cNvSpPr>
            <a:spLocks noGrp="1"/>
          </p:cNvSpPr>
          <p:nvPr>
            <p:ph idx="1"/>
          </p:nvPr>
        </p:nvSpPr>
        <p:spPr>
          <a:xfrm>
            <a:off x="468313" y="836613"/>
            <a:ext cx="8523287" cy="3144837"/>
          </a:xfrm>
          <a:ln/>
        </p:spPr>
        <p:txBody>
          <a:bodyPr vert="horz" wrap="square" lIns="91440" tIns="45720" rIns="91440" bIns="45720" anchor="t" anchorCtr="0">
            <a:spAutoFit/>
          </a:bodyPr>
          <a:p>
            <a:r>
              <a:rPr lang="en-US" altLang="zh-CN" dirty="0"/>
              <a:t>Note that if the number of bits required for the answer is </a:t>
            </a:r>
            <a:r>
              <a:rPr lang="en-US" altLang="zh-CN" dirty="0">
                <a:solidFill>
                  <a:srgbClr val="0066FF"/>
                </a:solidFill>
              </a:rPr>
              <a:t>exceeded</a:t>
            </a:r>
            <a:r>
              <a:rPr lang="en-US" altLang="zh-CN" dirty="0"/>
              <a:t>, </a:t>
            </a:r>
            <a:r>
              <a:rPr lang="en-US" altLang="zh-CN" b="1" dirty="0">
                <a:solidFill>
                  <a:srgbClr val="FF0000"/>
                </a:solidFill>
              </a:rPr>
              <a:t>overflow</a:t>
            </a:r>
            <a:r>
              <a:rPr lang="en-US" altLang="zh-CN" dirty="0"/>
              <a:t> will occur. This occurs only if both numbers have the </a:t>
            </a:r>
            <a:r>
              <a:rPr lang="en-US" altLang="zh-CN" b="1" dirty="0">
                <a:solidFill>
                  <a:srgbClr val="0066FF"/>
                </a:solidFill>
              </a:rPr>
              <a:t>same sign</a:t>
            </a:r>
            <a:r>
              <a:rPr lang="en-US" altLang="zh-CN" dirty="0"/>
              <a:t>. The overflow will be indicated by an </a:t>
            </a:r>
            <a:r>
              <a:rPr lang="en-US" altLang="zh-CN" dirty="0">
                <a:solidFill>
                  <a:srgbClr val="00B050"/>
                </a:solidFill>
              </a:rPr>
              <a:t>incorrect sign bit</a:t>
            </a:r>
            <a:r>
              <a:rPr lang="en-US" altLang="zh-CN" dirty="0"/>
              <a:t>.</a:t>
            </a:r>
            <a:endParaRPr lang="en-US" altLang="zh-CN" dirty="0"/>
          </a:p>
          <a:p>
            <a:r>
              <a:rPr lang="en-US" altLang="zh-CN" dirty="0"/>
              <a:t>Two examples are:</a:t>
            </a:r>
            <a:endParaRPr lang="zh-CN" altLang="en-US" dirty="0"/>
          </a:p>
        </p:txBody>
      </p:sp>
      <p:sp>
        <p:nvSpPr>
          <p:cNvPr id="76804" name="灯片编号占位符 3"/>
          <p:cNvSpPr txBox="1">
            <a:spLocks noGrp="1"/>
          </p:cNvSpPr>
          <p:nvPr>
            <p:ph type="sldNum" sz="quarter"/>
          </p:nvPr>
        </p:nvSpPr>
        <p:spPr>
          <a:xfrm>
            <a:off x="8556625" y="6381750"/>
            <a:ext cx="552450" cy="365125"/>
          </a:xfrm>
          <a:prstGeom prst="rect">
            <a:avLst/>
          </a:prstGeom>
          <a:noFill/>
          <a:ln w="9525">
            <a:noFill/>
          </a:ln>
        </p:spPr>
        <p:txBody>
          <a:bodyPr/>
          <a:p>
            <a:pPr marL="0" indent="0">
              <a:spcBef>
                <a:spcPct val="0"/>
              </a:spcBef>
              <a:buClrTx/>
              <a:buFontTx/>
              <a:buNone/>
            </a:pPr>
            <a:fld id="{9A0DB2DC-4C9A-4742-B13C-FB6460FD3503}" type="slidenum">
              <a:rPr lang="zh-CN" altLang="en-US" sz="1800" dirty="0"/>
            </a:fld>
            <a:endParaRPr lang="zh-CN" altLang="en-US" sz="1800" dirty="0"/>
          </a:p>
        </p:txBody>
      </p:sp>
      <p:sp>
        <p:nvSpPr>
          <p:cNvPr id="5" name="Rectangle 36"/>
          <p:cNvSpPr/>
          <p:nvPr/>
        </p:nvSpPr>
        <p:spPr>
          <a:xfrm>
            <a:off x="5611813" y="4152900"/>
            <a:ext cx="168275" cy="914400"/>
          </a:xfrm>
          <a:prstGeom prst="rect">
            <a:avLst/>
          </a:prstGeom>
          <a:solidFill>
            <a:schemeClr val="accent1"/>
          </a:solidFill>
          <a:ln w="9525">
            <a:noFill/>
          </a:ln>
        </p:spPr>
        <p:txBody>
          <a:bodyPr wrap="none" anchor="ctr" anchorCtr="0"/>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dirty="0"/>
          </a:p>
        </p:txBody>
      </p:sp>
      <p:sp>
        <p:nvSpPr>
          <p:cNvPr id="6" name="Rectangle 27"/>
          <p:cNvSpPr/>
          <p:nvPr/>
        </p:nvSpPr>
        <p:spPr>
          <a:xfrm>
            <a:off x="1157288" y="4152900"/>
            <a:ext cx="168275" cy="914400"/>
          </a:xfrm>
          <a:prstGeom prst="rect">
            <a:avLst/>
          </a:prstGeom>
          <a:solidFill>
            <a:schemeClr val="accent1"/>
          </a:solidFill>
          <a:ln w="9525">
            <a:noFill/>
          </a:ln>
        </p:spPr>
        <p:txBody>
          <a:bodyPr wrap="none" anchor="ctr" anchorCtr="0"/>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dirty="0"/>
          </a:p>
        </p:txBody>
      </p:sp>
      <p:sp>
        <p:nvSpPr>
          <p:cNvPr id="7" name="Text Box 7"/>
          <p:cNvSpPr txBox="1"/>
          <p:nvPr/>
        </p:nvSpPr>
        <p:spPr>
          <a:xfrm>
            <a:off x="1116013" y="4076700"/>
            <a:ext cx="24384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en-US" altLang="zh-CN" sz="2000" dirty="0"/>
              <a:t>01000000 </a:t>
            </a:r>
            <a:r>
              <a:rPr lang="en-US" altLang="zh-CN" sz="2000" dirty="0">
                <a:solidFill>
                  <a:srgbClr val="008000"/>
                </a:solidFill>
              </a:rPr>
              <a:t>= +128</a:t>
            </a:r>
            <a:r>
              <a:rPr lang="en-US" altLang="zh-CN" sz="2000" dirty="0"/>
              <a:t>   </a:t>
            </a:r>
            <a:endParaRPr lang="en-US" altLang="zh-CN" sz="2000" dirty="0"/>
          </a:p>
          <a:p>
            <a:pPr marL="0" lvl="0" indent="0">
              <a:spcBef>
                <a:spcPct val="0"/>
              </a:spcBef>
              <a:buClrTx/>
              <a:buFontTx/>
              <a:buNone/>
            </a:pPr>
            <a:r>
              <a:rPr lang="en-US" altLang="zh-CN" sz="2000" dirty="0"/>
              <a:t>01000001 </a:t>
            </a:r>
            <a:r>
              <a:rPr lang="en-US" altLang="zh-CN" sz="2000" dirty="0">
                <a:solidFill>
                  <a:srgbClr val="008000"/>
                </a:solidFill>
              </a:rPr>
              <a:t>= +129</a:t>
            </a:r>
            <a:endParaRPr lang="en-US" altLang="zh-CN" sz="2000" dirty="0">
              <a:solidFill>
                <a:srgbClr val="008000"/>
              </a:solidFill>
            </a:endParaRPr>
          </a:p>
        </p:txBody>
      </p:sp>
      <p:sp>
        <p:nvSpPr>
          <p:cNvPr id="8" name="Line 8"/>
          <p:cNvSpPr/>
          <p:nvPr/>
        </p:nvSpPr>
        <p:spPr>
          <a:xfrm>
            <a:off x="1192213" y="4762500"/>
            <a:ext cx="1828800" cy="0"/>
          </a:xfrm>
          <a:prstGeom prst="line">
            <a:avLst/>
          </a:prstGeom>
          <a:ln w="9525" cap="flat" cmpd="sng">
            <a:solidFill>
              <a:schemeClr val="tx1"/>
            </a:solidFill>
            <a:prstDash val="solid"/>
            <a:headEnd type="none" w="med" len="med"/>
            <a:tailEnd type="none" w="med" len="med"/>
          </a:ln>
        </p:spPr>
      </p:sp>
      <p:sp>
        <p:nvSpPr>
          <p:cNvPr id="9" name="Text Box 9"/>
          <p:cNvSpPr txBox="1"/>
          <p:nvPr/>
        </p:nvSpPr>
        <p:spPr>
          <a:xfrm>
            <a:off x="1116013" y="4762500"/>
            <a:ext cx="1600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sz="2000" dirty="0"/>
              <a:t>10000001</a:t>
            </a:r>
            <a:endParaRPr lang="en-US" altLang="zh-CN" sz="2000" dirty="0"/>
          </a:p>
        </p:txBody>
      </p:sp>
      <p:sp>
        <p:nvSpPr>
          <p:cNvPr id="10" name="Text Box 10"/>
          <p:cNvSpPr txBox="1"/>
          <p:nvPr/>
        </p:nvSpPr>
        <p:spPr>
          <a:xfrm>
            <a:off x="2182813" y="4762500"/>
            <a:ext cx="1066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sz="2000" dirty="0">
                <a:solidFill>
                  <a:srgbClr val="008000"/>
                </a:solidFill>
              </a:rPr>
              <a:t>= </a:t>
            </a:r>
            <a:r>
              <a:rPr lang="en-US" altLang="zh-CN" sz="2000" dirty="0">
                <a:solidFill>
                  <a:srgbClr val="008000"/>
                </a:solidFill>
                <a:latin typeface="Symbol" panose="05050102010706020507" pitchFamily="18" charset="2"/>
              </a:rPr>
              <a:t>-</a:t>
            </a:r>
            <a:r>
              <a:rPr lang="en-US" altLang="zh-CN" sz="2000" dirty="0">
                <a:solidFill>
                  <a:srgbClr val="008000"/>
                </a:solidFill>
              </a:rPr>
              <a:t>126</a:t>
            </a:r>
            <a:endParaRPr lang="en-US" altLang="zh-CN" sz="2000" dirty="0">
              <a:solidFill>
                <a:srgbClr val="008000"/>
              </a:solidFill>
            </a:endParaRPr>
          </a:p>
        </p:txBody>
      </p:sp>
      <p:sp>
        <p:nvSpPr>
          <p:cNvPr id="11" name="Text Box 11"/>
          <p:cNvSpPr txBox="1"/>
          <p:nvPr/>
        </p:nvSpPr>
        <p:spPr>
          <a:xfrm>
            <a:off x="5535613" y="4076700"/>
            <a:ext cx="24384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en-US" altLang="zh-CN" sz="2000" dirty="0"/>
              <a:t>10000001 </a:t>
            </a:r>
            <a:r>
              <a:rPr lang="en-US" altLang="zh-CN" sz="2000" dirty="0">
                <a:solidFill>
                  <a:srgbClr val="008000"/>
                </a:solidFill>
              </a:rPr>
              <a:t>= </a:t>
            </a:r>
            <a:r>
              <a:rPr lang="en-US" altLang="zh-CN" sz="2000" dirty="0">
                <a:solidFill>
                  <a:srgbClr val="008000"/>
                </a:solidFill>
                <a:latin typeface="Symbol" panose="05050102010706020507" pitchFamily="18" charset="2"/>
              </a:rPr>
              <a:t>-</a:t>
            </a:r>
            <a:r>
              <a:rPr lang="en-US" altLang="zh-CN" sz="2000" dirty="0">
                <a:solidFill>
                  <a:srgbClr val="008000"/>
                </a:solidFill>
              </a:rPr>
              <a:t>127</a:t>
            </a:r>
            <a:r>
              <a:rPr lang="en-US" altLang="zh-CN" sz="2000" dirty="0"/>
              <a:t>   </a:t>
            </a:r>
            <a:endParaRPr lang="en-US" altLang="zh-CN" sz="2000" dirty="0"/>
          </a:p>
          <a:p>
            <a:pPr marL="0" lvl="0" indent="0">
              <a:spcBef>
                <a:spcPct val="0"/>
              </a:spcBef>
              <a:buClrTx/>
              <a:buFontTx/>
              <a:buNone/>
            </a:pPr>
            <a:r>
              <a:rPr lang="en-US" altLang="zh-CN" sz="2000" dirty="0"/>
              <a:t>10000001 </a:t>
            </a:r>
            <a:r>
              <a:rPr lang="en-US" altLang="zh-CN" sz="2000" dirty="0">
                <a:solidFill>
                  <a:srgbClr val="008000"/>
                </a:solidFill>
              </a:rPr>
              <a:t>= </a:t>
            </a:r>
            <a:r>
              <a:rPr lang="en-US" altLang="zh-CN" sz="2000" dirty="0">
                <a:solidFill>
                  <a:srgbClr val="008000"/>
                </a:solidFill>
                <a:latin typeface="Symbol" panose="05050102010706020507" pitchFamily="18" charset="2"/>
              </a:rPr>
              <a:t>-</a:t>
            </a:r>
            <a:r>
              <a:rPr lang="en-US" altLang="zh-CN" sz="2000" dirty="0">
                <a:solidFill>
                  <a:srgbClr val="008000"/>
                </a:solidFill>
              </a:rPr>
              <a:t>127</a:t>
            </a:r>
            <a:endParaRPr lang="en-US" altLang="zh-CN" sz="2000" dirty="0">
              <a:solidFill>
                <a:srgbClr val="008000"/>
              </a:solidFill>
            </a:endParaRPr>
          </a:p>
        </p:txBody>
      </p:sp>
      <p:sp>
        <p:nvSpPr>
          <p:cNvPr id="12" name="Line 12"/>
          <p:cNvSpPr/>
          <p:nvPr/>
        </p:nvSpPr>
        <p:spPr>
          <a:xfrm>
            <a:off x="5611813" y="4762500"/>
            <a:ext cx="1752600" cy="0"/>
          </a:xfrm>
          <a:prstGeom prst="line">
            <a:avLst/>
          </a:prstGeom>
          <a:ln w="9525" cap="flat" cmpd="sng">
            <a:solidFill>
              <a:schemeClr val="tx1"/>
            </a:solidFill>
            <a:prstDash val="solid"/>
            <a:headEnd type="none" w="med" len="med"/>
            <a:tailEnd type="none" w="med" len="med"/>
          </a:ln>
        </p:spPr>
      </p:sp>
      <p:sp>
        <p:nvSpPr>
          <p:cNvPr id="13" name="Text Box 13"/>
          <p:cNvSpPr txBox="1"/>
          <p:nvPr/>
        </p:nvSpPr>
        <p:spPr>
          <a:xfrm>
            <a:off x="5410200" y="4762500"/>
            <a:ext cx="1600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sz="2000" dirty="0"/>
              <a:t>100000010</a:t>
            </a:r>
            <a:endParaRPr lang="en-US" altLang="zh-CN" sz="2000" dirty="0"/>
          </a:p>
        </p:txBody>
      </p:sp>
      <p:sp>
        <p:nvSpPr>
          <p:cNvPr id="14" name="Text Box 14"/>
          <p:cNvSpPr txBox="1"/>
          <p:nvPr/>
        </p:nvSpPr>
        <p:spPr>
          <a:xfrm>
            <a:off x="6602413" y="4762500"/>
            <a:ext cx="1066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sz="2000" dirty="0">
                <a:solidFill>
                  <a:srgbClr val="008000"/>
                </a:solidFill>
              </a:rPr>
              <a:t>=   +2</a:t>
            </a:r>
            <a:endParaRPr lang="en-US" altLang="zh-CN" sz="2000" dirty="0">
              <a:solidFill>
                <a:srgbClr val="008000"/>
              </a:solidFill>
            </a:endParaRPr>
          </a:p>
        </p:txBody>
      </p:sp>
      <p:sp>
        <p:nvSpPr>
          <p:cNvPr id="15" name="Text Box 26"/>
          <p:cNvSpPr txBox="1"/>
          <p:nvPr/>
        </p:nvSpPr>
        <p:spPr>
          <a:xfrm>
            <a:off x="2563813" y="5448300"/>
            <a:ext cx="34290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sz="2000" dirty="0">
                <a:solidFill>
                  <a:srgbClr val="FF0000"/>
                </a:solidFill>
              </a:rPr>
              <a:t>Wrong!</a:t>
            </a:r>
            <a:r>
              <a:rPr lang="en-US" altLang="zh-CN" sz="2000" dirty="0"/>
              <a:t> The answer is incorrect and the sign bit has changed.</a:t>
            </a:r>
            <a:endParaRPr lang="en-US" altLang="zh-CN" sz="2000" dirty="0"/>
          </a:p>
        </p:txBody>
      </p:sp>
      <p:grpSp>
        <p:nvGrpSpPr>
          <p:cNvPr id="16" name="Group 43"/>
          <p:cNvGrpSpPr/>
          <p:nvPr/>
        </p:nvGrpSpPr>
        <p:grpSpPr>
          <a:xfrm>
            <a:off x="3859213" y="4762500"/>
            <a:ext cx="1600200" cy="336550"/>
            <a:chOff x="2544" y="2928"/>
            <a:chExt cx="1008" cy="212"/>
          </a:xfrm>
        </p:grpSpPr>
        <p:sp>
          <p:nvSpPr>
            <p:cNvPr id="76826" name="Text Box 30"/>
            <p:cNvSpPr txBox="1"/>
            <p:nvPr/>
          </p:nvSpPr>
          <p:spPr>
            <a:xfrm>
              <a:off x="2544" y="2928"/>
              <a:ext cx="960"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sz="1600" dirty="0">
                  <a:solidFill>
                    <a:srgbClr val="FF0000"/>
                  </a:solidFill>
                </a:rPr>
                <a:t>Discard carry</a:t>
              </a:r>
              <a:endParaRPr lang="en-US" altLang="zh-CN" sz="1600" dirty="0">
                <a:solidFill>
                  <a:srgbClr val="FF0000"/>
                </a:solidFill>
              </a:endParaRPr>
            </a:p>
          </p:txBody>
        </p:sp>
        <p:sp>
          <p:nvSpPr>
            <p:cNvPr id="76827" name="Line 31"/>
            <p:cNvSpPr/>
            <p:nvPr/>
          </p:nvSpPr>
          <p:spPr>
            <a:xfrm>
              <a:off x="3312" y="3072"/>
              <a:ext cx="240" cy="0"/>
            </a:xfrm>
            <a:prstGeom prst="line">
              <a:avLst/>
            </a:prstGeom>
            <a:ln w="9525" cap="flat" cmpd="sng">
              <a:solidFill>
                <a:srgbClr val="FF0000"/>
              </a:solidFill>
              <a:prstDash val="solid"/>
              <a:headEnd type="none" w="med" len="med"/>
              <a:tailEnd type="triangle" w="med" len="med"/>
            </a:ln>
          </p:spPr>
        </p:sp>
      </p:grpSp>
      <p:sp>
        <p:nvSpPr>
          <p:cNvPr id="19" name="Line 33"/>
          <p:cNvSpPr/>
          <p:nvPr/>
        </p:nvSpPr>
        <p:spPr>
          <a:xfrm flipV="1">
            <a:off x="5489575" y="4914900"/>
            <a:ext cx="152400" cy="152400"/>
          </a:xfrm>
          <a:prstGeom prst="line">
            <a:avLst/>
          </a:prstGeom>
          <a:ln w="28575" cap="flat" cmpd="sng">
            <a:solidFill>
              <a:srgbClr val="FF0000"/>
            </a:solidFill>
            <a:prstDash val="solid"/>
            <a:headEnd type="none" w="med" len="med"/>
            <a:tailEnd type="none" w="med" len="med"/>
          </a:ln>
        </p:spPr>
      </p:sp>
      <p:sp>
        <p:nvSpPr>
          <p:cNvPr id="20" name="Line 34"/>
          <p:cNvSpPr/>
          <p:nvPr/>
        </p:nvSpPr>
        <p:spPr>
          <a:xfrm flipV="1">
            <a:off x="2563813" y="4914900"/>
            <a:ext cx="533400" cy="152400"/>
          </a:xfrm>
          <a:prstGeom prst="line">
            <a:avLst/>
          </a:prstGeom>
          <a:ln w="28575" cap="flat" cmpd="sng">
            <a:solidFill>
              <a:srgbClr val="FF0000"/>
            </a:solidFill>
            <a:prstDash val="solid"/>
            <a:headEnd type="none" w="med" len="med"/>
            <a:tailEnd type="none" w="med" len="med"/>
          </a:ln>
        </p:spPr>
      </p:sp>
      <p:sp>
        <p:nvSpPr>
          <p:cNvPr id="21" name="Line 35"/>
          <p:cNvSpPr/>
          <p:nvPr/>
        </p:nvSpPr>
        <p:spPr>
          <a:xfrm flipV="1">
            <a:off x="6907213" y="4914900"/>
            <a:ext cx="533400" cy="152400"/>
          </a:xfrm>
          <a:prstGeom prst="line">
            <a:avLst/>
          </a:prstGeom>
          <a:ln w="28575" cap="flat" cmpd="sng">
            <a:solidFill>
              <a:srgbClr val="FF0000"/>
            </a:solidFill>
            <a:prstDash val="solid"/>
            <a:headEnd type="none" w="med" len="med"/>
            <a:tailEnd type="none" w="med" len="med"/>
          </a:ln>
        </p:spPr>
      </p:sp>
      <p:grpSp>
        <p:nvGrpSpPr>
          <p:cNvPr id="22" name="Group 41"/>
          <p:cNvGrpSpPr/>
          <p:nvPr/>
        </p:nvGrpSpPr>
        <p:grpSpPr>
          <a:xfrm>
            <a:off x="1344613" y="5143500"/>
            <a:ext cx="1371600" cy="304800"/>
            <a:chOff x="960" y="3168"/>
            <a:chExt cx="864" cy="192"/>
          </a:xfrm>
        </p:grpSpPr>
        <p:sp>
          <p:nvSpPr>
            <p:cNvPr id="76824" name="Line 28"/>
            <p:cNvSpPr/>
            <p:nvPr/>
          </p:nvSpPr>
          <p:spPr>
            <a:xfrm flipH="1" flipV="1">
              <a:off x="1776" y="3216"/>
              <a:ext cx="48" cy="144"/>
            </a:xfrm>
            <a:prstGeom prst="line">
              <a:avLst/>
            </a:prstGeom>
            <a:ln w="9525" cap="flat" cmpd="sng">
              <a:solidFill>
                <a:schemeClr val="tx1"/>
              </a:solidFill>
              <a:prstDash val="solid"/>
              <a:headEnd type="none" w="med" len="med"/>
              <a:tailEnd type="triangle" w="med" len="med"/>
            </a:ln>
          </p:spPr>
        </p:sp>
        <p:sp>
          <p:nvSpPr>
            <p:cNvPr id="76825" name="Line 39"/>
            <p:cNvSpPr/>
            <p:nvPr/>
          </p:nvSpPr>
          <p:spPr>
            <a:xfrm flipH="1" flipV="1">
              <a:off x="960" y="3168"/>
              <a:ext cx="816" cy="192"/>
            </a:xfrm>
            <a:prstGeom prst="line">
              <a:avLst/>
            </a:prstGeom>
            <a:ln w="9525" cap="flat" cmpd="sng">
              <a:solidFill>
                <a:schemeClr val="tx1"/>
              </a:solidFill>
              <a:prstDash val="solid"/>
              <a:headEnd type="none" w="med" len="med"/>
              <a:tailEnd type="triangle" w="med" len="med"/>
            </a:ln>
          </p:spPr>
        </p:sp>
      </p:grpSp>
      <p:grpSp>
        <p:nvGrpSpPr>
          <p:cNvPr id="25" name="Group 42"/>
          <p:cNvGrpSpPr/>
          <p:nvPr/>
        </p:nvGrpSpPr>
        <p:grpSpPr>
          <a:xfrm>
            <a:off x="5383213" y="5143500"/>
            <a:ext cx="1371600" cy="381000"/>
            <a:chOff x="3504" y="3168"/>
            <a:chExt cx="864" cy="240"/>
          </a:xfrm>
        </p:grpSpPr>
        <p:sp>
          <p:nvSpPr>
            <p:cNvPr id="76822" name="Line 38"/>
            <p:cNvSpPr/>
            <p:nvPr/>
          </p:nvSpPr>
          <p:spPr>
            <a:xfrm flipV="1">
              <a:off x="3504" y="3216"/>
              <a:ext cx="144" cy="192"/>
            </a:xfrm>
            <a:prstGeom prst="line">
              <a:avLst/>
            </a:prstGeom>
            <a:ln w="9525" cap="flat" cmpd="sng">
              <a:solidFill>
                <a:schemeClr val="tx1"/>
              </a:solidFill>
              <a:prstDash val="solid"/>
              <a:headEnd type="none" w="med" len="med"/>
              <a:tailEnd type="triangle" w="med" len="med"/>
            </a:ln>
          </p:spPr>
        </p:sp>
        <p:sp>
          <p:nvSpPr>
            <p:cNvPr id="76823" name="Line 40"/>
            <p:cNvSpPr/>
            <p:nvPr/>
          </p:nvSpPr>
          <p:spPr>
            <a:xfrm flipV="1">
              <a:off x="3552" y="3168"/>
              <a:ext cx="816" cy="240"/>
            </a:xfrm>
            <a:prstGeom prst="line">
              <a:avLst/>
            </a:prstGeom>
            <a:ln w="9525" cap="flat" cmpd="sng">
              <a:solidFill>
                <a:schemeClr val="tx1"/>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200" end="218"/>
                                            </p:txEl>
                                          </p:spTgt>
                                        </p:tgtEl>
                                        <p:attrNameLst>
                                          <p:attrName>style.visibility</p:attrName>
                                        </p:attrNameLst>
                                      </p:cBhvr>
                                      <p:to>
                                        <p:strVal val="visible"/>
                                      </p:to>
                                    </p:set>
                                  </p:childTnLst>
                                </p:cTn>
                              </p:par>
                              <p:par>
                                <p:cTn id="7" presetID="2" presetClass="entr" presetSubtype="4"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 calcmode="lin" valueType="num">
                                      <p:cBhvr additive="base">
                                        <p:cTn id="9" dur="500" fill="hold"/>
                                        <p:tgtEl>
                                          <p:spTgt spid="7"/>
                                        </p:tgtEl>
                                        <p:attrNameLst>
                                          <p:attrName>ppt_x</p:attrName>
                                        </p:attrNameLst>
                                      </p:cBhvr>
                                      <p:tavLst>
                                        <p:tav tm="0">
                                          <p:val>
                                            <p:strVal val="#ppt_x"/>
                                          </p:val>
                                        </p:tav>
                                        <p:tav tm="100000">
                                          <p:val>
                                            <p:strVal val="#ppt_x"/>
                                          </p:val>
                                        </p:tav>
                                      </p:tavLst>
                                    </p:anim>
                                    <p:anim calcmode="lin" valueType="num">
                                      <p:cBhvr additive="base">
                                        <p:cTn id="10" dur="500" fill="hold"/>
                                        <p:tgtEl>
                                          <p:spTgt spid="7"/>
                                        </p:tgtEl>
                                        <p:attrNameLst>
                                          <p:attrName>ppt_y</p:attrName>
                                        </p:attrNameLst>
                                      </p:cBhvr>
                                      <p:tavLst>
                                        <p:tav tm="0">
                                          <p:val>
                                            <p:strVal val="1+#ppt_h/2"/>
                                          </p:val>
                                        </p:tav>
                                        <p:tav tm="100000">
                                          <p:val>
                                            <p:strVal val="#ppt_y"/>
                                          </p:val>
                                        </p:tav>
                                      </p:tavLst>
                                    </p:anim>
                                  </p:childTnLst>
                                </p:cTn>
                              </p:par>
                              <p:par>
                                <p:cTn id="11" presetID="2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0"/>
                            </p:stCondLst>
                            <p:childTnLst>
                              <p:par>
                                <p:cTn id="15" presetID="22" presetClass="entr" presetSubtype="2" fill="hold" nodeType="afterEffect">
                                  <p:stCondLst>
                                    <p:cond delay="0"/>
                                  </p:stCondLst>
                                  <p:childTnLst>
                                    <p:set>
                                      <p:cBhvr>
                                        <p:cTn id="16" dur="1" fill="hold">
                                          <p:stCondLst>
                                            <p:cond delay="0"/>
                                          </p:stCondLst>
                                        </p:cTn>
                                        <p:tgtEl>
                                          <p:spTgt spid="9">
                                            <p:txEl>
                                              <p:charRg st="0" end="9"/>
                                            </p:txEl>
                                          </p:spTgt>
                                        </p:tgtEl>
                                        <p:attrNameLst>
                                          <p:attrName>style.visibility</p:attrName>
                                        </p:attrNameLst>
                                      </p:cBhvr>
                                      <p:to>
                                        <p:strVal val="visible"/>
                                      </p:to>
                                    </p:set>
                                    <p:animEffect transition="in" filter="wipe(right)">
                                      <p:cBhvr>
                                        <p:cTn id="17" dur="2000"/>
                                        <p:tgtEl>
                                          <p:spTgt spid="9">
                                            <p:txEl>
                                              <p:charRg st="0" end="9"/>
                                            </p:txEl>
                                          </p:spTgt>
                                        </p:tgtEl>
                                      </p:cBhvr>
                                    </p:animEffect>
                                  </p:childTnLst>
                                </p:cTn>
                              </p:par>
                            </p:childTnLst>
                          </p:cTn>
                        </p:par>
                        <p:par>
                          <p:cTn id="18" fill="hold">
                            <p:stCondLst>
                              <p:cond delay="2000"/>
                            </p:stCondLst>
                            <p:childTnLst>
                              <p:par>
                                <p:cTn id="19" presetID="2" presetClass="entr" presetSubtype="4"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par>
                          <p:cTn id="23" fill="hold">
                            <p:stCondLst>
                              <p:cond delay="2500"/>
                            </p:stCondLst>
                            <p:childTnLst>
                              <p:par>
                                <p:cTn id="24" presetID="37" presetClass="entr" presetSubtype="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900" decel="100000" fill="hold"/>
                                        <p:tgtEl>
                                          <p:spTgt spid="15"/>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par>
                          <p:cTn id="30" fill="hold">
                            <p:stCondLst>
                              <p:cond delay="3500"/>
                            </p:stCondLst>
                            <p:childTnLst>
                              <p:par>
                                <p:cTn id="31" presetID="22" presetClass="entr" presetSubtype="4" fill="hold"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down)">
                                      <p:cBhvr>
                                        <p:cTn id="33" dur="500"/>
                                        <p:tgtEl>
                                          <p:spTgt spid="22"/>
                                        </p:tgtEl>
                                      </p:cBhvr>
                                    </p:animEffect>
                                  </p:childTnLst>
                                </p:cTn>
                              </p:par>
                            </p:childTnLst>
                          </p:cTn>
                        </p:par>
                        <p:par>
                          <p:cTn id="34" fill="hold">
                            <p:stCondLst>
                              <p:cond delay="4000"/>
                            </p:stCondLst>
                            <p:childTnLst>
                              <p:par>
                                <p:cTn id="35" presetID="9" presetClass="entr" presetSubtype="0"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par>
                          <p:cTn id="38" fill="hold">
                            <p:stCondLst>
                              <p:cond delay="4500"/>
                            </p:stCondLst>
                            <p:childTnLst>
                              <p:par>
                                <p:cTn id="39" presetID="22" presetClass="entr" presetSubtype="4"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down)">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par>
                                <p:cTn id="48" presetID="22" presetClass="entr" presetSubtype="8" fill="hold"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par>
                          <p:cTn id="51" fill="hold">
                            <p:stCondLst>
                              <p:cond delay="500"/>
                            </p:stCondLst>
                            <p:childTnLst>
                              <p:par>
                                <p:cTn id="52" presetID="22" presetClass="entr" presetSubtype="2" fill="hold" nodeType="afterEffect">
                                  <p:stCondLst>
                                    <p:cond delay="0"/>
                                  </p:stCondLst>
                                  <p:childTnLst>
                                    <p:set>
                                      <p:cBhvr>
                                        <p:cTn id="53" dur="1" fill="hold">
                                          <p:stCondLst>
                                            <p:cond delay="0"/>
                                          </p:stCondLst>
                                        </p:cTn>
                                        <p:tgtEl>
                                          <p:spTgt spid="13">
                                            <p:txEl>
                                              <p:charRg st="0" end="10"/>
                                            </p:txEl>
                                          </p:spTgt>
                                        </p:tgtEl>
                                        <p:attrNameLst>
                                          <p:attrName>style.visibility</p:attrName>
                                        </p:attrNameLst>
                                      </p:cBhvr>
                                      <p:to>
                                        <p:strVal val="visible"/>
                                      </p:to>
                                    </p:set>
                                    <p:animEffect transition="in" filter="wipe(right)">
                                      <p:cBhvr>
                                        <p:cTn id="54" dur="2000"/>
                                        <p:tgtEl>
                                          <p:spTgt spid="13">
                                            <p:txEl>
                                              <p:charRg st="0" end="10"/>
                                            </p:txEl>
                                          </p:spTgt>
                                        </p:tgtEl>
                                      </p:cBhvr>
                                    </p:animEffect>
                                  </p:childTnLst>
                                </p:cTn>
                              </p:par>
                            </p:childTnLst>
                          </p:cTn>
                        </p:par>
                        <p:par>
                          <p:cTn id="55" fill="hold">
                            <p:stCondLst>
                              <p:cond delay="2500"/>
                            </p:stCondLst>
                            <p:childTnLst>
                              <p:par>
                                <p:cTn id="56" presetID="2" presetClass="entr" presetSubtype="4" fill="hold" grpId="0" nodeType="after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additive="base">
                                        <p:cTn id="58" dur="500" fill="hold"/>
                                        <p:tgtEl>
                                          <p:spTgt spid="14"/>
                                        </p:tgtEl>
                                        <p:attrNameLst>
                                          <p:attrName>ppt_x</p:attrName>
                                        </p:attrNameLst>
                                      </p:cBhvr>
                                      <p:tavLst>
                                        <p:tav tm="0">
                                          <p:val>
                                            <p:strVal val="#ppt_x"/>
                                          </p:val>
                                        </p:tav>
                                        <p:tav tm="100000">
                                          <p:val>
                                            <p:strVal val="#ppt_x"/>
                                          </p:val>
                                        </p:tav>
                                      </p:tavLst>
                                    </p:anim>
                                    <p:anim calcmode="lin" valueType="num">
                                      <p:cBhvr additive="base">
                                        <p:cTn id="59" dur="500" fill="hold"/>
                                        <p:tgtEl>
                                          <p:spTgt spid="14"/>
                                        </p:tgtEl>
                                        <p:attrNameLst>
                                          <p:attrName>ppt_y</p:attrName>
                                        </p:attrNameLst>
                                      </p:cBhvr>
                                      <p:tavLst>
                                        <p:tav tm="0">
                                          <p:val>
                                            <p:strVal val="1+#ppt_h/2"/>
                                          </p:val>
                                        </p:tav>
                                        <p:tav tm="100000">
                                          <p:val>
                                            <p:strVal val="#ppt_y"/>
                                          </p:val>
                                        </p:tav>
                                      </p:tavLst>
                                    </p:anim>
                                  </p:childTnLst>
                                </p:cTn>
                              </p:par>
                            </p:childTnLst>
                          </p:cTn>
                        </p:par>
                        <p:par>
                          <p:cTn id="60" fill="hold">
                            <p:stCondLst>
                              <p:cond delay="3000"/>
                            </p:stCondLst>
                            <p:childTnLst>
                              <p:par>
                                <p:cTn id="61" presetID="22" presetClass="entr" presetSubtype="4" fill="hold"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down)">
                                      <p:cBhvr>
                                        <p:cTn id="63" dur="500"/>
                                        <p:tgtEl>
                                          <p:spTgt spid="19"/>
                                        </p:tgtEl>
                                      </p:cBhvr>
                                    </p:animEffect>
                                  </p:childTnLst>
                                </p:cTn>
                              </p:par>
                              <p:par>
                                <p:cTn id="64" presetID="37" presetClass="entr" presetSubtype="0" fill="hold"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1000"/>
                                        <p:tgtEl>
                                          <p:spTgt spid="16"/>
                                        </p:tgtEl>
                                      </p:cBhvr>
                                    </p:animEffect>
                                    <p:anim calcmode="lin" valueType="num">
                                      <p:cBhvr>
                                        <p:cTn id="67" dur="1000" fill="hold"/>
                                        <p:tgtEl>
                                          <p:spTgt spid="16"/>
                                        </p:tgtEl>
                                        <p:attrNameLst>
                                          <p:attrName>ppt_x</p:attrName>
                                        </p:attrNameLst>
                                      </p:cBhvr>
                                      <p:tavLst>
                                        <p:tav tm="0">
                                          <p:val>
                                            <p:strVal val="#ppt_x"/>
                                          </p:val>
                                        </p:tav>
                                        <p:tav tm="100000">
                                          <p:val>
                                            <p:strVal val="#ppt_x"/>
                                          </p:val>
                                        </p:tav>
                                      </p:tavLst>
                                    </p:anim>
                                    <p:anim calcmode="lin" valueType="num">
                                      <p:cBhvr>
                                        <p:cTn id="68" dur="900" decel="100000" fill="hold"/>
                                        <p:tgtEl>
                                          <p:spTgt spid="16"/>
                                        </p:tgtEl>
                                        <p:attrNameLst>
                                          <p:attrName>ppt_y</p:attrName>
                                        </p:attrNameLst>
                                      </p:cBhvr>
                                      <p:tavLst>
                                        <p:tav tm="0">
                                          <p:val>
                                            <p:strVal val="#ppt_y+1"/>
                                          </p:val>
                                        </p:tav>
                                        <p:tav tm="100000">
                                          <p:val>
                                            <p:strVal val="#ppt_y-.03"/>
                                          </p:val>
                                        </p:tav>
                                      </p:tavLst>
                                    </p:anim>
                                    <p:anim calcmode="lin" valueType="num">
                                      <p:cBhvr>
                                        <p:cTn id="69"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par>
                          <p:cTn id="70" fill="hold">
                            <p:stCondLst>
                              <p:cond delay="3500"/>
                            </p:stCondLst>
                            <p:childTnLst>
                              <p:par>
                                <p:cTn id="71" presetID="22" presetClass="entr" presetSubtype="4" fill="hold" nodeType="after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down)">
                                      <p:cBhvr>
                                        <p:cTn id="73" dur="500"/>
                                        <p:tgtEl>
                                          <p:spTgt spid="21"/>
                                        </p:tgtEl>
                                      </p:cBhvr>
                                    </p:animEffect>
                                  </p:childTnLst>
                                </p:cTn>
                              </p:par>
                            </p:childTnLst>
                          </p:cTn>
                        </p:par>
                        <p:par>
                          <p:cTn id="74" fill="hold">
                            <p:stCondLst>
                              <p:cond delay="4000"/>
                            </p:stCondLst>
                            <p:childTnLst>
                              <p:par>
                                <p:cTn id="75" presetID="9" presetClass="entr" presetSubtype="0" fill="hold" grpId="0" nodeType="after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dissolve">
                                      <p:cBhvr>
                                        <p:cTn id="77" dur="500"/>
                                        <p:tgtEl>
                                          <p:spTgt spid="5"/>
                                        </p:tgtEl>
                                      </p:cBhvr>
                                    </p:animEffect>
                                  </p:childTnLst>
                                </p:cTn>
                              </p:par>
                            </p:childTnLst>
                          </p:cTn>
                        </p:par>
                        <p:par>
                          <p:cTn id="78" fill="hold">
                            <p:stCondLst>
                              <p:cond delay="4500"/>
                            </p:stCondLst>
                            <p:childTnLst>
                              <p:par>
                                <p:cTn id="79" presetID="22" presetClass="entr" presetSubtype="4" fill="hold" nodeType="after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wipe(down)">
                                      <p:cBhvr>
                                        <p:cTn id="8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10" grpId="0"/>
      <p:bldP spid="11" grpId="0"/>
      <p:bldP spid="14" grpId="0"/>
      <p:bldP spid="1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92" name="Text Box 32"/>
          <p:cNvSpPr txBox="1"/>
          <p:nvPr/>
        </p:nvSpPr>
        <p:spPr>
          <a:xfrm>
            <a:off x="685800" y="5638800"/>
            <a:ext cx="3810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sz="2000" dirty="0"/>
              <a:t>In floating point notation,</a:t>
            </a:r>
            <a:r>
              <a:rPr lang="en-US" altLang="zh-CN" sz="2400" i="1" dirty="0"/>
              <a:t> c</a:t>
            </a:r>
            <a:r>
              <a:rPr lang="en-US" altLang="zh-CN" sz="2400" dirty="0"/>
              <a:t> = </a:t>
            </a:r>
            <a:endParaRPr lang="en-US" altLang="zh-CN" sz="2400" dirty="0"/>
          </a:p>
        </p:txBody>
      </p:sp>
      <p:pic>
        <p:nvPicPr>
          <p:cNvPr id="77827" name="Picture 2" descr="SH2507-crop"/>
          <p:cNvPicPr>
            <a:picLocks noChangeAspect="1"/>
          </p:cNvPicPr>
          <p:nvPr/>
        </p:nvPicPr>
        <p:blipFill>
          <a:blip r:embed="rId1"/>
          <a:stretch>
            <a:fillRect/>
          </a:stretch>
        </p:blipFill>
        <p:spPr>
          <a:xfrm>
            <a:off x="3429000" y="228600"/>
            <a:ext cx="2209800" cy="685800"/>
          </a:xfrm>
          <a:prstGeom prst="rect">
            <a:avLst/>
          </a:prstGeom>
          <a:noFill/>
          <a:ln w="19050" cap="flat" cmpd="sng">
            <a:solidFill>
              <a:schemeClr val="accent2"/>
            </a:solidFill>
            <a:prstDash val="solid"/>
            <a:miter/>
            <a:headEnd type="none" w="med" len="med"/>
            <a:tailEnd type="none" w="med" len="med"/>
          </a:ln>
        </p:spPr>
      </p:pic>
      <p:sp>
        <p:nvSpPr>
          <p:cNvPr id="143363" name="Text Box 3"/>
          <p:cNvSpPr txBox="1">
            <a:spLocks noChangeArrowheads="1"/>
          </p:cNvSpPr>
          <p:nvPr/>
        </p:nvSpPr>
        <p:spPr bwMode="auto">
          <a:xfrm>
            <a:off x="3581400" y="2286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spcBef>
                <a:spcPct val="50000"/>
              </a:spcBef>
              <a:buClrTx/>
              <a:buSzTx/>
              <a:buFontTx/>
              <a:buNone/>
              <a:defRPr/>
            </a:pPr>
            <a:r>
              <a:rPr kumimoji="1" lang="en-US" altLang="zh-CN" sz="3600" kern="1200" cap="none" spc="0" normalizeH="0" baseline="0" noProof="0" dirty="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cs typeface="+mn-cs"/>
              </a:rPr>
              <a:t>2.6.7</a:t>
            </a:r>
            <a:endParaRPr kumimoji="1" lang="en-US" altLang="zh-CN" sz="3600" kern="1200" cap="none" spc="0" normalizeH="0" baseline="0" noProof="0" dirty="0">
              <a:solidFill>
                <a:schemeClr val="bg1"/>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latin typeface="Times New Roman" panose="02020603050405020304" pitchFamily="18" charset="0"/>
              <a:ea typeface="宋体" panose="02010600030101010101" pitchFamily="2" charset="-122"/>
              <a:cs typeface="+mn-cs"/>
            </a:endParaRPr>
          </a:p>
        </p:txBody>
      </p:sp>
      <p:sp>
        <p:nvSpPr>
          <p:cNvPr id="77829" name="Rectangle 4"/>
          <p:cNvSpPr/>
          <p:nvPr/>
        </p:nvSpPr>
        <p:spPr>
          <a:xfrm>
            <a:off x="914400" y="1143000"/>
            <a:ext cx="3121025" cy="466725"/>
          </a:xfrm>
          <a:prstGeom prst="rect">
            <a:avLst/>
          </a:prstGeom>
          <a:solidFill>
            <a:srgbClr val="996633"/>
          </a:solidFill>
          <a:ln w="9525" cap="flat" cmpd="sng">
            <a:solidFill>
              <a:srgbClr val="00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r>
              <a:rPr lang="en-US" altLang="zh-CN" sz="2400" dirty="0">
                <a:solidFill>
                  <a:srgbClr val="FFFF99"/>
                </a:solidFill>
              </a:rPr>
              <a:t>Floating Point Numbers</a:t>
            </a:r>
            <a:endParaRPr lang="en-US" altLang="zh-CN" sz="2400" dirty="0">
              <a:solidFill>
                <a:srgbClr val="FFFF99"/>
              </a:solidFill>
            </a:endParaRPr>
          </a:p>
        </p:txBody>
      </p:sp>
      <p:sp>
        <p:nvSpPr>
          <p:cNvPr id="143365" name="Text Box 5"/>
          <p:cNvSpPr txBox="1"/>
          <p:nvPr/>
        </p:nvSpPr>
        <p:spPr>
          <a:xfrm>
            <a:off x="1905000" y="3611563"/>
            <a:ext cx="66294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sz="2000" dirty="0"/>
              <a:t>Express the speed of light, </a:t>
            </a:r>
            <a:r>
              <a:rPr lang="en-US" altLang="zh-CN" sz="2000" i="1" dirty="0"/>
              <a:t>c</a:t>
            </a:r>
            <a:r>
              <a:rPr lang="en-US" altLang="zh-CN" sz="2000" dirty="0"/>
              <a:t>, in single precision floating point notation. (</a:t>
            </a:r>
            <a:r>
              <a:rPr lang="en-US" altLang="zh-CN" sz="2000" i="1" dirty="0"/>
              <a:t>c</a:t>
            </a:r>
            <a:r>
              <a:rPr lang="en-US" altLang="zh-CN" sz="2000" dirty="0"/>
              <a:t> = 0.2998 x 10</a:t>
            </a:r>
            <a:r>
              <a:rPr lang="en-US" altLang="zh-CN" sz="2000" baseline="30000" dirty="0"/>
              <a:t>9</a:t>
            </a:r>
            <a:r>
              <a:rPr lang="en-US" altLang="zh-CN" sz="2000" dirty="0"/>
              <a:t>) </a:t>
            </a:r>
            <a:endParaRPr lang="en-US" altLang="zh-CN" sz="2000" dirty="0"/>
          </a:p>
        </p:txBody>
      </p:sp>
      <p:sp>
        <p:nvSpPr>
          <p:cNvPr id="77831" name="WordArt 6"/>
          <p:cNvSpPr>
            <a:spLocks noTextEdit="1"/>
          </p:cNvSpPr>
          <p:nvPr/>
        </p:nvSpPr>
        <p:spPr>
          <a:xfrm>
            <a:off x="609600" y="3687763"/>
            <a:ext cx="1219200" cy="449262"/>
          </a:xfrm>
          <a:prstGeom prst="rect">
            <a:avLst/>
          </a:prstGeom>
        </p:spPr>
        <p:txBody>
          <a:bodyPr wrap="none" fromWordArt="1">
            <a:prstTxWarp prst="textPlain">
              <a:avLst>
                <a:gd name="adj" fmla="val 50000"/>
              </a:avLst>
            </a:prstTxWarp>
            <a:normAutofit/>
          </a:bodyPr>
          <a:p>
            <a:pPr algn="ctr"/>
            <a:r>
              <a:rPr lang="zh-CN" altLang="en-US" sz="2800">
                <a:gradFill rotWithShape="1">
                  <a:gsLst>
                    <a:gs pos="0">
                      <a:srgbClr val="FFFF00"/>
                    </a:gs>
                    <a:gs pos="100000">
                      <a:srgbClr val="FF9933"/>
                    </a:gs>
                  </a:gsLst>
                  <a:path path="rect">
                    <a:fillToRect l="50000" t="50000" r="50000" b="50000"/>
                  </a:path>
                  <a:tileRect/>
                </a:gradFill>
                <a:effectLst>
                  <a:outerShdw dist="35921" dir="2699999" algn="ctr" rotWithShape="0">
                    <a:srgbClr val="C0C0C0">
                      <a:alpha val="79999"/>
                    </a:srgbClr>
                  </a:outerShdw>
                </a:effectLst>
                <a:latin typeface="Impact" panose="020B0806030902050204" charset="0"/>
                <a:ea typeface="Impact" panose="020B0806030902050204" charset="0"/>
              </a:rPr>
              <a:t>Example</a:t>
            </a:r>
            <a:endParaRPr lang="zh-CN" altLang="en-US" sz="2800">
              <a:gradFill rotWithShape="1">
                <a:gsLst>
                  <a:gs pos="0">
                    <a:srgbClr val="FFFF00"/>
                  </a:gs>
                  <a:gs pos="100000">
                    <a:srgbClr val="FF9933"/>
                  </a:gs>
                </a:gsLst>
                <a:path path="rect">
                  <a:fillToRect l="50000" t="50000" r="50000" b="50000"/>
                </a:path>
                <a:tileRect/>
              </a:gradFill>
              <a:effectLst>
                <a:outerShdw dist="35921" dir="2699999" algn="ctr" rotWithShape="0">
                  <a:srgbClr val="C0C0C0">
                    <a:alpha val="79999"/>
                  </a:srgbClr>
                </a:outerShdw>
              </a:effectLst>
              <a:latin typeface="Impact" panose="020B0806030902050204" charset="0"/>
              <a:ea typeface="Impact" panose="020B0806030902050204" charset="0"/>
            </a:endParaRPr>
          </a:p>
        </p:txBody>
      </p:sp>
      <p:sp>
        <p:nvSpPr>
          <p:cNvPr id="77832" name="WordArt 7"/>
          <p:cNvSpPr>
            <a:spLocks noTextEdit="1"/>
          </p:cNvSpPr>
          <p:nvPr/>
        </p:nvSpPr>
        <p:spPr>
          <a:xfrm>
            <a:off x="609600" y="4281488"/>
            <a:ext cx="1219200" cy="449262"/>
          </a:xfrm>
          <a:prstGeom prst="rect">
            <a:avLst/>
          </a:prstGeom>
        </p:spPr>
        <p:txBody>
          <a:bodyPr wrap="none" fromWordArt="1">
            <a:prstTxWarp prst="textPlain">
              <a:avLst>
                <a:gd name="adj" fmla="val 50000"/>
              </a:avLst>
            </a:prstTxWarp>
            <a:normAutofit/>
          </a:bodyPr>
          <a:p>
            <a:pPr algn="ctr"/>
            <a:r>
              <a:rPr lang="zh-CN" altLang="en-US" sz="2800">
                <a:gradFill rotWithShape="1">
                  <a:gsLst>
                    <a:gs pos="0">
                      <a:srgbClr val="FFFF00"/>
                    </a:gs>
                    <a:gs pos="100000">
                      <a:srgbClr val="FF9933"/>
                    </a:gs>
                  </a:gsLst>
                  <a:path path="rect">
                    <a:fillToRect l="50000" t="50000" r="50000" b="50000"/>
                  </a:path>
                  <a:tileRect/>
                </a:gradFill>
                <a:effectLst>
                  <a:outerShdw dist="35921" dir="2699999" algn="ctr" rotWithShape="0">
                    <a:srgbClr val="C0C0C0">
                      <a:alpha val="79999"/>
                    </a:srgbClr>
                  </a:outerShdw>
                </a:effectLst>
                <a:latin typeface="Impact" panose="020B0806030902050204" charset="0"/>
                <a:ea typeface="Impact" panose="020B0806030902050204" charset="0"/>
              </a:rPr>
              <a:t>Solution</a:t>
            </a:r>
            <a:endParaRPr lang="zh-CN" altLang="en-US" sz="2800">
              <a:gradFill rotWithShape="1">
                <a:gsLst>
                  <a:gs pos="0">
                    <a:srgbClr val="FFFF00"/>
                  </a:gs>
                  <a:gs pos="100000">
                    <a:srgbClr val="FF9933"/>
                  </a:gs>
                </a:gsLst>
                <a:path path="rect">
                  <a:fillToRect l="50000" t="50000" r="50000" b="50000"/>
                </a:path>
                <a:tileRect/>
              </a:gradFill>
              <a:effectLst>
                <a:outerShdw dist="35921" dir="2699999" algn="ctr" rotWithShape="0">
                  <a:srgbClr val="C0C0C0">
                    <a:alpha val="79999"/>
                  </a:srgbClr>
                </a:outerShdw>
              </a:effectLst>
              <a:latin typeface="Impact" panose="020B0806030902050204" charset="0"/>
              <a:ea typeface="Impact" panose="020B0806030902050204" charset="0"/>
            </a:endParaRPr>
          </a:p>
        </p:txBody>
      </p:sp>
      <p:sp>
        <p:nvSpPr>
          <p:cNvPr id="77833" name="Text Box 11"/>
          <p:cNvSpPr txBox="1"/>
          <p:nvPr/>
        </p:nvSpPr>
        <p:spPr>
          <a:xfrm>
            <a:off x="1371600" y="1676400"/>
            <a:ext cx="7086600" cy="17351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sz="2400" dirty="0"/>
              <a:t>Floating point notation is capable of representing very large or small numbers by using a form of scientific notation. A 32-bit single precision number is illustrated. </a:t>
            </a:r>
            <a:endParaRPr lang="en-US" altLang="zh-CN" sz="2400" dirty="0"/>
          </a:p>
          <a:p>
            <a:pPr marL="0" lvl="0" indent="0">
              <a:spcBef>
                <a:spcPct val="50000"/>
              </a:spcBef>
              <a:buClrTx/>
              <a:buFontTx/>
              <a:buNone/>
            </a:pPr>
            <a:endParaRPr lang="en-US" altLang="zh-CN" sz="2400" dirty="0"/>
          </a:p>
        </p:txBody>
      </p:sp>
      <p:sp>
        <p:nvSpPr>
          <p:cNvPr id="77834" name="Text Box 12"/>
          <p:cNvSpPr txBox="1"/>
          <p:nvPr/>
        </p:nvSpPr>
        <p:spPr>
          <a:xfrm>
            <a:off x="2438400" y="2819400"/>
            <a:ext cx="4495800" cy="376238"/>
          </a:xfrm>
          <a:prstGeom prst="rect">
            <a:avLst/>
          </a:prstGeom>
          <a:noFill/>
          <a:ln w="952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sz="1800" dirty="0">
                <a:solidFill>
                  <a:srgbClr val="FF0000"/>
                </a:solidFill>
              </a:rPr>
              <a:t>S  </a:t>
            </a:r>
            <a:r>
              <a:rPr lang="en-US" altLang="zh-CN" sz="1800" dirty="0">
                <a:solidFill>
                  <a:schemeClr val="tx2"/>
                </a:solidFill>
              </a:rPr>
              <a:t>E (8 bits)</a:t>
            </a:r>
            <a:r>
              <a:rPr lang="en-US" altLang="zh-CN" sz="1800" dirty="0"/>
              <a:t> 	      </a:t>
            </a:r>
            <a:r>
              <a:rPr lang="en-US" altLang="zh-CN" sz="1800" dirty="0">
                <a:solidFill>
                  <a:srgbClr val="008000"/>
                </a:solidFill>
              </a:rPr>
              <a:t>F (23 bits)</a:t>
            </a:r>
            <a:endParaRPr lang="en-US" altLang="zh-CN" sz="1800" dirty="0">
              <a:solidFill>
                <a:srgbClr val="008000"/>
              </a:solidFill>
            </a:endParaRPr>
          </a:p>
        </p:txBody>
      </p:sp>
      <p:sp>
        <p:nvSpPr>
          <p:cNvPr id="77835" name="Text Box 13"/>
          <p:cNvSpPr txBox="1"/>
          <p:nvPr/>
        </p:nvSpPr>
        <p:spPr>
          <a:xfrm>
            <a:off x="1447800" y="3200400"/>
            <a:ext cx="18288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sz="1800" dirty="0">
                <a:solidFill>
                  <a:srgbClr val="FF0000"/>
                </a:solidFill>
              </a:rPr>
              <a:t>Sign bit</a:t>
            </a:r>
            <a:endParaRPr lang="en-US" altLang="zh-CN" sz="1800" dirty="0">
              <a:solidFill>
                <a:srgbClr val="FF0000"/>
              </a:solidFill>
            </a:endParaRPr>
          </a:p>
        </p:txBody>
      </p:sp>
      <p:sp>
        <p:nvSpPr>
          <p:cNvPr id="77836" name="Line 14"/>
          <p:cNvSpPr/>
          <p:nvPr/>
        </p:nvSpPr>
        <p:spPr>
          <a:xfrm flipV="1">
            <a:off x="2209800" y="3124200"/>
            <a:ext cx="304800" cy="152400"/>
          </a:xfrm>
          <a:prstGeom prst="line">
            <a:avLst/>
          </a:prstGeom>
          <a:ln w="9525" cap="flat" cmpd="sng">
            <a:solidFill>
              <a:srgbClr val="FF0000"/>
            </a:solidFill>
            <a:prstDash val="solid"/>
            <a:headEnd type="none" w="med" len="med"/>
            <a:tailEnd type="triangle" w="med" len="med"/>
          </a:ln>
        </p:spPr>
      </p:sp>
      <p:sp>
        <p:nvSpPr>
          <p:cNvPr id="77837" name="Text Box 15"/>
          <p:cNvSpPr txBox="1"/>
          <p:nvPr/>
        </p:nvSpPr>
        <p:spPr>
          <a:xfrm>
            <a:off x="5181600" y="3200400"/>
            <a:ext cx="32766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sz="1800" dirty="0">
                <a:solidFill>
                  <a:srgbClr val="008000"/>
                </a:solidFill>
              </a:rPr>
              <a:t>Magnitude with MSB dropped </a:t>
            </a:r>
            <a:endParaRPr lang="en-US" altLang="zh-CN" sz="1600" dirty="0">
              <a:solidFill>
                <a:srgbClr val="008000"/>
              </a:solidFill>
            </a:endParaRPr>
          </a:p>
        </p:txBody>
      </p:sp>
      <p:sp>
        <p:nvSpPr>
          <p:cNvPr id="77838" name="Line 16"/>
          <p:cNvSpPr/>
          <p:nvPr/>
        </p:nvSpPr>
        <p:spPr>
          <a:xfrm flipH="1" flipV="1">
            <a:off x="5410200" y="3124200"/>
            <a:ext cx="76200" cy="152400"/>
          </a:xfrm>
          <a:prstGeom prst="line">
            <a:avLst/>
          </a:prstGeom>
          <a:ln w="9525" cap="flat" cmpd="sng">
            <a:solidFill>
              <a:srgbClr val="008000"/>
            </a:solidFill>
            <a:prstDash val="solid"/>
            <a:headEnd type="none" w="med" len="med"/>
            <a:tailEnd type="triangle" w="med" len="med"/>
          </a:ln>
        </p:spPr>
      </p:sp>
      <p:sp>
        <p:nvSpPr>
          <p:cNvPr id="77839" name="Line 19"/>
          <p:cNvSpPr/>
          <p:nvPr/>
        </p:nvSpPr>
        <p:spPr>
          <a:xfrm>
            <a:off x="2743200" y="2819400"/>
            <a:ext cx="0" cy="381000"/>
          </a:xfrm>
          <a:prstGeom prst="line">
            <a:avLst/>
          </a:prstGeom>
          <a:ln w="9525" cap="flat" cmpd="sng">
            <a:solidFill>
              <a:schemeClr val="tx1"/>
            </a:solidFill>
            <a:prstDash val="solid"/>
            <a:headEnd type="none" w="med" len="med"/>
            <a:tailEnd type="none" w="med" len="med"/>
          </a:ln>
        </p:spPr>
      </p:sp>
      <p:sp>
        <p:nvSpPr>
          <p:cNvPr id="77840" name="Line 20"/>
          <p:cNvSpPr/>
          <p:nvPr/>
        </p:nvSpPr>
        <p:spPr>
          <a:xfrm>
            <a:off x="3810000" y="2819400"/>
            <a:ext cx="0" cy="381000"/>
          </a:xfrm>
          <a:prstGeom prst="line">
            <a:avLst/>
          </a:prstGeom>
          <a:ln w="9525" cap="flat" cmpd="sng">
            <a:solidFill>
              <a:schemeClr val="tx1"/>
            </a:solidFill>
            <a:prstDash val="solid"/>
            <a:headEnd type="none" w="med" len="med"/>
            <a:tailEnd type="none" w="med" len="med"/>
          </a:ln>
        </p:spPr>
      </p:sp>
      <p:sp>
        <p:nvSpPr>
          <p:cNvPr id="77841" name="Text Box 21"/>
          <p:cNvSpPr txBox="1"/>
          <p:nvPr/>
        </p:nvSpPr>
        <p:spPr>
          <a:xfrm>
            <a:off x="2514600" y="3200400"/>
            <a:ext cx="24384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sz="1800" dirty="0">
                <a:solidFill>
                  <a:schemeClr val="tx2"/>
                </a:solidFill>
              </a:rPr>
              <a:t>Biased exponent (+127) </a:t>
            </a:r>
            <a:endParaRPr lang="en-US" altLang="zh-CN" sz="1600" dirty="0">
              <a:solidFill>
                <a:schemeClr val="tx2"/>
              </a:solidFill>
            </a:endParaRPr>
          </a:p>
        </p:txBody>
      </p:sp>
      <p:sp>
        <p:nvSpPr>
          <p:cNvPr id="77842" name="Line 22"/>
          <p:cNvSpPr/>
          <p:nvPr/>
        </p:nvSpPr>
        <p:spPr>
          <a:xfrm flipV="1">
            <a:off x="2971800" y="3124200"/>
            <a:ext cx="0" cy="152400"/>
          </a:xfrm>
          <a:prstGeom prst="line">
            <a:avLst/>
          </a:prstGeom>
          <a:ln w="9525" cap="flat" cmpd="sng">
            <a:solidFill>
              <a:schemeClr val="tx2"/>
            </a:solidFill>
            <a:prstDash val="solid"/>
            <a:headEnd type="none" w="med" len="med"/>
            <a:tailEnd type="triangle" w="med" len="med"/>
          </a:ln>
        </p:spPr>
      </p:sp>
      <p:sp>
        <p:nvSpPr>
          <p:cNvPr id="143383" name="Text Box 23"/>
          <p:cNvSpPr txBox="1"/>
          <p:nvPr/>
        </p:nvSpPr>
        <p:spPr>
          <a:xfrm>
            <a:off x="685800" y="4724400"/>
            <a:ext cx="7696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10000"/>
              </a:spcBef>
              <a:buClrTx/>
              <a:buFontTx/>
              <a:buNone/>
            </a:pPr>
            <a:r>
              <a:rPr lang="en-US" altLang="zh-CN" sz="2000" dirty="0"/>
              <a:t>In scientific notation,  </a:t>
            </a:r>
            <a:r>
              <a:rPr lang="en-US" altLang="zh-CN" sz="2000" i="1" dirty="0"/>
              <a:t>c</a:t>
            </a:r>
            <a:r>
              <a:rPr lang="en-US" altLang="zh-CN" sz="2000" dirty="0"/>
              <a:t> = 1</a:t>
            </a:r>
            <a:r>
              <a:rPr lang="en-US" altLang="zh-CN" sz="2000" dirty="0">
                <a:solidFill>
                  <a:srgbClr val="008000"/>
                </a:solidFill>
              </a:rPr>
              <a:t>.0001 1101 1110 1001 0101 1100 0000</a:t>
            </a:r>
            <a:r>
              <a:rPr lang="en-US" altLang="zh-CN" sz="2000" dirty="0"/>
              <a:t> </a:t>
            </a:r>
            <a:r>
              <a:rPr lang="en-US" altLang="zh-CN" sz="2000" dirty="0">
                <a:latin typeface="Arial" panose="020B0604020202020204" pitchFamily="34" charset="0"/>
              </a:rPr>
              <a:t>x</a:t>
            </a:r>
            <a:r>
              <a:rPr lang="en-US" altLang="zh-CN" sz="2000" dirty="0"/>
              <a:t> 2</a:t>
            </a:r>
            <a:r>
              <a:rPr lang="en-US" altLang="zh-CN" sz="2000" baseline="30000" dirty="0">
                <a:solidFill>
                  <a:schemeClr val="tx2"/>
                </a:solidFill>
              </a:rPr>
              <a:t>28</a:t>
            </a:r>
            <a:r>
              <a:rPr lang="en-US" altLang="zh-CN" sz="2000" dirty="0"/>
              <a:t>. </a:t>
            </a:r>
            <a:endParaRPr lang="en-US" altLang="zh-CN" sz="2000" dirty="0"/>
          </a:p>
        </p:txBody>
      </p:sp>
      <p:grpSp>
        <p:nvGrpSpPr>
          <p:cNvPr id="143396" name="Group 36"/>
          <p:cNvGrpSpPr/>
          <p:nvPr/>
        </p:nvGrpSpPr>
        <p:grpSpPr>
          <a:xfrm>
            <a:off x="3962400" y="5715000"/>
            <a:ext cx="4495800" cy="381000"/>
            <a:chOff x="2496" y="3600"/>
            <a:chExt cx="2832" cy="240"/>
          </a:xfrm>
        </p:grpSpPr>
        <p:sp>
          <p:nvSpPr>
            <p:cNvPr id="77849" name="Text Box 24"/>
            <p:cNvSpPr txBox="1"/>
            <p:nvPr/>
          </p:nvSpPr>
          <p:spPr>
            <a:xfrm>
              <a:off x="2496" y="3600"/>
              <a:ext cx="2832" cy="233"/>
            </a:xfrm>
            <a:prstGeom prst="rect">
              <a:avLst/>
            </a:prstGeom>
            <a:noFill/>
            <a:ln w="952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sz="1800" dirty="0">
                  <a:solidFill>
                    <a:srgbClr val="FF0000"/>
                  </a:solidFill>
                </a:rPr>
                <a:t>0  </a:t>
              </a:r>
              <a:r>
                <a:rPr lang="en-US" altLang="zh-CN" sz="1800" dirty="0">
                  <a:solidFill>
                    <a:schemeClr val="tx2"/>
                  </a:solidFill>
                </a:rPr>
                <a:t>10011011   </a:t>
              </a:r>
              <a:r>
                <a:rPr lang="en-US" altLang="zh-CN" sz="1800" dirty="0">
                  <a:solidFill>
                    <a:srgbClr val="00B050"/>
                  </a:solidFill>
                </a:rPr>
                <a:t>0</a:t>
              </a:r>
              <a:r>
                <a:rPr lang="en-US" altLang="zh-CN" sz="1800" dirty="0">
                  <a:solidFill>
                    <a:srgbClr val="008000"/>
                  </a:solidFill>
                </a:rPr>
                <a:t>00 1110 1111 0100 1010 1110  </a:t>
              </a:r>
              <a:endParaRPr lang="en-US" altLang="zh-CN" sz="1800" dirty="0">
                <a:solidFill>
                  <a:srgbClr val="008000"/>
                </a:solidFill>
              </a:endParaRPr>
            </a:p>
          </p:txBody>
        </p:sp>
        <p:sp>
          <p:nvSpPr>
            <p:cNvPr id="77850" name="Line 27"/>
            <p:cNvSpPr/>
            <p:nvPr/>
          </p:nvSpPr>
          <p:spPr>
            <a:xfrm>
              <a:off x="2653" y="3600"/>
              <a:ext cx="0" cy="240"/>
            </a:xfrm>
            <a:prstGeom prst="line">
              <a:avLst/>
            </a:prstGeom>
            <a:ln w="9525" cap="flat" cmpd="sng">
              <a:solidFill>
                <a:schemeClr val="tx1"/>
              </a:solidFill>
              <a:prstDash val="solid"/>
              <a:headEnd type="none" w="med" len="med"/>
              <a:tailEnd type="none" w="med" len="med"/>
            </a:ln>
          </p:spPr>
        </p:sp>
        <p:sp>
          <p:nvSpPr>
            <p:cNvPr id="77851" name="Line 28"/>
            <p:cNvSpPr/>
            <p:nvPr/>
          </p:nvSpPr>
          <p:spPr>
            <a:xfrm>
              <a:off x="3288" y="3600"/>
              <a:ext cx="0" cy="240"/>
            </a:xfrm>
            <a:prstGeom prst="line">
              <a:avLst/>
            </a:prstGeom>
            <a:ln w="9525" cap="flat" cmpd="sng">
              <a:solidFill>
                <a:schemeClr val="tx1"/>
              </a:solidFill>
              <a:prstDash val="solid"/>
              <a:headEnd type="none" w="med" len="med"/>
              <a:tailEnd type="none" w="med" len="med"/>
            </a:ln>
          </p:spPr>
        </p:sp>
      </p:grpSp>
      <p:sp>
        <p:nvSpPr>
          <p:cNvPr id="143390" name="Text Box 30"/>
          <p:cNvSpPr txBox="1"/>
          <p:nvPr/>
        </p:nvSpPr>
        <p:spPr>
          <a:xfrm>
            <a:off x="1905000" y="4343400"/>
            <a:ext cx="64770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10000"/>
              </a:spcBef>
              <a:buClrTx/>
              <a:buFontTx/>
              <a:buNone/>
            </a:pPr>
            <a:r>
              <a:rPr lang="en-US" altLang="zh-CN" sz="2000" dirty="0"/>
              <a:t>In binary, </a:t>
            </a:r>
            <a:r>
              <a:rPr lang="en-US" altLang="zh-CN" sz="2000" i="1" dirty="0"/>
              <a:t>c</a:t>
            </a:r>
            <a:r>
              <a:rPr lang="en-US" altLang="zh-CN" sz="2000" dirty="0"/>
              <a:t> = 0001 0001 1101 1110 1001 0101 1100 0000</a:t>
            </a:r>
            <a:r>
              <a:rPr lang="en-US" altLang="zh-CN" sz="2000" baseline="-25000" dirty="0"/>
              <a:t>2</a:t>
            </a:r>
            <a:r>
              <a:rPr lang="en-US" altLang="zh-CN" sz="2000" dirty="0"/>
              <a:t>. </a:t>
            </a:r>
            <a:endParaRPr lang="en-US" altLang="zh-CN" sz="2000" dirty="0"/>
          </a:p>
        </p:txBody>
      </p:sp>
      <p:sp>
        <p:nvSpPr>
          <p:cNvPr id="143391" name="Text Box 31"/>
          <p:cNvSpPr txBox="1"/>
          <p:nvPr/>
        </p:nvSpPr>
        <p:spPr>
          <a:xfrm>
            <a:off x="685800" y="5029200"/>
            <a:ext cx="77724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9500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10000"/>
              </a:spcBef>
              <a:buClrTx/>
              <a:buFontTx/>
              <a:buNone/>
            </a:pPr>
            <a:r>
              <a:rPr lang="en-US" altLang="zh-CN" sz="2000" dirty="0">
                <a:solidFill>
                  <a:srgbClr val="FF0000"/>
                </a:solidFill>
              </a:rPr>
              <a:t>S = 0 because the number is positive.</a:t>
            </a:r>
            <a:r>
              <a:rPr lang="en-US" altLang="zh-CN" sz="2000" dirty="0"/>
              <a:t> </a:t>
            </a:r>
            <a:r>
              <a:rPr lang="en-US" altLang="zh-CN" sz="2000" dirty="0">
                <a:solidFill>
                  <a:schemeClr val="tx2"/>
                </a:solidFill>
              </a:rPr>
              <a:t>E = 28 + 127 = 155</a:t>
            </a:r>
            <a:r>
              <a:rPr lang="en-US" altLang="zh-CN" sz="2000" baseline="-25000" dirty="0">
                <a:solidFill>
                  <a:schemeClr val="tx2"/>
                </a:solidFill>
              </a:rPr>
              <a:t>10</a:t>
            </a:r>
            <a:r>
              <a:rPr lang="en-US" altLang="zh-CN" sz="2000" dirty="0">
                <a:solidFill>
                  <a:schemeClr val="tx2"/>
                </a:solidFill>
              </a:rPr>
              <a:t> = 1001 1011</a:t>
            </a:r>
            <a:r>
              <a:rPr lang="en-US" altLang="zh-CN" sz="2000" baseline="-25000" dirty="0">
                <a:solidFill>
                  <a:schemeClr val="tx2"/>
                </a:solidFill>
              </a:rPr>
              <a:t>2</a:t>
            </a:r>
            <a:r>
              <a:rPr lang="en-US" altLang="zh-CN" sz="2000" dirty="0"/>
              <a:t>.  </a:t>
            </a:r>
            <a:r>
              <a:rPr lang="en-US" altLang="zh-CN" sz="2000" dirty="0">
                <a:solidFill>
                  <a:srgbClr val="008000"/>
                </a:solidFill>
              </a:rPr>
              <a:t>F is the next 23 bits after </a:t>
            </a:r>
            <a:r>
              <a:rPr lang="en-US" altLang="zh-CN" sz="2000" b="1" dirty="0">
                <a:solidFill>
                  <a:srgbClr val="FF0000"/>
                </a:solidFill>
              </a:rPr>
              <a:t>the first 1</a:t>
            </a:r>
            <a:r>
              <a:rPr lang="en-US" altLang="zh-CN" sz="2000" dirty="0">
                <a:solidFill>
                  <a:srgbClr val="008000"/>
                </a:solidFill>
              </a:rPr>
              <a:t> is dropped.</a:t>
            </a:r>
            <a:r>
              <a:rPr lang="en-US" altLang="zh-CN" sz="2000" dirty="0"/>
              <a:t> </a:t>
            </a:r>
            <a:endParaRPr lang="en-US" altLang="zh-CN" sz="2000" dirty="0"/>
          </a:p>
        </p:txBody>
      </p:sp>
      <p:sp>
        <p:nvSpPr>
          <p:cNvPr id="77847" name="Line 34"/>
          <p:cNvSpPr/>
          <p:nvPr/>
        </p:nvSpPr>
        <p:spPr>
          <a:xfrm>
            <a:off x="2743200" y="2971800"/>
            <a:ext cx="0" cy="381000"/>
          </a:xfrm>
          <a:prstGeom prst="line">
            <a:avLst/>
          </a:prstGeom>
          <a:ln w="9525" cap="flat" cmpd="sng">
            <a:solidFill>
              <a:schemeClr val="tx1"/>
            </a:solidFill>
            <a:prstDash val="solid"/>
            <a:headEnd type="none" w="med" len="med"/>
            <a:tailEnd type="none" w="med" len="med"/>
          </a:ln>
        </p:spPr>
      </p:sp>
      <p:sp>
        <p:nvSpPr>
          <p:cNvPr id="77848" name="Line 35"/>
          <p:cNvSpPr/>
          <p:nvPr/>
        </p:nvSpPr>
        <p:spPr>
          <a:xfrm>
            <a:off x="3810000" y="2971800"/>
            <a:ext cx="0" cy="381000"/>
          </a:xfrm>
          <a:prstGeom prst="line">
            <a:avLst/>
          </a:prstGeom>
          <a:ln w="9525" cap="flat" cmpd="sng">
            <a:solidFill>
              <a:schemeClr val="tx1"/>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7831"/>
                                        </p:tgtEl>
                                        <p:attrNameLst>
                                          <p:attrName>style.visibility</p:attrName>
                                        </p:attrNameLst>
                                      </p:cBhvr>
                                      <p:to>
                                        <p:strVal val="visible"/>
                                      </p:to>
                                    </p:set>
                                    <p:anim calcmode="lin" valueType="num">
                                      <p:cBhvr additive="base">
                                        <p:cTn id="7" dur="500" fill="hold"/>
                                        <p:tgtEl>
                                          <p:spTgt spid="77831"/>
                                        </p:tgtEl>
                                        <p:attrNameLst>
                                          <p:attrName>ppt_x</p:attrName>
                                        </p:attrNameLst>
                                      </p:cBhvr>
                                      <p:tavLst>
                                        <p:tav tm="0">
                                          <p:val>
                                            <p:strVal val="0-#ppt_w/2"/>
                                          </p:val>
                                        </p:tav>
                                        <p:tav tm="100000">
                                          <p:val>
                                            <p:strVal val="#ppt_x"/>
                                          </p:val>
                                        </p:tav>
                                      </p:tavLst>
                                    </p:anim>
                                    <p:anim calcmode="lin" valueType="num">
                                      <p:cBhvr additive="base">
                                        <p:cTn id="8" dur="500" fill="hold"/>
                                        <p:tgtEl>
                                          <p:spTgt spid="7783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3365"/>
                                        </p:tgtEl>
                                        <p:attrNameLst>
                                          <p:attrName>style.visibility</p:attrName>
                                        </p:attrNameLst>
                                      </p:cBhvr>
                                      <p:to>
                                        <p:strVal val="visible"/>
                                      </p:to>
                                    </p:set>
                                    <p:anim calcmode="lin" valueType="num">
                                      <p:cBhvr additive="base">
                                        <p:cTn id="11" dur="500" fill="hold"/>
                                        <p:tgtEl>
                                          <p:spTgt spid="143365"/>
                                        </p:tgtEl>
                                        <p:attrNameLst>
                                          <p:attrName>ppt_x</p:attrName>
                                        </p:attrNameLst>
                                      </p:cBhvr>
                                      <p:tavLst>
                                        <p:tav tm="0">
                                          <p:val>
                                            <p:strVal val="1+#ppt_w/2"/>
                                          </p:val>
                                        </p:tav>
                                        <p:tav tm="100000">
                                          <p:val>
                                            <p:strVal val="#ppt_x"/>
                                          </p:val>
                                        </p:tav>
                                      </p:tavLst>
                                    </p:anim>
                                    <p:anim calcmode="lin" valueType="num">
                                      <p:cBhvr additive="base">
                                        <p:cTn id="12" dur="500" fill="hold"/>
                                        <p:tgtEl>
                                          <p:spTgt spid="14336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7832"/>
                                        </p:tgtEl>
                                        <p:attrNameLst>
                                          <p:attrName>style.visibility</p:attrName>
                                        </p:attrNameLst>
                                      </p:cBhvr>
                                      <p:to>
                                        <p:strVal val="visible"/>
                                      </p:to>
                                    </p:set>
                                    <p:animEffect transition="in" filter="dissolve">
                                      <p:cBhvr>
                                        <p:cTn id="17" dur="500"/>
                                        <p:tgtEl>
                                          <p:spTgt spid="77832"/>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143390"/>
                                        </p:tgtEl>
                                        <p:attrNameLst>
                                          <p:attrName>style.visibility</p:attrName>
                                        </p:attrNameLst>
                                      </p:cBhvr>
                                      <p:to>
                                        <p:strVal val="visible"/>
                                      </p:to>
                                    </p:set>
                                    <p:anim calcmode="lin" valueType="num">
                                      <p:cBhvr additive="base">
                                        <p:cTn id="20" dur="500" fill="hold"/>
                                        <p:tgtEl>
                                          <p:spTgt spid="143390"/>
                                        </p:tgtEl>
                                        <p:attrNameLst>
                                          <p:attrName>ppt_x</p:attrName>
                                        </p:attrNameLst>
                                      </p:cBhvr>
                                      <p:tavLst>
                                        <p:tav tm="0">
                                          <p:val>
                                            <p:strVal val="1+#ppt_w/2"/>
                                          </p:val>
                                        </p:tav>
                                        <p:tav tm="100000">
                                          <p:val>
                                            <p:strVal val="#ppt_x"/>
                                          </p:val>
                                        </p:tav>
                                      </p:tavLst>
                                    </p:anim>
                                    <p:anim calcmode="lin" valueType="num">
                                      <p:cBhvr additive="base">
                                        <p:cTn id="21" dur="500" fill="hold"/>
                                        <p:tgtEl>
                                          <p:spTgt spid="143390"/>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3383"/>
                                        </p:tgtEl>
                                        <p:attrNameLst>
                                          <p:attrName>style.visibility</p:attrName>
                                        </p:attrNameLst>
                                      </p:cBhvr>
                                      <p:to>
                                        <p:strVal val="visible"/>
                                      </p:to>
                                    </p:set>
                                    <p:animEffect transition="in" filter="wipe(left)">
                                      <p:cBhvr>
                                        <p:cTn id="26" dur="1000"/>
                                        <p:tgtEl>
                                          <p:spTgt spid="143383"/>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3391"/>
                                        </p:tgtEl>
                                        <p:attrNameLst>
                                          <p:attrName>style.visibility</p:attrName>
                                        </p:attrNameLst>
                                      </p:cBhvr>
                                      <p:to>
                                        <p:strVal val="visible"/>
                                      </p:to>
                                    </p:set>
                                    <p:anim calcmode="lin" valueType="num">
                                      <p:cBhvr additive="base">
                                        <p:cTn id="31" dur="500" fill="hold"/>
                                        <p:tgtEl>
                                          <p:spTgt spid="143391"/>
                                        </p:tgtEl>
                                        <p:attrNameLst>
                                          <p:attrName>ppt_x</p:attrName>
                                        </p:attrNameLst>
                                      </p:cBhvr>
                                      <p:tavLst>
                                        <p:tav tm="0">
                                          <p:val>
                                            <p:strVal val="#ppt_x"/>
                                          </p:val>
                                        </p:tav>
                                        <p:tav tm="100000">
                                          <p:val>
                                            <p:strVal val="#ppt_x"/>
                                          </p:val>
                                        </p:tav>
                                      </p:tavLst>
                                    </p:anim>
                                    <p:anim calcmode="lin" valueType="num">
                                      <p:cBhvr additive="base">
                                        <p:cTn id="32" dur="500" fill="hold"/>
                                        <p:tgtEl>
                                          <p:spTgt spid="14339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7" presetClass="entr" presetSubtype="0" fill="hold" grpId="0" nodeType="clickEffect">
                                  <p:stCondLst>
                                    <p:cond delay="0"/>
                                  </p:stCondLst>
                                  <p:childTnLst>
                                    <p:set>
                                      <p:cBhvr>
                                        <p:cTn id="36" dur="1" fill="hold">
                                          <p:stCondLst>
                                            <p:cond delay="0"/>
                                          </p:stCondLst>
                                        </p:cTn>
                                        <p:tgtEl>
                                          <p:spTgt spid="143392"/>
                                        </p:tgtEl>
                                        <p:attrNameLst>
                                          <p:attrName>style.visibility</p:attrName>
                                        </p:attrNameLst>
                                      </p:cBhvr>
                                      <p:to>
                                        <p:strVal val="visible"/>
                                      </p:to>
                                    </p:set>
                                    <p:animEffect transition="in" filter="fade">
                                      <p:cBhvr>
                                        <p:cTn id="37" dur="1000"/>
                                        <p:tgtEl>
                                          <p:spTgt spid="143392"/>
                                        </p:tgtEl>
                                      </p:cBhvr>
                                    </p:animEffect>
                                    <p:anim calcmode="lin" valueType="num">
                                      <p:cBhvr>
                                        <p:cTn id="38" dur="1000" fill="hold"/>
                                        <p:tgtEl>
                                          <p:spTgt spid="143392"/>
                                        </p:tgtEl>
                                        <p:attrNameLst>
                                          <p:attrName>ppt_x</p:attrName>
                                        </p:attrNameLst>
                                      </p:cBhvr>
                                      <p:tavLst>
                                        <p:tav tm="0">
                                          <p:val>
                                            <p:strVal val="#ppt_x"/>
                                          </p:val>
                                        </p:tav>
                                        <p:tav tm="100000">
                                          <p:val>
                                            <p:strVal val="#ppt_x"/>
                                          </p:val>
                                        </p:tav>
                                      </p:tavLst>
                                    </p:anim>
                                    <p:anim calcmode="lin" valueType="num">
                                      <p:cBhvr>
                                        <p:cTn id="39" dur="900" decel="100000" fill="hold"/>
                                        <p:tgtEl>
                                          <p:spTgt spid="143392"/>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43392"/>
                                        </p:tgtEl>
                                        <p:attrNameLst>
                                          <p:attrName>ppt_y</p:attrName>
                                        </p:attrNameLst>
                                      </p:cBhvr>
                                      <p:tavLst>
                                        <p:tav tm="0">
                                          <p:val>
                                            <p:strVal val="#ppt_y-.03"/>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43396"/>
                                        </p:tgtEl>
                                        <p:attrNameLst>
                                          <p:attrName>style.visibility</p:attrName>
                                        </p:attrNameLst>
                                      </p:cBhvr>
                                      <p:to>
                                        <p:strVal val="visible"/>
                                      </p:to>
                                    </p:set>
                                    <p:animEffect transition="in" filter="wipe(left)">
                                      <p:cBhvr>
                                        <p:cTn id="45" dur="1000"/>
                                        <p:tgtEl>
                                          <p:spTgt spid="143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2" grpId="0"/>
      <p:bldP spid="143365" grpId="0"/>
      <p:bldP spid="143383" grpId="0"/>
      <p:bldP spid="143390" grpId="0"/>
      <p:bldP spid="14339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1"/>
          <p:cNvSpPr>
            <a:spLocks noGrp="1"/>
          </p:cNvSpPr>
          <p:nvPr>
            <p:ph type="title"/>
          </p:nvPr>
        </p:nvSpPr>
        <p:spPr>
          <a:xfrm>
            <a:off x="468313" y="115888"/>
            <a:ext cx="8447087" cy="585787"/>
          </a:xfrm>
          <a:ln/>
        </p:spPr>
        <p:txBody>
          <a:bodyPr vert="horz" wrap="square" lIns="0" tIns="0" rIns="0" bIns="0" anchor="ctr" anchorCtr="0">
            <a:spAutoFit/>
          </a:bodyPr>
          <a:p>
            <a:r>
              <a:rPr lang="en-US" altLang="zh-CN" sz="3800" dirty="0"/>
              <a:t>2–12 Error Codes</a:t>
            </a:r>
            <a:endParaRPr lang="zh-CN" altLang="en-US" sz="2600" dirty="0"/>
          </a:p>
        </p:txBody>
      </p:sp>
      <p:sp>
        <p:nvSpPr>
          <p:cNvPr id="3" name="内容占位符 2"/>
          <p:cNvSpPr>
            <a:spLocks noGrp="1"/>
          </p:cNvSpPr>
          <p:nvPr>
            <p:ph idx="1"/>
          </p:nvPr>
        </p:nvSpPr>
        <p:spPr>
          <a:xfrm>
            <a:off x="441325" y="765175"/>
            <a:ext cx="8523288" cy="2363788"/>
          </a:xfrm>
          <a:ln/>
        </p:spPr>
        <p:txBody>
          <a:bodyPr vert="horz" wrap="square" lIns="91440" tIns="45720" rIns="91440" bIns="45720" anchor="t" anchorCtr="0">
            <a:spAutoFit/>
          </a:bodyPr>
          <a:p>
            <a:r>
              <a:rPr lang="en-US" altLang="zh-CN" sz="2700" dirty="0"/>
              <a:t>In this section, three methods for adding bits to codes to detect a single-bit error are discussed.</a:t>
            </a:r>
            <a:endParaRPr lang="en-US" altLang="zh-CN" sz="2700" dirty="0"/>
          </a:p>
          <a:p>
            <a:pPr lvl="1"/>
            <a:r>
              <a:rPr lang="en-US" altLang="zh-CN" sz="2400" dirty="0"/>
              <a:t>The parity method of error detection is introduced</a:t>
            </a:r>
            <a:endParaRPr lang="en-US" altLang="zh-CN" sz="2700" dirty="0"/>
          </a:p>
          <a:p>
            <a:pPr lvl="1"/>
            <a:r>
              <a:rPr lang="en-US" altLang="zh-CN" sz="2700" dirty="0"/>
              <a:t>the cyclic redundancy check is discussed.</a:t>
            </a:r>
            <a:endParaRPr lang="en-US" altLang="zh-CN" sz="2700" dirty="0"/>
          </a:p>
          <a:p>
            <a:pPr lvl="1"/>
            <a:r>
              <a:rPr lang="en-US" altLang="zh-CN" sz="2700" dirty="0"/>
              <a:t> </a:t>
            </a:r>
            <a:r>
              <a:rPr lang="en-US" altLang="zh-CN" sz="2400" dirty="0"/>
              <a:t>Describe the Hamming code</a:t>
            </a:r>
            <a:endParaRPr lang="en-US" altLang="zh-CN" sz="2700" dirty="0"/>
          </a:p>
        </p:txBody>
      </p:sp>
      <p:sp>
        <p:nvSpPr>
          <p:cNvPr id="79876" name="灯片编号占位符 3"/>
          <p:cNvSpPr txBox="1">
            <a:spLocks noGrp="1"/>
          </p:cNvSpPr>
          <p:nvPr>
            <p:ph type="sldNum" sz="quarter"/>
          </p:nvPr>
        </p:nvSpPr>
        <p:spPr>
          <a:xfrm>
            <a:off x="8604250" y="6448425"/>
            <a:ext cx="490538" cy="365125"/>
          </a:xfrm>
          <a:prstGeom prst="rect">
            <a:avLst/>
          </a:prstGeom>
          <a:noFill/>
          <a:ln w="9525">
            <a:noFill/>
          </a:ln>
        </p:spPr>
        <p:txBody>
          <a:bodyPr/>
          <a:p>
            <a:pPr marL="0" indent="0">
              <a:spcBef>
                <a:spcPct val="0"/>
              </a:spcBef>
              <a:buClrTx/>
              <a:buFontTx/>
              <a:buNone/>
            </a:pPr>
            <a:fld id="{9A0DB2DC-4C9A-4742-B13C-FB6460FD3503}" type="slidenum">
              <a:rPr lang="zh-CN" altLang="en-US" sz="2400" dirty="0"/>
            </a:fld>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100" end="15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charRg st="151" end="19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charRg st="193" end="2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标题 1"/>
          <p:cNvSpPr>
            <a:spLocks noGrp="1"/>
          </p:cNvSpPr>
          <p:nvPr>
            <p:ph type="title"/>
          </p:nvPr>
        </p:nvSpPr>
        <p:spPr>
          <a:xfrm>
            <a:off x="468313" y="115888"/>
            <a:ext cx="8447087" cy="585787"/>
          </a:xfrm>
          <a:ln/>
        </p:spPr>
        <p:txBody>
          <a:bodyPr vert="horz" wrap="square" lIns="0" tIns="0" rIns="0" bIns="0" anchor="ctr" anchorCtr="0">
            <a:spAutoFit/>
          </a:bodyPr>
          <a:p>
            <a:r>
              <a:rPr lang="en-US" altLang="zh-CN" sz="3800" dirty="0"/>
              <a:t>Parity Method</a:t>
            </a:r>
            <a:r>
              <a:rPr lang="zh-CN" altLang="en-US" sz="2600" dirty="0"/>
              <a:t>（奇偶校验法）</a:t>
            </a:r>
            <a:endParaRPr lang="zh-CN" altLang="en-US" sz="2600" dirty="0"/>
          </a:p>
        </p:txBody>
      </p:sp>
      <p:sp>
        <p:nvSpPr>
          <p:cNvPr id="3" name="内容占位符 2"/>
          <p:cNvSpPr>
            <a:spLocks noGrp="1"/>
          </p:cNvSpPr>
          <p:nvPr>
            <p:ph idx="1"/>
          </p:nvPr>
        </p:nvSpPr>
        <p:spPr>
          <a:xfrm>
            <a:off x="441325" y="765175"/>
            <a:ext cx="8523288" cy="5243513"/>
          </a:xfrm>
        </p:spPr>
        <p:txBody>
          <a:bodyPr vert="horz" wrap="square" lIns="91440" tIns="45720" rIns="91440" bIns="45720" numCol="1" anchor="t" anchorCtr="0" compatLnSpc="1">
            <a:spAutoFit/>
          </a:bodyPr>
          <a:lstStyle/>
          <a:p>
            <a:pPr marL="342900" marR="0" lvl="0" indent="-3429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w"/>
              <a:defRPr/>
            </a:pPr>
            <a:r>
              <a:rPr kumimoji="1" lang="en-US" altLang="zh-CN" sz="2700" b="0" i="0" u="none" strike="noStrike" kern="0" cap="none" spc="0" normalizeH="0" baseline="0" noProof="0" dirty="0" smtClean="0">
                <a:ln>
                  <a:noFill/>
                </a:ln>
                <a:solidFill>
                  <a:schemeClr val="tx1"/>
                </a:solidFill>
                <a:effectLst/>
                <a:uLnTx/>
                <a:uFillTx/>
                <a:latin typeface="+mn-lt"/>
                <a:ea typeface="+mn-ea"/>
                <a:cs typeface="+mn-cs"/>
              </a:rPr>
              <a:t>The parity method is a method of error detection for simple transmission errors involving one bit (or an odd number of bits). A parity bit is an “extra” bit attached to a group of bits to force the number of 1’s to be either </a:t>
            </a:r>
            <a:r>
              <a:rPr kumimoji="1" lang="en-US" altLang="zh-CN" sz="2700" b="1" i="0" u="none" strike="noStrike" kern="0" cap="none" spc="0" normalizeH="0" baseline="0" noProof="0" dirty="0" smtClean="0">
                <a:ln>
                  <a:noFill/>
                </a:ln>
                <a:solidFill>
                  <a:srgbClr val="00B050"/>
                </a:solidFill>
                <a:effectLst/>
                <a:uLnTx/>
                <a:uFillTx/>
                <a:latin typeface="+mn-lt"/>
                <a:ea typeface="+mn-ea"/>
                <a:cs typeface="+mn-cs"/>
              </a:rPr>
              <a:t>even</a:t>
            </a:r>
            <a:r>
              <a:rPr kumimoji="1" lang="en-US" altLang="zh-CN" sz="2700" b="0" i="0" u="none" strike="noStrike" kern="0" cap="none" spc="0" normalizeH="0" baseline="0" noProof="0" dirty="0" smtClean="0">
                <a:ln>
                  <a:noFill/>
                </a:ln>
                <a:solidFill>
                  <a:schemeClr val="tx1"/>
                </a:solidFill>
                <a:effectLst/>
                <a:uLnTx/>
                <a:uFillTx/>
                <a:latin typeface="+mn-lt"/>
                <a:ea typeface="+mn-ea"/>
                <a:cs typeface="+mn-cs"/>
              </a:rPr>
              <a:t> (</a:t>
            </a:r>
            <a:r>
              <a:rPr kumimoji="1" lang="en-US" altLang="zh-CN" sz="2700" b="0" i="0" u="none" strike="noStrike" kern="0" cap="none" spc="0" normalizeH="0" baseline="0" noProof="0" dirty="0" smtClean="0">
                <a:ln>
                  <a:noFill/>
                </a:ln>
                <a:solidFill>
                  <a:srgbClr val="00B050"/>
                </a:solidFill>
                <a:effectLst/>
                <a:uLnTx/>
                <a:uFillTx/>
                <a:latin typeface="+mn-lt"/>
                <a:ea typeface="+mn-ea"/>
                <a:cs typeface="+mn-cs"/>
              </a:rPr>
              <a:t>even parity</a:t>
            </a:r>
            <a:r>
              <a:rPr kumimoji="1" lang="zh-CN" altLang="en-US" sz="2000" b="0" i="0" u="none" strike="noStrike" kern="0" cap="none" spc="0" normalizeH="0" baseline="0" noProof="0" dirty="0" smtClean="0">
                <a:ln>
                  <a:noFill/>
                </a:ln>
                <a:solidFill>
                  <a:srgbClr val="00B050"/>
                </a:solidFill>
                <a:effectLst/>
                <a:uLnTx/>
                <a:uFillTx/>
                <a:latin typeface="+mn-lt"/>
                <a:ea typeface="+mn-ea"/>
                <a:cs typeface="+mn-cs"/>
              </a:rPr>
              <a:t>偶校验</a:t>
            </a:r>
            <a:r>
              <a:rPr kumimoji="1" lang="en-US" altLang="zh-CN" sz="2700" b="0" i="0" u="none" strike="noStrike" kern="0" cap="none" spc="0" normalizeH="0" baseline="0" noProof="0" dirty="0" smtClean="0">
                <a:ln>
                  <a:noFill/>
                </a:ln>
                <a:solidFill>
                  <a:schemeClr val="tx1"/>
                </a:solidFill>
                <a:effectLst/>
                <a:uLnTx/>
                <a:uFillTx/>
                <a:latin typeface="+mn-lt"/>
                <a:ea typeface="+mn-ea"/>
                <a:cs typeface="+mn-cs"/>
              </a:rPr>
              <a:t>) or </a:t>
            </a:r>
            <a:r>
              <a:rPr kumimoji="1" lang="en-US" altLang="zh-CN" sz="2700" b="1" i="0" u="none" strike="noStrike" kern="0" cap="none" spc="0" normalizeH="0" baseline="0" noProof="0" dirty="0" smtClean="0">
                <a:ln>
                  <a:noFill/>
                </a:ln>
                <a:solidFill>
                  <a:srgbClr val="0066FF"/>
                </a:solidFill>
                <a:effectLst/>
                <a:uLnTx/>
                <a:uFillTx/>
                <a:latin typeface="+mn-lt"/>
                <a:ea typeface="+mn-ea"/>
                <a:cs typeface="+mn-cs"/>
              </a:rPr>
              <a:t>odd</a:t>
            </a:r>
            <a:r>
              <a:rPr kumimoji="1" lang="en-US" altLang="zh-CN" sz="2700" b="0" i="0" u="none" strike="noStrike" kern="0" cap="none" spc="0" normalizeH="0" baseline="0" noProof="0" dirty="0" smtClean="0">
                <a:ln>
                  <a:noFill/>
                </a:ln>
                <a:solidFill>
                  <a:schemeClr val="tx1"/>
                </a:solidFill>
                <a:effectLst/>
                <a:uLnTx/>
                <a:uFillTx/>
                <a:latin typeface="+mn-lt"/>
                <a:ea typeface="+mn-ea"/>
                <a:cs typeface="+mn-cs"/>
              </a:rPr>
              <a:t> (</a:t>
            </a:r>
            <a:r>
              <a:rPr kumimoji="1" lang="en-US" altLang="zh-CN" sz="2700" b="0" i="0" u="none" strike="noStrike" kern="0" cap="none" spc="0" normalizeH="0" baseline="0" noProof="0" dirty="0" smtClean="0">
                <a:ln>
                  <a:noFill/>
                </a:ln>
                <a:solidFill>
                  <a:schemeClr val="accent1">
                    <a:lumMod val="75000"/>
                  </a:schemeClr>
                </a:solidFill>
                <a:effectLst/>
                <a:uLnTx/>
                <a:uFillTx/>
                <a:latin typeface="+mn-lt"/>
                <a:ea typeface="+mn-ea"/>
                <a:cs typeface="+mn-cs"/>
              </a:rPr>
              <a:t>odd parity</a:t>
            </a:r>
            <a:r>
              <a:rPr kumimoji="1" lang="zh-CN" altLang="en-US" sz="2000" b="0" i="0" u="none" strike="noStrike" kern="0" cap="none" spc="0" normalizeH="0" baseline="0" noProof="0" dirty="0" smtClean="0">
                <a:ln>
                  <a:noFill/>
                </a:ln>
                <a:solidFill>
                  <a:schemeClr val="accent1">
                    <a:lumMod val="75000"/>
                  </a:schemeClr>
                </a:solidFill>
                <a:effectLst/>
                <a:uLnTx/>
                <a:uFillTx/>
                <a:latin typeface="+mn-lt"/>
                <a:ea typeface="+mn-ea"/>
                <a:cs typeface="+mn-cs"/>
              </a:rPr>
              <a:t>奇校验</a:t>
            </a:r>
            <a:r>
              <a:rPr kumimoji="1" lang="en-US" altLang="zh-CN" sz="2700" b="0" i="0" u="none" strike="noStrike" kern="0" cap="none" spc="0" normalizeH="0" baseline="0" noProof="0" dirty="0" smtClean="0">
                <a:ln>
                  <a:noFill/>
                </a:ln>
                <a:solidFill>
                  <a:schemeClr val="tx1"/>
                </a:solidFill>
                <a:effectLst/>
                <a:uLnTx/>
                <a:uFillTx/>
                <a:latin typeface="+mn-lt"/>
                <a:ea typeface="+mn-ea"/>
                <a:cs typeface="+mn-cs"/>
              </a:rPr>
              <a:t>).</a:t>
            </a:r>
            <a:endParaRPr kumimoji="1" lang="en-US" altLang="zh-CN" sz="27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Pct val="95000"/>
              <a:buFontTx/>
              <a:buChar char="–"/>
              <a:defRPr/>
            </a:pPr>
            <a:r>
              <a:rPr kumimoji="1" lang="en-US" altLang="zh-CN" sz="2700" b="0" i="0" u="none" strike="noStrike" kern="0" cap="none" spc="0" normalizeH="0" baseline="0" noProof="0" dirty="0" smtClean="0">
                <a:ln>
                  <a:noFill/>
                </a:ln>
                <a:solidFill>
                  <a:schemeClr val="tx1"/>
                </a:solidFill>
                <a:effectLst/>
                <a:uLnTx/>
                <a:uFillTx/>
                <a:latin typeface="+mn-lt"/>
                <a:ea typeface="+mn-ea"/>
              </a:rPr>
              <a:t>Example: The ASCII character for “a” is 1100001 and for “A” is 1000001. What is the correct bit to append to make both of these have </a:t>
            </a:r>
            <a:r>
              <a:rPr kumimoji="1" lang="en-US" altLang="zh-CN" sz="2700" b="1" i="0" u="none" strike="noStrike" kern="0" cap="none" spc="0" normalizeH="0" baseline="0" noProof="0" dirty="0" smtClean="0">
                <a:ln>
                  <a:noFill/>
                </a:ln>
                <a:solidFill>
                  <a:srgbClr val="00B050"/>
                </a:solidFill>
                <a:effectLst/>
                <a:uLnTx/>
                <a:uFillTx/>
                <a:latin typeface="+mn-lt"/>
                <a:ea typeface="+mn-ea"/>
              </a:rPr>
              <a:t>odd parity</a:t>
            </a:r>
            <a:r>
              <a:rPr kumimoji="1" lang="en-US" altLang="zh-CN" sz="2700" b="0" i="0" u="none" strike="noStrike" kern="0" cap="none" spc="0" normalizeH="0" baseline="0" noProof="0" dirty="0" smtClean="0">
                <a:ln>
                  <a:noFill/>
                </a:ln>
                <a:solidFill>
                  <a:schemeClr val="tx1"/>
                </a:solidFill>
                <a:effectLst/>
                <a:uLnTx/>
                <a:uFillTx/>
                <a:latin typeface="+mn-lt"/>
                <a:ea typeface="+mn-ea"/>
              </a:rPr>
              <a:t>?</a:t>
            </a:r>
            <a:endParaRPr kumimoji="1" lang="en-US" altLang="zh-CN" sz="27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00000"/>
              </a:lnSpc>
              <a:spcBef>
                <a:spcPct val="20000"/>
              </a:spcBef>
              <a:spcAft>
                <a:spcPct val="0"/>
              </a:spcAft>
              <a:buClrTx/>
              <a:buSzPct val="95000"/>
              <a:buFontTx/>
              <a:buChar char="–"/>
              <a:defRPr/>
            </a:pPr>
            <a:r>
              <a:rPr kumimoji="1" lang="en-US" altLang="zh-CN" sz="2700" b="0" i="0" u="none" strike="noStrike" kern="0" cap="none" spc="0" normalizeH="0" baseline="0" noProof="0" dirty="0" smtClean="0">
                <a:ln>
                  <a:noFill/>
                </a:ln>
                <a:solidFill>
                  <a:schemeClr val="tx1"/>
                </a:solidFill>
                <a:effectLst/>
                <a:uLnTx/>
                <a:uFillTx/>
                <a:latin typeface="+mn-lt"/>
                <a:ea typeface="+mn-ea"/>
              </a:rPr>
              <a:t>The ASCII “a” has an odd number of bits that are equal to 1; therefore the parity bit is </a:t>
            </a:r>
            <a:r>
              <a:rPr kumimoji="1" lang="en-US" altLang="zh-CN" sz="2700" b="0" i="0" u="none" strike="noStrike" kern="0" cap="none" spc="0" normalizeH="0" baseline="0" noProof="0" dirty="0" smtClean="0">
                <a:ln>
                  <a:noFill/>
                </a:ln>
                <a:solidFill>
                  <a:srgbClr val="FF0000"/>
                </a:solidFill>
                <a:effectLst/>
                <a:uLnTx/>
                <a:uFillTx/>
                <a:latin typeface="+mn-lt"/>
                <a:ea typeface="+mn-ea"/>
              </a:rPr>
              <a:t>0</a:t>
            </a:r>
            <a:r>
              <a:rPr kumimoji="1" lang="en-US" altLang="zh-CN" sz="2700" b="0" i="0" u="none" strike="noStrike" kern="0" cap="none" spc="0" normalizeH="0" baseline="0" noProof="0" dirty="0" smtClean="0">
                <a:ln>
                  <a:noFill/>
                </a:ln>
                <a:solidFill>
                  <a:schemeClr val="tx1"/>
                </a:solidFill>
                <a:effectLst/>
                <a:uLnTx/>
                <a:uFillTx/>
                <a:latin typeface="+mn-lt"/>
                <a:ea typeface="+mn-ea"/>
              </a:rPr>
              <a:t>. The ASCII “A” has an even number of bits that are equal to 1; therefore the parity bit is </a:t>
            </a:r>
            <a:r>
              <a:rPr kumimoji="1" lang="en-US" altLang="zh-CN" sz="2700" b="0" i="0" u="none" strike="noStrike" kern="0" cap="none" spc="0" normalizeH="0" baseline="0" noProof="0" dirty="0" smtClean="0">
                <a:ln>
                  <a:noFill/>
                </a:ln>
                <a:solidFill>
                  <a:srgbClr val="FF0000"/>
                </a:solidFill>
                <a:effectLst/>
                <a:uLnTx/>
                <a:uFillTx/>
                <a:latin typeface="+mn-lt"/>
                <a:ea typeface="+mn-ea"/>
              </a:rPr>
              <a:t>1</a:t>
            </a:r>
            <a:r>
              <a:rPr kumimoji="1" lang="en-US" altLang="zh-CN" sz="2700" b="0" i="0" u="none" strike="noStrike" kern="0" cap="none" spc="0" normalizeH="0" baseline="0" noProof="0" dirty="0" smtClean="0">
                <a:ln>
                  <a:noFill/>
                </a:ln>
                <a:solidFill>
                  <a:schemeClr val="tx1"/>
                </a:solidFill>
                <a:effectLst/>
                <a:uLnTx/>
                <a:uFillTx/>
                <a:latin typeface="+mn-lt"/>
                <a:ea typeface="+mn-ea"/>
              </a:rPr>
              <a:t>. </a:t>
            </a:r>
            <a:endParaRPr kumimoji="1" lang="en-US" altLang="zh-CN" sz="2700" b="0" i="0" u="none" strike="noStrike" kern="0" cap="none" spc="0" normalizeH="0" baseline="0" noProof="0" dirty="0" smtClean="0">
              <a:ln>
                <a:noFill/>
              </a:ln>
              <a:solidFill>
                <a:schemeClr val="tx1"/>
              </a:solidFill>
              <a:effectLst/>
              <a:uLnTx/>
              <a:uFillTx/>
              <a:latin typeface="+mn-lt"/>
              <a:ea typeface="+mn-ea"/>
            </a:endParaRPr>
          </a:p>
        </p:txBody>
      </p:sp>
      <p:sp>
        <p:nvSpPr>
          <p:cNvPr id="80900" name="灯片编号占位符 3"/>
          <p:cNvSpPr txBox="1">
            <a:spLocks noGrp="1"/>
          </p:cNvSpPr>
          <p:nvPr>
            <p:ph type="sldNum" sz="quarter"/>
          </p:nvPr>
        </p:nvSpPr>
        <p:spPr>
          <a:xfrm>
            <a:off x="8604250" y="6448425"/>
            <a:ext cx="490538" cy="365125"/>
          </a:xfrm>
          <a:prstGeom prst="rect">
            <a:avLst/>
          </a:prstGeom>
          <a:noFill/>
          <a:ln w="9525">
            <a:noFill/>
          </a:ln>
        </p:spPr>
        <p:txBody>
          <a:bodyPr/>
          <a:p>
            <a:pPr marL="0" indent="0">
              <a:spcBef>
                <a:spcPct val="0"/>
              </a:spcBef>
              <a:buClrTx/>
              <a:buFontTx/>
              <a:buNone/>
            </a:pPr>
            <a:fld id="{9A0DB2DC-4C9A-4742-B13C-FB6460FD3503}" type="slidenum">
              <a:rPr lang="zh-CN" altLang="en-US" sz="2400" dirty="0"/>
            </a:fld>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271" end="41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charRg st="416" end="60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标题 1"/>
          <p:cNvSpPr>
            <a:spLocks noGrp="1"/>
          </p:cNvSpPr>
          <p:nvPr>
            <p:ph type="title"/>
          </p:nvPr>
        </p:nvSpPr>
        <p:spPr>
          <a:xfrm>
            <a:off x="468313" y="115888"/>
            <a:ext cx="8447087" cy="1143000"/>
          </a:xfrm>
          <a:ln/>
        </p:spPr>
        <p:txBody>
          <a:bodyPr vert="horz" wrap="square" lIns="92075" tIns="46038" rIns="92075" bIns="46038" anchor="ctr" anchorCtr="0"/>
          <a:p>
            <a:r>
              <a:rPr lang="en-US" altLang="zh-CN" sz="3600" dirty="0"/>
              <a:t>Cyclic Redundancy Check</a:t>
            </a:r>
            <a:br>
              <a:rPr lang="en-US" altLang="zh-CN" sz="3600" dirty="0"/>
            </a:br>
            <a:r>
              <a:rPr lang="zh-CN" altLang="en-US" sz="2000" dirty="0"/>
              <a:t>（循环冗余校验码）</a:t>
            </a:r>
            <a:endParaRPr lang="zh-CN" altLang="en-US" sz="2000" dirty="0"/>
          </a:p>
        </p:txBody>
      </p:sp>
      <p:sp>
        <p:nvSpPr>
          <p:cNvPr id="81923" name="内容占位符 2"/>
          <p:cNvSpPr>
            <a:spLocks noGrp="1"/>
          </p:cNvSpPr>
          <p:nvPr>
            <p:ph idx="1"/>
          </p:nvPr>
        </p:nvSpPr>
        <p:spPr>
          <a:xfrm>
            <a:off x="468313" y="1341438"/>
            <a:ext cx="8447087" cy="2565400"/>
          </a:xfrm>
          <a:ln/>
        </p:spPr>
        <p:txBody>
          <a:bodyPr vert="horz" wrap="square" lIns="91440" tIns="45720" rIns="91440" bIns="45720" anchor="t" anchorCtr="0"/>
          <a:p>
            <a:r>
              <a:rPr lang="en-US" altLang="zh-CN" sz="2600" dirty="0"/>
              <a:t>The cyclic redundancy check (CRC) is an error detection method that can detect multiple errors in larger blocks of data. At the sending end, a checksum</a:t>
            </a:r>
            <a:r>
              <a:rPr lang="en-US" altLang="zh-CN" sz="1800" dirty="0"/>
              <a:t>(</a:t>
            </a:r>
            <a:r>
              <a:rPr lang="zh-CN" altLang="en-US" sz="1800" dirty="0"/>
              <a:t>校验和</a:t>
            </a:r>
            <a:r>
              <a:rPr lang="en-US" altLang="zh-CN" sz="1800" dirty="0"/>
              <a:t>)</a:t>
            </a:r>
            <a:r>
              <a:rPr lang="en-US" altLang="zh-CN" sz="2600" dirty="0"/>
              <a:t> is appended to a block of data. At the receiving end, the check sum is generated and compared to the sent checksum. If the check sums are the same, no error is detected.</a:t>
            </a:r>
            <a:endParaRPr lang="en-US" altLang="zh-CN" sz="2600" dirty="0"/>
          </a:p>
          <a:p>
            <a:endParaRPr lang="zh-CN" altLang="en-US" sz="2600" dirty="0"/>
          </a:p>
        </p:txBody>
      </p:sp>
      <p:sp>
        <p:nvSpPr>
          <p:cNvPr id="81924" name="灯片编号占位符 3"/>
          <p:cNvSpPr txBox="1">
            <a:spLocks noGrp="1"/>
          </p:cNvSpPr>
          <p:nvPr>
            <p:ph type="sldNum" sz="quarter"/>
          </p:nvPr>
        </p:nvSpPr>
        <p:spPr>
          <a:xfrm>
            <a:off x="6457950" y="6356350"/>
            <a:ext cx="2057400" cy="365125"/>
          </a:xfrm>
          <a:prstGeom prst="rect">
            <a:avLst/>
          </a:prstGeom>
          <a:noFill/>
          <a:ln w="9525">
            <a:noFill/>
          </a:ln>
        </p:spPr>
        <p:txBody>
          <a:bodyPr/>
          <a:p>
            <a:pPr marL="0" indent="0">
              <a:spcBef>
                <a:spcPct val="0"/>
              </a:spcBef>
              <a:buClrTx/>
              <a:buFontTx/>
              <a:buNone/>
            </a:pPr>
            <a:fld id="{9A0DB2DC-4C9A-4742-B13C-FB6460FD3503}" type="slidenum">
              <a:rPr lang="zh-CN" altLang="en-US" sz="2400" dirty="0"/>
            </a:fld>
            <a:endParaRPr lang="zh-CN" altLang="en-US" sz="2400" dirty="0"/>
          </a:p>
        </p:txBody>
      </p:sp>
      <p:pic>
        <p:nvPicPr>
          <p:cNvPr id="81925" name="Picture 12"/>
          <p:cNvPicPr>
            <a:picLocks noChangeAspect="1"/>
          </p:cNvPicPr>
          <p:nvPr/>
        </p:nvPicPr>
        <p:blipFill>
          <a:blip r:embed="rId1"/>
          <a:stretch>
            <a:fillRect/>
          </a:stretch>
        </p:blipFill>
        <p:spPr>
          <a:xfrm>
            <a:off x="625475" y="3797300"/>
            <a:ext cx="7548563" cy="2924175"/>
          </a:xfrm>
          <a:prstGeom prst="rect">
            <a:avLst/>
          </a:prstGeom>
          <a:noFill/>
          <a:ln w="9525">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1"/>
          <p:cNvSpPr>
            <a:spLocks noGrp="1"/>
          </p:cNvSpPr>
          <p:nvPr>
            <p:ph type="title"/>
          </p:nvPr>
        </p:nvSpPr>
        <p:spPr>
          <a:xfrm>
            <a:off x="468313" y="115888"/>
            <a:ext cx="8447087" cy="1143000"/>
          </a:xfrm>
          <a:ln/>
        </p:spPr>
        <p:txBody>
          <a:bodyPr vert="horz" wrap="square" lIns="92075" tIns="46038" rIns="92075" bIns="46038" anchor="ctr" anchorCtr="0"/>
          <a:p>
            <a:r>
              <a:rPr lang="en-US" altLang="zh-CN" sz="3600" dirty="0"/>
              <a:t>Hamming Code</a:t>
            </a:r>
            <a:endParaRPr lang="zh-CN" altLang="en-US" sz="2000" dirty="0"/>
          </a:p>
        </p:txBody>
      </p:sp>
      <p:sp>
        <p:nvSpPr>
          <p:cNvPr id="78851" name="内容占位符 2"/>
          <p:cNvSpPr>
            <a:spLocks noGrp="1"/>
          </p:cNvSpPr>
          <p:nvPr>
            <p:ph idx="1"/>
          </p:nvPr>
        </p:nvSpPr>
        <p:spPr>
          <a:xfrm>
            <a:off x="468313" y="1341438"/>
            <a:ext cx="8447088" cy="2565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w"/>
              <a:defRPr/>
            </a:pPr>
            <a:r>
              <a:rPr kumimoji="1" lang="en-US" altLang="zh-CN" sz="2600" b="0" i="0" u="none" strike="noStrike" kern="0" cap="none" spc="0" normalizeH="0" baseline="0" noProof="0" dirty="0" smtClean="0">
                <a:ln>
                  <a:noFill/>
                </a:ln>
                <a:solidFill>
                  <a:schemeClr val="tx1"/>
                </a:solidFill>
                <a:effectLst/>
                <a:uLnTx/>
                <a:uFillTx/>
                <a:latin typeface="+mn-lt"/>
                <a:ea typeface="+mn-ea"/>
                <a:cs typeface="+mn-cs"/>
              </a:rPr>
              <a:t>The Hamming code is used to detect and </a:t>
            </a:r>
            <a:r>
              <a:rPr kumimoji="1" lang="en-US" altLang="zh-CN" sz="2600" b="1" i="0" u="none" strike="noStrike" kern="0" cap="none" spc="0" normalizeH="0" baseline="0" noProof="0" dirty="0" smtClean="0">
                <a:ln>
                  <a:noFill/>
                </a:ln>
                <a:solidFill>
                  <a:schemeClr val="accent1">
                    <a:lumMod val="75000"/>
                  </a:schemeClr>
                </a:solidFill>
                <a:effectLst/>
                <a:uLnTx/>
                <a:uFillTx/>
                <a:latin typeface="+mn-lt"/>
                <a:ea typeface="+mn-ea"/>
                <a:cs typeface="+mn-cs"/>
              </a:rPr>
              <a:t>correct</a:t>
            </a:r>
            <a:r>
              <a:rPr kumimoji="1" lang="en-US" altLang="zh-CN" sz="2600" b="0" i="0" u="none" strike="noStrike" kern="0" cap="none" spc="0" normalizeH="0" baseline="0" noProof="0" dirty="0" smtClean="0">
                <a:ln>
                  <a:noFill/>
                </a:ln>
                <a:solidFill>
                  <a:schemeClr val="tx1"/>
                </a:solidFill>
                <a:effectLst/>
                <a:uLnTx/>
                <a:uFillTx/>
                <a:latin typeface="+mn-lt"/>
                <a:ea typeface="+mn-ea"/>
                <a:cs typeface="+mn-cs"/>
              </a:rPr>
              <a:t> a single-bit error in a transmitted code. To accomplish this, </a:t>
            </a:r>
            <a:r>
              <a:rPr kumimoji="1" lang="en-US" altLang="zh-CN" sz="2600" b="0" i="0" u="none" strike="noStrike" kern="0" cap="none" spc="0" normalizeH="0" baseline="0" noProof="0" dirty="0" smtClean="0">
                <a:ln>
                  <a:noFill/>
                </a:ln>
                <a:solidFill>
                  <a:srgbClr val="FF0000"/>
                </a:solidFill>
                <a:effectLst/>
                <a:uLnTx/>
                <a:uFillTx/>
                <a:latin typeface="+mn-lt"/>
                <a:ea typeface="+mn-ea"/>
                <a:cs typeface="+mn-cs"/>
              </a:rPr>
              <a:t>four</a:t>
            </a:r>
            <a:r>
              <a:rPr kumimoji="1" lang="en-US" altLang="zh-CN" sz="2600" b="0" i="0" u="none" strike="noStrike" kern="0" cap="none" spc="0" normalizeH="0" baseline="0" noProof="0" dirty="0" smtClean="0">
                <a:ln>
                  <a:noFill/>
                </a:ln>
                <a:solidFill>
                  <a:schemeClr val="tx1"/>
                </a:solidFill>
                <a:effectLst/>
                <a:uLnTx/>
                <a:uFillTx/>
                <a:latin typeface="+mn-lt"/>
                <a:ea typeface="+mn-ea"/>
                <a:cs typeface="+mn-cs"/>
              </a:rPr>
              <a:t> redundancy bits are introduced in a 7-bit group of data bits. These redundancy bits are interspersed at bit positions 2</a:t>
            </a:r>
            <a:r>
              <a:rPr kumimoji="1" lang="en-US" altLang="zh-CN" sz="2600" b="0" i="0" u="none" strike="noStrike" kern="0" cap="none" spc="0" normalizeH="0" baseline="30000" noProof="0" dirty="0" smtClean="0">
                <a:ln>
                  <a:noFill/>
                </a:ln>
                <a:solidFill>
                  <a:schemeClr val="tx1"/>
                </a:solidFill>
                <a:effectLst/>
                <a:uLnTx/>
                <a:uFillTx/>
                <a:latin typeface="+mn-lt"/>
                <a:ea typeface="+mn-ea"/>
                <a:cs typeface="+mn-cs"/>
              </a:rPr>
              <a:t>n</a:t>
            </a:r>
            <a:r>
              <a:rPr kumimoji="1" lang="en-US" altLang="zh-CN" sz="2600" b="0" i="0" u="none" strike="noStrike" kern="0" cap="none" spc="0" normalizeH="0" baseline="0" noProof="0" dirty="0" smtClean="0">
                <a:ln>
                  <a:noFill/>
                </a:ln>
                <a:solidFill>
                  <a:schemeClr val="tx1"/>
                </a:solidFill>
                <a:effectLst/>
                <a:uLnTx/>
                <a:uFillTx/>
                <a:latin typeface="+mn-lt"/>
                <a:ea typeface="+mn-ea"/>
                <a:cs typeface="+mn-cs"/>
              </a:rPr>
              <a:t> (n = 0, 1, 2, 3) within the original data bits. At the end of the transmission, the redundancy bits have to be removed from the data bits. A recent version of the Hamming code places all the redundancy bits at the end of the data bits, making their removal easier than that of the interspersed bits. A coverage of the classic Hamming code is available on the website.</a:t>
            </a:r>
            <a:endParaRPr kumimoji="1" lang="en-US" altLang="zh-CN" sz="26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82948" name="灯片编号占位符 3"/>
          <p:cNvSpPr txBox="1">
            <a:spLocks noGrp="1"/>
          </p:cNvSpPr>
          <p:nvPr>
            <p:ph type="sldNum" sz="quarter"/>
          </p:nvPr>
        </p:nvSpPr>
        <p:spPr>
          <a:xfrm>
            <a:off x="6457950" y="6356350"/>
            <a:ext cx="2057400" cy="365125"/>
          </a:xfrm>
          <a:prstGeom prst="rect">
            <a:avLst/>
          </a:prstGeom>
          <a:noFill/>
          <a:ln w="9525">
            <a:noFill/>
          </a:ln>
        </p:spPr>
        <p:txBody>
          <a:bodyPr/>
          <a:p>
            <a:pPr marL="0" indent="0">
              <a:spcBef>
                <a:spcPct val="0"/>
              </a:spcBef>
              <a:buClrTx/>
              <a:buFontTx/>
              <a:buNone/>
            </a:pPr>
            <a:fld id="{9A0DB2DC-4C9A-4742-B13C-FB6460FD3503}" type="slidenum">
              <a:rPr lang="zh-CN" altLang="en-US" sz="2400" dirty="0"/>
            </a:fld>
            <a:endParaRPr lang="zh-CN" altLang="en-US"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
          <p:cNvSpPr>
            <a:spLocks noGrp="1"/>
          </p:cNvSpPr>
          <p:nvPr>
            <p:ph type="title"/>
          </p:nvPr>
        </p:nvSpPr>
        <p:spPr>
          <a:xfrm>
            <a:off x="517525" y="260350"/>
            <a:ext cx="8447088" cy="615950"/>
          </a:xfrm>
          <a:ln/>
        </p:spPr>
        <p:txBody>
          <a:bodyPr vert="horz" wrap="square" lIns="0" tIns="0" rIns="0" bIns="0" anchor="ctr" anchorCtr="0">
            <a:spAutoFit/>
          </a:bodyPr>
          <a:p>
            <a:pPr eaLnBrk="1" hangingPunct="1"/>
            <a:r>
              <a:rPr lang="en-US" altLang="zh-CN" sz="4000" b="1" dirty="0"/>
              <a:t>Homework</a:t>
            </a:r>
            <a:endParaRPr lang="en-US" altLang="zh-CN" sz="4000" b="1" dirty="0"/>
          </a:p>
        </p:txBody>
      </p:sp>
      <p:sp>
        <p:nvSpPr>
          <p:cNvPr id="84995" name="Rectangle 3"/>
          <p:cNvSpPr>
            <a:spLocks noGrp="1"/>
          </p:cNvSpPr>
          <p:nvPr>
            <p:ph type="body" sz="half" idx="1"/>
          </p:nvPr>
        </p:nvSpPr>
        <p:spPr>
          <a:xfrm>
            <a:off x="457200" y="1125538"/>
            <a:ext cx="8218488" cy="5743575"/>
          </a:xfrm>
          <a:ln/>
        </p:spPr>
        <p:txBody>
          <a:bodyPr vert="horz" wrap="square" lIns="91440" tIns="45720" rIns="91440" bIns="45720" anchor="t" anchorCtr="0">
            <a:spAutoFit/>
          </a:bodyPr>
          <a:p>
            <a:pPr marL="533400" indent="-533400" eaLnBrk="1" hangingPunct="1">
              <a:buClr>
                <a:schemeClr val="tx2"/>
              </a:buClr>
              <a:buSzTx/>
              <a:buFont typeface="Wingdings" panose="05000000000000000000" pitchFamily="2" charset="2"/>
            </a:pPr>
            <a:r>
              <a:rPr lang="zh-CN" altLang="en-US" b="1" dirty="0">
                <a:latin typeface="Comic Sans MS" panose="030F0702030302020204" pitchFamily="66" charset="0"/>
              </a:rPr>
              <a:t>判断题、自测题：</a:t>
            </a:r>
            <a:r>
              <a:rPr lang="en-US" altLang="zh-CN" b="1" dirty="0">
                <a:latin typeface="Comic Sans MS" panose="030F0702030302020204" pitchFamily="66" charset="0"/>
              </a:rPr>
              <a:t>(</a:t>
            </a:r>
            <a:r>
              <a:rPr lang="zh-CN" altLang="en-US" b="1" dirty="0">
                <a:latin typeface="Comic Sans MS" panose="030F0702030302020204" pitchFamily="66" charset="0"/>
              </a:rPr>
              <a:t>自愿完成</a:t>
            </a:r>
            <a:r>
              <a:rPr lang="en-US" altLang="zh-CN" b="1" dirty="0">
                <a:latin typeface="Comic Sans MS" panose="030F0702030302020204" pitchFamily="66" charset="0"/>
              </a:rPr>
              <a:t>)</a:t>
            </a:r>
            <a:endParaRPr lang="en-US" altLang="zh-CN" b="1" dirty="0">
              <a:latin typeface="Comic Sans MS" panose="030F0702030302020204" pitchFamily="66" charset="0"/>
            </a:endParaRPr>
          </a:p>
          <a:p>
            <a:pPr marL="533400" indent="-533400" eaLnBrk="1" hangingPunct="1">
              <a:buClr>
                <a:schemeClr val="tx2"/>
              </a:buClr>
              <a:buSzTx/>
              <a:buFont typeface="Wingdings" panose="05000000000000000000" pitchFamily="2" charset="2"/>
            </a:pPr>
            <a:endParaRPr lang="en-US" altLang="zh-CN" sz="2000" b="1" dirty="0">
              <a:latin typeface="Comic Sans MS" panose="030F0702030302020204" pitchFamily="66" charset="0"/>
            </a:endParaRPr>
          </a:p>
          <a:p>
            <a:pPr marL="533400" indent="-533400" eaLnBrk="1" hangingPunct="1">
              <a:buClr>
                <a:schemeClr val="tx2"/>
              </a:buClr>
              <a:buSzTx/>
              <a:buFont typeface="Wingdings" panose="05000000000000000000" pitchFamily="2" charset="2"/>
            </a:pPr>
            <a:r>
              <a:rPr lang="en-US" altLang="zh-CN" sz="4000" b="1" dirty="0">
                <a:latin typeface="Comic Sans MS" panose="030F0702030302020204" pitchFamily="66" charset="0"/>
              </a:rPr>
              <a:t>2.1-2.2</a:t>
            </a:r>
            <a:r>
              <a:rPr lang="zh-CN" altLang="en-US" sz="4000" b="1" dirty="0">
                <a:latin typeface="Comic Sans MS" panose="030F0702030302020204" pitchFamily="66" charset="0"/>
              </a:rPr>
              <a:t>节：</a:t>
            </a:r>
            <a:r>
              <a:rPr lang="en-US" altLang="zh-CN" sz="4000" b="1" dirty="0">
                <a:latin typeface="Comic Sans MS" panose="030F0702030302020204" pitchFamily="66" charset="0"/>
              </a:rPr>
              <a:t>2</a:t>
            </a:r>
            <a:r>
              <a:rPr lang="zh-CN" altLang="en-US" sz="4000" b="1" dirty="0">
                <a:latin typeface="Comic Sans MS" panose="030F0702030302020204" pitchFamily="66" charset="0"/>
              </a:rPr>
              <a:t>、</a:t>
            </a:r>
            <a:r>
              <a:rPr lang="en-US" altLang="zh-CN" sz="4000" b="1" dirty="0">
                <a:latin typeface="Comic Sans MS" panose="030F0702030302020204" pitchFamily="66" charset="0"/>
              </a:rPr>
              <a:t>4</a:t>
            </a:r>
            <a:r>
              <a:rPr lang="zh-CN" altLang="en-US" sz="4000" b="1" dirty="0">
                <a:latin typeface="Comic Sans MS" panose="030F0702030302020204" pitchFamily="66" charset="0"/>
              </a:rPr>
              <a:t>、</a:t>
            </a:r>
            <a:r>
              <a:rPr lang="en-US" altLang="zh-CN" sz="4000" b="1" dirty="0">
                <a:latin typeface="Comic Sans MS" panose="030F0702030302020204" pitchFamily="66" charset="0"/>
              </a:rPr>
              <a:t>6</a:t>
            </a:r>
            <a:r>
              <a:rPr lang="zh-CN" altLang="en-US" sz="4000" b="1" dirty="0">
                <a:latin typeface="Comic Sans MS" panose="030F0702030302020204" pitchFamily="66" charset="0"/>
              </a:rPr>
              <a:t>、</a:t>
            </a:r>
            <a:r>
              <a:rPr lang="en-US" altLang="zh-CN" sz="4000" b="1" dirty="0">
                <a:latin typeface="Comic Sans MS" panose="030F0702030302020204" pitchFamily="66" charset="0"/>
              </a:rPr>
              <a:t>8</a:t>
            </a:r>
            <a:endParaRPr lang="en-US" altLang="zh-CN" sz="4000" b="1" dirty="0">
              <a:latin typeface="Comic Sans MS" panose="030F0702030302020204" pitchFamily="66" charset="0"/>
            </a:endParaRPr>
          </a:p>
          <a:p>
            <a:pPr marL="533400" indent="-533400" eaLnBrk="1" hangingPunct="1">
              <a:buClr>
                <a:schemeClr val="tx2"/>
              </a:buClr>
              <a:buSzTx/>
              <a:buFont typeface="Wingdings" panose="05000000000000000000" pitchFamily="2" charset="2"/>
            </a:pPr>
            <a:r>
              <a:rPr lang="en-US" altLang="zh-CN" sz="4000" b="1" dirty="0">
                <a:latin typeface="Comic Sans MS" panose="030F0702030302020204" pitchFamily="66" charset="0"/>
              </a:rPr>
              <a:t>2.3-2.4</a:t>
            </a:r>
            <a:r>
              <a:rPr lang="zh-CN" altLang="en-US" sz="4000" b="1" dirty="0">
                <a:latin typeface="Comic Sans MS" panose="030F0702030302020204" pitchFamily="66" charset="0"/>
              </a:rPr>
              <a:t>节：</a:t>
            </a:r>
            <a:r>
              <a:rPr lang="en-US" altLang="zh-CN" sz="4000" b="1" dirty="0">
                <a:latin typeface="Comic Sans MS" panose="030F0702030302020204" pitchFamily="66" charset="0"/>
              </a:rPr>
              <a:t>11</a:t>
            </a:r>
            <a:r>
              <a:rPr lang="zh-CN" altLang="en-US" sz="4000" b="1" dirty="0">
                <a:latin typeface="Comic Sans MS" panose="030F0702030302020204" pitchFamily="66" charset="0"/>
              </a:rPr>
              <a:t>、</a:t>
            </a:r>
            <a:r>
              <a:rPr lang="en-US" altLang="zh-CN" sz="4000" b="1" dirty="0">
                <a:latin typeface="Comic Sans MS" panose="030F0702030302020204" pitchFamily="66" charset="0"/>
              </a:rPr>
              <a:t>14</a:t>
            </a:r>
            <a:r>
              <a:rPr lang="zh-CN" altLang="en-US" sz="4000" b="1" dirty="0">
                <a:latin typeface="Comic Sans MS" panose="030F0702030302020204" pitchFamily="66" charset="0"/>
              </a:rPr>
              <a:t>、</a:t>
            </a:r>
            <a:r>
              <a:rPr lang="en-US" altLang="zh-CN" sz="4000" b="1" dirty="0">
                <a:latin typeface="Comic Sans MS" panose="030F0702030302020204" pitchFamily="66" charset="0"/>
              </a:rPr>
              <a:t>15</a:t>
            </a:r>
            <a:r>
              <a:rPr lang="zh-CN" altLang="en-US" sz="4000" b="1" dirty="0">
                <a:latin typeface="Comic Sans MS" panose="030F0702030302020204" pitchFamily="66" charset="0"/>
              </a:rPr>
              <a:t>、</a:t>
            </a:r>
            <a:r>
              <a:rPr lang="en-US" altLang="zh-CN" sz="4000" b="1" dirty="0">
                <a:latin typeface="Comic Sans MS" panose="030F0702030302020204" pitchFamily="66" charset="0"/>
              </a:rPr>
              <a:t>16</a:t>
            </a:r>
            <a:r>
              <a:rPr lang="zh-CN" altLang="en-US" sz="4000" b="1" dirty="0">
                <a:latin typeface="Comic Sans MS" panose="030F0702030302020204" pitchFamily="66" charset="0"/>
              </a:rPr>
              <a:t> </a:t>
            </a:r>
            <a:endParaRPr lang="en-US" altLang="zh-CN" sz="4000" b="1" dirty="0">
              <a:latin typeface="Comic Sans MS" panose="030F0702030302020204" pitchFamily="66" charset="0"/>
            </a:endParaRPr>
          </a:p>
          <a:p>
            <a:pPr marL="533400" indent="-533400" eaLnBrk="1" hangingPunct="1">
              <a:buClr>
                <a:schemeClr val="tx2"/>
              </a:buClr>
              <a:buSzTx/>
              <a:buFont typeface="Wingdings" panose="05000000000000000000" pitchFamily="2" charset="2"/>
            </a:pPr>
            <a:r>
              <a:rPr lang="en-US" altLang="zh-CN" sz="4000" b="1" dirty="0">
                <a:latin typeface="Comic Sans MS" panose="030F0702030302020204" pitchFamily="66" charset="0"/>
              </a:rPr>
              <a:t>2.5-2.6</a:t>
            </a:r>
            <a:r>
              <a:rPr lang="zh-CN" altLang="en-US" sz="4000" b="1" dirty="0">
                <a:latin typeface="Comic Sans MS" panose="030F0702030302020204" pitchFamily="66" charset="0"/>
              </a:rPr>
              <a:t>节：</a:t>
            </a:r>
            <a:r>
              <a:rPr lang="en-US" altLang="zh-CN" sz="4000" b="1" dirty="0">
                <a:latin typeface="Comic Sans MS" panose="030F0702030302020204" pitchFamily="66" charset="0"/>
              </a:rPr>
              <a:t>21</a:t>
            </a:r>
            <a:r>
              <a:rPr lang="zh-CN" altLang="en-US" sz="4000" b="1" dirty="0">
                <a:latin typeface="Comic Sans MS" panose="030F0702030302020204" pitchFamily="66" charset="0"/>
              </a:rPr>
              <a:t>、</a:t>
            </a:r>
            <a:r>
              <a:rPr lang="en-US" altLang="zh-CN" sz="4000" b="1" dirty="0">
                <a:latin typeface="Comic Sans MS" panose="030F0702030302020204" pitchFamily="66" charset="0"/>
              </a:rPr>
              <a:t>22</a:t>
            </a:r>
            <a:r>
              <a:rPr lang="zh-CN" altLang="en-US" sz="4000" b="1" dirty="0">
                <a:latin typeface="Comic Sans MS" panose="030F0702030302020204" pitchFamily="66" charset="0"/>
              </a:rPr>
              <a:t>、</a:t>
            </a:r>
            <a:r>
              <a:rPr lang="en-US" altLang="zh-CN" sz="4000" b="1" dirty="0">
                <a:latin typeface="Comic Sans MS" panose="030F0702030302020204" pitchFamily="66" charset="0"/>
              </a:rPr>
              <a:t>24</a:t>
            </a:r>
            <a:r>
              <a:rPr lang="zh-CN" altLang="en-US" sz="4000" b="1" dirty="0">
                <a:latin typeface="Comic Sans MS" panose="030F0702030302020204" pitchFamily="66" charset="0"/>
              </a:rPr>
              <a:t>、</a:t>
            </a:r>
            <a:r>
              <a:rPr lang="en-US" altLang="zh-CN" sz="4000" b="1" dirty="0">
                <a:latin typeface="Comic Sans MS" panose="030F0702030302020204" pitchFamily="66" charset="0"/>
              </a:rPr>
              <a:t>25</a:t>
            </a:r>
            <a:endParaRPr lang="en-US" altLang="zh-CN" sz="4000" b="1" dirty="0">
              <a:latin typeface="Comic Sans MS" panose="030F0702030302020204" pitchFamily="66" charset="0"/>
            </a:endParaRPr>
          </a:p>
          <a:p>
            <a:pPr marL="533400" indent="-533400" eaLnBrk="1" hangingPunct="1">
              <a:buClr>
                <a:schemeClr val="tx2"/>
              </a:buClr>
              <a:buSzTx/>
              <a:buFont typeface="Wingdings" panose="05000000000000000000" pitchFamily="2" charset="2"/>
            </a:pPr>
            <a:r>
              <a:rPr lang="en-US" altLang="zh-CN" sz="4000" b="1" dirty="0">
                <a:latin typeface="Comic Sans MS" panose="030F0702030302020204" pitchFamily="66" charset="0"/>
              </a:rPr>
              <a:t>2.7-2.8</a:t>
            </a:r>
            <a:r>
              <a:rPr lang="zh-CN" altLang="en-US" sz="4000" b="1" dirty="0">
                <a:latin typeface="Comic Sans MS" panose="030F0702030302020204" pitchFamily="66" charset="0"/>
              </a:rPr>
              <a:t>节：</a:t>
            </a:r>
            <a:r>
              <a:rPr lang="en-US" altLang="zh-CN" sz="4000" b="1" dirty="0">
                <a:latin typeface="Comic Sans MS" panose="030F0702030302020204" pitchFamily="66" charset="0"/>
              </a:rPr>
              <a:t>31</a:t>
            </a:r>
            <a:r>
              <a:rPr lang="zh-CN" altLang="en-US" sz="4000" b="1" dirty="0">
                <a:latin typeface="Comic Sans MS" panose="030F0702030302020204" pitchFamily="66" charset="0"/>
              </a:rPr>
              <a:t>、</a:t>
            </a:r>
            <a:r>
              <a:rPr lang="en-US" altLang="zh-CN" sz="4000" b="1" dirty="0">
                <a:latin typeface="Comic Sans MS" panose="030F0702030302020204" pitchFamily="66" charset="0"/>
              </a:rPr>
              <a:t>34</a:t>
            </a:r>
            <a:r>
              <a:rPr lang="zh-CN" altLang="en-US" sz="4000" b="1" dirty="0">
                <a:latin typeface="Comic Sans MS" panose="030F0702030302020204" pitchFamily="66" charset="0"/>
              </a:rPr>
              <a:t>、</a:t>
            </a:r>
            <a:r>
              <a:rPr lang="en-US" altLang="zh-CN" sz="4000" b="1" dirty="0">
                <a:latin typeface="Comic Sans MS" panose="030F0702030302020204" pitchFamily="66" charset="0"/>
              </a:rPr>
              <a:t>38</a:t>
            </a:r>
            <a:endParaRPr lang="en-US" altLang="zh-CN" sz="4000" b="1" dirty="0">
              <a:latin typeface="Comic Sans MS" panose="030F0702030302020204" pitchFamily="66" charset="0"/>
            </a:endParaRPr>
          </a:p>
          <a:p>
            <a:pPr marL="533400" indent="-533400" eaLnBrk="1" hangingPunct="1">
              <a:buClr>
                <a:schemeClr val="tx2"/>
              </a:buClr>
              <a:buSzTx/>
              <a:buFont typeface="Wingdings" panose="05000000000000000000" pitchFamily="2" charset="2"/>
            </a:pPr>
            <a:r>
              <a:rPr lang="en-US" altLang="zh-CN" sz="4000" b="1" dirty="0">
                <a:latin typeface="Comic Sans MS" panose="030F0702030302020204" pitchFamily="66" charset="0"/>
              </a:rPr>
              <a:t>2.9-2.12</a:t>
            </a:r>
            <a:r>
              <a:rPr lang="zh-CN" altLang="en-US" sz="4000" b="1" dirty="0">
                <a:latin typeface="Comic Sans MS" panose="030F0702030302020204" pitchFamily="66" charset="0"/>
              </a:rPr>
              <a:t>节：</a:t>
            </a:r>
            <a:r>
              <a:rPr lang="en-US" altLang="zh-CN" sz="4000" b="1" dirty="0">
                <a:latin typeface="Comic Sans MS" panose="030F0702030302020204" pitchFamily="66" charset="0"/>
              </a:rPr>
              <a:t>46</a:t>
            </a:r>
            <a:r>
              <a:rPr lang="zh-CN" altLang="en-US" sz="4000" b="1" dirty="0">
                <a:latin typeface="Comic Sans MS" panose="030F0702030302020204" pitchFamily="66" charset="0"/>
              </a:rPr>
              <a:t>、</a:t>
            </a:r>
            <a:r>
              <a:rPr lang="en-US" altLang="zh-CN" sz="4000" b="1" dirty="0">
                <a:latin typeface="Comic Sans MS" panose="030F0702030302020204" pitchFamily="66" charset="0"/>
              </a:rPr>
              <a:t>52</a:t>
            </a:r>
            <a:r>
              <a:rPr lang="zh-CN" altLang="en-US" sz="4000" b="1" dirty="0">
                <a:latin typeface="Comic Sans MS" panose="030F0702030302020204" pitchFamily="66" charset="0"/>
              </a:rPr>
              <a:t>、</a:t>
            </a:r>
            <a:r>
              <a:rPr lang="en-US" altLang="zh-CN" sz="4000" b="1" dirty="0">
                <a:latin typeface="Comic Sans MS" panose="030F0702030302020204" pitchFamily="66" charset="0"/>
              </a:rPr>
              <a:t>56</a:t>
            </a:r>
            <a:r>
              <a:rPr lang="zh-CN" altLang="en-US" sz="4000" b="1" dirty="0">
                <a:latin typeface="Comic Sans MS" panose="030F0702030302020204" pitchFamily="66" charset="0"/>
              </a:rPr>
              <a:t>、</a:t>
            </a:r>
            <a:r>
              <a:rPr lang="en-US" altLang="zh-CN" sz="4000" b="1" dirty="0">
                <a:latin typeface="Comic Sans MS" panose="030F0702030302020204" pitchFamily="66" charset="0"/>
              </a:rPr>
              <a:t>58</a:t>
            </a:r>
            <a:r>
              <a:rPr lang="zh-CN" altLang="en-US" sz="4000" b="1" dirty="0">
                <a:latin typeface="Comic Sans MS" panose="030F0702030302020204" pitchFamily="66" charset="0"/>
              </a:rPr>
              <a:t>、</a:t>
            </a:r>
            <a:r>
              <a:rPr lang="en-US" altLang="zh-CN" sz="4000" b="1" dirty="0">
                <a:latin typeface="Comic Sans MS" panose="030F0702030302020204" pitchFamily="66" charset="0"/>
              </a:rPr>
              <a:t>60</a:t>
            </a:r>
            <a:endParaRPr lang="en-US" altLang="zh-CN" sz="4000" b="1" dirty="0">
              <a:latin typeface="Comic Sans MS" panose="030F0702030302020204" pitchFamily="66" charset="0"/>
            </a:endParaRPr>
          </a:p>
          <a:p>
            <a:pPr marL="533400" indent="-533400" eaLnBrk="1" hangingPunct="1">
              <a:buClr>
                <a:schemeClr val="tx2"/>
              </a:buClr>
              <a:buSzTx/>
              <a:buFont typeface="Wingdings" panose="05000000000000000000" pitchFamily="2" charset="2"/>
              <a:buNone/>
            </a:pPr>
            <a:r>
              <a:rPr lang="zh-CN" altLang="en-US" sz="2600" b="1" dirty="0">
                <a:solidFill>
                  <a:srgbClr val="C00000"/>
                </a:solidFill>
                <a:latin typeface="Comic Sans MS" panose="030F0702030302020204" pitchFamily="66" charset="0"/>
              </a:rPr>
              <a:t>                          每一题选</a:t>
            </a:r>
            <a:r>
              <a:rPr lang="en-US" altLang="zh-CN" sz="2600" b="1" dirty="0">
                <a:solidFill>
                  <a:srgbClr val="C00000"/>
                </a:solidFill>
                <a:latin typeface="Comic Sans MS" panose="030F0702030302020204" pitchFamily="66" charset="0"/>
              </a:rPr>
              <a:t>2</a:t>
            </a:r>
            <a:r>
              <a:rPr lang="zh-CN" altLang="en-US" sz="2600" b="1" dirty="0">
                <a:solidFill>
                  <a:srgbClr val="C00000"/>
                </a:solidFill>
                <a:latin typeface="Comic Sans MS" panose="030F0702030302020204" pitchFamily="66" charset="0"/>
              </a:rPr>
              <a:t>小题完成</a:t>
            </a:r>
            <a:r>
              <a:rPr lang="en-US" altLang="zh-CN" sz="2600" b="1" dirty="0">
                <a:solidFill>
                  <a:srgbClr val="C00000"/>
                </a:solidFill>
                <a:latin typeface="Comic Sans MS" panose="030F0702030302020204" pitchFamily="66" charset="0"/>
              </a:rPr>
              <a:t>(a</a:t>
            </a:r>
            <a:r>
              <a:rPr lang="zh-CN" altLang="en-US" sz="2600" b="1" dirty="0">
                <a:solidFill>
                  <a:srgbClr val="C00000"/>
                </a:solidFill>
                <a:latin typeface="Comic Sans MS" panose="030F0702030302020204" pitchFamily="66" charset="0"/>
              </a:rPr>
              <a:t>、</a:t>
            </a:r>
            <a:r>
              <a:rPr lang="en-US" altLang="zh-CN" sz="2600" b="1" dirty="0">
                <a:solidFill>
                  <a:srgbClr val="C00000"/>
                </a:solidFill>
                <a:latin typeface="Comic Sans MS" panose="030F0702030302020204" pitchFamily="66" charset="0"/>
              </a:rPr>
              <a:t>b)</a:t>
            </a:r>
            <a:endParaRPr lang="en-US" altLang="zh-CN" sz="2600" b="1" dirty="0">
              <a:solidFill>
                <a:srgbClr val="C00000"/>
              </a:solidFill>
              <a:latin typeface="Comic Sans MS" panose="030F0702030302020204" pitchFamily="66"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6018" name="Picture 4" descr="n116"/>
          <p:cNvPicPr>
            <a:picLocks noChangeAspect="1"/>
          </p:cNvPicPr>
          <p:nvPr/>
        </p:nvPicPr>
        <p:blipFill>
          <a:blip r:embed="rId1"/>
          <a:stretch>
            <a:fillRect/>
          </a:stretch>
        </p:blipFill>
        <p:spPr>
          <a:xfrm>
            <a:off x="5435600" y="3716338"/>
            <a:ext cx="1719263" cy="2232025"/>
          </a:xfrm>
          <a:prstGeom prst="rect">
            <a:avLst/>
          </a:prstGeom>
          <a:noFill/>
          <a:ln w="9525">
            <a:noFill/>
          </a:ln>
        </p:spPr>
      </p:pic>
      <p:sp>
        <p:nvSpPr>
          <p:cNvPr id="86019" name="WordArt 5"/>
          <p:cNvSpPr>
            <a:spLocks noTextEdit="1"/>
          </p:cNvSpPr>
          <p:nvPr/>
        </p:nvSpPr>
        <p:spPr>
          <a:xfrm>
            <a:off x="2195513" y="2060575"/>
            <a:ext cx="5040312" cy="1439863"/>
          </a:xfrm>
          <a:prstGeom prst="rect">
            <a:avLst/>
          </a:prstGeom>
        </p:spPr>
        <p:txBody>
          <a:bodyPr wrap="none" fromWordArt="1">
            <a:prstTxWarp prst="textDeflateBottom">
              <a:avLst>
                <a:gd name="adj" fmla="val 53125"/>
              </a:avLst>
            </a:prstTxWarp>
            <a:normAutofit/>
          </a:bodyPr>
          <a:p>
            <a:pPr algn="ctr"/>
            <a:r>
              <a:rPr lang="zh-CN" altLang="en-US" sz="5400" b="1" spc="-540">
                <a:ln w="12700" cap="flat" cmpd="sng">
                  <a:solidFill>
                    <a:srgbClr val="99CC00"/>
                  </a:solidFill>
                  <a:prstDash val="solid"/>
                  <a:headEnd type="none" w="med" len="med"/>
                  <a:tailEnd type="none" w="med" len="med"/>
                </a:ln>
                <a:solidFill>
                  <a:schemeClr val="accent2"/>
                </a:solidFill>
                <a:effectLst>
                  <a:outerShdw dist="125724" dir="18900000" algn="ctr" rotWithShape="0">
                    <a:srgbClr val="000099"/>
                  </a:outerShdw>
                </a:effectLst>
                <a:latin typeface="方正舒体" panose="02010601030101010101" charset="-122"/>
                <a:ea typeface="方正舒体" panose="02010601030101010101" charset="-122"/>
              </a:rPr>
              <a:t>TO BE CONTINUED</a:t>
            </a:r>
            <a:endParaRPr lang="zh-CN" altLang="en-US" sz="5400" b="1" spc="-540">
              <a:ln w="12700" cap="flat" cmpd="sng">
                <a:solidFill>
                  <a:srgbClr val="99CC00"/>
                </a:solidFill>
                <a:prstDash val="solid"/>
                <a:headEnd type="none" w="med" len="med"/>
                <a:tailEnd type="none" w="med" len="med"/>
              </a:ln>
              <a:solidFill>
                <a:schemeClr val="accent2"/>
              </a:solidFill>
              <a:effectLst>
                <a:outerShdw dist="125724" dir="18900000" algn="ctr" rotWithShape="0">
                  <a:srgbClr val="000099"/>
                </a:outerShdw>
              </a:effectLst>
              <a:latin typeface="方正舒体" panose="02010601030101010101" charset="-122"/>
              <a:ea typeface="方正舒体" panose="0201060103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9078" name="Rectangle 6"/>
          <p:cNvSpPr>
            <a:spLocks noGrp="1" noRot="1" noChangeArrowheads="1"/>
          </p:cNvSpPr>
          <p:nvPr>
            <p:ph type="title"/>
          </p:nvPr>
        </p:nvSpPr>
        <p:spPr>
          <a:xfrm>
            <a:off x="0" y="274638"/>
            <a:ext cx="9144000" cy="1143000"/>
          </a:xfrm>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rPr>
              <a:t>Number Systems – General (cont.)</a:t>
            </a:r>
            <a:endParaRPr kumimoji="1" lang="en-US" altLang="zh-CN" sz="40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endParaRPr>
          </a:p>
        </p:txBody>
      </p:sp>
      <p:sp>
        <p:nvSpPr>
          <p:cNvPr id="259079" name="Rectangle 7"/>
          <p:cNvSpPr>
            <a:spLocks noGrp="1"/>
          </p:cNvSpPr>
          <p:nvPr>
            <p:ph idx="1"/>
          </p:nvPr>
        </p:nvSpPr>
        <p:spPr>
          <a:xfrm>
            <a:off x="457200" y="1600200"/>
            <a:ext cx="8229600" cy="3736975"/>
          </a:xfrm>
          <a:ln/>
        </p:spPr>
        <p:txBody>
          <a:bodyPr vert="horz" wrap="square" lIns="91440" tIns="45720" rIns="91440" bIns="45720" anchor="t" anchorCtr="0">
            <a:spAutoFit/>
          </a:bodyPr>
          <a:p>
            <a:pPr eaLnBrk="1" hangingPunct="1"/>
            <a:r>
              <a:rPr lang="en-US" altLang="zh-CN" dirty="0"/>
              <a:t>e.g. let </a:t>
            </a:r>
            <a:r>
              <a:rPr lang="en-US" altLang="zh-CN" b="1" i="1" dirty="0"/>
              <a:t>r</a:t>
            </a:r>
            <a:r>
              <a:rPr lang="en-US" altLang="zh-CN" dirty="0"/>
              <a:t> = 6</a:t>
            </a:r>
            <a:endParaRPr lang="en-US" altLang="zh-CN" dirty="0"/>
          </a:p>
          <a:p>
            <a:pPr eaLnBrk="1" hangingPunct="1">
              <a:buNone/>
            </a:pPr>
            <a:r>
              <a:rPr lang="en-US" altLang="zh-CN" b="1" dirty="0">
                <a:sym typeface="Symbol" panose="05050102010706020507" pitchFamily="18" charset="2"/>
              </a:rPr>
              <a:t>	</a:t>
            </a:r>
            <a:r>
              <a:rPr lang="en-US" altLang="zh-CN" sz="3000" b="1" dirty="0">
                <a:sym typeface="Symbol" panose="05050102010706020507" pitchFamily="18" charset="2"/>
              </a:rPr>
              <a:t>(312.4)</a:t>
            </a:r>
            <a:r>
              <a:rPr lang="en-US" altLang="zh-CN" sz="3000" b="1" baseline="-25000" dirty="0">
                <a:solidFill>
                  <a:schemeClr val="accent2"/>
                </a:solidFill>
                <a:sym typeface="Symbol" panose="05050102010706020507" pitchFamily="18" charset="2"/>
              </a:rPr>
              <a:t>6</a:t>
            </a:r>
            <a:r>
              <a:rPr lang="en-US" altLang="zh-CN" sz="3000" dirty="0">
                <a:solidFill>
                  <a:schemeClr val="accent2"/>
                </a:solidFill>
                <a:sym typeface="Symbol" panose="05050102010706020507" pitchFamily="18" charset="2"/>
              </a:rPr>
              <a:t> </a:t>
            </a:r>
            <a:r>
              <a:rPr lang="en-US" altLang="zh-CN" sz="3000" b="1" dirty="0">
                <a:sym typeface="Symbol" panose="05050102010706020507" pitchFamily="18" charset="2"/>
              </a:rPr>
              <a:t>= </a:t>
            </a:r>
            <a:r>
              <a:rPr lang="en-US" altLang="zh-CN" sz="3000" b="1" dirty="0"/>
              <a:t>3 </a:t>
            </a:r>
            <a:r>
              <a:rPr lang="en-US" altLang="zh-CN" sz="3000" b="1" dirty="0">
                <a:cs typeface="Times New Roman" panose="02020603050405020304" pitchFamily="18" charset="0"/>
                <a:sym typeface="Symbol" panose="05050102010706020507" pitchFamily="18" charset="2"/>
              </a:rPr>
              <a:t>×</a:t>
            </a:r>
            <a:r>
              <a:rPr lang="en-US" altLang="zh-CN" sz="3000" dirty="0">
                <a:solidFill>
                  <a:schemeClr val="accent2"/>
                </a:solidFill>
                <a:sym typeface="Symbol" panose="05050102010706020507" pitchFamily="18" charset="2"/>
              </a:rPr>
              <a:t> 6</a:t>
            </a:r>
            <a:r>
              <a:rPr lang="en-US" altLang="zh-CN" sz="3000" baseline="30000" dirty="0">
                <a:sym typeface="Symbol" panose="05050102010706020507" pitchFamily="18" charset="2"/>
              </a:rPr>
              <a:t>2 </a:t>
            </a:r>
            <a:r>
              <a:rPr lang="en-US" altLang="zh-CN" sz="3000" dirty="0">
                <a:sym typeface="Symbol" panose="05050102010706020507" pitchFamily="18" charset="2"/>
              </a:rPr>
              <a:t>+ </a:t>
            </a:r>
            <a:r>
              <a:rPr lang="en-US" altLang="zh-CN" sz="3000" b="1" dirty="0"/>
              <a:t>1 </a:t>
            </a:r>
            <a:r>
              <a:rPr lang="en-US" altLang="zh-CN" sz="3000" b="1" dirty="0">
                <a:cs typeface="Times New Roman" panose="02020603050405020304" pitchFamily="18" charset="0"/>
                <a:sym typeface="Symbol" panose="05050102010706020507" pitchFamily="18" charset="2"/>
              </a:rPr>
              <a:t>×</a:t>
            </a:r>
            <a:r>
              <a:rPr lang="en-US" altLang="zh-CN" sz="3000" dirty="0">
                <a:sym typeface="Symbol" panose="05050102010706020507" pitchFamily="18" charset="2"/>
              </a:rPr>
              <a:t> </a:t>
            </a:r>
            <a:r>
              <a:rPr lang="en-US" altLang="zh-CN" sz="3000" dirty="0">
                <a:solidFill>
                  <a:schemeClr val="accent2"/>
                </a:solidFill>
                <a:sym typeface="Symbol" panose="05050102010706020507" pitchFamily="18" charset="2"/>
              </a:rPr>
              <a:t>6</a:t>
            </a:r>
            <a:r>
              <a:rPr lang="en-US" altLang="zh-CN" sz="3000" baseline="30000" dirty="0">
                <a:sym typeface="Symbol" panose="05050102010706020507" pitchFamily="18" charset="2"/>
              </a:rPr>
              <a:t>1 </a:t>
            </a:r>
            <a:r>
              <a:rPr lang="en-US" altLang="zh-CN" sz="3000" dirty="0">
                <a:sym typeface="Symbol" panose="05050102010706020507" pitchFamily="18" charset="2"/>
              </a:rPr>
              <a:t>+ </a:t>
            </a:r>
            <a:r>
              <a:rPr lang="en-US" altLang="zh-CN" sz="3000" b="1" dirty="0">
                <a:sym typeface="Symbol" panose="05050102010706020507" pitchFamily="18" charset="2"/>
              </a:rPr>
              <a:t>2 </a:t>
            </a:r>
            <a:r>
              <a:rPr lang="en-US" altLang="zh-CN" sz="3000" b="1" dirty="0">
                <a:cs typeface="Times New Roman" panose="02020603050405020304" pitchFamily="18" charset="0"/>
                <a:sym typeface="Symbol" panose="05050102010706020507" pitchFamily="18" charset="2"/>
              </a:rPr>
              <a:t>×</a:t>
            </a:r>
            <a:r>
              <a:rPr lang="en-US" altLang="zh-CN" sz="3000" dirty="0">
                <a:sym typeface="Symbol" panose="05050102010706020507" pitchFamily="18" charset="2"/>
              </a:rPr>
              <a:t> </a:t>
            </a:r>
            <a:r>
              <a:rPr lang="en-US" altLang="zh-CN" sz="3000" dirty="0">
                <a:solidFill>
                  <a:schemeClr val="accent2"/>
                </a:solidFill>
                <a:sym typeface="Symbol" panose="05050102010706020507" pitchFamily="18" charset="2"/>
              </a:rPr>
              <a:t>6</a:t>
            </a:r>
            <a:r>
              <a:rPr lang="en-US" altLang="zh-CN" sz="3000" baseline="30000" dirty="0">
                <a:sym typeface="Symbol" panose="05050102010706020507" pitchFamily="18" charset="2"/>
              </a:rPr>
              <a:t>0 </a:t>
            </a:r>
            <a:r>
              <a:rPr lang="en-US" altLang="zh-CN" sz="3000" dirty="0">
                <a:sym typeface="Symbol" panose="05050102010706020507" pitchFamily="18" charset="2"/>
              </a:rPr>
              <a:t>+ </a:t>
            </a:r>
            <a:r>
              <a:rPr lang="en-US" altLang="zh-CN" sz="3000" b="1" dirty="0"/>
              <a:t>4 </a:t>
            </a:r>
            <a:r>
              <a:rPr lang="en-US" altLang="zh-CN" sz="3000" b="1" dirty="0">
                <a:cs typeface="Times New Roman" panose="02020603050405020304" pitchFamily="18" charset="0"/>
                <a:sym typeface="Symbol" panose="05050102010706020507" pitchFamily="18" charset="2"/>
              </a:rPr>
              <a:t>×</a:t>
            </a:r>
            <a:r>
              <a:rPr lang="en-US" altLang="zh-CN" sz="3000" dirty="0">
                <a:sym typeface="Symbol" panose="05050102010706020507" pitchFamily="18" charset="2"/>
              </a:rPr>
              <a:t> </a:t>
            </a:r>
            <a:r>
              <a:rPr lang="en-US" altLang="zh-CN" sz="3000" dirty="0">
                <a:solidFill>
                  <a:schemeClr val="accent2"/>
                </a:solidFill>
                <a:sym typeface="Symbol" panose="05050102010706020507" pitchFamily="18" charset="2"/>
              </a:rPr>
              <a:t>6</a:t>
            </a:r>
            <a:r>
              <a:rPr lang="en-US" altLang="zh-CN" sz="3000" baseline="30000" dirty="0">
                <a:sym typeface="Symbol" panose="05050102010706020507" pitchFamily="18" charset="2"/>
              </a:rPr>
              <a:t>-1</a:t>
            </a:r>
            <a:endParaRPr lang="en-US" altLang="zh-CN" sz="3000" baseline="30000" dirty="0">
              <a:sym typeface="Symbol" panose="05050102010706020507" pitchFamily="18" charset="2"/>
            </a:endParaRPr>
          </a:p>
          <a:p>
            <a:pPr eaLnBrk="1" hangingPunct="1">
              <a:buNone/>
            </a:pPr>
            <a:r>
              <a:rPr lang="en-US" altLang="zh-CN" baseline="30000" dirty="0">
                <a:sym typeface="Symbol" panose="05050102010706020507" pitchFamily="18" charset="2"/>
              </a:rPr>
              <a:t>	   		    </a:t>
            </a:r>
            <a:r>
              <a:rPr lang="en-US" altLang="zh-CN" b="1" dirty="0">
                <a:sym typeface="Symbol" panose="05050102010706020507" pitchFamily="18" charset="2"/>
              </a:rPr>
              <a:t>= (116.66)</a:t>
            </a:r>
            <a:r>
              <a:rPr lang="en-US" altLang="zh-CN" b="1" baseline="-25000" dirty="0">
                <a:solidFill>
                  <a:schemeClr val="accent2"/>
                </a:solidFill>
                <a:sym typeface="Symbol" panose="05050102010706020507" pitchFamily="18" charset="2"/>
              </a:rPr>
              <a:t>10</a:t>
            </a:r>
            <a:endParaRPr lang="en-US" altLang="zh-CN" b="1" baseline="-25000" dirty="0">
              <a:solidFill>
                <a:schemeClr val="accent2"/>
              </a:solidFill>
              <a:sym typeface="Symbol" panose="05050102010706020507" pitchFamily="18" charset="2"/>
            </a:endParaRPr>
          </a:p>
          <a:p>
            <a:pPr eaLnBrk="1" hangingPunct="1">
              <a:buNone/>
            </a:pPr>
            <a:endParaRPr lang="en-US" altLang="zh-CN" b="1" baseline="-25000" dirty="0">
              <a:sym typeface="Symbol" panose="05050102010706020507" pitchFamily="18" charset="2"/>
            </a:endParaRPr>
          </a:p>
          <a:p>
            <a:pPr eaLnBrk="1" hangingPunct="1"/>
            <a:r>
              <a:rPr lang="en-US" altLang="zh-CN" b="1" dirty="0">
                <a:sym typeface="Symbol" panose="05050102010706020507" pitchFamily="18" charset="2"/>
              </a:rPr>
              <a:t>Conversion from </a:t>
            </a:r>
            <a:r>
              <a:rPr lang="en-US" altLang="zh-CN" b="1" i="1" dirty="0">
                <a:sym typeface="Symbol" panose="05050102010706020507" pitchFamily="18" charset="2"/>
              </a:rPr>
              <a:t>n</a:t>
            </a:r>
            <a:r>
              <a:rPr lang="en-US" altLang="zh-CN" b="1" dirty="0">
                <a:sym typeface="Symbol" panose="05050102010706020507" pitchFamily="18" charset="2"/>
              </a:rPr>
              <a:t>-radix (any system with radix </a:t>
            </a:r>
            <a:r>
              <a:rPr lang="en-US" altLang="zh-CN" b="1" i="1" dirty="0">
                <a:sym typeface="Symbol" panose="05050102010706020507" pitchFamily="18" charset="2"/>
              </a:rPr>
              <a:t>n</a:t>
            </a:r>
            <a:r>
              <a:rPr lang="en-US" altLang="zh-CN" b="1" dirty="0">
                <a:sym typeface="Symbol" panose="05050102010706020507" pitchFamily="18" charset="2"/>
              </a:rPr>
              <a:t>) to decimal follows similar process as above</a:t>
            </a:r>
            <a:endParaRPr lang="en-US" altLang="zh-CN" b="1" i="1"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9079">
                                            <p:txEl>
                                              <p:charRg st="86" end="180"/>
                                            </p:txEl>
                                          </p:spTgt>
                                        </p:tgtEl>
                                        <p:attrNameLst>
                                          <p:attrName>style.visibility</p:attrName>
                                        </p:attrNameLst>
                                      </p:cBhvr>
                                      <p:to>
                                        <p:strVal val="visible"/>
                                      </p:to>
                                    </p:set>
                                    <p:animEffect transition="in" filter="blinds(horizontal)">
                                      <p:cBhvr>
                                        <p:cTn id="7" dur="500"/>
                                        <p:tgtEl>
                                          <p:spTgt spid="259079">
                                            <p:txEl>
                                              <p:charRg st="86" end="1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0102" name="Rectangle 6"/>
          <p:cNvSpPr>
            <a:spLocks noGrp="1" noRot="1" noChangeArrowheads="1"/>
          </p:cNvSpPr>
          <p:nvPr>
            <p:ph type="title"/>
          </p:nvPr>
        </p:nvSpPr>
        <p:spPr>
          <a:xfrm>
            <a:off x="468313" y="427038"/>
            <a:ext cx="8496300" cy="769938"/>
          </a:xfrm>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rPr>
              <a:t>Number Systems (cont.)</a:t>
            </a:r>
            <a:endParaRPr kumimoji="1" lang="en-US"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endParaRPr>
          </a:p>
        </p:txBody>
      </p:sp>
      <p:sp>
        <p:nvSpPr>
          <p:cNvPr id="14339" name="Rectangle 7"/>
          <p:cNvSpPr>
            <a:spLocks noGrp="1"/>
          </p:cNvSpPr>
          <p:nvPr>
            <p:ph idx="1"/>
          </p:nvPr>
        </p:nvSpPr>
        <p:spPr>
          <a:xfrm>
            <a:off x="468313" y="1628775"/>
            <a:ext cx="8229600" cy="2357438"/>
          </a:xfrm>
          <a:ln/>
        </p:spPr>
        <p:txBody>
          <a:bodyPr vert="horz" wrap="square" lIns="91440" tIns="45720" rIns="91440" bIns="45720" anchor="t" anchorCtr="0">
            <a:spAutoFit/>
          </a:bodyPr>
          <a:p>
            <a:pPr eaLnBrk="1" hangingPunct="1"/>
            <a:r>
              <a:rPr lang="en-US" altLang="zh-CN" dirty="0"/>
              <a:t>Most common number systems for computers:</a:t>
            </a:r>
            <a:endParaRPr lang="en-US" altLang="zh-CN" dirty="0"/>
          </a:p>
          <a:p>
            <a:pPr lvl="1" eaLnBrk="1" hangingPunct="1">
              <a:buFont typeface="Wingdings" panose="05000000000000000000" pitchFamily="2" charset="2"/>
              <a:buChar char="Ø"/>
            </a:pPr>
            <a:r>
              <a:rPr lang="en-US" altLang="zh-CN" sz="3200" dirty="0"/>
              <a:t>Binary (</a:t>
            </a:r>
            <a:r>
              <a:rPr lang="en-US" altLang="zh-CN" sz="3200" i="1" dirty="0"/>
              <a:t>r</a:t>
            </a:r>
            <a:r>
              <a:rPr lang="en-US" altLang="zh-CN" sz="3200" dirty="0"/>
              <a:t> = 2)</a:t>
            </a:r>
            <a:endParaRPr lang="en-US" altLang="zh-CN" sz="3200" dirty="0"/>
          </a:p>
          <a:p>
            <a:pPr lvl="1" eaLnBrk="1" hangingPunct="1">
              <a:buFont typeface="Wingdings" panose="05000000000000000000" pitchFamily="2" charset="2"/>
              <a:buChar char="Ø"/>
            </a:pPr>
            <a:r>
              <a:rPr lang="en-US" altLang="zh-CN" sz="3200" dirty="0"/>
              <a:t>Octal (</a:t>
            </a:r>
            <a:r>
              <a:rPr lang="en-US" altLang="zh-CN" sz="3200" i="1" dirty="0"/>
              <a:t>r</a:t>
            </a:r>
            <a:r>
              <a:rPr lang="en-US" altLang="zh-CN" sz="3200" dirty="0"/>
              <a:t> = 8)</a:t>
            </a:r>
            <a:endParaRPr lang="en-US" altLang="zh-CN" sz="3200" dirty="0"/>
          </a:p>
          <a:p>
            <a:pPr lvl="1" eaLnBrk="1" hangingPunct="1">
              <a:buFont typeface="Wingdings" panose="05000000000000000000" pitchFamily="2" charset="2"/>
              <a:buChar char="Ø"/>
            </a:pPr>
            <a:r>
              <a:rPr lang="en-US" altLang="zh-CN" sz="3200" dirty="0"/>
              <a:t>Hexadecimal (</a:t>
            </a:r>
            <a:r>
              <a:rPr lang="en-US" altLang="zh-CN" sz="3200" i="1" dirty="0"/>
              <a:t>r</a:t>
            </a:r>
            <a:r>
              <a:rPr lang="en-US" altLang="zh-CN" sz="3200" dirty="0"/>
              <a:t> = 16)</a:t>
            </a:r>
            <a:endParaRPr lang="en-US" altLang="zh-CN"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1126" name="Rectangle 6"/>
          <p:cNvSpPr>
            <a:spLocks noGrp="1" noRot="1" noChangeArrowheads="1"/>
          </p:cNvSpPr>
          <p:nvPr>
            <p:ph type="title"/>
          </p:nvPr>
        </p:nvSpPr>
        <p:spPr>
          <a:xfrm>
            <a:off x="466725" y="188913"/>
            <a:ext cx="8497888" cy="769938"/>
          </a:xfrm>
          <a:extLst>
            <a:ext uri="{909E8E84-426E-40DD-AFC4-6F175D3DCCD1}">
              <a14:hiddenFill xmlns:a14="http://schemas.microsoft.com/office/drawing/2010/main">
                <a:solidFill>
                  <a:srgbClr val="0099CC"/>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rPr>
              <a:t>Binary Numbers--Base 2</a:t>
            </a:r>
            <a:endParaRPr kumimoji="1" lang="en-US"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宋体" panose="02010600030101010101" pitchFamily="2" charset="-122"/>
              <a:cs typeface="+mj-cs"/>
            </a:endParaRPr>
          </a:p>
        </p:txBody>
      </p:sp>
      <p:sp>
        <p:nvSpPr>
          <p:cNvPr id="15363" name="Rectangle 7"/>
          <p:cNvSpPr>
            <a:spLocks noGrp="1"/>
          </p:cNvSpPr>
          <p:nvPr>
            <p:ph idx="1"/>
          </p:nvPr>
        </p:nvSpPr>
        <p:spPr>
          <a:xfrm>
            <a:off x="466725" y="1268413"/>
            <a:ext cx="8497888" cy="4525962"/>
          </a:xfrm>
          <a:ln/>
        </p:spPr>
        <p:txBody>
          <a:bodyPr vert="horz" wrap="square" lIns="91440" tIns="45720" rIns="91440" bIns="45720" anchor="t" anchorCtr="0"/>
          <a:p>
            <a:pPr eaLnBrk="1" hangingPunct="1"/>
            <a:r>
              <a:rPr lang="en-US" altLang="zh-CN" dirty="0">
                <a:solidFill>
                  <a:srgbClr val="0066FF"/>
                </a:solidFill>
              </a:rPr>
              <a:t>Computers represent all data as “strings of bits”, each bit being either 0 or 1</a:t>
            </a:r>
            <a:endParaRPr lang="en-US" altLang="zh-CN" dirty="0">
              <a:solidFill>
                <a:srgbClr val="0066FF"/>
              </a:solidFill>
            </a:endParaRPr>
          </a:p>
          <a:p>
            <a:pPr eaLnBrk="1" hangingPunct="1"/>
            <a:r>
              <a:rPr lang="en-US" altLang="zh-CN" dirty="0">
                <a:solidFill>
                  <a:srgbClr val="0066FF"/>
                </a:solidFill>
              </a:rPr>
              <a:t>“base” 2, with 2 digits: 0 and</a:t>
            </a:r>
            <a:r>
              <a:rPr lang="en-US" altLang="zh-CN" dirty="0"/>
              <a:t> </a:t>
            </a:r>
            <a:r>
              <a:rPr lang="en-US" altLang="zh-CN" dirty="0">
                <a:solidFill>
                  <a:srgbClr val="0066FF"/>
                </a:solidFill>
              </a:rPr>
              <a:t>1</a:t>
            </a:r>
            <a:endParaRPr lang="en-US" altLang="zh-CN" dirty="0">
              <a:solidFill>
                <a:srgbClr val="0066FF"/>
              </a:solidFill>
            </a:endParaRPr>
          </a:p>
          <a:p>
            <a:pPr eaLnBrk="1" hangingPunct="1">
              <a:buNone/>
            </a:pPr>
            <a:r>
              <a:rPr lang="en-US" altLang="zh-CN" dirty="0"/>
              <a:t>e.g. </a:t>
            </a:r>
            <a:endParaRPr lang="en-US" altLang="zh-CN" dirty="0"/>
          </a:p>
          <a:p>
            <a:pPr eaLnBrk="1" hangingPunct="1">
              <a:buNone/>
            </a:pPr>
            <a:r>
              <a:rPr lang="en-US" altLang="zh-CN" sz="2800" dirty="0"/>
              <a:t>(101101.10)</a:t>
            </a:r>
            <a:r>
              <a:rPr lang="en-US" altLang="zh-CN" sz="2800" baseline="-25000" dirty="0">
                <a:solidFill>
                  <a:schemeClr val="accent2"/>
                </a:solidFill>
              </a:rPr>
              <a:t>2</a:t>
            </a:r>
            <a:r>
              <a:rPr lang="en-US" altLang="zh-CN" sz="2800" dirty="0"/>
              <a:t> = </a:t>
            </a:r>
            <a:r>
              <a:rPr lang="en-US" altLang="zh-CN" sz="2800" b="1" dirty="0"/>
              <a:t>1</a:t>
            </a:r>
            <a:r>
              <a:rPr lang="en-US" altLang="zh-CN" sz="2800" dirty="0">
                <a:cs typeface="Times New Roman" panose="02020603050405020304" pitchFamily="18" charset="0"/>
                <a:sym typeface="Symbol" panose="05050102010706020507" pitchFamily="18" charset="2"/>
              </a:rPr>
              <a:t>×</a:t>
            </a:r>
            <a:r>
              <a:rPr lang="en-US" altLang="zh-CN" sz="2800" dirty="0">
                <a:solidFill>
                  <a:schemeClr val="accent2"/>
                </a:solidFill>
                <a:sym typeface="Symbol" panose="05050102010706020507" pitchFamily="18" charset="2"/>
              </a:rPr>
              <a:t>2</a:t>
            </a:r>
            <a:r>
              <a:rPr lang="en-US" altLang="zh-CN" sz="2800" baseline="30000" dirty="0">
                <a:sym typeface="Symbol" panose="05050102010706020507" pitchFamily="18" charset="2"/>
              </a:rPr>
              <a:t>5 </a:t>
            </a:r>
            <a:r>
              <a:rPr lang="en-US" altLang="zh-CN" sz="2800" dirty="0">
                <a:sym typeface="Symbol" panose="05050102010706020507" pitchFamily="18" charset="2"/>
              </a:rPr>
              <a:t>+ 0</a:t>
            </a:r>
            <a:r>
              <a:rPr lang="en-US" altLang="zh-CN" sz="2800" dirty="0">
                <a:cs typeface="Times New Roman" panose="02020603050405020304" pitchFamily="18" charset="0"/>
                <a:sym typeface="Symbol" panose="05050102010706020507" pitchFamily="18" charset="2"/>
              </a:rPr>
              <a:t>×</a:t>
            </a:r>
            <a:r>
              <a:rPr lang="en-US" altLang="zh-CN" sz="2800" dirty="0">
                <a:solidFill>
                  <a:schemeClr val="accent2"/>
                </a:solidFill>
                <a:sym typeface="Symbol" panose="05050102010706020507" pitchFamily="18" charset="2"/>
              </a:rPr>
              <a:t>2</a:t>
            </a:r>
            <a:r>
              <a:rPr lang="en-US" altLang="zh-CN" sz="2800" baseline="30000" dirty="0">
                <a:sym typeface="Symbol" panose="05050102010706020507" pitchFamily="18" charset="2"/>
              </a:rPr>
              <a:t>4 </a:t>
            </a:r>
            <a:r>
              <a:rPr lang="en-US" altLang="zh-CN" sz="2800" dirty="0">
                <a:sym typeface="Symbol" panose="05050102010706020507" pitchFamily="18" charset="2"/>
              </a:rPr>
              <a:t>+ </a:t>
            </a:r>
            <a:r>
              <a:rPr lang="en-US" altLang="zh-CN" sz="2800" b="1" dirty="0">
                <a:sym typeface="Symbol" panose="05050102010706020507" pitchFamily="18" charset="2"/>
              </a:rPr>
              <a:t>1</a:t>
            </a:r>
            <a:r>
              <a:rPr lang="en-US" altLang="zh-CN" sz="2800" dirty="0">
                <a:cs typeface="Times New Roman" panose="02020603050405020304" pitchFamily="18" charset="0"/>
                <a:sym typeface="Symbol" panose="05050102010706020507" pitchFamily="18" charset="2"/>
              </a:rPr>
              <a:t>×</a:t>
            </a:r>
            <a:r>
              <a:rPr lang="en-US" altLang="zh-CN" sz="2800" dirty="0">
                <a:solidFill>
                  <a:schemeClr val="accent2"/>
                </a:solidFill>
                <a:sym typeface="Symbol" panose="05050102010706020507" pitchFamily="18" charset="2"/>
              </a:rPr>
              <a:t>2</a:t>
            </a:r>
            <a:r>
              <a:rPr lang="en-US" altLang="zh-CN" sz="2800" baseline="30000" dirty="0">
                <a:sym typeface="Symbol" panose="05050102010706020507" pitchFamily="18" charset="2"/>
              </a:rPr>
              <a:t>3 </a:t>
            </a:r>
            <a:r>
              <a:rPr lang="en-US" altLang="zh-CN" sz="2800" dirty="0">
                <a:sym typeface="Symbol" panose="05050102010706020507" pitchFamily="18" charset="2"/>
              </a:rPr>
              <a:t>+ </a:t>
            </a:r>
            <a:r>
              <a:rPr lang="en-US" altLang="zh-CN" sz="2800" b="1" dirty="0"/>
              <a:t>1</a:t>
            </a:r>
            <a:r>
              <a:rPr lang="en-US" altLang="zh-CN" sz="2800" dirty="0">
                <a:cs typeface="Times New Roman" panose="02020603050405020304" pitchFamily="18" charset="0"/>
                <a:sym typeface="Symbol" panose="05050102010706020507" pitchFamily="18" charset="2"/>
              </a:rPr>
              <a:t>×</a:t>
            </a:r>
            <a:r>
              <a:rPr lang="en-US" altLang="zh-CN" sz="2800" dirty="0">
                <a:solidFill>
                  <a:schemeClr val="accent2"/>
                </a:solidFill>
                <a:sym typeface="Symbol" panose="05050102010706020507" pitchFamily="18" charset="2"/>
              </a:rPr>
              <a:t>2</a:t>
            </a:r>
            <a:r>
              <a:rPr lang="en-US" altLang="zh-CN" sz="2800" baseline="30000" dirty="0">
                <a:sym typeface="Symbol" panose="05050102010706020507" pitchFamily="18" charset="2"/>
              </a:rPr>
              <a:t>2</a:t>
            </a:r>
            <a:r>
              <a:rPr lang="en-US" altLang="zh-CN" sz="2800" dirty="0">
                <a:sym typeface="Symbol" panose="05050102010706020507" pitchFamily="18" charset="2"/>
              </a:rPr>
              <a:t> + 0</a:t>
            </a:r>
            <a:r>
              <a:rPr lang="en-US" altLang="zh-CN" sz="2800" dirty="0">
                <a:cs typeface="Times New Roman" panose="02020603050405020304" pitchFamily="18" charset="0"/>
                <a:sym typeface="Symbol" panose="05050102010706020507" pitchFamily="18" charset="2"/>
              </a:rPr>
              <a:t>×</a:t>
            </a:r>
            <a:r>
              <a:rPr lang="en-US" altLang="zh-CN" sz="2800" dirty="0">
                <a:solidFill>
                  <a:schemeClr val="accent2"/>
                </a:solidFill>
                <a:sym typeface="Symbol" panose="05050102010706020507" pitchFamily="18" charset="2"/>
              </a:rPr>
              <a:t>2</a:t>
            </a:r>
            <a:r>
              <a:rPr lang="en-US" altLang="zh-CN" sz="2800" baseline="30000" dirty="0">
                <a:sym typeface="Symbol" panose="05050102010706020507" pitchFamily="18" charset="2"/>
              </a:rPr>
              <a:t>1    </a:t>
            </a:r>
            <a:r>
              <a:rPr lang="en-US" altLang="zh-CN" sz="2800" dirty="0">
                <a:sym typeface="Symbol" panose="05050102010706020507" pitchFamily="18" charset="2"/>
              </a:rPr>
              <a:t>+ 	               </a:t>
            </a:r>
            <a:r>
              <a:rPr lang="en-US" altLang="zh-CN" sz="2800" b="1" dirty="0"/>
              <a:t>1</a:t>
            </a:r>
            <a:r>
              <a:rPr lang="en-US" altLang="zh-CN" sz="2800" dirty="0">
                <a:cs typeface="Times New Roman" panose="02020603050405020304" pitchFamily="18" charset="0"/>
                <a:sym typeface="Symbol" panose="05050102010706020507" pitchFamily="18" charset="2"/>
              </a:rPr>
              <a:t>×</a:t>
            </a:r>
            <a:r>
              <a:rPr lang="en-US" altLang="zh-CN" sz="2800" dirty="0">
                <a:solidFill>
                  <a:schemeClr val="accent2"/>
                </a:solidFill>
                <a:sym typeface="Symbol" panose="05050102010706020507" pitchFamily="18" charset="2"/>
              </a:rPr>
              <a:t>2</a:t>
            </a:r>
            <a:r>
              <a:rPr lang="en-US" altLang="zh-CN" sz="2800" baseline="30000" dirty="0">
                <a:sym typeface="Symbol" panose="05050102010706020507" pitchFamily="18" charset="2"/>
              </a:rPr>
              <a:t>0</a:t>
            </a:r>
            <a:r>
              <a:rPr lang="en-US" altLang="zh-CN" sz="2800" dirty="0">
                <a:sym typeface="Symbol" panose="05050102010706020507" pitchFamily="18" charset="2"/>
              </a:rPr>
              <a:t> + </a:t>
            </a:r>
            <a:r>
              <a:rPr lang="en-US" altLang="zh-CN" sz="2800" b="1" dirty="0"/>
              <a:t>1</a:t>
            </a:r>
            <a:r>
              <a:rPr lang="en-US" altLang="zh-CN" sz="2800" dirty="0">
                <a:cs typeface="Times New Roman" panose="02020603050405020304" pitchFamily="18" charset="0"/>
                <a:sym typeface="Symbol" panose="05050102010706020507" pitchFamily="18" charset="2"/>
              </a:rPr>
              <a:t>×</a:t>
            </a:r>
            <a:r>
              <a:rPr lang="en-US" altLang="zh-CN" sz="2800" dirty="0">
                <a:solidFill>
                  <a:schemeClr val="accent2"/>
                </a:solidFill>
                <a:sym typeface="Symbol" panose="05050102010706020507" pitchFamily="18" charset="2"/>
              </a:rPr>
              <a:t>2</a:t>
            </a:r>
            <a:r>
              <a:rPr lang="en-US" altLang="zh-CN" sz="2800" baseline="30000" dirty="0">
                <a:sym typeface="Symbol" panose="05050102010706020507" pitchFamily="18" charset="2"/>
              </a:rPr>
              <a:t>-1</a:t>
            </a:r>
            <a:r>
              <a:rPr lang="en-US" altLang="zh-CN" sz="2800" dirty="0">
                <a:sym typeface="Symbol" panose="05050102010706020507" pitchFamily="18" charset="2"/>
              </a:rPr>
              <a:t> + </a:t>
            </a:r>
            <a:r>
              <a:rPr lang="en-US" altLang="zh-CN" sz="2800" b="1" dirty="0"/>
              <a:t>0</a:t>
            </a:r>
            <a:r>
              <a:rPr lang="en-US" altLang="zh-CN" sz="2800" dirty="0">
                <a:cs typeface="Times New Roman" panose="02020603050405020304" pitchFamily="18" charset="0"/>
                <a:sym typeface="Symbol" panose="05050102010706020507" pitchFamily="18" charset="2"/>
              </a:rPr>
              <a:t>×</a:t>
            </a:r>
            <a:r>
              <a:rPr lang="en-US" altLang="zh-CN" sz="2800" dirty="0">
                <a:solidFill>
                  <a:schemeClr val="accent2"/>
                </a:solidFill>
                <a:sym typeface="Symbol" panose="05050102010706020507" pitchFamily="18" charset="2"/>
              </a:rPr>
              <a:t>2</a:t>
            </a:r>
            <a:r>
              <a:rPr lang="en-US" altLang="zh-CN" sz="2800" baseline="30000" dirty="0">
                <a:sym typeface="Symbol" panose="05050102010706020507" pitchFamily="18" charset="2"/>
              </a:rPr>
              <a:t>-2</a:t>
            </a:r>
            <a:r>
              <a:rPr lang="en-US" altLang="zh-CN" sz="2800" dirty="0">
                <a:sym typeface="Symbol" panose="05050102010706020507" pitchFamily="18" charset="2"/>
              </a:rPr>
              <a:t> </a:t>
            </a:r>
            <a:endParaRPr lang="en-US" altLang="zh-CN" sz="2800" dirty="0">
              <a:sym typeface="Symbol" panose="05050102010706020507" pitchFamily="18" charset="2"/>
            </a:endParaRPr>
          </a:p>
          <a:p>
            <a:pPr eaLnBrk="1" hangingPunct="1">
              <a:buNone/>
            </a:pPr>
            <a:r>
              <a:rPr lang="en-US" altLang="zh-CN" sz="2800" dirty="0">
                <a:sym typeface="Symbol" panose="05050102010706020507" pitchFamily="18" charset="2"/>
              </a:rPr>
              <a:t>  (in decimal)   = 32 + 0 + 8 + 4 + 0 + 1 + ½ + 0</a:t>
            </a:r>
            <a:endParaRPr lang="en-US" altLang="zh-CN" sz="2800" dirty="0">
              <a:sym typeface="Symbol" panose="05050102010706020507" pitchFamily="18" charset="2"/>
            </a:endParaRPr>
          </a:p>
          <a:p>
            <a:pPr eaLnBrk="1" hangingPunct="1">
              <a:buNone/>
            </a:pPr>
            <a:r>
              <a:rPr lang="en-US" altLang="zh-CN" sz="2800" dirty="0">
                <a:sym typeface="Symbol" panose="05050102010706020507" pitchFamily="18" charset="2"/>
              </a:rPr>
              <a:t>			    = (45.5)</a:t>
            </a:r>
            <a:r>
              <a:rPr lang="en-US" altLang="zh-CN" sz="2800" baseline="-25000" dirty="0">
                <a:solidFill>
                  <a:schemeClr val="accent2"/>
                </a:solidFill>
              </a:rPr>
              <a:t>10</a:t>
            </a:r>
            <a:endParaRPr lang="en-US" altLang="zh-CN" sz="2800" baseline="-25000" dirty="0">
              <a:solidFill>
                <a:schemeClr val="accent2"/>
              </a:solidFill>
              <a:sym typeface="Symbol" panose="05050102010706020507" pitchFamily="18" charset="2"/>
            </a:endParaRPr>
          </a:p>
          <a:p>
            <a:pPr eaLnBrk="1" hangingPunct="1">
              <a:buNone/>
            </a:pPr>
            <a:endParaRPr lang="zh-CN" altLang="en-US" sz="2800" dirty="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COMMONDATA" val="eyJoZGlkIjoiNWEzMzUwZDUwZDdiY2M4ZGJjNzYyMmQ4ZmVjYTg2ZmQifQ=="/>
</p:tagLst>
</file>

<file path=ppt/theme/theme1.xml><?xml version="1.0" encoding="utf-8"?>
<a:theme xmlns:a="http://schemas.openxmlformats.org/drawingml/2006/main" name="SuperMapSONG">
  <a:themeElements>
    <a:clrScheme name="SuperMapSONG 2">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003300"/>
      </a:hlink>
      <a:folHlink>
        <a:srgbClr val="339933"/>
      </a:folHlink>
    </a:clrScheme>
    <a:fontScheme name="SuperMapSONG">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8F8F8"/>
            </a:gs>
            <a:gs pos="100000">
              <a:schemeClr val="accent1"/>
            </a:gs>
          </a:gsLst>
          <a:path path="rect">
            <a:fillToRect l="50000" t="50000" r="50000" b="50000"/>
          </a:path>
        </a:gradFill>
        <a:ln w="12700" cap="sq" cmpd="sng" algn="ctr">
          <a:noFill/>
          <a:prstDash val="solid"/>
          <a:round/>
          <a:headEnd type="none" w="med" len="med"/>
          <a:tailEnd type="none" w="med" len="med"/>
        </a:ln>
        <a:scene3d>
          <a:camera prst="legacyObliqueTopRight"/>
          <a:lightRig rig="legacyFlat3" dir="b"/>
        </a:scene3d>
        <a:sp3d extrusionH="430200" prstMaterial="legacyMatte">
          <a:bevelT w="13500" h="13500" prst="angle"/>
          <a:bevelB w="13500" h="13500" prst="angle"/>
          <a:extrusionClr>
            <a:schemeClr val="accent1"/>
          </a:extrusionClr>
        </a:sp3d>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rgbClr val="F8F8F8"/>
            </a:gs>
            <a:gs pos="100000">
              <a:schemeClr val="accent1"/>
            </a:gs>
          </a:gsLst>
          <a:path path="rect">
            <a:fillToRect l="50000" t="50000" r="50000" b="50000"/>
          </a:path>
        </a:gradFill>
        <a:ln w="12700" cap="sq" cmpd="sng" algn="ctr">
          <a:noFill/>
          <a:prstDash val="solid"/>
          <a:round/>
          <a:headEnd type="none" w="med" len="med"/>
          <a:tailEnd type="none" w="med" len="med"/>
        </a:ln>
        <a:scene3d>
          <a:camera prst="legacyObliqueTopRight"/>
          <a:lightRig rig="legacyFlat3" dir="b"/>
        </a:scene3d>
        <a:sp3d extrusionH="430200" prstMaterial="legacyMatte">
          <a:bevelT w="13500" h="13500" prst="angle"/>
          <a:bevelB w="13500" h="13500" prst="angle"/>
          <a:extrusionClr>
            <a:schemeClr val="accent1"/>
          </a:extrusionClr>
        </a:sp3d>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SuperMapSONG 1">
        <a:dk1>
          <a:srgbClr val="000000"/>
        </a:dk1>
        <a:lt1>
          <a:srgbClr val="EAEAEA"/>
        </a:lt1>
        <a:dk2>
          <a:srgbClr val="819E81"/>
        </a:dk2>
        <a:lt2>
          <a:srgbClr val="FFCC66"/>
        </a:lt2>
        <a:accent1>
          <a:srgbClr val="727DE0"/>
        </a:accent1>
        <a:accent2>
          <a:srgbClr val="D54F41"/>
        </a:accent2>
        <a:accent3>
          <a:srgbClr val="C1CCC1"/>
        </a:accent3>
        <a:accent4>
          <a:srgbClr val="C8C8C8"/>
        </a:accent4>
        <a:accent5>
          <a:srgbClr val="BCBFED"/>
        </a:accent5>
        <a:accent6>
          <a:srgbClr val="C1473A"/>
        </a:accent6>
        <a:hlink>
          <a:srgbClr val="003300"/>
        </a:hlink>
        <a:folHlink>
          <a:srgbClr val="663300"/>
        </a:folHlink>
      </a:clrScheme>
      <a:clrMap bg1="dk2" tx1="lt1" bg2="dk1" tx2="lt2" accent1="accent1" accent2="accent2" accent3="accent3" accent4="accent4" accent5="accent5" accent6="accent6" hlink="hlink" folHlink="folHlink"/>
    </a:extraClrScheme>
    <a:extraClrScheme>
      <a:clrScheme name="SuperMapSONG 2">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003300"/>
        </a:hlink>
        <a:folHlink>
          <a:srgbClr val="339933"/>
        </a:folHlink>
      </a:clrScheme>
      <a:clrMap bg1="lt1" tx1="dk1" bg2="lt2" tx2="dk2" accent1="accent1" accent2="accent2" accent3="accent3" accent4="accent4" accent5="accent5" accent6="accent6" hlink="hlink" folHlink="folHlink"/>
    </a:extraClrScheme>
    <a:extraClrScheme>
      <a:clrScheme name="SuperMapSONG 3">
        <a:dk1>
          <a:srgbClr val="000000"/>
        </a:dk1>
        <a:lt1>
          <a:srgbClr val="FFFFFF"/>
        </a:lt1>
        <a:dk2>
          <a:srgbClr val="000000"/>
        </a:dk2>
        <a:lt2>
          <a:srgbClr val="5F5F5F"/>
        </a:lt2>
        <a:accent1>
          <a:srgbClr val="CBCBCB"/>
        </a:accent1>
        <a:accent2>
          <a:srgbClr val="808080"/>
        </a:accent2>
        <a:accent3>
          <a:srgbClr val="FFFFFF"/>
        </a:accent3>
        <a:accent4>
          <a:srgbClr val="000000"/>
        </a:accent4>
        <a:accent5>
          <a:srgbClr val="E2E2E2"/>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uperMapSONG 4">
        <a:dk1>
          <a:srgbClr val="000000"/>
        </a:dk1>
        <a:lt1>
          <a:srgbClr val="EAEAEA"/>
        </a:lt1>
        <a:dk2>
          <a:srgbClr val="BC6262"/>
        </a:dk2>
        <a:lt2>
          <a:srgbClr val="FFCC66"/>
        </a:lt2>
        <a:accent1>
          <a:srgbClr val="727DE0"/>
        </a:accent1>
        <a:accent2>
          <a:srgbClr val="D54F41"/>
        </a:accent2>
        <a:accent3>
          <a:srgbClr val="DAB7B7"/>
        </a:accent3>
        <a:accent4>
          <a:srgbClr val="C8C8C8"/>
        </a:accent4>
        <a:accent5>
          <a:srgbClr val="BCBFED"/>
        </a:accent5>
        <a:accent6>
          <a:srgbClr val="C1473A"/>
        </a:accent6>
        <a:hlink>
          <a:srgbClr val="000066"/>
        </a:hlink>
        <a:folHlink>
          <a:srgbClr val="FFFF99"/>
        </a:folHlink>
      </a:clrScheme>
      <a:clrMap bg1="dk2" tx1="lt1" bg2="dk1" tx2="lt2" accent1="accent1" accent2="accent2" accent3="accent3" accent4="accent4" accent5="accent5" accent6="accent6" hlink="hlink" folHlink="folHlink"/>
    </a:extraClrScheme>
    <a:extraClrScheme>
      <a:clrScheme name="SuperMapSONG 5">
        <a:dk1>
          <a:srgbClr val="000000"/>
        </a:dk1>
        <a:lt1>
          <a:srgbClr val="EAEAEA"/>
        </a:lt1>
        <a:dk2>
          <a:srgbClr val="5C74A4"/>
        </a:dk2>
        <a:lt2>
          <a:srgbClr val="FFCC99"/>
        </a:lt2>
        <a:accent1>
          <a:srgbClr val="727DE0"/>
        </a:accent1>
        <a:accent2>
          <a:srgbClr val="D54F41"/>
        </a:accent2>
        <a:accent3>
          <a:srgbClr val="B5BCCF"/>
        </a:accent3>
        <a:accent4>
          <a:srgbClr val="C8C8C8"/>
        </a:accent4>
        <a:accent5>
          <a:srgbClr val="BCBFED"/>
        </a:accent5>
        <a:accent6>
          <a:srgbClr val="C1473A"/>
        </a:accent6>
        <a:hlink>
          <a:srgbClr val="FFFFCC"/>
        </a:hlink>
        <a:folHlink>
          <a:srgbClr val="CC9900"/>
        </a:folHlink>
      </a:clrScheme>
      <a:clrMap bg1="dk2" tx1="lt1" bg2="dk1" tx2="lt2" accent1="accent1" accent2="accent2" accent3="accent3" accent4="accent4" accent5="accent5" accent6="accent6" hlink="hlink" folHlink="folHlink"/>
    </a:extraClrScheme>
    <a:extraClrScheme>
      <a:clrScheme name="SuperMapSONG 6">
        <a:dk1>
          <a:srgbClr val="000000"/>
        </a:dk1>
        <a:lt1>
          <a:srgbClr val="EAEAEA"/>
        </a:lt1>
        <a:dk2>
          <a:srgbClr val="996600"/>
        </a:dk2>
        <a:lt2>
          <a:srgbClr val="FFCC99"/>
        </a:lt2>
        <a:accent1>
          <a:srgbClr val="727DE0"/>
        </a:accent1>
        <a:accent2>
          <a:srgbClr val="D54F41"/>
        </a:accent2>
        <a:accent3>
          <a:srgbClr val="CAB8AA"/>
        </a:accent3>
        <a:accent4>
          <a:srgbClr val="C8C8C8"/>
        </a:accent4>
        <a:accent5>
          <a:srgbClr val="BCBFED"/>
        </a:accent5>
        <a:accent6>
          <a:srgbClr val="C1473A"/>
        </a:accent6>
        <a:hlink>
          <a:srgbClr val="99CCFF"/>
        </a:hlink>
        <a:folHlink>
          <a:srgbClr val="FFFF9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uperMapSONG">
  <a:themeElements>
    <a:clrScheme name="SuperMapSONG 2">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003300"/>
      </a:hlink>
      <a:folHlink>
        <a:srgbClr val="339933"/>
      </a:folHlink>
    </a:clrScheme>
    <a:fontScheme name="SuperMapSONG">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8F8F8"/>
            </a:gs>
            <a:gs pos="100000">
              <a:schemeClr val="accent1"/>
            </a:gs>
          </a:gsLst>
          <a:path path="rect">
            <a:fillToRect l="50000" t="50000" r="50000" b="50000"/>
          </a:path>
        </a:gradFill>
        <a:ln w="12700" cap="sq" cmpd="sng" algn="ctr">
          <a:noFill/>
          <a:prstDash val="solid"/>
          <a:round/>
          <a:headEnd type="none" w="med" len="med"/>
          <a:tailEnd type="none" w="med" len="med"/>
        </a:ln>
        <a:scene3d>
          <a:camera prst="legacyObliqueTopRight"/>
          <a:lightRig rig="legacyFlat3" dir="b"/>
        </a:scene3d>
        <a:sp3d extrusionH="430200" prstMaterial="legacyMatte">
          <a:bevelT w="13500" h="13500" prst="angle"/>
          <a:bevelB w="13500" h="13500" prst="angle"/>
          <a:extrusionClr>
            <a:schemeClr val="accent1"/>
          </a:extrusionClr>
        </a:sp3d>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rgbClr val="F8F8F8"/>
            </a:gs>
            <a:gs pos="100000">
              <a:schemeClr val="accent1"/>
            </a:gs>
          </a:gsLst>
          <a:path path="rect">
            <a:fillToRect l="50000" t="50000" r="50000" b="50000"/>
          </a:path>
        </a:gradFill>
        <a:ln w="12700" cap="sq" cmpd="sng" algn="ctr">
          <a:noFill/>
          <a:prstDash val="solid"/>
          <a:round/>
          <a:headEnd type="none" w="med" len="med"/>
          <a:tailEnd type="none" w="med" len="med"/>
        </a:ln>
        <a:scene3d>
          <a:camera prst="legacyObliqueTopRight"/>
          <a:lightRig rig="legacyFlat3" dir="b"/>
        </a:scene3d>
        <a:sp3d extrusionH="430200" prstMaterial="legacyMatte">
          <a:bevelT w="13500" h="13500" prst="angle"/>
          <a:bevelB w="13500" h="13500" prst="angle"/>
          <a:extrusionClr>
            <a:schemeClr val="accent1"/>
          </a:extrusionClr>
        </a:sp3d>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SuperMapSONG 1">
        <a:dk1>
          <a:srgbClr val="000000"/>
        </a:dk1>
        <a:lt1>
          <a:srgbClr val="EAEAEA"/>
        </a:lt1>
        <a:dk2>
          <a:srgbClr val="819E81"/>
        </a:dk2>
        <a:lt2>
          <a:srgbClr val="FFCC66"/>
        </a:lt2>
        <a:accent1>
          <a:srgbClr val="727DE0"/>
        </a:accent1>
        <a:accent2>
          <a:srgbClr val="D54F41"/>
        </a:accent2>
        <a:accent3>
          <a:srgbClr val="C1CCC1"/>
        </a:accent3>
        <a:accent4>
          <a:srgbClr val="C8C8C8"/>
        </a:accent4>
        <a:accent5>
          <a:srgbClr val="BCBFED"/>
        </a:accent5>
        <a:accent6>
          <a:srgbClr val="C1473A"/>
        </a:accent6>
        <a:hlink>
          <a:srgbClr val="003300"/>
        </a:hlink>
        <a:folHlink>
          <a:srgbClr val="663300"/>
        </a:folHlink>
      </a:clrScheme>
      <a:clrMap bg1="dk2" tx1="lt1" bg2="dk1" tx2="lt2" accent1="accent1" accent2="accent2" accent3="accent3" accent4="accent4" accent5="accent5" accent6="accent6" hlink="hlink" folHlink="folHlink"/>
    </a:extraClrScheme>
    <a:extraClrScheme>
      <a:clrScheme name="SuperMapSONG 2">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003300"/>
        </a:hlink>
        <a:folHlink>
          <a:srgbClr val="339933"/>
        </a:folHlink>
      </a:clrScheme>
      <a:clrMap bg1="lt1" tx1="dk1" bg2="lt2" tx2="dk2" accent1="accent1" accent2="accent2" accent3="accent3" accent4="accent4" accent5="accent5" accent6="accent6" hlink="hlink" folHlink="folHlink"/>
    </a:extraClrScheme>
    <a:extraClrScheme>
      <a:clrScheme name="SuperMapSONG 3">
        <a:dk1>
          <a:srgbClr val="000000"/>
        </a:dk1>
        <a:lt1>
          <a:srgbClr val="FFFFFF"/>
        </a:lt1>
        <a:dk2>
          <a:srgbClr val="000000"/>
        </a:dk2>
        <a:lt2>
          <a:srgbClr val="5F5F5F"/>
        </a:lt2>
        <a:accent1>
          <a:srgbClr val="CBCBCB"/>
        </a:accent1>
        <a:accent2>
          <a:srgbClr val="808080"/>
        </a:accent2>
        <a:accent3>
          <a:srgbClr val="FFFFFF"/>
        </a:accent3>
        <a:accent4>
          <a:srgbClr val="000000"/>
        </a:accent4>
        <a:accent5>
          <a:srgbClr val="E2E2E2"/>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uperMapSONG 4">
        <a:dk1>
          <a:srgbClr val="000000"/>
        </a:dk1>
        <a:lt1>
          <a:srgbClr val="EAEAEA"/>
        </a:lt1>
        <a:dk2>
          <a:srgbClr val="BC6262"/>
        </a:dk2>
        <a:lt2>
          <a:srgbClr val="FFCC66"/>
        </a:lt2>
        <a:accent1>
          <a:srgbClr val="727DE0"/>
        </a:accent1>
        <a:accent2>
          <a:srgbClr val="D54F41"/>
        </a:accent2>
        <a:accent3>
          <a:srgbClr val="DAB7B7"/>
        </a:accent3>
        <a:accent4>
          <a:srgbClr val="C8C8C8"/>
        </a:accent4>
        <a:accent5>
          <a:srgbClr val="BCBFED"/>
        </a:accent5>
        <a:accent6>
          <a:srgbClr val="C1473A"/>
        </a:accent6>
        <a:hlink>
          <a:srgbClr val="000066"/>
        </a:hlink>
        <a:folHlink>
          <a:srgbClr val="FFFF99"/>
        </a:folHlink>
      </a:clrScheme>
      <a:clrMap bg1="dk2" tx1="lt1" bg2="dk1" tx2="lt2" accent1="accent1" accent2="accent2" accent3="accent3" accent4="accent4" accent5="accent5" accent6="accent6" hlink="hlink" folHlink="folHlink"/>
    </a:extraClrScheme>
    <a:extraClrScheme>
      <a:clrScheme name="SuperMapSONG 5">
        <a:dk1>
          <a:srgbClr val="000000"/>
        </a:dk1>
        <a:lt1>
          <a:srgbClr val="EAEAEA"/>
        </a:lt1>
        <a:dk2>
          <a:srgbClr val="5C74A4"/>
        </a:dk2>
        <a:lt2>
          <a:srgbClr val="FFCC99"/>
        </a:lt2>
        <a:accent1>
          <a:srgbClr val="727DE0"/>
        </a:accent1>
        <a:accent2>
          <a:srgbClr val="D54F41"/>
        </a:accent2>
        <a:accent3>
          <a:srgbClr val="B5BCCF"/>
        </a:accent3>
        <a:accent4>
          <a:srgbClr val="C8C8C8"/>
        </a:accent4>
        <a:accent5>
          <a:srgbClr val="BCBFED"/>
        </a:accent5>
        <a:accent6>
          <a:srgbClr val="C1473A"/>
        </a:accent6>
        <a:hlink>
          <a:srgbClr val="FFFFCC"/>
        </a:hlink>
        <a:folHlink>
          <a:srgbClr val="CC9900"/>
        </a:folHlink>
      </a:clrScheme>
      <a:clrMap bg1="dk2" tx1="lt1" bg2="dk1" tx2="lt2" accent1="accent1" accent2="accent2" accent3="accent3" accent4="accent4" accent5="accent5" accent6="accent6" hlink="hlink" folHlink="folHlink"/>
    </a:extraClrScheme>
    <a:extraClrScheme>
      <a:clrScheme name="SuperMapSONG 6">
        <a:dk1>
          <a:srgbClr val="000000"/>
        </a:dk1>
        <a:lt1>
          <a:srgbClr val="EAEAEA"/>
        </a:lt1>
        <a:dk2>
          <a:srgbClr val="996600"/>
        </a:dk2>
        <a:lt2>
          <a:srgbClr val="FFCC99"/>
        </a:lt2>
        <a:accent1>
          <a:srgbClr val="727DE0"/>
        </a:accent1>
        <a:accent2>
          <a:srgbClr val="D54F41"/>
        </a:accent2>
        <a:accent3>
          <a:srgbClr val="CAB8AA"/>
        </a:accent3>
        <a:accent4>
          <a:srgbClr val="C8C8C8"/>
        </a:accent4>
        <a:accent5>
          <a:srgbClr val="BCBFED"/>
        </a:accent5>
        <a:accent6>
          <a:srgbClr val="C1473A"/>
        </a:accent6>
        <a:hlink>
          <a:srgbClr val="99CCFF"/>
        </a:hlink>
        <a:folHlink>
          <a:srgbClr val="FFFF9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D:\文档模版\演示\SuperMapSONG.pot</Template>
  <TotalTime>0</TotalTime>
  <Words>19248</Words>
  <Application>WPS 演示</Application>
  <PresentationFormat/>
  <Paragraphs>892</Paragraphs>
  <Slides>67</Slides>
  <Notes>14</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38</vt:i4>
      </vt:variant>
      <vt:variant>
        <vt:lpstr>幻灯片标题</vt:lpstr>
      </vt:variant>
      <vt:variant>
        <vt:i4>67</vt:i4>
      </vt:variant>
    </vt:vector>
  </HeadingPairs>
  <TitlesOfParts>
    <vt:vector size="118" baseType="lpstr">
      <vt:lpstr>Arial</vt:lpstr>
      <vt:lpstr>宋体</vt:lpstr>
      <vt:lpstr>Wingdings</vt:lpstr>
      <vt:lpstr>Times New Roman</vt:lpstr>
      <vt:lpstr>黑体</vt:lpstr>
      <vt:lpstr>Symbol</vt:lpstr>
      <vt:lpstr>Comic Sans MS</vt:lpstr>
      <vt:lpstr>微软雅黑</vt:lpstr>
      <vt:lpstr>Arial Unicode MS</vt:lpstr>
      <vt:lpstr>Impact</vt:lpstr>
      <vt:lpstr>方正舒体</vt:lpstr>
      <vt:lpstr>SuperMapSONG</vt:lpstr>
      <vt:lpstr>1_SuperMapSONG</vt:lpstr>
      <vt:lpstr>Photoshop.Image.6</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Photoshop.Image.6</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Equation.DSMT4</vt:lpstr>
      <vt:lpstr>Equation.DSMT4</vt:lpstr>
      <vt:lpstr>CorelDRAW.Graphic.13</vt:lpstr>
      <vt:lpstr>CorelDRAW.Graphic.13</vt:lpstr>
      <vt:lpstr>Equation.3</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Binary Codes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SuperMap            系列产品介绍</dc:title>
  <dc:creator>SONG Guanfu</dc:creator>
  <cp:lastModifiedBy>hp</cp:lastModifiedBy>
  <cp:revision>740</cp:revision>
  <cp:lastPrinted>2022-10-11T13:05:16Z</cp:lastPrinted>
  <dcterms:created xsi:type="dcterms:W3CDTF">2001-04-19T15:58:55Z</dcterms:created>
  <dcterms:modified xsi:type="dcterms:W3CDTF">2023-09-25T03:06:01Z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3AD9D3D3FA82452B98B2E90674651CE8_12</vt:lpwstr>
  </property>
  <property fmtid="{D5CDD505-2E9C-101B-9397-08002B2CF9AE}" pid="3" name="KSOProductBuildVer">
    <vt:lpwstr>2052-12.1.0.15358</vt:lpwstr>
  </property>
</Properties>
</file>