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3"/>
    <p:sldId id="261" r:id="rId4"/>
    <p:sldId id="320" r:id="rId5"/>
    <p:sldId id="321" r:id="rId6"/>
    <p:sldId id="322" r:id="rId7"/>
    <p:sldId id="323" r:id="rId8"/>
    <p:sldId id="326" r:id="rId9"/>
    <p:sldId id="327" r:id="rId10"/>
    <p:sldId id="329" r:id="rId11"/>
    <p:sldId id="330" r:id="rId12"/>
    <p:sldId id="331" r:id="rId13"/>
    <p:sldId id="332" r:id="rId14"/>
    <p:sldId id="333" r:id="rId15"/>
    <p:sldId id="334" r:id="rId16"/>
    <p:sldId id="335" r:id="rId17"/>
    <p:sldId id="336" r:id="rId18"/>
    <p:sldId id="337" r:id="rId19"/>
    <p:sldId id="338" r:id="rId20"/>
    <p:sldId id="339" r:id="rId21"/>
    <p:sldId id="340" r:id="rId22"/>
    <p:sldId id="341" r:id="rId2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35B85"/>
    <a:srgbClr val="CC9900"/>
    <a:srgbClr val="FFFF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自定义版式">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dirty="0"/>
          </a:p>
        </p:txBody>
      </p:sp>
      <p:sp>
        <p:nvSpPr>
          <p:cNvPr id="6" name="文本占位符 2"/>
          <p:cNvSpPr>
            <a:spLocks noGrp="1"/>
          </p:cNvSpPr>
          <p:nvPr>
            <p:ph idx="1"/>
          </p:nvPr>
        </p:nvSpPr>
        <p:spPr bwMode="auto">
          <a:xfrm>
            <a:off x="624417" y="1350645"/>
            <a:ext cx="10972800" cy="4526280"/>
          </a:xfrm>
          <a:prstGeom prst="rect">
            <a:avLst/>
          </a:prstGeom>
          <a:noFill/>
          <a:ln>
            <a:noFill/>
          </a:ln>
        </p:spPr>
        <p:txBody>
          <a:bodyPr/>
          <a:lstStyle/>
          <a:p>
            <a:pPr lvl="0" fontAlgn="base"/>
            <a:r>
              <a:rPr lang="zh-CN" altLang="en-US" strike="noStrike" noProof="0"/>
              <a:t>单击此处编辑母版文本样式</a:t>
            </a:r>
            <a:endParaRPr lang="zh-CN" altLang="en-US" strike="noStrike" noProof="0"/>
          </a:p>
          <a:p>
            <a:pPr lvl="1" fontAlgn="base"/>
            <a:r>
              <a:rPr lang="zh-CN" altLang="en-US" strike="noStrike" noProof="0"/>
              <a:t>第二级</a:t>
            </a:r>
            <a:endParaRPr lang="zh-CN" altLang="en-US" strike="noStrike" noProof="0"/>
          </a:p>
          <a:p>
            <a:pPr lvl="2" fontAlgn="base"/>
            <a:r>
              <a:rPr lang="zh-CN" altLang="en-US" strike="noStrike" noProof="0"/>
              <a:t>第三级</a:t>
            </a:r>
            <a:endParaRPr lang="zh-CN" altLang="en-US" strike="noStrike" noProof="0"/>
          </a:p>
          <a:p>
            <a:pPr lvl="3" fontAlgn="base"/>
            <a:r>
              <a:rPr lang="zh-CN" altLang="en-US" strike="noStrike" noProof="0"/>
              <a:t>第四级</a:t>
            </a:r>
            <a:endParaRPr lang="zh-CN" altLang="en-US" strike="noStrike" noProof="0"/>
          </a:p>
          <a:p>
            <a:pPr lvl="4" fontAlgn="base"/>
            <a:r>
              <a:rPr lang="zh-CN" altLang="en-US" strike="noStrike" noProof="0"/>
              <a:t>第五级</a:t>
            </a:r>
            <a:endParaRPr lang="zh-CN" altLang="en-US" strike="noStrike" noProof="0" dirty="0"/>
          </a:p>
        </p:txBody>
      </p:sp>
      <p:sp>
        <p:nvSpPr>
          <p:cNvPr id="3" name="日期占位符 2"/>
          <p:cNvSpPr>
            <a:spLocks noGrp="1"/>
          </p:cNvSpPr>
          <p:nvPr>
            <p:ph type="dt" sz="half" idx="10"/>
          </p:nvPr>
        </p:nvSpPr>
        <p:spPr>
          <a:xfrm>
            <a:off x="609600" y="6243638"/>
            <a:ext cx="2844800" cy="476250"/>
          </a:xfrm>
          <a:prstGeom prst="rect">
            <a:avLst/>
          </a:prstGeom>
        </p:spPr>
        <p:txBody>
          <a:bodyPr vert="horz" lIns="91440" tIns="45720" rIns="91440" bIns="45720" rtlCol="0" anchor="ctr"/>
          <a:p>
            <a:pPr marL="0" marR="0" indent="0" defTabSz="914400" rtl="0">
              <a:lnSpc>
                <a:spcPct val="100000"/>
              </a:lnSpc>
              <a:buClrTx/>
              <a:buSzTx/>
              <a:buFontTx/>
              <a:buNone/>
              <a:defRPr/>
            </a:pPr>
            <a:endParaRPr kumimoji="0" lang="zh-CN" altLang="en-US" b="0" i="0" kern="1200" cap="none" spc="0" normalizeH="0" baseline="0" noProof="0">
              <a:latin typeface="+mn-lt"/>
              <a:ea typeface="+mn-ea"/>
              <a:cs typeface="+mn-cs"/>
            </a:endParaRPr>
          </a:p>
        </p:txBody>
      </p:sp>
      <p:sp>
        <p:nvSpPr>
          <p:cNvPr id="4" name="页脚占位符 3"/>
          <p:cNvSpPr>
            <a:spLocks noGrp="1"/>
          </p:cNvSpPr>
          <p:nvPr>
            <p:ph type="ftr" sz="quarter" idx="11"/>
          </p:nvPr>
        </p:nvSpPr>
        <p:spPr>
          <a:xfrm>
            <a:off x="4165600" y="6243638"/>
            <a:ext cx="3860800" cy="476250"/>
          </a:xfrm>
          <a:prstGeom prst="rect">
            <a:avLst/>
          </a:prstGeom>
        </p:spPr>
        <p:txBody>
          <a:bodyPr vert="horz" lIns="91440" tIns="45720" rIns="91440" bIns="45720" rtlCol="0" anchor="ctr"/>
          <a:p>
            <a:pPr marL="0" marR="0" indent="0" algn="ctr" defTabSz="914400" rtl="0">
              <a:lnSpc>
                <a:spcPct val="100000"/>
              </a:lnSpc>
              <a:buClrTx/>
              <a:buSzTx/>
              <a:buFontTx/>
              <a:buNone/>
              <a:defRPr/>
            </a:pPr>
            <a:endParaRPr kumimoji="0" lang="zh-CN" altLang="en-US" b="0" i="0" kern="1200" cap="none" spc="0" normalizeH="0" baseline="0" noProof="0">
              <a:latin typeface="+mn-lt"/>
              <a:ea typeface="+mn-ea"/>
              <a:cs typeface="+mn-cs"/>
            </a:endParaRPr>
          </a:p>
        </p:txBody>
      </p:sp>
      <p:sp>
        <p:nvSpPr>
          <p:cNvPr id="5" name="灯片编号占位符 4"/>
          <p:cNvSpPr>
            <a:spLocks noGrp="1"/>
          </p:cNvSpPr>
          <p:nvPr>
            <p:ph type="sldNum" sz="quarter" idx="12"/>
          </p:nvPr>
        </p:nvSpPr>
        <p:spPr>
          <a:xfrm>
            <a:off x="8737600" y="6243638"/>
            <a:ext cx="2844800" cy="476250"/>
          </a:xfrm>
          <a:prstGeom prst="rect">
            <a:avLst/>
          </a:prstGeom>
        </p:spPr>
        <p:txBody>
          <a:bodyPr vert="horz" wrap="square" lIns="91440" tIns="45720" rIns="91440" bIns="45720" numCol="1" anchor="ctr" anchorCtr="0" compatLnSpc="1"/>
          <a:p>
            <a:pPr algn="r" fontAlgn="base"/>
            <a:fld id="{9A0DB2DC-4C9A-4742-B13C-FB6460FD3503}" type="slidenum">
              <a:rPr lang="zh-CN" altLang="en-US" sz="1600" noProof="1" dirty="0">
                <a:solidFill>
                  <a:srgbClr val="898989"/>
                </a:solidFill>
                <a:latin typeface="Calibri" panose="020F0502020204030204" charset="0"/>
                <a:ea typeface="黑体" panose="02010609060101010101" charset="-122"/>
                <a:cs typeface="+mn-ea"/>
              </a:rPr>
            </a:fld>
            <a:endParaRPr lang="zh-CN" altLang="en-US" sz="1600" noProof="1" dirty="0">
              <a:solidFill>
                <a:srgbClr val="898989"/>
              </a:solidFill>
              <a:ea typeface="黑体" panose="02010609060101010101"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reserve="1">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400051" y="411163"/>
            <a:ext cx="11360149" cy="647700"/>
          </a:xfrm>
        </p:spPr>
        <p:txBody>
          <a:bodyPr/>
          <a:lstStyle/>
          <a:p>
            <a:pPr fontAlgn="base"/>
            <a:r>
              <a:rPr lang="zh-CN" altLang="en-US" strike="noStrike" noProof="1" smtClean="0"/>
              <a:t>单击此处编辑母版标题样式</a:t>
            </a:r>
            <a:endParaRPr lang="zh-CN" altLang="en-US" strike="noStrike" noProof="1"/>
          </a:p>
        </p:txBody>
      </p:sp>
      <p:sp>
        <p:nvSpPr>
          <p:cNvPr id="3" name="剪贴画占位符 2"/>
          <p:cNvSpPr>
            <a:spLocks noGrp="1"/>
          </p:cNvSpPr>
          <p:nvPr>
            <p:ph type="clipArt" sz="half" idx="1"/>
          </p:nvPr>
        </p:nvSpPr>
        <p:spPr>
          <a:xfrm>
            <a:off x="393700" y="1489075"/>
            <a:ext cx="5581651" cy="4313238"/>
          </a:xfrm>
        </p:spPr>
        <p:txBody>
          <a:bodyPr vert="horz" wrap="square" lIns="0" tIns="0" rIns="0" bIns="0" numCol="1" anchor="t" anchorCtr="0" compatLnSpc="1"/>
          <a:lstStyle/>
          <a:p>
            <a:pPr marL="180975" marR="0" lvl="0" indent="-180975" algn="l" defTabSz="0" rtl="0" eaLnBrk="0" fontAlgn="base" latinLnBrk="0" hangingPunct="0">
              <a:lnSpc>
                <a:spcPct val="100000"/>
              </a:lnSpc>
              <a:spcBef>
                <a:spcPct val="20000"/>
              </a:spcBef>
              <a:spcAft>
                <a:spcPct val="0"/>
              </a:spcAft>
              <a:buClrTx/>
              <a:buSzTx/>
              <a:buFont typeface="Wingdings" panose="05000000000000000000" pitchFamily="2" charset="2"/>
              <a:buChar char="§"/>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sym typeface="Arial" panose="020B0604020202020204" pitchFamily="34" charset="0"/>
            </a:endParaRPr>
          </a:p>
        </p:txBody>
      </p:sp>
      <p:sp>
        <p:nvSpPr>
          <p:cNvPr id="4" name="文本占位符 3"/>
          <p:cNvSpPr>
            <a:spLocks noGrp="1"/>
          </p:cNvSpPr>
          <p:nvPr>
            <p:ph type="body" sz="half" idx="2"/>
          </p:nvPr>
        </p:nvSpPr>
        <p:spPr>
          <a:xfrm>
            <a:off x="6178551" y="1489075"/>
            <a:ext cx="5581649" cy="43132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0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Tree>
  </p:cSld>
  <p:clrMapOvr>
    <a:masterClrMapping/>
  </p:clrMapOvr>
  <p:transition advClick="0" advTm="400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标题，文本与剪贴画">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4417" y="404813"/>
            <a:ext cx="10972800" cy="847725"/>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09600" y="1600200"/>
            <a:ext cx="5384800"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剪贴画占位符 3"/>
          <p:cNvSpPr>
            <a:spLocks noGrp="1"/>
          </p:cNvSpPr>
          <p:nvPr>
            <p:ph type="clipArt" sz="half" idx="2"/>
          </p:nvPr>
        </p:nvSpPr>
        <p:spPr>
          <a:xfrm>
            <a:off x="6197600" y="1600200"/>
            <a:ext cx="5384800" cy="4530725"/>
          </a:xfrm>
        </p:spPr>
        <p:txBody>
          <a:bodyPr vert="horz" wrap="square" lIns="91440" tIns="45720" rIns="91440" bIns="45720" numCol="1" anchor="t" anchorCtr="0" compatLnSpc="1"/>
          <a:lstStyle/>
          <a:p>
            <a:pPr marL="171450" marR="0" lvl="0" indent="-171450" algn="l" defTabSz="914400" rtl="0" eaLnBrk="1" fontAlgn="base" latinLnBrk="0" hangingPunct="1">
              <a:lnSpc>
                <a:spcPct val="90000"/>
              </a:lnSpc>
              <a:spcBef>
                <a:spcPts val="750"/>
              </a:spcBef>
              <a:spcAft>
                <a:spcPct val="0"/>
              </a:spcAft>
              <a:buClrTx/>
              <a:buSzTx/>
              <a:buFont typeface="Arial" panose="020B0604020202020204" pitchFamily="34" charset="0"/>
              <a:buChar char="•"/>
              <a:defRPr/>
            </a:pPr>
            <a:endParaRPr kumimoji="0" lang="zh-CN" altLang="en-US" sz="2400" b="0" i="0" u="none" strike="noStrike" kern="1200" cap="none" spc="0" normalizeH="0" baseline="0" noProof="0">
              <a:ln>
                <a:noFill/>
              </a:ln>
              <a:solidFill>
                <a:schemeClr val="bg1"/>
              </a:solidFill>
              <a:effectLst/>
              <a:uLnTx/>
              <a:uFillTx/>
              <a:latin typeface="+mn-lt"/>
              <a:ea typeface="+mn-ea"/>
              <a:cs typeface="+mn-cs"/>
            </a:endParaRPr>
          </a:p>
        </p:txBody>
      </p:sp>
      <p:sp>
        <p:nvSpPr>
          <p:cNvPr id="9" name="日期占位符 4"/>
          <p:cNvSpPr>
            <a:spLocks noGrp="1"/>
          </p:cNvSpPr>
          <p:nvPr>
            <p:ph type="dt" sz="half" idx="12"/>
          </p:nvPr>
        </p:nvSpPr>
        <p:spPr>
          <a:xfrm>
            <a:off x="609600" y="6243638"/>
            <a:ext cx="2844800" cy="457200"/>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altLang="zh-CN" sz="1200" b="0" i="0" u="none" strike="noStrike" kern="1200" cap="none" spc="0" normalizeH="0" baseline="0" noProof="1">
              <a:ln>
                <a:noFill/>
              </a:ln>
              <a:solidFill>
                <a:schemeClr val="bg1"/>
              </a:solidFill>
              <a:effectLst/>
              <a:uLnTx/>
              <a:uFillTx/>
              <a:latin typeface="+mn-lt"/>
              <a:ea typeface="+mn-ea"/>
              <a:cs typeface="+mn-cs"/>
            </a:endParaRPr>
          </a:p>
        </p:txBody>
      </p:sp>
      <p:sp>
        <p:nvSpPr>
          <p:cNvPr id="10" name="页脚占位符 5"/>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altLang="zh-CN" sz="1200" b="0" i="0" u="none" strike="noStrike" kern="1200" cap="none" spc="0" normalizeH="0" baseline="0" noProof="1">
              <a:ln>
                <a:noFill/>
              </a:ln>
              <a:solidFill>
                <a:schemeClr val="bg1"/>
              </a:solidFill>
              <a:effectLst/>
              <a:uLnTx/>
              <a:uFillTx/>
              <a:latin typeface="+mn-lt"/>
              <a:ea typeface="+mn-ea"/>
              <a:cs typeface="+mn-cs"/>
            </a:endParaRPr>
          </a:p>
        </p:txBody>
      </p:sp>
      <p:sp>
        <p:nvSpPr>
          <p:cNvPr id="11" name="灯片编号占位符 6"/>
          <p:cNvSpPr>
            <a:spLocks noGrp="1"/>
          </p:cNvSpPr>
          <p:nvPr>
            <p:ph type="sldNum" sz="quarter" idx="4"/>
          </p:nvPr>
        </p:nvSpPr>
        <p:spPr>
          <a:xfrm>
            <a:off x="8737600" y="6243638"/>
            <a:ext cx="2844800" cy="457200"/>
          </a:xfrm>
          <a:prstGeom prst="rect">
            <a:avLst/>
          </a:prstGeom>
        </p:spPr>
        <p:txBody>
          <a:bodyPr vert="horz" wrap="square" lIns="91440" tIns="45720" rIns="91440" bIns="45720" numCol="1" anchor="ctr" anchorCtr="0" compatLnSpc="1"/>
          <a:p>
            <a:pPr algn="r" fontAlgn="base"/>
            <a:fld id="{9A0DB2DC-4C9A-4742-B13C-FB6460FD3503}" type="slidenum">
              <a:rPr lang="en-US" altLang="zh-CN" strike="noStrike" noProof="1" dirty="0">
                <a:latin typeface="Arial" panose="020B0604020202020204" pitchFamily="34" charset="0"/>
                <a:ea typeface="黑体" panose="02010609060101010101" charset="-122"/>
                <a:cs typeface="+mn-cs"/>
              </a:rPr>
            </a:fld>
            <a:endParaRPr lang="en-US" altLang="zh-CN" strike="noStrike" noProof="1" dirty="0">
              <a:ea typeface="黑体" panose="02010609060101010101"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23850" y="1157605"/>
            <a:ext cx="10515600" cy="1996440"/>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cxnSp>
        <p:nvCxnSpPr>
          <p:cNvPr id="13" name="Straight Connector 13"/>
          <p:cNvCxnSpPr>
            <a:cxnSpLocks noChangeShapeType="1"/>
          </p:cNvCxnSpPr>
          <p:nvPr userDrawn="1">
            <p:custDataLst>
              <p:tags r:id="rId2"/>
            </p:custDataLst>
          </p:nvPr>
        </p:nvCxnSpPr>
        <p:spPr bwMode="auto">
          <a:xfrm flipH="1" flipV="1">
            <a:off x="43815" y="3704590"/>
            <a:ext cx="6981825" cy="5080"/>
          </a:xfrm>
          <a:prstGeom prst="line">
            <a:avLst/>
          </a:prstGeom>
          <a:ln w="38100">
            <a:headEnd type="oval" w="med" len="med"/>
          </a:ln>
          <a:extLst>
            <a:ext uri="{909E8E84-426E-40DD-AFC4-6F175D3DCCD1}">
              <a14:hiddenFill xmlns:a14="http://schemas.microsoft.com/office/drawing/2010/main">
                <a:noFill/>
              </a14:hiddenFill>
            </a:ext>
          </a:extLst>
        </p:spPr>
        <p:style>
          <a:lnRef idx="3">
            <a:schemeClr val="accent2"/>
          </a:lnRef>
          <a:fillRef idx="0">
            <a:schemeClr val="accent2"/>
          </a:fillRef>
          <a:effectRef idx="2">
            <a:schemeClr val="accent2"/>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39090"/>
            <a:ext cx="10515600" cy="96901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14375" y="1444625"/>
            <a:ext cx="10810875" cy="4351655"/>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grpSp>
        <p:nvGrpSpPr>
          <p:cNvPr id="12294" name="组合 14"/>
          <p:cNvGrpSpPr/>
          <p:nvPr userDrawn="1"/>
        </p:nvGrpSpPr>
        <p:grpSpPr bwMode="auto">
          <a:xfrm>
            <a:off x="28575" y="-28575"/>
            <a:ext cx="12184380" cy="368300"/>
            <a:chOff x="-24680" y="6143797"/>
            <a:chExt cx="12232767" cy="367195"/>
          </a:xfrm>
        </p:grpSpPr>
        <p:grpSp>
          <p:nvGrpSpPr>
            <p:cNvPr id="7" name="组合 16"/>
            <p:cNvGrpSpPr/>
            <p:nvPr/>
          </p:nvGrpSpPr>
          <p:grpSpPr>
            <a:xfrm>
              <a:off x="3076687" y="6164671"/>
              <a:ext cx="9131400" cy="302931"/>
              <a:chOff x="2187085" y="356211"/>
              <a:chExt cx="6826066" cy="459365"/>
            </a:xfrm>
            <a:solidFill>
              <a:srgbClr val="BD2417"/>
            </a:solidFill>
          </p:grpSpPr>
          <p:sp>
            <p:nvSpPr>
              <p:cNvPr id="22" name="矩形 21"/>
              <p:cNvSpPr/>
              <p:nvPr/>
            </p:nvSpPr>
            <p:spPr>
              <a:xfrm>
                <a:off x="2895129" y="356211"/>
                <a:ext cx="6118022" cy="4585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b="1" dirty="0">
                  <a:solidFill>
                    <a:schemeClr val="bg2"/>
                  </a:solidFill>
                  <a:latin typeface="微软雅黑" panose="020B0503020204020204" charset="-122"/>
                  <a:ea typeface="微软雅黑" panose="020B0503020204020204" charset="-122"/>
                  <a:sym typeface="+mn-ea"/>
                </a:endParaRPr>
              </a:p>
              <a:p>
                <a:pPr algn="ctr" fontAlgn="auto">
                  <a:spcBef>
                    <a:spcPts val="0"/>
                  </a:spcBef>
                  <a:spcAft>
                    <a:spcPts val="0"/>
                  </a:spcAft>
                  <a:defRPr/>
                </a:pPr>
                <a:endParaRPr lang="zh-CN" altLang="en-US" b="1" dirty="0">
                  <a:solidFill>
                    <a:schemeClr val="bg2"/>
                  </a:solidFill>
                  <a:latin typeface="微软雅黑" panose="020B0503020204020204" charset="-122"/>
                  <a:ea typeface="微软雅黑" panose="020B0503020204020204" charset="-122"/>
                  <a:sym typeface="+mn-ea"/>
                </a:endParaRPr>
              </a:p>
            </p:txBody>
          </p:sp>
          <p:sp>
            <p:nvSpPr>
              <p:cNvPr id="23" name="任意多边形 22"/>
              <p:cNvSpPr/>
              <p:nvPr/>
            </p:nvSpPr>
            <p:spPr>
              <a:xfrm flipH="1">
                <a:off x="2187085" y="357171"/>
                <a:ext cx="918534" cy="45840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lnTo>
                      <a:pt x="8000" y="10000"/>
                    </a:lnTo>
                    <a:lnTo>
                      <a:pt x="0" y="1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a:p>
            </p:txBody>
          </p:sp>
        </p:grpSp>
        <p:grpSp>
          <p:nvGrpSpPr>
            <p:cNvPr id="12296" name="组合 17"/>
            <p:cNvGrpSpPr/>
            <p:nvPr/>
          </p:nvGrpSpPr>
          <p:grpSpPr bwMode="auto">
            <a:xfrm>
              <a:off x="-24680" y="6165305"/>
              <a:ext cx="3106762" cy="302297"/>
              <a:chOff x="-1" y="357172"/>
              <a:chExt cx="2217757" cy="458456"/>
            </a:xfrm>
          </p:grpSpPr>
          <p:sp>
            <p:nvSpPr>
              <p:cNvPr id="20" name="任意多边形 19"/>
              <p:cNvSpPr/>
              <p:nvPr/>
            </p:nvSpPr>
            <p:spPr>
              <a:xfrm flipH="1">
                <a:off x="1319006" y="358158"/>
                <a:ext cx="898979" cy="45846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lnTo>
                      <a:pt x="8000" y="10000"/>
                    </a:lnTo>
                    <a:lnTo>
                      <a:pt x="0" y="10000"/>
                    </a:lnTo>
                    <a:close/>
                  </a:path>
                </a:pathLst>
              </a:custGeom>
              <a:solidFill>
                <a:srgbClr val="9A9A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a:p>
            </p:txBody>
          </p:sp>
          <p:sp>
            <p:nvSpPr>
              <p:cNvPr id="21" name="矩形 20"/>
              <p:cNvSpPr/>
              <p:nvPr/>
            </p:nvSpPr>
            <p:spPr>
              <a:xfrm>
                <a:off x="-1" y="358158"/>
                <a:ext cx="1991353" cy="458465"/>
              </a:xfrm>
              <a:prstGeom prst="rect">
                <a:avLst/>
              </a:prstGeom>
              <a:solidFill>
                <a:srgbClr val="9A9A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a:p>
            </p:txBody>
          </p:sp>
        </p:grpSp>
        <p:sp>
          <p:nvSpPr>
            <p:cNvPr id="12297" name="文本框 18"/>
            <p:cNvSpPr txBox="1">
              <a:spLocks noChangeArrowheads="1"/>
            </p:cNvSpPr>
            <p:nvPr/>
          </p:nvSpPr>
          <p:spPr bwMode="auto">
            <a:xfrm>
              <a:off x="9184517" y="6143797"/>
              <a:ext cx="2980091" cy="367195"/>
            </a:xfrm>
            <a:prstGeom prst="rect">
              <a:avLst/>
            </a:prstGeom>
            <a:noFill/>
            <a:ln w="9525">
              <a:noFill/>
              <a:miter lim="800000"/>
            </a:ln>
          </p:spPr>
          <p:txBody>
            <a:bodyPr wrap="square">
              <a:spAutoFit/>
            </a:bodyPr>
            <a:p>
              <a:endParaRPr lang="zh-CN" altLang="en-US">
                <a:solidFill>
                  <a:schemeClr val="bg1"/>
                </a:solidFill>
                <a:latin typeface="华文新魏" panose="02010800040101010101" pitchFamily="2" charset="-122"/>
                <a:ea typeface="华文新魏" panose="02010800040101010101" pitchFamily="2" charset="-122"/>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GIF"/><Relationship Id="rId1"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GI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6.GIF"/></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84225"/>
            <a:ext cx="9144000" cy="725170"/>
          </a:xfrm>
          <a:ln>
            <a:noFill/>
          </a:ln>
        </p:spPr>
        <p:txBody>
          <a:bodyPr>
            <a:scene3d>
              <a:camera prst="orthographicFront"/>
              <a:lightRig rig="threePt" dir="t"/>
            </a:scene3d>
          </a:bodyPr>
          <a:p>
            <a:r>
              <a:rPr lang="zh-CN" altLang="zh-CN" sz="3600">
                <a:gradFill>
                  <a:gsLst>
                    <a:gs pos="0">
                      <a:srgbClr val="E30000"/>
                    </a:gs>
                    <a:gs pos="100000">
                      <a:srgbClr val="760303"/>
                    </a:gs>
                  </a:gsLst>
                  <a:lin ang="5400000" scaled="0"/>
                </a:gradFill>
                <a:effectLst>
                  <a:outerShdw blurRad="38100" dist="25400" dir="5400000" algn="ctr" rotWithShape="0">
                    <a:srgbClr val="6E747A">
                      <a:alpha val="43000"/>
                    </a:srgbClr>
                  </a:outerShdw>
                </a:effectLst>
                <a:latin typeface="黑体" panose="02010609060101010101" charset="-122"/>
                <a:ea typeface="黑体" panose="02010609060101010101" charset="-122"/>
              </a:rPr>
              <a:t>思想道德与法治</a:t>
            </a:r>
            <a:endParaRPr lang="zh-CN" altLang="zh-CN" sz="3600">
              <a:gradFill>
                <a:gsLst>
                  <a:gs pos="0">
                    <a:srgbClr val="E30000"/>
                  </a:gs>
                  <a:gs pos="100000">
                    <a:srgbClr val="760303"/>
                  </a:gs>
                </a:gsLst>
                <a:lin ang="5400000" scaled="0"/>
              </a:gradFill>
              <a:effectLst>
                <a:outerShdw blurRad="38100" dist="25400" dir="5400000" algn="ctr" rotWithShape="0">
                  <a:srgbClr val="6E747A">
                    <a:alpha val="43000"/>
                  </a:srgbClr>
                </a:outerShdw>
              </a:effectLst>
              <a:latin typeface="黑体" panose="02010609060101010101" charset="-122"/>
              <a:ea typeface="黑体" panose="02010609060101010101" charset="-122"/>
            </a:endParaRPr>
          </a:p>
        </p:txBody>
      </p:sp>
      <p:sp>
        <p:nvSpPr>
          <p:cNvPr id="3" name="副标题 2"/>
          <p:cNvSpPr>
            <a:spLocks noGrp="1"/>
          </p:cNvSpPr>
          <p:nvPr>
            <p:ph type="subTitle" idx="1"/>
          </p:nvPr>
        </p:nvSpPr>
        <p:spPr>
          <a:xfrm>
            <a:off x="1434465" y="2080260"/>
            <a:ext cx="9144000" cy="989330"/>
          </a:xfrm>
        </p:spPr>
        <p:txBody>
          <a:bodyPr>
            <a:normAutofit/>
          </a:bodyPr>
          <a:p>
            <a:r>
              <a:rPr lang="zh-CN" altLang="zh-CN" sz="5400" b="1">
                <a:ln w="28575" cmpd="sng">
                  <a:noFill/>
                  <a:prstDash val="sysDot"/>
                </a:ln>
                <a:solidFill>
                  <a:srgbClr val="C00000"/>
                </a:solidFill>
                <a:effectLst>
                  <a:outerShdw blurRad="12700" dist="38100" dir="2700000" algn="tl" rotWithShape="0">
                    <a:schemeClr val="accent5">
                      <a:lumMod val="60000"/>
                      <a:lumOff val="40000"/>
                    </a:schemeClr>
                  </a:outerShdw>
                </a:effectLst>
                <a:latin typeface="黑体" panose="02010609060101010101" charset="-122"/>
                <a:ea typeface="黑体" panose="02010609060101010101" charset="-122"/>
                <a:sym typeface="+mn-ea"/>
              </a:rPr>
              <a:t>总结与</a:t>
            </a:r>
            <a:r>
              <a:rPr lang="zh-CN" altLang="zh-CN" sz="5400" b="1">
                <a:ln w="28575" cmpd="sng">
                  <a:noFill/>
                  <a:prstDash val="sysDot"/>
                </a:ln>
                <a:solidFill>
                  <a:srgbClr val="C00000"/>
                </a:solidFill>
                <a:effectLst>
                  <a:outerShdw blurRad="12700" dist="38100" dir="2700000" algn="tl" rotWithShape="0">
                    <a:schemeClr val="accent5">
                      <a:lumMod val="60000"/>
                      <a:lumOff val="40000"/>
                    </a:schemeClr>
                  </a:outerShdw>
                </a:effectLst>
                <a:latin typeface="黑体" panose="02010609060101010101" charset="-122"/>
                <a:ea typeface="黑体" panose="02010609060101010101" charset="-122"/>
              </a:rPr>
              <a:t>复习</a:t>
            </a:r>
            <a:endParaRPr lang="zh-CN" altLang="zh-CN" sz="5400" b="1">
              <a:ln w="28575" cmpd="sng">
                <a:noFill/>
                <a:prstDash val="sysDot"/>
              </a:ln>
              <a:solidFill>
                <a:srgbClr val="C00000"/>
              </a:solidFill>
              <a:effectLst>
                <a:outerShdw blurRad="12700" dist="38100" dir="2700000" algn="tl" rotWithShape="0">
                  <a:schemeClr val="accent5">
                    <a:lumMod val="60000"/>
                    <a:lumOff val="40000"/>
                  </a:schemeClr>
                </a:outerShdw>
              </a:effectLst>
              <a:latin typeface="黑体" panose="02010609060101010101" charset="-122"/>
              <a:ea typeface="黑体" panose="02010609060101010101" charset="-122"/>
            </a:endParaRPr>
          </a:p>
        </p:txBody>
      </p:sp>
      <p:pic>
        <p:nvPicPr>
          <p:cNvPr id="9" name="图片 8" descr="SCU"/>
          <p:cNvPicPr>
            <a:picLocks noChangeAspect="1"/>
          </p:cNvPicPr>
          <p:nvPr/>
        </p:nvPicPr>
        <p:blipFill>
          <a:blip r:embed="rId1"/>
          <a:stretch>
            <a:fillRect/>
          </a:stretch>
        </p:blipFill>
        <p:spPr>
          <a:xfrm>
            <a:off x="170815" y="-3175"/>
            <a:ext cx="695325" cy="552450"/>
          </a:xfrm>
          <a:prstGeom prst="rect">
            <a:avLst/>
          </a:prstGeom>
        </p:spPr>
      </p:pic>
      <p:pic>
        <p:nvPicPr>
          <p:cNvPr id="12" name="图片 11"/>
          <p:cNvPicPr>
            <a:picLocks noChangeAspect="1"/>
          </p:cNvPicPr>
          <p:nvPr userDrawn="1"/>
        </p:nvPicPr>
        <p:blipFill rotWithShape="1">
          <a:blip r:embed="rId2" cstate="print">
            <a:extLst>
              <a:ext uri="{28A0092B-C50C-407E-A947-70E740481C1C}">
                <a14:useLocalDpi xmlns:a14="http://schemas.microsoft.com/office/drawing/2010/main" val="0"/>
              </a:ext>
            </a:extLst>
          </a:blip>
          <a:srcRect l="4229" b="25486"/>
          <a:stretch>
            <a:fillRect/>
          </a:stretch>
        </p:blipFill>
        <p:spPr>
          <a:xfrm>
            <a:off x="-173990" y="4512310"/>
            <a:ext cx="12361545" cy="2345690"/>
          </a:xfrm>
          <a:prstGeom prst="rect">
            <a:avLst/>
          </a:prstGeom>
          <a:effectLst>
            <a:softEdge rad="63500"/>
          </a:effectLst>
        </p:spPr>
      </p:pic>
      <p:sp>
        <p:nvSpPr>
          <p:cNvPr id="10" name="文本框 9"/>
          <p:cNvSpPr txBox="1"/>
          <p:nvPr/>
        </p:nvSpPr>
        <p:spPr>
          <a:xfrm>
            <a:off x="9952355" y="-3175"/>
            <a:ext cx="2235200" cy="368300"/>
          </a:xfrm>
          <a:prstGeom prst="rect">
            <a:avLst/>
          </a:prstGeom>
          <a:noFill/>
        </p:spPr>
        <p:txBody>
          <a:bodyPr wrap="none" rtlCol="0" anchor="t">
            <a:spAutoFit/>
            <a:scene3d>
              <a:camera prst="orthographicFront"/>
              <a:lightRig rig="threePt" dir="t"/>
            </a:scene3d>
          </a:bodyPr>
          <a:p>
            <a:r>
              <a:rPr lang="zh-CN" altLang="en-US">
                <a:solidFill>
                  <a:schemeClr val="bg1">
                    <a:lumMod val="95000"/>
                  </a:schemeClr>
                </a:solidFill>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sym typeface="+mn-ea"/>
              </a:rPr>
              <a:t>海纳百川    有容乃大</a:t>
            </a:r>
            <a:endParaRPr lang="zh-CN" altLang="en-US">
              <a:solidFill>
                <a:schemeClr val="bg1">
                  <a:lumMod val="95000"/>
                </a:schemeClr>
              </a:solidFill>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sym typeface="+mn-ea"/>
            </a:endParaRPr>
          </a:p>
        </p:txBody>
      </p:sp>
      <p:sp>
        <p:nvSpPr>
          <p:cNvPr id="4" name="文本框 3"/>
          <p:cNvSpPr txBox="1"/>
          <p:nvPr/>
        </p:nvSpPr>
        <p:spPr>
          <a:xfrm>
            <a:off x="4906645" y="4678045"/>
            <a:ext cx="3468370" cy="398780"/>
          </a:xfrm>
          <a:prstGeom prst="rect">
            <a:avLst/>
          </a:prstGeom>
          <a:noFill/>
        </p:spPr>
        <p:txBody>
          <a:bodyPr wrap="square" rtlCol="0">
            <a:spAutoFit/>
          </a:bodyPr>
          <a:p>
            <a:r>
              <a:rPr lang="en-US" altLang="zh-CN" sz="2000"/>
              <a:t>2021~2022</a:t>
            </a:r>
            <a:r>
              <a:rPr lang="zh-CN" altLang="en-US" sz="2000"/>
              <a:t>学年第一学期</a:t>
            </a:r>
            <a:endParaRPr lang="zh-CN" altLang="en-US" sz="200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ChangeArrowheads="1"/>
          </p:cNvSpPr>
          <p:nvPr>
            <p:ph type="title"/>
          </p:nvPr>
        </p:nvSpPr>
        <p:spPr>
          <a:xfrm>
            <a:off x="2135188" y="333375"/>
            <a:ext cx="7772400" cy="11430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44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rPr>
              <a:t>考  试  安  排</a:t>
            </a:r>
            <a:endParaRPr kumimoji="0" lang="zh-CN" altLang="en-US" sz="44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endParaRPr>
          </a:p>
        </p:txBody>
      </p:sp>
      <p:sp>
        <p:nvSpPr>
          <p:cNvPr id="9218" name="Rectangle 3"/>
          <p:cNvSpPr>
            <a:spLocks noGrp="1"/>
          </p:cNvSpPr>
          <p:nvPr>
            <p:ph idx="1"/>
          </p:nvPr>
        </p:nvSpPr>
        <p:spPr>
          <a:xfrm>
            <a:off x="1117600" y="1695450"/>
            <a:ext cx="10066020" cy="4177030"/>
          </a:xfrm>
        </p:spPr>
        <p:txBody>
          <a:bodyPr vert="horz" wrap="square" lIns="91440" tIns="45720" rIns="91440" bIns="45720" anchor="t" anchorCtr="0"/>
          <a:p>
            <a:pPr eaLnBrk="1" hangingPunct="1"/>
            <a:r>
              <a:rPr lang="zh-CN" altLang="en-US" sz="3200" b="1" kern="1200" dirty="0">
                <a:latin typeface="+mn-lt"/>
                <a:ea typeface="+mn-ea"/>
                <a:cs typeface="+mn-cs"/>
              </a:rPr>
              <a:t>考试方式：闭卷考试</a:t>
            </a:r>
            <a:endParaRPr lang="zh-CN" altLang="en-US" sz="3200" b="1" kern="1200" dirty="0">
              <a:latin typeface="+mn-lt"/>
              <a:ea typeface="+mn-ea"/>
              <a:cs typeface="+mn-cs"/>
            </a:endParaRPr>
          </a:p>
          <a:p>
            <a:pPr eaLnBrk="1" hangingPunct="1"/>
            <a:r>
              <a:rPr lang="zh-CN" altLang="en-US" sz="3200" b="1" kern="1200" dirty="0">
                <a:latin typeface="+mn-lt"/>
                <a:ea typeface="+mn-ea"/>
                <a:cs typeface="+mn-cs"/>
              </a:rPr>
              <a:t>考试时间：</a:t>
            </a:r>
            <a:r>
              <a:rPr lang="en-US" altLang="zh-CN" sz="3200" b="1" kern="1200" dirty="0">
                <a:solidFill>
                  <a:srgbClr val="FF0000"/>
                </a:solidFill>
                <a:latin typeface="+mn-lt"/>
                <a:ea typeface="+mn-ea"/>
                <a:cs typeface="+mn-cs"/>
              </a:rPr>
              <a:t>2022</a:t>
            </a:r>
            <a:r>
              <a:rPr lang="zh-CN" altLang="en-US" sz="3200" b="1" kern="1200" dirty="0">
                <a:solidFill>
                  <a:srgbClr val="FF0000"/>
                </a:solidFill>
                <a:latin typeface="+mn-lt"/>
                <a:ea typeface="+mn-ea"/>
                <a:cs typeface="+mn-cs"/>
              </a:rPr>
              <a:t>年</a:t>
            </a:r>
            <a:r>
              <a:rPr lang="en-US" altLang="zh-CN" sz="3200" b="1" kern="1200" dirty="0">
                <a:solidFill>
                  <a:srgbClr val="FF0000"/>
                </a:solidFill>
                <a:latin typeface="+mn-lt"/>
                <a:ea typeface="+mn-ea"/>
                <a:cs typeface="+mn-cs"/>
              </a:rPr>
              <a:t>1</a:t>
            </a:r>
            <a:r>
              <a:rPr lang="zh-CN" altLang="en-US" sz="3200" b="1" kern="1200" dirty="0">
                <a:solidFill>
                  <a:srgbClr val="FF0000"/>
                </a:solidFill>
                <a:latin typeface="+mn-lt"/>
                <a:ea typeface="+mn-ea"/>
                <a:cs typeface="+mn-cs"/>
              </a:rPr>
              <a:t>月</a:t>
            </a:r>
            <a:r>
              <a:rPr lang="en-US" altLang="zh-CN" sz="3200" b="1" kern="1200" dirty="0">
                <a:solidFill>
                  <a:srgbClr val="FF0000"/>
                </a:solidFill>
                <a:latin typeface="+mn-lt"/>
                <a:ea typeface="+mn-ea"/>
                <a:cs typeface="+mn-cs"/>
              </a:rPr>
              <a:t>11</a:t>
            </a:r>
            <a:r>
              <a:rPr lang="zh-CN" altLang="en-US" sz="3200" b="1" kern="1200" dirty="0">
                <a:solidFill>
                  <a:srgbClr val="FF0000"/>
                </a:solidFill>
                <a:latin typeface="+mn-lt"/>
                <a:ea typeface="+mn-ea"/>
                <a:cs typeface="+mn-cs"/>
              </a:rPr>
              <a:t>日 下午</a:t>
            </a:r>
            <a:endParaRPr lang="zh-CN" altLang="en-US" sz="3200" b="1" kern="1200" dirty="0">
              <a:solidFill>
                <a:srgbClr val="FF0000"/>
              </a:solidFill>
              <a:latin typeface="+mn-lt"/>
              <a:ea typeface="+mn-ea"/>
              <a:cs typeface="+mn-cs"/>
            </a:endParaRPr>
          </a:p>
          <a:p>
            <a:pPr eaLnBrk="1" hangingPunct="1">
              <a:buFont typeface="Arial" panose="020B0604020202020204" pitchFamily="34" charset="0"/>
              <a:buNone/>
            </a:pPr>
            <a:r>
              <a:rPr lang="zh-CN" altLang="en-US" sz="3200" b="1" kern="1200" dirty="0">
                <a:solidFill>
                  <a:srgbClr val="FF0000"/>
                </a:solidFill>
                <a:latin typeface="+mn-lt"/>
                <a:ea typeface="+mn-ea"/>
                <a:cs typeface="+mn-cs"/>
              </a:rPr>
              <a:t>                    </a:t>
            </a:r>
            <a:r>
              <a:rPr lang="en-US" altLang="zh-CN" sz="3200" b="1" kern="1200" dirty="0">
                <a:solidFill>
                  <a:srgbClr val="FF0000"/>
                </a:solidFill>
                <a:latin typeface="+mn-lt"/>
                <a:ea typeface="+mn-ea"/>
                <a:cs typeface="+mn-cs"/>
              </a:rPr>
              <a:t>    </a:t>
            </a:r>
            <a:r>
              <a:rPr lang="en-US" altLang="zh-CN" sz="3200" b="1" kern="1200" dirty="0">
                <a:solidFill>
                  <a:srgbClr val="FF0000"/>
                </a:solidFill>
                <a:ea typeface="+mn-ea"/>
                <a:cs typeface="+mn-lt"/>
              </a:rPr>
              <a:t>14:00~15:30</a:t>
            </a:r>
            <a:r>
              <a:rPr lang="zh-CN" altLang="en-US" sz="3200" b="1" kern="1200" dirty="0">
                <a:solidFill>
                  <a:srgbClr val="FF0000"/>
                </a:solidFill>
                <a:ea typeface="+mn-ea"/>
                <a:cs typeface="+mn-lt"/>
              </a:rPr>
              <a:t> </a:t>
            </a:r>
            <a:r>
              <a:rPr lang="zh-CN" altLang="en-US" sz="3200" b="1" kern="1200" dirty="0">
                <a:solidFill>
                  <a:srgbClr val="FF0000"/>
                </a:solidFill>
                <a:latin typeface="+mn-lt"/>
                <a:ea typeface="+mn-ea"/>
                <a:cs typeface="+mn-cs"/>
              </a:rPr>
              <a:t>（</a:t>
            </a:r>
            <a:r>
              <a:rPr lang="en-US" altLang="zh-CN" sz="3200" b="1" kern="1200" dirty="0">
                <a:solidFill>
                  <a:srgbClr val="FF0000"/>
                </a:solidFill>
                <a:latin typeface="+mn-lt"/>
                <a:ea typeface="+mn-ea"/>
                <a:cs typeface="+mn-cs"/>
              </a:rPr>
              <a:t>90</a:t>
            </a:r>
            <a:r>
              <a:rPr lang="zh-CN" altLang="en-US" sz="3200" b="1" kern="1200" dirty="0">
                <a:solidFill>
                  <a:srgbClr val="FF0000"/>
                </a:solidFill>
                <a:latin typeface="+mn-lt"/>
                <a:ea typeface="+mn-ea"/>
                <a:cs typeface="+mn-cs"/>
              </a:rPr>
              <a:t>分钟）</a:t>
            </a:r>
            <a:endParaRPr lang="zh-CN" altLang="en-US" sz="3200" b="1" kern="1200" dirty="0">
              <a:latin typeface="+mn-lt"/>
              <a:ea typeface="+mn-ea"/>
              <a:cs typeface="+mn-cs"/>
            </a:endParaRPr>
          </a:p>
          <a:p>
            <a:pPr eaLnBrk="1" hangingPunct="1"/>
            <a:r>
              <a:rPr lang="zh-CN" altLang="en-US" sz="3200" b="1" kern="1200" dirty="0">
                <a:latin typeface="+mn-lt"/>
                <a:ea typeface="+mn-ea"/>
                <a:cs typeface="+mn-cs"/>
              </a:rPr>
              <a:t>考试地点：按照</a:t>
            </a:r>
            <a:r>
              <a:rPr lang="zh-CN" altLang="en-US" sz="3200" b="1" kern="1200" dirty="0">
                <a:solidFill>
                  <a:srgbClr val="FF0000"/>
                </a:solidFill>
                <a:latin typeface="+mn-lt"/>
                <a:ea typeface="+mn-ea"/>
                <a:cs typeface="+mn-cs"/>
              </a:rPr>
              <a:t>教务系统指定</a:t>
            </a:r>
            <a:r>
              <a:rPr lang="zh-CN" altLang="en-US" sz="3200" b="1" kern="1200" dirty="0">
                <a:latin typeface="+mn-lt"/>
                <a:ea typeface="+mn-ea"/>
                <a:cs typeface="+mn-cs"/>
              </a:rPr>
              <a:t>的考试地点。</a:t>
            </a:r>
            <a:endParaRPr lang="zh-CN" altLang="en-US" sz="3200" b="1" kern="1200" dirty="0">
              <a:latin typeface="+mn-lt"/>
              <a:ea typeface="+mn-ea"/>
              <a:cs typeface="+mn-cs"/>
            </a:endParaRPr>
          </a:p>
          <a:p>
            <a:pPr eaLnBrk="1" hangingPunct="1"/>
            <a:endParaRPr lang="zh-CN" altLang="en-US" sz="3200" b="1" kern="1200" dirty="0">
              <a:latin typeface="+mn-lt"/>
              <a:ea typeface="+mn-ea"/>
              <a:cs typeface="+mn-cs"/>
            </a:endParaRPr>
          </a:p>
          <a:p>
            <a:pPr eaLnBrk="1" hangingPunct="1">
              <a:buFont typeface="Arial" panose="020B0604020202020204" pitchFamily="34" charset="0"/>
              <a:buNone/>
            </a:pPr>
            <a:r>
              <a:rPr lang="zh-CN" altLang="en-US" sz="3200" b="1" kern="1200" dirty="0">
                <a:latin typeface="+mn-lt"/>
                <a:ea typeface="+mn-ea"/>
                <a:cs typeface="+mn-cs"/>
              </a:rPr>
              <a:t>     学生可在教务处网站查询个人考试安排表，也可到学生所在学院查询。</a:t>
            </a:r>
            <a:endParaRPr lang="zh-CN" altLang="en-US" sz="3200" b="1" kern="1200" dirty="0">
              <a:latin typeface="+mn-lt"/>
              <a:ea typeface="+mn-ea"/>
              <a:cs typeface="+mn-cs"/>
            </a:endParaRPr>
          </a:p>
        </p:txBody>
      </p:sp>
      <p:pic>
        <p:nvPicPr>
          <p:cNvPr id="4" name="图片 3" descr="CJ3036"/>
          <p:cNvPicPr>
            <a:picLocks noChangeAspect="1"/>
          </p:cNvPicPr>
          <p:nvPr/>
        </p:nvPicPr>
        <p:blipFill>
          <a:blip r:embed="rId1"/>
          <a:stretch>
            <a:fillRect/>
          </a:stretch>
        </p:blipFill>
        <p:spPr>
          <a:xfrm>
            <a:off x="1678305" y="400685"/>
            <a:ext cx="1217930" cy="8978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4"/>
          <p:cNvSpPr>
            <a:spLocks noGrp="1" noChangeArrowheads="1"/>
          </p:cNvSpPr>
          <p:nvPr>
            <p:ph type="title"/>
          </p:nvPr>
        </p:nvSpPr>
        <p:spPr>
          <a:xfrm>
            <a:off x="1917383" y="487680"/>
            <a:ext cx="8229600" cy="847725"/>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40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mj-cs"/>
              </a:rPr>
              <a:t>本课程成绩构成</a:t>
            </a:r>
            <a:endParaRPr kumimoji="0" lang="zh-CN" altLang="en-US" sz="40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mj-cs"/>
            </a:endParaRPr>
          </a:p>
        </p:txBody>
      </p:sp>
      <p:sp>
        <p:nvSpPr>
          <p:cNvPr id="10242" name="Rectangle 5"/>
          <p:cNvSpPr>
            <a:spLocks noGrp="1"/>
          </p:cNvSpPr>
          <p:nvPr>
            <p:ph idx="1"/>
          </p:nvPr>
        </p:nvSpPr>
        <p:spPr>
          <a:xfrm>
            <a:off x="1654810" y="1460500"/>
            <a:ext cx="9432290" cy="5071745"/>
          </a:xfrm>
        </p:spPr>
        <p:txBody>
          <a:bodyPr vert="horz" wrap="square" lIns="91440" tIns="45720" rIns="91440" bIns="45720" anchor="t" anchorCtr="0"/>
          <a:p>
            <a:pPr eaLnBrk="1" hangingPunct="1">
              <a:lnSpc>
                <a:spcPct val="150000"/>
              </a:lnSpc>
            </a:pPr>
            <a:r>
              <a:rPr lang="zh-CN" altLang="en-US" sz="3200" b="1" kern="1200" dirty="0">
                <a:latin typeface="+mn-lt"/>
                <a:ea typeface="+mn-ea"/>
                <a:cs typeface="+mn-cs"/>
              </a:rPr>
              <a:t>平时成绩占总成绩的</a:t>
            </a:r>
            <a:r>
              <a:rPr lang="en-US" altLang="zh-CN" sz="3200" b="1" kern="1200" dirty="0">
                <a:latin typeface="+mn-lt"/>
                <a:ea typeface="+mn-ea"/>
                <a:cs typeface="+mn-cs"/>
              </a:rPr>
              <a:t>50%</a:t>
            </a:r>
            <a:endParaRPr lang="en-US" altLang="zh-CN" sz="3200" b="1" kern="1200" dirty="0">
              <a:latin typeface="+mn-lt"/>
              <a:ea typeface="+mn-ea"/>
              <a:cs typeface="+mn-cs"/>
            </a:endParaRPr>
          </a:p>
          <a:p>
            <a:pPr lvl="1" eaLnBrk="1" hangingPunct="1">
              <a:lnSpc>
                <a:spcPct val="150000"/>
              </a:lnSpc>
            </a:pPr>
            <a:r>
              <a:rPr lang="zh-CN" altLang="en-US" sz="2800" b="1" kern="1200" dirty="0">
                <a:latin typeface="+mn-lt"/>
                <a:ea typeface="+mn-ea"/>
                <a:cs typeface="+mn-cs"/>
              </a:rPr>
              <a:t>考勤</a:t>
            </a:r>
            <a:r>
              <a:rPr lang="en-US" altLang="zh-CN" sz="2800" b="1" kern="1200" dirty="0">
                <a:latin typeface="+mn-lt"/>
                <a:ea typeface="+mn-ea"/>
                <a:cs typeface="+mn-cs"/>
              </a:rPr>
              <a:t>10%+</a:t>
            </a:r>
            <a:r>
              <a:rPr lang="zh-CN" altLang="en-US" sz="2800" b="1" kern="1200" dirty="0">
                <a:latin typeface="+mn-lt"/>
                <a:ea typeface="+mn-ea"/>
                <a:cs typeface="+mn-cs"/>
              </a:rPr>
              <a:t>课堂参与</a:t>
            </a:r>
            <a:r>
              <a:rPr lang="en-US" altLang="zh-CN" sz="2800" b="1" kern="1200" dirty="0">
                <a:latin typeface="+mn-lt"/>
                <a:ea typeface="+mn-ea"/>
                <a:cs typeface="+mn-cs"/>
              </a:rPr>
              <a:t>10%+</a:t>
            </a:r>
            <a:r>
              <a:rPr lang="zh-CN" altLang="en-US" sz="2800" b="1" kern="1200" dirty="0">
                <a:latin typeface="+mn-lt"/>
                <a:ea typeface="+mn-ea"/>
                <a:cs typeface="+mn-cs"/>
              </a:rPr>
              <a:t>平时作业</a:t>
            </a:r>
            <a:r>
              <a:rPr lang="en-US" altLang="zh-CN" sz="2800" b="1" kern="1200" dirty="0">
                <a:latin typeface="+mn-lt"/>
                <a:ea typeface="+mn-ea"/>
                <a:cs typeface="+mn-cs"/>
              </a:rPr>
              <a:t>10%+</a:t>
            </a:r>
            <a:r>
              <a:rPr lang="zh-CN" altLang="en-US" sz="2800" b="1" kern="1200" dirty="0">
                <a:latin typeface="+mn-lt"/>
                <a:ea typeface="+mn-ea"/>
                <a:cs typeface="+mn-cs"/>
              </a:rPr>
              <a:t>实践教学</a:t>
            </a:r>
            <a:r>
              <a:rPr lang="en-US" altLang="zh-CN" sz="2800" b="1" kern="1200" dirty="0">
                <a:latin typeface="+mn-lt"/>
                <a:ea typeface="+mn-ea"/>
                <a:cs typeface="+mn-cs"/>
              </a:rPr>
              <a:t>20%</a:t>
            </a:r>
            <a:endParaRPr lang="en-US" altLang="zh-CN" sz="2800" b="1" kern="1200" dirty="0">
              <a:latin typeface="+mn-lt"/>
              <a:ea typeface="+mn-ea"/>
              <a:cs typeface="+mn-cs"/>
            </a:endParaRPr>
          </a:p>
          <a:p>
            <a:pPr eaLnBrk="1" hangingPunct="1">
              <a:lnSpc>
                <a:spcPct val="150000"/>
              </a:lnSpc>
            </a:pPr>
            <a:r>
              <a:rPr lang="zh-CN" altLang="en-US" sz="3200" b="1" kern="1200" dirty="0">
                <a:latin typeface="+mn-lt"/>
                <a:ea typeface="+mn-ea"/>
                <a:cs typeface="+mn-cs"/>
              </a:rPr>
              <a:t>期末考试卷面分为</a:t>
            </a:r>
            <a:r>
              <a:rPr lang="en-US" altLang="zh-CN" sz="3200" b="1" kern="1200" dirty="0">
                <a:latin typeface="+mn-lt"/>
                <a:ea typeface="+mn-ea"/>
                <a:cs typeface="+mn-cs"/>
              </a:rPr>
              <a:t>100</a:t>
            </a:r>
            <a:r>
              <a:rPr lang="zh-CN" altLang="en-US" sz="3200" b="1" kern="1200" dirty="0">
                <a:latin typeface="+mn-lt"/>
                <a:ea typeface="+mn-ea"/>
                <a:cs typeface="+mn-cs"/>
              </a:rPr>
              <a:t>分，占总成绩的</a:t>
            </a:r>
            <a:r>
              <a:rPr lang="en-US" altLang="zh-CN" sz="3200" b="1" kern="1200" dirty="0">
                <a:latin typeface="+mn-lt"/>
                <a:ea typeface="+mn-ea"/>
                <a:cs typeface="+mn-cs"/>
              </a:rPr>
              <a:t>50%</a:t>
            </a:r>
            <a:endParaRPr lang="en-US" altLang="zh-CN" sz="3200" b="1" kern="1200" dirty="0">
              <a:latin typeface="+mn-lt"/>
              <a:ea typeface="+mn-ea"/>
              <a:cs typeface="+mn-cs"/>
            </a:endParaRPr>
          </a:p>
        </p:txBody>
      </p:sp>
      <p:pic>
        <p:nvPicPr>
          <p:cNvPr id="4" name="图片 3" descr="CJ3036"/>
          <p:cNvPicPr>
            <a:picLocks noChangeAspect="1"/>
          </p:cNvPicPr>
          <p:nvPr/>
        </p:nvPicPr>
        <p:blipFill>
          <a:blip r:embed="rId1"/>
          <a:stretch>
            <a:fillRect/>
          </a:stretch>
        </p:blipFill>
        <p:spPr>
          <a:xfrm>
            <a:off x="1833245" y="462280"/>
            <a:ext cx="1217930" cy="8978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152650" y="365125"/>
            <a:ext cx="7886700" cy="976313"/>
          </a:xfrm>
        </p:spPr>
        <p:txBody>
          <a:bodyPr vert="horz" wrap="square" lIns="91440" tIns="45720" rIns="91440" bIns="45720" numCol="1" anchor="ctr" anchorCtr="0" compatLnSpc="1">
            <a:noAutofit/>
          </a:bodyP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44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隶书" panose="02010509060101010101" pitchFamily="49" charset="-122"/>
              </a:rPr>
              <a:t>考试题型及分值</a:t>
            </a:r>
            <a:endParaRPr kumimoji="0" lang="zh-CN" altLang="en-US" sz="44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隶书" panose="02010509060101010101" pitchFamily="49" charset="-122"/>
            </a:endParaRPr>
          </a:p>
        </p:txBody>
      </p:sp>
      <p:sp>
        <p:nvSpPr>
          <p:cNvPr id="11266" name="内容占位符 2"/>
          <p:cNvSpPr>
            <a:spLocks noGrp="1"/>
          </p:cNvSpPr>
          <p:nvPr>
            <p:ph idx="1"/>
          </p:nvPr>
        </p:nvSpPr>
        <p:spPr>
          <a:xfrm>
            <a:off x="1095375" y="1576070"/>
            <a:ext cx="10321925" cy="4763770"/>
          </a:xfrm>
        </p:spPr>
        <p:txBody>
          <a:bodyPr vert="horz" wrap="square" lIns="91440" tIns="45720" rIns="91440" bIns="45720" anchor="t" anchorCtr="0"/>
          <a:p>
            <a:pPr eaLnBrk="1" hangingPunct="1">
              <a:lnSpc>
                <a:spcPts val="4200"/>
              </a:lnSpc>
              <a:buFont typeface="Wingdings" panose="05000000000000000000" pitchFamily="2" charset="2"/>
              <a:buNone/>
            </a:pPr>
            <a:r>
              <a:rPr lang="zh-CN" altLang="en-US" sz="3200" b="1" kern="1200" dirty="0">
                <a:latin typeface="楷体_GB2312" pitchFamily="49" charset="-122"/>
                <a:ea typeface="+mn-ea"/>
                <a:cs typeface="+mn-cs"/>
              </a:rPr>
              <a:t>一、单项选择题      </a:t>
            </a:r>
            <a:r>
              <a:rPr lang="en-US" altLang="zh-CN" sz="3200" b="1" kern="1200" dirty="0">
                <a:latin typeface="楷体_GB2312" pitchFamily="49" charset="-122"/>
                <a:ea typeface="+mn-ea"/>
                <a:cs typeface="+mn-cs"/>
              </a:rPr>
              <a:t>1</a:t>
            </a:r>
            <a:r>
              <a:rPr lang="zh-CN" altLang="en-US" sz="3200" b="1" kern="1200" dirty="0">
                <a:latin typeface="楷体_GB2312" pitchFamily="49" charset="-122"/>
                <a:ea typeface="+mn-ea"/>
                <a:cs typeface="+mn-cs"/>
              </a:rPr>
              <a:t>分</a:t>
            </a:r>
            <a:r>
              <a:rPr lang="en-US" altLang="zh-CN" sz="3200" b="1" kern="1200" dirty="0">
                <a:latin typeface="楷体_GB2312" pitchFamily="49" charset="-122"/>
                <a:ea typeface="+mn-ea"/>
                <a:cs typeface="+mn-cs"/>
              </a:rPr>
              <a:t>×20</a:t>
            </a:r>
            <a:r>
              <a:rPr lang="zh-CN" altLang="en-US" sz="3200" b="1" kern="1200" dirty="0">
                <a:latin typeface="楷体_GB2312" pitchFamily="49" charset="-122"/>
                <a:ea typeface="+mn-ea"/>
                <a:cs typeface="+mn-cs"/>
              </a:rPr>
              <a:t>＝</a:t>
            </a:r>
            <a:r>
              <a:rPr lang="en-US" altLang="zh-CN" sz="3200" b="1" kern="1200" dirty="0">
                <a:latin typeface="楷体_GB2312" pitchFamily="49" charset="-122"/>
                <a:ea typeface="+mn-ea"/>
                <a:cs typeface="+mn-cs"/>
              </a:rPr>
              <a:t>20</a:t>
            </a:r>
            <a:r>
              <a:rPr lang="zh-CN" altLang="en-US" sz="3200" b="1" kern="1200" dirty="0">
                <a:latin typeface="楷体_GB2312" pitchFamily="49" charset="-122"/>
                <a:ea typeface="+mn-ea"/>
                <a:cs typeface="+mn-cs"/>
              </a:rPr>
              <a:t>分</a:t>
            </a:r>
            <a:endParaRPr lang="zh-CN" altLang="en-US" sz="3200" b="1" kern="1200" dirty="0">
              <a:latin typeface="楷体_GB2312" pitchFamily="49" charset="-122"/>
              <a:ea typeface="+mn-ea"/>
              <a:cs typeface="+mn-cs"/>
            </a:endParaRPr>
          </a:p>
          <a:p>
            <a:pPr eaLnBrk="1" hangingPunct="1">
              <a:lnSpc>
                <a:spcPts val="4200"/>
              </a:lnSpc>
              <a:buFont typeface="Wingdings" panose="05000000000000000000" pitchFamily="2" charset="2"/>
              <a:buNone/>
            </a:pPr>
            <a:r>
              <a:rPr lang="zh-CN" altLang="en-US" sz="3200" b="1" kern="1200" dirty="0">
                <a:latin typeface="楷体_GB2312" pitchFamily="49" charset="-122"/>
                <a:ea typeface="+mn-ea"/>
                <a:cs typeface="+mn-cs"/>
              </a:rPr>
              <a:t>二、多项选择题      </a:t>
            </a:r>
            <a:r>
              <a:rPr lang="en-US" altLang="zh-CN" sz="3200" b="1" kern="1200" dirty="0">
                <a:latin typeface="楷体_GB2312" pitchFamily="49" charset="-122"/>
                <a:ea typeface="+mn-ea"/>
                <a:cs typeface="+mn-cs"/>
              </a:rPr>
              <a:t>2</a:t>
            </a:r>
            <a:r>
              <a:rPr lang="zh-CN" altLang="en-US" sz="3200" b="1" kern="1200" dirty="0">
                <a:latin typeface="楷体_GB2312" pitchFamily="49" charset="-122"/>
                <a:ea typeface="+mn-ea"/>
                <a:cs typeface="+mn-cs"/>
              </a:rPr>
              <a:t>分</a:t>
            </a:r>
            <a:r>
              <a:rPr lang="en-US" altLang="zh-CN" sz="3200" b="1" kern="1200" dirty="0">
                <a:latin typeface="楷体_GB2312" pitchFamily="49" charset="-122"/>
                <a:ea typeface="+mn-ea"/>
                <a:cs typeface="+mn-cs"/>
              </a:rPr>
              <a:t>×5</a:t>
            </a:r>
            <a:r>
              <a:rPr lang="zh-CN" altLang="en-US" sz="3200" b="1" kern="1200" dirty="0">
                <a:latin typeface="楷体_GB2312" pitchFamily="49" charset="-122"/>
                <a:ea typeface="+mn-ea"/>
                <a:cs typeface="+mn-cs"/>
              </a:rPr>
              <a:t>＝</a:t>
            </a:r>
            <a:r>
              <a:rPr lang="en-US" altLang="zh-CN" sz="3200" b="1" kern="1200" dirty="0">
                <a:latin typeface="楷体_GB2312" pitchFamily="49" charset="-122"/>
                <a:ea typeface="+mn-ea"/>
                <a:cs typeface="+mn-cs"/>
              </a:rPr>
              <a:t>10</a:t>
            </a:r>
            <a:r>
              <a:rPr lang="zh-CN" altLang="en-US" sz="3200" b="1" kern="1200" dirty="0">
                <a:latin typeface="楷体_GB2312" pitchFamily="49" charset="-122"/>
                <a:ea typeface="+mn-ea"/>
                <a:cs typeface="+mn-cs"/>
              </a:rPr>
              <a:t>分</a:t>
            </a:r>
            <a:endParaRPr lang="zh-CN" altLang="en-US" sz="3200" b="1" kern="1200" dirty="0">
              <a:latin typeface="楷体_GB2312" pitchFamily="49" charset="-122"/>
              <a:ea typeface="+mn-ea"/>
              <a:cs typeface="+mn-cs"/>
            </a:endParaRPr>
          </a:p>
          <a:p>
            <a:pPr eaLnBrk="1" hangingPunct="1">
              <a:lnSpc>
                <a:spcPts val="4200"/>
              </a:lnSpc>
              <a:buFont typeface="Wingdings" panose="05000000000000000000" pitchFamily="2" charset="2"/>
              <a:buNone/>
            </a:pPr>
            <a:r>
              <a:rPr lang="zh-CN" altLang="en-US" sz="3200" b="1" kern="1200" dirty="0">
                <a:latin typeface="楷体_GB2312" pitchFamily="49" charset="-122"/>
                <a:ea typeface="+mn-ea"/>
                <a:cs typeface="+mn-cs"/>
              </a:rPr>
              <a:t>三、判断题          </a:t>
            </a:r>
            <a:r>
              <a:rPr lang="en-US" altLang="zh-CN" sz="3200" b="1" kern="1200" dirty="0">
                <a:latin typeface="楷体_GB2312" pitchFamily="49" charset="-122"/>
                <a:ea typeface="+mn-ea"/>
                <a:cs typeface="+mn-cs"/>
              </a:rPr>
              <a:t>2</a:t>
            </a:r>
            <a:r>
              <a:rPr lang="zh-CN" altLang="en-US" sz="3200" b="1" kern="1200" dirty="0">
                <a:latin typeface="楷体_GB2312" pitchFamily="49" charset="-122"/>
                <a:ea typeface="+mn-ea"/>
                <a:cs typeface="+mn-cs"/>
              </a:rPr>
              <a:t>分</a:t>
            </a:r>
            <a:r>
              <a:rPr lang="en-US" altLang="zh-CN" sz="3200" b="1" kern="1200" dirty="0">
                <a:latin typeface="楷体_GB2312" pitchFamily="49" charset="-122"/>
                <a:ea typeface="+mn-ea"/>
                <a:cs typeface="+mn-cs"/>
              </a:rPr>
              <a:t>×10</a:t>
            </a:r>
            <a:r>
              <a:rPr lang="zh-CN" altLang="en-US" sz="3200" b="1" kern="1200" dirty="0">
                <a:latin typeface="楷体_GB2312" pitchFamily="49" charset="-122"/>
                <a:ea typeface="+mn-ea"/>
                <a:cs typeface="+mn-cs"/>
              </a:rPr>
              <a:t>＝</a:t>
            </a:r>
            <a:r>
              <a:rPr lang="en-US" altLang="zh-CN" sz="3200" b="1" kern="1200" dirty="0">
                <a:latin typeface="楷体_GB2312" pitchFamily="49" charset="-122"/>
                <a:ea typeface="+mn-ea"/>
                <a:cs typeface="+mn-cs"/>
              </a:rPr>
              <a:t>20</a:t>
            </a:r>
            <a:r>
              <a:rPr lang="zh-CN" altLang="en-US" sz="3200" b="1" kern="1200" dirty="0">
                <a:latin typeface="楷体_GB2312" pitchFamily="49" charset="-122"/>
                <a:ea typeface="+mn-ea"/>
                <a:cs typeface="+mn-cs"/>
              </a:rPr>
              <a:t>分</a:t>
            </a:r>
            <a:endParaRPr lang="zh-CN" altLang="en-US" sz="3200" b="1" kern="1200" dirty="0">
              <a:latin typeface="楷体_GB2312" pitchFamily="49" charset="-122"/>
              <a:ea typeface="+mn-ea"/>
              <a:cs typeface="+mn-cs"/>
            </a:endParaRPr>
          </a:p>
          <a:p>
            <a:pPr eaLnBrk="1" hangingPunct="1">
              <a:lnSpc>
                <a:spcPts val="4200"/>
              </a:lnSpc>
              <a:buFont typeface="Wingdings" panose="05000000000000000000" pitchFamily="2" charset="2"/>
              <a:buNone/>
            </a:pPr>
            <a:r>
              <a:rPr lang="zh-CN" altLang="en-US" sz="3200" b="1" kern="1200" dirty="0">
                <a:latin typeface="楷体_GB2312" pitchFamily="49" charset="-122"/>
                <a:ea typeface="+mn-ea"/>
                <a:cs typeface="+mn-cs"/>
              </a:rPr>
              <a:t>四、简答题          </a:t>
            </a:r>
            <a:r>
              <a:rPr lang="en-US" altLang="zh-CN" sz="3200" b="1" kern="1200" dirty="0">
                <a:latin typeface="楷体_GB2312" pitchFamily="49" charset="-122"/>
                <a:ea typeface="+mn-ea"/>
                <a:cs typeface="+mn-cs"/>
              </a:rPr>
              <a:t>10</a:t>
            </a:r>
            <a:r>
              <a:rPr lang="zh-CN" altLang="en-US" sz="3200" b="1" kern="1200" dirty="0">
                <a:latin typeface="楷体_GB2312" pitchFamily="49" charset="-122"/>
                <a:ea typeface="+mn-ea"/>
                <a:cs typeface="+mn-cs"/>
              </a:rPr>
              <a:t>分</a:t>
            </a:r>
            <a:r>
              <a:rPr lang="en-US" altLang="zh-CN" sz="3200" b="1" kern="1200" dirty="0">
                <a:latin typeface="楷体_GB2312" pitchFamily="49" charset="-122"/>
                <a:ea typeface="+mn-ea"/>
                <a:cs typeface="+mn-cs"/>
              </a:rPr>
              <a:t>×3</a:t>
            </a:r>
            <a:r>
              <a:rPr lang="zh-CN" altLang="en-US" sz="3200" b="1" kern="1200" dirty="0">
                <a:latin typeface="楷体_GB2312" pitchFamily="49" charset="-122"/>
                <a:ea typeface="+mn-ea"/>
                <a:cs typeface="+mn-cs"/>
              </a:rPr>
              <a:t>＝</a:t>
            </a:r>
            <a:r>
              <a:rPr lang="en-US" altLang="zh-CN" sz="3200" b="1" kern="1200" dirty="0">
                <a:latin typeface="楷体_GB2312" pitchFamily="49" charset="-122"/>
                <a:ea typeface="+mn-ea"/>
                <a:cs typeface="+mn-cs"/>
              </a:rPr>
              <a:t>30</a:t>
            </a:r>
            <a:r>
              <a:rPr lang="zh-CN" altLang="en-US" sz="3200" b="1" kern="1200" dirty="0">
                <a:latin typeface="楷体_GB2312" pitchFamily="49" charset="-122"/>
                <a:ea typeface="+mn-ea"/>
                <a:cs typeface="+mn-cs"/>
              </a:rPr>
              <a:t>分</a:t>
            </a:r>
            <a:endParaRPr lang="zh-CN" altLang="en-US" sz="3200" b="1" kern="1200" dirty="0">
              <a:latin typeface="楷体_GB2312" pitchFamily="49" charset="-122"/>
              <a:ea typeface="+mn-ea"/>
              <a:cs typeface="+mn-cs"/>
            </a:endParaRPr>
          </a:p>
          <a:p>
            <a:pPr eaLnBrk="1" hangingPunct="1">
              <a:lnSpc>
                <a:spcPts val="4200"/>
              </a:lnSpc>
              <a:buFont typeface="Wingdings" panose="05000000000000000000" pitchFamily="2" charset="2"/>
              <a:buNone/>
            </a:pPr>
            <a:r>
              <a:rPr lang="zh-CN" altLang="en-US" sz="3200" b="1" kern="1200" dirty="0">
                <a:latin typeface="楷体_GB2312" pitchFamily="49" charset="-122"/>
                <a:ea typeface="+mn-ea"/>
                <a:cs typeface="+mn-cs"/>
              </a:rPr>
              <a:t>五、分析论述题      </a:t>
            </a:r>
            <a:r>
              <a:rPr lang="en-US" altLang="zh-CN" sz="3200" b="1" kern="1200" dirty="0">
                <a:latin typeface="楷体_GB2312" pitchFamily="49" charset="-122"/>
                <a:ea typeface="+mn-ea"/>
                <a:cs typeface="+mn-cs"/>
              </a:rPr>
              <a:t>20</a:t>
            </a:r>
            <a:r>
              <a:rPr lang="zh-CN" altLang="en-US" sz="3200" b="1" kern="1200" dirty="0">
                <a:latin typeface="楷体_GB2312" pitchFamily="49" charset="-122"/>
                <a:ea typeface="+mn-ea"/>
                <a:cs typeface="+mn-cs"/>
              </a:rPr>
              <a:t>分</a:t>
            </a:r>
            <a:r>
              <a:rPr lang="en-US" altLang="zh-CN" sz="3200" b="1" kern="1200" dirty="0">
                <a:latin typeface="楷体_GB2312" pitchFamily="49" charset="-122"/>
                <a:ea typeface="+mn-ea"/>
                <a:cs typeface="+mn-cs"/>
              </a:rPr>
              <a:t>×1</a:t>
            </a:r>
            <a:r>
              <a:rPr lang="zh-CN" altLang="en-US" sz="3200" b="1" kern="1200" dirty="0">
                <a:latin typeface="楷体_GB2312" pitchFamily="49" charset="-122"/>
                <a:ea typeface="+mn-ea"/>
                <a:cs typeface="+mn-cs"/>
              </a:rPr>
              <a:t>＝</a:t>
            </a:r>
            <a:r>
              <a:rPr lang="en-US" altLang="zh-CN" sz="3200" b="1" kern="1200" dirty="0">
                <a:latin typeface="楷体_GB2312" pitchFamily="49" charset="-122"/>
                <a:ea typeface="+mn-ea"/>
                <a:cs typeface="+mn-cs"/>
              </a:rPr>
              <a:t>20</a:t>
            </a:r>
            <a:r>
              <a:rPr lang="zh-CN" altLang="en-US" sz="3200" b="1" kern="1200" dirty="0">
                <a:latin typeface="楷体_GB2312" pitchFamily="49" charset="-122"/>
                <a:ea typeface="+mn-ea"/>
                <a:cs typeface="+mn-cs"/>
              </a:rPr>
              <a:t>分</a:t>
            </a:r>
            <a:endParaRPr lang="zh-CN" altLang="en-US" sz="3200" b="1" kern="1200" dirty="0">
              <a:latin typeface="楷体_GB2312" pitchFamily="49" charset="-122"/>
              <a:ea typeface="+mn-ea"/>
              <a:cs typeface="+mn-cs"/>
            </a:endParaRPr>
          </a:p>
          <a:p>
            <a:pPr eaLnBrk="1" hangingPunct="1">
              <a:lnSpc>
                <a:spcPts val="4200"/>
              </a:lnSpc>
              <a:buFont typeface="Wingdings" panose="05000000000000000000" pitchFamily="2" charset="2"/>
              <a:buNone/>
            </a:pPr>
            <a:r>
              <a:rPr lang="zh-CN" altLang="en-US" sz="3200" b="1" kern="1200" dirty="0">
                <a:latin typeface="楷体_GB2312" pitchFamily="49" charset="-122"/>
                <a:ea typeface="+mn-ea"/>
                <a:cs typeface="+mn-cs"/>
              </a:rPr>
              <a:t>                    卷面总分</a:t>
            </a:r>
            <a:r>
              <a:rPr lang="en-US" altLang="zh-CN" sz="3200" b="1" kern="1200" dirty="0">
                <a:latin typeface="黑体" panose="02010609060101010101" charset="-122"/>
                <a:ea typeface="+mn-ea"/>
                <a:cs typeface="+mn-cs"/>
              </a:rPr>
              <a:t>=</a:t>
            </a:r>
            <a:r>
              <a:rPr lang="en-US" altLang="zh-CN" sz="3200" b="1" kern="1200" dirty="0">
                <a:latin typeface="楷体_GB2312" pitchFamily="49" charset="-122"/>
                <a:ea typeface="+mn-ea"/>
                <a:cs typeface="+mn-cs"/>
              </a:rPr>
              <a:t>100</a:t>
            </a:r>
            <a:endParaRPr lang="en-US" altLang="zh-CN" sz="3200" b="1" kern="1200" dirty="0">
              <a:latin typeface="楷体_GB2312" pitchFamily="49" charset="-122"/>
              <a:ea typeface="+mn-ea"/>
              <a:cs typeface="+mn-cs"/>
            </a:endParaRPr>
          </a:p>
        </p:txBody>
      </p:sp>
      <p:pic>
        <p:nvPicPr>
          <p:cNvPr id="4" name="图片 3" descr="CJ3036"/>
          <p:cNvPicPr>
            <a:picLocks noChangeAspect="1"/>
          </p:cNvPicPr>
          <p:nvPr/>
        </p:nvPicPr>
        <p:blipFill>
          <a:blip r:embed="rId1"/>
          <a:stretch>
            <a:fillRect/>
          </a:stretch>
        </p:blipFill>
        <p:spPr>
          <a:xfrm>
            <a:off x="1231265" y="404495"/>
            <a:ext cx="1217930" cy="8978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4"/>
          <p:cNvSpPr>
            <a:spLocks noGrp="1" noChangeArrowheads="1"/>
          </p:cNvSpPr>
          <p:nvPr>
            <p:ph type="title"/>
          </p:nvPr>
        </p:nvSpPr>
        <p:spPr>
          <a:xfrm>
            <a:off x="2178050" y="309245"/>
            <a:ext cx="7632700" cy="997585"/>
          </a:xfrm>
        </p:spPr>
        <p:txBody>
          <a:bodyPr vert="horz" wrap="square" lIns="91440" tIns="45720" rIns="91440" bIns="45720" numCol="1" anchor="ctr" anchorCtr="0" compatLnSpc="1">
            <a:noAutofit/>
          </a:bodyPr>
          <a:lstStyle/>
          <a:p>
            <a:pPr marL="0" marR="0" lvl="0" indent="0" algn="ctr" defTabSz="914400" rtl="0" eaLnBrk="1" fontAlgn="base" latinLnBrk="0" hangingPunct="1">
              <a:lnSpc>
                <a:spcPct val="130000"/>
              </a:lnSpc>
              <a:spcBef>
                <a:spcPct val="0"/>
              </a:spcBef>
              <a:spcAft>
                <a:spcPct val="0"/>
              </a:spcAft>
              <a:buClrTx/>
              <a:buSzTx/>
              <a:buFontTx/>
              <a:buNone/>
              <a:defRPr/>
            </a:pPr>
            <a:r>
              <a:rPr kumimoji="0" lang="zh-CN" altLang="en-US" sz="48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mj-cs"/>
              </a:rPr>
              <a:t>命题范围</a:t>
            </a:r>
            <a:endParaRPr kumimoji="0" lang="zh-CN" altLang="en-US" sz="48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mj-cs"/>
            </a:endParaRPr>
          </a:p>
        </p:txBody>
      </p:sp>
      <p:sp>
        <p:nvSpPr>
          <p:cNvPr id="12290" name="Rectangle 5"/>
          <p:cNvSpPr>
            <a:spLocks noGrp="1"/>
          </p:cNvSpPr>
          <p:nvPr>
            <p:ph idx="1"/>
          </p:nvPr>
        </p:nvSpPr>
        <p:spPr>
          <a:xfrm>
            <a:off x="949960" y="1696720"/>
            <a:ext cx="10509250" cy="4140200"/>
          </a:xfrm>
        </p:spPr>
        <p:txBody>
          <a:bodyPr vert="horz" wrap="square" lIns="91440" tIns="45720" rIns="91440" bIns="45720" anchor="t" anchorCtr="0"/>
          <a:p>
            <a:pPr eaLnBrk="1" hangingPunct="1">
              <a:lnSpc>
                <a:spcPct val="150000"/>
              </a:lnSpc>
            </a:pPr>
            <a:r>
              <a:rPr lang="en-US" altLang="zh-CN" sz="3100" b="1" kern="1200" dirty="0">
                <a:latin typeface="+mn-lt"/>
                <a:ea typeface="+mn-ea"/>
                <a:cs typeface="+mn-cs"/>
              </a:rPr>
              <a:t>2021</a:t>
            </a:r>
            <a:r>
              <a:rPr lang="zh-CN" altLang="en-US" sz="3100" b="1" kern="1200" dirty="0">
                <a:latin typeface="+mn-lt"/>
                <a:ea typeface="+mn-ea"/>
                <a:cs typeface="+mn-cs"/>
              </a:rPr>
              <a:t>版</a:t>
            </a:r>
            <a:r>
              <a:rPr lang="zh-CN" altLang="en-US" sz="3100" b="1" dirty="0">
                <a:sym typeface="+mn-ea"/>
              </a:rPr>
              <a:t>教材</a:t>
            </a:r>
            <a:r>
              <a:rPr lang="zh-CN" altLang="en-US" sz="3100" b="1" kern="1200" dirty="0">
                <a:latin typeface="+mn-lt"/>
                <a:ea typeface="+mn-ea"/>
                <a:cs typeface="+mn-cs"/>
              </a:rPr>
              <a:t>《思想道德与法治》中绪论</a:t>
            </a:r>
            <a:r>
              <a:rPr lang="en-US" altLang="zh-CN" sz="3100" b="1" kern="1200" dirty="0">
                <a:latin typeface="+mn-lt"/>
                <a:ea typeface="+mn-ea"/>
                <a:cs typeface="+mn-cs"/>
              </a:rPr>
              <a:t>——</a:t>
            </a:r>
            <a:r>
              <a:rPr lang="zh-CN" altLang="en-US" sz="3100" b="1" kern="1200" dirty="0">
                <a:latin typeface="+mn-lt"/>
                <a:ea typeface="+mn-ea"/>
                <a:cs typeface="+mn-cs"/>
              </a:rPr>
              <a:t>第六章各章内容均为考试范围；</a:t>
            </a:r>
            <a:endParaRPr lang="zh-CN" altLang="en-US" sz="3100" b="1" kern="1200" dirty="0">
              <a:latin typeface="+mn-lt"/>
              <a:ea typeface="+mn-ea"/>
              <a:cs typeface="+mn-cs"/>
            </a:endParaRPr>
          </a:p>
          <a:p>
            <a:pPr eaLnBrk="1" hangingPunct="1">
              <a:lnSpc>
                <a:spcPct val="150000"/>
              </a:lnSpc>
            </a:pPr>
            <a:r>
              <a:rPr lang="zh-CN" altLang="en-US" sz="3100" b="1" kern="1200" dirty="0">
                <a:latin typeface="+mn-lt"/>
                <a:ea typeface="+mn-ea"/>
                <a:cs typeface="+mn-cs"/>
              </a:rPr>
              <a:t>复习参考：《</a:t>
            </a:r>
            <a:r>
              <a:rPr lang="en-US" altLang="zh-CN" sz="3100" b="1" kern="1200" dirty="0">
                <a:latin typeface="+mn-lt"/>
                <a:ea typeface="+mn-ea"/>
                <a:cs typeface="+mn-cs"/>
              </a:rPr>
              <a:t>&lt;</a:t>
            </a:r>
            <a:r>
              <a:rPr lang="zh-CN" altLang="en-US" sz="3100" b="1" kern="1200" dirty="0">
                <a:latin typeface="+mn-lt"/>
                <a:ea typeface="+mn-ea"/>
                <a:cs typeface="+mn-cs"/>
              </a:rPr>
              <a:t>思想道德与法治</a:t>
            </a:r>
            <a:r>
              <a:rPr lang="en-US" altLang="zh-CN" sz="3100" b="1" kern="1200" dirty="0">
                <a:latin typeface="+mn-lt"/>
                <a:ea typeface="+mn-ea"/>
                <a:cs typeface="+mn-cs"/>
              </a:rPr>
              <a:t>&gt;</a:t>
            </a:r>
            <a:r>
              <a:rPr lang="zh-CN" altLang="en-US" sz="3100" b="1" kern="1200" dirty="0">
                <a:latin typeface="+mn-lt"/>
                <a:ea typeface="+mn-ea"/>
                <a:cs typeface="+mn-cs"/>
              </a:rPr>
              <a:t>学生学习手册》（</a:t>
            </a:r>
            <a:r>
              <a:rPr lang="en-US" altLang="zh-CN" sz="3100" b="1" kern="1200" dirty="0">
                <a:latin typeface="+mn-lt"/>
                <a:ea typeface="+mn-ea"/>
                <a:cs typeface="+mn-cs"/>
              </a:rPr>
              <a:t>2021</a:t>
            </a:r>
            <a:r>
              <a:rPr lang="zh-CN" altLang="en-US" sz="3100" b="1" kern="1200" dirty="0">
                <a:latin typeface="+mn-lt"/>
                <a:ea typeface="+mn-ea"/>
                <a:cs typeface="+mn-cs"/>
              </a:rPr>
              <a:t>版）</a:t>
            </a:r>
            <a:endParaRPr lang="zh-CN" altLang="en-US" sz="3100" b="1" kern="1200" dirty="0">
              <a:latin typeface="+mn-lt"/>
              <a:ea typeface="+mn-ea"/>
              <a:cs typeface="+mn-cs"/>
            </a:endParaRPr>
          </a:p>
        </p:txBody>
      </p:sp>
      <p:pic>
        <p:nvPicPr>
          <p:cNvPr id="4" name="图片 3" descr="CJ3036"/>
          <p:cNvPicPr>
            <a:picLocks noChangeAspect="1"/>
          </p:cNvPicPr>
          <p:nvPr/>
        </p:nvPicPr>
        <p:blipFill>
          <a:blip r:embed="rId1"/>
          <a:stretch>
            <a:fillRect/>
          </a:stretch>
        </p:blipFill>
        <p:spPr>
          <a:xfrm>
            <a:off x="1304290" y="546735"/>
            <a:ext cx="1217930" cy="8978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内容占位符 2"/>
          <p:cNvSpPr>
            <a:spLocks noGrp="1"/>
          </p:cNvSpPr>
          <p:nvPr>
            <p:ph idx="1"/>
          </p:nvPr>
        </p:nvSpPr>
        <p:spPr>
          <a:xfrm>
            <a:off x="1188085" y="1819910"/>
            <a:ext cx="10009505" cy="4368800"/>
          </a:xfrm>
        </p:spPr>
        <p:txBody>
          <a:bodyPr vert="horz" wrap="square" lIns="91440" tIns="45720" rIns="91440" bIns="45720" anchor="t" anchorCtr="0">
            <a:normAutofit lnSpcReduction="10000"/>
          </a:bodyPr>
          <a:p>
            <a:pPr eaLnBrk="1" hangingPunct="1">
              <a:buFont typeface="Arial" panose="020B0604020202020204" pitchFamily="34" charset="0"/>
              <a:buNone/>
            </a:pPr>
            <a:r>
              <a:rPr lang="en-US" altLang="zh-CN" sz="2800" b="1" kern="1200" dirty="0">
                <a:latin typeface="+mn-lt"/>
                <a:ea typeface="+mn-ea"/>
                <a:cs typeface="+mn-cs"/>
              </a:rPr>
              <a:t>《</a:t>
            </a:r>
            <a:r>
              <a:rPr lang="zh-CN" altLang="zh-CN" sz="2800" b="1" kern="1200" dirty="0">
                <a:latin typeface="+mn-lt"/>
                <a:ea typeface="+mn-ea"/>
                <a:cs typeface="+mn-cs"/>
              </a:rPr>
              <a:t>四川大学本科生考试工作管理办法（修订）</a:t>
            </a:r>
            <a:r>
              <a:rPr lang="en-US" altLang="zh-CN" sz="2800" b="1" kern="1200" dirty="0">
                <a:latin typeface="+mn-lt"/>
                <a:ea typeface="+mn-ea"/>
                <a:cs typeface="+mn-cs"/>
              </a:rPr>
              <a:t>》</a:t>
            </a:r>
            <a:r>
              <a:rPr lang="zh-CN" altLang="en-US" sz="2800" b="1" kern="1200" dirty="0">
                <a:latin typeface="+mn-lt"/>
                <a:ea typeface="+mn-ea"/>
                <a:cs typeface="+mn-cs"/>
              </a:rPr>
              <a:t>（</a:t>
            </a:r>
            <a:r>
              <a:rPr lang="en-US" altLang="zh-CN" sz="2800" b="1" kern="1200" dirty="0">
                <a:latin typeface="+mn-lt"/>
                <a:ea typeface="+mn-ea"/>
                <a:cs typeface="+mn-cs"/>
              </a:rPr>
              <a:t>2017</a:t>
            </a:r>
            <a:r>
              <a:rPr lang="zh-CN" altLang="en-US" sz="2800" b="1" kern="1200" dirty="0">
                <a:latin typeface="+mn-lt"/>
                <a:ea typeface="+mn-ea"/>
                <a:cs typeface="+mn-cs"/>
              </a:rPr>
              <a:t>）：</a:t>
            </a:r>
            <a:endParaRPr lang="zh-CN" altLang="zh-CN" sz="2800" b="1" kern="1200" dirty="0">
              <a:latin typeface="+mn-lt"/>
              <a:ea typeface="+mn-ea"/>
              <a:cs typeface="+mn-cs"/>
            </a:endParaRPr>
          </a:p>
          <a:p>
            <a:pPr eaLnBrk="1" hangingPunct="1">
              <a:lnSpc>
                <a:spcPct val="110000"/>
              </a:lnSpc>
            </a:pPr>
            <a:r>
              <a:rPr lang="zh-CN" altLang="zh-CN" sz="2800" b="1" kern="1200" dirty="0">
                <a:latin typeface="+mn-lt"/>
                <a:ea typeface="+mn-ea"/>
                <a:cs typeface="+mn-cs"/>
              </a:rPr>
              <a:t>第三十八条　学生的考试必须严格按照《四川大学考场规则》以及学校其他相关规定进行。凡有考试违纪作弊行为的在校本科生按《四川大学本科学生考试违纪作弊处分规定（修订）》进行处理。</a:t>
            </a:r>
            <a:endParaRPr lang="zh-CN" altLang="zh-CN" sz="2800" b="1" kern="1200" dirty="0">
              <a:latin typeface="+mn-lt"/>
              <a:ea typeface="+mn-ea"/>
              <a:cs typeface="+mn-cs"/>
            </a:endParaRPr>
          </a:p>
          <a:p>
            <a:pPr eaLnBrk="1" hangingPunct="1">
              <a:lnSpc>
                <a:spcPct val="110000"/>
              </a:lnSpc>
            </a:pPr>
            <a:r>
              <a:rPr lang="zh-CN" altLang="zh-CN" sz="2800" b="1" kern="1200" dirty="0">
                <a:latin typeface="+mn-lt"/>
                <a:ea typeface="+mn-ea"/>
                <a:cs typeface="+mn-cs"/>
              </a:rPr>
              <a:t>第三十九条　受处分的学生，该门课程成绩以零分计，并取消该门课程的补考资格。</a:t>
            </a:r>
            <a:endParaRPr lang="zh-CN" altLang="zh-CN" sz="2800" b="1" kern="1200" dirty="0">
              <a:latin typeface="+mn-lt"/>
              <a:ea typeface="+mn-ea"/>
              <a:cs typeface="+mn-cs"/>
            </a:endParaRPr>
          </a:p>
          <a:p>
            <a:pPr eaLnBrk="1" hangingPunct="1">
              <a:lnSpc>
                <a:spcPct val="110000"/>
              </a:lnSpc>
              <a:buFont typeface="Arial" panose="020B0604020202020204" pitchFamily="34" charset="0"/>
              <a:buNone/>
            </a:pPr>
            <a:endParaRPr lang="zh-CN" altLang="en-US" b="1" kern="1200" dirty="0">
              <a:latin typeface="+mn-lt"/>
              <a:ea typeface="+mn-ea"/>
              <a:cs typeface="+mn-cs"/>
            </a:endParaRPr>
          </a:p>
        </p:txBody>
      </p:sp>
      <p:sp>
        <p:nvSpPr>
          <p:cNvPr id="4" name="Rectangle 2"/>
          <p:cNvSpPr>
            <a:spLocks noGrp="1" noChangeArrowheads="1"/>
          </p:cNvSpPr>
          <p:nvPr>
            <p:ph type="title"/>
          </p:nvPr>
        </p:nvSpPr>
        <p:spPr>
          <a:xfrm>
            <a:off x="2152650" y="225425"/>
            <a:ext cx="7886700" cy="1325563"/>
          </a:xfrm>
        </p:spPr>
        <p:txBody>
          <a:bodyPr vert="horz" wrap="square" lIns="91440" tIns="45720" rIns="91440" bIns="45720" numCol="1" anchor="ctr" anchorCtr="0" compatLnSpc="1">
            <a:noAutofit/>
          </a:bodyP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48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rPr>
              <a:t>考试纪律要求</a:t>
            </a:r>
            <a:r>
              <a:rPr kumimoji="0" lang="en-US" altLang="zh-CN" sz="48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rPr>
              <a:t>       </a:t>
            </a:r>
            <a:endParaRPr kumimoji="0" lang="en-US" altLang="zh-CN" sz="48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endParaRPr>
          </a:p>
        </p:txBody>
      </p:sp>
      <p:pic>
        <p:nvPicPr>
          <p:cNvPr id="2" name="图片 1" descr="CJ3036"/>
          <p:cNvPicPr>
            <a:picLocks noChangeAspect="1"/>
          </p:cNvPicPr>
          <p:nvPr/>
        </p:nvPicPr>
        <p:blipFill>
          <a:blip r:embed="rId1"/>
          <a:stretch>
            <a:fillRect/>
          </a:stretch>
        </p:blipFill>
        <p:spPr>
          <a:xfrm>
            <a:off x="1487170" y="439420"/>
            <a:ext cx="1217930" cy="8978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3"/>
          <p:cNvSpPr>
            <a:spLocks noGrp="1"/>
          </p:cNvSpPr>
          <p:nvPr>
            <p:ph idx="1"/>
          </p:nvPr>
        </p:nvSpPr>
        <p:spPr>
          <a:xfrm>
            <a:off x="1033145" y="1579245"/>
            <a:ext cx="10317480" cy="4878705"/>
          </a:xfrm>
        </p:spPr>
        <p:txBody>
          <a:bodyPr vert="horz" wrap="square" lIns="91440" tIns="45720" rIns="91440" bIns="45720" numCol="1" anchor="t" anchorCtr="0" compatLnSpc="1">
            <a:normAutofit lnSpcReduction="20000"/>
          </a:bodyPr>
          <a:lstStyle/>
          <a:p>
            <a:pPr marL="171450" marR="0" lvl="0" indent="-171450" algn="l" defTabSz="914400" rtl="0" eaLnBrk="1" fontAlgn="base" latinLnBrk="0" hangingPunct="1">
              <a:lnSpc>
                <a:spcPct val="110000"/>
              </a:lnSpc>
              <a:spcBef>
                <a:spcPts val="750"/>
              </a:spcBef>
              <a:spcAft>
                <a:spcPct val="0"/>
              </a:spcAft>
              <a:buClrTx/>
              <a:buSzTx/>
              <a:buFont typeface="Arial" panose="020B0604020202020204" pitchFamily="34" charset="0"/>
              <a:buNone/>
              <a:defRPr/>
            </a:pPr>
            <a:r>
              <a:rPr kumimoji="0" lang="en-US" altLang="zh-CN" sz="3200" b="1" i="0" u="none" strike="noStrike" kern="1200" cap="none" spc="0" normalizeH="0" baseline="0" noProof="1">
                <a:ln>
                  <a:noFill/>
                </a:ln>
                <a:solidFill>
                  <a:schemeClr val="tx1"/>
                </a:solidFill>
                <a:effectLst/>
                <a:uLnTx/>
                <a:uFillTx/>
                <a:latin typeface="+mn-lt"/>
                <a:ea typeface="+mn-ea"/>
                <a:cs typeface="+mn-cs"/>
              </a:rPr>
              <a:t>1</a:t>
            </a:r>
            <a:r>
              <a:rPr kumimoji="0" lang="zh-CN" altLang="en-US" sz="3200" b="1" i="0" u="none" strike="noStrike" kern="1200" cap="none" spc="0" normalizeH="0" baseline="0" noProof="1">
                <a:ln>
                  <a:noFill/>
                </a:ln>
                <a:solidFill>
                  <a:schemeClr val="tx1"/>
                </a:solidFill>
                <a:effectLst/>
                <a:uLnTx/>
                <a:uFillTx/>
                <a:latin typeface="+mn-lt"/>
                <a:ea typeface="+mn-ea"/>
                <a:cs typeface="+mn-cs"/>
              </a:rPr>
              <a:t>、学生应至少</a:t>
            </a:r>
            <a:r>
              <a:rPr kumimoji="0" lang="zh-CN" altLang="en-US" sz="3200" b="1" i="0" u="none" strike="noStrike" kern="1200" cap="none" spc="0" normalizeH="0" baseline="0" noProof="1">
                <a:ln>
                  <a:noFill/>
                </a:ln>
                <a:solidFill>
                  <a:srgbClr val="C00000"/>
                </a:solidFill>
                <a:effectLst/>
                <a:uLnTx/>
                <a:uFillTx/>
                <a:latin typeface="+mn-lt"/>
                <a:ea typeface="+mn-ea"/>
                <a:cs typeface="+mn-cs"/>
              </a:rPr>
              <a:t>提前</a:t>
            </a:r>
            <a:r>
              <a:rPr kumimoji="0" lang="en-US" altLang="zh-CN" sz="3200" b="1" i="0" u="none" strike="noStrike" kern="1200" cap="none" spc="0" normalizeH="0" baseline="0" noProof="1">
                <a:ln>
                  <a:noFill/>
                </a:ln>
                <a:solidFill>
                  <a:srgbClr val="C00000"/>
                </a:solidFill>
                <a:effectLst/>
                <a:uLnTx/>
                <a:uFillTx/>
                <a:latin typeface="+mn-lt"/>
                <a:ea typeface="+mn-ea"/>
                <a:cs typeface="+mn-cs"/>
              </a:rPr>
              <a:t>20</a:t>
            </a:r>
            <a:r>
              <a:rPr kumimoji="0" lang="zh-CN" altLang="en-US" sz="3200" b="1" i="0" u="none" strike="noStrike" kern="1200" cap="none" spc="0" normalizeH="0" baseline="0" noProof="1">
                <a:ln>
                  <a:noFill/>
                </a:ln>
                <a:solidFill>
                  <a:srgbClr val="C00000"/>
                </a:solidFill>
                <a:effectLst/>
                <a:uLnTx/>
                <a:uFillTx/>
                <a:latin typeface="+mn-lt"/>
                <a:ea typeface="+mn-ea"/>
                <a:cs typeface="+mn-cs"/>
              </a:rPr>
              <a:t>分钟</a:t>
            </a:r>
            <a:r>
              <a:rPr kumimoji="0" lang="zh-CN" altLang="en-US" sz="3200" b="1" i="0" u="none" strike="noStrike" kern="1200" cap="none" spc="0" normalizeH="0" baseline="0" noProof="1">
                <a:ln>
                  <a:noFill/>
                </a:ln>
                <a:solidFill>
                  <a:schemeClr val="tx1"/>
                </a:solidFill>
                <a:effectLst/>
                <a:uLnTx/>
                <a:uFillTx/>
                <a:latin typeface="+mn-lt"/>
                <a:ea typeface="+mn-ea"/>
                <a:cs typeface="+mn-cs"/>
              </a:rPr>
              <a:t>到考场，并按照教务系统</a:t>
            </a:r>
            <a:r>
              <a:rPr kumimoji="0" lang="zh-CN" altLang="en-US" sz="3200" b="1" i="0" u="none" strike="noStrike" kern="1200" cap="none" spc="0" normalizeH="0" baseline="0" noProof="1">
                <a:ln>
                  <a:noFill/>
                </a:ln>
                <a:solidFill>
                  <a:srgbClr val="C00000"/>
                </a:solidFill>
                <a:effectLst/>
                <a:uLnTx/>
                <a:uFillTx/>
                <a:latin typeface="+mn-lt"/>
                <a:ea typeface="+mn-ea"/>
                <a:cs typeface="+mn-cs"/>
              </a:rPr>
              <a:t>指定的教室</a:t>
            </a:r>
            <a:r>
              <a:rPr kumimoji="0" lang="zh-CN" altLang="en-US" sz="3200" b="1" i="0" u="none" strike="noStrike" kern="1200" cap="none" spc="0" normalizeH="0" baseline="0" noProof="1">
                <a:ln>
                  <a:noFill/>
                </a:ln>
                <a:solidFill>
                  <a:schemeClr val="tx1"/>
                </a:solidFill>
                <a:effectLst/>
                <a:uLnTx/>
                <a:uFillTx/>
                <a:latin typeface="+mn-lt"/>
                <a:ea typeface="+mn-ea"/>
                <a:cs typeface="+mn-cs"/>
              </a:rPr>
              <a:t>参加考试；如因学生未按指定地点参加考试而出现试卷丢失或成绩无法登录等后果，由学生自行承担责任。</a:t>
            </a:r>
            <a:endParaRPr kumimoji="0" lang="zh-CN" altLang="en-US" sz="3200" b="1" i="0" u="none" strike="noStrike" kern="1200" cap="none" spc="0" normalizeH="0" baseline="0" noProof="1">
              <a:ln>
                <a:noFill/>
              </a:ln>
              <a:solidFill>
                <a:schemeClr val="tx1"/>
              </a:solidFill>
              <a:effectLst/>
              <a:uLnTx/>
              <a:uFillTx/>
              <a:latin typeface="+mn-lt"/>
              <a:ea typeface="+mn-ea"/>
              <a:cs typeface="+mn-cs"/>
            </a:endParaRPr>
          </a:p>
          <a:p>
            <a:pPr marL="171450" marR="0" lvl="0" indent="-171450" algn="l" defTabSz="914400" rtl="0" eaLnBrk="1" fontAlgn="base" latinLnBrk="0" hangingPunct="1">
              <a:lnSpc>
                <a:spcPct val="110000"/>
              </a:lnSpc>
              <a:spcBef>
                <a:spcPts val="750"/>
              </a:spcBef>
              <a:spcAft>
                <a:spcPct val="0"/>
              </a:spcAft>
              <a:buClrTx/>
              <a:buSzTx/>
              <a:buFont typeface="Arial" panose="020B0604020202020204" pitchFamily="34" charset="0"/>
              <a:buNone/>
              <a:defRPr/>
            </a:pPr>
            <a:r>
              <a:rPr kumimoji="0" lang="en-US" altLang="zh-CN" sz="3200" b="1" i="0" u="none" strike="noStrike" kern="1200" cap="none" spc="0" normalizeH="0" baseline="0" noProof="1">
                <a:ln>
                  <a:noFill/>
                </a:ln>
                <a:solidFill>
                  <a:schemeClr val="tx1"/>
                </a:solidFill>
                <a:effectLst/>
                <a:uLnTx/>
                <a:uFillTx/>
                <a:latin typeface="+mn-lt"/>
                <a:ea typeface="+mn-ea"/>
                <a:cs typeface="+mn-cs"/>
              </a:rPr>
              <a:t>2</a:t>
            </a:r>
            <a:r>
              <a:rPr kumimoji="0" lang="zh-CN" altLang="en-US" sz="3200" b="1" i="0" u="none" strike="noStrike" kern="1200" cap="none" spc="0" normalizeH="0" baseline="0" noProof="1">
                <a:ln>
                  <a:noFill/>
                </a:ln>
                <a:solidFill>
                  <a:schemeClr val="tx1"/>
                </a:solidFill>
                <a:effectLst/>
                <a:uLnTx/>
                <a:uFillTx/>
                <a:latin typeface="+mn-lt"/>
                <a:ea typeface="+mn-ea"/>
                <a:cs typeface="+mn-cs"/>
              </a:rPr>
              <a:t>、考试时，学生应将</a:t>
            </a:r>
            <a:r>
              <a:rPr kumimoji="0" lang="zh-CN" altLang="en-US" sz="3200" b="1" i="0" u="none" strike="noStrike" kern="1200" cap="none" spc="0" normalizeH="0" baseline="0" noProof="1">
                <a:ln>
                  <a:noFill/>
                </a:ln>
                <a:solidFill>
                  <a:srgbClr val="C00000"/>
                </a:solidFill>
                <a:effectLst/>
                <a:uLnTx/>
                <a:uFillTx/>
                <a:latin typeface="+mn-lt"/>
                <a:ea typeface="+mn-ea"/>
                <a:cs typeface="+mn-cs"/>
              </a:rPr>
              <a:t>学生证或身份证</a:t>
            </a:r>
            <a:r>
              <a:rPr kumimoji="0" lang="zh-CN" altLang="en-US" sz="3200" b="1" i="0" u="none" strike="noStrike" kern="1200" cap="none" spc="0" normalizeH="0" baseline="0" noProof="1">
                <a:ln>
                  <a:noFill/>
                </a:ln>
                <a:solidFill>
                  <a:schemeClr val="tx1"/>
                </a:solidFill>
                <a:effectLst/>
                <a:uLnTx/>
                <a:uFillTx/>
                <a:latin typeface="+mn-lt"/>
                <a:ea typeface="+mn-ea"/>
                <a:cs typeface="+mn-cs"/>
              </a:rPr>
              <a:t>放置于课桌上，以备监考教师检查。</a:t>
            </a:r>
            <a:endParaRPr kumimoji="0" lang="zh-CN" altLang="en-US" sz="3200" b="1" i="0" u="none" strike="noStrike" kern="1200" cap="none" spc="0" normalizeH="0" baseline="0" noProof="1">
              <a:ln>
                <a:noFill/>
              </a:ln>
              <a:solidFill>
                <a:schemeClr val="tx1"/>
              </a:solidFill>
              <a:effectLst/>
              <a:uLnTx/>
              <a:uFillTx/>
              <a:latin typeface="+mn-lt"/>
              <a:ea typeface="+mn-ea"/>
              <a:cs typeface="+mn-cs"/>
            </a:endParaRPr>
          </a:p>
          <a:p>
            <a:pPr marL="171450" marR="0" lvl="0" indent="-171450" algn="l" defTabSz="914400" rtl="0" eaLnBrk="1" fontAlgn="base" latinLnBrk="0" hangingPunct="1">
              <a:lnSpc>
                <a:spcPct val="110000"/>
              </a:lnSpc>
              <a:spcBef>
                <a:spcPts val="750"/>
              </a:spcBef>
              <a:spcAft>
                <a:spcPct val="0"/>
              </a:spcAft>
              <a:buClrTx/>
              <a:buSzTx/>
              <a:buFont typeface="Arial" panose="020B0604020202020204" pitchFamily="34" charset="0"/>
              <a:buNone/>
              <a:defRPr/>
            </a:pPr>
            <a:r>
              <a:rPr kumimoji="0" lang="en-US" altLang="zh-CN" sz="3200" b="1" i="0" u="none" strike="noStrike" kern="1200" cap="none" spc="0" normalizeH="0" baseline="0" noProof="1">
                <a:ln>
                  <a:noFill/>
                </a:ln>
                <a:solidFill>
                  <a:schemeClr val="tx1"/>
                </a:solidFill>
                <a:effectLst/>
                <a:uLnTx/>
                <a:uFillTx/>
                <a:latin typeface="+mn-lt"/>
                <a:ea typeface="+mn-ea"/>
                <a:cs typeface="+mn-cs"/>
                <a:sym typeface="+mn-ea"/>
              </a:rPr>
              <a:t>3</a:t>
            </a:r>
            <a:r>
              <a:rPr kumimoji="0" lang="zh-CN" altLang="en-US" sz="3200" b="1" i="0" u="none" strike="noStrike" kern="1200" cap="none" spc="0" normalizeH="0" baseline="0" noProof="1">
                <a:ln>
                  <a:noFill/>
                </a:ln>
                <a:solidFill>
                  <a:schemeClr val="tx1"/>
                </a:solidFill>
                <a:effectLst/>
                <a:uLnTx/>
                <a:uFillTx/>
                <a:latin typeface="+mn-lt"/>
                <a:ea typeface="+mn-ea"/>
                <a:cs typeface="+mn-cs"/>
                <a:sym typeface="+mn-ea"/>
              </a:rPr>
              <a:t>、学</a:t>
            </a:r>
            <a:r>
              <a:rPr kumimoji="0" lang="zh-CN" altLang="en-US" sz="3200" b="1"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rPr>
              <a:t>生</a:t>
            </a:r>
            <a:r>
              <a:rPr kumimoji="0" lang="zh-CN" altLang="en-US" sz="3200" b="1" i="0" u="none" strike="noStrike" kern="1200" cap="none" spc="0" normalizeH="0" baseline="0" noProof="1">
                <a:ln>
                  <a:noFill/>
                </a:ln>
                <a:solidFill>
                  <a:srgbClr val="C00000"/>
                </a:solidFill>
                <a:effectLst/>
                <a:uLnTx/>
                <a:uFillTx/>
                <a:latin typeface="宋体" panose="02010600030101010101" pitchFamily="2" charset="-122"/>
                <a:ea typeface="+mn-ea"/>
                <a:cs typeface="+mn-cs"/>
                <a:sym typeface="+mn-ea"/>
              </a:rPr>
              <a:t>不得将手机、笔记本电脑等通讯工具、数码产品带入考场</a:t>
            </a:r>
            <a:r>
              <a:rPr kumimoji="0" lang="zh-CN" altLang="en-US" sz="3200" b="1"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rPr>
              <a:t>，也不得将其作为计时工具使用。</a:t>
            </a:r>
            <a:endParaRPr kumimoji="0" lang="zh-CN" altLang="en-US" sz="3200" b="1"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endParaRPr>
          </a:p>
          <a:p>
            <a:pPr marL="171450" marR="0" lvl="0" indent="-171450" algn="l" defTabSz="914400" rtl="0" eaLnBrk="1" fontAlgn="base" latinLnBrk="0" hangingPunct="1">
              <a:lnSpc>
                <a:spcPct val="110000"/>
              </a:lnSpc>
              <a:spcBef>
                <a:spcPts val="750"/>
              </a:spcBef>
              <a:spcAft>
                <a:spcPct val="0"/>
              </a:spcAft>
              <a:buClrTx/>
              <a:buSzTx/>
              <a:buFont typeface="Arial" panose="020B0604020202020204" pitchFamily="34" charset="0"/>
              <a:buNone/>
              <a:defRPr/>
            </a:pPr>
            <a:r>
              <a:rPr kumimoji="0" lang="zh-CN" altLang="en-US" sz="3200" b="1"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rPr>
              <a:t> 除考试用文具外，其他物品应放在监考老师指定的位置。</a:t>
            </a:r>
            <a:endParaRPr kumimoji="0" lang="zh-CN" altLang="en-US" sz="3200" b="1" i="0" u="none" strike="noStrike" kern="1200" cap="none" spc="0" normalizeH="0" baseline="0" noProof="1">
              <a:ln>
                <a:noFill/>
              </a:ln>
              <a:solidFill>
                <a:schemeClr val="tx1"/>
              </a:solidFill>
              <a:effectLst/>
              <a:uLnTx/>
              <a:uFillTx/>
              <a:latin typeface="+mn-lt"/>
              <a:ea typeface="+mn-ea"/>
              <a:cs typeface="+mn-cs"/>
            </a:endParaRPr>
          </a:p>
        </p:txBody>
      </p:sp>
      <p:sp>
        <p:nvSpPr>
          <p:cNvPr id="4" name="标题 3"/>
          <p:cNvSpPr>
            <a:spLocks noGrp="1"/>
          </p:cNvSpPr>
          <p:nvPr>
            <p:ph type="title"/>
          </p:nvPr>
        </p:nvSpPr>
        <p:spPr>
          <a:xfrm>
            <a:off x="2152650" y="365125"/>
            <a:ext cx="7886700" cy="976313"/>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4400" b="1"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rPr>
              <a:t>本课程考试要求</a:t>
            </a:r>
            <a:r>
              <a:rPr kumimoji="0" lang="en-US" altLang="zh-CN" sz="4400" b="1"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rPr>
              <a:t> </a:t>
            </a:r>
            <a:endParaRPr kumimoji="0" lang="en-US" altLang="zh-CN" sz="4400" b="1"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endParaRPr>
          </a:p>
        </p:txBody>
      </p:sp>
      <p:pic>
        <p:nvPicPr>
          <p:cNvPr id="2" name="图片 1" descr="CJ3036"/>
          <p:cNvPicPr>
            <a:picLocks noChangeAspect="1"/>
          </p:cNvPicPr>
          <p:nvPr/>
        </p:nvPicPr>
        <p:blipFill>
          <a:blip r:embed="rId1"/>
          <a:stretch>
            <a:fillRect/>
          </a:stretch>
        </p:blipFill>
        <p:spPr>
          <a:xfrm>
            <a:off x="1440815" y="404495"/>
            <a:ext cx="1217930" cy="7607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noProof="0" dirty="0" smtClean="0">
                <a:ln>
                  <a:noFill/>
                </a:ln>
                <a:solidFill>
                  <a:srgbClr val="C0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sym typeface="+mn-ea"/>
              </a:rPr>
              <a:t>本课程考试要求</a:t>
            </a:r>
            <a:r>
              <a:rPr lang="en-US" altLang="zh-CN" noProof="0" dirty="0" smtClean="0">
                <a:ln>
                  <a:noFill/>
                </a:ln>
                <a:solidFill>
                  <a:srgbClr val="C0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sym typeface="+mn-ea"/>
              </a:rPr>
              <a:t> </a:t>
            </a:r>
            <a:endParaRPr lang="zh-CN" altLang="en-US"/>
          </a:p>
        </p:txBody>
      </p:sp>
      <p:sp>
        <p:nvSpPr>
          <p:cNvPr id="15361" name="Rectangle 2"/>
          <p:cNvSpPr>
            <a:spLocks noGrp="1"/>
          </p:cNvSpPr>
          <p:nvPr>
            <p:ph idx="1"/>
          </p:nvPr>
        </p:nvSpPr>
        <p:spPr>
          <a:xfrm>
            <a:off x="690880" y="1818640"/>
            <a:ext cx="10810875" cy="4351655"/>
          </a:xfrm>
        </p:spPr>
        <p:txBody>
          <a:bodyPr vert="horz" wrap="square" lIns="91440" tIns="45720" rIns="91440" bIns="45720" anchor="t" anchorCtr="0"/>
          <a:p>
            <a:pPr eaLnBrk="1" hangingPunct="1">
              <a:lnSpc>
                <a:spcPts val="4200"/>
              </a:lnSpc>
              <a:buFont typeface="Arial" panose="020B0604020202020204" pitchFamily="34" charset="0"/>
              <a:buNone/>
            </a:pPr>
            <a:r>
              <a:rPr lang="en-US" altLang="zh-CN"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4</a:t>
            </a:r>
            <a:r>
              <a:rPr lang="zh-CN" altLang="en-US"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、参加考试的学生应在考试</a:t>
            </a:r>
            <a:r>
              <a:rPr lang="zh-CN" altLang="en-US" sz="3200" b="1" kern="1200" dirty="0">
                <a:solidFill>
                  <a:srgbClr val="C00000"/>
                </a:solidFill>
                <a:latin typeface="宋体" panose="02010600030101010101" pitchFamily="2" charset="-122"/>
                <a:ea typeface="宋体" panose="02010600030101010101" pitchFamily="2" charset="-122"/>
                <a:cs typeface="宋体" panose="02010600030101010101" pitchFamily="2" charset="-122"/>
              </a:rPr>
              <a:t>签到表上签到</a:t>
            </a:r>
            <a:r>
              <a:rPr lang="zh-CN" altLang="en-US"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zh-CN" altLang="en-US"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eaLnBrk="1" hangingPunct="1">
              <a:lnSpc>
                <a:spcPts val="4200"/>
              </a:lnSpc>
              <a:buFont typeface="Arial" panose="020B0604020202020204" pitchFamily="34" charset="0"/>
              <a:buNone/>
            </a:pPr>
            <a:r>
              <a:rPr lang="en-US" altLang="zh-CN"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5</a:t>
            </a:r>
            <a:r>
              <a:rPr lang="zh-CN" altLang="en-US"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、应在</a:t>
            </a:r>
            <a:r>
              <a:rPr lang="zh-CN" altLang="en-US" sz="3200" b="1" kern="1200" dirty="0">
                <a:solidFill>
                  <a:srgbClr val="C00000"/>
                </a:solidFill>
                <a:latin typeface="宋体" panose="02010600030101010101" pitchFamily="2" charset="-122"/>
                <a:ea typeface="宋体" panose="02010600030101010101" pitchFamily="2" charset="-122"/>
                <a:cs typeface="宋体" panose="02010600030101010101" pitchFamily="2" charset="-122"/>
              </a:rPr>
              <a:t>试题和答卷上</a:t>
            </a:r>
            <a:r>
              <a:rPr lang="zh-CN" altLang="en-US"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写清课序号、任课教师姓名、本人姓名、班级、学号等信息。</a:t>
            </a:r>
            <a:endParaRPr lang="zh-CN" altLang="en-US"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eaLnBrk="1" hangingPunct="1">
              <a:lnSpc>
                <a:spcPts val="4200"/>
              </a:lnSpc>
              <a:buFont typeface="Wingdings" panose="05000000000000000000" pitchFamily="2" charset="2"/>
              <a:buNone/>
            </a:pPr>
            <a:r>
              <a:rPr lang="en-US" altLang="zh-CN"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6</a:t>
            </a:r>
            <a:r>
              <a:rPr lang="zh-CN" altLang="en-US"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3200" b="1" kern="1200" dirty="0">
                <a:solidFill>
                  <a:srgbClr val="C00000"/>
                </a:solidFill>
                <a:latin typeface="宋体" panose="02010600030101010101" pitchFamily="2" charset="-122"/>
                <a:ea typeface="宋体" panose="02010600030101010101" pitchFamily="2" charset="-122"/>
                <a:cs typeface="宋体" panose="02010600030101010101" pitchFamily="2" charset="-122"/>
              </a:rPr>
              <a:t>答案全部写在答题纸（答卷）上，写在试题上</a:t>
            </a:r>
            <a:r>
              <a:rPr lang="zh-CN" altLang="en-US" sz="3200" b="1" u="sng" kern="1200" dirty="0">
                <a:solidFill>
                  <a:srgbClr val="C00000"/>
                </a:solidFill>
                <a:latin typeface="宋体" panose="02010600030101010101" pitchFamily="2" charset="-122"/>
                <a:ea typeface="宋体" panose="02010600030101010101" pitchFamily="2" charset="-122"/>
                <a:cs typeface="宋体" panose="02010600030101010101" pitchFamily="2" charset="-122"/>
              </a:rPr>
              <a:t>无效</a:t>
            </a:r>
            <a:r>
              <a:rPr lang="zh-CN" altLang="en-US"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zh-CN" altLang="en-US"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eaLnBrk="1" hangingPunct="1">
              <a:lnSpc>
                <a:spcPts val="4200"/>
              </a:lnSpc>
              <a:buFont typeface="Wingdings" panose="05000000000000000000" pitchFamily="2" charset="2"/>
              <a:buNone/>
            </a:pPr>
            <a:r>
              <a:rPr lang="en-US" altLang="zh-CN"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7</a:t>
            </a:r>
            <a:r>
              <a:rPr lang="zh-CN" altLang="en-US"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、交试卷时应将试题与答卷一并交给监考人员，</a:t>
            </a:r>
            <a:r>
              <a:rPr lang="zh-CN" altLang="en-US" sz="3200" b="1" kern="1200" dirty="0">
                <a:solidFill>
                  <a:srgbClr val="C00000"/>
                </a:solidFill>
                <a:latin typeface="宋体" panose="02010600030101010101" pitchFamily="2" charset="-122"/>
                <a:ea typeface="宋体" panose="02010600030101010101" pitchFamily="2" charset="-122"/>
                <a:cs typeface="宋体" panose="02010600030101010101" pitchFamily="2" charset="-122"/>
              </a:rPr>
              <a:t>试题不得带出考场</a:t>
            </a:r>
            <a:r>
              <a:rPr lang="zh-CN" altLang="en-US"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zh-CN" altLang="en-US"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eaLnBrk="1" hangingPunct="1">
              <a:lnSpc>
                <a:spcPct val="140000"/>
              </a:lnSpc>
              <a:buFont typeface="Arial" panose="020B0604020202020204" pitchFamily="34" charset="0"/>
              <a:buNone/>
            </a:pPr>
            <a:endParaRPr lang="zh-CN" altLang="en-US"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pic>
        <p:nvPicPr>
          <p:cNvPr id="4" name="图片 3" descr="CJ3036"/>
          <p:cNvPicPr>
            <a:picLocks noChangeAspect="1"/>
          </p:cNvPicPr>
          <p:nvPr/>
        </p:nvPicPr>
        <p:blipFill>
          <a:blip r:embed="rId1"/>
          <a:stretch>
            <a:fillRect/>
          </a:stretch>
        </p:blipFill>
        <p:spPr>
          <a:xfrm>
            <a:off x="1559560" y="447675"/>
            <a:ext cx="1027430" cy="7518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6386" name="Rectangle 12"/>
          <p:cNvSpPr>
            <a:spLocks noGrp="1"/>
          </p:cNvSpPr>
          <p:nvPr>
            <p:ph type="title"/>
          </p:nvPr>
        </p:nvSpPr>
        <p:spPr>
          <a:xfrm>
            <a:off x="747395" y="412750"/>
            <a:ext cx="10515600" cy="969010"/>
          </a:xfrm>
        </p:spPr>
        <p:txBody>
          <a:bodyPr vert="horz" wrap="square" lIns="91440" tIns="45720" rIns="91440" bIns="45720" anchor="ctr" anchorCtr="0">
            <a:normAutofit/>
          </a:bodyPr>
          <a:p>
            <a:pPr algn="ctr" eaLnBrk="1" hangingPunct="1"/>
            <a:r>
              <a:rPr lang="zh-CN" altLang="en-US" sz="4890" dirty="0">
                <a:solidFill>
                  <a:srgbClr val="C00000"/>
                </a:solidFill>
                <a:effectLst>
                  <a:outerShdw blurRad="38100" dist="38100" dir="2700000" algn="tl">
                    <a:srgbClr val="000000">
                      <a:alpha val="43137"/>
                    </a:srgbClr>
                  </a:outerShdw>
                </a:effectLst>
                <a:latin typeface="隶书" panose="02010509060101010101" pitchFamily="49" charset="-122"/>
              </a:rPr>
              <a:t>诚信考试承诺</a:t>
            </a:r>
            <a:endParaRPr lang="zh-CN" altLang="en-US" sz="4890" dirty="0">
              <a:solidFill>
                <a:srgbClr val="C00000"/>
              </a:solidFill>
              <a:effectLst>
                <a:outerShdw blurRad="38100" dist="38100" dir="2700000" algn="tl">
                  <a:srgbClr val="000000">
                    <a:alpha val="43137"/>
                  </a:srgbClr>
                </a:outerShdw>
              </a:effectLst>
              <a:latin typeface="隶书" panose="02010509060101010101" pitchFamily="49" charset="-122"/>
            </a:endParaRPr>
          </a:p>
        </p:txBody>
      </p:sp>
      <p:sp>
        <p:nvSpPr>
          <p:cNvPr id="16390" name="TextBox 9"/>
          <p:cNvSpPr txBox="1"/>
          <p:nvPr/>
        </p:nvSpPr>
        <p:spPr>
          <a:xfrm>
            <a:off x="1160463" y="1773238"/>
            <a:ext cx="1489075" cy="460375"/>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t" anchorCtr="0">
            <a:spAutoFit/>
          </a:bodyPr>
          <a:p>
            <a:pPr algn="ctr"/>
            <a:r>
              <a:rPr lang="zh-CN" altLang="en-US" sz="2400" b="1" dirty="0">
                <a:latin typeface="Arial" panose="020B0604020202020204" pitchFamily="34" charset="0"/>
                <a:ea typeface="宋体" panose="02010600030101010101" pitchFamily="2" charset="-122"/>
              </a:rPr>
              <a:t>试题样本</a:t>
            </a:r>
            <a:endParaRPr lang="zh-CN" altLang="en-US" sz="2400" b="1" dirty="0">
              <a:latin typeface="Arial" panose="020B0604020202020204" pitchFamily="34" charset="0"/>
              <a:ea typeface="宋体" panose="02010600030101010101" pitchFamily="2" charset="-122"/>
            </a:endParaRPr>
          </a:p>
        </p:txBody>
      </p:sp>
      <p:grpSp>
        <p:nvGrpSpPr>
          <p:cNvPr id="12" name="组合 11"/>
          <p:cNvGrpSpPr/>
          <p:nvPr/>
        </p:nvGrpSpPr>
        <p:grpSpPr>
          <a:xfrm>
            <a:off x="3056255" y="1381760"/>
            <a:ext cx="7623810" cy="5028565"/>
            <a:chOff x="4526" y="2176"/>
            <a:chExt cx="12006" cy="7919"/>
          </a:xfrm>
        </p:grpSpPr>
        <p:pic>
          <p:nvPicPr>
            <p:cNvPr id="8" name="图片 7" descr="图片1"/>
            <p:cNvPicPr>
              <a:picLocks noChangeAspect="1"/>
            </p:cNvPicPr>
            <p:nvPr/>
          </p:nvPicPr>
          <p:blipFill>
            <a:blip r:embed="rId1"/>
            <a:stretch>
              <a:fillRect/>
            </a:stretch>
          </p:blipFill>
          <p:spPr>
            <a:xfrm>
              <a:off x="4526" y="2176"/>
              <a:ext cx="8995" cy="7901"/>
            </a:xfrm>
            <a:prstGeom prst="rect">
              <a:avLst/>
            </a:prstGeom>
          </p:spPr>
        </p:pic>
        <p:sp>
          <p:nvSpPr>
            <p:cNvPr id="16387" name="AutoShape 8"/>
            <p:cNvSpPr/>
            <p:nvPr/>
          </p:nvSpPr>
          <p:spPr>
            <a:xfrm rot="-10800000" flipV="1">
              <a:off x="12022" y="7155"/>
              <a:ext cx="1735" cy="390"/>
            </a:xfrm>
            <a:prstGeom prst="rightArrow">
              <a:avLst>
                <a:gd name="adj1" fmla="val 50000"/>
                <a:gd name="adj2" fmla="val 130598"/>
              </a:avLst>
            </a:prstGeom>
            <a:solidFill>
              <a:schemeClr val="accent2"/>
            </a:solidFill>
            <a:ln w="9525" cap="flat" cmpd="sng">
              <a:solidFill>
                <a:srgbClr val="FF000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6388" name="Oval 11"/>
            <p:cNvSpPr/>
            <p:nvPr/>
          </p:nvSpPr>
          <p:spPr>
            <a:xfrm>
              <a:off x="8400" y="6953"/>
              <a:ext cx="3515" cy="795"/>
            </a:xfrm>
            <a:prstGeom prst="ellipse">
              <a:avLst/>
            </a:prstGeom>
            <a:noFill/>
            <a:ln w="9525" cap="flat" cmpd="sng">
              <a:solidFill>
                <a:srgbClr val="FF00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9" name="TextBox 8"/>
            <p:cNvSpPr txBox="1"/>
            <p:nvPr/>
          </p:nvSpPr>
          <p:spPr>
            <a:xfrm>
              <a:off x="13864" y="6837"/>
              <a:ext cx="2668" cy="822"/>
            </a:xfrm>
            <a:prstGeom prst="rect">
              <a:avLst/>
            </a:prstGeom>
            <a:solidFill>
              <a:schemeClr val="accent2"/>
            </a:solidFill>
          </p:spPr>
          <p:txBody>
            <a:bodyPr>
              <a:spAutoFit/>
            </a:bodyPr>
            <a:lstStyle/>
            <a:p>
              <a:pPr marR="0" defTabSz="914400">
                <a:buClrTx/>
                <a:buSzTx/>
                <a:defRPr/>
              </a:pPr>
              <a:r>
                <a:rPr kumimoji="0" lang="zh-CN" altLang="en-US" sz="2800" b="1" kern="1200" cap="none" spc="0" normalizeH="0" baseline="0" noProof="0" dirty="0">
                  <a:solidFill>
                    <a:srgbClr val="FFFF00"/>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考生签名</a:t>
              </a:r>
              <a:endParaRPr kumimoji="0" lang="zh-CN" altLang="en-US" sz="2800" b="1" kern="1200" cap="none" spc="0" normalizeH="0" baseline="0" noProof="0" dirty="0">
                <a:solidFill>
                  <a:srgbClr val="FFFF00"/>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endParaRPr>
            </a:p>
          </p:txBody>
        </p:sp>
        <p:sp>
          <p:nvSpPr>
            <p:cNvPr id="5" name="矩形 4"/>
            <p:cNvSpPr/>
            <p:nvPr/>
          </p:nvSpPr>
          <p:spPr>
            <a:xfrm>
              <a:off x="11065" y="3949"/>
              <a:ext cx="445" cy="5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11" name="直接连接符 10"/>
            <p:cNvCxnSpPr/>
            <p:nvPr/>
          </p:nvCxnSpPr>
          <p:spPr>
            <a:xfrm>
              <a:off x="5651" y="5285"/>
              <a:ext cx="15" cy="4811"/>
            </a:xfrm>
            <a:prstGeom prst="line">
              <a:avLst/>
            </a:prstGeom>
          </p:spPr>
          <p:style>
            <a:lnRef idx="1">
              <a:schemeClr val="dk1"/>
            </a:lnRef>
            <a:fillRef idx="0">
              <a:schemeClr val="dk1"/>
            </a:fillRef>
            <a:effectRef idx="0">
              <a:schemeClr val="dk1"/>
            </a:effectRef>
            <a:fontRef idx="minor">
              <a:schemeClr val="tx1"/>
            </a:fontRef>
          </p:style>
        </p:cxn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17409" name="剪贴画占位符 9" descr="Scan.jpg"/>
          <p:cNvPicPr>
            <a:picLocks noGrp="1" noChangeAspect="1"/>
          </p:cNvPicPr>
          <p:nvPr>
            <p:ph type="clipArt" sz="half" idx="2"/>
          </p:nvPr>
        </p:nvPicPr>
        <p:blipFill>
          <a:blip r:embed="rId1"/>
          <a:stretch>
            <a:fillRect/>
          </a:stretch>
        </p:blipFill>
        <p:spPr>
          <a:xfrm>
            <a:off x="3059113" y="2025650"/>
            <a:ext cx="7234237" cy="3963988"/>
          </a:xfrm>
        </p:spPr>
      </p:pic>
      <p:sp>
        <p:nvSpPr>
          <p:cNvPr id="10242" name="Rectangle 2"/>
          <p:cNvSpPr>
            <a:spLocks noGrp="1" noChangeArrowheads="1"/>
          </p:cNvSpPr>
          <p:nvPr>
            <p:ph type="title"/>
          </p:nvPr>
        </p:nvSpPr>
        <p:spPr>
          <a:xfrm>
            <a:off x="2237105" y="422275"/>
            <a:ext cx="8229600" cy="647700"/>
          </a:xfrm>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4445" b="1"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隶书" panose="02010509060101010101" pitchFamily="49" charset="-122"/>
                <a:ea typeface="+mj-ea"/>
                <a:cs typeface="+mj-cs"/>
              </a:rPr>
              <a:t>答题纸（试卷）样式</a:t>
            </a:r>
            <a:endParaRPr kumimoji="0" lang="zh-CN" altLang="en-US" sz="4445" b="1"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隶书" panose="02010509060101010101" pitchFamily="49" charset="-122"/>
              <a:ea typeface="+mj-ea"/>
              <a:cs typeface="+mj-cs"/>
            </a:endParaRPr>
          </a:p>
        </p:txBody>
      </p:sp>
      <p:sp>
        <p:nvSpPr>
          <p:cNvPr id="17411" name="Text Box 8"/>
          <p:cNvSpPr txBox="1"/>
          <p:nvPr/>
        </p:nvSpPr>
        <p:spPr>
          <a:xfrm>
            <a:off x="5796915" y="4622483"/>
            <a:ext cx="3392170" cy="492125"/>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wrap="square" lIns="0" tIns="0" rIns="0" bIns="0" anchor="ctr" anchorCtr="0">
            <a:spAutoFit/>
          </a:bodyPr>
          <a:p>
            <a:pPr algn="ctr"/>
            <a:r>
              <a:rPr lang="zh-CN" altLang="en-US" sz="3200" b="1" dirty="0">
                <a:latin typeface="Arial" panose="020B0604020202020204" pitchFamily="34" charset="0"/>
                <a:ea typeface="宋体" panose="02010600030101010101" pitchFamily="2" charset="-122"/>
              </a:rPr>
              <a:t>考生答题处</a:t>
            </a:r>
            <a:endParaRPr lang="zh-CN" altLang="en-US" sz="3200" b="1" dirty="0">
              <a:latin typeface="Arial" panose="020B0604020202020204" pitchFamily="34" charset="0"/>
              <a:ea typeface="宋体" panose="02010600030101010101" pitchFamily="2" charset="-122"/>
            </a:endParaRPr>
          </a:p>
        </p:txBody>
      </p:sp>
      <p:sp>
        <p:nvSpPr>
          <p:cNvPr id="17412" name="Text Box 9"/>
          <p:cNvSpPr txBox="1"/>
          <p:nvPr/>
        </p:nvSpPr>
        <p:spPr>
          <a:xfrm>
            <a:off x="7616825" y="1635125"/>
            <a:ext cx="2447925" cy="52197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nchor="t" anchorCtr="0">
            <a:spAutoFit/>
          </a:bodyPr>
          <a:p>
            <a:pPr>
              <a:spcBef>
                <a:spcPct val="50000"/>
              </a:spcBef>
            </a:pPr>
            <a:r>
              <a:rPr lang="zh-CN" altLang="en-US" sz="2800" b="1" dirty="0">
                <a:latin typeface="Arial" panose="020B0604020202020204" pitchFamily="34" charset="0"/>
                <a:ea typeface="宋体" panose="02010600030101010101" pitchFamily="2" charset="-122"/>
              </a:rPr>
              <a:t>考生填写信息</a:t>
            </a:r>
            <a:endParaRPr lang="zh-CN" altLang="en-US" sz="2800" b="1" dirty="0">
              <a:latin typeface="Arial" panose="020B0604020202020204" pitchFamily="34" charset="0"/>
              <a:ea typeface="宋体" panose="02010600030101010101" pitchFamily="2" charset="-122"/>
            </a:endParaRPr>
          </a:p>
        </p:txBody>
      </p:sp>
      <p:sp>
        <p:nvSpPr>
          <p:cNvPr id="17413" name="AutoShape 11"/>
          <p:cNvSpPr/>
          <p:nvPr/>
        </p:nvSpPr>
        <p:spPr>
          <a:xfrm rot="-4197544">
            <a:off x="8393430" y="2239010"/>
            <a:ext cx="360045" cy="248920"/>
          </a:xfrm>
          <a:prstGeom prst="leftArrow">
            <a:avLst>
              <a:gd name="adj1" fmla="val 50000"/>
              <a:gd name="adj2" fmla="val 31146"/>
            </a:avLst>
          </a:prstGeom>
          <a:solidFill>
            <a:srgbClr val="FFFF00"/>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7414" name="Text Box 12"/>
          <p:cNvSpPr txBox="1"/>
          <p:nvPr/>
        </p:nvSpPr>
        <p:spPr>
          <a:xfrm>
            <a:off x="1437958" y="1355090"/>
            <a:ext cx="2159000" cy="1081405"/>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nchor="t" anchorCtr="0">
            <a:spAutoFit/>
          </a:bodyPr>
          <a:p>
            <a:pPr>
              <a:lnSpc>
                <a:spcPct val="90000"/>
              </a:lnSpc>
              <a:spcBef>
                <a:spcPct val="50000"/>
              </a:spcBef>
            </a:pPr>
            <a:r>
              <a:rPr lang="zh-CN" altLang="en-US" sz="2800" b="1" dirty="0">
                <a:latin typeface="Arial" panose="020B0604020202020204" pitchFamily="34" charset="0"/>
                <a:ea typeface="宋体" panose="02010600030101010101" pitchFamily="2" charset="-122"/>
              </a:rPr>
              <a:t>教师填写</a:t>
            </a:r>
            <a:endParaRPr lang="zh-CN" altLang="en-US" sz="2800" b="1" dirty="0">
              <a:latin typeface="Arial" panose="020B0604020202020204" pitchFamily="34" charset="0"/>
              <a:ea typeface="宋体" panose="02010600030101010101" pitchFamily="2" charset="-122"/>
            </a:endParaRPr>
          </a:p>
          <a:p>
            <a:pPr algn="ctr">
              <a:lnSpc>
                <a:spcPct val="90000"/>
              </a:lnSpc>
              <a:spcBef>
                <a:spcPct val="50000"/>
              </a:spcBef>
            </a:pPr>
            <a:r>
              <a:rPr lang="zh-CN" altLang="en-US" sz="2800" b="1" dirty="0">
                <a:latin typeface="Arial" panose="020B0604020202020204" pitchFamily="34" charset="0"/>
                <a:ea typeface="宋体" panose="02010600030101010101" pitchFamily="2" charset="-122"/>
              </a:rPr>
              <a:t>阅卷成绩处</a:t>
            </a:r>
            <a:endParaRPr lang="zh-CN" altLang="en-US" sz="2800" b="1" dirty="0">
              <a:latin typeface="Arial" panose="020B0604020202020204" pitchFamily="34" charset="0"/>
              <a:ea typeface="宋体" panose="02010600030101010101" pitchFamily="2" charset="-122"/>
            </a:endParaRPr>
          </a:p>
        </p:txBody>
      </p:sp>
      <p:sp>
        <p:nvSpPr>
          <p:cNvPr id="17415" name="AutoShape 14"/>
          <p:cNvSpPr/>
          <p:nvPr/>
        </p:nvSpPr>
        <p:spPr>
          <a:xfrm rot="-2212455">
            <a:off x="3900805" y="2130425"/>
            <a:ext cx="217488" cy="862013"/>
          </a:xfrm>
          <a:prstGeom prst="downArrow">
            <a:avLst>
              <a:gd name="adj1" fmla="val 50000"/>
              <a:gd name="adj2" fmla="val 98977"/>
            </a:avLst>
          </a:prstGeom>
          <a:solidFill>
            <a:srgbClr val="FF0000"/>
          </a:solidFill>
          <a:ln w="9525" cap="flat" cmpd="sng">
            <a:solidFill>
              <a:srgbClr val="FFFF0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7416" name="Text Box 9"/>
          <p:cNvSpPr txBox="1"/>
          <p:nvPr/>
        </p:nvSpPr>
        <p:spPr>
          <a:xfrm>
            <a:off x="1893888" y="3206750"/>
            <a:ext cx="715962" cy="2676525"/>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square" anchor="t" anchorCtr="0">
            <a:spAutoFit/>
          </a:bodyPr>
          <a:p>
            <a:pPr algn="ctr">
              <a:spcBef>
                <a:spcPct val="50000"/>
              </a:spcBef>
            </a:pPr>
            <a:r>
              <a:rPr lang="zh-CN" altLang="en-US" sz="2800" b="1" dirty="0">
                <a:latin typeface="Arial" panose="020B0604020202020204" pitchFamily="34" charset="0"/>
                <a:ea typeface="宋体" panose="02010600030101010101" pitchFamily="2" charset="-122"/>
              </a:rPr>
              <a:t>考生填写信息</a:t>
            </a:r>
            <a:endParaRPr lang="zh-CN" altLang="en-US" sz="2800" b="1" dirty="0">
              <a:latin typeface="Arial" panose="020B0604020202020204" pitchFamily="34" charset="0"/>
              <a:ea typeface="宋体" panose="02010600030101010101" pitchFamily="2" charset="-122"/>
            </a:endParaRPr>
          </a:p>
        </p:txBody>
      </p:sp>
      <p:sp>
        <p:nvSpPr>
          <p:cNvPr id="12" name="右箭头 11"/>
          <p:cNvSpPr/>
          <p:nvPr/>
        </p:nvSpPr>
        <p:spPr>
          <a:xfrm>
            <a:off x="2609850" y="4102100"/>
            <a:ext cx="504825" cy="288925"/>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
          <p:cNvSpPr>
            <a:spLocks noGrp="1"/>
          </p:cNvSpPr>
          <p:nvPr>
            <p:ph type="title"/>
          </p:nvPr>
        </p:nvSpPr>
        <p:spPr>
          <a:xfrm>
            <a:off x="901700" y="530860"/>
            <a:ext cx="10515600" cy="969010"/>
          </a:xfrm>
        </p:spPr>
        <p:txBody>
          <a:bodyPr anchor="ctr" anchorCtr="0"/>
          <a:p>
            <a:pPr algn="ctr"/>
            <a:r>
              <a:rPr lang="zh-CN" altLang="en-US" sz="4800">
                <a:solidFill>
                  <a:srgbClr val="C00000"/>
                </a:solidFill>
                <a:effectLst>
                  <a:outerShdw blurRad="38100" dist="38100" dir="2700000" algn="tl">
                    <a:srgbClr val="000000">
                      <a:alpha val="43137"/>
                    </a:srgbClr>
                  </a:outerShdw>
                </a:effectLst>
                <a:latin typeface="黑体" panose="02010609060101010101" charset="-122"/>
                <a:ea typeface="黑体" panose="02010609060101010101" charset="-122"/>
              </a:rPr>
              <a:t>关于成绩查询</a:t>
            </a:r>
            <a:endParaRPr lang="zh-CN" altLang="en-US" sz="4800">
              <a:solidFill>
                <a:srgbClr val="C00000"/>
              </a:solidFill>
              <a:effectLst>
                <a:outerShdw blurRad="38100" dist="38100" dir="2700000" algn="tl">
                  <a:srgbClr val="000000">
                    <a:alpha val="43137"/>
                  </a:srgbClr>
                </a:outerShdw>
              </a:effectLst>
              <a:latin typeface="黑体" panose="02010609060101010101" charset="-122"/>
              <a:ea typeface="黑体" panose="02010609060101010101" charset="-122"/>
            </a:endParaRPr>
          </a:p>
        </p:txBody>
      </p:sp>
      <p:sp>
        <p:nvSpPr>
          <p:cNvPr id="12290" name="Rectangle 3"/>
          <p:cNvSpPr>
            <a:spLocks noGrp="1" noChangeArrowheads="1"/>
          </p:cNvSpPr>
          <p:nvPr>
            <p:ph idx="1"/>
          </p:nvPr>
        </p:nvSpPr>
        <p:spPr>
          <a:xfrm>
            <a:off x="965835" y="1581150"/>
            <a:ext cx="10810875" cy="4051300"/>
          </a:xfrm>
        </p:spPr>
        <p:txBody>
          <a:bodyPr vert="horz" wrap="square" lIns="91440" tIns="45720" rIns="91440" bIns="45720" numCol="1" anchor="t" anchorCtr="0" compatLnSpc="1">
            <a:noAutofit/>
          </a:bodyPr>
          <a:lstStyle/>
          <a:p>
            <a:pPr marL="171450" marR="0" lvl="0" indent="-171450" algn="l" defTabSz="914400" rtl="0" eaLnBrk="1" fontAlgn="base" latinLnBrk="0" hangingPunct="1">
              <a:lnSpc>
                <a:spcPct val="150000"/>
              </a:lnSpc>
              <a:spcBef>
                <a:spcPts val="750"/>
              </a:spcBef>
              <a:spcAft>
                <a:spcPct val="0"/>
              </a:spcAft>
              <a:buClrTx/>
              <a:buSzTx/>
              <a:buFont typeface="Arial" panose="020B0604020202020204" pitchFamily="34" charset="0"/>
              <a:buChar char="•"/>
              <a:defRPr/>
            </a:pPr>
            <a:r>
              <a:rPr kumimoji="0" lang="zh-CN" altLang="en-US" b="1" i="0" u="none" strike="noStrike" kern="1200" cap="none" spc="0" normalizeH="0" baseline="0" noProof="0" dirty="0" smtClean="0">
                <a:ln>
                  <a:noFill/>
                </a:ln>
                <a:solidFill>
                  <a:schemeClr val="tx1"/>
                </a:solidFill>
                <a:effectLst/>
                <a:uLnTx/>
                <a:uFillTx/>
                <a:latin typeface="+mn-lt"/>
                <a:ea typeface="+mn-ea"/>
                <a:cs typeface="+mn-cs"/>
              </a:rPr>
              <a:t> 考试成绩登录截至时间：</a:t>
            </a:r>
            <a:r>
              <a:rPr kumimoji="0" lang="zh-CN" altLang="en-US" b="1" i="0" u="none" strike="noStrike" kern="1200" cap="none" spc="0" normalizeH="0" baseline="0" noProof="0" dirty="0" smtClean="0">
                <a:ln>
                  <a:noFill/>
                </a:ln>
                <a:solidFill>
                  <a:srgbClr val="C00000"/>
                </a:solidFill>
                <a:effectLst/>
                <a:uLnTx/>
                <a:uFillTx/>
                <a:latin typeface="+mn-lt"/>
                <a:ea typeface="+mn-ea"/>
                <a:cs typeface="+mn-cs"/>
              </a:rPr>
              <a:t>202</a:t>
            </a:r>
            <a:r>
              <a:rPr kumimoji="0" lang="en-US" altLang="zh-CN" b="1" i="0" u="none" strike="noStrike" kern="1200" cap="none" spc="0" normalizeH="0" baseline="0" noProof="0" dirty="0" smtClean="0">
                <a:ln>
                  <a:noFill/>
                </a:ln>
                <a:solidFill>
                  <a:srgbClr val="C00000"/>
                </a:solidFill>
                <a:effectLst/>
                <a:uLnTx/>
                <a:uFillTx/>
                <a:latin typeface="+mn-lt"/>
                <a:ea typeface="+mn-ea"/>
                <a:cs typeface="+mn-cs"/>
              </a:rPr>
              <a:t>2</a:t>
            </a:r>
            <a:r>
              <a:rPr kumimoji="0" lang="zh-CN" altLang="en-US" b="1" i="0" u="none" strike="noStrike" kern="1200" cap="none" spc="0" normalizeH="0" baseline="0" noProof="0" dirty="0" smtClean="0">
                <a:ln>
                  <a:noFill/>
                </a:ln>
                <a:solidFill>
                  <a:srgbClr val="C00000"/>
                </a:solidFill>
                <a:effectLst/>
                <a:uLnTx/>
                <a:uFillTx/>
                <a:latin typeface="+mn-lt"/>
                <a:ea typeface="+mn-ea"/>
                <a:cs typeface="+mn-cs"/>
              </a:rPr>
              <a:t>年1月</a:t>
            </a:r>
            <a:r>
              <a:rPr kumimoji="0" lang="en-US" altLang="zh-CN" b="1" i="0" u="none" strike="noStrike" kern="1200" cap="none" spc="0" normalizeH="0" baseline="0" noProof="0" dirty="0" smtClean="0">
                <a:ln>
                  <a:noFill/>
                </a:ln>
                <a:solidFill>
                  <a:srgbClr val="C00000"/>
                </a:solidFill>
                <a:effectLst/>
                <a:uLnTx/>
                <a:uFillTx/>
                <a:latin typeface="+mn-lt"/>
                <a:ea typeface="+mn-ea"/>
                <a:cs typeface="+mn-cs"/>
              </a:rPr>
              <a:t>21</a:t>
            </a:r>
            <a:r>
              <a:rPr kumimoji="0" lang="zh-CN" altLang="en-US" b="1" i="0" u="none" strike="noStrike" kern="1200" cap="none" spc="0" normalizeH="0" baseline="0" noProof="0" dirty="0" smtClean="0">
                <a:ln>
                  <a:noFill/>
                </a:ln>
                <a:solidFill>
                  <a:srgbClr val="C00000"/>
                </a:solidFill>
                <a:effectLst/>
                <a:uLnTx/>
                <a:uFillTx/>
                <a:latin typeface="+mn-lt"/>
                <a:ea typeface="+mn-ea"/>
                <a:cs typeface="+mn-cs"/>
              </a:rPr>
              <a:t>日</a:t>
            </a:r>
            <a:r>
              <a:rPr kumimoji="0" lang="en-US" altLang="zh-CN" b="1" i="0" u="none" strike="noStrike" kern="1200" cap="none" spc="0" normalizeH="0" baseline="0" noProof="0" dirty="0" smtClean="0">
                <a:ln>
                  <a:noFill/>
                </a:ln>
                <a:solidFill>
                  <a:srgbClr val="C00000"/>
                </a:solidFill>
                <a:effectLst/>
                <a:uLnTx/>
                <a:uFillTx/>
                <a:latin typeface="+mn-lt"/>
                <a:ea typeface="+mn-ea"/>
                <a:cs typeface="+mn-cs"/>
              </a:rPr>
              <a:t>12</a:t>
            </a:r>
            <a:r>
              <a:rPr kumimoji="0" lang="zh-CN" altLang="en-US" b="1" i="0" u="none" strike="noStrike" kern="1200" cap="none" spc="0" normalizeH="0" baseline="0" noProof="0" dirty="0" smtClean="0">
                <a:ln>
                  <a:noFill/>
                </a:ln>
                <a:solidFill>
                  <a:srgbClr val="C00000"/>
                </a:solidFill>
                <a:effectLst/>
                <a:uLnTx/>
                <a:uFillTx/>
                <a:latin typeface="+mn-lt"/>
                <a:ea typeface="+mn-ea"/>
                <a:cs typeface="+mn-cs"/>
              </a:rPr>
              <a:t>：</a:t>
            </a:r>
            <a:r>
              <a:rPr kumimoji="0" lang="en-US" altLang="zh-CN" b="1" i="0" u="none" strike="noStrike" kern="1200" cap="none" spc="0" normalizeH="0" baseline="0" noProof="0" dirty="0" smtClean="0">
                <a:ln>
                  <a:noFill/>
                </a:ln>
                <a:solidFill>
                  <a:srgbClr val="C00000"/>
                </a:solidFill>
                <a:effectLst/>
                <a:uLnTx/>
                <a:uFillTx/>
                <a:latin typeface="+mn-lt"/>
                <a:ea typeface="+mn-ea"/>
                <a:cs typeface="+mn-cs"/>
              </a:rPr>
              <a:t>00</a:t>
            </a:r>
            <a:r>
              <a:rPr kumimoji="0" lang="zh-CN" altLang="en-US" b="1" i="0" u="none" strike="noStrike" kern="1200" cap="none" spc="0" normalizeH="0" baseline="0" noProof="0" dirty="0" smtClean="0">
                <a:ln>
                  <a:noFill/>
                </a:ln>
                <a:solidFill>
                  <a:srgbClr val="C00000"/>
                </a:solidFill>
                <a:effectLst/>
                <a:uLnTx/>
                <a:uFillTx/>
                <a:latin typeface="+mn-lt"/>
                <a:ea typeface="+mn-ea"/>
                <a:cs typeface="+mn-cs"/>
              </a:rPr>
              <a:t>；</a:t>
            </a:r>
            <a:endParaRPr kumimoji="0" lang="zh-CN" altLang="en-US" b="1" i="0" u="none" strike="noStrike" kern="1200" cap="none" spc="0" normalizeH="0" baseline="0" noProof="0" dirty="0" smtClean="0">
              <a:ln>
                <a:noFill/>
              </a:ln>
              <a:solidFill>
                <a:schemeClr val="tx1"/>
              </a:solidFill>
              <a:effectLst/>
              <a:uLnTx/>
              <a:uFillTx/>
              <a:latin typeface="+mn-lt"/>
              <a:ea typeface="+mn-ea"/>
              <a:cs typeface="+mn-cs"/>
            </a:endParaRPr>
          </a:p>
          <a:p>
            <a:pPr marL="171450" marR="0" lvl="0" indent="-171450" algn="l" defTabSz="914400" rtl="0" eaLnBrk="1" fontAlgn="base" latinLnBrk="0" hangingPunct="1">
              <a:lnSpc>
                <a:spcPct val="150000"/>
              </a:lnSpc>
              <a:spcBef>
                <a:spcPts val="750"/>
              </a:spcBef>
              <a:spcAft>
                <a:spcPct val="0"/>
              </a:spcAft>
              <a:buClrTx/>
              <a:buSzTx/>
              <a:buFont typeface="Arial" panose="020B0604020202020204" pitchFamily="34" charset="0"/>
              <a:buChar char="•"/>
              <a:defRPr/>
            </a:pPr>
            <a:r>
              <a:rPr kumimoji="0" lang="zh-CN" altLang="en-US" b="1" i="0" u="none" strike="noStrike" kern="1200" cap="none" spc="0" normalizeH="0" baseline="0" noProof="0" dirty="0" smtClean="0">
                <a:ln>
                  <a:noFill/>
                </a:ln>
                <a:solidFill>
                  <a:schemeClr val="tx1"/>
                </a:solidFill>
                <a:effectLst/>
                <a:uLnTx/>
                <a:uFillTx/>
                <a:latin typeface="+mn-lt"/>
                <a:ea typeface="+mn-ea"/>
                <a:cs typeface="+mn-cs"/>
              </a:rPr>
              <a:t>考试成绩登录后，学生可上网查询本课程成绩；</a:t>
            </a:r>
            <a:endParaRPr kumimoji="0" lang="zh-CN" altLang="en-US" b="1" i="0" u="none" strike="noStrike" kern="1200" cap="none" spc="0" normalizeH="0" baseline="0" noProof="0" dirty="0" smtClean="0">
              <a:ln>
                <a:noFill/>
              </a:ln>
              <a:solidFill>
                <a:schemeClr val="tx1"/>
              </a:solidFill>
              <a:effectLst/>
              <a:uLnTx/>
              <a:uFillTx/>
              <a:latin typeface="+mn-lt"/>
              <a:ea typeface="+mn-ea"/>
              <a:cs typeface="+mn-cs"/>
            </a:endParaRPr>
          </a:p>
          <a:p>
            <a:pPr marL="171450" marR="0" lvl="0" indent="-171450" algn="l" defTabSz="914400" rtl="0" eaLnBrk="1" fontAlgn="base" latinLnBrk="0" hangingPunct="1">
              <a:lnSpc>
                <a:spcPct val="150000"/>
              </a:lnSpc>
              <a:spcBef>
                <a:spcPts val="750"/>
              </a:spcBef>
              <a:spcAft>
                <a:spcPct val="0"/>
              </a:spcAft>
              <a:buClrTx/>
              <a:buSzTx/>
              <a:buFont typeface="Arial" panose="020B0604020202020204" pitchFamily="34" charset="0"/>
              <a:buChar char="•"/>
              <a:defRPr/>
            </a:pPr>
            <a:r>
              <a:rPr kumimoji="0" lang="zh-CN" altLang="en-US" b="1" i="0" u="none" strike="noStrike" kern="1200" cap="none" spc="0" normalizeH="0" baseline="0" noProof="0" dirty="0" smtClean="0">
                <a:ln>
                  <a:noFill/>
                </a:ln>
                <a:solidFill>
                  <a:schemeClr val="tx1"/>
                </a:solidFill>
                <a:effectLst/>
                <a:uLnTx/>
                <a:uFillTx/>
                <a:latin typeface="+mn-lt"/>
                <a:ea typeface="+mn-ea"/>
                <a:cs typeface="+mn-cs"/>
              </a:rPr>
              <a:t>如有疑问，请于截止时间前联系任课教师，逾期不得更改成绩；教师更改成绩须向教务处提出申请并提供试卷等相关材料。</a:t>
            </a:r>
            <a:endParaRPr kumimoji="0" lang="zh-CN" altLang="en-US" b="1"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4" name="图片 3" descr="CJ3036"/>
          <p:cNvPicPr>
            <a:picLocks noChangeAspect="1"/>
          </p:cNvPicPr>
          <p:nvPr/>
        </p:nvPicPr>
        <p:blipFill>
          <a:blip r:embed="rId1"/>
          <a:stretch>
            <a:fillRect/>
          </a:stretch>
        </p:blipFill>
        <p:spPr>
          <a:xfrm>
            <a:off x="1614170" y="639445"/>
            <a:ext cx="1027430" cy="7518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绪论</a:t>
            </a:r>
            <a:endParaRPr lang="zh-CN" altLang="en-US"/>
          </a:p>
        </p:txBody>
      </p:sp>
      <p:sp>
        <p:nvSpPr>
          <p:cNvPr id="4" name="内容占位符 3"/>
          <p:cNvSpPr>
            <a:spLocks noGrp="1"/>
          </p:cNvSpPr>
          <p:nvPr>
            <p:ph idx="1"/>
          </p:nvPr>
        </p:nvSpPr>
        <p:spPr>
          <a:xfrm>
            <a:off x="690880" y="2007235"/>
            <a:ext cx="10810875" cy="3218815"/>
          </a:xfrm>
        </p:spPr>
        <p:txBody>
          <a:bodyPr/>
          <a:p>
            <a:pPr marL="514350" indent="-514350">
              <a:buFont typeface="+mj-lt"/>
              <a:buAutoNum type="arabicPeriod"/>
            </a:pPr>
            <a:r>
              <a:rPr lang="zh-CN" altLang="en-US" sz="3600" b="1">
                <a:solidFill>
                  <a:schemeClr val="tx1"/>
                </a:solidFill>
              </a:rPr>
              <a:t>中国特色社会主义新时代重要论断的意义及其特征</a:t>
            </a:r>
            <a:endParaRPr lang="zh-CN" altLang="en-US" sz="3600" b="1">
              <a:solidFill>
                <a:schemeClr val="tx1"/>
              </a:solidFill>
            </a:endParaRPr>
          </a:p>
          <a:p>
            <a:pPr marL="514350" indent="-514350">
              <a:buFont typeface="+mj-lt"/>
              <a:buAutoNum type="arabicPeriod"/>
            </a:pPr>
            <a:r>
              <a:rPr lang="zh-CN" altLang="en-US" sz="3600" b="1">
                <a:solidFill>
                  <a:schemeClr val="tx1"/>
                </a:solidFill>
                <a:sym typeface="+mn-ea"/>
              </a:rPr>
              <a:t>新</a:t>
            </a:r>
            <a:r>
              <a:rPr lang="zh-CN" altLang="en-US" sz="3600" b="1">
                <a:solidFill>
                  <a:schemeClr val="tx1"/>
                </a:solidFill>
              </a:rPr>
              <a:t>时代对大学生的要求</a:t>
            </a:r>
            <a:endParaRPr lang="zh-CN" altLang="en-US" sz="3600" b="1">
              <a:solidFill>
                <a:schemeClr val="tx1"/>
              </a:solidFill>
            </a:endParaRPr>
          </a:p>
          <a:p>
            <a:pPr marL="514350" indent="-514350">
              <a:buFont typeface="+mj-lt"/>
              <a:buAutoNum type="arabicPeriod"/>
            </a:pPr>
            <a:r>
              <a:rPr lang="zh-CN" altLang="en-US" sz="3600" b="1">
                <a:solidFill>
                  <a:schemeClr val="tx1"/>
                </a:solidFill>
                <a:sym typeface="+mn-ea"/>
              </a:rPr>
              <a:t>思想道德素质与法治素养的关系</a:t>
            </a:r>
            <a:endParaRPr lang="zh-CN" altLang="en-US" sz="3600" b="1">
              <a:solidFill>
                <a:schemeClr val="tx1"/>
              </a:solidFill>
              <a:sym typeface="+mn-ea"/>
            </a:endParaRPr>
          </a:p>
        </p:txBody>
      </p:sp>
      <p:pic>
        <p:nvPicPr>
          <p:cNvPr id="2" name="图片 1" descr="u=4198014869,597228974&amp;fm=11&amp;gp=0"/>
          <p:cNvPicPr>
            <a:picLocks noChangeAspect="1"/>
          </p:cNvPicPr>
          <p:nvPr/>
        </p:nvPicPr>
        <p:blipFill>
          <a:blip r:embed="rId1"/>
          <a:stretch>
            <a:fillRect/>
          </a:stretch>
        </p:blipFill>
        <p:spPr>
          <a:xfrm>
            <a:off x="690880" y="4747260"/>
            <a:ext cx="1295400" cy="1651635"/>
          </a:xfrm>
          <a:prstGeom prst="rect">
            <a:avLst/>
          </a:prstGeom>
        </p:spPr>
      </p:pic>
      <p:pic>
        <p:nvPicPr>
          <p:cNvPr id="6" name="图片 5" descr="GIF-267"/>
          <p:cNvPicPr>
            <a:picLocks noChangeAspect="1"/>
          </p:cNvPicPr>
          <p:nvPr/>
        </p:nvPicPr>
        <p:blipFill>
          <a:blip r:embed="rId2"/>
          <a:stretch>
            <a:fillRect/>
          </a:stretch>
        </p:blipFill>
        <p:spPr>
          <a:xfrm>
            <a:off x="2606675" y="508000"/>
            <a:ext cx="1229995" cy="8001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2"/>
          <p:cNvSpPr>
            <a:spLocks noGrp="1"/>
          </p:cNvSpPr>
          <p:nvPr>
            <p:ph type="title"/>
          </p:nvPr>
        </p:nvSpPr>
        <p:spPr>
          <a:xfrm>
            <a:off x="2209483" y="188913"/>
            <a:ext cx="7772400" cy="1079500"/>
          </a:xfrm>
        </p:spPr>
        <p:txBody>
          <a:bodyPr vert="horz" wrap="square" lIns="91440" tIns="45720" rIns="91440" bIns="45720" anchor="ctr" anchorCtr="0">
            <a:normAutofit fontScale="90000"/>
          </a:bodyPr>
          <a:p>
            <a:pPr algn="ctr" eaLnBrk="1" hangingPunct="1"/>
            <a:br>
              <a:rPr lang="zh-CN" altLang="zh-CN" dirty="0">
                <a:solidFill>
                  <a:srgbClr val="FFFF00"/>
                </a:solidFill>
                <a:latin typeface="黑体" panose="02010609060101010101" charset="-122"/>
                <a:ea typeface="黑体" panose="02010609060101010101" charset="-122"/>
                <a:cs typeface="黑体" panose="02010609060101010101" charset="-122"/>
              </a:rPr>
            </a:br>
            <a:r>
              <a:rPr lang="zh-CN" altLang="en-US" dirty="0">
                <a:solidFill>
                  <a:srgbClr val="C00000"/>
                </a:solidFill>
                <a:effectLst>
                  <a:outerShdw blurRad="38100" dist="38100" dir="2700000" algn="tl">
                    <a:srgbClr val="000000">
                      <a:alpha val="43137"/>
                    </a:srgbClr>
                  </a:outerShdw>
                </a:effectLst>
                <a:latin typeface="黑体" panose="02010609060101010101" charset="-122"/>
                <a:ea typeface="黑体" panose="02010609060101010101" charset="-122"/>
                <a:cs typeface="黑体" panose="02010609060101010101" charset="-122"/>
              </a:rPr>
              <a:t>关于缓考与补考的规定</a:t>
            </a:r>
            <a:endParaRPr lang="zh-CN" altLang="en-US" dirty="0">
              <a:solidFill>
                <a:srgbClr val="C00000"/>
              </a:solidFill>
              <a:effectLst>
                <a:outerShdw blurRad="38100" dist="38100" dir="2700000" algn="tl">
                  <a:srgbClr val="000000">
                    <a:alpha val="43137"/>
                  </a:srgbClr>
                </a:outerShdw>
              </a:effectLst>
              <a:latin typeface="黑体" panose="02010609060101010101" charset="-122"/>
              <a:ea typeface="黑体" panose="02010609060101010101" charset="-122"/>
              <a:cs typeface="黑体" panose="02010609060101010101" charset="-122"/>
            </a:endParaRPr>
          </a:p>
        </p:txBody>
      </p:sp>
      <p:sp>
        <p:nvSpPr>
          <p:cNvPr id="19458" name="内容占位符 3"/>
          <p:cNvSpPr>
            <a:spLocks noGrp="1"/>
          </p:cNvSpPr>
          <p:nvPr>
            <p:ph idx="1"/>
          </p:nvPr>
        </p:nvSpPr>
        <p:spPr>
          <a:xfrm>
            <a:off x="880745" y="1494155"/>
            <a:ext cx="10083800" cy="4464050"/>
          </a:xfrm>
        </p:spPr>
        <p:txBody>
          <a:bodyPr vert="horz" wrap="square" lIns="91440" tIns="45720" rIns="91440" bIns="45720" anchor="t" anchorCtr="0">
            <a:normAutofit fontScale="90000"/>
          </a:bodyPr>
          <a:p>
            <a:pPr eaLnBrk="1" hangingPunct="1"/>
            <a:r>
              <a:rPr lang="zh-CN" altLang="zh-CN" b="1" kern="1200" dirty="0">
                <a:solidFill>
                  <a:schemeClr val="tx1"/>
                </a:solidFill>
                <a:latin typeface="+mn-lt"/>
                <a:ea typeface="+mn-ea"/>
                <a:cs typeface="+mn-cs"/>
              </a:rPr>
              <a:t>第二十六条　个别学生因特殊原因不能参加期末考试，</a:t>
            </a:r>
            <a:r>
              <a:rPr lang="zh-CN" altLang="zh-CN" b="1" kern="1200" dirty="0">
                <a:solidFill>
                  <a:srgbClr val="C00000"/>
                </a:solidFill>
                <a:latin typeface="+mn-lt"/>
                <a:ea typeface="+mn-ea"/>
                <a:cs typeface="+mn-cs"/>
              </a:rPr>
              <a:t>必须事先书面向学院申请缓考</a:t>
            </a:r>
            <a:r>
              <a:rPr lang="zh-CN" altLang="zh-CN" b="1" kern="1200" dirty="0">
                <a:solidFill>
                  <a:schemeClr val="tx1"/>
                </a:solidFill>
                <a:latin typeface="+mn-lt"/>
                <a:ea typeface="+mn-ea"/>
                <a:cs typeface="+mn-cs"/>
              </a:rPr>
              <a:t>，</a:t>
            </a:r>
            <a:r>
              <a:rPr lang="zh-CN" altLang="zh-CN" b="1" kern="1200" dirty="0">
                <a:solidFill>
                  <a:srgbClr val="C00000"/>
                </a:solidFill>
                <a:latin typeface="+mn-lt"/>
                <a:ea typeface="+mn-ea"/>
                <a:cs typeface="+mn-cs"/>
              </a:rPr>
              <a:t>经学院批准后方可参加下学期开学的缓考</a:t>
            </a:r>
            <a:r>
              <a:rPr lang="zh-CN" altLang="zh-CN" b="1" kern="1200" dirty="0">
                <a:solidFill>
                  <a:schemeClr val="tx1"/>
                </a:solidFill>
                <a:latin typeface="+mn-lt"/>
                <a:ea typeface="+mn-ea"/>
                <a:cs typeface="+mn-cs"/>
              </a:rPr>
              <a:t>。缓考的审批原则、办理流程详见《四川大学学生缓考暂行规定》。</a:t>
            </a:r>
            <a:endParaRPr lang="zh-CN" altLang="zh-CN" b="1" kern="1200" dirty="0">
              <a:solidFill>
                <a:schemeClr val="tx1"/>
              </a:solidFill>
              <a:latin typeface="+mn-lt"/>
              <a:ea typeface="+mn-ea"/>
              <a:cs typeface="+mn-cs"/>
            </a:endParaRPr>
          </a:p>
          <a:p>
            <a:pPr eaLnBrk="1" hangingPunct="1"/>
            <a:r>
              <a:rPr lang="zh-CN" altLang="zh-CN" b="1" kern="1200" dirty="0">
                <a:solidFill>
                  <a:schemeClr val="tx1"/>
                </a:solidFill>
                <a:latin typeface="+mn-lt"/>
                <a:ea typeface="+mn-ea"/>
                <a:cs typeface="+mn-cs"/>
              </a:rPr>
              <a:t>第二十七条　</a:t>
            </a:r>
            <a:r>
              <a:rPr lang="zh-CN" altLang="zh-CN" b="1" kern="1200" dirty="0">
                <a:solidFill>
                  <a:srgbClr val="C00000"/>
                </a:solidFill>
                <a:latin typeface="+mn-lt"/>
                <a:ea typeface="+mn-ea"/>
                <a:cs typeface="+mn-cs"/>
              </a:rPr>
              <a:t>必修课考试不及格，可参加一次补考，补考不及格者，必须重修。</a:t>
            </a:r>
            <a:r>
              <a:rPr lang="zh-CN" altLang="zh-CN" b="1" kern="1200" dirty="0">
                <a:solidFill>
                  <a:schemeClr val="tx1"/>
                </a:solidFill>
                <a:latin typeface="+mn-lt"/>
                <a:ea typeface="+mn-ea"/>
                <a:cs typeface="+mn-cs"/>
              </a:rPr>
              <a:t>取消期末考试资格、违纪作弊、重修、缺考的学生均不得参加补考。选修课程没有补考。</a:t>
            </a:r>
            <a:endParaRPr lang="zh-CN" altLang="zh-CN" b="1" kern="1200" dirty="0">
              <a:solidFill>
                <a:schemeClr val="tx1"/>
              </a:solidFill>
              <a:latin typeface="+mn-lt"/>
              <a:ea typeface="+mn-ea"/>
              <a:cs typeface="+mn-cs"/>
            </a:endParaRPr>
          </a:p>
          <a:p>
            <a:pPr eaLnBrk="1" hangingPunct="1"/>
            <a:r>
              <a:rPr lang="zh-CN" altLang="zh-CN" b="1" kern="1200" dirty="0">
                <a:solidFill>
                  <a:schemeClr val="tx1"/>
                </a:solidFill>
                <a:latin typeface="+mn-lt"/>
                <a:ea typeface="+mn-ea"/>
                <a:cs typeface="+mn-cs"/>
              </a:rPr>
              <a:t>第二十八条　</a:t>
            </a:r>
            <a:r>
              <a:rPr lang="zh-CN" altLang="zh-CN" b="1" kern="1200" dirty="0">
                <a:solidFill>
                  <a:srgbClr val="C00000"/>
                </a:solidFill>
                <a:latin typeface="+mn-lt"/>
                <a:ea typeface="+mn-ea"/>
                <a:cs typeface="+mn-cs"/>
              </a:rPr>
              <a:t>补考、缓考时间一般安排在下学期开学前</a:t>
            </a:r>
            <a:r>
              <a:rPr lang="zh-CN" altLang="zh-CN" b="1" kern="1200" dirty="0">
                <a:solidFill>
                  <a:schemeClr val="tx1"/>
                </a:solidFill>
                <a:latin typeface="+mn-lt"/>
                <a:ea typeface="+mn-ea"/>
                <a:cs typeface="+mn-cs"/>
              </a:rPr>
              <a:t>。缓考不及格或因故不能参加补考、缓考的学生，必须重修。</a:t>
            </a:r>
            <a:endParaRPr lang="zh-CN" altLang="zh-CN" b="1" kern="1200" dirty="0">
              <a:solidFill>
                <a:schemeClr val="tx1"/>
              </a:solidFill>
              <a:latin typeface="+mn-lt"/>
              <a:ea typeface="+mn-ea"/>
              <a:cs typeface="+mn-cs"/>
            </a:endParaRPr>
          </a:p>
          <a:p>
            <a:pPr eaLnBrk="1" hangingPunct="1"/>
            <a:endParaRPr lang="zh-CN" altLang="zh-CN" b="1" kern="1200" dirty="0">
              <a:solidFill>
                <a:schemeClr val="tx1"/>
              </a:solidFill>
              <a:latin typeface="+mn-lt"/>
              <a:ea typeface="+mn-ea"/>
              <a:cs typeface="+mn-cs"/>
            </a:endParaRPr>
          </a:p>
        </p:txBody>
      </p:sp>
      <p:sp>
        <p:nvSpPr>
          <p:cNvPr id="19459" name="矩形 4"/>
          <p:cNvSpPr/>
          <p:nvPr/>
        </p:nvSpPr>
        <p:spPr>
          <a:xfrm>
            <a:off x="5318443" y="5750878"/>
            <a:ext cx="5759450" cy="398780"/>
          </a:xfrm>
          <a:prstGeom prst="rect">
            <a:avLst/>
          </a:prstGeom>
          <a:noFill/>
          <a:ln w="9525">
            <a:noFill/>
          </a:ln>
        </p:spPr>
        <p:txBody>
          <a:bodyPr anchor="t" anchorCtr="0">
            <a:spAutoFit/>
          </a:bodyPr>
          <a:p>
            <a:r>
              <a:rPr lang="en-US" altLang="zh-CN" sz="2000" b="1" dirty="0">
                <a:solidFill>
                  <a:schemeClr val="tx1"/>
                </a:solidFill>
                <a:latin typeface="Arial" panose="020B0604020202020204" pitchFamily="34" charset="0"/>
                <a:ea typeface="宋体" panose="02010600030101010101" pitchFamily="2" charset="-122"/>
              </a:rPr>
              <a:t>《</a:t>
            </a:r>
            <a:r>
              <a:rPr lang="zh-CN" altLang="zh-CN" sz="2000" b="1" dirty="0">
                <a:solidFill>
                  <a:schemeClr val="tx1"/>
                </a:solidFill>
                <a:latin typeface="Arial" panose="020B0604020202020204" pitchFamily="34" charset="0"/>
                <a:ea typeface="宋体" panose="02010600030101010101" pitchFamily="2" charset="-122"/>
              </a:rPr>
              <a:t>四川大学本科生考试工作管理办法（修订）</a:t>
            </a:r>
            <a:r>
              <a:rPr lang="en-US" altLang="zh-CN" sz="2000" b="1" dirty="0">
                <a:solidFill>
                  <a:schemeClr val="tx1"/>
                </a:solidFill>
                <a:latin typeface="Arial" panose="020B0604020202020204" pitchFamily="34" charset="0"/>
                <a:ea typeface="宋体" panose="02010600030101010101" pitchFamily="2" charset="-122"/>
              </a:rPr>
              <a:t>》</a:t>
            </a:r>
            <a:endParaRPr lang="en-US" altLang="zh-CN" sz="2000" b="1" dirty="0">
              <a:solidFill>
                <a:schemeClr val="tx1"/>
              </a:solidFill>
              <a:latin typeface="Arial" panose="020B0604020202020204" pitchFamily="34" charset="0"/>
              <a:ea typeface="宋体" panose="02010600030101010101" pitchFamily="2" charset="-122"/>
            </a:endParaRPr>
          </a:p>
        </p:txBody>
      </p:sp>
      <p:pic>
        <p:nvPicPr>
          <p:cNvPr id="4" name="图片 3" descr="CJ3036"/>
          <p:cNvPicPr>
            <a:picLocks noChangeAspect="1"/>
          </p:cNvPicPr>
          <p:nvPr/>
        </p:nvPicPr>
        <p:blipFill>
          <a:blip r:embed="rId1"/>
          <a:stretch>
            <a:fillRect/>
          </a:stretch>
        </p:blipFill>
        <p:spPr>
          <a:xfrm>
            <a:off x="1450340" y="575310"/>
            <a:ext cx="1027430" cy="7518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WordArt 4"/>
          <p:cNvSpPr>
            <a:spLocks noTextEdit="1"/>
          </p:cNvSpPr>
          <p:nvPr/>
        </p:nvSpPr>
        <p:spPr>
          <a:xfrm>
            <a:off x="2807970" y="675640"/>
            <a:ext cx="6576060" cy="755650"/>
          </a:xfrm>
          <a:prstGeom prst="rect">
            <a:avLst/>
          </a:prstGeom>
        </p:spPr>
        <p:txBody>
          <a:bodyPr wrap="none" fromWordArt="1">
            <a:prstTxWarp prst="textPlain">
              <a:avLst>
                <a:gd name="adj" fmla="val 50000"/>
              </a:avLst>
            </a:prstTxWarp>
            <a:noAutofit/>
          </a:bodyPr>
          <a:p>
            <a:pPr algn="l"/>
            <a:r>
              <a:rPr lang="zh-CN" altLang="en-US" sz="4000">
                <a:ln w="19050" cap="flat" cmpd="sng">
                  <a:solidFill>
                    <a:schemeClr val="bg2">
                      <a:lumMod val="75000"/>
                    </a:schemeClr>
                  </a:solidFill>
                  <a:prstDash val="solid"/>
                  <a:round/>
                  <a:headEnd type="none" w="med" len="med"/>
                  <a:tailEnd type="none" w="med" len="med"/>
                </a:ln>
                <a:solidFill>
                  <a:srgbClr val="C00000"/>
                </a:solidFill>
                <a:effectLst>
                  <a:outerShdw dist="35921" dir="2699999" algn="ctr" rotWithShape="0">
                    <a:srgbClr val="990000"/>
                  </a:outerShdw>
                </a:effectLst>
                <a:latin typeface="黑体" panose="02010609060101010101" charset="-122"/>
                <a:ea typeface="黑体" panose="02010609060101010101" charset="-122"/>
              </a:rPr>
              <a:t>认真复习  诚实考试</a:t>
            </a:r>
            <a:endParaRPr lang="zh-CN" altLang="en-US" sz="4000">
              <a:ln w="19050" cap="flat" cmpd="sng">
                <a:solidFill>
                  <a:schemeClr val="bg2">
                    <a:lumMod val="75000"/>
                  </a:schemeClr>
                </a:solidFill>
                <a:prstDash val="solid"/>
                <a:round/>
                <a:headEnd type="none" w="med" len="med"/>
                <a:tailEnd type="none" w="med" len="med"/>
              </a:ln>
              <a:solidFill>
                <a:srgbClr val="C00000"/>
              </a:solidFill>
              <a:effectLst>
                <a:outerShdw dist="35921" dir="2699999" algn="ctr" rotWithShape="0">
                  <a:srgbClr val="990000"/>
                </a:outerShdw>
              </a:effectLst>
              <a:latin typeface="黑体" panose="02010609060101010101" charset="-122"/>
              <a:ea typeface="黑体" panose="02010609060101010101" charset="-122"/>
            </a:endParaRPr>
          </a:p>
        </p:txBody>
      </p:sp>
      <p:sp>
        <p:nvSpPr>
          <p:cNvPr id="20482" name="WordArt 6"/>
          <p:cNvSpPr>
            <a:spLocks noTextEdit="1"/>
          </p:cNvSpPr>
          <p:nvPr/>
        </p:nvSpPr>
        <p:spPr>
          <a:xfrm>
            <a:off x="2808605" y="2196465"/>
            <a:ext cx="6821805" cy="1137920"/>
          </a:xfrm>
          <a:prstGeom prst="rect">
            <a:avLst/>
          </a:prstGeom>
        </p:spPr>
        <p:txBody>
          <a:bodyPr wrap="none" fromWordArt="1">
            <a:prstTxWarp prst="textPlain">
              <a:avLst>
                <a:gd name="adj" fmla="val 50000"/>
              </a:avLst>
            </a:prstTxWarp>
            <a:normAutofit/>
          </a:bodyPr>
          <a:p>
            <a:pPr algn="l"/>
            <a:r>
              <a:rPr lang="zh-CN" altLang="en-US" sz="4400" b="1">
                <a:ln w="12700" cap="flat" cmpd="sng">
                  <a:solidFill>
                    <a:srgbClr val="EAEAEA"/>
                  </a:solidFill>
                  <a:prstDash val="solid"/>
                  <a:round/>
                  <a:headEnd type="none" w="med" len="med"/>
                  <a:tailEnd type="none" w="med" len="med"/>
                </a:ln>
                <a:gradFill rotWithShape="1">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lin ang="0" scaled="1"/>
                  <a:tileRect/>
                </a:gradFill>
                <a:effectLst>
                  <a:outerShdw blurRad="38100" dist="38100" dir="2700000" algn="tl">
                    <a:srgbClr val="000000">
                      <a:alpha val="43137"/>
                    </a:srgbClr>
                  </a:outerShdw>
                </a:effectLst>
                <a:latin typeface="黑体" panose="02010609060101010101" charset="-122"/>
                <a:ea typeface="黑体" panose="02010609060101010101" charset="-122"/>
              </a:rPr>
              <a:t>祝各位同学取得好成绩！</a:t>
            </a:r>
            <a:endParaRPr lang="zh-CN" altLang="en-US" sz="4400" b="1">
              <a:ln w="12700" cap="flat" cmpd="sng">
                <a:solidFill>
                  <a:srgbClr val="EAEAEA"/>
                </a:solidFill>
                <a:prstDash val="solid"/>
                <a:round/>
                <a:headEnd type="none" w="med" len="med"/>
                <a:tailEnd type="none" w="med" len="med"/>
              </a:ln>
              <a:gradFill rotWithShape="1">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lin ang="0" scaled="1"/>
                <a:tileRect/>
              </a:gradFill>
              <a:effectLst>
                <a:outerShdw blurRad="38100" dist="38100" dir="2700000" algn="tl">
                  <a:srgbClr val="000000">
                    <a:alpha val="43137"/>
                  </a:srgbClr>
                </a:outerShdw>
              </a:effectLst>
              <a:latin typeface="黑体" panose="02010609060101010101" charset="-122"/>
              <a:ea typeface="黑体" panose="02010609060101010101" charset="-122"/>
            </a:endParaRPr>
          </a:p>
        </p:txBody>
      </p:sp>
      <p:pic>
        <p:nvPicPr>
          <p:cNvPr id="20483" name="Picture 8" descr="u=1504311895,42116157&amp;fm=23&amp;gp=0"/>
          <p:cNvPicPr>
            <a:picLocks noChangeAspect="1"/>
          </p:cNvPicPr>
          <p:nvPr/>
        </p:nvPicPr>
        <p:blipFill>
          <a:blip r:embed="rId1"/>
          <a:stretch>
            <a:fillRect/>
          </a:stretch>
        </p:blipFill>
        <p:spPr>
          <a:xfrm>
            <a:off x="4590733" y="3958590"/>
            <a:ext cx="3446462" cy="2690813"/>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第一章</a:t>
            </a:r>
            <a:endParaRPr lang="zh-CN" altLang="en-US"/>
          </a:p>
        </p:txBody>
      </p:sp>
      <p:sp>
        <p:nvSpPr>
          <p:cNvPr id="3" name="内容占位符 2"/>
          <p:cNvSpPr>
            <a:spLocks noGrp="1"/>
          </p:cNvSpPr>
          <p:nvPr>
            <p:ph idx="1"/>
          </p:nvPr>
        </p:nvSpPr>
        <p:spPr>
          <a:xfrm>
            <a:off x="902335" y="1803400"/>
            <a:ext cx="10810875" cy="4351655"/>
          </a:xfrm>
        </p:spPr>
        <p:txBody>
          <a:bodyPr>
            <a:normAutofit lnSpcReduction="10000"/>
          </a:bodyPr>
          <a:p>
            <a:pPr marL="514350" indent="-514350">
              <a:buFont typeface="+mj-lt"/>
              <a:buAutoNum type="arabicPeriod"/>
            </a:pPr>
            <a:r>
              <a:rPr lang="zh-CN" altLang="en-US" b="1">
                <a:solidFill>
                  <a:schemeClr val="tx1"/>
                </a:solidFill>
              </a:rPr>
              <a:t>马克思主义人的本质理论</a:t>
            </a:r>
            <a:endParaRPr lang="zh-CN" altLang="en-US" b="1">
              <a:solidFill>
                <a:schemeClr val="tx1"/>
              </a:solidFill>
            </a:endParaRPr>
          </a:p>
          <a:p>
            <a:pPr marL="514350" indent="-514350">
              <a:buFont typeface="+mj-lt"/>
              <a:buAutoNum type="arabicPeriod"/>
            </a:pPr>
            <a:r>
              <a:rPr lang="zh-CN" altLang="en-US" b="1">
                <a:sym typeface="+mn-ea"/>
              </a:rPr>
              <a:t>个人与社会的辩证关系</a:t>
            </a:r>
            <a:endParaRPr lang="zh-CN" altLang="en-US" b="1">
              <a:solidFill>
                <a:schemeClr val="tx1"/>
              </a:solidFill>
            </a:endParaRPr>
          </a:p>
          <a:p>
            <a:pPr marL="514350" indent="-514350">
              <a:buFont typeface="+mj-lt"/>
              <a:buAutoNum type="arabicPeriod"/>
            </a:pPr>
            <a:r>
              <a:rPr lang="zh-CN" altLang="en-US" b="1">
                <a:solidFill>
                  <a:schemeClr val="tx1"/>
                </a:solidFill>
              </a:rPr>
              <a:t>人生目的：定义；高尚的人生目的</a:t>
            </a:r>
            <a:endParaRPr lang="zh-CN" altLang="en-US" b="1">
              <a:solidFill>
                <a:schemeClr val="tx1"/>
              </a:solidFill>
            </a:endParaRPr>
          </a:p>
          <a:p>
            <a:pPr marL="514350" indent="-514350">
              <a:buFont typeface="+mj-lt"/>
              <a:buAutoNum type="arabicPeriod"/>
            </a:pPr>
            <a:r>
              <a:rPr lang="zh-CN" altLang="en-US" b="1">
                <a:solidFill>
                  <a:schemeClr val="tx1"/>
                </a:solidFill>
              </a:rPr>
              <a:t>人生态度：定义；积极进取的人生态度</a:t>
            </a:r>
            <a:endParaRPr lang="zh-CN" altLang="en-US" b="1">
              <a:solidFill>
                <a:schemeClr val="tx1"/>
              </a:solidFill>
            </a:endParaRPr>
          </a:p>
          <a:p>
            <a:pPr marL="514350" indent="-514350">
              <a:buFont typeface="+mj-lt"/>
              <a:buAutoNum type="arabicPeriod"/>
            </a:pPr>
            <a:r>
              <a:rPr lang="zh-CN" altLang="en-US" b="1">
                <a:solidFill>
                  <a:schemeClr val="tx1"/>
                </a:solidFill>
              </a:rPr>
              <a:t>人生价值：定义；人生价值构成；人生价值的评价；人生价值的实现</a:t>
            </a:r>
            <a:endParaRPr lang="zh-CN" altLang="en-US" b="1">
              <a:solidFill>
                <a:schemeClr val="tx1"/>
              </a:solidFill>
            </a:endParaRPr>
          </a:p>
        </p:txBody>
      </p:sp>
      <p:pic>
        <p:nvPicPr>
          <p:cNvPr id="4" name="图片 3" descr="GIF-267"/>
          <p:cNvPicPr>
            <a:picLocks noChangeAspect="1"/>
          </p:cNvPicPr>
          <p:nvPr/>
        </p:nvPicPr>
        <p:blipFill>
          <a:blip r:embed="rId1"/>
          <a:stretch>
            <a:fillRect/>
          </a:stretch>
        </p:blipFill>
        <p:spPr>
          <a:xfrm>
            <a:off x="2606675" y="508000"/>
            <a:ext cx="1229995" cy="8001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第二章</a:t>
            </a:r>
            <a:endParaRPr lang="zh-CN" altLang="en-US"/>
          </a:p>
        </p:txBody>
      </p:sp>
      <p:sp>
        <p:nvSpPr>
          <p:cNvPr id="3" name="内容占位符 2"/>
          <p:cNvSpPr>
            <a:spLocks noGrp="1"/>
          </p:cNvSpPr>
          <p:nvPr>
            <p:ph idx="1"/>
          </p:nvPr>
        </p:nvSpPr>
        <p:spPr>
          <a:xfrm>
            <a:off x="1272540" y="1684655"/>
            <a:ext cx="10810875" cy="4351655"/>
          </a:xfrm>
        </p:spPr>
        <p:txBody>
          <a:bodyPr/>
          <a:p>
            <a:pPr marL="514350" indent="-514350">
              <a:buFont typeface="+mj-lt"/>
              <a:buAutoNum type="arabicPeriod"/>
            </a:pPr>
            <a:r>
              <a:rPr lang="zh-CN" altLang="en-US" b="1">
                <a:solidFill>
                  <a:schemeClr val="tx1"/>
                </a:solidFill>
              </a:rPr>
              <a:t>理想与信念的内涵与特征、</a:t>
            </a:r>
            <a:r>
              <a:rPr lang="zh-CN" altLang="en-US" b="1">
                <a:sym typeface="+mn-ea"/>
              </a:rPr>
              <a:t>作用</a:t>
            </a:r>
            <a:endParaRPr lang="zh-CN" altLang="en-US" b="1">
              <a:solidFill>
                <a:schemeClr val="tx1"/>
              </a:solidFill>
            </a:endParaRPr>
          </a:p>
          <a:p>
            <a:pPr marL="514350" indent="-514350">
              <a:buFont typeface="+mj-lt"/>
              <a:buAutoNum type="arabicPeriod"/>
            </a:pPr>
            <a:r>
              <a:rPr lang="zh-CN" altLang="en-US" b="1">
                <a:solidFill>
                  <a:schemeClr val="tx1"/>
                </a:solidFill>
              </a:rPr>
              <a:t>坚定信仰信念信心</a:t>
            </a:r>
            <a:endParaRPr lang="zh-CN" altLang="en-US" b="1">
              <a:solidFill>
                <a:schemeClr val="tx1"/>
              </a:solidFill>
            </a:endParaRPr>
          </a:p>
          <a:p>
            <a:pPr marL="514350" indent="-514350">
              <a:buFont typeface="+mj-lt"/>
              <a:buAutoNum type="arabicPeriod"/>
            </a:pPr>
            <a:r>
              <a:rPr lang="zh-CN" altLang="en-US" b="1">
                <a:solidFill>
                  <a:schemeClr val="tx1"/>
                </a:solidFill>
              </a:rPr>
              <a:t>理想与现实的关系</a:t>
            </a:r>
            <a:endParaRPr lang="zh-CN" altLang="en-US" b="1">
              <a:solidFill>
                <a:schemeClr val="tx1"/>
              </a:solidFill>
            </a:endParaRPr>
          </a:p>
          <a:p>
            <a:pPr marL="514350" indent="-514350">
              <a:buFont typeface="+mj-lt"/>
              <a:buAutoNum type="arabicPeriod"/>
            </a:pPr>
            <a:r>
              <a:rPr lang="zh-CN" altLang="en-US" b="1">
                <a:solidFill>
                  <a:schemeClr val="tx1"/>
                </a:solidFill>
              </a:rPr>
              <a:t>个人理想与社会理想的关系</a:t>
            </a:r>
            <a:endParaRPr lang="zh-CN" altLang="en-US" b="1">
              <a:solidFill>
                <a:schemeClr val="tx1"/>
              </a:solidFill>
            </a:endParaRPr>
          </a:p>
        </p:txBody>
      </p:sp>
      <p:pic>
        <p:nvPicPr>
          <p:cNvPr id="4" name="图片 3" descr="GIF-267"/>
          <p:cNvPicPr>
            <a:picLocks noChangeAspect="1"/>
          </p:cNvPicPr>
          <p:nvPr/>
        </p:nvPicPr>
        <p:blipFill>
          <a:blip r:embed="rId1"/>
          <a:stretch>
            <a:fillRect/>
          </a:stretch>
        </p:blipFill>
        <p:spPr>
          <a:xfrm>
            <a:off x="2606675" y="508000"/>
            <a:ext cx="1229995" cy="800100"/>
          </a:xfrm>
          <a:prstGeom prst="rect">
            <a:avLst/>
          </a:prstGeom>
        </p:spPr>
      </p:pic>
      <p:pic>
        <p:nvPicPr>
          <p:cNvPr id="6" name="图片 5" descr="微信图片_20200404122751"/>
          <p:cNvPicPr>
            <a:picLocks noChangeAspect="1"/>
          </p:cNvPicPr>
          <p:nvPr/>
        </p:nvPicPr>
        <p:blipFill>
          <a:blip r:embed="rId2"/>
          <a:stretch>
            <a:fillRect/>
          </a:stretch>
        </p:blipFill>
        <p:spPr>
          <a:xfrm>
            <a:off x="9176385" y="4002405"/>
            <a:ext cx="2177415" cy="26003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951605" y="339090"/>
            <a:ext cx="4697095" cy="969010"/>
          </a:xfrm>
        </p:spPr>
        <p:txBody>
          <a:bodyPr/>
          <a:p>
            <a:r>
              <a:rPr lang="zh-CN" altLang="en-US"/>
              <a:t>第三章</a:t>
            </a:r>
            <a:endParaRPr lang="zh-CN" altLang="en-US"/>
          </a:p>
        </p:txBody>
      </p:sp>
      <p:sp>
        <p:nvSpPr>
          <p:cNvPr id="3" name="内容占位符 2"/>
          <p:cNvSpPr>
            <a:spLocks noGrp="1"/>
          </p:cNvSpPr>
          <p:nvPr>
            <p:ph idx="1"/>
          </p:nvPr>
        </p:nvSpPr>
        <p:spPr>
          <a:xfrm>
            <a:off x="1407795" y="1819910"/>
            <a:ext cx="10370820" cy="4351655"/>
          </a:xfrm>
        </p:spPr>
        <p:txBody>
          <a:bodyPr/>
          <a:p>
            <a:pPr marL="514350" indent="-514350">
              <a:buFont typeface="+mj-lt"/>
              <a:buAutoNum type="arabicPeriod"/>
            </a:pPr>
            <a:r>
              <a:rPr lang="zh-CN" altLang="en-US" b="1">
                <a:solidFill>
                  <a:schemeClr val="tx1"/>
                </a:solidFill>
              </a:rPr>
              <a:t>中华民族崇尚精神的优秀传统</a:t>
            </a:r>
            <a:endParaRPr lang="zh-CN" altLang="en-US" b="1">
              <a:solidFill>
                <a:schemeClr val="tx1"/>
              </a:solidFill>
            </a:endParaRPr>
          </a:p>
          <a:p>
            <a:pPr marL="514350" indent="-514350">
              <a:buFont typeface="+mj-lt"/>
              <a:buAutoNum type="arabicPeriod"/>
            </a:pPr>
            <a:r>
              <a:rPr lang="zh-CN" altLang="en-US" b="1">
                <a:solidFill>
                  <a:schemeClr val="tx1"/>
                </a:solidFill>
              </a:rPr>
              <a:t>中国精神的丰富内涵</a:t>
            </a:r>
            <a:endParaRPr lang="zh-CN" altLang="en-US" b="1">
              <a:solidFill>
                <a:schemeClr val="tx1"/>
              </a:solidFill>
            </a:endParaRPr>
          </a:p>
          <a:p>
            <a:pPr marL="514350" indent="-514350">
              <a:buFont typeface="+mj-lt"/>
              <a:buAutoNum type="arabicPeriod"/>
            </a:pPr>
            <a:r>
              <a:rPr lang="zh-CN" altLang="en-US" b="1">
                <a:solidFill>
                  <a:schemeClr val="tx1"/>
                </a:solidFill>
              </a:rPr>
              <a:t>爱国主义的定义</a:t>
            </a:r>
            <a:r>
              <a:rPr lang="zh-CN" altLang="en-US" b="1">
                <a:solidFill>
                  <a:schemeClr val="tx1"/>
                </a:solidFill>
                <a:sym typeface="+mn-ea"/>
              </a:rPr>
              <a:t>、基本内涵</a:t>
            </a:r>
            <a:endParaRPr lang="zh-CN" altLang="en-US" b="1">
              <a:solidFill>
                <a:schemeClr val="tx1"/>
              </a:solidFill>
            </a:endParaRPr>
          </a:p>
          <a:p>
            <a:pPr marL="514350" indent="-514350">
              <a:buFont typeface="+mj-lt"/>
              <a:buAutoNum type="arabicPeriod"/>
            </a:pPr>
            <a:r>
              <a:rPr lang="zh-CN" altLang="en-US" b="1">
                <a:solidFill>
                  <a:schemeClr val="tx1"/>
                </a:solidFill>
              </a:rPr>
              <a:t>新时代忠诚爱国者的要求</a:t>
            </a:r>
            <a:endParaRPr lang="zh-CN" altLang="en-US" b="1">
              <a:solidFill>
                <a:schemeClr val="tx1"/>
              </a:solidFill>
            </a:endParaRPr>
          </a:p>
          <a:p>
            <a:pPr marL="514350" indent="-514350">
              <a:buFont typeface="+mj-lt"/>
              <a:buAutoNum type="arabicPeriod"/>
            </a:pPr>
            <a:r>
              <a:rPr lang="zh-CN" altLang="en-US" b="1">
                <a:solidFill>
                  <a:schemeClr val="tx1"/>
                </a:solidFill>
              </a:rPr>
              <a:t>总体国家安全观</a:t>
            </a:r>
            <a:endParaRPr lang="zh-CN" altLang="en-US" b="1">
              <a:solidFill>
                <a:schemeClr val="tx1"/>
              </a:solidFill>
            </a:endParaRPr>
          </a:p>
          <a:p>
            <a:pPr marL="514350" indent="-514350">
              <a:buFont typeface="+mj-lt"/>
              <a:buAutoNum type="arabicPeriod"/>
            </a:pPr>
            <a:r>
              <a:rPr lang="zh-CN" altLang="en-US" b="1">
                <a:solidFill>
                  <a:schemeClr val="tx1"/>
                </a:solidFill>
              </a:rPr>
              <a:t>改革创新的时代要求；如何做改革创新的生力军</a:t>
            </a:r>
            <a:endParaRPr lang="zh-CN" altLang="en-US" b="1">
              <a:solidFill>
                <a:schemeClr val="tx1"/>
              </a:solidFill>
            </a:endParaRPr>
          </a:p>
        </p:txBody>
      </p:sp>
      <p:pic>
        <p:nvPicPr>
          <p:cNvPr id="4" name="图片 3" descr="GIF-267"/>
          <p:cNvPicPr>
            <a:picLocks noChangeAspect="1"/>
          </p:cNvPicPr>
          <p:nvPr/>
        </p:nvPicPr>
        <p:blipFill>
          <a:blip r:embed="rId1"/>
          <a:stretch>
            <a:fillRect/>
          </a:stretch>
        </p:blipFill>
        <p:spPr>
          <a:xfrm>
            <a:off x="2606675" y="508000"/>
            <a:ext cx="1229995" cy="8001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423545"/>
            <a:ext cx="10515600" cy="969010"/>
          </a:xfrm>
        </p:spPr>
        <p:txBody>
          <a:bodyPr/>
          <a:p>
            <a:r>
              <a:rPr lang="zh-CN" altLang="en-US"/>
              <a:t>第四章</a:t>
            </a:r>
            <a:endParaRPr lang="zh-CN" altLang="en-US"/>
          </a:p>
        </p:txBody>
      </p:sp>
      <p:sp>
        <p:nvSpPr>
          <p:cNvPr id="3" name="内容占位符 2"/>
          <p:cNvSpPr>
            <a:spLocks noGrp="1"/>
          </p:cNvSpPr>
          <p:nvPr>
            <p:ph idx="1"/>
          </p:nvPr>
        </p:nvSpPr>
        <p:spPr>
          <a:xfrm>
            <a:off x="1266190" y="1863725"/>
            <a:ext cx="10284460" cy="4351655"/>
          </a:xfrm>
        </p:spPr>
        <p:txBody>
          <a:bodyPr/>
          <a:p>
            <a:pPr marL="514350" indent="-514350">
              <a:buFont typeface="+mj-lt"/>
              <a:buAutoNum type="arabicPeriod"/>
            </a:pPr>
            <a:r>
              <a:rPr lang="zh-CN" altLang="en-US" b="1">
                <a:solidFill>
                  <a:schemeClr val="tx1"/>
                </a:solidFill>
              </a:rPr>
              <a:t>价值，价值观，核心价值观的定义</a:t>
            </a:r>
            <a:endParaRPr lang="zh-CN" altLang="en-US" b="1">
              <a:solidFill>
                <a:schemeClr val="tx1"/>
              </a:solidFill>
            </a:endParaRPr>
          </a:p>
          <a:p>
            <a:pPr marL="514350" indent="-514350">
              <a:buFont typeface="+mj-lt"/>
              <a:buAutoNum type="arabicPeriod"/>
            </a:pPr>
            <a:r>
              <a:rPr lang="zh-CN" altLang="en-US" b="1">
                <a:solidFill>
                  <a:schemeClr val="tx1"/>
                </a:solidFill>
              </a:rPr>
              <a:t>社会主义核心价值观的基本内容</a:t>
            </a:r>
            <a:endParaRPr lang="zh-CN" altLang="en-US" b="1">
              <a:solidFill>
                <a:schemeClr val="tx1"/>
              </a:solidFill>
            </a:endParaRPr>
          </a:p>
          <a:p>
            <a:pPr marL="514350" indent="-514350">
              <a:buFont typeface="+mj-lt"/>
              <a:buAutoNum type="arabicPeriod"/>
            </a:pPr>
            <a:r>
              <a:rPr lang="zh-CN" altLang="en-US" b="1">
                <a:solidFill>
                  <a:schemeClr val="tx1"/>
                </a:solidFill>
              </a:rPr>
              <a:t>当代中国发展进步的精神指引</a:t>
            </a:r>
            <a:endParaRPr lang="zh-CN" altLang="en-US" b="1">
              <a:solidFill>
                <a:schemeClr val="tx1"/>
              </a:solidFill>
            </a:endParaRPr>
          </a:p>
          <a:p>
            <a:pPr marL="514350" indent="-514350">
              <a:buFont typeface="+mj-lt"/>
              <a:buAutoNum type="arabicPeriod"/>
            </a:pPr>
            <a:r>
              <a:rPr lang="zh-CN" altLang="en-US" b="1">
                <a:solidFill>
                  <a:schemeClr val="tx1"/>
                </a:solidFill>
              </a:rPr>
              <a:t>社会主义核心价值观的显著特征</a:t>
            </a:r>
            <a:endParaRPr lang="zh-CN" altLang="en-US" b="1">
              <a:solidFill>
                <a:schemeClr val="tx1"/>
              </a:solidFill>
            </a:endParaRPr>
          </a:p>
          <a:p>
            <a:pPr marL="514350" indent="-514350">
              <a:buFont typeface="+mj-lt"/>
              <a:buAutoNum type="arabicPeriod"/>
            </a:pPr>
            <a:r>
              <a:rPr lang="zh-CN" altLang="en-US" b="1">
                <a:solidFill>
                  <a:schemeClr val="tx1"/>
                </a:solidFill>
              </a:rPr>
              <a:t>坚定价值观自信</a:t>
            </a:r>
            <a:endParaRPr lang="zh-CN" altLang="en-US" b="1">
              <a:solidFill>
                <a:schemeClr val="tx1"/>
              </a:solidFill>
            </a:endParaRPr>
          </a:p>
          <a:p>
            <a:pPr marL="514350" indent="-514350">
              <a:buFont typeface="+mj-lt"/>
              <a:buAutoNum type="arabicPeriod"/>
            </a:pPr>
            <a:r>
              <a:rPr lang="zh-CN" altLang="en-US" b="1">
                <a:sym typeface="+mn-ea"/>
              </a:rPr>
              <a:t>积极</a:t>
            </a:r>
            <a:r>
              <a:rPr lang="zh-CN" altLang="en-US" b="1">
                <a:sym typeface="+mn-ea"/>
              </a:rPr>
              <a:t>践行</a:t>
            </a:r>
            <a:r>
              <a:rPr lang="zh-CN" altLang="en-US" b="1">
                <a:solidFill>
                  <a:schemeClr val="tx1"/>
                </a:solidFill>
              </a:rPr>
              <a:t>社会主义核心价值观</a:t>
            </a:r>
            <a:endParaRPr lang="zh-CN" altLang="en-US" b="1">
              <a:solidFill>
                <a:schemeClr val="tx1"/>
              </a:solidFill>
            </a:endParaRPr>
          </a:p>
          <a:p>
            <a:pPr marL="0" indent="0">
              <a:buFont typeface="+mj-lt"/>
              <a:buNone/>
            </a:pPr>
            <a:endParaRPr lang="zh-CN" altLang="en-US" b="1">
              <a:solidFill>
                <a:schemeClr val="tx1"/>
              </a:solidFill>
            </a:endParaRPr>
          </a:p>
          <a:p>
            <a:pPr marL="514350" indent="-514350">
              <a:buFont typeface="+mj-lt"/>
              <a:buAutoNum type="arabicPeriod"/>
            </a:pPr>
            <a:endParaRPr lang="zh-CN" altLang="en-US" b="1">
              <a:solidFill>
                <a:schemeClr val="tx1"/>
              </a:solidFill>
            </a:endParaRPr>
          </a:p>
        </p:txBody>
      </p:sp>
      <p:pic>
        <p:nvPicPr>
          <p:cNvPr id="4" name="图片 3" descr="GIF-267"/>
          <p:cNvPicPr>
            <a:picLocks noChangeAspect="1"/>
          </p:cNvPicPr>
          <p:nvPr/>
        </p:nvPicPr>
        <p:blipFill>
          <a:blip r:embed="rId1"/>
          <a:stretch>
            <a:fillRect/>
          </a:stretch>
        </p:blipFill>
        <p:spPr>
          <a:xfrm>
            <a:off x="2606675" y="508000"/>
            <a:ext cx="1087755" cy="8001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第五章</a:t>
            </a:r>
            <a:endParaRPr lang="zh-CN" altLang="en-US"/>
          </a:p>
        </p:txBody>
      </p:sp>
      <p:sp>
        <p:nvSpPr>
          <p:cNvPr id="3" name="内容占位符 2"/>
          <p:cNvSpPr>
            <a:spLocks noGrp="1"/>
          </p:cNvSpPr>
          <p:nvPr>
            <p:ph idx="1"/>
          </p:nvPr>
        </p:nvSpPr>
        <p:spPr>
          <a:xfrm>
            <a:off x="1179195" y="1624330"/>
            <a:ext cx="9833610" cy="4575810"/>
          </a:xfrm>
        </p:spPr>
        <p:txBody>
          <a:bodyPr>
            <a:normAutofit fontScale="90000" lnSpcReduction="20000"/>
          </a:bodyPr>
          <a:p>
            <a:pPr marL="514350" indent="-514350" fontAlgn="auto">
              <a:lnSpc>
                <a:spcPct val="110000"/>
              </a:lnSpc>
              <a:buFont typeface="+mj-lt"/>
              <a:buAutoNum type="arabicPeriod"/>
            </a:pPr>
            <a:r>
              <a:rPr lang="zh-CN" altLang="en-US" b="1">
                <a:solidFill>
                  <a:schemeClr val="tx1"/>
                </a:solidFill>
              </a:rPr>
              <a:t>道德的起源、本质、功能、作用；</a:t>
            </a:r>
            <a:r>
              <a:rPr lang="zh-CN" altLang="en-US" b="1">
                <a:solidFill>
                  <a:schemeClr val="tx1"/>
                </a:solidFill>
                <a:sym typeface="+mn-ea"/>
              </a:rPr>
              <a:t>道德发展的基本类型和规律</a:t>
            </a:r>
            <a:endParaRPr lang="zh-CN" altLang="en-US" b="1">
              <a:solidFill>
                <a:schemeClr val="tx1"/>
              </a:solidFill>
              <a:sym typeface="+mn-ea"/>
            </a:endParaRPr>
          </a:p>
          <a:p>
            <a:pPr marL="514350" indent="-514350" fontAlgn="auto">
              <a:lnSpc>
                <a:spcPct val="110000"/>
              </a:lnSpc>
              <a:buFont typeface="+mj-lt"/>
              <a:buAutoNum type="arabicPeriod"/>
            </a:pPr>
            <a:r>
              <a:rPr lang="zh-CN" altLang="en-US" b="1">
                <a:solidFill>
                  <a:schemeClr val="tx1"/>
                </a:solidFill>
                <a:sym typeface="+mn-ea"/>
              </a:rPr>
              <a:t>社会主义道德的核心和原则</a:t>
            </a:r>
            <a:endParaRPr lang="zh-CN" altLang="en-US" b="1">
              <a:solidFill>
                <a:schemeClr val="tx1"/>
              </a:solidFill>
            </a:endParaRPr>
          </a:p>
          <a:p>
            <a:pPr marL="514350" indent="-514350" fontAlgn="auto">
              <a:lnSpc>
                <a:spcPct val="110000"/>
              </a:lnSpc>
              <a:buFont typeface="+mj-lt"/>
              <a:buAutoNum type="arabicPeriod"/>
            </a:pPr>
            <a:r>
              <a:rPr lang="zh-CN" altLang="en-US" b="1">
                <a:solidFill>
                  <a:schemeClr val="tx1"/>
                </a:solidFill>
              </a:rPr>
              <a:t>中华传统美德的基本精神</a:t>
            </a:r>
            <a:endParaRPr lang="zh-CN" altLang="en-US" b="1">
              <a:solidFill>
                <a:schemeClr val="tx1"/>
              </a:solidFill>
            </a:endParaRPr>
          </a:p>
          <a:p>
            <a:pPr marL="514350" indent="-514350" fontAlgn="auto">
              <a:lnSpc>
                <a:spcPct val="110000"/>
              </a:lnSpc>
              <a:buFont typeface="+mj-lt"/>
              <a:buAutoNum type="arabicPeriod"/>
            </a:pPr>
            <a:r>
              <a:rPr lang="zh-CN" altLang="en-US" b="1">
                <a:solidFill>
                  <a:schemeClr val="tx1"/>
                </a:solidFill>
              </a:rPr>
              <a:t>中国革命道德形成与发展</a:t>
            </a:r>
            <a:endParaRPr lang="zh-CN" altLang="en-US" b="1">
              <a:solidFill>
                <a:schemeClr val="tx1"/>
              </a:solidFill>
            </a:endParaRPr>
          </a:p>
          <a:p>
            <a:pPr marL="514350" indent="-514350" fontAlgn="auto">
              <a:lnSpc>
                <a:spcPct val="110000"/>
              </a:lnSpc>
              <a:buFont typeface="+mj-lt"/>
              <a:buAutoNum type="arabicPeriod"/>
            </a:pPr>
            <a:r>
              <a:rPr lang="zh-CN" altLang="en-US" b="1">
                <a:solidFill>
                  <a:schemeClr val="tx1"/>
                </a:solidFill>
              </a:rPr>
              <a:t>公共生活与社会公德</a:t>
            </a:r>
            <a:endParaRPr lang="zh-CN" altLang="en-US" b="1">
              <a:solidFill>
                <a:schemeClr val="tx1"/>
              </a:solidFill>
            </a:endParaRPr>
          </a:p>
          <a:p>
            <a:pPr marL="514350" indent="-514350" fontAlgn="auto">
              <a:lnSpc>
                <a:spcPct val="110000"/>
              </a:lnSpc>
              <a:buFont typeface="+mj-lt"/>
              <a:buAutoNum type="arabicPeriod"/>
            </a:pPr>
            <a:r>
              <a:rPr lang="zh-CN" altLang="en-US" b="1">
                <a:solidFill>
                  <a:schemeClr val="tx1"/>
                </a:solidFill>
              </a:rPr>
              <a:t>职业道德、家庭美德的内容</a:t>
            </a:r>
            <a:endParaRPr lang="zh-CN" altLang="en-US" b="1">
              <a:solidFill>
                <a:schemeClr val="tx1"/>
              </a:solidFill>
            </a:endParaRPr>
          </a:p>
          <a:p>
            <a:pPr marL="514350" indent="-514350" fontAlgn="auto">
              <a:buFont typeface="+mj-lt"/>
              <a:buAutoNum type="arabicPeriod" startAt="7"/>
            </a:pPr>
            <a:r>
              <a:rPr lang="zh-CN" altLang="en-US" b="1">
                <a:solidFill>
                  <a:schemeClr val="tx1"/>
                </a:solidFill>
                <a:sym typeface="+mn-ea"/>
              </a:rPr>
              <a:t>网络生活中的道德要求</a:t>
            </a:r>
            <a:endParaRPr lang="zh-CN" altLang="en-US" b="1">
              <a:solidFill>
                <a:schemeClr val="tx1"/>
              </a:solidFill>
              <a:sym typeface="+mn-ea"/>
            </a:endParaRPr>
          </a:p>
          <a:p>
            <a:pPr marL="514350" indent="-514350" fontAlgn="auto">
              <a:buFont typeface="+mj-lt"/>
              <a:buAutoNum type="arabicPeriod" startAt="7"/>
            </a:pPr>
            <a:r>
              <a:rPr lang="zh-CN" altLang="en-US" b="1">
                <a:solidFill>
                  <a:schemeClr val="tx1"/>
                </a:solidFill>
              </a:rPr>
              <a:t>涵养高尚道德品格</a:t>
            </a:r>
            <a:endParaRPr lang="zh-CN" altLang="en-US" b="1">
              <a:solidFill>
                <a:schemeClr val="tx1"/>
              </a:solidFill>
            </a:endParaRPr>
          </a:p>
        </p:txBody>
      </p:sp>
      <p:pic>
        <p:nvPicPr>
          <p:cNvPr id="4" name="图片 3" descr="GIF-267"/>
          <p:cNvPicPr>
            <a:picLocks noChangeAspect="1"/>
          </p:cNvPicPr>
          <p:nvPr/>
        </p:nvPicPr>
        <p:blipFill>
          <a:blip r:embed="rId1"/>
          <a:stretch>
            <a:fillRect/>
          </a:stretch>
        </p:blipFill>
        <p:spPr>
          <a:xfrm>
            <a:off x="2444115" y="339090"/>
            <a:ext cx="1087755" cy="800100"/>
          </a:xfrm>
          <a:prstGeom prst="rect">
            <a:avLst/>
          </a:prstGeom>
        </p:spPr>
      </p:pic>
      <p:pic>
        <p:nvPicPr>
          <p:cNvPr id="5" name="图片 4" descr="mmexport1574862670278"/>
          <p:cNvPicPr>
            <a:picLocks noChangeAspect="1"/>
          </p:cNvPicPr>
          <p:nvPr/>
        </p:nvPicPr>
        <p:blipFill>
          <a:blip r:embed="rId2"/>
          <a:stretch>
            <a:fillRect/>
          </a:stretch>
        </p:blipFill>
        <p:spPr>
          <a:xfrm>
            <a:off x="8435975" y="3872865"/>
            <a:ext cx="2972435" cy="18745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第六章</a:t>
            </a:r>
            <a:endParaRPr lang="zh-CN" altLang="en-US"/>
          </a:p>
        </p:txBody>
      </p:sp>
      <p:sp>
        <p:nvSpPr>
          <p:cNvPr id="3" name="内容占位符 2"/>
          <p:cNvSpPr>
            <a:spLocks noGrp="1"/>
          </p:cNvSpPr>
          <p:nvPr>
            <p:ph idx="1"/>
          </p:nvPr>
        </p:nvSpPr>
        <p:spPr>
          <a:xfrm>
            <a:off x="1180465" y="1810385"/>
            <a:ext cx="10810875" cy="4442460"/>
          </a:xfrm>
        </p:spPr>
        <p:txBody>
          <a:bodyPr>
            <a:normAutofit fontScale="70000"/>
          </a:bodyPr>
          <a:p>
            <a:pPr marL="514350" indent="-514350">
              <a:lnSpc>
                <a:spcPct val="110000"/>
              </a:lnSpc>
              <a:buFont typeface="+mj-lt"/>
              <a:buAutoNum type="arabicPeriod"/>
            </a:pPr>
            <a:r>
              <a:rPr lang="zh-CN" altLang="en-US" b="1">
                <a:solidFill>
                  <a:schemeClr val="tx1"/>
                </a:solidFill>
              </a:rPr>
              <a:t>法律的含义</a:t>
            </a:r>
            <a:endParaRPr lang="zh-CN" altLang="en-US" b="1">
              <a:solidFill>
                <a:schemeClr val="tx1"/>
              </a:solidFill>
            </a:endParaRPr>
          </a:p>
          <a:p>
            <a:pPr marL="514350" indent="-514350">
              <a:lnSpc>
                <a:spcPct val="110000"/>
              </a:lnSpc>
              <a:buFont typeface="+mj-lt"/>
              <a:buAutoNum type="arabicPeriod"/>
            </a:pPr>
            <a:r>
              <a:rPr lang="zh-CN" altLang="en-US" b="1">
                <a:solidFill>
                  <a:schemeClr val="tx1"/>
                </a:solidFill>
              </a:rPr>
              <a:t>我国社会主义法律的本质特征和运行</a:t>
            </a:r>
            <a:endParaRPr lang="zh-CN" altLang="en-US" b="1">
              <a:solidFill>
                <a:schemeClr val="tx1"/>
              </a:solidFill>
            </a:endParaRPr>
          </a:p>
          <a:p>
            <a:pPr marL="514350" indent="-514350">
              <a:lnSpc>
                <a:spcPct val="110000"/>
              </a:lnSpc>
              <a:buFont typeface="+mj-lt"/>
              <a:buAutoNum type="arabicPeriod"/>
            </a:pPr>
            <a:r>
              <a:rPr lang="zh-CN" altLang="en-US" b="1">
                <a:solidFill>
                  <a:schemeClr val="tx1"/>
                </a:solidFill>
              </a:rPr>
              <a:t>习近平法治思想的主要内容</a:t>
            </a:r>
            <a:endParaRPr lang="zh-CN" altLang="en-US" b="1">
              <a:solidFill>
                <a:schemeClr val="tx1"/>
              </a:solidFill>
            </a:endParaRPr>
          </a:p>
          <a:p>
            <a:pPr marL="514350" indent="-514350">
              <a:lnSpc>
                <a:spcPct val="110000"/>
              </a:lnSpc>
              <a:buFont typeface="+mj-lt"/>
              <a:buAutoNum type="arabicPeriod"/>
            </a:pPr>
            <a:r>
              <a:rPr lang="zh-CN" altLang="en-US" b="1">
                <a:solidFill>
                  <a:schemeClr val="tx1"/>
                </a:solidFill>
              </a:rPr>
              <a:t>坚持中国特色社会主义法治道路必须遵循的原则</a:t>
            </a:r>
            <a:endParaRPr lang="zh-CN" altLang="en-US" b="1">
              <a:solidFill>
                <a:schemeClr val="tx1"/>
              </a:solidFill>
            </a:endParaRPr>
          </a:p>
          <a:p>
            <a:pPr marL="514350" indent="-514350">
              <a:lnSpc>
                <a:spcPct val="110000"/>
              </a:lnSpc>
              <a:buFont typeface="+mj-lt"/>
              <a:buAutoNum type="arabicPeriod"/>
            </a:pPr>
            <a:r>
              <a:rPr lang="zh-CN" altLang="en-US" b="1">
                <a:solidFill>
                  <a:schemeClr val="tx1"/>
                </a:solidFill>
                <a:sym typeface="+mn-ea"/>
              </a:rPr>
              <a:t>建设中国特色社会主义法治体系；坚持全面依法治国的要求</a:t>
            </a:r>
            <a:endParaRPr lang="zh-CN" altLang="en-US" b="1">
              <a:solidFill>
                <a:schemeClr val="tx1"/>
              </a:solidFill>
              <a:sym typeface="+mn-ea"/>
            </a:endParaRPr>
          </a:p>
          <a:p>
            <a:pPr marL="514350" indent="-514350">
              <a:lnSpc>
                <a:spcPct val="110000"/>
              </a:lnSpc>
              <a:buFont typeface="+mj-lt"/>
              <a:buAutoNum type="arabicPeriod"/>
            </a:pPr>
            <a:r>
              <a:rPr lang="zh-CN" altLang="en-US" b="1">
                <a:solidFill>
                  <a:schemeClr val="tx1"/>
                </a:solidFill>
              </a:rPr>
              <a:t>我国宪法的形成和发展，宪法的基本原则，宪法规定的公民的基本权利与义务</a:t>
            </a:r>
            <a:endParaRPr lang="zh-CN" altLang="en-US" b="1">
              <a:solidFill>
                <a:schemeClr val="tx1"/>
              </a:solidFill>
            </a:endParaRPr>
          </a:p>
          <a:p>
            <a:pPr marL="514350" indent="-514350">
              <a:lnSpc>
                <a:spcPct val="110000"/>
              </a:lnSpc>
              <a:buFont typeface="+mj-lt"/>
              <a:buAutoNum type="arabicPeriod"/>
            </a:pPr>
            <a:r>
              <a:rPr lang="zh-CN" altLang="en-US" b="1">
                <a:solidFill>
                  <a:schemeClr val="tx1"/>
                </a:solidFill>
              </a:rPr>
              <a:t>法治思维的基本内容</a:t>
            </a:r>
            <a:endParaRPr lang="zh-CN" altLang="en-US" b="1">
              <a:solidFill>
                <a:schemeClr val="tx1"/>
              </a:solidFill>
            </a:endParaRPr>
          </a:p>
          <a:p>
            <a:pPr marL="514350" indent="-514350">
              <a:lnSpc>
                <a:spcPct val="110000"/>
              </a:lnSpc>
              <a:buFont typeface="+mj-lt"/>
              <a:buAutoNum type="arabicPeriod"/>
            </a:pPr>
            <a:r>
              <a:rPr lang="zh-CN" altLang="en-US" b="1">
                <a:solidFill>
                  <a:schemeClr val="tx1"/>
                </a:solidFill>
              </a:rPr>
              <a:t>法律权利与法律义务的关系</a:t>
            </a:r>
            <a:endParaRPr lang="zh-CN" altLang="en-US" b="1">
              <a:solidFill>
                <a:schemeClr val="tx1"/>
              </a:solidFill>
            </a:endParaRPr>
          </a:p>
          <a:p>
            <a:pPr marL="514350" indent="-514350">
              <a:lnSpc>
                <a:spcPct val="110000"/>
              </a:lnSpc>
              <a:buFont typeface="+mj-lt"/>
              <a:buAutoNum type="arabicPeriod"/>
            </a:pPr>
            <a:r>
              <a:rPr lang="zh-CN" altLang="en-US" b="1">
                <a:solidFill>
                  <a:schemeClr val="tx1"/>
                </a:solidFill>
              </a:rPr>
              <a:t>不断提升法治素养</a:t>
            </a:r>
            <a:endParaRPr lang="zh-CN" altLang="en-US" b="1">
              <a:solidFill>
                <a:schemeClr val="tx1"/>
              </a:solidFill>
            </a:endParaRPr>
          </a:p>
        </p:txBody>
      </p:sp>
      <p:pic>
        <p:nvPicPr>
          <p:cNvPr id="5" name="图片 4" descr="GIF-267"/>
          <p:cNvPicPr>
            <a:picLocks noChangeAspect="1"/>
          </p:cNvPicPr>
          <p:nvPr/>
        </p:nvPicPr>
        <p:blipFill>
          <a:blip r:embed="rId1"/>
          <a:stretch>
            <a:fillRect/>
          </a:stretch>
        </p:blipFill>
        <p:spPr>
          <a:xfrm>
            <a:off x="2606675" y="508000"/>
            <a:ext cx="1229995" cy="8001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noChangeArrowheads="1"/>
          </p:cNvSpPr>
          <p:nvPr>
            <p:ph type="ctrTitle"/>
          </p:nvPr>
        </p:nvSpPr>
        <p:spPr>
          <a:xfrm>
            <a:off x="3136900" y="1717993"/>
            <a:ext cx="6553200" cy="2520950"/>
          </a:xfrm>
        </p:spPr>
        <p:txBody>
          <a:bodyPr vert="horz" wrap="square" lIns="91440" tIns="45720" rIns="91440" bIns="45720" numCol="1" anchor="b" anchorCtr="0" compatLnSpc="1">
            <a:normAutofit fontScale="90000"/>
          </a:bodyPr>
          <a:lstStyle/>
          <a:p>
            <a:pPr marL="0" marR="0" lvl="0" indent="0" algn="l" defTabSz="914400" rtl="0" eaLnBrk="1" fontAlgn="base" latinLnBrk="0" hangingPunct="1">
              <a:lnSpc>
                <a:spcPct val="150000"/>
              </a:lnSpc>
              <a:spcBef>
                <a:spcPct val="0"/>
              </a:spcBef>
              <a:spcAft>
                <a:spcPct val="0"/>
              </a:spcAft>
              <a:buClrTx/>
              <a:buSzTx/>
              <a:buFontTx/>
              <a:buNone/>
              <a:defRPr/>
            </a:pPr>
            <a:br>
              <a:rPr kumimoji="0" lang="en-US" altLang="zh-CN" sz="5335"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rPr>
            </a:br>
            <a:br>
              <a:rPr kumimoji="0" lang="zh-CN" altLang="en-US" sz="5335"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rPr>
            </a:br>
            <a:r>
              <a:rPr kumimoji="0" lang="zh-CN" altLang="en-US" sz="5335"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rPr>
              <a:t> 期末考试安排及要求</a:t>
            </a:r>
            <a:br>
              <a:rPr kumimoji="0" lang="en-US" altLang="zh-CN" sz="5335"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rPr>
            </a:br>
            <a:r>
              <a:rPr kumimoji="0" lang="en-US" altLang="zh-CN" sz="5335"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rPr>
              <a:t>   </a:t>
            </a:r>
            <a:endParaRPr kumimoji="0" lang="en-US" altLang="zh-CN" sz="5335"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endParaRPr>
          </a:p>
        </p:txBody>
      </p:sp>
      <p:pic>
        <p:nvPicPr>
          <p:cNvPr id="5" name="图片 4" descr="u=4198014869,597228974&amp;fm=11&amp;gp=0"/>
          <p:cNvPicPr>
            <a:picLocks noChangeAspect="1"/>
          </p:cNvPicPr>
          <p:nvPr/>
        </p:nvPicPr>
        <p:blipFill>
          <a:blip r:embed="rId1"/>
          <a:stretch>
            <a:fillRect/>
          </a:stretch>
        </p:blipFill>
        <p:spPr>
          <a:xfrm>
            <a:off x="4620895" y="4127500"/>
            <a:ext cx="2152015" cy="1651635"/>
          </a:xfrm>
          <a:prstGeom prst="rect">
            <a:avLst/>
          </a:prstGeom>
        </p:spPr>
      </p:pic>
    </p:spTree>
  </p:cSld>
  <p:clrMapOvr>
    <a:masterClrMapping/>
  </p:clrMapOvr>
</p:sld>
</file>

<file path=ppt/tags/tag1.xml><?xml version="1.0" encoding="utf-8"?>
<p:tagLst xmlns:p="http://schemas.openxmlformats.org/presentationml/2006/main">
  <p:tag name="MH" val="20150924163840"/>
  <p:tag name="MH_LIBRARY" val="GRAPHIC"/>
  <p:tag name="MH_ORDER" val="Straight Connector 13"/>
</p:tagLst>
</file>

<file path=ppt/tags/tag2.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1951</Words>
  <Application>WPS 演示</Application>
  <PresentationFormat>宽屏</PresentationFormat>
  <Paragraphs>161</Paragraphs>
  <Slides>21</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21</vt:i4>
      </vt:variant>
    </vt:vector>
  </HeadingPairs>
  <TitlesOfParts>
    <vt:vector size="42" baseType="lpstr">
      <vt:lpstr>Arial</vt:lpstr>
      <vt:lpstr>宋体</vt:lpstr>
      <vt:lpstr>Wingdings</vt:lpstr>
      <vt:lpstr>微软雅黑</vt:lpstr>
      <vt:lpstr>华文新魏</vt:lpstr>
      <vt:lpstr>Calibri</vt:lpstr>
      <vt:lpstr>黑体</vt:lpstr>
      <vt:lpstr>Arial Unicode MS</vt:lpstr>
      <vt:lpstr>Calibri Light</vt:lpstr>
      <vt:lpstr>隶书</vt:lpstr>
      <vt:lpstr>楷体_GB2312</vt:lpstr>
      <vt:lpstr>新宋体</vt:lpstr>
      <vt:lpstr>Agency FB</vt:lpstr>
      <vt:lpstr>华文中宋</vt:lpstr>
      <vt:lpstr>楷体</vt:lpstr>
      <vt:lpstr>华文行楷</vt:lpstr>
      <vt:lpstr>仿宋</vt:lpstr>
      <vt:lpstr>方正姚体</vt:lpstr>
      <vt:lpstr>华文楷体</vt:lpstr>
      <vt:lpstr>华文琥珀</vt:lpstr>
      <vt:lpstr>Office 主题</vt:lpstr>
      <vt:lpstr>思想道德修养与法律基础</vt:lpstr>
      <vt:lpstr>绪论</vt:lpstr>
      <vt:lpstr>第一章</vt:lpstr>
      <vt:lpstr>第二章</vt:lpstr>
      <vt:lpstr>第三章</vt:lpstr>
      <vt:lpstr>第四章</vt:lpstr>
      <vt:lpstr>第五章</vt:lpstr>
      <vt:lpstr>第六章</vt:lpstr>
      <vt:lpstr>思想道德修养与法律基础   期末考试安排及要求    2020~2021学年第一学期</vt:lpstr>
      <vt:lpstr>考  试  安  排</vt:lpstr>
      <vt:lpstr>成绩构成</vt:lpstr>
      <vt:lpstr>考试题型及分值</vt:lpstr>
      <vt:lpstr>命题范围</vt:lpstr>
      <vt:lpstr>考试纪律要求       </vt:lpstr>
      <vt:lpstr>本课程考试要求 </vt:lpstr>
      <vt:lpstr>PowerPoint 演示文稿</vt:lpstr>
      <vt:lpstr>诚信考试承诺</vt:lpstr>
      <vt:lpstr>答题纸（试卷）样式</vt:lpstr>
      <vt:lpstr>关于成绩查询</vt:lpstr>
      <vt:lpstr> 关于缓考与补考的规定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灰兔hⅠs</cp:lastModifiedBy>
  <cp:revision>48</cp:revision>
  <dcterms:created xsi:type="dcterms:W3CDTF">2018-08-29T14:32:00Z</dcterms:created>
  <dcterms:modified xsi:type="dcterms:W3CDTF">2021-12-18T17:57:13Z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KSORubyTemplateID">
    <vt:lpwstr>2</vt:lpwstr>
  </property>
  <property fmtid="{D5CDD505-2E9C-101B-9397-08002B2CF9AE}" pid="4" name="ICV">
    <vt:lpwstr>E2729E2EB14F45948A3C94F1694FAB04</vt:lpwstr>
  </property>
</Properties>
</file>