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4"/>
  </p:notesMasterIdLst>
  <p:sldIdLst>
    <p:sldId id="308" r:id="rId2"/>
    <p:sldId id="257" r:id="rId3"/>
    <p:sldId id="266" r:id="rId4"/>
    <p:sldId id="313" r:id="rId5"/>
    <p:sldId id="319" r:id="rId6"/>
    <p:sldId id="267" r:id="rId7"/>
    <p:sldId id="268" r:id="rId8"/>
    <p:sldId id="269" r:id="rId9"/>
    <p:sldId id="315" r:id="rId10"/>
    <p:sldId id="270" r:id="rId11"/>
    <p:sldId id="273" r:id="rId12"/>
    <p:sldId id="316" r:id="rId13"/>
    <p:sldId id="272" r:id="rId14"/>
    <p:sldId id="320" r:id="rId15"/>
    <p:sldId id="274" r:id="rId16"/>
    <p:sldId id="276" r:id="rId17"/>
    <p:sldId id="277" r:id="rId18"/>
    <p:sldId id="278" r:id="rId19"/>
    <p:sldId id="279" r:id="rId20"/>
    <p:sldId id="280" r:id="rId21"/>
    <p:sldId id="318" r:id="rId22"/>
    <p:sldId id="321" r:id="rId23"/>
    <p:sldId id="283" r:id="rId24"/>
    <p:sldId id="301" r:id="rId25"/>
    <p:sldId id="284" r:id="rId26"/>
    <p:sldId id="285" r:id="rId27"/>
    <p:sldId id="286" r:id="rId28"/>
    <p:sldId id="287" r:id="rId29"/>
    <p:sldId id="288" r:id="rId30"/>
    <p:sldId id="322" r:id="rId31"/>
    <p:sldId id="289" r:id="rId32"/>
    <p:sldId id="296" r:id="rId33"/>
    <p:sldId id="323" r:id="rId34"/>
    <p:sldId id="290" r:id="rId35"/>
    <p:sldId id="292" r:id="rId36"/>
    <p:sldId id="311" r:id="rId37"/>
    <p:sldId id="293" r:id="rId38"/>
    <p:sldId id="294" r:id="rId39"/>
    <p:sldId id="258" r:id="rId40"/>
    <p:sldId id="295" r:id="rId41"/>
    <p:sldId id="259" r:id="rId42"/>
    <p:sldId id="297" r:id="rId43"/>
    <p:sldId id="298" r:id="rId44"/>
    <p:sldId id="306" r:id="rId45"/>
    <p:sldId id="299" r:id="rId46"/>
    <p:sldId id="300" r:id="rId47"/>
    <p:sldId id="302" r:id="rId48"/>
    <p:sldId id="303" r:id="rId49"/>
    <p:sldId id="305" r:id="rId50"/>
    <p:sldId id="304" r:id="rId51"/>
    <p:sldId id="265" r:id="rId52"/>
    <p:sldId id="312" r:id="rId53"/>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914400" rtl="0" eaLnBrk="1" latinLnBrk="0" hangingPunct="1">
      <a:defRPr sz="2400" kern="1200">
        <a:solidFill>
          <a:schemeClr val="tx1"/>
        </a:solidFill>
        <a:latin typeface="Times New Roman" pitchFamily="1" charset="0"/>
        <a:ea typeface="+mn-ea"/>
        <a:cs typeface="+mn-cs"/>
      </a:defRPr>
    </a:lvl6pPr>
    <a:lvl7pPr marL="2743200" algn="l" defTabSz="914400" rtl="0" eaLnBrk="1" latinLnBrk="0" hangingPunct="1">
      <a:defRPr sz="2400" kern="1200">
        <a:solidFill>
          <a:schemeClr val="tx1"/>
        </a:solidFill>
        <a:latin typeface="Times New Roman" pitchFamily="1" charset="0"/>
        <a:ea typeface="+mn-ea"/>
        <a:cs typeface="+mn-cs"/>
      </a:defRPr>
    </a:lvl7pPr>
    <a:lvl8pPr marL="3200400" algn="l" defTabSz="914400" rtl="0" eaLnBrk="1" latinLnBrk="0" hangingPunct="1">
      <a:defRPr sz="2400" kern="1200">
        <a:solidFill>
          <a:schemeClr val="tx1"/>
        </a:solidFill>
        <a:latin typeface="Times New Roman" pitchFamily="1" charset="0"/>
        <a:ea typeface="+mn-ea"/>
        <a:cs typeface="+mn-cs"/>
      </a:defRPr>
    </a:lvl8pPr>
    <a:lvl9pPr marL="3657600" algn="l" defTabSz="9144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99FF"/>
    <a:srgbClr val="0000FF"/>
    <a:srgbClr val="CCCCFF"/>
    <a:srgbClr val="6666FF"/>
    <a:srgbClr val="FF0000"/>
    <a:srgbClr val="E6FFE6"/>
    <a:srgbClr val="E1FFE1"/>
    <a:srgbClr val="E1E1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552" autoAdjust="0"/>
  </p:normalViewPr>
  <p:slideViewPr>
    <p:cSldViewPr>
      <p:cViewPr varScale="1">
        <p:scale>
          <a:sx n="46" d="100"/>
          <a:sy n="46" d="100"/>
        </p:scale>
        <p:origin x="18" y="96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ltLang="zh-CN"/>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B257CEF9-6726-4C65-B739-DBA729C2605F}" type="slidenum">
              <a:rPr lang="en-US" altLang="zh-CN"/>
              <a:pPr/>
              <a:t>‹#›</a:t>
            </a:fld>
            <a:endParaRPr lang="en-US" altLang="zh-CN"/>
          </a:p>
        </p:txBody>
      </p:sp>
    </p:spTree>
    <p:extLst>
      <p:ext uri="{BB962C8B-B14F-4D97-AF65-F5344CB8AC3E}">
        <p14:creationId xmlns:p14="http://schemas.microsoft.com/office/powerpoint/2010/main" val="42687740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B53741-1F32-48C6-AC27-0B830E88B1FF}" type="slidenum">
              <a:rPr lang="en-US" altLang="zh-CN"/>
              <a:pPr/>
              <a:t>2</a:t>
            </a:fld>
            <a:endParaRPr lang="en-US" altLang="zh-CN"/>
          </a:p>
        </p:txBody>
      </p:sp>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79317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A39A1-20A3-4E45-83B0-2C0D9A48FB8A}" type="slidenum">
              <a:rPr lang="en-US" altLang="zh-CN"/>
              <a:pPr/>
              <a:t>16</a:t>
            </a:fld>
            <a:endParaRPr lang="en-US" altLang="zh-CN"/>
          </a:p>
        </p:txBody>
      </p:sp>
      <p:sp>
        <p:nvSpPr>
          <p:cNvPr id="132098" name="Rectangle 2"/>
          <p:cNvSpPr>
            <a:spLocks noGrp="1" noRot="1" noChangeAspect="1" noChangeArrowheads="1" noTextEdit="1"/>
          </p:cNvSpPr>
          <p:nvPr>
            <p:ph type="sldImg"/>
          </p:nvPr>
        </p:nvSpPr>
        <p:spPr>
          <a:xfrm>
            <a:off x="381000" y="685800"/>
            <a:ext cx="6096000" cy="3429000"/>
          </a:xfrm>
          <a:ln/>
        </p:spPr>
      </p:sp>
      <p:sp>
        <p:nvSpPr>
          <p:cNvPr id="132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418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18034-D8EC-4AA1-A1B1-C070A0BBD33D}" type="slidenum">
              <a:rPr lang="en-US" altLang="zh-CN"/>
              <a:pPr/>
              <a:t>17</a:t>
            </a:fld>
            <a:endParaRPr lang="en-US" altLang="zh-CN"/>
          </a:p>
        </p:txBody>
      </p:sp>
      <p:sp>
        <p:nvSpPr>
          <p:cNvPr id="134146" name="Rectangle 2"/>
          <p:cNvSpPr>
            <a:spLocks noGrp="1" noRot="1" noChangeAspect="1" noChangeArrowheads="1" noTextEdit="1"/>
          </p:cNvSpPr>
          <p:nvPr>
            <p:ph type="sldImg"/>
          </p:nvPr>
        </p:nvSpPr>
        <p:spPr>
          <a:xfrm>
            <a:off x="381000" y="685800"/>
            <a:ext cx="6096000" cy="3429000"/>
          </a:xfrm>
          <a:ln/>
        </p:spPr>
      </p:sp>
      <p:sp>
        <p:nvSpPr>
          <p:cNvPr id="134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266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308BC-87CB-4CDA-BA81-5CDC24101C85}" type="slidenum">
              <a:rPr lang="en-US" altLang="zh-CN"/>
              <a:pPr/>
              <a:t>18</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16769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78548-DD26-4E98-8400-426B52AAD96E}" type="slidenum">
              <a:rPr lang="en-US" altLang="zh-CN"/>
              <a:pPr/>
              <a:t>19</a:t>
            </a:fld>
            <a:endParaRPr lang="en-US" altLang="zh-CN"/>
          </a:p>
        </p:txBody>
      </p:sp>
      <p:sp>
        <p:nvSpPr>
          <p:cNvPr id="138242" name="Rectangle 2"/>
          <p:cNvSpPr>
            <a:spLocks noGrp="1" noRot="1" noChangeAspect="1" noChangeArrowheads="1" noTextEdit="1"/>
          </p:cNvSpPr>
          <p:nvPr>
            <p:ph type="sldImg"/>
          </p:nvPr>
        </p:nvSpPr>
        <p:spPr>
          <a:xfrm>
            <a:off x="381000" y="685800"/>
            <a:ext cx="6096000" cy="3429000"/>
          </a:xfrm>
          <a:ln/>
        </p:spPr>
      </p:sp>
      <p:sp>
        <p:nvSpPr>
          <p:cNvPr id="138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24555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4B963D-9245-4100-A5B1-388E3C6BBD70}" type="slidenum">
              <a:rPr lang="en-US" altLang="zh-CN"/>
              <a:pPr/>
              <a:t>20</a:t>
            </a:fld>
            <a:endParaRPr lang="en-US" altLang="zh-CN"/>
          </a:p>
        </p:txBody>
      </p:sp>
      <p:sp>
        <p:nvSpPr>
          <p:cNvPr id="140290" name="Rectangle 2"/>
          <p:cNvSpPr>
            <a:spLocks noGrp="1" noRot="1" noChangeAspect="1" noChangeArrowheads="1" noTextEdit="1"/>
          </p:cNvSpPr>
          <p:nvPr>
            <p:ph type="sldImg"/>
          </p:nvPr>
        </p:nvSpPr>
        <p:spPr>
          <a:xfrm>
            <a:off x="381000" y="685800"/>
            <a:ext cx="6096000" cy="3429000"/>
          </a:xfrm>
          <a:ln/>
        </p:spPr>
      </p:sp>
      <p:sp>
        <p:nvSpPr>
          <p:cNvPr id="14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52487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D818F-E9A9-4DA7-8B21-724145F2D05C}" type="slidenum">
              <a:rPr lang="en-US" altLang="zh-CN"/>
              <a:pPr/>
              <a:t>21</a:t>
            </a:fld>
            <a:endParaRPr lang="en-US" altLang="zh-CN"/>
          </a:p>
        </p:txBody>
      </p:sp>
      <p:sp>
        <p:nvSpPr>
          <p:cNvPr id="142338" name="Rectangle 2"/>
          <p:cNvSpPr>
            <a:spLocks noGrp="1" noRot="1" noChangeAspect="1" noChangeArrowheads="1" noTextEdit="1"/>
          </p:cNvSpPr>
          <p:nvPr>
            <p:ph type="sldImg"/>
          </p:nvPr>
        </p:nvSpPr>
        <p:spPr>
          <a:xfrm>
            <a:off x="381000" y="685800"/>
            <a:ext cx="6096000" cy="3429000"/>
          </a:xfrm>
          <a:ln/>
        </p:spPr>
      </p:sp>
      <p:sp>
        <p:nvSpPr>
          <p:cNvPr id="142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8003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71EA91-7ED3-4264-AC1E-7225C54F2D66}" type="slidenum">
              <a:rPr lang="en-US" altLang="zh-CN"/>
              <a:pPr/>
              <a:t>23</a:t>
            </a:fld>
            <a:endParaRPr lang="en-US" altLang="zh-CN"/>
          </a:p>
        </p:txBody>
      </p:sp>
      <p:sp>
        <p:nvSpPr>
          <p:cNvPr id="146434" name="Rectangle 2"/>
          <p:cNvSpPr>
            <a:spLocks noGrp="1" noRot="1" noChangeAspect="1" noChangeArrowheads="1" noTextEdit="1"/>
          </p:cNvSpPr>
          <p:nvPr>
            <p:ph type="sldImg"/>
          </p:nvPr>
        </p:nvSpPr>
        <p:spPr>
          <a:xfrm>
            <a:off x="381000" y="685800"/>
            <a:ext cx="6096000" cy="3429000"/>
          </a:xfrm>
          <a:ln/>
        </p:spPr>
      </p:sp>
      <p:sp>
        <p:nvSpPr>
          <p:cNvPr id="146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8930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F3D2CB-2D6B-4237-8D01-9AE315FEB7E1}" type="slidenum">
              <a:rPr lang="en-US" altLang="zh-CN"/>
              <a:pPr/>
              <a:t>24</a:t>
            </a:fld>
            <a:endParaRPr lang="en-US" altLang="zh-CN"/>
          </a:p>
        </p:txBody>
      </p:sp>
      <p:sp>
        <p:nvSpPr>
          <p:cNvPr id="183298" name="Rectangle 2"/>
          <p:cNvSpPr>
            <a:spLocks noGrp="1" noRot="1" noChangeAspect="1" noChangeArrowheads="1" noTextEdit="1"/>
          </p:cNvSpPr>
          <p:nvPr>
            <p:ph type="sldImg"/>
          </p:nvPr>
        </p:nvSpPr>
        <p:spPr>
          <a:xfrm>
            <a:off x="381000" y="685800"/>
            <a:ext cx="6096000" cy="3429000"/>
          </a:xfrm>
          <a:ln/>
        </p:spPr>
      </p:sp>
      <p:sp>
        <p:nvSpPr>
          <p:cNvPr id="183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4821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1D6B6-A478-4C9C-8E9B-F33A5AFD4E96}" type="slidenum">
              <a:rPr lang="en-US" altLang="zh-CN"/>
              <a:pPr/>
              <a:t>25</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05299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9A7C5F-E90F-404B-8B58-05C4C90C7542}" type="slidenum">
              <a:rPr lang="en-US" altLang="zh-CN"/>
              <a:pPr/>
              <a:t>26</a:t>
            </a:fld>
            <a:endParaRPr lang="en-US" altLang="zh-CN"/>
          </a:p>
        </p:txBody>
      </p:sp>
      <p:sp>
        <p:nvSpPr>
          <p:cNvPr id="150530" name="Rectangle 2"/>
          <p:cNvSpPr>
            <a:spLocks noGrp="1" noRot="1" noChangeAspect="1" noChangeArrowheads="1" noTextEdit="1"/>
          </p:cNvSpPr>
          <p:nvPr>
            <p:ph type="sldImg"/>
          </p:nvPr>
        </p:nvSpPr>
        <p:spPr>
          <a:xfrm>
            <a:off x="381000" y="685800"/>
            <a:ext cx="6096000" cy="3429000"/>
          </a:xfrm>
          <a:ln/>
        </p:spPr>
      </p:sp>
      <p:sp>
        <p:nvSpPr>
          <p:cNvPr id="150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0038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277C5-EFD5-467F-902D-A9C7A7F131B4}" type="slidenum">
              <a:rPr lang="en-US" altLang="zh-CN"/>
              <a:pPr/>
              <a:t>3</a:t>
            </a:fld>
            <a:endParaRPr lang="en-US" altLang="zh-CN"/>
          </a:p>
        </p:txBody>
      </p:sp>
      <p:sp>
        <p:nvSpPr>
          <p:cNvPr id="109570" name="Rectangle 2"/>
          <p:cNvSpPr>
            <a:spLocks noGrp="1" noRot="1" noChangeAspect="1" noChangeArrowheads="1" noTextEdit="1"/>
          </p:cNvSpPr>
          <p:nvPr>
            <p:ph type="sldImg"/>
          </p:nvPr>
        </p:nvSpPr>
        <p:spPr>
          <a:xfrm>
            <a:off x="381000" y="685800"/>
            <a:ext cx="6096000" cy="3429000"/>
          </a:xfrm>
          <a:ln/>
        </p:spPr>
      </p:sp>
      <p:sp>
        <p:nvSpPr>
          <p:cNvPr id="109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9244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39FF1F-6359-49CC-A823-3EB449DF214F}" type="slidenum">
              <a:rPr lang="en-US" altLang="zh-CN"/>
              <a:pPr/>
              <a:t>27</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6568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96D14-2E87-426B-84D1-AA22D867FB44}" type="slidenum">
              <a:rPr lang="en-US" altLang="zh-CN"/>
              <a:pPr/>
              <a:t>28</a:t>
            </a:fld>
            <a:endParaRPr lang="en-US" altLang="zh-CN"/>
          </a:p>
        </p:txBody>
      </p:sp>
      <p:sp>
        <p:nvSpPr>
          <p:cNvPr id="154626" name="Rectangle 2"/>
          <p:cNvSpPr>
            <a:spLocks noGrp="1" noRot="1" noChangeAspect="1" noChangeArrowheads="1" noTextEdit="1"/>
          </p:cNvSpPr>
          <p:nvPr>
            <p:ph type="sldImg"/>
          </p:nvPr>
        </p:nvSpPr>
        <p:spPr>
          <a:xfrm>
            <a:off x="381000" y="685800"/>
            <a:ext cx="6096000" cy="3429000"/>
          </a:xfrm>
          <a:ln/>
        </p:spPr>
      </p:sp>
      <p:sp>
        <p:nvSpPr>
          <p:cNvPr id="154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8026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71A22-A88A-4B95-9F18-6243AB93094C}" type="slidenum">
              <a:rPr lang="en-US" altLang="zh-CN"/>
              <a:pPr/>
              <a:t>29</a:t>
            </a:fld>
            <a:endParaRPr lang="en-US" altLang="zh-CN"/>
          </a:p>
        </p:txBody>
      </p:sp>
      <p:sp>
        <p:nvSpPr>
          <p:cNvPr id="156674" name="Rectangle 2"/>
          <p:cNvSpPr>
            <a:spLocks noGrp="1" noRot="1" noChangeAspect="1" noChangeArrowheads="1" noTextEdit="1"/>
          </p:cNvSpPr>
          <p:nvPr>
            <p:ph type="sldImg"/>
          </p:nvPr>
        </p:nvSpPr>
        <p:spPr>
          <a:xfrm>
            <a:off x="381000" y="685800"/>
            <a:ext cx="6096000" cy="3429000"/>
          </a:xfrm>
          <a:ln/>
        </p:spPr>
      </p:sp>
      <p:sp>
        <p:nvSpPr>
          <p:cNvPr id="156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2658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1B000-5E99-4B73-8222-5E52DE2C1943}" type="slidenum">
              <a:rPr lang="en-US" altLang="zh-CN"/>
              <a:pPr/>
              <a:t>31</a:t>
            </a:fld>
            <a:endParaRPr lang="en-US" altLang="zh-CN"/>
          </a:p>
        </p:txBody>
      </p:sp>
      <p:sp>
        <p:nvSpPr>
          <p:cNvPr id="158722" name="Rectangle 2"/>
          <p:cNvSpPr>
            <a:spLocks noGrp="1" noRot="1" noChangeAspect="1" noChangeArrowheads="1" noTextEdit="1"/>
          </p:cNvSpPr>
          <p:nvPr>
            <p:ph type="sldImg"/>
          </p:nvPr>
        </p:nvSpPr>
        <p:spPr>
          <a:xfrm>
            <a:off x="381000" y="685800"/>
            <a:ext cx="6096000" cy="3429000"/>
          </a:xfrm>
          <a:ln/>
        </p:spPr>
      </p:sp>
      <p:sp>
        <p:nvSpPr>
          <p:cNvPr id="158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23461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5E2BD-4745-4E3F-AE19-A676660FA1FB}" type="slidenum">
              <a:rPr lang="en-US" altLang="zh-CN"/>
              <a:pPr/>
              <a:t>32</a:t>
            </a:fld>
            <a:endParaRPr lang="en-US" altLang="zh-CN"/>
          </a:p>
        </p:txBody>
      </p:sp>
      <p:sp>
        <p:nvSpPr>
          <p:cNvPr id="173058" name="Rectangle 2"/>
          <p:cNvSpPr>
            <a:spLocks noGrp="1" noRot="1" noChangeAspect="1" noChangeArrowheads="1" noTextEdit="1"/>
          </p:cNvSpPr>
          <p:nvPr>
            <p:ph type="sldImg"/>
          </p:nvPr>
        </p:nvSpPr>
        <p:spPr>
          <a:xfrm>
            <a:off x="381000" y="685800"/>
            <a:ext cx="6096000" cy="3429000"/>
          </a:xfrm>
          <a:ln/>
        </p:spPr>
      </p:sp>
      <p:sp>
        <p:nvSpPr>
          <p:cNvPr id="17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85363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778185-1B83-4EB9-BE4F-6691BB27B642}" type="slidenum">
              <a:rPr lang="en-US" altLang="zh-CN"/>
              <a:pPr/>
              <a:t>34</a:t>
            </a:fld>
            <a:endParaRPr lang="en-US" altLang="zh-CN"/>
          </a:p>
        </p:txBody>
      </p:sp>
      <p:sp>
        <p:nvSpPr>
          <p:cNvPr id="160770" name="Rectangle 2"/>
          <p:cNvSpPr>
            <a:spLocks noGrp="1" noRot="1" noChangeAspect="1" noChangeArrowheads="1" noTextEdit="1"/>
          </p:cNvSpPr>
          <p:nvPr>
            <p:ph type="sldImg"/>
          </p:nvPr>
        </p:nvSpPr>
        <p:spPr>
          <a:xfrm>
            <a:off x="381000" y="685800"/>
            <a:ext cx="6096000" cy="3429000"/>
          </a:xfrm>
          <a:ln/>
        </p:spPr>
      </p:sp>
      <p:sp>
        <p:nvSpPr>
          <p:cNvPr id="160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0110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8B212-8CF0-4F68-87D1-9B46975DAA7A}" type="slidenum">
              <a:rPr lang="en-US" altLang="zh-CN"/>
              <a:pPr/>
              <a:t>35</a:t>
            </a:fld>
            <a:endParaRPr lang="en-US" altLang="zh-CN"/>
          </a:p>
        </p:txBody>
      </p:sp>
      <p:sp>
        <p:nvSpPr>
          <p:cNvPr id="164866" name="Rectangle 2"/>
          <p:cNvSpPr>
            <a:spLocks noGrp="1" noRot="1" noChangeAspect="1" noChangeArrowheads="1" noTextEdit="1"/>
          </p:cNvSpPr>
          <p:nvPr>
            <p:ph type="sldImg"/>
          </p:nvPr>
        </p:nvSpPr>
        <p:spPr>
          <a:xfrm>
            <a:off x="381000" y="685800"/>
            <a:ext cx="6096000" cy="3429000"/>
          </a:xfrm>
          <a:ln/>
        </p:spPr>
      </p:sp>
      <p:sp>
        <p:nvSpPr>
          <p:cNvPr id="16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03017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FD6FB1-9B3C-4110-9AA9-01F16DD64831}" type="slidenum">
              <a:rPr lang="en-US" altLang="zh-CN"/>
              <a:pPr/>
              <a:t>37</a:t>
            </a:fld>
            <a:endParaRPr lang="en-US" altLang="zh-CN"/>
          </a:p>
        </p:txBody>
      </p:sp>
      <p:sp>
        <p:nvSpPr>
          <p:cNvPr id="166914" name="Rectangle 2"/>
          <p:cNvSpPr>
            <a:spLocks noGrp="1" noRot="1" noChangeAspect="1" noChangeArrowheads="1" noTextEdit="1"/>
          </p:cNvSpPr>
          <p:nvPr>
            <p:ph type="sldImg"/>
          </p:nvPr>
        </p:nvSpPr>
        <p:spPr>
          <a:xfrm>
            <a:off x="381000" y="685800"/>
            <a:ext cx="6096000" cy="3429000"/>
          </a:xfrm>
          <a:ln/>
        </p:spPr>
      </p:sp>
      <p:sp>
        <p:nvSpPr>
          <p:cNvPr id="166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9745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49E45-E044-4D34-91DD-DB21E45CF966}" type="slidenum">
              <a:rPr lang="en-US" altLang="zh-CN"/>
              <a:pPr/>
              <a:t>38</a:t>
            </a:fld>
            <a:endParaRPr lang="en-US" altLang="zh-CN"/>
          </a:p>
        </p:txBody>
      </p:sp>
      <p:sp>
        <p:nvSpPr>
          <p:cNvPr id="168962" name="Rectangle 2"/>
          <p:cNvSpPr>
            <a:spLocks noGrp="1" noRot="1" noChangeAspect="1" noChangeArrowheads="1" noTextEdit="1"/>
          </p:cNvSpPr>
          <p:nvPr>
            <p:ph type="sldImg"/>
          </p:nvPr>
        </p:nvSpPr>
        <p:spPr>
          <a:xfrm>
            <a:off x="381000" y="685800"/>
            <a:ext cx="6096000" cy="3429000"/>
          </a:xfrm>
          <a:ln/>
        </p:spPr>
      </p:sp>
      <p:sp>
        <p:nvSpPr>
          <p:cNvPr id="168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03260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D4CF3-41EA-4EE0-BC97-E894481D3CC5}" type="slidenum">
              <a:rPr lang="en-US" altLang="zh-CN"/>
              <a:pPr/>
              <a:t>39</a:t>
            </a:fld>
            <a:endParaRPr lang="en-US" altLang="zh-CN"/>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3848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BA2385-5817-46DB-BF39-B4851935D841}" type="slidenum">
              <a:rPr lang="en-US" altLang="zh-CN"/>
              <a:pPr/>
              <a:t>6</a:t>
            </a:fld>
            <a:endParaRPr lang="en-US" altLang="zh-CN"/>
          </a:p>
        </p:txBody>
      </p:sp>
      <p:sp>
        <p:nvSpPr>
          <p:cNvPr id="113666" name="Rectangle 2"/>
          <p:cNvSpPr>
            <a:spLocks noGrp="1" noRot="1" noChangeAspect="1" noChangeArrowheads="1" noTextEdit="1"/>
          </p:cNvSpPr>
          <p:nvPr>
            <p:ph type="sldImg"/>
          </p:nvPr>
        </p:nvSpPr>
        <p:spPr>
          <a:xfrm>
            <a:off x="381000" y="685800"/>
            <a:ext cx="6096000" cy="3429000"/>
          </a:xfrm>
          <a:ln/>
        </p:spPr>
      </p:sp>
      <p:sp>
        <p:nvSpPr>
          <p:cNvPr id="113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95083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17C7B-EAA7-4A50-8D9D-99C56D5BB955}" type="slidenum">
              <a:rPr lang="en-US" altLang="zh-CN"/>
              <a:pPr/>
              <a:t>40</a:t>
            </a:fld>
            <a:endParaRPr lang="en-US" altLang="zh-CN"/>
          </a:p>
        </p:txBody>
      </p:sp>
      <p:sp>
        <p:nvSpPr>
          <p:cNvPr id="171010" name="Rectangle 2"/>
          <p:cNvSpPr>
            <a:spLocks noGrp="1" noRot="1" noChangeAspect="1" noChangeArrowheads="1" noTextEdit="1"/>
          </p:cNvSpPr>
          <p:nvPr>
            <p:ph type="sldImg"/>
          </p:nvPr>
        </p:nvSpPr>
        <p:spPr>
          <a:xfrm>
            <a:off x="381000" y="685800"/>
            <a:ext cx="6096000" cy="3429000"/>
          </a:xfrm>
          <a:ln/>
        </p:spPr>
      </p:sp>
      <p:sp>
        <p:nvSpPr>
          <p:cNvPr id="17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0441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DD843-A248-4186-9583-DCBD32D64511}" type="slidenum">
              <a:rPr lang="en-US" altLang="zh-CN"/>
              <a:pPr/>
              <a:t>41</a:t>
            </a:fld>
            <a:endParaRPr lang="en-US" altLang="zh-CN"/>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20667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E9614-EEBF-44E8-8587-C474D828D84E}" type="slidenum">
              <a:rPr lang="en-US" altLang="zh-CN"/>
              <a:pPr/>
              <a:t>42</a:t>
            </a:fld>
            <a:endParaRPr lang="en-US" altLang="zh-CN"/>
          </a:p>
        </p:txBody>
      </p:sp>
      <p:sp>
        <p:nvSpPr>
          <p:cNvPr id="175106" name="Rectangle 2"/>
          <p:cNvSpPr>
            <a:spLocks noGrp="1" noRot="1" noChangeAspect="1" noChangeArrowheads="1" noTextEdit="1"/>
          </p:cNvSpPr>
          <p:nvPr>
            <p:ph type="sldImg"/>
          </p:nvPr>
        </p:nvSpPr>
        <p:spPr>
          <a:xfrm>
            <a:off x="381000" y="685800"/>
            <a:ext cx="6096000" cy="3429000"/>
          </a:xfrm>
          <a:ln/>
        </p:spPr>
      </p:sp>
      <p:sp>
        <p:nvSpPr>
          <p:cNvPr id="17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8741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50985-5E0E-4DDD-99ED-0B482F82CA0B}" type="slidenum">
              <a:rPr lang="en-US" altLang="zh-CN"/>
              <a:pPr/>
              <a:t>43</a:t>
            </a:fld>
            <a:endParaRPr lang="en-US" altLang="zh-CN"/>
          </a:p>
        </p:txBody>
      </p:sp>
      <p:sp>
        <p:nvSpPr>
          <p:cNvPr id="177154" name="Rectangle 2"/>
          <p:cNvSpPr>
            <a:spLocks noGrp="1" noRot="1" noChangeAspect="1" noChangeArrowheads="1" noTextEdit="1"/>
          </p:cNvSpPr>
          <p:nvPr>
            <p:ph type="sldImg"/>
          </p:nvPr>
        </p:nvSpPr>
        <p:spPr>
          <a:xfrm>
            <a:off x="381000" y="685800"/>
            <a:ext cx="6096000" cy="3429000"/>
          </a:xfrm>
          <a:ln/>
        </p:spPr>
      </p:sp>
      <p:sp>
        <p:nvSpPr>
          <p:cNvPr id="17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38853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74635-19B7-4D41-96AE-83D0E6DA9E4C}" type="slidenum">
              <a:rPr lang="en-US" altLang="zh-CN"/>
              <a:pPr/>
              <a:t>44</a:t>
            </a:fld>
            <a:endParaRPr lang="en-US" altLang="zh-CN"/>
          </a:p>
        </p:txBody>
      </p:sp>
      <p:sp>
        <p:nvSpPr>
          <p:cNvPr id="193538" name="Rectangle 2"/>
          <p:cNvSpPr>
            <a:spLocks noGrp="1" noRot="1" noChangeAspect="1" noChangeArrowheads="1" noTextEdit="1"/>
          </p:cNvSpPr>
          <p:nvPr>
            <p:ph type="sldImg"/>
          </p:nvPr>
        </p:nvSpPr>
        <p:spPr>
          <a:xfrm>
            <a:off x="381000" y="685800"/>
            <a:ext cx="6096000" cy="3429000"/>
          </a:xfrm>
          <a:ln/>
        </p:spPr>
      </p:sp>
      <p:sp>
        <p:nvSpPr>
          <p:cNvPr id="193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257795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4742A-5A90-423D-B557-01D1D75A5FCC}" type="slidenum">
              <a:rPr lang="en-US" altLang="zh-CN"/>
              <a:pPr/>
              <a:t>45</a:t>
            </a:fld>
            <a:endParaRPr lang="en-US" altLang="zh-CN"/>
          </a:p>
        </p:txBody>
      </p:sp>
      <p:sp>
        <p:nvSpPr>
          <p:cNvPr id="179202" name="Rectangle 2"/>
          <p:cNvSpPr>
            <a:spLocks noGrp="1" noRot="1" noChangeAspect="1" noChangeArrowheads="1" noTextEdit="1"/>
          </p:cNvSpPr>
          <p:nvPr>
            <p:ph type="sldImg"/>
          </p:nvPr>
        </p:nvSpPr>
        <p:spPr>
          <a:xfrm>
            <a:off x="381000" y="685800"/>
            <a:ext cx="6096000" cy="3429000"/>
          </a:xfrm>
          <a:ln/>
        </p:spPr>
      </p:sp>
      <p:sp>
        <p:nvSpPr>
          <p:cNvPr id="17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870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61E135-91D7-45BC-857D-845D0D93A894}" type="slidenum">
              <a:rPr lang="en-US" altLang="zh-CN"/>
              <a:pPr/>
              <a:t>46</a:t>
            </a:fld>
            <a:endParaRPr lang="en-US" altLang="zh-CN"/>
          </a:p>
        </p:txBody>
      </p:sp>
      <p:sp>
        <p:nvSpPr>
          <p:cNvPr id="181250" name="Rectangle 2"/>
          <p:cNvSpPr>
            <a:spLocks noGrp="1" noRot="1" noChangeAspect="1" noChangeArrowheads="1" noTextEdit="1"/>
          </p:cNvSpPr>
          <p:nvPr>
            <p:ph type="sldImg"/>
          </p:nvPr>
        </p:nvSpPr>
        <p:spPr>
          <a:xfrm>
            <a:off x="381000" y="685800"/>
            <a:ext cx="6096000" cy="3429000"/>
          </a:xfrm>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7167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E0F581-8320-455D-9A47-A5220F5248C2}" type="slidenum">
              <a:rPr lang="en-US" altLang="zh-CN"/>
              <a:pPr/>
              <a:t>47</a:t>
            </a:fld>
            <a:endParaRPr lang="en-US" altLang="zh-CN"/>
          </a:p>
        </p:txBody>
      </p:sp>
      <p:sp>
        <p:nvSpPr>
          <p:cNvPr id="185346" name="Rectangle 2"/>
          <p:cNvSpPr>
            <a:spLocks noGrp="1" noRot="1" noChangeAspect="1" noChangeArrowheads="1" noTextEdit="1"/>
          </p:cNvSpPr>
          <p:nvPr>
            <p:ph type="sldImg"/>
          </p:nvPr>
        </p:nvSpPr>
        <p:spPr>
          <a:xfrm>
            <a:off x="381000" y="685800"/>
            <a:ext cx="6096000" cy="3429000"/>
          </a:xfrm>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5194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888D20-9F62-4328-B92E-6917342EBD92}" type="slidenum">
              <a:rPr lang="en-US" altLang="zh-CN"/>
              <a:pPr/>
              <a:t>48</a:t>
            </a:fld>
            <a:endParaRPr lang="en-US" altLang="zh-CN"/>
          </a:p>
        </p:txBody>
      </p:sp>
      <p:sp>
        <p:nvSpPr>
          <p:cNvPr id="187394" name="Rectangle 2"/>
          <p:cNvSpPr>
            <a:spLocks noGrp="1" noRot="1" noChangeAspect="1" noChangeArrowheads="1" noTextEdit="1"/>
          </p:cNvSpPr>
          <p:nvPr>
            <p:ph type="sldImg"/>
          </p:nvPr>
        </p:nvSpPr>
        <p:spPr>
          <a:xfrm>
            <a:off x="381000" y="685800"/>
            <a:ext cx="6096000" cy="3429000"/>
          </a:xfrm>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666966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8EDC3-371A-4142-A4E9-FC169FA74DCB}" type="slidenum">
              <a:rPr lang="en-US" altLang="zh-CN"/>
              <a:pPr/>
              <a:t>49</a:t>
            </a:fld>
            <a:endParaRPr lang="en-US" altLang="zh-CN"/>
          </a:p>
        </p:txBody>
      </p:sp>
      <p:sp>
        <p:nvSpPr>
          <p:cNvPr id="191490" name="Rectangle 2"/>
          <p:cNvSpPr>
            <a:spLocks noGrp="1" noRot="1" noChangeAspect="1" noChangeArrowheads="1" noTextEdit="1"/>
          </p:cNvSpPr>
          <p:nvPr>
            <p:ph type="sldImg"/>
          </p:nvPr>
        </p:nvSpPr>
        <p:spPr>
          <a:xfrm>
            <a:off x="381000" y="685800"/>
            <a:ext cx="6096000" cy="3429000"/>
          </a:xfrm>
          <a:ln/>
        </p:spPr>
      </p:sp>
      <p:sp>
        <p:nvSpPr>
          <p:cNvPr id="191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317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561A1-2D17-45D5-B759-2DA8101B0FC9}" type="slidenum">
              <a:rPr lang="en-US" altLang="zh-CN"/>
              <a:pPr/>
              <a:t>7</a:t>
            </a:fld>
            <a:endParaRPr lang="en-US" altLang="zh-CN"/>
          </a:p>
        </p:txBody>
      </p:sp>
      <p:sp>
        <p:nvSpPr>
          <p:cNvPr id="115714" name="Rectangle 2"/>
          <p:cNvSpPr>
            <a:spLocks noGrp="1" noRot="1" noChangeAspect="1" noChangeArrowheads="1" noTextEdit="1"/>
          </p:cNvSpPr>
          <p:nvPr>
            <p:ph type="sldImg"/>
          </p:nvPr>
        </p:nvSpPr>
        <p:spPr>
          <a:xfrm>
            <a:off x="381000" y="685800"/>
            <a:ext cx="6096000" cy="3429000"/>
          </a:xfrm>
          <a:ln/>
        </p:spPr>
      </p:sp>
      <p:sp>
        <p:nvSpPr>
          <p:cNvPr id="115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102570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E04B0-D16C-4D46-B1AD-7F8D335B44E6}" type="slidenum">
              <a:rPr lang="en-US" altLang="zh-CN"/>
              <a:pPr/>
              <a:t>50</a:t>
            </a:fld>
            <a:endParaRPr lang="en-US" altLang="zh-CN"/>
          </a:p>
        </p:txBody>
      </p:sp>
      <p:sp>
        <p:nvSpPr>
          <p:cNvPr id="189442" name="Rectangle 2"/>
          <p:cNvSpPr>
            <a:spLocks noGrp="1" noRot="1" noChangeAspect="1" noChangeArrowheads="1" noTextEdit="1"/>
          </p:cNvSpPr>
          <p:nvPr>
            <p:ph type="sldImg"/>
          </p:nvPr>
        </p:nvSpPr>
        <p:spPr>
          <a:xfrm>
            <a:off x="381000" y="685800"/>
            <a:ext cx="6096000" cy="3429000"/>
          </a:xfrm>
          <a:ln/>
        </p:spPr>
      </p:sp>
      <p:sp>
        <p:nvSpPr>
          <p:cNvPr id="189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8671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47DEE-9653-4730-AE64-0C655877DCA6}" type="slidenum">
              <a:rPr lang="en-US" altLang="zh-CN"/>
              <a:pPr/>
              <a:t>51</a:t>
            </a:fld>
            <a:endParaRPr lang="en-US" altLang="zh-CN"/>
          </a:p>
        </p:txBody>
      </p:sp>
      <p:sp>
        <p:nvSpPr>
          <p:cNvPr id="107522" name="Rectangle 2"/>
          <p:cNvSpPr>
            <a:spLocks noGrp="1" noRot="1" noChangeAspect="1" noChangeArrowheads="1" noTextEdit="1"/>
          </p:cNvSpPr>
          <p:nvPr>
            <p:ph type="sldImg"/>
          </p:nvPr>
        </p:nvSpPr>
        <p:spPr>
          <a:xfrm>
            <a:off x="381000" y="685800"/>
            <a:ext cx="6096000" cy="3429000"/>
          </a:xfrm>
          <a:ln/>
        </p:spPr>
      </p:sp>
      <p:sp>
        <p:nvSpPr>
          <p:cNvPr id="107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1311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77509-2E23-4B9E-8F30-1425E485F2C5}" type="slidenum">
              <a:rPr lang="en-US" altLang="zh-CN"/>
              <a:pPr/>
              <a:t>8</a:t>
            </a:fld>
            <a:endParaRPr lang="en-US" altLang="zh-CN"/>
          </a:p>
        </p:txBody>
      </p:sp>
      <p:sp>
        <p:nvSpPr>
          <p:cNvPr id="117762" name="Rectangle 2"/>
          <p:cNvSpPr>
            <a:spLocks noGrp="1" noRot="1" noChangeAspect="1" noChangeArrowheads="1" noTextEdit="1"/>
          </p:cNvSpPr>
          <p:nvPr>
            <p:ph type="sldImg"/>
          </p:nvPr>
        </p:nvSpPr>
        <p:spPr>
          <a:xfrm>
            <a:off x="381000" y="685800"/>
            <a:ext cx="6096000" cy="3429000"/>
          </a:xfrm>
          <a:ln/>
        </p:spPr>
      </p:sp>
      <p:sp>
        <p:nvSpPr>
          <p:cNvPr id="117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89859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9BF08-644E-4681-BC03-80EEDEAD9DE6}" type="slidenum">
              <a:rPr lang="en-US" altLang="zh-CN"/>
              <a:pPr/>
              <a:t>10</a:t>
            </a:fld>
            <a:endParaRPr lang="en-US" altLang="zh-CN"/>
          </a:p>
        </p:txBody>
      </p:sp>
      <p:sp>
        <p:nvSpPr>
          <p:cNvPr id="119810" name="Rectangle 2"/>
          <p:cNvSpPr>
            <a:spLocks noGrp="1" noRot="1" noChangeAspect="1" noChangeArrowheads="1" noTextEdit="1"/>
          </p:cNvSpPr>
          <p:nvPr>
            <p:ph type="sldImg"/>
          </p:nvPr>
        </p:nvSpPr>
        <p:spPr>
          <a:xfrm>
            <a:off x="381000" y="685800"/>
            <a:ext cx="6096000" cy="3429000"/>
          </a:xfrm>
          <a:ln/>
        </p:spPr>
      </p:sp>
      <p:sp>
        <p:nvSpPr>
          <p:cNvPr id="119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2520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C8E80-EE2F-4DCD-BF4C-AD767093B8A8}" type="slidenum">
              <a:rPr lang="en-US" altLang="zh-CN"/>
              <a:pPr/>
              <a:t>11</a:t>
            </a:fld>
            <a:endParaRPr lang="en-US" altLang="zh-CN"/>
          </a:p>
        </p:txBody>
      </p:sp>
      <p:sp>
        <p:nvSpPr>
          <p:cNvPr id="125954" name="Rectangle 2"/>
          <p:cNvSpPr>
            <a:spLocks noGrp="1" noRot="1" noChangeAspect="1" noChangeArrowheads="1" noTextEdit="1"/>
          </p:cNvSpPr>
          <p:nvPr>
            <p:ph type="sldImg"/>
          </p:nvPr>
        </p:nvSpPr>
        <p:spPr>
          <a:xfrm>
            <a:off x="381000" y="685800"/>
            <a:ext cx="6096000" cy="3429000"/>
          </a:xfrm>
          <a:ln/>
        </p:spPr>
      </p:sp>
      <p:sp>
        <p:nvSpPr>
          <p:cNvPr id="125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404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9E2118-1BE3-49FE-9956-67CA291BC3C8}" type="slidenum">
              <a:rPr lang="en-US" altLang="zh-CN"/>
              <a:pPr/>
              <a:t>13</a:t>
            </a:fld>
            <a:endParaRPr lang="en-US" altLang="zh-CN"/>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23661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F4ED6-ED0A-448E-84C6-FE2EB2C0ABCF}" type="slidenum">
              <a:rPr lang="en-US" altLang="zh-CN"/>
              <a:pPr/>
              <a:t>15</a:t>
            </a:fld>
            <a:endParaRPr lang="en-US" altLang="zh-CN"/>
          </a:p>
        </p:txBody>
      </p:sp>
      <p:sp>
        <p:nvSpPr>
          <p:cNvPr id="128002" name="Rectangle 2"/>
          <p:cNvSpPr>
            <a:spLocks noGrp="1" noRot="1" noChangeAspect="1" noChangeArrowheads="1" noTextEdit="1"/>
          </p:cNvSpPr>
          <p:nvPr>
            <p:ph type="sldImg"/>
          </p:nvPr>
        </p:nvSpPr>
        <p:spPr>
          <a:xfrm>
            <a:off x="381000" y="685800"/>
            <a:ext cx="6096000" cy="3429000"/>
          </a:xfrm>
          <a:ln/>
        </p:spPr>
      </p:sp>
      <p:sp>
        <p:nvSpPr>
          <p:cNvPr id="128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2309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17"/>
          <p:cNvGrpSpPr>
            <a:grpSpLocks/>
          </p:cNvGrpSpPr>
          <p:nvPr/>
        </p:nvGrpSpPr>
        <p:grpSpPr bwMode="auto">
          <a:xfrm>
            <a:off x="-12700" y="2708276"/>
            <a:ext cx="12244917"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sz="2400" b="0">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sz="2400" b="0">
                <a:ea typeface="+mn-ea"/>
              </a:endParaRPr>
            </a:p>
          </p:txBody>
        </p:sp>
      </p:grpSp>
      <p:sp>
        <p:nvSpPr>
          <p:cNvPr id="79874" name="Rectangle 3"/>
          <p:cNvSpPr>
            <a:spLocks noGrp="1" noChangeArrowheads="1"/>
          </p:cNvSpPr>
          <p:nvPr>
            <p:ph type="subTitle" idx="1"/>
          </p:nvPr>
        </p:nvSpPr>
        <p:spPr>
          <a:xfrm>
            <a:off x="2927351" y="4365625"/>
            <a:ext cx="8534400" cy="1752600"/>
          </a:xfrm>
        </p:spPr>
        <p:txBody>
          <a:bodyPr/>
          <a:lstStyle>
            <a:lvl1pPr marL="0" indent="0" algn="r">
              <a:buFont typeface="Wingdings" pitchFamily="2" charset="2"/>
              <a:buNone/>
              <a:defRPr sz="3200"/>
            </a:lvl1pPr>
          </a:lstStyle>
          <a:p>
            <a:r>
              <a:rPr lang="zh-CN" altLang="en-US"/>
              <a:t>单击此处编辑母版副标题样式</a:t>
            </a:r>
          </a:p>
        </p:txBody>
      </p:sp>
      <p:sp>
        <p:nvSpPr>
          <p:cNvPr id="79875" name="Rectangle 2"/>
          <p:cNvSpPr>
            <a:spLocks noGrp="1" noChangeArrowheads="1"/>
          </p:cNvSpPr>
          <p:nvPr>
            <p:ph type="ctrTitle"/>
          </p:nvPr>
        </p:nvSpPr>
        <p:spPr>
          <a:xfrm>
            <a:off x="1200151" y="1196975"/>
            <a:ext cx="10363200" cy="1470025"/>
          </a:xfrm>
        </p:spPr>
        <p:txBody>
          <a:bodyPr/>
          <a:lstStyle>
            <a:lvl1pPr>
              <a:defRPr sz="4400">
                <a:solidFill>
                  <a:schemeClr val="tx1"/>
                </a:solidFill>
              </a:defRPr>
            </a:lvl1pPr>
          </a:lstStyle>
          <a:p>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79439"/>
            <a:ext cx="27432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579439"/>
            <a:ext cx="8026400" cy="5900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43025"/>
            <a:ext cx="53848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343026"/>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87801"/>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343026"/>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87801"/>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quarter" idx="1"/>
          </p:nvPr>
        </p:nvSpPr>
        <p:spPr>
          <a:xfrm>
            <a:off x="609600" y="1343026"/>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343026"/>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87801"/>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87801"/>
            <a:ext cx="53848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37898" name="Rectangle 10"/>
          <p:cNvSpPr>
            <a:spLocks noChangeArrowheads="1"/>
          </p:cNvSpPr>
          <p:nvPr userDrawn="1"/>
        </p:nvSpPr>
        <p:spPr bwMode="auto">
          <a:xfrm>
            <a:off x="0" y="2330450"/>
            <a:ext cx="119888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p:spPr>
        <p:txBody>
          <a:bodyPr wrap="none" anchor="ctr"/>
          <a:lstStyle/>
          <a:p>
            <a:endParaRPr lang="zh-CN" altLang="en-US" sz="2400"/>
          </a:p>
        </p:txBody>
      </p:sp>
      <p:sp>
        <p:nvSpPr>
          <p:cNvPr id="37902" name="Rectangle 14"/>
          <p:cNvSpPr>
            <a:spLocks noChangeArrowheads="1"/>
          </p:cNvSpPr>
          <p:nvPr userDrawn="1"/>
        </p:nvSpPr>
        <p:spPr bwMode="auto">
          <a:xfrm>
            <a:off x="609600" y="457200"/>
            <a:ext cx="10871200" cy="5791200"/>
          </a:xfrm>
          <a:prstGeom prst="rect">
            <a:avLst/>
          </a:prstGeom>
          <a:solidFill>
            <a:srgbClr val="FFFFFF"/>
          </a:solidFill>
          <a:ln w="28575">
            <a:solidFill>
              <a:srgbClr val="996633"/>
            </a:solidFill>
            <a:miter lim="800000"/>
            <a:headEnd/>
            <a:tailEnd/>
          </a:ln>
          <a:effectLst/>
        </p:spPr>
        <p:txBody>
          <a:bodyPr wrap="none" anchor="ctr"/>
          <a:lstStyle/>
          <a:p>
            <a:endParaRPr lang="zh-CN" altLang="en-US" sz="2400"/>
          </a:p>
        </p:txBody>
      </p:sp>
      <p:sp>
        <p:nvSpPr>
          <p:cNvPr id="37903" name="Text Box 15"/>
          <p:cNvSpPr txBox="1">
            <a:spLocks noChangeArrowheads="1"/>
          </p:cNvSpPr>
          <p:nvPr userDrawn="1"/>
        </p:nvSpPr>
        <p:spPr bwMode="auto">
          <a:xfrm>
            <a:off x="5181600" y="6400800"/>
            <a:ext cx="6807200" cy="274638"/>
          </a:xfrm>
          <a:prstGeom prst="rect">
            <a:avLst/>
          </a:prstGeom>
          <a:noFill/>
          <a:ln w="9525">
            <a:noFill/>
            <a:miter lim="800000"/>
            <a:headEnd/>
            <a:tailEnd/>
          </a:ln>
          <a:effectLst/>
        </p:spPr>
        <p:txBody>
          <a:bodyPr>
            <a:spAutoFit/>
          </a:bodyPr>
          <a:lstStyle/>
          <a:p>
            <a:pPr eaLnBrk="1" hangingPunct="1">
              <a:spcBef>
                <a:spcPct val="50000"/>
              </a:spcBef>
            </a:pPr>
            <a:r>
              <a:rPr lang="en-US" altLang="zh-CN" sz="1200">
                <a:solidFill>
                  <a:srgbClr val="996633"/>
                </a:solidFill>
                <a:ea typeface="宋体" charset="-122"/>
              </a:rPr>
              <a:t>© 2009 Pearson Education, Upper Saddle River, NJ 07458. All Rights Reserved</a:t>
            </a:r>
          </a:p>
        </p:txBody>
      </p:sp>
      <p:sp>
        <p:nvSpPr>
          <p:cNvPr id="37904" name="Text Box 16"/>
          <p:cNvSpPr txBox="1">
            <a:spLocks noChangeArrowheads="1"/>
          </p:cNvSpPr>
          <p:nvPr userDrawn="1"/>
        </p:nvSpPr>
        <p:spPr bwMode="auto">
          <a:xfrm>
            <a:off x="203200" y="6400800"/>
            <a:ext cx="3759200" cy="274638"/>
          </a:xfrm>
          <a:prstGeom prst="rect">
            <a:avLst/>
          </a:prstGeom>
          <a:noFill/>
          <a:ln w="9525">
            <a:noFill/>
            <a:miter lim="800000"/>
            <a:headEnd/>
            <a:tailEnd/>
          </a:ln>
          <a:effectLst/>
        </p:spPr>
        <p:txBody>
          <a:bodyPr>
            <a:spAutoFit/>
          </a:bodyPr>
          <a:lstStyle/>
          <a:p>
            <a:pPr>
              <a:spcBef>
                <a:spcPct val="50000"/>
              </a:spcBef>
            </a:pPr>
            <a:r>
              <a:rPr lang="en-US" altLang="zh-CN" sz="1200" b="1">
                <a:solidFill>
                  <a:srgbClr val="FFFFFF"/>
                </a:solidFill>
                <a:ea typeface="宋体" charset="-122"/>
              </a:rPr>
              <a:t>Floyd, Digital Fundamentals, 10</a:t>
            </a:r>
            <a:r>
              <a:rPr lang="en-US" altLang="zh-CN" sz="1200" b="1" baseline="30000">
                <a:solidFill>
                  <a:srgbClr val="FFFFFF"/>
                </a:solidFill>
                <a:ea typeface="宋体" charset="-122"/>
              </a:rPr>
              <a:t>th</a:t>
            </a:r>
            <a:r>
              <a:rPr lang="en-US" altLang="zh-CN" sz="1200" b="1">
                <a:solidFill>
                  <a:srgbClr val="FFFFFF"/>
                </a:solidFill>
                <a:ea typeface="宋体" charset="-122"/>
              </a:rPr>
              <a:t> 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43025"/>
            <a:ext cx="53848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cstate="print"/>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1" y="360363"/>
            <a:ext cx="12198351"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sz="2400" b="0">
              <a:ea typeface="+mn-ea"/>
            </a:endParaRPr>
          </a:p>
        </p:txBody>
      </p:sp>
      <p:sp>
        <p:nvSpPr>
          <p:cNvPr id="1027" name="Freeform 15" descr="01b_img(Global Digtal Desigm(imageState)"/>
          <p:cNvSpPr>
            <a:spLocks/>
          </p:cNvSpPr>
          <p:nvPr/>
        </p:nvSpPr>
        <p:spPr bwMode="gray">
          <a:xfrm>
            <a:off x="-12700" y="336550"/>
            <a:ext cx="122428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20" cstate="print"/>
            <a:srcRect/>
            <a:stretch>
              <a:fillRect/>
            </a:stretch>
          </a:blipFill>
          <a:ln w="9525">
            <a:noFill/>
            <a:round/>
            <a:headEnd/>
            <a:tailEnd/>
          </a:ln>
          <a:effectLst/>
        </p:spPr>
        <p:txBody>
          <a:bodyPr/>
          <a:lstStyle/>
          <a:p>
            <a:pPr>
              <a:defRPr/>
            </a:pPr>
            <a:endParaRPr lang="zh-CN" altLang="en-US" sz="2400" b="0">
              <a:ea typeface="+mn-ea"/>
            </a:endParaRPr>
          </a:p>
        </p:txBody>
      </p:sp>
      <p:sp>
        <p:nvSpPr>
          <p:cNvPr id="19460" name="Rectangle 3"/>
          <p:cNvSpPr>
            <a:spLocks noGrp="1" noChangeArrowheads="1"/>
          </p:cNvSpPr>
          <p:nvPr>
            <p:ph type="body" idx="1"/>
          </p:nvPr>
        </p:nvSpPr>
        <p:spPr bwMode="auto">
          <a:xfrm>
            <a:off x="609600" y="1343025"/>
            <a:ext cx="109728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9461" name="Rectangle 2"/>
          <p:cNvSpPr>
            <a:spLocks noGrp="1" noChangeArrowheads="1"/>
          </p:cNvSpPr>
          <p:nvPr>
            <p:ph type="title"/>
          </p:nvPr>
        </p:nvSpPr>
        <p:spPr bwMode="white">
          <a:xfrm>
            <a:off x="812800" y="579438"/>
            <a:ext cx="10464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 name="Text Box 8"/>
          <p:cNvSpPr txBox="1">
            <a:spLocks noChangeArrowheads="1"/>
          </p:cNvSpPr>
          <p:nvPr userDrawn="1"/>
        </p:nvSpPr>
        <p:spPr bwMode="auto">
          <a:xfrm>
            <a:off x="5181600" y="6400800"/>
            <a:ext cx="6807200" cy="274638"/>
          </a:xfrm>
          <a:prstGeom prst="rect">
            <a:avLst/>
          </a:prstGeom>
          <a:noFill/>
          <a:ln w="9525">
            <a:noFill/>
            <a:miter lim="800000"/>
            <a:headEnd/>
            <a:tailEnd/>
          </a:ln>
          <a:effectLst/>
        </p:spPr>
        <p:txBody>
          <a:bodyPr>
            <a:spAutoFit/>
          </a:bodyPr>
          <a:lstStyle/>
          <a:p>
            <a:pPr eaLnBrk="1" hangingPunct="1">
              <a:spcBef>
                <a:spcPct val="50000"/>
              </a:spcBef>
            </a:pPr>
            <a:r>
              <a:rPr lang="en-US" altLang="zh-CN" sz="1200">
                <a:solidFill>
                  <a:srgbClr val="996633"/>
                </a:solidFill>
                <a:ea typeface="宋体" charset="-122"/>
              </a:rPr>
              <a:t>© 2009 Pearson Education, Upper Saddle River, NJ 07458. All Rights Reserved</a:t>
            </a:r>
          </a:p>
        </p:txBody>
      </p:sp>
      <p:sp>
        <p:nvSpPr>
          <p:cNvPr id="7" name="Text Box 9"/>
          <p:cNvSpPr txBox="1">
            <a:spLocks noChangeArrowheads="1"/>
          </p:cNvSpPr>
          <p:nvPr userDrawn="1"/>
        </p:nvSpPr>
        <p:spPr bwMode="auto">
          <a:xfrm>
            <a:off x="203200" y="6400800"/>
            <a:ext cx="3759200" cy="274638"/>
          </a:xfrm>
          <a:prstGeom prst="rect">
            <a:avLst/>
          </a:prstGeom>
          <a:noFill/>
          <a:ln w="9525">
            <a:noFill/>
            <a:miter lim="800000"/>
            <a:headEnd/>
            <a:tailEnd/>
          </a:ln>
          <a:effectLst/>
        </p:spPr>
        <p:txBody>
          <a:bodyPr>
            <a:spAutoFit/>
          </a:bodyPr>
          <a:lstStyle/>
          <a:p>
            <a:pPr>
              <a:spcBef>
                <a:spcPct val="50000"/>
              </a:spcBef>
            </a:pPr>
            <a:r>
              <a:rPr lang="en-US" altLang="zh-CN" sz="1200">
                <a:solidFill>
                  <a:srgbClr val="996633"/>
                </a:solidFill>
                <a:ea typeface="宋体" charset="-122"/>
              </a:rPr>
              <a:t>Floyd, Digital Fundamentals, 10</a:t>
            </a:r>
            <a:r>
              <a:rPr lang="en-US" altLang="zh-CN" sz="1200" baseline="30000">
                <a:solidFill>
                  <a:srgbClr val="996633"/>
                </a:solidFill>
                <a:ea typeface="宋体" charset="-122"/>
              </a:rPr>
              <a:t>th</a:t>
            </a:r>
            <a:r>
              <a:rPr lang="en-US" altLang="zh-CN" sz="1200">
                <a:solidFill>
                  <a:srgbClr val="996633"/>
                </a:solidFill>
                <a:ea typeface="宋体" charset="-122"/>
              </a:rPr>
              <a:t> ed</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ea typeface="黑体" pitchFamily="2" charset="-122"/>
        </a:defRPr>
      </a:lvl2pPr>
      <a:lvl3pPr algn="ctr" rtl="0" eaLnBrk="1" fontAlgn="base" hangingPunct="1">
        <a:spcBef>
          <a:spcPct val="0"/>
        </a:spcBef>
        <a:spcAft>
          <a:spcPct val="0"/>
        </a:spcAft>
        <a:defRPr sz="3200" b="1">
          <a:solidFill>
            <a:schemeClr val="bg1"/>
          </a:solidFill>
          <a:latin typeface="Verdana" pitchFamily="34" charset="0"/>
          <a:ea typeface="黑体" pitchFamily="2" charset="-122"/>
        </a:defRPr>
      </a:lvl3pPr>
      <a:lvl4pPr algn="ctr" rtl="0" eaLnBrk="1" fontAlgn="base" hangingPunct="1">
        <a:spcBef>
          <a:spcPct val="0"/>
        </a:spcBef>
        <a:spcAft>
          <a:spcPct val="0"/>
        </a:spcAft>
        <a:defRPr sz="3200" b="1">
          <a:solidFill>
            <a:schemeClr val="bg1"/>
          </a:solidFill>
          <a:latin typeface="Verdana" pitchFamily="34" charset="0"/>
          <a:ea typeface="黑体" pitchFamily="2" charset="-122"/>
        </a:defRPr>
      </a:lvl4pPr>
      <a:lvl5pPr algn="ctr" rtl="0" eaLnBrk="1" fontAlgn="base" hangingPunct="1">
        <a:spcBef>
          <a:spcPct val="0"/>
        </a:spcBef>
        <a:spcAft>
          <a:spcPct val="0"/>
        </a:spcAft>
        <a:defRPr sz="3200" b="1">
          <a:solidFill>
            <a:schemeClr val="bg1"/>
          </a:solidFill>
          <a:latin typeface="Verdana" pitchFamily="34" charset="0"/>
          <a:ea typeface="黑体" pitchFamily="2" charset="-122"/>
        </a:defRPr>
      </a:lvl5pPr>
      <a:lvl6pPr marL="457200" algn="ctr" rtl="0" eaLnBrk="1" fontAlgn="base" hangingPunct="1">
        <a:spcBef>
          <a:spcPct val="0"/>
        </a:spcBef>
        <a:spcAft>
          <a:spcPct val="0"/>
        </a:spcAft>
        <a:defRPr sz="3200" b="1">
          <a:solidFill>
            <a:schemeClr val="bg1"/>
          </a:solidFill>
          <a:latin typeface="Verdana" pitchFamily="34" charset="0"/>
          <a:ea typeface="黑体" pitchFamily="2" charset="-122"/>
        </a:defRPr>
      </a:lvl6pPr>
      <a:lvl7pPr marL="914400" algn="ctr" rtl="0" eaLnBrk="1" fontAlgn="base" hangingPunct="1">
        <a:spcBef>
          <a:spcPct val="0"/>
        </a:spcBef>
        <a:spcAft>
          <a:spcPct val="0"/>
        </a:spcAft>
        <a:defRPr sz="3200" b="1">
          <a:solidFill>
            <a:schemeClr val="bg1"/>
          </a:solidFill>
          <a:latin typeface="Verdana" pitchFamily="34" charset="0"/>
          <a:ea typeface="黑体" pitchFamily="2" charset="-122"/>
        </a:defRPr>
      </a:lvl7pPr>
      <a:lvl8pPr marL="1371600" algn="ctr" rtl="0" eaLnBrk="1" fontAlgn="base" hangingPunct="1">
        <a:spcBef>
          <a:spcPct val="0"/>
        </a:spcBef>
        <a:spcAft>
          <a:spcPct val="0"/>
        </a:spcAft>
        <a:defRPr sz="3200" b="1">
          <a:solidFill>
            <a:schemeClr val="bg1"/>
          </a:solidFill>
          <a:latin typeface="Verdana" pitchFamily="34" charset="0"/>
          <a:ea typeface="黑体" pitchFamily="2" charset="-122"/>
        </a:defRPr>
      </a:lvl8pPr>
      <a:lvl9pPr marL="1828800" algn="ctr" rtl="0" eaLnBrk="1" fontAlgn="base" hangingPunct="1">
        <a:spcBef>
          <a:spcPct val="0"/>
        </a:spcBef>
        <a:spcAft>
          <a:spcPct val="0"/>
        </a:spcAft>
        <a:defRPr sz="3200" b="1">
          <a:solidFill>
            <a:schemeClr val="bg1"/>
          </a:solidFill>
          <a:latin typeface="Verdana" pitchFamily="34" charset="0"/>
          <a:ea typeface="黑体" pitchFamily="2" charset="-122"/>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1" fontAlgn="base" hangingPunct="1">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1" fontAlgn="base" hangingPunct="1">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5.bin"/><Relationship Id="rId18" Type="http://schemas.openxmlformats.org/officeDocument/2006/relationships/image" Target="../media/image23.png"/><Relationship Id="rId3" Type="http://schemas.openxmlformats.org/officeDocument/2006/relationships/image" Target="../media/image18.png"/><Relationship Id="rId21" Type="http://schemas.openxmlformats.org/officeDocument/2006/relationships/image" Target="../media/image24.png"/><Relationship Id="rId7" Type="http://schemas.openxmlformats.org/officeDocument/2006/relationships/oleObject" Target="../embeddings/oleObject3.bin"/><Relationship Id="rId12" Type="http://schemas.openxmlformats.org/officeDocument/2006/relationships/image" Target="../media/image21.png"/><Relationship Id="rId17" Type="http://schemas.openxmlformats.org/officeDocument/2006/relationships/image" Target="../media/image15.wmf"/><Relationship Id="rId2" Type="http://schemas.openxmlformats.org/officeDocument/2006/relationships/slideLayout" Target="../slideLayouts/slideLayout17.xml"/><Relationship Id="rId16" Type="http://schemas.openxmlformats.org/officeDocument/2006/relationships/oleObject" Target="../embeddings/oleObject6.bin"/><Relationship Id="rId20" Type="http://schemas.openxmlformats.org/officeDocument/2006/relationships/image" Target="../media/image16.wmf"/><Relationship Id="rId1" Type="http://schemas.openxmlformats.org/officeDocument/2006/relationships/vmlDrawing" Target="../drawings/vmlDrawing2.vml"/><Relationship Id="rId6" Type="http://schemas.openxmlformats.org/officeDocument/2006/relationships/image" Target="../media/image19.png"/><Relationship Id="rId11" Type="http://schemas.openxmlformats.org/officeDocument/2006/relationships/image" Target="../media/image13.wmf"/><Relationship Id="rId5" Type="http://schemas.openxmlformats.org/officeDocument/2006/relationships/image" Target="../media/image11.wmf"/><Relationship Id="rId15" Type="http://schemas.openxmlformats.org/officeDocument/2006/relationships/image" Target="../media/image22.png"/><Relationship Id="rId23" Type="http://schemas.openxmlformats.org/officeDocument/2006/relationships/image" Target="../media/image17.wmf"/><Relationship Id="rId10" Type="http://schemas.openxmlformats.org/officeDocument/2006/relationships/oleObject" Target="../embeddings/oleObject4.bin"/><Relationship Id="rId19"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image" Target="../media/image20.png"/><Relationship Id="rId14" Type="http://schemas.openxmlformats.org/officeDocument/2006/relationships/image" Target="../media/image14.wmf"/><Relationship Id="rId22"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tags" Target="../tags/tag38.xml"/><Relationship Id="rId3" Type="http://schemas.openxmlformats.org/officeDocument/2006/relationships/tags" Target="../tags/tag23.xml"/><Relationship Id="rId21" Type="http://schemas.openxmlformats.org/officeDocument/2006/relationships/slideLayout" Target="../slideLayouts/slideLayout7.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tags" Target="../tags/tag40.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tags" Target="../tags/tag35.xml"/><Relationship Id="rId10" Type="http://schemas.openxmlformats.org/officeDocument/2006/relationships/tags" Target="../tags/tag30.xml"/><Relationship Id="rId19" Type="http://schemas.openxmlformats.org/officeDocument/2006/relationships/tags" Target="../tags/tag39.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image" Target="../media/image5.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25.e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vmlDrawing" Target="../drawings/vmlDrawing4.vml"/><Relationship Id="rId5" Type="http://schemas.openxmlformats.org/officeDocument/2006/relationships/image" Target="../media/image26.e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5.tmp"/><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7.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5.tmp"/><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7.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5.tmp"/><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Layout" Target="../slideLayouts/slideLayout7.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slideLayout" Target="../slideLayouts/slideLayout7.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5.tmp"/></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a:p>
        </p:txBody>
      </p:sp>
      <p:sp>
        <p:nvSpPr>
          <p:cNvPr id="4" name="标题 3"/>
          <p:cNvSpPr>
            <a:spLocks noGrp="1"/>
          </p:cNvSpPr>
          <p:nvPr>
            <p:ph type="ctrTitle"/>
          </p:nvPr>
        </p:nvSpPr>
        <p:spPr/>
        <p:txBody>
          <a:bodyPr/>
          <a:lstStyle/>
          <a:p>
            <a:r>
              <a:rPr lang="en-US" altLang="zh-CN" sz="3600" dirty="0">
                <a:latin typeface="Times New Roman" pitchFamily="18" charset="0"/>
                <a:cs typeface="Times New Roman" pitchFamily="18" charset="0"/>
              </a:rPr>
              <a:t>Chapter 2   Number Systems, Operations, and Codes</a:t>
            </a:r>
            <a:endParaRPr lang="zh-CN" altLang="en-US" sz="36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8" name="Rectangle 4"/>
          <p:cNvSpPr>
            <a:spLocks noChangeArrowheads="1"/>
          </p:cNvSpPr>
          <p:nvPr/>
        </p:nvSpPr>
        <p:spPr bwMode="auto">
          <a:xfrm>
            <a:off x="2286000" y="533401"/>
            <a:ext cx="6755375"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Binary Conversions</a:t>
            </a:r>
            <a:r>
              <a:rPr lang="zh-CN" altLang="en-US" sz="2800" dirty="0">
                <a:solidFill>
                  <a:srgbClr val="FFFF99"/>
                </a:solidFill>
                <a:ea typeface="宋体" charset="-122"/>
              </a:rPr>
              <a:t>（十进制</a:t>
            </a:r>
            <a:r>
              <a:rPr lang="en-US" altLang="zh-CN" sz="2800" dirty="0">
                <a:solidFill>
                  <a:srgbClr val="FFFF99"/>
                </a:solidFill>
                <a:ea typeface="宋体" charset="-122"/>
              </a:rPr>
              <a:t>-</a:t>
            </a:r>
            <a:r>
              <a:rPr lang="zh-CN" altLang="en-US" sz="2800" dirty="0">
                <a:solidFill>
                  <a:srgbClr val="FFFF99"/>
                </a:solidFill>
                <a:ea typeface="宋体" charset="-122"/>
              </a:rPr>
              <a:t>二进制转换）</a:t>
            </a:r>
            <a:endParaRPr lang="en-US" altLang="zh-CN" sz="2800" dirty="0">
              <a:solidFill>
                <a:srgbClr val="FFFF99"/>
              </a:solidFill>
              <a:ea typeface="宋体" charset="-122"/>
            </a:endParaRPr>
          </a:p>
        </p:txBody>
      </p:sp>
      <p:sp>
        <p:nvSpPr>
          <p:cNvPr id="118789" name="Text Box 5"/>
          <p:cNvSpPr txBox="1">
            <a:spLocks noChangeArrowheads="1"/>
          </p:cNvSpPr>
          <p:nvPr/>
        </p:nvSpPr>
        <p:spPr bwMode="auto">
          <a:xfrm>
            <a:off x="1143000" y="1354138"/>
            <a:ext cx="10287000" cy="2031325"/>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You can convert a decimal whole number to binary by reversing the procedure. </a:t>
            </a:r>
          </a:p>
          <a:p>
            <a:pPr marL="342900" indent="-342900">
              <a:spcBef>
                <a:spcPct val="50000"/>
              </a:spcBef>
              <a:buFont typeface="Arial" panose="020B0604020202020204" pitchFamily="34" charset="0"/>
              <a:buChar char="•"/>
            </a:pPr>
            <a:r>
              <a:rPr lang="en-US" altLang="zh-CN" sz="2800" b="1" dirty="0">
                <a:ea typeface="宋体" charset="-122"/>
              </a:rPr>
              <a:t>Write the decimal weight of each column and place 1’s in the columns that sum to the decimal number</a:t>
            </a:r>
            <a:r>
              <a:rPr lang="en-US" altLang="zh-CN" sz="2800" b="1" dirty="0">
                <a:solidFill>
                  <a:srgbClr val="0000FF"/>
                </a:solidFill>
                <a:ea typeface="宋体" charset="-122"/>
              </a:rPr>
              <a:t>.(</a:t>
            </a:r>
            <a:r>
              <a:rPr lang="zh-CN" altLang="en-US" sz="2800" b="1" dirty="0">
                <a:solidFill>
                  <a:srgbClr val="0000FF"/>
                </a:solidFill>
                <a:ea typeface="宋体" charset="-122"/>
              </a:rPr>
              <a:t>权和法</a:t>
            </a:r>
            <a:r>
              <a:rPr lang="en-US" altLang="zh-CN" sz="2800" b="1" dirty="0">
                <a:solidFill>
                  <a:srgbClr val="0000FF"/>
                </a:solidFill>
                <a:ea typeface="宋体" charset="-122"/>
              </a:rPr>
              <a:t>)</a:t>
            </a:r>
          </a:p>
        </p:txBody>
      </p:sp>
      <p:sp>
        <p:nvSpPr>
          <p:cNvPr id="118790" name="Text Box 6"/>
          <p:cNvSpPr txBox="1">
            <a:spLocks noChangeArrowheads="1"/>
          </p:cNvSpPr>
          <p:nvPr/>
        </p:nvSpPr>
        <p:spPr bwMode="auto">
          <a:xfrm>
            <a:off x="3352800" y="3577431"/>
            <a:ext cx="6324600" cy="457200"/>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Convert the decimal number 49 to binary.</a:t>
            </a:r>
          </a:p>
        </p:txBody>
      </p:sp>
      <p:sp>
        <p:nvSpPr>
          <p:cNvPr id="118791" name="WordArt 7"/>
          <p:cNvSpPr>
            <a:spLocks noChangeArrowheads="1" noChangeShapeType="1" noTextEdit="1"/>
          </p:cNvSpPr>
          <p:nvPr/>
        </p:nvSpPr>
        <p:spPr bwMode="auto">
          <a:xfrm>
            <a:off x="1600200" y="3581400"/>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18792" name="WordArt 8"/>
          <p:cNvSpPr>
            <a:spLocks noChangeArrowheads="1" noChangeShapeType="1" noTextEdit="1"/>
          </p:cNvSpPr>
          <p:nvPr/>
        </p:nvSpPr>
        <p:spPr bwMode="auto">
          <a:xfrm>
            <a:off x="1600200" y="4191000"/>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18793" name="Text Box 9"/>
          <p:cNvSpPr txBox="1">
            <a:spLocks noChangeArrowheads="1"/>
          </p:cNvSpPr>
          <p:nvPr/>
        </p:nvSpPr>
        <p:spPr bwMode="auto">
          <a:xfrm>
            <a:off x="3352800" y="3946526"/>
            <a:ext cx="8001000" cy="1200329"/>
          </a:xfrm>
          <a:prstGeom prst="rect">
            <a:avLst/>
          </a:prstGeom>
          <a:noFill/>
          <a:ln w="9525">
            <a:noFill/>
            <a:miter lim="800000"/>
            <a:headEnd/>
            <a:tailEnd/>
          </a:ln>
          <a:effectLst/>
        </p:spPr>
        <p:txBody>
          <a:bodyPr wrap="square">
            <a:spAutoFit/>
          </a:bodyPr>
          <a:lstStyle/>
          <a:p>
            <a:pPr>
              <a:spcBef>
                <a:spcPct val="50000"/>
              </a:spcBef>
            </a:pPr>
            <a:r>
              <a:rPr lang="en-US" altLang="zh-CN" dirty="0">
                <a:ea typeface="宋体" charset="-122"/>
              </a:rPr>
              <a:t>The column weights double in each position to the right. Write down column weights until the last number is larger than the one you want to convert.</a:t>
            </a:r>
          </a:p>
        </p:txBody>
      </p:sp>
      <p:sp>
        <p:nvSpPr>
          <p:cNvPr id="118794" name="Text Box 10"/>
          <p:cNvSpPr txBox="1">
            <a:spLocks noChangeArrowheads="1"/>
          </p:cNvSpPr>
          <p:nvPr/>
        </p:nvSpPr>
        <p:spPr bwMode="auto">
          <a:xfrm>
            <a:off x="4419600" y="5165726"/>
            <a:ext cx="33528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2</a:t>
            </a:r>
            <a:r>
              <a:rPr lang="en-US" altLang="zh-CN" sz="2000" baseline="30000">
                <a:solidFill>
                  <a:srgbClr val="FF0000"/>
                </a:solidFill>
                <a:ea typeface="宋体" charset="-122"/>
              </a:rPr>
              <a:t>6</a:t>
            </a:r>
            <a:r>
              <a:rPr lang="en-US" altLang="zh-CN" sz="2000">
                <a:solidFill>
                  <a:srgbClr val="FF0000"/>
                </a:solidFill>
                <a:ea typeface="宋体" charset="-122"/>
              </a:rPr>
              <a:t>  2</a:t>
            </a:r>
            <a:r>
              <a:rPr lang="en-US" altLang="zh-CN" sz="2000" baseline="30000">
                <a:solidFill>
                  <a:srgbClr val="FF0000"/>
                </a:solidFill>
                <a:ea typeface="宋体" charset="-122"/>
              </a:rPr>
              <a:t>5</a:t>
            </a:r>
            <a:r>
              <a:rPr lang="en-US" altLang="zh-CN" sz="2000">
                <a:solidFill>
                  <a:srgbClr val="FF0000"/>
                </a:solidFill>
                <a:ea typeface="宋体" charset="-122"/>
              </a:rPr>
              <a:t>  2</a:t>
            </a:r>
            <a:r>
              <a:rPr lang="en-US" altLang="zh-CN" sz="2000" baseline="30000">
                <a:solidFill>
                  <a:srgbClr val="FF0000"/>
                </a:solidFill>
                <a:ea typeface="宋体" charset="-122"/>
              </a:rPr>
              <a:t>4</a:t>
            </a:r>
            <a:r>
              <a:rPr lang="en-US" altLang="zh-CN" sz="2000">
                <a:solidFill>
                  <a:srgbClr val="FF0000"/>
                </a:solidFill>
                <a:ea typeface="宋体" charset="-122"/>
              </a:rPr>
              <a:t>  2</a:t>
            </a:r>
            <a:r>
              <a:rPr lang="en-US" altLang="zh-CN" sz="2000" baseline="30000">
                <a:solidFill>
                  <a:srgbClr val="FF0000"/>
                </a:solidFill>
                <a:ea typeface="宋体" charset="-122"/>
              </a:rPr>
              <a:t>3</a:t>
            </a:r>
            <a:r>
              <a:rPr lang="en-US" altLang="zh-CN" sz="2000">
                <a:solidFill>
                  <a:srgbClr val="FF0000"/>
                </a:solidFill>
                <a:ea typeface="宋体" charset="-122"/>
              </a:rPr>
              <a:t>  2</a:t>
            </a:r>
            <a:r>
              <a:rPr lang="en-US" altLang="zh-CN" sz="2000" baseline="30000">
                <a:solidFill>
                  <a:srgbClr val="FF0000"/>
                </a:solidFill>
                <a:ea typeface="宋体" charset="-122"/>
              </a:rPr>
              <a:t>2</a:t>
            </a:r>
            <a:r>
              <a:rPr lang="en-US" altLang="zh-CN" sz="2000">
                <a:solidFill>
                  <a:srgbClr val="FF0000"/>
                </a:solidFill>
                <a:ea typeface="宋体" charset="-122"/>
              </a:rPr>
              <a:t> 2</a:t>
            </a:r>
            <a:r>
              <a:rPr lang="en-US" altLang="zh-CN" sz="2000" baseline="30000">
                <a:solidFill>
                  <a:srgbClr val="FF0000"/>
                </a:solidFill>
                <a:ea typeface="宋体" charset="-122"/>
              </a:rPr>
              <a:t>1</a:t>
            </a:r>
            <a:r>
              <a:rPr lang="en-US" altLang="zh-CN" sz="2000">
                <a:solidFill>
                  <a:srgbClr val="FF0000"/>
                </a:solidFill>
                <a:ea typeface="宋体" charset="-122"/>
              </a:rPr>
              <a:t>  2</a:t>
            </a:r>
            <a:r>
              <a:rPr lang="en-US" altLang="zh-CN" sz="2000" baseline="30000">
                <a:solidFill>
                  <a:srgbClr val="FF0000"/>
                </a:solidFill>
                <a:ea typeface="宋体" charset="-122"/>
              </a:rPr>
              <a:t>0</a:t>
            </a:r>
            <a:r>
              <a:rPr lang="en-US" altLang="zh-CN" sz="2000">
                <a:solidFill>
                  <a:srgbClr val="FF0000"/>
                </a:solidFill>
                <a:ea typeface="宋体" charset="-122"/>
              </a:rPr>
              <a:t>.</a:t>
            </a:r>
            <a:endParaRPr lang="en-US" altLang="zh-CN" sz="2000" baseline="30000">
              <a:solidFill>
                <a:srgbClr val="FF0000"/>
              </a:solidFill>
              <a:ea typeface="宋体" charset="-122"/>
            </a:endParaRPr>
          </a:p>
        </p:txBody>
      </p:sp>
      <p:sp>
        <p:nvSpPr>
          <p:cNvPr id="118795" name="Text Box 11"/>
          <p:cNvSpPr txBox="1">
            <a:spLocks noChangeArrowheads="1"/>
          </p:cNvSpPr>
          <p:nvPr/>
        </p:nvSpPr>
        <p:spPr bwMode="auto">
          <a:xfrm>
            <a:off x="4419600" y="5470526"/>
            <a:ext cx="30480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64 32 16  8   4   2   1. </a:t>
            </a:r>
          </a:p>
        </p:txBody>
      </p:sp>
      <p:sp>
        <p:nvSpPr>
          <p:cNvPr id="118796" name="Text Box 12"/>
          <p:cNvSpPr txBox="1">
            <a:spLocks noChangeArrowheads="1"/>
          </p:cNvSpPr>
          <p:nvPr/>
        </p:nvSpPr>
        <p:spPr bwMode="auto">
          <a:xfrm>
            <a:off x="4495800" y="5775326"/>
            <a:ext cx="32766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0   1   1   0   0   0   1.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91"/>
                                        </p:tgtEl>
                                        <p:attrNameLst>
                                          <p:attrName>style.visibility</p:attrName>
                                        </p:attrNameLst>
                                      </p:cBhvr>
                                      <p:to>
                                        <p:strVal val="visible"/>
                                      </p:to>
                                    </p:set>
                                    <p:anim calcmode="lin" valueType="num">
                                      <p:cBhvr additive="base">
                                        <p:cTn id="7" dur="500" fill="hold"/>
                                        <p:tgtEl>
                                          <p:spTgt spid="118791"/>
                                        </p:tgtEl>
                                        <p:attrNameLst>
                                          <p:attrName>ppt_x</p:attrName>
                                        </p:attrNameLst>
                                      </p:cBhvr>
                                      <p:tavLst>
                                        <p:tav tm="0">
                                          <p:val>
                                            <p:strVal val="0-#ppt_w/2"/>
                                          </p:val>
                                        </p:tav>
                                        <p:tav tm="100000">
                                          <p:val>
                                            <p:strVal val="#ppt_x"/>
                                          </p:val>
                                        </p:tav>
                                      </p:tavLst>
                                    </p:anim>
                                    <p:anim calcmode="lin" valueType="num">
                                      <p:cBhvr additive="base">
                                        <p:cTn id="8" dur="500" fill="hold"/>
                                        <p:tgtEl>
                                          <p:spTgt spid="11879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8790"/>
                                        </p:tgtEl>
                                        <p:attrNameLst>
                                          <p:attrName>style.visibility</p:attrName>
                                        </p:attrNameLst>
                                      </p:cBhvr>
                                      <p:to>
                                        <p:strVal val="visible"/>
                                      </p:to>
                                    </p:set>
                                    <p:anim calcmode="lin" valueType="num">
                                      <p:cBhvr additive="base">
                                        <p:cTn id="11" dur="500" fill="hold"/>
                                        <p:tgtEl>
                                          <p:spTgt spid="118790"/>
                                        </p:tgtEl>
                                        <p:attrNameLst>
                                          <p:attrName>ppt_x</p:attrName>
                                        </p:attrNameLst>
                                      </p:cBhvr>
                                      <p:tavLst>
                                        <p:tav tm="0">
                                          <p:val>
                                            <p:strVal val="1+#ppt_w/2"/>
                                          </p:val>
                                        </p:tav>
                                        <p:tav tm="100000">
                                          <p:val>
                                            <p:strVal val="#ppt_x"/>
                                          </p:val>
                                        </p:tav>
                                      </p:tavLst>
                                    </p:anim>
                                    <p:anim calcmode="lin" valueType="num">
                                      <p:cBhvr additive="base">
                                        <p:cTn id="12" dur="500" fill="hold"/>
                                        <p:tgtEl>
                                          <p:spTgt spid="11879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Effect transition="in" filter="dissolve">
                                      <p:cBhvr>
                                        <p:cTn id="17" dur="500"/>
                                        <p:tgtEl>
                                          <p:spTgt spid="118792"/>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18793"/>
                                        </p:tgtEl>
                                        <p:attrNameLst>
                                          <p:attrName>style.visibility</p:attrName>
                                        </p:attrNameLst>
                                      </p:cBhvr>
                                      <p:to>
                                        <p:strVal val="visible"/>
                                      </p:to>
                                    </p:set>
                                    <p:anim calcmode="lin" valueType="num">
                                      <p:cBhvr additive="base">
                                        <p:cTn id="20" dur="500" fill="hold"/>
                                        <p:tgtEl>
                                          <p:spTgt spid="118793"/>
                                        </p:tgtEl>
                                        <p:attrNameLst>
                                          <p:attrName>ppt_x</p:attrName>
                                        </p:attrNameLst>
                                      </p:cBhvr>
                                      <p:tavLst>
                                        <p:tav tm="0">
                                          <p:val>
                                            <p:strVal val="1+#ppt_w/2"/>
                                          </p:val>
                                        </p:tav>
                                        <p:tav tm="100000">
                                          <p:val>
                                            <p:strVal val="#ppt_x"/>
                                          </p:val>
                                        </p:tav>
                                      </p:tavLst>
                                    </p:anim>
                                    <p:anim calcmode="lin" valueType="num">
                                      <p:cBhvr additive="base">
                                        <p:cTn id="21" dur="500" fill="hold"/>
                                        <p:tgtEl>
                                          <p:spTgt spid="118793"/>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18794"/>
                                        </p:tgtEl>
                                        <p:attrNameLst>
                                          <p:attrName>style.visibility</p:attrName>
                                        </p:attrNameLst>
                                      </p:cBhvr>
                                      <p:to>
                                        <p:strVal val="visible"/>
                                      </p:to>
                                    </p:set>
                                    <p:animEffect transition="in" filter="wipe(right)">
                                      <p:cBhvr>
                                        <p:cTn id="25" dur="2000"/>
                                        <p:tgtEl>
                                          <p:spTgt spid="118794"/>
                                        </p:tgtEl>
                                      </p:cBhvr>
                                    </p:animEffect>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18795"/>
                                        </p:tgtEl>
                                        <p:attrNameLst>
                                          <p:attrName>style.visibility</p:attrName>
                                        </p:attrNameLst>
                                      </p:cBhvr>
                                      <p:to>
                                        <p:strVal val="visible"/>
                                      </p:to>
                                    </p:set>
                                    <p:anim calcmode="lin" valueType="num">
                                      <p:cBhvr additive="base">
                                        <p:cTn id="29" dur="500" fill="hold"/>
                                        <p:tgtEl>
                                          <p:spTgt spid="118795"/>
                                        </p:tgtEl>
                                        <p:attrNameLst>
                                          <p:attrName>ppt_x</p:attrName>
                                        </p:attrNameLst>
                                      </p:cBhvr>
                                      <p:tavLst>
                                        <p:tav tm="0">
                                          <p:val>
                                            <p:strVal val="#ppt_x"/>
                                          </p:val>
                                        </p:tav>
                                        <p:tav tm="100000">
                                          <p:val>
                                            <p:strVal val="#ppt_x"/>
                                          </p:val>
                                        </p:tav>
                                      </p:tavLst>
                                    </p:anim>
                                    <p:anim calcmode="lin" valueType="num">
                                      <p:cBhvr additive="base">
                                        <p:cTn id="30" dur="500" fill="hold"/>
                                        <p:tgtEl>
                                          <p:spTgt spid="11879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8796"/>
                                        </p:tgtEl>
                                        <p:attrNameLst>
                                          <p:attrName>style.visibility</p:attrName>
                                        </p:attrNameLst>
                                      </p:cBhvr>
                                      <p:to>
                                        <p:strVal val="visible"/>
                                      </p:to>
                                    </p:set>
                                    <p:animEffect transition="in" filter="wipe(left)">
                                      <p:cBhvr>
                                        <p:cTn id="35" dur="2000"/>
                                        <p:tgtEl>
                                          <p:spTgt spid="118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p:bldP spid="118791" grpId="0" animBg="1"/>
      <p:bldP spid="118792" grpId="0" animBg="1"/>
      <p:bldP spid="118793" grpId="0"/>
      <p:bldP spid="118794" grpId="0"/>
      <p:bldP spid="118795" grpId="0"/>
      <p:bldP spid="11879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4648200" y="4953000"/>
            <a:ext cx="2362200" cy="304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24931" name="Text Box 3"/>
          <p:cNvSpPr txBox="1">
            <a:spLocks noChangeArrowheads="1"/>
          </p:cNvSpPr>
          <p:nvPr/>
        </p:nvSpPr>
        <p:spPr bwMode="auto">
          <a:xfrm>
            <a:off x="6705600" y="4876800"/>
            <a:ext cx="6858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24932" name="Text Box 4"/>
          <p:cNvSpPr txBox="1">
            <a:spLocks noChangeArrowheads="1"/>
          </p:cNvSpPr>
          <p:nvPr/>
        </p:nvSpPr>
        <p:spPr bwMode="auto">
          <a:xfrm>
            <a:off x="6248400" y="4876800"/>
            <a:ext cx="4572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p>
        </p:txBody>
      </p:sp>
      <p:sp>
        <p:nvSpPr>
          <p:cNvPr id="124933" name="Text Box 5"/>
          <p:cNvSpPr txBox="1">
            <a:spLocks noChangeArrowheads="1"/>
          </p:cNvSpPr>
          <p:nvPr/>
        </p:nvSpPr>
        <p:spPr bwMode="auto">
          <a:xfrm>
            <a:off x="5791200" y="4876800"/>
            <a:ext cx="4572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p>
        </p:txBody>
      </p:sp>
      <p:sp>
        <p:nvSpPr>
          <p:cNvPr id="124934" name="Text Box 6"/>
          <p:cNvSpPr txBox="1">
            <a:spLocks noChangeArrowheads="1"/>
          </p:cNvSpPr>
          <p:nvPr/>
        </p:nvSpPr>
        <p:spPr bwMode="auto">
          <a:xfrm>
            <a:off x="5029200" y="4876800"/>
            <a:ext cx="4572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24935" name="Text Box 7"/>
          <p:cNvSpPr txBox="1">
            <a:spLocks noChangeArrowheads="1"/>
          </p:cNvSpPr>
          <p:nvPr/>
        </p:nvSpPr>
        <p:spPr bwMode="auto">
          <a:xfrm>
            <a:off x="4648200" y="48768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24936" name="Text Box 8"/>
          <p:cNvSpPr txBox="1">
            <a:spLocks noChangeArrowheads="1"/>
          </p:cNvSpPr>
          <p:nvPr/>
        </p:nvSpPr>
        <p:spPr bwMode="auto">
          <a:xfrm>
            <a:off x="5334000" y="4876800"/>
            <a:ext cx="4572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p>
        </p:txBody>
      </p:sp>
      <p:sp>
        <p:nvSpPr>
          <p:cNvPr id="124940" name="Text Box 12"/>
          <p:cNvSpPr txBox="1">
            <a:spLocks noChangeArrowheads="1"/>
          </p:cNvSpPr>
          <p:nvPr/>
        </p:nvSpPr>
        <p:spPr bwMode="auto">
          <a:xfrm>
            <a:off x="762000" y="1176565"/>
            <a:ext cx="10515600" cy="1600438"/>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You can </a:t>
            </a:r>
            <a:r>
              <a:rPr lang="en-US" altLang="zh-CN" sz="2800" b="1" dirty="0">
                <a:solidFill>
                  <a:srgbClr val="0000FF"/>
                </a:solidFill>
                <a:ea typeface="宋体" charset="-122"/>
              </a:rPr>
              <a:t>convert decimal to any other base by repeatedly dividing by the base</a:t>
            </a:r>
            <a:r>
              <a:rPr lang="zh-CN" altLang="en-US" sz="2800" b="1" dirty="0">
                <a:solidFill>
                  <a:srgbClr val="0000FF"/>
                </a:solidFill>
                <a:ea typeface="宋体" charset="-122"/>
              </a:rPr>
              <a:t>（反复除以基数</a:t>
            </a:r>
            <a:r>
              <a:rPr lang="en-US" altLang="zh-CN" sz="2800" b="1" dirty="0">
                <a:solidFill>
                  <a:srgbClr val="0000FF"/>
                </a:solidFill>
                <a:ea typeface="宋体" charset="-122"/>
              </a:rPr>
              <a:t>2</a:t>
            </a:r>
            <a:r>
              <a:rPr lang="zh-CN" altLang="en-US" sz="2800" b="1" dirty="0">
                <a:solidFill>
                  <a:srgbClr val="0000FF"/>
                </a:solidFill>
                <a:ea typeface="宋体" charset="-122"/>
              </a:rPr>
              <a:t>）</a:t>
            </a:r>
            <a:r>
              <a:rPr lang="en-US" altLang="zh-CN" sz="2800" b="1" dirty="0">
                <a:ea typeface="宋体" charset="-122"/>
              </a:rPr>
              <a:t>. </a:t>
            </a:r>
          </a:p>
          <a:p>
            <a:pPr marL="342900" indent="-342900">
              <a:spcBef>
                <a:spcPct val="50000"/>
              </a:spcBef>
              <a:buFont typeface="Arial" panose="020B0604020202020204" pitchFamily="34" charset="0"/>
              <a:buChar char="•"/>
            </a:pPr>
            <a:r>
              <a:rPr lang="en-US" altLang="zh-CN" sz="2800" b="1" dirty="0">
                <a:ea typeface="宋体" charset="-122"/>
              </a:rPr>
              <a:t>For binary, repeatedly divide by 2</a:t>
            </a:r>
            <a:r>
              <a:rPr lang="zh-CN" altLang="en-US" sz="2800" b="1" dirty="0">
                <a:solidFill>
                  <a:srgbClr val="0000FF"/>
                </a:solidFill>
                <a:ea typeface="宋体" charset="-122"/>
                <a:sym typeface="Wingdings" panose="05000000000000000000" pitchFamily="2" charset="2"/>
              </a:rPr>
              <a:t>（除</a:t>
            </a:r>
            <a:r>
              <a:rPr lang="en-US" altLang="zh-CN" sz="2800" b="1" dirty="0">
                <a:solidFill>
                  <a:srgbClr val="0000FF"/>
                </a:solidFill>
                <a:ea typeface="宋体" charset="-122"/>
                <a:sym typeface="Wingdings" panose="05000000000000000000" pitchFamily="2" charset="2"/>
              </a:rPr>
              <a:t>2</a:t>
            </a:r>
            <a:r>
              <a:rPr lang="zh-CN" altLang="en-US" sz="2800" b="1" dirty="0">
                <a:solidFill>
                  <a:srgbClr val="0000FF"/>
                </a:solidFill>
                <a:ea typeface="宋体" charset="-122"/>
                <a:sym typeface="Wingdings" panose="05000000000000000000" pitchFamily="2" charset="2"/>
              </a:rPr>
              <a:t>法）</a:t>
            </a:r>
            <a:endParaRPr lang="en-US" altLang="zh-CN" sz="2800" b="1" dirty="0">
              <a:solidFill>
                <a:srgbClr val="0000FF"/>
              </a:solidFill>
              <a:ea typeface="宋体" charset="-122"/>
            </a:endParaRPr>
          </a:p>
        </p:txBody>
      </p:sp>
      <p:sp>
        <p:nvSpPr>
          <p:cNvPr id="124941" name="Text Box 13"/>
          <p:cNvSpPr txBox="1">
            <a:spLocks noChangeArrowheads="1"/>
          </p:cNvSpPr>
          <p:nvPr/>
        </p:nvSpPr>
        <p:spPr bwMode="auto">
          <a:xfrm>
            <a:off x="3048000" y="2895152"/>
            <a:ext cx="8077200" cy="830997"/>
          </a:xfrm>
          <a:prstGeom prst="rect">
            <a:avLst/>
          </a:prstGeom>
          <a:noFill/>
          <a:ln w="9525">
            <a:noFill/>
            <a:miter lim="800000"/>
            <a:headEnd/>
            <a:tailEnd/>
          </a:ln>
          <a:effectLst/>
        </p:spPr>
        <p:txBody>
          <a:bodyPr wrap="square">
            <a:spAutoFit/>
          </a:bodyPr>
          <a:lstStyle/>
          <a:p>
            <a:pPr>
              <a:spcBef>
                <a:spcPct val="50000"/>
              </a:spcBef>
            </a:pPr>
            <a:r>
              <a:rPr lang="en-US" altLang="zh-CN" dirty="0">
                <a:ea typeface="宋体" charset="-122"/>
              </a:rPr>
              <a:t>Convert the decimal number 49 to binary by repeatedly dividing by 2. </a:t>
            </a:r>
          </a:p>
        </p:txBody>
      </p:sp>
      <p:sp>
        <p:nvSpPr>
          <p:cNvPr id="124942" name="WordArt 14"/>
          <p:cNvSpPr>
            <a:spLocks noChangeArrowheads="1" noChangeShapeType="1" noTextEdit="1"/>
          </p:cNvSpPr>
          <p:nvPr/>
        </p:nvSpPr>
        <p:spPr bwMode="auto">
          <a:xfrm>
            <a:off x="1447800" y="2971800"/>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24943" name="WordArt 15"/>
          <p:cNvSpPr>
            <a:spLocks noChangeArrowheads="1" noChangeShapeType="1" noTextEdit="1"/>
          </p:cNvSpPr>
          <p:nvPr/>
        </p:nvSpPr>
        <p:spPr bwMode="auto">
          <a:xfrm>
            <a:off x="1447800" y="3810000"/>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24944" name="Text Box 16"/>
          <p:cNvSpPr txBox="1">
            <a:spLocks noChangeArrowheads="1"/>
          </p:cNvSpPr>
          <p:nvPr/>
        </p:nvSpPr>
        <p:spPr bwMode="auto">
          <a:xfrm>
            <a:off x="3025282" y="3774767"/>
            <a:ext cx="8153400" cy="830997"/>
          </a:xfrm>
          <a:prstGeom prst="rect">
            <a:avLst/>
          </a:prstGeom>
          <a:noFill/>
          <a:ln w="9525">
            <a:noFill/>
            <a:miter lim="800000"/>
            <a:headEnd/>
            <a:tailEnd/>
          </a:ln>
          <a:effectLst/>
        </p:spPr>
        <p:txBody>
          <a:bodyPr wrap="square">
            <a:spAutoFit/>
          </a:bodyPr>
          <a:lstStyle/>
          <a:p>
            <a:pPr>
              <a:spcBef>
                <a:spcPct val="50000"/>
              </a:spcBef>
            </a:pPr>
            <a:r>
              <a:rPr lang="en-US" altLang="zh-CN" dirty="0">
                <a:ea typeface="宋体" charset="-122"/>
              </a:rPr>
              <a:t>You can do this by “reverse division” and the answer will read from left to right. Put quotients to the left and remainders on top.</a:t>
            </a:r>
          </a:p>
        </p:txBody>
      </p:sp>
      <p:grpSp>
        <p:nvGrpSpPr>
          <p:cNvPr id="124945" name="Group 17"/>
          <p:cNvGrpSpPr>
            <a:grpSpLocks/>
          </p:cNvGrpSpPr>
          <p:nvPr/>
        </p:nvGrpSpPr>
        <p:grpSpPr bwMode="auto">
          <a:xfrm>
            <a:off x="3962400" y="5181600"/>
            <a:ext cx="3962400" cy="457200"/>
            <a:chOff x="1536" y="3264"/>
            <a:chExt cx="2496" cy="288"/>
          </a:xfrm>
        </p:grpSpPr>
        <p:sp>
          <p:nvSpPr>
            <p:cNvPr id="124946" name="Text Box 18"/>
            <p:cNvSpPr txBox="1">
              <a:spLocks noChangeArrowheads="1"/>
            </p:cNvSpPr>
            <p:nvPr/>
          </p:nvSpPr>
          <p:spPr bwMode="auto">
            <a:xfrm>
              <a:off x="3192" y="3264"/>
              <a:ext cx="840" cy="288"/>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49   2</a:t>
              </a:r>
            </a:p>
          </p:txBody>
        </p:sp>
        <p:sp>
          <p:nvSpPr>
            <p:cNvPr id="124947" name="Freeform 19"/>
            <p:cNvSpPr>
              <a:spLocks/>
            </p:cNvSpPr>
            <p:nvPr/>
          </p:nvSpPr>
          <p:spPr bwMode="auto">
            <a:xfrm>
              <a:off x="1536" y="3305"/>
              <a:ext cx="2035" cy="212"/>
            </a:xfrm>
            <a:custGeom>
              <a:avLst/>
              <a:gdLst/>
              <a:ahLst/>
              <a:cxnLst>
                <a:cxn ang="0">
                  <a:pos x="2005" y="212"/>
                </a:cxn>
                <a:cxn ang="0">
                  <a:pos x="1966" y="157"/>
                </a:cxn>
                <a:cxn ang="0">
                  <a:pos x="1954" y="101"/>
                </a:cxn>
                <a:cxn ang="0">
                  <a:pos x="1892" y="15"/>
                </a:cxn>
                <a:cxn ang="0">
                  <a:pos x="1096" y="8"/>
                </a:cxn>
                <a:cxn ang="0">
                  <a:pos x="0" y="19"/>
                </a:cxn>
              </a:cxnLst>
              <a:rect l="0" t="0" r="r" b="b"/>
              <a:pathLst>
                <a:path w="2035" h="212">
                  <a:moveTo>
                    <a:pt x="2005" y="212"/>
                  </a:moveTo>
                  <a:cubicBezTo>
                    <a:pt x="1998" y="203"/>
                    <a:pt x="1974" y="175"/>
                    <a:pt x="1966" y="157"/>
                  </a:cubicBezTo>
                  <a:cubicBezTo>
                    <a:pt x="1958" y="139"/>
                    <a:pt x="1966" y="125"/>
                    <a:pt x="1954" y="101"/>
                  </a:cubicBezTo>
                  <a:cubicBezTo>
                    <a:pt x="1942" y="77"/>
                    <a:pt x="2035" y="30"/>
                    <a:pt x="1892" y="15"/>
                  </a:cubicBezTo>
                  <a:cubicBezTo>
                    <a:pt x="1749" y="0"/>
                    <a:pt x="1411" y="7"/>
                    <a:pt x="1096" y="8"/>
                  </a:cubicBezTo>
                  <a:cubicBezTo>
                    <a:pt x="781" y="9"/>
                    <a:pt x="228" y="17"/>
                    <a:pt x="0" y="19"/>
                  </a:cubicBezTo>
                </a:path>
              </a:pathLst>
            </a:custGeom>
            <a:noFill/>
            <a:ln w="19050" cmpd="sng">
              <a:solidFill>
                <a:schemeClr val="tx1"/>
              </a:solidFill>
              <a:round/>
              <a:headEnd/>
              <a:tailEnd/>
            </a:ln>
            <a:effectLst/>
          </p:spPr>
          <p:txBody>
            <a:bodyPr/>
            <a:lstStyle/>
            <a:p>
              <a:endParaRPr lang="zh-CN" altLang="en-US"/>
            </a:p>
          </p:txBody>
        </p:sp>
      </p:grpSp>
      <p:grpSp>
        <p:nvGrpSpPr>
          <p:cNvPr id="124948" name="Group 20"/>
          <p:cNvGrpSpPr>
            <a:grpSpLocks/>
          </p:cNvGrpSpPr>
          <p:nvPr/>
        </p:nvGrpSpPr>
        <p:grpSpPr bwMode="auto">
          <a:xfrm>
            <a:off x="6477000" y="5562601"/>
            <a:ext cx="2057400" cy="676275"/>
            <a:chOff x="3216" y="3504"/>
            <a:chExt cx="1296" cy="426"/>
          </a:xfrm>
        </p:grpSpPr>
        <p:sp>
          <p:nvSpPr>
            <p:cNvPr id="124949" name="Text Box 21"/>
            <p:cNvSpPr txBox="1">
              <a:spLocks noChangeArrowheads="1"/>
            </p:cNvSpPr>
            <p:nvPr/>
          </p:nvSpPr>
          <p:spPr bwMode="auto">
            <a:xfrm>
              <a:off x="3216" y="3600"/>
              <a:ext cx="864" cy="33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Decimal number</a:t>
              </a:r>
            </a:p>
          </p:txBody>
        </p:sp>
        <p:sp>
          <p:nvSpPr>
            <p:cNvPr id="124950" name="Line 22"/>
            <p:cNvSpPr>
              <a:spLocks noChangeShapeType="1"/>
            </p:cNvSpPr>
            <p:nvPr/>
          </p:nvSpPr>
          <p:spPr bwMode="auto">
            <a:xfrm flipH="1" flipV="1">
              <a:off x="3456" y="3504"/>
              <a:ext cx="0" cy="144"/>
            </a:xfrm>
            <a:prstGeom prst="line">
              <a:avLst/>
            </a:prstGeom>
            <a:noFill/>
            <a:ln w="9525">
              <a:solidFill>
                <a:schemeClr val="tx1"/>
              </a:solidFill>
              <a:round/>
              <a:headEnd/>
              <a:tailEnd type="triangle" w="med" len="med"/>
            </a:ln>
            <a:effectLst/>
          </p:spPr>
          <p:txBody>
            <a:bodyPr/>
            <a:lstStyle/>
            <a:p>
              <a:endParaRPr lang="zh-CN" altLang="en-US"/>
            </a:p>
          </p:txBody>
        </p:sp>
        <p:sp>
          <p:nvSpPr>
            <p:cNvPr id="124951" name="Text Box 23"/>
            <p:cNvSpPr txBox="1">
              <a:spLocks noChangeArrowheads="1"/>
            </p:cNvSpPr>
            <p:nvPr/>
          </p:nvSpPr>
          <p:spPr bwMode="auto">
            <a:xfrm>
              <a:off x="3888" y="3610"/>
              <a:ext cx="624" cy="192"/>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base</a:t>
              </a:r>
            </a:p>
          </p:txBody>
        </p:sp>
        <p:sp>
          <p:nvSpPr>
            <p:cNvPr id="124952" name="Line 24"/>
            <p:cNvSpPr>
              <a:spLocks noChangeShapeType="1"/>
            </p:cNvSpPr>
            <p:nvPr/>
          </p:nvSpPr>
          <p:spPr bwMode="auto">
            <a:xfrm flipH="1" flipV="1">
              <a:off x="3792" y="3514"/>
              <a:ext cx="144" cy="144"/>
            </a:xfrm>
            <a:prstGeom prst="line">
              <a:avLst/>
            </a:prstGeom>
            <a:noFill/>
            <a:ln w="9525">
              <a:solidFill>
                <a:schemeClr val="tx1"/>
              </a:solidFill>
              <a:round/>
              <a:headEnd/>
              <a:tailEnd type="triangle" w="med" len="med"/>
            </a:ln>
            <a:effectLst/>
          </p:spPr>
          <p:txBody>
            <a:bodyPr/>
            <a:lstStyle/>
            <a:p>
              <a:endParaRPr lang="zh-CN" altLang="en-US"/>
            </a:p>
          </p:txBody>
        </p:sp>
      </p:grpSp>
      <p:sp>
        <p:nvSpPr>
          <p:cNvPr id="124953" name="Text Box 25"/>
          <p:cNvSpPr txBox="1">
            <a:spLocks noChangeArrowheads="1"/>
          </p:cNvSpPr>
          <p:nvPr/>
        </p:nvSpPr>
        <p:spPr bwMode="auto">
          <a:xfrm>
            <a:off x="6172200" y="5181600"/>
            <a:ext cx="533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24</a:t>
            </a:r>
          </a:p>
        </p:txBody>
      </p:sp>
      <p:grpSp>
        <p:nvGrpSpPr>
          <p:cNvPr id="124954" name="Group 26"/>
          <p:cNvGrpSpPr>
            <a:grpSpLocks/>
          </p:cNvGrpSpPr>
          <p:nvPr/>
        </p:nvGrpSpPr>
        <p:grpSpPr bwMode="auto">
          <a:xfrm>
            <a:off x="5486400" y="4876800"/>
            <a:ext cx="2819400" cy="1219200"/>
            <a:chOff x="2496" y="3072"/>
            <a:chExt cx="1776" cy="768"/>
          </a:xfrm>
        </p:grpSpPr>
        <p:grpSp>
          <p:nvGrpSpPr>
            <p:cNvPr id="124955" name="Group 27"/>
            <p:cNvGrpSpPr>
              <a:grpSpLocks/>
            </p:cNvGrpSpPr>
            <p:nvPr/>
          </p:nvGrpSpPr>
          <p:grpSpPr bwMode="auto">
            <a:xfrm>
              <a:off x="3456" y="3072"/>
              <a:ext cx="816" cy="192"/>
              <a:chOff x="3456" y="3072"/>
              <a:chExt cx="816" cy="192"/>
            </a:xfrm>
          </p:grpSpPr>
          <p:sp>
            <p:nvSpPr>
              <p:cNvPr id="124956" name="Text Box 28"/>
              <p:cNvSpPr txBox="1">
                <a:spLocks noChangeArrowheads="1"/>
              </p:cNvSpPr>
              <p:nvPr/>
            </p:nvSpPr>
            <p:spPr bwMode="auto">
              <a:xfrm>
                <a:off x="3648" y="3072"/>
                <a:ext cx="624" cy="192"/>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remainder</a:t>
                </a:r>
              </a:p>
            </p:txBody>
          </p:sp>
          <p:sp>
            <p:nvSpPr>
              <p:cNvPr id="124957" name="Line 29"/>
              <p:cNvSpPr>
                <a:spLocks noChangeShapeType="1"/>
              </p:cNvSpPr>
              <p:nvPr/>
            </p:nvSpPr>
            <p:spPr bwMode="auto">
              <a:xfrm flipH="1">
                <a:off x="3456" y="3168"/>
                <a:ext cx="192" cy="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124958" name="Group 30"/>
            <p:cNvGrpSpPr>
              <a:grpSpLocks/>
            </p:cNvGrpSpPr>
            <p:nvPr/>
          </p:nvGrpSpPr>
          <p:grpSpPr bwMode="auto">
            <a:xfrm>
              <a:off x="2496" y="3504"/>
              <a:ext cx="672" cy="336"/>
              <a:chOff x="2496" y="3504"/>
              <a:chExt cx="672" cy="336"/>
            </a:xfrm>
          </p:grpSpPr>
          <p:sp>
            <p:nvSpPr>
              <p:cNvPr id="124959" name="Text Box 31"/>
              <p:cNvSpPr txBox="1">
                <a:spLocks noChangeArrowheads="1"/>
              </p:cNvSpPr>
              <p:nvPr/>
            </p:nvSpPr>
            <p:spPr bwMode="auto">
              <a:xfrm>
                <a:off x="2496" y="3648"/>
                <a:ext cx="672" cy="192"/>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Quotient</a:t>
                </a:r>
              </a:p>
            </p:txBody>
          </p:sp>
          <p:sp>
            <p:nvSpPr>
              <p:cNvPr id="124960" name="Line 32"/>
              <p:cNvSpPr>
                <a:spLocks noChangeShapeType="1"/>
              </p:cNvSpPr>
              <p:nvPr/>
            </p:nvSpPr>
            <p:spPr bwMode="auto">
              <a:xfrm flipV="1">
                <a:off x="2880" y="3504"/>
                <a:ext cx="96" cy="144"/>
              </a:xfrm>
              <a:prstGeom prst="line">
                <a:avLst/>
              </a:prstGeom>
              <a:noFill/>
              <a:ln w="9525">
                <a:solidFill>
                  <a:schemeClr val="tx1"/>
                </a:solidFill>
                <a:round/>
                <a:headEnd/>
                <a:tailEnd type="triangle" w="med" len="med"/>
              </a:ln>
              <a:effectLst/>
            </p:spPr>
            <p:txBody>
              <a:bodyPr/>
              <a:lstStyle/>
              <a:p>
                <a:endParaRPr lang="zh-CN" altLang="en-US"/>
              </a:p>
            </p:txBody>
          </p:sp>
        </p:grpSp>
      </p:grpSp>
      <p:sp>
        <p:nvSpPr>
          <p:cNvPr id="124961" name="Text Box 33"/>
          <p:cNvSpPr txBox="1">
            <a:spLocks noChangeArrowheads="1"/>
          </p:cNvSpPr>
          <p:nvPr/>
        </p:nvSpPr>
        <p:spPr bwMode="auto">
          <a:xfrm>
            <a:off x="5638800" y="5181600"/>
            <a:ext cx="533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12</a:t>
            </a:r>
          </a:p>
        </p:txBody>
      </p:sp>
      <p:sp>
        <p:nvSpPr>
          <p:cNvPr id="124962" name="Text Box 34"/>
          <p:cNvSpPr txBox="1">
            <a:spLocks noChangeArrowheads="1"/>
          </p:cNvSpPr>
          <p:nvPr/>
        </p:nvSpPr>
        <p:spPr bwMode="auto">
          <a:xfrm>
            <a:off x="5334000" y="5181600"/>
            <a:ext cx="6096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6</a:t>
            </a:r>
          </a:p>
        </p:txBody>
      </p:sp>
      <p:sp>
        <p:nvSpPr>
          <p:cNvPr id="124963" name="Text Box 35"/>
          <p:cNvSpPr txBox="1">
            <a:spLocks noChangeArrowheads="1"/>
          </p:cNvSpPr>
          <p:nvPr/>
        </p:nvSpPr>
        <p:spPr bwMode="auto">
          <a:xfrm>
            <a:off x="5029200" y="5181600"/>
            <a:ext cx="4572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3</a:t>
            </a:r>
          </a:p>
        </p:txBody>
      </p:sp>
      <p:sp>
        <p:nvSpPr>
          <p:cNvPr id="124964" name="Text Box 36"/>
          <p:cNvSpPr txBox="1">
            <a:spLocks noChangeArrowheads="1"/>
          </p:cNvSpPr>
          <p:nvPr/>
        </p:nvSpPr>
        <p:spPr bwMode="auto">
          <a:xfrm>
            <a:off x="4648200" y="51816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24965" name="Text Box 37"/>
          <p:cNvSpPr txBox="1">
            <a:spLocks noChangeArrowheads="1"/>
          </p:cNvSpPr>
          <p:nvPr/>
        </p:nvSpPr>
        <p:spPr bwMode="auto">
          <a:xfrm>
            <a:off x="4267200" y="5181600"/>
            <a:ext cx="6858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p>
        </p:txBody>
      </p:sp>
      <p:sp>
        <p:nvSpPr>
          <p:cNvPr id="124966" name="Text Box 38"/>
          <p:cNvSpPr txBox="1">
            <a:spLocks noChangeArrowheads="1"/>
          </p:cNvSpPr>
          <p:nvPr/>
        </p:nvSpPr>
        <p:spPr bwMode="auto">
          <a:xfrm>
            <a:off x="2819400" y="5638800"/>
            <a:ext cx="1676400" cy="52322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Continue until the last quotient is 0</a:t>
            </a:r>
          </a:p>
        </p:txBody>
      </p:sp>
      <p:sp>
        <p:nvSpPr>
          <p:cNvPr id="124967" name="Line 39"/>
          <p:cNvSpPr>
            <a:spLocks noChangeShapeType="1"/>
          </p:cNvSpPr>
          <p:nvPr/>
        </p:nvSpPr>
        <p:spPr bwMode="auto">
          <a:xfrm flipV="1">
            <a:off x="3962400" y="5410200"/>
            <a:ext cx="381000" cy="304800"/>
          </a:xfrm>
          <a:prstGeom prst="line">
            <a:avLst/>
          </a:prstGeom>
          <a:noFill/>
          <a:ln w="9525">
            <a:solidFill>
              <a:schemeClr val="tx1"/>
            </a:solidFill>
            <a:round/>
            <a:headEnd/>
            <a:tailEnd type="triangle" w="med" len="med"/>
          </a:ln>
          <a:effectLst/>
        </p:spPr>
        <p:txBody>
          <a:bodyPr/>
          <a:lstStyle/>
          <a:p>
            <a:endParaRPr lang="zh-CN" altLang="en-US"/>
          </a:p>
        </p:txBody>
      </p:sp>
      <p:sp>
        <p:nvSpPr>
          <p:cNvPr id="124968" name="Text Box 40"/>
          <p:cNvSpPr txBox="1">
            <a:spLocks noChangeArrowheads="1"/>
          </p:cNvSpPr>
          <p:nvPr/>
        </p:nvSpPr>
        <p:spPr bwMode="auto">
          <a:xfrm>
            <a:off x="3505200" y="4876801"/>
            <a:ext cx="1219200" cy="36671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Answer:</a:t>
            </a:r>
          </a:p>
        </p:txBody>
      </p:sp>
      <p:sp>
        <p:nvSpPr>
          <p:cNvPr id="124969" name="Rectangle 41"/>
          <p:cNvSpPr>
            <a:spLocks noChangeArrowheads="1"/>
          </p:cNvSpPr>
          <p:nvPr/>
        </p:nvSpPr>
        <p:spPr bwMode="auto">
          <a:xfrm>
            <a:off x="2438400" y="415926"/>
            <a:ext cx="3044423"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Binary Conversions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42"/>
                                        </p:tgtEl>
                                        <p:attrNameLst>
                                          <p:attrName>style.visibility</p:attrName>
                                        </p:attrNameLst>
                                      </p:cBhvr>
                                      <p:to>
                                        <p:strVal val="visible"/>
                                      </p:to>
                                    </p:set>
                                    <p:anim calcmode="lin" valueType="num">
                                      <p:cBhvr additive="base">
                                        <p:cTn id="7" dur="500" fill="hold"/>
                                        <p:tgtEl>
                                          <p:spTgt spid="124942"/>
                                        </p:tgtEl>
                                        <p:attrNameLst>
                                          <p:attrName>ppt_x</p:attrName>
                                        </p:attrNameLst>
                                      </p:cBhvr>
                                      <p:tavLst>
                                        <p:tav tm="0">
                                          <p:val>
                                            <p:strVal val="0-#ppt_w/2"/>
                                          </p:val>
                                        </p:tav>
                                        <p:tav tm="100000">
                                          <p:val>
                                            <p:strVal val="#ppt_x"/>
                                          </p:val>
                                        </p:tav>
                                      </p:tavLst>
                                    </p:anim>
                                    <p:anim calcmode="lin" valueType="num">
                                      <p:cBhvr additive="base">
                                        <p:cTn id="8" dur="500" fill="hold"/>
                                        <p:tgtEl>
                                          <p:spTgt spid="12494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4941"/>
                                        </p:tgtEl>
                                        <p:attrNameLst>
                                          <p:attrName>style.visibility</p:attrName>
                                        </p:attrNameLst>
                                      </p:cBhvr>
                                      <p:to>
                                        <p:strVal val="visible"/>
                                      </p:to>
                                    </p:set>
                                    <p:anim calcmode="lin" valueType="num">
                                      <p:cBhvr additive="base">
                                        <p:cTn id="11" dur="500" fill="hold"/>
                                        <p:tgtEl>
                                          <p:spTgt spid="124941"/>
                                        </p:tgtEl>
                                        <p:attrNameLst>
                                          <p:attrName>ppt_x</p:attrName>
                                        </p:attrNameLst>
                                      </p:cBhvr>
                                      <p:tavLst>
                                        <p:tav tm="0">
                                          <p:val>
                                            <p:strVal val="1+#ppt_w/2"/>
                                          </p:val>
                                        </p:tav>
                                        <p:tav tm="100000">
                                          <p:val>
                                            <p:strVal val="#ppt_x"/>
                                          </p:val>
                                        </p:tav>
                                      </p:tavLst>
                                    </p:anim>
                                    <p:anim calcmode="lin" valueType="num">
                                      <p:cBhvr additive="base">
                                        <p:cTn id="12" dur="500" fill="hold"/>
                                        <p:tgtEl>
                                          <p:spTgt spid="12494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4943"/>
                                        </p:tgtEl>
                                        <p:attrNameLst>
                                          <p:attrName>style.visibility</p:attrName>
                                        </p:attrNameLst>
                                      </p:cBhvr>
                                      <p:to>
                                        <p:strVal val="visible"/>
                                      </p:to>
                                    </p:set>
                                    <p:animEffect transition="in" filter="dissolve">
                                      <p:cBhvr>
                                        <p:cTn id="17" dur="500"/>
                                        <p:tgtEl>
                                          <p:spTgt spid="124943"/>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24944"/>
                                        </p:tgtEl>
                                        <p:attrNameLst>
                                          <p:attrName>style.visibility</p:attrName>
                                        </p:attrNameLst>
                                      </p:cBhvr>
                                      <p:to>
                                        <p:strVal val="visible"/>
                                      </p:to>
                                    </p:set>
                                    <p:anim calcmode="lin" valueType="num">
                                      <p:cBhvr additive="base">
                                        <p:cTn id="20" dur="500" fill="hold"/>
                                        <p:tgtEl>
                                          <p:spTgt spid="124944"/>
                                        </p:tgtEl>
                                        <p:attrNameLst>
                                          <p:attrName>ppt_x</p:attrName>
                                        </p:attrNameLst>
                                      </p:cBhvr>
                                      <p:tavLst>
                                        <p:tav tm="0">
                                          <p:val>
                                            <p:strVal val="1+#ppt_w/2"/>
                                          </p:val>
                                        </p:tav>
                                        <p:tav tm="100000">
                                          <p:val>
                                            <p:strVal val="#ppt_x"/>
                                          </p:val>
                                        </p:tav>
                                      </p:tavLst>
                                    </p:anim>
                                    <p:anim calcmode="lin" valueType="num">
                                      <p:cBhvr additive="base">
                                        <p:cTn id="21" dur="500" fill="hold"/>
                                        <p:tgtEl>
                                          <p:spTgt spid="12494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4945"/>
                                        </p:tgtEl>
                                        <p:attrNameLst>
                                          <p:attrName>style.visibility</p:attrName>
                                        </p:attrNameLst>
                                      </p:cBhvr>
                                      <p:to>
                                        <p:strVal val="visible"/>
                                      </p:to>
                                    </p:set>
                                    <p:anim calcmode="lin" valueType="num">
                                      <p:cBhvr additive="base">
                                        <p:cTn id="26" dur="500" fill="hold"/>
                                        <p:tgtEl>
                                          <p:spTgt spid="124945"/>
                                        </p:tgtEl>
                                        <p:attrNameLst>
                                          <p:attrName>ppt_x</p:attrName>
                                        </p:attrNameLst>
                                      </p:cBhvr>
                                      <p:tavLst>
                                        <p:tav tm="0">
                                          <p:val>
                                            <p:strVal val="#ppt_x"/>
                                          </p:val>
                                        </p:tav>
                                        <p:tav tm="100000">
                                          <p:val>
                                            <p:strVal val="#ppt_x"/>
                                          </p:val>
                                        </p:tav>
                                      </p:tavLst>
                                    </p:anim>
                                    <p:anim calcmode="lin" valueType="num">
                                      <p:cBhvr additive="base">
                                        <p:cTn id="27" dur="500" fill="hold"/>
                                        <p:tgtEl>
                                          <p:spTgt spid="12494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4948"/>
                                        </p:tgtEl>
                                        <p:attrNameLst>
                                          <p:attrName>style.visibility</p:attrName>
                                        </p:attrNameLst>
                                      </p:cBhvr>
                                      <p:to>
                                        <p:strVal val="visible"/>
                                      </p:to>
                                    </p:set>
                                    <p:anim calcmode="lin" valueType="num">
                                      <p:cBhvr additive="base">
                                        <p:cTn id="32" dur="500" fill="hold"/>
                                        <p:tgtEl>
                                          <p:spTgt spid="124948"/>
                                        </p:tgtEl>
                                        <p:attrNameLst>
                                          <p:attrName>ppt_x</p:attrName>
                                        </p:attrNameLst>
                                      </p:cBhvr>
                                      <p:tavLst>
                                        <p:tav tm="0">
                                          <p:val>
                                            <p:strVal val="#ppt_x"/>
                                          </p:val>
                                        </p:tav>
                                        <p:tav tm="100000">
                                          <p:val>
                                            <p:strVal val="#ppt_x"/>
                                          </p:val>
                                        </p:tav>
                                      </p:tavLst>
                                    </p:anim>
                                    <p:anim calcmode="lin" valueType="num">
                                      <p:cBhvr additive="base">
                                        <p:cTn id="33" dur="500" fill="hold"/>
                                        <p:tgtEl>
                                          <p:spTgt spid="12494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24948"/>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4953"/>
                                        </p:tgtEl>
                                        <p:attrNameLst>
                                          <p:attrName>style.visibility</p:attrName>
                                        </p:attrNameLst>
                                      </p:cBhvr>
                                      <p:to>
                                        <p:strVal val="visible"/>
                                      </p:to>
                                    </p:set>
                                    <p:animEffect transition="in" filter="dissolve">
                                      <p:cBhvr>
                                        <p:cTn id="38" dur="500"/>
                                        <p:tgtEl>
                                          <p:spTgt spid="124953"/>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24931"/>
                                        </p:tgtEl>
                                        <p:attrNameLst>
                                          <p:attrName>style.visibility</p:attrName>
                                        </p:attrNameLst>
                                      </p:cBhvr>
                                      <p:to>
                                        <p:strVal val="visible"/>
                                      </p:to>
                                    </p:set>
                                    <p:animEffect transition="in" filter="dissolve">
                                      <p:cBhvr>
                                        <p:cTn id="42" dur="500"/>
                                        <p:tgtEl>
                                          <p:spTgt spid="124931"/>
                                        </p:tgtEl>
                                      </p:cBhvr>
                                    </p:animEffect>
                                  </p:childTnLst>
                                </p:cTn>
                              </p:par>
                              <p:par>
                                <p:cTn id="43" presetID="2" presetClass="entr" presetSubtype="6" fill="hold" nodeType="withEffect">
                                  <p:stCondLst>
                                    <p:cond delay="0"/>
                                  </p:stCondLst>
                                  <p:childTnLst>
                                    <p:set>
                                      <p:cBhvr>
                                        <p:cTn id="44" dur="1" fill="hold">
                                          <p:stCondLst>
                                            <p:cond delay="0"/>
                                          </p:stCondLst>
                                        </p:cTn>
                                        <p:tgtEl>
                                          <p:spTgt spid="124954"/>
                                        </p:tgtEl>
                                        <p:attrNameLst>
                                          <p:attrName>style.visibility</p:attrName>
                                        </p:attrNameLst>
                                      </p:cBhvr>
                                      <p:to>
                                        <p:strVal val="visible"/>
                                      </p:to>
                                    </p:set>
                                    <p:anim calcmode="lin" valueType="num">
                                      <p:cBhvr additive="base">
                                        <p:cTn id="45" dur="500" fill="hold"/>
                                        <p:tgtEl>
                                          <p:spTgt spid="124954"/>
                                        </p:tgtEl>
                                        <p:attrNameLst>
                                          <p:attrName>ppt_x</p:attrName>
                                        </p:attrNameLst>
                                      </p:cBhvr>
                                      <p:tavLst>
                                        <p:tav tm="0">
                                          <p:val>
                                            <p:strVal val="1+#ppt_w/2"/>
                                          </p:val>
                                        </p:tav>
                                        <p:tav tm="100000">
                                          <p:val>
                                            <p:strVal val="#ppt_x"/>
                                          </p:val>
                                        </p:tav>
                                      </p:tavLst>
                                    </p:anim>
                                    <p:anim calcmode="lin" valueType="num">
                                      <p:cBhvr additive="base">
                                        <p:cTn id="46" dur="500" fill="hold"/>
                                        <p:tgtEl>
                                          <p:spTgt spid="12495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2495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24961"/>
                                        </p:tgtEl>
                                        <p:attrNameLst>
                                          <p:attrName>style.visibility</p:attrName>
                                        </p:attrNameLst>
                                      </p:cBhvr>
                                      <p:to>
                                        <p:strVal val="visible"/>
                                      </p:to>
                                    </p:set>
                                    <p:animEffect transition="in" filter="dissolve">
                                      <p:cBhvr>
                                        <p:cTn id="51" dur="500"/>
                                        <p:tgtEl>
                                          <p:spTgt spid="124961"/>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124932"/>
                                        </p:tgtEl>
                                        <p:attrNameLst>
                                          <p:attrName>style.visibility</p:attrName>
                                        </p:attrNameLst>
                                      </p:cBhvr>
                                      <p:to>
                                        <p:strVal val="visible"/>
                                      </p:to>
                                    </p:set>
                                    <p:animEffect transition="in" filter="dissolve">
                                      <p:cBhvr>
                                        <p:cTn id="55" dur="500"/>
                                        <p:tgtEl>
                                          <p:spTgt spid="12493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24962"/>
                                        </p:tgtEl>
                                        <p:attrNameLst>
                                          <p:attrName>style.visibility</p:attrName>
                                        </p:attrNameLst>
                                      </p:cBhvr>
                                      <p:to>
                                        <p:strVal val="visible"/>
                                      </p:to>
                                    </p:set>
                                    <p:animEffect transition="in" filter="dissolve">
                                      <p:cBhvr>
                                        <p:cTn id="60" dur="500"/>
                                        <p:tgtEl>
                                          <p:spTgt spid="124962"/>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124933"/>
                                        </p:tgtEl>
                                        <p:attrNameLst>
                                          <p:attrName>style.visibility</p:attrName>
                                        </p:attrNameLst>
                                      </p:cBhvr>
                                      <p:to>
                                        <p:strVal val="visible"/>
                                      </p:to>
                                    </p:set>
                                    <p:animEffect transition="in" filter="dissolve">
                                      <p:cBhvr>
                                        <p:cTn id="64" dur="500"/>
                                        <p:tgtEl>
                                          <p:spTgt spid="124933"/>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24963"/>
                                        </p:tgtEl>
                                        <p:attrNameLst>
                                          <p:attrName>style.visibility</p:attrName>
                                        </p:attrNameLst>
                                      </p:cBhvr>
                                      <p:to>
                                        <p:strVal val="visible"/>
                                      </p:to>
                                    </p:set>
                                    <p:animEffect transition="in" filter="dissolve">
                                      <p:cBhvr>
                                        <p:cTn id="69" dur="500"/>
                                        <p:tgtEl>
                                          <p:spTgt spid="124963"/>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124936"/>
                                        </p:tgtEl>
                                        <p:attrNameLst>
                                          <p:attrName>style.visibility</p:attrName>
                                        </p:attrNameLst>
                                      </p:cBhvr>
                                      <p:to>
                                        <p:strVal val="visible"/>
                                      </p:to>
                                    </p:set>
                                    <p:animEffect transition="in" filter="dissolve">
                                      <p:cBhvr>
                                        <p:cTn id="73" dur="500"/>
                                        <p:tgtEl>
                                          <p:spTgt spid="124936"/>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24964"/>
                                        </p:tgtEl>
                                        <p:attrNameLst>
                                          <p:attrName>style.visibility</p:attrName>
                                        </p:attrNameLst>
                                      </p:cBhvr>
                                      <p:to>
                                        <p:strVal val="visible"/>
                                      </p:to>
                                    </p:set>
                                    <p:animEffect transition="in" filter="dissolve">
                                      <p:cBhvr>
                                        <p:cTn id="78" dur="500"/>
                                        <p:tgtEl>
                                          <p:spTgt spid="124964"/>
                                        </p:tgtEl>
                                      </p:cBhvr>
                                    </p:animEffect>
                                  </p:childTnLst>
                                </p:cTn>
                              </p:par>
                            </p:childTnLst>
                          </p:cTn>
                        </p:par>
                        <p:par>
                          <p:cTn id="79" fill="hold">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124934"/>
                                        </p:tgtEl>
                                        <p:attrNameLst>
                                          <p:attrName>style.visibility</p:attrName>
                                        </p:attrNameLst>
                                      </p:cBhvr>
                                      <p:to>
                                        <p:strVal val="visible"/>
                                      </p:to>
                                    </p:set>
                                    <p:animEffect transition="in" filter="dissolve">
                                      <p:cBhvr>
                                        <p:cTn id="82" dur="500"/>
                                        <p:tgtEl>
                                          <p:spTgt spid="124934"/>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4965"/>
                                        </p:tgtEl>
                                        <p:attrNameLst>
                                          <p:attrName>style.visibility</p:attrName>
                                        </p:attrNameLst>
                                      </p:cBhvr>
                                      <p:to>
                                        <p:strVal val="visible"/>
                                      </p:to>
                                    </p:set>
                                    <p:animEffect transition="in" filter="dissolve">
                                      <p:cBhvr>
                                        <p:cTn id="87" dur="500"/>
                                        <p:tgtEl>
                                          <p:spTgt spid="124965"/>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124935"/>
                                        </p:tgtEl>
                                        <p:attrNameLst>
                                          <p:attrName>style.visibility</p:attrName>
                                        </p:attrNameLst>
                                      </p:cBhvr>
                                      <p:to>
                                        <p:strVal val="visible"/>
                                      </p:to>
                                    </p:set>
                                    <p:animEffect transition="in" filter="dissolve">
                                      <p:cBhvr>
                                        <p:cTn id="91" dur="500"/>
                                        <p:tgtEl>
                                          <p:spTgt spid="124935"/>
                                        </p:tgtEl>
                                      </p:cBhvr>
                                    </p:animEffect>
                                  </p:childTnLst>
                                </p:cTn>
                              </p:par>
                            </p:childTnLst>
                          </p:cTn>
                        </p:par>
                        <p:par>
                          <p:cTn id="92" fill="hold">
                            <p:stCondLst>
                              <p:cond delay="1000"/>
                            </p:stCondLst>
                            <p:childTnLst>
                              <p:par>
                                <p:cTn id="93" presetID="2" presetClass="entr" presetSubtype="4" fill="hold" grpId="0" nodeType="afterEffect">
                                  <p:stCondLst>
                                    <p:cond delay="0"/>
                                  </p:stCondLst>
                                  <p:childTnLst>
                                    <p:set>
                                      <p:cBhvr>
                                        <p:cTn id="94" dur="1" fill="hold">
                                          <p:stCondLst>
                                            <p:cond delay="0"/>
                                          </p:stCondLst>
                                        </p:cTn>
                                        <p:tgtEl>
                                          <p:spTgt spid="124966"/>
                                        </p:tgtEl>
                                        <p:attrNameLst>
                                          <p:attrName>style.visibility</p:attrName>
                                        </p:attrNameLst>
                                      </p:cBhvr>
                                      <p:to>
                                        <p:strVal val="visible"/>
                                      </p:to>
                                    </p:set>
                                    <p:anim calcmode="lin" valueType="num">
                                      <p:cBhvr additive="base">
                                        <p:cTn id="95" dur="500" fill="hold"/>
                                        <p:tgtEl>
                                          <p:spTgt spid="124966"/>
                                        </p:tgtEl>
                                        <p:attrNameLst>
                                          <p:attrName>ppt_x</p:attrName>
                                        </p:attrNameLst>
                                      </p:cBhvr>
                                      <p:tavLst>
                                        <p:tav tm="0">
                                          <p:val>
                                            <p:strVal val="#ppt_x"/>
                                          </p:val>
                                        </p:tav>
                                        <p:tav tm="100000">
                                          <p:val>
                                            <p:strVal val="#ppt_x"/>
                                          </p:val>
                                        </p:tav>
                                      </p:tavLst>
                                    </p:anim>
                                    <p:anim calcmode="lin" valueType="num">
                                      <p:cBhvr additive="base">
                                        <p:cTn id="96" dur="500" fill="hold"/>
                                        <p:tgtEl>
                                          <p:spTgt spid="12496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24967"/>
                                        </p:tgtEl>
                                        <p:attrNameLst>
                                          <p:attrName>style.visibility</p:attrName>
                                        </p:attrNameLst>
                                      </p:cBhvr>
                                      <p:to>
                                        <p:strVal val="visible"/>
                                      </p:to>
                                    </p:set>
                                    <p:anim calcmode="lin" valueType="num">
                                      <p:cBhvr additive="base">
                                        <p:cTn id="99" dur="500" fill="hold"/>
                                        <p:tgtEl>
                                          <p:spTgt spid="124967"/>
                                        </p:tgtEl>
                                        <p:attrNameLst>
                                          <p:attrName>ppt_x</p:attrName>
                                        </p:attrNameLst>
                                      </p:cBhvr>
                                      <p:tavLst>
                                        <p:tav tm="0">
                                          <p:val>
                                            <p:strVal val="#ppt_x"/>
                                          </p:val>
                                        </p:tav>
                                        <p:tav tm="100000">
                                          <p:val>
                                            <p:strVal val="#ppt_x"/>
                                          </p:val>
                                        </p:tav>
                                      </p:tavLst>
                                    </p:anim>
                                    <p:anim calcmode="lin" valueType="num">
                                      <p:cBhvr additive="base">
                                        <p:cTn id="100" dur="500" fill="hold"/>
                                        <p:tgtEl>
                                          <p:spTgt spid="124967"/>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124968"/>
                                        </p:tgtEl>
                                        <p:attrNameLst>
                                          <p:attrName>style.visibility</p:attrName>
                                        </p:attrNameLst>
                                      </p:cBhvr>
                                      <p:to>
                                        <p:strVal val="visible"/>
                                      </p:to>
                                    </p:set>
                                    <p:anim calcmode="lin" valueType="num">
                                      <p:cBhvr additive="base">
                                        <p:cTn id="105" dur="500" fill="hold"/>
                                        <p:tgtEl>
                                          <p:spTgt spid="124968"/>
                                        </p:tgtEl>
                                        <p:attrNameLst>
                                          <p:attrName>ppt_x</p:attrName>
                                        </p:attrNameLst>
                                      </p:cBhvr>
                                      <p:tavLst>
                                        <p:tav tm="0">
                                          <p:val>
                                            <p:strVal val="0-#ppt_w/2"/>
                                          </p:val>
                                        </p:tav>
                                        <p:tav tm="100000">
                                          <p:val>
                                            <p:strVal val="#ppt_x"/>
                                          </p:val>
                                        </p:tav>
                                      </p:tavLst>
                                    </p:anim>
                                    <p:anim calcmode="lin" valueType="num">
                                      <p:cBhvr additive="base">
                                        <p:cTn id="106" dur="500" fill="hold"/>
                                        <p:tgtEl>
                                          <p:spTgt spid="124968"/>
                                        </p:tgtEl>
                                        <p:attrNameLst>
                                          <p:attrName>ppt_y</p:attrName>
                                        </p:attrNameLst>
                                      </p:cBhvr>
                                      <p:tavLst>
                                        <p:tav tm="0">
                                          <p:val>
                                            <p:strVal val="#ppt_y"/>
                                          </p:val>
                                        </p:tav>
                                        <p:tav tm="100000">
                                          <p:val>
                                            <p:strVal val="#ppt_y"/>
                                          </p:val>
                                        </p:tav>
                                      </p:tavLst>
                                    </p:anim>
                                  </p:childTnLst>
                                </p:cTn>
                              </p:par>
                              <p:par>
                                <p:cTn id="107" presetID="9" presetClass="entr" presetSubtype="0" fill="hold" grpId="0" nodeType="withEffect">
                                  <p:stCondLst>
                                    <p:cond delay="0"/>
                                  </p:stCondLst>
                                  <p:childTnLst>
                                    <p:set>
                                      <p:cBhvr>
                                        <p:cTn id="108" dur="1" fill="hold">
                                          <p:stCondLst>
                                            <p:cond delay="0"/>
                                          </p:stCondLst>
                                        </p:cTn>
                                        <p:tgtEl>
                                          <p:spTgt spid="124930"/>
                                        </p:tgtEl>
                                        <p:attrNameLst>
                                          <p:attrName>style.visibility</p:attrName>
                                        </p:attrNameLst>
                                      </p:cBhvr>
                                      <p:to>
                                        <p:strVal val="visible"/>
                                      </p:to>
                                    </p:set>
                                    <p:animEffect transition="in" filter="dissolve">
                                      <p:cBhvr>
                                        <p:cTn id="109" dur="500"/>
                                        <p:tgtEl>
                                          <p:spTgt spid="124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1" grpId="0"/>
      <p:bldP spid="124932" grpId="0"/>
      <p:bldP spid="124933" grpId="0"/>
      <p:bldP spid="124934" grpId="0"/>
      <p:bldP spid="124935" grpId="0"/>
      <p:bldP spid="124936" grpId="0"/>
      <p:bldP spid="124941" grpId="0"/>
      <p:bldP spid="124942" grpId="0" animBg="1"/>
      <p:bldP spid="124943" grpId="0" animBg="1"/>
      <p:bldP spid="124944" grpId="0"/>
      <p:bldP spid="124953" grpId="0"/>
      <p:bldP spid="124961" grpId="0"/>
      <p:bldP spid="124962" grpId="0"/>
      <p:bldP spid="124963" grpId="0"/>
      <p:bldP spid="124964" grpId="0"/>
      <p:bldP spid="124965" grpId="0"/>
      <p:bldP spid="124966" grpId="0"/>
      <p:bldP spid="124967" grpId="0" animBg="1"/>
      <p:bldP spid="12496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727575" y="1773238"/>
            <a:ext cx="1444625" cy="457200"/>
          </a:xfrm>
          <a:prstGeom prst="rect">
            <a:avLst/>
          </a:prstGeom>
          <a:noFill/>
          <a:ln w="12700" cap="sq" algn="ctr">
            <a:noFill/>
            <a:miter lim="800000"/>
            <a:headEnd/>
            <a:tailEnd/>
          </a:ln>
        </p:spPr>
        <p:txBody>
          <a:bodyPr wrap="square">
            <a:spAutoFit/>
          </a:bodyPr>
          <a:lstStyle/>
          <a:p>
            <a:pPr algn="ctr">
              <a:spcBef>
                <a:spcPct val="50000"/>
              </a:spcBef>
            </a:pPr>
            <a:r>
              <a:rPr kumimoji="1" lang="zh-CN" altLang="en-US" b="1" dirty="0">
                <a:solidFill>
                  <a:srgbClr val="FF0000"/>
                </a:solidFill>
                <a:latin typeface="Times New Roman" pitchFamily="18" charset="0"/>
                <a:ea typeface="宋体" pitchFamily="2" charset="-122"/>
              </a:rPr>
              <a:t>（</a:t>
            </a:r>
            <a:r>
              <a:rPr kumimoji="1" lang="en-US" altLang="zh-CN" b="1" dirty="0">
                <a:solidFill>
                  <a:srgbClr val="FF0000"/>
                </a:solidFill>
                <a:latin typeface="Times New Roman" pitchFamily="18" charset="0"/>
                <a:ea typeface="宋体" pitchFamily="2" charset="-122"/>
              </a:rPr>
              <a:t>LSB</a:t>
            </a:r>
            <a:r>
              <a:rPr kumimoji="1" lang="zh-CN" altLang="en-US" b="1" dirty="0">
                <a:solidFill>
                  <a:srgbClr val="FF0000"/>
                </a:solidFill>
                <a:latin typeface="Times New Roman" pitchFamily="18" charset="0"/>
                <a:ea typeface="宋体" pitchFamily="2" charset="-122"/>
              </a:rPr>
              <a:t>）</a:t>
            </a:r>
          </a:p>
        </p:txBody>
      </p:sp>
      <p:sp>
        <p:nvSpPr>
          <p:cNvPr id="3" name="Text Box 7"/>
          <p:cNvSpPr txBox="1">
            <a:spLocks noChangeArrowheads="1"/>
          </p:cNvSpPr>
          <p:nvPr/>
        </p:nvSpPr>
        <p:spPr bwMode="auto">
          <a:xfrm>
            <a:off x="6600826" y="5734051"/>
            <a:ext cx="2879725" cy="519113"/>
          </a:xfrm>
          <a:prstGeom prst="rect">
            <a:avLst/>
          </a:prstGeom>
          <a:noFill/>
          <a:ln w="12700" cap="sq" algn="ctr">
            <a:noFill/>
            <a:miter lim="800000"/>
            <a:headEnd/>
            <a:tailEnd/>
          </a:ln>
        </p:spPr>
        <p:txBody>
          <a:bodyPr>
            <a:spAutoFit/>
          </a:bodyPr>
          <a:lstStyle/>
          <a:p>
            <a:pPr algn="ctr">
              <a:spcBef>
                <a:spcPct val="50000"/>
              </a:spcBef>
            </a:pPr>
            <a:r>
              <a:rPr kumimoji="1" lang="en-US" altLang="zh-CN" sz="2800" b="1">
                <a:latin typeface="Times New Roman" pitchFamily="18" charset="0"/>
                <a:ea typeface="宋体" pitchFamily="2" charset="-122"/>
              </a:rPr>
              <a:t>121</a:t>
            </a:r>
            <a:r>
              <a:rPr kumimoji="1" lang="en-US" altLang="zh-CN" sz="2800" b="1" baseline="-25000">
                <a:latin typeface="Times New Roman" pitchFamily="18" charset="0"/>
                <a:ea typeface="宋体" pitchFamily="2" charset="-122"/>
              </a:rPr>
              <a:t>10</a:t>
            </a:r>
            <a:r>
              <a:rPr kumimoji="1" lang="en-US" altLang="zh-CN" sz="2800" b="1">
                <a:latin typeface="Times New Roman" pitchFamily="18" charset="0"/>
                <a:ea typeface="宋体" pitchFamily="2" charset="-122"/>
              </a:rPr>
              <a:t>=1111001</a:t>
            </a:r>
            <a:r>
              <a:rPr kumimoji="1" lang="en-US" altLang="zh-CN" sz="2800" b="1" baseline="-25000">
                <a:latin typeface="Times New Roman" pitchFamily="18" charset="0"/>
                <a:ea typeface="宋体" pitchFamily="2" charset="-122"/>
              </a:rPr>
              <a:t>2</a:t>
            </a:r>
          </a:p>
        </p:txBody>
      </p:sp>
      <p:pic>
        <p:nvPicPr>
          <p:cNvPr id="4" name="Picture 10" descr="num1"/>
          <p:cNvPicPr>
            <a:picLocks noChangeAspect="1" noChangeArrowheads="1"/>
          </p:cNvPicPr>
          <p:nvPr/>
        </p:nvPicPr>
        <p:blipFill>
          <a:blip r:embed="rId3"/>
          <a:srcRect/>
          <a:stretch>
            <a:fillRect/>
          </a:stretch>
        </p:blipFill>
        <p:spPr bwMode="auto">
          <a:xfrm>
            <a:off x="2352675" y="1692276"/>
            <a:ext cx="368300" cy="728663"/>
          </a:xfrm>
          <a:prstGeom prst="rect">
            <a:avLst/>
          </a:prstGeom>
          <a:noFill/>
          <a:ln w="9525">
            <a:noFill/>
            <a:miter lim="800000"/>
            <a:headEnd/>
            <a:tailEnd/>
          </a:ln>
        </p:spPr>
      </p:pic>
      <p:graphicFrame>
        <p:nvGraphicFramePr>
          <p:cNvPr id="5" name="Object 11"/>
          <p:cNvGraphicFramePr>
            <a:graphicFrameLocks noChangeAspect="1"/>
          </p:cNvGraphicFramePr>
          <p:nvPr/>
        </p:nvGraphicFramePr>
        <p:xfrm>
          <a:off x="3013076" y="1628776"/>
          <a:ext cx="1844675" cy="874713"/>
        </p:xfrm>
        <a:graphic>
          <a:graphicData uri="http://schemas.openxmlformats.org/presentationml/2006/ole">
            <mc:AlternateContent xmlns:mc="http://schemas.openxmlformats.org/markup-compatibility/2006">
              <mc:Choice xmlns:v="urn:schemas-microsoft-com:vml" Requires="v">
                <p:oleObj spid="_x0000_s138396" name="公式" r:id="rId4" imgW="888840" imgH="393480" progId="Equation.3">
                  <p:embed/>
                </p:oleObj>
              </mc:Choice>
              <mc:Fallback>
                <p:oleObj name="公式" r:id="rId4" imgW="8888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3076" y="1628776"/>
                        <a:ext cx="1844675"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14" descr="num2"/>
          <p:cNvPicPr>
            <a:picLocks noChangeAspect="1" noChangeArrowheads="1"/>
          </p:cNvPicPr>
          <p:nvPr/>
        </p:nvPicPr>
        <p:blipFill>
          <a:blip r:embed="rId6"/>
          <a:srcRect/>
          <a:stretch>
            <a:fillRect/>
          </a:stretch>
        </p:blipFill>
        <p:spPr bwMode="auto">
          <a:xfrm>
            <a:off x="2351089" y="3008314"/>
            <a:ext cx="471487" cy="752475"/>
          </a:xfrm>
          <a:prstGeom prst="rect">
            <a:avLst/>
          </a:prstGeom>
          <a:noFill/>
          <a:ln w="9525">
            <a:noFill/>
            <a:miter lim="800000"/>
            <a:headEnd/>
            <a:tailEnd/>
          </a:ln>
        </p:spPr>
      </p:pic>
      <p:graphicFrame>
        <p:nvGraphicFramePr>
          <p:cNvPr id="7" name="Object 53"/>
          <p:cNvGraphicFramePr>
            <a:graphicFrameLocks noChangeAspect="1"/>
          </p:cNvGraphicFramePr>
          <p:nvPr/>
        </p:nvGraphicFramePr>
        <p:xfrm>
          <a:off x="3101975" y="2924175"/>
          <a:ext cx="1784350" cy="825500"/>
        </p:xfrm>
        <a:graphic>
          <a:graphicData uri="http://schemas.openxmlformats.org/presentationml/2006/ole">
            <mc:AlternateContent xmlns:mc="http://schemas.openxmlformats.org/markup-compatibility/2006">
              <mc:Choice xmlns:v="urn:schemas-microsoft-com:vml" Requires="v">
                <p:oleObj spid="_x0000_s138397" name="公式" r:id="rId7" imgW="850680" imgH="393480" progId="Equation.3">
                  <p:embed/>
                </p:oleObj>
              </mc:Choice>
              <mc:Fallback>
                <p:oleObj name="公式" r:id="rId7" imgW="85068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1975" y="2924175"/>
                        <a:ext cx="178435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7" descr="num3"/>
          <p:cNvPicPr>
            <a:picLocks noChangeAspect="1" noChangeArrowheads="1"/>
          </p:cNvPicPr>
          <p:nvPr/>
        </p:nvPicPr>
        <p:blipFill>
          <a:blip r:embed="rId9"/>
          <a:srcRect/>
          <a:stretch>
            <a:fillRect/>
          </a:stretch>
        </p:blipFill>
        <p:spPr bwMode="auto">
          <a:xfrm>
            <a:off x="2351089" y="4351338"/>
            <a:ext cx="465137" cy="722312"/>
          </a:xfrm>
          <a:prstGeom prst="rect">
            <a:avLst/>
          </a:prstGeom>
          <a:noFill/>
          <a:ln w="9525">
            <a:noFill/>
            <a:miter lim="800000"/>
            <a:headEnd/>
            <a:tailEnd/>
          </a:ln>
        </p:spPr>
      </p:pic>
      <p:graphicFrame>
        <p:nvGraphicFramePr>
          <p:cNvPr id="9" name="Object 54"/>
          <p:cNvGraphicFramePr>
            <a:graphicFrameLocks noChangeAspect="1"/>
          </p:cNvGraphicFramePr>
          <p:nvPr/>
        </p:nvGraphicFramePr>
        <p:xfrm>
          <a:off x="3127376" y="4332288"/>
          <a:ext cx="1730375" cy="825500"/>
        </p:xfrm>
        <a:graphic>
          <a:graphicData uri="http://schemas.openxmlformats.org/presentationml/2006/ole">
            <mc:AlternateContent xmlns:mc="http://schemas.openxmlformats.org/markup-compatibility/2006">
              <mc:Choice xmlns:v="urn:schemas-microsoft-com:vml" Requires="v">
                <p:oleObj spid="_x0000_s138398" name="公式" r:id="rId10" imgW="825480" imgH="393480" progId="Equation.3">
                  <p:embed/>
                </p:oleObj>
              </mc:Choice>
              <mc:Fallback>
                <p:oleObj name="公式" r:id="rId10" imgW="82548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7376" y="4332288"/>
                        <a:ext cx="173037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5"/>
          <p:cNvSpPr txBox="1">
            <a:spLocks noChangeArrowheads="1"/>
          </p:cNvSpPr>
          <p:nvPr/>
        </p:nvSpPr>
        <p:spPr bwMode="auto">
          <a:xfrm>
            <a:off x="8955089" y="4508500"/>
            <a:ext cx="1533525" cy="457200"/>
          </a:xfrm>
          <a:prstGeom prst="rect">
            <a:avLst/>
          </a:prstGeom>
          <a:noFill/>
          <a:ln w="12700" cap="sq" algn="ctr">
            <a:noFill/>
            <a:miter lim="800000"/>
            <a:headEnd/>
            <a:tailEnd/>
          </a:ln>
        </p:spPr>
        <p:txBody>
          <a:bodyPr wrap="square">
            <a:spAutoFit/>
          </a:bodyPr>
          <a:lstStyle/>
          <a:p>
            <a:pPr algn="ctr">
              <a:spcBef>
                <a:spcPct val="50000"/>
              </a:spcBef>
            </a:pPr>
            <a:r>
              <a:rPr kumimoji="1" lang="zh-CN" altLang="en-US" b="1" dirty="0">
                <a:solidFill>
                  <a:srgbClr val="FF0000"/>
                </a:solidFill>
                <a:latin typeface="Times New Roman" pitchFamily="18" charset="0"/>
                <a:ea typeface="宋体" pitchFamily="2" charset="-122"/>
              </a:rPr>
              <a:t>（</a:t>
            </a:r>
            <a:r>
              <a:rPr kumimoji="1" lang="en-US" altLang="zh-CN" b="1" dirty="0">
                <a:solidFill>
                  <a:srgbClr val="FF0000"/>
                </a:solidFill>
                <a:latin typeface="Times New Roman" pitchFamily="18" charset="0"/>
                <a:ea typeface="宋体" pitchFamily="2" charset="-122"/>
              </a:rPr>
              <a:t>MSB</a:t>
            </a:r>
            <a:r>
              <a:rPr kumimoji="1" lang="zh-CN" altLang="en-US" b="1" dirty="0">
                <a:solidFill>
                  <a:srgbClr val="FF0000"/>
                </a:solidFill>
                <a:latin typeface="Times New Roman" pitchFamily="18" charset="0"/>
                <a:ea typeface="宋体" pitchFamily="2" charset="-122"/>
              </a:rPr>
              <a:t>）</a:t>
            </a:r>
          </a:p>
        </p:txBody>
      </p:sp>
      <p:pic>
        <p:nvPicPr>
          <p:cNvPr id="11" name="Picture 33" descr="num7"/>
          <p:cNvPicPr>
            <a:picLocks noChangeAspect="1" noChangeArrowheads="1"/>
          </p:cNvPicPr>
          <p:nvPr/>
        </p:nvPicPr>
        <p:blipFill>
          <a:blip r:embed="rId12"/>
          <a:srcRect/>
          <a:stretch>
            <a:fillRect/>
          </a:stretch>
        </p:blipFill>
        <p:spPr bwMode="auto">
          <a:xfrm>
            <a:off x="6637338" y="4357688"/>
            <a:ext cx="538162" cy="768350"/>
          </a:xfrm>
          <a:prstGeom prst="rect">
            <a:avLst/>
          </a:prstGeom>
          <a:noFill/>
          <a:ln w="9525">
            <a:noFill/>
            <a:miter lim="800000"/>
            <a:headEnd/>
            <a:tailEnd/>
          </a:ln>
        </p:spPr>
      </p:pic>
      <p:graphicFrame>
        <p:nvGraphicFramePr>
          <p:cNvPr id="12" name="Object 55"/>
          <p:cNvGraphicFramePr>
            <a:graphicFrameLocks noChangeAspect="1"/>
          </p:cNvGraphicFramePr>
          <p:nvPr/>
        </p:nvGraphicFramePr>
        <p:xfrm>
          <a:off x="7464426" y="4332288"/>
          <a:ext cx="1438275" cy="825500"/>
        </p:xfrm>
        <a:graphic>
          <a:graphicData uri="http://schemas.openxmlformats.org/presentationml/2006/ole">
            <mc:AlternateContent xmlns:mc="http://schemas.openxmlformats.org/markup-compatibility/2006">
              <mc:Choice xmlns:v="urn:schemas-microsoft-com:vml" Requires="v">
                <p:oleObj spid="_x0000_s138399" name="公式" r:id="rId13" imgW="685800" imgH="393480" progId="Equation.3">
                  <p:embed/>
                </p:oleObj>
              </mc:Choice>
              <mc:Fallback>
                <p:oleObj name="公式" r:id="rId13" imgW="68580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4426" y="4332288"/>
                        <a:ext cx="143827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Picture 25" descr="num5"/>
          <p:cNvPicPr>
            <a:picLocks noChangeAspect="1" noChangeArrowheads="1"/>
          </p:cNvPicPr>
          <p:nvPr/>
        </p:nvPicPr>
        <p:blipFill>
          <a:blip r:embed="rId15"/>
          <a:srcRect/>
          <a:stretch>
            <a:fillRect/>
          </a:stretch>
        </p:blipFill>
        <p:spPr bwMode="auto">
          <a:xfrm>
            <a:off x="6637339" y="1638301"/>
            <a:ext cx="511175" cy="746125"/>
          </a:xfrm>
          <a:prstGeom prst="rect">
            <a:avLst/>
          </a:prstGeom>
          <a:noFill/>
          <a:ln w="9525">
            <a:noFill/>
            <a:miter lim="800000"/>
            <a:headEnd/>
            <a:tailEnd/>
          </a:ln>
        </p:spPr>
      </p:pic>
      <p:graphicFrame>
        <p:nvGraphicFramePr>
          <p:cNvPr id="14" name="Object 56"/>
          <p:cNvGraphicFramePr>
            <a:graphicFrameLocks noChangeAspect="1"/>
          </p:cNvGraphicFramePr>
          <p:nvPr/>
        </p:nvGraphicFramePr>
        <p:xfrm>
          <a:off x="7478714" y="1557338"/>
          <a:ext cx="1438275" cy="825500"/>
        </p:xfrm>
        <a:graphic>
          <a:graphicData uri="http://schemas.openxmlformats.org/presentationml/2006/ole">
            <mc:AlternateContent xmlns:mc="http://schemas.openxmlformats.org/markup-compatibility/2006">
              <mc:Choice xmlns:v="urn:schemas-microsoft-com:vml" Requires="v">
                <p:oleObj spid="_x0000_s138400" name="公式" r:id="rId16" imgW="685800" imgH="393480" progId="Equation.3">
                  <p:embed/>
                </p:oleObj>
              </mc:Choice>
              <mc:Fallback>
                <p:oleObj name="公式" r:id="rId16" imgW="685800" imgH="393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78714" y="1557338"/>
                        <a:ext cx="143827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29" descr="num6"/>
          <p:cNvPicPr>
            <a:picLocks noChangeAspect="1" noChangeArrowheads="1"/>
          </p:cNvPicPr>
          <p:nvPr/>
        </p:nvPicPr>
        <p:blipFill>
          <a:blip r:embed="rId18"/>
          <a:srcRect/>
          <a:stretch>
            <a:fillRect/>
          </a:stretch>
        </p:blipFill>
        <p:spPr bwMode="auto">
          <a:xfrm>
            <a:off x="6610350" y="2968625"/>
            <a:ext cx="515938" cy="768350"/>
          </a:xfrm>
          <a:prstGeom prst="rect">
            <a:avLst/>
          </a:prstGeom>
          <a:noFill/>
          <a:ln w="9525">
            <a:noFill/>
            <a:miter lim="800000"/>
            <a:headEnd/>
            <a:tailEnd/>
          </a:ln>
        </p:spPr>
      </p:pic>
      <p:graphicFrame>
        <p:nvGraphicFramePr>
          <p:cNvPr id="16" name="Object 57"/>
          <p:cNvGraphicFramePr>
            <a:graphicFrameLocks noChangeAspect="1"/>
          </p:cNvGraphicFramePr>
          <p:nvPr/>
        </p:nvGraphicFramePr>
        <p:xfrm>
          <a:off x="7518400" y="2963863"/>
          <a:ext cx="1385888" cy="825500"/>
        </p:xfrm>
        <a:graphic>
          <a:graphicData uri="http://schemas.openxmlformats.org/presentationml/2006/ole">
            <mc:AlternateContent xmlns:mc="http://schemas.openxmlformats.org/markup-compatibility/2006">
              <mc:Choice xmlns:v="urn:schemas-microsoft-com:vml" Requires="v">
                <p:oleObj spid="_x0000_s138401" name="公式" r:id="rId19" imgW="660240" imgH="393480" progId="Equation.3">
                  <p:embed/>
                </p:oleObj>
              </mc:Choice>
              <mc:Fallback>
                <p:oleObj name="公式" r:id="rId19" imgW="660240" imgH="393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18400" y="2963863"/>
                        <a:ext cx="1385888"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Picture 21" descr="num4"/>
          <p:cNvPicPr>
            <a:picLocks noChangeAspect="1" noChangeArrowheads="1"/>
          </p:cNvPicPr>
          <p:nvPr/>
        </p:nvPicPr>
        <p:blipFill>
          <a:blip r:embed="rId21"/>
          <a:srcRect/>
          <a:stretch>
            <a:fillRect/>
          </a:stretch>
        </p:blipFill>
        <p:spPr bwMode="auto">
          <a:xfrm>
            <a:off x="2279650" y="5691189"/>
            <a:ext cx="482600" cy="765175"/>
          </a:xfrm>
          <a:prstGeom prst="rect">
            <a:avLst/>
          </a:prstGeom>
          <a:noFill/>
          <a:ln w="9525">
            <a:noFill/>
            <a:miter lim="800000"/>
            <a:headEnd/>
            <a:tailEnd/>
          </a:ln>
        </p:spPr>
      </p:pic>
      <p:graphicFrame>
        <p:nvGraphicFramePr>
          <p:cNvPr id="18" name="Object 58"/>
          <p:cNvGraphicFramePr>
            <a:graphicFrameLocks noChangeAspect="1"/>
          </p:cNvGraphicFramePr>
          <p:nvPr/>
        </p:nvGraphicFramePr>
        <p:xfrm>
          <a:off x="3308351" y="5627688"/>
          <a:ext cx="1573213" cy="825500"/>
        </p:xfrm>
        <a:graphic>
          <a:graphicData uri="http://schemas.openxmlformats.org/presentationml/2006/ole">
            <mc:AlternateContent xmlns:mc="http://schemas.openxmlformats.org/markup-compatibility/2006">
              <mc:Choice xmlns:v="urn:schemas-microsoft-com:vml" Requires="v">
                <p:oleObj spid="_x0000_s138402" name="公式" r:id="rId22" imgW="749160" imgH="393480" progId="Equation.3">
                  <p:embed/>
                </p:oleObj>
              </mc:Choice>
              <mc:Fallback>
                <p:oleObj name="公式" r:id="rId22" imgW="749160" imgH="393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08351" y="5627688"/>
                        <a:ext cx="157321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13"/>
          <p:cNvSpPr txBox="1">
            <a:spLocks noChangeArrowheads="1"/>
          </p:cNvSpPr>
          <p:nvPr/>
        </p:nvSpPr>
        <p:spPr bwMode="auto">
          <a:xfrm>
            <a:off x="1447800" y="446883"/>
            <a:ext cx="9906000" cy="830997"/>
          </a:xfrm>
          <a:prstGeom prst="rect">
            <a:avLst/>
          </a:prstGeom>
          <a:solidFill>
            <a:srgbClr val="FFFFCC"/>
          </a:solidFill>
          <a:ln w="28575">
            <a:solidFill>
              <a:srgbClr val="9999FF"/>
            </a:solidFill>
            <a:miter lim="800000"/>
            <a:headEnd/>
            <a:tailEnd/>
          </a:ln>
          <a:effectLst/>
        </p:spPr>
        <p:txBody>
          <a:bodyPr wrap="square">
            <a:spAutoFit/>
          </a:bodyPr>
          <a:lstStyle/>
          <a:p>
            <a:pPr>
              <a:spcBef>
                <a:spcPct val="50000"/>
              </a:spcBef>
            </a:pPr>
            <a:r>
              <a:rPr lang="en-US" altLang="zh-CN" b="1" dirty="0">
                <a:ea typeface="宋体" charset="-122"/>
              </a:rPr>
              <a:t>Example</a:t>
            </a:r>
            <a:r>
              <a:rPr lang="zh-CN" altLang="en-US" b="1" dirty="0">
                <a:ea typeface="宋体" charset="-122"/>
              </a:rPr>
              <a:t>： </a:t>
            </a:r>
            <a:r>
              <a:rPr lang="en-US" altLang="zh-CN" b="1" dirty="0">
                <a:ea typeface="宋体" charset="-122"/>
              </a:rPr>
              <a:t>Convert the decimal number 121 to binary by repeatedly dividing by 2. </a:t>
            </a:r>
          </a:p>
        </p:txBody>
      </p:sp>
    </p:spTree>
    <p:extLst>
      <p:ext uri="{BB962C8B-B14F-4D97-AF65-F5344CB8AC3E}">
        <p14:creationId xmlns:p14="http://schemas.microsoft.com/office/powerpoint/2010/main" val="247624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 calcmode="lin" valueType="num">
                                      <p:cBhvr additive="base">
                                        <p:cTn id="82" dur="500" fill="hold"/>
                                        <p:tgtEl>
                                          <p:spTgt spid="10"/>
                                        </p:tgtEl>
                                        <p:attrNameLst>
                                          <p:attrName>ppt_x</p:attrName>
                                        </p:attrNameLst>
                                      </p:cBhvr>
                                      <p:tavLst>
                                        <p:tav tm="0">
                                          <p:val>
                                            <p:strVal val="1+#ppt_w/2"/>
                                          </p:val>
                                        </p:tav>
                                        <p:tav tm="100000">
                                          <p:val>
                                            <p:strVal val="#ppt_x"/>
                                          </p:val>
                                        </p:tav>
                                      </p:tavLst>
                                    </p:anim>
                                    <p:anim calcmode="lin" valueType="num">
                                      <p:cBhvr additive="base">
                                        <p:cTn id="8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885" name="Text Box 5"/>
          <p:cNvSpPr txBox="1">
            <a:spLocks noChangeArrowheads="1"/>
          </p:cNvSpPr>
          <p:nvPr/>
        </p:nvSpPr>
        <p:spPr bwMode="auto">
          <a:xfrm>
            <a:off x="533400" y="1384753"/>
            <a:ext cx="11125200" cy="1384995"/>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You can convert a decimal </a:t>
            </a:r>
            <a:r>
              <a:rPr lang="en-US" altLang="zh-CN" sz="2800" b="1" dirty="0">
                <a:solidFill>
                  <a:srgbClr val="0000FF"/>
                </a:solidFill>
                <a:ea typeface="宋体" charset="-122"/>
              </a:rPr>
              <a:t>fraction</a:t>
            </a:r>
            <a:r>
              <a:rPr lang="zh-CN" altLang="en-US" sz="2800" b="1" dirty="0">
                <a:solidFill>
                  <a:srgbClr val="0000FF"/>
                </a:solidFill>
                <a:ea typeface="宋体" charset="-122"/>
              </a:rPr>
              <a:t>（小数）</a:t>
            </a:r>
            <a:r>
              <a:rPr lang="en-US" altLang="zh-CN" sz="2800" b="1" dirty="0">
                <a:ea typeface="宋体" charset="-122"/>
              </a:rPr>
              <a:t> to binary by repeatedly </a:t>
            </a:r>
            <a:r>
              <a:rPr lang="en-US" altLang="zh-CN" sz="2800" b="1" dirty="0">
                <a:solidFill>
                  <a:srgbClr val="0000FF"/>
                </a:solidFill>
                <a:ea typeface="宋体" charset="-122"/>
              </a:rPr>
              <a:t>multiplying the fractional results of successive multiplications by 2</a:t>
            </a:r>
            <a:r>
              <a:rPr lang="zh-CN" altLang="en-US" sz="2800" b="1" dirty="0">
                <a:solidFill>
                  <a:srgbClr val="0000FF"/>
                </a:solidFill>
                <a:ea typeface="宋体" charset="-122"/>
              </a:rPr>
              <a:t>（反复乘以</a:t>
            </a:r>
            <a:r>
              <a:rPr lang="en-US" altLang="zh-CN" sz="2800" b="1" dirty="0">
                <a:solidFill>
                  <a:srgbClr val="0000FF"/>
                </a:solidFill>
                <a:ea typeface="宋体" charset="-122"/>
              </a:rPr>
              <a:t>2</a:t>
            </a:r>
            <a:r>
              <a:rPr lang="zh-CN" altLang="en-US" sz="2800" b="1" dirty="0">
                <a:solidFill>
                  <a:srgbClr val="0000FF"/>
                </a:solidFill>
                <a:ea typeface="宋体" charset="-122"/>
              </a:rPr>
              <a:t>）</a:t>
            </a:r>
            <a:r>
              <a:rPr lang="en-US" altLang="zh-CN" sz="2800" b="1" dirty="0">
                <a:ea typeface="宋体" charset="-122"/>
              </a:rPr>
              <a:t>. The carries form the binary number.</a:t>
            </a:r>
          </a:p>
        </p:txBody>
      </p:sp>
      <p:sp>
        <p:nvSpPr>
          <p:cNvPr id="122886" name="Text Box 6"/>
          <p:cNvSpPr txBox="1">
            <a:spLocks noChangeArrowheads="1"/>
          </p:cNvSpPr>
          <p:nvPr/>
        </p:nvSpPr>
        <p:spPr bwMode="auto">
          <a:xfrm>
            <a:off x="2667000" y="3063876"/>
            <a:ext cx="8991600" cy="830997"/>
          </a:xfrm>
          <a:prstGeom prst="rect">
            <a:avLst/>
          </a:prstGeom>
          <a:noFill/>
          <a:ln w="9525">
            <a:noFill/>
            <a:miter lim="800000"/>
            <a:headEnd/>
            <a:tailEnd/>
          </a:ln>
          <a:effectLst/>
        </p:spPr>
        <p:txBody>
          <a:bodyPr wrap="square">
            <a:spAutoFit/>
          </a:bodyPr>
          <a:lstStyle/>
          <a:p>
            <a:pPr>
              <a:spcBef>
                <a:spcPct val="50000"/>
              </a:spcBef>
            </a:pPr>
            <a:r>
              <a:rPr lang="en-US" altLang="zh-CN" dirty="0">
                <a:ea typeface="宋体" charset="-122"/>
              </a:rPr>
              <a:t>Convert the decimal fraction 0.188 to binary by repeatedly multiplying the fractional results by 2. </a:t>
            </a:r>
          </a:p>
        </p:txBody>
      </p:sp>
      <p:sp>
        <p:nvSpPr>
          <p:cNvPr id="122887" name="WordArt 7"/>
          <p:cNvSpPr>
            <a:spLocks noChangeArrowheads="1" noChangeShapeType="1" noTextEdit="1"/>
          </p:cNvSpPr>
          <p:nvPr/>
        </p:nvSpPr>
        <p:spPr bwMode="auto">
          <a:xfrm>
            <a:off x="1066800" y="3063876"/>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22888" name="WordArt 8"/>
          <p:cNvSpPr>
            <a:spLocks noChangeArrowheads="1" noChangeShapeType="1" noTextEdit="1"/>
          </p:cNvSpPr>
          <p:nvPr/>
        </p:nvSpPr>
        <p:spPr bwMode="auto">
          <a:xfrm>
            <a:off x="1066800" y="3757613"/>
            <a:ext cx="1219200" cy="449262"/>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22929" name="Text Box 49"/>
          <p:cNvSpPr txBox="1">
            <a:spLocks noChangeArrowheads="1"/>
          </p:cNvSpPr>
          <p:nvPr/>
        </p:nvSpPr>
        <p:spPr bwMode="auto">
          <a:xfrm>
            <a:off x="3733800" y="4038600"/>
            <a:ext cx="4572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0.188 </a:t>
            </a:r>
            <a:r>
              <a:rPr lang="en-US" altLang="zh-CN">
                <a:latin typeface="Arial" charset="0"/>
                <a:ea typeface="宋体" charset="-122"/>
              </a:rPr>
              <a:t>x</a:t>
            </a:r>
            <a:r>
              <a:rPr lang="en-US" altLang="zh-CN">
                <a:ea typeface="宋体" charset="-122"/>
              </a:rPr>
              <a:t> 2 = </a:t>
            </a:r>
            <a:r>
              <a:rPr lang="en-US" altLang="zh-CN">
                <a:solidFill>
                  <a:srgbClr val="FF0000"/>
                </a:solidFill>
                <a:ea typeface="宋体" charset="-122"/>
              </a:rPr>
              <a:t>0</a:t>
            </a:r>
            <a:r>
              <a:rPr lang="en-US" altLang="zh-CN">
                <a:ea typeface="宋体" charset="-122"/>
              </a:rPr>
              <a:t>.</a:t>
            </a:r>
            <a:r>
              <a:rPr lang="en-US" altLang="zh-CN">
                <a:solidFill>
                  <a:srgbClr val="008000"/>
                </a:solidFill>
                <a:ea typeface="宋体" charset="-122"/>
              </a:rPr>
              <a:t>376</a:t>
            </a:r>
            <a:r>
              <a:rPr lang="en-US" altLang="zh-CN">
                <a:ea typeface="宋体" charset="-122"/>
              </a:rPr>
              <a:t> 	carry = </a:t>
            </a:r>
            <a:r>
              <a:rPr lang="en-US" altLang="zh-CN">
                <a:solidFill>
                  <a:srgbClr val="FF0000"/>
                </a:solidFill>
                <a:ea typeface="宋体" charset="-122"/>
              </a:rPr>
              <a:t>0</a:t>
            </a:r>
          </a:p>
        </p:txBody>
      </p:sp>
      <p:sp>
        <p:nvSpPr>
          <p:cNvPr id="122930" name="Text Box 50"/>
          <p:cNvSpPr txBox="1">
            <a:spLocks noChangeArrowheads="1"/>
          </p:cNvSpPr>
          <p:nvPr/>
        </p:nvSpPr>
        <p:spPr bwMode="auto">
          <a:xfrm>
            <a:off x="3733800" y="4343400"/>
            <a:ext cx="4572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r>
              <a:rPr lang="en-US" altLang="zh-CN">
                <a:solidFill>
                  <a:srgbClr val="008000"/>
                </a:solidFill>
                <a:ea typeface="宋体" charset="-122"/>
              </a:rPr>
              <a:t>376</a:t>
            </a:r>
            <a:r>
              <a:rPr lang="en-US" altLang="zh-CN">
                <a:ea typeface="宋体" charset="-122"/>
              </a:rPr>
              <a:t> </a:t>
            </a:r>
            <a:r>
              <a:rPr lang="en-US" altLang="zh-CN">
                <a:latin typeface="Arial" charset="0"/>
                <a:ea typeface="宋体" charset="-122"/>
              </a:rPr>
              <a:t>x</a:t>
            </a:r>
            <a:r>
              <a:rPr lang="en-US" altLang="zh-CN">
                <a:ea typeface="宋体" charset="-122"/>
              </a:rPr>
              <a:t> 2 = </a:t>
            </a:r>
            <a:r>
              <a:rPr lang="en-US" altLang="zh-CN">
                <a:solidFill>
                  <a:srgbClr val="FF0000"/>
                </a:solidFill>
                <a:ea typeface="宋体" charset="-122"/>
              </a:rPr>
              <a:t>0</a:t>
            </a:r>
            <a:r>
              <a:rPr lang="en-US" altLang="zh-CN">
                <a:ea typeface="宋体" charset="-122"/>
              </a:rPr>
              <a:t>.</a:t>
            </a:r>
            <a:r>
              <a:rPr lang="en-US" altLang="zh-CN">
                <a:solidFill>
                  <a:srgbClr val="008000"/>
                </a:solidFill>
                <a:ea typeface="宋体" charset="-122"/>
              </a:rPr>
              <a:t>752</a:t>
            </a:r>
            <a:r>
              <a:rPr lang="en-US" altLang="zh-CN">
                <a:ea typeface="宋体" charset="-122"/>
              </a:rPr>
              <a:t> 	carry = </a:t>
            </a:r>
            <a:r>
              <a:rPr lang="en-US" altLang="zh-CN">
                <a:solidFill>
                  <a:srgbClr val="FF0000"/>
                </a:solidFill>
                <a:ea typeface="宋体" charset="-122"/>
              </a:rPr>
              <a:t>0</a:t>
            </a:r>
          </a:p>
        </p:txBody>
      </p:sp>
      <p:sp>
        <p:nvSpPr>
          <p:cNvPr id="122931" name="Text Box 51"/>
          <p:cNvSpPr txBox="1">
            <a:spLocks noChangeArrowheads="1"/>
          </p:cNvSpPr>
          <p:nvPr/>
        </p:nvSpPr>
        <p:spPr bwMode="auto">
          <a:xfrm>
            <a:off x="3733800" y="4648200"/>
            <a:ext cx="4572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r>
              <a:rPr lang="en-US" altLang="zh-CN">
                <a:solidFill>
                  <a:srgbClr val="008000"/>
                </a:solidFill>
                <a:ea typeface="宋体" charset="-122"/>
              </a:rPr>
              <a:t>752</a:t>
            </a:r>
            <a:r>
              <a:rPr lang="en-US" altLang="zh-CN">
                <a:ea typeface="宋体" charset="-122"/>
              </a:rPr>
              <a:t> </a:t>
            </a:r>
            <a:r>
              <a:rPr lang="en-US" altLang="zh-CN">
                <a:latin typeface="Arial" charset="0"/>
                <a:ea typeface="宋体" charset="-122"/>
              </a:rPr>
              <a:t>x</a:t>
            </a:r>
            <a:r>
              <a:rPr lang="en-US" altLang="zh-CN">
                <a:ea typeface="宋体" charset="-122"/>
              </a:rPr>
              <a:t> 2 = </a:t>
            </a:r>
            <a:r>
              <a:rPr lang="en-US" altLang="zh-CN">
                <a:solidFill>
                  <a:srgbClr val="FF0000"/>
                </a:solidFill>
                <a:ea typeface="宋体" charset="-122"/>
              </a:rPr>
              <a:t>1</a:t>
            </a:r>
            <a:r>
              <a:rPr lang="en-US" altLang="zh-CN">
                <a:ea typeface="宋体" charset="-122"/>
              </a:rPr>
              <a:t>.</a:t>
            </a:r>
            <a:r>
              <a:rPr lang="en-US" altLang="zh-CN">
                <a:solidFill>
                  <a:srgbClr val="008000"/>
                </a:solidFill>
                <a:ea typeface="宋体" charset="-122"/>
              </a:rPr>
              <a:t>504</a:t>
            </a:r>
            <a:r>
              <a:rPr lang="en-US" altLang="zh-CN">
                <a:ea typeface="宋体" charset="-122"/>
              </a:rPr>
              <a:t> 	carry = </a:t>
            </a:r>
            <a:r>
              <a:rPr lang="en-US" altLang="zh-CN">
                <a:solidFill>
                  <a:srgbClr val="FF0000"/>
                </a:solidFill>
                <a:ea typeface="宋体" charset="-122"/>
              </a:rPr>
              <a:t>1</a:t>
            </a:r>
          </a:p>
        </p:txBody>
      </p:sp>
      <p:sp>
        <p:nvSpPr>
          <p:cNvPr id="122932" name="Text Box 52"/>
          <p:cNvSpPr txBox="1">
            <a:spLocks noChangeArrowheads="1"/>
          </p:cNvSpPr>
          <p:nvPr/>
        </p:nvSpPr>
        <p:spPr bwMode="auto">
          <a:xfrm>
            <a:off x="3733800" y="4953000"/>
            <a:ext cx="4572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r>
              <a:rPr lang="en-US" altLang="zh-CN">
                <a:solidFill>
                  <a:srgbClr val="008000"/>
                </a:solidFill>
                <a:ea typeface="宋体" charset="-122"/>
              </a:rPr>
              <a:t>504</a:t>
            </a:r>
            <a:r>
              <a:rPr lang="en-US" altLang="zh-CN">
                <a:ea typeface="宋体" charset="-122"/>
              </a:rPr>
              <a:t> </a:t>
            </a:r>
            <a:r>
              <a:rPr lang="en-US" altLang="zh-CN">
                <a:latin typeface="Arial" charset="0"/>
                <a:ea typeface="宋体" charset="-122"/>
              </a:rPr>
              <a:t>x</a:t>
            </a:r>
            <a:r>
              <a:rPr lang="en-US" altLang="zh-CN">
                <a:ea typeface="宋体" charset="-122"/>
              </a:rPr>
              <a:t> 2 = </a:t>
            </a:r>
            <a:r>
              <a:rPr lang="en-US" altLang="zh-CN">
                <a:solidFill>
                  <a:srgbClr val="FF0000"/>
                </a:solidFill>
                <a:ea typeface="宋体" charset="-122"/>
              </a:rPr>
              <a:t>1</a:t>
            </a:r>
            <a:r>
              <a:rPr lang="en-US" altLang="zh-CN">
                <a:ea typeface="宋体" charset="-122"/>
              </a:rPr>
              <a:t>.</a:t>
            </a:r>
            <a:r>
              <a:rPr lang="en-US" altLang="zh-CN">
                <a:solidFill>
                  <a:srgbClr val="008000"/>
                </a:solidFill>
                <a:ea typeface="宋体" charset="-122"/>
              </a:rPr>
              <a:t>008</a:t>
            </a:r>
            <a:r>
              <a:rPr lang="en-US" altLang="zh-CN">
                <a:ea typeface="宋体" charset="-122"/>
              </a:rPr>
              <a:t> 	carry = </a:t>
            </a:r>
            <a:r>
              <a:rPr lang="en-US" altLang="zh-CN">
                <a:solidFill>
                  <a:srgbClr val="FF0000"/>
                </a:solidFill>
                <a:ea typeface="宋体" charset="-122"/>
              </a:rPr>
              <a:t>1</a:t>
            </a:r>
          </a:p>
        </p:txBody>
      </p:sp>
      <p:sp>
        <p:nvSpPr>
          <p:cNvPr id="122933" name="Text Box 53"/>
          <p:cNvSpPr txBox="1">
            <a:spLocks noChangeArrowheads="1"/>
          </p:cNvSpPr>
          <p:nvPr/>
        </p:nvSpPr>
        <p:spPr bwMode="auto">
          <a:xfrm>
            <a:off x="3733800" y="5257800"/>
            <a:ext cx="4572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r>
              <a:rPr lang="en-US" altLang="zh-CN">
                <a:solidFill>
                  <a:srgbClr val="008000"/>
                </a:solidFill>
                <a:ea typeface="宋体" charset="-122"/>
              </a:rPr>
              <a:t>008</a:t>
            </a:r>
            <a:r>
              <a:rPr lang="en-US" altLang="zh-CN">
                <a:ea typeface="宋体" charset="-122"/>
              </a:rPr>
              <a:t> </a:t>
            </a:r>
            <a:r>
              <a:rPr lang="en-US" altLang="zh-CN">
                <a:latin typeface="Arial" charset="0"/>
                <a:ea typeface="宋体" charset="-122"/>
              </a:rPr>
              <a:t>x</a:t>
            </a:r>
            <a:r>
              <a:rPr lang="en-US" altLang="zh-CN">
                <a:ea typeface="宋体" charset="-122"/>
              </a:rPr>
              <a:t> 2 = </a:t>
            </a:r>
            <a:r>
              <a:rPr lang="en-US" altLang="zh-CN">
                <a:solidFill>
                  <a:srgbClr val="FF0000"/>
                </a:solidFill>
                <a:ea typeface="宋体" charset="-122"/>
              </a:rPr>
              <a:t>0</a:t>
            </a:r>
            <a:r>
              <a:rPr lang="en-US" altLang="zh-CN">
                <a:ea typeface="宋体" charset="-122"/>
              </a:rPr>
              <a:t>.</a:t>
            </a:r>
            <a:r>
              <a:rPr lang="en-US" altLang="zh-CN">
                <a:solidFill>
                  <a:srgbClr val="008000"/>
                </a:solidFill>
                <a:ea typeface="宋体" charset="-122"/>
              </a:rPr>
              <a:t>016</a:t>
            </a:r>
            <a:r>
              <a:rPr lang="en-US" altLang="zh-CN">
                <a:ea typeface="宋体" charset="-122"/>
              </a:rPr>
              <a:t> 	carry = </a:t>
            </a:r>
            <a:r>
              <a:rPr lang="en-US" altLang="zh-CN">
                <a:solidFill>
                  <a:srgbClr val="FF0000"/>
                </a:solidFill>
                <a:ea typeface="宋体" charset="-122"/>
              </a:rPr>
              <a:t>0</a:t>
            </a:r>
          </a:p>
        </p:txBody>
      </p:sp>
      <p:sp>
        <p:nvSpPr>
          <p:cNvPr id="122934" name="Text Box 54"/>
          <p:cNvSpPr txBox="1">
            <a:spLocks noChangeArrowheads="1"/>
          </p:cNvSpPr>
          <p:nvPr/>
        </p:nvSpPr>
        <p:spPr bwMode="auto">
          <a:xfrm>
            <a:off x="5029200" y="5638800"/>
            <a:ext cx="4953000" cy="457200"/>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Answer = 0</a:t>
            </a:r>
            <a:r>
              <a:rPr lang="en-US" altLang="zh-CN" dirty="0">
                <a:solidFill>
                  <a:srgbClr val="FF0000"/>
                </a:solidFill>
                <a:ea typeface="宋体" charset="-122"/>
              </a:rPr>
              <a:t>.00110 </a:t>
            </a:r>
            <a:r>
              <a:rPr lang="en-US" altLang="zh-CN" sz="1400" dirty="0">
                <a:solidFill>
                  <a:srgbClr val="FF0000"/>
                </a:solidFill>
                <a:ea typeface="宋体" charset="-122"/>
              </a:rPr>
              <a:t>(for five significant digits) </a:t>
            </a:r>
          </a:p>
        </p:txBody>
      </p:sp>
      <p:sp>
        <p:nvSpPr>
          <p:cNvPr id="122935" name="Line 55"/>
          <p:cNvSpPr>
            <a:spLocks noChangeShapeType="1"/>
          </p:cNvSpPr>
          <p:nvPr/>
        </p:nvSpPr>
        <p:spPr bwMode="auto">
          <a:xfrm>
            <a:off x="8153400" y="4114800"/>
            <a:ext cx="0" cy="1371600"/>
          </a:xfrm>
          <a:prstGeom prst="line">
            <a:avLst/>
          </a:prstGeom>
          <a:noFill/>
          <a:ln w="9525">
            <a:solidFill>
              <a:schemeClr val="tx1"/>
            </a:solidFill>
            <a:round/>
            <a:headEnd/>
            <a:tailEnd type="triangle" w="med" len="med"/>
          </a:ln>
          <a:effectLst/>
        </p:spPr>
        <p:txBody>
          <a:bodyPr/>
          <a:lstStyle/>
          <a:p>
            <a:endParaRPr lang="zh-CN" altLang="en-US"/>
          </a:p>
        </p:txBody>
      </p:sp>
      <p:sp>
        <p:nvSpPr>
          <p:cNvPr id="122936" name="Text Box 56"/>
          <p:cNvSpPr txBox="1">
            <a:spLocks noChangeArrowheads="1"/>
          </p:cNvSpPr>
          <p:nvPr/>
        </p:nvSpPr>
        <p:spPr bwMode="auto">
          <a:xfrm>
            <a:off x="8229600" y="4038600"/>
            <a:ext cx="990600" cy="336550"/>
          </a:xfrm>
          <a:prstGeom prst="rect">
            <a:avLst/>
          </a:prstGeom>
          <a:noFill/>
          <a:ln w="9525">
            <a:noFill/>
            <a:miter lim="800000"/>
            <a:headEnd/>
            <a:tailEnd/>
          </a:ln>
          <a:effectLst/>
        </p:spPr>
        <p:txBody>
          <a:bodyPr>
            <a:spAutoFit/>
          </a:bodyPr>
          <a:lstStyle/>
          <a:p>
            <a:pPr>
              <a:spcBef>
                <a:spcPct val="50000"/>
              </a:spcBef>
            </a:pPr>
            <a:r>
              <a:rPr lang="en-US" altLang="zh-CN" sz="1600">
                <a:ea typeface="宋体" charset="-122"/>
              </a:rPr>
              <a:t>MSB</a:t>
            </a:r>
          </a:p>
        </p:txBody>
      </p:sp>
      <p:sp>
        <p:nvSpPr>
          <p:cNvPr id="122937" name="Rectangle 57"/>
          <p:cNvSpPr>
            <a:spLocks noChangeArrowheads="1"/>
          </p:cNvSpPr>
          <p:nvPr/>
        </p:nvSpPr>
        <p:spPr bwMode="auto">
          <a:xfrm>
            <a:off x="2438400" y="622528"/>
            <a:ext cx="3044423"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a:solidFill>
                  <a:srgbClr val="FFFF99"/>
                </a:solidFill>
                <a:ea typeface="宋体" charset="-122"/>
              </a:rPr>
              <a:t>Binary Conversions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7"/>
                                        </p:tgtEl>
                                        <p:attrNameLst>
                                          <p:attrName>style.visibility</p:attrName>
                                        </p:attrNameLst>
                                      </p:cBhvr>
                                      <p:to>
                                        <p:strVal val="visible"/>
                                      </p:to>
                                    </p:set>
                                    <p:anim calcmode="lin" valueType="num">
                                      <p:cBhvr additive="base">
                                        <p:cTn id="7" dur="500" fill="hold"/>
                                        <p:tgtEl>
                                          <p:spTgt spid="122887"/>
                                        </p:tgtEl>
                                        <p:attrNameLst>
                                          <p:attrName>ppt_x</p:attrName>
                                        </p:attrNameLst>
                                      </p:cBhvr>
                                      <p:tavLst>
                                        <p:tav tm="0">
                                          <p:val>
                                            <p:strVal val="0-#ppt_w/2"/>
                                          </p:val>
                                        </p:tav>
                                        <p:tav tm="100000">
                                          <p:val>
                                            <p:strVal val="#ppt_x"/>
                                          </p:val>
                                        </p:tav>
                                      </p:tavLst>
                                    </p:anim>
                                    <p:anim calcmode="lin" valueType="num">
                                      <p:cBhvr additive="base">
                                        <p:cTn id="8" dur="500" fill="hold"/>
                                        <p:tgtEl>
                                          <p:spTgt spid="12288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2886"/>
                                        </p:tgtEl>
                                        <p:attrNameLst>
                                          <p:attrName>style.visibility</p:attrName>
                                        </p:attrNameLst>
                                      </p:cBhvr>
                                      <p:to>
                                        <p:strVal val="visible"/>
                                      </p:to>
                                    </p:set>
                                    <p:anim calcmode="lin" valueType="num">
                                      <p:cBhvr additive="base">
                                        <p:cTn id="11" dur="500" fill="hold"/>
                                        <p:tgtEl>
                                          <p:spTgt spid="122886"/>
                                        </p:tgtEl>
                                        <p:attrNameLst>
                                          <p:attrName>ppt_x</p:attrName>
                                        </p:attrNameLst>
                                      </p:cBhvr>
                                      <p:tavLst>
                                        <p:tav tm="0">
                                          <p:val>
                                            <p:strVal val="1+#ppt_w/2"/>
                                          </p:val>
                                        </p:tav>
                                        <p:tav tm="100000">
                                          <p:val>
                                            <p:strVal val="#ppt_x"/>
                                          </p:val>
                                        </p:tav>
                                      </p:tavLst>
                                    </p:anim>
                                    <p:anim calcmode="lin" valueType="num">
                                      <p:cBhvr additive="base">
                                        <p:cTn id="12" dur="500" fill="hold"/>
                                        <p:tgtEl>
                                          <p:spTgt spid="12288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888"/>
                                        </p:tgtEl>
                                        <p:attrNameLst>
                                          <p:attrName>style.visibility</p:attrName>
                                        </p:attrNameLst>
                                      </p:cBhvr>
                                      <p:to>
                                        <p:strVal val="visible"/>
                                      </p:to>
                                    </p:set>
                                    <p:animEffect transition="in" filter="dissolve">
                                      <p:cBhvr>
                                        <p:cTn id="17" dur="500"/>
                                        <p:tgtEl>
                                          <p:spTgt spid="12288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22929"/>
                                        </p:tgtEl>
                                        <p:attrNameLst>
                                          <p:attrName>style.visibility</p:attrName>
                                        </p:attrNameLst>
                                      </p:cBhvr>
                                      <p:to>
                                        <p:strVal val="visible"/>
                                      </p:to>
                                    </p:set>
                                    <p:animEffect transition="in" filter="wipe(left)">
                                      <p:cBhvr>
                                        <p:cTn id="21" dur="1000"/>
                                        <p:tgtEl>
                                          <p:spTgt spid="1229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2930"/>
                                        </p:tgtEl>
                                        <p:attrNameLst>
                                          <p:attrName>style.visibility</p:attrName>
                                        </p:attrNameLst>
                                      </p:cBhvr>
                                      <p:to>
                                        <p:strVal val="visible"/>
                                      </p:to>
                                    </p:set>
                                    <p:animEffect transition="in" filter="wipe(left)">
                                      <p:cBhvr>
                                        <p:cTn id="26" dur="1000"/>
                                        <p:tgtEl>
                                          <p:spTgt spid="1229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2931"/>
                                        </p:tgtEl>
                                        <p:attrNameLst>
                                          <p:attrName>style.visibility</p:attrName>
                                        </p:attrNameLst>
                                      </p:cBhvr>
                                      <p:to>
                                        <p:strVal val="visible"/>
                                      </p:to>
                                    </p:set>
                                    <p:animEffect transition="in" filter="wipe(left)">
                                      <p:cBhvr>
                                        <p:cTn id="31" dur="1000"/>
                                        <p:tgtEl>
                                          <p:spTgt spid="1229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2932"/>
                                        </p:tgtEl>
                                        <p:attrNameLst>
                                          <p:attrName>style.visibility</p:attrName>
                                        </p:attrNameLst>
                                      </p:cBhvr>
                                      <p:to>
                                        <p:strVal val="visible"/>
                                      </p:to>
                                    </p:set>
                                    <p:animEffect transition="in" filter="wipe(left)">
                                      <p:cBhvr>
                                        <p:cTn id="36" dur="1000"/>
                                        <p:tgtEl>
                                          <p:spTgt spid="12293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2933"/>
                                        </p:tgtEl>
                                        <p:attrNameLst>
                                          <p:attrName>style.visibility</p:attrName>
                                        </p:attrNameLst>
                                      </p:cBhvr>
                                      <p:to>
                                        <p:strVal val="visible"/>
                                      </p:to>
                                    </p:set>
                                    <p:animEffect transition="in" filter="wipe(left)">
                                      <p:cBhvr>
                                        <p:cTn id="41" dur="1000"/>
                                        <p:tgtEl>
                                          <p:spTgt spid="12293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2935"/>
                                        </p:tgtEl>
                                        <p:attrNameLst>
                                          <p:attrName>style.visibility</p:attrName>
                                        </p:attrNameLst>
                                      </p:cBhvr>
                                      <p:to>
                                        <p:strVal val="visible"/>
                                      </p:to>
                                    </p:set>
                                    <p:animEffect transition="in" filter="wipe(up)">
                                      <p:cBhvr>
                                        <p:cTn id="44" dur="500"/>
                                        <p:tgtEl>
                                          <p:spTgt spid="122935"/>
                                        </p:tgtEl>
                                      </p:cBhvr>
                                    </p:animEffect>
                                  </p:childTnLst>
                                </p:cTn>
                              </p:par>
                              <p:par>
                                <p:cTn id="45" presetID="2" presetClass="entr" presetSubtype="1" fill="hold" grpId="0" nodeType="withEffect">
                                  <p:stCondLst>
                                    <p:cond delay="0"/>
                                  </p:stCondLst>
                                  <p:childTnLst>
                                    <p:set>
                                      <p:cBhvr>
                                        <p:cTn id="46" dur="1" fill="hold">
                                          <p:stCondLst>
                                            <p:cond delay="0"/>
                                          </p:stCondLst>
                                        </p:cTn>
                                        <p:tgtEl>
                                          <p:spTgt spid="122936"/>
                                        </p:tgtEl>
                                        <p:attrNameLst>
                                          <p:attrName>style.visibility</p:attrName>
                                        </p:attrNameLst>
                                      </p:cBhvr>
                                      <p:to>
                                        <p:strVal val="visible"/>
                                      </p:to>
                                    </p:set>
                                    <p:anim calcmode="lin" valueType="num">
                                      <p:cBhvr additive="base">
                                        <p:cTn id="47" dur="500" fill="hold"/>
                                        <p:tgtEl>
                                          <p:spTgt spid="122936"/>
                                        </p:tgtEl>
                                        <p:attrNameLst>
                                          <p:attrName>ppt_x</p:attrName>
                                        </p:attrNameLst>
                                      </p:cBhvr>
                                      <p:tavLst>
                                        <p:tav tm="0">
                                          <p:val>
                                            <p:strVal val="#ppt_x"/>
                                          </p:val>
                                        </p:tav>
                                        <p:tav tm="100000">
                                          <p:val>
                                            <p:strVal val="#ppt_x"/>
                                          </p:val>
                                        </p:tav>
                                      </p:tavLst>
                                    </p:anim>
                                    <p:anim calcmode="lin" valueType="num">
                                      <p:cBhvr additive="base">
                                        <p:cTn id="48" dur="500" fill="hold"/>
                                        <p:tgtEl>
                                          <p:spTgt spid="122936"/>
                                        </p:tgtEl>
                                        <p:attrNameLst>
                                          <p:attrName>ppt_y</p:attrName>
                                        </p:attrNameLst>
                                      </p:cBhvr>
                                      <p:tavLst>
                                        <p:tav tm="0">
                                          <p:val>
                                            <p:strVal val="0-#ppt_h/2"/>
                                          </p:val>
                                        </p:tav>
                                        <p:tav tm="100000">
                                          <p:val>
                                            <p:strVal val="#ppt_y"/>
                                          </p:val>
                                        </p:tav>
                                      </p:tavLst>
                                    </p:anim>
                                  </p:childTnLst>
                                </p:cTn>
                              </p:par>
                            </p:childTnLst>
                          </p:cTn>
                        </p:par>
                        <p:par>
                          <p:cTn id="49" fill="hold">
                            <p:stCondLst>
                              <p:cond delay="1000"/>
                            </p:stCondLst>
                            <p:childTnLst>
                              <p:par>
                                <p:cTn id="50" presetID="37" presetClass="entr" presetSubtype="0" fill="hold" grpId="0" nodeType="afterEffect">
                                  <p:stCondLst>
                                    <p:cond delay="0"/>
                                  </p:stCondLst>
                                  <p:childTnLst>
                                    <p:set>
                                      <p:cBhvr>
                                        <p:cTn id="51" dur="1" fill="hold">
                                          <p:stCondLst>
                                            <p:cond delay="0"/>
                                          </p:stCondLst>
                                        </p:cTn>
                                        <p:tgtEl>
                                          <p:spTgt spid="122934"/>
                                        </p:tgtEl>
                                        <p:attrNameLst>
                                          <p:attrName>style.visibility</p:attrName>
                                        </p:attrNameLst>
                                      </p:cBhvr>
                                      <p:to>
                                        <p:strVal val="visible"/>
                                      </p:to>
                                    </p:set>
                                    <p:animEffect transition="in" filter="fade">
                                      <p:cBhvr>
                                        <p:cTn id="52" dur="1000"/>
                                        <p:tgtEl>
                                          <p:spTgt spid="122934"/>
                                        </p:tgtEl>
                                      </p:cBhvr>
                                    </p:animEffect>
                                    <p:anim calcmode="lin" valueType="num">
                                      <p:cBhvr>
                                        <p:cTn id="53" dur="1000" fill="hold"/>
                                        <p:tgtEl>
                                          <p:spTgt spid="122934"/>
                                        </p:tgtEl>
                                        <p:attrNameLst>
                                          <p:attrName>ppt_x</p:attrName>
                                        </p:attrNameLst>
                                      </p:cBhvr>
                                      <p:tavLst>
                                        <p:tav tm="0">
                                          <p:val>
                                            <p:strVal val="#ppt_x"/>
                                          </p:val>
                                        </p:tav>
                                        <p:tav tm="100000">
                                          <p:val>
                                            <p:strVal val="#ppt_x"/>
                                          </p:val>
                                        </p:tav>
                                      </p:tavLst>
                                    </p:anim>
                                    <p:anim calcmode="lin" valueType="num">
                                      <p:cBhvr>
                                        <p:cTn id="54" dur="900" decel="100000" fill="hold"/>
                                        <p:tgtEl>
                                          <p:spTgt spid="122934"/>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1229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P spid="122887" grpId="0" animBg="1"/>
      <p:bldP spid="122888" grpId="0" animBg="1"/>
      <p:bldP spid="122929" grpId="0"/>
      <p:bldP spid="122930" grpId="0"/>
      <p:bldP spid="122931" grpId="0"/>
      <p:bldP spid="122932" grpId="0"/>
      <p:bldP spid="122933" grpId="0"/>
      <p:bldP spid="122934" grpId="0"/>
      <p:bldP spid="122935" grpId="0" animBg="1"/>
      <p:bldP spid="12293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11856D-99ED-4155-A2E9-170CC4D17E2A}"/>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342900" indent="-342900">
              <a:lnSpc>
                <a:spcPct val="150000"/>
              </a:lnSpc>
              <a:spcBef>
                <a:spcPct val="50000"/>
              </a:spcBef>
              <a:buFont typeface="Arial" panose="020B0604020202020204" pitchFamily="34" charset="0"/>
              <a:buChar char="•"/>
            </a:pPr>
            <a:r>
              <a:rPr lang="en-US" altLang="zh-CN" sz="2800" dirty="0">
                <a:ea typeface="宋体" charset="-122"/>
              </a:rPr>
              <a:t>Convert the decimal number 39.375 to binary</a:t>
            </a:r>
            <a:r>
              <a:rPr lang="zh-CN" altLang="en-US" sz="2800" dirty="0">
                <a:ea typeface="宋体" charset="-122"/>
              </a:rPr>
              <a:t>：</a:t>
            </a:r>
            <a:r>
              <a:rPr lang="zh-CN" altLang="en-US" sz="2800" dirty="0">
                <a:solidFill>
                  <a:srgbClr val="639EF4"/>
                </a:solidFill>
                <a:ea typeface="宋体" charset="-122"/>
              </a:rPr>
              <a:t> </a:t>
            </a:r>
            <a:r>
              <a:rPr lang="en-US" altLang="zh-CN" sz="2800" dirty="0">
                <a:solidFill>
                  <a:srgbClr val="639EF4"/>
                </a:solidFill>
                <a:ea typeface="宋体" charset="-122"/>
              </a:rPr>
              <a:t>[</a:t>
            </a:r>
            <a:r>
              <a:rPr lang="zh-CN" altLang="en-US" sz="2800" dirty="0">
                <a:solidFill>
                  <a:srgbClr val="639EF4"/>
                </a:solidFill>
                <a:ea typeface="宋体" charset="-122"/>
              </a:rPr>
              <a:t>填空</a:t>
            </a:r>
            <a:r>
              <a:rPr lang="en-US" altLang="zh-CN" sz="2800" dirty="0">
                <a:solidFill>
                  <a:srgbClr val="639EF4"/>
                </a:solidFill>
                <a:ea typeface="宋体" charset="-122"/>
              </a:rPr>
              <a:t>1]</a:t>
            </a:r>
            <a:r>
              <a:rPr lang="en-US" altLang="zh-CN" sz="2800" dirty="0">
                <a:solidFill>
                  <a:srgbClr val="000000"/>
                </a:solidFill>
                <a:ea typeface="宋体" charset="-122"/>
              </a:rPr>
              <a:t> </a:t>
            </a:r>
            <a:endParaRPr lang="en-US" altLang="zh-CN" sz="2800" dirty="0">
              <a:solidFill>
                <a:srgbClr val="000000"/>
              </a:solidFill>
              <a:latin typeface="+mn-ea"/>
            </a:endParaRPr>
          </a:p>
        </p:txBody>
      </p:sp>
      <p:sp>
        <p:nvSpPr>
          <p:cNvPr id="5" name="矩形: 圆角 4">
            <a:extLst>
              <a:ext uri="{FF2B5EF4-FFF2-40B4-BE49-F238E27FC236}">
                <a16:creationId xmlns:a16="http://schemas.microsoft.com/office/drawing/2014/main" id="{C4341177-AD93-434C-847D-0C34F0D4C1B7}"/>
              </a:ext>
            </a:extLst>
          </p:cNvPr>
          <p:cNvSpPr/>
          <p:nvPr>
            <p:custDataLst>
              <p:tags r:id="rId3"/>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5EA3B9E0-583D-4AB3-B8D0-B9E7BF400BB0}"/>
              </a:ext>
            </a:extLst>
          </p:cNvPr>
          <p:cNvSpPr/>
          <p:nvPr>
            <p:custDataLst>
              <p:tags r:id="rId4"/>
            </p:custDataLst>
          </p:nvPr>
        </p:nvSpPr>
        <p:spPr bwMode="auto">
          <a:xfrm>
            <a:off x="0" y="5727383"/>
            <a:ext cx="12192000" cy="48768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noAutofit/>
          </a:bodyPr>
          <a:lstStyle/>
          <a:p>
            <a:pPr eaLnBrk="1" hangingPunct="1"/>
            <a:r>
              <a:rPr kumimoji="0" lang="zh-CN" altLang="en-US"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3" name="矩形 12">
            <a:extLst>
              <a:ext uri="{FF2B5EF4-FFF2-40B4-BE49-F238E27FC236}">
                <a16:creationId xmlns:a16="http://schemas.microsoft.com/office/drawing/2014/main" id="{E79261E9-5B88-47BF-9CE3-186663D92C65}"/>
              </a:ext>
            </a:extLst>
          </p:cNvPr>
          <p:cNvSpPr/>
          <p:nvPr>
            <p:custDataLst>
              <p:tags r:id="rId5"/>
            </p:custDataLst>
          </p:nvPr>
        </p:nvSpPr>
        <p:spPr bwMode="auto">
          <a:xfrm>
            <a:off x="12573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Arial" charset="0"/>
              <a:ea typeface="黑体" pitchFamily="2" charset="-122"/>
            </a:endParaRPr>
          </a:p>
        </p:txBody>
      </p:sp>
      <p:sp>
        <p:nvSpPr>
          <p:cNvPr id="18" name="文本框 17">
            <a:extLst>
              <a:ext uri="{FF2B5EF4-FFF2-40B4-BE49-F238E27FC236}">
                <a16:creationId xmlns:a16="http://schemas.microsoft.com/office/drawing/2014/main" id="{1EF25B01-1E34-4FFD-B71B-8265D2ED6AD3}"/>
              </a:ext>
            </a:extLst>
          </p:cNvPr>
          <p:cNvSpPr txBox="1"/>
          <p:nvPr>
            <p:custDataLst>
              <p:tags r:id="rId6"/>
            </p:custDataLst>
          </p:nvPr>
        </p:nvSpPr>
        <p:spPr>
          <a:xfrm>
            <a:off x="12661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a:extLst>
              <a:ext uri="{FF2B5EF4-FFF2-40B4-BE49-F238E27FC236}">
                <a16:creationId xmlns:a16="http://schemas.microsoft.com/office/drawing/2014/main" id="{6D173F92-F274-44E4-B18E-14A7098ABC52}"/>
              </a:ext>
            </a:extLst>
          </p:cNvPr>
          <p:cNvSpPr txBox="1"/>
          <p:nvPr>
            <p:custDataLst>
              <p:tags r:id="rId7"/>
            </p:custDataLst>
          </p:nvPr>
        </p:nvSpPr>
        <p:spPr>
          <a:xfrm>
            <a:off x="12827000" y="1270000"/>
            <a:ext cx="3332480" cy="1537409"/>
          </a:xfrm>
          <a:prstGeom prst="rect">
            <a:avLst/>
          </a:prstGeom>
          <a:noFill/>
        </p:spPr>
        <p:txBody>
          <a:bodyPr vert="horz" rtlCol="0" anchor="t" anchorCtr="0">
            <a:spAutoFit/>
          </a:bodyPr>
          <a:lstStyle/>
          <a:p>
            <a:pPr marL="0" marR="0" lvl="0" indent="0" algn="just" defTabSz="914400" rtl="0" eaLnBrk="0" fontAlgn="base" latinLnBrk="0" hangingPunct="0">
              <a:lnSpc>
                <a:spcPct val="120000"/>
              </a:lnSpc>
              <a:spcBef>
                <a:spcPct val="0"/>
              </a:spcBef>
              <a:spcAft>
                <a:spcPct val="0"/>
              </a:spcAft>
              <a:buClrTx/>
              <a:buSzTx/>
              <a:buFont typeface="Wingdings" pitchFamily="2" charset="2"/>
              <a:buNone/>
              <a:tabLst/>
              <a:defRPr/>
            </a:pPr>
            <a:r>
              <a:rPr kumimoji="0" lang="zh-CN" altLang="en-US" sz="2000" b="0" i="0" u="none" strike="noStrike" kern="0" cap="none" spc="0" normalizeH="0" baseline="0" noProof="0">
                <a:ln>
                  <a:noFill/>
                </a:ln>
                <a:solidFill>
                  <a:srgbClr val="000000"/>
                </a:solidFill>
                <a:effectLst/>
                <a:uLnTx/>
                <a:uFillTx/>
                <a:latin typeface="Times New Roman" pitchFamily="18" charset="0"/>
                <a:ea typeface="黑体"/>
                <a:cs typeface="+mn-cs"/>
              </a:rPr>
              <a:t>解： </a:t>
            </a:r>
            <a:endParaRPr kumimoji="0" lang="en-US" altLang="zh-CN" sz="2000" b="0" i="0" u="none" strike="noStrike" kern="0" cap="none" spc="0" normalizeH="0" baseline="0" noProof="0">
              <a:ln>
                <a:noFill/>
              </a:ln>
              <a:solidFill>
                <a:srgbClr val="000000"/>
              </a:solidFill>
              <a:effectLst/>
              <a:uLnTx/>
              <a:uFillTx/>
              <a:latin typeface="Times New Roman" pitchFamily="18" charset="0"/>
              <a:ea typeface="黑体"/>
              <a:cs typeface="+mn-cs"/>
            </a:endParaRPr>
          </a:p>
          <a:p>
            <a:pPr marL="0" marR="0" lvl="0" indent="0" algn="just" defTabSz="914400" rtl="0" eaLnBrk="0" fontAlgn="base" latinLnBrk="0" hangingPunct="0">
              <a:lnSpc>
                <a:spcPct val="120000"/>
              </a:lnSpc>
              <a:spcBef>
                <a:spcPct val="0"/>
              </a:spcBef>
              <a:spcAft>
                <a:spcPct val="0"/>
              </a:spcAft>
              <a:buClrTx/>
              <a:buSzTx/>
              <a:buFont typeface="Wingdings" pitchFamily="2" charset="2"/>
              <a:buNone/>
              <a:tabLst/>
              <a:defRPr/>
            </a:pPr>
            <a:r>
              <a:rPr kumimoji="0" lang="zh-CN" altLang="en-US" sz="2000" b="0" i="0" u="none" strike="noStrike" kern="0" cap="none" spc="0" normalizeH="0" baseline="0" noProof="0">
                <a:ln>
                  <a:noFill/>
                </a:ln>
                <a:solidFill>
                  <a:srgbClr val="000000"/>
                </a:solidFill>
                <a:effectLst/>
                <a:uLnTx/>
                <a:uFillTx/>
                <a:latin typeface="Times New Roman" pitchFamily="18" charset="0"/>
                <a:ea typeface="黑体"/>
                <a:cs typeface="+mn-cs"/>
              </a:rPr>
              <a:t>整数部分： </a:t>
            </a:r>
            <a:r>
              <a:rPr kumimoji="0" lang="en-US" altLang="zh-CN" sz="2000" b="0" i="0" u="none" strike="noStrike" kern="0" cap="none" spc="0" normalizeH="0" baseline="0" noProof="0">
                <a:ln>
                  <a:noFill/>
                </a:ln>
                <a:solidFill>
                  <a:srgbClr val="000000"/>
                </a:solidFill>
                <a:effectLst/>
                <a:uLnTx/>
                <a:uFillTx/>
                <a:latin typeface="Times New Roman" pitchFamily="18" charset="0"/>
                <a:ea typeface="黑体"/>
                <a:cs typeface="+mn-cs"/>
              </a:rPr>
              <a:t>39</a:t>
            </a:r>
            <a:r>
              <a:rPr kumimoji="0" lang="en-US" altLang="zh-CN" sz="2000" b="0" i="0" u="none" strike="noStrike" kern="0" cap="none" spc="0" normalizeH="0" baseline="-30000" noProof="0">
                <a:ln>
                  <a:noFill/>
                </a:ln>
                <a:solidFill>
                  <a:srgbClr val="000000"/>
                </a:solidFill>
                <a:effectLst/>
                <a:uLnTx/>
                <a:uFillTx/>
                <a:latin typeface="Times New Roman" pitchFamily="18" charset="0"/>
                <a:ea typeface="黑体"/>
                <a:cs typeface="+mn-cs"/>
              </a:rPr>
              <a:t>10</a:t>
            </a:r>
            <a:r>
              <a:rPr kumimoji="0" lang="en-US" altLang="zh-CN" sz="2000" b="0" i="0" u="none" strike="noStrike" kern="0" cap="none" spc="0" normalizeH="0" baseline="0" noProof="0">
                <a:ln>
                  <a:noFill/>
                </a:ln>
                <a:solidFill>
                  <a:srgbClr val="000000"/>
                </a:solidFill>
                <a:effectLst/>
                <a:uLnTx/>
                <a:uFillTx/>
                <a:latin typeface="Times New Roman" pitchFamily="18" charset="0"/>
                <a:ea typeface="黑体"/>
                <a:cs typeface="+mn-cs"/>
              </a:rPr>
              <a:t> = 100111</a:t>
            </a:r>
            <a:r>
              <a:rPr kumimoji="0" lang="en-US" altLang="zh-CN" sz="2000" b="0" i="0" u="none" strike="noStrike" kern="0" cap="none" spc="0" normalizeH="0" baseline="-30000" noProof="0">
                <a:ln>
                  <a:noFill/>
                </a:ln>
                <a:solidFill>
                  <a:srgbClr val="000000"/>
                </a:solidFill>
                <a:effectLst/>
                <a:uLnTx/>
                <a:uFillTx/>
                <a:latin typeface="Times New Roman" pitchFamily="18" charset="0"/>
                <a:ea typeface="黑体"/>
                <a:cs typeface="+mn-cs"/>
              </a:rPr>
              <a:t>2</a:t>
            </a:r>
          </a:p>
          <a:p>
            <a:pPr marL="0" marR="0" lvl="0" indent="0" algn="just" defTabSz="914400" rtl="0" eaLnBrk="0" fontAlgn="base" latinLnBrk="0" hangingPunct="0">
              <a:lnSpc>
                <a:spcPct val="120000"/>
              </a:lnSpc>
              <a:spcBef>
                <a:spcPct val="0"/>
              </a:spcBef>
              <a:spcAft>
                <a:spcPct val="0"/>
              </a:spcAft>
              <a:buClrTx/>
              <a:buSzTx/>
              <a:buFont typeface="Wingdings" pitchFamily="2" charset="2"/>
              <a:buNone/>
              <a:tabLst/>
              <a:defRPr/>
            </a:pPr>
            <a:r>
              <a:rPr kumimoji="0" lang="zh-CN" altLang="en-US" sz="2000" b="0" i="0" u="none" strike="noStrike" kern="0" cap="none" spc="0" normalizeH="0" baseline="0" noProof="0">
                <a:ln>
                  <a:noFill/>
                </a:ln>
                <a:solidFill>
                  <a:srgbClr val="000000"/>
                </a:solidFill>
                <a:effectLst/>
                <a:uLnTx/>
                <a:uFillTx/>
                <a:latin typeface="Times New Roman" pitchFamily="18" charset="0"/>
                <a:ea typeface="黑体"/>
                <a:cs typeface="+mn-cs"/>
              </a:rPr>
              <a:t>小数部分： </a:t>
            </a:r>
            <a:r>
              <a:rPr kumimoji="0" lang="en-US" altLang="zh-CN" sz="2000" b="0" i="0" u="none" strike="noStrike" kern="0" cap="none" spc="0" normalizeH="0" baseline="0" noProof="0">
                <a:ln>
                  <a:noFill/>
                </a:ln>
                <a:solidFill>
                  <a:srgbClr val="000000"/>
                </a:solidFill>
                <a:effectLst/>
                <a:uLnTx/>
                <a:uFillTx/>
                <a:latin typeface="Times New Roman" pitchFamily="18" charset="0"/>
                <a:ea typeface="黑体"/>
                <a:cs typeface="+mn-cs"/>
              </a:rPr>
              <a:t>0.375</a:t>
            </a:r>
            <a:r>
              <a:rPr kumimoji="0" lang="en-US" altLang="zh-CN" sz="2000" b="0" i="0" u="none" strike="noStrike" kern="0" cap="none" spc="0" normalizeH="0" baseline="-30000" noProof="0">
                <a:ln>
                  <a:noFill/>
                </a:ln>
                <a:solidFill>
                  <a:srgbClr val="000000"/>
                </a:solidFill>
                <a:effectLst/>
                <a:uLnTx/>
                <a:uFillTx/>
                <a:latin typeface="Times New Roman" pitchFamily="18" charset="0"/>
                <a:ea typeface="黑体"/>
                <a:cs typeface="+mn-cs"/>
              </a:rPr>
              <a:t>10 </a:t>
            </a:r>
            <a:r>
              <a:rPr kumimoji="0" lang="en-US" altLang="zh-CN" sz="2000" b="0" i="0" u="none" strike="noStrike" kern="0" cap="none" spc="0" normalizeH="0" baseline="0" noProof="0">
                <a:ln>
                  <a:noFill/>
                </a:ln>
                <a:solidFill>
                  <a:srgbClr val="000000"/>
                </a:solidFill>
                <a:effectLst/>
                <a:uLnTx/>
                <a:uFillTx/>
                <a:latin typeface="Times New Roman" pitchFamily="18" charset="0"/>
                <a:ea typeface="黑体"/>
                <a:cs typeface="+mn-cs"/>
              </a:rPr>
              <a:t>= 0.011</a:t>
            </a:r>
            <a:r>
              <a:rPr kumimoji="0" lang="en-US" altLang="zh-CN" sz="2000" b="0" i="0" u="none" strike="noStrike" kern="0" cap="none" spc="0" normalizeH="0" baseline="-30000" noProof="0">
                <a:ln>
                  <a:noFill/>
                </a:ln>
                <a:solidFill>
                  <a:srgbClr val="000000"/>
                </a:solidFill>
                <a:effectLst/>
                <a:uLnTx/>
                <a:uFillTx/>
                <a:latin typeface="Times New Roman" pitchFamily="18" charset="0"/>
                <a:ea typeface="黑体"/>
                <a:cs typeface="+mn-cs"/>
              </a:rPr>
              <a:t>2</a:t>
            </a:r>
            <a:endParaRPr kumimoji="0" lang="en-US" altLang="zh-CN" sz="2000" b="0" i="0" u="none" strike="noStrike" kern="0" cap="none" spc="0" normalizeH="0" baseline="0" noProof="0">
              <a:ln>
                <a:noFill/>
              </a:ln>
              <a:solidFill>
                <a:srgbClr val="000000"/>
              </a:solidFill>
              <a:effectLst/>
              <a:uLnTx/>
              <a:uFillTx/>
              <a:latin typeface="Times New Roman" pitchFamily="18" charset="0"/>
              <a:ea typeface="黑体"/>
              <a:cs typeface="+mn-cs"/>
            </a:endParaRPr>
          </a:p>
          <a:p>
            <a:pPr marL="0" marR="0" lvl="0" indent="0" algn="just" defTabSz="914400" rtl="0" eaLnBrk="0" fontAlgn="base" latinLnBrk="0" hangingPunct="0">
              <a:lnSpc>
                <a:spcPct val="120000"/>
              </a:lnSpc>
              <a:spcBef>
                <a:spcPct val="0"/>
              </a:spcBef>
              <a:spcAft>
                <a:spcPct val="0"/>
              </a:spcAft>
              <a:buClrTx/>
              <a:buSzTx/>
              <a:buFont typeface="Wingdings" pitchFamily="2" charset="2"/>
              <a:buNone/>
              <a:tabLst/>
              <a:defRPr/>
            </a:pPr>
            <a:r>
              <a:rPr kumimoji="0" lang="en-US" altLang="zh-CN" sz="2000" b="0" i="0" u="none" strike="noStrike" kern="0" cap="none" spc="0" normalizeH="0" baseline="0" noProof="0">
                <a:ln>
                  <a:noFill/>
                </a:ln>
                <a:solidFill>
                  <a:srgbClr val="000000"/>
                </a:solidFill>
                <a:effectLst/>
                <a:uLnTx/>
                <a:uFillTx/>
                <a:latin typeface="Times New Roman" pitchFamily="18" charset="0"/>
                <a:ea typeface="黑体"/>
                <a:cs typeface="+mn-cs"/>
              </a:rPr>
              <a:t>39.375</a:t>
            </a:r>
            <a:r>
              <a:rPr kumimoji="0" lang="en-US" altLang="zh-CN" sz="2000" b="0" i="0" u="none" strike="noStrike" kern="0" cap="none" spc="0" normalizeH="0" baseline="-30000" noProof="0">
                <a:ln>
                  <a:noFill/>
                </a:ln>
                <a:solidFill>
                  <a:srgbClr val="000000"/>
                </a:solidFill>
                <a:effectLst/>
                <a:uLnTx/>
                <a:uFillTx/>
                <a:latin typeface="Times New Roman" pitchFamily="18" charset="0"/>
                <a:ea typeface="黑体"/>
                <a:cs typeface="+mn-cs"/>
              </a:rPr>
              <a:t>10  </a:t>
            </a:r>
            <a:r>
              <a:rPr kumimoji="0" lang="en-US" altLang="zh-CN" sz="2000" b="0" i="0" u="none" strike="noStrike" kern="0" cap="none" spc="0" normalizeH="0" baseline="0" noProof="0">
                <a:ln>
                  <a:noFill/>
                </a:ln>
                <a:solidFill>
                  <a:srgbClr val="000000"/>
                </a:solidFill>
                <a:effectLst/>
                <a:uLnTx/>
                <a:uFillTx/>
                <a:latin typeface="Times New Roman" pitchFamily="18" charset="0"/>
                <a:ea typeface="黑体"/>
                <a:cs typeface="+mn-cs"/>
              </a:rPr>
              <a:t>= 100111.011</a:t>
            </a:r>
            <a:r>
              <a:rPr kumimoji="0" lang="en-US" altLang="zh-CN" sz="2000" b="0" i="0" u="none" strike="noStrike" kern="0" cap="none" spc="0" normalizeH="0" baseline="-30000" noProof="0">
                <a:ln>
                  <a:noFill/>
                </a:ln>
                <a:solidFill>
                  <a:srgbClr val="000000"/>
                </a:solidFill>
                <a:effectLst/>
                <a:uLnTx/>
                <a:uFillTx/>
                <a:latin typeface="Times New Roman" pitchFamily="18" charset="0"/>
                <a:ea typeface="黑体"/>
                <a:cs typeface="+mn-cs"/>
              </a:rPr>
              <a:t>2</a:t>
            </a:r>
            <a:endParaRPr kumimoji="0" lang="en-US" altLang="zh-CN" sz="2000" b="0" i="0" u="none" strike="noStrike" kern="0" cap="none" spc="0" normalizeH="0" baseline="-30000" noProof="0" dirty="0">
              <a:ln>
                <a:noFill/>
              </a:ln>
              <a:solidFill>
                <a:srgbClr val="000000"/>
              </a:solidFill>
              <a:effectLst/>
              <a:uLnTx/>
              <a:uFillTx/>
              <a:latin typeface="Times New Roman" pitchFamily="18" charset="0"/>
              <a:ea typeface="黑体"/>
              <a:cs typeface="+mn-cs"/>
            </a:endParaRPr>
          </a:p>
        </p:txBody>
      </p:sp>
      <p:grpSp>
        <p:nvGrpSpPr>
          <p:cNvPr id="17" name="组合 16">
            <a:extLst>
              <a:ext uri="{FF2B5EF4-FFF2-40B4-BE49-F238E27FC236}">
                <a16:creationId xmlns:a16="http://schemas.microsoft.com/office/drawing/2014/main" id="{89BF1518-6F06-444B-827C-B3408A935705}"/>
              </a:ext>
            </a:extLst>
          </p:cNvPr>
          <p:cNvGrpSpPr/>
          <p:nvPr>
            <p:custDataLst>
              <p:tags r:id="rId8"/>
            </p:custDataLst>
          </p:nvPr>
        </p:nvGrpSpPr>
        <p:grpSpPr>
          <a:xfrm>
            <a:off x="12585700" y="0"/>
            <a:ext cx="3815080" cy="647700"/>
            <a:chOff x="12585700" y="0"/>
            <a:chExt cx="3815080" cy="647700"/>
          </a:xfrm>
        </p:grpSpPr>
        <p:sp>
          <p:nvSpPr>
            <p:cNvPr id="14" name="RemarkBack">
              <a:extLst>
                <a:ext uri="{FF2B5EF4-FFF2-40B4-BE49-F238E27FC236}">
                  <a16:creationId xmlns:a16="http://schemas.microsoft.com/office/drawing/2014/main" id="{C687A6B2-FD5B-4631-83AA-ACE065A3B3B1}"/>
                </a:ext>
              </a:extLst>
            </p:cNvPr>
            <p:cNvSpPr/>
            <p:nvPr>
              <p:custDataLst>
                <p:tags r:id="rId18"/>
              </p:custDataLst>
            </p:nvPr>
          </p:nvSpPr>
          <p:spPr bwMode="auto">
            <a:xfrm>
              <a:off x="12585700" y="12700"/>
              <a:ext cx="381508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5" name="RemarkBlock">
              <a:extLst>
                <a:ext uri="{FF2B5EF4-FFF2-40B4-BE49-F238E27FC236}">
                  <a16:creationId xmlns:a16="http://schemas.microsoft.com/office/drawing/2014/main" id="{CF5015B8-4D4C-4071-B177-75B38D76F4F9}"/>
                </a:ext>
              </a:extLst>
            </p:cNvPr>
            <p:cNvSpPr/>
            <p:nvPr>
              <p:custDataLst>
                <p:tags r:id="rId19"/>
              </p:custDataLst>
            </p:nvPr>
          </p:nvSpPr>
          <p:spPr bwMode="auto">
            <a:xfrm>
              <a:off x="12585700" y="1270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6" name="RemarkTitleText">
              <a:extLst>
                <a:ext uri="{FF2B5EF4-FFF2-40B4-BE49-F238E27FC236}">
                  <a16:creationId xmlns:a16="http://schemas.microsoft.com/office/drawing/2014/main" id="{FD271C94-F91C-46FF-A1D2-AB1B1A9205C4}"/>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9137E7C4-7917-4876-8EC6-259A9F331422}"/>
              </a:ext>
            </a:extLst>
          </p:cNvPr>
          <p:cNvSpPr/>
          <p:nvPr>
            <p:custDataLst>
              <p:tags r:id="rId9"/>
            </p:custDataLst>
          </p:nvPr>
        </p:nvSpPr>
        <p:spPr bwMode="auto">
          <a:xfrm>
            <a:off x="12585700" y="12700"/>
            <a:ext cx="381508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2" name="RemarkBlock">
            <a:extLst>
              <a:ext uri="{FF2B5EF4-FFF2-40B4-BE49-F238E27FC236}">
                <a16:creationId xmlns:a16="http://schemas.microsoft.com/office/drawing/2014/main" id="{0E246D41-28FC-4072-A99A-9D456C1F885A}"/>
              </a:ext>
            </a:extLst>
          </p:cNvPr>
          <p:cNvSpPr/>
          <p:nvPr>
            <p:custDataLst>
              <p:tags r:id="rId10"/>
            </p:custDataLst>
          </p:nvPr>
        </p:nvSpPr>
        <p:spPr bwMode="auto">
          <a:xfrm>
            <a:off x="12585700" y="1270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0" name="RemarkTitleText">
            <a:extLst>
              <a:ext uri="{FF2B5EF4-FFF2-40B4-BE49-F238E27FC236}">
                <a16:creationId xmlns:a16="http://schemas.microsoft.com/office/drawing/2014/main" id="{5ACCDE00-1C3F-47E6-8FF8-50002F7F2DAE}"/>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7BDB91ED-06BA-426F-AEE9-65B63395EA44}"/>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26523B10-47F7-498C-A463-03CB9832EF2C}"/>
                </a:ext>
              </a:extLst>
            </p:cNvPr>
            <p:cNvSpPr/>
            <p:nvPr>
              <p:custDataLst>
                <p:tags r:id="rId14"/>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7" name="ColorBlock">
              <a:extLst>
                <a:ext uri="{FF2B5EF4-FFF2-40B4-BE49-F238E27FC236}">
                  <a16:creationId xmlns:a16="http://schemas.microsoft.com/office/drawing/2014/main" id="{2DCED21F-F42F-4001-AFA3-FD0132DA1034}"/>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8" name="TypeText">
              <a:extLst>
                <a:ext uri="{FF2B5EF4-FFF2-40B4-BE49-F238E27FC236}">
                  <a16:creationId xmlns:a16="http://schemas.microsoft.com/office/drawing/2014/main" id="{BBD34AE5-B558-4DB8-BAE7-DCA9C4E4000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B4277C71-2ABE-460B-8FAB-7C3E7E40E0E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FFD26EC-D0E3-4B1E-BCFB-AA43ACDC6C97}"/>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2697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6980" name="Rectangle 4"/>
          <p:cNvSpPr>
            <a:spLocks noChangeArrowheads="1"/>
          </p:cNvSpPr>
          <p:nvPr/>
        </p:nvSpPr>
        <p:spPr bwMode="auto">
          <a:xfrm>
            <a:off x="2438400" y="829357"/>
            <a:ext cx="5020349"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Binary Addition</a:t>
            </a:r>
            <a:r>
              <a:rPr lang="zh-CN" altLang="en-US" sz="2800" dirty="0">
                <a:solidFill>
                  <a:srgbClr val="FFFF99"/>
                </a:solidFill>
                <a:ea typeface="宋体" charset="-122"/>
              </a:rPr>
              <a:t>（二进制加法）</a:t>
            </a:r>
            <a:endParaRPr lang="en-US" altLang="zh-CN" sz="2800" dirty="0">
              <a:solidFill>
                <a:srgbClr val="FFFF99"/>
              </a:solidFill>
              <a:ea typeface="宋体" charset="-122"/>
            </a:endParaRPr>
          </a:p>
        </p:txBody>
      </p:sp>
      <p:sp>
        <p:nvSpPr>
          <p:cNvPr id="126981" name="Text Box 5"/>
          <p:cNvSpPr txBox="1">
            <a:spLocks noChangeArrowheads="1"/>
          </p:cNvSpPr>
          <p:nvPr/>
        </p:nvSpPr>
        <p:spPr bwMode="auto">
          <a:xfrm>
            <a:off x="1219200" y="1617242"/>
            <a:ext cx="9753600" cy="523220"/>
          </a:xfrm>
          <a:prstGeom prst="rect">
            <a:avLst/>
          </a:prstGeom>
          <a:solidFill>
            <a:srgbClr val="FFFFCC"/>
          </a:solidFill>
          <a:ln w="28575">
            <a:solidFill>
              <a:srgbClr val="9999FF"/>
            </a:solidFill>
            <a:miter lim="800000"/>
            <a:headEnd/>
            <a:tailEnd/>
          </a:ln>
          <a:effectLst/>
        </p:spPr>
        <p:txBody>
          <a:bodyPr wrap="square">
            <a:spAutoFit/>
          </a:bodyPr>
          <a:lstStyle/>
          <a:p>
            <a:pPr>
              <a:spcBef>
                <a:spcPct val="50000"/>
              </a:spcBef>
            </a:pPr>
            <a:r>
              <a:rPr lang="en-US" altLang="zh-CN" sz="2800" b="1" dirty="0">
                <a:ea typeface="宋体" charset="-122"/>
              </a:rPr>
              <a:t>The rules for binary addition are</a:t>
            </a:r>
          </a:p>
        </p:txBody>
      </p:sp>
      <p:sp>
        <p:nvSpPr>
          <p:cNvPr id="126989" name="Text Box 13"/>
          <p:cNvSpPr txBox="1">
            <a:spLocks noChangeArrowheads="1"/>
          </p:cNvSpPr>
          <p:nvPr/>
        </p:nvSpPr>
        <p:spPr bwMode="auto">
          <a:xfrm>
            <a:off x="3733800" y="2133600"/>
            <a:ext cx="4724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 + 0 = 0 	Sum = 0, carry = 0</a:t>
            </a:r>
          </a:p>
        </p:txBody>
      </p:sp>
      <p:sp>
        <p:nvSpPr>
          <p:cNvPr id="126990" name="Text Box 14"/>
          <p:cNvSpPr txBox="1">
            <a:spLocks noChangeArrowheads="1"/>
          </p:cNvSpPr>
          <p:nvPr/>
        </p:nvSpPr>
        <p:spPr bwMode="auto">
          <a:xfrm>
            <a:off x="3733800" y="2438400"/>
            <a:ext cx="4724400" cy="457200"/>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0 + 1 = 1 	Sum = 1, carry = 0</a:t>
            </a:r>
          </a:p>
        </p:txBody>
      </p:sp>
      <p:sp>
        <p:nvSpPr>
          <p:cNvPr id="126991" name="Text Box 15"/>
          <p:cNvSpPr txBox="1">
            <a:spLocks noChangeArrowheads="1"/>
          </p:cNvSpPr>
          <p:nvPr/>
        </p:nvSpPr>
        <p:spPr bwMode="auto">
          <a:xfrm>
            <a:off x="3733800" y="2743200"/>
            <a:ext cx="4724400" cy="457200"/>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1 + 0 = 1 	Sum = 1, carry = 0</a:t>
            </a:r>
          </a:p>
        </p:txBody>
      </p:sp>
      <p:sp>
        <p:nvSpPr>
          <p:cNvPr id="126992" name="Text Box 16"/>
          <p:cNvSpPr txBox="1">
            <a:spLocks noChangeArrowheads="1"/>
          </p:cNvSpPr>
          <p:nvPr/>
        </p:nvSpPr>
        <p:spPr bwMode="auto">
          <a:xfrm>
            <a:off x="3733800" y="3048000"/>
            <a:ext cx="4724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 + 1 = 10 	Sum = 0, carry = 1</a:t>
            </a:r>
          </a:p>
        </p:txBody>
      </p:sp>
      <p:sp>
        <p:nvSpPr>
          <p:cNvPr id="126993" name="Text Box 17"/>
          <p:cNvSpPr txBox="1">
            <a:spLocks noChangeArrowheads="1"/>
          </p:cNvSpPr>
          <p:nvPr/>
        </p:nvSpPr>
        <p:spPr bwMode="auto">
          <a:xfrm>
            <a:off x="1219200" y="3796276"/>
            <a:ext cx="9753600" cy="523220"/>
          </a:xfrm>
          <a:prstGeom prst="rect">
            <a:avLst/>
          </a:prstGeom>
          <a:solidFill>
            <a:srgbClr val="FFFFCC"/>
          </a:solidFill>
          <a:ln w="28575">
            <a:solidFill>
              <a:srgbClr val="9999FF"/>
            </a:solidFill>
            <a:miter lim="800000"/>
            <a:headEnd/>
            <a:tailEnd/>
          </a:ln>
          <a:effectLst/>
        </p:spPr>
        <p:txBody>
          <a:bodyPr wrap="square">
            <a:spAutoFit/>
          </a:bodyPr>
          <a:lstStyle/>
          <a:p>
            <a:pPr>
              <a:spcBef>
                <a:spcPct val="50000"/>
              </a:spcBef>
            </a:pPr>
            <a:r>
              <a:rPr lang="en-US" altLang="zh-CN" sz="2800" b="1" dirty="0">
                <a:ea typeface="宋体" charset="-122"/>
              </a:rPr>
              <a:t>When an input carry = 1 due to a previous result, the rules are</a:t>
            </a:r>
          </a:p>
        </p:txBody>
      </p:sp>
      <p:sp>
        <p:nvSpPr>
          <p:cNvPr id="126994" name="Text Box 18"/>
          <p:cNvSpPr txBox="1">
            <a:spLocks noChangeArrowheads="1"/>
          </p:cNvSpPr>
          <p:nvPr/>
        </p:nvSpPr>
        <p:spPr bwMode="auto">
          <a:xfrm>
            <a:off x="3657600" y="4572000"/>
            <a:ext cx="54102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 + 0 + 0 = 01 		Sum = 1, carry = 0</a:t>
            </a:r>
          </a:p>
        </p:txBody>
      </p:sp>
      <p:sp>
        <p:nvSpPr>
          <p:cNvPr id="126995" name="Text Box 19"/>
          <p:cNvSpPr txBox="1">
            <a:spLocks noChangeArrowheads="1"/>
          </p:cNvSpPr>
          <p:nvPr/>
        </p:nvSpPr>
        <p:spPr bwMode="auto">
          <a:xfrm>
            <a:off x="3657600" y="4876800"/>
            <a:ext cx="5486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 + 0 + 1 = 10 		Sum = 0, carry = 1</a:t>
            </a:r>
          </a:p>
        </p:txBody>
      </p:sp>
      <p:sp>
        <p:nvSpPr>
          <p:cNvPr id="126996" name="Text Box 20"/>
          <p:cNvSpPr txBox="1">
            <a:spLocks noChangeArrowheads="1"/>
          </p:cNvSpPr>
          <p:nvPr/>
        </p:nvSpPr>
        <p:spPr bwMode="auto">
          <a:xfrm>
            <a:off x="3657600" y="5181600"/>
            <a:ext cx="54102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 + 1 + 0 = 10 		Sum = 0, carry = 1</a:t>
            </a:r>
          </a:p>
        </p:txBody>
      </p:sp>
      <p:sp>
        <p:nvSpPr>
          <p:cNvPr id="126997" name="Text Box 21"/>
          <p:cNvSpPr txBox="1">
            <a:spLocks noChangeArrowheads="1"/>
          </p:cNvSpPr>
          <p:nvPr/>
        </p:nvSpPr>
        <p:spPr bwMode="auto">
          <a:xfrm>
            <a:off x="3657600" y="5486400"/>
            <a:ext cx="5410200" cy="457200"/>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1 + 1 + 1 = 11 		Sum = 1, carry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6989"/>
                                        </p:tgtEl>
                                        <p:attrNameLst>
                                          <p:attrName>style.visibility</p:attrName>
                                        </p:attrNameLst>
                                      </p:cBhvr>
                                      <p:to>
                                        <p:strVal val="visible"/>
                                      </p:to>
                                    </p:set>
                                    <p:animEffect transition="in" filter="wipe(left)">
                                      <p:cBhvr>
                                        <p:cTn id="7" dur="1000"/>
                                        <p:tgtEl>
                                          <p:spTgt spid="1269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90"/>
                                        </p:tgtEl>
                                        <p:attrNameLst>
                                          <p:attrName>style.visibility</p:attrName>
                                        </p:attrNameLst>
                                      </p:cBhvr>
                                      <p:to>
                                        <p:strVal val="visible"/>
                                      </p:to>
                                    </p:set>
                                    <p:animEffect transition="in" filter="wipe(left)">
                                      <p:cBhvr>
                                        <p:cTn id="12" dur="1000"/>
                                        <p:tgtEl>
                                          <p:spTgt spid="1269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6991"/>
                                        </p:tgtEl>
                                        <p:attrNameLst>
                                          <p:attrName>style.visibility</p:attrName>
                                        </p:attrNameLst>
                                      </p:cBhvr>
                                      <p:to>
                                        <p:strVal val="visible"/>
                                      </p:to>
                                    </p:set>
                                    <p:animEffect transition="in" filter="wipe(left)">
                                      <p:cBhvr>
                                        <p:cTn id="17" dur="1000"/>
                                        <p:tgtEl>
                                          <p:spTgt spid="1269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92"/>
                                        </p:tgtEl>
                                        <p:attrNameLst>
                                          <p:attrName>style.visibility</p:attrName>
                                        </p:attrNameLst>
                                      </p:cBhvr>
                                      <p:to>
                                        <p:strVal val="visible"/>
                                      </p:to>
                                    </p:set>
                                    <p:animEffect transition="in" filter="wipe(left)">
                                      <p:cBhvr>
                                        <p:cTn id="22" dur="1000"/>
                                        <p:tgtEl>
                                          <p:spTgt spid="12699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6993"/>
                                        </p:tgtEl>
                                        <p:attrNameLst>
                                          <p:attrName>style.visibility</p:attrName>
                                        </p:attrNameLst>
                                      </p:cBhvr>
                                      <p:to>
                                        <p:strVal val="visible"/>
                                      </p:to>
                                    </p:set>
                                    <p:anim calcmode="lin" valueType="num">
                                      <p:cBhvr additive="base">
                                        <p:cTn id="27" dur="1000" fill="hold"/>
                                        <p:tgtEl>
                                          <p:spTgt spid="126993"/>
                                        </p:tgtEl>
                                        <p:attrNameLst>
                                          <p:attrName>ppt_x</p:attrName>
                                        </p:attrNameLst>
                                      </p:cBhvr>
                                      <p:tavLst>
                                        <p:tav tm="0">
                                          <p:val>
                                            <p:strVal val="0-#ppt_w/2"/>
                                          </p:val>
                                        </p:tav>
                                        <p:tav tm="100000">
                                          <p:val>
                                            <p:strVal val="#ppt_x"/>
                                          </p:val>
                                        </p:tav>
                                      </p:tavLst>
                                    </p:anim>
                                    <p:anim calcmode="lin" valueType="num">
                                      <p:cBhvr additive="base">
                                        <p:cTn id="28" dur="1000" fill="hold"/>
                                        <p:tgtEl>
                                          <p:spTgt spid="126993"/>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26994"/>
                                        </p:tgtEl>
                                        <p:attrNameLst>
                                          <p:attrName>style.visibility</p:attrName>
                                        </p:attrNameLst>
                                      </p:cBhvr>
                                      <p:to>
                                        <p:strVal val="visible"/>
                                      </p:to>
                                    </p:set>
                                    <p:animEffect transition="in" filter="wipe(left)">
                                      <p:cBhvr>
                                        <p:cTn id="32" dur="1000"/>
                                        <p:tgtEl>
                                          <p:spTgt spid="1269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6995"/>
                                        </p:tgtEl>
                                        <p:attrNameLst>
                                          <p:attrName>style.visibility</p:attrName>
                                        </p:attrNameLst>
                                      </p:cBhvr>
                                      <p:to>
                                        <p:strVal val="visible"/>
                                      </p:to>
                                    </p:set>
                                    <p:animEffect transition="in" filter="wipe(left)">
                                      <p:cBhvr>
                                        <p:cTn id="37" dur="1000"/>
                                        <p:tgtEl>
                                          <p:spTgt spid="1269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6996"/>
                                        </p:tgtEl>
                                        <p:attrNameLst>
                                          <p:attrName>style.visibility</p:attrName>
                                        </p:attrNameLst>
                                      </p:cBhvr>
                                      <p:to>
                                        <p:strVal val="visible"/>
                                      </p:to>
                                    </p:set>
                                    <p:animEffect transition="in" filter="wipe(left)">
                                      <p:cBhvr>
                                        <p:cTn id="42" dur="1000"/>
                                        <p:tgtEl>
                                          <p:spTgt spid="1269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6997"/>
                                        </p:tgtEl>
                                        <p:attrNameLst>
                                          <p:attrName>style.visibility</p:attrName>
                                        </p:attrNameLst>
                                      </p:cBhvr>
                                      <p:to>
                                        <p:strVal val="visible"/>
                                      </p:to>
                                    </p:set>
                                    <p:animEffect transition="in" filter="wipe(left)">
                                      <p:cBhvr>
                                        <p:cTn id="47" dur="1000"/>
                                        <p:tgtEl>
                                          <p:spTgt spid="126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9" grpId="0"/>
      <p:bldP spid="126990" grpId="0"/>
      <p:bldP spid="126991" grpId="0"/>
      <p:bldP spid="126992" grpId="0"/>
      <p:bldP spid="126993" grpId="0" animBg="1"/>
      <p:bldP spid="126994" grpId="0"/>
      <p:bldP spid="126995" grpId="0"/>
      <p:bldP spid="126996" grpId="0"/>
      <p:bldP spid="12699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1076" name="Rectangle 4"/>
          <p:cNvSpPr>
            <a:spLocks noChangeArrowheads="1"/>
          </p:cNvSpPr>
          <p:nvPr/>
        </p:nvSpPr>
        <p:spPr bwMode="auto">
          <a:xfrm>
            <a:off x="2438401" y="1143001"/>
            <a:ext cx="2506840"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Binary Addition</a:t>
            </a:r>
          </a:p>
        </p:txBody>
      </p:sp>
      <p:sp>
        <p:nvSpPr>
          <p:cNvPr id="131087" name="Text Box 15"/>
          <p:cNvSpPr txBox="1">
            <a:spLocks noChangeArrowheads="1"/>
          </p:cNvSpPr>
          <p:nvPr/>
        </p:nvSpPr>
        <p:spPr bwMode="auto">
          <a:xfrm>
            <a:off x="3429000" y="2057401"/>
            <a:ext cx="6934200" cy="830997"/>
          </a:xfrm>
          <a:prstGeom prst="rect">
            <a:avLst/>
          </a:prstGeom>
          <a:noFill/>
          <a:ln w="9525">
            <a:noFill/>
            <a:miter lim="800000"/>
            <a:headEnd/>
            <a:tailEnd/>
          </a:ln>
          <a:effectLst/>
        </p:spPr>
        <p:txBody>
          <a:bodyPr wrap="square">
            <a:spAutoFit/>
          </a:bodyPr>
          <a:lstStyle/>
          <a:p>
            <a:pPr>
              <a:spcBef>
                <a:spcPct val="50000"/>
              </a:spcBef>
            </a:pPr>
            <a:r>
              <a:rPr lang="en-US" altLang="zh-CN" dirty="0">
                <a:ea typeface="宋体" charset="-122"/>
              </a:rPr>
              <a:t>Add the binary numbers 00111 and 10101 and show the equivalent decimal addition.</a:t>
            </a:r>
          </a:p>
        </p:txBody>
      </p:sp>
      <p:sp>
        <p:nvSpPr>
          <p:cNvPr id="131088" name="WordArt 16"/>
          <p:cNvSpPr>
            <a:spLocks noChangeArrowheads="1" noChangeShapeType="1" noTextEdit="1"/>
          </p:cNvSpPr>
          <p:nvPr/>
        </p:nvSpPr>
        <p:spPr bwMode="auto">
          <a:xfrm>
            <a:off x="2133600" y="2133601"/>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31089" name="WordArt 17"/>
          <p:cNvSpPr>
            <a:spLocks noChangeArrowheads="1" noChangeShapeType="1" noTextEdit="1"/>
          </p:cNvSpPr>
          <p:nvPr/>
        </p:nvSpPr>
        <p:spPr bwMode="auto">
          <a:xfrm>
            <a:off x="2133600" y="2971801"/>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31090" name="Text Box 18"/>
          <p:cNvSpPr txBox="1">
            <a:spLocks noChangeArrowheads="1"/>
          </p:cNvSpPr>
          <p:nvPr/>
        </p:nvSpPr>
        <p:spPr bwMode="auto">
          <a:xfrm>
            <a:off x="3810000" y="3124200"/>
            <a:ext cx="1905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00111       7</a:t>
            </a:r>
          </a:p>
        </p:txBody>
      </p:sp>
      <p:sp>
        <p:nvSpPr>
          <p:cNvPr id="131091" name="Text Box 19"/>
          <p:cNvSpPr txBox="1">
            <a:spLocks noChangeArrowheads="1"/>
          </p:cNvSpPr>
          <p:nvPr/>
        </p:nvSpPr>
        <p:spPr bwMode="auto">
          <a:xfrm>
            <a:off x="3810000" y="3505200"/>
            <a:ext cx="1676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10101     21</a:t>
            </a:r>
          </a:p>
        </p:txBody>
      </p:sp>
      <p:sp>
        <p:nvSpPr>
          <p:cNvPr id="131092" name="Line 20"/>
          <p:cNvSpPr>
            <a:spLocks noChangeShapeType="1"/>
          </p:cNvSpPr>
          <p:nvPr/>
        </p:nvSpPr>
        <p:spPr bwMode="auto">
          <a:xfrm>
            <a:off x="3810000" y="3962400"/>
            <a:ext cx="838200" cy="0"/>
          </a:xfrm>
          <a:prstGeom prst="line">
            <a:avLst/>
          </a:prstGeom>
          <a:noFill/>
          <a:ln w="9525">
            <a:solidFill>
              <a:schemeClr val="tx1"/>
            </a:solidFill>
            <a:round/>
            <a:headEnd/>
            <a:tailEnd/>
          </a:ln>
          <a:effectLst/>
        </p:spPr>
        <p:txBody>
          <a:bodyPr/>
          <a:lstStyle/>
          <a:p>
            <a:endParaRPr lang="zh-CN" altLang="en-US"/>
          </a:p>
        </p:txBody>
      </p:sp>
      <p:sp>
        <p:nvSpPr>
          <p:cNvPr id="131093" name="Text Box 21"/>
          <p:cNvSpPr txBox="1">
            <a:spLocks noChangeArrowheads="1"/>
          </p:cNvSpPr>
          <p:nvPr/>
        </p:nvSpPr>
        <p:spPr bwMode="auto">
          <a:xfrm>
            <a:off x="4419600" y="39624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p>
        </p:txBody>
      </p:sp>
      <p:sp>
        <p:nvSpPr>
          <p:cNvPr id="131094" name="Text Box 22"/>
          <p:cNvSpPr txBox="1">
            <a:spLocks noChangeArrowheads="1"/>
          </p:cNvSpPr>
          <p:nvPr/>
        </p:nvSpPr>
        <p:spPr bwMode="auto">
          <a:xfrm>
            <a:off x="4298950" y="2971800"/>
            <a:ext cx="304800" cy="304800"/>
          </a:xfrm>
          <a:prstGeom prst="rect">
            <a:avLst/>
          </a:prstGeom>
          <a:noFill/>
          <a:ln w="9525">
            <a:noFill/>
            <a:miter lim="800000"/>
            <a:headEnd/>
            <a:tailEnd/>
          </a:ln>
          <a:effectLst/>
        </p:spPr>
        <p:txBody>
          <a:bodyPr>
            <a:spAutoFit/>
          </a:bodyPr>
          <a:lstStyle/>
          <a:p>
            <a:pPr>
              <a:spcBef>
                <a:spcPct val="50000"/>
              </a:spcBef>
            </a:pPr>
            <a:r>
              <a:rPr lang="en-US" altLang="zh-CN" sz="1400">
                <a:solidFill>
                  <a:srgbClr val="FF0000"/>
                </a:solidFill>
                <a:ea typeface="宋体" charset="-122"/>
              </a:rPr>
              <a:t>1</a:t>
            </a:r>
          </a:p>
        </p:txBody>
      </p:sp>
      <p:sp>
        <p:nvSpPr>
          <p:cNvPr id="131095" name="Text Box 23"/>
          <p:cNvSpPr txBox="1">
            <a:spLocks noChangeArrowheads="1"/>
          </p:cNvSpPr>
          <p:nvPr/>
        </p:nvSpPr>
        <p:spPr bwMode="auto">
          <a:xfrm>
            <a:off x="4267200" y="39624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p>
        </p:txBody>
      </p:sp>
      <p:sp>
        <p:nvSpPr>
          <p:cNvPr id="131096" name="Text Box 24"/>
          <p:cNvSpPr txBox="1">
            <a:spLocks noChangeArrowheads="1"/>
          </p:cNvSpPr>
          <p:nvPr/>
        </p:nvSpPr>
        <p:spPr bwMode="auto">
          <a:xfrm>
            <a:off x="4146550" y="2971800"/>
            <a:ext cx="304800" cy="304800"/>
          </a:xfrm>
          <a:prstGeom prst="rect">
            <a:avLst/>
          </a:prstGeom>
          <a:noFill/>
          <a:ln w="9525">
            <a:noFill/>
            <a:miter lim="800000"/>
            <a:headEnd/>
            <a:tailEnd/>
          </a:ln>
          <a:effectLst/>
        </p:spPr>
        <p:txBody>
          <a:bodyPr>
            <a:spAutoFit/>
          </a:bodyPr>
          <a:lstStyle/>
          <a:p>
            <a:pPr>
              <a:spcBef>
                <a:spcPct val="50000"/>
              </a:spcBef>
            </a:pPr>
            <a:r>
              <a:rPr lang="en-US" altLang="zh-CN" sz="1400">
                <a:solidFill>
                  <a:srgbClr val="FF0000"/>
                </a:solidFill>
                <a:ea typeface="宋体" charset="-122"/>
              </a:rPr>
              <a:t>1</a:t>
            </a:r>
          </a:p>
        </p:txBody>
      </p:sp>
      <p:sp>
        <p:nvSpPr>
          <p:cNvPr id="131097" name="Text Box 25"/>
          <p:cNvSpPr txBox="1">
            <a:spLocks noChangeArrowheads="1"/>
          </p:cNvSpPr>
          <p:nvPr/>
        </p:nvSpPr>
        <p:spPr bwMode="auto">
          <a:xfrm>
            <a:off x="4114800" y="39624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31098" name="Text Box 26"/>
          <p:cNvSpPr txBox="1">
            <a:spLocks noChangeArrowheads="1"/>
          </p:cNvSpPr>
          <p:nvPr/>
        </p:nvSpPr>
        <p:spPr bwMode="auto">
          <a:xfrm>
            <a:off x="3994150" y="2971800"/>
            <a:ext cx="304800" cy="304800"/>
          </a:xfrm>
          <a:prstGeom prst="rect">
            <a:avLst/>
          </a:prstGeom>
          <a:noFill/>
          <a:ln w="9525">
            <a:noFill/>
            <a:miter lim="800000"/>
            <a:headEnd/>
            <a:tailEnd/>
          </a:ln>
          <a:effectLst/>
        </p:spPr>
        <p:txBody>
          <a:bodyPr>
            <a:spAutoFit/>
          </a:bodyPr>
          <a:lstStyle/>
          <a:p>
            <a:pPr>
              <a:spcBef>
                <a:spcPct val="50000"/>
              </a:spcBef>
            </a:pPr>
            <a:r>
              <a:rPr lang="en-US" altLang="zh-CN" sz="1400">
                <a:solidFill>
                  <a:srgbClr val="FF0000"/>
                </a:solidFill>
                <a:ea typeface="宋体" charset="-122"/>
              </a:rPr>
              <a:t>1</a:t>
            </a:r>
          </a:p>
        </p:txBody>
      </p:sp>
      <p:sp>
        <p:nvSpPr>
          <p:cNvPr id="131099" name="Text Box 27"/>
          <p:cNvSpPr txBox="1">
            <a:spLocks noChangeArrowheads="1"/>
          </p:cNvSpPr>
          <p:nvPr/>
        </p:nvSpPr>
        <p:spPr bwMode="auto">
          <a:xfrm>
            <a:off x="3962400" y="39624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31100" name="Text Box 28"/>
          <p:cNvSpPr txBox="1">
            <a:spLocks noChangeArrowheads="1"/>
          </p:cNvSpPr>
          <p:nvPr/>
        </p:nvSpPr>
        <p:spPr bwMode="auto">
          <a:xfrm>
            <a:off x="3841750" y="2971800"/>
            <a:ext cx="304800" cy="304800"/>
          </a:xfrm>
          <a:prstGeom prst="rect">
            <a:avLst/>
          </a:prstGeom>
          <a:noFill/>
          <a:ln w="9525">
            <a:noFill/>
            <a:miter lim="800000"/>
            <a:headEnd/>
            <a:tailEnd/>
          </a:ln>
          <a:effectLst/>
        </p:spPr>
        <p:txBody>
          <a:bodyPr>
            <a:spAutoFit/>
          </a:bodyPr>
          <a:lstStyle/>
          <a:p>
            <a:pPr>
              <a:spcBef>
                <a:spcPct val="50000"/>
              </a:spcBef>
            </a:pPr>
            <a:r>
              <a:rPr lang="en-US" altLang="zh-CN" sz="1400">
                <a:solidFill>
                  <a:srgbClr val="FF0000"/>
                </a:solidFill>
                <a:ea typeface="宋体" charset="-122"/>
              </a:rPr>
              <a:t>0</a:t>
            </a:r>
          </a:p>
        </p:txBody>
      </p:sp>
      <p:sp>
        <p:nvSpPr>
          <p:cNvPr id="131101" name="Text Box 29"/>
          <p:cNvSpPr txBox="1">
            <a:spLocks noChangeArrowheads="1"/>
          </p:cNvSpPr>
          <p:nvPr/>
        </p:nvSpPr>
        <p:spPr bwMode="auto">
          <a:xfrm>
            <a:off x="3810000" y="39624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31102" name="Line 30"/>
          <p:cNvSpPr>
            <a:spLocks noChangeShapeType="1"/>
          </p:cNvSpPr>
          <p:nvPr/>
        </p:nvSpPr>
        <p:spPr bwMode="auto">
          <a:xfrm>
            <a:off x="5029200" y="3962400"/>
            <a:ext cx="381000" cy="0"/>
          </a:xfrm>
          <a:prstGeom prst="line">
            <a:avLst/>
          </a:prstGeom>
          <a:noFill/>
          <a:ln w="9525">
            <a:solidFill>
              <a:schemeClr val="tx1"/>
            </a:solidFill>
            <a:round/>
            <a:headEnd/>
            <a:tailEnd/>
          </a:ln>
          <a:effectLst/>
        </p:spPr>
        <p:txBody>
          <a:bodyPr/>
          <a:lstStyle/>
          <a:p>
            <a:endParaRPr lang="zh-CN" altLang="en-US"/>
          </a:p>
        </p:txBody>
      </p:sp>
      <p:sp>
        <p:nvSpPr>
          <p:cNvPr id="131103" name="Text Box 31"/>
          <p:cNvSpPr txBox="1">
            <a:spLocks noChangeArrowheads="1"/>
          </p:cNvSpPr>
          <p:nvPr/>
        </p:nvSpPr>
        <p:spPr bwMode="auto">
          <a:xfrm>
            <a:off x="4953000" y="3962400"/>
            <a:ext cx="533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28</a:t>
            </a:r>
          </a:p>
        </p:txBody>
      </p:sp>
      <p:sp>
        <p:nvSpPr>
          <p:cNvPr id="131104" name="Text Box 32"/>
          <p:cNvSpPr txBox="1">
            <a:spLocks noChangeArrowheads="1"/>
          </p:cNvSpPr>
          <p:nvPr/>
        </p:nvSpPr>
        <p:spPr bwMode="auto">
          <a:xfrm>
            <a:off x="4724400" y="3962400"/>
            <a:ext cx="533400" cy="457200"/>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1088"/>
                                        </p:tgtEl>
                                        <p:attrNameLst>
                                          <p:attrName>style.visibility</p:attrName>
                                        </p:attrNameLst>
                                      </p:cBhvr>
                                      <p:to>
                                        <p:strVal val="visible"/>
                                      </p:to>
                                    </p:set>
                                    <p:anim calcmode="lin" valueType="num">
                                      <p:cBhvr additive="base">
                                        <p:cTn id="7" dur="500" fill="hold"/>
                                        <p:tgtEl>
                                          <p:spTgt spid="131088"/>
                                        </p:tgtEl>
                                        <p:attrNameLst>
                                          <p:attrName>ppt_x</p:attrName>
                                        </p:attrNameLst>
                                      </p:cBhvr>
                                      <p:tavLst>
                                        <p:tav tm="0">
                                          <p:val>
                                            <p:strVal val="0-#ppt_w/2"/>
                                          </p:val>
                                        </p:tav>
                                        <p:tav tm="100000">
                                          <p:val>
                                            <p:strVal val="#ppt_x"/>
                                          </p:val>
                                        </p:tav>
                                      </p:tavLst>
                                    </p:anim>
                                    <p:anim calcmode="lin" valueType="num">
                                      <p:cBhvr additive="base">
                                        <p:cTn id="8" dur="500" fill="hold"/>
                                        <p:tgtEl>
                                          <p:spTgt spid="13108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1087"/>
                                        </p:tgtEl>
                                        <p:attrNameLst>
                                          <p:attrName>style.visibility</p:attrName>
                                        </p:attrNameLst>
                                      </p:cBhvr>
                                      <p:to>
                                        <p:strVal val="visible"/>
                                      </p:to>
                                    </p:set>
                                    <p:anim calcmode="lin" valueType="num">
                                      <p:cBhvr additive="base">
                                        <p:cTn id="11" dur="500" fill="hold"/>
                                        <p:tgtEl>
                                          <p:spTgt spid="131087"/>
                                        </p:tgtEl>
                                        <p:attrNameLst>
                                          <p:attrName>ppt_x</p:attrName>
                                        </p:attrNameLst>
                                      </p:cBhvr>
                                      <p:tavLst>
                                        <p:tav tm="0">
                                          <p:val>
                                            <p:strVal val="1+#ppt_w/2"/>
                                          </p:val>
                                        </p:tav>
                                        <p:tav tm="100000">
                                          <p:val>
                                            <p:strVal val="#ppt_x"/>
                                          </p:val>
                                        </p:tav>
                                      </p:tavLst>
                                    </p:anim>
                                    <p:anim calcmode="lin" valueType="num">
                                      <p:cBhvr additive="base">
                                        <p:cTn id="12" dur="500" fill="hold"/>
                                        <p:tgtEl>
                                          <p:spTgt spid="13108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1089"/>
                                        </p:tgtEl>
                                        <p:attrNameLst>
                                          <p:attrName>style.visibility</p:attrName>
                                        </p:attrNameLst>
                                      </p:cBhvr>
                                      <p:to>
                                        <p:strVal val="visible"/>
                                      </p:to>
                                    </p:set>
                                    <p:animEffect transition="in" filter="dissolve">
                                      <p:cBhvr>
                                        <p:cTn id="17" dur="500"/>
                                        <p:tgtEl>
                                          <p:spTgt spid="13108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1090"/>
                                        </p:tgtEl>
                                        <p:attrNameLst>
                                          <p:attrName>style.visibility</p:attrName>
                                        </p:attrNameLst>
                                      </p:cBhvr>
                                      <p:to>
                                        <p:strVal val="visible"/>
                                      </p:to>
                                    </p:set>
                                    <p:animEffect transition="in" filter="wipe(left)">
                                      <p:cBhvr>
                                        <p:cTn id="21" dur="1000"/>
                                        <p:tgtEl>
                                          <p:spTgt spid="1310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1091"/>
                                        </p:tgtEl>
                                        <p:attrNameLst>
                                          <p:attrName>style.visibility</p:attrName>
                                        </p:attrNameLst>
                                      </p:cBhvr>
                                      <p:to>
                                        <p:strVal val="visible"/>
                                      </p:to>
                                    </p:set>
                                    <p:animEffect transition="in" filter="wipe(left)">
                                      <p:cBhvr>
                                        <p:cTn id="26" dur="1000"/>
                                        <p:tgtEl>
                                          <p:spTgt spid="131091"/>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31092"/>
                                        </p:tgtEl>
                                        <p:attrNameLst>
                                          <p:attrName>style.visibility</p:attrName>
                                        </p:attrNameLst>
                                      </p:cBhvr>
                                      <p:to>
                                        <p:strVal val="visible"/>
                                      </p:to>
                                    </p:set>
                                    <p:animEffect transition="in" filter="wipe(left)">
                                      <p:cBhvr>
                                        <p:cTn id="30" dur="1000"/>
                                        <p:tgtEl>
                                          <p:spTgt spid="13109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1093"/>
                                        </p:tgtEl>
                                        <p:attrNameLst>
                                          <p:attrName>style.visibility</p:attrName>
                                        </p:attrNameLst>
                                      </p:cBhvr>
                                      <p:to>
                                        <p:strVal val="visible"/>
                                      </p:to>
                                    </p:set>
                                    <p:animEffect transition="in" filter="dissolve">
                                      <p:cBhvr>
                                        <p:cTn id="35" dur="500"/>
                                        <p:tgtEl>
                                          <p:spTgt spid="131093"/>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31094"/>
                                        </p:tgtEl>
                                        <p:attrNameLst>
                                          <p:attrName>style.visibility</p:attrName>
                                        </p:attrNameLst>
                                      </p:cBhvr>
                                      <p:to>
                                        <p:strVal val="visible"/>
                                      </p:to>
                                    </p:set>
                                    <p:animEffect transition="in" filter="dissolve">
                                      <p:cBhvr>
                                        <p:cTn id="39" dur="500"/>
                                        <p:tgtEl>
                                          <p:spTgt spid="13109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31095"/>
                                        </p:tgtEl>
                                        <p:attrNameLst>
                                          <p:attrName>style.visibility</p:attrName>
                                        </p:attrNameLst>
                                      </p:cBhvr>
                                      <p:to>
                                        <p:strVal val="visible"/>
                                      </p:to>
                                    </p:set>
                                    <p:animEffect transition="in" filter="dissolve">
                                      <p:cBhvr>
                                        <p:cTn id="44" dur="500"/>
                                        <p:tgtEl>
                                          <p:spTgt spid="131095"/>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131096"/>
                                        </p:tgtEl>
                                        <p:attrNameLst>
                                          <p:attrName>style.visibility</p:attrName>
                                        </p:attrNameLst>
                                      </p:cBhvr>
                                      <p:to>
                                        <p:strVal val="visible"/>
                                      </p:to>
                                    </p:set>
                                    <p:animEffect transition="in" filter="dissolve">
                                      <p:cBhvr>
                                        <p:cTn id="48" dur="500"/>
                                        <p:tgtEl>
                                          <p:spTgt spid="13109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31097"/>
                                        </p:tgtEl>
                                        <p:attrNameLst>
                                          <p:attrName>style.visibility</p:attrName>
                                        </p:attrNameLst>
                                      </p:cBhvr>
                                      <p:to>
                                        <p:strVal val="visible"/>
                                      </p:to>
                                    </p:set>
                                    <p:animEffect transition="in" filter="dissolve">
                                      <p:cBhvr>
                                        <p:cTn id="53" dur="500"/>
                                        <p:tgtEl>
                                          <p:spTgt spid="131097"/>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131098"/>
                                        </p:tgtEl>
                                        <p:attrNameLst>
                                          <p:attrName>style.visibility</p:attrName>
                                        </p:attrNameLst>
                                      </p:cBhvr>
                                      <p:to>
                                        <p:strVal val="visible"/>
                                      </p:to>
                                    </p:set>
                                    <p:animEffect transition="in" filter="dissolve">
                                      <p:cBhvr>
                                        <p:cTn id="57" dur="500"/>
                                        <p:tgtEl>
                                          <p:spTgt spid="13109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1099"/>
                                        </p:tgtEl>
                                        <p:attrNameLst>
                                          <p:attrName>style.visibility</p:attrName>
                                        </p:attrNameLst>
                                      </p:cBhvr>
                                      <p:to>
                                        <p:strVal val="visible"/>
                                      </p:to>
                                    </p:set>
                                    <p:animEffect transition="in" filter="dissolve">
                                      <p:cBhvr>
                                        <p:cTn id="62" dur="500"/>
                                        <p:tgtEl>
                                          <p:spTgt spid="131099"/>
                                        </p:tgtEl>
                                      </p:cBhvr>
                                    </p:animEffec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131100"/>
                                        </p:tgtEl>
                                        <p:attrNameLst>
                                          <p:attrName>style.visibility</p:attrName>
                                        </p:attrNameLst>
                                      </p:cBhvr>
                                      <p:to>
                                        <p:strVal val="visible"/>
                                      </p:to>
                                    </p:set>
                                    <p:animEffect transition="in" filter="dissolve">
                                      <p:cBhvr>
                                        <p:cTn id="66" dur="500"/>
                                        <p:tgtEl>
                                          <p:spTgt spid="131100"/>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31101"/>
                                        </p:tgtEl>
                                        <p:attrNameLst>
                                          <p:attrName>style.visibility</p:attrName>
                                        </p:attrNameLst>
                                      </p:cBhvr>
                                      <p:to>
                                        <p:strVal val="visible"/>
                                      </p:to>
                                    </p:set>
                                    <p:animEffect transition="in" filter="dissolve">
                                      <p:cBhvr>
                                        <p:cTn id="71" dur="500"/>
                                        <p:tgtEl>
                                          <p:spTgt spid="131101"/>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31102"/>
                                        </p:tgtEl>
                                        <p:attrNameLst>
                                          <p:attrName>style.visibility</p:attrName>
                                        </p:attrNameLst>
                                      </p:cBhvr>
                                      <p:to>
                                        <p:strVal val="visible"/>
                                      </p:to>
                                    </p:set>
                                    <p:animEffect transition="in" filter="wipe(left)">
                                      <p:cBhvr>
                                        <p:cTn id="75" dur="1000"/>
                                        <p:tgtEl>
                                          <p:spTgt spid="13110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31103"/>
                                        </p:tgtEl>
                                        <p:attrNameLst>
                                          <p:attrName>style.visibility</p:attrName>
                                        </p:attrNameLst>
                                      </p:cBhvr>
                                      <p:to>
                                        <p:strVal val="visible"/>
                                      </p:to>
                                    </p:set>
                                    <p:animEffect transition="in" filter="wipe(left)">
                                      <p:cBhvr>
                                        <p:cTn id="80" dur="500"/>
                                        <p:tgtEl>
                                          <p:spTgt spid="131103"/>
                                        </p:tgtEl>
                                      </p:cBhvr>
                                    </p:animEffect>
                                  </p:childTnLst>
                                </p:cTn>
                              </p:par>
                            </p:childTnLst>
                          </p:cTn>
                        </p:par>
                        <p:par>
                          <p:cTn id="81" fill="hold">
                            <p:stCondLst>
                              <p:cond delay="500"/>
                            </p:stCondLst>
                            <p:childTnLst>
                              <p:par>
                                <p:cTn id="82" presetID="15" presetClass="entr" presetSubtype="0" fill="hold" grpId="0" nodeType="afterEffect">
                                  <p:stCondLst>
                                    <p:cond delay="0"/>
                                  </p:stCondLst>
                                  <p:childTnLst>
                                    <p:set>
                                      <p:cBhvr>
                                        <p:cTn id="83" dur="1" fill="hold">
                                          <p:stCondLst>
                                            <p:cond delay="0"/>
                                          </p:stCondLst>
                                        </p:cTn>
                                        <p:tgtEl>
                                          <p:spTgt spid="131104"/>
                                        </p:tgtEl>
                                        <p:attrNameLst>
                                          <p:attrName>style.visibility</p:attrName>
                                        </p:attrNameLst>
                                      </p:cBhvr>
                                      <p:to>
                                        <p:strVal val="visible"/>
                                      </p:to>
                                    </p:set>
                                    <p:anim calcmode="lin" valueType="num">
                                      <p:cBhvr>
                                        <p:cTn id="84" dur="1000" fill="hold"/>
                                        <p:tgtEl>
                                          <p:spTgt spid="131104"/>
                                        </p:tgtEl>
                                        <p:attrNameLst>
                                          <p:attrName>ppt_w</p:attrName>
                                        </p:attrNameLst>
                                      </p:cBhvr>
                                      <p:tavLst>
                                        <p:tav tm="0">
                                          <p:val>
                                            <p:fltVal val="0"/>
                                          </p:val>
                                        </p:tav>
                                        <p:tav tm="100000">
                                          <p:val>
                                            <p:strVal val="#ppt_w"/>
                                          </p:val>
                                        </p:tav>
                                      </p:tavLst>
                                    </p:anim>
                                    <p:anim calcmode="lin" valueType="num">
                                      <p:cBhvr>
                                        <p:cTn id="85" dur="1000" fill="hold"/>
                                        <p:tgtEl>
                                          <p:spTgt spid="131104"/>
                                        </p:tgtEl>
                                        <p:attrNameLst>
                                          <p:attrName>ppt_h</p:attrName>
                                        </p:attrNameLst>
                                      </p:cBhvr>
                                      <p:tavLst>
                                        <p:tav tm="0">
                                          <p:val>
                                            <p:fltVal val="0"/>
                                          </p:val>
                                        </p:tav>
                                        <p:tav tm="100000">
                                          <p:val>
                                            <p:strVal val="#ppt_h"/>
                                          </p:val>
                                        </p:tav>
                                      </p:tavLst>
                                    </p:anim>
                                    <p:anim calcmode="lin" valueType="num">
                                      <p:cBhvr>
                                        <p:cTn id="86" dur="1000" fill="hold"/>
                                        <p:tgtEl>
                                          <p:spTgt spid="131104"/>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13110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7" grpId="0"/>
      <p:bldP spid="131088" grpId="0" animBg="1"/>
      <p:bldP spid="131089" grpId="0" animBg="1"/>
      <p:bldP spid="131090" grpId="0"/>
      <p:bldP spid="131091" grpId="0"/>
      <p:bldP spid="131092" grpId="0" animBg="1"/>
      <p:bldP spid="131093" grpId="0"/>
      <p:bldP spid="131094" grpId="0"/>
      <p:bldP spid="131095" grpId="0"/>
      <p:bldP spid="131096" grpId="0"/>
      <p:bldP spid="131097" grpId="0"/>
      <p:bldP spid="131098" grpId="0"/>
      <p:bldP spid="131099" grpId="0"/>
      <p:bldP spid="131100" grpId="0"/>
      <p:bldP spid="131101" grpId="0"/>
      <p:bldP spid="131102" grpId="0" animBg="1"/>
      <p:bldP spid="131103" grpId="0"/>
      <p:bldP spid="13110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24" name="Rectangle 4"/>
          <p:cNvSpPr>
            <a:spLocks noChangeArrowheads="1"/>
          </p:cNvSpPr>
          <p:nvPr/>
        </p:nvSpPr>
        <p:spPr bwMode="auto">
          <a:xfrm>
            <a:off x="2427514" y="766990"/>
            <a:ext cx="5418471"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Binary Subtraction</a:t>
            </a:r>
            <a:r>
              <a:rPr lang="zh-CN" altLang="en-US" sz="2800" dirty="0">
                <a:solidFill>
                  <a:srgbClr val="FFFF99"/>
                </a:solidFill>
                <a:ea typeface="宋体" charset="-122"/>
              </a:rPr>
              <a:t>（二进制减法）</a:t>
            </a:r>
            <a:endParaRPr lang="en-US" altLang="zh-CN" sz="2800" dirty="0">
              <a:solidFill>
                <a:srgbClr val="FFFF99"/>
              </a:solidFill>
              <a:ea typeface="宋体" charset="-122"/>
            </a:endParaRPr>
          </a:p>
        </p:txBody>
      </p:sp>
      <p:sp>
        <p:nvSpPr>
          <p:cNvPr id="133125" name="Text Box 5"/>
          <p:cNvSpPr txBox="1">
            <a:spLocks noChangeArrowheads="1"/>
          </p:cNvSpPr>
          <p:nvPr/>
        </p:nvSpPr>
        <p:spPr bwMode="auto">
          <a:xfrm>
            <a:off x="1143000" y="1622651"/>
            <a:ext cx="9601200" cy="523220"/>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rules for binary subtraction are</a:t>
            </a:r>
          </a:p>
        </p:txBody>
      </p:sp>
      <p:sp>
        <p:nvSpPr>
          <p:cNvPr id="133126" name="Text Box 6"/>
          <p:cNvSpPr txBox="1">
            <a:spLocks noChangeArrowheads="1"/>
          </p:cNvSpPr>
          <p:nvPr/>
        </p:nvSpPr>
        <p:spPr bwMode="auto">
          <a:xfrm>
            <a:off x="4191000" y="2133600"/>
            <a:ext cx="4724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 </a:t>
            </a:r>
            <a:r>
              <a:rPr lang="en-US" altLang="zh-CN">
                <a:latin typeface="Symbol" pitchFamily="18" charset="2"/>
                <a:ea typeface="宋体" charset="-122"/>
              </a:rPr>
              <a:t>-</a:t>
            </a:r>
            <a:r>
              <a:rPr lang="en-US" altLang="zh-CN">
                <a:ea typeface="宋体" charset="-122"/>
              </a:rPr>
              <a:t> 0 = 0 </a:t>
            </a:r>
          </a:p>
        </p:txBody>
      </p:sp>
      <p:sp>
        <p:nvSpPr>
          <p:cNvPr id="133127" name="Text Box 7"/>
          <p:cNvSpPr txBox="1">
            <a:spLocks noChangeArrowheads="1"/>
          </p:cNvSpPr>
          <p:nvPr/>
        </p:nvSpPr>
        <p:spPr bwMode="auto">
          <a:xfrm>
            <a:off x="4191000" y="2438400"/>
            <a:ext cx="4724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 </a:t>
            </a:r>
            <a:r>
              <a:rPr lang="en-US" altLang="zh-CN">
                <a:latin typeface="Symbol" pitchFamily="18" charset="2"/>
                <a:ea typeface="宋体" charset="-122"/>
              </a:rPr>
              <a:t>-</a:t>
            </a:r>
            <a:r>
              <a:rPr lang="en-US" altLang="zh-CN">
                <a:ea typeface="宋体" charset="-122"/>
              </a:rPr>
              <a:t> 1 = 0 </a:t>
            </a:r>
          </a:p>
        </p:txBody>
      </p:sp>
      <p:sp>
        <p:nvSpPr>
          <p:cNvPr id="133128" name="Text Box 8"/>
          <p:cNvSpPr txBox="1">
            <a:spLocks noChangeArrowheads="1"/>
          </p:cNvSpPr>
          <p:nvPr/>
        </p:nvSpPr>
        <p:spPr bwMode="auto">
          <a:xfrm>
            <a:off x="4191000" y="2743200"/>
            <a:ext cx="4724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 </a:t>
            </a:r>
            <a:r>
              <a:rPr lang="en-US" altLang="zh-CN">
                <a:latin typeface="Symbol" pitchFamily="18" charset="2"/>
                <a:ea typeface="宋体" charset="-122"/>
              </a:rPr>
              <a:t>-</a:t>
            </a:r>
            <a:r>
              <a:rPr lang="en-US" altLang="zh-CN">
                <a:ea typeface="宋体" charset="-122"/>
              </a:rPr>
              <a:t> 0 = 1 </a:t>
            </a:r>
          </a:p>
        </p:txBody>
      </p:sp>
      <p:sp>
        <p:nvSpPr>
          <p:cNvPr id="133129" name="Text Box 9"/>
          <p:cNvSpPr txBox="1">
            <a:spLocks noChangeArrowheads="1"/>
          </p:cNvSpPr>
          <p:nvPr/>
        </p:nvSpPr>
        <p:spPr bwMode="auto">
          <a:xfrm>
            <a:off x="4038600" y="3048000"/>
            <a:ext cx="4724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10 </a:t>
            </a:r>
            <a:r>
              <a:rPr lang="en-US" altLang="zh-CN">
                <a:latin typeface="Symbol" pitchFamily="18" charset="2"/>
                <a:ea typeface="宋体" charset="-122"/>
              </a:rPr>
              <a:t>-</a:t>
            </a:r>
            <a:r>
              <a:rPr lang="en-US" altLang="zh-CN">
                <a:ea typeface="宋体" charset="-122"/>
              </a:rPr>
              <a:t> 1 = 1  with a borrow of 1</a:t>
            </a:r>
          </a:p>
        </p:txBody>
      </p:sp>
      <p:sp>
        <p:nvSpPr>
          <p:cNvPr id="133135" name="Text Box 15"/>
          <p:cNvSpPr txBox="1">
            <a:spLocks noChangeArrowheads="1"/>
          </p:cNvSpPr>
          <p:nvPr/>
        </p:nvSpPr>
        <p:spPr bwMode="auto">
          <a:xfrm>
            <a:off x="3429000" y="3581401"/>
            <a:ext cx="6629400" cy="830997"/>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Subtract the binary number 00111 from 10101 and show the equivalent decimal subtraction.</a:t>
            </a:r>
          </a:p>
        </p:txBody>
      </p:sp>
      <p:sp>
        <p:nvSpPr>
          <p:cNvPr id="133136" name="WordArt 16"/>
          <p:cNvSpPr>
            <a:spLocks noChangeArrowheads="1" noChangeShapeType="1" noTextEdit="1"/>
          </p:cNvSpPr>
          <p:nvPr/>
        </p:nvSpPr>
        <p:spPr bwMode="auto">
          <a:xfrm>
            <a:off x="2133600" y="3657601"/>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33137" name="WordArt 17"/>
          <p:cNvSpPr>
            <a:spLocks noChangeArrowheads="1" noChangeShapeType="1" noTextEdit="1"/>
          </p:cNvSpPr>
          <p:nvPr/>
        </p:nvSpPr>
        <p:spPr bwMode="auto">
          <a:xfrm>
            <a:off x="2133600" y="4495801"/>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33138" name="Text Box 18"/>
          <p:cNvSpPr txBox="1">
            <a:spLocks noChangeArrowheads="1"/>
          </p:cNvSpPr>
          <p:nvPr/>
        </p:nvSpPr>
        <p:spPr bwMode="auto">
          <a:xfrm>
            <a:off x="3810000" y="4953000"/>
            <a:ext cx="1905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00111       7</a:t>
            </a:r>
          </a:p>
        </p:txBody>
      </p:sp>
      <p:sp>
        <p:nvSpPr>
          <p:cNvPr id="133139" name="Text Box 19"/>
          <p:cNvSpPr txBox="1">
            <a:spLocks noChangeArrowheads="1"/>
          </p:cNvSpPr>
          <p:nvPr/>
        </p:nvSpPr>
        <p:spPr bwMode="auto">
          <a:xfrm>
            <a:off x="3810000" y="4648200"/>
            <a:ext cx="1676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10101     21</a:t>
            </a:r>
          </a:p>
        </p:txBody>
      </p:sp>
      <p:sp>
        <p:nvSpPr>
          <p:cNvPr id="133140" name="Line 20"/>
          <p:cNvSpPr>
            <a:spLocks noChangeShapeType="1"/>
          </p:cNvSpPr>
          <p:nvPr/>
        </p:nvSpPr>
        <p:spPr bwMode="auto">
          <a:xfrm>
            <a:off x="3810000" y="5334000"/>
            <a:ext cx="838200" cy="0"/>
          </a:xfrm>
          <a:prstGeom prst="line">
            <a:avLst/>
          </a:prstGeom>
          <a:noFill/>
          <a:ln w="9525">
            <a:solidFill>
              <a:schemeClr val="tx1"/>
            </a:solidFill>
            <a:round/>
            <a:headEnd/>
            <a:tailEnd/>
          </a:ln>
          <a:effectLst/>
        </p:spPr>
        <p:txBody>
          <a:bodyPr/>
          <a:lstStyle/>
          <a:p>
            <a:endParaRPr lang="zh-CN" altLang="en-US"/>
          </a:p>
        </p:txBody>
      </p:sp>
      <p:sp>
        <p:nvSpPr>
          <p:cNvPr id="133141" name="Text Box 21"/>
          <p:cNvSpPr txBox="1">
            <a:spLocks noChangeArrowheads="1"/>
          </p:cNvSpPr>
          <p:nvPr/>
        </p:nvSpPr>
        <p:spPr bwMode="auto">
          <a:xfrm>
            <a:off x="4419600" y="53340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p>
        </p:txBody>
      </p:sp>
      <p:sp>
        <p:nvSpPr>
          <p:cNvPr id="133142" name="Text Box 22"/>
          <p:cNvSpPr txBox="1">
            <a:spLocks noChangeArrowheads="1"/>
          </p:cNvSpPr>
          <p:nvPr/>
        </p:nvSpPr>
        <p:spPr bwMode="auto">
          <a:xfrm>
            <a:off x="4191000" y="4572000"/>
            <a:ext cx="457200" cy="336550"/>
          </a:xfrm>
          <a:prstGeom prst="rect">
            <a:avLst/>
          </a:prstGeom>
          <a:noFill/>
          <a:ln w="9525">
            <a:noFill/>
            <a:miter lim="800000"/>
            <a:headEnd/>
            <a:tailEnd/>
          </a:ln>
          <a:effectLst/>
        </p:spPr>
        <p:txBody>
          <a:bodyPr>
            <a:spAutoFit/>
          </a:bodyPr>
          <a:lstStyle/>
          <a:p>
            <a:pPr>
              <a:spcBef>
                <a:spcPct val="50000"/>
              </a:spcBef>
            </a:pPr>
            <a:r>
              <a:rPr lang="en-US" altLang="zh-CN" b="1" baseline="-50000">
                <a:solidFill>
                  <a:srgbClr val="FF0000"/>
                </a:solidFill>
                <a:ea typeface="宋体" charset="-122"/>
              </a:rPr>
              <a:t>/</a:t>
            </a:r>
            <a:r>
              <a:rPr lang="en-US" altLang="zh-CN" baseline="30000">
                <a:solidFill>
                  <a:srgbClr val="FF0000"/>
                </a:solidFill>
                <a:ea typeface="宋体" charset="-122"/>
              </a:rPr>
              <a:t>1</a:t>
            </a:r>
          </a:p>
        </p:txBody>
      </p:sp>
      <p:sp>
        <p:nvSpPr>
          <p:cNvPr id="133143" name="Text Box 23"/>
          <p:cNvSpPr txBox="1">
            <a:spLocks noChangeArrowheads="1"/>
          </p:cNvSpPr>
          <p:nvPr/>
        </p:nvSpPr>
        <p:spPr bwMode="auto">
          <a:xfrm>
            <a:off x="4267200" y="53340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33145" name="Text Box 25"/>
          <p:cNvSpPr txBox="1">
            <a:spLocks noChangeArrowheads="1"/>
          </p:cNvSpPr>
          <p:nvPr/>
        </p:nvSpPr>
        <p:spPr bwMode="auto">
          <a:xfrm>
            <a:off x="4114800" y="53340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33147" name="Text Box 27"/>
          <p:cNvSpPr txBox="1">
            <a:spLocks noChangeArrowheads="1"/>
          </p:cNvSpPr>
          <p:nvPr/>
        </p:nvSpPr>
        <p:spPr bwMode="auto">
          <a:xfrm>
            <a:off x="3962400" y="53340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33149" name="Text Box 29"/>
          <p:cNvSpPr txBox="1">
            <a:spLocks noChangeArrowheads="1"/>
          </p:cNvSpPr>
          <p:nvPr/>
        </p:nvSpPr>
        <p:spPr bwMode="auto">
          <a:xfrm>
            <a:off x="3810000" y="5334000"/>
            <a:ext cx="3810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0</a:t>
            </a:r>
          </a:p>
        </p:txBody>
      </p:sp>
      <p:sp>
        <p:nvSpPr>
          <p:cNvPr id="133150" name="Line 30"/>
          <p:cNvSpPr>
            <a:spLocks noChangeShapeType="1"/>
          </p:cNvSpPr>
          <p:nvPr/>
        </p:nvSpPr>
        <p:spPr bwMode="auto">
          <a:xfrm>
            <a:off x="5029200" y="5334000"/>
            <a:ext cx="381000" cy="0"/>
          </a:xfrm>
          <a:prstGeom prst="line">
            <a:avLst/>
          </a:prstGeom>
          <a:noFill/>
          <a:ln w="9525">
            <a:solidFill>
              <a:schemeClr val="tx1"/>
            </a:solidFill>
            <a:round/>
            <a:headEnd/>
            <a:tailEnd/>
          </a:ln>
          <a:effectLst/>
        </p:spPr>
        <p:txBody>
          <a:bodyPr/>
          <a:lstStyle/>
          <a:p>
            <a:endParaRPr lang="zh-CN" altLang="en-US"/>
          </a:p>
        </p:txBody>
      </p:sp>
      <p:sp>
        <p:nvSpPr>
          <p:cNvPr id="133151" name="Text Box 31"/>
          <p:cNvSpPr txBox="1">
            <a:spLocks noChangeArrowheads="1"/>
          </p:cNvSpPr>
          <p:nvPr/>
        </p:nvSpPr>
        <p:spPr bwMode="auto">
          <a:xfrm>
            <a:off x="4953000" y="5334000"/>
            <a:ext cx="533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14</a:t>
            </a:r>
          </a:p>
        </p:txBody>
      </p:sp>
      <p:sp>
        <p:nvSpPr>
          <p:cNvPr id="133152" name="Text Box 32"/>
          <p:cNvSpPr txBox="1">
            <a:spLocks noChangeArrowheads="1"/>
          </p:cNvSpPr>
          <p:nvPr/>
        </p:nvSpPr>
        <p:spPr bwMode="auto">
          <a:xfrm>
            <a:off x="4038600" y="4572000"/>
            <a:ext cx="457200" cy="336550"/>
          </a:xfrm>
          <a:prstGeom prst="rect">
            <a:avLst/>
          </a:prstGeom>
          <a:noFill/>
          <a:ln w="9525">
            <a:noFill/>
            <a:miter lim="800000"/>
            <a:headEnd/>
            <a:tailEnd/>
          </a:ln>
          <a:effectLst/>
        </p:spPr>
        <p:txBody>
          <a:bodyPr>
            <a:spAutoFit/>
          </a:bodyPr>
          <a:lstStyle/>
          <a:p>
            <a:pPr>
              <a:spcBef>
                <a:spcPct val="50000"/>
              </a:spcBef>
            </a:pPr>
            <a:r>
              <a:rPr lang="en-US" altLang="zh-CN" b="1" baseline="-50000">
                <a:solidFill>
                  <a:srgbClr val="FF0000"/>
                </a:solidFill>
                <a:ea typeface="宋体" charset="-122"/>
              </a:rPr>
              <a:t>/</a:t>
            </a:r>
            <a:r>
              <a:rPr lang="en-US" altLang="zh-CN" baseline="30000">
                <a:solidFill>
                  <a:srgbClr val="FF0000"/>
                </a:solidFill>
                <a:ea typeface="宋体" charset="-122"/>
              </a:rPr>
              <a:t>1</a:t>
            </a:r>
          </a:p>
        </p:txBody>
      </p:sp>
      <p:sp>
        <p:nvSpPr>
          <p:cNvPr id="133153" name="Text Box 33"/>
          <p:cNvSpPr txBox="1">
            <a:spLocks noChangeArrowheads="1"/>
          </p:cNvSpPr>
          <p:nvPr/>
        </p:nvSpPr>
        <p:spPr bwMode="auto">
          <a:xfrm>
            <a:off x="3886200" y="4572000"/>
            <a:ext cx="457200" cy="336550"/>
          </a:xfrm>
          <a:prstGeom prst="rect">
            <a:avLst/>
          </a:prstGeom>
          <a:noFill/>
          <a:ln w="9525">
            <a:noFill/>
            <a:miter lim="800000"/>
            <a:headEnd/>
            <a:tailEnd/>
          </a:ln>
          <a:effectLst/>
        </p:spPr>
        <p:txBody>
          <a:bodyPr>
            <a:spAutoFit/>
          </a:bodyPr>
          <a:lstStyle/>
          <a:p>
            <a:pPr>
              <a:spcBef>
                <a:spcPct val="50000"/>
              </a:spcBef>
            </a:pPr>
            <a:r>
              <a:rPr lang="en-US" altLang="zh-CN" b="1" baseline="-50000">
                <a:solidFill>
                  <a:srgbClr val="FF0000"/>
                </a:solidFill>
                <a:ea typeface="宋体" charset="-122"/>
              </a:rPr>
              <a:t>/</a:t>
            </a:r>
            <a:r>
              <a:rPr lang="en-US" altLang="zh-CN" baseline="30000">
                <a:solidFill>
                  <a:srgbClr val="FF0000"/>
                </a:solidFill>
                <a:ea typeface="宋体" charset="-122"/>
              </a:rPr>
              <a:t>1</a:t>
            </a:r>
          </a:p>
        </p:txBody>
      </p:sp>
      <p:sp>
        <p:nvSpPr>
          <p:cNvPr id="133154" name="Text Box 34"/>
          <p:cNvSpPr txBox="1">
            <a:spLocks noChangeArrowheads="1"/>
          </p:cNvSpPr>
          <p:nvPr/>
        </p:nvSpPr>
        <p:spPr bwMode="auto">
          <a:xfrm>
            <a:off x="4724400" y="5334000"/>
            <a:ext cx="533400" cy="457200"/>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wipe(left)">
                                      <p:cBhvr>
                                        <p:cTn id="7" dur="1000"/>
                                        <p:tgtEl>
                                          <p:spTgt spid="133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7"/>
                                        </p:tgtEl>
                                        <p:attrNameLst>
                                          <p:attrName>style.visibility</p:attrName>
                                        </p:attrNameLst>
                                      </p:cBhvr>
                                      <p:to>
                                        <p:strVal val="visible"/>
                                      </p:to>
                                    </p:set>
                                    <p:animEffect transition="in" filter="wipe(left)">
                                      <p:cBhvr>
                                        <p:cTn id="12" dur="1000"/>
                                        <p:tgtEl>
                                          <p:spTgt spid="133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8"/>
                                        </p:tgtEl>
                                        <p:attrNameLst>
                                          <p:attrName>style.visibility</p:attrName>
                                        </p:attrNameLst>
                                      </p:cBhvr>
                                      <p:to>
                                        <p:strVal val="visible"/>
                                      </p:to>
                                    </p:set>
                                    <p:animEffect transition="in" filter="wipe(left)">
                                      <p:cBhvr>
                                        <p:cTn id="17" dur="1000"/>
                                        <p:tgtEl>
                                          <p:spTgt spid="1331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9"/>
                                        </p:tgtEl>
                                        <p:attrNameLst>
                                          <p:attrName>style.visibility</p:attrName>
                                        </p:attrNameLst>
                                      </p:cBhvr>
                                      <p:to>
                                        <p:strVal val="visible"/>
                                      </p:to>
                                    </p:set>
                                    <p:animEffect transition="in" filter="wipe(left)">
                                      <p:cBhvr>
                                        <p:cTn id="22" dur="1000"/>
                                        <p:tgtEl>
                                          <p:spTgt spid="1331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3136"/>
                                        </p:tgtEl>
                                        <p:attrNameLst>
                                          <p:attrName>style.visibility</p:attrName>
                                        </p:attrNameLst>
                                      </p:cBhvr>
                                      <p:to>
                                        <p:strVal val="visible"/>
                                      </p:to>
                                    </p:set>
                                    <p:anim calcmode="lin" valueType="num">
                                      <p:cBhvr additive="base">
                                        <p:cTn id="27" dur="500" fill="hold"/>
                                        <p:tgtEl>
                                          <p:spTgt spid="133136"/>
                                        </p:tgtEl>
                                        <p:attrNameLst>
                                          <p:attrName>ppt_x</p:attrName>
                                        </p:attrNameLst>
                                      </p:cBhvr>
                                      <p:tavLst>
                                        <p:tav tm="0">
                                          <p:val>
                                            <p:strVal val="0-#ppt_w/2"/>
                                          </p:val>
                                        </p:tav>
                                        <p:tav tm="100000">
                                          <p:val>
                                            <p:strVal val="#ppt_x"/>
                                          </p:val>
                                        </p:tav>
                                      </p:tavLst>
                                    </p:anim>
                                    <p:anim calcmode="lin" valueType="num">
                                      <p:cBhvr additive="base">
                                        <p:cTn id="28" dur="500" fill="hold"/>
                                        <p:tgtEl>
                                          <p:spTgt spid="13313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33135"/>
                                        </p:tgtEl>
                                        <p:attrNameLst>
                                          <p:attrName>style.visibility</p:attrName>
                                        </p:attrNameLst>
                                      </p:cBhvr>
                                      <p:to>
                                        <p:strVal val="visible"/>
                                      </p:to>
                                    </p:set>
                                    <p:anim calcmode="lin" valueType="num">
                                      <p:cBhvr additive="base">
                                        <p:cTn id="31" dur="500" fill="hold"/>
                                        <p:tgtEl>
                                          <p:spTgt spid="133135"/>
                                        </p:tgtEl>
                                        <p:attrNameLst>
                                          <p:attrName>ppt_x</p:attrName>
                                        </p:attrNameLst>
                                      </p:cBhvr>
                                      <p:tavLst>
                                        <p:tav tm="0">
                                          <p:val>
                                            <p:strVal val="1+#ppt_w/2"/>
                                          </p:val>
                                        </p:tav>
                                        <p:tav tm="100000">
                                          <p:val>
                                            <p:strVal val="#ppt_x"/>
                                          </p:val>
                                        </p:tav>
                                      </p:tavLst>
                                    </p:anim>
                                    <p:anim calcmode="lin" valueType="num">
                                      <p:cBhvr additive="base">
                                        <p:cTn id="32" dur="500" fill="hold"/>
                                        <p:tgtEl>
                                          <p:spTgt spid="1331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3137"/>
                                        </p:tgtEl>
                                        <p:attrNameLst>
                                          <p:attrName>style.visibility</p:attrName>
                                        </p:attrNameLst>
                                      </p:cBhvr>
                                      <p:to>
                                        <p:strVal val="visible"/>
                                      </p:to>
                                    </p:set>
                                    <p:animEffect transition="in" filter="dissolve">
                                      <p:cBhvr>
                                        <p:cTn id="37" dur="500"/>
                                        <p:tgtEl>
                                          <p:spTgt spid="133137"/>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33139"/>
                                        </p:tgtEl>
                                        <p:attrNameLst>
                                          <p:attrName>style.visibility</p:attrName>
                                        </p:attrNameLst>
                                      </p:cBhvr>
                                      <p:to>
                                        <p:strVal val="visible"/>
                                      </p:to>
                                    </p:set>
                                    <p:animEffect transition="in" filter="wipe(left)">
                                      <p:cBhvr>
                                        <p:cTn id="41" dur="1000"/>
                                        <p:tgtEl>
                                          <p:spTgt spid="1331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3138"/>
                                        </p:tgtEl>
                                        <p:attrNameLst>
                                          <p:attrName>style.visibility</p:attrName>
                                        </p:attrNameLst>
                                      </p:cBhvr>
                                      <p:to>
                                        <p:strVal val="visible"/>
                                      </p:to>
                                    </p:set>
                                    <p:animEffect transition="in" filter="wipe(left)">
                                      <p:cBhvr>
                                        <p:cTn id="46" dur="1000"/>
                                        <p:tgtEl>
                                          <p:spTgt spid="133138"/>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133140"/>
                                        </p:tgtEl>
                                        <p:attrNameLst>
                                          <p:attrName>style.visibility</p:attrName>
                                        </p:attrNameLst>
                                      </p:cBhvr>
                                      <p:to>
                                        <p:strVal val="visible"/>
                                      </p:to>
                                    </p:set>
                                    <p:animEffect transition="in" filter="wipe(left)">
                                      <p:cBhvr>
                                        <p:cTn id="50" dur="1000"/>
                                        <p:tgtEl>
                                          <p:spTgt spid="13314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33141"/>
                                        </p:tgtEl>
                                        <p:attrNameLst>
                                          <p:attrName>style.visibility</p:attrName>
                                        </p:attrNameLst>
                                      </p:cBhvr>
                                      <p:to>
                                        <p:strVal val="visible"/>
                                      </p:to>
                                    </p:set>
                                    <p:animEffect transition="in" filter="dissolve">
                                      <p:cBhvr>
                                        <p:cTn id="55" dur="500"/>
                                        <p:tgtEl>
                                          <p:spTgt spid="133141"/>
                                        </p:tgtEl>
                                      </p:cBhvr>
                                    </p:animEffect>
                                  </p:childTnLst>
                                </p:cTn>
                              </p:par>
                            </p:childTnLst>
                          </p:cTn>
                        </p:par>
                        <p:par>
                          <p:cTn id="56" fill="hold">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133142"/>
                                        </p:tgtEl>
                                        <p:attrNameLst>
                                          <p:attrName>style.visibility</p:attrName>
                                        </p:attrNameLst>
                                      </p:cBhvr>
                                      <p:to>
                                        <p:strVal val="visible"/>
                                      </p:to>
                                    </p:set>
                                    <p:animEffect transition="in" filter="dissolve">
                                      <p:cBhvr>
                                        <p:cTn id="59" dur="500"/>
                                        <p:tgtEl>
                                          <p:spTgt spid="133142"/>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33143"/>
                                        </p:tgtEl>
                                        <p:attrNameLst>
                                          <p:attrName>style.visibility</p:attrName>
                                        </p:attrNameLst>
                                      </p:cBhvr>
                                      <p:to>
                                        <p:strVal val="visible"/>
                                      </p:to>
                                    </p:set>
                                    <p:animEffect transition="in" filter="dissolve">
                                      <p:cBhvr>
                                        <p:cTn id="64" dur="500"/>
                                        <p:tgtEl>
                                          <p:spTgt spid="133143"/>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33152"/>
                                        </p:tgtEl>
                                        <p:attrNameLst>
                                          <p:attrName>style.visibility</p:attrName>
                                        </p:attrNameLst>
                                      </p:cBhvr>
                                      <p:to>
                                        <p:strVal val="visible"/>
                                      </p:to>
                                    </p:set>
                                    <p:animEffect transition="in" filter="dissolve">
                                      <p:cBhvr>
                                        <p:cTn id="68" dur="500"/>
                                        <p:tgtEl>
                                          <p:spTgt spid="133152"/>
                                        </p:tgtEl>
                                      </p:cBhvr>
                                    </p:animEffect>
                                  </p:childTnLst>
                                </p:cTn>
                              </p:par>
                            </p:childTnLst>
                          </p:cTn>
                        </p:par>
                        <p:par>
                          <p:cTn id="69" fill="hold">
                            <p:stCondLst>
                              <p:cond delay="1000"/>
                            </p:stCondLst>
                            <p:childTnLst>
                              <p:par>
                                <p:cTn id="70" presetID="9" presetClass="entr" presetSubtype="0" fill="hold" grpId="0" nodeType="afterEffect">
                                  <p:stCondLst>
                                    <p:cond delay="0"/>
                                  </p:stCondLst>
                                  <p:childTnLst>
                                    <p:set>
                                      <p:cBhvr>
                                        <p:cTn id="71" dur="1" fill="hold">
                                          <p:stCondLst>
                                            <p:cond delay="0"/>
                                          </p:stCondLst>
                                        </p:cTn>
                                        <p:tgtEl>
                                          <p:spTgt spid="133153"/>
                                        </p:tgtEl>
                                        <p:attrNameLst>
                                          <p:attrName>style.visibility</p:attrName>
                                        </p:attrNameLst>
                                      </p:cBhvr>
                                      <p:to>
                                        <p:strVal val="visible"/>
                                      </p:to>
                                    </p:set>
                                    <p:animEffect transition="in" filter="dissolve">
                                      <p:cBhvr>
                                        <p:cTn id="72" dur="500"/>
                                        <p:tgtEl>
                                          <p:spTgt spid="13315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33145"/>
                                        </p:tgtEl>
                                        <p:attrNameLst>
                                          <p:attrName>style.visibility</p:attrName>
                                        </p:attrNameLst>
                                      </p:cBhvr>
                                      <p:to>
                                        <p:strVal val="visible"/>
                                      </p:to>
                                    </p:set>
                                    <p:animEffect transition="in" filter="dissolve">
                                      <p:cBhvr>
                                        <p:cTn id="77" dur="500"/>
                                        <p:tgtEl>
                                          <p:spTgt spid="13314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33147"/>
                                        </p:tgtEl>
                                        <p:attrNameLst>
                                          <p:attrName>style.visibility</p:attrName>
                                        </p:attrNameLst>
                                      </p:cBhvr>
                                      <p:to>
                                        <p:strVal val="visible"/>
                                      </p:to>
                                    </p:set>
                                    <p:animEffect transition="in" filter="dissolve">
                                      <p:cBhvr>
                                        <p:cTn id="82" dur="500"/>
                                        <p:tgtEl>
                                          <p:spTgt spid="13314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33149"/>
                                        </p:tgtEl>
                                        <p:attrNameLst>
                                          <p:attrName>style.visibility</p:attrName>
                                        </p:attrNameLst>
                                      </p:cBhvr>
                                      <p:to>
                                        <p:strVal val="visible"/>
                                      </p:to>
                                    </p:set>
                                    <p:animEffect transition="in" filter="dissolve">
                                      <p:cBhvr>
                                        <p:cTn id="87" dur="500"/>
                                        <p:tgtEl>
                                          <p:spTgt spid="133149"/>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33150"/>
                                        </p:tgtEl>
                                        <p:attrNameLst>
                                          <p:attrName>style.visibility</p:attrName>
                                        </p:attrNameLst>
                                      </p:cBhvr>
                                      <p:to>
                                        <p:strVal val="visible"/>
                                      </p:to>
                                    </p:set>
                                    <p:animEffect transition="in" filter="wipe(left)">
                                      <p:cBhvr>
                                        <p:cTn id="91" dur="1000"/>
                                        <p:tgtEl>
                                          <p:spTgt spid="13315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33151"/>
                                        </p:tgtEl>
                                        <p:attrNameLst>
                                          <p:attrName>style.visibility</p:attrName>
                                        </p:attrNameLst>
                                      </p:cBhvr>
                                      <p:to>
                                        <p:strVal val="visible"/>
                                      </p:to>
                                    </p:set>
                                    <p:animEffect transition="in" filter="wipe(left)">
                                      <p:cBhvr>
                                        <p:cTn id="96" dur="500"/>
                                        <p:tgtEl>
                                          <p:spTgt spid="133151"/>
                                        </p:tgtEl>
                                      </p:cBhvr>
                                    </p:animEffect>
                                  </p:childTnLst>
                                </p:cTn>
                              </p:par>
                            </p:childTnLst>
                          </p:cTn>
                        </p:par>
                        <p:par>
                          <p:cTn id="97" fill="hold">
                            <p:stCondLst>
                              <p:cond delay="500"/>
                            </p:stCondLst>
                            <p:childTnLst>
                              <p:par>
                                <p:cTn id="98" presetID="15" presetClass="entr" presetSubtype="0" fill="hold" grpId="0" nodeType="afterEffect">
                                  <p:stCondLst>
                                    <p:cond delay="0"/>
                                  </p:stCondLst>
                                  <p:childTnLst>
                                    <p:set>
                                      <p:cBhvr>
                                        <p:cTn id="99" dur="1" fill="hold">
                                          <p:stCondLst>
                                            <p:cond delay="0"/>
                                          </p:stCondLst>
                                        </p:cTn>
                                        <p:tgtEl>
                                          <p:spTgt spid="133154"/>
                                        </p:tgtEl>
                                        <p:attrNameLst>
                                          <p:attrName>style.visibility</p:attrName>
                                        </p:attrNameLst>
                                      </p:cBhvr>
                                      <p:to>
                                        <p:strVal val="visible"/>
                                      </p:to>
                                    </p:set>
                                    <p:anim calcmode="lin" valueType="num">
                                      <p:cBhvr>
                                        <p:cTn id="100" dur="1000" fill="hold"/>
                                        <p:tgtEl>
                                          <p:spTgt spid="133154"/>
                                        </p:tgtEl>
                                        <p:attrNameLst>
                                          <p:attrName>ppt_w</p:attrName>
                                        </p:attrNameLst>
                                      </p:cBhvr>
                                      <p:tavLst>
                                        <p:tav tm="0">
                                          <p:val>
                                            <p:fltVal val="0"/>
                                          </p:val>
                                        </p:tav>
                                        <p:tav tm="100000">
                                          <p:val>
                                            <p:strVal val="#ppt_w"/>
                                          </p:val>
                                        </p:tav>
                                      </p:tavLst>
                                    </p:anim>
                                    <p:anim calcmode="lin" valueType="num">
                                      <p:cBhvr>
                                        <p:cTn id="101" dur="1000" fill="hold"/>
                                        <p:tgtEl>
                                          <p:spTgt spid="133154"/>
                                        </p:tgtEl>
                                        <p:attrNameLst>
                                          <p:attrName>ppt_h</p:attrName>
                                        </p:attrNameLst>
                                      </p:cBhvr>
                                      <p:tavLst>
                                        <p:tav tm="0">
                                          <p:val>
                                            <p:fltVal val="0"/>
                                          </p:val>
                                        </p:tav>
                                        <p:tav tm="100000">
                                          <p:val>
                                            <p:strVal val="#ppt_h"/>
                                          </p:val>
                                        </p:tav>
                                      </p:tavLst>
                                    </p:anim>
                                    <p:anim calcmode="lin" valueType="num">
                                      <p:cBhvr>
                                        <p:cTn id="102" dur="1000" fill="hold"/>
                                        <p:tgtEl>
                                          <p:spTgt spid="133154"/>
                                        </p:tgtEl>
                                        <p:attrNameLst>
                                          <p:attrName>ppt_x</p:attrName>
                                        </p:attrNameLst>
                                      </p:cBhvr>
                                      <p:tavLst>
                                        <p:tav tm="0" fmla="#ppt_x+(cos(-2*pi*(1-$))*-#ppt_x-sin(-2*pi*(1-$))*(1-#ppt_y))*(1-$)">
                                          <p:val>
                                            <p:fltVal val="0"/>
                                          </p:val>
                                        </p:tav>
                                        <p:tav tm="100000">
                                          <p:val>
                                            <p:fltVal val="1"/>
                                          </p:val>
                                        </p:tav>
                                      </p:tavLst>
                                    </p:anim>
                                    <p:anim calcmode="lin" valueType="num">
                                      <p:cBhvr>
                                        <p:cTn id="103" dur="1000" fill="hold"/>
                                        <p:tgtEl>
                                          <p:spTgt spid="13315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p:bldP spid="133127" grpId="0"/>
      <p:bldP spid="133128" grpId="0"/>
      <p:bldP spid="133129" grpId="0"/>
      <p:bldP spid="133135" grpId="0"/>
      <p:bldP spid="133136" grpId="0" animBg="1"/>
      <p:bldP spid="133137" grpId="0" animBg="1"/>
      <p:bldP spid="133138" grpId="0"/>
      <p:bldP spid="133139" grpId="0"/>
      <p:bldP spid="133140" grpId="0" animBg="1"/>
      <p:bldP spid="133141" grpId="0"/>
      <p:bldP spid="133142" grpId="0"/>
      <p:bldP spid="133143" grpId="0"/>
      <p:bldP spid="133145" grpId="0"/>
      <p:bldP spid="133147" grpId="0"/>
      <p:bldP spid="133149" grpId="0"/>
      <p:bldP spid="133150" grpId="0" animBg="1"/>
      <p:bldP spid="133151" grpId="0"/>
      <p:bldP spid="133152" grpId="0"/>
      <p:bldP spid="133153" grpId="0"/>
      <p:bldP spid="13315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2449286" y="634095"/>
            <a:ext cx="4699748"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1’s Complement</a:t>
            </a:r>
            <a:r>
              <a:rPr lang="zh-CN" altLang="en-US" sz="2800" dirty="0">
                <a:solidFill>
                  <a:srgbClr val="FFFF99"/>
                </a:solidFill>
                <a:ea typeface="宋体" charset="-122"/>
              </a:rPr>
              <a:t>（反码形式）</a:t>
            </a:r>
            <a:endParaRPr lang="en-US" altLang="zh-CN" sz="2800" dirty="0">
              <a:solidFill>
                <a:srgbClr val="FFFF99"/>
              </a:solidFill>
              <a:ea typeface="宋体" charset="-122"/>
            </a:endParaRPr>
          </a:p>
        </p:txBody>
      </p:sp>
      <p:sp>
        <p:nvSpPr>
          <p:cNvPr id="135173" name="Text Box 5"/>
          <p:cNvSpPr txBox="1">
            <a:spLocks noChangeArrowheads="1"/>
          </p:cNvSpPr>
          <p:nvPr/>
        </p:nvSpPr>
        <p:spPr bwMode="auto">
          <a:xfrm>
            <a:off x="1066800" y="1327151"/>
            <a:ext cx="10591800" cy="1384995"/>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1’s complement of a binary number is just the inverse of the digits. To form the 1’s complement, </a:t>
            </a:r>
            <a:r>
              <a:rPr lang="en-US" altLang="zh-CN" sz="2800" b="1" dirty="0">
                <a:solidFill>
                  <a:srgbClr val="0000FF"/>
                </a:solidFill>
                <a:ea typeface="宋体" charset="-122"/>
              </a:rPr>
              <a:t>change all 0s to 1s and all 1s to 0s</a:t>
            </a:r>
            <a:r>
              <a:rPr lang="en-US" altLang="zh-CN" sz="2800" b="1" dirty="0">
                <a:ea typeface="宋体" charset="-122"/>
              </a:rPr>
              <a:t>. </a:t>
            </a:r>
          </a:p>
        </p:txBody>
      </p:sp>
      <p:sp>
        <p:nvSpPr>
          <p:cNvPr id="135190" name="Text Box 22"/>
          <p:cNvSpPr txBox="1">
            <a:spLocks noChangeArrowheads="1"/>
          </p:cNvSpPr>
          <p:nvPr/>
        </p:nvSpPr>
        <p:spPr bwMode="auto">
          <a:xfrm>
            <a:off x="2438400" y="2895600"/>
            <a:ext cx="6324600" cy="457200"/>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For example, the 1’s complement of </a:t>
            </a:r>
            <a:r>
              <a:rPr lang="en-US" altLang="zh-CN" dirty="0">
                <a:solidFill>
                  <a:srgbClr val="0000FF"/>
                </a:solidFill>
                <a:ea typeface="宋体" charset="-122"/>
              </a:rPr>
              <a:t>11001010</a:t>
            </a:r>
            <a:r>
              <a:rPr lang="en-US" altLang="zh-CN" dirty="0">
                <a:ea typeface="宋体" charset="-122"/>
              </a:rPr>
              <a:t> is</a:t>
            </a:r>
          </a:p>
        </p:txBody>
      </p:sp>
      <p:sp>
        <p:nvSpPr>
          <p:cNvPr id="135191" name="Text Box 23"/>
          <p:cNvSpPr txBox="1">
            <a:spLocks noChangeArrowheads="1"/>
          </p:cNvSpPr>
          <p:nvPr/>
        </p:nvSpPr>
        <p:spPr bwMode="auto">
          <a:xfrm>
            <a:off x="6934200" y="3200400"/>
            <a:ext cx="1524000" cy="457200"/>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ea typeface="宋体" charset="-122"/>
              </a:rPr>
              <a:t>00110101</a:t>
            </a:r>
          </a:p>
        </p:txBody>
      </p:sp>
      <p:sp>
        <p:nvSpPr>
          <p:cNvPr id="135192" name="Text Box 24"/>
          <p:cNvSpPr txBox="1">
            <a:spLocks noChangeArrowheads="1"/>
          </p:cNvSpPr>
          <p:nvPr/>
        </p:nvSpPr>
        <p:spPr bwMode="auto">
          <a:xfrm>
            <a:off x="2438400" y="3733801"/>
            <a:ext cx="7543800" cy="830997"/>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In digital circuits, the 1’s complement is formed by using </a:t>
            </a:r>
            <a:r>
              <a:rPr lang="en-US" altLang="zh-CN" dirty="0">
                <a:solidFill>
                  <a:srgbClr val="0000FF"/>
                </a:solidFill>
                <a:ea typeface="宋体" charset="-122"/>
              </a:rPr>
              <a:t>inverters</a:t>
            </a:r>
            <a:r>
              <a:rPr lang="zh-CN" altLang="en-US" dirty="0">
                <a:solidFill>
                  <a:srgbClr val="0000FF"/>
                </a:solidFill>
                <a:ea typeface="宋体" charset="-122"/>
              </a:rPr>
              <a:t>（反向器）</a:t>
            </a:r>
            <a:r>
              <a:rPr lang="en-US" altLang="zh-CN" dirty="0">
                <a:ea typeface="宋体" charset="-122"/>
              </a:rPr>
              <a:t>:</a:t>
            </a:r>
          </a:p>
        </p:txBody>
      </p:sp>
      <p:graphicFrame>
        <p:nvGraphicFramePr>
          <p:cNvPr id="135194" name="Object 26"/>
          <p:cNvGraphicFramePr>
            <a:graphicFrameLocks noChangeAspect="1"/>
          </p:cNvGraphicFramePr>
          <p:nvPr>
            <p:extLst>
              <p:ext uri="{D42A27DB-BD31-4B8C-83A1-F6EECF244321}">
                <p14:modId xmlns:p14="http://schemas.microsoft.com/office/powerpoint/2010/main" val="67208085"/>
              </p:ext>
            </p:extLst>
          </p:nvPr>
        </p:nvGraphicFramePr>
        <p:xfrm>
          <a:off x="3429000" y="4717197"/>
          <a:ext cx="5562600" cy="1639888"/>
        </p:xfrm>
        <a:graphic>
          <a:graphicData uri="http://schemas.openxmlformats.org/presentationml/2006/ole">
            <mc:AlternateContent xmlns:mc="http://schemas.openxmlformats.org/markup-compatibility/2006">
              <mc:Choice xmlns:v="urn:schemas-microsoft-com:vml" Requires="v">
                <p:oleObj spid="_x0000_s135229" name="CorelDRAW" r:id="rId4" imgW="2397240" imgH="697680" progId="">
                  <p:embed/>
                </p:oleObj>
              </mc:Choice>
              <mc:Fallback>
                <p:oleObj name="CorelDRAW" r:id="rId4" imgW="2397240" imgH="697680"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717197"/>
                        <a:ext cx="5562600"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95" name="Text Box 27"/>
          <p:cNvSpPr txBox="1">
            <a:spLocks noChangeArrowheads="1"/>
          </p:cNvSpPr>
          <p:nvPr/>
        </p:nvSpPr>
        <p:spPr bwMode="auto">
          <a:xfrm>
            <a:off x="3733800" y="4640997"/>
            <a:ext cx="5410200" cy="457200"/>
          </a:xfrm>
          <a:prstGeom prst="rect">
            <a:avLst/>
          </a:prstGeom>
          <a:noFill/>
          <a:ln w="9525">
            <a:noFill/>
            <a:miter lim="800000"/>
            <a:headEnd/>
            <a:tailEnd/>
          </a:ln>
          <a:effectLst/>
        </p:spPr>
        <p:txBody>
          <a:bodyPr>
            <a:spAutoFit/>
          </a:bodyPr>
          <a:lstStyle/>
          <a:p>
            <a:pPr>
              <a:spcBef>
                <a:spcPct val="50000"/>
              </a:spcBef>
            </a:pPr>
            <a:r>
              <a:rPr lang="en-US" altLang="zh-CN">
                <a:solidFill>
                  <a:srgbClr val="0000FF"/>
                </a:solidFill>
                <a:ea typeface="宋体" charset="-122"/>
              </a:rPr>
              <a:t>1       1       0       0       1       0       1       0</a:t>
            </a:r>
          </a:p>
        </p:txBody>
      </p:sp>
      <p:sp>
        <p:nvSpPr>
          <p:cNvPr id="135196" name="Text Box 28"/>
          <p:cNvSpPr txBox="1">
            <a:spLocks noChangeArrowheads="1"/>
          </p:cNvSpPr>
          <p:nvPr/>
        </p:nvSpPr>
        <p:spPr bwMode="auto">
          <a:xfrm>
            <a:off x="3733800" y="6012597"/>
            <a:ext cx="5410200" cy="457200"/>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ea typeface="宋体" charset="-122"/>
              </a:rPr>
              <a:t>0       0       1       1       0       1       0       1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90"/>
                                        </p:tgtEl>
                                        <p:attrNameLst>
                                          <p:attrName>style.visibility</p:attrName>
                                        </p:attrNameLst>
                                      </p:cBhvr>
                                      <p:to>
                                        <p:strVal val="visible"/>
                                      </p:to>
                                    </p:set>
                                    <p:anim calcmode="lin" valueType="num">
                                      <p:cBhvr additive="base">
                                        <p:cTn id="7" dur="500" fill="hold"/>
                                        <p:tgtEl>
                                          <p:spTgt spid="135190"/>
                                        </p:tgtEl>
                                        <p:attrNameLst>
                                          <p:attrName>ppt_x</p:attrName>
                                        </p:attrNameLst>
                                      </p:cBhvr>
                                      <p:tavLst>
                                        <p:tav tm="0">
                                          <p:val>
                                            <p:strVal val="0-#ppt_w/2"/>
                                          </p:val>
                                        </p:tav>
                                        <p:tav tm="100000">
                                          <p:val>
                                            <p:strVal val="#ppt_x"/>
                                          </p:val>
                                        </p:tav>
                                      </p:tavLst>
                                    </p:anim>
                                    <p:anim calcmode="lin" valueType="num">
                                      <p:cBhvr additive="base">
                                        <p:cTn id="8" dur="500" fill="hold"/>
                                        <p:tgtEl>
                                          <p:spTgt spid="1351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5191"/>
                                        </p:tgtEl>
                                        <p:attrNameLst>
                                          <p:attrName>style.visibility</p:attrName>
                                        </p:attrNameLst>
                                      </p:cBhvr>
                                      <p:to>
                                        <p:strVal val="visible"/>
                                      </p:to>
                                    </p:set>
                                    <p:animEffect transition="in" filter="wipe(left)">
                                      <p:cBhvr>
                                        <p:cTn id="13" dur="2000"/>
                                        <p:tgtEl>
                                          <p:spTgt spid="13519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5192"/>
                                        </p:tgtEl>
                                        <p:attrNameLst>
                                          <p:attrName>style.visibility</p:attrName>
                                        </p:attrNameLst>
                                      </p:cBhvr>
                                      <p:to>
                                        <p:strVal val="visible"/>
                                      </p:to>
                                    </p:set>
                                    <p:anim calcmode="lin" valueType="num">
                                      <p:cBhvr additive="base">
                                        <p:cTn id="18" dur="500" fill="hold"/>
                                        <p:tgtEl>
                                          <p:spTgt spid="135192"/>
                                        </p:tgtEl>
                                        <p:attrNameLst>
                                          <p:attrName>ppt_x</p:attrName>
                                        </p:attrNameLst>
                                      </p:cBhvr>
                                      <p:tavLst>
                                        <p:tav tm="0">
                                          <p:val>
                                            <p:strVal val="0-#ppt_w/2"/>
                                          </p:val>
                                        </p:tav>
                                        <p:tav tm="100000">
                                          <p:val>
                                            <p:strVal val="#ppt_x"/>
                                          </p:val>
                                        </p:tav>
                                      </p:tavLst>
                                    </p:anim>
                                    <p:anim calcmode="lin" valueType="num">
                                      <p:cBhvr additive="base">
                                        <p:cTn id="19" dur="500" fill="hold"/>
                                        <p:tgtEl>
                                          <p:spTgt spid="13519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37" presetClass="entr" presetSubtype="0" fill="hold" nodeType="afterEffect">
                                  <p:stCondLst>
                                    <p:cond delay="0"/>
                                  </p:stCondLst>
                                  <p:childTnLst>
                                    <p:set>
                                      <p:cBhvr>
                                        <p:cTn id="22" dur="1" fill="hold">
                                          <p:stCondLst>
                                            <p:cond delay="0"/>
                                          </p:stCondLst>
                                        </p:cTn>
                                        <p:tgtEl>
                                          <p:spTgt spid="135194"/>
                                        </p:tgtEl>
                                        <p:attrNameLst>
                                          <p:attrName>style.visibility</p:attrName>
                                        </p:attrNameLst>
                                      </p:cBhvr>
                                      <p:to>
                                        <p:strVal val="visible"/>
                                      </p:to>
                                    </p:set>
                                    <p:animEffect transition="in" filter="fade">
                                      <p:cBhvr>
                                        <p:cTn id="23" dur="1000"/>
                                        <p:tgtEl>
                                          <p:spTgt spid="135194"/>
                                        </p:tgtEl>
                                      </p:cBhvr>
                                    </p:animEffect>
                                    <p:anim calcmode="lin" valueType="num">
                                      <p:cBhvr>
                                        <p:cTn id="24" dur="1000" fill="hold"/>
                                        <p:tgtEl>
                                          <p:spTgt spid="135194"/>
                                        </p:tgtEl>
                                        <p:attrNameLst>
                                          <p:attrName>ppt_x</p:attrName>
                                        </p:attrNameLst>
                                      </p:cBhvr>
                                      <p:tavLst>
                                        <p:tav tm="0">
                                          <p:val>
                                            <p:strVal val="#ppt_x"/>
                                          </p:val>
                                        </p:tav>
                                        <p:tav tm="100000">
                                          <p:val>
                                            <p:strVal val="#ppt_x"/>
                                          </p:val>
                                        </p:tav>
                                      </p:tavLst>
                                    </p:anim>
                                    <p:anim calcmode="lin" valueType="num">
                                      <p:cBhvr>
                                        <p:cTn id="25" dur="900" decel="100000" fill="hold"/>
                                        <p:tgtEl>
                                          <p:spTgt spid="135194"/>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35194"/>
                                        </p:tgtEl>
                                        <p:attrNameLst>
                                          <p:attrName>ppt_y</p:attrName>
                                        </p:attrNameLst>
                                      </p:cBhvr>
                                      <p:tavLst>
                                        <p:tav tm="0">
                                          <p:val>
                                            <p:strVal val="#ppt_y-.03"/>
                                          </p:val>
                                        </p:tav>
                                        <p:tav tm="100000">
                                          <p:val>
                                            <p:strVal val="#ppt_y"/>
                                          </p:val>
                                        </p:tav>
                                      </p:tavLst>
                                    </p:anim>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35195"/>
                                        </p:tgtEl>
                                        <p:attrNameLst>
                                          <p:attrName>style.visibility</p:attrName>
                                        </p:attrNameLst>
                                      </p:cBhvr>
                                      <p:to>
                                        <p:strVal val="visible"/>
                                      </p:to>
                                    </p:set>
                                    <p:animEffect transition="in" filter="wipe(left)">
                                      <p:cBhvr>
                                        <p:cTn id="30" dur="500"/>
                                        <p:tgtEl>
                                          <p:spTgt spid="135195"/>
                                        </p:tgtEl>
                                      </p:cBhvr>
                                    </p:animEffect>
                                  </p:childTnLst>
                                </p:cTn>
                              </p:par>
                            </p:childTnLst>
                          </p:cTn>
                        </p:par>
                        <p:par>
                          <p:cTn id="31" fill="hold">
                            <p:stCondLst>
                              <p:cond delay="2000"/>
                            </p:stCondLst>
                            <p:childTnLst>
                              <p:par>
                                <p:cTn id="32" presetID="22" presetClass="entr" presetSubtype="8" fill="hold" grpId="1" nodeType="afterEffect">
                                  <p:stCondLst>
                                    <p:cond delay="0"/>
                                  </p:stCondLst>
                                  <p:childTnLst>
                                    <p:set>
                                      <p:cBhvr>
                                        <p:cTn id="33" dur="1" fill="hold">
                                          <p:stCondLst>
                                            <p:cond delay="0"/>
                                          </p:stCondLst>
                                        </p:cTn>
                                        <p:tgtEl>
                                          <p:spTgt spid="135196"/>
                                        </p:tgtEl>
                                        <p:attrNameLst>
                                          <p:attrName>style.visibility</p:attrName>
                                        </p:attrNameLst>
                                      </p:cBhvr>
                                      <p:to>
                                        <p:strVal val="visible"/>
                                      </p:to>
                                    </p:set>
                                    <p:animEffect transition="in" filter="wipe(left)">
                                      <p:cBhvr>
                                        <p:cTn id="34" dur="500"/>
                                        <p:tgtEl>
                                          <p:spTgt spid="135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0" grpId="0"/>
      <p:bldP spid="135191" grpId="0"/>
      <p:bldP spid="135192" grpId="0"/>
      <p:bldP spid="135195" grpId="0"/>
      <p:bldP spid="135196"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7220" name="Rectangle 4"/>
          <p:cNvSpPr>
            <a:spLocks noChangeArrowheads="1"/>
          </p:cNvSpPr>
          <p:nvPr/>
        </p:nvSpPr>
        <p:spPr bwMode="auto">
          <a:xfrm>
            <a:off x="2438400" y="513705"/>
            <a:ext cx="4699748"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2’s Complement</a:t>
            </a:r>
            <a:r>
              <a:rPr lang="zh-CN" altLang="en-US" sz="2800" dirty="0">
                <a:solidFill>
                  <a:srgbClr val="FFFF99"/>
                </a:solidFill>
                <a:ea typeface="宋体" charset="-122"/>
              </a:rPr>
              <a:t>（补码形式）</a:t>
            </a:r>
            <a:endParaRPr lang="en-US" altLang="zh-CN" sz="2800" dirty="0">
              <a:solidFill>
                <a:srgbClr val="FFFF99"/>
              </a:solidFill>
              <a:ea typeface="宋体" charset="-122"/>
            </a:endParaRPr>
          </a:p>
        </p:txBody>
      </p:sp>
      <p:sp>
        <p:nvSpPr>
          <p:cNvPr id="137221" name="Text Box 5"/>
          <p:cNvSpPr txBox="1">
            <a:spLocks noChangeArrowheads="1"/>
          </p:cNvSpPr>
          <p:nvPr/>
        </p:nvSpPr>
        <p:spPr bwMode="auto">
          <a:xfrm>
            <a:off x="990600" y="1143001"/>
            <a:ext cx="10210800" cy="954107"/>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2’s complement of a binary number is found by </a:t>
            </a:r>
            <a:r>
              <a:rPr lang="en-US" altLang="zh-CN" sz="2800" b="1" dirty="0">
                <a:solidFill>
                  <a:srgbClr val="0000FF"/>
                </a:solidFill>
                <a:ea typeface="宋体" charset="-122"/>
              </a:rPr>
              <a:t>adding 1 to the LSB of the 1’s complement</a:t>
            </a:r>
            <a:r>
              <a:rPr lang="zh-CN" altLang="en-US" sz="2800" b="1" dirty="0">
                <a:solidFill>
                  <a:srgbClr val="0000FF"/>
                </a:solidFill>
                <a:ea typeface="宋体" charset="-122"/>
              </a:rPr>
              <a:t>（补码加</a:t>
            </a:r>
            <a:r>
              <a:rPr lang="en-US" altLang="zh-CN" sz="2800" b="1" dirty="0">
                <a:solidFill>
                  <a:srgbClr val="0000FF"/>
                </a:solidFill>
                <a:ea typeface="宋体" charset="-122"/>
              </a:rPr>
              <a:t>1</a:t>
            </a:r>
            <a:r>
              <a:rPr lang="zh-CN" altLang="en-US" sz="2800" b="1" dirty="0">
                <a:solidFill>
                  <a:srgbClr val="0000FF"/>
                </a:solidFill>
                <a:ea typeface="宋体" charset="-122"/>
              </a:rPr>
              <a:t>）</a:t>
            </a:r>
            <a:r>
              <a:rPr lang="en-US" altLang="zh-CN" sz="2800" b="1" dirty="0">
                <a:ea typeface="宋体" charset="-122"/>
              </a:rPr>
              <a:t>. </a:t>
            </a:r>
          </a:p>
        </p:txBody>
      </p:sp>
      <p:sp>
        <p:nvSpPr>
          <p:cNvPr id="137222" name="Text Box 6"/>
          <p:cNvSpPr txBox="1">
            <a:spLocks noChangeArrowheads="1"/>
          </p:cNvSpPr>
          <p:nvPr/>
        </p:nvSpPr>
        <p:spPr bwMode="auto">
          <a:xfrm>
            <a:off x="2971800" y="2231231"/>
            <a:ext cx="6858000" cy="457200"/>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Recall that the 1’s complement of </a:t>
            </a:r>
            <a:r>
              <a:rPr lang="en-US" altLang="zh-CN" dirty="0">
                <a:solidFill>
                  <a:srgbClr val="0000FF"/>
                </a:solidFill>
                <a:ea typeface="宋体" charset="-122"/>
              </a:rPr>
              <a:t>11001010</a:t>
            </a:r>
            <a:r>
              <a:rPr lang="en-US" altLang="zh-CN" dirty="0">
                <a:solidFill>
                  <a:srgbClr val="008000"/>
                </a:solidFill>
                <a:ea typeface="宋体" charset="-122"/>
              </a:rPr>
              <a:t> </a:t>
            </a:r>
            <a:r>
              <a:rPr lang="en-US" altLang="zh-CN" dirty="0">
                <a:ea typeface="宋体" charset="-122"/>
              </a:rPr>
              <a:t>is</a:t>
            </a:r>
          </a:p>
        </p:txBody>
      </p:sp>
      <p:sp>
        <p:nvSpPr>
          <p:cNvPr id="137223" name="Text Box 7"/>
          <p:cNvSpPr txBox="1">
            <a:spLocks noChangeArrowheads="1"/>
          </p:cNvSpPr>
          <p:nvPr/>
        </p:nvSpPr>
        <p:spPr bwMode="auto">
          <a:xfrm>
            <a:off x="7162800" y="2536031"/>
            <a:ext cx="3276600" cy="457200"/>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ea typeface="宋体" charset="-122"/>
              </a:rPr>
              <a:t>00110101 </a:t>
            </a:r>
            <a:r>
              <a:rPr lang="en-US" altLang="zh-CN" sz="1400">
                <a:solidFill>
                  <a:srgbClr val="FF0000"/>
                </a:solidFill>
                <a:ea typeface="宋体" charset="-122"/>
              </a:rPr>
              <a:t>(1’s complement)</a:t>
            </a:r>
          </a:p>
        </p:txBody>
      </p:sp>
      <p:sp>
        <p:nvSpPr>
          <p:cNvPr id="137228" name="Text Box 12"/>
          <p:cNvSpPr txBox="1">
            <a:spLocks noChangeArrowheads="1"/>
          </p:cNvSpPr>
          <p:nvPr/>
        </p:nvSpPr>
        <p:spPr bwMode="auto">
          <a:xfrm>
            <a:off x="2819400" y="3505200"/>
            <a:ext cx="4724400" cy="457200"/>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To form the 2’s complement, add 1:</a:t>
            </a:r>
          </a:p>
        </p:txBody>
      </p:sp>
      <p:sp>
        <p:nvSpPr>
          <p:cNvPr id="137229" name="Text Box 13"/>
          <p:cNvSpPr txBox="1">
            <a:spLocks noChangeArrowheads="1"/>
          </p:cNvSpPr>
          <p:nvPr/>
        </p:nvSpPr>
        <p:spPr bwMode="auto">
          <a:xfrm>
            <a:off x="8077200" y="2840831"/>
            <a:ext cx="12192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+1</a:t>
            </a:r>
          </a:p>
        </p:txBody>
      </p:sp>
      <p:sp>
        <p:nvSpPr>
          <p:cNvPr id="137230" name="Line 14"/>
          <p:cNvSpPr>
            <a:spLocks noChangeShapeType="1"/>
          </p:cNvSpPr>
          <p:nvPr/>
        </p:nvSpPr>
        <p:spPr bwMode="auto">
          <a:xfrm>
            <a:off x="7162800" y="3221831"/>
            <a:ext cx="1447800" cy="0"/>
          </a:xfrm>
          <a:prstGeom prst="line">
            <a:avLst/>
          </a:prstGeom>
          <a:noFill/>
          <a:ln w="9525">
            <a:solidFill>
              <a:schemeClr val="tx1"/>
            </a:solidFill>
            <a:round/>
            <a:headEnd/>
            <a:tailEnd/>
          </a:ln>
          <a:effectLst/>
        </p:spPr>
        <p:txBody>
          <a:bodyPr/>
          <a:lstStyle/>
          <a:p>
            <a:endParaRPr lang="zh-CN" altLang="en-US"/>
          </a:p>
        </p:txBody>
      </p:sp>
      <p:sp>
        <p:nvSpPr>
          <p:cNvPr id="137231" name="Text Box 15"/>
          <p:cNvSpPr txBox="1">
            <a:spLocks noChangeArrowheads="1"/>
          </p:cNvSpPr>
          <p:nvPr/>
        </p:nvSpPr>
        <p:spPr bwMode="auto">
          <a:xfrm>
            <a:off x="7162800" y="3145631"/>
            <a:ext cx="3276600" cy="457200"/>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ea typeface="宋体" charset="-122"/>
              </a:rPr>
              <a:t>00110110 </a:t>
            </a:r>
            <a:r>
              <a:rPr lang="en-US" altLang="zh-CN" sz="1400">
                <a:solidFill>
                  <a:srgbClr val="FF0000"/>
                </a:solidFill>
                <a:ea typeface="宋体" charset="-122"/>
              </a:rPr>
              <a:t>(2’s complement)</a:t>
            </a:r>
          </a:p>
        </p:txBody>
      </p:sp>
      <p:graphicFrame>
        <p:nvGraphicFramePr>
          <p:cNvPr id="137232" name="Object 16"/>
          <p:cNvGraphicFramePr>
            <a:graphicFrameLocks noChangeAspect="1"/>
          </p:cNvGraphicFramePr>
          <p:nvPr>
            <p:extLst>
              <p:ext uri="{D42A27DB-BD31-4B8C-83A1-F6EECF244321}">
                <p14:modId xmlns:p14="http://schemas.microsoft.com/office/powerpoint/2010/main" val="4026852309"/>
              </p:ext>
            </p:extLst>
          </p:nvPr>
        </p:nvGraphicFramePr>
        <p:xfrm>
          <a:off x="2667000" y="4114801"/>
          <a:ext cx="4876800" cy="2455863"/>
        </p:xfrm>
        <a:graphic>
          <a:graphicData uri="http://schemas.openxmlformats.org/presentationml/2006/ole">
            <mc:AlternateContent xmlns:mc="http://schemas.openxmlformats.org/markup-compatibility/2006">
              <mc:Choice xmlns:v="urn:schemas-microsoft-com:vml" Requires="v">
                <p:oleObj spid="_x0000_s137266" name="CorelDRAW" r:id="rId4" imgW="2822400" imgH="1402560" progId="">
                  <p:embed/>
                </p:oleObj>
              </mc:Choice>
              <mc:Fallback>
                <p:oleObj name="CorelDRAW" r:id="rId4" imgW="2822400" imgH="1402560"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114801"/>
                        <a:ext cx="4876800" cy="245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33" name="Text Box 17"/>
          <p:cNvSpPr txBox="1">
            <a:spLocks noChangeArrowheads="1"/>
          </p:cNvSpPr>
          <p:nvPr/>
        </p:nvSpPr>
        <p:spPr bwMode="auto">
          <a:xfrm>
            <a:off x="2895600" y="4056064"/>
            <a:ext cx="5410200" cy="366713"/>
          </a:xfrm>
          <a:prstGeom prst="rect">
            <a:avLst/>
          </a:prstGeom>
          <a:noFill/>
          <a:ln w="9525">
            <a:noFill/>
            <a:miter lim="800000"/>
            <a:headEnd/>
            <a:tailEnd/>
          </a:ln>
          <a:effectLst/>
        </p:spPr>
        <p:txBody>
          <a:bodyPr>
            <a:spAutoFit/>
          </a:bodyPr>
          <a:lstStyle/>
          <a:p>
            <a:pPr>
              <a:spcBef>
                <a:spcPct val="50000"/>
              </a:spcBef>
            </a:pPr>
            <a:r>
              <a:rPr lang="en-US" altLang="zh-CN" sz="1800" dirty="0">
                <a:solidFill>
                  <a:srgbClr val="0000FF"/>
                </a:solidFill>
                <a:ea typeface="宋体" charset="-122"/>
              </a:rPr>
              <a:t>1       1       0       0       1       0       1       0</a:t>
            </a:r>
          </a:p>
        </p:txBody>
      </p:sp>
      <p:sp>
        <p:nvSpPr>
          <p:cNvPr id="137234" name="Text Box 18"/>
          <p:cNvSpPr txBox="1">
            <a:spLocks noChangeArrowheads="1"/>
          </p:cNvSpPr>
          <p:nvPr/>
        </p:nvSpPr>
        <p:spPr bwMode="auto">
          <a:xfrm>
            <a:off x="2895600" y="4970464"/>
            <a:ext cx="5410200" cy="36671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0       0       1       1       0       1       0       1</a:t>
            </a:r>
          </a:p>
        </p:txBody>
      </p:sp>
      <p:sp>
        <p:nvSpPr>
          <p:cNvPr id="137235" name="Text Box 19"/>
          <p:cNvSpPr txBox="1">
            <a:spLocks noChangeArrowheads="1"/>
          </p:cNvSpPr>
          <p:nvPr/>
        </p:nvSpPr>
        <p:spPr bwMode="auto">
          <a:xfrm>
            <a:off x="7315200" y="4495801"/>
            <a:ext cx="457200" cy="36671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1</a:t>
            </a:r>
          </a:p>
        </p:txBody>
      </p:sp>
      <p:sp>
        <p:nvSpPr>
          <p:cNvPr id="137236" name="Text Box 20"/>
          <p:cNvSpPr txBox="1">
            <a:spLocks noChangeArrowheads="1"/>
          </p:cNvSpPr>
          <p:nvPr/>
        </p:nvSpPr>
        <p:spPr bwMode="auto">
          <a:xfrm>
            <a:off x="2895600" y="6265864"/>
            <a:ext cx="5410200" cy="366713"/>
          </a:xfrm>
          <a:prstGeom prst="rect">
            <a:avLst/>
          </a:prstGeom>
          <a:noFill/>
          <a:ln w="9525">
            <a:noFill/>
            <a:miter lim="800000"/>
            <a:headEnd/>
            <a:tailEnd/>
          </a:ln>
          <a:effectLst/>
        </p:spPr>
        <p:txBody>
          <a:bodyPr>
            <a:spAutoFit/>
          </a:bodyPr>
          <a:lstStyle/>
          <a:p>
            <a:pPr>
              <a:spcBef>
                <a:spcPct val="50000"/>
              </a:spcBef>
            </a:pPr>
            <a:r>
              <a:rPr lang="en-US" altLang="zh-CN" sz="1800" dirty="0">
                <a:solidFill>
                  <a:srgbClr val="FF0000"/>
                </a:solidFill>
                <a:ea typeface="宋体" charset="-122"/>
              </a:rPr>
              <a:t>0       0       1       1       0       1       1       0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22"/>
                                        </p:tgtEl>
                                        <p:attrNameLst>
                                          <p:attrName>style.visibility</p:attrName>
                                        </p:attrNameLst>
                                      </p:cBhvr>
                                      <p:to>
                                        <p:strVal val="visible"/>
                                      </p:to>
                                    </p:set>
                                    <p:anim calcmode="lin" valueType="num">
                                      <p:cBhvr additive="base">
                                        <p:cTn id="7" dur="500" fill="hold"/>
                                        <p:tgtEl>
                                          <p:spTgt spid="137222"/>
                                        </p:tgtEl>
                                        <p:attrNameLst>
                                          <p:attrName>ppt_x</p:attrName>
                                        </p:attrNameLst>
                                      </p:cBhvr>
                                      <p:tavLst>
                                        <p:tav tm="0">
                                          <p:val>
                                            <p:strVal val="0-#ppt_w/2"/>
                                          </p:val>
                                        </p:tav>
                                        <p:tav tm="100000">
                                          <p:val>
                                            <p:strVal val="#ppt_x"/>
                                          </p:val>
                                        </p:tav>
                                      </p:tavLst>
                                    </p:anim>
                                    <p:anim calcmode="lin" valueType="num">
                                      <p:cBhvr additive="base">
                                        <p:cTn id="8" dur="500" fill="hold"/>
                                        <p:tgtEl>
                                          <p:spTgt spid="1372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7223"/>
                                        </p:tgtEl>
                                        <p:attrNameLst>
                                          <p:attrName>style.visibility</p:attrName>
                                        </p:attrNameLst>
                                      </p:cBhvr>
                                      <p:to>
                                        <p:strVal val="visible"/>
                                      </p:to>
                                    </p:set>
                                    <p:animEffect transition="in" filter="wipe(left)">
                                      <p:cBhvr>
                                        <p:cTn id="13" dur="2000"/>
                                        <p:tgtEl>
                                          <p:spTgt spid="1372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7228"/>
                                        </p:tgtEl>
                                        <p:attrNameLst>
                                          <p:attrName>style.visibility</p:attrName>
                                        </p:attrNameLst>
                                      </p:cBhvr>
                                      <p:to>
                                        <p:strVal val="visible"/>
                                      </p:to>
                                    </p:set>
                                    <p:anim calcmode="lin" valueType="num">
                                      <p:cBhvr additive="base">
                                        <p:cTn id="18" dur="500" fill="hold"/>
                                        <p:tgtEl>
                                          <p:spTgt spid="137228"/>
                                        </p:tgtEl>
                                        <p:attrNameLst>
                                          <p:attrName>ppt_x</p:attrName>
                                        </p:attrNameLst>
                                      </p:cBhvr>
                                      <p:tavLst>
                                        <p:tav tm="0">
                                          <p:val>
                                            <p:strVal val="0-#ppt_w/2"/>
                                          </p:val>
                                        </p:tav>
                                        <p:tav tm="100000">
                                          <p:val>
                                            <p:strVal val="#ppt_x"/>
                                          </p:val>
                                        </p:tav>
                                      </p:tavLst>
                                    </p:anim>
                                    <p:anim calcmode="lin" valueType="num">
                                      <p:cBhvr additive="base">
                                        <p:cTn id="19" dur="500" fill="hold"/>
                                        <p:tgtEl>
                                          <p:spTgt spid="1372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137229"/>
                                        </p:tgtEl>
                                        <p:attrNameLst>
                                          <p:attrName>style.visibility</p:attrName>
                                        </p:attrNameLst>
                                      </p:cBhvr>
                                      <p:to>
                                        <p:strVal val="visible"/>
                                      </p:to>
                                    </p:set>
                                    <p:anim calcmode="lin" valueType="num">
                                      <p:cBhvr>
                                        <p:cTn id="24" dur="500" fill="hold"/>
                                        <p:tgtEl>
                                          <p:spTgt spid="137229"/>
                                        </p:tgtEl>
                                        <p:attrNameLst>
                                          <p:attrName>ppt_w</p:attrName>
                                        </p:attrNameLst>
                                      </p:cBhvr>
                                      <p:tavLst>
                                        <p:tav tm="0">
                                          <p:val>
                                            <p:fltVal val="0"/>
                                          </p:val>
                                        </p:tav>
                                        <p:tav tm="100000">
                                          <p:val>
                                            <p:strVal val="#ppt_w"/>
                                          </p:val>
                                        </p:tav>
                                      </p:tavLst>
                                    </p:anim>
                                    <p:anim calcmode="lin" valueType="num">
                                      <p:cBhvr>
                                        <p:cTn id="25" dur="500" fill="hold"/>
                                        <p:tgtEl>
                                          <p:spTgt spid="137229"/>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37230"/>
                                        </p:tgtEl>
                                        <p:attrNameLst>
                                          <p:attrName>style.visibility</p:attrName>
                                        </p:attrNameLst>
                                      </p:cBhvr>
                                      <p:to>
                                        <p:strVal val="visible"/>
                                      </p:to>
                                    </p:set>
                                    <p:animEffect transition="in" filter="wipe(left)">
                                      <p:cBhvr>
                                        <p:cTn id="29" dur="1000"/>
                                        <p:tgtEl>
                                          <p:spTgt spid="137230"/>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37231"/>
                                        </p:tgtEl>
                                        <p:attrNameLst>
                                          <p:attrName>style.visibility</p:attrName>
                                        </p:attrNameLst>
                                      </p:cBhvr>
                                      <p:to>
                                        <p:strVal val="visible"/>
                                      </p:to>
                                    </p:set>
                                    <p:animEffect transition="in" filter="wipe(left)">
                                      <p:cBhvr>
                                        <p:cTn id="33" dur="1000"/>
                                        <p:tgtEl>
                                          <p:spTgt spid="137231"/>
                                        </p:tgtEl>
                                      </p:cBhvr>
                                    </p:animEffect>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nodeType="clickEffect">
                                  <p:stCondLst>
                                    <p:cond delay="0"/>
                                  </p:stCondLst>
                                  <p:childTnLst>
                                    <p:set>
                                      <p:cBhvr>
                                        <p:cTn id="37" dur="1" fill="hold">
                                          <p:stCondLst>
                                            <p:cond delay="0"/>
                                          </p:stCondLst>
                                        </p:cTn>
                                        <p:tgtEl>
                                          <p:spTgt spid="137232"/>
                                        </p:tgtEl>
                                        <p:attrNameLst>
                                          <p:attrName>style.visibility</p:attrName>
                                        </p:attrNameLst>
                                      </p:cBhvr>
                                      <p:to>
                                        <p:strVal val="visible"/>
                                      </p:to>
                                    </p:set>
                                    <p:animEffect transition="in" filter="fade">
                                      <p:cBhvr>
                                        <p:cTn id="38" dur="1000"/>
                                        <p:tgtEl>
                                          <p:spTgt spid="137232"/>
                                        </p:tgtEl>
                                      </p:cBhvr>
                                    </p:animEffect>
                                    <p:anim calcmode="lin" valueType="num">
                                      <p:cBhvr>
                                        <p:cTn id="39" dur="1000" fill="hold"/>
                                        <p:tgtEl>
                                          <p:spTgt spid="137232"/>
                                        </p:tgtEl>
                                        <p:attrNameLst>
                                          <p:attrName>ppt_x</p:attrName>
                                        </p:attrNameLst>
                                      </p:cBhvr>
                                      <p:tavLst>
                                        <p:tav tm="0">
                                          <p:val>
                                            <p:strVal val="#ppt_x"/>
                                          </p:val>
                                        </p:tav>
                                        <p:tav tm="100000">
                                          <p:val>
                                            <p:strVal val="#ppt_x"/>
                                          </p:val>
                                        </p:tav>
                                      </p:tavLst>
                                    </p:anim>
                                    <p:anim calcmode="lin" valueType="num">
                                      <p:cBhvr>
                                        <p:cTn id="40" dur="900" decel="100000" fill="hold"/>
                                        <p:tgtEl>
                                          <p:spTgt spid="137232"/>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37232"/>
                                        </p:tgtEl>
                                        <p:attrNameLst>
                                          <p:attrName>ppt_y</p:attrName>
                                        </p:attrNameLst>
                                      </p:cBhvr>
                                      <p:tavLst>
                                        <p:tav tm="0">
                                          <p:val>
                                            <p:strVal val="#ppt_y-.03"/>
                                          </p:val>
                                        </p:tav>
                                        <p:tav tm="100000">
                                          <p:val>
                                            <p:strVal val="#ppt_y"/>
                                          </p:val>
                                        </p:tav>
                                      </p:tavLst>
                                    </p:anim>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37233"/>
                                        </p:tgtEl>
                                        <p:attrNameLst>
                                          <p:attrName>style.visibility</p:attrName>
                                        </p:attrNameLst>
                                      </p:cBhvr>
                                      <p:to>
                                        <p:strVal val="visible"/>
                                      </p:to>
                                    </p:set>
                                    <p:animEffect transition="in" filter="wipe(left)">
                                      <p:cBhvr>
                                        <p:cTn id="45" dur="500"/>
                                        <p:tgtEl>
                                          <p:spTgt spid="137233"/>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137234"/>
                                        </p:tgtEl>
                                        <p:attrNameLst>
                                          <p:attrName>style.visibility</p:attrName>
                                        </p:attrNameLst>
                                      </p:cBhvr>
                                      <p:to>
                                        <p:strVal val="visible"/>
                                      </p:to>
                                    </p:set>
                                    <p:animEffect transition="in" filter="wipe(left)">
                                      <p:cBhvr>
                                        <p:cTn id="49" dur="500"/>
                                        <p:tgtEl>
                                          <p:spTgt spid="137234"/>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37235"/>
                                        </p:tgtEl>
                                        <p:attrNameLst>
                                          <p:attrName>style.visibility</p:attrName>
                                        </p:attrNameLst>
                                      </p:cBhvr>
                                      <p:to>
                                        <p:strVal val="visible"/>
                                      </p:to>
                                    </p:set>
                                    <p:animEffect transition="in" filter="wipe(left)">
                                      <p:cBhvr>
                                        <p:cTn id="53" dur="500"/>
                                        <p:tgtEl>
                                          <p:spTgt spid="137235"/>
                                        </p:tgtEl>
                                      </p:cBhvr>
                                    </p:animEffect>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137236"/>
                                        </p:tgtEl>
                                        <p:attrNameLst>
                                          <p:attrName>style.visibility</p:attrName>
                                        </p:attrNameLst>
                                      </p:cBhvr>
                                      <p:to>
                                        <p:strVal val="visible"/>
                                      </p:to>
                                    </p:set>
                                    <p:animEffect transition="in" filter="wipe(left)">
                                      <p:cBhvr>
                                        <p:cTn id="57" dur="500"/>
                                        <p:tgtEl>
                                          <p:spTgt spid="137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p:bldP spid="137223" grpId="0"/>
      <p:bldP spid="137228" grpId="0"/>
      <p:bldP spid="137229" grpId="0"/>
      <p:bldP spid="137230" grpId="0" animBg="1"/>
      <p:bldP spid="137231" grpId="0"/>
      <p:bldP spid="137233" grpId="0"/>
      <p:bldP spid="137234" grpId="0"/>
      <p:bldP spid="137235" grpId="0"/>
      <p:bldP spid="13723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88" name="Text Box 16"/>
          <p:cNvSpPr txBox="1">
            <a:spLocks noChangeArrowheads="1"/>
          </p:cNvSpPr>
          <p:nvPr/>
        </p:nvSpPr>
        <p:spPr bwMode="auto">
          <a:xfrm>
            <a:off x="533400" y="1219201"/>
            <a:ext cx="10820400" cy="5078313"/>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eaLnBrk="1" hangingPunct="1">
              <a:spcBef>
                <a:spcPct val="50000"/>
              </a:spcBef>
              <a:buFont typeface="Arial" panose="020B0604020202020204" pitchFamily="34" charset="0"/>
              <a:buChar char="•"/>
            </a:pPr>
            <a:r>
              <a:rPr lang="en-US" altLang="zh-CN" b="1" dirty="0">
                <a:ea typeface="宋体" charset="-122"/>
              </a:rPr>
              <a:t>The </a:t>
            </a:r>
            <a:r>
              <a:rPr lang="en-US" altLang="zh-CN" b="1" dirty="0">
                <a:solidFill>
                  <a:srgbClr val="0000FF"/>
                </a:solidFill>
                <a:ea typeface="宋体" charset="-122"/>
              </a:rPr>
              <a:t>position</a:t>
            </a:r>
            <a:r>
              <a:rPr lang="zh-CN" altLang="en-US" b="1" dirty="0">
                <a:solidFill>
                  <a:srgbClr val="0000FF"/>
                </a:solidFill>
                <a:ea typeface="宋体" charset="-122"/>
              </a:rPr>
              <a:t>（位置）</a:t>
            </a:r>
            <a:r>
              <a:rPr lang="en-US" altLang="zh-CN" b="1" dirty="0">
                <a:ea typeface="宋体" charset="-122"/>
              </a:rPr>
              <a:t> of each digit in </a:t>
            </a:r>
            <a:r>
              <a:rPr lang="en-US" altLang="zh-CN" b="1" dirty="0">
                <a:solidFill>
                  <a:srgbClr val="0000FF"/>
                </a:solidFill>
                <a:ea typeface="宋体" charset="-122"/>
              </a:rPr>
              <a:t>a weighted number system</a:t>
            </a:r>
            <a:r>
              <a:rPr lang="zh-CN" altLang="en-US" b="1" dirty="0">
                <a:solidFill>
                  <a:srgbClr val="0000FF"/>
                </a:solidFill>
                <a:ea typeface="宋体" charset="-122"/>
              </a:rPr>
              <a:t>（权重数制系统）</a:t>
            </a:r>
            <a:r>
              <a:rPr lang="en-US" altLang="zh-CN" b="1" dirty="0">
                <a:solidFill>
                  <a:srgbClr val="0000FF"/>
                </a:solidFill>
                <a:ea typeface="宋体" charset="-122"/>
              </a:rPr>
              <a:t> </a:t>
            </a:r>
            <a:r>
              <a:rPr lang="en-US" altLang="zh-CN" b="1" dirty="0">
                <a:ea typeface="宋体" charset="-122"/>
              </a:rPr>
              <a:t>is assigned a weight based on the </a:t>
            </a:r>
            <a:r>
              <a:rPr lang="en-US" altLang="zh-CN" b="1" dirty="0">
                <a:solidFill>
                  <a:srgbClr val="0000FF"/>
                </a:solidFill>
                <a:ea typeface="宋体" charset="-122"/>
              </a:rPr>
              <a:t>base</a:t>
            </a:r>
            <a:r>
              <a:rPr lang="zh-CN" altLang="en-US" b="1" dirty="0">
                <a:solidFill>
                  <a:srgbClr val="0000FF"/>
                </a:solidFill>
                <a:ea typeface="宋体" charset="-122"/>
              </a:rPr>
              <a:t>（基）</a:t>
            </a:r>
            <a:r>
              <a:rPr lang="en-US" altLang="zh-CN" b="1" dirty="0">
                <a:ea typeface="宋体" charset="-122"/>
              </a:rPr>
              <a:t> or </a:t>
            </a:r>
            <a:r>
              <a:rPr lang="en-US" altLang="zh-CN" b="1" dirty="0">
                <a:solidFill>
                  <a:srgbClr val="0000FF"/>
                </a:solidFill>
                <a:ea typeface="宋体" charset="-122"/>
              </a:rPr>
              <a:t>radix</a:t>
            </a:r>
            <a:r>
              <a:rPr lang="zh-CN" altLang="en-US" b="1" dirty="0">
                <a:solidFill>
                  <a:srgbClr val="0000FF"/>
                </a:solidFill>
                <a:ea typeface="宋体" charset="-122"/>
              </a:rPr>
              <a:t>（基数）</a:t>
            </a:r>
            <a:r>
              <a:rPr lang="en-US" altLang="zh-CN" b="1" dirty="0">
                <a:ea typeface="宋体" charset="-122"/>
              </a:rPr>
              <a:t> of the system. </a:t>
            </a:r>
          </a:p>
          <a:p>
            <a:pPr marL="342900" indent="-342900" eaLnBrk="1" hangingPunct="1">
              <a:spcBef>
                <a:spcPct val="50000"/>
              </a:spcBef>
              <a:buFont typeface="Arial" panose="020B0604020202020204" pitchFamily="34" charset="0"/>
              <a:buChar char="•"/>
            </a:pPr>
            <a:r>
              <a:rPr lang="en-US" altLang="zh-CN" b="1" dirty="0">
                <a:ea typeface="宋体" charset="-122"/>
              </a:rPr>
              <a:t>The </a:t>
            </a:r>
            <a:r>
              <a:rPr lang="en-US" altLang="zh-CN" b="1" dirty="0">
                <a:solidFill>
                  <a:srgbClr val="0000FF"/>
                </a:solidFill>
                <a:ea typeface="宋体" charset="-122"/>
              </a:rPr>
              <a:t>radix of decimal numbers is ten</a:t>
            </a:r>
            <a:r>
              <a:rPr lang="en-US" altLang="zh-CN" b="1" dirty="0">
                <a:ea typeface="宋体" charset="-122"/>
              </a:rPr>
              <a:t>, because only ten symbols (0 through 9) are used to represent any number.</a:t>
            </a:r>
          </a:p>
          <a:p>
            <a:pPr marL="342900" indent="-342900" eaLnBrk="1" hangingPunct="1">
              <a:spcBef>
                <a:spcPct val="50000"/>
              </a:spcBef>
              <a:buFont typeface="Arial" panose="020B0604020202020204" pitchFamily="34" charset="0"/>
              <a:buChar char="•"/>
            </a:pPr>
            <a:r>
              <a:rPr lang="en-US" altLang="zh-CN" b="1" dirty="0">
                <a:ea typeface="宋体" charset="-122"/>
              </a:rPr>
              <a:t>The column </a:t>
            </a:r>
            <a:r>
              <a:rPr lang="en-US" altLang="zh-CN" b="1" dirty="0">
                <a:solidFill>
                  <a:srgbClr val="0000FF"/>
                </a:solidFill>
                <a:ea typeface="宋体" charset="-122"/>
              </a:rPr>
              <a:t>weights </a:t>
            </a:r>
            <a:r>
              <a:rPr lang="en-US" altLang="zh-CN" b="1" dirty="0">
                <a:ea typeface="宋体" charset="-122"/>
              </a:rPr>
              <a:t>of decimal numbers are </a:t>
            </a:r>
            <a:r>
              <a:rPr lang="en-US" altLang="zh-CN" b="1" dirty="0">
                <a:solidFill>
                  <a:srgbClr val="0000FF"/>
                </a:solidFill>
                <a:ea typeface="宋体" charset="-122"/>
              </a:rPr>
              <a:t>powers of ten </a:t>
            </a:r>
            <a:r>
              <a:rPr lang="en-US" altLang="zh-CN" b="1" dirty="0">
                <a:ea typeface="宋体" charset="-122"/>
              </a:rPr>
              <a:t>that increase from right to left beginning with 10</a:t>
            </a:r>
            <a:r>
              <a:rPr lang="en-US" altLang="zh-CN" b="1" baseline="30000" dirty="0">
                <a:ea typeface="宋体" charset="-122"/>
              </a:rPr>
              <a:t>0</a:t>
            </a:r>
            <a:r>
              <a:rPr lang="en-US" altLang="zh-CN" b="1" dirty="0">
                <a:ea typeface="宋体" charset="-122"/>
              </a:rPr>
              <a:t> =1:</a:t>
            </a:r>
          </a:p>
          <a:p>
            <a:pPr algn="ctr" eaLnBrk="1" hangingPunct="1">
              <a:spcBef>
                <a:spcPct val="50000"/>
              </a:spcBef>
            </a:pPr>
            <a:r>
              <a:rPr lang="en-US" altLang="zh-CN" b="1" dirty="0">
                <a:solidFill>
                  <a:srgbClr val="FF0000"/>
                </a:solidFill>
                <a:ea typeface="宋体" charset="-122"/>
              </a:rPr>
              <a:t>…10</a:t>
            </a:r>
            <a:r>
              <a:rPr lang="en-US" altLang="zh-CN" b="1" baseline="30000" dirty="0">
                <a:solidFill>
                  <a:srgbClr val="FF0000"/>
                </a:solidFill>
                <a:ea typeface="宋体" charset="-122"/>
              </a:rPr>
              <a:t>5</a:t>
            </a:r>
            <a:r>
              <a:rPr lang="en-US" altLang="zh-CN" b="1" dirty="0">
                <a:solidFill>
                  <a:srgbClr val="FF0000"/>
                </a:solidFill>
                <a:ea typeface="宋体" charset="-122"/>
              </a:rPr>
              <a:t> 10</a:t>
            </a:r>
            <a:r>
              <a:rPr lang="en-US" altLang="zh-CN" b="1" baseline="30000" dirty="0">
                <a:solidFill>
                  <a:srgbClr val="FF0000"/>
                </a:solidFill>
                <a:ea typeface="宋体" charset="-122"/>
              </a:rPr>
              <a:t>4</a:t>
            </a:r>
            <a:r>
              <a:rPr lang="en-US" altLang="zh-CN" b="1" dirty="0">
                <a:solidFill>
                  <a:srgbClr val="FF0000"/>
                </a:solidFill>
                <a:ea typeface="宋体" charset="-122"/>
              </a:rPr>
              <a:t> 10</a:t>
            </a:r>
            <a:r>
              <a:rPr lang="en-US" altLang="zh-CN" b="1" baseline="30000" dirty="0">
                <a:solidFill>
                  <a:srgbClr val="FF0000"/>
                </a:solidFill>
                <a:ea typeface="宋体" charset="-122"/>
              </a:rPr>
              <a:t>3</a:t>
            </a:r>
            <a:r>
              <a:rPr lang="en-US" altLang="zh-CN" b="1" dirty="0">
                <a:solidFill>
                  <a:srgbClr val="FF0000"/>
                </a:solidFill>
                <a:ea typeface="宋体" charset="-122"/>
              </a:rPr>
              <a:t> 10</a:t>
            </a:r>
            <a:r>
              <a:rPr lang="en-US" altLang="zh-CN" b="1" baseline="30000" dirty="0">
                <a:solidFill>
                  <a:srgbClr val="FF0000"/>
                </a:solidFill>
                <a:ea typeface="宋体" charset="-122"/>
              </a:rPr>
              <a:t>2</a:t>
            </a:r>
            <a:r>
              <a:rPr lang="en-US" altLang="zh-CN" b="1" dirty="0">
                <a:solidFill>
                  <a:srgbClr val="FF0000"/>
                </a:solidFill>
                <a:ea typeface="宋体" charset="-122"/>
              </a:rPr>
              <a:t> 10</a:t>
            </a:r>
            <a:r>
              <a:rPr lang="en-US" altLang="zh-CN" b="1" baseline="30000" dirty="0">
                <a:solidFill>
                  <a:srgbClr val="FF0000"/>
                </a:solidFill>
                <a:ea typeface="宋体" charset="-122"/>
              </a:rPr>
              <a:t>1</a:t>
            </a:r>
            <a:r>
              <a:rPr lang="en-US" altLang="zh-CN" b="1" dirty="0">
                <a:solidFill>
                  <a:srgbClr val="FF0000"/>
                </a:solidFill>
                <a:ea typeface="宋体" charset="-122"/>
              </a:rPr>
              <a:t> 10</a:t>
            </a:r>
            <a:r>
              <a:rPr lang="en-US" altLang="zh-CN" b="1" baseline="30000" dirty="0">
                <a:solidFill>
                  <a:srgbClr val="FF0000"/>
                </a:solidFill>
                <a:ea typeface="宋体" charset="-122"/>
              </a:rPr>
              <a:t>0</a:t>
            </a:r>
            <a:r>
              <a:rPr lang="en-US" altLang="zh-CN" b="1" dirty="0">
                <a:ea typeface="宋体" charset="-122"/>
              </a:rPr>
              <a:t>.</a:t>
            </a:r>
          </a:p>
          <a:p>
            <a:pPr marL="342900" indent="-342900" eaLnBrk="1" hangingPunct="1">
              <a:spcBef>
                <a:spcPct val="50000"/>
              </a:spcBef>
              <a:buFont typeface="Arial" panose="020B0604020202020204" pitchFamily="34" charset="0"/>
              <a:buChar char="•"/>
            </a:pPr>
            <a:r>
              <a:rPr lang="en-US" altLang="zh-CN" b="1" dirty="0">
                <a:ea typeface="宋体" charset="-122"/>
              </a:rPr>
              <a:t>For fractional decimal numbers, the column </a:t>
            </a:r>
            <a:r>
              <a:rPr lang="en-US" altLang="zh-CN" b="1" dirty="0">
                <a:solidFill>
                  <a:srgbClr val="0000FF"/>
                </a:solidFill>
                <a:ea typeface="宋体" charset="-122"/>
              </a:rPr>
              <a:t>weights </a:t>
            </a:r>
            <a:r>
              <a:rPr lang="en-US" altLang="zh-CN" b="1" dirty="0">
                <a:ea typeface="宋体" charset="-122"/>
              </a:rPr>
              <a:t>are </a:t>
            </a:r>
            <a:r>
              <a:rPr lang="en-US" altLang="zh-CN" b="1" dirty="0">
                <a:solidFill>
                  <a:srgbClr val="0000FF"/>
                </a:solidFill>
                <a:ea typeface="宋体" charset="-122"/>
              </a:rPr>
              <a:t>negative powers of ten </a:t>
            </a:r>
            <a:r>
              <a:rPr lang="en-US" altLang="zh-CN" b="1" dirty="0">
                <a:ea typeface="宋体" charset="-122"/>
              </a:rPr>
              <a:t>that decrease from left to right:</a:t>
            </a:r>
          </a:p>
          <a:p>
            <a:pPr algn="ctr" eaLnBrk="1" hangingPunct="1">
              <a:spcBef>
                <a:spcPct val="50000"/>
              </a:spcBef>
            </a:pPr>
            <a:r>
              <a:rPr lang="en-US" altLang="zh-CN" b="1" dirty="0">
                <a:ea typeface="宋体" charset="-122"/>
              </a:rPr>
              <a:t>10</a:t>
            </a:r>
            <a:r>
              <a:rPr lang="en-US" altLang="zh-CN" b="1" baseline="30000" dirty="0">
                <a:ea typeface="宋体" charset="-122"/>
              </a:rPr>
              <a:t>2</a:t>
            </a:r>
            <a:r>
              <a:rPr lang="en-US" altLang="zh-CN" b="1" dirty="0">
                <a:ea typeface="宋体" charset="-122"/>
              </a:rPr>
              <a:t> 10</a:t>
            </a:r>
            <a:r>
              <a:rPr lang="en-US" altLang="zh-CN" b="1" baseline="30000" dirty="0">
                <a:ea typeface="宋体" charset="-122"/>
              </a:rPr>
              <a:t>1</a:t>
            </a:r>
            <a:r>
              <a:rPr lang="en-US" altLang="zh-CN" b="1" dirty="0">
                <a:ea typeface="宋体" charset="-122"/>
              </a:rPr>
              <a:t> 10</a:t>
            </a:r>
            <a:r>
              <a:rPr lang="en-US" altLang="zh-CN" b="1" baseline="30000" dirty="0">
                <a:ea typeface="宋体" charset="-122"/>
              </a:rPr>
              <a:t>0</a:t>
            </a:r>
            <a:r>
              <a:rPr lang="en-US" altLang="zh-CN" b="1" dirty="0">
                <a:ea typeface="宋体" charset="-122"/>
              </a:rPr>
              <a:t>. </a:t>
            </a:r>
            <a:r>
              <a:rPr lang="en-US" altLang="zh-CN" b="1" dirty="0">
                <a:solidFill>
                  <a:srgbClr val="FF0000"/>
                </a:solidFill>
                <a:ea typeface="宋体" charset="-122"/>
              </a:rPr>
              <a:t>10</a:t>
            </a:r>
            <a:r>
              <a:rPr lang="en-US" altLang="zh-CN" b="1" baseline="30000" dirty="0">
                <a:solidFill>
                  <a:srgbClr val="FF0000"/>
                </a:solidFill>
                <a:ea typeface="宋体" charset="-122"/>
              </a:rPr>
              <a:t>-1</a:t>
            </a:r>
            <a:r>
              <a:rPr lang="en-US" altLang="zh-CN" b="1" dirty="0">
                <a:solidFill>
                  <a:srgbClr val="FF0000"/>
                </a:solidFill>
                <a:ea typeface="宋体" charset="-122"/>
              </a:rPr>
              <a:t> 10</a:t>
            </a:r>
            <a:r>
              <a:rPr lang="en-US" altLang="zh-CN" b="1" baseline="30000" dirty="0">
                <a:solidFill>
                  <a:srgbClr val="FF0000"/>
                </a:solidFill>
                <a:ea typeface="宋体" charset="-122"/>
              </a:rPr>
              <a:t>-2</a:t>
            </a:r>
            <a:r>
              <a:rPr lang="en-US" altLang="zh-CN" b="1" dirty="0">
                <a:solidFill>
                  <a:srgbClr val="FF0000"/>
                </a:solidFill>
                <a:ea typeface="宋体" charset="-122"/>
              </a:rPr>
              <a:t> 10</a:t>
            </a:r>
            <a:r>
              <a:rPr lang="en-US" altLang="zh-CN" b="1" baseline="30000" dirty="0">
                <a:solidFill>
                  <a:srgbClr val="FF0000"/>
                </a:solidFill>
                <a:ea typeface="宋体" charset="-122"/>
              </a:rPr>
              <a:t>-3</a:t>
            </a:r>
            <a:r>
              <a:rPr lang="en-US" altLang="zh-CN" b="1" dirty="0">
                <a:solidFill>
                  <a:srgbClr val="FF0000"/>
                </a:solidFill>
                <a:ea typeface="宋体" charset="-122"/>
              </a:rPr>
              <a:t> 10</a:t>
            </a:r>
            <a:r>
              <a:rPr lang="en-US" altLang="zh-CN" b="1" baseline="30000" dirty="0">
                <a:solidFill>
                  <a:srgbClr val="FF0000"/>
                </a:solidFill>
                <a:ea typeface="宋体" charset="-122"/>
              </a:rPr>
              <a:t>-4</a:t>
            </a:r>
            <a:r>
              <a:rPr lang="en-US" altLang="zh-CN" b="1" dirty="0">
                <a:solidFill>
                  <a:srgbClr val="FF0000"/>
                </a:solidFill>
                <a:ea typeface="宋体" charset="-122"/>
              </a:rPr>
              <a:t> …</a:t>
            </a:r>
          </a:p>
        </p:txBody>
      </p:sp>
      <p:sp>
        <p:nvSpPr>
          <p:cNvPr id="3101" name="Rectangle 29"/>
          <p:cNvSpPr>
            <a:spLocks noChangeArrowheads="1"/>
          </p:cNvSpPr>
          <p:nvPr/>
        </p:nvSpPr>
        <p:spPr bwMode="auto">
          <a:xfrm>
            <a:off x="1600200" y="457201"/>
            <a:ext cx="4876800" cy="523220"/>
          </a:xfrm>
          <a:prstGeom prst="rect">
            <a:avLst/>
          </a:prstGeom>
          <a:solidFill>
            <a:srgbClr val="996633"/>
          </a:solidFill>
          <a:ln w="9525">
            <a:solidFill>
              <a:srgbClr val="000000"/>
            </a:solidFill>
            <a:miter lim="800000"/>
            <a:headEnd/>
            <a:tailEnd/>
          </a:ln>
          <a:effectLst/>
        </p:spPr>
        <p:txBody>
          <a:bodyPr wrap="square">
            <a:spAutoFit/>
          </a:bodyPr>
          <a:lstStyle/>
          <a:p>
            <a:pPr eaLnBrk="1" hangingPunct="1"/>
            <a:r>
              <a:rPr lang="en-US" altLang="zh-CN" sz="2800" dirty="0">
                <a:solidFill>
                  <a:srgbClr val="FFFF99"/>
                </a:solidFill>
                <a:ea typeface="宋体" charset="-122"/>
              </a:rPr>
              <a:t>Decimal Numbers</a:t>
            </a:r>
            <a:r>
              <a:rPr lang="zh-CN" altLang="en-US" sz="2800" dirty="0">
                <a:solidFill>
                  <a:srgbClr val="FFFF99"/>
                </a:solidFill>
                <a:ea typeface="宋体" charset="-122"/>
              </a:rPr>
              <a:t>（十进制数）</a:t>
            </a:r>
            <a:endParaRPr lang="en-US" altLang="zh-CN" sz="2800" dirty="0">
              <a:solidFill>
                <a:srgbClr val="FFFF99"/>
              </a:solidFill>
              <a:ea typeface="宋体" charset="-122"/>
            </a:endParaRPr>
          </a:p>
        </p:txBody>
      </p:sp>
      <p:sp>
        <p:nvSpPr>
          <p:cNvPr id="2" name="云形 1"/>
          <p:cNvSpPr/>
          <p:nvPr/>
        </p:nvSpPr>
        <p:spPr bwMode="auto">
          <a:xfrm>
            <a:off x="6629400" y="348343"/>
            <a:ext cx="4038600" cy="679379"/>
          </a:xfrm>
          <a:prstGeom prst="cloud">
            <a:avLst/>
          </a:prstGeom>
          <a:solidFill>
            <a:srgbClr val="CC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r>
              <a:rPr lang="en-US" altLang="zh-CN" sz="2000" b="1" dirty="0">
                <a:latin typeface="Arial" charset="0"/>
                <a:ea typeface="黑体" pitchFamily="2" charset="-122"/>
              </a:rPr>
              <a:t>What is the number?</a:t>
            </a:r>
            <a:endParaRPr lang="zh-CN" altLang="en-US" sz="2000" b="1" dirty="0">
              <a:latin typeface="Arial" charset="0"/>
              <a:ea typeface="黑体" pitchFamily="2" charset="-122"/>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088">
                                            <p:txEl>
                                              <p:pRg st="0" end="0"/>
                                            </p:txEl>
                                          </p:spTgt>
                                        </p:tgtEl>
                                        <p:attrNameLst>
                                          <p:attrName>style.visibility</p:attrName>
                                        </p:attrNameLst>
                                      </p:cBhvr>
                                      <p:to>
                                        <p:strVal val="visible"/>
                                      </p:to>
                                    </p:set>
                                    <p:anim calcmode="lin" valueType="num">
                                      <p:cBhvr additive="base">
                                        <p:cTn id="15" dur="500" fill="hold"/>
                                        <p:tgtEl>
                                          <p:spTgt spid="3088">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3088">
                                            <p:txEl>
                                              <p:pRg st="1" end="1"/>
                                            </p:txEl>
                                          </p:spTgt>
                                        </p:tgtEl>
                                        <p:attrNameLst>
                                          <p:attrName>style.visibility</p:attrName>
                                        </p:attrNameLst>
                                      </p:cBhvr>
                                      <p:to>
                                        <p:strVal val="visible"/>
                                      </p:to>
                                    </p:set>
                                    <p:anim calcmode="lin" valueType="num">
                                      <p:cBhvr additive="base">
                                        <p:cTn id="21" dur="500" fill="hold"/>
                                        <p:tgtEl>
                                          <p:spTgt spid="3088">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0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088">
                                            <p:txEl>
                                              <p:pRg st="2" end="2"/>
                                            </p:txEl>
                                          </p:spTgt>
                                        </p:tgtEl>
                                        <p:attrNameLst>
                                          <p:attrName>style.visibility</p:attrName>
                                        </p:attrNameLst>
                                      </p:cBhvr>
                                      <p:to>
                                        <p:strVal val="visible"/>
                                      </p:to>
                                    </p:set>
                                    <p:anim calcmode="lin" valueType="num">
                                      <p:cBhvr additive="base">
                                        <p:cTn id="27" dur="500" fill="hold"/>
                                        <p:tgtEl>
                                          <p:spTgt spid="3088">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088">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088">
                                            <p:txEl>
                                              <p:pRg st="3" end="3"/>
                                            </p:txEl>
                                          </p:spTgt>
                                        </p:tgtEl>
                                        <p:attrNameLst>
                                          <p:attrName>style.visibility</p:attrName>
                                        </p:attrNameLst>
                                      </p:cBhvr>
                                      <p:to>
                                        <p:strVal val="visible"/>
                                      </p:to>
                                    </p:set>
                                    <p:anim calcmode="lin" valueType="num">
                                      <p:cBhvr additive="base">
                                        <p:cTn id="31" dur="500" fill="hold"/>
                                        <p:tgtEl>
                                          <p:spTgt spid="3088">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0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088">
                                            <p:txEl>
                                              <p:pRg st="4" end="4"/>
                                            </p:txEl>
                                          </p:spTgt>
                                        </p:tgtEl>
                                        <p:attrNameLst>
                                          <p:attrName>style.visibility</p:attrName>
                                        </p:attrNameLst>
                                      </p:cBhvr>
                                      <p:to>
                                        <p:strVal val="visible"/>
                                      </p:to>
                                    </p:set>
                                    <p:anim calcmode="lin" valueType="num">
                                      <p:cBhvr additive="base">
                                        <p:cTn id="37" dur="500" fill="hold"/>
                                        <p:tgtEl>
                                          <p:spTgt spid="3088">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088">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3088">
                                            <p:txEl>
                                              <p:pRg st="5" end="5"/>
                                            </p:txEl>
                                          </p:spTgt>
                                        </p:tgtEl>
                                        <p:attrNameLst>
                                          <p:attrName>style.visibility</p:attrName>
                                        </p:attrNameLst>
                                      </p:cBhvr>
                                      <p:to>
                                        <p:strVal val="visible"/>
                                      </p:to>
                                    </p:set>
                                    <p:anim calcmode="lin" valueType="num">
                                      <p:cBhvr additive="base">
                                        <p:cTn id="41" dur="500" fill="hold"/>
                                        <p:tgtEl>
                                          <p:spTgt spid="3088">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08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9268" name="Rectangle 4"/>
          <p:cNvSpPr>
            <a:spLocks noChangeArrowheads="1"/>
          </p:cNvSpPr>
          <p:nvPr/>
        </p:nvSpPr>
        <p:spPr bwMode="auto">
          <a:xfrm>
            <a:off x="2405743" y="424317"/>
            <a:ext cx="6885218"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Signed Binary Numbers</a:t>
            </a:r>
            <a:r>
              <a:rPr lang="zh-CN" altLang="en-US" sz="2800" dirty="0">
                <a:solidFill>
                  <a:srgbClr val="FFFF99"/>
                </a:solidFill>
                <a:ea typeface="宋体" charset="-122"/>
              </a:rPr>
              <a:t>（有符号二进制数）</a:t>
            </a:r>
            <a:endParaRPr lang="en-US" altLang="zh-CN" sz="2800" dirty="0">
              <a:solidFill>
                <a:srgbClr val="FFFF99"/>
              </a:solidFill>
              <a:ea typeface="宋体" charset="-122"/>
            </a:endParaRPr>
          </a:p>
        </p:txBody>
      </p:sp>
      <p:sp>
        <p:nvSpPr>
          <p:cNvPr id="139269" name="Text Box 5"/>
          <p:cNvSpPr txBox="1">
            <a:spLocks noChangeArrowheads="1"/>
          </p:cNvSpPr>
          <p:nvPr/>
        </p:nvSpPr>
        <p:spPr bwMode="auto">
          <a:xfrm>
            <a:off x="762000" y="1114581"/>
            <a:ext cx="11049000" cy="3539430"/>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There are several ways to represent </a:t>
            </a:r>
            <a:r>
              <a:rPr lang="en-US" altLang="zh-CN" sz="2800" b="1" dirty="0">
                <a:solidFill>
                  <a:srgbClr val="0000FF"/>
                </a:solidFill>
                <a:ea typeface="宋体" charset="-122"/>
              </a:rPr>
              <a:t>signed binary numbers</a:t>
            </a:r>
            <a:r>
              <a:rPr lang="en-US" altLang="zh-CN" sz="2800" b="1" dirty="0">
                <a:ea typeface="宋体" charset="-122"/>
              </a:rPr>
              <a:t>. </a:t>
            </a:r>
          </a:p>
          <a:p>
            <a:pPr marL="342900" indent="-342900">
              <a:spcBef>
                <a:spcPct val="50000"/>
              </a:spcBef>
              <a:buFont typeface="Arial" panose="020B0604020202020204" pitchFamily="34" charset="0"/>
              <a:buChar char="•"/>
            </a:pPr>
            <a:r>
              <a:rPr lang="en-US" altLang="zh-CN" sz="2800" b="1" dirty="0">
                <a:ea typeface="宋体" charset="-122"/>
              </a:rPr>
              <a:t>In all cases, the </a:t>
            </a:r>
            <a:r>
              <a:rPr lang="en-US" altLang="zh-CN" sz="2800" b="1" dirty="0">
                <a:solidFill>
                  <a:srgbClr val="0000FF"/>
                </a:solidFill>
                <a:ea typeface="宋体" charset="-122"/>
              </a:rPr>
              <a:t>MSB</a:t>
            </a:r>
            <a:r>
              <a:rPr lang="zh-CN" altLang="en-US" sz="2800" b="1" dirty="0">
                <a:solidFill>
                  <a:srgbClr val="0000FF"/>
                </a:solidFill>
                <a:ea typeface="宋体" charset="-122"/>
              </a:rPr>
              <a:t>（最高位）</a:t>
            </a:r>
            <a:r>
              <a:rPr lang="en-US" altLang="zh-CN" sz="2800" b="1" dirty="0">
                <a:solidFill>
                  <a:srgbClr val="0000FF"/>
                </a:solidFill>
                <a:ea typeface="宋体" charset="-122"/>
              </a:rPr>
              <a:t> </a:t>
            </a:r>
            <a:r>
              <a:rPr lang="en-US" altLang="zh-CN" sz="2800" b="1" dirty="0">
                <a:ea typeface="宋体" charset="-122"/>
              </a:rPr>
              <a:t>in a signed number is </a:t>
            </a:r>
            <a:r>
              <a:rPr lang="en-US" altLang="zh-CN" sz="2800" b="1" dirty="0">
                <a:solidFill>
                  <a:srgbClr val="0000FF"/>
                </a:solidFill>
                <a:ea typeface="宋体" charset="-122"/>
              </a:rPr>
              <a:t>the sign bit</a:t>
            </a:r>
            <a:r>
              <a:rPr lang="zh-CN" altLang="en-US" sz="2800" b="1" dirty="0">
                <a:solidFill>
                  <a:srgbClr val="0000FF"/>
                </a:solidFill>
                <a:ea typeface="宋体" charset="-122"/>
              </a:rPr>
              <a:t>（符号位）</a:t>
            </a:r>
            <a:r>
              <a:rPr lang="en-US" altLang="zh-CN" sz="2800" b="1" dirty="0">
                <a:ea typeface="宋体" charset="-122"/>
              </a:rPr>
              <a:t>, that tells you if the number is positive or negative. </a:t>
            </a:r>
          </a:p>
          <a:p>
            <a:pPr marL="800100" lvl="1" indent="-342900">
              <a:spcBef>
                <a:spcPct val="50000"/>
              </a:spcBef>
              <a:buFont typeface="Arial" panose="020B0604020202020204" pitchFamily="34" charset="0"/>
              <a:buChar char="•"/>
            </a:pPr>
            <a:r>
              <a:rPr lang="en-US" altLang="zh-CN" sz="2800" b="1" dirty="0">
                <a:ea typeface="宋体" charset="-122"/>
              </a:rPr>
              <a:t>the sign-magnitude form(</a:t>
            </a:r>
            <a:r>
              <a:rPr lang="zh-CN" altLang="en-US" sz="2800" b="1" dirty="0">
                <a:ea typeface="宋体" charset="-122"/>
              </a:rPr>
              <a:t>原码形式</a:t>
            </a:r>
            <a:r>
              <a:rPr lang="en-US" altLang="zh-CN" sz="2800" b="1" dirty="0">
                <a:ea typeface="宋体" charset="-122"/>
              </a:rPr>
              <a:t>)</a:t>
            </a:r>
          </a:p>
          <a:p>
            <a:pPr marL="800100" lvl="1" indent="-342900">
              <a:spcBef>
                <a:spcPct val="50000"/>
              </a:spcBef>
              <a:buFont typeface="Arial" panose="020B0604020202020204" pitchFamily="34" charset="0"/>
              <a:buChar char="•"/>
            </a:pPr>
            <a:r>
              <a:rPr lang="en-US" altLang="zh-CN" sz="2800" b="1" dirty="0">
                <a:ea typeface="宋体" charset="-122"/>
              </a:rPr>
              <a:t>the 1’s complement form(</a:t>
            </a:r>
            <a:r>
              <a:rPr lang="zh-CN" altLang="en-US" sz="2800" b="1" dirty="0">
                <a:ea typeface="宋体" charset="-122"/>
              </a:rPr>
              <a:t>反码形式</a:t>
            </a:r>
            <a:r>
              <a:rPr lang="en-US" altLang="zh-CN" sz="2800" b="1" dirty="0">
                <a:ea typeface="宋体" charset="-122"/>
              </a:rPr>
              <a:t>)</a:t>
            </a:r>
          </a:p>
          <a:p>
            <a:pPr marL="800100" lvl="1" indent="-342900">
              <a:spcBef>
                <a:spcPct val="50000"/>
              </a:spcBef>
              <a:buFont typeface="Arial" panose="020B0604020202020204" pitchFamily="34" charset="0"/>
              <a:buChar char="•"/>
            </a:pPr>
            <a:r>
              <a:rPr lang="en-US" altLang="zh-CN" sz="2800" b="1" dirty="0">
                <a:ea typeface="宋体" charset="-122"/>
              </a:rPr>
              <a:t>the 2’s complement form(</a:t>
            </a:r>
            <a:r>
              <a:rPr lang="zh-CN" altLang="en-US" sz="2800" b="1" dirty="0">
                <a:ea typeface="宋体" charset="-122"/>
              </a:rPr>
              <a:t>补码形式</a:t>
            </a:r>
            <a:r>
              <a:rPr lang="en-US" altLang="zh-CN" sz="2800" b="1" dirty="0">
                <a:ea typeface="宋体" charset="-122"/>
              </a:rPr>
              <a:t>)</a:t>
            </a:r>
          </a:p>
        </p:txBody>
      </p:sp>
      <p:sp>
        <p:nvSpPr>
          <p:cNvPr id="139294" name="Text Box 30"/>
          <p:cNvSpPr txBox="1">
            <a:spLocks noChangeArrowheads="1"/>
          </p:cNvSpPr>
          <p:nvPr/>
        </p:nvSpPr>
        <p:spPr bwMode="auto">
          <a:xfrm>
            <a:off x="762000" y="4850822"/>
            <a:ext cx="11125200" cy="461665"/>
          </a:xfrm>
          <a:prstGeom prst="rect">
            <a:avLst/>
          </a:prstGeom>
          <a:noFill/>
          <a:ln w="9525">
            <a:noFill/>
            <a:miter lim="800000"/>
            <a:headEnd/>
            <a:tailEnd/>
          </a:ln>
          <a:effectLst/>
        </p:spPr>
        <p:txBody>
          <a:bodyPr wrap="square">
            <a:spAutoFit/>
          </a:bodyPr>
          <a:lstStyle/>
          <a:p>
            <a:pPr>
              <a:spcBef>
                <a:spcPct val="50000"/>
              </a:spcBef>
            </a:pPr>
            <a:r>
              <a:rPr lang="en-US" altLang="zh-CN" b="1" dirty="0">
                <a:ea typeface="宋体" charset="-122"/>
              </a:rPr>
              <a:t>For example, the positive number 58 is written using 8-bits as </a:t>
            </a:r>
            <a:r>
              <a:rPr lang="en-US" altLang="zh-CN" b="1" dirty="0">
                <a:solidFill>
                  <a:srgbClr val="FF0000"/>
                </a:solidFill>
                <a:ea typeface="宋体" charset="-122"/>
              </a:rPr>
              <a:t>0</a:t>
            </a:r>
            <a:r>
              <a:rPr lang="en-US" altLang="zh-CN" b="1" dirty="0">
                <a:solidFill>
                  <a:srgbClr val="0000FF"/>
                </a:solidFill>
                <a:ea typeface="宋体" charset="-122"/>
              </a:rPr>
              <a:t>0111010</a:t>
            </a:r>
            <a:r>
              <a:rPr lang="en-US" altLang="zh-CN" b="1" dirty="0">
                <a:ea typeface="宋体" charset="-122"/>
              </a:rPr>
              <a:t> (true form).</a:t>
            </a:r>
          </a:p>
        </p:txBody>
      </p:sp>
      <p:sp>
        <p:nvSpPr>
          <p:cNvPr id="139295" name="Text Box 31"/>
          <p:cNvSpPr txBox="1">
            <a:spLocks noChangeArrowheads="1"/>
          </p:cNvSpPr>
          <p:nvPr/>
        </p:nvSpPr>
        <p:spPr bwMode="auto">
          <a:xfrm>
            <a:off x="7772400" y="5544981"/>
            <a:ext cx="18288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Sign bit</a:t>
            </a:r>
          </a:p>
        </p:txBody>
      </p:sp>
      <p:sp>
        <p:nvSpPr>
          <p:cNvPr id="139296" name="Line 32"/>
          <p:cNvSpPr>
            <a:spLocks noChangeShapeType="1"/>
          </p:cNvSpPr>
          <p:nvPr/>
        </p:nvSpPr>
        <p:spPr bwMode="auto">
          <a:xfrm flipV="1">
            <a:off x="8534400" y="5316380"/>
            <a:ext cx="381000" cy="228600"/>
          </a:xfrm>
          <a:prstGeom prst="line">
            <a:avLst/>
          </a:prstGeom>
          <a:noFill/>
          <a:ln w="9525">
            <a:solidFill>
              <a:srgbClr val="FF0000"/>
            </a:solidFill>
            <a:round/>
            <a:headEnd/>
            <a:tailEnd type="triangle" w="med" len="med"/>
          </a:ln>
          <a:effectLst/>
        </p:spPr>
        <p:txBody>
          <a:bodyPr/>
          <a:lstStyle/>
          <a:p>
            <a:endParaRPr lang="zh-CN" altLang="en-US"/>
          </a:p>
        </p:txBody>
      </p:sp>
      <p:sp>
        <p:nvSpPr>
          <p:cNvPr id="139297" name="Text Box 33"/>
          <p:cNvSpPr txBox="1">
            <a:spLocks noChangeArrowheads="1"/>
          </p:cNvSpPr>
          <p:nvPr/>
        </p:nvSpPr>
        <p:spPr bwMode="auto">
          <a:xfrm>
            <a:off x="9829800" y="5544981"/>
            <a:ext cx="2209800" cy="396875"/>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0000FF"/>
                </a:solidFill>
                <a:ea typeface="宋体" charset="-122"/>
              </a:rPr>
              <a:t>Magnitude bits</a:t>
            </a:r>
          </a:p>
        </p:txBody>
      </p:sp>
      <p:sp>
        <p:nvSpPr>
          <p:cNvPr id="139298" name="Line 34"/>
          <p:cNvSpPr>
            <a:spLocks noChangeShapeType="1"/>
          </p:cNvSpPr>
          <p:nvPr/>
        </p:nvSpPr>
        <p:spPr bwMode="auto">
          <a:xfrm flipH="1" flipV="1">
            <a:off x="9677400" y="5316380"/>
            <a:ext cx="304800" cy="304800"/>
          </a:xfrm>
          <a:prstGeom prst="line">
            <a:avLst/>
          </a:prstGeom>
          <a:noFill/>
          <a:ln w="9525">
            <a:solidFill>
              <a:srgbClr val="0000FF"/>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39294"/>
                                        </p:tgtEl>
                                        <p:attrNameLst>
                                          <p:attrName>style.visibility</p:attrName>
                                        </p:attrNameLst>
                                      </p:cBhvr>
                                      <p:to>
                                        <p:strVal val="visible"/>
                                      </p:to>
                                    </p:set>
                                    <p:animEffect transition="in" filter="fade">
                                      <p:cBhvr>
                                        <p:cTn id="7" dur="1000"/>
                                        <p:tgtEl>
                                          <p:spTgt spid="139294"/>
                                        </p:tgtEl>
                                      </p:cBhvr>
                                    </p:animEffect>
                                    <p:anim calcmode="lin" valueType="num">
                                      <p:cBhvr>
                                        <p:cTn id="8" dur="1000" fill="hold"/>
                                        <p:tgtEl>
                                          <p:spTgt spid="139294"/>
                                        </p:tgtEl>
                                        <p:attrNameLst>
                                          <p:attrName>ppt_x</p:attrName>
                                        </p:attrNameLst>
                                      </p:cBhvr>
                                      <p:tavLst>
                                        <p:tav tm="0">
                                          <p:val>
                                            <p:strVal val="#ppt_x"/>
                                          </p:val>
                                        </p:tav>
                                        <p:tav tm="100000">
                                          <p:val>
                                            <p:strVal val="#ppt_x"/>
                                          </p:val>
                                        </p:tav>
                                      </p:tavLst>
                                    </p:anim>
                                    <p:anim calcmode="lin" valueType="num">
                                      <p:cBhvr>
                                        <p:cTn id="9" dur="900" decel="100000" fill="hold"/>
                                        <p:tgtEl>
                                          <p:spTgt spid="13929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929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139295"/>
                                        </p:tgtEl>
                                        <p:attrNameLst>
                                          <p:attrName>style.visibility</p:attrName>
                                        </p:attrNameLst>
                                      </p:cBhvr>
                                      <p:to>
                                        <p:strVal val="visible"/>
                                      </p:to>
                                    </p:set>
                                    <p:animEffect transition="in" filter="fade">
                                      <p:cBhvr>
                                        <p:cTn id="14" dur="1000"/>
                                        <p:tgtEl>
                                          <p:spTgt spid="139295"/>
                                        </p:tgtEl>
                                      </p:cBhvr>
                                    </p:animEffect>
                                    <p:anim calcmode="lin" valueType="num">
                                      <p:cBhvr>
                                        <p:cTn id="15" dur="1000" fill="hold"/>
                                        <p:tgtEl>
                                          <p:spTgt spid="139295"/>
                                        </p:tgtEl>
                                        <p:attrNameLst>
                                          <p:attrName>ppt_x</p:attrName>
                                        </p:attrNameLst>
                                      </p:cBhvr>
                                      <p:tavLst>
                                        <p:tav tm="0">
                                          <p:val>
                                            <p:strVal val="#ppt_x"/>
                                          </p:val>
                                        </p:tav>
                                        <p:tav tm="100000">
                                          <p:val>
                                            <p:strVal val="#ppt_x"/>
                                          </p:val>
                                        </p:tav>
                                      </p:tavLst>
                                    </p:anim>
                                    <p:anim calcmode="lin" valueType="num">
                                      <p:cBhvr>
                                        <p:cTn id="16" dur="900" decel="100000" fill="hold"/>
                                        <p:tgtEl>
                                          <p:spTgt spid="13929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39295"/>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139296"/>
                                        </p:tgtEl>
                                        <p:attrNameLst>
                                          <p:attrName>style.visibility</p:attrName>
                                        </p:attrNameLst>
                                      </p:cBhvr>
                                      <p:to>
                                        <p:strVal val="visible"/>
                                      </p:to>
                                    </p:set>
                                    <p:animEffect transition="in" filter="fade">
                                      <p:cBhvr>
                                        <p:cTn id="20" dur="1000"/>
                                        <p:tgtEl>
                                          <p:spTgt spid="139296"/>
                                        </p:tgtEl>
                                      </p:cBhvr>
                                    </p:animEffect>
                                    <p:anim calcmode="lin" valueType="num">
                                      <p:cBhvr>
                                        <p:cTn id="21" dur="1000" fill="hold"/>
                                        <p:tgtEl>
                                          <p:spTgt spid="139296"/>
                                        </p:tgtEl>
                                        <p:attrNameLst>
                                          <p:attrName>ppt_x</p:attrName>
                                        </p:attrNameLst>
                                      </p:cBhvr>
                                      <p:tavLst>
                                        <p:tav tm="0">
                                          <p:val>
                                            <p:strVal val="#ppt_x"/>
                                          </p:val>
                                        </p:tav>
                                        <p:tav tm="100000">
                                          <p:val>
                                            <p:strVal val="#ppt_x"/>
                                          </p:val>
                                        </p:tav>
                                      </p:tavLst>
                                    </p:anim>
                                    <p:anim calcmode="lin" valueType="num">
                                      <p:cBhvr>
                                        <p:cTn id="22" dur="900" decel="100000" fill="hold"/>
                                        <p:tgtEl>
                                          <p:spTgt spid="139296"/>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39296"/>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0"/>
                                  </p:stCondLst>
                                  <p:childTnLst>
                                    <p:set>
                                      <p:cBhvr>
                                        <p:cTn id="25" dur="1" fill="hold">
                                          <p:stCondLst>
                                            <p:cond delay="0"/>
                                          </p:stCondLst>
                                        </p:cTn>
                                        <p:tgtEl>
                                          <p:spTgt spid="139297"/>
                                        </p:tgtEl>
                                        <p:attrNameLst>
                                          <p:attrName>style.visibility</p:attrName>
                                        </p:attrNameLst>
                                      </p:cBhvr>
                                      <p:to>
                                        <p:strVal val="visible"/>
                                      </p:to>
                                    </p:set>
                                    <p:animEffect transition="in" filter="fade">
                                      <p:cBhvr>
                                        <p:cTn id="26" dur="1000"/>
                                        <p:tgtEl>
                                          <p:spTgt spid="139297"/>
                                        </p:tgtEl>
                                      </p:cBhvr>
                                    </p:animEffect>
                                    <p:anim calcmode="lin" valueType="num">
                                      <p:cBhvr>
                                        <p:cTn id="27" dur="1000" fill="hold"/>
                                        <p:tgtEl>
                                          <p:spTgt spid="139297"/>
                                        </p:tgtEl>
                                        <p:attrNameLst>
                                          <p:attrName>ppt_x</p:attrName>
                                        </p:attrNameLst>
                                      </p:cBhvr>
                                      <p:tavLst>
                                        <p:tav tm="0">
                                          <p:val>
                                            <p:strVal val="#ppt_x"/>
                                          </p:val>
                                        </p:tav>
                                        <p:tav tm="100000">
                                          <p:val>
                                            <p:strVal val="#ppt_x"/>
                                          </p:val>
                                        </p:tav>
                                      </p:tavLst>
                                    </p:anim>
                                    <p:anim calcmode="lin" valueType="num">
                                      <p:cBhvr>
                                        <p:cTn id="28" dur="900" decel="100000" fill="hold"/>
                                        <p:tgtEl>
                                          <p:spTgt spid="139297"/>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39297"/>
                                        </p:tgtEl>
                                        <p:attrNameLst>
                                          <p:attrName>ppt_y</p:attrName>
                                        </p:attrNameLst>
                                      </p:cBhvr>
                                      <p:tavLst>
                                        <p:tav tm="0">
                                          <p:val>
                                            <p:strVal val="#ppt_y-.03"/>
                                          </p:val>
                                        </p:tav>
                                        <p:tav tm="100000">
                                          <p:val>
                                            <p:strVal val="#ppt_y"/>
                                          </p:val>
                                        </p:tav>
                                      </p:tavLst>
                                    </p:anim>
                                  </p:childTnLst>
                                </p:cTn>
                              </p:par>
                              <p:par>
                                <p:cTn id="30" presetID="37" presetClass="entr" presetSubtype="0" fill="hold" grpId="0" nodeType="withEffect">
                                  <p:stCondLst>
                                    <p:cond delay="0"/>
                                  </p:stCondLst>
                                  <p:childTnLst>
                                    <p:set>
                                      <p:cBhvr>
                                        <p:cTn id="31" dur="1" fill="hold">
                                          <p:stCondLst>
                                            <p:cond delay="0"/>
                                          </p:stCondLst>
                                        </p:cTn>
                                        <p:tgtEl>
                                          <p:spTgt spid="139298"/>
                                        </p:tgtEl>
                                        <p:attrNameLst>
                                          <p:attrName>style.visibility</p:attrName>
                                        </p:attrNameLst>
                                      </p:cBhvr>
                                      <p:to>
                                        <p:strVal val="visible"/>
                                      </p:to>
                                    </p:set>
                                    <p:animEffect transition="in" filter="fade">
                                      <p:cBhvr>
                                        <p:cTn id="32" dur="1000"/>
                                        <p:tgtEl>
                                          <p:spTgt spid="139298"/>
                                        </p:tgtEl>
                                      </p:cBhvr>
                                    </p:animEffect>
                                    <p:anim calcmode="lin" valueType="num">
                                      <p:cBhvr>
                                        <p:cTn id="33" dur="1000" fill="hold"/>
                                        <p:tgtEl>
                                          <p:spTgt spid="139298"/>
                                        </p:tgtEl>
                                        <p:attrNameLst>
                                          <p:attrName>ppt_x</p:attrName>
                                        </p:attrNameLst>
                                      </p:cBhvr>
                                      <p:tavLst>
                                        <p:tav tm="0">
                                          <p:val>
                                            <p:strVal val="#ppt_x"/>
                                          </p:val>
                                        </p:tav>
                                        <p:tav tm="100000">
                                          <p:val>
                                            <p:strVal val="#ppt_x"/>
                                          </p:val>
                                        </p:tav>
                                      </p:tavLst>
                                    </p:anim>
                                    <p:anim calcmode="lin" valueType="num">
                                      <p:cBhvr>
                                        <p:cTn id="34" dur="900" decel="100000" fill="hold"/>
                                        <p:tgtEl>
                                          <p:spTgt spid="139298"/>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392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94" grpId="0"/>
      <p:bldP spid="139295" grpId="0"/>
      <p:bldP spid="139296" grpId="0" animBg="1"/>
      <p:bldP spid="139297" grpId="0"/>
      <p:bldP spid="13929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矩形 2"/>
          <p:cNvSpPr/>
          <p:nvPr/>
        </p:nvSpPr>
        <p:spPr>
          <a:xfrm>
            <a:off x="4751375" y="1334181"/>
            <a:ext cx="4572000" cy="1785104"/>
          </a:xfrm>
          <a:prstGeom prst="rect">
            <a:avLst/>
          </a:prstGeom>
        </p:spPr>
        <p:txBody>
          <a:bodyPr>
            <a:spAutoFit/>
          </a:bodyPr>
          <a:lstStyle/>
          <a:p>
            <a:pPr marL="342900" lvl="1" indent="-342900">
              <a:spcBef>
                <a:spcPct val="50000"/>
              </a:spcBef>
              <a:buFont typeface="Arial" panose="020B0604020202020204" pitchFamily="34" charset="0"/>
              <a:buChar char="•"/>
            </a:pPr>
            <a:r>
              <a:rPr lang="en-US" altLang="zh-CN" sz="2000" dirty="0">
                <a:solidFill>
                  <a:srgbClr val="FF0000"/>
                </a:solidFill>
                <a:ea typeface="宋体" charset="-122"/>
              </a:rPr>
              <a:t>-58</a:t>
            </a:r>
            <a:r>
              <a:rPr lang="zh-CN" altLang="en-US" sz="2000" dirty="0">
                <a:solidFill>
                  <a:srgbClr val="FF0000"/>
                </a:solidFill>
                <a:ea typeface="宋体" charset="-122"/>
              </a:rPr>
              <a:t>：</a:t>
            </a:r>
            <a:endParaRPr lang="en-US" altLang="zh-CN" sz="2000" dirty="0">
              <a:solidFill>
                <a:srgbClr val="FF0000"/>
              </a:solidFill>
              <a:ea typeface="宋体" charset="-122"/>
            </a:endParaRPr>
          </a:p>
          <a:p>
            <a:pPr marL="342900" lvl="1" indent="-342900">
              <a:spcBef>
                <a:spcPct val="50000"/>
              </a:spcBef>
              <a:buFont typeface="Arial" panose="020B0604020202020204" pitchFamily="34" charset="0"/>
              <a:buChar char="•"/>
            </a:pPr>
            <a:r>
              <a:rPr lang="en-US" altLang="zh-CN" sz="2000" dirty="0">
                <a:ea typeface="宋体" charset="-122"/>
              </a:rPr>
              <a:t>the sign-magnitude form</a:t>
            </a:r>
            <a:r>
              <a:rPr lang="zh-CN" altLang="en-US" sz="2000" dirty="0">
                <a:ea typeface="宋体" charset="-122"/>
              </a:rPr>
              <a:t>：</a:t>
            </a:r>
            <a:r>
              <a:rPr lang="en-US" altLang="zh-CN" sz="2000" dirty="0">
                <a:solidFill>
                  <a:srgbClr val="FF0000"/>
                </a:solidFill>
                <a:ea typeface="宋体" charset="-122"/>
              </a:rPr>
              <a:t>1</a:t>
            </a:r>
            <a:r>
              <a:rPr lang="en-US" altLang="zh-CN" sz="2000" dirty="0">
                <a:solidFill>
                  <a:srgbClr val="0000FF"/>
                </a:solidFill>
                <a:ea typeface="宋体" charset="-122"/>
              </a:rPr>
              <a:t>0111010</a:t>
            </a:r>
            <a:r>
              <a:rPr lang="en-US" altLang="zh-CN" sz="2000" dirty="0">
                <a:ea typeface="宋体" charset="-122"/>
              </a:rPr>
              <a:t>   </a:t>
            </a:r>
          </a:p>
          <a:p>
            <a:pPr marL="342900" lvl="1" indent="-342900">
              <a:spcBef>
                <a:spcPct val="50000"/>
              </a:spcBef>
              <a:buFont typeface="Arial" panose="020B0604020202020204" pitchFamily="34" charset="0"/>
              <a:buChar char="•"/>
            </a:pPr>
            <a:r>
              <a:rPr lang="en-US" altLang="zh-CN" sz="2000" dirty="0">
                <a:ea typeface="宋体" charset="-122"/>
              </a:rPr>
              <a:t>the 1’s complement form</a:t>
            </a:r>
            <a:r>
              <a:rPr lang="zh-CN" altLang="en-US" sz="2000" dirty="0">
                <a:ea typeface="宋体" charset="-122"/>
              </a:rPr>
              <a:t>：</a:t>
            </a:r>
            <a:r>
              <a:rPr lang="en-US" altLang="zh-CN" sz="2000" dirty="0">
                <a:solidFill>
                  <a:srgbClr val="FF0000"/>
                </a:solidFill>
                <a:ea typeface="宋体" charset="-122"/>
              </a:rPr>
              <a:t>1</a:t>
            </a:r>
            <a:r>
              <a:rPr lang="en-US" altLang="zh-CN" sz="2000" dirty="0">
                <a:solidFill>
                  <a:srgbClr val="0000FF"/>
                </a:solidFill>
                <a:ea typeface="宋体" charset="-122"/>
              </a:rPr>
              <a:t>1000101</a:t>
            </a:r>
            <a:r>
              <a:rPr lang="en-US" altLang="zh-CN" sz="2000" dirty="0">
                <a:ea typeface="宋体" charset="-122"/>
              </a:rPr>
              <a:t> </a:t>
            </a:r>
          </a:p>
          <a:p>
            <a:pPr marL="342900" lvl="1" indent="-342900">
              <a:spcBef>
                <a:spcPct val="50000"/>
              </a:spcBef>
              <a:buFont typeface="Arial" panose="020B0604020202020204" pitchFamily="34" charset="0"/>
              <a:buChar char="•"/>
            </a:pPr>
            <a:r>
              <a:rPr lang="en-US" altLang="zh-CN" sz="2000" dirty="0">
                <a:ea typeface="宋体" charset="-122"/>
              </a:rPr>
              <a:t>the 2’s complement form</a:t>
            </a:r>
            <a:r>
              <a:rPr lang="zh-CN" altLang="en-US" sz="2000" dirty="0">
                <a:ea typeface="宋体" charset="-122"/>
              </a:rPr>
              <a:t>：</a:t>
            </a:r>
            <a:r>
              <a:rPr lang="en-US" altLang="zh-CN" sz="2000" dirty="0">
                <a:solidFill>
                  <a:srgbClr val="FF0000"/>
                </a:solidFill>
                <a:ea typeface="宋体" charset="-122"/>
              </a:rPr>
              <a:t>1</a:t>
            </a:r>
            <a:r>
              <a:rPr lang="en-US" altLang="zh-CN" sz="2000" dirty="0">
                <a:solidFill>
                  <a:srgbClr val="0000FF"/>
                </a:solidFill>
                <a:ea typeface="宋体" charset="-122"/>
              </a:rPr>
              <a:t>1000110</a:t>
            </a:r>
            <a:endParaRPr lang="en-US" altLang="zh-CN" sz="2000" dirty="0">
              <a:ea typeface="宋体" charset="-122"/>
            </a:endParaRPr>
          </a:p>
        </p:txBody>
      </p:sp>
      <p:sp>
        <p:nvSpPr>
          <p:cNvPr id="141316" name="Rectangle 4"/>
          <p:cNvSpPr>
            <a:spLocks noChangeArrowheads="1"/>
          </p:cNvSpPr>
          <p:nvPr/>
        </p:nvSpPr>
        <p:spPr bwMode="auto">
          <a:xfrm>
            <a:off x="2514600" y="595314"/>
            <a:ext cx="3653564"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Signed Binary Numbers</a:t>
            </a:r>
          </a:p>
        </p:txBody>
      </p:sp>
      <p:sp>
        <p:nvSpPr>
          <p:cNvPr id="141319" name="Text Box 7"/>
          <p:cNvSpPr txBox="1">
            <a:spLocks noChangeArrowheads="1"/>
          </p:cNvSpPr>
          <p:nvPr/>
        </p:nvSpPr>
        <p:spPr bwMode="auto">
          <a:xfrm>
            <a:off x="3429000" y="4419601"/>
            <a:ext cx="7543800" cy="701675"/>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Assuming that the sign bit = </a:t>
            </a:r>
            <a:r>
              <a:rPr lang="en-US" altLang="zh-CN" sz="2000" dirty="0">
                <a:latin typeface="Symbol" pitchFamily="18" charset="2"/>
                <a:ea typeface="宋体" charset="-122"/>
              </a:rPr>
              <a:t>-</a:t>
            </a:r>
            <a:r>
              <a:rPr lang="en-US" altLang="zh-CN" sz="2000" dirty="0">
                <a:ea typeface="宋体" charset="-122"/>
              </a:rPr>
              <a:t>128, show that 11000110 = </a:t>
            </a:r>
            <a:r>
              <a:rPr lang="en-US" altLang="zh-CN" sz="2000" dirty="0">
                <a:latin typeface="Symbol" pitchFamily="18" charset="2"/>
                <a:ea typeface="宋体" charset="-122"/>
              </a:rPr>
              <a:t>-</a:t>
            </a:r>
            <a:r>
              <a:rPr lang="en-US" altLang="zh-CN" sz="2000" dirty="0">
                <a:ea typeface="宋体" charset="-122"/>
              </a:rPr>
              <a:t>58 as a 2’s complement signed number:</a:t>
            </a:r>
          </a:p>
        </p:txBody>
      </p:sp>
      <p:sp>
        <p:nvSpPr>
          <p:cNvPr id="141320" name="WordArt 8"/>
          <p:cNvSpPr>
            <a:spLocks noChangeArrowheads="1" noChangeShapeType="1" noTextEdit="1"/>
          </p:cNvSpPr>
          <p:nvPr/>
        </p:nvSpPr>
        <p:spPr bwMode="auto">
          <a:xfrm>
            <a:off x="2133600" y="4495801"/>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41321" name="WordArt 9"/>
          <p:cNvSpPr>
            <a:spLocks noChangeArrowheads="1" noChangeShapeType="1" noTextEdit="1"/>
          </p:cNvSpPr>
          <p:nvPr/>
        </p:nvSpPr>
        <p:spPr bwMode="auto">
          <a:xfrm>
            <a:off x="2133600" y="5089526"/>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41322" name="Text Box 10"/>
          <p:cNvSpPr txBox="1">
            <a:spLocks noChangeArrowheads="1"/>
          </p:cNvSpPr>
          <p:nvPr/>
        </p:nvSpPr>
        <p:spPr bwMode="auto">
          <a:xfrm>
            <a:off x="5562600" y="5470526"/>
            <a:ext cx="29718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1   1   0   0   0   1   1   0</a:t>
            </a:r>
          </a:p>
        </p:txBody>
      </p:sp>
      <p:sp>
        <p:nvSpPr>
          <p:cNvPr id="141323" name="Text Box 11"/>
          <p:cNvSpPr txBox="1">
            <a:spLocks noChangeArrowheads="1"/>
          </p:cNvSpPr>
          <p:nvPr/>
        </p:nvSpPr>
        <p:spPr bwMode="auto">
          <a:xfrm>
            <a:off x="3429000" y="5165726"/>
            <a:ext cx="4953000" cy="396875"/>
          </a:xfrm>
          <a:prstGeom prst="rect">
            <a:avLst/>
          </a:prstGeom>
          <a:noFill/>
          <a:ln w="9525">
            <a:noFill/>
            <a:miter lim="800000"/>
            <a:headEnd/>
            <a:tailEnd/>
          </a:ln>
          <a:effectLst/>
        </p:spPr>
        <p:txBody>
          <a:bodyPr>
            <a:spAutoFit/>
          </a:bodyPr>
          <a:lstStyle/>
          <a:p>
            <a:pPr>
              <a:spcBef>
                <a:spcPct val="50000"/>
              </a:spcBef>
            </a:pPr>
            <a:r>
              <a:rPr lang="en-US" altLang="zh-CN" sz="2000" dirty="0">
                <a:ea typeface="宋体" charset="-122"/>
              </a:rPr>
              <a:t>Column weights: </a:t>
            </a:r>
            <a:r>
              <a:rPr lang="en-US" altLang="zh-CN" sz="2000" dirty="0">
                <a:solidFill>
                  <a:srgbClr val="FF0000"/>
                </a:solidFill>
                <a:latin typeface="Symbol" pitchFamily="18" charset="2"/>
                <a:ea typeface="宋体" charset="-122"/>
              </a:rPr>
              <a:t>-</a:t>
            </a:r>
            <a:r>
              <a:rPr lang="en-US" altLang="zh-CN" sz="2000" dirty="0">
                <a:solidFill>
                  <a:srgbClr val="FF0000"/>
                </a:solidFill>
                <a:ea typeface="宋体" charset="-122"/>
              </a:rPr>
              <a:t>128</a:t>
            </a:r>
            <a:r>
              <a:rPr lang="en-US" altLang="zh-CN" sz="2000" dirty="0">
                <a:ea typeface="宋体" charset="-122"/>
              </a:rPr>
              <a:t> </a:t>
            </a:r>
            <a:r>
              <a:rPr lang="en-US" altLang="zh-CN" sz="2000" dirty="0">
                <a:solidFill>
                  <a:srgbClr val="0000FF"/>
                </a:solidFill>
                <a:ea typeface="宋体" charset="-122"/>
              </a:rPr>
              <a:t>64 32 16  8   4   2   1. </a:t>
            </a:r>
          </a:p>
        </p:txBody>
      </p:sp>
      <p:sp>
        <p:nvSpPr>
          <p:cNvPr id="141324" name="Text Box 12"/>
          <p:cNvSpPr txBox="1">
            <a:spLocks noChangeArrowheads="1"/>
          </p:cNvSpPr>
          <p:nvPr/>
        </p:nvSpPr>
        <p:spPr bwMode="auto">
          <a:xfrm>
            <a:off x="5105400" y="5715001"/>
            <a:ext cx="4038600" cy="396875"/>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FF0000"/>
                </a:solidFill>
                <a:latin typeface="Symbol" pitchFamily="18" charset="2"/>
                <a:ea typeface="宋体" charset="-122"/>
              </a:rPr>
              <a:t>-</a:t>
            </a:r>
            <a:r>
              <a:rPr lang="en-US" altLang="zh-CN" sz="2000" dirty="0">
                <a:solidFill>
                  <a:srgbClr val="FF0000"/>
                </a:solidFill>
                <a:ea typeface="宋体" charset="-122"/>
              </a:rPr>
              <a:t>128</a:t>
            </a:r>
            <a:r>
              <a:rPr lang="en-US" altLang="zh-CN" sz="2000" dirty="0">
                <a:ea typeface="宋体" charset="-122"/>
              </a:rPr>
              <a:t> </a:t>
            </a:r>
            <a:r>
              <a:rPr lang="en-US" altLang="zh-CN" sz="2000" dirty="0">
                <a:solidFill>
                  <a:srgbClr val="0000FF"/>
                </a:solidFill>
                <a:ea typeface="宋体" charset="-122"/>
              </a:rPr>
              <a:t>+64              +4 +2       </a:t>
            </a:r>
            <a:r>
              <a:rPr lang="en-US" altLang="zh-CN" sz="2000" dirty="0">
                <a:ea typeface="宋体" charset="-122"/>
              </a:rPr>
              <a:t>= </a:t>
            </a:r>
            <a:r>
              <a:rPr lang="en-US" altLang="zh-CN" sz="2000" dirty="0">
                <a:solidFill>
                  <a:srgbClr val="FF0000"/>
                </a:solidFill>
                <a:latin typeface="Symbol" pitchFamily="18" charset="2"/>
                <a:ea typeface="宋体" charset="-122"/>
              </a:rPr>
              <a:t>-</a:t>
            </a:r>
            <a:r>
              <a:rPr lang="en-US" altLang="zh-CN" sz="2000" dirty="0">
                <a:solidFill>
                  <a:srgbClr val="FF0000"/>
                </a:solidFill>
                <a:ea typeface="宋体" charset="-122"/>
              </a:rPr>
              <a:t>58</a:t>
            </a:r>
          </a:p>
        </p:txBody>
      </p:sp>
      <p:grpSp>
        <p:nvGrpSpPr>
          <p:cNvPr id="141333" name="Group 21"/>
          <p:cNvGrpSpPr>
            <a:grpSpLocks/>
          </p:cNvGrpSpPr>
          <p:nvPr/>
        </p:nvGrpSpPr>
        <p:grpSpPr bwMode="auto">
          <a:xfrm>
            <a:off x="6858000" y="1165906"/>
            <a:ext cx="3581400" cy="665163"/>
            <a:chOff x="960" y="1978"/>
            <a:chExt cx="2256" cy="419"/>
          </a:xfrm>
        </p:grpSpPr>
        <p:sp>
          <p:nvSpPr>
            <p:cNvPr id="141327" name="Text Box 15"/>
            <p:cNvSpPr txBox="1">
              <a:spLocks noChangeArrowheads="1"/>
            </p:cNvSpPr>
            <p:nvPr/>
          </p:nvSpPr>
          <p:spPr bwMode="auto">
            <a:xfrm>
              <a:off x="960" y="1978"/>
              <a:ext cx="1152" cy="231"/>
            </a:xfrm>
            <a:prstGeom prst="rect">
              <a:avLst/>
            </a:prstGeom>
            <a:noFill/>
            <a:ln w="9525">
              <a:noFill/>
              <a:miter lim="800000"/>
              <a:headEnd/>
              <a:tailEnd/>
            </a:ln>
            <a:effectLst/>
          </p:spPr>
          <p:txBody>
            <a:bodyPr>
              <a:spAutoFit/>
            </a:bodyPr>
            <a:lstStyle/>
            <a:p>
              <a:pPr>
                <a:spcBef>
                  <a:spcPct val="50000"/>
                </a:spcBef>
              </a:pPr>
              <a:r>
                <a:rPr lang="en-US" altLang="zh-CN" sz="1800" dirty="0">
                  <a:solidFill>
                    <a:srgbClr val="FF0000"/>
                  </a:solidFill>
                  <a:ea typeface="宋体" charset="-122"/>
                </a:rPr>
                <a:t>Sign bit</a:t>
              </a:r>
            </a:p>
          </p:txBody>
        </p:sp>
        <p:sp>
          <p:nvSpPr>
            <p:cNvPr id="141328" name="Line 16"/>
            <p:cNvSpPr>
              <a:spLocks noChangeShapeType="1"/>
            </p:cNvSpPr>
            <p:nvPr/>
          </p:nvSpPr>
          <p:spPr bwMode="auto">
            <a:xfrm>
              <a:off x="1505" y="2209"/>
              <a:ext cx="175" cy="188"/>
            </a:xfrm>
            <a:prstGeom prst="line">
              <a:avLst/>
            </a:prstGeom>
            <a:noFill/>
            <a:ln w="9525">
              <a:solidFill>
                <a:srgbClr val="FF0000"/>
              </a:solidFill>
              <a:round/>
              <a:headEnd/>
              <a:tailEnd type="triangle" w="med" len="med"/>
            </a:ln>
            <a:effectLst/>
          </p:spPr>
          <p:txBody>
            <a:bodyPr/>
            <a:lstStyle/>
            <a:p>
              <a:endParaRPr lang="zh-CN" altLang="en-US"/>
            </a:p>
          </p:txBody>
        </p:sp>
        <p:sp>
          <p:nvSpPr>
            <p:cNvPr id="141329" name="Text Box 17"/>
            <p:cNvSpPr txBox="1">
              <a:spLocks noChangeArrowheads="1"/>
            </p:cNvSpPr>
            <p:nvPr/>
          </p:nvSpPr>
          <p:spPr bwMode="auto">
            <a:xfrm>
              <a:off x="2208" y="1978"/>
              <a:ext cx="1008" cy="231"/>
            </a:xfrm>
            <a:prstGeom prst="rect">
              <a:avLst/>
            </a:prstGeom>
            <a:noFill/>
            <a:ln w="9525">
              <a:noFill/>
              <a:miter lim="800000"/>
              <a:headEnd/>
              <a:tailEnd/>
            </a:ln>
            <a:effectLst/>
          </p:spPr>
          <p:txBody>
            <a:bodyPr>
              <a:spAutoFit/>
            </a:bodyPr>
            <a:lstStyle/>
            <a:p>
              <a:pPr>
                <a:spcBef>
                  <a:spcPct val="50000"/>
                </a:spcBef>
              </a:pPr>
              <a:r>
                <a:rPr lang="en-US" altLang="zh-CN" sz="1800" dirty="0">
                  <a:solidFill>
                    <a:srgbClr val="0000FF"/>
                  </a:solidFill>
                  <a:ea typeface="宋体" charset="-122"/>
                </a:rPr>
                <a:t>Magnitude bits</a:t>
              </a:r>
            </a:p>
          </p:txBody>
        </p:sp>
        <p:sp>
          <p:nvSpPr>
            <p:cNvPr id="141330" name="Line 18"/>
            <p:cNvSpPr>
              <a:spLocks noChangeShapeType="1"/>
            </p:cNvSpPr>
            <p:nvPr/>
          </p:nvSpPr>
          <p:spPr bwMode="auto">
            <a:xfrm flipH="1">
              <a:off x="2016" y="2209"/>
              <a:ext cx="240" cy="188"/>
            </a:xfrm>
            <a:prstGeom prst="line">
              <a:avLst/>
            </a:prstGeom>
            <a:noFill/>
            <a:ln w="9525">
              <a:solidFill>
                <a:srgbClr val="9999FF"/>
              </a:solidFill>
              <a:round/>
              <a:headEnd/>
              <a:tailEnd type="triangle" w="med" len="med"/>
            </a:ln>
            <a:effectLst/>
          </p:spPr>
          <p:txBody>
            <a:bodyPr/>
            <a:lstStyle/>
            <a:p>
              <a:endParaRPr lang="zh-CN" altLang="en-US"/>
            </a:p>
          </p:txBody>
        </p:sp>
      </p:grpSp>
      <p:sp>
        <p:nvSpPr>
          <p:cNvPr id="141331" name="Text Box 19"/>
          <p:cNvSpPr txBox="1">
            <a:spLocks noChangeArrowheads="1"/>
          </p:cNvSpPr>
          <p:nvPr/>
        </p:nvSpPr>
        <p:spPr bwMode="auto">
          <a:xfrm>
            <a:off x="1219200" y="3107467"/>
            <a:ext cx="10134600" cy="1200329"/>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b="1" dirty="0">
                <a:ea typeface="宋体" charset="-122"/>
              </a:rPr>
              <a:t>An easy way to read a signed number that uses this notation is to </a:t>
            </a:r>
            <a:r>
              <a:rPr lang="en-US" altLang="zh-CN" b="1" dirty="0">
                <a:solidFill>
                  <a:srgbClr val="0000FF"/>
                </a:solidFill>
                <a:ea typeface="宋体" charset="-122"/>
              </a:rPr>
              <a:t>assign the sign bit a column weight of </a:t>
            </a:r>
            <a:r>
              <a:rPr lang="en-US" altLang="zh-CN" b="1" dirty="0">
                <a:solidFill>
                  <a:srgbClr val="0000FF"/>
                </a:solidFill>
                <a:latin typeface="Symbol" pitchFamily="18" charset="2"/>
                <a:ea typeface="宋体" charset="-122"/>
              </a:rPr>
              <a:t>-</a:t>
            </a:r>
            <a:r>
              <a:rPr lang="en-US" altLang="zh-CN" b="1" dirty="0">
                <a:solidFill>
                  <a:srgbClr val="0000FF"/>
                </a:solidFill>
                <a:ea typeface="宋体" charset="-122"/>
              </a:rPr>
              <a:t>128 (for an 8-bit number)</a:t>
            </a:r>
            <a:r>
              <a:rPr lang="en-US" altLang="zh-CN" b="1" dirty="0">
                <a:ea typeface="宋体" charset="-122"/>
              </a:rPr>
              <a:t>. Then add the column weights for the 1’s. </a:t>
            </a:r>
          </a:p>
        </p:txBody>
      </p:sp>
      <p:sp>
        <p:nvSpPr>
          <p:cNvPr id="2" name="矩形 1"/>
          <p:cNvSpPr/>
          <p:nvPr/>
        </p:nvSpPr>
        <p:spPr>
          <a:xfrm>
            <a:off x="2514601" y="1388950"/>
            <a:ext cx="1768689" cy="400110"/>
          </a:xfrm>
          <a:prstGeom prst="rect">
            <a:avLst/>
          </a:prstGeom>
        </p:spPr>
        <p:txBody>
          <a:bodyPr wrap="none">
            <a:spAutoFit/>
          </a:bodyPr>
          <a:lstStyle/>
          <a:p>
            <a:r>
              <a:rPr lang="en-US" altLang="zh-CN" sz="2000" dirty="0">
                <a:solidFill>
                  <a:srgbClr val="FF0000"/>
                </a:solidFill>
                <a:ea typeface="宋体" charset="-122"/>
              </a:rPr>
              <a:t>58 </a:t>
            </a:r>
            <a:r>
              <a:rPr lang="zh-CN" altLang="en-US" sz="2000" dirty="0">
                <a:solidFill>
                  <a:srgbClr val="FF0000"/>
                </a:solidFill>
                <a:ea typeface="宋体" charset="-122"/>
              </a:rPr>
              <a:t>：</a:t>
            </a:r>
            <a:r>
              <a:rPr lang="en-US" altLang="zh-CN" sz="2000" dirty="0">
                <a:solidFill>
                  <a:srgbClr val="FF0000"/>
                </a:solidFill>
                <a:ea typeface="宋体" charset="-122"/>
              </a:rPr>
              <a:t>0</a:t>
            </a:r>
            <a:r>
              <a:rPr lang="en-US" altLang="zh-CN" sz="2000" dirty="0">
                <a:solidFill>
                  <a:srgbClr val="0000FF"/>
                </a:solidFill>
                <a:ea typeface="宋体" charset="-122"/>
              </a:rPr>
              <a:t>0111010</a:t>
            </a:r>
            <a:endParaRPr lang="zh-CN" altLang="en-US" sz="2000" dirty="0"/>
          </a:p>
        </p:txBody>
      </p:sp>
    </p:spTree>
    <p:extLst>
      <p:ext uri="{BB962C8B-B14F-4D97-AF65-F5344CB8AC3E}">
        <p14:creationId xmlns:p14="http://schemas.microsoft.com/office/powerpoint/2010/main" val="27004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41333"/>
                                        </p:tgtEl>
                                        <p:attrNameLst>
                                          <p:attrName>style.visibility</p:attrName>
                                        </p:attrNameLst>
                                      </p:cBhvr>
                                      <p:to>
                                        <p:strVal val="visible"/>
                                      </p:to>
                                    </p:set>
                                    <p:animEffect transition="in" filter="fade">
                                      <p:cBhvr>
                                        <p:cTn id="7" dur="1000"/>
                                        <p:tgtEl>
                                          <p:spTgt spid="141333"/>
                                        </p:tgtEl>
                                      </p:cBhvr>
                                    </p:animEffect>
                                    <p:anim calcmode="lin" valueType="num">
                                      <p:cBhvr>
                                        <p:cTn id="8" dur="1000" fill="hold"/>
                                        <p:tgtEl>
                                          <p:spTgt spid="141333"/>
                                        </p:tgtEl>
                                        <p:attrNameLst>
                                          <p:attrName>ppt_x</p:attrName>
                                        </p:attrNameLst>
                                      </p:cBhvr>
                                      <p:tavLst>
                                        <p:tav tm="0">
                                          <p:val>
                                            <p:strVal val="#ppt_x"/>
                                          </p:val>
                                        </p:tav>
                                        <p:tav tm="100000">
                                          <p:val>
                                            <p:strVal val="#ppt_x"/>
                                          </p:val>
                                        </p:tav>
                                      </p:tavLst>
                                    </p:anim>
                                    <p:anim calcmode="lin" valueType="num">
                                      <p:cBhvr>
                                        <p:cTn id="9" dur="900" decel="100000" fill="hold"/>
                                        <p:tgtEl>
                                          <p:spTgt spid="14133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133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41331"/>
                                        </p:tgtEl>
                                        <p:attrNameLst>
                                          <p:attrName>style.visibility</p:attrName>
                                        </p:attrNameLst>
                                      </p:cBhvr>
                                      <p:to>
                                        <p:strVal val="visible"/>
                                      </p:to>
                                    </p:set>
                                    <p:anim calcmode="lin" valueType="num">
                                      <p:cBhvr additive="base">
                                        <p:cTn id="15" dur="500" fill="hold"/>
                                        <p:tgtEl>
                                          <p:spTgt spid="141331"/>
                                        </p:tgtEl>
                                        <p:attrNameLst>
                                          <p:attrName>ppt_x</p:attrName>
                                        </p:attrNameLst>
                                      </p:cBhvr>
                                      <p:tavLst>
                                        <p:tav tm="0">
                                          <p:val>
                                            <p:strVal val="0-#ppt_w/2"/>
                                          </p:val>
                                        </p:tav>
                                        <p:tav tm="100000">
                                          <p:val>
                                            <p:strVal val="#ppt_x"/>
                                          </p:val>
                                        </p:tav>
                                      </p:tavLst>
                                    </p:anim>
                                    <p:anim calcmode="lin" valueType="num">
                                      <p:cBhvr additive="base">
                                        <p:cTn id="16" dur="500" fill="hold"/>
                                        <p:tgtEl>
                                          <p:spTgt spid="14133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41320"/>
                                        </p:tgtEl>
                                        <p:attrNameLst>
                                          <p:attrName>style.visibility</p:attrName>
                                        </p:attrNameLst>
                                      </p:cBhvr>
                                      <p:to>
                                        <p:strVal val="visible"/>
                                      </p:to>
                                    </p:set>
                                    <p:anim calcmode="lin" valueType="num">
                                      <p:cBhvr additive="base">
                                        <p:cTn id="21" dur="500" fill="hold"/>
                                        <p:tgtEl>
                                          <p:spTgt spid="141320"/>
                                        </p:tgtEl>
                                        <p:attrNameLst>
                                          <p:attrName>ppt_x</p:attrName>
                                        </p:attrNameLst>
                                      </p:cBhvr>
                                      <p:tavLst>
                                        <p:tav tm="0">
                                          <p:val>
                                            <p:strVal val="0-#ppt_w/2"/>
                                          </p:val>
                                        </p:tav>
                                        <p:tav tm="100000">
                                          <p:val>
                                            <p:strVal val="#ppt_x"/>
                                          </p:val>
                                        </p:tav>
                                      </p:tavLst>
                                    </p:anim>
                                    <p:anim calcmode="lin" valueType="num">
                                      <p:cBhvr additive="base">
                                        <p:cTn id="22" dur="500" fill="hold"/>
                                        <p:tgtEl>
                                          <p:spTgt spid="14132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41319"/>
                                        </p:tgtEl>
                                        <p:attrNameLst>
                                          <p:attrName>style.visibility</p:attrName>
                                        </p:attrNameLst>
                                      </p:cBhvr>
                                      <p:to>
                                        <p:strVal val="visible"/>
                                      </p:to>
                                    </p:set>
                                    <p:anim calcmode="lin" valueType="num">
                                      <p:cBhvr additive="base">
                                        <p:cTn id="25" dur="500" fill="hold"/>
                                        <p:tgtEl>
                                          <p:spTgt spid="141319"/>
                                        </p:tgtEl>
                                        <p:attrNameLst>
                                          <p:attrName>ppt_x</p:attrName>
                                        </p:attrNameLst>
                                      </p:cBhvr>
                                      <p:tavLst>
                                        <p:tav tm="0">
                                          <p:val>
                                            <p:strVal val="1+#ppt_w/2"/>
                                          </p:val>
                                        </p:tav>
                                        <p:tav tm="100000">
                                          <p:val>
                                            <p:strVal val="#ppt_x"/>
                                          </p:val>
                                        </p:tav>
                                      </p:tavLst>
                                    </p:anim>
                                    <p:anim calcmode="lin" valueType="num">
                                      <p:cBhvr additive="base">
                                        <p:cTn id="26" dur="500" fill="hold"/>
                                        <p:tgtEl>
                                          <p:spTgt spid="1413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1321"/>
                                        </p:tgtEl>
                                        <p:attrNameLst>
                                          <p:attrName>style.visibility</p:attrName>
                                        </p:attrNameLst>
                                      </p:cBhvr>
                                      <p:to>
                                        <p:strVal val="visible"/>
                                      </p:to>
                                    </p:set>
                                    <p:animEffect transition="in" filter="dissolve">
                                      <p:cBhvr>
                                        <p:cTn id="31" dur="500"/>
                                        <p:tgtEl>
                                          <p:spTgt spid="141321"/>
                                        </p:tgtEl>
                                      </p:cBhvr>
                                    </p:animEffect>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141323"/>
                                        </p:tgtEl>
                                        <p:attrNameLst>
                                          <p:attrName>style.visibility</p:attrName>
                                        </p:attrNameLst>
                                      </p:cBhvr>
                                      <p:to>
                                        <p:strVal val="visible"/>
                                      </p:to>
                                    </p:set>
                                    <p:anim calcmode="lin" valueType="num">
                                      <p:cBhvr additive="base">
                                        <p:cTn id="35" dur="500" fill="hold"/>
                                        <p:tgtEl>
                                          <p:spTgt spid="141323"/>
                                        </p:tgtEl>
                                        <p:attrNameLst>
                                          <p:attrName>ppt_x</p:attrName>
                                        </p:attrNameLst>
                                      </p:cBhvr>
                                      <p:tavLst>
                                        <p:tav tm="0">
                                          <p:val>
                                            <p:strVal val="#ppt_x"/>
                                          </p:val>
                                        </p:tav>
                                        <p:tav tm="100000">
                                          <p:val>
                                            <p:strVal val="#ppt_x"/>
                                          </p:val>
                                        </p:tav>
                                      </p:tavLst>
                                    </p:anim>
                                    <p:anim calcmode="lin" valueType="num">
                                      <p:cBhvr additive="base">
                                        <p:cTn id="36" dur="500" fill="hold"/>
                                        <p:tgtEl>
                                          <p:spTgt spid="1413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1322"/>
                                        </p:tgtEl>
                                        <p:attrNameLst>
                                          <p:attrName>style.visibility</p:attrName>
                                        </p:attrNameLst>
                                      </p:cBhvr>
                                      <p:to>
                                        <p:strVal val="visible"/>
                                      </p:to>
                                    </p:set>
                                    <p:animEffect transition="in" filter="wipe(left)">
                                      <p:cBhvr>
                                        <p:cTn id="41" dur="1000"/>
                                        <p:tgtEl>
                                          <p:spTgt spid="1413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1324"/>
                                        </p:tgtEl>
                                        <p:attrNameLst>
                                          <p:attrName>style.visibility</p:attrName>
                                        </p:attrNameLst>
                                      </p:cBhvr>
                                      <p:to>
                                        <p:strVal val="visible"/>
                                      </p:to>
                                    </p:set>
                                    <p:animEffect transition="in" filter="wipe(left)">
                                      <p:cBhvr>
                                        <p:cTn id="46" dur="1000"/>
                                        <p:tgtEl>
                                          <p:spTgt spid="14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p:bldP spid="141320" grpId="0" animBg="1"/>
      <p:bldP spid="141321" grpId="0" animBg="1"/>
      <p:bldP spid="141322" grpId="0"/>
      <p:bldP spid="141323" grpId="0"/>
      <p:bldP spid="141324" grpId="0"/>
      <p:bldP spid="14133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113C776-7BE0-4DF2-9043-1CF09BEABBAF}"/>
              </a:ext>
            </a:extLst>
          </p:cNvPr>
          <p:cNvSpPr txBox="1"/>
          <p:nvPr>
            <p:custDataLst>
              <p:tags r:id="rId2"/>
            </p:custDataLst>
          </p:nvPr>
        </p:nvSpPr>
        <p:spPr>
          <a:xfrm>
            <a:off x="1219200" y="635000"/>
            <a:ext cx="9753600" cy="5384800"/>
          </a:xfrm>
          <a:prstGeom prst="rect">
            <a:avLst/>
          </a:prstGeom>
          <a:noFill/>
        </p:spPr>
        <p:txBody>
          <a:bodyPr vert="horz" wrap="square" rtlCol="0" anchor="ctr" anchorCtr="0">
            <a:noAutofit/>
          </a:bodyPr>
          <a:lstStyle/>
          <a:p>
            <a:pPr marL="342900" lvl="1" indent="-342900" eaLnBrk="1" hangingPunct="1">
              <a:buFont typeface="Arial" panose="020B0604020202020204" pitchFamily="34" charset="0"/>
              <a:buChar char="•"/>
            </a:pPr>
            <a:r>
              <a:rPr lang="en-US" altLang="zh-CN" sz="2800" dirty="0">
                <a:ea typeface="宋体" charset="-122"/>
              </a:rPr>
              <a:t>Express the decimal number </a:t>
            </a:r>
            <a:r>
              <a:rPr lang="en-US" altLang="zh-CN" sz="2800" dirty="0">
                <a:latin typeface="Times New Roman" pitchFamily="18" charset="0"/>
              </a:rPr>
              <a:t>+1011  and -10110</a:t>
            </a:r>
            <a:r>
              <a:rPr lang="en-US" altLang="zh-CN" sz="2800" dirty="0">
                <a:ea typeface="宋体" charset="-122"/>
              </a:rPr>
              <a:t> as an 8-bit number in the sign-magnitude, 1’s complement, and 2’s complement forms.</a:t>
            </a:r>
          </a:p>
          <a:p>
            <a:pPr>
              <a:buNone/>
            </a:pPr>
            <a:r>
              <a:rPr lang="en-US" altLang="zh-CN" sz="2800" dirty="0">
                <a:latin typeface="Times New Roman" pitchFamily="18" charset="0"/>
              </a:rPr>
              <a:t>                 [+1011]</a:t>
            </a:r>
            <a:r>
              <a:rPr lang="zh-CN" altLang="en-US" sz="2800" baseline="-25000" dirty="0">
                <a:latin typeface="Times New Roman" pitchFamily="18" charset="0"/>
              </a:rPr>
              <a:t>原 </a:t>
            </a:r>
            <a:r>
              <a:rPr lang="en-US" altLang="zh-CN" sz="2800" dirty="0">
                <a:latin typeface="Times New Roman" pitchFamily="18" charset="0"/>
              </a:rPr>
              <a:t>= </a:t>
            </a:r>
            <a:r>
              <a:rPr lang="zh-CN" altLang="en-US" sz="2800" dirty="0">
                <a:solidFill>
                  <a:srgbClr val="639EF4"/>
                </a:solidFill>
                <a:latin typeface="Times New Roman" pitchFamily="18" charset="0"/>
              </a:rPr>
              <a:t> </a:t>
            </a:r>
            <a:r>
              <a:rPr lang="en-US" altLang="zh-CN" sz="2800" dirty="0">
                <a:solidFill>
                  <a:srgbClr val="639EF4"/>
                </a:solidFill>
                <a:latin typeface="Times New Roman" pitchFamily="18" charset="0"/>
              </a:rPr>
              <a:t>[</a:t>
            </a:r>
            <a:r>
              <a:rPr lang="zh-CN" altLang="en-US" sz="2800" dirty="0">
                <a:solidFill>
                  <a:srgbClr val="639EF4"/>
                </a:solidFill>
                <a:latin typeface="Times New Roman" pitchFamily="18" charset="0"/>
              </a:rPr>
              <a:t>填空</a:t>
            </a:r>
            <a:r>
              <a:rPr lang="en-US" altLang="zh-CN" sz="2800" dirty="0">
                <a:solidFill>
                  <a:srgbClr val="639EF4"/>
                </a:solidFill>
                <a:latin typeface="Times New Roman" pitchFamily="18" charset="0"/>
              </a:rPr>
              <a:t>1]</a:t>
            </a:r>
            <a:endParaRPr lang="en-US" altLang="zh-CN" sz="2800" dirty="0">
              <a:latin typeface="Times New Roman" pitchFamily="18" charset="0"/>
            </a:endParaRPr>
          </a:p>
          <a:p>
            <a:pPr>
              <a:buNone/>
            </a:pPr>
            <a:r>
              <a:rPr lang="en-US" altLang="zh-CN" sz="2800" dirty="0">
                <a:latin typeface="Times New Roman" pitchFamily="18" charset="0"/>
              </a:rPr>
              <a:t>                 [+1011]</a:t>
            </a:r>
            <a:r>
              <a:rPr lang="zh-CN" altLang="en-US" sz="2800" baseline="-25000" dirty="0">
                <a:latin typeface="Times New Roman" pitchFamily="18" charset="0"/>
              </a:rPr>
              <a:t>反 </a:t>
            </a:r>
            <a:r>
              <a:rPr lang="en-US" altLang="zh-CN" sz="2800" dirty="0">
                <a:latin typeface="Times New Roman" pitchFamily="18" charset="0"/>
              </a:rPr>
              <a:t>= </a:t>
            </a:r>
            <a:r>
              <a:rPr lang="zh-CN" altLang="en-US" sz="2800" dirty="0">
                <a:solidFill>
                  <a:srgbClr val="639EF4"/>
                </a:solidFill>
                <a:latin typeface="Times New Roman" pitchFamily="18" charset="0"/>
              </a:rPr>
              <a:t> </a:t>
            </a:r>
            <a:r>
              <a:rPr lang="en-US" altLang="zh-CN" sz="2800" dirty="0">
                <a:solidFill>
                  <a:srgbClr val="639EF4"/>
                </a:solidFill>
                <a:latin typeface="Times New Roman" pitchFamily="18" charset="0"/>
              </a:rPr>
              <a:t>[</a:t>
            </a:r>
            <a:r>
              <a:rPr lang="zh-CN" altLang="en-US" sz="2800" dirty="0">
                <a:solidFill>
                  <a:srgbClr val="639EF4"/>
                </a:solidFill>
                <a:latin typeface="Times New Roman" pitchFamily="18" charset="0"/>
              </a:rPr>
              <a:t>填空</a:t>
            </a:r>
            <a:r>
              <a:rPr lang="en-US" altLang="zh-CN" sz="2800" dirty="0">
                <a:solidFill>
                  <a:srgbClr val="639EF4"/>
                </a:solidFill>
                <a:latin typeface="Times New Roman" pitchFamily="18" charset="0"/>
              </a:rPr>
              <a:t>2]</a:t>
            </a:r>
            <a:endParaRPr lang="en-US" altLang="zh-CN" sz="2800" dirty="0">
              <a:latin typeface="Times New Roman" pitchFamily="18" charset="0"/>
            </a:endParaRPr>
          </a:p>
          <a:p>
            <a:pPr>
              <a:buNone/>
            </a:pPr>
            <a:r>
              <a:rPr lang="en-US" altLang="zh-CN" sz="2800" dirty="0">
                <a:latin typeface="Times New Roman" pitchFamily="18" charset="0"/>
              </a:rPr>
              <a:t>                 [+1011]</a:t>
            </a:r>
            <a:r>
              <a:rPr lang="zh-CN" altLang="en-US" sz="2800" baseline="-25000" dirty="0">
                <a:latin typeface="Times New Roman" pitchFamily="18" charset="0"/>
              </a:rPr>
              <a:t>补 </a:t>
            </a:r>
            <a:r>
              <a:rPr lang="en-US" altLang="zh-CN" sz="2800" dirty="0">
                <a:latin typeface="Times New Roman" pitchFamily="18" charset="0"/>
              </a:rPr>
              <a:t>= </a:t>
            </a:r>
            <a:r>
              <a:rPr lang="zh-CN" altLang="en-US" sz="2800" dirty="0">
                <a:solidFill>
                  <a:srgbClr val="639EF4"/>
                </a:solidFill>
                <a:latin typeface="Times New Roman" pitchFamily="18" charset="0"/>
              </a:rPr>
              <a:t> </a:t>
            </a:r>
            <a:r>
              <a:rPr lang="en-US" altLang="zh-CN" sz="2800" dirty="0">
                <a:solidFill>
                  <a:srgbClr val="639EF4"/>
                </a:solidFill>
                <a:latin typeface="Times New Roman" pitchFamily="18" charset="0"/>
              </a:rPr>
              <a:t>[</a:t>
            </a:r>
            <a:r>
              <a:rPr lang="zh-CN" altLang="en-US" sz="2800" dirty="0">
                <a:solidFill>
                  <a:srgbClr val="639EF4"/>
                </a:solidFill>
                <a:latin typeface="Times New Roman" pitchFamily="18" charset="0"/>
              </a:rPr>
              <a:t>填空</a:t>
            </a:r>
            <a:r>
              <a:rPr lang="en-US" altLang="zh-CN" sz="2800" dirty="0">
                <a:solidFill>
                  <a:srgbClr val="639EF4"/>
                </a:solidFill>
                <a:latin typeface="Times New Roman" pitchFamily="18" charset="0"/>
              </a:rPr>
              <a:t>3]</a:t>
            </a:r>
            <a:r>
              <a:rPr lang="en-US" altLang="zh-CN" sz="2800" dirty="0">
                <a:solidFill>
                  <a:srgbClr val="000000"/>
                </a:solidFill>
                <a:latin typeface="Times New Roman" pitchFamily="18" charset="0"/>
              </a:rPr>
              <a:t> </a:t>
            </a:r>
            <a:endParaRPr lang="en-US" altLang="zh-CN" sz="2800" dirty="0">
              <a:latin typeface="Times New Roman" pitchFamily="18" charset="0"/>
              <a:sym typeface="Wingdings" pitchFamily="2" charset="2"/>
            </a:endParaRPr>
          </a:p>
          <a:p>
            <a:pPr>
              <a:buNone/>
            </a:pPr>
            <a:r>
              <a:rPr lang="en-US" altLang="zh-CN" sz="2800" dirty="0">
                <a:latin typeface="Times New Roman" pitchFamily="18" charset="0"/>
              </a:rPr>
              <a:t>	       [-10110]</a:t>
            </a:r>
            <a:r>
              <a:rPr lang="zh-CN" altLang="en-US" sz="2800" baseline="-25000" dirty="0">
                <a:latin typeface="Times New Roman" pitchFamily="18" charset="0"/>
              </a:rPr>
              <a:t>原 </a:t>
            </a:r>
            <a:r>
              <a:rPr lang="en-US" altLang="zh-CN" sz="2800" dirty="0">
                <a:latin typeface="Times New Roman" pitchFamily="18" charset="0"/>
              </a:rPr>
              <a:t>= </a:t>
            </a:r>
            <a:r>
              <a:rPr lang="zh-CN" altLang="en-US" sz="2800" dirty="0">
                <a:solidFill>
                  <a:srgbClr val="639EF4"/>
                </a:solidFill>
                <a:latin typeface="Times New Roman" pitchFamily="18" charset="0"/>
              </a:rPr>
              <a:t> </a:t>
            </a:r>
            <a:r>
              <a:rPr lang="en-US" altLang="zh-CN" sz="2800" dirty="0">
                <a:solidFill>
                  <a:srgbClr val="639EF4"/>
                </a:solidFill>
                <a:latin typeface="Times New Roman" pitchFamily="18" charset="0"/>
              </a:rPr>
              <a:t>[</a:t>
            </a:r>
            <a:r>
              <a:rPr lang="zh-CN" altLang="en-US" sz="2800" dirty="0">
                <a:solidFill>
                  <a:srgbClr val="639EF4"/>
                </a:solidFill>
                <a:latin typeface="Times New Roman" pitchFamily="18" charset="0"/>
              </a:rPr>
              <a:t>填空</a:t>
            </a:r>
            <a:r>
              <a:rPr lang="en-US" altLang="zh-CN" sz="2800" dirty="0">
                <a:solidFill>
                  <a:srgbClr val="639EF4"/>
                </a:solidFill>
                <a:latin typeface="Times New Roman" pitchFamily="18" charset="0"/>
              </a:rPr>
              <a:t>4]</a:t>
            </a:r>
            <a:endParaRPr lang="en-US" altLang="zh-CN" sz="2800" dirty="0">
              <a:latin typeface="Times New Roman" pitchFamily="18" charset="0"/>
            </a:endParaRPr>
          </a:p>
          <a:p>
            <a:pPr>
              <a:buNone/>
            </a:pPr>
            <a:r>
              <a:rPr lang="en-US" altLang="zh-CN" sz="2800" dirty="0">
                <a:latin typeface="Times New Roman" pitchFamily="18" charset="0"/>
              </a:rPr>
              <a:t>                 [-10110]</a:t>
            </a:r>
            <a:r>
              <a:rPr lang="zh-CN" altLang="en-US" sz="2800" baseline="-25000" dirty="0">
                <a:latin typeface="Times New Roman" pitchFamily="18" charset="0"/>
              </a:rPr>
              <a:t>反 </a:t>
            </a:r>
            <a:r>
              <a:rPr lang="en-US" altLang="zh-CN" sz="2800" dirty="0">
                <a:latin typeface="Times New Roman" pitchFamily="18" charset="0"/>
              </a:rPr>
              <a:t>= </a:t>
            </a:r>
            <a:r>
              <a:rPr lang="zh-CN" altLang="en-US" sz="2800" dirty="0">
                <a:solidFill>
                  <a:srgbClr val="639EF4"/>
                </a:solidFill>
                <a:latin typeface="Times New Roman" pitchFamily="18" charset="0"/>
              </a:rPr>
              <a:t> </a:t>
            </a:r>
            <a:r>
              <a:rPr lang="en-US" altLang="zh-CN" sz="2800" dirty="0">
                <a:solidFill>
                  <a:srgbClr val="639EF4"/>
                </a:solidFill>
                <a:latin typeface="Times New Roman" pitchFamily="18" charset="0"/>
              </a:rPr>
              <a:t>[</a:t>
            </a:r>
            <a:r>
              <a:rPr lang="zh-CN" altLang="en-US" sz="2800" dirty="0">
                <a:solidFill>
                  <a:srgbClr val="639EF4"/>
                </a:solidFill>
                <a:latin typeface="Times New Roman" pitchFamily="18" charset="0"/>
              </a:rPr>
              <a:t>填空</a:t>
            </a:r>
            <a:r>
              <a:rPr lang="en-US" altLang="zh-CN" sz="2800" dirty="0">
                <a:solidFill>
                  <a:srgbClr val="639EF4"/>
                </a:solidFill>
                <a:latin typeface="Times New Roman" pitchFamily="18" charset="0"/>
              </a:rPr>
              <a:t>5]</a:t>
            </a:r>
            <a:endParaRPr lang="en-US" altLang="zh-CN" sz="2800" dirty="0">
              <a:latin typeface="Times New Roman" pitchFamily="18" charset="0"/>
            </a:endParaRPr>
          </a:p>
          <a:p>
            <a:pPr>
              <a:buNone/>
            </a:pPr>
            <a:r>
              <a:rPr lang="en-US" altLang="zh-CN" sz="2800" dirty="0">
                <a:latin typeface="Times New Roman" pitchFamily="18" charset="0"/>
              </a:rPr>
              <a:t>                 [-10110]</a:t>
            </a:r>
            <a:r>
              <a:rPr lang="zh-CN" altLang="en-US" sz="2800" baseline="-25000" dirty="0">
                <a:latin typeface="Times New Roman" pitchFamily="18" charset="0"/>
              </a:rPr>
              <a:t>补 </a:t>
            </a:r>
            <a:r>
              <a:rPr lang="en-US" altLang="zh-CN" sz="2800" dirty="0">
                <a:latin typeface="Times New Roman" pitchFamily="18" charset="0"/>
              </a:rPr>
              <a:t>= </a:t>
            </a:r>
            <a:r>
              <a:rPr lang="zh-CN" altLang="en-US" sz="2800" dirty="0">
                <a:solidFill>
                  <a:srgbClr val="639EF4"/>
                </a:solidFill>
                <a:latin typeface="Times New Roman" pitchFamily="18" charset="0"/>
              </a:rPr>
              <a:t> </a:t>
            </a:r>
            <a:r>
              <a:rPr lang="en-US" altLang="zh-CN" sz="2800" dirty="0">
                <a:solidFill>
                  <a:srgbClr val="639EF4"/>
                </a:solidFill>
                <a:latin typeface="Times New Roman" pitchFamily="18" charset="0"/>
              </a:rPr>
              <a:t>[</a:t>
            </a:r>
            <a:r>
              <a:rPr lang="zh-CN" altLang="en-US" sz="2800" dirty="0">
                <a:solidFill>
                  <a:srgbClr val="639EF4"/>
                </a:solidFill>
                <a:latin typeface="Times New Roman" pitchFamily="18" charset="0"/>
              </a:rPr>
              <a:t>填空</a:t>
            </a:r>
            <a:r>
              <a:rPr lang="en-US" altLang="zh-CN" sz="2800" dirty="0">
                <a:solidFill>
                  <a:srgbClr val="639EF4"/>
                </a:solidFill>
                <a:latin typeface="Times New Roman" pitchFamily="18" charset="0"/>
              </a:rPr>
              <a:t>6]</a:t>
            </a:r>
            <a:endParaRPr lang="en-US" altLang="zh-CN" sz="2800" dirty="0">
              <a:latin typeface="+mn-ea"/>
            </a:endParaRPr>
          </a:p>
        </p:txBody>
      </p:sp>
      <p:sp>
        <p:nvSpPr>
          <p:cNvPr id="5" name="矩形: 圆角 4">
            <a:extLst>
              <a:ext uri="{FF2B5EF4-FFF2-40B4-BE49-F238E27FC236}">
                <a16:creationId xmlns:a16="http://schemas.microsoft.com/office/drawing/2014/main" id="{6F5436EC-D726-4DC7-B79C-6024B6C164EE}"/>
              </a:ext>
            </a:extLst>
          </p:cNvPr>
          <p:cNvSpPr/>
          <p:nvPr>
            <p:custDataLst>
              <p:tags r:id="rId3"/>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999CBEFE-9EFF-4173-9CE6-A0E948F4ADF7}"/>
              </a:ext>
            </a:extLst>
          </p:cNvPr>
          <p:cNvSpPr/>
          <p:nvPr>
            <p:custDataLst>
              <p:tags r:id="rId4"/>
            </p:custDataLst>
          </p:nvPr>
        </p:nvSpPr>
        <p:spPr bwMode="auto">
          <a:xfrm>
            <a:off x="0" y="5727383"/>
            <a:ext cx="12192000" cy="48768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noAutofit/>
          </a:bodyPr>
          <a:lstStyle/>
          <a:p>
            <a:pPr eaLnBrk="1" hangingPunct="1"/>
            <a:r>
              <a:rPr kumimoji="0" lang="zh-CN" altLang="en-US"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0EF8A453-45DF-4A8F-B0AA-5D18B8402095}"/>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FC63BEE2-8CF4-41D3-B759-3C2EBEC18215}"/>
                </a:ext>
              </a:extLst>
            </p:cNvPr>
            <p:cNvSpPr/>
            <p:nvPr>
              <p:custDataLst>
                <p:tags r:id="rId7"/>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7" name="ColorBlock">
              <a:extLst>
                <a:ext uri="{FF2B5EF4-FFF2-40B4-BE49-F238E27FC236}">
                  <a16:creationId xmlns:a16="http://schemas.microsoft.com/office/drawing/2014/main" id="{6F462432-C133-47D2-9313-ED20656AB87B}"/>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8" name="TypeText">
              <a:extLst>
                <a:ext uri="{FF2B5EF4-FFF2-40B4-BE49-F238E27FC236}">
                  <a16:creationId xmlns:a16="http://schemas.microsoft.com/office/drawing/2014/main" id="{656DA1AD-AC2F-46B7-A129-3D7ABAE500D8}"/>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B9AA13BF-5B2C-470D-A26A-623E3637C496}"/>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A527668-1B11-4915-A6F0-7C5AB9990BB0}"/>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885632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5412" name="Rectangle 4"/>
          <p:cNvSpPr>
            <a:spLocks noChangeArrowheads="1"/>
          </p:cNvSpPr>
          <p:nvPr/>
        </p:nvSpPr>
        <p:spPr bwMode="auto">
          <a:xfrm>
            <a:off x="1158046" y="623625"/>
            <a:ext cx="9494907"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Arithmetic Operations with Signed Numbers</a:t>
            </a:r>
            <a:r>
              <a:rPr lang="zh-CN" altLang="en-US" sz="2800" dirty="0">
                <a:solidFill>
                  <a:srgbClr val="FFFF99"/>
                </a:solidFill>
                <a:ea typeface="宋体" charset="-122"/>
              </a:rPr>
              <a:t>（有符号数计算）</a:t>
            </a:r>
            <a:endParaRPr lang="en-US" altLang="zh-CN" sz="2800" dirty="0">
              <a:solidFill>
                <a:srgbClr val="FFFF99"/>
              </a:solidFill>
              <a:ea typeface="宋体" charset="-122"/>
            </a:endParaRPr>
          </a:p>
        </p:txBody>
      </p:sp>
      <p:sp>
        <p:nvSpPr>
          <p:cNvPr id="145416" name="Text Box 8"/>
          <p:cNvSpPr txBox="1">
            <a:spLocks noChangeArrowheads="1"/>
          </p:cNvSpPr>
          <p:nvPr/>
        </p:nvSpPr>
        <p:spPr bwMode="auto">
          <a:xfrm>
            <a:off x="381000" y="1387157"/>
            <a:ext cx="11201399" cy="2462213"/>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Using the signed number notation with negative </a:t>
            </a:r>
            <a:r>
              <a:rPr lang="en-US" altLang="zh-CN" sz="2800" b="1" dirty="0">
                <a:solidFill>
                  <a:srgbClr val="FF0000"/>
                </a:solidFill>
                <a:ea typeface="宋体" charset="-122"/>
              </a:rPr>
              <a:t>numbers in 2’s complement form </a:t>
            </a:r>
            <a:r>
              <a:rPr lang="en-US" altLang="zh-CN" sz="2800" b="1" dirty="0">
                <a:ea typeface="宋体" charset="-122"/>
              </a:rPr>
              <a:t>simplifies addition and subtraction of signed numbers</a:t>
            </a:r>
            <a:r>
              <a:rPr lang="en-US" altLang="zh-CN" sz="2800" b="1" dirty="0">
                <a:solidFill>
                  <a:srgbClr val="FF0000"/>
                </a:solidFill>
                <a:ea typeface="宋体" charset="-122"/>
              </a:rPr>
              <a:t>(</a:t>
            </a:r>
            <a:r>
              <a:rPr lang="zh-CN" altLang="en-US" sz="2800" b="1" dirty="0">
                <a:solidFill>
                  <a:srgbClr val="FF0000"/>
                </a:solidFill>
                <a:ea typeface="宋体" charset="-122"/>
              </a:rPr>
              <a:t>用补码可以简化加减运算</a:t>
            </a:r>
            <a:r>
              <a:rPr lang="en-US" altLang="zh-CN" sz="2800" b="1" dirty="0">
                <a:solidFill>
                  <a:srgbClr val="FF0000"/>
                </a:solidFill>
                <a:ea typeface="宋体" charset="-122"/>
              </a:rPr>
              <a:t>).</a:t>
            </a:r>
          </a:p>
          <a:p>
            <a:pPr marL="342900" indent="-342900">
              <a:spcBef>
                <a:spcPct val="50000"/>
              </a:spcBef>
              <a:buFont typeface="Arial" panose="020B0604020202020204" pitchFamily="34" charset="0"/>
              <a:buChar char="•"/>
            </a:pPr>
            <a:r>
              <a:rPr lang="en-US" altLang="zh-CN" sz="2800" b="1" dirty="0">
                <a:solidFill>
                  <a:srgbClr val="FF0000"/>
                </a:solidFill>
                <a:ea typeface="宋体" charset="-122"/>
              </a:rPr>
              <a:t>Rules for addition</a:t>
            </a:r>
            <a:r>
              <a:rPr lang="en-US" altLang="zh-CN" sz="2800" b="1" dirty="0">
                <a:ea typeface="宋体" charset="-122"/>
              </a:rPr>
              <a:t>: Add the two signed numbers. </a:t>
            </a:r>
            <a:r>
              <a:rPr lang="en-US" altLang="zh-CN" sz="2800" b="1" dirty="0">
                <a:solidFill>
                  <a:srgbClr val="FF0000"/>
                </a:solidFill>
                <a:ea typeface="宋体" charset="-122"/>
              </a:rPr>
              <a:t>Discard any final carries</a:t>
            </a:r>
            <a:r>
              <a:rPr lang="zh-CN" altLang="en-US" sz="2800" b="1" dirty="0">
                <a:solidFill>
                  <a:srgbClr val="FF0000"/>
                </a:solidFill>
                <a:ea typeface="宋体" charset="-122"/>
              </a:rPr>
              <a:t>（丢弃符号位进位）</a:t>
            </a:r>
            <a:r>
              <a:rPr lang="en-US" altLang="zh-CN" sz="2800" b="1" dirty="0">
                <a:ea typeface="宋体" charset="-122"/>
              </a:rPr>
              <a:t>. The result is in signed form.  </a:t>
            </a:r>
          </a:p>
        </p:txBody>
      </p:sp>
      <p:sp>
        <p:nvSpPr>
          <p:cNvPr id="145431" name="Text Box 23"/>
          <p:cNvSpPr txBox="1">
            <a:spLocks noChangeArrowheads="1"/>
          </p:cNvSpPr>
          <p:nvPr/>
        </p:nvSpPr>
        <p:spPr bwMode="auto">
          <a:xfrm>
            <a:off x="2352675" y="3926185"/>
            <a:ext cx="7620000" cy="461665"/>
          </a:xfrm>
          <a:prstGeom prst="rect">
            <a:avLst/>
          </a:prstGeom>
          <a:noFill/>
          <a:ln w="9525">
            <a:noFill/>
            <a:miter lim="800000"/>
            <a:headEnd/>
            <a:tailEnd/>
          </a:ln>
          <a:effectLst/>
        </p:spPr>
        <p:txBody>
          <a:bodyPr>
            <a:spAutoFit/>
          </a:bodyPr>
          <a:lstStyle/>
          <a:p>
            <a:r>
              <a:rPr lang="en-US" altLang="zh-CN" dirty="0">
                <a:ea typeface="宋体" charset="-122"/>
              </a:rPr>
              <a:t>Examples:</a:t>
            </a:r>
          </a:p>
        </p:txBody>
      </p:sp>
      <p:sp>
        <p:nvSpPr>
          <p:cNvPr id="145432" name="Text Box 24"/>
          <p:cNvSpPr txBox="1">
            <a:spLocks noChangeArrowheads="1"/>
          </p:cNvSpPr>
          <p:nvPr/>
        </p:nvSpPr>
        <p:spPr bwMode="auto">
          <a:xfrm>
            <a:off x="2819400" y="4387851"/>
            <a:ext cx="2438400" cy="701675"/>
          </a:xfrm>
          <a:prstGeom prst="rect">
            <a:avLst/>
          </a:prstGeom>
          <a:noFill/>
          <a:ln w="9525">
            <a:noFill/>
            <a:miter lim="800000"/>
            <a:headEnd/>
            <a:tailEnd/>
          </a:ln>
          <a:effectLst/>
        </p:spPr>
        <p:txBody>
          <a:bodyPr>
            <a:spAutoFit/>
          </a:bodyPr>
          <a:lstStyle/>
          <a:p>
            <a:r>
              <a:rPr lang="en-US" altLang="zh-CN" sz="2000">
                <a:ea typeface="宋体" charset="-122"/>
              </a:rPr>
              <a:t>00011110 </a:t>
            </a:r>
            <a:r>
              <a:rPr lang="en-US" altLang="zh-CN" sz="2000">
                <a:solidFill>
                  <a:srgbClr val="008000"/>
                </a:solidFill>
                <a:ea typeface="宋体" charset="-122"/>
              </a:rPr>
              <a:t>= +30</a:t>
            </a:r>
            <a:r>
              <a:rPr lang="en-US" altLang="zh-CN" sz="2000">
                <a:ea typeface="宋体" charset="-122"/>
              </a:rPr>
              <a:t>   </a:t>
            </a:r>
          </a:p>
          <a:p>
            <a:r>
              <a:rPr lang="en-US" altLang="zh-CN" sz="2000">
                <a:ea typeface="宋体" charset="-122"/>
              </a:rPr>
              <a:t>00001111 </a:t>
            </a:r>
            <a:r>
              <a:rPr lang="en-US" altLang="zh-CN" sz="2000">
                <a:solidFill>
                  <a:srgbClr val="008000"/>
                </a:solidFill>
                <a:ea typeface="宋体" charset="-122"/>
              </a:rPr>
              <a:t>= +15</a:t>
            </a:r>
          </a:p>
        </p:txBody>
      </p:sp>
      <p:sp>
        <p:nvSpPr>
          <p:cNvPr id="145433" name="Line 25"/>
          <p:cNvSpPr>
            <a:spLocks noChangeShapeType="1"/>
          </p:cNvSpPr>
          <p:nvPr/>
        </p:nvSpPr>
        <p:spPr bwMode="auto">
          <a:xfrm>
            <a:off x="2895600" y="5073650"/>
            <a:ext cx="1828800" cy="0"/>
          </a:xfrm>
          <a:prstGeom prst="line">
            <a:avLst/>
          </a:prstGeom>
          <a:noFill/>
          <a:ln w="9525">
            <a:solidFill>
              <a:schemeClr val="tx1"/>
            </a:solidFill>
            <a:round/>
            <a:headEnd/>
            <a:tailEnd/>
          </a:ln>
          <a:effectLst/>
        </p:spPr>
        <p:txBody>
          <a:bodyPr/>
          <a:lstStyle/>
          <a:p>
            <a:endParaRPr lang="zh-CN" altLang="en-US"/>
          </a:p>
        </p:txBody>
      </p:sp>
      <p:sp>
        <p:nvSpPr>
          <p:cNvPr id="145434" name="Text Box 26"/>
          <p:cNvSpPr txBox="1">
            <a:spLocks noChangeArrowheads="1"/>
          </p:cNvSpPr>
          <p:nvPr/>
        </p:nvSpPr>
        <p:spPr bwMode="auto">
          <a:xfrm>
            <a:off x="2819400" y="5073651"/>
            <a:ext cx="16002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00101101</a:t>
            </a:r>
          </a:p>
        </p:txBody>
      </p:sp>
      <p:sp>
        <p:nvSpPr>
          <p:cNvPr id="145435" name="Text Box 27"/>
          <p:cNvSpPr txBox="1">
            <a:spLocks noChangeArrowheads="1"/>
          </p:cNvSpPr>
          <p:nvPr/>
        </p:nvSpPr>
        <p:spPr bwMode="auto">
          <a:xfrm>
            <a:off x="3886200" y="5073651"/>
            <a:ext cx="10668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008000"/>
                </a:solidFill>
                <a:ea typeface="宋体" charset="-122"/>
              </a:rPr>
              <a:t>= +45</a:t>
            </a:r>
          </a:p>
        </p:txBody>
      </p:sp>
      <p:sp>
        <p:nvSpPr>
          <p:cNvPr id="145444" name="Text Box 36"/>
          <p:cNvSpPr txBox="1">
            <a:spLocks noChangeArrowheads="1"/>
          </p:cNvSpPr>
          <p:nvPr/>
        </p:nvSpPr>
        <p:spPr bwMode="auto">
          <a:xfrm>
            <a:off x="5105400" y="4387851"/>
            <a:ext cx="2438400" cy="701675"/>
          </a:xfrm>
          <a:prstGeom prst="rect">
            <a:avLst/>
          </a:prstGeom>
          <a:noFill/>
          <a:ln w="9525">
            <a:noFill/>
            <a:miter lim="800000"/>
            <a:headEnd/>
            <a:tailEnd/>
          </a:ln>
          <a:effectLst/>
        </p:spPr>
        <p:txBody>
          <a:bodyPr>
            <a:spAutoFit/>
          </a:bodyPr>
          <a:lstStyle/>
          <a:p>
            <a:r>
              <a:rPr lang="en-US" altLang="zh-CN" sz="2000">
                <a:ea typeface="宋体" charset="-122"/>
              </a:rPr>
              <a:t>00001110 </a:t>
            </a:r>
            <a:r>
              <a:rPr lang="en-US" altLang="zh-CN" sz="2000">
                <a:solidFill>
                  <a:srgbClr val="008000"/>
                </a:solidFill>
                <a:ea typeface="宋体" charset="-122"/>
              </a:rPr>
              <a:t>= +14</a:t>
            </a:r>
            <a:r>
              <a:rPr lang="en-US" altLang="zh-CN" sz="2000">
                <a:ea typeface="宋体" charset="-122"/>
              </a:rPr>
              <a:t>   </a:t>
            </a:r>
          </a:p>
          <a:p>
            <a:r>
              <a:rPr lang="en-US" altLang="zh-CN" sz="2000">
                <a:ea typeface="宋体" charset="-122"/>
              </a:rPr>
              <a:t>11101111 </a:t>
            </a:r>
            <a:r>
              <a:rPr lang="en-US" altLang="zh-CN" sz="2000">
                <a:solidFill>
                  <a:srgbClr val="008000"/>
                </a:solidFill>
                <a:ea typeface="宋体" charset="-122"/>
              </a:rPr>
              <a:t>= </a:t>
            </a:r>
            <a:r>
              <a:rPr lang="en-US" altLang="zh-CN" sz="2000">
                <a:solidFill>
                  <a:srgbClr val="008000"/>
                </a:solidFill>
                <a:latin typeface="Symbol" pitchFamily="18" charset="2"/>
                <a:ea typeface="宋体" charset="-122"/>
              </a:rPr>
              <a:t>-</a:t>
            </a:r>
            <a:r>
              <a:rPr lang="en-US" altLang="zh-CN" sz="2000">
                <a:solidFill>
                  <a:srgbClr val="008000"/>
                </a:solidFill>
                <a:ea typeface="宋体" charset="-122"/>
              </a:rPr>
              <a:t>17</a:t>
            </a:r>
          </a:p>
        </p:txBody>
      </p:sp>
      <p:sp>
        <p:nvSpPr>
          <p:cNvPr id="145445" name="Line 37"/>
          <p:cNvSpPr>
            <a:spLocks noChangeShapeType="1"/>
          </p:cNvSpPr>
          <p:nvPr/>
        </p:nvSpPr>
        <p:spPr bwMode="auto">
          <a:xfrm>
            <a:off x="5181600" y="5073650"/>
            <a:ext cx="1752600" cy="0"/>
          </a:xfrm>
          <a:prstGeom prst="line">
            <a:avLst/>
          </a:prstGeom>
          <a:noFill/>
          <a:ln w="9525">
            <a:solidFill>
              <a:schemeClr val="tx1"/>
            </a:solidFill>
            <a:round/>
            <a:headEnd/>
            <a:tailEnd/>
          </a:ln>
          <a:effectLst/>
        </p:spPr>
        <p:txBody>
          <a:bodyPr/>
          <a:lstStyle/>
          <a:p>
            <a:endParaRPr lang="zh-CN" altLang="en-US"/>
          </a:p>
        </p:txBody>
      </p:sp>
      <p:sp>
        <p:nvSpPr>
          <p:cNvPr id="145446" name="Text Box 38"/>
          <p:cNvSpPr txBox="1">
            <a:spLocks noChangeArrowheads="1"/>
          </p:cNvSpPr>
          <p:nvPr/>
        </p:nvSpPr>
        <p:spPr bwMode="auto">
          <a:xfrm>
            <a:off x="5105400" y="5073651"/>
            <a:ext cx="16002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11111101</a:t>
            </a:r>
          </a:p>
        </p:txBody>
      </p:sp>
      <p:sp>
        <p:nvSpPr>
          <p:cNvPr id="145447" name="Text Box 39"/>
          <p:cNvSpPr txBox="1">
            <a:spLocks noChangeArrowheads="1"/>
          </p:cNvSpPr>
          <p:nvPr/>
        </p:nvSpPr>
        <p:spPr bwMode="auto">
          <a:xfrm>
            <a:off x="6172200" y="5073651"/>
            <a:ext cx="10668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008000"/>
                </a:solidFill>
                <a:ea typeface="宋体" charset="-122"/>
              </a:rPr>
              <a:t>=   </a:t>
            </a:r>
            <a:r>
              <a:rPr lang="en-US" altLang="zh-CN" sz="2000">
                <a:solidFill>
                  <a:srgbClr val="008000"/>
                </a:solidFill>
                <a:latin typeface="Symbol" pitchFamily="18" charset="2"/>
                <a:ea typeface="宋体" charset="-122"/>
              </a:rPr>
              <a:t>-</a:t>
            </a:r>
            <a:r>
              <a:rPr lang="en-US" altLang="zh-CN" sz="2000">
                <a:solidFill>
                  <a:srgbClr val="008000"/>
                </a:solidFill>
                <a:ea typeface="宋体" charset="-122"/>
              </a:rPr>
              <a:t>3</a:t>
            </a:r>
          </a:p>
        </p:txBody>
      </p:sp>
      <p:sp>
        <p:nvSpPr>
          <p:cNvPr id="145448" name="Text Box 40"/>
          <p:cNvSpPr txBox="1">
            <a:spLocks noChangeArrowheads="1"/>
          </p:cNvSpPr>
          <p:nvPr/>
        </p:nvSpPr>
        <p:spPr bwMode="auto">
          <a:xfrm>
            <a:off x="7391400" y="4387851"/>
            <a:ext cx="2438400" cy="701675"/>
          </a:xfrm>
          <a:prstGeom prst="rect">
            <a:avLst/>
          </a:prstGeom>
          <a:noFill/>
          <a:ln w="9525">
            <a:noFill/>
            <a:miter lim="800000"/>
            <a:headEnd/>
            <a:tailEnd/>
          </a:ln>
          <a:effectLst/>
        </p:spPr>
        <p:txBody>
          <a:bodyPr>
            <a:spAutoFit/>
          </a:bodyPr>
          <a:lstStyle/>
          <a:p>
            <a:r>
              <a:rPr lang="en-US" altLang="zh-CN" sz="2000" dirty="0">
                <a:ea typeface="宋体" charset="-122"/>
              </a:rPr>
              <a:t>11111111 </a:t>
            </a:r>
            <a:r>
              <a:rPr lang="en-US" altLang="zh-CN" sz="2000" dirty="0">
                <a:solidFill>
                  <a:srgbClr val="008000"/>
                </a:solidFill>
                <a:ea typeface="宋体" charset="-122"/>
              </a:rPr>
              <a:t>=  </a:t>
            </a:r>
            <a:r>
              <a:rPr lang="en-US" altLang="zh-CN" sz="2000" dirty="0">
                <a:solidFill>
                  <a:srgbClr val="008000"/>
                </a:solidFill>
                <a:latin typeface="Symbol" pitchFamily="18" charset="2"/>
                <a:ea typeface="宋体" charset="-122"/>
              </a:rPr>
              <a:t>-</a:t>
            </a:r>
            <a:r>
              <a:rPr lang="en-US" altLang="zh-CN" sz="2000" dirty="0">
                <a:solidFill>
                  <a:srgbClr val="008000"/>
                </a:solidFill>
                <a:ea typeface="宋体" charset="-122"/>
              </a:rPr>
              <a:t>1</a:t>
            </a:r>
            <a:r>
              <a:rPr lang="en-US" altLang="zh-CN" sz="2000" dirty="0">
                <a:ea typeface="宋体" charset="-122"/>
              </a:rPr>
              <a:t>   </a:t>
            </a:r>
          </a:p>
          <a:p>
            <a:r>
              <a:rPr lang="en-US" altLang="zh-CN" sz="2000" dirty="0">
                <a:ea typeface="宋体" charset="-122"/>
              </a:rPr>
              <a:t>11111000 </a:t>
            </a:r>
            <a:r>
              <a:rPr lang="en-US" altLang="zh-CN" sz="2000" dirty="0">
                <a:solidFill>
                  <a:srgbClr val="008000"/>
                </a:solidFill>
                <a:ea typeface="宋体" charset="-122"/>
              </a:rPr>
              <a:t>=  </a:t>
            </a:r>
            <a:r>
              <a:rPr lang="en-US" altLang="zh-CN" sz="2000" dirty="0">
                <a:solidFill>
                  <a:srgbClr val="008000"/>
                </a:solidFill>
                <a:latin typeface="Symbol" pitchFamily="18" charset="2"/>
                <a:ea typeface="宋体" charset="-122"/>
              </a:rPr>
              <a:t>-</a:t>
            </a:r>
            <a:r>
              <a:rPr lang="en-US" altLang="zh-CN" sz="2000" dirty="0">
                <a:solidFill>
                  <a:srgbClr val="008000"/>
                </a:solidFill>
                <a:ea typeface="宋体" charset="-122"/>
              </a:rPr>
              <a:t>8</a:t>
            </a:r>
          </a:p>
        </p:txBody>
      </p:sp>
      <p:sp>
        <p:nvSpPr>
          <p:cNvPr id="145449" name="Line 41"/>
          <p:cNvSpPr>
            <a:spLocks noChangeShapeType="1"/>
          </p:cNvSpPr>
          <p:nvPr/>
        </p:nvSpPr>
        <p:spPr bwMode="auto">
          <a:xfrm>
            <a:off x="7467600" y="5073650"/>
            <a:ext cx="1752600" cy="0"/>
          </a:xfrm>
          <a:prstGeom prst="line">
            <a:avLst/>
          </a:prstGeom>
          <a:noFill/>
          <a:ln w="9525">
            <a:solidFill>
              <a:schemeClr val="tx1"/>
            </a:solidFill>
            <a:round/>
            <a:headEnd/>
            <a:tailEnd/>
          </a:ln>
          <a:effectLst/>
        </p:spPr>
        <p:txBody>
          <a:bodyPr/>
          <a:lstStyle/>
          <a:p>
            <a:endParaRPr lang="zh-CN" altLang="en-US"/>
          </a:p>
        </p:txBody>
      </p:sp>
      <p:sp>
        <p:nvSpPr>
          <p:cNvPr id="145450" name="Text Box 42"/>
          <p:cNvSpPr txBox="1">
            <a:spLocks noChangeArrowheads="1"/>
          </p:cNvSpPr>
          <p:nvPr/>
        </p:nvSpPr>
        <p:spPr bwMode="auto">
          <a:xfrm>
            <a:off x="7391400" y="5073651"/>
            <a:ext cx="16002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11110111</a:t>
            </a:r>
          </a:p>
        </p:txBody>
      </p:sp>
      <p:sp>
        <p:nvSpPr>
          <p:cNvPr id="145451" name="Text Box 43"/>
          <p:cNvSpPr txBox="1">
            <a:spLocks noChangeArrowheads="1"/>
          </p:cNvSpPr>
          <p:nvPr/>
        </p:nvSpPr>
        <p:spPr bwMode="auto">
          <a:xfrm>
            <a:off x="8458200" y="5073651"/>
            <a:ext cx="10668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008000"/>
                </a:solidFill>
                <a:ea typeface="宋体" charset="-122"/>
              </a:rPr>
              <a:t>=  </a:t>
            </a:r>
            <a:r>
              <a:rPr lang="en-US" altLang="zh-CN" sz="2000">
                <a:solidFill>
                  <a:srgbClr val="008000"/>
                </a:solidFill>
                <a:latin typeface="Symbol" pitchFamily="18" charset="2"/>
                <a:ea typeface="宋体" charset="-122"/>
              </a:rPr>
              <a:t>-</a:t>
            </a:r>
            <a:r>
              <a:rPr lang="en-US" altLang="zh-CN" sz="2000">
                <a:solidFill>
                  <a:srgbClr val="008000"/>
                </a:solidFill>
                <a:ea typeface="宋体" charset="-122"/>
              </a:rPr>
              <a:t>9</a:t>
            </a:r>
          </a:p>
        </p:txBody>
      </p:sp>
      <p:sp>
        <p:nvSpPr>
          <p:cNvPr id="145456" name="Text Box 48"/>
          <p:cNvSpPr txBox="1">
            <a:spLocks noChangeArrowheads="1"/>
          </p:cNvSpPr>
          <p:nvPr/>
        </p:nvSpPr>
        <p:spPr bwMode="auto">
          <a:xfrm>
            <a:off x="7232650" y="5073651"/>
            <a:ext cx="311150" cy="396875"/>
          </a:xfrm>
          <a:prstGeom prst="rect">
            <a:avLst/>
          </a:prstGeom>
          <a:noFill/>
          <a:ln w="9525">
            <a:noFill/>
            <a:miter lim="800000"/>
            <a:headEnd/>
            <a:tailEnd/>
          </a:ln>
          <a:effectLst/>
        </p:spPr>
        <p:txBody>
          <a:bodyPr wrap="none">
            <a:spAutoFit/>
          </a:bodyPr>
          <a:lstStyle/>
          <a:p>
            <a:r>
              <a:rPr lang="en-US" altLang="zh-CN" sz="2000">
                <a:ea typeface="宋体" charset="-122"/>
              </a:rPr>
              <a:t>1</a:t>
            </a:r>
          </a:p>
        </p:txBody>
      </p:sp>
      <p:sp>
        <p:nvSpPr>
          <p:cNvPr id="145457" name="Line 49"/>
          <p:cNvSpPr>
            <a:spLocks noChangeShapeType="1"/>
          </p:cNvSpPr>
          <p:nvPr/>
        </p:nvSpPr>
        <p:spPr bwMode="auto">
          <a:xfrm flipV="1">
            <a:off x="7315200" y="5181600"/>
            <a:ext cx="152400" cy="152400"/>
          </a:xfrm>
          <a:prstGeom prst="line">
            <a:avLst/>
          </a:prstGeom>
          <a:noFill/>
          <a:ln w="28575">
            <a:solidFill>
              <a:srgbClr val="FF0000"/>
            </a:solidFill>
            <a:round/>
            <a:headEnd/>
            <a:tailEnd/>
          </a:ln>
          <a:effectLst/>
        </p:spPr>
        <p:txBody>
          <a:bodyPr/>
          <a:lstStyle/>
          <a:p>
            <a:endParaRPr lang="zh-CN" altLang="en-US"/>
          </a:p>
        </p:txBody>
      </p:sp>
      <p:grpSp>
        <p:nvGrpSpPr>
          <p:cNvPr id="145460" name="Group 52"/>
          <p:cNvGrpSpPr>
            <a:grpSpLocks/>
          </p:cNvGrpSpPr>
          <p:nvPr/>
        </p:nvGrpSpPr>
        <p:grpSpPr bwMode="auto">
          <a:xfrm>
            <a:off x="6172200" y="5378450"/>
            <a:ext cx="1524000" cy="565150"/>
            <a:chOff x="2928" y="3532"/>
            <a:chExt cx="960" cy="356"/>
          </a:xfrm>
        </p:grpSpPr>
        <p:sp>
          <p:nvSpPr>
            <p:cNvPr id="145458" name="Text Box 50"/>
            <p:cNvSpPr txBox="1">
              <a:spLocks noChangeArrowheads="1"/>
            </p:cNvSpPr>
            <p:nvPr/>
          </p:nvSpPr>
          <p:spPr bwMode="auto">
            <a:xfrm>
              <a:off x="2928" y="3676"/>
              <a:ext cx="960" cy="212"/>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Discard carry</a:t>
              </a:r>
            </a:p>
          </p:txBody>
        </p:sp>
        <p:sp>
          <p:nvSpPr>
            <p:cNvPr id="145459" name="Line 51"/>
            <p:cNvSpPr>
              <a:spLocks noChangeShapeType="1"/>
            </p:cNvSpPr>
            <p:nvPr/>
          </p:nvSpPr>
          <p:spPr bwMode="auto">
            <a:xfrm flipV="1">
              <a:off x="3504" y="3532"/>
              <a:ext cx="144" cy="192"/>
            </a:xfrm>
            <a:prstGeom prst="line">
              <a:avLst/>
            </a:prstGeom>
            <a:noFill/>
            <a:ln w="9525">
              <a:solidFill>
                <a:srgbClr val="FF00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31"/>
                                        </p:tgtEl>
                                        <p:attrNameLst>
                                          <p:attrName>style.visibility</p:attrName>
                                        </p:attrNameLst>
                                      </p:cBhvr>
                                      <p:to>
                                        <p:strVal val="visible"/>
                                      </p:to>
                                    </p:set>
                                    <p:anim calcmode="lin" valueType="num">
                                      <p:cBhvr additive="base">
                                        <p:cTn id="7" dur="500" fill="hold"/>
                                        <p:tgtEl>
                                          <p:spTgt spid="145431"/>
                                        </p:tgtEl>
                                        <p:attrNameLst>
                                          <p:attrName>ppt_x</p:attrName>
                                        </p:attrNameLst>
                                      </p:cBhvr>
                                      <p:tavLst>
                                        <p:tav tm="0">
                                          <p:val>
                                            <p:strVal val="0-#ppt_w/2"/>
                                          </p:val>
                                        </p:tav>
                                        <p:tav tm="100000">
                                          <p:val>
                                            <p:strVal val="#ppt_x"/>
                                          </p:val>
                                        </p:tav>
                                      </p:tavLst>
                                    </p:anim>
                                    <p:anim calcmode="lin" valueType="num">
                                      <p:cBhvr additive="base">
                                        <p:cTn id="8" dur="500" fill="hold"/>
                                        <p:tgtEl>
                                          <p:spTgt spid="1454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5432"/>
                                        </p:tgtEl>
                                        <p:attrNameLst>
                                          <p:attrName>style.visibility</p:attrName>
                                        </p:attrNameLst>
                                      </p:cBhvr>
                                      <p:to>
                                        <p:strVal val="visible"/>
                                      </p:to>
                                    </p:set>
                                    <p:anim calcmode="lin" valueType="num">
                                      <p:cBhvr additive="base">
                                        <p:cTn id="12" dur="500" fill="hold"/>
                                        <p:tgtEl>
                                          <p:spTgt spid="145432"/>
                                        </p:tgtEl>
                                        <p:attrNameLst>
                                          <p:attrName>ppt_x</p:attrName>
                                        </p:attrNameLst>
                                      </p:cBhvr>
                                      <p:tavLst>
                                        <p:tav tm="0">
                                          <p:val>
                                            <p:strVal val="#ppt_x"/>
                                          </p:val>
                                        </p:tav>
                                        <p:tav tm="100000">
                                          <p:val>
                                            <p:strVal val="#ppt_x"/>
                                          </p:val>
                                        </p:tav>
                                      </p:tavLst>
                                    </p:anim>
                                    <p:anim calcmode="lin" valueType="num">
                                      <p:cBhvr additive="base">
                                        <p:cTn id="13" dur="500" fill="hold"/>
                                        <p:tgtEl>
                                          <p:spTgt spid="14543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45433"/>
                                        </p:tgtEl>
                                        <p:attrNameLst>
                                          <p:attrName>style.visibility</p:attrName>
                                        </p:attrNameLst>
                                      </p:cBhvr>
                                      <p:to>
                                        <p:strVal val="visible"/>
                                      </p:to>
                                    </p:set>
                                    <p:animEffect transition="in" filter="wipe(left)">
                                      <p:cBhvr>
                                        <p:cTn id="17" dur="500"/>
                                        <p:tgtEl>
                                          <p:spTgt spid="1454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45434">
                                            <p:txEl>
                                              <p:pRg st="0" end="0"/>
                                            </p:txEl>
                                          </p:spTgt>
                                        </p:tgtEl>
                                        <p:attrNameLst>
                                          <p:attrName>style.visibility</p:attrName>
                                        </p:attrNameLst>
                                      </p:cBhvr>
                                      <p:to>
                                        <p:strVal val="visible"/>
                                      </p:to>
                                    </p:set>
                                    <p:animEffect transition="in" filter="wipe(right)">
                                      <p:cBhvr>
                                        <p:cTn id="22" dur="2000"/>
                                        <p:tgtEl>
                                          <p:spTgt spid="1454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5435"/>
                                        </p:tgtEl>
                                        <p:attrNameLst>
                                          <p:attrName>style.visibility</p:attrName>
                                        </p:attrNameLst>
                                      </p:cBhvr>
                                      <p:to>
                                        <p:strVal val="visible"/>
                                      </p:to>
                                    </p:set>
                                    <p:anim calcmode="lin" valueType="num">
                                      <p:cBhvr additive="base">
                                        <p:cTn id="27" dur="500" fill="hold"/>
                                        <p:tgtEl>
                                          <p:spTgt spid="145435"/>
                                        </p:tgtEl>
                                        <p:attrNameLst>
                                          <p:attrName>ppt_x</p:attrName>
                                        </p:attrNameLst>
                                      </p:cBhvr>
                                      <p:tavLst>
                                        <p:tav tm="0">
                                          <p:val>
                                            <p:strVal val="#ppt_x"/>
                                          </p:val>
                                        </p:tav>
                                        <p:tav tm="100000">
                                          <p:val>
                                            <p:strVal val="#ppt_x"/>
                                          </p:val>
                                        </p:tav>
                                      </p:tavLst>
                                    </p:anim>
                                    <p:anim calcmode="lin" valueType="num">
                                      <p:cBhvr additive="base">
                                        <p:cTn id="28" dur="500" fill="hold"/>
                                        <p:tgtEl>
                                          <p:spTgt spid="14543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5444"/>
                                        </p:tgtEl>
                                        <p:attrNameLst>
                                          <p:attrName>style.visibility</p:attrName>
                                        </p:attrNameLst>
                                      </p:cBhvr>
                                      <p:to>
                                        <p:strVal val="visible"/>
                                      </p:to>
                                    </p:set>
                                    <p:anim calcmode="lin" valueType="num">
                                      <p:cBhvr additive="base">
                                        <p:cTn id="33" dur="500" fill="hold"/>
                                        <p:tgtEl>
                                          <p:spTgt spid="145444"/>
                                        </p:tgtEl>
                                        <p:attrNameLst>
                                          <p:attrName>ppt_x</p:attrName>
                                        </p:attrNameLst>
                                      </p:cBhvr>
                                      <p:tavLst>
                                        <p:tav tm="0">
                                          <p:val>
                                            <p:strVal val="#ppt_x"/>
                                          </p:val>
                                        </p:tav>
                                        <p:tav tm="100000">
                                          <p:val>
                                            <p:strVal val="#ppt_x"/>
                                          </p:val>
                                        </p:tav>
                                      </p:tavLst>
                                    </p:anim>
                                    <p:anim calcmode="lin" valueType="num">
                                      <p:cBhvr additive="base">
                                        <p:cTn id="34" dur="500" fill="hold"/>
                                        <p:tgtEl>
                                          <p:spTgt spid="145444"/>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45445"/>
                                        </p:tgtEl>
                                        <p:attrNameLst>
                                          <p:attrName>style.visibility</p:attrName>
                                        </p:attrNameLst>
                                      </p:cBhvr>
                                      <p:to>
                                        <p:strVal val="visible"/>
                                      </p:to>
                                    </p:set>
                                    <p:animEffect transition="in" filter="wipe(left)">
                                      <p:cBhvr>
                                        <p:cTn id="38" dur="500"/>
                                        <p:tgtEl>
                                          <p:spTgt spid="14544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45446">
                                            <p:txEl>
                                              <p:pRg st="0" end="0"/>
                                            </p:txEl>
                                          </p:spTgt>
                                        </p:tgtEl>
                                        <p:attrNameLst>
                                          <p:attrName>style.visibility</p:attrName>
                                        </p:attrNameLst>
                                      </p:cBhvr>
                                      <p:to>
                                        <p:strVal val="visible"/>
                                      </p:to>
                                    </p:set>
                                    <p:animEffect transition="in" filter="wipe(right)">
                                      <p:cBhvr>
                                        <p:cTn id="43" dur="2000"/>
                                        <p:tgtEl>
                                          <p:spTgt spid="14544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45447"/>
                                        </p:tgtEl>
                                        <p:attrNameLst>
                                          <p:attrName>style.visibility</p:attrName>
                                        </p:attrNameLst>
                                      </p:cBhvr>
                                      <p:to>
                                        <p:strVal val="visible"/>
                                      </p:to>
                                    </p:set>
                                    <p:anim calcmode="lin" valueType="num">
                                      <p:cBhvr additive="base">
                                        <p:cTn id="48" dur="500" fill="hold"/>
                                        <p:tgtEl>
                                          <p:spTgt spid="145447"/>
                                        </p:tgtEl>
                                        <p:attrNameLst>
                                          <p:attrName>ppt_x</p:attrName>
                                        </p:attrNameLst>
                                      </p:cBhvr>
                                      <p:tavLst>
                                        <p:tav tm="0">
                                          <p:val>
                                            <p:strVal val="#ppt_x"/>
                                          </p:val>
                                        </p:tav>
                                        <p:tav tm="100000">
                                          <p:val>
                                            <p:strVal val="#ppt_x"/>
                                          </p:val>
                                        </p:tav>
                                      </p:tavLst>
                                    </p:anim>
                                    <p:anim calcmode="lin" valueType="num">
                                      <p:cBhvr additive="base">
                                        <p:cTn id="49" dur="500" fill="hold"/>
                                        <p:tgtEl>
                                          <p:spTgt spid="14544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5448"/>
                                        </p:tgtEl>
                                        <p:attrNameLst>
                                          <p:attrName>style.visibility</p:attrName>
                                        </p:attrNameLst>
                                      </p:cBhvr>
                                      <p:to>
                                        <p:strVal val="visible"/>
                                      </p:to>
                                    </p:set>
                                    <p:anim calcmode="lin" valueType="num">
                                      <p:cBhvr additive="base">
                                        <p:cTn id="54" dur="500" fill="hold"/>
                                        <p:tgtEl>
                                          <p:spTgt spid="145448"/>
                                        </p:tgtEl>
                                        <p:attrNameLst>
                                          <p:attrName>ppt_x</p:attrName>
                                        </p:attrNameLst>
                                      </p:cBhvr>
                                      <p:tavLst>
                                        <p:tav tm="0">
                                          <p:val>
                                            <p:strVal val="#ppt_x"/>
                                          </p:val>
                                        </p:tav>
                                        <p:tav tm="100000">
                                          <p:val>
                                            <p:strVal val="#ppt_x"/>
                                          </p:val>
                                        </p:tav>
                                      </p:tavLst>
                                    </p:anim>
                                    <p:anim calcmode="lin" valueType="num">
                                      <p:cBhvr additive="base">
                                        <p:cTn id="55" dur="500" fill="hold"/>
                                        <p:tgtEl>
                                          <p:spTgt spid="145448"/>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45449"/>
                                        </p:tgtEl>
                                        <p:attrNameLst>
                                          <p:attrName>style.visibility</p:attrName>
                                        </p:attrNameLst>
                                      </p:cBhvr>
                                      <p:to>
                                        <p:strVal val="visible"/>
                                      </p:to>
                                    </p:set>
                                    <p:animEffect transition="in" filter="wipe(left)">
                                      <p:cBhvr>
                                        <p:cTn id="59" dur="500"/>
                                        <p:tgtEl>
                                          <p:spTgt spid="14544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145450">
                                            <p:txEl>
                                              <p:pRg st="0" end="0"/>
                                            </p:txEl>
                                          </p:spTgt>
                                        </p:tgtEl>
                                        <p:attrNameLst>
                                          <p:attrName>style.visibility</p:attrName>
                                        </p:attrNameLst>
                                      </p:cBhvr>
                                      <p:to>
                                        <p:strVal val="visible"/>
                                      </p:to>
                                    </p:set>
                                    <p:animEffect transition="in" filter="wipe(right)">
                                      <p:cBhvr>
                                        <p:cTn id="64" dur="2000"/>
                                        <p:tgtEl>
                                          <p:spTgt spid="145450">
                                            <p:txEl>
                                              <p:pRg st="0" end="0"/>
                                            </p:txEl>
                                          </p:spTgt>
                                        </p:tgtEl>
                                      </p:cBhvr>
                                    </p:animEffect>
                                  </p:childTnLst>
                                </p:cTn>
                              </p:par>
                            </p:childTnLst>
                          </p:cTn>
                        </p:par>
                        <p:par>
                          <p:cTn id="65" fill="hold">
                            <p:stCondLst>
                              <p:cond delay="2000"/>
                            </p:stCondLst>
                            <p:childTnLst>
                              <p:par>
                                <p:cTn id="66" presetID="22" presetClass="entr" presetSubtype="2" fill="hold" grpId="0" nodeType="afterEffect">
                                  <p:stCondLst>
                                    <p:cond delay="0"/>
                                  </p:stCondLst>
                                  <p:childTnLst>
                                    <p:set>
                                      <p:cBhvr>
                                        <p:cTn id="67" dur="1" fill="hold">
                                          <p:stCondLst>
                                            <p:cond delay="0"/>
                                          </p:stCondLst>
                                        </p:cTn>
                                        <p:tgtEl>
                                          <p:spTgt spid="145456"/>
                                        </p:tgtEl>
                                        <p:attrNameLst>
                                          <p:attrName>style.visibility</p:attrName>
                                        </p:attrNameLst>
                                      </p:cBhvr>
                                      <p:to>
                                        <p:strVal val="visible"/>
                                      </p:to>
                                    </p:set>
                                    <p:animEffect transition="in" filter="wipe(right)">
                                      <p:cBhvr>
                                        <p:cTn id="68" dur="500"/>
                                        <p:tgtEl>
                                          <p:spTgt spid="145456"/>
                                        </p:tgtEl>
                                      </p:cBhvr>
                                    </p:animEffect>
                                  </p:childTnLst>
                                </p:cTn>
                              </p:par>
                            </p:childTnLst>
                          </p:cTn>
                        </p:par>
                        <p:par>
                          <p:cTn id="69" fill="hold">
                            <p:stCondLst>
                              <p:cond delay="2500"/>
                            </p:stCondLst>
                            <p:childTnLst>
                              <p:par>
                                <p:cTn id="70" presetID="22" presetClass="entr" presetSubtype="4" fill="hold" grpId="0" nodeType="afterEffect">
                                  <p:stCondLst>
                                    <p:cond delay="0"/>
                                  </p:stCondLst>
                                  <p:childTnLst>
                                    <p:set>
                                      <p:cBhvr>
                                        <p:cTn id="71" dur="1" fill="hold">
                                          <p:stCondLst>
                                            <p:cond delay="0"/>
                                          </p:stCondLst>
                                        </p:cTn>
                                        <p:tgtEl>
                                          <p:spTgt spid="145457"/>
                                        </p:tgtEl>
                                        <p:attrNameLst>
                                          <p:attrName>style.visibility</p:attrName>
                                        </p:attrNameLst>
                                      </p:cBhvr>
                                      <p:to>
                                        <p:strVal val="visible"/>
                                      </p:to>
                                    </p:set>
                                    <p:animEffect transition="in" filter="wipe(down)">
                                      <p:cBhvr>
                                        <p:cTn id="72" dur="500"/>
                                        <p:tgtEl>
                                          <p:spTgt spid="145457"/>
                                        </p:tgtEl>
                                      </p:cBhvr>
                                    </p:animEffect>
                                  </p:childTnLst>
                                </p:cTn>
                              </p:par>
                            </p:childTnLst>
                          </p:cTn>
                        </p:par>
                        <p:par>
                          <p:cTn id="73" fill="hold">
                            <p:stCondLst>
                              <p:cond delay="3000"/>
                            </p:stCondLst>
                            <p:childTnLst>
                              <p:par>
                                <p:cTn id="74" presetID="37" presetClass="entr" presetSubtype="0" fill="hold" nodeType="afterEffect">
                                  <p:stCondLst>
                                    <p:cond delay="0"/>
                                  </p:stCondLst>
                                  <p:childTnLst>
                                    <p:set>
                                      <p:cBhvr>
                                        <p:cTn id="75" dur="1" fill="hold">
                                          <p:stCondLst>
                                            <p:cond delay="0"/>
                                          </p:stCondLst>
                                        </p:cTn>
                                        <p:tgtEl>
                                          <p:spTgt spid="145460"/>
                                        </p:tgtEl>
                                        <p:attrNameLst>
                                          <p:attrName>style.visibility</p:attrName>
                                        </p:attrNameLst>
                                      </p:cBhvr>
                                      <p:to>
                                        <p:strVal val="visible"/>
                                      </p:to>
                                    </p:set>
                                    <p:animEffect transition="in" filter="fade">
                                      <p:cBhvr>
                                        <p:cTn id="76" dur="1000"/>
                                        <p:tgtEl>
                                          <p:spTgt spid="145460"/>
                                        </p:tgtEl>
                                      </p:cBhvr>
                                    </p:animEffect>
                                    <p:anim calcmode="lin" valueType="num">
                                      <p:cBhvr>
                                        <p:cTn id="77" dur="1000" fill="hold"/>
                                        <p:tgtEl>
                                          <p:spTgt spid="145460"/>
                                        </p:tgtEl>
                                        <p:attrNameLst>
                                          <p:attrName>ppt_x</p:attrName>
                                        </p:attrNameLst>
                                      </p:cBhvr>
                                      <p:tavLst>
                                        <p:tav tm="0">
                                          <p:val>
                                            <p:strVal val="#ppt_x"/>
                                          </p:val>
                                        </p:tav>
                                        <p:tav tm="100000">
                                          <p:val>
                                            <p:strVal val="#ppt_x"/>
                                          </p:val>
                                        </p:tav>
                                      </p:tavLst>
                                    </p:anim>
                                    <p:anim calcmode="lin" valueType="num">
                                      <p:cBhvr>
                                        <p:cTn id="78" dur="900" decel="100000" fill="hold"/>
                                        <p:tgtEl>
                                          <p:spTgt spid="145460"/>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145460"/>
                                        </p:tgtEl>
                                        <p:attrNameLst>
                                          <p:attrName>ppt_y</p:attrName>
                                        </p:attrNameLst>
                                      </p:cBhvr>
                                      <p:tavLst>
                                        <p:tav tm="0">
                                          <p:val>
                                            <p:strVal val="#ppt_y-.03"/>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45451"/>
                                        </p:tgtEl>
                                        <p:attrNameLst>
                                          <p:attrName>style.visibility</p:attrName>
                                        </p:attrNameLst>
                                      </p:cBhvr>
                                      <p:to>
                                        <p:strVal val="visible"/>
                                      </p:to>
                                    </p:set>
                                    <p:anim calcmode="lin" valueType="num">
                                      <p:cBhvr additive="base">
                                        <p:cTn id="84" dur="500" fill="hold"/>
                                        <p:tgtEl>
                                          <p:spTgt spid="145451"/>
                                        </p:tgtEl>
                                        <p:attrNameLst>
                                          <p:attrName>ppt_x</p:attrName>
                                        </p:attrNameLst>
                                      </p:cBhvr>
                                      <p:tavLst>
                                        <p:tav tm="0">
                                          <p:val>
                                            <p:strVal val="#ppt_x"/>
                                          </p:val>
                                        </p:tav>
                                        <p:tav tm="100000">
                                          <p:val>
                                            <p:strVal val="#ppt_x"/>
                                          </p:val>
                                        </p:tav>
                                      </p:tavLst>
                                    </p:anim>
                                    <p:anim calcmode="lin" valueType="num">
                                      <p:cBhvr additive="base">
                                        <p:cTn id="85" dur="500" fill="hold"/>
                                        <p:tgtEl>
                                          <p:spTgt spid="1454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1" grpId="0"/>
      <p:bldP spid="145432" grpId="0"/>
      <p:bldP spid="145433" grpId="0" animBg="1"/>
      <p:bldP spid="145435" grpId="0"/>
      <p:bldP spid="145444" grpId="0"/>
      <p:bldP spid="145445" grpId="0" animBg="1"/>
      <p:bldP spid="145447" grpId="0"/>
      <p:bldP spid="145448" grpId="0"/>
      <p:bldP spid="145449" grpId="0" animBg="1"/>
      <p:bldP spid="145451" grpId="0"/>
      <p:bldP spid="145456" grpId="0"/>
      <p:bldP spid="14545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2308" name="Rectangle 36"/>
          <p:cNvSpPr>
            <a:spLocks noChangeArrowheads="1"/>
          </p:cNvSpPr>
          <p:nvPr/>
        </p:nvSpPr>
        <p:spPr bwMode="auto">
          <a:xfrm>
            <a:off x="7299326" y="4251324"/>
            <a:ext cx="168275" cy="914400"/>
          </a:xfrm>
          <a:prstGeom prst="rect">
            <a:avLst/>
          </a:prstGeom>
          <a:solidFill>
            <a:srgbClr val="FFFFCC"/>
          </a:solidFill>
          <a:ln w="9525">
            <a:noFill/>
            <a:miter lim="800000"/>
            <a:headEnd/>
            <a:tailEnd/>
          </a:ln>
          <a:effectLst/>
        </p:spPr>
        <p:txBody>
          <a:bodyPr wrap="none" anchor="ctr"/>
          <a:lstStyle/>
          <a:p>
            <a:endParaRPr lang="zh-CN" altLang="en-US"/>
          </a:p>
        </p:txBody>
      </p:sp>
      <p:sp>
        <p:nvSpPr>
          <p:cNvPr id="182299" name="Rectangle 27"/>
          <p:cNvSpPr>
            <a:spLocks noChangeArrowheads="1"/>
          </p:cNvSpPr>
          <p:nvPr/>
        </p:nvSpPr>
        <p:spPr bwMode="auto">
          <a:xfrm>
            <a:off x="2879726" y="4251324"/>
            <a:ext cx="168275" cy="914400"/>
          </a:xfrm>
          <a:prstGeom prst="rect">
            <a:avLst/>
          </a:prstGeom>
          <a:solidFill>
            <a:srgbClr val="FFFFCC"/>
          </a:solidFill>
          <a:ln w="9525">
            <a:noFill/>
            <a:miter lim="800000"/>
            <a:headEnd/>
            <a:tailEnd/>
          </a:ln>
          <a:effectLst/>
        </p:spPr>
        <p:txBody>
          <a:bodyPr wrap="none" anchor="ctr"/>
          <a:lstStyle/>
          <a:p>
            <a:endParaRPr lang="zh-CN" altLang="en-US"/>
          </a:p>
        </p:txBody>
      </p:sp>
      <p:sp>
        <p:nvSpPr>
          <p:cNvPr id="182283" name="Text Box 11"/>
          <p:cNvSpPr txBox="1">
            <a:spLocks noChangeArrowheads="1"/>
          </p:cNvSpPr>
          <p:nvPr/>
        </p:nvSpPr>
        <p:spPr bwMode="auto">
          <a:xfrm>
            <a:off x="7239000" y="4175125"/>
            <a:ext cx="2438400" cy="701675"/>
          </a:xfrm>
          <a:prstGeom prst="rect">
            <a:avLst/>
          </a:prstGeom>
          <a:noFill/>
          <a:ln w="9525">
            <a:noFill/>
            <a:miter lim="800000"/>
            <a:headEnd/>
            <a:tailEnd/>
          </a:ln>
          <a:effectLst/>
        </p:spPr>
        <p:txBody>
          <a:bodyPr>
            <a:spAutoFit/>
          </a:bodyPr>
          <a:lstStyle/>
          <a:p>
            <a:r>
              <a:rPr lang="en-US" altLang="zh-CN" sz="2000" dirty="0">
                <a:ea typeface="宋体" charset="-122"/>
              </a:rPr>
              <a:t>10000001 </a:t>
            </a:r>
            <a:r>
              <a:rPr lang="en-US" altLang="zh-CN" sz="2000" dirty="0">
                <a:solidFill>
                  <a:srgbClr val="008000"/>
                </a:solidFill>
                <a:ea typeface="宋体" charset="-122"/>
              </a:rPr>
              <a:t>= </a:t>
            </a:r>
            <a:r>
              <a:rPr lang="en-US" altLang="zh-CN" sz="2000" dirty="0">
                <a:solidFill>
                  <a:srgbClr val="008000"/>
                </a:solidFill>
                <a:latin typeface="Symbol" pitchFamily="18" charset="2"/>
                <a:ea typeface="宋体" charset="-122"/>
              </a:rPr>
              <a:t>-</a:t>
            </a:r>
            <a:r>
              <a:rPr lang="en-US" altLang="zh-CN" sz="2000" dirty="0">
                <a:solidFill>
                  <a:srgbClr val="008000"/>
                </a:solidFill>
                <a:ea typeface="宋体" charset="-122"/>
              </a:rPr>
              <a:t>127</a:t>
            </a:r>
            <a:r>
              <a:rPr lang="en-US" altLang="zh-CN" sz="2000" dirty="0">
                <a:ea typeface="宋体" charset="-122"/>
              </a:rPr>
              <a:t>   </a:t>
            </a:r>
          </a:p>
          <a:p>
            <a:r>
              <a:rPr lang="en-US" altLang="zh-CN" sz="2000" dirty="0">
                <a:ea typeface="宋体" charset="-122"/>
              </a:rPr>
              <a:t>10000001 </a:t>
            </a:r>
            <a:r>
              <a:rPr lang="en-US" altLang="zh-CN" sz="2000" dirty="0">
                <a:solidFill>
                  <a:srgbClr val="008000"/>
                </a:solidFill>
                <a:ea typeface="宋体" charset="-122"/>
              </a:rPr>
              <a:t>= </a:t>
            </a:r>
            <a:r>
              <a:rPr lang="en-US" altLang="zh-CN" sz="2000" dirty="0">
                <a:solidFill>
                  <a:srgbClr val="008000"/>
                </a:solidFill>
                <a:latin typeface="Symbol" pitchFamily="18" charset="2"/>
                <a:ea typeface="宋体" charset="-122"/>
              </a:rPr>
              <a:t>-</a:t>
            </a:r>
            <a:r>
              <a:rPr lang="en-US" altLang="zh-CN" sz="2000" dirty="0">
                <a:solidFill>
                  <a:srgbClr val="008000"/>
                </a:solidFill>
                <a:ea typeface="宋体" charset="-122"/>
              </a:rPr>
              <a:t>127</a:t>
            </a:r>
          </a:p>
        </p:txBody>
      </p:sp>
      <p:sp>
        <p:nvSpPr>
          <p:cNvPr id="182279" name="Text Box 7"/>
          <p:cNvSpPr txBox="1">
            <a:spLocks noChangeArrowheads="1"/>
          </p:cNvSpPr>
          <p:nvPr/>
        </p:nvSpPr>
        <p:spPr bwMode="auto">
          <a:xfrm>
            <a:off x="2819400" y="4175125"/>
            <a:ext cx="2438400" cy="701675"/>
          </a:xfrm>
          <a:prstGeom prst="rect">
            <a:avLst/>
          </a:prstGeom>
          <a:noFill/>
          <a:ln w="9525">
            <a:noFill/>
            <a:miter lim="800000"/>
            <a:headEnd/>
            <a:tailEnd/>
          </a:ln>
          <a:effectLst/>
        </p:spPr>
        <p:txBody>
          <a:bodyPr>
            <a:spAutoFit/>
          </a:bodyPr>
          <a:lstStyle/>
          <a:p>
            <a:r>
              <a:rPr lang="en-US" altLang="zh-CN" sz="2000" dirty="0">
                <a:ea typeface="宋体" charset="-122"/>
              </a:rPr>
              <a:t>01000000 </a:t>
            </a:r>
            <a:r>
              <a:rPr lang="en-US" altLang="zh-CN" sz="2000" dirty="0">
                <a:solidFill>
                  <a:srgbClr val="008000"/>
                </a:solidFill>
                <a:ea typeface="宋体" charset="-122"/>
              </a:rPr>
              <a:t>= +64</a:t>
            </a:r>
            <a:r>
              <a:rPr lang="en-US" altLang="zh-CN" sz="2000" dirty="0">
                <a:ea typeface="宋体" charset="-122"/>
              </a:rPr>
              <a:t>   </a:t>
            </a:r>
          </a:p>
          <a:p>
            <a:r>
              <a:rPr lang="en-US" altLang="zh-CN" sz="2000" dirty="0">
                <a:ea typeface="宋体" charset="-122"/>
              </a:rPr>
              <a:t>01000001 </a:t>
            </a:r>
            <a:r>
              <a:rPr lang="en-US" altLang="zh-CN" sz="2000" dirty="0">
                <a:solidFill>
                  <a:srgbClr val="008000"/>
                </a:solidFill>
                <a:ea typeface="宋体" charset="-122"/>
              </a:rPr>
              <a:t>= +65</a:t>
            </a:r>
          </a:p>
        </p:txBody>
      </p:sp>
      <p:sp>
        <p:nvSpPr>
          <p:cNvPr id="182276" name="Rectangle 4"/>
          <p:cNvSpPr>
            <a:spLocks noChangeArrowheads="1"/>
          </p:cNvSpPr>
          <p:nvPr/>
        </p:nvSpPr>
        <p:spPr bwMode="auto">
          <a:xfrm>
            <a:off x="2428875" y="622906"/>
            <a:ext cx="6622326"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Arithmetic Operations with Signed Numbers</a:t>
            </a:r>
          </a:p>
        </p:txBody>
      </p:sp>
      <p:sp>
        <p:nvSpPr>
          <p:cNvPr id="182280" name="Line 8"/>
          <p:cNvSpPr>
            <a:spLocks noChangeShapeType="1"/>
          </p:cNvSpPr>
          <p:nvPr/>
        </p:nvSpPr>
        <p:spPr bwMode="auto">
          <a:xfrm>
            <a:off x="2895600" y="4860924"/>
            <a:ext cx="1828800" cy="0"/>
          </a:xfrm>
          <a:prstGeom prst="line">
            <a:avLst/>
          </a:prstGeom>
          <a:noFill/>
          <a:ln w="9525">
            <a:solidFill>
              <a:schemeClr val="tx1"/>
            </a:solidFill>
            <a:round/>
            <a:headEnd/>
            <a:tailEnd/>
          </a:ln>
          <a:effectLst/>
        </p:spPr>
        <p:txBody>
          <a:bodyPr/>
          <a:lstStyle/>
          <a:p>
            <a:endParaRPr lang="zh-CN" altLang="en-US"/>
          </a:p>
        </p:txBody>
      </p:sp>
      <p:sp>
        <p:nvSpPr>
          <p:cNvPr id="182281" name="Text Box 9"/>
          <p:cNvSpPr txBox="1">
            <a:spLocks noChangeArrowheads="1"/>
          </p:cNvSpPr>
          <p:nvPr/>
        </p:nvSpPr>
        <p:spPr bwMode="auto">
          <a:xfrm>
            <a:off x="2819400" y="4860925"/>
            <a:ext cx="1600200" cy="396875"/>
          </a:xfrm>
          <a:prstGeom prst="rect">
            <a:avLst/>
          </a:prstGeom>
          <a:noFill/>
          <a:ln w="9525">
            <a:noFill/>
            <a:miter lim="800000"/>
            <a:headEnd/>
            <a:tailEnd/>
          </a:ln>
          <a:effectLst/>
        </p:spPr>
        <p:txBody>
          <a:bodyPr>
            <a:spAutoFit/>
          </a:bodyPr>
          <a:lstStyle/>
          <a:p>
            <a:pPr>
              <a:spcBef>
                <a:spcPct val="50000"/>
              </a:spcBef>
            </a:pPr>
            <a:r>
              <a:rPr lang="en-US" altLang="zh-CN" sz="2000" dirty="0">
                <a:ea typeface="宋体" charset="-122"/>
              </a:rPr>
              <a:t>10000001</a:t>
            </a:r>
          </a:p>
        </p:txBody>
      </p:sp>
      <p:sp>
        <p:nvSpPr>
          <p:cNvPr id="182282" name="Text Box 10"/>
          <p:cNvSpPr txBox="1">
            <a:spLocks noChangeArrowheads="1"/>
          </p:cNvSpPr>
          <p:nvPr/>
        </p:nvSpPr>
        <p:spPr bwMode="auto">
          <a:xfrm>
            <a:off x="3886200" y="4860925"/>
            <a:ext cx="1066800" cy="396875"/>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008000"/>
                </a:solidFill>
                <a:ea typeface="宋体" charset="-122"/>
              </a:rPr>
              <a:t>= </a:t>
            </a:r>
            <a:r>
              <a:rPr lang="en-US" altLang="zh-CN" sz="2000" dirty="0">
                <a:solidFill>
                  <a:srgbClr val="008000"/>
                </a:solidFill>
                <a:latin typeface="Symbol" pitchFamily="18" charset="2"/>
                <a:ea typeface="宋体" charset="-122"/>
              </a:rPr>
              <a:t>-</a:t>
            </a:r>
            <a:r>
              <a:rPr lang="en-US" altLang="zh-CN" sz="2000" dirty="0">
                <a:solidFill>
                  <a:srgbClr val="008000"/>
                </a:solidFill>
                <a:ea typeface="宋体" charset="-122"/>
              </a:rPr>
              <a:t>127</a:t>
            </a:r>
          </a:p>
        </p:txBody>
      </p:sp>
      <p:sp>
        <p:nvSpPr>
          <p:cNvPr id="182284" name="Line 12"/>
          <p:cNvSpPr>
            <a:spLocks noChangeShapeType="1"/>
          </p:cNvSpPr>
          <p:nvPr/>
        </p:nvSpPr>
        <p:spPr bwMode="auto">
          <a:xfrm>
            <a:off x="7315200" y="4860924"/>
            <a:ext cx="1752600" cy="0"/>
          </a:xfrm>
          <a:prstGeom prst="line">
            <a:avLst/>
          </a:prstGeom>
          <a:noFill/>
          <a:ln w="9525">
            <a:solidFill>
              <a:schemeClr val="tx1"/>
            </a:solidFill>
            <a:round/>
            <a:headEnd/>
            <a:tailEnd/>
          </a:ln>
          <a:effectLst/>
        </p:spPr>
        <p:txBody>
          <a:bodyPr/>
          <a:lstStyle/>
          <a:p>
            <a:endParaRPr lang="zh-CN" altLang="en-US"/>
          </a:p>
        </p:txBody>
      </p:sp>
      <p:sp>
        <p:nvSpPr>
          <p:cNvPr id="182285" name="Text Box 13"/>
          <p:cNvSpPr txBox="1">
            <a:spLocks noChangeArrowheads="1"/>
          </p:cNvSpPr>
          <p:nvPr/>
        </p:nvSpPr>
        <p:spPr bwMode="auto">
          <a:xfrm>
            <a:off x="7113588" y="4860925"/>
            <a:ext cx="16002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100000010</a:t>
            </a:r>
          </a:p>
        </p:txBody>
      </p:sp>
      <p:sp>
        <p:nvSpPr>
          <p:cNvPr id="182286" name="Text Box 14"/>
          <p:cNvSpPr txBox="1">
            <a:spLocks noChangeArrowheads="1"/>
          </p:cNvSpPr>
          <p:nvPr/>
        </p:nvSpPr>
        <p:spPr bwMode="auto">
          <a:xfrm>
            <a:off x="8305800" y="4860925"/>
            <a:ext cx="10668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008000"/>
                </a:solidFill>
                <a:ea typeface="宋体" charset="-122"/>
              </a:rPr>
              <a:t>=   +2</a:t>
            </a:r>
          </a:p>
        </p:txBody>
      </p:sp>
      <p:sp>
        <p:nvSpPr>
          <p:cNvPr id="182296" name="Text Box 24"/>
          <p:cNvSpPr txBox="1">
            <a:spLocks noChangeArrowheads="1"/>
          </p:cNvSpPr>
          <p:nvPr/>
        </p:nvSpPr>
        <p:spPr bwMode="auto">
          <a:xfrm>
            <a:off x="685800" y="1394532"/>
            <a:ext cx="10439400" cy="2246769"/>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Note that if the number of bits required for the answer is exceeded, </a:t>
            </a:r>
            <a:r>
              <a:rPr lang="en-US" altLang="zh-CN" sz="2800" b="1" dirty="0">
                <a:solidFill>
                  <a:srgbClr val="0000FF"/>
                </a:solidFill>
                <a:ea typeface="宋体" charset="-122"/>
              </a:rPr>
              <a:t>overflow</a:t>
            </a:r>
            <a:r>
              <a:rPr lang="zh-CN" altLang="en-US" sz="2800" b="1" dirty="0">
                <a:solidFill>
                  <a:srgbClr val="0000FF"/>
                </a:solidFill>
                <a:ea typeface="宋体" charset="-122"/>
              </a:rPr>
              <a:t>（溢出）</a:t>
            </a:r>
            <a:r>
              <a:rPr lang="en-US" altLang="zh-CN" sz="2800" b="1" dirty="0">
                <a:ea typeface="宋体" charset="-122"/>
              </a:rPr>
              <a:t>will occur. </a:t>
            </a:r>
          </a:p>
          <a:p>
            <a:pPr marL="342900" indent="-342900">
              <a:spcBef>
                <a:spcPct val="50000"/>
              </a:spcBef>
              <a:buFont typeface="Arial" panose="020B0604020202020204" pitchFamily="34" charset="0"/>
              <a:buChar char="•"/>
            </a:pPr>
            <a:r>
              <a:rPr lang="en-US" altLang="zh-CN" sz="2800" b="1" dirty="0">
                <a:ea typeface="宋体" charset="-122"/>
              </a:rPr>
              <a:t>This occurs only if both numbers have </a:t>
            </a:r>
            <a:r>
              <a:rPr lang="en-US" altLang="zh-CN" sz="2800" b="1" dirty="0">
                <a:solidFill>
                  <a:srgbClr val="0000FF"/>
                </a:solidFill>
                <a:ea typeface="宋体" charset="-122"/>
              </a:rPr>
              <a:t>the same sign</a:t>
            </a:r>
            <a:r>
              <a:rPr lang="en-US" altLang="zh-CN" sz="2800" b="1" dirty="0">
                <a:ea typeface="宋体" charset="-122"/>
              </a:rPr>
              <a:t>. </a:t>
            </a:r>
          </a:p>
          <a:p>
            <a:pPr marL="342900" indent="-342900">
              <a:spcBef>
                <a:spcPct val="50000"/>
              </a:spcBef>
              <a:buFont typeface="Arial" panose="020B0604020202020204" pitchFamily="34" charset="0"/>
              <a:buChar char="•"/>
            </a:pPr>
            <a:r>
              <a:rPr lang="en-US" altLang="zh-CN" sz="2800" b="1" dirty="0">
                <a:ea typeface="宋体" charset="-122"/>
              </a:rPr>
              <a:t>The overflow will be indicated by </a:t>
            </a:r>
            <a:r>
              <a:rPr lang="en-US" altLang="zh-CN" sz="2800" b="1" dirty="0">
                <a:solidFill>
                  <a:srgbClr val="0000FF"/>
                </a:solidFill>
                <a:ea typeface="宋体" charset="-122"/>
              </a:rPr>
              <a:t>an incorrect sign bit</a:t>
            </a:r>
            <a:r>
              <a:rPr lang="en-US" altLang="zh-CN" sz="2800" b="1" dirty="0">
                <a:ea typeface="宋体" charset="-122"/>
              </a:rPr>
              <a:t>.</a:t>
            </a:r>
          </a:p>
        </p:txBody>
      </p:sp>
      <p:sp>
        <p:nvSpPr>
          <p:cNvPr id="182297" name="Text Box 25"/>
          <p:cNvSpPr txBox="1">
            <a:spLocks noChangeArrowheads="1"/>
          </p:cNvSpPr>
          <p:nvPr/>
        </p:nvSpPr>
        <p:spPr bwMode="auto">
          <a:xfrm>
            <a:off x="990600" y="3751744"/>
            <a:ext cx="4267200" cy="457200"/>
          </a:xfrm>
          <a:prstGeom prst="rect">
            <a:avLst/>
          </a:prstGeom>
          <a:noFill/>
          <a:ln w="9525">
            <a:noFill/>
            <a:miter lim="800000"/>
            <a:headEnd/>
            <a:tailEnd/>
          </a:ln>
          <a:effectLst/>
        </p:spPr>
        <p:txBody>
          <a:bodyPr>
            <a:spAutoFit/>
          </a:bodyPr>
          <a:lstStyle/>
          <a:p>
            <a:pPr>
              <a:spcBef>
                <a:spcPct val="50000"/>
              </a:spcBef>
            </a:pPr>
            <a:r>
              <a:rPr lang="en-US" altLang="zh-CN" dirty="0">
                <a:ea typeface="宋体" charset="-122"/>
              </a:rPr>
              <a:t>Two examples are:</a:t>
            </a:r>
          </a:p>
        </p:txBody>
      </p:sp>
      <p:sp>
        <p:nvSpPr>
          <p:cNvPr id="182298" name="Text Box 26"/>
          <p:cNvSpPr txBox="1">
            <a:spLocks noChangeArrowheads="1"/>
          </p:cNvSpPr>
          <p:nvPr/>
        </p:nvSpPr>
        <p:spPr bwMode="auto">
          <a:xfrm>
            <a:off x="4267200" y="5546725"/>
            <a:ext cx="3429000" cy="7016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Wrong!</a:t>
            </a:r>
            <a:r>
              <a:rPr lang="en-US" altLang="zh-CN" sz="2000">
                <a:ea typeface="宋体" charset="-122"/>
              </a:rPr>
              <a:t> The answer is incorrect and the sign bit has changed.</a:t>
            </a:r>
          </a:p>
        </p:txBody>
      </p:sp>
      <p:grpSp>
        <p:nvGrpSpPr>
          <p:cNvPr id="182315" name="Group 43"/>
          <p:cNvGrpSpPr>
            <a:grpSpLocks/>
          </p:cNvGrpSpPr>
          <p:nvPr/>
        </p:nvGrpSpPr>
        <p:grpSpPr bwMode="auto">
          <a:xfrm>
            <a:off x="5562600" y="4860924"/>
            <a:ext cx="1600200" cy="336550"/>
            <a:chOff x="2544" y="2928"/>
            <a:chExt cx="1008" cy="212"/>
          </a:xfrm>
        </p:grpSpPr>
        <p:sp>
          <p:nvSpPr>
            <p:cNvPr id="182302" name="Text Box 30"/>
            <p:cNvSpPr txBox="1">
              <a:spLocks noChangeArrowheads="1"/>
            </p:cNvSpPr>
            <p:nvPr/>
          </p:nvSpPr>
          <p:spPr bwMode="auto">
            <a:xfrm>
              <a:off x="2544" y="2928"/>
              <a:ext cx="960" cy="212"/>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Discard carry</a:t>
              </a:r>
            </a:p>
          </p:txBody>
        </p:sp>
        <p:sp>
          <p:nvSpPr>
            <p:cNvPr id="182303" name="Line 31"/>
            <p:cNvSpPr>
              <a:spLocks noChangeShapeType="1"/>
            </p:cNvSpPr>
            <p:nvPr/>
          </p:nvSpPr>
          <p:spPr bwMode="auto">
            <a:xfrm>
              <a:off x="3312" y="3072"/>
              <a:ext cx="240" cy="0"/>
            </a:xfrm>
            <a:prstGeom prst="line">
              <a:avLst/>
            </a:prstGeom>
            <a:noFill/>
            <a:ln w="9525">
              <a:solidFill>
                <a:srgbClr val="FF0000"/>
              </a:solidFill>
              <a:round/>
              <a:headEnd/>
              <a:tailEnd type="triangle" w="med" len="med"/>
            </a:ln>
            <a:effectLst/>
          </p:spPr>
          <p:txBody>
            <a:bodyPr/>
            <a:lstStyle/>
            <a:p>
              <a:endParaRPr lang="zh-CN" altLang="en-US"/>
            </a:p>
          </p:txBody>
        </p:sp>
      </p:grpSp>
      <p:sp>
        <p:nvSpPr>
          <p:cNvPr id="182305" name="Line 33"/>
          <p:cNvSpPr>
            <a:spLocks noChangeShapeType="1"/>
          </p:cNvSpPr>
          <p:nvPr/>
        </p:nvSpPr>
        <p:spPr bwMode="auto">
          <a:xfrm flipV="1">
            <a:off x="7192963" y="5013324"/>
            <a:ext cx="152400" cy="152400"/>
          </a:xfrm>
          <a:prstGeom prst="line">
            <a:avLst/>
          </a:prstGeom>
          <a:noFill/>
          <a:ln w="28575">
            <a:solidFill>
              <a:srgbClr val="FF0000"/>
            </a:solidFill>
            <a:round/>
            <a:headEnd/>
            <a:tailEnd/>
          </a:ln>
          <a:effectLst/>
        </p:spPr>
        <p:txBody>
          <a:bodyPr/>
          <a:lstStyle/>
          <a:p>
            <a:endParaRPr lang="zh-CN" altLang="en-US"/>
          </a:p>
        </p:txBody>
      </p:sp>
      <p:sp>
        <p:nvSpPr>
          <p:cNvPr id="182306" name="Line 34"/>
          <p:cNvSpPr>
            <a:spLocks noChangeShapeType="1"/>
          </p:cNvSpPr>
          <p:nvPr/>
        </p:nvSpPr>
        <p:spPr bwMode="auto">
          <a:xfrm flipV="1">
            <a:off x="4267200" y="5013324"/>
            <a:ext cx="533400" cy="152400"/>
          </a:xfrm>
          <a:prstGeom prst="line">
            <a:avLst/>
          </a:prstGeom>
          <a:noFill/>
          <a:ln w="28575">
            <a:solidFill>
              <a:srgbClr val="FF0000"/>
            </a:solidFill>
            <a:round/>
            <a:headEnd/>
            <a:tailEnd/>
          </a:ln>
          <a:effectLst/>
        </p:spPr>
        <p:txBody>
          <a:bodyPr/>
          <a:lstStyle/>
          <a:p>
            <a:endParaRPr lang="zh-CN" altLang="en-US"/>
          </a:p>
        </p:txBody>
      </p:sp>
      <p:sp>
        <p:nvSpPr>
          <p:cNvPr id="182307" name="Line 35"/>
          <p:cNvSpPr>
            <a:spLocks noChangeShapeType="1"/>
          </p:cNvSpPr>
          <p:nvPr/>
        </p:nvSpPr>
        <p:spPr bwMode="auto">
          <a:xfrm flipV="1">
            <a:off x="8610600" y="5013324"/>
            <a:ext cx="533400" cy="152400"/>
          </a:xfrm>
          <a:prstGeom prst="line">
            <a:avLst/>
          </a:prstGeom>
          <a:noFill/>
          <a:ln w="28575">
            <a:solidFill>
              <a:srgbClr val="FF0000"/>
            </a:solidFill>
            <a:round/>
            <a:headEnd/>
            <a:tailEnd/>
          </a:ln>
          <a:effectLst/>
        </p:spPr>
        <p:txBody>
          <a:bodyPr/>
          <a:lstStyle/>
          <a:p>
            <a:endParaRPr lang="zh-CN" altLang="en-US"/>
          </a:p>
        </p:txBody>
      </p:sp>
      <p:grpSp>
        <p:nvGrpSpPr>
          <p:cNvPr id="182313" name="Group 41"/>
          <p:cNvGrpSpPr>
            <a:grpSpLocks/>
          </p:cNvGrpSpPr>
          <p:nvPr/>
        </p:nvGrpSpPr>
        <p:grpSpPr bwMode="auto">
          <a:xfrm>
            <a:off x="3048000" y="5241924"/>
            <a:ext cx="1371600" cy="304800"/>
            <a:chOff x="960" y="3168"/>
            <a:chExt cx="864" cy="192"/>
          </a:xfrm>
        </p:grpSpPr>
        <p:sp>
          <p:nvSpPr>
            <p:cNvPr id="182300" name="Line 28"/>
            <p:cNvSpPr>
              <a:spLocks noChangeShapeType="1"/>
            </p:cNvSpPr>
            <p:nvPr/>
          </p:nvSpPr>
          <p:spPr bwMode="auto">
            <a:xfrm flipH="1" flipV="1">
              <a:off x="1776" y="3216"/>
              <a:ext cx="48" cy="144"/>
            </a:xfrm>
            <a:prstGeom prst="line">
              <a:avLst/>
            </a:prstGeom>
            <a:noFill/>
            <a:ln w="9525">
              <a:solidFill>
                <a:schemeClr val="tx1"/>
              </a:solidFill>
              <a:round/>
              <a:headEnd/>
              <a:tailEnd type="triangle" w="med" len="med"/>
            </a:ln>
            <a:effectLst/>
          </p:spPr>
          <p:txBody>
            <a:bodyPr/>
            <a:lstStyle/>
            <a:p>
              <a:endParaRPr lang="zh-CN" altLang="en-US"/>
            </a:p>
          </p:txBody>
        </p:sp>
        <p:sp>
          <p:nvSpPr>
            <p:cNvPr id="182311" name="Line 39"/>
            <p:cNvSpPr>
              <a:spLocks noChangeShapeType="1"/>
            </p:cNvSpPr>
            <p:nvPr/>
          </p:nvSpPr>
          <p:spPr bwMode="auto">
            <a:xfrm flipH="1" flipV="1">
              <a:off x="960" y="3168"/>
              <a:ext cx="816" cy="192"/>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182314" name="Group 42"/>
          <p:cNvGrpSpPr>
            <a:grpSpLocks/>
          </p:cNvGrpSpPr>
          <p:nvPr/>
        </p:nvGrpSpPr>
        <p:grpSpPr bwMode="auto">
          <a:xfrm>
            <a:off x="7086600" y="5241924"/>
            <a:ext cx="1371600" cy="381000"/>
            <a:chOff x="3504" y="3168"/>
            <a:chExt cx="864" cy="240"/>
          </a:xfrm>
        </p:grpSpPr>
        <p:sp>
          <p:nvSpPr>
            <p:cNvPr id="182310" name="Line 38"/>
            <p:cNvSpPr>
              <a:spLocks noChangeShapeType="1"/>
            </p:cNvSpPr>
            <p:nvPr/>
          </p:nvSpPr>
          <p:spPr bwMode="auto">
            <a:xfrm flipV="1">
              <a:off x="3504" y="3216"/>
              <a:ext cx="144" cy="192"/>
            </a:xfrm>
            <a:prstGeom prst="line">
              <a:avLst/>
            </a:prstGeom>
            <a:noFill/>
            <a:ln w="9525">
              <a:solidFill>
                <a:schemeClr val="tx1"/>
              </a:solidFill>
              <a:round/>
              <a:headEnd/>
              <a:tailEnd type="triangle" w="med" len="med"/>
            </a:ln>
            <a:effectLst/>
          </p:spPr>
          <p:txBody>
            <a:bodyPr/>
            <a:lstStyle/>
            <a:p>
              <a:endParaRPr lang="zh-CN" altLang="en-US"/>
            </a:p>
          </p:txBody>
        </p:sp>
        <p:sp>
          <p:nvSpPr>
            <p:cNvPr id="182312" name="Line 40"/>
            <p:cNvSpPr>
              <a:spLocks noChangeShapeType="1"/>
            </p:cNvSpPr>
            <p:nvPr/>
          </p:nvSpPr>
          <p:spPr bwMode="auto">
            <a:xfrm flipV="1">
              <a:off x="3552" y="3168"/>
              <a:ext cx="816" cy="240"/>
            </a:xfrm>
            <a:prstGeom prst="line">
              <a:avLst/>
            </a:prstGeom>
            <a:noFill/>
            <a:ln w="9525">
              <a:solidFill>
                <a:schemeClr val="tx1"/>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97"/>
                                        </p:tgtEl>
                                        <p:attrNameLst>
                                          <p:attrName>style.visibility</p:attrName>
                                        </p:attrNameLst>
                                      </p:cBhvr>
                                      <p:to>
                                        <p:strVal val="visible"/>
                                      </p:to>
                                    </p:set>
                                    <p:anim calcmode="lin" valueType="num">
                                      <p:cBhvr additive="base">
                                        <p:cTn id="7" dur="500" fill="hold"/>
                                        <p:tgtEl>
                                          <p:spTgt spid="182297"/>
                                        </p:tgtEl>
                                        <p:attrNameLst>
                                          <p:attrName>ppt_x</p:attrName>
                                        </p:attrNameLst>
                                      </p:cBhvr>
                                      <p:tavLst>
                                        <p:tav tm="0">
                                          <p:val>
                                            <p:strVal val="0-#ppt_w/2"/>
                                          </p:val>
                                        </p:tav>
                                        <p:tav tm="100000">
                                          <p:val>
                                            <p:strVal val="#ppt_x"/>
                                          </p:val>
                                        </p:tav>
                                      </p:tavLst>
                                    </p:anim>
                                    <p:anim calcmode="lin" valueType="num">
                                      <p:cBhvr additive="base">
                                        <p:cTn id="8" dur="500" fill="hold"/>
                                        <p:tgtEl>
                                          <p:spTgt spid="182297"/>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2279"/>
                                        </p:tgtEl>
                                        <p:attrNameLst>
                                          <p:attrName>style.visibility</p:attrName>
                                        </p:attrNameLst>
                                      </p:cBhvr>
                                      <p:to>
                                        <p:strVal val="visible"/>
                                      </p:to>
                                    </p:set>
                                    <p:anim calcmode="lin" valueType="num">
                                      <p:cBhvr additive="base">
                                        <p:cTn id="11" dur="500" fill="hold"/>
                                        <p:tgtEl>
                                          <p:spTgt spid="182279"/>
                                        </p:tgtEl>
                                        <p:attrNameLst>
                                          <p:attrName>ppt_x</p:attrName>
                                        </p:attrNameLst>
                                      </p:cBhvr>
                                      <p:tavLst>
                                        <p:tav tm="0">
                                          <p:val>
                                            <p:strVal val="#ppt_x"/>
                                          </p:val>
                                        </p:tav>
                                        <p:tav tm="100000">
                                          <p:val>
                                            <p:strVal val="#ppt_x"/>
                                          </p:val>
                                        </p:tav>
                                      </p:tavLst>
                                    </p:anim>
                                    <p:anim calcmode="lin" valueType="num">
                                      <p:cBhvr additive="base">
                                        <p:cTn id="12" dur="500" fill="hold"/>
                                        <p:tgtEl>
                                          <p:spTgt spid="182279"/>
                                        </p:tgtEl>
                                        <p:attrNameLst>
                                          <p:attrName>ppt_y</p:attrName>
                                        </p:attrNameLst>
                                      </p:cBhvr>
                                      <p:tavLst>
                                        <p:tav tm="0">
                                          <p:val>
                                            <p:strVal val="1+#ppt_h/2"/>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182280"/>
                                        </p:tgtEl>
                                        <p:attrNameLst>
                                          <p:attrName>style.visibility</p:attrName>
                                        </p:attrNameLst>
                                      </p:cBhvr>
                                      <p:to>
                                        <p:strVal val="visible"/>
                                      </p:to>
                                    </p:set>
                                    <p:animEffect transition="in" filter="wipe(left)">
                                      <p:cBhvr>
                                        <p:cTn id="15" dur="500"/>
                                        <p:tgtEl>
                                          <p:spTgt spid="182280"/>
                                        </p:tgtEl>
                                      </p:cBhvr>
                                    </p:animEffec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182281">
                                            <p:txEl>
                                              <p:pRg st="0" end="0"/>
                                            </p:txEl>
                                          </p:spTgt>
                                        </p:tgtEl>
                                        <p:attrNameLst>
                                          <p:attrName>style.visibility</p:attrName>
                                        </p:attrNameLst>
                                      </p:cBhvr>
                                      <p:to>
                                        <p:strVal val="visible"/>
                                      </p:to>
                                    </p:set>
                                    <p:animEffect transition="in" filter="wipe(right)">
                                      <p:cBhvr>
                                        <p:cTn id="19" dur="2000"/>
                                        <p:tgtEl>
                                          <p:spTgt spid="182281">
                                            <p:txEl>
                                              <p:pRg st="0" end="0"/>
                                            </p:txEl>
                                          </p:spTgt>
                                        </p:tgtEl>
                                      </p:cBhvr>
                                    </p:animEffect>
                                  </p:childTnLst>
                                </p:cTn>
                              </p:par>
                            </p:childTnLst>
                          </p:cTn>
                        </p:par>
                        <p:par>
                          <p:cTn id="20" fill="hold">
                            <p:stCondLst>
                              <p:cond delay="2500"/>
                            </p:stCondLst>
                            <p:childTnLst>
                              <p:par>
                                <p:cTn id="21" presetID="2" presetClass="entr" presetSubtype="4" fill="hold" grpId="0" nodeType="afterEffect">
                                  <p:stCondLst>
                                    <p:cond delay="0"/>
                                  </p:stCondLst>
                                  <p:childTnLst>
                                    <p:set>
                                      <p:cBhvr>
                                        <p:cTn id="22" dur="1" fill="hold">
                                          <p:stCondLst>
                                            <p:cond delay="0"/>
                                          </p:stCondLst>
                                        </p:cTn>
                                        <p:tgtEl>
                                          <p:spTgt spid="182282"/>
                                        </p:tgtEl>
                                        <p:attrNameLst>
                                          <p:attrName>style.visibility</p:attrName>
                                        </p:attrNameLst>
                                      </p:cBhvr>
                                      <p:to>
                                        <p:strVal val="visible"/>
                                      </p:to>
                                    </p:set>
                                    <p:anim calcmode="lin" valueType="num">
                                      <p:cBhvr additive="base">
                                        <p:cTn id="23" dur="500" fill="hold"/>
                                        <p:tgtEl>
                                          <p:spTgt spid="182282"/>
                                        </p:tgtEl>
                                        <p:attrNameLst>
                                          <p:attrName>ppt_x</p:attrName>
                                        </p:attrNameLst>
                                      </p:cBhvr>
                                      <p:tavLst>
                                        <p:tav tm="0">
                                          <p:val>
                                            <p:strVal val="#ppt_x"/>
                                          </p:val>
                                        </p:tav>
                                        <p:tav tm="100000">
                                          <p:val>
                                            <p:strVal val="#ppt_x"/>
                                          </p:val>
                                        </p:tav>
                                      </p:tavLst>
                                    </p:anim>
                                    <p:anim calcmode="lin" valueType="num">
                                      <p:cBhvr additive="base">
                                        <p:cTn id="24" dur="500" fill="hold"/>
                                        <p:tgtEl>
                                          <p:spTgt spid="182282"/>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182298"/>
                                        </p:tgtEl>
                                        <p:attrNameLst>
                                          <p:attrName>style.visibility</p:attrName>
                                        </p:attrNameLst>
                                      </p:cBhvr>
                                      <p:to>
                                        <p:strVal val="visible"/>
                                      </p:to>
                                    </p:set>
                                    <p:animEffect transition="in" filter="fade">
                                      <p:cBhvr>
                                        <p:cTn id="28" dur="1000"/>
                                        <p:tgtEl>
                                          <p:spTgt spid="182298"/>
                                        </p:tgtEl>
                                      </p:cBhvr>
                                    </p:animEffect>
                                    <p:anim calcmode="lin" valueType="num">
                                      <p:cBhvr>
                                        <p:cTn id="29" dur="1000" fill="hold"/>
                                        <p:tgtEl>
                                          <p:spTgt spid="182298"/>
                                        </p:tgtEl>
                                        <p:attrNameLst>
                                          <p:attrName>ppt_x</p:attrName>
                                        </p:attrNameLst>
                                      </p:cBhvr>
                                      <p:tavLst>
                                        <p:tav tm="0">
                                          <p:val>
                                            <p:strVal val="#ppt_x"/>
                                          </p:val>
                                        </p:tav>
                                        <p:tav tm="100000">
                                          <p:val>
                                            <p:strVal val="#ppt_x"/>
                                          </p:val>
                                        </p:tav>
                                      </p:tavLst>
                                    </p:anim>
                                    <p:anim calcmode="lin" valueType="num">
                                      <p:cBhvr>
                                        <p:cTn id="30" dur="900" decel="100000" fill="hold"/>
                                        <p:tgtEl>
                                          <p:spTgt spid="182298"/>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82298"/>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22" presetClass="entr" presetSubtype="4" fill="hold" nodeType="afterEffect">
                                  <p:stCondLst>
                                    <p:cond delay="0"/>
                                  </p:stCondLst>
                                  <p:childTnLst>
                                    <p:set>
                                      <p:cBhvr>
                                        <p:cTn id="34" dur="1" fill="hold">
                                          <p:stCondLst>
                                            <p:cond delay="0"/>
                                          </p:stCondLst>
                                        </p:cTn>
                                        <p:tgtEl>
                                          <p:spTgt spid="182313"/>
                                        </p:tgtEl>
                                        <p:attrNameLst>
                                          <p:attrName>style.visibility</p:attrName>
                                        </p:attrNameLst>
                                      </p:cBhvr>
                                      <p:to>
                                        <p:strVal val="visible"/>
                                      </p:to>
                                    </p:set>
                                    <p:animEffect transition="in" filter="wipe(down)">
                                      <p:cBhvr>
                                        <p:cTn id="35" dur="500"/>
                                        <p:tgtEl>
                                          <p:spTgt spid="182313"/>
                                        </p:tgtEl>
                                      </p:cBhvr>
                                    </p:animEffect>
                                  </p:childTnLst>
                                </p:cTn>
                              </p:par>
                            </p:childTnLst>
                          </p:cTn>
                        </p:par>
                        <p:par>
                          <p:cTn id="36" fill="hold">
                            <p:stCondLst>
                              <p:cond delay="4500"/>
                            </p:stCondLst>
                            <p:childTnLst>
                              <p:par>
                                <p:cTn id="37" presetID="9" presetClass="entr" presetSubtype="0" fill="hold" grpId="0" nodeType="afterEffect">
                                  <p:stCondLst>
                                    <p:cond delay="0"/>
                                  </p:stCondLst>
                                  <p:childTnLst>
                                    <p:set>
                                      <p:cBhvr>
                                        <p:cTn id="38" dur="1" fill="hold">
                                          <p:stCondLst>
                                            <p:cond delay="0"/>
                                          </p:stCondLst>
                                        </p:cTn>
                                        <p:tgtEl>
                                          <p:spTgt spid="182299"/>
                                        </p:tgtEl>
                                        <p:attrNameLst>
                                          <p:attrName>style.visibility</p:attrName>
                                        </p:attrNameLst>
                                      </p:cBhvr>
                                      <p:to>
                                        <p:strVal val="visible"/>
                                      </p:to>
                                    </p:set>
                                    <p:animEffect transition="in" filter="dissolve">
                                      <p:cBhvr>
                                        <p:cTn id="39" dur="500"/>
                                        <p:tgtEl>
                                          <p:spTgt spid="182299"/>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182306"/>
                                        </p:tgtEl>
                                        <p:attrNameLst>
                                          <p:attrName>style.visibility</p:attrName>
                                        </p:attrNameLst>
                                      </p:cBhvr>
                                      <p:to>
                                        <p:strVal val="visible"/>
                                      </p:to>
                                    </p:set>
                                    <p:animEffect transition="in" filter="wipe(down)">
                                      <p:cBhvr>
                                        <p:cTn id="43" dur="500"/>
                                        <p:tgtEl>
                                          <p:spTgt spid="18230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82283"/>
                                        </p:tgtEl>
                                        <p:attrNameLst>
                                          <p:attrName>style.visibility</p:attrName>
                                        </p:attrNameLst>
                                      </p:cBhvr>
                                      <p:to>
                                        <p:strVal val="visible"/>
                                      </p:to>
                                    </p:set>
                                    <p:anim calcmode="lin" valueType="num">
                                      <p:cBhvr additive="base">
                                        <p:cTn id="48" dur="500" fill="hold"/>
                                        <p:tgtEl>
                                          <p:spTgt spid="182283"/>
                                        </p:tgtEl>
                                        <p:attrNameLst>
                                          <p:attrName>ppt_x</p:attrName>
                                        </p:attrNameLst>
                                      </p:cBhvr>
                                      <p:tavLst>
                                        <p:tav tm="0">
                                          <p:val>
                                            <p:strVal val="#ppt_x"/>
                                          </p:val>
                                        </p:tav>
                                        <p:tav tm="100000">
                                          <p:val>
                                            <p:strVal val="#ppt_x"/>
                                          </p:val>
                                        </p:tav>
                                      </p:tavLst>
                                    </p:anim>
                                    <p:anim calcmode="lin" valueType="num">
                                      <p:cBhvr additive="base">
                                        <p:cTn id="49" dur="500" fill="hold"/>
                                        <p:tgtEl>
                                          <p:spTgt spid="182283"/>
                                        </p:tgtEl>
                                        <p:attrNameLst>
                                          <p:attrName>ppt_y</p:attrName>
                                        </p:attrNameLst>
                                      </p:cBhvr>
                                      <p:tavLst>
                                        <p:tav tm="0">
                                          <p:val>
                                            <p:strVal val="1+#ppt_h/2"/>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82284"/>
                                        </p:tgtEl>
                                        <p:attrNameLst>
                                          <p:attrName>style.visibility</p:attrName>
                                        </p:attrNameLst>
                                      </p:cBhvr>
                                      <p:to>
                                        <p:strVal val="visible"/>
                                      </p:to>
                                    </p:set>
                                    <p:animEffect transition="in" filter="wipe(left)">
                                      <p:cBhvr>
                                        <p:cTn id="52" dur="500"/>
                                        <p:tgtEl>
                                          <p:spTgt spid="18228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182285">
                                            <p:txEl>
                                              <p:pRg st="0" end="0"/>
                                            </p:txEl>
                                          </p:spTgt>
                                        </p:tgtEl>
                                        <p:attrNameLst>
                                          <p:attrName>style.visibility</p:attrName>
                                        </p:attrNameLst>
                                      </p:cBhvr>
                                      <p:to>
                                        <p:strVal val="visible"/>
                                      </p:to>
                                    </p:set>
                                    <p:animEffect transition="in" filter="wipe(right)">
                                      <p:cBhvr>
                                        <p:cTn id="56" dur="2000"/>
                                        <p:tgtEl>
                                          <p:spTgt spid="182285">
                                            <p:txEl>
                                              <p:pRg st="0" end="0"/>
                                            </p:txEl>
                                          </p:spTgt>
                                        </p:tgtEl>
                                      </p:cBhvr>
                                    </p:animEffect>
                                  </p:childTnLst>
                                </p:cTn>
                              </p:par>
                            </p:childTnLst>
                          </p:cTn>
                        </p:par>
                        <p:par>
                          <p:cTn id="57" fill="hold">
                            <p:stCondLst>
                              <p:cond delay="2500"/>
                            </p:stCondLst>
                            <p:childTnLst>
                              <p:par>
                                <p:cTn id="58" presetID="2" presetClass="entr" presetSubtype="4" fill="hold" grpId="0" nodeType="afterEffect">
                                  <p:stCondLst>
                                    <p:cond delay="0"/>
                                  </p:stCondLst>
                                  <p:childTnLst>
                                    <p:set>
                                      <p:cBhvr>
                                        <p:cTn id="59" dur="1" fill="hold">
                                          <p:stCondLst>
                                            <p:cond delay="0"/>
                                          </p:stCondLst>
                                        </p:cTn>
                                        <p:tgtEl>
                                          <p:spTgt spid="182286"/>
                                        </p:tgtEl>
                                        <p:attrNameLst>
                                          <p:attrName>style.visibility</p:attrName>
                                        </p:attrNameLst>
                                      </p:cBhvr>
                                      <p:to>
                                        <p:strVal val="visible"/>
                                      </p:to>
                                    </p:set>
                                    <p:anim calcmode="lin" valueType="num">
                                      <p:cBhvr additive="base">
                                        <p:cTn id="60" dur="500" fill="hold"/>
                                        <p:tgtEl>
                                          <p:spTgt spid="182286"/>
                                        </p:tgtEl>
                                        <p:attrNameLst>
                                          <p:attrName>ppt_x</p:attrName>
                                        </p:attrNameLst>
                                      </p:cBhvr>
                                      <p:tavLst>
                                        <p:tav tm="0">
                                          <p:val>
                                            <p:strVal val="#ppt_x"/>
                                          </p:val>
                                        </p:tav>
                                        <p:tav tm="100000">
                                          <p:val>
                                            <p:strVal val="#ppt_x"/>
                                          </p:val>
                                        </p:tav>
                                      </p:tavLst>
                                    </p:anim>
                                    <p:anim calcmode="lin" valueType="num">
                                      <p:cBhvr additive="base">
                                        <p:cTn id="61" dur="500" fill="hold"/>
                                        <p:tgtEl>
                                          <p:spTgt spid="182286"/>
                                        </p:tgtEl>
                                        <p:attrNameLst>
                                          <p:attrName>ppt_y</p:attrName>
                                        </p:attrNameLst>
                                      </p:cBhvr>
                                      <p:tavLst>
                                        <p:tav tm="0">
                                          <p:val>
                                            <p:strVal val="1+#ppt_h/2"/>
                                          </p:val>
                                        </p:tav>
                                        <p:tav tm="100000">
                                          <p:val>
                                            <p:strVal val="#ppt_y"/>
                                          </p:val>
                                        </p:tav>
                                      </p:tavLst>
                                    </p:anim>
                                  </p:childTnLst>
                                </p:cTn>
                              </p:par>
                            </p:childTnLst>
                          </p:cTn>
                        </p:par>
                        <p:par>
                          <p:cTn id="62" fill="hold">
                            <p:stCondLst>
                              <p:cond delay="3000"/>
                            </p:stCondLst>
                            <p:childTnLst>
                              <p:par>
                                <p:cTn id="63" presetID="22" presetClass="entr" presetSubtype="4" fill="hold" grpId="0" nodeType="afterEffect">
                                  <p:stCondLst>
                                    <p:cond delay="0"/>
                                  </p:stCondLst>
                                  <p:childTnLst>
                                    <p:set>
                                      <p:cBhvr>
                                        <p:cTn id="64" dur="1" fill="hold">
                                          <p:stCondLst>
                                            <p:cond delay="0"/>
                                          </p:stCondLst>
                                        </p:cTn>
                                        <p:tgtEl>
                                          <p:spTgt spid="182305"/>
                                        </p:tgtEl>
                                        <p:attrNameLst>
                                          <p:attrName>style.visibility</p:attrName>
                                        </p:attrNameLst>
                                      </p:cBhvr>
                                      <p:to>
                                        <p:strVal val="visible"/>
                                      </p:to>
                                    </p:set>
                                    <p:animEffect transition="in" filter="wipe(down)">
                                      <p:cBhvr>
                                        <p:cTn id="65" dur="500"/>
                                        <p:tgtEl>
                                          <p:spTgt spid="182305"/>
                                        </p:tgtEl>
                                      </p:cBhvr>
                                    </p:animEffect>
                                  </p:childTnLst>
                                </p:cTn>
                              </p:par>
                              <p:par>
                                <p:cTn id="66" presetID="37" presetClass="entr" presetSubtype="0" fill="hold" nodeType="withEffect">
                                  <p:stCondLst>
                                    <p:cond delay="0"/>
                                  </p:stCondLst>
                                  <p:childTnLst>
                                    <p:set>
                                      <p:cBhvr>
                                        <p:cTn id="67" dur="1" fill="hold">
                                          <p:stCondLst>
                                            <p:cond delay="0"/>
                                          </p:stCondLst>
                                        </p:cTn>
                                        <p:tgtEl>
                                          <p:spTgt spid="182315"/>
                                        </p:tgtEl>
                                        <p:attrNameLst>
                                          <p:attrName>style.visibility</p:attrName>
                                        </p:attrNameLst>
                                      </p:cBhvr>
                                      <p:to>
                                        <p:strVal val="visible"/>
                                      </p:to>
                                    </p:set>
                                    <p:animEffect transition="in" filter="fade">
                                      <p:cBhvr>
                                        <p:cTn id="68" dur="1000"/>
                                        <p:tgtEl>
                                          <p:spTgt spid="182315"/>
                                        </p:tgtEl>
                                      </p:cBhvr>
                                    </p:animEffect>
                                    <p:anim calcmode="lin" valueType="num">
                                      <p:cBhvr>
                                        <p:cTn id="69" dur="1000" fill="hold"/>
                                        <p:tgtEl>
                                          <p:spTgt spid="182315"/>
                                        </p:tgtEl>
                                        <p:attrNameLst>
                                          <p:attrName>ppt_x</p:attrName>
                                        </p:attrNameLst>
                                      </p:cBhvr>
                                      <p:tavLst>
                                        <p:tav tm="0">
                                          <p:val>
                                            <p:strVal val="#ppt_x"/>
                                          </p:val>
                                        </p:tav>
                                        <p:tav tm="100000">
                                          <p:val>
                                            <p:strVal val="#ppt_x"/>
                                          </p:val>
                                        </p:tav>
                                      </p:tavLst>
                                    </p:anim>
                                    <p:anim calcmode="lin" valueType="num">
                                      <p:cBhvr>
                                        <p:cTn id="70" dur="900" decel="100000" fill="hold"/>
                                        <p:tgtEl>
                                          <p:spTgt spid="182315"/>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182315"/>
                                        </p:tgtEl>
                                        <p:attrNameLst>
                                          <p:attrName>ppt_y</p:attrName>
                                        </p:attrNameLst>
                                      </p:cBhvr>
                                      <p:tavLst>
                                        <p:tav tm="0">
                                          <p:val>
                                            <p:strVal val="#ppt_y-.03"/>
                                          </p:val>
                                        </p:tav>
                                        <p:tav tm="100000">
                                          <p:val>
                                            <p:strVal val="#ppt_y"/>
                                          </p:val>
                                        </p:tav>
                                      </p:tavLst>
                                    </p:anim>
                                  </p:childTnLst>
                                </p:cTn>
                              </p:par>
                            </p:childTnLst>
                          </p:cTn>
                        </p:par>
                        <p:par>
                          <p:cTn id="72" fill="hold">
                            <p:stCondLst>
                              <p:cond delay="4000"/>
                            </p:stCondLst>
                            <p:childTnLst>
                              <p:par>
                                <p:cTn id="73" presetID="22" presetClass="entr" presetSubtype="4" fill="hold" grpId="0" nodeType="afterEffect">
                                  <p:stCondLst>
                                    <p:cond delay="0"/>
                                  </p:stCondLst>
                                  <p:childTnLst>
                                    <p:set>
                                      <p:cBhvr>
                                        <p:cTn id="74" dur="1" fill="hold">
                                          <p:stCondLst>
                                            <p:cond delay="0"/>
                                          </p:stCondLst>
                                        </p:cTn>
                                        <p:tgtEl>
                                          <p:spTgt spid="182307"/>
                                        </p:tgtEl>
                                        <p:attrNameLst>
                                          <p:attrName>style.visibility</p:attrName>
                                        </p:attrNameLst>
                                      </p:cBhvr>
                                      <p:to>
                                        <p:strVal val="visible"/>
                                      </p:to>
                                    </p:set>
                                    <p:animEffect transition="in" filter="wipe(down)">
                                      <p:cBhvr>
                                        <p:cTn id="75" dur="500"/>
                                        <p:tgtEl>
                                          <p:spTgt spid="182307"/>
                                        </p:tgtEl>
                                      </p:cBhvr>
                                    </p:animEffect>
                                  </p:childTnLst>
                                </p:cTn>
                              </p:par>
                            </p:childTnLst>
                          </p:cTn>
                        </p:par>
                        <p:par>
                          <p:cTn id="76" fill="hold">
                            <p:stCondLst>
                              <p:cond delay="4500"/>
                            </p:stCondLst>
                            <p:childTnLst>
                              <p:par>
                                <p:cTn id="77" presetID="9" presetClass="entr" presetSubtype="0" fill="hold" grpId="0" nodeType="afterEffect">
                                  <p:stCondLst>
                                    <p:cond delay="0"/>
                                  </p:stCondLst>
                                  <p:childTnLst>
                                    <p:set>
                                      <p:cBhvr>
                                        <p:cTn id="78" dur="1" fill="hold">
                                          <p:stCondLst>
                                            <p:cond delay="0"/>
                                          </p:stCondLst>
                                        </p:cTn>
                                        <p:tgtEl>
                                          <p:spTgt spid="182308"/>
                                        </p:tgtEl>
                                        <p:attrNameLst>
                                          <p:attrName>style.visibility</p:attrName>
                                        </p:attrNameLst>
                                      </p:cBhvr>
                                      <p:to>
                                        <p:strVal val="visible"/>
                                      </p:to>
                                    </p:set>
                                    <p:animEffect transition="in" filter="dissolve">
                                      <p:cBhvr>
                                        <p:cTn id="79" dur="500"/>
                                        <p:tgtEl>
                                          <p:spTgt spid="182308"/>
                                        </p:tgtEl>
                                      </p:cBhvr>
                                    </p:animEffect>
                                  </p:childTnLst>
                                </p:cTn>
                              </p:par>
                            </p:childTnLst>
                          </p:cTn>
                        </p:par>
                        <p:par>
                          <p:cTn id="80" fill="hold">
                            <p:stCondLst>
                              <p:cond delay="5000"/>
                            </p:stCondLst>
                            <p:childTnLst>
                              <p:par>
                                <p:cTn id="81" presetID="22" presetClass="entr" presetSubtype="4" fill="hold" nodeType="afterEffect">
                                  <p:stCondLst>
                                    <p:cond delay="0"/>
                                  </p:stCondLst>
                                  <p:childTnLst>
                                    <p:set>
                                      <p:cBhvr>
                                        <p:cTn id="82" dur="1" fill="hold">
                                          <p:stCondLst>
                                            <p:cond delay="0"/>
                                          </p:stCondLst>
                                        </p:cTn>
                                        <p:tgtEl>
                                          <p:spTgt spid="182314"/>
                                        </p:tgtEl>
                                        <p:attrNameLst>
                                          <p:attrName>style.visibility</p:attrName>
                                        </p:attrNameLst>
                                      </p:cBhvr>
                                      <p:to>
                                        <p:strVal val="visible"/>
                                      </p:to>
                                    </p:set>
                                    <p:animEffect transition="in" filter="wipe(down)">
                                      <p:cBhvr>
                                        <p:cTn id="83" dur="500"/>
                                        <p:tgtEl>
                                          <p:spTgt spid="182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8" grpId="0" animBg="1"/>
      <p:bldP spid="182299" grpId="0" animBg="1"/>
      <p:bldP spid="182283" grpId="0"/>
      <p:bldP spid="182279" grpId="0"/>
      <p:bldP spid="182280" grpId="0" animBg="1"/>
      <p:bldP spid="182282" grpId="0"/>
      <p:bldP spid="182284" grpId="0" animBg="1"/>
      <p:bldP spid="182286" grpId="0"/>
      <p:bldP spid="182297" grpId="0"/>
      <p:bldP spid="182298" grpId="0"/>
      <p:bldP spid="182305" grpId="0" animBg="1"/>
      <p:bldP spid="182306" grpId="0" animBg="1"/>
      <p:bldP spid="18230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7460" name="Rectangle 4"/>
          <p:cNvSpPr>
            <a:spLocks noChangeArrowheads="1"/>
          </p:cNvSpPr>
          <p:nvPr/>
        </p:nvSpPr>
        <p:spPr bwMode="auto">
          <a:xfrm>
            <a:off x="2362200" y="523876"/>
            <a:ext cx="6622326"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Arithmetic Operations with Signed Numbers</a:t>
            </a:r>
          </a:p>
        </p:txBody>
      </p:sp>
      <p:sp>
        <p:nvSpPr>
          <p:cNvPr id="147462" name="Text Box 6"/>
          <p:cNvSpPr txBox="1">
            <a:spLocks noChangeArrowheads="1"/>
          </p:cNvSpPr>
          <p:nvPr/>
        </p:nvSpPr>
        <p:spPr bwMode="auto">
          <a:xfrm>
            <a:off x="762000" y="1254353"/>
            <a:ext cx="10287000" cy="1384995"/>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buFont typeface="Arial" panose="020B0604020202020204" pitchFamily="34" charset="0"/>
              <a:buChar char="•"/>
            </a:pPr>
            <a:r>
              <a:rPr lang="en-US" altLang="zh-CN" sz="2800" b="1" dirty="0">
                <a:ea typeface="宋体" charset="-122"/>
              </a:rPr>
              <a:t>Rules for </a:t>
            </a:r>
            <a:r>
              <a:rPr lang="en-US" altLang="zh-CN" sz="2800" b="1" dirty="0">
                <a:solidFill>
                  <a:srgbClr val="FF0000"/>
                </a:solidFill>
                <a:ea typeface="宋体" charset="-122"/>
              </a:rPr>
              <a:t>subtraction</a:t>
            </a:r>
            <a:r>
              <a:rPr lang="en-US" altLang="zh-CN" sz="2800" b="1" dirty="0">
                <a:ea typeface="宋体" charset="-122"/>
              </a:rPr>
              <a:t>: 2’s complement the subtrahend and add the numbers. </a:t>
            </a:r>
            <a:r>
              <a:rPr lang="en-US" altLang="zh-CN" sz="2800" b="1" dirty="0">
                <a:solidFill>
                  <a:srgbClr val="FF0000"/>
                </a:solidFill>
                <a:ea typeface="宋体" charset="-122"/>
              </a:rPr>
              <a:t>Discard any final carries</a:t>
            </a:r>
            <a:r>
              <a:rPr lang="en-US" altLang="zh-CN" sz="2800" b="1" dirty="0">
                <a:ea typeface="宋体" charset="-122"/>
              </a:rPr>
              <a:t>. The result is in signed form.  </a:t>
            </a:r>
            <a:r>
              <a:rPr lang="zh-CN" altLang="en-US" sz="2800" b="1" dirty="0">
                <a:solidFill>
                  <a:srgbClr val="FF0000"/>
                </a:solidFill>
                <a:ea typeface="宋体" charset="-122"/>
              </a:rPr>
              <a:t>（将减法看作加法进行计算）</a:t>
            </a:r>
            <a:endParaRPr lang="en-US" altLang="zh-CN" sz="2800" b="1" dirty="0">
              <a:solidFill>
                <a:srgbClr val="FF0000"/>
              </a:solidFill>
              <a:ea typeface="宋体" charset="-122"/>
            </a:endParaRPr>
          </a:p>
        </p:txBody>
      </p:sp>
      <p:sp>
        <p:nvSpPr>
          <p:cNvPr id="147465" name="Text Box 9"/>
          <p:cNvSpPr txBox="1">
            <a:spLocks noChangeArrowheads="1"/>
          </p:cNvSpPr>
          <p:nvPr/>
        </p:nvSpPr>
        <p:spPr bwMode="auto">
          <a:xfrm>
            <a:off x="2819400" y="5073651"/>
            <a:ext cx="16002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00001111</a:t>
            </a:r>
          </a:p>
        </p:txBody>
      </p:sp>
      <p:sp>
        <p:nvSpPr>
          <p:cNvPr id="147466" name="Text Box 10"/>
          <p:cNvSpPr txBox="1">
            <a:spLocks noChangeArrowheads="1"/>
          </p:cNvSpPr>
          <p:nvPr/>
        </p:nvSpPr>
        <p:spPr bwMode="auto">
          <a:xfrm>
            <a:off x="3886200" y="5073651"/>
            <a:ext cx="10668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008000"/>
                </a:solidFill>
                <a:ea typeface="宋体" charset="-122"/>
              </a:rPr>
              <a:t>= +15</a:t>
            </a:r>
          </a:p>
        </p:txBody>
      </p:sp>
      <p:sp>
        <p:nvSpPr>
          <p:cNvPr id="147475" name="Text Box 19"/>
          <p:cNvSpPr txBox="1">
            <a:spLocks noChangeArrowheads="1"/>
          </p:cNvSpPr>
          <p:nvPr/>
        </p:nvSpPr>
        <p:spPr bwMode="auto">
          <a:xfrm>
            <a:off x="2667000" y="5073651"/>
            <a:ext cx="311150" cy="396875"/>
          </a:xfrm>
          <a:prstGeom prst="rect">
            <a:avLst/>
          </a:prstGeom>
          <a:noFill/>
          <a:ln w="9525">
            <a:noFill/>
            <a:miter lim="800000"/>
            <a:headEnd/>
            <a:tailEnd/>
          </a:ln>
          <a:effectLst/>
        </p:spPr>
        <p:txBody>
          <a:bodyPr wrap="none">
            <a:spAutoFit/>
          </a:bodyPr>
          <a:lstStyle/>
          <a:p>
            <a:r>
              <a:rPr lang="en-US" altLang="zh-CN" sz="2000">
                <a:ea typeface="宋体" charset="-122"/>
              </a:rPr>
              <a:t>1</a:t>
            </a:r>
          </a:p>
        </p:txBody>
      </p:sp>
      <p:sp>
        <p:nvSpPr>
          <p:cNvPr id="147476" name="Line 20"/>
          <p:cNvSpPr>
            <a:spLocks noChangeShapeType="1"/>
          </p:cNvSpPr>
          <p:nvPr/>
        </p:nvSpPr>
        <p:spPr bwMode="auto">
          <a:xfrm flipV="1">
            <a:off x="2743200" y="5181600"/>
            <a:ext cx="152400" cy="152400"/>
          </a:xfrm>
          <a:prstGeom prst="line">
            <a:avLst/>
          </a:prstGeom>
          <a:noFill/>
          <a:ln w="28575">
            <a:solidFill>
              <a:srgbClr val="FF0000"/>
            </a:solidFill>
            <a:round/>
            <a:headEnd/>
            <a:tailEnd/>
          </a:ln>
          <a:effectLst/>
        </p:spPr>
        <p:txBody>
          <a:bodyPr/>
          <a:lstStyle/>
          <a:p>
            <a:endParaRPr lang="zh-CN" altLang="en-US"/>
          </a:p>
        </p:txBody>
      </p:sp>
      <p:grpSp>
        <p:nvGrpSpPr>
          <p:cNvPr id="147488" name="Group 32"/>
          <p:cNvGrpSpPr>
            <a:grpSpLocks/>
          </p:cNvGrpSpPr>
          <p:nvPr/>
        </p:nvGrpSpPr>
        <p:grpSpPr bwMode="auto">
          <a:xfrm>
            <a:off x="2057400" y="5454650"/>
            <a:ext cx="1524000" cy="565150"/>
            <a:chOff x="336" y="3436"/>
            <a:chExt cx="960" cy="356"/>
          </a:xfrm>
        </p:grpSpPr>
        <p:sp>
          <p:nvSpPr>
            <p:cNvPr id="147478" name="Text Box 22"/>
            <p:cNvSpPr txBox="1">
              <a:spLocks noChangeArrowheads="1"/>
            </p:cNvSpPr>
            <p:nvPr/>
          </p:nvSpPr>
          <p:spPr bwMode="auto">
            <a:xfrm>
              <a:off x="336" y="3580"/>
              <a:ext cx="960" cy="212"/>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Discard carry</a:t>
              </a:r>
            </a:p>
          </p:txBody>
        </p:sp>
        <p:sp>
          <p:nvSpPr>
            <p:cNvPr id="147479" name="Line 23"/>
            <p:cNvSpPr>
              <a:spLocks noChangeShapeType="1"/>
            </p:cNvSpPr>
            <p:nvPr/>
          </p:nvSpPr>
          <p:spPr bwMode="auto">
            <a:xfrm flipH="1" flipV="1">
              <a:off x="864" y="3436"/>
              <a:ext cx="48" cy="192"/>
            </a:xfrm>
            <a:prstGeom prst="line">
              <a:avLst/>
            </a:prstGeom>
            <a:noFill/>
            <a:ln w="9525">
              <a:solidFill>
                <a:srgbClr val="FF0000"/>
              </a:solidFill>
              <a:round/>
              <a:headEnd/>
              <a:tailEnd type="triangle" w="med" len="med"/>
            </a:ln>
            <a:effectLst/>
          </p:spPr>
          <p:txBody>
            <a:bodyPr/>
            <a:lstStyle/>
            <a:p>
              <a:endParaRPr lang="zh-CN" altLang="en-US"/>
            </a:p>
          </p:txBody>
        </p:sp>
      </p:grpSp>
      <p:sp>
        <p:nvSpPr>
          <p:cNvPr id="147481" name="Text Box 25"/>
          <p:cNvSpPr txBox="1">
            <a:spLocks noChangeArrowheads="1"/>
          </p:cNvSpPr>
          <p:nvPr/>
        </p:nvSpPr>
        <p:spPr bwMode="auto">
          <a:xfrm>
            <a:off x="2362200" y="3962400"/>
            <a:ext cx="4724400" cy="457200"/>
          </a:xfrm>
          <a:prstGeom prst="rect">
            <a:avLst/>
          </a:prstGeom>
          <a:noFill/>
          <a:ln w="9525">
            <a:noFill/>
            <a:miter lim="800000"/>
            <a:headEnd/>
            <a:tailEnd/>
          </a:ln>
          <a:effectLst/>
        </p:spPr>
        <p:txBody>
          <a:bodyPr>
            <a:spAutoFit/>
          </a:bodyPr>
          <a:lstStyle/>
          <a:p>
            <a:pPr>
              <a:spcBef>
                <a:spcPct val="50000"/>
              </a:spcBef>
            </a:pPr>
            <a:r>
              <a:rPr lang="en-US" altLang="zh-CN">
                <a:ea typeface="宋体" charset="-122"/>
              </a:rPr>
              <a:t>2’s complement subtrahend and add:</a:t>
            </a:r>
          </a:p>
        </p:txBody>
      </p:sp>
      <p:sp>
        <p:nvSpPr>
          <p:cNvPr id="147483" name="Text Box 27"/>
          <p:cNvSpPr txBox="1">
            <a:spLocks noChangeArrowheads="1"/>
          </p:cNvSpPr>
          <p:nvPr/>
        </p:nvSpPr>
        <p:spPr bwMode="auto">
          <a:xfrm>
            <a:off x="2819400" y="4387851"/>
            <a:ext cx="2057400" cy="701675"/>
          </a:xfrm>
          <a:prstGeom prst="rect">
            <a:avLst/>
          </a:prstGeom>
          <a:noFill/>
          <a:ln w="9525">
            <a:noFill/>
            <a:miter lim="800000"/>
            <a:headEnd/>
            <a:tailEnd/>
          </a:ln>
          <a:effectLst/>
        </p:spPr>
        <p:txBody>
          <a:bodyPr>
            <a:spAutoFit/>
          </a:bodyPr>
          <a:lstStyle/>
          <a:p>
            <a:r>
              <a:rPr lang="en-US" altLang="zh-CN" sz="2000">
                <a:ea typeface="宋体" charset="-122"/>
              </a:rPr>
              <a:t>00011110 </a:t>
            </a:r>
            <a:r>
              <a:rPr lang="en-US" altLang="zh-CN" sz="2000">
                <a:solidFill>
                  <a:srgbClr val="008000"/>
                </a:solidFill>
                <a:ea typeface="宋体" charset="-122"/>
              </a:rPr>
              <a:t>= +30</a:t>
            </a:r>
          </a:p>
          <a:p>
            <a:r>
              <a:rPr lang="en-US" altLang="zh-CN" sz="2000">
                <a:ea typeface="宋体" charset="-122"/>
              </a:rPr>
              <a:t>11110001 </a:t>
            </a:r>
            <a:r>
              <a:rPr lang="en-US" altLang="zh-CN" sz="2000">
                <a:solidFill>
                  <a:srgbClr val="008000"/>
                </a:solidFill>
                <a:ea typeface="宋体" charset="-122"/>
              </a:rPr>
              <a:t>= </a:t>
            </a:r>
            <a:r>
              <a:rPr lang="en-US" altLang="zh-CN" sz="2000">
                <a:solidFill>
                  <a:srgbClr val="008000"/>
                </a:solidFill>
                <a:latin typeface="Symbol" pitchFamily="18" charset="2"/>
                <a:ea typeface="宋体" charset="-122"/>
              </a:rPr>
              <a:t>-</a:t>
            </a:r>
            <a:r>
              <a:rPr lang="en-US" altLang="zh-CN" sz="2000">
                <a:solidFill>
                  <a:srgbClr val="008000"/>
                </a:solidFill>
                <a:ea typeface="宋体" charset="-122"/>
              </a:rPr>
              <a:t>15</a:t>
            </a:r>
          </a:p>
        </p:txBody>
      </p:sp>
      <p:sp>
        <p:nvSpPr>
          <p:cNvPr id="147484" name="Line 28"/>
          <p:cNvSpPr>
            <a:spLocks noChangeShapeType="1"/>
          </p:cNvSpPr>
          <p:nvPr/>
        </p:nvSpPr>
        <p:spPr bwMode="auto">
          <a:xfrm>
            <a:off x="2895600" y="5089526"/>
            <a:ext cx="1676400" cy="15875"/>
          </a:xfrm>
          <a:prstGeom prst="line">
            <a:avLst/>
          </a:prstGeom>
          <a:noFill/>
          <a:ln w="9525">
            <a:solidFill>
              <a:schemeClr val="tx1"/>
            </a:solidFill>
            <a:round/>
            <a:headEnd/>
            <a:tailEnd/>
          </a:ln>
          <a:effectLst/>
        </p:spPr>
        <p:txBody>
          <a:bodyPr/>
          <a:lstStyle/>
          <a:p>
            <a:endParaRPr lang="zh-CN" altLang="en-US"/>
          </a:p>
        </p:txBody>
      </p:sp>
      <p:sp>
        <p:nvSpPr>
          <p:cNvPr id="147487" name="Text Box 31"/>
          <p:cNvSpPr txBox="1">
            <a:spLocks noChangeArrowheads="1"/>
          </p:cNvSpPr>
          <p:nvPr/>
        </p:nvSpPr>
        <p:spPr bwMode="auto">
          <a:xfrm>
            <a:off x="2362200" y="2743200"/>
            <a:ext cx="7315200" cy="457200"/>
          </a:xfrm>
          <a:prstGeom prst="rect">
            <a:avLst/>
          </a:prstGeom>
          <a:noFill/>
          <a:ln w="9525">
            <a:noFill/>
            <a:miter lim="800000"/>
            <a:headEnd/>
            <a:tailEnd/>
          </a:ln>
          <a:effectLst/>
        </p:spPr>
        <p:txBody>
          <a:bodyPr>
            <a:spAutoFit/>
          </a:bodyPr>
          <a:lstStyle/>
          <a:p>
            <a:r>
              <a:rPr lang="en-US" altLang="zh-CN">
                <a:ea typeface="宋体" charset="-122"/>
              </a:rPr>
              <a:t>Repeat the examples done previously, but subtract:</a:t>
            </a:r>
          </a:p>
        </p:txBody>
      </p:sp>
      <p:grpSp>
        <p:nvGrpSpPr>
          <p:cNvPr id="147496" name="Group 40"/>
          <p:cNvGrpSpPr>
            <a:grpSpLocks/>
          </p:cNvGrpSpPr>
          <p:nvPr/>
        </p:nvGrpSpPr>
        <p:grpSpPr bwMode="auto">
          <a:xfrm>
            <a:off x="2590800" y="3182939"/>
            <a:ext cx="7239000" cy="706437"/>
            <a:chOff x="672" y="2005"/>
            <a:chExt cx="4560" cy="445"/>
          </a:xfrm>
        </p:grpSpPr>
        <p:sp>
          <p:nvSpPr>
            <p:cNvPr id="147464" name="Line 8"/>
            <p:cNvSpPr>
              <a:spLocks noChangeShapeType="1"/>
            </p:cNvSpPr>
            <p:nvPr/>
          </p:nvSpPr>
          <p:spPr bwMode="auto">
            <a:xfrm>
              <a:off x="864" y="2447"/>
              <a:ext cx="720" cy="1"/>
            </a:xfrm>
            <a:prstGeom prst="line">
              <a:avLst/>
            </a:prstGeom>
            <a:noFill/>
            <a:ln w="9525">
              <a:solidFill>
                <a:schemeClr val="tx1"/>
              </a:solidFill>
              <a:round/>
              <a:headEnd/>
              <a:tailEnd/>
            </a:ln>
            <a:effectLst/>
          </p:spPr>
          <p:txBody>
            <a:bodyPr/>
            <a:lstStyle/>
            <a:p>
              <a:endParaRPr lang="zh-CN" altLang="en-US"/>
            </a:p>
          </p:txBody>
        </p:sp>
        <p:sp>
          <p:nvSpPr>
            <p:cNvPr id="147463" name="Text Box 7"/>
            <p:cNvSpPr txBox="1">
              <a:spLocks noChangeArrowheads="1"/>
            </p:cNvSpPr>
            <p:nvPr/>
          </p:nvSpPr>
          <p:spPr bwMode="auto">
            <a:xfrm>
              <a:off x="816" y="2005"/>
              <a:ext cx="912" cy="442"/>
            </a:xfrm>
            <a:prstGeom prst="rect">
              <a:avLst/>
            </a:prstGeom>
            <a:noFill/>
            <a:ln w="9525">
              <a:noFill/>
              <a:miter lim="800000"/>
              <a:headEnd/>
              <a:tailEnd/>
            </a:ln>
            <a:effectLst/>
          </p:spPr>
          <p:txBody>
            <a:bodyPr>
              <a:spAutoFit/>
            </a:bodyPr>
            <a:lstStyle/>
            <a:p>
              <a:r>
                <a:rPr lang="en-US" altLang="zh-CN" sz="2000">
                  <a:ea typeface="宋体" charset="-122"/>
                </a:rPr>
                <a:t>00011110</a:t>
              </a:r>
            </a:p>
            <a:p>
              <a:r>
                <a:rPr lang="en-US" altLang="zh-CN" sz="2000">
                  <a:ea typeface="宋体" charset="-122"/>
                </a:rPr>
                <a:t>00001111</a:t>
              </a:r>
            </a:p>
          </p:txBody>
        </p:sp>
        <p:sp>
          <p:nvSpPr>
            <p:cNvPr id="147482" name="Text Box 26"/>
            <p:cNvSpPr txBox="1">
              <a:spLocks noChangeArrowheads="1"/>
            </p:cNvSpPr>
            <p:nvPr/>
          </p:nvSpPr>
          <p:spPr bwMode="auto">
            <a:xfrm>
              <a:off x="672" y="2160"/>
              <a:ext cx="288" cy="288"/>
            </a:xfrm>
            <a:prstGeom prst="rect">
              <a:avLst/>
            </a:prstGeom>
            <a:noFill/>
            <a:ln w="9525">
              <a:noFill/>
              <a:miter lim="800000"/>
              <a:headEnd/>
              <a:tailEnd/>
            </a:ln>
            <a:effectLst/>
          </p:spPr>
          <p:txBody>
            <a:bodyPr>
              <a:spAutoFit/>
            </a:bodyPr>
            <a:lstStyle/>
            <a:p>
              <a:pPr>
                <a:spcBef>
                  <a:spcPct val="50000"/>
                </a:spcBef>
              </a:pPr>
              <a:r>
                <a:rPr lang="en-US" altLang="zh-CN">
                  <a:latin typeface="Symbol" pitchFamily="18" charset="2"/>
                  <a:ea typeface="宋体" charset="-122"/>
                </a:rPr>
                <a:t>-</a:t>
              </a:r>
            </a:p>
          </p:txBody>
        </p:sp>
        <p:sp>
          <p:nvSpPr>
            <p:cNvPr id="147490" name="Text Box 34"/>
            <p:cNvSpPr txBox="1">
              <a:spLocks noChangeArrowheads="1"/>
            </p:cNvSpPr>
            <p:nvPr/>
          </p:nvSpPr>
          <p:spPr bwMode="auto">
            <a:xfrm>
              <a:off x="2256" y="2006"/>
              <a:ext cx="1536" cy="442"/>
            </a:xfrm>
            <a:prstGeom prst="rect">
              <a:avLst/>
            </a:prstGeom>
            <a:noFill/>
            <a:ln w="9525">
              <a:noFill/>
              <a:miter lim="800000"/>
              <a:headEnd/>
              <a:tailEnd/>
            </a:ln>
            <a:effectLst/>
          </p:spPr>
          <p:txBody>
            <a:bodyPr>
              <a:spAutoFit/>
            </a:bodyPr>
            <a:lstStyle/>
            <a:p>
              <a:r>
                <a:rPr lang="en-US" altLang="zh-CN" sz="2000">
                  <a:ea typeface="宋体" charset="-122"/>
                </a:rPr>
                <a:t>00001110</a:t>
              </a:r>
            </a:p>
            <a:p>
              <a:r>
                <a:rPr lang="en-US" altLang="zh-CN" sz="2000">
                  <a:ea typeface="宋体" charset="-122"/>
                </a:rPr>
                <a:t>11101111</a:t>
              </a:r>
            </a:p>
          </p:txBody>
        </p:sp>
        <p:sp>
          <p:nvSpPr>
            <p:cNvPr id="147491" name="Text Box 35"/>
            <p:cNvSpPr txBox="1">
              <a:spLocks noChangeArrowheads="1"/>
            </p:cNvSpPr>
            <p:nvPr/>
          </p:nvSpPr>
          <p:spPr bwMode="auto">
            <a:xfrm>
              <a:off x="3696" y="2006"/>
              <a:ext cx="1536" cy="442"/>
            </a:xfrm>
            <a:prstGeom prst="rect">
              <a:avLst/>
            </a:prstGeom>
            <a:noFill/>
            <a:ln w="9525">
              <a:noFill/>
              <a:miter lim="800000"/>
              <a:headEnd/>
              <a:tailEnd/>
            </a:ln>
            <a:effectLst/>
          </p:spPr>
          <p:txBody>
            <a:bodyPr>
              <a:spAutoFit/>
            </a:bodyPr>
            <a:lstStyle/>
            <a:p>
              <a:r>
                <a:rPr lang="en-US" altLang="zh-CN" sz="2000">
                  <a:ea typeface="宋体" charset="-122"/>
                </a:rPr>
                <a:t>11111111  </a:t>
              </a:r>
            </a:p>
            <a:p>
              <a:r>
                <a:rPr lang="en-US" altLang="zh-CN" sz="2000">
                  <a:ea typeface="宋体" charset="-122"/>
                </a:rPr>
                <a:t>11111000</a:t>
              </a:r>
            </a:p>
          </p:txBody>
        </p:sp>
        <p:sp>
          <p:nvSpPr>
            <p:cNvPr id="147492" name="Text Box 36"/>
            <p:cNvSpPr txBox="1">
              <a:spLocks noChangeArrowheads="1"/>
            </p:cNvSpPr>
            <p:nvPr/>
          </p:nvSpPr>
          <p:spPr bwMode="auto">
            <a:xfrm>
              <a:off x="2112" y="2160"/>
              <a:ext cx="336" cy="288"/>
            </a:xfrm>
            <a:prstGeom prst="rect">
              <a:avLst/>
            </a:prstGeom>
            <a:noFill/>
            <a:ln w="9525">
              <a:noFill/>
              <a:miter lim="800000"/>
              <a:headEnd/>
              <a:tailEnd/>
            </a:ln>
            <a:effectLst/>
          </p:spPr>
          <p:txBody>
            <a:bodyPr>
              <a:spAutoFit/>
            </a:bodyPr>
            <a:lstStyle/>
            <a:p>
              <a:pPr>
                <a:spcBef>
                  <a:spcPct val="50000"/>
                </a:spcBef>
              </a:pPr>
              <a:r>
                <a:rPr lang="en-US" altLang="zh-CN">
                  <a:latin typeface="Symbol" pitchFamily="18" charset="2"/>
                  <a:ea typeface="宋体" charset="-122"/>
                </a:rPr>
                <a:t>-</a:t>
              </a:r>
            </a:p>
          </p:txBody>
        </p:sp>
        <p:sp>
          <p:nvSpPr>
            <p:cNvPr id="147493" name="Text Box 37"/>
            <p:cNvSpPr txBox="1">
              <a:spLocks noChangeArrowheads="1"/>
            </p:cNvSpPr>
            <p:nvPr/>
          </p:nvSpPr>
          <p:spPr bwMode="auto">
            <a:xfrm>
              <a:off x="3552" y="2160"/>
              <a:ext cx="336" cy="288"/>
            </a:xfrm>
            <a:prstGeom prst="rect">
              <a:avLst/>
            </a:prstGeom>
            <a:noFill/>
            <a:ln w="9525">
              <a:noFill/>
              <a:miter lim="800000"/>
              <a:headEnd/>
              <a:tailEnd/>
            </a:ln>
            <a:effectLst/>
          </p:spPr>
          <p:txBody>
            <a:bodyPr>
              <a:spAutoFit/>
            </a:bodyPr>
            <a:lstStyle/>
            <a:p>
              <a:pPr>
                <a:spcBef>
                  <a:spcPct val="50000"/>
                </a:spcBef>
              </a:pPr>
              <a:r>
                <a:rPr lang="en-US" altLang="zh-CN">
                  <a:latin typeface="Symbol" pitchFamily="18" charset="2"/>
                  <a:ea typeface="宋体" charset="-122"/>
                </a:rPr>
                <a:t>-</a:t>
              </a:r>
            </a:p>
          </p:txBody>
        </p:sp>
        <p:sp>
          <p:nvSpPr>
            <p:cNvPr id="147494" name="Line 38"/>
            <p:cNvSpPr>
              <a:spLocks noChangeShapeType="1"/>
            </p:cNvSpPr>
            <p:nvPr/>
          </p:nvSpPr>
          <p:spPr bwMode="auto">
            <a:xfrm>
              <a:off x="2256" y="2448"/>
              <a:ext cx="720" cy="1"/>
            </a:xfrm>
            <a:prstGeom prst="line">
              <a:avLst/>
            </a:prstGeom>
            <a:noFill/>
            <a:ln w="9525">
              <a:solidFill>
                <a:schemeClr val="tx1"/>
              </a:solidFill>
              <a:round/>
              <a:headEnd/>
              <a:tailEnd/>
            </a:ln>
            <a:effectLst/>
          </p:spPr>
          <p:txBody>
            <a:bodyPr/>
            <a:lstStyle/>
            <a:p>
              <a:endParaRPr lang="zh-CN" altLang="en-US"/>
            </a:p>
          </p:txBody>
        </p:sp>
        <p:sp>
          <p:nvSpPr>
            <p:cNvPr id="147495" name="Line 39"/>
            <p:cNvSpPr>
              <a:spLocks noChangeShapeType="1"/>
            </p:cNvSpPr>
            <p:nvPr/>
          </p:nvSpPr>
          <p:spPr bwMode="auto">
            <a:xfrm>
              <a:off x="3648" y="2449"/>
              <a:ext cx="720" cy="1"/>
            </a:xfrm>
            <a:prstGeom prst="line">
              <a:avLst/>
            </a:prstGeom>
            <a:noFill/>
            <a:ln w="9525">
              <a:solidFill>
                <a:schemeClr val="tx1"/>
              </a:solidFill>
              <a:round/>
              <a:headEnd/>
              <a:tailEnd/>
            </a:ln>
            <a:effectLst/>
          </p:spPr>
          <p:txBody>
            <a:bodyPr/>
            <a:lstStyle/>
            <a:p>
              <a:endParaRPr lang="zh-CN" altLang="en-US"/>
            </a:p>
          </p:txBody>
        </p:sp>
      </p:grpSp>
      <p:sp>
        <p:nvSpPr>
          <p:cNvPr id="147497" name="Text Box 41"/>
          <p:cNvSpPr txBox="1">
            <a:spLocks noChangeArrowheads="1"/>
          </p:cNvSpPr>
          <p:nvPr/>
        </p:nvSpPr>
        <p:spPr bwMode="auto">
          <a:xfrm>
            <a:off x="5105400" y="5105401"/>
            <a:ext cx="16002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00011111</a:t>
            </a:r>
          </a:p>
        </p:txBody>
      </p:sp>
      <p:sp>
        <p:nvSpPr>
          <p:cNvPr id="147498" name="Text Box 42"/>
          <p:cNvSpPr txBox="1">
            <a:spLocks noChangeArrowheads="1"/>
          </p:cNvSpPr>
          <p:nvPr/>
        </p:nvSpPr>
        <p:spPr bwMode="auto">
          <a:xfrm>
            <a:off x="6172200" y="5105401"/>
            <a:ext cx="10668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008000"/>
                </a:solidFill>
                <a:ea typeface="宋体" charset="-122"/>
              </a:rPr>
              <a:t>= +31</a:t>
            </a:r>
          </a:p>
        </p:txBody>
      </p:sp>
      <p:sp>
        <p:nvSpPr>
          <p:cNvPr id="147504" name="Text Box 48"/>
          <p:cNvSpPr txBox="1">
            <a:spLocks noChangeArrowheads="1"/>
          </p:cNvSpPr>
          <p:nvPr/>
        </p:nvSpPr>
        <p:spPr bwMode="auto">
          <a:xfrm>
            <a:off x="5105400" y="4419601"/>
            <a:ext cx="2057400" cy="701675"/>
          </a:xfrm>
          <a:prstGeom prst="rect">
            <a:avLst/>
          </a:prstGeom>
          <a:noFill/>
          <a:ln w="9525">
            <a:noFill/>
            <a:miter lim="800000"/>
            <a:headEnd/>
            <a:tailEnd/>
          </a:ln>
          <a:effectLst/>
        </p:spPr>
        <p:txBody>
          <a:bodyPr>
            <a:spAutoFit/>
          </a:bodyPr>
          <a:lstStyle/>
          <a:p>
            <a:r>
              <a:rPr lang="en-US" altLang="zh-CN" sz="2000">
                <a:ea typeface="宋体" charset="-122"/>
              </a:rPr>
              <a:t>00001110 </a:t>
            </a:r>
            <a:r>
              <a:rPr lang="en-US" altLang="zh-CN" sz="2000">
                <a:solidFill>
                  <a:srgbClr val="008000"/>
                </a:solidFill>
                <a:ea typeface="宋体" charset="-122"/>
              </a:rPr>
              <a:t>= +14</a:t>
            </a:r>
          </a:p>
          <a:p>
            <a:r>
              <a:rPr lang="en-US" altLang="zh-CN" sz="2000">
                <a:ea typeface="宋体" charset="-122"/>
              </a:rPr>
              <a:t>00010001 </a:t>
            </a:r>
            <a:r>
              <a:rPr lang="en-US" altLang="zh-CN" sz="2000">
                <a:solidFill>
                  <a:srgbClr val="008000"/>
                </a:solidFill>
                <a:ea typeface="宋体" charset="-122"/>
              </a:rPr>
              <a:t>= +17</a:t>
            </a:r>
          </a:p>
        </p:txBody>
      </p:sp>
      <p:sp>
        <p:nvSpPr>
          <p:cNvPr id="147505" name="Line 49"/>
          <p:cNvSpPr>
            <a:spLocks noChangeShapeType="1"/>
          </p:cNvSpPr>
          <p:nvPr/>
        </p:nvSpPr>
        <p:spPr bwMode="auto">
          <a:xfrm>
            <a:off x="5181600" y="5121276"/>
            <a:ext cx="1676400" cy="15875"/>
          </a:xfrm>
          <a:prstGeom prst="line">
            <a:avLst/>
          </a:prstGeom>
          <a:noFill/>
          <a:ln w="9525">
            <a:solidFill>
              <a:schemeClr val="tx1"/>
            </a:solidFill>
            <a:round/>
            <a:headEnd/>
            <a:tailEnd/>
          </a:ln>
          <a:effectLst/>
        </p:spPr>
        <p:txBody>
          <a:bodyPr/>
          <a:lstStyle/>
          <a:p>
            <a:endParaRPr lang="zh-CN" altLang="en-US"/>
          </a:p>
        </p:txBody>
      </p:sp>
      <p:sp>
        <p:nvSpPr>
          <p:cNvPr id="147506" name="Text Box 50"/>
          <p:cNvSpPr txBox="1">
            <a:spLocks noChangeArrowheads="1"/>
          </p:cNvSpPr>
          <p:nvPr/>
        </p:nvSpPr>
        <p:spPr bwMode="auto">
          <a:xfrm>
            <a:off x="7391400" y="5137151"/>
            <a:ext cx="16002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00000111</a:t>
            </a:r>
          </a:p>
        </p:txBody>
      </p:sp>
      <p:sp>
        <p:nvSpPr>
          <p:cNvPr id="147507" name="Text Box 51"/>
          <p:cNvSpPr txBox="1">
            <a:spLocks noChangeArrowheads="1"/>
          </p:cNvSpPr>
          <p:nvPr/>
        </p:nvSpPr>
        <p:spPr bwMode="auto">
          <a:xfrm>
            <a:off x="8458200" y="5137151"/>
            <a:ext cx="10668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008000"/>
                </a:solidFill>
                <a:ea typeface="宋体" charset="-122"/>
              </a:rPr>
              <a:t>= +7</a:t>
            </a:r>
          </a:p>
        </p:txBody>
      </p:sp>
      <p:sp>
        <p:nvSpPr>
          <p:cNvPr id="147508" name="Text Box 52"/>
          <p:cNvSpPr txBox="1">
            <a:spLocks noChangeArrowheads="1"/>
          </p:cNvSpPr>
          <p:nvPr/>
        </p:nvSpPr>
        <p:spPr bwMode="auto">
          <a:xfrm>
            <a:off x="7239000" y="5137151"/>
            <a:ext cx="311150" cy="396875"/>
          </a:xfrm>
          <a:prstGeom prst="rect">
            <a:avLst/>
          </a:prstGeom>
          <a:noFill/>
          <a:ln w="9525">
            <a:noFill/>
            <a:miter lim="800000"/>
            <a:headEnd/>
            <a:tailEnd/>
          </a:ln>
          <a:effectLst/>
        </p:spPr>
        <p:txBody>
          <a:bodyPr wrap="none">
            <a:spAutoFit/>
          </a:bodyPr>
          <a:lstStyle/>
          <a:p>
            <a:r>
              <a:rPr lang="en-US" altLang="zh-CN" sz="2000">
                <a:ea typeface="宋体" charset="-122"/>
              </a:rPr>
              <a:t>1</a:t>
            </a:r>
          </a:p>
        </p:txBody>
      </p:sp>
      <p:sp>
        <p:nvSpPr>
          <p:cNvPr id="147509" name="Line 53"/>
          <p:cNvSpPr>
            <a:spLocks noChangeShapeType="1"/>
          </p:cNvSpPr>
          <p:nvPr/>
        </p:nvSpPr>
        <p:spPr bwMode="auto">
          <a:xfrm flipV="1">
            <a:off x="7315200" y="5245100"/>
            <a:ext cx="152400" cy="152400"/>
          </a:xfrm>
          <a:prstGeom prst="line">
            <a:avLst/>
          </a:prstGeom>
          <a:noFill/>
          <a:ln w="28575">
            <a:solidFill>
              <a:srgbClr val="FF0000"/>
            </a:solidFill>
            <a:round/>
            <a:headEnd/>
            <a:tailEnd/>
          </a:ln>
          <a:effectLst/>
        </p:spPr>
        <p:txBody>
          <a:bodyPr/>
          <a:lstStyle/>
          <a:p>
            <a:endParaRPr lang="zh-CN" altLang="en-US"/>
          </a:p>
        </p:txBody>
      </p:sp>
      <p:grpSp>
        <p:nvGrpSpPr>
          <p:cNvPr id="147510" name="Group 54"/>
          <p:cNvGrpSpPr>
            <a:grpSpLocks/>
          </p:cNvGrpSpPr>
          <p:nvPr/>
        </p:nvGrpSpPr>
        <p:grpSpPr bwMode="auto">
          <a:xfrm>
            <a:off x="6629400" y="5518150"/>
            <a:ext cx="1524000" cy="565150"/>
            <a:chOff x="336" y="3436"/>
            <a:chExt cx="960" cy="356"/>
          </a:xfrm>
        </p:grpSpPr>
        <p:sp>
          <p:nvSpPr>
            <p:cNvPr id="147511" name="Text Box 55"/>
            <p:cNvSpPr txBox="1">
              <a:spLocks noChangeArrowheads="1"/>
            </p:cNvSpPr>
            <p:nvPr/>
          </p:nvSpPr>
          <p:spPr bwMode="auto">
            <a:xfrm>
              <a:off x="336" y="3580"/>
              <a:ext cx="960" cy="212"/>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Discard carry</a:t>
              </a:r>
            </a:p>
          </p:txBody>
        </p:sp>
        <p:sp>
          <p:nvSpPr>
            <p:cNvPr id="147512" name="Line 56"/>
            <p:cNvSpPr>
              <a:spLocks noChangeShapeType="1"/>
            </p:cNvSpPr>
            <p:nvPr/>
          </p:nvSpPr>
          <p:spPr bwMode="auto">
            <a:xfrm flipH="1" flipV="1">
              <a:off x="864" y="3436"/>
              <a:ext cx="48" cy="192"/>
            </a:xfrm>
            <a:prstGeom prst="line">
              <a:avLst/>
            </a:prstGeom>
            <a:noFill/>
            <a:ln w="9525">
              <a:solidFill>
                <a:srgbClr val="FF0000"/>
              </a:solidFill>
              <a:round/>
              <a:headEnd/>
              <a:tailEnd type="triangle" w="med" len="med"/>
            </a:ln>
            <a:effectLst/>
          </p:spPr>
          <p:txBody>
            <a:bodyPr/>
            <a:lstStyle/>
            <a:p>
              <a:endParaRPr lang="zh-CN" altLang="en-US"/>
            </a:p>
          </p:txBody>
        </p:sp>
      </p:grpSp>
      <p:sp>
        <p:nvSpPr>
          <p:cNvPr id="147513" name="Text Box 57"/>
          <p:cNvSpPr txBox="1">
            <a:spLocks noChangeArrowheads="1"/>
          </p:cNvSpPr>
          <p:nvPr/>
        </p:nvSpPr>
        <p:spPr bwMode="auto">
          <a:xfrm>
            <a:off x="7391400" y="4451351"/>
            <a:ext cx="2057400" cy="701675"/>
          </a:xfrm>
          <a:prstGeom prst="rect">
            <a:avLst/>
          </a:prstGeom>
          <a:noFill/>
          <a:ln w="9525">
            <a:noFill/>
            <a:miter lim="800000"/>
            <a:headEnd/>
            <a:tailEnd/>
          </a:ln>
          <a:effectLst/>
        </p:spPr>
        <p:txBody>
          <a:bodyPr>
            <a:spAutoFit/>
          </a:bodyPr>
          <a:lstStyle/>
          <a:p>
            <a:r>
              <a:rPr lang="en-US" altLang="zh-CN" sz="2000">
                <a:ea typeface="宋体" charset="-122"/>
              </a:rPr>
              <a:t>11111111 </a:t>
            </a:r>
            <a:r>
              <a:rPr lang="en-US" altLang="zh-CN" sz="2000">
                <a:solidFill>
                  <a:srgbClr val="008000"/>
                </a:solidFill>
                <a:ea typeface="宋体" charset="-122"/>
              </a:rPr>
              <a:t>= </a:t>
            </a:r>
            <a:r>
              <a:rPr lang="en-US" altLang="zh-CN" sz="2000">
                <a:solidFill>
                  <a:srgbClr val="008000"/>
                </a:solidFill>
                <a:latin typeface="Symbol" pitchFamily="18" charset="2"/>
                <a:ea typeface="宋体" charset="-122"/>
              </a:rPr>
              <a:t>-</a:t>
            </a:r>
            <a:r>
              <a:rPr lang="en-US" altLang="zh-CN" sz="2000">
                <a:solidFill>
                  <a:srgbClr val="008000"/>
                </a:solidFill>
                <a:ea typeface="宋体" charset="-122"/>
              </a:rPr>
              <a:t>1</a:t>
            </a:r>
          </a:p>
          <a:p>
            <a:r>
              <a:rPr lang="en-US" altLang="zh-CN" sz="2000">
                <a:ea typeface="宋体" charset="-122"/>
              </a:rPr>
              <a:t>00001000 </a:t>
            </a:r>
            <a:r>
              <a:rPr lang="en-US" altLang="zh-CN" sz="2000">
                <a:solidFill>
                  <a:srgbClr val="008000"/>
                </a:solidFill>
                <a:ea typeface="宋体" charset="-122"/>
              </a:rPr>
              <a:t>= </a:t>
            </a:r>
            <a:r>
              <a:rPr lang="en-US" altLang="zh-CN" sz="2000">
                <a:solidFill>
                  <a:srgbClr val="008000"/>
                </a:solidFill>
                <a:latin typeface="Symbol" pitchFamily="18" charset="2"/>
                <a:ea typeface="宋体" charset="-122"/>
              </a:rPr>
              <a:t>+</a:t>
            </a:r>
            <a:r>
              <a:rPr lang="en-US" altLang="zh-CN" sz="2000">
                <a:solidFill>
                  <a:srgbClr val="008000"/>
                </a:solidFill>
                <a:ea typeface="宋体" charset="-122"/>
              </a:rPr>
              <a:t>8</a:t>
            </a:r>
          </a:p>
        </p:txBody>
      </p:sp>
      <p:sp>
        <p:nvSpPr>
          <p:cNvPr id="147514" name="Line 58"/>
          <p:cNvSpPr>
            <a:spLocks noChangeShapeType="1"/>
          </p:cNvSpPr>
          <p:nvPr/>
        </p:nvSpPr>
        <p:spPr bwMode="auto">
          <a:xfrm>
            <a:off x="7467600" y="5153026"/>
            <a:ext cx="1676400" cy="15875"/>
          </a:xfrm>
          <a:prstGeom prst="line">
            <a:avLst/>
          </a:prstGeom>
          <a:noFill/>
          <a:ln w="9525">
            <a:solidFill>
              <a:schemeClr val="tx1"/>
            </a:solidFill>
            <a:round/>
            <a:headEnd/>
            <a:tailEnd/>
          </a:ln>
          <a:effectLst/>
        </p:spPr>
        <p:txBody>
          <a:bodyPr/>
          <a:lstStyle/>
          <a:p>
            <a:endParaRPr lang="zh-CN" altLang="en-US"/>
          </a:p>
        </p:txBody>
      </p:sp>
      <p:grpSp>
        <p:nvGrpSpPr>
          <p:cNvPr id="147519" name="Group 63"/>
          <p:cNvGrpSpPr>
            <a:grpSpLocks/>
          </p:cNvGrpSpPr>
          <p:nvPr/>
        </p:nvGrpSpPr>
        <p:grpSpPr bwMode="auto">
          <a:xfrm>
            <a:off x="3886200" y="3200401"/>
            <a:ext cx="5638800" cy="701675"/>
            <a:chOff x="1488" y="2016"/>
            <a:chExt cx="3552" cy="442"/>
          </a:xfrm>
        </p:grpSpPr>
        <p:sp>
          <p:nvSpPr>
            <p:cNvPr id="147515" name="Text Box 59"/>
            <p:cNvSpPr txBox="1">
              <a:spLocks noChangeArrowheads="1"/>
            </p:cNvSpPr>
            <p:nvPr/>
          </p:nvSpPr>
          <p:spPr bwMode="auto">
            <a:xfrm>
              <a:off x="1488" y="2016"/>
              <a:ext cx="672" cy="442"/>
            </a:xfrm>
            <a:prstGeom prst="rect">
              <a:avLst/>
            </a:prstGeom>
            <a:noFill/>
            <a:ln w="9525">
              <a:noFill/>
              <a:miter lim="800000"/>
              <a:headEnd/>
              <a:tailEnd/>
            </a:ln>
            <a:effectLst/>
          </p:spPr>
          <p:txBody>
            <a:bodyPr>
              <a:spAutoFit/>
            </a:bodyPr>
            <a:lstStyle/>
            <a:p>
              <a:r>
                <a:rPr lang="en-US" altLang="zh-CN" sz="2000">
                  <a:ea typeface="宋体" charset="-122"/>
                </a:rPr>
                <a:t>   </a:t>
              </a:r>
              <a:r>
                <a:rPr lang="en-US" altLang="zh-CN" sz="2000">
                  <a:solidFill>
                    <a:srgbClr val="008000"/>
                  </a:solidFill>
                  <a:ea typeface="宋体" charset="-122"/>
                </a:rPr>
                <a:t>(+30)</a:t>
              </a:r>
            </a:p>
            <a:p>
              <a:r>
                <a:rPr lang="en-US" altLang="zh-CN" sz="2000">
                  <a:solidFill>
                    <a:srgbClr val="008000"/>
                  </a:solidFill>
                  <a:ea typeface="宋体" charset="-122"/>
                </a:rPr>
                <a:t> –(+15)</a:t>
              </a:r>
            </a:p>
          </p:txBody>
        </p:sp>
        <p:sp>
          <p:nvSpPr>
            <p:cNvPr id="147517" name="Text Box 61"/>
            <p:cNvSpPr txBox="1">
              <a:spLocks noChangeArrowheads="1"/>
            </p:cNvSpPr>
            <p:nvPr/>
          </p:nvSpPr>
          <p:spPr bwMode="auto">
            <a:xfrm>
              <a:off x="2928" y="2016"/>
              <a:ext cx="672" cy="442"/>
            </a:xfrm>
            <a:prstGeom prst="rect">
              <a:avLst/>
            </a:prstGeom>
            <a:noFill/>
            <a:ln w="9525">
              <a:noFill/>
              <a:miter lim="800000"/>
              <a:headEnd/>
              <a:tailEnd/>
            </a:ln>
            <a:effectLst/>
          </p:spPr>
          <p:txBody>
            <a:bodyPr>
              <a:spAutoFit/>
            </a:bodyPr>
            <a:lstStyle/>
            <a:p>
              <a:r>
                <a:rPr lang="en-US" altLang="zh-CN" sz="2000">
                  <a:ea typeface="宋体" charset="-122"/>
                </a:rPr>
                <a:t>   </a:t>
              </a:r>
              <a:r>
                <a:rPr lang="en-US" altLang="zh-CN" sz="2000">
                  <a:solidFill>
                    <a:srgbClr val="008000"/>
                  </a:solidFill>
                  <a:ea typeface="宋体" charset="-122"/>
                </a:rPr>
                <a:t>(+14)</a:t>
              </a:r>
            </a:p>
            <a:p>
              <a:r>
                <a:rPr lang="en-US" altLang="zh-CN" sz="2000">
                  <a:solidFill>
                    <a:srgbClr val="008000"/>
                  </a:solidFill>
                  <a:ea typeface="宋体" charset="-122"/>
                </a:rPr>
                <a:t> –(</a:t>
              </a:r>
              <a:r>
                <a:rPr lang="en-US" altLang="zh-CN" sz="2000">
                  <a:solidFill>
                    <a:srgbClr val="008000"/>
                  </a:solidFill>
                  <a:latin typeface="Symbol" pitchFamily="18" charset="2"/>
                  <a:ea typeface="宋体" charset="-122"/>
                </a:rPr>
                <a:t>-</a:t>
              </a:r>
              <a:r>
                <a:rPr lang="en-US" altLang="zh-CN" sz="2000">
                  <a:solidFill>
                    <a:srgbClr val="008000"/>
                  </a:solidFill>
                  <a:ea typeface="宋体" charset="-122"/>
                </a:rPr>
                <a:t>17)</a:t>
              </a:r>
            </a:p>
          </p:txBody>
        </p:sp>
        <p:sp>
          <p:nvSpPr>
            <p:cNvPr id="147518" name="Text Box 62"/>
            <p:cNvSpPr txBox="1">
              <a:spLocks noChangeArrowheads="1"/>
            </p:cNvSpPr>
            <p:nvPr/>
          </p:nvSpPr>
          <p:spPr bwMode="auto">
            <a:xfrm>
              <a:off x="4368" y="2016"/>
              <a:ext cx="672" cy="442"/>
            </a:xfrm>
            <a:prstGeom prst="rect">
              <a:avLst/>
            </a:prstGeom>
            <a:noFill/>
            <a:ln w="9525">
              <a:noFill/>
              <a:miter lim="800000"/>
              <a:headEnd/>
              <a:tailEnd/>
            </a:ln>
            <a:effectLst/>
          </p:spPr>
          <p:txBody>
            <a:bodyPr>
              <a:spAutoFit/>
            </a:bodyPr>
            <a:lstStyle/>
            <a:p>
              <a:r>
                <a:rPr lang="en-US" altLang="zh-CN" sz="2000">
                  <a:ea typeface="宋体" charset="-122"/>
                </a:rPr>
                <a:t>   </a:t>
              </a:r>
              <a:r>
                <a:rPr lang="en-US" altLang="zh-CN" sz="2000">
                  <a:solidFill>
                    <a:srgbClr val="008000"/>
                  </a:solidFill>
                  <a:ea typeface="宋体" charset="-122"/>
                </a:rPr>
                <a:t>(</a:t>
              </a:r>
              <a:r>
                <a:rPr lang="en-US" altLang="zh-CN" sz="2000">
                  <a:solidFill>
                    <a:srgbClr val="008000"/>
                  </a:solidFill>
                  <a:latin typeface="Symbol" pitchFamily="18" charset="2"/>
                  <a:ea typeface="宋体" charset="-122"/>
                </a:rPr>
                <a:t>-</a:t>
              </a:r>
              <a:r>
                <a:rPr lang="en-US" altLang="zh-CN" sz="2000">
                  <a:solidFill>
                    <a:srgbClr val="008000"/>
                  </a:solidFill>
                  <a:ea typeface="宋体" charset="-122"/>
                </a:rPr>
                <a:t>1)</a:t>
              </a:r>
            </a:p>
            <a:p>
              <a:r>
                <a:rPr lang="en-US" altLang="zh-CN" sz="2000">
                  <a:solidFill>
                    <a:srgbClr val="008000"/>
                  </a:solidFill>
                  <a:ea typeface="宋体" charset="-122"/>
                </a:rPr>
                <a:t> –(</a:t>
              </a:r>
              <a:r>
                <a:rPr lang="en-US" altLang="zh-CN" sz="2000">
                  <a:solidFill>
                    <a:srgbClr val="008000"/>
                  </a:solidFill>
                  <a:latin typeface="Symbol" pitchFamily="18" charset="2"/>
                  <a:ea typeface="宋体" charset="-122"/>
                </a:rPr>
                <a:t>-</a:t>
              </a:r>
              <a:r>
                <a:rPr lang="en-US" altLang="zh-CN" sz="2000">
                  <a:solidFill>
                    <a:srgbClr val="008000"/>
                  </a:solidFill>
                  <a:ea typeface="宋体" charset="-122"/>
                </a:rPr>
                <a:t>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87"/>
                                        </p:tgtEl>
                                        <p:attrNameLst>
                                          <p:attrName>style.visibility</p:attrName>
                                        </p:attrNameLst>
                                      </p:cBhvr>
                                      <p:to>
                                        <p:strVal val="visible"/>
                                      </p:to>
                                    </p:set>
                                    <p:anim calcmode="lin" valueType="num">
                                      <p:cBhvr additive="base">
                                        <p:cTn id="7" dur="500" fill="hold"/>
                                        <p:tgtEl>
                                          <p:spTgt spid="147487"/>
                                        </p:tgtEl>
                                        <p:attrNameLst>
                                          <p:attrName>ppt_x</p:attrName>
                                        </p:attrNameLst>
                                      </p:cBhvr>
                                      <p:tavLst>
                                        <p:tav tm="0">
                                          <p:val>
                                            <p:strVal val="0-#ppt_w/2"/>
                                          </p:val>
                                        </p:tav>
                                        <p:tav tm="100000">
                                          <p:val>
                                            <p:strVal val="#ppt_x"/>
                                          </p:val>
                                        </p:tav>
                                      </p:tavLst>
                                    </p:anim>
                                    <p:anim calcmode="lin" valueType="num">
                                      <p:cBhvr additive="base">
                                        <p:cTn id="8" dur="500" fill="hold"/>
                                        <p:tgtEl>
                                          <p:spTgt spid="14748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47496"/>
                                        </p:tgtEl>
                                        <p:attrNameLst>
                                          <p:attrName>style.visibility</p:attrName>
                                        </p:attrNameLst>
                                      </p:cBhvr>
                                      <p:to>
                                        <p:strVal val="visible"/>
                                      </p:to>
                                    </p:set>
                                    <p:animEffect transition="in" filter="dissolve">
                                      <p:cBhvr>
                                        <p:cTn id="12" dur="500"/>
                                        <p:tgtEl>
                                          <p:spTgt spid="14749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7519"/>
                                        </p:tgtEl>
                                        <p:attrNameLst>
                                          <p:attrName>style.visibility</p:attrName>
                                        </p:attrNameLst>
                                      </p:cBhvr>
                                      <p:to>
                                        <p:strVal val="visible"/>
                                      </p:to>
                                    </p:set>
                                    <p:anim calcmode="lin" valueType="num">
                                      <p:cBhvr additive="base">
                                        <p:cTn id="17" dur="500" fill="hold"/>
                                        <p:tgtEl>
                                          <p:spTgt spid="147519"/>
                                        </p:tgtEl>
                                        <p:attrNameLst>
                                          <p:attrName>ppt_x</p:attrName>
                                        </p:attrNameLst>
                                      </p:cBhvr>
                                      <p:tavLst>
                                        <p:tav tm="0">
                                          <p:val>
                                            <p:strVal val="#ppt_x"/>
                                          </p:val>
                                        </p:tav>
                                        <p:tav tm="100000">
                                          <p:val>
                                            <p:strVal val="#ppt_x"/>
                                          </p:val>
                                        </p:tav>
                                      </p:tavLst>
                                    </p:anim>
                                    <p:anim calcmode="lin" valueType="num">
                                      <p:cBhvr additive="base">
                                        <p:cTn id="18" dur="500" fill="hold"/>
                                        <p:tgtEl>
                                          <p:spTgt spid="1475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7481"/>
                                        </p:tgtEl>
                                        <p:attrNameLst>
                                          <p:attrName>style.visibility</p:attrName>
                                        </p:attrNameLst>
                                      </p:cBhvr>
                                      <p:to>
                                        <p:strVal val="visible"/>
                                      </p:to>
                                    </p:set>
                                    <p:anim calcmode="lin" valueType="num">
                                      <p:cBhvr additive="base">
                                        <p:cTn id="23" dur="500" fill="hold"/>
                                        <p:tgtEl>
                                          <p:spTgt spid="147481"/>
                                        </p:tgtEl>
                                        <p:attrNameLst>
                                          <p:attrName>ppt_x</p:attrName>
                                        </p:attrNameLst>
                                      </p:cBhvr>
                                      <p:tavLst>
                                        <p:tav tm="0">
                                          <p:val>
                                            <p:strVal val="0-#ppt_w/2"/>
                                          </p:val>
                                        </p:tav>
                                        <p:tav tm="100000">
                                          <p:val>
                                            <p:strVal val="#ppt_x"/>
                                          </p:val>
                                        </p:tav>
                                      </p:tavLst>
                                    </p:anim>
                                    <p:anim calcmode="lin" valueType="num">
                                      <p:cBhvr additive="base">
                                        <p:cTn id="24" dur="500" fill="hold"/>
                                        <p:tgtEl>
                                          <p:spTgt spid="147481"/>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47483"/>
                                        </p:tgtEl>
                                        <p:attrNameLst>
                                          <p:attrName>style.visibility</p:attrName>
                                        </p:attrNameLst>
                                      </p:cBhvr>
                                      <p:to>
                                        <p:strVal val="visible"/>
                                      </p:to>
                                    </p:set>
                                    <p:anim calcmode="lin" valueType="num">
                                      <p:cBhvr additive="base">
                                        <p:cTn id="28" dur="500" fill="hold"/>
                                        <p:tgtEl>
                                          <p:spTgt spid="147483"/>
                                        </p:tgtEl>
                                        <p:attrNameLst>
                                          <p:attrName>ppt_x</p:attrName>
                                        </p:attrNameLst>
                                      </p:cBhvr>
                                      <p:tavLst>
                                        <p:tav tm="0">
                                          <p:val>
                                            <p:strVal val="#ppt_x"/>
                                          </p:val>
                                        </p:tav>
                                        <p:tav tm="100000">
                                          <p:val>
                                            <p:strVal val="#ppt_x"/>
                                          </p:val>
                                        </p:tav>
                                      </p:tavLst>
                                    </p:anim>
                                    <p:anim calcmode="lin" valueType="num">
                                      <p:cBhvr additive="base">
                                        <p:cTn id="29" dur="500" fill="hold"/>
                                        <p:tgtEl>
                                          <p:spTgt spid="147483"/>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47484"/>
                                        </p:tgtEl>
                                        <p:attrNameLst>
                                          <p:attrName>style.visibility</p:attrName>
                                        </p:attrNameLst>
                                      </p:cBhvr>
                                      <p:to>
                                        <p:strVal val="visible"/>
                                      </p:to>
                                    </p:set>
                                    <p:animEffect transition="in" filter="wipe(left)">
                                      <p:cBhvr>
                                        <p:cTn id="33" dur="500"/>
                                        <p:tgtEl>
                                          <p:spTgt spid="14748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47465">
                                            <p:txEl>
                                              <p:pRg st="0" end="0"/>
                                            </p:txEl>
                                          </p:spTgt>
                                        </p:tgtEl>
                                        <p:attrNameLst>
                                          <p:attrName>style.visibility</p:attrName>
                                        </p:attrNameLst>
                                      </p:cBhvr>
                                      <p:to>
                                        <p:strVal val="visible"/>
                                      </p:to>
                                    </p:set>
                                    <p:animEffect transition="in" filter="wipe(right)">
                                      <p:cBhvr>
                                        <p:cTn id="38" dur="2000"/>
                                        <p:tgtEl>
                                          <p:spTgt spid="147465">
                                            <p:txEl>
                                              <p:pRg st="0" end="0"/>
                                            </p:txEl>
                                          </p:spTgt>
                                        </p:tgtEl>
                                      </p:cBhvr>
                                    </p:animEffect>
                                  </p:childTnLst>
                                </p:cTn>
                              </p:par>
                            </p:childTnLst>
                          </p:cTn>
                        </p:par>
                        <p:par>
                          <p:cTn id="39" fill="hold">
                            <p:stCondLst>
                              <p:cond delay="2000"/>
                            </p:stCondLst>
                            <p:childTnLst>
                              <p:par>
                                <p:cTn id="40" presetID="22" presetClass="entr" presetSubtype="2" fill="hold" grpId="0" nodeType="afterEffect">
                                  <p:stCondLst>
                                    <p:cond delay="0"/>
                                  </p:stCondLst>
                                  <p:childTnLst>
                                    <p:set>
                                      <p:cBhvr>
                                        <p:cTn id="41" dur="1" fill="hold">
                                          <p:stCondLst>
                                            <p:cond delay="0"/>
                                          </p:stCondLst>
                                        </p:cTn>
                                        <p:tgtEl>
                                          <p:spTgt spid="147475"/>
                                        </p:tgtEl>
                                        <p:attrNameLst>
                                          <p:attrName>style.visibility</p:attrName>
                                        </p:attrNameLst>
                                      </p:cBhvr>
                                      <p:to>
                                        <p:strVal val="visible"/>
                                      </p:to>
                                    </p:set>
                                    <p:animEffect transition="in" filter="wipe(right)">
                                      <p:cBhvr>
                                        <p:cTn id="42" dur="500"/>
                                        <p:tgtEl>
                                          <p:spTgt spid="147475"/>
                                        </p:tgtEl>
                                      </p:cBhvr>
                                    </p:animEffect>
                                  </p:childTnLst>
                                </p:cTn>
                              </p:par>
                            </p:childTnLst>
                          </p:cTn>
                        </p:par>
                        <p:par>
                          <p:cTn id="43" fill="hold">
                            <p:stCondLst>
                              <p:cond delay="2500"/>
                            </p:stCondLst>
                            <p:childTnLst>
                              <p:par>
                                <p:cTn id="44" presetID="22" presetClass="entr" presetSubtype="4" fill="hold" grpId="0" nodeType="afterEffect">
                                  <p:stCondLst>
                                    <p:cond delay="0"/>
                                  </p:stCondLst>
                                  <p:childTnLst>
                                    <p:set>
                                      <p:cBhvr>
                                        <p:cTn id="45" dur="1" fill="hold">
                                          <p:stCondLst>
                                            <p:cond delay="0"/>
                                          </p:stCondLst>
                                        </p:cTn>
                                        <p:tgtEl>
                                          <p:spTgt spid="147476"/>
                                        </p:tgtEl>
                                        <p:attrNameLst>
                                          <p:attrName>style.visibility</p:attrName>
                                        </p:attrNameLst>
                                      </p:cBhvr>
                                      <p:to>
                                        <p:strVal val="visible"/>
                                      </p:to>
                                    </p:set>
                                    <p:animEffect transition="in" filter="wipe(down)">
                                      <p:cBhvr>
                                        <p:cTn id="46" dur="500"/>
                                        <p:tgtEl>
                                          <p:spTgt spid="147476"/>
                                        </p:tgtEl>
                                      </p:cBhvr>
                                    </p:animEffect>
                                  </p:childTnLst>
                                </p:cTn>
                              </p:par>
                              <p:par>
                                <p:cTn id="47" presetID="37" presetClass="entr" presetSubtype="0" fill="hold" nodeType="withEffect">
                                  <p:stCondLst>
                                    <p:cond delay="0"/>
                                  </p:stCondLst>
                                  <p:childTnLst>
                                    <p:set>
                                      <p:cBhvr>
                                        <p:cTn id="48" dur="1" fill="hold">
                                          <p:stCondLst>
                                            <p:cond delay="0"/>
                                          </p:stCondLst>
                                        </p:cTn>
                                        <p:tgtEl>
                                          <p:spTgt spid="147488"/>
                                        </p:tgtEl>
                                        <p:attrNameLst>
                                          <p:attrName>style.visibility</p:attrName>
                                        </p:attrNameLst>
                                      </p:cBhvr>
                                      <p:to>
                                        <p:strVal val="visible"/>
                                      </p:to>
                                    </p:set>
                                    <p:animEffect transition="in" filter="fade">
                                      <p:cBhvr>
                                        <p:cTn id="49" dur="1000"/>
                                        <p:tgtEl>
                                          <p:spTgt spid="147488"/>
                                        </p:tgtEl>
                                      </p:cBhvr>
                                    </p:animEffect>
                                    <p:anim calcmode="lin" valueType="num">
                                      <p:cBhvr>
                                        <p:cTn id="50" dur="1000" fill="hold"/>
                                        <p:tgtEl>
                                          <p:spTgt spid="147488"/>
                                        </p:tgtEl>
                                        <p:attrNameLst>
                                          <p:attrName>ppt_x</p:attrName>
                                        </p:attrNameLst>
                                      </p:cBhvr>
                                      <p:tavLst>
                                        <p:tav tm="0">
                                          <p:val>
                                            <p:strVal val="#ppt_x"/>
                                          </p:val>
                                        </p:tav>
                                        <p:tav tm="100000">
                                          <p:val>
                                            <p:strVal val="#ppt_x"/>
                                          </p:val>
                                        </p:tav>
                                      </p:tavLst>
                                    </p:anim>
                                    <p:anim calcmode="lin" valueType="num">
                                      <p:cBhvr>
                                        <p:cTn id="51" dur="900" decel="100000" fill="hold"/>
                                        <p:tgtEl>
                                          <p:spTgt spid="147488"/>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47488"/>
                                        </p:tgtEl>
                                        <p:attrNameLst>
                                          <p:attrName>ppt_y</p:attrName>
                                        </p:attrNameLst>
                                      </p:cBhvr>
                                      <p:tavLst>
                                        <p:tav tm="0">
                                          <p:val>
                                            <p:strVal val="#ppt_y-.03"/>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7466"/>
                                        </p:tgtEl>
                                        <p:attrNameLst>
                                          <p:attrName>style.visibility</p:attrName>
                                        </p:attrNameLst>
                                      </p:cBhvr>
                                      <p:to>
                                        <p:strVal val="visible"/>
                                      </p:to>
                                    </p:set>
                                    <p:anim calcmode="lin" valueType="num">
                                      <p:cBhvr additive="base">
                                        <p:cTn id="57" dur="500" fill="hold"/>
                                        <p:tgtEl>
                                          <p:spTgt spid="147466"/>
                                        </p:tgtEl>
                                        <p:attrNameLst>
                                          <p:attrName>ppt_x</p:attrName>
                                        </p:attrNameLst>
                                      </p:cBhvr>
                                      <p:tavLst>
                                        <p:tav tm="0">
                                          <p:val>
                                            <p:strVal val="#ppt_x"/>
                                          </p:val>
                                        </p:tav>
                                        <p:tav tm="100000">
                                          <p:val>
                                            <p:strVal val="#ppt_x"/>
                                          </p:val>
                                        </p:tav>
                                      </p:tavLst>
                                    </p:anim>
                                    <p:anim calcmode="lin" valueType="num">
                                      <p:cBhvr additive="base">
                                        <p:cTn id="58" dur="500" fill="hold"/>
                                        <p:tgtEl>
                                          <p:spTgt spid="147466"/>
                                        </p:tgtEl>
                                        <p:attrNameLst>
                                          <p:attrName>ppt_y</p:attrName>
                                        </p:attrNameLst>
                                      </p:cBhvr>
                                      <p:tavLst>
                                        <p:tav tm="0">
                                          <p:val>
                                            <p:strVal val="1+#ppt_h/2"/>
                                          </p:val>
                                        </p:tav>
                                        <p:tav tm="100000">
                                          <p:val>
                                            <p:strVal val="#ppt_y"/>
                                          </p:val>
                                        </p:tav>
                                      </p:tavLst>
                                    </p:anim>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147504"/>
                                        </p:tgtEl>
                                        <p:attrNameLst>
                                          <p:attrName>style.visibility</p:attrName>
                                        </p:attrNameLst>
                                      </p:cBhvr>
                                      <p:to>
                                        <p:strVal val="visible"/>
                                      </p:to>
                                    </p:set>
                                    <p:anim calcmode="lin" valueType="num">
                                      <p:cBhvr additive="base">
                                        <p:cTn id="62" dur="500" fill="hold"/>
                                        <p:tgtEl>
                                          <p:spTgt spid="147504"/>
                                        </p:tgtEl>
                                        <p:attrNameLst>
                                          <p:attrName>ppt_x</p:attrName>
                                        </p:attrNameLst>
                                      </p:cBhvr>
                                      <p:tavLst>
                                        <p:tav tm="0">
                                          <p:val>
                                            <p:strVal val="#ppt_x"/>
                                          </p:val>
                                        </p:tav>
                                        <p:tav tm="100000">
                                          <p:val>
                                            <p:strVal val="#ppt_x"/>
                                          </p:val>
                                        </p:tav>
                                      </p:tavLst>
                                    </p:anim>
                                    <p:anim calcmode="lin" valueType="num">
                                      <p:cBhvr additive="base">
                                        <p:cTn id="63" dur="500" fill="hold"/>
                                        <p:tgtEl>
                                          <p:spTgt spid="147504"/>
                                        </p:tgtEl>
                                        <p:attrNameLst>
                                          <p:attrName>ppt_y</p:attrName>
                                        </p:attrNameLst>
                                      </p:cBhvr>
                                      <p:tavLst>
                                        <p:tav tm="0">
                                          <p:val>
                                            <p:strVal val="1+#ppt_h/2"/>
                                          </p:val>
                                        </p:tav>
                                        <p:tav tm="100000">
                                          <p:val>
                                            <p:strVal val="#ppt_y"/>
                                          </p:val>
                                        </p:tav>
                                      </p:tavLst>
                                    </p:anim>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47505"/>
                                        </p:tgtEl>
                                        <p:attrNameLst>
                                          <p:attrName>style.visibility</p:attrName>
                                        </p:attrNameLst>
                                      </p:cBhvr>
                                      <p:to>
                                        <p:strVal val="visible"/>
                                      </p:to>
                                    </p:set>
                                    <p:animEffect transition="in" filter="wipe(left)">
                                      <p:cBhvr>
                                        <p:cTn id="67" dur="500"/>
                                        <p:tgtEl>
                                          <p:spTgt spid="14750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147497">
                                            <p:txEl>
                                              <p:pRg st="0" end="0"/>
                                            </p:txEl>
                                          </p:spTgt>
                                        </p:tgtEl>
                                        <p:attrNameLst>
                                          <p:attrName>style.visibility</p:attrName>
                                        </p:attrNameLst>
                                      </p:cBhvr>
                                      <p:to>
                                        <p:strVal val="visible"/>
                                      </p:to>
                                    </p:set>
                                    <p:animEffect transition="in" filter="wipe(right)">
                                      <p:cBhvr>
                                        <p:cTn id="72" dur="2000"/>
                                        <p:tgtEl>
                                          <p:spTgt spid="14749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7498"/>
                                        </p:tgtEl>
                                        <p:attrNameLst>
                                          <p:attrName>style.visibility</p:attrName>
                                        </p:attrNameLst>
                                      </p:cBhvr>
                                      <p:to>
                                        <p:strVal val="visible"/>
                                      </p:to>
                                    </p:set>
                                    <p:anim calcmode="lin" valueType="num">
                                      <p:cBhvr additive="base">
                                        <p:cTn id="77" dur="500" fill="hold"/>
                                        <p:tgtEl>
                                          <p:spTgt spid="147498"/>
                                        </p:tgtEl>
                                        <p:attrNameLst>
                                          <p:attrName>ppt_x</p:attrName>
                                        </p:attrNameLst>
                                      </p:cBhvr>
                                      <p:tavLst>
                                        <p:tav tm="0">
                                          <p:val>
                                            <p:strVal val="#ppt_x"/>
                                          </p:val>
                                        </p:tav>
                                        <p:tav tm="100000">
                                          <p:val>
                                            <p:strVal val="#ppt_x"/>
                                          </p:val>
                                        </p:tav>
                                      </p:tavLst>
                                    </p:anim>
                                    <p:anim calcmode="lin" valueType="num">
                                      <p:cBhvr additive="base">
                                        <p:cTn id="78" dur="500" fill="hold"/>
                                        <p:tgtEl>
                                          <p:spTgt spid="147498"/>
                                        </p:tgtEl>
                                        <p:attrNameLst>
                                          <p:attrName>ppt_y</p:attrName>
                                        </p:attrNameLst>
                                      </p:cBhvr>
                                      <p:tavLst>
                                        <p:tav tm="0">
                                          <p:val>
                                            <p:strVal val="1+#ppt_h/2"/>
                                          </p:val>
                                        </p:tav>
                                        <p:tav tm="100000">
                                          <p:val>
                                            <p:strVal val="#ppt_y"/>
                                          </p:val>
                                        </p:tav>
                                      </p:tavLst>
                                    </p:anim>
                                  </p:childTnLst>
                                </p:cTn>
                              </p:par>
                            </p:childTnLst>
                          </p:cTn>
                        </p:par>
                        <p:par>
                          <p:cTn id="79" fill="hold">
                            <p:stCondLst>
                              <p:cond delay="500"/>
                            </p:stCondLst>
                            <p:childTnLst>
                              <p:par>
                                <p:cTn id="80" presetID="2" presetClass="entr" presetSubtype="4" fill="hold" grpId="0" nodeType="afterEffect">
                                  <p:stCondLst>
                                    <p:cond delay="0"/>
                                  </p:stCondLst>
                                  <p:childTnLst>
                                    <p:set>
                                      <p:cBhvr>
                                        <p:cTn id="81" dur="1" fill="hold">
                                          <p:stCondLst>
                                            <p:cond delay="0"/>
                                          </p:stCondLst>
                                        </p:cTn>
                                        <p:tgtEl>
                                          <p:spTgt spid="147513"/>
                                        </p:tgtEl>
                                        <p:attrNameLst>
                                          <p:attrName>style.visibility</p:attrName>
                                        </p:attrNameLst>
                                      </p:cBhvr>
                                      <p:to>
                                        <p:strVal val="visible"/>
                                      </p:to>
                                    </p:set>
                                    <p:anim calcmode="lin" valueType="num">
                                      <p:cBhvr additive="base">
                                        <p:cTn id="82" dur="500" fill="hold"/>
                                        <p:tgtEl>
                                          <p:spTgt spid="147513"/>
                                        </p:tgtEl>
                                        <p:attrNameLst>
                                          <p:attrName>ppt_x</p:attrName>
                                        </p:attrNameLst>
                                      </p:cBhvr>
                                      <p:tavLst>
                                        <p:tav tm="0">
                                          <p:val>
                                            <p:strVal val="#ppt_x"/>
                                          </p:val>
                                        </p:tav>
                                        <p:tav tm="100000">
                                          <p:val>
                                            <p:strVal val="#ppt_x"/>
                                          </p:val>
                                        </p:tav>
                                      </p:tavLst>
                                    </p:anim>
                                    <p:anim calcmode="lin" valueType="num">
                                      <p:cBhvr additive="base">
                                        <p:cTn id="83" dur="500" fill="hold"/>
                                        <p:tgtEl>
                                          <p:spTgt spid="147513"/>
                                        </p:tgtEl>
                                        <p:attrNameLst>
                                          <p:attrName>ppt_y</p:attrName>
                                        </p:attrNameLst>
                                      </p:cBhvr>
                                      <p:tavLst>
                                        <p:tav tm="0">
                                          <p:val>
                                            <p:strVal val="1+#ppt_h/2"/>
                                          </p:val>
                                        </p:tav>
                                        <p:tav tm="100000">
                                          <p:val>
                                            <p:strVal val="#ppt_y"/>
                                          </p:val>
                                        </p:tav>
                                      </p:tavLst>
                                    </p:anim>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147514"/>
                                        </p:tgtEl>
                                        <p:attrNameLst>
                                          <p:attrName>style.visibility</p:attrName>
                                        </p:attrNameLst>
                                      </p:cBhvr>
                                      <p:to>
                                        <p:strVal val="visible"/>
                                      </p:to>
                                    </p:set>
                                    <p:animEffect transition="in" filter="wipe(left)">
                                      <p:cBhvr>
                                        <p:cTn id="87" dur="500"/>
                                        <p:tgtEl>
                                          <p:spTgt spid="14751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147506">
                                            <p:txEl>
                                              <p:pRg st="0" end="0"/>
                                            </p:txEl>
                                          </p:spTgt>
                                        </p:tgtEl>
                                        <p:attrNameLst>
                                          <p:attrName>style.visibility</p:attrName>
                                        </p:attrNameLst>
                                      </p:cBhvr>
                                      <p:to>
                                        <p:strVal val="visible"/>
                                      </p:to>
                                    </p:set>
                                    <p:animEffect transition="in" filter="wipe(right)">
                                      <p:cBhvr>
                                        <p:cTn id="92" dur="2000"/>
                                        <p:tgtEl>
                                          <p:spTgt spid="147506">
                                            <p:txEl>
                                              <p:pRg st="0" end="0"/>
                                            </p:txEl>
                                          </p:spTgt>
                                        </p:tgtEl>
                                      </p:cBhvr>
                                    </p:animEffect>
                                  </p:childTnLst>
                                </p:cTn>
                              </p:par>
                            </p:childTnLst>
                          </p:cTn>
                        </p:par>
                        <p:par>
                          <p:cTn id="93" fill="hold">
                            <p:stCondLst>
                              <p:cond delay="2000"/>
                            </p:stCondLst>
                            <p:childTnLst>
                              <p:par>
                                <p:cTn id="94" presetID="22" presetClass="entr" presetSubtype="2" fill="hold" grpId="0" nodeType="afterEffect">
                                  <p:stCondLst>
                                    <p:cond delay="0"/>
                                  </p:stCondLst>
                                  <p:childTnLst>
                                    <p:set>
                                      <p:cBhvr>
                                        <p:cTn id="95" dur="1" fill="hold">
                                          <p:stCondLst>
                                            <p:cond delay="0"/>
                                          </p:stCondLst>
                                        </p:cTn>
                                        <p:tgtEl>
                                          <p:spTgt spid="147508"/>
                                        </p:tgtEl>
                                        <p:attrNameLst>
                                          <p:attrName>style.visibility</p:attrName>
                                        </p:attrNameLst>
                                      </p:cBhvr>
                                      <p:to>
                                        <p:strVal val="visible"/>
                                      </p:to>
                                    </p:set>
                                    <p:animEffect transition="in" filter="wipe(right)">
                                      <p:cBhvr>
                                        <p:cTn id="96" dur="500"/>
                                        <p:tgtEl>
                                          <p:spTgt spid="147508"/>
                                        </p:tgtEl>
                                      </p:cBhvr>
                                    </p:animEffect>
                                  </p:childTnLst>
                                </p:cTn>
                              </p:par>
                            </p:childTnLst>
                          </p:cTn>
                        </p:par>
                        <p:par>
                          <p:cTn id="97" fill="hold">
                            <p:stCondLst>
                              <p:cond delay="2500"/>
                            </p:stCondLst>
                            <p:childTnLst>
                              <p:par>
                                <p:cTn id="98" presetID="22" presetClass="entr" presetSubtype="4" fill="hold" grpId="0" nodeType="afterEffect">
                                  <p:stCondLst>
                                    <p:cond delay="0"/>
                                  </p:stCondLst>
                                  <p:childTnLst>
                                    <p:set>
                                      <p:cBhvr>
                                        <p:cTn id="99" dur="1" fill="hold">
                                          <p:stCondLst>
                                            <p:cond delay="0"/>
                                          </p:stCondLst>
                                        </p:cTn>
                                        <p:tgtEl>
                                          <p:spTgt spid="147509"/>
                                        </p:tgtEl>
                                        <p:attrNameLst>
                                          <p:attrName>style.visibility</p:attrName>
                                        </p:attrNameLst>
                                      </p:cBhvr>
                                      <p:to>
                                        <p:strVal val="visible"/>
                                      </p:to>
                                    </p:set>
                                    <p:animEffect transition="in" filter="wipe(down)">
                                      <p:cBhvr>
                                        <p:cTn id="100" dur="500"/>
                                        <p:tgtEl>
                                          <p:spTgt spid="147509"/>
                                        </p:tgtEl>
                                      </p:cBhvr>
                                    </p:animEffect>
                                  </p:childTnLst>
                                </p:cTn>
                              </p:par>
                              <p:par>
                                <p:cTn id="101" presetID="37" presetClass="entr" presetSubtype="0" fill="hold" nodeType="withEffect">
                                  <p:stCondLst>
                                    <p:cond delay="0"/>
                                  </p:stCondLst>
                                  <p:childTnLst>
                                    <p:set>
                                      <p:cBhvr>
                                        <p:cTn id="102" dur="1" fill="hold">
                                          <p:stCondLst>
                                            <p:cond delay="0"/>
                                          </p:stCondLst>
                                        </p:cTn>
                                        <p:tgtEl>
                                          <p:spTgt spid="147510"/>
                                        </p:tgtEl>
                                        <p:attrNameLst>
                                          <p:attrName>style.visibility</p:attrName>
                                        </p:attrNameLst>
                                      </p:cBhvr>
                                      <p:to>
                                        <p:strVal val="visible"/>
                                      </p:to>
                                    </p:set>
                                    <p:animEffect transition="in" filter="fade">
                                      <p:cBhvr>
                                        <p:cTn id="103" dur="1000"/>
                                        <p:tgtEl>
                                          <p:spTgt spid="147510"/>
                                        </p:tgtEl>
                                      </p:cBhvr>
                                    </p:animEffect>
                                    <p:anim calcmode="lin" valueType="num">
                                      <p:cBhvr>
                                        <p:cTn id="104" dur="1000" fill="hold"/>
                                        <p:tgtEl>
                                          <p:spTgt spid="147510"/>
                                        </p:tgtEl>
                                        <p:attrNameLst>
                                          <p:attrName>ppt_x</p:attrName>
                                        </p:attrNameLst>
                                      </p:cBhvr>
                                      <p:tavLst>
                                        <p:tav tm="0">
                                          <p:val>
                                            <p:strVal val="#ppt_x"/>
                                          </p:val>
                                        </p:tav>
                                        <p:tav tm="100000">
                                          <p:val>
                                            <p:strVal val="#ppt_x"/>
                                          </p:val>
                                        </p:tav>
                                      </p:tavLst>
                                    </p:anim>
                                    <p:anim calcmode="lin" valueType="num">
                                      <p:cBhvr>
                                        <p:cTn id="105" dur="900" decel="100000" fill="hold"/>
                                        <p:tgtEl>
                                          <p:spTgt spid="147510"/>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147510"/>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47507"/>
                                        </p:tgtEl>
                                        <p:attrNameLst>
                                          <p:attrName>style.visibility</p:attrName>
                                        </p:attrNameLst>
                                      </p:cBhvr>
                                      <p:to>
                                        <p:strVal val="visible"/>
                                      </p:to>
                                    </p:set>
                                    <p:anim calcmode="lin" valueType="num">
                                      <p:cBhvr additive="base">
                                        <p:cTn id="111" dur="500" fill="hold"/>
                                        <p:tgtEl>
                                          <p:spTgt spid="147507"/>
                                        </p:tgtEl>
                                        <p:attrNameLst>
                                          <p:attrName>ppt_x</p:attrName>
                                        </p:attrNameLst>
                                      </p:cBhvr>
                                      <p:tavLst>
                                        <p:tav tm="0">
                                          <p:val>
                                            <p:strVal val="#ppt_x"/>
                                          </p:val>
                                        </p:tav>
                                        <p:tav tm="100000">
                                          <p:val>
                                            <p:strVal val="#ppt_x"/>
                                          </p:val>
                                        </p:tav>
                                      </p:tavLst>
                                    </p:anim>
                                    <p:anim calcmode="lin" valueType="num">
                                      <p:cBhvr additive="base">
                                        <p:cTn id="112" dur="500" fill="hold"/>
                                        <p:tgtEl>
                                          <p:spTgt spid="1475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6" grpId="0"/>
      <p:bldP spid="147475" grpId="0"/>
      <p:bldP spid="147476" grpId="0" animBg="1"/>
      <p:bldP spid="147481" grpId="0"/>
      <p:bldP spid="147483" grpId="0"/>
      <p:bldP spid="147484" grpId="0" animBg="1"/>
      <p:bldP spid="147487" grpId="0"/>
      <p:bldP spid="147498" grpId="0"/>
      <p:bldP spid="147504" grpId="0"/>
      <p:bldP spid="147505" grpId="0" animBg="1"/>
      <p:bldP spid="147507" grpId="0"/>
      <p:bldP spid="147508" grpId="0"/>
      <p:bldP spid="147509" grpId="0" animBg="1"/>
      <p:bldP spid="147513" grpId="0"/>
      <p:bldP spid="14751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9508" name="Rectangle 4"/>
          <p:cNvSpPr>
            <a:spLocks noChangeArrowheads="1"/>
          </p:cNvSpPr>
          <p:nvPr/>
        </p:nvSpPr>
        <p:spPr bwMode="auto">
          <a:xfrm>
            <a:off x="1014086" y="631123"/>
            <a:ext cx="5993949"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Hexadecimal Numbers</a:t>
            </a:r>
            <a:r>
              <a:rPr lang="zh-CN" altLang="en-US" sz="2800" dirty="0">
                <a:solidFill>
                  <a:srgbClr val="FFFF99"/>
                </a:solidFill>
                <a:ea typeface="宋体" charset="-122"/>
              </a:rPr>
              <a:t>（十六进制数）</a:t>
            </a:r>
            <a:endParaRPr lang="en-US" altLang="zh-CN" sz="2800" dirty="0">
              <a:solidFill>
                <a:srgbClr val="FFFF99"/>
              </a:solidFill>
              <a:ea typeface="宋体" charset="-122"/>
            </a:endParaRPr>
          </a:p>
        </p:txBody>
      </p:sp>
      <p:sp>
        <p:nvSpPr>
          <p:cNvPr id="149509" name="Text Box 5"/>
          <p:cNvSpPr txBox="1">
            <a:spLocks noChangeArrowheads="1"/>
          </p:cNvSpPr>
          <p:nvPr/>
        </p:nvSpPr>
        <p:spPr bwMode="auto">
          <a:xfrm>
            <a:off x="533399" y="1484140"/>
            <a:ext cx="7350935" cy="3108543"/>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buFont typeface="Arial" panose="020B0604020202020204" pitchFamily="34" charset="0"/>
              <a:buChar char="•"/>
            </a:pPr>
            <a:r>
              <a:rPr lang="en-US" altLang="zh-CN" sz="2800" b="1" dirty="0">
                <a:solidFill>
                  <a:srgbClr val="0000FF"/>
                </a:solidFill>
                <a:ea typeface="宋体" charset="-122"/>
              </a:rPr>
              <a:t>Hexadecimal</a:t>
            </a:r>
            <a:r>
              <a:rPr lang="en-US" altLang="zh-CN" sz="2800" b="1" dirty="0">
                <a:solidFill>
                  <a:srgbClr val="FF0000"/>
                </a:solidFill>
                <a:ea typeface="宋体" charset="-122"/>
              </a:rPr>
              <a:t> </a:t>
            </a:r>
            <a:r>
              <a:rPr lang="en-US" altLang="zh-CN" sz="2800" b="1" dirty="0">
                <a:ea typeface="宋体" charset="-122"/>
              </a:rPr>
              <a:t>uses </a:t>
            </a:r>
            <a:r>
              <a:rPr lang="en-US" altLang="zh-CN" sz="2800" b="1" dirty="0">
                <a:solidFill>
                  <a:srgbClr val="0000FF"/>
                </a:solidFill>
                <a:ea typeface="宋体" charset="-122"/>
              </a:rPr>
              <a:t>sixteen </a:t>
            </a:r>
            <a:r>
              <a:rPr lang="en-US" altLang="zh-CN" sz="2800" b="1" dirty="0">
                <a:ea typeface="宋体" charset="-122"/>
              </a:rPr>
              <a:t>characters to represent numbers: the numbers 0 through 9 and the alphabetic characters A through F. </a:t>
            </a:r>
          </a:p>
          <a:p>
            <a:pPr marL="342900" indent="-342900">
              <a:buFont typeface="Arial" panose="020B0604020202020204" pitchFamily="34" charset="0"/>
              <a:buChar char="•"/>
            </a:pPr>
            <a:r>
              <a:rPr lang="en-US" altLang="zh-CN" sz="2800" b="1" dirty="0">
                <a:ea typeface="宋体" charset="-122"/>
              </a:rPr>
              <a:t>Large binary number can easily be converted to hexadecimal by </a:t>
            </a:r>
            <a:r>
              <a:rPr lang="en-US" altLang="zh-CN" sz="2800" b="1" dirty="0">
                <a:solidFill>
                  <a:srgbClr val="0000FF"/>
                </a:solidFill>
                <a:ea typeface="宋体" charset="-122"/>
              </a:rPr>
              <a:t>grouping bits 4 </a:t>
            </a:r>
            <a:r>
              <a:rPr lang="en-US" altLang="zh-CN" sz="2800" b="1" dirty="0">
                <a:ea typeface="宋体" charset="-122"/>
              </a:rPr>
              <a:t>at a time and writing the equivalent hexadecimal character.</a:t>
            </a:r>
          </a:p>
        </p:txBody>
      </p:sp>
      <p:grpSp>
        <p:nvGrpSpPr>
          <p:cNvPr id="2" name="组合 1">
            <a:extLst>
              <a:ext uri="{FF2B5EF4-FFF2-40B4-BE49-F238E27FC236}">
                <a16:creationId xmlns:a16="http://schemas.microsoft.com/office/drawing/2014/main" id="{2692B20E-2D9C-4B6C-BDA7-3DB467B308C2}"/>
              </a:ext>
            </a:extLst>
          </p:cNvPr>
          <p:cNvGrpSpPr/>
          <p:nvPr/>
        </p:nvGrpSpPr>
        <p:grpSpPr>
          <a:xfrm>
            <a:off x="8417735" y="892733"/>
            <a:ext cx="2971800" cy="5257801"/>
            <a:chOff x="7467600" y="914400"/>
            <a:chExt cx="2971800" cy="5257801"/>
          </a:xfrm>
        </p:grpSpPr>
        <p:sp>
          <p:nvSpPr>
            <p:cNvPr id="149557" name="Rectangle 53"/>
            <p:cNvSpPr>
              <a:spLocks noChangeArrowheads="1"/>
            </p:cNvSpPr>
            <p:nvPr/>
          </p:nvSpPr>
          <p:spPr bwMode="auto">
            <a:xfrm>
              <a:off x="7467600" y="914400"/>
              <a:ext cx="2819400" cy="5257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49551" name="Text Box 47"/>
            <p:cNvSpPr txBox="1">
              <a:spLocks noChangeArrowheads="1"/>
            </p:cNvSpPr>
            <p:nvPr/>
          </p:nvSpPr>
          <p:spPr bwMode="auto">
            <a:xfrm>
              <a:off x="7772400" y="1203326"/>
              <a:ext cx="457200" cy="4968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0 1 2 3 4 5 6 7 8 9 10 11 12 13 1415</a:t>
              </a:r>
            </a:p>
          </p:txBody>
        </p:sp>
        <p:sp>
          <p:nvSpPr>
            <p:cNvPr id="149552" name="Text Box 48"/>
            <p:cNvSpPr txBox="1">
              <a:spLocks noChangeArrowheads="1"/>
            </p:cNvSpPr>
            <p:nvPr/>
          </p:nvSpPr>
          <p:spPr bwMode="auto">
            <a:xfrm>
              <a:off x="8763000" y="1203326"/>
              <a:ext cx="457200" cy="4968875"/>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0000FF"/>
                  </a:solidFill>
                  <a:ea typeface="宋体" charset="-122"/>
                </a:rPr>
                <a:t>0 1 2 3 4 5 6 7 8 9 A B C D E F</a:t>
              </a:r>
            </a:p>
          </p:txBody>
        </p:sp>
        <p:sp>
          <p:nvSpPr>
            <p:cNvPr id="149553" name="Text Box 49"/>
            <p:cNvSpPr txBox="1">
              <a:spLocks noChangeArrowheads="1"/>
            </p:cNvSpPr>
            <p:nvPr/>
          </p:nvSpPr>
          <p:spPr bwMode="auto">
            <a:xfrm>
              <a:off x="9525000" y="1203326"/>
              <a:ext cx="838200" cy="4968875"/>
            </a:xfrm>
            <a:prstGeom prst="rect">
              <a:avLst/>
            </a:prstGeom>
            <a:noFill/>
            <a:ln w="9525">
              <a:noFill/>
              <a:miter lim="800000"/>
              <a:headEnd/>
              <a:tailEnd/>
            </a:ln>
            <a:effectLst/>
          </p:spPr>
          <p:txBody>
            <a:bodyPr>
              <a:spAutoFit/>
            </a:bodyPr>
            <a:lstStyle/>
            <a:p>
              <a:pPr>
                <a:spcBef>
                  <a:spcPct val="50000"/>
                </a:spcBef>
              </a:pPr>
              <a:r>
                <a:rPr lang="en-US" altLang="zh-CN" sz="2000" dirty="0">
                  <a:solidFill>
                    <a:schemeClr val="tx2"/>
                  </a:solidFill>
                  <a:ea typeface="宋体" charset="-122"/>
                </a:rPr>
                <a:t>0000 0001 0010 0011 0100 0101 0110 0111 1000 1001 1010 1011 1100 1101 1110 1111</a:t>
              </a:r>
            </a:p>
          </p:txBody>
        </p:sp>
        <p:sp>
          <p:nvSpPr>
            <p:cNvPr id="149554" name="Text Box 50"/>
            <p:cNvSpPr txBox="1">
              <a:spLocks noChangeArrowheads="1"/>
            </p:cNvSpPr>
            <p:nvPr/>
          </p:nvSpPr>
          <p:spPr bwMode="auto">
            <a:xfrm>
              <a:off x="7467600" y="914400"/>
              <a:ext cx="13716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Decimal</a:t>
              </a:r>
            </a:p>
          </p:txBody>
        </p:sp>
        <p:sp>
          <p:nvSpPr>
            <p:cNvPr id="149555" name="Text Box 51"/>
            <p:cNvSpPr txBox="1">
              <a:spLocks noChangeArrowheads="1"/>
            </p:cNvSpPr>
            <p:nvPr/>
          </p:nvSpPr>
          <p:spPr bwMode="auto">
            <a:xfrm>
              <a:off x="8305800" y="914400"/>
              <a:ext cx="1371600"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rgbClr val="0000FF"/>
                  </a:solidFill>
                  <a:ea typeface="宋体" charset="-122"/>
                </a:rPr>
                <a:t>Hexadecimal</a:t>
              </a:r>
            </a:p>
          </p:txBody>
        </p:sp>
        <p:sp>
          <p:nvSpPr>
            <p:cNvPr id="149556" name="Text Box 52"/>
            <p:cNvSpPr txBox="1">
              <a:spLocks noChangeArrowheads="1"/>
            </p:cNvSpPr>
            <p:nvPr/>
          </p:nvSpPr>
          <p:spPr bwMode="auto">
            <a:xfrm>
              <a:off x="9525000" y="914400"/>
              <a:ext cx="914400" cy="336550"/>
            </a:xfrm>
            <a:prstGeom prst="rect">
              <a:avLst/>
            </a:prstGeom>
            <a:noFill/>
            <a:ln w="9525">
              <a:noFill/>
              <a:miter lim="800000"/>
              <a:headEnd/>
              <a:tailEnd/>
            </a:ln>
            <a:effectLst/>
          </p:spPr>
          <p:txBody>
            <a:bodyPr>
              <a:spAutoFit/>
            </a:bodyPr>
            <a:lstStyle/>
            <a:p>
              <a:pPr>
                <a:spcBef>
                  <a:spcPct val="50000"/>
                </a:spcBef>
              </a:pPr>
              <a:r>
                <a:rPr lang="en-US" altLang="zh-CN" sz="1600">
                  <a:solidFill>
                    <a:schemeClr val="tx2"/>
                  </a:solidFill>
                  <a:ea typeface="宋体" charset="-122"/>
                </a:rPr>
                <a:t>Binary</a:t>
              </a:r>
            </a:p>
          </p:txBody>
        </p:sp>
        <p:sp>
          <p:nvSpPr>
            <p:cNvPr id="149558" name="Line 54"/>
            <p:cNvSpPr>
              <a:spLocks noChangeShapeType="1"/>
            </p:cNvSpPr>
            <p:nvPr/>
          </p:nvSpPr>
          <p:spPr bwMode="auto">
            <a:xfrm>
              <a:off x="7467600" y="1219200"/>
              <a:ext cx="2819400" cy="0"/>
            </a:xfrm>
            <a:prstGeom prst="line">
              <a:avLst/>
            </a:prstGeom>
            <a:noFill/>
            <a:ln w="9525">
              <a:solidFill>
                <a:schemeClr val="tx1"/>
              </a:solidFill>
              <a:round/>
              <a:headEnd/>
              <a:tailEnd/>
            </a:ln>
            <a:effectLst/>
          </p:spPr>
          <p:txBody>
            <a:bodyPr/>
            <a:lstStyle/>
            <a:p>
              <a:endParaRPr lang="zh-CN" altLang="en-US"/>
            </a:p>
          </p:txBody>
        </p:sp>
        <p:sp>
          <p:nvSpPr>
            <p:cNvPr id="149559" name="Line 55"/>
            <p:cNvSpPr>
              <a:spLocks noChangeShapeType="1"/>
            </p:cNvSpPr>
            <p:nvPr/>
          </p:nvSpPr>
          <p:spPr bwMode="auto">
            <a:xfrm>
              <a:off x="8305800" y="914400"/>
              <a:ext cx="0" cy="5257800"/>
            </a:xfrm>
            <a:prstGeom prst="line">
              <a:avLst/>
            </a:prstGeom>
            <a:noFill/>
            <a:ln w="9525">
              <a:solidFill>
                <a:schemeClr val="tx1"/>
              </a:solidFill>
              <a:round/>
              <a:headEnd/>
              <a:tailEnd/>
            </a:ln>
            <a:effectLst/>
          </p:spPr>
          <p:txBody>
            <a:bodyPr/>
            <a:lstStyle/>
            <a:p>
              <a:endParaRPr lang="zh-CN" altLang="en-US"/>
            </a:p>
          </p:txBody>
        </p:sp>
        <p:sp>
          <p:nvSpPr>
            <p:cNvPr id="149560" name="Line 56"/>
            <p:cNvSpPr>
              <a:spLocks noChangeShapeType="1"/>
            </p:cNvSpPr>
            <p:nvPr/>
          </p:nvSpPr>
          <p:spPr bwMode="auto">
            <a:xfrm>
              <a:off x="9525000" y="914400"/>
              <a:ext cx="0" cy="5257800"/>
            </a:xfrm>
            <a:prstGeom prst="line">
              <a:avLst/>
            </a:prstGeom>
            <a:noFill/>
            <a:ln w="9525">
              <a:solidFill>
                <a:schemeClr val="tx1"/>
              </a:solidFill>
              <a:round/>
              <a:headEnd/>
              <a:tailEnd/>
            </a:ln>
            <a:effectLst/>
          </p:spPr>
          <p:txBody>
            <a:bodyPr/>
            <a:lstStyle/>
            <a:p>
              <a:endParaRPr lang="zh-CN" altLang="en-US"/>
            </a:p>
          </p:txBody>
        </p:sp>
      </p:grpSp>
      <p:sp>
        <p:nvSpPr>
          <p:cNvPr id="149563" name="Text Box 59"/>
          <p:cNvSpPr txBox="1">
            <a:spLocks noChangeArrowheads="1"/>
          </p:cNvSpPr>
          <p:nvPr/>
        </p:nvSpPr>
        <p:spPr bwMode="auto">
          <a:xfrm>
            <a:off x="2573182" y="4908551"/>
            <a:ext cx="5293534"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Express 1001 0110 0000 1110</a:t>
            </a:r>
            <a:r>
              <a:rPr lang="en-US" altLang="zh-CN" sz="2000" baseline="-25000" dirty="0">
                <a:ea typeface="宋体" charset="-122"/>
              </a:rPr>
              <a:t>2</a:t>
            </a:r>
            <a:r>
              <a:rPr lang="en-US" altLang="zh-CN" sz="2000" dirty="0">
                <a:ea typeface="宋体" charset="-122"/>
              </a:rPr>
              <a:t> in hexadecimal:</a:t>
            </a:r>
          </a:p>
        </p:txBody>
      </p:sp>
      <p:sp>
        <p:nvSpPr>
          <p:cNvPr id="149564" name="WordArt 60"/>
          <p:cNvSpPr>
            <a:spLocks noChangeArrowheads="1" noChangeShapeType="1" noTextEdit="1"/>
          </p:cNvSpPr>
          <p:nvPr/>
        </p:nvSpPr>
        <p:spPr bwMode="auto">
          <a:xfrm>
            <a:off x="1093659" y="4908551"/>
            <a:ext cx="1219200" cy="419100"/>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49565" name="WordArt 61"/>
          <p:cNvSpPr>
            <a:spLocks noChangeArrowheads="1" noChangeShapeType="1" noTextEdit="1"/>
          </p:cNvSpPr>
          <p:nvPr/>
        </p:nvSpPr>
        <p:spPr bwMode="auto">
          <a:xfrm>
            <a:off x="1093659" y="5502276"/>
            <a:ext cx="1219200" cy="419100"/>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49566" name="Text Box 62"/>
          <p:cNvSpPr txBox="1">
            <a:spLocks noChangeArrowheads="1"/>
          </p:cNvSpPr>
          <p:nvPr/>
        </p:nvSpPr>
        <p:spPr bwMode="auto">
          <a:xfrm>
            <a:off x="2574365" y="5486401"/>
            <a:ext cx="5397328" cy="701675"/>
          </a:xfrm>
          <a:prstGeom prst="rect">
            <a:avLst/>
          </a:prstGeom>
          <a:noFill/>
          <a:ln w="9525">
            <a:noFill/>
            <a:miter lim="800000"/>
            <a:headEnd/>
            <a:tailEnd/>
          </a:ln>
          <a:effectLst/>
        </p:spPr>
        <p:txBody>
          <a:bodyPr wrap="square">
            <a:spAutoFit/>
          </a:bodyPr>
          <a:lstStyle/>
          <a:p>
            <a:pPr>
              <a:spcBef>
                <a:spcPct val="10000"/>
              </a:spcBef>
            </a:pPr>
            <a:r>
              <a:rPr lang="en-US" altLang="zh-CN" sz="2000" dirty="0">
                <a:ea typeface="宋体" charset="-122"/>
              </a:rPr>
              <a:t>Group the binary number by 4-bits starting from the right. Thus, </a:t>
            </a:r>
            <a:r>
              <a:rPr lang="en-US" altLang="zh-CN" sz="2000" dirty="0" err="1">
                <a:solidFill>
                  <a:srgbClr val="FF0000"/>
                </a:solidFill>
                <a:ea typeface="宋体" charset="-122"/>
              </a:rPr>
              <a:t>960E</a:t>
            </a:r>
            <a:endParaRPr lang="en-US" altLang="zh-CN" sz="2000" dirty="0">
              <a:solidFill>
                <a:srgbClr val="FF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64"/>
                                        </p:tgtEl>
                                        <p:attrNameLst>
                                          <p:attrName>style.visibility</p:attrName>
                                        </p:attrNameLst>
                                      </p:cBhvr>
                                      <p:to>
                                        <p:strVal val="visible"/>
                                      </p:to>
                                    </p:set>
                                    <p:anim calcmode="lin" valueType="num">
                                      <p:cBhvr additive="base">
                                        <p:cTn id="7" dur="500" fill="hold"/>
                                        <p:tgtEl>
                                          <p:spTgt spid="149564"/>
                                        </p:tgtEl>
                                        <p:attrNameLst>
                                          <p:attrName>ppt_x</p:attrName>
                                        </p:attrNameLst>
                                      </p:cBhvr>
                                      <p:tavLst>
                                        <p:tav tm="0">
                                          <p:val>
                                            <p:strVal val="0-#ppt_w/2"/>
                                          </p:val>
                                        </p:tav>
                                        <p:tav tm="100000">
                                          <p:val>
                                            <p:strVal val="#ppt_x"/>
                                          </p:val>
                                        </p:tav>
                                      </p:tavLst>
                                    </p:anim>
                                    <p:anim calcmode="lin" valueType="num">
                                      <p:cBhvr additive="base">
                                        <p:cTn id="8" dur="500" fill="hold"/>
                                        <p:tgtEl>
                                          <p:spTgt spid="1495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9563"/>
                                        </p:tgtEl>
                                        <p:attrNameLst>
                                          <p:attrName>style.visibility</p:attrName>
                                        </p:attrNameLst>
                                      </p:cBhvr>
                                      <p:to>
                                        <p:strVal val="visible"/>
                                      </p:to>
                                    </p:set>
                                    <p:anim calcmode="lin" valueType="num">
                                      <p:cBhvr additive="base">
                                        <p:cTn id="11" dur="500" fill="hold"/>
                                        <p:tgtEl>
                                          <p:spTgt spid="149563"/>
                                        </p:tgtEl>
                                        <p:attrNameLst>
                                          <p:attrName>ppt_x</p:attrName>
                                        </p:attrNameLst>
                                      </p:cBhvr>
                                      <p:tavLst>
                                        <p:tav tm="0">
                                          <p:val>
                                            <p:strVal val="1+#ppt_w/2"/>
                                          </p:val>
                                        </p:tav>
                                        <p:tav tm="100000">
                                          <p:val>
                                            <p:strVal val="#ppt_x"/>
                                          </p:val>
                                        </p:tav>
                                      </p:tavLst>
                                    </p:anim>
                                    <p:anim calcmode="lin" valueType="num">
                                      <p:cBhvr additive="base">
                                        <p:cTn id="12" dur="500" fill="hold"/>
                                        <p:tgtEl>
                                          <p:spTgt spid="14956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9565"/>
                                        </p:tgtEl>
                                        <p:attrNameLst>
                                          <p:attrName>style.visibility</p:attrName>
                                        </p:attrNameLst>
                                      </p:cBhvr>
                                      <p:to>
                                        <p:strVal val="visible"/>
                                      </p:to>
                                    </p:set>
                                    <p:animEffect transition="in" filter="dissolve">
                                      <p:cBhvr>
                                        <p:cTn id="17" dur="500"/>
                                        <p:tgtEl>
                                          <p:spTgt spid="149565"/>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49566"/>
                                        </p:tgtEl>
                                        <p:attrNameLst>
                                          <p:attrName>style.visibility</p:attrName>
                                        </p:attrNameLst>
                                      </p:cBhvr>
                                      <p:to>
                                        <p:strVal val="visible"/>
                                      </p:to>
                                    </p:set>
                                    <p:anim calcmode="lin" valueType="num">
                                      <p:cBhvr additive="base">
                                        <p:cTn id="20" dur="500" fill="hold"/>
                                        <p:tgtEl>
                                          <p:spTgt spid="149566"/>
                                        </p:tgtEl>
                                        <p:attrNameLst>
                                          <p:attrName>ppt_x</p:attrName>
                                        </p:attrNameLst>
                                      </p:cBhvr>
                                      <p:tavLst>
                                        <p:tav tm="0">
                                          <p:val>
                                            <p:strVal val="1+#ppt_w/2"/>
                                          </p:val>
                                        </p:tav>
                                        <p:tav tm="100000">
                                          <p:val>
                                            <p:strVal val="#ppt_x"/>
                                          </p:val>
                                        </p:tav>
                                      </p:tavLst>
                                    </p:anim>
                                    <p:anim calcmode="lin" valueType="num">
                                      <p:cBhvr additive="base">
                                        <p:cTn id="21" dur="500" fill="hold"/>
                                        <p:tgtEl>
                                          <p:spTgt spid="1495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63" grpId="0"/>
      <p:bldP spid="149564" grpId="0" animBg="1"/>
      <p:bldP spid="149565" grpId="0" animBg="1"/>
      <p:bldP spid="14956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1556" name="Rectangle 4"/>
          <p:cNvSpPr>
            <a:spLocks noChangeArrowheads="1"/>
          </p:cNvSpPr>
          <p:nvPr/>
        </p:nvSpPr>
        <p:spPr bwMode="auto">
          <a:xfrm>
            <a:off x="2612571" y="447676"/>
            <a:ext cx="3480440"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Hexadecimal Numbers</a:t>
            </a:r>
          </a:p>
        </p:txBody>
      </p:sp>
      <p:sp>
        <p:nvSpPr>
          <p:cNvPr id="151558" name="Text Box 6"/>
          <p:cNvSpPr txBox="1">
            <a:spLocks noChangeArrowheads="1"/>
          </p:cNvSpPr>
          <p:nvPr/>
        </p:nvSpPr>
        <p:spPr bwMode="auto">
          <a:xfrm>
            <a:off x="2667001" y="3276600"/>
            <a:ext cx="7102475" cy="457200"/>
          </a:xfrm>
          <a:prstGeom prst="rect">
            <a:avLst/>
          </a:prstGeom>
          <a:noFill/>
          <a:ln w="9525">
            <a:noFill/>
            <a:miter lim="800000"/>
            <a:headEnd/>
            <a:tailEnd/>
          </a:ln>
          <a:effectLst/>
        </p:spPr>
        <p:txBody>
          <a:bodyPr>
            <a:spAutoFit/>
          </a:bodyPr>
          <a:lstStyle/>
          <a:p>
            <a:endParaRPr lang="zh-CN" altLang="zh-CN"/>
          </a:p>
        </p:txBody>
      </p:sp>
      <p:sp>
        <p:nvSpPr>
          <p:cNvPr id="151565" name="Text Box 13"/>
          <p:cNvSpPr txBox="1">
            <a:spLocks noChangeArrowheads="1"/>
          </p:cNvSpPr>
          <p:nvPr/>
        </p:nvSpPr>
        <p:spPr bwMode="auto">
          <a:xfrm>
            <a:off x="990600" y="1146175"/>
            <a:ext cx="6553200" cy="1815882"/>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Hexadecimal is a </a:t>
            </a:r>
            <a:r>
              <a:rPr lang="en-US" altLang="zh-CN" sz="2800" b="1" dirty="0">
                <a:solidFill>
                  <a:srgbClr val="0000FF"/>
                </a:solidFill>
                <a:ea typeface="宋体" charset="-122"/>
              </a:rPr>
              <a:t>weighted number system</a:t>
            </a:r>
            <a:r>
              <a:rPr lang="en-US" altLang="zh-CN" sz="2800" b="1" dirty="0">
                <a:ea typeface="宋体" charset="-122"/>
              </a:rPr>
              <a:t>.  The column weights are powers of 16, which increase from right to left.</a:t>
            </a:r>
          </a:p>
        </p:txBody>
      </p:sp>
      <p:sp>
        <p:nvSpPr>
          <p:cNvPr id="151566" name="Rectangle 14"/>
          <p:cNvSpPr>
            <a:spLocks noChangeArrowheads="1"/>
          </p:cNvSpPr>
          <p:nvPr/>
        </p:nvSpPr>
        <p:spPr bwMode="auto">
          <a:xfrm>
            <a:off x="990600" y="3095626"/>
            <a:ext cx="6553200" cy="669925"/>
          </a:xfrm>
          <a:prstGeom prst="rect">
            <a:avLst/>
          </a:prstGeom>
          <a:solidFill>
            <a:srgbClr val="FFFFCC"/>
          </a:solidFill>
          <a:ln w="28575">
            <a:solidFill>
              <a:srgbClr val="9999FF"/>
            </a:solidFill>
            <a:miter lim="800000"/>
            <a:headEnd/>
            <a:tailEnd/>
          </a:ln>
          <a:effectLst/>
        </p:spPr>
        <p:txBody>
          <a:bodyPr wrap="none" anchor="ctr"/>
          <a:lstStyle/>
          <a:p>
            <a:pPr algn="ctr" eaLnBrk="1" hangingPunct="1"/>
            <a:endParaRPr lang="zh-CN" altLang="zh-CN"/>
          </a:p>
        </p:txBody>
      </p:sp>
      <p:sp>
        <p:nvSpPr>
          <p:cNvPr id="151567" name="Text Box 15"/>
          <p:cNvSpPr txBox="1">
            <a:spLocks noChangeArrowheads="1"/>
          </p:cNvSpPr>
          <p:nvPr/>
        </p:nvSpPr>
        <p:spPr bwMode="auto">
          <a:xfrm>
            <a:off x="6017543" y="3156398"/>
            <a:ext cx="4572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b="1" dirty="0">
                <a:ea typeface="宋体" charset="-122"/>
              </a:rPr>
              <a:t>.</a:t>
            </a:r>
          </a:p>
        </p:txBody>
      </p:sp>
      <p:sp>
        <p:nvSpPr>
          <p:cNvPr id="151568" name="Text Box 16"/>
          <p:cNvSpPr txBox="1">
            <a:spLocks noChangeArrowheads="1"/>
          </p:cNvSpPr>
          <p:nvPr/>
        </p:nvSpPr>
        <p:spPr bwMode="auto">
          <a:xfrm>
            <a:off x="2956947" y="5236129"/>
            <a:ext cx="25908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ea typeface="宋体" charset="-122"/>
              </a:rPr>
              <a:t>1       A      2    F</a:t>
            </a:r>
            <a:r>
              <a:rPr lang="en-US" altLang="zh-CN" sz="2000" baseline="-25000">
                <a:ea typeface="宋体" charset="-122"/>
              </a:rPr>
              <a:t>16</a:t>
            </a:r>
            <a:r>
              <a:rPr lang="en-US" altLang="zh-CN" sz="2000">
                <a:ea typeface="宋体" charset="-122"/>
              </a:rPr>
              <a:t> </a:t>
            </a:r>
          </a:p>
        </p:txBody>
      </p:sp>
      <p:sp>
        <p:nvSpPr>
          <p:cNvPr id="151569" name="Text Box 17"/>
          <p:cNvSpPr txBox="1">
            <a:spLocks noChangeArrowheads="1"/>
          </p:cNvSpPr>
          <p:nvPr/>
        </p:nvSpPr>
        <p:spPr bwMode="auto">
          <a:xfrm>
            <a:off x="5806055" y="5617129"/>
            <a:ext cx="1143000" cy="396875"/>
          </a:xfrm>
          <a:prstGeom prst="rect">
            <a:avLst/>
          </a:prstGeom>
          <a:noFill/>
          <a:ln w="9525">
            <a:noFill/>
            <a:miter lim="800000"/>
            <a:headEnd/>
            <a:tailEnd/>
          </a:ln>
          <a:effectLst/>
        </p:spPr>
        <p:txBody>
          <a:bodyPr>
            <a:spAutoFit/>
          </a:bodyPr>
          <a:lstStyle/>
          <a:p>
            <a:pPr eaLnBrk="1" hangingPunct="1"/>
            <a:r>
              <a:rPr lang="en-US" altLang="zh-CN" sz="2000" dirty="0">
                <a:solidFill>
                  <a:srgbClr val="FF0000"/>
                </a:solidFill>
                <a:ea typeface="宋体" charset="-122"/>
              </a:rPr>
              <a:t>6703</a:t>
            </a:r>
            <a:r>
              <a:rPr lang="en-US" altLang="zh-CN" sz="2000" baseline="-25000" dirty="0">
                <a:solidFill>
                  <a:srgbClr val="FF0000"/>
                </a:solidFill>
                <a:ea typeface="宋体" charset="-122"/>
              </a:rPr>
              <a:t>10</a:t>
            </a:r>
            <a:endParaRPr lang="en-US" altLang="zh-CN" sz="2000" dirty="0">
              <a:solidFill>
                <a:srgbClr val="FF0000"/>
              </a:solidFill>
              <a:ea typeface="宋体" charset="-122"/>
            </a:endParaRPr>
          </a:p>
        </p:txBody>
      </p:sp>
      <p:sp>
        <p:nvSpPr>
          <p:cNvPr id="151570" name="Text Box 18"/>
          <p:cNvSpPr txBox="1">
            <a:spLocks noChangeArrowheads="1"/>
          </p:cNvSpPr>
          <p:nvPr/>
        </p:nvSpPr>
        <p:spPr bwMode="auto">
          <a:xfrm>
            <a:off x="2308569" y="3232151"/>
            <a:ext cx="21336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ea typeface="宋体" charset="-122"/>
              </a:rPr>
              <a:t>Column weights</a:t>
            </a:r>
          </a:p>
        </p:txBody>
      </p:sp>
      <p:sp>
        <p:nvSpPr>
          <p:cNvPr id="151572" name="Text Box 20"/>
          <p:cNvSpPr txBox="1">
            <a:spLocks noChangeArrowheads="1"/>
          </p:cNvSpPr>
          <p:nvPr/>
        </p:nvSpPr>
        <p:spPr bwMode="auto">
          <a:xfrm>
            <a:off x="4365969" y="3155951"/>
            <a:ext cx="1752600" cy="366713"/>
          </a:xfrm>
          <a:prstGeom prst="rect">
            <a:avLst/>
          </a:prstGeom>
          <a:noFill/>
          <a:ln w="9525">
            <a:noFill/>
            <a:miter lim="800000"/>
            <a:headEnd/>
            <a:tailEnd/>
          </a:ln>
          <a:effectLst/>
        </p:spPr>
        <p:txBody>
          <a:bodyPr>
            <a:spAutoFit/>
          </a:bodyPr>
          <a:lstStyle/>
          <a:p>
            <a:pPr eaLnBrk="1" hangingPunct="1">
              <a:spcBef>
                <a:spcPct val="50000"/>
              </a:spcBef>
            </a:pPr>
            <a:r>
              <a:rPr lang="en-US" altLang="zh-CN" sz="1800">
                <a:ea typeface="宋体" charset="-122"/>
              </a:rPr>
              <a:t>16</a:t>
            </a:r>
            <a:r>
              <a:rPr lang="en-US" altLang="zh-CN" sz="1800" baseline="30000">
                <a:ea typeface="宋体" charset="-122"/>
              </a:rPr>
              <a:t>3</a:t>
            </a:r>
            <a:r>
              <a:rPr lang="en-US" altLang="zh-CN" sz="1800">
                <a:ea typeface="宋体" charset="-122"/>
              </a:rPr>
              <a:t>  16</a:t>
            </a:r>
            <a:r>
              <a:rPr lang="en-US" altLang="zh-CN" sz="1800" baseline="30000">
                <a:ea typeface="宋体" charset="-122"/>
              </a:rPr>
              <a:t>2</a:t>
            </a:r>
            <a:r>
              <a:rPr lang="en-US" altLang="zh-CN" sz="1800">
                <a:ea typeface="宋体" charset="-122"/>
              </a:rPr>
              <a:t>  16</a:t>
            </a:r>
            <a:r>
              <a:rPr lang="en-US" altLang="zh-CN" sz="1800" baseline="30000">
                <a:ea typeface="宋体" charset="-122"/>
              </a:rPr>
              <a:t>1</a:t>
            </a:r>
            <a:r>
              <a:rPr lang="en-US" altLang="zh-CN" sz="1800">
                <a:ea typeface="宋体" charset="-122"/>
              </a:rPr>
              <a:t>  16</a:t>
            </a:r>
            <a:r>
              <a:rPr lang="en-US" altLang="zh-CN" sz="1800" baseline="30000">
                <a:ea typeface="宋体" charset="-122"/>
              </a:rPr>
              <a:t>0</a:t>
            </a:r>
            <a:r>
              <a:rPr lang="en-US" altLang="zh-CN" sz="1800">
                <a:ea typeface="宋体" charset="-122"/>
              </a:rPr>
              <a:t> </a:t>
            </a:r>
          </a:p>
        </p:txBody>
      </p:sp>
      <p:sp>
        <p:nvSpPr>
          <p:cNvPr id="151573" name="Text Box 21"/>
          <p:cNvSpPr txBox="1">
            <a:spLocks noChangeArrowheads="1"/>
          </p:cNvSpPr>
          <p:nvPr/>
        </p:nvSpPr>
        <p:spPr bwMode="auto">
          <a:xfrm>
            <a:off x="4213569" y="3384551"/>
            <a:ext cx="1828800" cy="366713"/>
          </a:xfrm>
          <a:prstGeom prst="rect">
            <a:avLst/>
          </a:prstGeom>
          <a:noFill/>
          <a:ln w="9525">
            <a:noFill/>
            <a:miter lim="800000"/>
            <a:headEnd/>
            <a:tailEnd/>
          </a:ln>
          <a:effectLst/>
        </p:spPr>
        <p:txBody>
          <a:bodyPr>
            <a:spAutoFit/>
          </a:bodyPr>
          <a:lstStyle/>
          <a:p>
            <a:pPr eaLnBrk="1" hangingPunct="1">
              <a:spcBef>
                <a:spcPct val="50000"/>
              </a:spcBef>
            </a:pPr>
            <a:r>
              <a:rPr lang="en-US" altLang="zh-CN" sz="1800" dirty="0">
                <a:ea typeface="宋体" charset="-122"/>
              </a:rPr>
              <a:t>4096  256   16   1</a:t>
            </a:r>
          </a:p>
        </p:txBody>
      </p:sp>
      <p:sp>
        <p:nvSpPr>
          <p:cNvPr id="151574" name="Text Box 22"/>
          <p:cNvSpPr txBox="1">
            <a:spLocks noChangeArrowheads="1"/>
          </p:cNvSpPr>
          <p:nvPr/>
        </p:nvSpPr>
        <p:spPr bwMode="auto">
          <a:xfrm>
            <a:off x="6019800" y="3331977"/>
            <a:ext cx="4572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宋体" charset="-122"/>
              </a:rPr>
              <a:t>.</a:t>
            </a:r>
          </a:p>
        </p:txBody>
      </p:sp>
      <p:sp>
        <p:nvSpPr>
          <p:cNvPr id="151575" name="Text Box 23"/>
          <p:cNvSpPr txBox="1">
            <a:spLocks noChangeArrowheads="1"/>
          </p:cNvSpPr>
          <p:nvPr/>
        </p:nvSpPr>
        <p:spPr bwMode="auto">
          <a:xfrm>
            <a:off x="3984969" y="3048000"/>
            <a:ext cx="304800" cy="641350"/>
          </a:xfrm>
          <a:prstGeom prst="rect">
            <a:avLst/>
          </a:prstGeom>
          <a:noFill/>
          <a:ln w="9525">
            <a:noFill/>
            <a:miter lim="800000"/>
            <a:headEnd/>
            <a:tailEnd/>
          </a:ln>
          <a:effectLst/>
        </p:spPr>
        <p:txBody>
          <a:bodyPr>
            <a:spAutoFit/>
          </a:bodyPr>
          <a:lstStyle/>
          <a:p>
            <a:pPr eaLnBrk="1" hangingPunct="1">
              <a:spcBef>
                <a:spcPct val="50000"/>
              </a:spcBef>
            </a:pPr>
            <a:r>
              <a:rPr lang="en-US" altLang="zh-CN" sz="3600">
                <a:ea typeface="宋体" charset="-122"/>
              </a:rPr>
              <a:t>{</a:t>
            </a:r>
          </a:p>
        </p:txBody>
      </p:sp>
      <p:sp>
        <p:nvSpPr>
          <p:cNvPr id="151577" name="Text Box 25"/>
          <p:cNvSpPr txBox="1">
            <a:spLocks noChangeArrowheads="1"/>
          </p:cNvSpPr>
          <p:nvPr/>
        </p:nvSpPr>
        <p:spPr bwMode="auto">
          <a:xfrm>
            <a:off x="2804547" y="4109004"/>
            <a:ext cx="38862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Express 1A2F</a:t>
            </a:r>
            <a:r>
              <a:rPr lang="en-US" altLang="zh-CN" sz="2000" baseline="-25000">
                <a:ea typeface="宋体" charset="-122"/>
              </a:rPr>
              <a:t>16</a:t>
            </a:r>
            <a:r>
              <a:rPr lang="en-US" altLang="zh-CN" sz="2000">
                <a:ea typeface="宋体" charset="-122"/>
              </a:rPr>
              <a:t> in decimal.</a:t>
            </a:r>
          </a:p>
        </p:txBody>
      </p:sp>
      <p:sp>
        <p:nvSpPr>
          <p:cNvPr id="151578" name="WordArt 26"/>
          <p:cNvSpPr>
            <a:spLocks noChangeArrowheads="1" noChangeShapeType="1" noTextEdit="1"/>
          </p:cNvSpPr>
          <p:nvPr/>
        </p:nvSpPr>
        <p:spPr bwMode="auto">
          <a:xfrm>
            <a:off x="1509147" y="4093128"/>
            <a:ext cx="1219200" cy="419100"/>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51579" name="WordArt 27"/>
          <p:cNvSpPr>
            <a:spLocks noChangeArrowheads="1" noChangeShapeType="1" noTextEdit="1"/>
          </p:cNvSpPr>
          <p:nvPr/>
        </p:nvSpPr>
        <p:spPr bwMode="auto">
          <a:xfrm>
            <a:off x="1509147" y="4686853"/>
            <a:ext cx="1219200" cy="419100"/>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51580" name="Text Box 28"/>
          <p:cNvSpPr txBox="1">
            <a:spLocks noChangeArrowheads="1"/>
          </p:cNvSpPr>
          <p:nvPr/>
        </p:nvSpPr>
        <p:spPr bwMode="auto">
          <a:xfrm>
            <a:off x="2804547" y="4626529"/>
            <a:ext cx="3962400" cy="701675"/>
          </a:xfrm>
          <a:prstGeom prst="rect">
            <a:avLst/>
          </a:prstGeom>
          <a:noFill/>
          <a:ln w="9525">
            <a:noFill/>
            <a:miter lim="800000"/>
            <a:headEnd/>
            <a:tailEnd/>
          </a:ln>
          <a:effectLst/>
        </p:spPr>
        <p:txBody>
          <a:bodyPr>
            <a:spAutoFit/>
          </a:bodyPr>
          <a:lstStyle/>
          <a:p>
            <a:pPr eaLnBrk="1" hangingPunct="1"/>
            <a:r>
              <a:rPr lang="en-US" altLang="zh-CN" sz="2000">
                <a:ea typeface="宋体" charset="-122"/>
              </a:rPr>
              <a:t>Start by writing the column weights: </a:t>
            </a:r>
          </a:p>
          <a:p>
            <a:pPr eaLnBrk="1" hangingPunct="1"/>
            <a:r>
              <a:rPr lang="en-US" altLang="zh-CN" sz="2000">
                <a:ea typeface="宋体" charset="-122"/>
              </a:rPr>
              <a:t>4096  256   16   1</a:t>
            </a:r>
          </a:p>
        </p:txBody>
      </p:sp>
      <p:sp>
        <p:nvSpPr>
          <p:cNvPr id="151581" name="Text Box 29"/>
          <p:cNvSpPr txBox="1">
            <a:spLocks noChangeArrowheads="1"/>
          </p:cNvSpPr>
          <p:nvPr/>
        </p:nvSpPr>
        <p:spPr bwMode="auto">
          <a:xfrm>
            <a:off x="2118747" y="5617129"/>
            <a:ext cx="48006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1(4096) + 10(256) +2(16) +15(1) =</a:t>
            </a:r>
          </a:p>
        </p:txBody>
      </p:sp>
      <p:grpSp>
        <p:nvGrpSpPr>
          <p:cNvPr id="2" name="组合 1">
            <a:extLst>
              <a:ext uri="{FF2B5EF4-FFF2-40B4-BE49-F238E27FC236}">
                <a16:creationId xmlns:a16="http://schemas.microsoft.com/office/drawing/2014/main" id="{B1DFFDF6-DE61-4344-992E-08E00066EE35}"/>
              </a:ext>
            </a:extLst>
          </p:cNvPr>
          <p:cNvGrpSpPr/>
          <p:nvPr/>
        </p:nvGrpSpPr>
        <p:grpSpPr>
          <a:xfrm>
            <a:off x="8351616" y="924373"/>
            <a:ext cx="2971800" cy="5257801"/>
            <a:chOff x="8351616" y="924373"/>
            <a:chExt cx="2971800" cy="5257801"/>
          </a:xfrm>
        </p:grpSpPr>
        <p:sp>
          <p:nvSpPr>
            <p:cNvPr id="151582" name="Rectangle 30"/>
            <p:cNvSpPr>
              <a:spLocks noChangeArrowheads="1"/>
            </p:cNvSpPr>
            <p:nvPr/>
          </p:nvSpPr>
          <p:spPr bwMode="auto">
            <a:xfrm>
              <a:off x="8351616" y="924373"/>
              <a:ext cx="2819400" cy="5257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51583" name="Text Box 31"/>
            <p:cNvSpPr txBox="1">
              <a:spLocks noChangeArrowheads="1"/>
            </p:cNvSpPr>
            <p:nvPr/>
          </p:nvSpPr>
          <p:spPr bwMode="auto">
            <a:xfrm>
              <a:off x="8656416" y="1213299"/>
              <a:ext cx="457200" cy="4968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0 1 2 3 4 5 6 7 8 9 10 11 12 13 1415</a:t>
              </a:r>
            </a:p>
          </p:txBody>
        </p:sp>
        <p:sp>
          <p:nvSpPr>
            <p:cNvPr id="151584" name="Text Box 32"/>
            <p:cNvSpPr txBox="1">
              <a:spLocks noChangeArrowheads="1"/>
            </p:cNvSpPr>
            <p:nvPr/>
          </p:nvSpPr>
          <p:spPr bwMode="auto">
            <a:xfrm>
              <a:off x="9647016" y="1213299"/>
              <a:ext cx="457200" cy="4968875"/>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0000FF"/>
                  </a:solidFill>
                  <a:ea typeface="宋体" charset="-122"/>
                </a:rPr>
                <a:t>0 1 2 3 4 5 6 7 8 9 A B C D E F</a:t>
              </a:r>
            </a:p>
          </p:txBody>
        </p:sp>
        <p:sp>
          <p:nvSpPr>
            <p:cNvPr id="151585" name="Text Box 33"/>
            <p:cNvSpPr txBox="1">
              <a:spLocks noChangeArrowheads="1"/>
            </p:cNvSpPr>
            <p:nvPr/>
          </p:nvSpPr>
          <p:spPr bwMode="auto">
            <a:xfrm>
              <a:off x="10409016" y="1213299"/>
              <a:ext cx="838200" cy="4968875"/>
            </a:xfrm>
            <a:prstGeom prst="rect">
              <a:avLst/>
            </a:prstGeom>
            <a:noFill/>
            <a:ln w="9525">
              <a:noFill/>
              <a:miter lim="800000"/>
              <a:headEnd/>
              <a:tailEnd/>
            </a:ln>
            <a:effectLst/>
          </p:spPr>
          <p:txBody>
            <a:bodyPr>
              <a:spAutoFit/>
            </a:bodyPr>
            <a:lstStyle/>
            <a:p>
              <a:pPr>
                <a:spcBef>
                  <a:spcPct val="50000"/>
                </a:spcBef>
              </a:pPr>
              <a:r>
                <a:rPr lang="en-US" altLang="zh-CN" sz="2000" dirty="0">
                  <a:solidFill>
                    <a:schemeClr val="tx2"/>
                  </a:solidFill>
                  <a:ea typeface="宋体" charset="-122"/>
                </a:rPr>
                <a:t>0000 0001 0010 0011 0100 0101 0110 0111 1000 1001 1010 1011 1100 1101 1110 1111</a:t>
              </a:r>
            </a:p>
          </p:txBody>
        </p:sp>
        <p:sp>
          <p:nvSpPr>
            <p:cNvPr id="151586" name="Text Box 34"/>
            <p:cNvSpPr txBox="1">
              <a:spLocks noChangeArrowheads="1"/>
            </p:cNvSpPr>
            <p:nvPr/>
          </p:nvSpPr>
          <p:spPr bwMode="auto">
            <a:xfrm>
              <a:off x="8351616" y="924373"/>
              <a:ext cx="1371600"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rgbClr val="FF0000"/>
                  </a:solidFill>
                  <a:ea typeface="宋体" charset="-122"/>
                </a:rPr>
                <a:t>Decimal</a:t>
              </a:r>
            </a:p>
          </p:txBody>
        </p:sp>
        <p:sp>
          <p:nvSpPr>
            <p:cNvPr id="151587" name="Text Box 35"/>
            <p:cNvSpPr txBox="1">
              <a:spLocks noChangeArrowheads="1"/>
            </p:cNvSpPr>
            <p:nvPr/>
          </p:nvSpPr>
          <p:spPr bwMode="auto">
            <a:xfrm>
              <a:off x="9189816" y="924373"/>
              <a:ext cx="1371600"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rgbClr val="0000FF"/>
                  </a:solidFill>
                  <a:ea typeface="宋体" charset="-122"/>
                </a:rPr>
                <a:t>Hexadecimal</a:t>
              </a:r>
            </a:p>
          </p:txBody>
        </p:sp>
        <p:sp>
          <p:nvSpPr>
            <p:cNvPr id="151588" name="Text Box 36"/>
            <p:cNvSpPr txBox="1">
              <a:spLocks noChangeArrowheads="1"/>
            </p:cNvSpPr>
            <p:nvPr/>
          </p:nvSpPr>
          <p:spPr bwMode="auto">
            <a:xfrm>
              <a:off x="10409016" y="924373"/>
              <a:ext cx="914400" cy="336550"/>
            </a:xfrm>
            <a:prstGeom prst="rect">
              <a:avLst/>
            </a:prstGeom>
            <a:noFill/>
            <a:ln w="9525">
              <a:noFill/>
              <a:miter lim="800000"/>
              <a:headEnd/>
              <a:tailEnd/>
            </a:ln>
            <a:effectLst/>
          </p:spPr>
          <p:txBody>
            <a:bodyPr>
              <a:spAutoFit/>
            </a:bodyPr>
            <a:lstStyle/>
            <a:p>
              <a:pPr>
                <a:spcBef>
                  <a:spcPct val="50000"/>
                </a:spcBef>
              </a:pPr>
              <a:r>
                <a:rPr lang="en-US" altLang="zh-CN" sz="1600">
                  <a:solidFill>
                    <a:schemeClr val="tx2"/>
                  </a:solidFill>
                  <a:ea typeface="宋体" charset="-122"/>
                </a:rPr>
                <a:t>Binary</a:t>
              </a:r>
            </a:p>
          </p:txBody>
        </p:sp>
        <p:sp>
          <p:nvSpPr>
            <p:cNvPr id="151589" name="Line 37"/>
            <p:cNvSpPr>
              <a:spLocks noChangeShapeType="1"/>
            </p:cNvSpPr>
            <p:nvPr/>
          </p:nvSpPr>
          <p:spPr bwMode="auto">
            <a:xfrm>
              <a:off x="8351616" y="1229173"/>
              <a:ext cx="2819400" cy="0"/>
            </a:xfrm>
            <a:prstGeom prst="line">
              <a:avLst/>
            </a:prstGeom>
            <a:noFill/>
            <a:ln w="9525">
              <a:solidFill>
                <a:schemeClr val="tx1"/>
              </a:solidFill>
              <a:round/>
              <a:headEnd/>
              <a:tailEnd/>
            </a:ln>
            <a:effectLst/>
          </p:spPr>
          <p:txBody>
            <a:bodyPr/>
            <a:lstStyle/>
            <a:p>
              <a:endParaRPr lang="zh-CN" altLang="en-US"/>
            </a:p>
          </p:txBody>
        </p:sp>
        <p:sp>
          <p:nvSpPr>
            <p:cNvPr id="151590" name="Line 38"/>
            <p:cNvSpPr>
              <a:spLocks noChangeShapeType="1"/>
            </p:cNvSpPr>
            <p:nvPr/>
          </p:nvSpPr>
          <p:spPr bwMode="auto">
            <a:xfrm>
              <a:off x="9189816" y="924373"/>
              <a:ext cx="0" cy="5257800"/>
            </a:xfrm>
            <a:prstGeom prst="line">
              <a:avLst/>
            </a:prstGeom>
            <a:noFill/>
            <a:ln w="9525">
              <a:solidFill>
                <a:schemeClr val="tx1"/>
              </a:solidFill>
              <a:round/>
              <a:headEnd/>
              <a:tailEnd/>
            </a:ln>
            <a:effectLst/>
          </p:spPr>
          <p:txBody>
            <a:bodyPr/>
            <a:lstStyle/>
            <a:p>
              <a:endParaRPr lang="zh-CN" altLang="en-US"/>
            </a:p>
          </p:txBody>
        </p:sp>
        <p:sp>
          <p:nvSpPr>
            <p:cNvPr id="151591" name="Line 39"/>
            <p:cNvSpPr>
              <a:spLocks noChangeShapeType="1"/>
            </p:cNvSpPr>
            <p:nvPr/>
          </p:nvSpPr>
          <p:spPr bwMode="auto">
            <a:xfrm>
              <a:off x="10409016" y="924373"/>
              <a:ext cx="0" cy="525780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1566"/>
                                        </p:tgtEl>
                                        <p:attrNameLst>
                                          <p:attrName>style.visibility</p:attrName>
                                        </p:attrNameLst>
                                      </p:cBhvr>
                                      <p:to>
                                        <p:strVal val="visible"/>
                                      </p:to>
                                    </p:set>
                                    <p:animEffect transition="in" filter="dissolve">
                                      <p:cBhvr>
                                        <p:cTn id="7" dur="500"/>
                                        <p:tgtEl>
                                          <p:spTgt spid="1515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1570"/>
                                        </p:tgtEl>
                                        <p:attrNameLst>
                                          <p:attrName>style.visibility</p:attrName>
                                        </p:attrNameLst>
                                      </p:cBhvr>
                                      <p:to>
                                        <p:strVal val="visible"/>
                                      </p:to>
                                    </p:set>
                                    <p:animEffect transition="in" filter="dissolve">
                                      <p:cBhvr>
                                        <p:cTn id="10" dur="500"/>
                                        <p:tgtEl>
                                          <p:spTgt spid="15157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1575"/>
                                        </p:tgtEl>
                                        <p:attrNameLst>
                                          <p:attrName>style.visibility</p:attrName>
                                        </p:attrNameLst>
                                      </p:cBhvr>
                                      <p:to>
                                        <p:strVal val="visible"/>
                                      </p:to>
                                    </p:set>
                                    <p:animEffect transition="in" filter="dissolve">
                                      <p:cBhvr>
                                        <p:cTn id="13" dur="500"/>
                                        <p:tgtEl>
                                          <p:spTgt spid="151575"/>
                                        </p:tgtEl>
                                      </p:cBhvr>
                                    </p:animEffect>
                                  </p:childTnLst>
                                </p:cTn>
                              </p:par>
                              <p:par>
                                <p:cTn id="14" presetID="43" presetClass="entr" presetSubtype="0" fill="hold" grpId="0" nodeType="withEffect">
                                  <p:stCondLst>
                                    <p:cond delay="0"/>
                                  </p:stCondLst>
                                  <p:childTnLst>
                                    <p:set>
                                      <p:cBhvr>
                                        <p:cTn id="15" dur="1" fill="hold">
                                          <p:stCondLst>
                                            <p:cond delay="0"/>
                                          </p:stCondLst>
                                        </p:cTn>
                                        <p:tgtEl>
                                          <p:spTgt spid="151567"/>
                                        </p:tgtEl>
                                        <p:attrNameLst>
                                          <p:attrName>style.visibility</p:attrName>
                                        </p:attrNameLst>
                                      </p:cBhvr>
                                      <p:to>
                                        <p:strVal val="visible"/>
                                      </p:to>
                                    </p:set>
                                    <p:animEffect transition="in" filter="fade">
                                      <p:cBhvr>
                                        <p:cTn id="16" dur="100"/>
                                        <p:tgtEl>
                                          <p:spTgt spid="151567"/>
                                        </p:tgtEl>
                                      </p:cBhvr>
                                    </p:animEffect>
                                    <p:anim calcmode="lin" valueType="num">
                                      <p:cBhvr>
                                        <p:cTn id="17" dur="400" fill="hold"/>
                                        <p:tgtEl>
                                          <p:spTgt spid="151567"/>
                                        </p:tgtEl>
                                        <p:attrNameLst>
                                          <p:attrName>ppt_x</p:attrName>
                                        </p:attrNameLst>
                                      </p:cBhvr>
                                      <p:tavLst>
                                        <p:tav tm="0">
                                          <p:val>
                                            <p:strVal val="#ppt_x"/>
                                          </p:val>
                                        </p:tav>
                                        <p:tav tm="100000">
                                          <p:val>
                                            <p:strVal val="#ppt_x"/>
                                          </p:val>
                                        </p:tav>
                                      </p:tavLst>
                                    </p:anim>
                                    <p:anim calcmode="lin" valueType="num">
                                      <p:cBhvr>
                                        <p:cTn id="18" dur="400" fill="hold"/>
                                        <p:tgtEl>
                                          <p:spTgt spid="151567"/>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15156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15156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151572"/>
                                        </p:tgtEl>
                                        <p:attrNameLst>
                                          <p:attrName>style.visibility</p:attrName>
                                        </p:attrNameLst>
                                      </p:cBhvr>
                                      <p:to>
                                        <p:strVal val="visible"/>
                                      </p:to>
                                    </p:set>
                                    <p:animEffect transition="in" filter="wipe(right)">
                                      <p:cBhvr>
                                        <p:cTn id="24" dur="1000"/>
                                        <p:tgtEl>
                                          <p:spTgt spid="15157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1574"/>
                                        </p:tgtEl>
                                        <p:attrNameLst>
                                          <p:attrName>style.visibility</p:attrName>
                                        </p:attrNameLst>
                                      </p:cBhvr>
                                      <p:to>
                                        <p:strVal val="visible"/>
                                      </p:to>
                                    </p:set>
                                    <p:anim calcmode="lin" valueType="num">
                                      <p:cBhvr additive="base">
                                        <p:cTn id="29" dur="500" fill="hold"/>
                                        <p:tgtEl>
                                          <p:spTgt spid="151574"/>
                                        </p:tgtEl>
                                        <p:attrNameLst>
                                          <p:attrName>ppt_x</p:attrName>
                                        </p:attrNameLst>
                                      </p:cBhvr>
                                      <p:tavLst>
                                        <p:tav tm="0">
                                          <p:val>
                                            <p:strVal val="#ppt_x"/>
                                          </p:val>
                                        </p:tav>
                                        <p:tav tm="100000">
                                          <p:val>
                                            <p:strVal val="#ppt_x"/>
                                          </p:val>
                                        </p:tav>
                                      </p:tavLst>
                                    </p:anim>
                                    <p:anim calcmode="lin" valueType="num">
                                      <p:cBhvr additive="base">
                                        <p:cTn id="30" dur="500" fill="hold"/>
                                        <p:tgtEl>
                                          <p:spTgt spid="151574"/>
                                        </p:tgtEl>
                                        <p:attrNameLst>
                                          <p:attrName>ppt_y</p:attrName>
                                        </p:attrNameLst>
                                      </p:cBhvr>
                                      <p:tavLst>
                                        <p:tav tm="0">
                                          <p:val>
                                            <p:strVal val="1+#ppt_h/2"/>
                                          </p:val>
                                        </p:tav>
                                        <p:tav tm="100000">
                                          <p:val>
                                            <p:strVal val="#ppt_y"/>
                                          </p:val>
                                        </p:tav>
                                      </p:tavLst>
                                    </p:anim>
                                  </p:childTnLst>
                                </p:cTn>
                              </p:par>
                              <p:par>
                                <p:cTn id="31" presetID="22" presetClass="entr" presetSubtype="2" fill="hold" grpId="0" nodeType="withEffect">
                                  <p:stCondLst>
                                    <p:cond delay="0"/>
                                  </p:stCondLst>
                                  <p:childTnLst>
                                    <p:set>
                                      <p:cBhvr>
                                        <p:cTn id="32" dur="1" fill="hold">
                                          <p:stCondLst>
                                            <p:cond delay="0"/>
                                          </p:stCondLst>
                                        </p:cTn>
                                        <p:tgtEl>
                                          <p:spTgt spid="151573"/>
                                        </p:tgtEl>
                                        <p:attrNameLst>
                                          <p:attrName>style.visibility</p:attrName>
                                        </p:attrNameLst>
                                      </p:cBhvr>
                                      <p:to>
                                        <p:strVal val="visible"/>
                                      </p:to>
                                    </p:set>
                                    <p:animEffect transition="in" filter="wipe(right)">
                                      <p:cBhvr>
                                        <p:cTn id="33" dur="1000"/>
                                        <p:tgtEl>
                                          <p:spTgt spid="15157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1578"/>
                                        </p:tgtEl>
                                        <p:attrNameLst>
                                          <p:attrName>style.visibility</p:attrName>
                                        </p:attrNameLst>
                                      </p:cBhvr>
                                      <p:to>
                                        <p:strVal val="visible"/>
                                      </p:to>
                                    </p:set>
                                    <p:anim calcmode="lin" valueType="num">
                                      <p:cBhvr additive="base">
                                        <p:cTn id="38" dur="500" fill="hold"/>
                                        <p:tgtEl>
                                          <p:spTgt spid="151578"/>
                                        </p:tgtEl>
                                        <p:attrNameLst>
                                          <p:attrName>ppt_x</p:attrName>
                                        </p:attrNameLst>
                                      </p:cBhvr>
                                      <p:tavLst>
                                        <p:tav tm="0">
                                          <p:val>
                                            <p:strVal val="0-#ppt_w/2"/>
                                          </p:val>
                                        </p:tav>
                                        <p:tav tm="100000">
                                          <p:val>
                                            <p:strVal val="#ppt_x"/>
                                          </p:val>
                                        </p:tav>
                                      </p:tavLst>
                                    </p:anim>
                                    <p:anim calcmode="lin" valueType="num">
                                      <p:cBhvr additive="base">
                                        <p:cTn id="39" dur="500" fill="hold"/>
                                        <p:tgtEl>
                                          <p:spTgt spid="151578"/>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51577"/>
                                        </p:tgtEl>
                                        <p:attrNameLst>
                                          <p:attrName>style.visibility</p:attrName>
                                        </p:attrNameLst>
                                      </p:cBhvr>
                                      <p:to>
                                        <p:strVal val="visible"/>
                                      </p:to>
                                    </p:set>
                                    <p:anim calcmode="lin" valueType="num">
                                      <p:cBhvr additive="base">
                                        <p:cTn id="42" dur="500" fill="hold"/>
                                        <p:tgtEl>
                                          <p:spTgt spid="151577"/>
                                        </p:tgtEl>
                                        <p:attrNameLst>
                                          <p:attrName>ppt_x</p:attrName>
                                        </p:attrNameLst>
                                      </p:cBhvr>
                                      <p:tavLst>
                                        <p:tav tm="0">
                                          <p:val>
                                            <p:strVal val="1+#ppt_w/2"/>
                                          </p:val>
                                        </p:tav>
                                        <p:tav tm="100000">
                                          <p:val>
                                            <p:strVal val="#ppt_x"/>
                                          </p:val>
                                        </p:tav>
                                      </p:tavLst>
                                    </p:anim>
                                    <p:anim calcmode="lin" valueType="num">
                                      <p:cBhvr additive="base">
                                        <p:cTn id="43" dur="500" fill="hold"/>
                                        <p:tgtEl>
                                          <p:spTgt spid="15157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1579"/>
                                        </p:tgtEl>
                                        <p:attrNameLst>
                                          <p:attrName>style.visibility</p:attrName>
                                        </p:attrNameLst>
                                      </p:cBhvr>
                                      <p:to>
                                        <p:strVal val="visible"/>
                                      </p:to>
                                    </p:set>
                                    <p:animEffect transition="in" filter="dissolve">
                                      <p:cBhvr>
                                        <p:cTn id="48" dur="500"/>
                                        <p:tgtEl>
                                          <p:spTgt spid="151579"/>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51580"/>
                                        </p:tgtEl>
                                        <p:attrNameLst>
                                          <p:attrName>style.visibility</p:attrName>
                                        </p:attrNameLst>
                                      </p:cBhvr>
                                      <p:to>
                                        <p:strVal val="visible"/>
                                      </p:to>
                                    </p:set>
                                    <p:animEffect transition="in" filter="wipe(left)">
                                      <p:cBhvr>
                                        <p:cTn id="52" dur="1000"/>
                                        <p:tgtEl>
                                          <p:spTgt spid="15158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51568"/>
                                        </p:tgtEl>
                                        <p:attrNameLst>
                                          <p:attrName>style.visibility</p:attrName>
                                        </p:attrNameLst>
                                      </p:cBhvr>
                                      <p:to>
                                        <p:strVal val="visible"/>
                                      </p:to>
                                    </p:set>
                                    <p:anim calcmode="lin" valueType="num">
                                      <p:cBhvr additive="base">
                                        <p:cTn id="57" dur="1000" fill="hold"/>
                                        <p:tgtEl>
                                          <p:spTgt spid="151568"/>
                                        </p:tgtEl>
                                        <p:attrNameLst>
                                          <p:attrName>ppt_x</p:attrName>
                                        </p:attrNameLst>
                                      </p:cBhvr>
                                      <p:tavLst>
                                        <p:tav tm="0">
                                          <p:val>
                                            <p:strVal val="1+#ppt_w/2"/>
                                          </p:val>
                                        </p:tav>
                                        <p:tav tm="100000">
                                          <p:val>
                                            <p:strVal val="#ppt_x"/>
                                          </p:val>
                                        </p:tav>
                                      </p:tavLst>
                                    </p:anim>
                                    <p:anim calcmode="lin" valueType="num">
                                      <p:cBhvr additive="base">
                                        <p:cTn id="58" dur="1000" fill="hold"/>
                                        <p:tgtEl>
                                          <p:spTgt spid="151568"/>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51581"/>
                                        </p:tgtEl>
                                        <p:attrNameLst>
                                          <p:attrName>style.visibility</p:attrName>
                                        </p:attrNameLst>
                                      </p:cBhvr>
                                      <p:to>
                                        <p:strVal val="visible"/>
                                      </p:to>
                                    </p:set>
                                    <p:animEffect transition="in" filter="wipe(left)">
                                      <p:cBhvr>
                                        <p:cTn id="63" dur="500"/>
                                        <p:tgtEl>
                                          <p:spTgt spid="151581"/>
                                        </p:tgtEl>
                                      </p:cBhvr>
                                    </p:animEffect>
                                  </p:childTnLst>
                                </p:cTn>
                              </p:par>
                            </p:childTnLst>
                          </p:cTn>
                        </p:par>
                      </p:childTnLst>
                    </p:cTn>
                  </p:par>
                  <p:par>
                    <p:cTn id="64" fill="hold">
                      <p:stCondLst>
                        <p:cond delay="indefinite"/>
                      </p:stCondLst>
                      <p:childTnLst>
                        <p:par>
                          <p:cTn id="65" fill="hold">
                            <p:stCondLst>
                              <p:cond delay="0"/>
                            </p:stCondLst>
                            <p:childTnLst>
                              <p:par>
                                <p:cTn id="66" presetID="37" presetClass="entr" presetSubtype="0" fill="hold" grpId="1" nodeType="clickEffect">
                                  <p:stCondLst>
                                    <p:cond delay="0"/>
                                  </p:stCondLst>
                                  <p:childTnLst>
                                    <p:set>
                                      <p:cBhvr>
                                        <p:cTn id="67" dur="1" fill="hold">
                                          <p:stCondLst>
                                            <p:cond delay="0"/>
                                          </p:stCondLst>
                                        </p:cTn>
                                        <p:tgtEl>
                                          <p:spTgt spid="151569"/>
                                        </p:tgtEl>
                                        <p:attrNameLst>
                                          <p:attrName>style.visibility</p:attrName>
                                        </p:attrNameLst>
                                      </p:cBhvr>
                                      <p:to>
                                        <p:strVal val="visible"/>
                                      </p:to>
                                    </p:set>
                                    <p:animEffect transition="in" filter="fade">
                                      <p:cBhvr>
                                        <p:cTn id="68" dur="1000"/>
                                        <p:tgtEl>
                                          <p:spTgt spid="151569"/>
                                        </p:tgtEl>
                                      </p:cBhvr>
                                    </p:animEffect>
                                    <p:anim calcmode="lin" valueType="num">
                                      <p:cBhvr>
                                        <p:cTn id="69" dur="1000" fill="hold"/>
                                        <p:tgtEl>
                                          <p:spTgt spid="151569"/>
                                        </p:tgtEl>
                                        <p:attrNameLst>
                                          <p:attrName>ppt_x</p:attrName>
                                        </p:attrNameLst>
                                      </p:cBhvr>
                                      <p:tavLst>
                                        <p:tav tm="0">
                                          <p:val>
                                            <p:strVal val="#ppt_x"/>
                                          </p:val>
                                        </p:tav>
                                        <p:tav tm="100000">
                                          <p:val>
                                            <p:strVal val="#ppt_x"/>
                                          </p:val>
                                        </p:tav>
                                      </p:tavLst>
                                    </p:anim>
                                    <p:anim calcmode="lin" valueType="num">
                                      <p:cBhvr>
                                        <p:cTn id="70" dur="900" decel="100000" fill="hold"/>
                                        <p:tgtEl>
                                          <p:spTgt spid="151569"/>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15156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6" grpId="0" animBg="1"/>
      <p:bldP spid="151567" grpId="0"/>
      <p:bldP spid="151568" grpId="0"/>
      <p:bldP spid="151569" grpId="1"/>
      <p:bldP spid="151570" grpId="0"/>
      <p:bldP spid="151572" grpId="0"/>
      <p:bldP spid="151573" grpId="0"/>
      <p:bldP spid="151574" grpId="0"/>
      <p:bldP spid="151575" grpId="0"/>
      <p:bldP spid="151577" grpId="0"/>
      <p:bldP spid="151578" grpId="0" animBg="1"/>
      <p:bldP spid="151579" grpId="0" animBg="1"/>
      <p:bldP spid="151580" grpId="0"/>
      <p:bldP spid="15158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05" name="Rectangle 5"/>
          <p:cNvSpPr>
            <a:spLocks noChangeArrowheads="1"/>
          </p:cNvSpPr>
          <p:nvPr/>
        </p:nvSpPr>
        <p:spPr bwMode="auto">
          <a:xfrm>
            <a:off x="2405856" y="609601"/>
            <a:ext cx="4520789"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Octal Numbers</a:t>
            </a:r>
            <a:r>
              <a:rPr lang="zh-CN" altLang="en-US" sz="2800" dirty="0">
                <a:solidFill>
                  <a:srgbClr val="FFFF99"/>
                </a:solidFill>
                <a:ea typeface="宋体" charset="-122"/>
              </a:rPr>
              <a:t>（八进制数）</a:t>
            </a:r>
            <a:endParaRPr lang="en-US" altLang="zh-CN" sz="2800" dirty="0">
              <a:solidFill>
                <a:srgbClr val="FFFF99"/>
              </a:solidFill>
              <a:ea typeface="宋体" charset="-122"/>
            </a:endParaRPr>
          </a:p>
        </p:txBody>
      </p:sp>
      <p:sp>
        <p:nvSpPr>
          <p:cNvPr id="153606" name="Text Box 6"/>
          <p:cNvSpPr txBox="1">
            <a:spLocks noChangeArrowheads="1"/>
          </p:cNvSpPr>
          <p:nvPr/>
        </p:nvSpPr>
        <p:spPr bwMode="auto">
          <a:xfrm>
            <a:off x="609600" y="1348770"/>
            <a:ext cx="6781800" cy="3108543"/>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buFont typeface="Arial" panose="020B0604020202020204" pitchFamily="34" charset="0"/>
              <a:buChar char="•"/>
            </a:pPr>
            <a:r>
              <a:rPr lang="en-US" altLang="zh-CN" sz="2800" b="1" dirty="0">
                <a:ea typeface="宋体" charset="-122"/>
              </a:rPr>
              <a:t>Octal uses </a:t>
            </a:r>
            <a:r>
              <a:rPr lang="en-US" altLang="zh-CN" sz="2800" b="1" dirty="0">
                <a:solidFill>
                  <a:srgbClr val="0000FF"/>
                </a:solidFill>
                <a:ea typeface="宋体" charset="-122"/>
              </a:rPr>
              <a:t>eight</a:t>
            </a:r>
            <a:r>
              <a:rPr lang="en-US" altLang="zh-CN" sz="2800" b="1" dirty="0">
                <a:ea typeface="宋体" charset="-122"/>
              </a:rPr>
              <a:t> characters the numbers 0 through 7 to represent numbers. There is no 8 or 9 character in octal.</a:t>
            </a:r>
          </a:p>
          <a:p>
            <a:pPr marL="342900" indent="-342900">
              <a:buFont typeface="Arial" panose="020B0604020202020204" pitchFamily="34" charset="0"/>
              <a:buChar char="•"/>
            </a:pPr>
            <a:r>
              <a:rPr lang="en-US" altLang="zh-CN" sz="2800" b="1" dirty="0">
                <a:ea typeface="宋体" charset="-122"/>
              </a:rPr>
              <a:t>Binary number can easily be converted to octal by </a:t>
            </a:r>
            <a:r>
              <a:rPr lang="en-US" altLang="zh-CN" sz="2800" b="1" dirty="0">
                <a:solidFill>
                  <a:srgbClr val="0000FF"/>
                </a:solidFill>
                <a:ea typeface="宋体" charset="-122"/>
              </a:rPr>
              <a:t>grouping bits 3 </a:t>
            </a:r>
            <a:r>
              <a:rPr lang="en-US" altLang="zh-CN" sz="2800" b="1" dirty="0">
                <a:ea typeface="宋体" charset="-122"/>
              </a:rPr>
              <a:t>at a time and writing the equivalent octal character for each group.</a:t>
            </a:r>
          </a:p>
        </p:txBody>
      </p:sp>
      <p:grpSp>
        <p:nvGrpSpPr>
          <p:cNvPr id="2" name="组合 1">
            <a:extLst>
              <a:ext uri="{FF2B5EF4-FFF2-40B4-BE49-F238E27FC236}">
                <a16:creationId xmlns:a16="http://schemas.microsoft.com/office/drawing/2014/main" id="{15DCFD21-4419-4C0B-8D04-326E42DA43DC}"/>
              </a:ext>
            </a:extLst>
          </p:cNvPr>
          <p:cNvGrpSpPr/>
          <p:nvPr/>
        </p:nvGrpSpPr>
        <p:grpSpPr>
          <a:xfrm>
            <a:off x="8153400" y="914400"/>
            <a:ext cx="2743200" cy="5257801"/>
            <a:chOff x="7696200" y="914400"/>
            <a:chExt cx="2743200" cy="5257801"/>
          </a:xfrm>
        </p:grpSpPr>
        <p:sp>
          <p:nvSpPr>
            <p:cNvPr id="153602" name="Rectangle 2"/>
            <p:cNvSpPr>
              <a:spLocks noChangeArrowheads="1"/>
            </p:cNvSpPr>
            <p:nvPr/>
          </p:nvSpPr>
          <p:spPr bwMode="auto">
            <a:xfrm>
              <a:off x="7696200" y="914400"/>
              <a:ext cx="2590800" cy="5257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53607" name="Text Box 7"/>
            <p:cNvSpPr txBox="1">
              <a:spLocks noChangeArrowheads="1"/>
            </p:cNvSpPr>
            <p:nvPr/>
          </p:nvSpPr>
          <p:spPr bwMode="auto">
            <a:xfrm>
              <a:off x="8001000" y="1203326"/>
              <a:ext cx="457200" cy="4968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0 1 2 3 4 5 6 7 8 9 10 11 12 13 1415</a:t>
              </a:r>
            </a:p>
          </p:txBody>
        </p:sp>
        <p:sp>
          <p:nvSpPr>
            <p:cNvPr id="153608" name="Text Box 8"/>
            <p:cNvSpPr txBox="1">
              <a:spLocks noChangeArrowheads="1"/>
            </p:cNvSpPr>
            <p:nvPr/>
          </p:nvSpPr>
          <p:spPr bwMode="auto">
            <a:xfrm>
              <a:off x="8763000" y="1203326"/>
              <a:ext cx="457200" cy="4968875"/>
            </a:xfrm>
            <a:prstGeom prst="rect">
              <a:avLst/>
            </a:prstGeom>
            <a:noFill/>
            <a:ln w="9525">
              <a:noFill/>
              <a:miter lim="800000"/>
              <a:headEnd/>
              <a:tailEnd/>
            </a:ln>
            <a:effectLst/>
          </p:spPr>
          <p:txBody>
            <a:bodyPr>
              <a:spAutoFit/>
            </a:bodyPr>
            <a:lstStyle/>
            <a:p>
              <a:pPr>
                <a:spcBef>
                  <a:spcPct val="50000"/>
                </a:spcBef>
              </a:pPr>
              <a:r>
                <a:rPr lang="en-US" altLang="zh-CN" sz="2000">
                  <a:solidFill>
                    <a:srgbClr val="0000FF"/>
                  </a:solidFill>
                  <a:ea typeface="宋体" charset="-122"/>
                </a:rPr>
                <a:t>0 1 2 3 4 5 6 7 10 1112 13 14 15 16 17</a:t>
              </a:r>
            </a:p>
          </p:txBody>
        </p:sp>
        <p:sp>
          <p:nvSpPr>
            <p:cNvPr id="153609" name="Text Box 9"/>
            <p:cNvSpPr txBox="1">
              <a:spLocks noChangeArrowheads="1"/>
            </p:cNvSpPr>
            <p:nvPr/>
          </p:nvSpPr>
          <p:spPr bwMode="auto">
            <a:xfrm>
              <a:off x="9525000" y="1203326"/>
              <a:ext cx="838200" cy="4968875"/>
            </a:xfrm>
            <a:prstGeom prst="rect">
              <a:avLst/>
            </a:prstGeom>
            <a:noFill/>
            <a:ln w="9525">
              <a:noFill/>
              <a:miter lim="800000"/>
              <a:headEnd/>
              <a:tailEnd/>
            </a:ln>
            <a:effectLst/>
          </p:spPr>
          <p:txBody>
            <a:bodyPr>
              <a:spAutoFit/>
            </a:bodyPr>
            <a:lstStyle/>
            <a:p>
              <a:pPr>
                <a:spcBef>
                  <a:spcPct val="50000"/>
                </a:spcBef>
              </a:pPr>
              <a:r>
                <a:rPr lang="en-US" altLang="zh-CN" sz="2000">
                  <a:solidFill>
                    <a:schemeClr val="tx2"/>
                  </a:solidFill>
                  <a:ea typeface="宋体" charset="-122"/>
                </a:rPr>
                <a:t>0000 0001 0010 0011 0100 0101 0110 0111 1000 1001 1010 1011 1100 1101 1110 1111</a:t>
              </a:r>
            </a:p>
          </p:txBody>
        </p:sp>
        <p:sp>
          <p:nvSpPr>
            <p:cNvPr id="153610" name="Text Box 10"/>
            <p:cNvSpPr txBox="1">
              <a:spLocks noChangeArrowheads="1"/>
            </p:cNvSpPr>
            <p:nvPr/>
          </p:nvSpPr>
          <p:spPr bwMode="auto">
            <a:xfrm>
              <a:off x="7696200" y="914400"/>
              <a:ext cx="13716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Decimal</a:t>
              </a:r>
            </a:p>
          </p:txBody>
        </p:sp>
        <p:sp>
          <p:nvSpPr>
            <p:cNvPr id="153611" name="Text Box 11"/>
            <p:cNvSpPr txBox="1">
              <a:spLocks noChangeArrowheads="1"/>
            </p:cNvSpPr>
            <p:nvPr/>
          </p:nvSpPr>
          <p:spPr bwMode="auto">
            <a:xfrm>
              <a:off x="8610600" y="914400"/>
              <a:ext cx="13716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0000FF"/>
                  </a:solidFill>
                  <a:ea typeface="宋体" charset="-122"/>
                </a:rPr>
                <a:t>Octal</a:t>
              </a:r>
            </a:p>
          </p:txBody>
        </p:sp>
        <p:sp>
          <p:nvSpPr>
            <p:cNvPr id="153612" name="Text Box 12"/>
            <p:cNvSpPr txBox="1">
              <a:spLocks noChangeArrowheads="1"/>
            </p:cNvSpPr>
            <p:nvPr/>
          </p:nvSpPr>
          <p:spPr bwMode="auto">
            <a:xfrm>
              <a:off x="9525000" y="914400"/>
              <a:ext cx="914400" cy="336550"/>
            </a:xfrm>
            <a:prstGeom prst="rect">
              <a:avLst/>
            </a:prstGeom>
            <a:noFill/>
            <a:ln w="9525">
              <a:noFill/>
              <a:miter lim="800000"/>
              <a:headEnd/>
              <a:tailEnd/>
            </a:ln>
            <a:effectLst/>
          </p:spPr>
          <p:txBody>
            <a:bodyPr>
              <a:spAutoFit/>
            </a:bodyPr>
            <a:lstStyle/>
            <a:p>
              <a:pPr>
                <a:spcBef>
                  <a:spcPct val="50000"/>
                </a:spcBef>
              </a:pPr>
              <a:r>
                <a:rPr lang="en-US" altLang="zh-CN" sz="1600">
                  <a:solidFill>
                    <a:schemeClr val="tx2"/>
                  </a:solidFill>
                  <a:ea typeface="宋体" charset="-122"/>
                </a:rPr>
                <a:t>Binary</a:t>
              </a:r>
            </a:p>
          </p:txBody>
        </p:sp>
        <p:sp>
          <p:nvSpPr>
            <p:cNvPr id="153613" name="Line 13"/>
            <p:cNvSpPr>
              <a:spLocks noChangeShapeType="1"/>
            </p:cNvSpPr>
            <p:nvPr/>
          </p:nvSpPr>
          <p:spPr bwMode="auto">
            <a:xfrm>
              <a:off x="7696200" y="1219200"/>
              <a:ext cx="2590800" cy="0"/>
            </a:xfrm>
            <a:prstGeom prst="line">
              <a:avLst/>
            </a:prstGeom>
            <a:noFill/>
            <a:ln w="9525">
              <a:solidFill>
                <a:schemeClr val="tx1"/>
              </a:solidFill>
              <a:round/>
              <a:headEnd/>
              <a:tailEnd/>
            </a:ln>
            <a:effectLst/>
          </p:spPr>
          <p:txBody>
            <a:bodyPr/>
            <a:lstStyle/>
            <a:p>
              <a:endParaRPr lang="zh-CN" altLang="en-US"/>
            </a:p>
          </p:txBody>
        </p:sp>
        <p:sp>
          <p:nvSpPr>
            <p:cNvPr id="153614" name="Line 14"/>
            <p:cNvSpPr>
              <a:spLocks noChangeShapeType="1"/>
            </p:cNvSpPr>
            <p:nvPr/>
          </p:nvSpPr>
          <p:spPr bwMode="auto">
            <a:xfrm>
              <a:off x="8534400" y="914400"/>
              <a:ext cx="0" cy="5257800"/>
            </a:xfrm>
            <a:prstGeom prst="line">
              <a:avLst/>
            </a:prstGeom>
            <a:noFill/>
            <a:ln w="9525">
              <a:solidFill>
                <a:schemeClr val="tx1"/>
              </a:solidFill>
              <a:round/>
              <a:headEnd/>
              <a:tailEnd/>
            </a:ln>
            <a:effectLst/>
          </p:spPr>
          <p:txBody>
            <a:bodyPr/>
            <a:lstStyle/>
            <a:p>
              <a:endParaRPr lang="zh-CN" altLang="en-US"/>
            </a:p>
          </p:txBody>
        </p:sp>
        <p:sp>
          <p:nvSpPr>
            <p:cNvPr id="153615" name="Line 15"/>
            <p:cNvSpPr>
              <a:spLocks noChangeShapeType="1"/>
            </p:cNvSpPr>
            <p:nvPr/>
          </p:nvSpPr>
          <p:spPr bwMode="auto">
            <a:xfrm>
              <a:off x="9448800" y="914400"/>
              <a:ext cx="0" cy="5257800"/>
            </a:xfrm>
            <a:prstGeom prst="line">
              <a:avLst/>
            </a:prstGeom>
            <a:noFill/>
            <a:ln w="9525">
              <a:solidFill>
                <a:schemeClr val="tx1"/>
              </a:solidFill>
              <a:round/>
              <a:headEnd/>
              <a:tailEnd/>
            </a:ln>
            <a:effectLst/>
          </p:spPr>
          <p:txBody>
            <a:bodyPr/>
            <a:lstStyle/>
            <a:p>
              <a:endParaRPr lang="zh-CN" altLang="en-US"/>
            </a:p>
          </p:txBody>
        </p:sp>
      </p:grpSp>
      <p:sp>
        <p:nvSpPr>
          <p:cNvPr id="153617" name="Text Box 17"/>
          <p:cNvSpPr txBox="1">
            <a:spLocks noChangeArrowheads="1"/>
          </p:cNvSpPr>
          <p:nvPr/>
        </p:nvSpPr>
        <p:spPr bwMode="auto">
          <a:xfrm>
            <a:off x="2796445" y="4673262"/>
            <a:ext cx="4518754"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Express 1 001 011 000 001 110</a:t>
            </a:r>
            <a:r>
              <a:rPr lang="en-US" altLang="zh-CN" sz="2000" baseline="-25000" dirty="0">
                <a:ea typeface="宋体" charset="-122"/>
              </a:rPr>
              <a:t>2</a:t>
            </a:r>
            <a:r>
              <a:rPr lang="en-US" altLang="zh-CN" sz="2000" dirty="0">
                <a:ea typeface="宋体" charset="-122"/>
              </a:rPr>
              <a:t> in octal:</a:t>
            </a:r>
          </a:p>
        </p:txBody>
      </p:sp>
      <p:sp>
        <p:nvSpPr>
          <p:cNvPr id="153618" name="WordArt 18"/>
          <p:cNvSpPr>
            <a:spLocks noChangeArrowheads="1" noChangeShapeType="1" noTextEdit="1"/>
          </p:cNvSpPr>
          <p:nvPr/>
        </p:nvSpPr>
        <p:spPr bwMode="auto">
          <a:xfrm>
            <a:off x="1501046" y="4648200"/>
            <a:ext cx="1219200" cy="419100"/>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53619" name="WordArt 19"/>
          <p:cNvSpPr>
            <a:spLocks noChangeArrowheads="1" noChangeShapeType="1" noTextEdit="1"/>
          </p:cNvSpPr>
          <p:nvPr/>
        </p:nvSpPr>
        <p:spPr bwMode="auto">
          <a:xfrm>
            <a:off x="1501046" y="5241925"/>
            <a:ext cx="1219200" cy="419100"/>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53620" name="Text Box 20"/>
          <p:cNvSpPr txBox="1">
            <a:spLocks noChangeArrowheads="1"/>
          </p:cNvSpPr>
          <p:nvPr/>
        </p:nvSpPr>
        <p:spPr bwMode="auto">
          <a:xfrm>
            <a:off x="2796446" y="5273676"/>
            <a:ext cx="4594954" cy="701675"/>
          </a:xfrm>
          <a:prstGeom prst="rect">
            <a:avLst/>
          </a:prstGeom>
          <a:noFill/>
          <a:ln w="9525">
            <a:noFill/>
            <a:miter lim="800000"/>
            <a:headEnd/>
            <a:tailEnd/>
          </a:ln>
          <a:effectLst/>
        </p:spPr>
        <p:txBody>
          <a:bodyPr wrap="square">
            <a:spAutoFit/>
          </a:bodyPr>
          <a:lstStyle/>
          <a:p>
            <a:pPr>
              <a:spcBef>
                <a:spcPct val="10000"/>
              </a:spcBef>
            </a:pPr>
            <a:r>
              <a:rPr lang="en-US" altLang="zh-CN" sz="2000" dirty="0">
                <a:ea typeface="宋体" charset="-122"/>
              </a:rPr>
              <a:t>Group the binary number by 3-bits starting from the right. Thus, </a:t>
            </a:r>
            <a:r>
              <a:rPr lang="en-US" altLang="zh-CN" sz="2000" dirty="0">
                <a:solidFill>
                  <a:srgbClr val="FF0000"/>
                </a:solidFill>
                <a:ea typeface="宋体" charset="-122"/>
              </a:rPr>
              <a:t>113016</a:t>
            </a:r>
            <a:r>
              <a:rPr lang="en-US" altLang="zh-CN" sz="2000" baseline="-25000" dirty="0">
                <a:solidFill>
                  <a:srgbClr val="FF0000"/>
                </a:solidFill>
                <a:ea typeface="宋体" charset="-122"/>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18"/>
                                        </p:tgtEl>
                                        <p:attrNameLst>
                                          <p:attrName>style.visibility</p:attrName>
                                        </p:attrNameLst>
                                      </p:cBhvr>
                                      <p:to>
                                        <p:strVal val="visible"/>
                                      </p:to>
                                    </p:set>
                                    <p:anim calcmode="lin" valueType="num">
                                      <p:cBhvr additive="base">
                                        <p:cTn id="7" dur="500" fill="hold"/>
                                        <p:tgtEl>
                                          <p:spTgt spid="153618"/>
                                        </p:tgtEl>
                                        <p:attrNameLst>
                                          <p:attrName>ppt_x</p:attrName>
                                        </p:attrNameLst>
                                      </p:cBhvr>
                                      <p:tavLst>
                                        <p:tav tm="0">
                                          <p:val>
                                            <p:strVal val="0-#ppt_w/2"/>
                                          </p:val>
                                        </p:tav>
                                        <p:tav tm="100000">
                                          <p:val>
                                            <p:strVal val="#ppt_x"/>
                                          </p:val>
                                        </p:tav>
                                      </p:tavLst>
                                    </p:anim>
                                    <p:anim calcmode="lin" valueType="num">
                                      <p:cBhvr additive="base">
                                        <p:cTn id="8" dur="500" fill="hold"/>
                                        <p:tgtEl>
                                          <p:spTgt spid="15361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617"/>
                                        </p:tgtEl>
                                        <p:attrNameLst>
                                          <p:attrName>style.visibility</p:attrName>
                                        </p:attrNameLst>
                                      </p:cBhvr>
                                      <p:to>
                                        <p:strVal val="visible"/>
                                      </p:to>
                                    </p:set>
                                    <p:anim calcmode="lin" valueType="num">
                                      <p:cBhvr additive="base">
                                        <p:cTn id="11" dur="500" fill="hold"/>
                                        <p:tgtEl>
                                          <p:spTgt spid="153617"/>
                                        </p:tgtEl>
                                        <p:attrNameLst>
                                          <p:attrName>ppt_x</p:attrName>
                                        </p:attrNameLst>
                                      </p:cBhvr>
                                      <p:tavLst>
                                        <p:tav tm="0">
                                          <p:val>
                                            <p:strVal val="1+#ppt_w/2"/>
                                          </p:val>
                                        </p:tav>
                                        <p:tav tm="100000">
                                          <p:val>
                                            <p:strVal val="#ppt_x"/>
                                          </p:val>
                                        </p:tav>
                                      </p:tavLst>
                                    </p:anim>
                                    <p:anim calcmode="lin" valueType="num">
                                      <p:cBhvr additive="base">
                                        <p:cTn id="12" dur="500" fill="hold"/>
                                        <p:tgtEl>
                                          <p:spTgt spid="1536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619"/>
                                        </p:tgtEl>
                                        <p:attrNameLst>
                                          <p:attrName>style.visibility</p:attrName>
                                        </p:attrNameLst>
                                      </p:cBhvr>
                                      <p:to>
                                        <p:strVal val="visible"/>
                                      </p:to>
                                    </p:set>
                                    <p:animEffect transition="in" filter="dissolve">
                                      <p:cBhvr>
                                        <p:cTn id="17" dur="500"/>
                                        <p:tgtEl>
                                          <p:spTgt spid="153619"/>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53620"/>
                                        </p:tgtEl>
                                        <p:attrNameLst>
                                          <p:attrName>style.visibility</p:attrName>
                                        </p:attrNameLst>
                                      </p:cBhvr>
                                      <p:to>
                                        <p:strVal val="visible"/>
                                      </p:to>
                                    </p:set>
                                    <p:anim calcmode="lin" valueType="num">
                                      <p:cBhvr additive="base">
                                        <p:cTn id="20" dur="500" fill="hold"/>
                                        <p:tgtEl>
                                          <p:spTgt spid="153620"/>
                                        </p:tgtEl>
                                        <p:attrNameLst>
                                          <p:attrName>ppt_x</p:attrName>
                                        </p:attrNameLst>
                                      </p:cBhvr>
                                      <p:tavLst>
                                        <p:tav tm="0">
                                          <p:val>
                                            <p:strVal val="1+#ppt_w/2"/>
                                          </p:val>
                                        </p:tav>
                                        <p:tav tm="100000">
                                          <p:val>
                                            <p:strVal val="#ppt_x"/>
                                          </p:val>
                                        </p:tav>
                                      </p:tavLst>
                                    </p:anim>
                                    <p:anim calcmode="lin" valueType="num">
                                      <p:cBhvr additive="base">
                                        <p:cTn id="21" dur="500" fill="hold"/>
                                        <p:tgtEl>
                                          <p:spTgt spid="1536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7" grpId="0"/>
      <p:bldP spid="153618" grpId="0" animBg="1"/>
      <p:bldP spid="153619" grpId="0" animBg="1"/>
      <p:bldP spid="15362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5652" name="Rectangle 4"/>
          <p:cNvSpPr>
            <a:spLocks noChangeArrowheads="1"/>
          </p:cNvSpPr>
          <p:nvPr/>
        </p:nvSpPr>
        <p:spPr bwMode="auto">
          <a:xfrm>
            <a:off x="2863056" y="535443"/>
            <a:ext cx="2366353"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Octal Numbers</a:t>
            </a:r>
          </a:p>
        </p:txBody>
      </p:sp>
      <p:sp>
        <p:nvSpPr>
          <p:cNvPr id="155653" name="Text Box 5"/>
          <p:cNvSpPr txBox="1">
            <a:spLocks noChangeArrowheads="1"/>
          </p:cNvSpPr>
          <p:nvPr/>
        </p:nvSpPr>
        <p:spPr bwMode="auto">
          <a:xfrm>
            <a:off x="2895601" y="3276600"/>
            <a:ext cx="7102475" cy="457200"/>
          </a:xfrm>
          <a:prstGeom prst="rect">
            <a:avLst/>
          </a:prstGeom>
          <a:noFill/>
          <a:ln w="9525">
            <a:noFill/>
            <a:miter lim="800000"/>
            <a:headEnd/>
            <a:tailEnd/>
          </a:ln>
          <a:effectLst/>
        </p:spPr>
        <p:txBody>
          <a:bodyPr>
            <a:spAutoFit/>
          </a:bodyPr>
          <a:lstStyle/>
          <a:p>
            <a:endParaRPr lang="zh-CN" altLang="zh-CN"/>
          </a:p>
        </p:txBody>
      </p:sp>
      <p:sp>
        <p:nvSpPr>
          <p:cNvPr id="155654" name="Text Box 6"/>
          <p:cNvSpPr txBox="1">
            <a:spLocks noChangeArrowheads="1"/>
          </p:cNvSpPr>
          <p:nvPr/>
        </p:nvSpPr>
        <p:spPr bwMode="auto">
          <a:xfrm>
            <a:off x="1371600" y="1274384"/>
            <a:ext cx="6444456" cy="1815882"/>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Octal is also a weighted number system.  The column weights are powers of 8, which increase from right to left.</a:t>
            </a:r>
          </a:p>
        </p:txBody>
      </p:sp>
      <p:sp>
        <p:nvSpPr>
          <p:cNvPr id="155657" name="Text Box 9"/>
          <p:cNvSpPr txBox="1">
            <a:spLocks noChangeArrowheads="1"/>
          </p:cNvSpPr>
          <p:nvPr/>
        </p:nvSpPr>
        <p:spPr bwMode="auto">
          <a:xfrm>
            <a:off x="2971800" y="5246581"/>
            <a:ext cx="25908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ea typeface="宋体" charset="-122"/>
              </a:rPr>
              <a:t>3     7    0   2</a:t>
            </a:r>
            <a:r>
              <a:rPr lang="en-US" altLang="zh-CN" sz="2000" baseline="-25000">
                <a:ea typeface="宋体" charset="-122"/>
              </a:rPr>
              <a:t>8</a:t>
            </a:r>
            <a:r>
              <a:rPr lang="en-US" altLang="zh-CN" sz="2000">
                <a:ea typeface="宋体" charset="-122"/>
              </a:rPr>
              <a:t> </a:t>
            </a:r>
          </a:p>
        </p:txBody>
      </p:sp>
      <p:sp>
        <p:nvSpPr>
          <p:cNvPr id="155658" name="Text Box 10"/>
          <p:cNvSpPr txBox="1">
            <a:spLocks noChangeArrowheads="1"/>
          </p:cNvSpPr>
          <p:nvPr/>
        </p:nvSpPr>
        <p:spPr bwMode="auto">
          <a:xfrm>
            <a:off x="5181600" y="5627581"/>
            <a:ext cx="1143000" cy="396875"/>
          </a:xfrm>
          <a:prstGeom prst="rect">
            <a:avLst/>
          </a:prstGeom>
          <a:noFill/>
          <a:ln w="9525">
            <a:noFill/>
            <a:miter lim="800000"/>
            <a:headEnd/>
            <a:tailEnd/>
          </a:ln>
          <a:effectLst/>
        </p:spPr>
        <p:txBody>
          <a:bodyPr>
            <a:spAutoFit/>
          </a:bodyPr>
          <a:lstStyle/>
          <a:p>
            <a:pPr eaLnBrk="1" hangingPunct="1"/>
            <a:r>
              <a:rPr lang="en-US" altLang="zh-CN" sz="2000">
                <a:solidFill>
                  <a:srgbClr val="FF0000"/>
                </a:solidFill>
                <a:ea typeface="宋体" charset="-122"/>
              </a:rPr>
              <a:t>1986</a:t>
            </a:r>
            <a:r>
              <a:rPr lang="en-US" altLang="zh-CN" sz="2000" baseline="-25000">
                <a:solidFill>
                  <a:srgbClr val="FF0000"/>
                </a:solidFill>
                <a:ea typeface="宋体" charset="-122"/>
              </a:rPr>
              <a:t>10</a:t>
            </a:r>
            <a:endParaRPr lang="en-US" altLang="zh-CN" sz="2000">
              <a:solidFill>
                <a:srgbClr val="FF0000"/>
              </a:solidFill>
              <a:ea typeface="宋体" charset="-122"/>
            </a:endParaRPr>
          </a:p>
        </p:txBody>
      </p:sp>
      <p:grpSp>
        <p:nvGrpSpPr>
          <p:cNvPr id="2" name="组合 1">
            <a:extLst>
              <a:ext uri="{FF2B5EF4-FFF2-40B4-BE49-F238E27FC236}">
                <a16:creationId xmlns:a16="http://schemas.microsoft.com/office/drawing/2014/main" id="{41C460EA-A06F-4CFF-9767-C04EB3B55696}"/>
              </a:ext>
            </a:extLst>
          </p:cNvPr>
          <p:cNvGrpSpPr/>
          <p:nvPr/>
        </p:nvGrpSpPr>
        <p:grpSpPr>
          <a:xfrm>
            <a:off x="2400300" y="3167062"/>
            <a:ext cx="4114800" cy="733426"/>
            <a:chOff x="2971800" y="3048000"/>
            <a:chExt cx="4114800" cy="733426"/>
          </a:xfrm>
        </p:grpSpPr>
        <p:sp>
          <p:nvSpPr>
            <p:cNvPr id="155655" name="Rectangle 7"/>
            <p:cNvSpPr>
              <a:spLocks noChangeArrowheads="1"/>
            </p:cNvSpPr>
            <p:nvPr/>
          </p:nvSpPr>
          <p:spPr bwMode="auto">
            <a:xfrm>
              <a:off x="2971800" y="3095626"/>
              <a:ext cx="4114800" cy="669925"/>
            </a:xfrm>
            <a:prstGeom prst="rect">
              <a:avLst/>
            </a:prstGeom>
            <a:solidFill>
              <a:srgbClr val="FFFFCC"/>
            </a:solidFill>
            <a:ln w="28575">
              <a:solidFill>
                <a:srgbClr val="9999FF"/>
              </a:solidFill>
              <a:miter lim="800000"/>
              <a:headEnd/>
              <a:tailEnd/>
            </a:ln>
            <a:effectLst/>
          </p:spPr>
          <p:txBody>
            <a:bodyPr wrap="none" anchor="ctr"/>
            <a:lstStyle/>
            <a:p>
              <a:pPr algn="ctr" eaLnBrk="1" hangingPunct="1"/>
              <a:endParaRPr lang="zh-CN" altLang="zh-CN"/>
            </a:p>
          </p:txBody>
        </p:sp>
        <p:sp>
          <p:nvSpPr>
            <p:cNvPr id="155656" name="Text Box 8"/>
            <p:cNvSpPr txBox="1">
              <a:spLocks noChangeArrowheads="1"/>
            </p:cNvSpPr>
            <p:nvPr/>
          </p:nvSpPr>
          <p:spPr bwMode="auto">
            <a:xfrm>
              <a:off x="6629400" y="3155951"/>
              <a:ext cx="4572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ea typeface="宋体" charset="-122"/>
                </a:rPr>
                <a:t>.</a:t>
              </a:r>
            </a:p>
          </p:txBody>
        </p:sp>
        <p:sp>
          <p:nvSpPr>
            <p:cNvPr id="155659" name="Text Box 11"/>
            <p:cNvSpPr txBox="1">
              <a:spLocks noChangeArrowheads="1"/>
            </p:cNvSpPr>
            <p:nvPr/>
          </p:nvSpPr>
          <p:spPr bwMode="auto">
            <a:xfrm>
              <a:off x="3048000" y="3232151"/>
              <a:ext cx="21336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dirty="0">
                  <a:ea typeface="宋体" charset="-122"/>
                </a:rPr>
                <a:t>Column weights</a:t>
              </a:r>
            </a:p>
          </p:txBody>
        </p:sp>
        <p:sp>
          <p:nvSpPr>
            <p:cNvPr id="155660" name="Text Box 12"/>
            <p:cNvSpPr txBox="1">
              <a:spLocks noChangeArrowheads="1"/>
            </p:cNvSpPr>
            <p:nvPr/>
          </p:nvSpPr>
          <p:spPr bwMode="auto">
            <a:xfrm>
              <a:off x="5105400" y="3155951"/>
              <a:ext cx="1752600" cy="366713"/>
            </a:xfrm>
            <a:prstGeom prst="rect">
              <a:avLst/>
            </a:prstGeom>
            <a:noFill/>
            <a:ln w="9525">
              <a:noFill/>
              <a:miter lim="800000"/>
              <a:headEnd/>
              <a:tailEnd/>
            </a:ln>
            <a:effectLst/>
          </p:spPr>
          <p:txBody>
            <a:bodyPr>
              <a:spAutoFit/>
            </a:bodyPr>
            <a:lstStyle/>
            <a:p>
              <a:pPr eaLnBrk="1" hangingPunct="1">
                <a:spcBef>
                  <a:spcPct val="50000"/>
                </a:spcBef>
              </a:pPr>
              <a:r>
                <a:rPr lang="en-US" altLang="zh-CN" sz="1800">
                  <a:ea typeface="宋体" charset="-122"/>
                </a:rPr>
                <a:t>8</a:t>
              </a:r>
              <a:r>
                <a:rPr lang="en-US" altLang="zh-CN" sz="1800" baseline="30000">
                  <a:ea typeface="宋体" charset="-122"/>
                </a:rPr>
                <a:t>3</a:t>
              </a:r>
              <a:r>
                <a:rPr lang="en-US" altLang="zh-CN" sz="1800">
                  <a:ea typeface="宋体" charset="-122"/>
                </a:rPr>
                <a:t>    8</a:t>
              </a:r>
              <a:r>
                <a:rPr lang="en-US" altLang="zh-CN" sz="1800" baseline="30000">
                  <a:ea typeface="宋体" charset="-122"/>
                </a:rPr>
                <a:t>2</a:t>
              </a:r>
              <a:r>
                <a:rPr lang="en-US" altLang="zh-CN" sz="1800">
                  <a:ea typeface="宋体" charset="-122"/>
                </a:rPr>
                <a:t>    8</a:t>
              </a:r>
              <a:r>
                <a:rPr lang="en-US" altLang="zh-CN" sz="1800" baseline="30000">
                  <a:ea typeface="宋体" charset="-122"/>
                </a:rPr>
                <a:t>1</a:t>
              </a:r>
              <a:r>
                <a:rPr lang="en-US" altLang="zh-CN" sz="1800">
                  <a:ea typeface="宋体" charset="-122"/>
                </a:rPr>
                <a:t>    8</a:t>
              </a:r>
              <a:r>
                <a:rPr lang="en-US" altLang="zh-CN" sz="1800" baseline="30000">
                  <a:ea typeface="宋体" charset="-122"/>
                </a:rPr>
                <a:t>0</a:t>
              </a:r>
              <a:r>
                <a:rPr lang="en-US" altLang="zh-CN" sz="1800">
                  <a:ea typeface="宋体" charset="-122"/>
                </a:rPr>
                <a:t> </a:t>
              </a:r>
            </a:p>
          </p:txBody>
        </p:sp>
        <p:sp>
          <p:nvSpPr>
            <p:cNvPr id="155661" name="Text Box 13"/>
            <p:cNvSpPr txBox="1">
              <a:spLocks noChangeArrowheads="1"/>
            </p:cNvSpPr>
            <p:nvPr/>
          </p:nvSpPr>
          <p:spPr bwMode="auto">
            <a:xfrm>
              <a:off x="4953000" y="3384551"/>
              <a:ext cx="1828800" cy="366713"/>
            </a:xfrm>
            <a:prstGeom prst="rect">
              <a:avLst/>
            </a:prstGeom>
            <a:noFill/>
            <a:ln w="9525">
              <a:noFill/>
              <a:miter lim="800000"/>
              <a:headEnd/>
              <a:tailEnd/>
            </a:ln>
            <a:effectLst/>
          </p:spPr>
          <p:txBody>
            <a:bodyPr>
              <a:spAutoFit/>
            </a:bodyPr>
            <a:lstStyle/>
            <a:p>
              <a:pPr eaLnBrk="1" hangingPunct="1">
                <a:spcBef>
                  <a:spcPct val="50000"/>
                </a:spcBef>
              </a:pPr>
              <a:r>
                <a:rPr lang="en-US" altLang="zh-CN" sz="1800">
                  <a:ea typeface="宋体" charset="-122"/>
                </a:rPr>
                <a:t>512   64     8     1</a:t>
              </a:r>
            </a:p>
          </p:txBody>
        </p:sp>
        <p:sp>
          <p:nvSpPr>
            <p:cNvPr id="155662" name="Text Box 14"/>
            <p:cNvSpPr txBox="1">
              <a:spLocks noChangeArrowheads="1"/>
            </p:cNvSpPr>
            <p:nvPr/>
          </p:nvSpPr>
          <p:spPr bwMode="auto">
            <a:xfrm>
              <a:off x="6629400" y="3384551"/>
              <a:ext cx="4572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ea typeface="宋体" charset="-122"/>
                </a:rPr>
                <a:t>.</a:t>
              </a:r>
            </a:p>
          </p:txBody>
        </p:sp>
        <p:sp>
          <p:nvSpPr>
            <p:cNvPr id="155663" name="Text Box 15"/>
            <p:cNvSpPr txBox="1">
              <a:spLocks noChangeArrowheads="1"/>
            </p:cNvSpPr>
            <p:nvPr/>
          </p:nvSpPr>
          <p:spPr bwMode="auto">
            <a:xfrm>
              <a:off x="4724400" y="3048000"/>
              <a:ext cx="304800" cy="641350"/>
            </a:xfrm>
            <a:prstGeom prst="rect">
              <a:avLst/>
            </a:prstGeom>
            <a:noFill/>
            <a:ln w="9525">
              <a:noFill/>
              <a:miter lim="800000"/>
              <a:headEnd/>
              <a:tailEnd/>
            </a:ln>
            <a:effectLst/>
          </p:spPr>
          <p:txBody>
            <a:bodyPr>
              <a:spAutoFit/>
            </a:bodyPr>
            <a:lstStyle/>
            <a:p>
              <a:pPr eaLnBrk="1" hangingPunct="1">
                <a:spcBef>
                  <a:spcPct val="50000"/>
                </a:spcBef>
              </a:pPr>
              <a:r>
                <a:rPr lang="en-US" altLang="zh-CN" sz="3600">
                  <a:ea typeface="宋体" charset="-122"/>
                </a:rPr>
                <a:t>{</a:t>
              </a:r>
            </a:p>
          </p:txBody>
        </p:sp>
      </p:grpSp>
      <p:sp>
        <p:nvSpPr>
          <p:cNvPr id="155664" name="Text Box 16"/>
          <p:cNvSpPr txBox="1">
            <a:spLocks noChangeArrowheads="1"/>
          </p:cNvSpPr>
          <p:nvPr/>
        </p:nvSpPr>
        <p:spPr bwMode="auto">
          <a:xfrm>
            <a:off x="2819400" y="4119456"/>
            <a:ext cx="38862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Express 3702</a:t>
            </a:r>
            <a:r>
              <a:rPr lang="en-US" altLang="zh-CN" sz="2000" baseline="-25000">
                <a:ea typeface="宋体" charset="-122"/>
              </a:rPr>
              <a:t>8</a:t>
            </a:r>
            <a:r>
              <a:rPr lang="en-US" altLang="zh-CN" sz="2000">
                <a:ea typeface="宋体" charset="-122"/>
              </a:rPr>
              <a:t> in decimal.</a:t>
            </a:r>
          </a:p>
        </p:txBody>
      </p:sp>
      <p:sp>
        <p:nvSpPr>
          <p:cNvPr id="155665" name="WordArt 17"/>
          <p:cNvSpPr>
            <a:spLocks noChangeArrowheads="1" noChangeShapeType="1" noTextEdit="1"/>
          </p:cNvSpPr>
          <p:nvPr/>
        </p:nvSpPr>
        <p:spPr bwMode="auto">
          <a:xfrm>
            <a:off x="1524000" y="4103580"/>
            <a:ext cx="1219200" cy="419100"/>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55666" name="WordArt 18"/>
          <p:cNvSpPr>
            <a:spLocks noChangeArrowheads="1" noChangeShapeType="1" noTextEdit="1"/>
          </p:cNvSpPr>
          <p:nvPr/>
        </p:nvSpPr>
        <p:spPr bwMode="auto">
          <a:xfrm>
            <a:off x="1524000" y="4697305"/>
            <a:ext cx="1219200" cy="419100"/>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55667" name="Text Box 19"/>
          <p:cNvSpPr txBox="1">
            <a:spLocks noChangeArrowheads="1"/>
          </p:cNvSpPr>
          <p:nvPr/>
        </p:nvSpPr>
        <p:spPr bwMode="auto">
          <a:xfrm>
            <a:off x="2819400" y="4636981"/>
            <a:ext cx="3962400" cy="701675"/>
          </a:xfrm>
          <a:prstGeom prst="rect">
            <a:avLst/>
          </a:prstGeom>
          <a:noFill/>
          <a:ln w="9525">
            <a:noFill/>
            <a:miter lim="800000"/>
            <a:headEnd/>
            <a:tailEnd/>
          </a:ln>
          <a:effectLst/>
        </p:spPr>
        <p:txBody>
          <a:bodyPr>
            <a:spAutoFit/>
          </a:bodyPr>
          <a:lstStyle/>
          <a:p>
            <a:pPr eaLnBrk="1" hangingPunct="1"/>
            <a:r>
              <a:rPr lang="en-US" altLang="zh-CN" sz="2000">
                <a:ea typeface="宋体" charset="-122"/>
              </a:rPr>
              <a:t>Start by writing the column weights: </a:t>
            </a:r>
          </a:p>
          <a:p>
            <a:pPr eaLnBrk="1" hangingPunct="1"/>
            <a:r>
              <a:rPr lang="en-US" altLang="zh-CN" sz="2000">
                <a:ea typeface="宋体" charset="-122"/>
              </a:rPr>
              <a:t>512  64   8   1</a:t>
            </a:r>
          </a:p>
        </p:txBody>
      </p:sp>
      <p:sp>
        <p:nvSpPr>
          <p:cNvPr id="155668" name="Text Box 20"/>
          <p:cNvSpPr txBox="1">
            <a:spLocks noChangeArrowheads="1"/>
          </p:cNvSpPr>
          <p:nvPr/>
        </p:nvSpPr>
        <p:spPr bwMode="auto">
          <a:xfrm>
            <a:off x="2133600" y="5627581"/>
            <a:ext cx="48006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3(512) + 7(64) +0(8) +2(1) =</a:t>
            </a:r>
          </a:p>
        </p:txBody>
      </p:sp>
      <p:sp>
        <p:nvSpPr>
          <p:cNvPr id="155679" name="Rectangle 31"/>
          <p:cNvSpPr>
            <a:spLocks noChangeArrowheads="1"/>
          </p:cNvSpPr>
          <p:nvPr/>
        </p:nvSpPr>
        <p:spPr bwMode="auto">
          <a:xfrm>
            <a:off x="8153400" y="914400"/>
            <a:ext cx="2590800" cy="5257800"/>
          </a:xfrm>
          <a:prstGeom prst="rect">
            <a:avLst/>
          </a:prstGeom>
          <a:solidFill>
            <a:srgbClr val="FFFFCC"/>
          </a:solidFill>
          <a:ln w="28575">
            <a:solidFill>
              <a:srgbClr val="9999FF"/>
            </a:solidFill>
            <a:miter lim="800000"/>
            <a:headEnd/>
            <a:tailEnd/>
          </a:ln>
          <a:effectLst/>
        </p:spPr>
        <p:txBody>
          <a:bodyPr wrap="none" anchor="ctr"/>
          <a:lstStyle/>
          <a:p>
            <a:endParaRPr lang="zh-CN" altLang="en-US"/>
          </a:p>
        </p:txBody>
      </p:sp>
      <p:sp>
        <p:nvSpPr>
          <p:cNvPr id="155680" name="Text Box 32"/>
          <p:cNvSpPr txBox="1">
            <a:spLocks noChangeArrowheads="1"/>
          </p:cNvSpPr>
          <p:nvPr/>
        </p:nvSpPr>
        <p:spPr bwMode="auto">
          <a:xfrm>
            <a:off x="8458200" y="1203326"/>
            <a:ext cx="457200" cy="4968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0 1 2 3 4 5 6 7 8 9 10 11 12 13 1415</a:t>
            </a:r>
          </a:p>
        </p:txBody>
      </p:sp>
      <p:sp>
        <p:nvSpPr>
          <p:cNvPr id="155681" name="Text Box 33"/>
          <p:cNvSpPr txBox="1">
            <a:spLocks noChangeArrowheads="1"/>
          </p:cNvSpPr>
          <p:nvPr/>
        </p:nvSpPr>
        <p:spPr bwMode="auto">
          <a:xfrm>
            <a:off x="9220200" y="1203326"/>
            <a:ext cx="457200" cy="4968875"/>
          </a:xfrm>
          <a:prstGeom prst="rect">
            <a:avLst/>
          </a:prstGeom>
          <a:noFill/>
          <a:ln w="9525">
            <a:noFill/>
            <a:miter lim="800000"/>
            <a:headEnd/>
            <a:tailEnd/>
          </a:ln>
          <a:effectLst/>
        </p:spPr>
        <p:txBody>
          <a:bodyPr>
            <a:spAutoFit/>
          </a:bodyPr>
          <a:lstStyle/>
          <a:p>
            <a:pPr>
              <a:spcBef>
                <a:spcPct val="50000"/>
              </a:spcBef>
            </a:pPr>
            <a:r>
              <a:rPr lang="en-US" altLang="zh-CN" sz="2000">
                <a:solidFill>
                  <a:srgbClr val="0000FF"/>
                </a:solidFill>
                <a:ea typeface="宋体" charset="-122"/>
              </a:rPr>
              <a:t>0 1 2 3 4 5 6 7 10 1112 13 14 15 16 17</a:t>
            </a:r>
          </a:p>
        </p:txBody>
      </p:sp>
      <p:sp>
        <p:nvSpPr>
          <p:cNvPr id="155682" name="Text Box 34"/>
          <p:cNvSpPr txBox="1">
            <a:spLocks noChangeArrowheads="1"/>
          </p:cNvSpPr>
          <p:nvPr/>
        </p:nvSpPr>
        <p:spPr bwMode="auto">
          <a:xfrm>
            <a:off x="9982200" y="1203326"/>
            <a:ext cx="838200" cy="4968875"/>
          </a:xfrm>
          <a:prstGeom prst="rect">
            <a:avLst/>
          </a:prstGeom>
          <a:noFill/>
          <a:ln w="9525">
            <a:noFill/>
            <a:miter lim="800000"/>
            <a:headEnd/>
            <a:tailEnd/>
          </a:ln>
          <a:effectLst/>
        </p:spPr>
        <p:txBody>
          <a:bodyPr>
            <a:spAutoFit/>
          </a:bodyPr>
          <a:lstStyle/>
          <a:p>
            <a:pPr>
              <a:spcBef>
                <a:spcPct val="50000"/>
              </a:spcBef>
            </a:pPr>
            <a:r>
              <a:rPr lang="en-US" altLang="zh-CN" sz="2000">
                <a:solidFill>
                  <a:schemeClr val="tx2"/>
                </a:solidFill>
                <a:ea typeface="宋体" charset="-122"/>
              </a:rPr>
              <a:t>0000 0001 0010 0011 0100 0101 0110 0111 1000 1001 1010 1011 1100 1101 1110 1111</a:t>
            </a:r>
          </a:p>
        </p:txBody>
      </p:sp>
      <p:sp>
        <p:nvSpPr>
          <p:cNvPr id="155683" name="Text Box 35"/>
          <p:cNvSpPr txBox="1">
            <a:spLocks noChangeArrowheads="1"/>
          </p:cNvSpPr>
          <p:nvPr/>
        </p:nvSpPr>
        <p:spPr bwMode="auto">
          <a:xfrm>
            <a:off x="8153400" y="914400"/>
            <a:ext cx="13716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Decimal</a:t>
            </a:r>
          </a:p>
        </p:txBody>
      </p:sp>
      <p:sp>
        <p:nvSpPr>
          <p:cNvPr id="155684" name="Text Box 36"/>
          <p:cNvSpPr txBox="1">
            <a:spLocks noChangeArrowheads="1"/>
          </p:cNvSpPr>
          <p:nvPr/>
        </p:nvSpPr>
        <p:spPr bwMode="auto">
          <a:xfrm>
            <a:off x="9067800" y="914400"/>
            <a:ext cx="13716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0000FF"/>
                </a:solidFill>
                <a:ea typeface="宋体" charset="-122"/>
              </a:rPr>
              <a:t>Octal</a:t>
            </a:r>
          </a:p>
        </p:txBody>
      </p:sp>
      <p:sp>
        <p:nvSpPr>
          <p:cNvPr id="155685" name="Text Box 37"/>
          <p:cNvSpPr txBox="1">
            <a:spLocks noChangeArrowheads="1"/>
          </p:cNvSpPr>
          <p:nvPr/>
        </p:nvSpPr>
        <p:spPr bwMode="auto">
          <a:xfrm>
            <a:off x="9982200" y="914400"/>
            <a:ext cx="914400" cy="336550"/>
          </a:xfrm>
          <a:prstGeom prst="rect">
            <a:avLst/>
          </a:prstGeom>
          <a:noFill/>
          <a:ln w="9525">
            <a:noFill/>
            <a:miter lim="800000"/>
            <a:headEnd/>
            <a:tailEnd/>
          </a:ln>
          <a:effectLst/>
        </p:spPr>
        <p:txBody>
          <a:bodyPr>
            <a:spAutoFit/>
          </a:bodyPr>
          <a:lstStyle/>
          <a:p>
            <a:pPr>
              <a:spcBef>
                <a:spcPct val="50000"/>
              </a:spcBef>
            </a:pPr>
            <a:r>
              <a:rPr lang="en-US" altLang="zh-CN" sz="1600">
                <a:solidFill>
                  <a:schemeClr val="tx2"/>
                </a:solidFill>
                <a:ea typeface="宋体" charset="-122"/>
              </a:rPr>
              <a:t>Binary</a:t>
            </a:r>
          </a:p>
        </p:txBody>
      </p:sp>
      <p:sp>
        <p:nvSpPr>
          <p:cNvPr id="155686" name="Line 38"/>
          <p:cNvSpPr>
            <a:spLocks noChangeShapeType="1"/>
          </p:cNvSpPr>
          <p:nvPr/>
        </p:nvSpPr>
        <p:spPr bwMode="auto">
          <a:xfrm>
            <a:off x="8153400" y="1219200"/>
            <a:ext cx="2590800" cy="0"/>
          </a:xfrm>
          <a:prstGeom prst="line">
            <a:avLst/>
          </a:prstGeom>
          <a:noFill/>
          <a:ln w="9525">
            <a:solidFill>
              <a:schemeClr val="tx1"/>
            </a:solidFill>
            <a:round/>
            <a:headEnd/>
            <a:tailEnd/>
          </a:ln>
          <a:effectLst/>
        </p:spPr>
        <p:txBody>
          <a:bodyPr/>
          <a:lstStyle/>
          <a:p>
            <a:endParaRPr lang="zh-CN" altLang="en-US"/>
          </a:p>
        </p:txBody>
      </p:sp>
      <p:sp>
        <p:nvSpPr>
          <p:cNvPr id="155687" name="Line 39"/>
          <p:cNvSpPr>
            <a:spLocks noChangeShapeType="1"/>
          </p:cNvSpPr>
          <p:nvPr/>
        </p:nvSpPr>
        <p:spPr bwMode="auto">
          <a:xfrm>
            <a:off x="8991600" y="914400"/>
            <a:ext cx="0" cy="5257800"/>
          </a:xfrm>
          <a:prstGeom prst="line">
            <a:avLst/>
          </a:prstGeom>
          <a:noFill/>
          <a:ln w="9525">
            <a:solidFill>
              <a:schemeClr val="tx1"/>
            </a:solidFill>
            <a:round/>
            <a:headEnd/>
            <a:tailEnd/>
          </a:ln>
          <a:effectLst/>
        </p:spPr>
        <p:txBody>
          <a:bodyPr/>
          <a:lstStyle/>
          <a:p>
            <a:endParaRPr lang="zh-CN" altLang="en-US"/>
          </a:p>
        </p:txBody>
      </p:sp>
      <p:sp>
        <p:nvSpPr>
          <p:cNvPr id="155688" name="Line 40"/>
          <p:cNvSpPr>
            <a:spLocks noChangeShapeType="1"/>
          </p:cNvSpPr>
          <p:nvPr/>
        </p:nvSpPr>
        <p:spPr bwMode="auto">
          <a:xfrm>
            <a:off x="9906000" y="914400"/>
            <a:ext cx="0" cy="525780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65"/>
                                        </p:tgtEl>
                                        <p:attrNameLst>
                                          <p:attrName>style.visibility</p:attrName>
                                        </p:attrNameLst>
                                      </p:cBhvr>
                                      <p:to>
                                        <p:strVal val="visible"/>
                                      </p:to>
                                    </p:set>
                                    <p:anim calcmode="lin" valueType="num">
                                      <p:cBhvr additive="base">
                                        <p:cTn id="7" dur="500" fill="hold"/>
                                        <p:tgtEl>
                                          <p:spTgt spid="155665"/>
                                        </p:tgtEl>
                                        <p:attrNameLst>
                                          <p:attrName>ppt_x</p:attrName>
                                        </p:attrNameLst>
                                      </p:cBhvr>
                                      <p:tavLst>
                                        <p:tav tm="0">
                                          <p:val>
                                            <p:strVal val="0-#ppt_w/2"/>
                                          </p:val>
                                        </p:tav>
                                        <p:tav tm="100000">
                                          <p:val>
                                            <p:strVal val="#ppt_x"/>
                                          </p:val>
                                        </p:tav>
                                      </p:tavLst>
                                    </p:anim>
                                    <p:anim calcmode="lin" valueType="num">
                                      <p:cBhvr additive="base">
                                        <p:cTn id="8" dur="500" fill="hold"/>
                                        <p:tgtEl>
                                          <p:spTgt spid="15566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5664"/>
                                        </p:tgtEl>
                                        <p:attrNameLst>
                                          <p:attrName>style.visibility</p:attrName>
                                        </p:attrNameLst>
                                      </p:cBhvr>
                                      <p:to>
                                        <p:strVal val="visible"/>
                                      </p:to>
                                    </p:set>
                                    <p:anim calcmode="lin" valueType="num">
                                      <p:cBhvr additive="base">
                                        <p:cTn id="11" dur="500" fill="hold"/>
                                        <p:tgtEl>
                                          <p:spTgt spid="155664"/>
                                        </p:tgtEl>
                                        <p:attrNameLst>
                                          <p:attrName>ppt_x</p:attrName>
                                        </p:attrNameLst>
                                      </p:cBhvr>
                                      <p:tavLst>
                                        <p:tav tm="0">
                                          <p:val>
                                            <p:strVal val="1+#ppt_w/2"/>
                                          </p:val>
                                        </p:tav>
                                        <p:tav tm="100000">
                                          <p:val>
                                            <p:strVal val="#ppt_x"/>
                                          </p:val>
                                        </p:tav>
                                      </p:tavLst>
                                    </p:anim>
                                    <p:anim calcmode="lin" valueType="num">
                                      <p:cBhvr additive="base">
                                        <p:cTn id="12" dur="500" fill="hold"/>
                                        <p:tgtEl>
                                          <p:spTgt spid="15566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5666"/>
                                        </p:tgtEl>
                                        <p:attrNameLst>
                                          <p:attrName>style.visibility</p:attrName>
                                        </p:attrNameLst>
                                      </p:cBhvr>
                                      <p:to>
                                        <p:strVal val="visible"/>
                                      </p:to>
                                    </p:set>
                                    <p:animEffect transition="in" filter="dissolve">
                                      <p:cBhvr>
                                        <p:cTn id="17" dur="500"/>
                                        <p:tgtEl>
                                          <p:spTgt spid="155666"/>
                                        </p:tgtEl>
                                      </p:cBhvr>
                                    </p:animEffect>
                                  </p:childTnLst>
                                </p:cTn>
                              </p:par>
                              <p:par>
                                <p:cTn id="18" presetID="37" presetClass="entr" presetSubtype="0" fill="hold" grpId="0" nodeType="withEffect">
                                  <p:stCondLst>
                                    <p:cond delay="0"/>
                                  </p:stCondLst>
                                  <p:childTnLst>
                                    <p:set>
                                      <p:cBhvr>
                                        <p:cTn id="19" dur="1" fill="hold">
                                          <p:stCondLst>
                                            <p:cond delay="0"/>
                                          </p:stCondLst>
                                        </p:cTn>
                                        <p:tgtEl>
                                          <p:spTgt spid="155667"/>
                                        </p:tgtEl>
                                        <p:attrNameLst>
                                          <p:attrName>style.visibility</p:attrName>
                                        </p:attrNameLst>
                                      </p:cBhvr>
                                      <p:to>
                                        <p:strVal val="visible"/>
                                      </p:to>
                                    </p:set>
                                    <p:animEffect transition="in" filter="fade">
                                      <p:cBhvr>
                                        <p:cTn id="20" dur="1000"/>
                                        <p:tgtEl>
                                          <p:spTgt spid="155667"/>
                                        </p:tgtEl>
                                      </p:cBhvr>
                                    </p:animEffect>
                                    <p:anim calcmode="lin" valueType="num">
                                      <p:cBhvr>
                                        <p:cTn id="21" dur="1000" fill="hold"/>
                                        <p:tgtEl>
                                          <p:spTgt spid="155667"/>
                                        </p:tgtEl>
                                        <p:attrNameLst>
                                          <p:attrName>ppt_x</p:attrName>
                                        </p:attrNameLst>
                                      </p:cBhvr>
                                      <p:tavLst>
                                        <p:tav tm="0">
                                          <p:val>
                                            <p:strVal val="#ppt_x"/>
                                          </p:val>
                                        </p:tav>
                                        <p:tav tm="100000">
                                          <p:val>
                                            <p:strVal val="#ppt_x"/>
                                          </p:val>
                                        </p:tav>
                                      </p:tavLst>
                                    </p:anim>
                                    <p:anim calcmode="lin" valueType="num">
                                      <p:cBhvr>
                                        <p:cTn id="22" dur="900" decel="100000" fill="hold"/>
                                        <p:tgtEl>
                                          <p:spTgt spid="155667"/>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55667"/>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55657"/>
                                        </p:tgtEl>
                                        <p:attrNameLst>
                                          <p:attrName>style.visibility</p:attrName>
                                        </p:attrNameLst>
                                      </p:cBhvr>
                                      <p:to>
                                        <p:strVal val="visible"/>
                                      </p:to>
                                    </p:set>
                                    <p:anim calcmode="lin" valueType="num">
                                      <p:cBhvr additive="base">
                                        <p:cTn id="28" dur="1000" fill="hold"/>
                                        <p:tgtEl>
                                          <p:spTgt spid="155657"/>
                                        </p:tgtEl>
                                        <p:attrNameLst>
                                          <p:attrName>ppt_x</p:attrName>
                                        </p:attrNameLst>
                                      </p:cBhvr>
                                      <p:tavLst>
                                        <p:tav tm="0">
                                          <p:val>
                                            <p:strVal val="1+#ppt_w/2"/>
                                          </p:val>
                                        </p:tav>
                                        <p:tav tm="100000">
                                          <p:val>
                                            <p:strVal val="#ppt_x"/>
                                          </p:val>
                                        </p:tav>
                                      </p:tavLst>
                                    </p:anim>
                                    <p:anim calcmode="lin" valueType="num">
                                      <p:cBhvr additive="base">
                                        <p:cTn id="29" dur="1000" fill="hold"/>
                                        <p:tgtEl>
                                          <p:spTgt spid="15565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5668"/>
                                        </p:tgtEl>
                                        <p:attrNameLst>
                                          <p:attrName>style.visibility</p:attrName>
                                        </p:attrNameLst>
                                      </p:cBhvr>
                                      <p:to>
                                        <p:strVal val="visible"/>
                                      </p:to>
                                    </p:set>
                                    <p:animEffect transition="in" filter="wipe(left)">
                                      <p:cBhvr>
                                        <p:cTn id="34" dur="500"/>
                                        <p:tgtEl>
                                          <p:spTgt spid="155668"/>
                                        </p:tgtEl>
                                      </p:cBhvr>
                                    </p:animEffect>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155658"/>
                                        </p:tgtEl>
                                        <p:attrNameLst>
                                          <p:attrName>style.visibility</p:attrName>
                                        </p:attrNameLst>
                                      </p:cBhvr>
                                      <p:to>
                                        <p:strVal val="visible"/>
                                      </p:to>
                                    </p:set>
                                    <p:animEffect transition="in" filter="fade">
                                      <p:cBhvr>
                                        <p:cTn id="39" dur="1000"/>
                                        <p:tgtEl>
                                          <p:spTgt spid="155658"/>
                                        </p:tgtEl>
                                      </p:cBhvr>
                                    </p:animEffect>
                                    <p:anim calcmode="lin" valueType="num">
                                      <p:cBhvr>
                                        <p:cTn id="40" dur="1000" fill="hold"/>
                                        <p:tgtEl>
                                          <p:spTgt spid="155658"/>
                                        </p:tgtEl>
                                        <p:attrNameLst>
                                          <p:attrName>ppt_x</p:attrName>
                                        </p:attrNameLst>
                                      </p:cBhvr>
                                      <p:tavLst>
                                        <p:tav tm="0">
                                          <p:val>
                                            <p:strVal val="#ppt_x"/>
                                          </p:val>
                                        </p:tav>
                                        <p:tav tm="100000">
                                          <p:val>
                                            <p:strVal val="#ppt_x"/>
                                          </p:val>
                                        </p:tav>
                                      </p:tavLst>
                                    </p:anim>
                                    <p:anim calcmode="lin" valueType="num">
                                      <p:cBhvr>
                                        <p:cTn id="41" dur="900" decel="100000" fill="hold"/>
                                        <p:tgtEl>
                                          <p:spTgt spid="155658"/>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5565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7" grpId="0"/>
      <p:bldP spid="155658" grpId="0"/>
      <p:bldP spid="155664" grpId="0"/>
      <p:bldP spid="155665" grpId="0" animBg="1"/>
      <p:bldP spid="155666" grpId="0" animBg="1"/>
      <p:bldP spid="155667" grpId="0"/>
      <p:bldP spid="155668"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550" name="Rectangle 6"/>
          <p:cNvSpPr>
            <a:spLocks noChangeArrowheads="1"/>
          </p:cNvSpPr>
          <p:nvPr/>
        </p:nvSpPr>
        <p:spPr bwMode="auto">
          <a:xfrm>
            <a:off x="2438400" y="762001"/>
            <a:ext cx="2803973"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Decimal Numbers</a:t>
            </a:r>
          </a:p>
        </p:txBody>
      </p:sp>
      <p:sp>
        <p:nvSpPr>
          <p:cNvPr id="108554" name="Text Box 10"/>
          <p:cNvSpPr txBox="1">
            <a:spLocks noChangeArrowheads="1"/>
          </p:cNvSpPr>
          <p:nvPr/>
        </p:nvSpPr>
        <p:spPr bwMode="auto">
          <a:xfrm>
            <a:off x="2819400" y="4800600"/>
            <a:ext cx="8153400" cy="461665"/>
          </a:xfrm>
          <a:prstGeom prst="rect">
            <a:avLst/>
          </a:prstGeom>
          <a:noFill/>
          <a:ln w="9525">
            <a:noFill/>
            <a:miter lim="800000"/>
            <a:headEnd/>
            <a:tailEnd/>
          </a:ln>
          <a:effectLst/>
        </p:spPr>
        <p:txBody>
          <a:bodyPr wrap="square">
            <a:spAutoFit/>
          </a:bodyPr>
          <a:lstStyle/>
          <a:p>
            <a:pPr>
              <a:spcBef>
                <a:spcPct val="50000"/>
              </a:spcBef>
            </a:pPr>
            <a:r>
              <a:rPr lang="en-US" altLang="zh-CN" b="1" dirty="0">
                <a:ea typeface="宋体" charset="-122"/>
              </a:rPr>
              <a:t>Express the number 480.52 as the sum of values of each digit.</a:t>
            </a:r>
          </a:p>
        </p:txBody>
      </p:sp>
      <p:sp>
        <p:nvSpPr>
          <p:cNvPr id="108557" name="WordArt 13"/>
          <p:cNvSpPr>
            <a:spLocks noChangeArrowheads="1" noChangeShapeType="1" noTextEdit="1"/>
          </p:cNvSpPr>
          <p:nvPr/>
        </p:nvSpPr>
        <p:spPr bwMode="auto">
          <a:xfrm>
            <a:off x="1447800" y="4724400"/>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08558" name="WordArt 14"/>
          <p:cNvSpPr>
            <a:spLocks noChangeArrowheads="1" noChangeShapeType="1" noTextEdit="1"/>
          </p:cNvSpPr>
          <p:nvPr/>
        </p:nvSpPr>
        <p:spPr bwMode="auto">
          <a:xfrm>
            <a:off x="1447800" y="5486400"/>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08564" name="Text Box 20"/>
          <p:cNvSpPr txBox="1">
            <a:spLocks noChangeArrowheads="1"/>
          </p:cNvSpPr>
          <p:nvPr/>
        </p:nvSpPr>
        <p:spPr bwMode="auto">
          <a:xfrm>
            <a:off x="838200" y="1524000"/>
            <a:ext cx="10134600" cy="2893100"/>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Decimal numbers </a:t>
            </a:r>
            <a:r>
              <a:rPr lang="en-US" altLang="zh-CN" sz="2800" b="1" dirty="0">
                <a:solidFill>
                  <a:srgbClr val="0000FF"/>
                </a:solidFill>
                <a:ea typeface="宋体" charset="-122"/>
              </a:rPr>
              <a:t>can be expressed as the sum </a:t>
            </a:r>
            <a:r>
              <a:rPr lang="en-US" altLang="zh-CN" sz="2800" b="1" dirty="0">
                <a:ea typeface="宋体" charset="-122"/>
              </a:rPr>
              <a:t>of the products of each digit times the column value for that digit. </a:t>
            </a:r>
          </a:p>
          <a:p>
            <a:pPr marL="342900" indent="-342900">
              <a:spcBef>
                <a:spcPct val="50000"/>
              </a:spcBef>
              <a:buFont typeface="Arial" panose="020B0604020202020204" pitchFamily="34" charset="0"/>
              <a:buChar char="•"/>
            </a:pPr>
            <a:r>
              <a:rPr lang="en-US" altLang="zh-CN" sz="2800" b="1" dirty="0">
                <a:ea typeface="宋体" charset="-122"/>
              </a:rPr>
              <a:t>Thus, the number 9240 can be expressed as</a:t>
            </a:r>
          </a:p>
          <a:p>
            <a:pPr algn="ctr" eaLnBrk="1" hangingPunct="1"/>
            <a:r>
              <a:rPr lang="en-US" altLang="zh-CN" sz="2800" b="1" dirty="0">
                <a:ea typeface="宋体" charset="-122"/>
              </a:rPr>
              <a:t>(9 </a:t>
            </a:r>
            <a:r>
              <a:rPr lang="en-US" altLang="zh-CN" sz="2800" b="1" dirty="0">
                <a:latin typeface="Microsoft Sans Serif" pitchFamily="34" charset="0"/>
                <a:ea typeface="宋体" charset="-122"/>
              </a:rPr>
              <a:t>x</a:t>
            </a:r>
            <a:r>
              <a:rPr lang="en-US" altLang="zh-CN" sz="2800" b="1" dirty="0">
                <a:ea typeface="宋体" charset="-122"/>
              </a:rPr>
              <a:t> 10</a:t>
            </a:r>
            <a:r>
              <a:rPr lang="en-US" altLang="zh-CN" sz="2800" b="1" baseline="30000" dirty="0">
                <a:ea typeface="宋体" charset="-122"/>
              </a:rPr>
              <a:t>3</a:t>
            </a:r>
            <a:r>
              <a:rPr lang="en-US" altLang="zh-CN" sz="2800" b="1" dirty="0">
                <a:ea typeface="宋体" charset="-122"/>
              </a:rPr>
              <a:t>) + (2 </a:t>
            </a:r>
            <a:r>
              <a:rPr lang="en-US" altLang="zh-CN" sz="2800" b="1" dirty="0">
                <a:latin typeface="Microsoft Sans Serif" pitchFamily="34" charset="0"/>
                <a:ea typeface="宋体" charset="-122"/>
              </a:rPr>
              <a:t>x</a:t>
            </a:r>
            <a:r>
              <a:rPr lang="en-US" altLang="zh-CN" sz="2800" b="1" dirty="0">
                <a:ea typeface="宋体" charset="-122"/>
              </a:rPr>
              <a:t> 10</a:t>
            </a:r>
            <a:r>
              <a:rPr lang="en-US" altLang="zh-CN" sz="2800" b="1" baseline="30000" dirty="0">
                <a:ea typeface="宋体" charset="-122"/>
              </a:rPr>
              <a:t>2</a:t>
            </a:r>
            <a:r>
              <a:rPr lang="en-US" altLang="zh-CN" sz="2800" b="1" dirty="0">
                <a:ea typeface="宋体" charset="-122"/>
              </a:rPr>
              <a:t>) + (4 </a:t>
            </a:r>
            <a:r>
              <a:rPr lang="en-US" altLang="zh-CN" sz="2800" b="1" dirty="0">
                <a:latin typeface="Microsoft Sans Serif" pitchFamily="34" charset="0"/>
                <a:ea typeface="宋体" charset="-122"/>
              </a:rPr>
              <a:t>x</a:t>
            </a:r>
            <a:r>
              <a:rPr lang="en-US" altLang="zh-CN" sz="2800" b="1" dirty="0">
                <a:ea typeface="宋体" charset="-122"/>
              </a:rPr>
              <a:t> 10</a:t>
            </a:r>
            <a:r>
              <a:rPr lang="en-US" altLang="zh-CN" sz="2800" b="1" baseline="30000" dirty="0">
                <a:ea typeface="宋体" charset="-122"/>
              </a:rPr>
              <a:t>1</a:t>
            </a:r>
            <a:r>
              <a:rPr lang="en-US" altLang="zh-CN" sz="2800" b="1" dirty="0">
                <a:ea typeface="宋体" charset="-122"/>
              </a:rPr>
              <a:t>) + (0 </a:t>
            </a:r>
            <a:r>
              <a:rPr lang="en-US" altLang="zh-CN" sz="2800" b="1" dirty="0">
                <a:latin typeface="Microsoft Sans Serif" pitchFamily="34" charset="0"/>
                <a:ea typeface="宋体" charset="-122"/>
              </a:rPr>
              <a:t>x</a:t>
            </a:r>
            <a:r>
              <a:rPr lang="en-US" altLang="zh-CN" sz="2800" b="1" dirty="0">
                <a:ea typeface="宋体" charset="-122"/>
              </a:rPr>
              <a:t> 10</a:t>
            </a:r>
            <a:r>
              <a:rPr lang="en-US" altLang="zh-CN" sz="2800" b="1" baseline="30000" dirty="0">
                <a:ea typeface="宋体" charset="-122"/>
              </a:rPr>
              <a:t>0</a:t>
            </a:r>
            <a:r>
              <a:rPr lang="en-US" altLang="zh-CN" sz="2800" b="1" dirty="0">
                <a:ea typeface="宋体" charset="-122"/>
              </a:rPr>
              <a:t>)</a:t>
            </a:r>
          </a:p>
          <a:p>
            <a:pPr eaLnBrk="1" hangingPunct="1"/>
            <a:r>
              <a:rPr lang="en-US" altLang="zh-CN" sz="2800" b="1" dirty="0">
                <a:ea typeface="宋体" charset="-122"/>
              </a:rPr>
              <a:t>     or</a:t>
            </a:r>
          </a:p>
          <a:p>
            <a:pPr algn="ctr" eaLnBrk="1" hangingPunct="1"/>
            <a:r>
              <a:rPr lang="en-US" altLang="zh-CN" sz="2800" b="1" dirty="0">
                <a:ea typeface="宋体" charset="-122"/>
              </a:rPr>
              <a:t>     9 </a:t>
            </a:r>
            <a:r>
              <a:rPr lang="en-US" altLang="zh-CN" sz="2800" b="1" dirty="0">
                <a:latin typeface="Microsoft Sans Serif" pitchFamily="34" charset="0"/>
                <a:ea typeface="宋体" charset="-122"/>
              </a:rPr>
              <a:t>x</a:t>
            </a:r>
            <a:r>
              <a:rPr lang="en-US" altLang="zh-CN" sz="2800" b="1" dirty="0">
                <a:ea typeface="宋体" charset="-122"/>
              </a:rPr>
              <a:t> 1,000 + 2 </a:t>
            </a:r>
            <a:r>
              <a:rPr lang="en-US" altLang="zh-CN" sz="2800" b="1" dirty="0">
                <a:latin typeface="Microsoft Sans Serif" pitchFamily="34" charset="0"/>
                <a:ea typeface="宋体" charset="-122"/>
              </a:rPr>
              <a:t>x</a:t>
            </a:r>
            <a:r>
              <a:rPr lang="en-US" altLang="zh-CN" sz="2800" b="1" dirty="0">
                <a:ea typeface="宋体" charset="-122"/>
              </a:rPr>
              <a:t> 100 + 4 </a:t>
            </a:r>
            <a:r>
              <a:rPr lang="en-US" altLang="zh-CN" sz="2800" b="1" dirty="0">
                <a:latin typeface="Microsoft Sans Serif" pitchFamily="34" charset="0"/>
                <a:ea typeface="宋体" charset="-122"/>
              </a:rPr>
              <a:t>x </a:t>
            </a:r>
            <a:r>
              <a:rPr lang="en-US" altLang="zh-CN" sz="2800" b="1" dirty="0">
                <a:ea typeface="宋体" charset="-122"/>
              </a:rPr>
              <a:t> 10 + 0 </a:t>
            </a:r>
            <a:r>
              <a:rPr lang="en-US" altLang="zh-CN" sz="2800" b="1" dirty="0">
                <a:latin typeface="Microsoft Sans Serif" pitchFamily="34" charset="0"/>
                <a:ea typeface="宋体" charset="-122"/>
              </a:rPr>
              <a:t>x</a:t>
            </a:r>
            <a:r>
              <a:rPr lang="en-US" altLang="zh-CN" sz="2800" b="1" dirty="0">
                <a:ea typeface="宋体" charset="-122"/>
              </a:rPr>
              <a:t> 1 </a:t>
            </a:r>
          </a:p>
        </p:txBody>
      </p:sp>
      <p:sp>
        <p:nvSpPr>
          <p:cNvPr id="108565" name="Text Box 21"/>
          <p:cNvSpPr txBox="1">
            <a:spLocks noChangeArrowheads="1"/>
          </p:cNvSpPr>
          <p:nvPr/>
        </p:nvSpPr>
        <p:spPr bwMode="auto">
          <a:xfrm>
            <a:off x="2853004" y="5486400"/>
            <a:ext cx="8839200" cy="461665"/>
          </a:xfrm>
          <a:prstGeom prst="rect">
            <a:avLst/>
          </a:prstGeom>
          <a:noFill/>
          <a:ln w="9525">
            <a:noFill/>
            <a:miter lim="800000"/>
            <a:headEnd/>
            <a:tailEnd/>
          </a:ln>
          <a:effectLst/>
        </p:spPr>
        <p:txBody>
          <a:bodyPr wrap="square">
            <a:spAutoFit/>
          </a:bodyPr>
          <a:lstStyle/>
          <a:p>
            <a:pPr>
              <a:spcBef>
                <a:spcPct val="50000"/>
              </a:spcBef>
            </a:pPr>
            <a:r>
              <a:rPr lang="en-US" altLang="zh-CN" b="1" dirty="0">
                <a:ea typeface="宋体" charset="-122"/>
              </a:rPr>
              <a:t>480.52 =</a:t>
            </a:r>
            <a:r>
              <a:rPr lang="en-US" altLang="zh-CN" b="1" dirty="0">
                <a:solidFill>
                  <a:srgbClr val="FF0000"/>
                </a:solidFill>
                <a:ea typeface="宋体" charset="-122"/>
              </a:rPr>
              <a:t> (4 </a:t>
            </a:r>
            <a:r>
              <a:rPr lang="en-US" altLang="zh-CN" b="1" dirty="0">
                <a:solidFill>
                  <a:srgbClr val="FF0000"/>
                </a:solidFill>
                <a:latin typeface="Arial" charset="0"/>
                <a:ea typeface="宋体" charset="-122"/>
              </a:rPr>
              <a:t>x</a:t>
            </a:r>
            <a:r>
              <a:rPr lang="en-US" altLang="zh-CN" b="1" dirty="0">
                <a:solidFill>
                  <a:srgbClr val="FF0000"/>
                </a:solidFill>
                <a:ea typeface="宋体" charset="-122"/>
              </a:rPr>
              <a:t> 10</a:t>
            </a:r>
            <a:r>
              <a:rPr lang="en-US" altLang="zh-CN" b="1" baseline="30000" dirty="0">
                <a:solidFill>
                  <a:srgbClr val="FF0000"/>
                </a:solidFill>
                <a:ea typeface="宋体" charset="-122"/>
              </a:rPr>
              <a:t>2</a:t>
            </a:r>
            <a:r>
              <a:rPr lang="en-US" altLang="zh-CN" b="1" dirty="0">
                <a:solidFill>
                  <a:srgbClr val="FF0000"/>
                </a:solidFill>
                <a:ea typeface="宋体" charset="-122"/>
              </a:rPr>
              <a:t>) + (8 </a:t>
            </a:r>
            <a:r>
              <a:rPr lang="en-US" altLang="zh-CN" b="1" dirty="0">
                <a:solidFill>
                  <a:srgbClr val="FF0000"/>
                </a:solidFill>
                <a:latin typeface="Arial" charset="0"/>
                <a:ea typeface="宋体" charset="-122"/>
              </a:rPr>
              <a:t>x</a:t>
            </a:r>
            <a:r>
              <a:rPr lang="en-US" altLang="zh-CN" b="1" dirty="0">
                <a:solidFill>
                  <a:srgbClr val="FF0000"/>
                </a:solidFill>
                <a:ea typeface="宋体" charset="-122"/>
              </a:rPr>
              <a:t> 10</a:t>
            </a:r>
            <a:r>
              <a:rPr lang="en-US" altLang="zh-CN" b="1" baseline="30000" dirty="0">
                <a:solidFill>
                  <a:srgbClr val="FF0000"/>
                </a:solidFill>
                <a:ea typeface="宋体" charset="-122"/>
              </a:rPr>
              <a:t>1</a:t>
            </a:r>
            <a:r>
              <a:rPr lang="en-US" altLang="zh-CN" b="1" dirty="0">
                <a:solidFill>
                  <a:srgbClr val="FF0000"/>
                </a:solidFill>
                <a:ea typeface="宋体" charset="-122"/>
              </a:rPr>
              <a:t>) + (0 </a:t>
            </a:r>
            <a:r>
              <a:rPr lang="en-US" altLang="zh-CN" b="1" dirty="0">
                <a:solidFill>
                  <a:srgbClr val="FF0000"/>
                </a:solidFill>
                <a:latin typeface="Arial" charset="0"/>
                <a:ea typeface="宋体" charset="-122"/>
              </a:rPr>
              <a:t>x</a:t>
            </a:r>
            <a:r>
              <a:rPr lang="en-US" altLang="zh-CN" b="1" dirty="0">
                <a:solidFill>
                  <a:srgbClr val="FF0000"/>
                </a:solidFill>
                <a:ea typeface="宋体" charset="-122"/>
              </a:rPr>
              <a:t> 10</a:t>
            </a:r>
            <a:r>
              <a:rPr lang="en-US" altLang="zh-CN" b="1" baseline="30000" dirty="0">
                <a:solidFill>
                  <a:srgbClr val="FF0000"/>
                </a:solidFill>
                <a:ea typeface="宋体" charset="-122"/>
              </a:rPr>
              <a:t>0</a:t>
            </a:r>
            <a:r>
              <a:rPr lang="en-US" altLang="zh-CN" b="1" dirty="0">
                <a:solidFill>
                  <a:srgbClr val="FF0000"/>
                </a:solidFill>
                <a:ea typeface="宋体" charset="-122"/>
              </a:rPr>
              <a:t>) + (5 </a:t>
            </a:r>
            <a:r>
              <a:rPr lang="en-US" altLang="zh-CN" b="1" dirty="0">
                <a:solidFill>
                  <a:srgbClr val="FF0000"/>
                </a:solidFill>
                <a:latin typeface="Arial" charset="0"/>
                <a:ea typeface="宋体" charset="-122"/>
              </a:rPr>
              <a:t>x</a:t>
            </a:r>
            <a:r>
              <a:rPr lang="en-US" altLang="zh-CN" b="1" dirty="0">
                <a:solidFill>
                  <a:srgbClr val="FF0000"/>
                </a:solidFill>
                <a:ea typeface="宋体" charset="-122"/>
              </a:rPr>
              <a:t> 10</a:t>
            </a:r>
            <a:r>
              <a:rPr lang="en-US" altLang="zh-CN" b="1" baseline="30000" dirty="0">
                <a:solidFill>
                  <a:srgbClr val="FF0000"/>
                </a:solidFill>
                <a:ea typeface="宋体" charset="-122"/>
              </a:rPr>
              <a:t>-1</a:t>
            </a:r>
            <a:r>
              <a:rPr lang="en-US" altLang="zh-CN" b="1" dirty="0">
                <a:solidFill>
                  <a:srgbClr val="FF0000"/>
                </a:solidFill>
                <a:ea typeface="宋体" charset="-122"/>
              </a:rPr>
              <a:t>) +(2 </a:t>
            </a:r>
            <a:r>
              <a:rPr lang="en-US" altLang="zh-CN" b="1" dirty="0">
                <a:solidFill>
                  <a:srgbClr val="FF0000"/>
                </a:solidFill>
                <a:latin typeface="Arial" charset="0"/>
                <a:ea typeface="宋体" charset="-122"/>
              </a:rPr>
              <a:t>x</a:t>
            </a:r>
            <a:r>
              <a:rPr lang="en-US" altLang="zh-CN" b="1" dirty="0">
                <a:solidFill>
                  <a:srgbClr val="FF0000"/>
                </a:solidFill>
                <a:ea typeface="宋体" charset="-122"/>
              </a:rPr>
              <a:t> 10</a:t>
            </a:r>
            <a:r>
              <a:rPr lang="en-US" altLang="zh-CN" b="1" baseline="30000" dirty="0">
                <a:solidFill>
                  <a:srgbClr val="FF0000"/>
                </a:solidFill>
                <a:ea typeface="宋体" charset="-122"/>
              </a:rPr>
              <a:t>-2</a:t>
            </a:r>
            <a:r>
              <a:rPr lang="en-US" altLang="zh-CN" b="1" dirty="0">
                <a:solidFill>
                  <a:srgbClr val="FF0000"/>
                </a:solidFill>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8564">
                                            <p:txEl>
                                              <p:pRg st="1" end="1"/>
                                            </p:txEl>
                                          </p:spTgt>
                                        </p:tgtEl>
                                        <p:attrNameLst>
                                          <p:attrName>style.visibility</p:attrName>
                                        </p:attrNameLst>
                                      </p:cBhvr>
                                      <p:to>
                                        <p:strVal val="visible"/>
                                      </p:to>
                                    </p:set>
                                    <p:anim calcmode="lin" valueType="num">
                                      <p:cBhvr additive="base">
                                        <p:cTn id="7" dur="500" fill="hold"/>
                                        <p:tgtEl>
                                          <p:spTgt spid="108564">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564">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8564">
                                            <p:txEl>
                                              <p:pRg st="2" end="2"/>
                                            </p:txEl>
                                          </p:spTgt>
                                        </p:tgtEl>
                                        <p:attrNameLst>
                                          <p:attrName>style.visibility</p:attrName>
                                        </p:attrNameLst>
                                      </p:cBhvr>
                                      <p:to>
                                        <p:strVal val="visible"/>
                                      </p:to>
                                    </p:set>
                                    <p:anim calcmode="lin" valueType="num">
                                      <p:cBhvr additive="base">
                                        <p:cTn id="11" dur="500" fill="hold"/>
                                        <p:tgtEl>
                                          <p:spTgt spid="108564">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8564">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8564">
                                            <p:txEl>
                                              <p:pRg st="3" end="3"/>
                                            </p:txEl>
                                          </p:spTgt>
                                        </p:tgtEl>
                                        <p:attrNameLst>
                                          <p:attrName>style.visibility</p:attrName>
                                        </p:attrNameLst>
                                      </p:cBhvr>
                                      <p:to>
                                        <p:strVal val="visible"/>
                                      </p:to>
                                    </p:set>
                                    <p:anim calcmode="lin" valueType="num">
                                      <p:cBhvr additive="base">
                                        <p:cTn id="15" dur="500" fill="hold"/>
                                        <p:tgtEl>
                                          <p:spTgt spid="108564">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8564">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8564">
                                            <p:txEl>
                                              <p:pRg st="4" end="4"/>
                                            </p:txEl>
                                          </p:spTgt>
                                        </p:tgtEl>
                                        <p:attrNameLst>
                                          <p:attrName>style.visibility</p:attrName>
                                        </p:attrNameLst>
                                      </p:cBhvr>
                                      <p:to>
                                        <p:strVal val="visible"/>
                                      </p:to>
                                    </p:set>
                                    <p:anim calcmode="lin" valueType="num">
                                      <p:cBhvr additive="base">
                                        <p:cTn id="19" dur="500" fill="hold"/>
                                        <p:tgtEl>
                                          <p:spTgt spid="108564">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85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557"/>
                                        </p:tgtEl>
                                        <p:attrNameLst>
                                          <p:attrName>style.visibility</p:attrName>
                                        </p:attrNameLst>
                                      </p:cBhvr>
                                      <p:to>
                                        <p:strVal val="visible"/>
                                      </p:to>
                                    </p:set>
                                    <p:anim calcmode="lin" valueType="num">
                                      <p:cBhvr additive="base">
                                        <p:cTn id="25" dur="500" fill="hold"/>
                                        <p:tgtEl>
                                          <p:spTgt spid="108557"/>
                                        </p:tgtEl>
                                        <p:attrNameLst>
                                          <p:attrName>ppt_x</p:attrName>
                                        </p:attrNameLst>
                                      </p:cBhvr>
                                      <p:tavLst>
                                        <p:tav tm="0">
                                          <p:val>
                                            <p:strVal val="0-#ppt_w/2"/>
                                          </p:val>
                                        </p:tav>
                                        <p:tav tm="100000">
                                          <p:val>
                                            <p:strVal val="#ppt_x"/>
                                          </p:val>
                                        </p:tav>
                                      </p:tavLst>
                                    </p:anim>
                                    <p:anim calcmode="lin" valueType="num">
                                      <p:cBhvr additive="base">
                                        <p:cTn id="26" dur="500" fill="hold"/>
                                        <p:tgtEl>
                                          <p:spTgt spid="10855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08554"/>
                                        </p:tgtEl>
                                        <p:attrNameLst>
                                          <p:attrName>style.visibility</p:attrName>
                                        </p:attrNameLst>
                                      </p:cBhvr>
                                      <p:to>
                                        <p:strVal val="visible"/>
                                      </p:to>
                                    </p:set>
                                    <p:anim calcmode="lin" valueType="num">
                                      <p:cBhvr additive="base">
                                        <p:cTn id="29" dur="500" fill="hold"/>
                                        <p:tgtEl>
                                          <p:spTgt spid="108554"/>
                                        </p:tgtEl>
                                        <p:attrNameLst>
                                          <p:attrName>ppt_x</p:attrName>
                                        </p:attrNameLst>
                                      </p:cBhvr>
                                      <p:tavLst>
                                        <p:tav tm="0">
                                          <p:val>
                                            <p:strVal val="0-#ppt_w/2"/>
                                          </p:val>
                                        </p:tav>
                                        <p:tav tm="100000">
                                          <p:val>
                                            <p:strVal val="#ppt_x"/>
                                          </p:val>
                                        </p:tav>
                                      </p:tavLst>
                                    </p:anim>
                                    <p:anim calcmode="lin" valueType="num">
                                      <p:cBhvr additive="base">
                                        <p:cTn id="30" dur="500" fill="hold"/>
                                        <p:tgtEl>
                                          <p:spTgt spid="10855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08558"/>
                                        </p:tgtEl>
                                        <p:attrNameLst>
                                          <p:attrName>style.visibility</p:attrName>
                                        </p:attrNameLst>
                                      </p:cBhvr>
                                      <p:to>
                                        <p:strVal val="visible"/>
                                      </p:to>
                                    </p:set>
                                    <p:animEffect transition="in" filter="dissolve">
                                      <p:cBhvr>
                                        <p:cTn id="35" dur="500"/>
                                        <p:tgtEl>
                                          <p:spTgt spid="10855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08565"/>
                                        </p:tgtEl>
                                        <p:attrNameLst>
                                          <p:attrName>style.visibility</p:attrName>
                                        </p:attrNameLst>
                                      </p:cBhvr>
                                      <p:to>
                                        <p:strVal val="visible"/>
                                      </p:to>
                                    </p:set>
                                    <p:animEffect transition="in" filter="wipe(left)">
                                      <p:cBhvr>
                                        <p:cTn id="39" dur="1000"/>
                                        <p:tgtEl>
                                          <p:spTgt spid="10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4" grpId="0"/>
      <p:bldP spid="108557" grpId="0" animBg="1"/>
      <p:bldP spid="108558" grpId="0" animBg="1"/>
      <p:bldP spid="10856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E7B87F-4CF6-4D59-AF76-64CB0252A52B}"/>
              </a:ext>
            </a:extLst>
          </p:cNvPr>
          <p:cNvSpPr txBox="1"/>
          <p:nvPr>
            <p:custDataLst>
              <p:tags r:id="rId2"/>
            </p:custDataLst>
          </p:nvPr>
        </p:nvSpPr>
        <p:spPr>
          <a:xfrm>
            <a:off x="1252804" y="1149973"/>
            <a:ext cx="9753600" cy="2143125"/>
          </a:xfrm>
          <a:prstGeom prst="rect">
            <a:avLst/>
          </a:prstGeom>
          <a:noFill/>
        </p:spPr>
        <p:txBody>
          <a:bodyPr vert="horz" wrap="square" rtlCol="0" anchor="ctr" anchorCtr="0">
            <a:noAutofit/>
          </a:bodyPr>
          <a:lstStyle/>
          <a:p>
            <a:pPr marL="342900" indent="-342900">
              <a:lnSpc>
                <a:spcPct val="150000"/>
              </a:lnSpc>
              <a:spcBef>
                <a:spcPct val="50000"/>
              </a:spcBef>
              <a:buFont typeface="Arial" panose="020B0604020202020204" pitchFamily="34" charset="0"/>
              <a:buChar char="•"/>
            </a:pPr>
            <a:r>
              <a:rPr lang="en-US" altLang="zh-CN" sz="2800" dirty="0">
                <a:latin typeface="+mn-ea"/>
              </a:rPr>
              <a:t>16</a:t>
            </a:r>
            <a:r>
              <a:rPr lang="zh-CN" altLang="en-US" sz="2800" dirty="0">
                <a:latin typeface="+mn-ea"/>
              </a:rPr>
              <a:t>位二进制数的最大值是什么？分别用八进制</a:t>
            </a:r>
            <a:r>
              <a:rPr lang="zh-CN" altLang="en-US" sz="2800" dirty="0">
                <a:solidFill>
                  <a:srgbClr val="639EF4"/>
                </a:solidFill>
                <a:latin typeface="+mn-ea"/>
              </a:rPr>
              <a:t> </a:t>
            </a:r>
            <a:r>
              <a:rPr lang="en-US" altLang="zh-CN" sz="2800" dirty="0">
                <a:solidFill>
                  <a:srgbClr val="639EF4"/>
                </a:solidFill>
                <a:latin typeface="+mn-ea"/>
              </a:rPr>
              <a:t>[</a:t>
            </a:r>
            <a:r>
              <a:rPr lang="zh-CN" altLang="en-US" sz="2800" dirty="0">
                <a:solidFill>
                  <a:srgbClr val="639EF4"/>
                </a:solidFill>
                <a:latin typeface="+mn-ea"/>
              </a:rPr>
              <a:t>填空</a:t>
            </a:r>
            <a:r>
              <a:rPr lang="en-US" altLang="zh-CN" sz="2800" dirty="0">
                <a:solidFill>
                  <a:srgbClr val="639EF4"/>
                </a:solidFill>
                <a:latin typeface="+mn-ea"/>
              </a:rPr>
              <a:t>1]</a:t>
            </a:r>
            <a:r>
              <a:rPr lang="en-US" altLang="zh-CN" sz="2800" dirty="0">
                <a:solidFill>
                  <a:srgbClr val="000000"/>
                </a:solidFill>
                <a:latin typeface="+mn-ea"/>
              </a:rPr>
              <a:t> </a:t>
            </a:r>
            <a:r>
              <a:rPr lang="zh-CN" altLang="en-US" sz="2800" dirty="0">
                <a:latin typeface="+mn-ea"/>
              </a:rPr>
              <a:t>、十六进制</a:t>
            </a:r>
            <a:r>
              <a:rPr lang="zh-CN" altLang="en-US" sz="2800" dirty="0">
                <a:solidFill>
                  <a:srgbClr val="639EF4"/>
                </a:solidFill>
                <a:latin typeface="+mn-ea"/>
              </a:rPr>
              <a:t> </a:t>
            </a:r>
            <a:r>
              <a:rPr lang="en-US" altLang="zh-CN" sz="2800" dirty="0">
                <a:solidFill>
                  <a:srgbClr val="639EF4"/>
                </a:solidFill>
                <a:latin typeface="+mn-ea"/>
              </a:rPr>
              <a:t>[</a:t>
            </a:r>
            <a:r>
              <a:rPr lang="zh-CN" altLang="en-US" sz="2800" dirty="0">
                <a:solidFill>
                  <a:srgbClr val="639EF4"/>
                </a:solidFill>
                <a:latin typeface="+mn-ea"/>
              </a:rPr>
              <a:t>填空</a:t>
            </a:r>
            <a:r>
              <a:rPr lang="en-US" altLang="zh-CN" sz="2800" dirty="0">
                <a:solidFill>
                  <a:srgbClr val="639EF4"/>
                </a:solidFill>
                <a:latin typeface="+mn-ea"/>
              </a:rPr>
              <a:t>2]</a:t>
            </a:r>
            <a:r>
              <a:rPr lang="en-US" altLang="zh-CN" sz="2800" dirty="0">
                <a:solidFill>
                  <a:srgbClr val="000000"/>
                </a:solidFill>
                <a:latin typeface="+mn-ea"/>
              </a:rPr>
              <a:t> </a:t>
            </a:r>
            <a:r>
              <a:rPr lang="zh-CN" altLang="en-US" sz="2800" dirty="0">
                <a:latin typeface="+mn-ea"/>
              </a:rPr>
              <a:t>、十进制</a:t>
            </a:r>
            <a:r>
              <a:rPr lang="zh-CN" altLang="en-US" sz="2800" dirty="0">
                <a:solidFill>
                  <a:srgbClr val="639EF4"/>
                </a:solidFill>
                <a:latin typeface="+mn-ea"/>
              </a:rPr>
              <a:t> </a:t>
            </a:r>
            <a:r>
              <a:rPr lang="en-US" altLang="zh-CN" sz="2800" dirty="0">
                <a:solidFill>
                  <a:srgbClr val="639EF4"/>
                </a:solidFill>
                <a:latin typeface="+mn-ea"/>
              </a:rPr>
              <a:t>[</a:t>
            </a:r>
            <a:r>
              <a:rPr lang="zh-CN" altLang="en-US" sz="2800" dirty="0">
                <a:solidFill>
                  <a:srgbClr val="639EF4"/>
                </a:solidFill>
                <a:latin typeface="+mn-ea"/>
              </a:rPr>
              <a:t>填空</a:t>
            </a:r>
            <a:r>
              <a:rPr lang="en-US" altLang="zh-CN" sz="2800" dirty="0">
                <a:solidFill>
                  <a:srgbClr val="639EF4"/>
                </a:solidFill>
                <a:latin typeface="+mn-ea"/>
              </a:rPr>
              <a:t>3]</a:t>
            </a:r>
            <a:r>
              <a:rPr lang="en-US" altLang="zh-CN" sz="2800" dirty="0">
                <a:solidFill>
                  <a:srgbClr val="000000"/>
                </a:solidFill>
                <a:latin typeface="+mn-ea"/>
              </a:rPr>
              <a:t> </a:t>
            </a:r>
            <a:r>
              <a:rPr lang="zh-CN" altLang="en-US" sz="2800" dirty="0">
                <a:latin typeface="+mn-ea"/>
              </a:rPr>
              <a:t>表示。</a:t>
            </a:r>
            <a:endParaRPr lang="en-US" altLang="zh-CN" sz="2800" dirty="0">
              <a:latin typeface="+mn-ea"/>
            </a:endParaRPr>
          </a:p>
        </p:txBody>
      </p:sp>
      <p:sp>
        <p:nvSpPr>
          <p:cNvPr id="7" name="矩形: 圆角 6">
            <a:extLst>
              <a:ext uri="{FF2B5EF4-FFF2-40B4-BE49-F238E27FC236}">
                <a16:creationId xmlns:a16="http://schemas.microsoft.com/office/drawing/2014/main" id="{55B4AD55-3F26-4045-ACDB-F028741C07A7}"/>
              </a:ext>
            </a:extLst>
          </p:cNvPr>
          <p:cNvSpPr/>
          <p:nvPr>
            <p:custDataLst>
              <p:tags r:id="rId3"/>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FE22DE2A-B7C5-4B76-971C-2CB8A9EBCC9C}"/>
              </a:ext>
            </a:extLst>
          </p:cNvPr>
          <p:cNvSpPr/>
          <p:nvPr>
            <p:custDataLst>
              <p:tags r:id="rId4"/>
            </p:custDataLst>
          </p:nvPr>
        </p:nvSpPr>
        <p:spPr bwMode="auto">
          <a:xfrm>
            <a:off x="0" y="5727383"/>
            <a:ext cx="12192000" cy="48768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noAutofit/>
          </a:bodyPr>
          <a:lstStyle/>
          <a:p>
            <a:pPr eaLnBrk="1" hangingPunct="1"/>
            <a:r>
              <a:rPr kumimoji="0" lang="zh-CN" altLang="en-US"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455DEB1D-A126-45B2-A15A-A926F45557EC}"/>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E51E5FCB-0829-41D2-A12B-E947549EE684}"/>
                </a:ext>
              </a:extLst>
            </p:cNvPr>
            <p:cNvSpPr/>
            <p:nvPr>
              <p:custDataLst>
                <p:tags r:id="rId7"/>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9" name="ColorBlock">
              <a:extLst>
                <a:ext uri="{FF2B5EF4-FFF2-40B4-BE49-F238E27FC236}">
                  <a16:creationId xmlns:a16="http://schemas.microsoft.com/office/drawing/2014/main" id="{4C037750-A60E-45FA-BB12-85A830D112C9}"/>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0" name="TypeText">
              <a:extLst>
                <a:ext uri="{FF2B5EF4-FFF2-40B4-BE49-F238E27FC236}">
                  <a16:creationId xmlns:a16="http://schemas.microsoft.com/office/drawing/2014/main" id="{221E3CB7-6AB5-4CEB-B108-2ACA46513D1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1" name="TipText">
              <a:extLst>
                <a:ext uri="{FF2B5EF4-FFF2-40B4-BE49-F238E27FC236}">
                  <a16:creationId xmlns:a16="http://schemas.microsoft.com/office/drawing/2014/main" id="{F78DCC09-AE33-4696-85E7-15DA190DF04F}"/>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6E77FB8-2B71-481A-97AF-A1BFDBA13484}"/>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253932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7700" name="Rectangle 4"/>
          <p:cNvSpPr>
            <a:spLocks noChangeArrowheads="1"/>
          </p:cNvSpPr>
          <p:nvPr/>
        </p:nvSpPr>
        <p:spPr bwMode="auto">
          <a:xfrm>
            <a:off x="2438401" y="381001"/>
            <a:ext cx="3555782"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BCD</a:t>
            </a:r>
            <a:r>
              <a:rPr lang="zh-CN" altLang="en-US" sz="2800" dirty="0">
                <a:solidFill>
                  <a:srgbClr val="FFFF99"/>
                </a:solidFill>
                <a:ea typeface="宋体" charset="-122"/>
              </a:rPr>
              <a:t>（二</a:t>
            </a:r>
            <a:r>
              <a:rPr lang="en-US" altLang="zh-CN" sz="2800" dirty="0">
                <a:solidFill>
                  <a:srgbClr val="FFFF99"/>
                </a:solidFill>
                <a:ea typeface="宋体" charset="-122"/>
              </a:rPr>
              <a:t>-</a:t>
            </a:r>
            <a:r>
              <a:rPr lang="zh-CN" altLang="en-US" sz="2800" dirty="0">
                <a:solidFill>
                  <a:srgbClr val="FFFF99"/>
                </a:solidFill>
                <a:ea typeface="宋体" charset="-122"/>
              </a:rPr>
              <a:t>十进制码）</a:t>
            </a:r>
            <a:endParaRPr lang="en-US" altLang="zh-CN" sz="2800" dirty="0">
              <a:solidFill>
                <a:srgbClr val="FFFF99"/>
              </a:solidFill>
              <a:ea typeface="宋体" charset="-122"/>
            </a:endParaRPr>
          </a:p>
        </p:txBody>
      </p:sp>
      <p:sp>
        <p:nvSpPr>
          <p:cNvPr id="157701" name="Text Box 5"/>
          <p:cNvSpPr txBox="1">
            <a:spLocks noChangeArrowheads="1"/>
          </p:cNvSpPr>
          <p:nvPr/>
        </p:nvSpPr>
        <p:spPr bwMode="auto">
          <a:xfrm>
            <a:off x="2438401" y="3276600"/>
            <a:ext cx="7102475" cy="457200"/>
          </a:xfrm>
          <a:prstGeom prst="rect">
            <a:avLst/>
          </a:prstGeom>
          <a:noFill/>
          <a:ln w="9525">
            <a:noFill/>
            <a:miter lim="800000"/>
            <a:headEnd/>
            <a:tailEnd/>
          </a:ln>
          <a:effectLst/>
        </p:spPr>
        <p:txBody>
          <a:bodyPr>
            <a:spAutoFit/>
          </a:bodyPr>
          <a:lstStyle/>
          <a:p>
            <a:endParaRPr lang="zh-CN" altLang="zh-CN"/>
          </a:p>
        </p:txBody>
      </p:sp>
      <p:sp>
        <p:nvSpPr>
          <p:cNvPr id="157702" name="Text Box 6"/>
          <p:cNvSpPr txBox="1">
            <a:spLocks noChangeArrowheads="1"/>
          </p:cNvSpPr>
          <p:nvPr/>
        </p:nvSpPr>
        <p:spPr bwMode="auto">
          <a:xfrm>
            <a:off x="762000" y="1322914"/>
            <a:ext cx="6858000" cy="2246769"/>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solidFill>
                  <a:srgbClr val="0000FF"/>
                </a:solidFill>
                <a:ea typeface="宋体" charset="-122"/>
              </a:rPr>
              <a:t>Binary coded decimal </a:t>
            </a:r>
            <a:r>
              <a:rPr lang="en-US" altLang="zh-CN" sz="2800" b="1" dirty="0">
                <a:ea typeface="宋体" charset="-122"/>
              </a:rPr>
              <a:t>(BCD) is a </a:t>
            </a:r>
            <a:r>
              <a:rPr lang="en-US" altLang="zh-CN" sz="2800" b="1" dirty="0">
                <a:solidFill>
                  <a:srgbClr val="FF0000"/>
                </a:solidFill>
                <a:ea typeface="宋体" charset="-122"/>
              </a:rPr>
              <a:t>weighted code </a:t>
            </a:r>
            <a:r>
              <a:rPr lang="zh-CN" altLang="en-US" sz="2800" b="1" dirty="0">
                <a:solidFill>
                  <a:srgbClr val="FF0000"/>
                </a:solidFill>
                <a:ea typeface="宋体" charset="-122"/>
              </a:rPr>
              <a:t>（权重码）</a:t>
            </a:r>
            <a:r>
              <a:rPr lang="en-US" altLang="zh-CN" sz="2800" b="1" dirty="0">
                <a:ea typeface="宋体" charset="-122"/>
              </a:rPr>
              <a:t>that is commonly used in digital systems when it is necessary to show decimal numbers such as in clock displays. </a:t>
            </a:r>
          </a:p>
        </p:txBody>
      </p:sp>
      <p:grpSp>
        <p:nvGrpSpPr>
          <p:cNvPr id="2" name="组合 1">
            <a:extLst>
              <a:ext uri="{FF2B5EF4-FFF2-40B4-BE49-F238E27FC236}">
                <a16:creationId xmlns:a16="http://schemas.microsoft.com/office/drawing/2014/main" id="{D4813BFB-6A7B-42E1-8E57-8774379B911A}"/>
              </a:ext>
            </a:extLst>
          </p:cNvPr>
          <p:cNvGrpSpPr/>
          <p:nvPr/>
        </p:nvGrpSpPr>
        <p:grpSpPr>
          <a:xfrm>
            <a:off x="7924800" y="1008516"/>
            <a:ext cx="3124200" cy="5273676"/>
            <a:chOff x="7010400" y="1050925"/>
            <a:chExt cx="3124200" cy="5273676"/>
          </a:xfrm>
        </p:grpSpPr>
        <p:sp>
          <p:nvSpPr>
            <p:cNvPr id="157717" name="Rectangle 21"/>
            <p:cNvSpPr>
              <a:spLocks noChangeArrowheads="1"/>
            </p:cNvSpPr>
            <p:nvPr/>
          </p:nvSpPr>
          <p:spPr bwMode="auto">
            <a:xfrm>
              <a:off x="7010400" y="1050925"/>
              <a:ext cx="3048000" cy="5257800"/>
            </a:xfrm>
            <a:prstGeom prst="rect">
              <a:avLst/>
            </a:prstGeom>
            <a:solidFill>
              <a:srgbClr val="FFFFCC"/>
            </a:solidFill>
            <a:ln w="28575">
              <a:solidFill>
                <a:srgbClr val="9999FF"/>
              </a:solidFill>
              <a:miter lim="800000"/>
              <a:headEnd/>
              <a:tailEnd/>
            </a:ln>
            <a:effectLst/>
          </p:spPr>
          <p:txBody>
            <a:bodyPr wrap="none" anchor="ctr"/>
            <a:lstStyle/>
            <a:p>
              <a:endParaRPr lang="zh-CN" altLang="en-US"/>
            </a:p>
          </p:txBody>
        </p:sp>
        <p:sp>
          <p:nvSpPr>
            <p:cNvPr id="157718" name="Text Box 22"/>
            <p:cNvSpPr txBox="1">
              <a:spLocks noChangeArrowheads="1"/>
            </p:cNvSpPr>
            <p:nvPr/>
          </p:nvSpPr>
          <p:spPr bwMode="auto">
            <a:xfrm>
              <a:off x="7315200" y="1339851"/>
              <a:ext cx="457200" cy="4968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0 1 2 3 4 5 6 7 8 9 10 11 12 13 1415</a:t>
              </a:r>
            </a:p>
          </p:txBody>
        </p:sp>
        <p:sp>
          <p:nvSpPr>
            <p:cNvPr id="157720" name="Text Box 24"/>
            <p:cNvSpPr txBox="1">
              <a:spLocks noChangeArrowheads="1"/>
            </p:cNvSpPr>
            <p:nvPr/>
          </p:nvSpPr>
          <p:spPr bwMode="auto">
            <a:xfrm>
              <a:off x="7924800" y="1339851"/>
              <a:ext cx="838200" cy="4968875"/>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0000FF"/>
                  </a:solidFill>
                  <a:ea typeface="宋体" charset="-122"/>
                </a:rPr>
                <a:t>0000 0001 0010 0011 0100 0101 0110 0111 1000 1001 </a:t>
              </a:r>
              <a:r>
                <a:rPr lang="en-US" altLang="zh-CN" sz="2000" dirty="0">
                  <a:solidFill>
                    <a:schemeClr val="bg1">
                      <a:lumMod val="50000"/>
                    </a:schemeClr>
                  </a:solidFill>
                  <a:ea typeface="宋体" charset="-122"/>
                </a:rPr>
                <a:t>1010 1011 1100 1101 1110 1111</a:t>
              </a:r>
            </a:p>
          </p:txBody>
        </p:sp>
        <p:sp>
          <p:nvSpPr>
            <p:cNvPr id="157721" name="Text Box 25"/>
            <p:cNvSpPr txBox="1">
              <a:spLocks noChangeArrowheads="1"/>
            </p:cNvSpPr>
            <p:nvPr/>
          </p:nvSpPr>
          <p:spPr bwMode="auto">
            <a:xfrm>
              <a:off x="7010400" y="1050925"/>
              <a:ext cx="13716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Decimal</a:t>
              </a:r>
            </a:p>
          </p:txBody>
        </p:sp>
        <p:sp>
          <p:nvSpPr>
            <p:cNvPr id="157723" name="Text Box 27"/>
            <p:cNvSpPr txBox="1">
              <a:spLocks noChangeArrowheads="1"/>
            </p:cNvSpPr>
            <p:nvPr/>
          </p:nvSpPr>
          <p:spPr bwMode="auto">
            <a:xfrm>
              <a:off x="7924800" y="1050925"/>
              <a:ext cx="914400"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rgbClr val="0000FF"/>
                  </a:solidFill>
                  <a:ea typeface="宋体" charset="-122"/>
                </a:rPr>
                <a:t>Binary</a:t>
              </a:r>
            </a:p>
          </p:txBody>
        </p:sp>
        <p:sp>
          <p:nvSpPr>
            <p:cNvPr id="157724" name="Line 28"/>
            <p:cNvSpPr>
              <a:spLocks noChangeShapeType="1"/>
            </p:cNvSpPr>
            <p:nvPr/>
          </p:nvSpPr>
          <p:spPr bwMode="auto">
            <a:xfrm>
              <a:off x="7010400" y="1355725"/>
              <a:ext cx="3048000" cy="0"/>
            </a:xfrm>
            <a:prstGeom prst="line">
              <a:avLst/>
            </a:prstGeom>
            <a:noFill/>
            <a:ln w="9525">
              <a:solidFill>
                <a:schemeClr val="tx1"/>
              </a:solidFill>
              <a:round/>
              <a:headEnd/>
              <a:tailEnd/>
            </a:ln>
            <a:effectLst/>
          </p:spPr>
          <p:txBody>
            <a:bodyPr/>
            <a:lstStyle/>
            <a:p>
              <a:endParaRPr lang="zh-CN" altLang="en-US"/>
            </a:p>
          </p:txBody>
        </p:sp>
        <p:sp>
          <p:nvSpPr>
            <p:cNvPr id="157727" name="Text Box 31"/>
            <p:cNvSpPr txBox="1">
              <a:spLocks noChangeArrowheads="1"/>
            </p:cNvSpPr>
            <p:nvPr/>
          </p:nvSpPr>
          <p:spPr bwMode="auto">
            <a:xfrm>
              <a:off x="8991600" y="1050925"/>
              <a:ext cx="914400"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rgbClr val="008000"/>
                  </a:solidFill>
                  <a:ea typeface="宋体" charset="-122"/>
                </a:rPr>
                <a:t>BCD</a:t>
              </a:r>
            </a:p>
          </p:txBody>
        </p:sp>
        <p:sp>
          <p:nvSpPr>
            <p:cNvPr id="157728" name="Text Box 32"/>
            <p:cNvSpPr txBox="1">
              <a:spLocks noChangeArrowheads="1"/>
            </p:cNvSpPr>
            <p:nvPr/>
          </p:nvSpPr>
          <p:spPr bwMode="auto">
            <a:xfrm>
              <a:off x="8763000" y="4403726"/>
              <a:ext cx="838200" cy="1920875"/>
            </a:xfrm>
            <a:prstGeom prst="rect">
              <a:avLst/>
            </a:prstGeom>
            <a:noFill/>
            <a:ln w="9525">
              <a:noFill/>
              <a:miter lim="800000"/>
              <a:headEnd/>
              <a:tailEnd/>
            </a:ln>
            <a:effectLst/>
          </p:spPr>
          <p:txBody>
            <a:bodyPr>
              <a:spAutoFit/>
            </a:bodyPr>
            <a:lstStyle/>
            <a:p>
              <a:pPr>
                <a:spcBef>
                  <a:spcPct val="50000"/>
                </a:spcBef>
              </a:pPr>
              <a:r>
                <a:rPr lang="en-US" altLang="zh-CN" sz="2000">
                  <a:solidFill>
                    <a:srgbClr val="008000"/>
                  </a:solidFill>
                  <a:ea typeface="宋体" charset="-122"/>
                </a:rPr>
                <a:t>0001 0001 0001 0001 0001 0001</a:t>
              </a:r>
            </a:p>
          </p:txBody>
        </p:sp>
        <p:sp>
          <p:nvSpPr>
            <p:cNvPr id="157729" name="Text Box 33"/>
            <p:cNvSpPr txBox="1">
              <a:spLocks noChangeArrowheads="1"/>
            </p:cNvSpPr>
            <p:nvPr/>
          </p:nvSpPr>
          <p:spPr bwMode="auto">
            <a:xfrm>
              <a:off x="9296400" y="1355726"/>
              <a:ext cx="838200" cy="4968875"/>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008000"/>
                  </a:solidFill>
                  <a:ea typeface="宋体" charset="-122"/>
                </a:rPr>
                <a:t>0000 0001 0010 0011 0100 0101 0110 0111 1000 1001 0000 0001 0010 0011 0100 0101</a:t>
              </a:r>
              <a:r>
                <a:rPr lang="en-US" altLang="zh-CN" sz="2000" dirty="0">
                  <a:ea typeface="宋体" charset="-122"/>
                </a:rPr>
                <a:t> </a:t>
              </a:r>
            </a:p>
          </p:txBody>
        </p:sp>
        <p:sp>
          <p:nvSpPr>
            <p:cNvPr id="157730" name="Line 34"/>
            <p:cNvSpPr>
              <a:spLocks noChangeShapeType="1"/>
            </p:cNvSpPr>
            <p:nvPr/>
          </p:nvSpPr>
          <p:spPr bwMode="auto">
            <a:xfrm>
              <a:off x="7848600" y="1050925"/>
              <a:ext cx="0" cy="5257800"/>
            </a:xfrm>
            <a:prstGeom prst="line">
              <a:avLst/>
            </a:prstGeom>
            <a:noFill/>
            <a:ln w="9525">
              <a:solidFill>
                <a:schemeClr val="tx1"/>
              </a:solidFill>
              <a:round/>
              <a:headEnd/>
              <a:tailEnd/>
            </a:ln>
            <a:effectLst/>
          </p:spPr>
          <p:txBody>
            <a:bodyPr/>
            <a:lstStyle/>
            <a:p>
              <a:endParaRPr lang="zh-CN" altLang="en-US"/>
            </a:p>
          </p:txBody>
        </p:sp>
        <p:sp>
          <p:nvSpPr>
            <p:cNvPr id="157731" name="Line 35"/>
            <p:cNvSpPr>
              <a:spLocks noChangeShapeType="1"/>
            </p:cNvSpPr>
            <p:nvPr/>
          </p:nvSpPr>
          <p:spPr bwMode="auto">
            <a:xfrm>
              <a:off x="8686800" y="1050925"/>
              <a:ext cx="0" cy="5257800"/>
            </a:xfrm>
            <a:prstGeom prst="line">
              <a:avLst/>
            </a:prstGeom>
            <a:noFill/>
            <a:ln w="9525">
              <a:solidFill>
                <a:schemeClr val="tx1"/>
              </a:solidFill>
              <a:round/>
              <a:headEnd/>
              <a:tailEnd/>
            </a:ln>
            <a:effectLst/>
          </p:spPr>
          <p:txBody>
            <a:bodyPr/>
            <a:lstStyle/>
            <a:p>
              <a:endParaRPr lang="zh-CN" altLang="en-US"/>
            </a:p>
          </p:txBody>
        </p:sp>
      </p:grpSp>
      <p:sp>
        <p:nvSpPr>
          <p:cNvPr id="157732" name="Text Box 36"/>
          <p:cNvSpPr txBox="1">
            <a:spLocks noChangeArrowheads="1"/>
          </p:cNvSpPr>
          <p:nvPr/>
        </p:nvSpPr>
        <p:spPr bwMode="auto">
          <a:xfrm>
            <a:off x="762000" y="4035423"/>
            <a:ext cx="6858000" cy="2246769"/>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table illustrates the difference between straight </a:t>
            </a:r>
            <a:r>
              <a:rPr lang="en-US" altLang="zh-CN" sz="2800" b="1" dirty="0">
                <a:solidFill>
                  <a:srgbClr val="0000FF"/>
                </a:solidFill>
                <a:ea typeface="宋体" charset="-122"/>
              </a:rPr>
              <a:t>binary</a:t>
            </a:r>
            <a:r>
              <a:rPr lang="en-US" altLang="zh-CN" sz="2800" b="1" dirty="0">
                <a:ea typeface="宋体" charset="-122"/>
              </a:rPr>
              <a:t> and </a:t>
            </a:r>
            <a:r>
              <a:rPr lang="en-US" altLang="zh-CN" sz="2800" b="1" dirty="0">
                <a:solidFill>
                  <a:srgbClr val="0000FF"/>
                </a:solidFill>
                <a:ea typeface="宋体" charset="-122"/>
              </a:rPr>
              <a:t>BCD</a:t>
            </a:r>
            <a:r>
              <a:rPr lang="en-US" altLang="zh-CN" sz="2800" b="1" dirty="0">
                <a:ea typeface="宋体" charset="-122"/>
              </a:rPr>
              <a:t>. BCD represents </a:t>
            </a:r>
            <a:r>
              <a:rPr lang="en-US" altLang="zh-CN" sz="2800" b="1" dirty="0">
                <a:solidFill>
                  <a:srgbClr val="0000FF"/>
                </a:solidFill>
                <a:ea typeface="宋体" charset="-122"/>
              </a:rPr>
              <a:t>each decimal digit with a 4-bit code</a:t>
            </a:r>
            <a:r>
              <a:rPr lang="zh-CN" altLang="en-US" sz="2800" b="1" dirty="0">
                <a:solidFill>
                  <a:srgbClr val="0000FF"/>
                </a:solidFill>
                <a:ea typeface="宋体" charset="-122"/>
              </a:rPr>
              <a:t>（每个十进制数字都用</a:t>
            </a:r>
            <a:r>
              <a:rPr lang="en-US" altLang="zh-CN" sz="2800" b="1" dirty="0">
                <a:solidFill>
                  <a:srgbClr val="0000FF"/>
                </a:solidFill>
                <a:ea typeface="宋体" charset="-122"/>
              </a:rPr>
              <a:t>4</a:t>
            </a:r>
            <a:r>
              <a:rPr lang="zh-CN" altLang="en-US" sz="2800" b="1" dirty="0">
                <a:solidFill>
                  <a:srgbClr val="0000FF"/>
                </a:solidFill>
                <a:ea typeface="宋体" charset="-122"/>
              </a:rPr>
              <a:t>位二进制表示）</a:t>
            </a:r>
            <a:r>
              <a:rPr lang="en-US" altLang="zh-CN" sz="2800" b="1" dirty="0">
                <a:ea typeface="宋体"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732"/>
                                        </p:tgtEl>
                                        <p:attrNameLst>
                                          <p:attrName>style.visibility</p:attrName>
                                        </p:attrNameLst>
                                      </p:cBhvr>
                                      <p:to>
                                        <p:strVal val="visible"/>
                                      </p:to>
                                    </p:set>
                                    <p:anim calcmode="lin" valueType="num">
                                      <p:cBhvr additive="base">
                                        <p:cTn id="7" dur="500" fill="hold"/>
                                        <p:tgtEl>
                                          <p:spTgt spid="157732"/>
                                        </p:tgtEl>
                                        <p:attrNameLst>
                                          <p:attrName>ppt_x</p:attrName>
                                        </p:attrNameLst>
                                      </p:cBhvr>
                                      <p:tavLst>
                                        <p:tav tm="0">
                                          <p:val>
                                            <p:strVal val="0-#ppt_w/2"/>
                                          </p:val>
                                        </p:tav>
                                        <p:tav tm="100000">
                                          <p:val>
                                            <p:strVal val="#ppt_x"/>
                                          </p:val>
                                        </p:tav>
                                      </p:tavLst>
                                    </p:anim>
                                    <p:anim calcmode="lin" valueType="num">
                                      <p:cBhvr additive="base">
                                        <p:cTn id="8" dur="500" fill="hold"/>
                                        <p:tgtEl>
                                          <p:spTgt spid="157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3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2036" name="Rectangle 4"/>
          <p:cNvSpPr>
            <a:spLocks noChangeArrowheads="1"/>
          </p:cNvSpPr>
          <p:nvPr/>
        </p:nvSpPr>
        <p:spPr bwMode="auto">
          <a:xfrm>
            <a:off x="2379662" y="600076"/>
            <a:ext cx="922047"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BCD</a:t>
            </a:r>
          </a:p>
        </p:txBody>
      </p:sp>
      <p:sp>
        <p:nvSpPr>
          <p:cNvPr id="172038" name="Text Box 6"/>
          <p:cNvSpPr txBox="1">
            <a:spLocks noChangeArrowheads="1"/>
          </p:cNvSpPr>
          <p:nvPr/>
        </p:nvSpPr>
        <p:spPr bwMode="auto">
          <a:xfrm>
            <a:off x="1143000" y="1273761"/>
            <a:ext cx="10134600" cy="2031325"/>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You can think of BCD in terms of column weights in </a:t>
            </a:r>
            <a:r>
              <a:rPr lang="en-US" altLang="zh-CN" sz="2800" b="1" dirty="0">
                <a:solidFill>
                  <a:srgbClr val="0000FF"/>
                </a:solidFill>
                <a:ea typeface="宋体" charset="-122"/>
              </a:rPr>
              <a:t>groups of four bits</a:t>
            </a:r>
            <a:r>
              <a:rPr lang="en-US" altLang="zh-CN" sz="2800" b="1" dirty="0">
                <a:ea typeface="宋体" charset="-122"/>
              </a:rPr>
              <a:t>. </a:t>
            </a:r>
          </a:p>
          <a:p>
            <a:pPr marL="342900" indent="-342900">
              <a:spcBef>
                <a:spcPct val="50000"/>
              </a:spcBef>
              <a:buFont typeface="Arial" panose="020B0604020202020204" pitchFamily="34" charset="0"/>
              <a:buChar char="•"/>
            </a:pPr>
            <a:r>
              <a:rPr lang="en-US" altLang="zh-CN" sz="2800" b="1" dirty="0">
                <a:ea typeface="宋体" charset="-122"/>
              </a:rPr>
              <a:t>For an 8-bit BCD number, the column weights are: 80  40  20  10   8   4   2   1.</a:t>
            </a:r>
          </a:p>
        </p:txBody>
      </p:sp>
      <p:sp>
        <p:nvSpPr>
          <p:cNvPr id="172055" name="WordArt 23"/>
          <p:cNvSpPr>
            <a:spLocks noChangeArrowheads="1" noChangeShapeType="1" noTextEdit="1"/>
          </p:cNvSpPr>
          <p:nvPr/>
        </p:nvSpPr>
        <p:spPr bwMode="auto">
          <a:xfrm>
            <a:off x="1295400" y="3581400"/>
            <a:ext cx="1219200" cy="419100"/>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Question:</a:t>
            </a:r>
            <a:endParaRPr lang="zh-CN" altLang="en-US"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72056" name="Text Box 24"/>
          <p:cNvSpPr txBox="1">
            <a:spLocks noChangeArrowheads="1"/>
          </p:cNvSpPr>
          <p:nvPr/>
        </p:nvSpPr>
        <p:spPr bwMode="auto">
          <a:xfrm>
            <a:off x="2856776" y="3640048"/>
            <a:ext cx="8344623"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What are the column weights for the BCD number </a:t>
            </a:r>
            <a:r>
              <a:rPr lang="en-US" altLang="zh-CN" sz="2000" dirty="0">
                <a:solidFill>
                  <a:srgbClr val="663300"/>
                </a:solidFill>
                <a:ea typeface="宋体" charset="-122"/>
              </a:rPr>
              <a:t>1000</a:t>
            </a:r>
            <a:r>
              <a:rPr lang="en-US" altLang="zh-CN" sz="2000" dirty="0">
                <a:ea typeface="宋体" charset="-122"/>
              </a:rPr>
              <a:t> </a:t>
            </a:r>
            <a:r>
              <a:rPr lang="en-US" altLang="zh-CN" sz="2000" dirty="0">
                <a:solidFill>
                  <a:srgbClr val="FF0000"/>
                </a:solidFill>
                <a:ea typeface="宋体" charset="-122"/>
              </a:rPr>
              <a:t>0011</a:t>
            </a:r>
            <a:r>
              <a:rPr lang="en-US" altLang="zh-CN" sz="2000" dirty="0">
                <a:ea typeface="宋体" charset="-122"/>
              </a:rPr>
              <a:t> </a:t>
            </a:r>
            <a:r>
              <a:rPr lang="en-US" altLang="zh-CN" sz="2000" dirty="0">
                <a:solidFill>
                  <a:srgbClr val="0000FF"/>
                </a:solidFill>
                <a:ea typeface="宋体" charset="-122"/>
              </a:rPr>
              <a:t>0101</a:t>
            </a:r>
            <a:r>
              <a:rPr lang="en-US" altLang="zh-CN" sz="2000" dirty="0">
                <a:ea typeface="宋体" charset="-122"/>
              </a:rPr>
              <a:t> </a:t>
            </a:r>
            <a:r>
              <a:rPr lang="en-US" altLang="zh-CN" sz="2000" dirty="0">
                <a:solidFill>
                  <a:srgbClr val="009900"/>
                </a:solidFill>
                <a:ea typeface="宋体" charset="-122"/>
              </a:rPr>
              <a:t>1001</a:t>
            </a:r>
            <a:r>
              <a:rPr lang="en-US" altLang="zh-CN" sz="2000" dirty="0">
                <a:ea typeface="宋体" charset="-122"/>
              </a:rPr>
              <a:t>?</a:t>
            </a:r>
          </a:p>
        </p:txBody>
      </p:sp>
      <p:sp>
        <p:nvSpPr>
          <p:cNvPr id="172057" name="WordArt 25"/>
          <p:cNvSpPr>
            <a:spLocks noChangeArrowheads="1" noChangeShapeType="1" noTextEdit="1"/>
          </p:cNvSpPr>
          <p:nvPr/>
        </p:nvSpPr>
        <p:spPr bwMode="auto">
          <a:xfrm>
            <a:off x="1295400" y="4136568"/>
            <a:ext cx="1219200" cy="419100"/>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Answer:</a:t>
            </a:r>
            <a:endParaRPr lang="zh-CN" altLang="en-US"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72058" name="Text Box 26"/>
          <p:cNvSpPr txBox="1">
            <a:spLocks noChangeArrowheads="1"/>
          </p:cNvSpPr>
          <p:nvPr/>
        </p:nvSpPr>
        <p:spPr bwMode="auto">
          <a:xfrm>
            <a:off x="2856776" y="4176682"/>
            <a:ext cx="7162800" cy="396875"/>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663300"/>
                </a:solidFill>
                <a:ea typeface="宋体" charset="-122"/>
              </a:rPr>
              <a:t>8000 4000 2000 1000</a:t>
            </a:r>
            <a:r>
              <a:rPr lang="en-US" altLang="zh-CN" sz="2000" dirty="0">
                <a:ea typeface="宋体" charset="-122"/>
              </a:rPr>
              <a:t>  </a:t>
            </a:r>
            <a:r>
              <a:rPr lang="en-US" altLang="zh-CN" sz="2000" dirty="0">
                <a:solidFill>
                  <a:srgbClr val="FF0000"/>
                </a:solidFill>
                <a:ea typeface="宋体" charset="-122"/>
              </a:rPr>
              <a:t>800 400 200 100</a:t>
            </a:r>
            <a:r>
              <a:rPr lang="en-US" altLang="zh-CN" sz="2000" dirty="0">
                <a:ea typeface="宋体" charset="-122"/>
              </a:rPr>
              <a:t>  </a:t>
            </a:r>
            <a:r>
              <a:rPr lang="en-US" altLang="zh-CN" sz="2000" dirty="0">
                <a:solidFill>
                  <a:srgbClr val="0000FF"/>
                </a:solidFill>
                <a:ea typeface="宋体" charset="-122"/>
              </a:rPr>
              <a:t>80  40  20  10</a:t>
            </a:r>
            <a:r>
              <a:rPr lang="en-US" altLang="zh-CN" sz="2000" dirty="0">
                <a:ea typeface="宋体" charset="-122"/>
              </a:rPr>
              <a:t>    </a:t>
            </a:r>
            <a:r>
              <a:rPr lang="en-US" altLang="zh-CN" sz="2000" dirty="0">
                <a:solidFill>
                  <a:srgbClr val="009900"/>
                </a:solidFill>
                <a:ea typeface="宋体" charset="-122"/>
              </a:rPr>
              <a:t>8   4   2   1</a:t>
            </a:r>
          </a:p>
        </p:txBody>
      </p:sp>
      <p:sp>
        <p:nvSpPr>
          <p:cNvPr id="172061" name="Text Box 29"/>
          <p:cNvSpPr txBox="1">
            <a:spLocks noChangeArrowheads="1"/>
          </p:cNvSpPr>
          <p:nvPr/>
        </p:nvSpPr>
        <p:spPr bwMode="auto">
          <a:xfrm>
            <a:off x="2879022" y="4662489"/>
            <a:ext cx="7941378" cy="701675"/>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Note that you could add the column weights where there is a 1 to obtain the decimal number. For this case:</a:t>
            </a:r>
          </a:p>
        </p:txBody>
      </p:sp>
      <p:sp>
        <p:nvSpPr>
          <p:cNvPr id="172062" name="Text Box 30"/>
          <p:cNvSpPr txBox="1">
            <a:spLocks noChangeArrowheads="1"/>
          </p:cNvSpPr>
          <p:nvPr/>
        </p:nvSpPr>
        <p:spPr bwMode="auto">
          <a:xfrm>
            <a:off x="3429000" y="5546726"/>
            <a:ext cx="54864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663300"/>
                </a:solidFill>
                <a:ea typeface="宋体" charset="-122"/>
              </a:rPr>
              <a:t>8000</a:t>
            </a:r>
            <a:r>
              <a:rPr lang="en-US" altLang="zh-CN" sz="2000">
                <a:ea typeface="宋体" charset="-122"/>
              </a:rPr>
              <a:t> + </a:t>
            </a:r>
            <a:r>
              <a:rPr lang="en-US" altLang="zh-CN" sz="2000">
                <a:solidFill>
                  <a:srgbClr val="FF0000"/>
                </a:solidFill>
                <a:ea typeface="宋体" charset="-122"/>
              </a:rPr>
              <a:t>200</a:t>
            </a:r>
            <a:r>
              <a:rPr lang="en-US" altLang="zh-CN" sz="2000">
                <a:ea typeface="宋体" charset="-122"/>
              </a:rPr>
              <a:t> +</a:t>
            </a:r>
            <a:r>
              <a:rPr lang="en-US" altLang="zh-CN" sz="2000">
                <a:solidFill>
                  <a:srgbClr val="FF0000"/>
                </a:solidFill>
                <a:ea typeface="宋体" charset="-122"/>
              </a:rPr>
              <a:t>100</a:t>
            </a:r>
            <a:r>
              <a:rPr lang="en-US" altLang="zh-CN" sz="2000">
                <a:ea typeface="宋体" charset="-122"/>
              </a:rPr>
              <a:t> + </a:t>
            </a:r>
            <a:r>
              <a:rPr lang="en-US" altLang="zh-CN" sz="2000">
                <a:solidFill>
                  <a:srgbClr val="0000FF"/>
                </a:solidFill>
                <a:ea typeface="宋体" charset="-122"/>
              </a:rPr>
              <a:t>40</a:t>
            </a:r>
            <a:r>
              <a:rPr lang="en-US" altLang="zh-CN" sz="2000">
                <a:ea typeface="宋体" charset="-122"/>
              </a:rPr>
              <a:t> + </a:t>
            </a:r>
            <a:r>
              <a:rPr lang="en-US" altLang="zh-CN" sz="2000">
                <a:solidFill>
                  <a:srgbClr val="0000FF"/>
                </a:solidFill>
                <a:ea typeface="宋体" charset="-122"/>
              </a:rPr>
              <a:t>10</a:t>
            </a:r>
            <a:r>
              <a:rPr lang="en-US" altLang="zh-CN" sz="2000">
                <a:ea typeface="宋体" charset="-122"/>
              </a:rPr>
              <a:t> + </a:t>
            </a:r>
            <a:r>
              <a:rPr lang="en-US" altLang="zh-CN" sz="2000">
                <a:solidFill>
                  <a:srgbClr val="009900"/>
                </a:solidFill>
                <a:ea typeface="宋体" charset="-122"/>
              </a:rPr>
              <a:t>8</a:t>
            </a:r>
            <a:r>
              <a:rPr lang="en-US" altLang="zh-CN" sz="2000">
                <a:ea typeface="宋体" charset="-122"/>
              </a:rPr>
              <a:t> +</a:t>
            </a:r>
            <a:r>
              <a:rPr lang="en-US" altLang="zh-CN" sz="2000">
                <a:solidFill>
                  <a:srgbClr val="009900"/>
                </a:solidFill>
                <a:ea typeface="宋体" charset="-122"/>
              </a:rPr>
              <a:t>1</a:t>
            </a:r>
            <a:r>
              <a:rPr lang="en-US" altLang="zh-CN" sz="2000">
                <a:ea typeface="宋体" charset="-122"/>
              </a:rPr>
              <a:t> = </a:t>
            </a:r>
            <a:r>
              <a:rPr lang="en-US" altLang="zh-CN" sz="2000">
                <a:solidFill>
                  <a:schemeClr val="tx2"/>
                </a:solidFill>
                <a:ea typeface="宋体" charset="-122"/>
              </a:rPr>
              <a:t>8</a:t>
            </a:r>
            <a:r>
              <a:rPr lang="en-US" altLang="zh-CN" sz="2000">
                <a:solidFill>
                  <a:srgbClr val="FF0000"/>
                </a:solidFill>
                <a:ea typeface="宋体" charset="-122"/>
              </a:rPr>
              <a:t>3</a:t>
            </a:r>
            <a:r>
              <a:rPr lang="en-US" altLang="zh-CN" sz="2000">
                <a:solidFill>
                  <a:srgbClr val="0000FF"/>
                </a:solidFill>
                <a:ea typeface="宋体" charset="-122"/>
              </a:rPr>
              <a:t>5</a:t>
            </a:r>
            <a:r>
              <a:rPr lang="en-US" altLang="zh-CN" sz="2000">
                <a:solidFill>
                  <a:srgbClr val="009900"/>
                </a:solidFill>
                <a:ea typeface="宋体" charset="-122"/>
              </a:rPr>
              <a:t>9</a:t>
            </a:r>
            <a:r>
              <a:rPr lang="en-US" altLang="zh-CN" sz="2000" baseline="-25000">
                <a:ea typeface="宋体" charset="-122"/>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55"/>
                                        </p:tgtEl>
                                        <p:attrNameLst>
                                          <p:attrName>style.visibility</p:attrName>
                                        </p:attrNameLst>
                                      </p:cBhvr>
                                      <p:to>
                                        <p:strVal val="visible"/>
                                      </p:to>
                                    </p:set>
                                    <p:anim calcmode="lin" valueType="num">
                                      <p:cBhvr additive="base">
                                        <p:cTn id="7" dur="500" fill="hold"/>
                                        <p:tgtEl>
                                          <p:spTgt spid="172055"/>
                                        </p:tgtEl>
                                        <p:attrNameLst>
                                          <p:attrName>ppt_x</p:attrName>
                                        </p:attrNameLst>
                                      </p:cBhvr>
                                      <p:tavLst>
                                        <p:tav tm="0">
                                          <p:val>
                                            <p:strVal val="0-#ppt_w/2"/>
                                          </p:val>
                                        </p:tav>
                                        <p:tav tm="100000">
                                          <p:val>
                                            <p:strVal val="#ppt_x"/>
                                          </p:val>
                                        </p:tav>
                                      </p:tavLst>
                                    </p:anim>
                                    <p:anim calcmode="lin" valueType="num">
                                      <p:cBhvr additive="base">
                                        <p:cTn id="8" dur="500" fill="hold"/>
                                        <p:tgtEl>
                                          <p:spTgt spid="17205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2056"/>
                                        </p:tgtEl>
                                        <p:attrNameLst>
                                          <p:attrName>style.visibility</p:attrName>
                                        </p:attrNameLst>
                                      </p:cBhvr>
                                      <p:to>
                                        <p:strVal val="visible"/>
                                      </p:to>
                                    </p:set>
                                    <p:anim calcmode="lin" valueType="num">
                                      <p:cBhvr additive="base">
                                        <p:cTn id="11" dur="500" fill="hold"/>
                                        <p:tgtEl>
                                          <p:spTgt spid="172056"/>
                                        </p:tgtEl>
                                        <p:attrNameLst>
                                          <p:attrName>ppt_x</p:attrName>
                                        </p:attrNameLst>
                                      </p:cBhvr>
                                      <p:tavLst>
                                        <p:tav tm="0">
                                          <p:val>
                                            <p:strVal val="1+#ppt_w/2"/>
                                          </p:val>
                                        </p:tav>
                                        <p:tav tm="100000">
                                          <p:val>
                                            <p:strVal val="#ppt_x"/>
                                          </p:val>
                                        </p:tav>
                                      </p:tavLst>
                                    </p:anim>
                                    <p:anim calcmode="lin" valueType="num">
                                      <p:cBhvr additive="base">
                                        <p:cTn id="12" dur="500" fill="hold"/>
                                        <p:tgtEl>
                                          <p:spTgt spid="17205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2057"/>
                                        </p:tgtEl>
                                        <p:attrNameLst>
                                          <p:attrName>style.visibility</p:attrName>
                                        </p:attrNameLst>
                                      </p:cBhvr>
                                      <p:to>
                                        <p:strVal val="visible"/>
                                      </p:to>
                                    </p:set>
                                    <p:anim calcmode="lin" valueType="num">
                                      <p:cBhvr additive="base">
                                        <p:cTn id="17" dur="500" fill="hold"/>
                                        <p:tgtEl>
                                          <p:spTgt spid="172057"/>
                                        </p:tgtEl>
                                        <p:attrNameLst>
                                          <p:attrName>ppt_x</p:attrName>
                                        </p:attrNameLst>
                                      </p:cBhvr>
                                      <p:tavLst>
                                        <p:tav tm="0">
                                          <p:val>
                                            <p:strVal val="0-#ppt_w/2"/>
                                          </p:val>
                                        </p:tav>
                                        <p:tav tm="100000">
                                          <p:val>
                                            <p:strVal val="#ppt_x"/>
                                          </p:val>
                                        </p:tav>
                                      </p:tavLst>
                                    </p:anim>
                                    <p:anim calcmode="lin" valueType="num">
                                      <p:cBhvr additive="base">
                                        <p:cTn id="18" dur="500" fill="hold"/>
                                        <p:tgtEl>
                                          <p:spTgt spid="17205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2058"/>
                                        </p:tgtEl>
                                        <p:attrNameLst>
                                          <p:attrName>style.visibility</p:attrName>
                                        </p:attrNameLst>
                                      </p:cBhvr>
                                      <p:to>
                                        <p:strVal val="visible"/>
                                      </p:to>
                                    </p:set>
                                    <p:anim calcmode="lin" valueType="num">
                                      <p:cBhvr additive="base">
                                        <p:cTn id="21" dur="500" fill="hold"/>
                                        <p:tgtEl>
                                          <p:spTgt spid="172058"/>
                                        </p:tgtEl>
                                        <p:attrNameLst>
                                          <p:attrName>ppt_x</p:attrName>
                                        </p:attrNameLst>
                                      </p:cBhvr>
                                      <p:tavLst>
                                        <p:tav tm="0">
                                          <p:val>
                                            <p:strVal val="1+#ppt_w/2"/>
                                          </p:val>
                                        </p:tav>
                                        <p:tav tm="100000">
                                          <p:val>
                                            <p:strVal val="#ppt_x"/>
                                          </p:val>
                                        </p:tav>
                                      </p:tavLst>
                                    </p:anim>
                                    <p:anim calcmode="lin" valueType="num">
                                      <p:cBhvr additive="base">
                                        <p:cTn id="22" dur="500" fill="hold"/>
                                        <p:tgtEl>
                                          <p:spTgt spid="17205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72061"/>
                                        </p:tgtEl>
                                        <p:attrNameLst>
                                          <p:attrName>style.visibility</p:attrName>
                                        </p:attrNameLst>
                                      </p:cBhvr>
                                      <p:to>
                                        <p:strVal val="visible"/>
                                      </p:to>
                                    </p:set>
                                    <p:animEffect transition="in" filter="fade">
                                      <p:cBhvr>
                                        <p:cTn id="27" dur="1000"/>
                                        <p:tgtEl>
                                          <p:spTgt spid="172061"/>
                                        </p:tgtEl>
                                      </p:cBhvr>
                                    </p:animEffect>
                                    <p:anim calcmode="lin" valueType="num">
                                      <p:cBhvr>
                                        <p:cTn id="28" dur="1000" fill="hold"/>
                                        <p:tgtEl>
                                          <p:spTgt spid="172061"/>
                                        </p:tgtEl>
                                        <p:attrNameLst>
                                          <p:attrName>ppt_x</p:attrName>
                                        </p:attrNameLst>
                                      </p:cBhvr>
                                      <p:tavLst>
                                        <p:tav tm="0">
                                          <p:val>
                                            <p:strVal val="#ppt_x"/>
                                          </p:val>
                                        </p:tav>
                                        <p:tav tm="100000">
                                          <p:val>
                                            <p:strVal val="#ppt_x"/>
                                          </p:val>
                                        </p:tav>
                                      </p:tavLst>
                                    </p:anim>
                                    <p:anim calcmode="lin" valueType="num">
                                      <p:cBhvr>
                                        <p:cTn id="29" dur="900" decel="100000" fill="hold"/>
                                        <p:tgtEl>
                                          <p:spTgt spid="17206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72061"/>
                                        </p:tgtEl>
                                        <p:attrNameLst>
                                          <p:attrName>ppt_y</p:attrName>
                                        </p:attrNameLst>
                                      </p:cBhvr>
                                      <p:tavLst>
                                        <p:tav tm="0">
                                          <p:val>
                                            <p:strVal val="#ppt_y-.03"/>
                                          </p:val>
                                        </p:tav>
                                        <p:tav tm="100000">
                                          <p:val>
                                            <p:strVal val="#ppt_y"/>
                                          </p:val>
                                        </p:tav>
                                      </p:tavLst>
                                    </p:anim>
                                  </p:childTnLst>
                                </p:cTn>
                              </p:par>
                            </p:childTnLst>
                          </p:cTn>
                        </p:par>
                        <p:par>
                          <p:cTn id="31" fill="hold">
                            <p:stCondLst>
                              <p:cond delay="1000"/>
                            </p:stCondLst>
                            <p:childTnLst>
                              <p:par>
                                <p:cTn id="32" presetID="15" presetClass="entr" presetSubtype="0" fill="hold" grpId="0" nodeType="afterEffect">
                                  <p:stCondLst>
                                    <p:cond delay="0"/>
                                  </p:stCondLst>
                                  <p:childTnLst>
                                    <p:set>
                                      <p:cBhvr>
                                        <p:cTn id="33" dur="1" fill="hold">
                                          <p:stCondLst>
                                            <p:cond delay="0"/>
                                          </p:stCondLst>
                                        </p:cTn>
                                        <p:tgtEl>
                                          <p:spTgt spid="172062"/>
                                        </p:tgtEl>
                                        <p:attrNameLst>
                                          <p:attrName>style.visibility</p:attrName>
                                        </p:attrNameLst>
                                      </p:cBhvr>
                                      <p:to>
                                        <p:strVal val="visible"/>
                                      </p:to>
                                    </p:set>
                                    <p:anim calcmode="lin" valueType="num">
                                      <p:cBhvr>
                                        <p:cTn id="34" dur="1000" fill="hold"/>
                                        <p:tgtEl>
                                          <p:spTgt spid="172062"/>
                                        </p:tgtEl>
                                        <p:attrNameLst>
                                          <p:attrName>ppt_w</p:attrName>
                                        </p:attrNameLst>
                                      </p:cBhvr>
                                      <p:tavLst>
                                        <p:tav tm="0">
                                          <p:val>
                                            <p:fltVal val="0"/>
                                          </p:val>
                                        </p:tav>
                                        <p:tav tm="100000">
                                          <p:val>
                                            <p:strVal val="#ppt_w"/>
                                          </p:val>
                                        </p:tav>
                                      </p:tavLst>
                                    </p:anim>
                                    <p:anim calcmode="lin" valueType="num">
                                      <p:cBhvr>
                                        <p:cTn id="35" dur="1000" fill="hold"/>
                                        <p:tgtEl>
                                          <p:spTgt spid="172062"/>
                                        </p:tgtEl>
                                        <p:attrNameLst>
                                          <p:attrName>ppt_h</p:attrName>
                                        </p:attrNameLst>
                                      </p:cBhvr>
                                      <p:tavLst>
                                        <p:tav tm="0">
                                          <p:val>
                                            <p:fltVal val="0"/>
                                          </p:val>
                                        </p:tav>
                                        <p:tav tm="100000">
                                          <p:val>
                                            <p:strVal val="#ppt_h"/>
                                          </p:val>
                                        </p:tav>
                                      </p:tavLst>
                                    </p:anim>
                                    <p:anim calcmode="lin" valueType="num">
                                      <p:cBhvr>
                                        <p:cTn id="36" dur="1000" fill="hold"/>
                                        <p:tgtEl>
                                          <p:spTgt spid="17206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17206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55" grpId="0" animBg="1"/>
      <p:bldP spid="172056" grpId="0"/>
      <p:bldP spid="172057" grpId="0" animBg="1"/>
      <p:bldP spid="172058" grpId="0"/>
      <p:bldP spid="172061" grpId="0"/>
      <p:bldP spid="17206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E83D44A-ED5B-4EC3-96DE-9A8B9FE3B2B4}"/>
              </a:ext>
            </a:extLst>
          </p:cNvPr>
          <p:cNvSpPr txBox="1"/>
          <p:nvPr>
            <p:custDataLst>
              <p:tags r:id="rId2"/>
            </p:custDataLst>
          </p:nvPr>
        </p:nvSpPr>
        <p:spPr>
          <a:xfrm>
            <a:off x="1219200" y="1268854"/>
            <a:ext cx="9753600" cy="2143125"/>
          </a:xfrm>
          <a:prstGeom prst="rect">
            <a:avLst/>
          </a:prstGeom>
          <a:noFill/>
        </p:spPr>
        <p:txBody>
          <a:bodyPr vert="horz" wrap="square" rtlCol="0" anchor="ctr" anchorCtr="0">
            <a:noAutofit/>
          </a:bodyPr>
          <a:lstStyle/>
          <a:p>
            <a:pPr marL="342900" indent="-342900">
              <a:lnSpc>
                <a:spcPct val="150000"/>
              </a:lnSpc>
              <a:spcBef>
                <a:spcPct val="50000"/>
              </a:spcBef>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Convert the decimal number 275.5 to </a:t>
            </a:r>
            <a:r>
              <a:rPr lang="en-US" altLang="zh-CN" sz="2800" dirty="0" err="1">
                <a:latin typeface="Times New Roman" panose="02020603050405020304" pitchFamily="18" charset="0"/>
                <a:cs typeface="Times New Roman" panose="02020603050405020304" pitchFamily="18" charset="0"/>
              </a:rPr>
              <a:t>8421BCD</a:t>
            </a:r>
            <a:r>
              <a:rPr lang="zh-CN" altLang="en-US" sz="2800" dirty="0">
                <a:solidFill>
                  <a:srgbClr val="639EF4"/>
                </a:solidFill>
                <a:latin typeface="Times New Roman" panose="02020603050405020304" pitchFamily="18" charset="0"/>
                <a:cs typeface="Times New Roman" panose="02020603050405020304" pitchFamily="18" charset="0"/>
              </a:rPr>
              <a:t> </a:t>
            </a:r>
            <a:r>
              <a:rPr lang="en-US" altLang="zh-CN" sz="2800" dirty="0">
                <a:solidFill>
                  <a:srgbClr val="639EF4"/>
                </a:solidFill>
                <a:latin typeface="Times New Roman" panose="02020603050405020304" pitchFamily="18" charset="0"/>
                <a:cs typeface="Times New Roman" panose="02020603050405020304" pitchFamily="18" charset="0"/>
              </a:rPr>
              <a:t>[</a:t>
            </a:r>
            <a:r>
              <a:rPr lang="zh-CN" altLang="en-US" sz="2800" dirty="0">
                <a:solidFill>
                  <a:srgbClr val="639EF4"/>
                </a:solidFill>
                <a:latin typeface="Times New Roman" panose="02020603050405020304" pitchFamily="18" charset="0"/>
                <a:cs typeface="Times New Roman" panose="02020603050405020304" pitchFamily="18" charset="0"/>
              </a:rPr>
              <a:t>填空</a:t>
            </a:r>
            <a:r>
              <a:rPr lang="en-US" altLang="zh-CN" sz="2800" dirty="0">
                <a:solidFill>
                  <a:srgbClr val="639EF4"/>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and binary</a:t>
            </a:r>
            <a:r>
              <a:rPr lang="zh-CN" altLang="en-US" sz="2800" dirty="0">
                <a:solidFill>
                  <a:srgbClr val="639EF4"/>
                </a:solidFill>
                <a:latin typeface="Times New Roman" panose="02020603050405020304" pitchFamily="18" charset="0"/>
                <a:cs typeface="Times New Roman" panose="02020603050405020304" pitchFamily="18" charset="0"/>
              </a:rPr>
              <a:t> </a:t>
            </a:r>
            <a:r>
              <a:rPr lang="en-US" altLang="zh-CN" sz="2800" dirty="0">
                <a:solidFill>
                  <a:srgbClr val="639EF4"/>
                </a:solidFill>
                <a:latin typeface="Times New Roman" panose="02020603050405020304" pitchFamily="18" charset="0"/>
                <a:cs typeface="Times New Roman" panose="02020603050405020304" pitchFamily="18" charset="0"/>
              </a:rPr>
              <a:t>[</a:t>
            </a:r>
            <a:r>
              <a:rPr lang="zh-CN" altLang="en-US" sz="2800" dirty="0">
                <a:solidFill>
                  <a:srgbClr val="639EF4"/>
                </a:solidFill>
                <a:latin typeface="Times New Roman" panose="02020603050405020304" pitchFamily="18" charset="0"/>
                <a:cs typeface="Times New Roman" panose="02020603050405020304" pitchFamily="18" charset="0"/>
              </a:rPr>
              <a:t>填空</a:t>
            </a:r>
            <a:r>
              <a:rPr lang="en-US" altLang="zh-CN" sz="2800" dirty="0">
                <a:solidFill>
                  <a:srgbClr val="639EF4"/>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p>
        </p:txBody>
      </p:sp>
      <p:sp>
        <p:nvSpPr>
          <p:cNvPr id="5" name="矩形: 圆角 4">
            <a:extLst>
              <a:ext uri="{FF2B5EF4-FFF2-40B4-BE49-F238E27FC236}">
                <a16:creationId xmlns:a16="http://schemas.microsoft.com/office/drawing/2014/main" id="{89F9CD44-C552-435E-B011-E85BCB960E5B}"/>
              </a:ext>
            </a:extLst>
          </p:cNvPr>
          <p:cNvSpPr/>
          <p:nvPr>
            <p:custDataLst>
              <p:tags r:id="rId3"/>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A391CE24-FCDD-4C2C-9C23-5480FF5F79DD}"/>
              </a:ext>
            </a:extLst>
          </p:cNvPr>
          <p:cNvSpPr/>
          <p:nvPr>
            <p:custDataLst>
              <p:tags r:id="rId4"/>
            </p:custDataLst>
          </p:nvPr>
        </p:nvSpPr>
        <p:spPr bwMode="auto">
          <a:xfrm>
            <a:off x="0" y="5727383"/>
            <a:ext cx="12192000" cy="48768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noAutofit/>
          </a:bodyPr>
          <a:lstStyle/>
          <a:p>
            <a:pPr eaLnBrk="1" hangingPunct="1"/>
            <a:r>
              <a:rPr kumimoji="0" lang="zh-CN" altLang="en-US"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8EC6D79A-2B93-43A9-85FE-94C4E49D244B}"/>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EA876E85-32A5-4022-B6F3-344B28F23B0B}"/>
                </a:ext>
              </a:extLst>
            </p:cNvPr>
            <p:cNvSpPr/>
            <p:nvPr>
              <p:custDataLst>
                <p:tags r:id="rId7"/>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7" name="ColorBlock">
              <a:extLst>
                <a:ext uri="{FF2B5EF4-FFF2-40B4-BE49-F238E27FC236}">
                  <a16:creationId xmlns:a16="http://schemas.microsoft.com/office/drawing/2014/main" id="{09E68137-9440-4D8D-B1DF-B13846A7B13E}"/>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8" name="TypeText">
              <a:extLst>
                <a:ext uri="{FF2B5EF4-FFF2-40B4-BE49-F238E27FC236}">
                  <a16:creationId xmlns:a16="http://schemas.microsoft.com/office/drawing/2014/main" id="{E22644F1-CC8D-43C8-87A2-D4B092CD0E18}"/>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6D779676-14E7-4A6E-A749-44C62E7214CB}"/>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27AE9D3-AD23-44BB-B244-A0BDB025B85C}"/>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75285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9748" name="Rectangle 4"/>
          <p:cNvSpPr>
            <a:spLocks noChangeArrowheads="1"/>
          </p:cNvSpPr>
          <p:nvPr/>
        </p:nvSpPr>
        <p:spPr bwMode="auto">
          <a:xfrm>
            <a:off x="2460172" y="859972"/>
            <a:ext cx="3464410"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Gray code</a:t>
            </a:r>
            <a:r>
              <a:rPr lang="zh-CN" altLang="en-US" sz="2800" dirty="0">
                <a:solidFill>
                  <a:srgbClr val="FFFF99"/>
                </a:solidFill>
                <a:ea typeface="宋体" charset="-122"/>
              </a:rPr>
              <a:t>（格雷码）</a:t>
            </a:r>
            <a:endParaRPr lang="en-US" altLang="zh-CN" sz="2800" dirty="0">
              <a:solidFill>
                <a:srgbClr val="FFFF99"/>
              </a:solidFill>
              <a:ea typeface="宋体" charset="-122"/>
            </a:endParaRPr>
          </a:p>
        </p:txBody>
      </p:sp>
      <p:sp>
        <p:nvSpPr>
          <p:cNvPr id="159749" name="Text Box 5"/>
          <p:cNvSpPr txBox="1">
            <a:spLocks noChangeArrowheads="1"/>
          </p:cNvSpPr>
          <p:nvPr/>
        </p:nvSpPr>
        <p:spPr bwMode="auto">
          <a:xfrm>
            <a:off x="2438401" y="3276600"/>
            <a:ext cx="7102475" cy="457200"/>
          </a:xfrm>
          <a:prstGeom prst="rect">
            <a:avLst/>
          </a:prstGeom>
          <a:noFill/>
          <a:ln w="9525">
            <a:noFill/>
            <a:miter lim="800000"/>
            <a:headEnd/>
            <a:tailEnd/>
          </a:ln>
          <a:effectLst/>
        </p:spPr>
        <p:txBody>
          <a:bodyPr>
            <a:spAutoFit/>
          </a:bodyPr>
          <a:lstStyle/>
          <a:p>
            <a:endParaRPr lang="zh-CN" altLang="zh-CN"/>
          </a:p>
        </p:txBody>
      </p:sp>
      <p:sp>
        <p:nvSpPr>
          <p:cNvPr id="159750" name="Text Box 6"/>
          <p:cNvSpPr txBox="1">
            <a:spLocks noChangeArrowheads="1"/>
          </p:cNvSpPr>
          <p:nvPr/>
        </p:nvSpPr>
        <p:spPr bwMode="auto">
          <a:xfrm>
            <a:off x="1106277" y="1812267"/>
            <a:ext cx="6172200" cy="4185761"/>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Gray code is an </a:t>
            </a:r>
            <a:r>
              <a:rPr lang="en-US" altLang="zh-CN" sz="2800" b="1" dirty="0" err="1">
                <a:solidFill>
                  <a:srgbClr val="0000FF"/>
                </a:solidFill>
                <a:ea typeface="宋体" charset="-122"/>
              </a:rPr>
              <a:t>unweighted</a:t>
            </a:r>
            <a:r>
              <a:rPr lang="en-US" altLang="zh-CN" sz="2800" b="1" dirty="0">
                <a:solidFill>
                  <a:srgbClr val="0000FF"/>
                </a:solidFill>
                <a:ea typeface="宋体" charset="-122"/>
              </a:rPr>
              <a:t> code </a:t>
            </a:r>
            <a:r>
              <a:rPr lang="zh-CN" altLang="en-US" sz="2800" b="1" dirty="0">
                <a:solidFill>
                  <a:srgbClr val="0000FF"/>
                </a:solidFill>
                <a:ea typeface="宋体" charset="-122"/>
              </a:rPr>
              <a:t>（无权码）</a:t>
            </a:r>
            <a:r>
              <a:rPr lang="en-US" altLang="zh-CN" sz="2800" b="1" dirty="0">
                <a:ea typeface="宋体" charset="-122"/>
              </a:rPr>
              <a:t>that has </a:t>
            </a:r>
            <a:r>
              <a:rPr lang="en-US" altLang="zh-CN" sz="2800" b="1" dirty="0">
                <a:solidFill>
                  <a:srgbClr val="0000FF"/>
                </a:solidFill>
                <a:ea typeface="宋体" charset="-122"/>
              </a:rPr>
              <a:t>a single bit change between one code word and the next</a:t>
            </a:r>
            <a:r>
              <a:rPr lang="en-US" altLang="zh-CN" sz="2800" b="1" dirty="0">
                <a:ea typeface="宋体" charset="-122"/>
              </a:rPr>
              <a:t> </a:t>
            </a:r>
            <a:r>
              <a:rPr lang="en-US" altLang="zh-CN" sz="2800" b="1" dirty="0">
                <a:solidFill>
                  <a:srgbClr val="0000FF"/>
                </a:solidFill>
                <a:ea typeface="宋体" charset="-122"/>
              </a:rPr>
              <a:t>(</a:t>
            </a:r>
            <a:r>
              <a:rPr lang="zh-CN" altLang="en-US" sz="2800" b="1" dirty="0">
                <a:solidFill>
                  <a:srgbClr val="0000FF"/>
                </a:solidFill>
                <a:ea typeface="宋体" charset="-122"/>
              </a:rPr>
              <a:t>相邻数之间的码只有一位变化</a:t>
            </a:r>
            <a:r>
              <a:rPr lang="en-US" altLang="zh-CN" sz="2800" b="1" dirty="0">
                <a:solidFill>
                  <a:srgbClr val="0000FF"/>
                </a:solidFill>
                <a:ea typeface="宋体" charset="-122"/>
              </a:rPr>
              <a:t>)</a:t>
            </a:r>
            <a:r>
              <a:rPr lang="en-US" altLang="zh-CN" sz="2800" b="1" dirty="0">
                <a:ea typeface="宋体" charset="-122"/>
              </a:rPr>
              <a:t>in a sequence. </a:t>
            </a:r>
          </a:p>
          <a:p>
            <a:pPr marL="342900" indent="-342900">
              <a:spcBef>
                <a:spcPct val="50000"/>
              </a:spcBef>
              <a:buFont typeface="Arial" panose="020B0604020202020204" pitchFamily="34" charset="0"/>
              <a:buChar char="•"/>
            </a:pPr>
            <a:r>
              <a:rPr lang="en-US" altLang="zh-CN" sz="2800" b="1" dirty="0">
                <a:ea typeface="宋体" charset="-122"/>
              </a:rPr>
              <a:t>Gray code is used to </a:t>
            </a:r>
            <a:r>
              <a:rPr lang="en-US" altLang="zh-CN" sz="2800" b="1" dirty="0">
                <a:solidFill>
                  <a:srgbClr val="0000FF"/>
                </a:solidFill>
                <a:ea typeface="宋体" charset="-122"/>
              </a:rPr>
              <a:t>avoid problems</a:t>
            </a:r>
            <a:r>
              <a:rPr lang="en-US" altLang="zh-CN" sz="2800" b="1" dirty="0">
                <a:ea typeface="宋体" charset="-122"/>
              </a:rPr>
              <a:t> in systems where an error can occur if more than one bit changes at a time.</a:t>
            </a:r>
          </a:p>
        </p:txBody>
      </p:sp>
      <p:grpSp>
        <p:nvGrpSpPr>
          <p:cNvPr id="2" name="组合 1">
            <a:extLst>
              <a:ext uri="{FF2B5EF4-FFF2-40B4-BE49-F238E27FC236}">
                <a16:creationId xmlns:a16="http://schemas.microsoft.com/office/drawing/2014/main" id="{6B019574-D2BD-4738-8ADC-325E577C83B0}"/>
              </a:ext>
            </a:extLst>
          </p:cNvPr>
          <p:cNvGrpSpPr/>
          <p:nvPr/>
        </p:nvGrpSpPr>
        <p:grpSpPr>
          <a:xfrm>
            <a:off x="8153400" y="859972"/>
            <a:ext cx="2819400" cy="5273676"/>
            <a:chOff x="7315200" y="914400"/>
            <a:chExt cx="2819400" cy="5273676"/>
          </a:xfrm>
        </p:grpSpPr>
        <p:sp>
          <p:nvSpPr>
            <p:cNvPr id="159763" name="Rectangle 19"/>
            <p:cNvSpPr>
              <a:spLocks noChangeArrowheads="1"/>
            </p:cNvSpPr>
            <p:nvPr/>
          </p:nvSpPr>
          <p:spPr bwMode="auto">
            <a:xfrm>
              <a:off x="7315200" y="914400"/>
              <a:ext cx="2743200" cy="5257800"/>
            </a:xfrm>
            <a:prstGeom prst="rect">
              <a:avLst/>
            </a:prstGeom>
            <a:solidFill>
              <a:srgbClr val="FFFFCC"/>
            </a:solidFill>
            <a:ln w="28575">
              <a:solidFill>
                <a:srgbClr val="9999FF"/>
              </a:solidFill>
              <a:miter lim="800000"/>
              <a:headEnd/>
              <a:tailEnd/>
            </a:ln>
            <a:effectLst/>
          </p:spPr>
          <p:txBody>
            <a:bodyPr wrap="none" anchor="ctr"/>
            <a:lstStyle/>
            <a:p>
              <a:endParaRPr lang="zh-CN" altLang="en-US"/>
            </a:p>
          </p:txBody>
        </p:sp>
        <p:sp>
          <p:nvSpPr>
            <p:cNvPr id="159764" name="Text Box 20"/>
            <p:cNvSpPr txBox="1">
              <a:spLocks noChangeArrowheads="1"/>
            </p:cNvSpPr>
            <p:nvPr/>
          </p:nvSpPr>
          <p:spPr bwMode="auto">
            <a:xfrm>
              <a:off x="7696200" y="1203326"/>
              <a:ext cx="457200" cy="4968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0 1 2 3 4 5 6 7 8 9 10 11 12 13 1415</a:t>
              </a:r>
            </a:p>
          </p:txBody>
        </p:sp>
        <p:sp>
          <p:nvSpPr>
            <p:cNvPr id="159765" name="Text Box 21"/>
            <p:cNvSpPr txBox="1">
              <a:spLocks noChangeArrowheads="1"/>
            </p:cNvSpPr>
            <p:nvPr/>
          </p:nvSpPr>
          <p:spPr bwMode="auto">
            <a:xfrm>
              <a:off x="8305800" y="1203326"/>
              <a:ext cx="838200" cy="4968875"/>
            </a:xfrm>
            <a:prstGeom prst="rect">
              <a:avLst/>
            </a:prstGeom>
            <a:noFill/>
            <a:ln w="9525">
              <a:noFill/>
              <a:miter lim="800000"/>
              <a:headEnd/>
              <a:tailEnd/>
            </a:ln>
            <a:effectLst/>
          </p:spPr>
          <p:txBody>
            <a:bodyPr>
              <a:spAutoFit/>
            </a:bodyPr>
            <a:lstStyle/>
            <a:p>
              <a:pPr>
                <a:spcBef>
                  <a:spcPct val="50000"/>
                </a:spcBef>
              </a:pPr>
              <a:r>
                <a:rPr lang="en-US" altLang="zh-CN" sz="2000">
                  <a:solidFill>
                    <a:schemeClr val="tx2"/>
                  </a:solidFill>
                  <a:ea typeface="宋体" charset="-122"/>
                </a:rPr>
                <a:t>0000 0001 0010 0011 0100 0101 0110 0111 1000 1001 1010 1011 1100 1101 1110 1111</a:t>
              </a:r>
            </a:p>
          </p:txBody>
        </p:sp>
        <p:sp>
          <p:nvSpPr>
            <p:cNvPr id="159766" name="Text Box 22"/>
            <p:cNvSpPr txBox="1">
              <a:spLocks noChangeArrowheads="1"/>
            </p:cNvSpPr>
            <p:nvPr/>
          </p:nvSpPr>
          <p:spPr bwMode="auto">
            <a:xfrm>
              <a:off x="7315200" y="914400"/>
              <a:ext cx="13716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Decimal</a:t>
              </a:r>
            </a:p>
          </p:txBody>
        </p:sp>
        <p:sp>
          <p:nvSpPr>
            <p:cNvPr id="159767" name="Text Box 23"/>
            <p:cNvSpPr txBox="1">
              <a:spLocks noChangeArrowheads="1"/>
            </p:cNvSpPr>
            <p:nvPr/>
          </p:nvSpPr>
          <p:spPr bwMode="auto">
            <a:xfrm>
              <a:off x="8305800" y="914400"/>
              <a:ext cx="914400" cy="336550"/>
            </a:xfrm>
            <a:prstGeom prst="rect">
              <a:avLst/>
            </a:prstGeom>
            <a:noFill/>
            <a:ln w="9525">
              <a:noFill/>
              <a:miter lim="800000"/>
              <a:headEnd/>
              <a:tailEnd/>
            </a:ln>
            <a:effectLst/>
          </p:spPr>
          <p:txBody>
            <a:bodyPr>
              <a:spAutoFit/>
            </a:bodyPr>
            <a:lstStyle/>
            <a:p>
              <a:pPr>
                <a:spcBef>
                  <a:spcPct val="50000"/>
                </a:spcBef>
              </a:pPr>
              <a:r>
                <a:rPr lang="en-US" altLang="zh-CN" sz="1600">
                  <a:solidFill>
                    <a:schemeClr val="tx2"/>
                  </a:solidFill>
                  <a:ea typeface="宋体" charset="-122"/>
                </a:rPr>
                <a:t>Binary</a:t>
              </a:r>
            </a:p>
          </p:txBody>
        </p:sp>
        <p:sp>
          <p:nvSpPr>
            <p:cNvPr id="159768" name="Line 24"/>
            <p:cNvSpPr>
              <a:spLocks noChangeShapeType="1"/>
            </p:cNvSpPr>
            <p:nvPr/>
          </p:nvSpPr>
          <p:spPr bwMode="auto">
            <a:xfrm>
              <a:off x="7315200" y="1219200"/>
              <a:ext cx="2743200" cy="0"/>
            </a:xfrm>
            <a:prstGeom prst="line">
              <a:avLst/>
            </a:prstGeom>
            <a:noFill/>
            <a:ln w="9525">
              <a:solidFill>
                <a:schemeClr val="tx1"/>
              </a:solidFill>
              <a:round/>
              <a:headEnd/>
              <a:tailEnd/>
            </a:ln>
            <a:effectLst/>
          </p:spPr>
          <p:txBody>
            <a:bodyPr/>
            <a:lstStyle/>
            <a:p>
              <a:endParaRPr lang="zh-CN" altLang="en-US"/>
            </a:p>
          </p:txBody>
        </p:sp>
        <p:sp>
          <p:nvSpPr>
            <p:cNvPr id="159769" name="Text Box 25"/>
            <p:cNvSpPr txBox="1">
              <a:spLocks noChangeArrowheads="1"/>
            </p:cNvSpPr>
            <p:nvPr/>
          </p:nvSpPr>
          <p:spPr bwMode="auto">
            <a:xfrm>
              <a:off x="9067800" y="914400"/>
              <a:ext cx="10668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6600CC"/>
                  </a:solidFill>
                  <a:ea typeface="宋体" charset="-122"/>
                </a:rPr>
                <a:t>Gray code</a:t>
              </a:r>
            </a:p>
          </p:txBody>
        </p:sp>
        <p:sp>
          <p:nvSpPr>
            <p:cNvPr id="159771" name="Text Box 27"/>
            <p:cNvSpPr txBox="1">
              <a:spLocks noChangeArrowheads="1"/>
            </p:cNvSpPr>
            <p:nvPr/>
          </p:nvSpPr>
          <p:spPr bwMode="auto">
            <a:xfrm>
              <a:off x="9220200" y="1219201"/>
              <a:ext cx="838200" cy="4968875"/>
            </a:xfrm>
            <a:prstGeom prst="rect">
              <a:avLst/>
            </a:prstGeom>
            <a:noFill/>
            <a:ln w="9525">
              <a:noFill/>
              <a:miter lim="800000"/>
              <a:headEnd/>
              <a:tailEnd/>
            </a:ln>
            <a:effectLst/>
          </p:spPr>
          <p:txBody>
            <a:bodyPr>
              <a:spAutoFit/>
            </a:bodyPr>
            <a:lstStyle/>
            <a:p>
              <a:pPr>
                <a:spcBef>
                  <a:spcPct val="50000"/>
                </a:spcBef>
              </a:pPr>
              <a:r>
                <a:rPr lang="en-US" altLang="zh-CN" sz="2000">
                  <a:solidFill>
                    <a:srgbClr val="6600CC"/>
                  </a:solidFill>
                  <a:ea typeface="宋体" charset="-122"/>
                </a:rPr>
                <a:t>0000 0001 0011 0010 0110 0111 0101 0100 1100 1101 1111 1110 1010 1011 1001 1000 </a:t>
              </a:r>
            </a:p>
          </p:txBody>
        </p:sp>
        <p:sp>
          <p:nvSpPr>
            <p:cNvPr id="159772" name="Line 28"/>
            <p:cNvSpPr>
              <a:spLocks noChangeShapeType="1"/>
            </p:cNvSpPr>
            <p:nvPr/>
          </p:nvSpPr>
          <p:spPr bwMode="auto">
            <a:xfrm>
              <a:off x="8229600" y="914400"/>
              <a:ext cx="0" cy="5257800"/>
            </a:xfrm>
            <a:prstGeom prst="line">
              <a:avLst/>
            </a:prstGeom>
            <a:noFill/>
            <a:ln w="9525">
              <a:solidFill>
                <a:schemeClr val="tx1"/>
              </a:solidFill>
              <a:round/>
              <a:headEnd/>
              <a:tailEnd/>
            </a:ln>
            <a:effectLst/>
          </p:spPr>
          <p:txBody>
            <a:bodyPr/>
            <a:lstStyle/>
            <a:p>
              <a:endParaRPr lang="zh-CN" altLang="en-US"/>
            </a:p>
          </p:txBody>
        </p:sp>
        <p:sp>
          <p:nvSpPr>
            <p:cNvPr id="159773" name="Line 29"/>
            <p:cNvSpPr>
              <a:spLocks noChangeShapeType="1"/>
            </p:cNvSpPr>
            <p:nvPr/>
          </p:nvSpPr>
          <p:spPr bwMode="auto">
            <a:xfrm>
              <a:off x="9067800" y="914400"/>
              <a:ext cx="0" cy="525780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2438400" y="466785"/>
            <a:ext cx="1124026"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ASCII</a:t>
            </a:r>
          </a:p>
        </p:txBody>
      </p:sp>
      <p:sp>
        <p:nvSpPr>
          <p:cNvPr id="163845" name="Text Box 5"/>
          <p:cNvSpPr txBox="1">
            <a:spLocks noChangeArrowheads="1"/>
          </p:cNvSpPr>
          <p:nvPr/>
        </p:nvSpPr>
        <p:spPr bwMode="auto">
          <a:xfrm>
            <a:off x="2438401" y="3276600"/>
            <a:ext cx="7102475" cy="457200"/>
          </a:xfrm>
          <a:prstGeom prst="rect">
            <a:avLst/>
          </a:prstGeom>
          <a:noFill/>
          <a:ln w="9525">
            <a:noFill/>
            <a:miter lim="800000"/>
            <a:headEnd/>
            <a:tailEnd/>
          </a:ln>
          <a:effectLst/>
        </p:spPr>
        <p:txBody>
          <a:bodyPr>
            <a:spAutoFit/>
          </a:bodyPr>
          <a:lstStyle/>
          <a:p>
            <a:endParaRPr lang="zh-CN" altLang="zh-CN"/>
          </a:p>
        </p:txBody>
      </p:sp>
      <p:sp>
        <p:nvSpPr>
          <p:cNvPr id="163847" name="Text Box 7"/>
          <p:cNvSpPr txBox="1">
            <a:spLocks noChangeArrowheads="1"/>
          </p:cNvSpPr>
          <p:nvPr/>
        </p:nvSpPr>
        <p:spPr bwMode="auto">
          <a:xfrm>
            <a:off x="1066800" y="1219200"/>
            <a:ext cx="10134600" cy="3323987"/>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solidFill>
                  <a:srgbClr val="FF0000"/>
                </a:solidFill>
                <a:ea typeface="宋体" charset="-122"/>
              </a:rPr>
              <a:t>ASCII</a:t>
            </a:r>
            <a:r>
              <a:rPr lang="en-US" altLang="zh-CN" sz="2800" b="1" dirty="0">
                <a:ea typeface="宋体" charset="-122"/>
              </a:rPr>
              <a:t> is a </a:t>
            </a:r>
            <a:r>
              <a:rPr lang="en-US" altLang="zh-CN" sz="2800" b="1" dirty="0">
                <a:solidFill>
                  <a:srgbClr val="0000FF"/>
                </a:solidFill>
                <a:ea typeface="宋体" charset="-122"/>
              </a:rPr>
              <a:t>code for alphanumeric characters and control characters</a:t>
            </a:r>
            <a:r>
              <a:rPr lang="zh-CN" altLang="en-US" sz="2800" b="1" dirty="0">
                <a:solidFill>
                  <a:srgbClr val="0000FF"/>
                </a:solidFill>
                <a:ea typeface="宋体" charset="-122"/>
              </a:rPr>
              <a:t>（字母数字字符和控制字符的编码）</a:t>
            </a:r>
            <a:r>
              <a:rPr lang="en-US" altLang="zh-CN" sz="2800" b="1" dirty="0">
                <a:ea typeface="宋体" charset="-122"/>
              </a:rPr>
              <a:t>. </a:t>
            </a:r>
          </a:p>
          <a:p>
            <a:pPr marL="342900" indent="-342900">
              <a:spcBef>
                <a:spcPct val="50000"/>
              </a:spcBef>
              <a:buFont typeface="Arial" panose="020B0604020202020204" pitchFamily="34" charset="0"/>
              <a:buChar char="•"/>
            </a:pPr>
            <a:r>
              <a:rPr lang="en-US" altLang="zh-CN" sz="2800" b="1" dirty="0">
                <a:ea typeface="宋体" charset="-122"/>
              </a:rPr>
              <a:t>In its original form, ASCII encoded </a:t>
            </a:r>
            <a:r>
              <a:rPr lang="en-US" altLang="zh-CN" sz="2800" b="1" dirty="0">
                <a:solidFill>
                  <a:srgbClr val="0000FF"/>
                </a:solidFill>
                <a:ea typeface="宋体" charset="-122"/>
              </a:rPr>
              <a:t>128</a:t>
            </a:r>
            <a:r>
              <a:rPr lang="en-US" altLang="zh-CN" sz="2800" b="1" dirty="0">
                <a:ea typeface="宋体" charset="-122"/>
              </a:rPr>
              <a:t> characters and symbols using </a:t>
            </a:r>
            <a:r>
              <a:rPr lang="en-US" altLang="zh-CN" sz="2800" b="1" dirty="0">
                <a:solidFill>
                  <a:srgbClr val="0000FF"/>
                </a:solidFill>
                <a:ea typeface="宋体" charset="-122"/>
              </a:rPr>
              <a:t>7-bits</a:t>
            </a:r>
            <a:r>
              <a:rPr lang="en-US" altLang="zh-CN" sz="2800" b="1" dirty="0">
                <a:ea typeface="宋体" charset="-122"/>
              </a:rPr>
              <a:t>. The first 32 characters are control characters, that are based on obsolete teletype requirements, so these characters are generally assigned to other functions in modern usage.</a:t>
            </a:r>
          </a:p>
        </p:txBody>
      </p:sp>
      <p:sp>
        <p:nvSpPr>
          <p:cNvPr id="163849" name="Text Box 9"/>
          <p:cNvSpPr txBox="1">
            <a:spLocks noChangeArrowheads="1"/>
          </p:cNvSpPr>
          <p:nvPr/>
        </p:nvSpPr>
        <p:spPr bwMode="auto">
          <a:xfrm>
            <a:off x="1066800" y="4724400"/>
            <a:ext cx="10134600" cy="1815882"/>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buFont typeface="Arial" panose="020B0604020202020204" pitchFamily="34" charset="0"/>
              <a:buChar char="•"/>
            </a:pPr>
            <a:r>
              <a:rPr lang="en-US" altLang="zh-CN" sz="2800" b="1" dirty="0">
                <a:ea typeface="宋体" charset="-122"/>
              </a:rPr>
              <a:t>In 1981, IBM introduced </a:t>
            </a:r>
            <a:r>
              <a:rPr lang="en-US" altLang="zh-CN" sz="2800" b="1" dirty="0">
                <a:solidFill>
                  <a:srgbClr val="0000FF"/>
                </a:solidFill>
                <a:ea typeface="宋体" charset="-122"/>
              </a:rPr>
              <a:t>extended ASCII</a:t>
            </a:r>
            <a:r>
              <a:rPr lang="en-US" altLang="zh-CN" sz="2800" b="1" dirty="0">
                <a:ea typeface="宋体" charset="-122"/>
              </a:rPr>
              <a:t>, which is an </a:t>
            </a:r>
            <a:r>
              <a:rPr lang="en-US" altLang="zh-CN" sz="2800" b="1" dirty="0">
                <a:solidFill>
                  <a:srgbClr val="0000FF"/>
                </a:solidFill>
                <a:ea typeface="宋体" charset="-122"/>
              </a:rPr>
              <a:t>8-bit code </a:t>
            </a:r>
            <a:r>
              <a:rPr lang="en-US" altLang="zh-CN" sz="2800" b="1" dirty="0">
                <a:ea typeface="宋体" charset="-122"/>
              </a:rPr>
              <a:t>and increased the character set to </a:t>
            </a:r>
            <a:r>
              <a:rPr lang="en-US" altLang="zh-CN" sz="2800" b="1" dirty="0">
                <a:solidFill>
                  <a:srgbClr val="0000FF"/>
                </a:solidFill>
                <a:ea typeface="宋体" charset="-122"/>
              </a:rPr>
              <a:t>256</a:t>
            </a:r>
            <a:r>
              <a:rPr lang="en-US" altLang="zh-CN" sz="2800" b="1" dirty="0">
                <a:ea typeface="宋体" charset="-122"/>
              </a:rPr>
              <a:t>. Other extended sets (such as Unicode) have been introduced to handle characters in languages other than English.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9"/>
                                        </p:tgtEl>
                                        <p:attrNameLst>
                                          <p:attrName>style.visibility</p:attrName>
                                        </p:attrNameLst>
                                      </p:cBhvr>
                                      <p:to>
                                        <p:strVal val="visible"/>
                                      </p:to>
                                    </p:set>
                                    <p:anim calcmode="lin" valueType="num">
                                      <p:cBhvr additive="base">
                                        <p:cTn id="7" dur="500" fill="hold"/>
                                        <p:tgtEl>
                                          <p:spTgt spid="163849"/>
                                        </p:tgtEl>
                                        <p:attrNameLst>
                                          <p:attrName>ppt_x</p:attrName>
                                        </p:attrNameLst>
                                      </p:cBhvr>
                                      <p:tavLst>
                                        <p:tav tm="0">
                                          <p:val>
                                            <p:strVal val="0-#ppt_w/2"/>
                                          </p:val>
                                        </p:tav>
                                        <p:tav tm="100000">
                                          <p:val>
                                            <p:strVal val="#ppt_x"/>
                                          </p:val>
                                        </p:tav>
                                      </p:tavLst>
                                    </p:anim>
                                    <p:anim calcmode="lin" valueType="num">
                                      <p:cBhvr additive="base">
                                        <p:cTn id="8" dur="500" fill="hold"/>
                                        <p:tgtEl>
                                          <p:spTgt spid="1638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9"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7"/>
          <p:cNvGrpSpPr>
            <a:grpSpLocks noGrp="1"/>
          </p:cNvGrpSpPr>
          <p:nvPr/>
        </p:nvGrpSpPr>
        <p:grpSpPr bwMode="auto">
          <a:xfrm>
            <a:off x="1981200" y="1143000"/>
            <a:ext cx="8229600" cy="5429250"/>
            <a:chOff x="528" y="750"/>
            <a:chExt cx="4992" cy="3378"/>
          </a:xfrm>
        </p:grpSpPr>
        <p:sp>
          <p:nvSpPr>
            <p:cNvPr id="4" name="Rectangle 8"/>
            <p:cNvSpPr>
              <a:spLocks noChangeArrowheads="1"/>
            </p:cNvSpPr>
            <p:nvPr/>
          </p:nvSpPr>
          <p:spPr bwMode="auto">
            <a:xfrm>
              <a:off x="1902" y="1008"/>
              <a:ext cx="3570" cy="249"/>
            </a:xfrm>
            <a:prstGeom prst="rect">
              <a:avLst/>
            </a:prstGeom>
            <a:noFill/>
            <a:ln w="9525">
              <a:noFill/>
              <a:miter lim="800000"/>
              <a:headEnd/>
              <a:tailEnd/>
            </a:ln>
          </p:spPr>
          <p:txBody>
            <a:bodyPr anchor="ctr"/>
            <a:lstStyle/>
            <a:p>
              <a:r>
                <a:rPr kumimoji="1" lang="en-US" altLang="zh-CN" sz="2000" b="1">
                  <a:latin typeface="宋体" pitchFamily="2" charset="-122"/>
                </a:rPr>
                <a:t>  000  001  010  011  100  101  110  111</a:t>
              </a:r>
              <a:r>
                <a:rPr kumimoji="1" lang="en-US" altLang="zh-CN" sz="2000" b="1">
                  <a:latin typeface="Times New Roman" pitchFamily="18" charset="0"/>
                </a:rPr>
                <a:t> </a:t>
              </a:r>
              <a:endParaRPr lang="en-US" altLang="zh-CN" b="1"/>
            </a:p>
          </p:txBody>
        </p:sp>
        <p:sp>
          <p:nvSpPr>
            <p:cNvPr id="5" name="Rectangle 9"/>
            <p:cNvSpPr>
              <a:spLocks noChangeArrowheads="1"/>
            </p:cNvSpPr>
            <p:nvPr/>
          </p:nvSpPr>
          <p:spPr bwMode="auto">
            <a:xfrm>
              <a:off x="1920" y="1296"/>
              <a:ext cx="3552" cy="2817"/>
            </a:xfrm>
            <a:prstGeom prst="rect">
              <a:avLst/>
            </a:prstGeom>
            <a:noFill/>
            <a:ln w="9525">
              <a:noFill/>
              <a:miter lim="800000"/>
              <a:headEnd/>
              <a:tailEnd/>
            </a:ln>
          </p:spPr>
          <p:txBody>
            <a:bodyPr/>
            <a:lstStyle/>
            <a:p>
              <a:pPr>
                <a:lnSpc>
                  <a:spcPct val="90000"/>
                </a:lnSpc>
              </a:pPr>
              <a:r>
                <a:rPr kumimoji="1" lang="en-US" altLang="zh-CN" sz="2000" b="1" dirty="0">
                  <a:latin typeface="宋体" pitchFamily="2" charset="-122"/>
                </a:rPr>
                <a:t>  </a:t>
              </a:r>
              <a:r>
                <a:rPr kumimoji="1" lang="en-US" altLang="zh-CN" sz="2000" b="1" dirty="0" err="1">
                  <a:latin typeface="宋体" pitchFamily="2" charset="-122"/>
                </a:rPr>
                <a:t>NUL</a:t>
              </a:r>
              <a:r>
                <a:rPr kumimoji="1" lang="en-US" altLang="zh-CN" sz="2000" b="1" dirty="0">
                  <a:latin typeface="宋体" pitchFamily="2" charset="-122"/>
                </a:rPr>
                <a:t>  DEL   SP   0    @    P    </a:t>
              </a:r>
              <a:r>
                <a:rPr kumimoji="1" lang="zh-CN" altLang="en-US" sz="2000" b="1" dirty="0">
                  <a:latin typeface="宋体" pitchFamily="2" charset="-122"/>
                </a:rPr>
                <a:t>、   </a:t>
              </a:r>
              <a:r>
                <a:rPr kumimoji="1" lang="en-US" altLang="zh-CN" sz="2000" b="1" dirty="0">
                  <a:latin typeface="宋体" pitchFamily="2" charset="-122"/>
                </a:rPr>
                <a:t>p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SOH  </a:t>
              </a:r>
              <a:r>
                <a:rPr kumimoji="1" lang="en-US" altLang="zh-CN" sz="2000" b="1" dirty="0" err="1">
                  <a:latin typeface="宋体" pitchFamily="2" charset="-122"/>
                  <a:cs typeface="Times New Roman" pitchFamily="18" charset="0"/>
                </a:rPr>
                <a:t>DC1</a:t>
              </a:r>
              <a:r>
                <a:rPr kumimoji="1" lang="en-US" altLang="zh-CN" sz="2000" b="1" dirty="0">
                  <a:latin typeface="宋体" pitchFamily="2" charset="-122"/>
                  <a:cs typeface="Times New Roman" pitchFamily="18" charset="0"/>
                </a:rPr>
                <a:t>    !   1    A    Q    a    q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a:t>
              </a:r>
              <a:r>
                <a:rPr kumimoji="1" lang="en-US" altLang="zh-CN" sz="2000" b="1" dirty="0" err="1">
                  <a:latin typeface="宋体" pitchFamily="2" charset="-122"/>
                  <a:cs typeface="Times New Roman" pitchFamily="18" charset="0"/>
                </a:rPr>
                <a:t>STX</a:t>
              </a:r>
              <a:r>
                <a:rPr kumimoji="1" lang="en-US" altLang="zh-CN" sz="2000" b="1" dirty="0">
                  <a:latin typeface="宋体" pitchFamily="2" charset="-122"/>
                  <a:cs typeface="Times New Roman" pitchFamily="18" charset="0"/>
                </a:rPr>
                <a:t>  </a:t>
              </a:r>
              <a:r>
                <a:rPr kumimoji="1" lang="en-US" altLang="zh-CN" sz="2000" b="1" dirty="0" err="1">
                  <a:latin typeface="宋体" pitchFamily="2" charset="-122"/>
                  <a:cs typeface="Times New Roman" pitchFamily="18" charset="0"/>
                </a:rPr>
                <a:t>DC2</a:t>
              </a:r>
              <a:r>
                <a:rPr kumimoji="1" lang="en-US" altLang="zh-CN" sz="2000" b="1" dirty="0">
                  <a:latin typeface="宋体" pitchFamily="2" charset="-122"/>
                  <a:cs typeface="Times New Roman" pitchFamily="18" charset="0"/>
                </a:rPr>
                <a:t>    "   2    B    R    b    r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a:t>
              </a:r>
              <a:r>
                <a:rPr kumimoji="1" lang="en-US" altLang="zh-CN" sz="2000" b="1" dirty="0" err="1">
                  <a:latin typeface="宋体" pitchFamily="2" charset="-122"/>
                  <a:cs typeface="Times New Roman" pitchFamily="18" charset="0"/>
                </a:rPr>
                <a:t>ETX</a:t>
              </a:r>
              <a:r>
                <a:rPr kumimoji="1" lang="en-US" altLang="zh-CN" sz="2000" b="1" dirty="0">
                  <a:latin typeface="宋体" pitchFamily="2" charset="-122"/>
                  <a:cs typeface="Times New Roman" pitchFamily="18" charset="0"/>
                </a:rPr>
                <a:t>  </a:t>
              </a:r>
              <a:r>
                <a:rPr kumimoji="1" lang="en-US" altLang="zh-CN" sz="2000" b="1" dirty="0" err="1">
                  <a:latin typeface="宋体" pitchFamily="2" charset="-122"/>
                  <a:cs typeface="Times New Roman" pitchFamily="18" charset="0"/>
                </a:rPr>
                <a:t>DC3</a:t>
              </a:r>
              <a:r>
                <a:rPr kumimoji="1" lang="en-US" altLang="zh-CN" sz="2000" b="1" dirty="0">
                  <a:latin typeface="宋体" pitchFamily="2" charset="-122"/>
                  <a:cs typeface="Times New Roman" pitchFamily="18" charset="0"/>
                </a:rPr>
                <a:t>    #   3    C    S    c    s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a:t>
              </a:r>
              <a:r>
                <a:rPr kumimoji="1" lang="en-US" altLang="zh-CN" sz="2000" b="1" dirty="0" err="1">
                  <a:latin typeface="宋体" pitchFamily="2" charset="-122"/>
                  <a:cs typeface="Times New Roman" pitchFamily="18" charset="0"/>
                </a:rPr>
                <a:t>EOT</a:t>
              </a:r>
              <a:r>
                <a:rPr kumimoji="1" lang="en-US" altLang="zh-CN" sz="2000" b="1" dirty="0">
                  <a:latin typeface="宋体" pitchFamily="2" charset="-122"/>
                  <a:cs typeface="Times New Roman" pitchFamily="18" charset="0"/>
                </a:rPr>
                <a:t>  </a:t>
              </a:r>
              <a:r>
                <a:rPr kumimoji="1" lang="en-US" altLang="zh-CN" sz="2000" b="1" dirty="0" err="1">
                  <a:latin typeface="宋体" pitchFamily="2" charset="-122"/>
                  <a:cs typeface="Times New Roman" pitchFamily="18" charset="0"/>
                </a:rPr>
                <a:t>DC4</a:t>
              </a:r>
              <a:r>
                <a:rPr kumimoji="1" lang="en-US" altLang="zh-CN" sz="2000" b="1" dirty="0">
                  <a:latin typeface="宋体" pitchFamily="2" charset="-122"/>
                  <a:cs typeface="Times New Roman" pitchFamily="18" charset="0"/>
                </a:rPr>
                <a:t>    $   4    D    T    d    t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a:t>
              </a:r>
              <a:r>
                <a:rPr kumimoji="1" lang="en-US" altLang="zh-CN" sz="2000" b="1" dirty="0" err="1">
                  <a:latin typeface="宋体" pitchFamily="2" charset="-122"/>
                  <a:cs typeface="Times New Roman" pitchFamily="18" charset="0"/>
                </a:rPr>
                <a:t>ENQ</a:t>
              </a:r>
              <a:r>
                <a:rPr kumimoji="1" lang="en-US" altLang="zh-CN" sz="2000" b="1" dirty="0">
                  <a:latin typeface="宋体" pitchFamily="2" charset="-122"/>
                  <a:cs typeface="Times New Roman" pitchFamily="18" charset="0"/>
                </a:rPr>
                <a:t>  </a:t>
              </a:r>
              <a:r>
                <a:rPr kumimoji="1" lang="en-US" altLang="zh-CN" sz="2000" b="1" dirty="0" err="1">
                  <a:latin typeface="宋体" pitchFamily="2" charset="-122"/>
                  <a:cs typeface="Times New Roman" pitchFamily="18" charset="0"/>
                </a:rPr>
                <a:t>NAK</a:t>
              </a:r>
              <a:r>
                <a:rPr kumimoji="1" lang="en-US" altLang="zh-CN" sz="2000" b="1" dirty="0">
                  <a:latin typeface="宋体" pitchFamily="2" charset="-122"/>
                  <a:cs typeface="Times New Roman" pitchFamily="18" charset="0"/>
                </a:rPr>
                <a:t>    %   5    E    U    e    u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ACK  SYN    &amp;   6    F    V    f    v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BEL  ETB    </a:t>
              </a:r>
              <a:r>
                <a:rPr kumimoji="1" lang="en-US" altLang="zh-CN" sz="2000" b="1" dirty="0">
                  <a:latin typeface="宋体" pitchFamily="2" charset="-122"/>
                </a:rPr>
                <a:t>,</a:t>
              </a:r>
              <a:r>
                <a:rPr kumimoji="1" lang="en-US" altLang="zh-CN" sz="2000" b="1" dirty="0">
                  <a:latin typeface="宋体" pitchFamily="2" charset="-122"/>
                  <a:cs typeface="Times New Roman" pitchFamily="18" charset="0"/>
                </a:rPr>
                <a:t>   7    G    W    g    w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BS   CAN    (   8    H    X    h    x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HT   EM     )   9    I    Y    </a:t>
              </a:r>
              <a:r>
                <a:rPr kumimoji="1" lang="en-US" altLang="zh-CN" sz="2000" b="1" dirty="0" err="1">
                  <a:latin typeface="宋体" pitchFamily="2" charset="-122"/>
                  <a:cs typeface="Times New Roman" pitchFamily="18" charset="0"/>
                </a:rPr>
                <a:t>i</a:t>
              </a:r>
              <a:r>
                <a:rPr kumimoji="1" lang="en-US" altLang="zh-CN" sz="2000" b="1" dirty="0">
                  <a:latin typeface="宋体" pitchFamily="2" charset="-122"/>
                  <a:cs typeface="Times New Roman" pitchFamily="18" charset="0"/>
                </a:rPr>
                <a:t>    y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a:t>
              </a:r>
              <a:r>
                <a:rPr kumimoji="1" lang="en-US" altLang="zh-CN" sz="2000" b="1" dirty="0" err="1">
                  <a:latin typeface="宋体" pitchFamily="2" charset="-122"/>
                  <a:cs typeface="Times New Roman" pitchFamily="18" charset="0"/>
                </a:rPr>
                <a:t>LF</a:t>
              </a:r>
              <a:r>
                <a:rPr kumimoji="1" lang="en-US" altLang="zh-CN" sz="2000" b="1" dirty="0">
                  <a:latin typeface="宋体" pitchFamily="2" charset="-122"/>
                  <a:cs typeface="Times New Roman" pitchFamily="18" charset="0"/>
                </a:rPr>
                <a:t>   SUB    *   </a:t>
              </a:r>
              <a:r>
                <a:rPr kumimoji="1" lang="zh-CN" altLang="en-US" sz="2000" b="1" dirty="0">
                  <a:latin typeface="宋体" pitchFamily="2" charset="-122"/>
                  <a:cs typeface="Times New Roman" pitchFamily="18" charset="0"/>
                </a:rPr>
                <a:t>：   </a:t>
              </a:r>
              <a:r>
                <a:rPr kumimoji="1" lang="en-US" altLang="zh-CN" sz="2000" b="1" dirty="0">
                  <a:latin typeface="宋体" pitchFamily="2" charset="-122"/>
                  <a:cs typeface="Times New Roman" pitchFamily="18" charset="0"/>
                </a:rPr>
                <a:t>J    Z    j    z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VT   ESC    +   </a:t>
              </a:r>
              <a:r>
                <a:rPr kumimoji="1" lang="zh-CN" altLang="en-US" sz="2000" b="1" dirty="0">
                  <a:latin typeface="宋体" pitchFamily="2" charset="-122"/>
                  <a:cs typeface="Times New Roman" pitchFamily="18" charset="0"/>
                </a:rPr>
                <a:t>；   </a:t>
              </a:r>
              <a:r>
                <a:rPr kumimoji="1" lang="en-US" altLang="zh-CN" sz="2000" b="1" dirty="0">
                  <a:latin typeface="宋体" pitchFamily="2" charset="-122"/>
                  <a:cs typeface="Times New Roman" pitchFamily="18" charset="0"/>
                </a:rPr>
                <a:t>K   </a:t>
              </a:r>
              <a:r>
                <a:rPr kumimoji="1" lang="zh-CN" altLang="en-US" sz="2000" b="1" dirty="0">
                  <a:latin typeface="宋体" pitchFamily="2" charset="-122"/>
                  <a:cs typeface="Times New Roman" pitchFamily="18" charset="0"/>
                </a:rPr>
                <a:t>［    </a:t>
              </a:r>
              <a:r>
                <a:rPr kumimoji="1" lang="en-US" altLang="zh-CN" sz="2000" b="1" dirty="0">
                  <a:latin typeface="宋体" pitchFamily="2" charset="-122"/>
                  <a:cs typeface="Times New Roman" pitchFamily="18" charset="0"/>
                </a:rPr>
                <a:t>k    {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FF   FS     </a:t>
              </a:r>
              <a:r>
                <a:rPr kumimoji="1" lang="zh-CN" altLang="en-US" sz="2000" b="1" dirty="0">
                  <a:latin typeface="宋体" pitchFamily="2" charset="-122"/>
                  <a:cs typeface="Times New Roman" pitchFamily="18" charset="0"/>
                </a:rPr>
                <a:t>，  </a:t>
              </a:r>
              <a:r>
                <a:rPr kumimoji="1" lang="en-US" altLang="zh-CN" sz="2000" b="1" dirty="0">
                  <a:latin typeface="宋体" pitchFamily="2" charset="-122"/>
                  <a:cs typeface="Times New Roman" pitchFamily="18" charset="0"/>
                </a:rPr>
                <a:t>&lt;    L    </a:t>
              </a:r>
              <a:r>
                <a:rPr kumimoji="1" lang="zh-CN" altLang="en-US" sz="2000" b="1" dirty="0">
                  <a:latin typeface="宋体" pitchFamily="2" charset="-122"/>
                  <a:cs typeface="Times New Roman" pitchFamily="18" charset="0"/>
                </a:rPr>
                <a:t>＼   </a:t>
              </a:r>
              <a:r>
                <a:rPr kumimoji="1" lang="en-US" altLang="zh-CN" sz="2000" b="1" dirty="0">
                  <a:latin typeface="宋体" pitchFamily="2" charset="-122"/>
                  <a:cs typeface="Times New Roman" pitchFamily="18" charset="0"/>
                </a:rPr>
                <a:t>l    |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CR   GS     -   =    M    </a:t>
              </a:r>
              <a:r>
                <a:rPr kumimoji="1" lang="zh-CN" altLang="en-US" sz="2000" b="1" dirty="0">
                  <a:latin typeface="宋体" pitchFamily="2" charset="-122"/>
                  <a:cs typeface="Times New Roman" pitchFamily="18" charset="0"/>
                </a:rPr>
                <a:t>］   </a:t>
              </a:r>
              <a:r>
                <a:rPr kumimoji="1" lang="en-US" altLang="zh-CN" sz="2000" b="1" dirty="0">
                  <a:latin typeface="宋体" pitchFamily="2" charset="-122"/>
                  <a:cs typeface="Times New Roman" pitchFamily="18" charset="0"/>
                </a:rPr>
                <a:t>m    } </a:t>
              </a:r>
              <a:endParaRPr kumimoji="1" lang="en-US" altLang="zh-CN" b="1" dirty="0">
                <a:latin typeface="Times New Roman" pitchFamily="18" charset="0"/>
              </a:endParaRPr>
            </a:p>
            <a:p>
              <a:pPr>
                <a:lnSpc>
                  <a:spcPct val="90000"/>
                </a:lnSpc>
              </a:pPr>
              <a:r>
                <a:rPr kumimoji="1" lang="en-US" altLang="zh-CN" sz="2000" b="1" dirty="0">
                  <a:latin typeface="宋体" pitchFamily="2" charset="-122"/>
                  <a:cs typeface="Times New Roman" pitchFamily="18" charset="0"/>
                </a:rPr>
                <a:t>  SO   RS     .   &gt;    N    ∧   n    </a:t>
              </a:r>
              <a:r>
                <a:rPr kumimoji="1" lang="zh-CN" altLang="en-US" sz="2000" b="1" dirty="0">
                  <a:latin typeface="宋体" pitchFamily="2" charset="-122"/>
                  <a:cs typeface="Times New Roman" pitchFamily="18" charset="0"/>
                </a:rPr>
                <a:t>～ </a:t>
              </a:r>
              <a:endParaRPr kumimoji="1" lang="zh-CN" altLang="en-US" b="1" dirty="0">
                <a:latin typeface="Times New Roman" pitchFamily="18" charset="0"/>
              </a:endParaRPr>
            </a:p>
            <a:p>
              <a:pPr>
                <a:lnSpc>
                  <a:spcPct val="90000"/>
                </a:lnSpc>
              </a:pPr>
              <a:r>
                <a:rPr kumimoji="1" lang="zh-CN" altLang="en-US" sz="2000" b="1" dirty="0">
                  <a:latin typeface="宋体" pitchFamily="2" charset="-122"/>
                  <a:cs typeface="Times New Roman" pitchFamily="18" charset="0"/>
                </a:rPr>
                <a:t>  </a:t>
              </a:r>
              <a:r>
                <a:rPr kumimoji="1" lang="en-US" altLang="zh-CN" sz="2000" b="1" dirty="0">
                  <a:latin typeface="宋体" pitchFamily="2" charset="-122"/>
                  <a:cs typeface="Times New Roman" pitchFamily="18" charset="0"/>
                </a:rPr>
                <a:t>SI   US     /   ?    O    </a:t>
              </a:r>
              <a:r>
                <a:rPr kumimoji="1" lang="zh-CN" altLang="en-US" sz="2000" b="1" dirty="0">
                  <a:latin typeface="宋体" pitchFamily="2" charset="-122"/>
                  <a:cs typeface="Times New Roman" pitchFamily="18" charset="0"/>
                </a:rPr>
                <a:t>－   </a:t>
              </a:r>
              <a:r>
                <a:rPr kumimoji="1" lang="en-US" altLang="zh-CN" sz="2000" b="1" dirty="0">
                  <a:latin typeface="宋体" pitchFamily="2" charset="-122"/>
                  <a:cs typeface="Times New Roman" pitchFamily="18" charset="0"/>
                </a:rPr>
                <a:t>o    DEL</a:t>
              </a:r>
              <a:endParaRPr lang="en-US" altLang="zh-CN" b="1" dirty="0"/>
            </a:p>
          </p:txBody>
        </p:sp>
        <p:sp>
          <p:nvSpPr>
            <p:cNvPr id="6" name="Rectangle 10"/>
            <p:cNvSpPr>
              <a:spLocks noChangeArrowheads="1"/>
            </p:cNvSpPr>
            <p:nvPr/>
          </p:nvSpPr>
          <p:spPr bwMode="auto">
            <a:xfrm>
              <a:off x="528" y="1296"/>
              <a:ext cx="1374" cy="2832"/>
            </a:xfrm>
            <a:prstGeom prst="rect">
              <a:avLst/>
            </a:prstGeom>
            <a:noFill/>
            <a:ln w="9525">
              <a:noFill/>
              <a:miter lim="800000"/>
              <a:headEnd/>
              <a:tailEnd/>
            </a:ln>
          </p:spPr>
          <p:txBody>
            <a:bodyPr/>
            <a:lstStyle/>
            <a:p>
              <a:pPr algn="ctr">
                <a:lnSpc>
                  <a:spcPct val="90000"/>
                </a:lnSpc>
              </a:pPr>
              <a:r>
                <a:rPr kumimoji="1" lang="en-US" altLang="zh-CN" sz="2000" b="1">
                  <a:latin typeface="Times New Roman" pitchFamily="18" charset="0"/>
                </a:rPr>
                <a:t>0000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0001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0010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0011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0100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0101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0110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0111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1000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1001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1010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1011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1100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1101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1110 </a:t>
              </a:r>
              <a:endParaRPr kumimoji="1" lang="en-US" altLang="zh-CN" b="1">
                <a:latin typeface="Times New Roman" pitchFamily="18" charset="0"/>
              </a:endParaRPr>
            </a:p>
            <a:p>
              <a:pPr algn="ctr">
                <a:lnSpc>
                  <a:spcPct val="90000"/>
                </a:lnSpc>
              </a:pPr>
              <a:r>
                <a:rPr kumimoji="1" lang="en-US" altLang="zh-CN" sz="2000" b="1">
                  <a:latin typeface="Times New Roman" pitchFamily="18" charset="0"/>
                </a:rPr>
                <a:t>1111</a:t>
              </a:r>
              <a:endParaRPr lang="en-US" altLang="zh-CN" b="1"/>
            </a:p>
          </p:txBody>
        </p:sp>
        <p:sp>
          <p:nvSpPr>
            <p:cNvPr id="7" name="Rectangle 11"/>
            <p:cNvSpPr>
              <a:spLocks noChangeArrowheads="1"/>
            </p:cNvSpPr>
            <p:nvPr/>
          </p:nvSpPr>
          <p:spPr bwMode="auto">
            <a:xfrm>
              <a:off x="1902" y="768"/>
              <a:ext cx="3570" cy="249"/>
            </a:xfrm>
            <a:prstGeom prst="rect">
              <a:avLst/>
            </a:prstGeom>
            <a:noFill/>
            <a:ln w="9525">
              <a:noFill/>
              <a:miter lim="800000"/>
              <a:headEnd/>
              <a:tailEnd/>
            </a:ln>
          </p:spPr>
          <p:txBody>
            <a:bodyPr anchor="ctr"/>
            <a:lstStyle/>
            <a:p>
              <a:pPr algn="ctr"/>
              <a:r>
                <a:rPr kumimoji="1" lang="zh-CN" altLang="en-US" sz="2000" b="1">
                  <a:latin typeface="宋体" pitchFamily="2" charset="-122"/>
                </a:rPr>
                <a:t>高</a:t>
              </a:r>
              <a:r>
                <a:rPr kumimoji="1" lang="en-US" altLang="zh-CN" sz="2000" b="1">
                  <a:latin typeface="宋体" pitchFamily="2" charset="-122"/>
                </a:rPr>
                <a:t>3</a:t>
              </a:r>
              <a:r>
                <a:rPr kumimoji="1" lang="zh-CN" altLang="en-US" sz="2000" b="1">
                  <a:latin typeface="宋体" pitchFamily="2" charset="-122"/>
                </a:rPr>
                <a:t>位代码</a:t>
              </a:r>
              <a:r>
                <a:rPr kumimoji="1" lang="en-US" altLang="zh-CN" sz="2000" b="1">
                  <a:latin typeface="宋体" pitchFamily="2" charset="-122"/>
                </a:rPr>
                <a:t>(a</a:t>
              </a:r>
              <a:r>
                <a:rPr kumimoji="1" lang="en-US" altLang="zh-CN" sz="2000" b="1" baseline="-30000">
                  <a:latin typeface="宋体" pitchFamily="2" charset="-122"/>
                </a:rPr>
                <a:t>7</a:t>
              </a:r>
              <a:r>
                <a:rPr kumimoji="1" lang="en-US" altLang="zh-CN" sz="2000" b="1">
                  <a:latin typeface="宋体" pitchFamily="2" charset="-122"/>
                </a:rPr>
                <a:t>a</a:t>
              </a:r>
              <a:r>
                <a:rPr kumimoji="1" lang="en-US" altLang="zh-CN" sz="2000" b="1" baseline="-30000">
                  <a:latin typeface="宋体" pitchFamily="2" charset="-122"/>
                </a:rPr>
                <a:t>6</a:t>
              </a:r>
              <a:r>
                <a:rPr kumimoji="1" lang="en-US" altLang="zh-CN" sz="2000" b="1">
                  <a:latin typeface="宋体" pitchFamily="2" charset="-122"/>
                </a:rPr>
                <a:t>a</a:t>
              </a:r>
              <a:r>
                <a:rPr kumimoji="1" lang="en-US" altLang="zh-CN" sz="2000" b="1" baseline="-30000">
                  <a:latin typeface="宋体" pitchFamily="2" charset="-122"/>
                </a:rPr>
                <a:t>5</a:t>
              </a:r>
              <a:r>
                <a:rPr kumimoji="1" lang="en-US" altLang="zh-CN" sz="2000" b="1">
                  <a:latin typeface="宋体" pitchFamily="2" charset="-122"/>
                </a:rPr>
                <a:t>)</a:t>
              </a:r>
              <a:r>
                <a:rPr kumimoji="1" lang="en-US" altLang="zh-CN" sz="2000" b="1">
                  <a:latin typeface="Times New Roman" pitchFamily="18" charset="0"/>
                </a:rPr>
                <a:t> </a:t>
              </a:r>
              <a:endParaRPr lang="en-US" altLang="zh-CN" b="1"/>
            </a:p>
          </p:txBody>
        </p:sp>
        <p:sp>
          <p:nvSpPr>
            <p:cNvPr id="8" name="Rectangle 12"/>
            <p:cNvSpPr>
              <a:spLocks noChangeArrowheads="1"/>
            </p:cNvSpPr>
            <p:nvPr/>
          </p:nvSpPr>
          <p:spPr bwMode="auto">
            <a:xfrm>
              <a:off x="528" y="750"/>
              <a:ext cx="1374" cy="498"/>
            </a:xfrm>
            <a:prstGeom prst="rect">
              <a:avLst/>
            </a:prstGeom>
            <a:noFill/>
            <a:ln w="9525">
              <a:noFill/>
              <a:miter lim="800000"/>
              <a:headEnd/>
              <a:tailEnd/>
            </a:ln>
          </p:spPr>
          <p:txBody>
            <a:bodyPr anchor="ctr"/>
            <a:lstStyle/>
            <a:p>
              <a:pPr algn="ctr"/>
              <a:r>
                <a:rPr kumimoji="1" lang="zh-CN" altLang="en-US" sz="2000" b="1" dirty="0">
                  <a:latin typeface="宋体" pitchFamily="2" charset="-122"/>
                </a:rPr>
                <a:t>低</a:t>
              </a:r>
              <a:r>
                <a:rPr kumimoji="1" lang="en-US" altLang="zh-CN" sz="2000" b="1" dirty="0">
                  <a:latin typeface="宋体" pitchFamily="2" charset="-122"/>
                </a:rPr>
                <a:t>4</a:t>
              </a:r>
              <a:r>
                <a:rPr kumimoji="1" lang="zh-CN" altLang="en-US" sz="2000" b="1" dirty="0">
                  <a:latin typeface="宋体" pitchFamily="2" charset="-122"/>
                </a:rPr>
                <a:t>位代码</a:t>
              </a:r>
              <a:r>
                <a:rPr kumimoji="1" lang="zh-CN" altLang="en-US" sz="2000" b="1" dirty="0">
                  <a:latin typeface="Times New Roman" pitchFamily="18" charset="0"/>
                </a:rPr>
                <a:t> </a:t>
              </a:r>
              <a:r>
                <a:rPr kumimoji="1" lang="en-US" altLang="zh-CN" sz="2000" b="1" dirty="0">
                  <a:latin typeface="宋体" pitchFamily="2" charset="-122"/>
                </a:rPr>
                <a:t>(a</a:t>
              </a:r>
              <a:r>
                <a:rPr kumimoji="1" lang="en-US" altLang="zh-CN" sz="2000" b="1" baseline="-30000" dirty="0">
                  <a:latin typeface="宋体" pitchFamily="2" charset="-122"/>
                </a:rPr>
                <a:t>4</a:t>
              </a:r>
              <a:r>
                <a:rPr kumimoji="1" lang="en-US" altLang="zh-CN" sz="2000" b="1" dirty="0">
                  <a:latin typeface="宋体" pitchFamily="2" charset="-122"/>
                </a:rPr>
                <a:t>a</a:t>
              </a:r>
              <a:r>
                <a:rPr kumimoji="1" lang="en-US" altLang="zh-CN" sz="2000" b="1" baseline="-30000" dirty="0">
                  <a:latin typeface="宋体" pitchFamily="2" charset="-122"/>
                </a:rPr>
                <a:t>3</a:t>
              </a:r>
              <a:r>
                <a:rPr kumimoji="1" lang="en-US" altLang="zh-CN" sz="2000" b="1" dirty="0">
                  <a:latin typeface="宋体" pitchFamily="2" charset="-122"/>
                </a:rPr>
                <a:t>a</a:t>
              </a:r>
              <a:r>
                <a:rPr kumimoji="1" lang="en-US" altLang="zh-CN" sz="2000" b="1" baseline="-30000" dirty="0">
                  <a:latin typeface="宋体" pitchFamily="2" charset="-122"/>
                </a:rPr>
                <a:t>2</a:t>
              </a:r>
              <a:r>
                <a:rPr kumimoji="1" lang="en-US" altLang="zh-CN" sz="2000" b="1" dirty="0">
                  <a:latin typeface="宋体" pitchFamily="2" charset="-122"/>
                </a:rPr>
                <a:t>a</a:t>
              </a:r>
              <a:r>
                <a:rPr kumimoji="1" lang="en-US" altLang="zh-CN" sz="2000" b="1" baseline="-30000" dirty="0">
                  <a:latin typeface="宋体" pitchFamily="2" charset="-122"/>
                </a:rPr>
                <a:t>1</a:t>
              </a:r>
              <a:r>
                <a:rPr kumimoji="1" lang="en-US" altLang="zh-CN" sz="2000" b="1" dirty="0">
                  <a:latin typeface="宋体" pitchFamily="2" charset="-122"/>
                </a:rPr>
                <a:t>)</a:t>
              </a:r>
              <a:r>
                <a:rPr kumimoji="1" lang="en-US" altLang="zh-CN" sz="2000" b="1" dirty="0">
                  <a:latin typeface="Times New Roman" pitchFamily="18" charset="0"/>
                </a:rPr>
                <a:t> </a:t>
              </a:r>
              <a:endParaRPr lang="en-US" altLang="zh-CN" b="1" dirty="0"/>
            </a:p>
          </p:txBody>
        </p:sp>
        <p:sp>
          <p:nvSpPr>
            <p:cNvPr id="9" name="Line 13"/>
            <p:cNvSpPr>
              <a:spLocks noChangeShapeType="1"/>
            </p:cNvSpPr>
            <p:nvPr/>
          </p:nvSpPr>
          <p:spPr bwMode="auto">
            <a:xfrm>
              <a:off x="576" y="768"/>
              <a:ext cx="4944" cy="0"/>
            </a:xfrm>
            <a:prstGeom prst="line">
              <a:avLst/>
            </a:prstGeom>
            <a:noFill/>
            <a:ln w="28575" cap="sq">
              <a:solidFill>
                <a:srgbClr val="000000"/>
              </a:solidFill>
              <a:round/>
              <a:headEnd/>
              <a:tailEnd/>
            </a:ln>
          </p:spPr>
          <p:txBody>
            <a:bodyPr wrap="none" anchorCtr="1"/>
            <a:lstStyle/>
            <a:p>
              <a:endParaRPr lang="zh-CN" altLang="en-US"/>
            </a:p>
          </p:txBody>
        </p:sp>
        <p:sp>
          <p:nvSpPr>
            <p:cNvPr id="10" name="Line 14"/>
            <p:cNvSpPr>
              <a:spLocks noChangeShapeType="1"/>
            </p:cNvSpPr>
            <p:nvPr/>
          </p:nvSpPr>
          <p:spPr bwMode="auto">
            <a:xfrm>
              <a:off x="576" y="1248"/>
              <a:ext cx="4944" cy="0"/>
            </a:xfrm>
            <a:prstGeom prst="line">
              <a:avLst/>
            </a:prstGeom>
            <a:noFill/>
            <a:ln w="12700">
              <a:solidFill>
                <a:srgbClr val="000000"/>
              </a:solidFill>
              <a:round/>
              <a:headEnd/>
              <a:tailEnd/>
            </a:ln>
          </p:spPr>
          <p:txBody>
            <a:bodyPr wrap="none" anchorCtr="1"/>
            <a:lstStyle/>
            <a:p>
              <a:endParaRPr lang="zh-CN" altLang="en-US"/>
            </a:p>
          </p:txBody>
        </p:sp>
        <p:sp>
          <p:nvSpPr>
            <p:cNvPr id="11" name="Line 15"/>
            <p:cNvSpPr>
              <a:spLocks noChangeShapeType="1"/>
            </p:cNvSpPr>
            <p:nvPr/>
          </p:nvSpPr>
          <p:spPr bwMode="auto">
            <a:xfrm>
              <a:off x="576" y="4128"/>
              <a:ext cx="4944" cy="0"/>
            </a:xfrm>
            <a:prstGeom prst="line">
              <a:avLst/>
            </a:prstGeom>
            <a:noFill/>
            <a:ln w="28575" cap="sq">
              <a:solidFill>
                <a:srgbClr val="000000"/>
              </a:solidFill>
              <a:round/>
              <a:headEnd/>
              <a:tailEnd/>
            </a:ln>
          </p:spPr>
          <p:txBody>
            <a:bodyPr wrap="none" anchorCtr="1"/>
            <a:lstStyle/>
            <a:p>
              <a:endParaRPr lang="zh-CN" altLang="en-US"/>
            </a:p>
          </p:txBody>
        </p:sp>
        <p:sp>
          <p:nvSpPr>
            <p:cNvPr id="12" name="Line 16"/>
            <p:cNvSpPr>
              <a:spLocks noChangeShapeType="1"/>
            </p:cNvSpPr>
            <p:nvPr/>
          </p:nvSpPr>
          <p:spPr bwMode="auto">
            <a:xfrm>
              <a:off x="1902" y="768"/>
              <a:ext cx="0" cy="3360"/>
            </a:xfrm>
            <a:prstGeom prst="line">
              <a:avLst/>
            </a:prstGeom>
            <a:noFill/>
            <a:ln w="12700">
              <a:solidFill>
                <a:srgbClr val="000000"/>
              </a:solidFill>
              <a:round/>
              <a:headEnd/>
              <a:tailEnd/>
            </a:ln>
          </p:spPr>
          <p:txBody>
            <a:bodyPr anchorCtr="1"/>
            <a:lstStyle/>
            <a:p>
              <a:endParaRPr lang="zh-CN" altLang="en-US"/>
            </a:p>
          </p:txBody>
        </p:sp>
        <p:sp>
          <p:nvSpPr>
            <p:cNvPr id="13" name="Line 17"/>
            <p:cNvSpPr>
              <a:spLocks noChangeShapeType="1"/>
            </p:cNvSpPr>
            <p:nvPr/>
          </p:nvSpPr>
          <p:spPr bwMode="auto">
            <a:xfrm>
              <a:off x="1902" y="1008"/>
              <a:ext cx="3618" cy="0"/>
            </a:xfrm>
            <a:prstGeom prst="line">
              <a:avLst/>
            </a:prstGeom>
            <a:noFill/>
            <a:ln w="12700">
              <a:solidFill>
                <a:srgbClr val="000000"/>
              </a:solidFill>
              <a:round/>
              <a:headEnd/>
              <a:tailEnd/>
            </a:ln>
          </p:spPr>
          <p:txBody>
            <a:bodyPr anchorCtr="1"/>
            <a:lstStyle/>
            <a:p>
              <a:endParaRPr lang="zh-CN" altLang="en-US"/>
            </a:p>
          </p:txBody>
        </p:sp>
      </p:grpSp>
      <p:sp>
        <p:nvSpPr>
          <p:cNvPr id="14" name="Rectangle 4"/>
          <p:cNvSpPr>
            <a:spLocks noChangeArrowheads="1"/>
          </p:cNvSpPr>
          <p:nvPr/>
        </p:nvSpPr>
        <p:spPr bwMode="auto">
          <a:xfrm>
            <a:off x="2209800" y="400456"/>
            <a:ext cx="1124026"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ASCII</a:t>
            </a:r>
          </a:p>
        </p:txBody>
      </p:sp>
    </p:spTree>
    <p:extLst>
      <p:ext uri="{BB962C8B-B14F-4D97-AF65-F5344CB8AC3E}">
        <p14:creationId xmlns:p14="http://schemas.microsoft.com/office/powerpoint/2010/main" val="185283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20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5893" name="Rectangle 5"/>
          <p:cNvSpPr>
            <a:spLocks noChangeArrowheads="1"/>
          </p:cNvSpPr>
          <p:nvPr/>
        </p:nvSpPr>
        <p:spPr bwMode="auto">
          <a:xfrm>
            <a:off x="2383971" y="381001"/>
            <a:ext cx="4402167"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Parity Method</a:t>
            </a:r>
            <a:r>
              <a:rPr lang="zh-CN" altLang="en-US" sz="2800" dirty="0">
                <a:solidFill>
                  <a:srgbClr val="FFFF99"/>
                </a:solidFill>
                <a:ea typeface="宋体" charset="-122"/>
              </a:rPr>
              <a:t>（奇偶校验）</a:t>
            </a:r>
            <a:endParaRPr lang="en-US" altLang="zh-CN" sz="2800" dirty="0">
              <a:solidFill>
                <a:srgbClr val="FFFF99"/>
              </a:solidFill>
              <a:ea typeface="宋体" charset="-122"/>
            </a:endParaRPr>
          </a:p>
        </p:txBody>
      </p:sp>
      <p:sp>
        <p:nvSpPr>
          <p:cNvPr id="165894" name="Text Box 6"/>
          <p:cNvSpPr txBox="1">
            <a:spLocks noChangeArrowheads="1"/>
          </p:cNvSpPr>
          <p:nvPr/>
        </p:nvSpPr>
        <p:spPr bwMode="auto">
          <a:xfrm>
            <a:off x="2438401" y="3276600"/>
            <a:ext cx="7102475" cy="457200"/>
          </a:xfrm>
          <a:prstGeom prst="rect">
            <a:avLst/>
          </a:prstGeom>
          <a:noFill/>
          <a:ln w="9525">
            <a:noFill/>
            <a:miter lim="800000"/>
            <a:headEnd/>
            <a:tailEnd/>
          </a:ln>
          <a:effectLst/>
        </p:spPr>
        <p:txBody>
          <a:bodyPr>
            <a:spAutoFit/>
          </a:bodyPr>
          <a:lstStyle/>
          <a:p>
            <a:endParaRPr lang="zh-CN" altLang="zh-CN"/>
          </a:p>
        </p:txBody>
      </p:sp>
      <p:sp>
        <p:nvSpPr>
          <p:cNvPr id="165895" name="Text Box 7"/>
          <p:cNvSpPr txBox="1">
            <a:spLocks noChangeArrowheads="1"/>
          </p:cNvSpPr>
          <p:nvPr/>
        </p:nvSpPr>
        <p:spPr bwMode="auto">
          <a:xfrm>
            <a:off x="609600" y="1092141"/>
            <a:ext cx="10820400" cy="2893100"/>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parity method is a method of </a:t>
            </a:r>
            <a:r>
              <a:rPr lang="en-US" altLang="zh-CN" sz="2800" b="1" dirty="0">
                <a:solidFill>
                  <a:srgbClr val="0000FF"/>
                </a:solidFill>
                <a:ea typeface="宋体" charset="-122"/>
              </a:rPr>
              <a:t>error detection </a:t>
            </a:r>
            <a:r>
              <a:rPr lang="en-US" altLang="zh-CN" sz="2800" b="1" dirty="0">
                <a:ea typeface="宋体" charset="-122"/>
              </a:rPr>
              <a:t>for simple transmission errors involving one bit (or an odd number of bits). </a:t>
            </a:r>
          </a:p>
          <a:p>
            <a:pPr marL="342900" indent="-342900">
              <a:spcBef>
                <a:spcPct val="50000"/>
              </a:spcBef>
              <a:buFont typeface="Arial" panose="020B0604020202020204" pitchFamily="34" charset="0"/>
              <a:buChar char="•"/>
            </a:pPr>
            <a:r>
              <a:rPr lang="en-US" altLang="zh-CN" sz="2800" b="1" dirty="0">
                <a:ea typeface="宋体" charset="-122"/>
              </a:rPr>
              <a:t>A </a:t>
            </a:r>
            <a:r>
              <a:rPr lang="en-US" altLang="zh-CN" sz="2800" b="1" dirty="0">
                <a:solidFill>
                  <a:srgbClr val="0000FF"/>
                </a:solidFill>
                <a:ea typeface="宋体" charset="-122"/>
              </a:rPr>
              <a:t>parity bit</a:t>
            </a:r>
            <a:r>
              <a:rPr lang="zh-CN" altLang="en-US" sz="2800" b="1" dirty="0">
                <a:solidFill>
                  <a:srgbClr val="0000FF"/>
                </a:solidFill>
                <a:ea typeface="宋体" charset="-122"/>
              </a:rPr>
              <a:t>（校验位）</a:t>
            </a:r>
            <a:r>
              <a:rPr lang="en-US" altLang="zh-CN" sz="2800" b="1" dirty="0">
                <a:solidFill>
                  <a:srgbClr val="0000FF"/>
                </a:solidFill>
                <a:ea typeface="宋体" charset="-122"/>
              </a:rPr>
              <a:t> </a:t>
            </a:r>
            <a:r>
              <a:rPr lang="en-US" altLang="zh-CN" sz="2800" b="1" dirty="0">
                <a:ea typeface="宋体" charset="-122"/>
              </a:rPr>
              <a:t>is an “extra” bit attached to a group of bits to </a:t>
            </a:r>
            <a:r>
              <a:rPr lang="en-US" altLang="zh-CN" sz="2800" b="1" dirty="0">
                <a:solidFill>
                  <a:srgbClr val="0000FF"/>
                </a:solidFill>
                <a:ea typeface="宋体" charset="-122"/>
              </a:rPr>
              <a:t>force the number of 1’s to be either even </a:t>
            </a:r>
            <a:r>
              <a:rPr lang="en-US" altLang="zh-CN" sz="2800" b="1" dirty="0">
                <a:ea typeface="宋体" charset="-122"/>
              </a:rPr>
              <a:t>(even parity</a:t>
            </a:r>
            <a:r>
              <a:rPr lang="zh-CN" altLang="en-US" sz="2800" b="1" dirty="0">
                <a:solidFill>
                  <a:srgbClr val="0000FF"/>
                </a:solidFill>
                <a:ea typeface="宋体" charset="-122"/>
              </a:rPr>
              <a:t>偶校验</a:t>
            </a:r>
            <a:r>
              <a:rPr lang="en-US" altLang="zh-CN" sz="2800" b="1" dirty="0">
                <a:ea typeface="宋体" charset="-122"/>
              </a:rPr>
              <a:t>) </a:t>
            </a:r>
            <a:r>
              <a:rPr lang="en-US" altLang="zh-CN" sz="2800" b="1" dirty="0">
                <a:solidFill>
                  <a:srgbClr val="0000FF"/>
                </a:solidFill>
                <a:ea typeface="宋体" charset="-122"/>
              </a:rPr>
              <a:t>or odd </a:t>
            </a:r>
            <a:r>
              <a:rPr lang="en-US" altLang="zh-CN" sz="2800" b="1" dirty="0">
                <a:ea typeface="宋体" charset="-122"/>
              </a:rPr>
              <a:t>(odd parity</a:t>
            </a:r>
            <a:r>
              <a:rPr lang="zh-CN" altLang="en-US" sz="2800" b="1" dirty="0">
                <a:solidFill>
                  <a:srgbClr val="0000FF"/>
                </a:solidFill>
                <a:ea typeface="宋体" charset="-122"/>
              </a:rPr>
              <a:t>奇校验</a:t>
            </a:r>
            <a:r>
              <a:rPr lang="en-US" altLang="zh-CN" sz="2800" b="1" dirty="0">
                <a:ea typeface="宋体" charset="-122"/>
              </a:rPr>
              <a:t>).</a:t>
            </a:r>
            <a:r>
              <a:rPr lang="zh-CN" altLang="en-US" sz="2800" b="1" dirty="0">
                <a:solidFill>
                  <a:srgbClr val="0000FF"/>
                </a:solidFill>
                <a:ea typeface="宋体" charset="-122"/>
              </a:rPr>
              <a:t>（增加校验位保证</a:t>
            </a:r>
            <a:r>
              <a:rPr lang="en-US" altLang="zh-CN" sz="2800" b="1" dirty="0">
                <a:solidFill>
                  <a:srgbClr val="0000FF"/>
                </a:solidFill>
                <a:ea typeface="宋体" charset="-122"/>
              </a:rPr>
              <a:t>1</a:t>
            </a:r>
            <a:r>
              <a:rPr lang="zh-CN" altLang="en-US" sz="2800" b="1" dirty="0">
                <a:solidFill>
                  <a:srgbClr val="0000FF"/>
                </a:solidFill>
                <a:ea typeface="宋体" charset="-122"/>
              </a:rPr>
              <a:t>的个数都为奇数或者都为偶数）</a:t>
            </a:r>
            <a:endParaRPr lang="en-US" altLang="zh-CN" sz="2800" b="1" dirty="0">
              <a:solidFill>
                <a:srgbClr val="0000FF"/>
              </a:solidFill>
              <a:ea typeface="宋体" charset="-122"/>
            </a:endParaRPr>
          </a:p>
        </p:txBody>
      </p:sp>
      <p:sp>
        <p:nvSpPr>
          <p:cNvPr id="165897" name="Text Box 9"/>
          <p:cNvSpPr txBox="1">
            <a:spLocks noChangeArrowheads="1"/>
          </p:cNvSpPr>
          <p:nvPr/>
        </p:nvSpPr>
        <p:spPr bwMode="auto">
          <a:xfrm>
            <a:off x="2362200" y="4359276"/>
            <a:ext cx="8763000" cy="707886"/>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The ASCII character for “a” is 1100001 and for “A” is 1000001. What is the correct bit to append to make both of these have odd parity?</a:t>
            </a:r>
          </a:p>
        </p:txBody>
      </p:sp>
      <p:sp>
        <p:nvSpPr>
          <p:cNvPr id="165898" name="WordArt 10"/>
          <p:cNvSpPr>
            <a:spLocks noChangeArrowheads="1" noChangeShapeType="1" noTextEdit="1"/>
          </p:cNvSpPr>
          <p:nvPr/>
        </p:nvSpPr>
        <p:spPr bwMode="auto">
          <a:xfrm>
            <a:off x="1066800" y="4343400"/>
            <a:ext cx="1219200" cy="419100"/>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65899" name="WordArt 11"/>
          <p:cNvSpPr>
            <a:spLocks noChangeArrowheads="1" noChangeShapeType="1" noTextEdit="1"/>
          </p:cNvSpPr>
          <p:nvPr/>
        </p:nvSpPr>
        <p:spPr bwMode="auto">
          <a:xfrm>
            <a:off x="1066800" y="5349875"/>
            <a:ext cx="1219200" cy="419100"/>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65900" name="Text Box 12"/>
          <p:cNvSpPr txBox="1">
            <a:spLocks noChangeArrowheads="1"/>
          </p:cNvSpPr>
          <p:nvPr/>
        </p:nvSpPr>
        <p:spPr bwMode="auto">
          <a:xfrm>
            <a:off x="2362200" y="5349876"/>
            <a:ext cx="8839200" cy="1006475"/>
          </a:xfrm>
          <a:prstGeom prst="rect">
            <a:avLst/>
          </a:prstGeom>
          <a:noFill/>
          <a:ln w="9525">
            <a:noFill/>
            <a:miter lim="800000"/>
            <a:headEnd/>
            <a:tailEnd/>
          </a:ln>
          <a:effectLst/>
        </p:spPr>
        <p:txBody>
          <a:bodyPr wrap="square">
            <a:spAutoFit/>
          </a:bodyPr>
          <a:lstStyle/>
          <a:p>
            <a:pPr eaLnBrk="1" hangingPunct="1"/>
            <a:r>
              <a:rPr lang="en-US" altLang="zh-CN" sz="2000" dirty="0">
                <a:ea typeface="宋体" charset="-122"/>
              </a:rPr>
              <a:t>The ASCII “a” has an odd number of bits that are equal to 1; therefore the parity bit is </a:t>
            </a:r>
            <a:r>
              <a:rPr lang="en-US" altLang="zh-CN" sz="2000" dirty="0">
                <a:solidFill>
                  <a:srgbClr val="FF0000"/>
                </a:solidFill>
                <a:ea typeface="宋体" charset="-122"/>
              </a:rPr>
              <a:t>0</a:t>
            </a:r>
            <a:r>
              <a:rPr lang="en-US" altLang="zh-CN" sz="2000" dirty="0">
                <a:ea typeface="宋体" charset="-122"/>
              </a:rPr>
              <a:t>. The ASCII “A” has an even number of bits that are equal to 1; therefore the parity bit is </a:t>
            </a:r>
            <a:r>
              <a:rPr lang="en-US" altLang="zh-CN" sz="2000" dirty="0">
                <a:solidFill>
                  <a:srgbClr val="FF0000"/>
                </a:solidFill>
                <a:ea typeface="宋体" charset="-122"/>
              </a:rPr>
              <a:t>1</a:t>
            </a:r>
            <a:r>
              <a:rPr lang="en-US" altLang="zh-CN" sz="2000" dirty="0">
                <a:ea typeface="宋体"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8"/>
                                        </p:tgtEl>
                                        <p:attrNameLst>
                                          <p:attrName>style.visibility</p:attrName>
                                        </p:attrNameLst>
                                      </p:cBhvr>
                                      <p:to>
                                        <p:strVal val="visible"/>
                                      </p:to>
                                    </p:set>
                                    <p:anim calcmode="lin" valueType="num">
                                      <p:cBhvr additive="base">
                                        <p:cTn id="7" dur="500" fill="hold"/>
                                        <p:tgtEl>
                                          <p:spTgt spid="165898"/>
                                        </p:tgtEl>
                                        <p:attrNameLst>
                                          <p:attrName>ppt_x</p:attrName>
                                        </p:attrNameLst>
                                      </p:cBhvr>
                                      <p:tavLst>
                                        <p:tav tm="0">
                                          <p:val>
                                            <p:strVal val="0-#ppt_w/2"/>
                                          </p:val>
                                        </p:tav>
                                        <p:tav tm="100000">
                                          <p:val>
                                            <p:strVal val="#ppt_x"/>
                                          </p:val>
                                        </p:tav>
                                      </p:tavLst>
                                    </p:anim>
                                    <p:anim calcmode="lin" valueType="num">
                                      <p:cBhvr additive="base">
                                        <p:cTn id="8" dur="500" fill="hold"/>
                                        <p:tgtEl>
                                          <p:spTgt spid="16589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5897"/>
                                        </p:tgtEl>
                                        <p:attrNameLst>
                                          <p:attrName>style.visibility</p:attrName>
                                        </p:attrNameLst>
                                      </p:cBhvr>
                                      <p:to>
                                        <p:strVal val="visible"/>
                                      </p:to>
                                    </p:set>
                                    <p:anim calcmode="lin" valueType="num">
                                      <p:cBhvr additive="base">
                                        <p:cTn id="11" dur="500" fill="hold"/>
                                        <p:tgtEl>
                                          <p:spTgt spid="165897"/>
                                        </p:tgtEl>
                                        <p:attrNameLst>
                                          <p:attrName>ppt_x</p:attrName>
                                        </p:attrNameLst>
                                      </p:cBhvr>
                                      <p:tavLst>
                                        <p:tav tm="0">
                                          <p:val>
                                            <p:strVal val="1+#ppt_w/2"/>
                                          </p:val>
                                        </p:tav>
                                        <p:tav tm="100000">
                                          <p:val>
                                            <p:strVal val="#ppt_x"/>
                                          </p:val>
                                        </p:tav>
                                      </p:tavLst>
                                    </p:anim>
                                    <p:anim calcmode="lin" valueType="num">
                                      <p:cBhvr additive="base">
                                        <p:cTn id="12" dur="500" fill="hold"/>
                                        <p:tgtEl>
                                          <p:spTgt spid="16589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5899"/>
                                        </p:tgtEl>
                                        <p:attrNameLst>
                                          <p:attrName>style.visibility</p:attrName>
                                        </p:attrNameLst>
                                      </p:cBhvr>
                                      <p:to>
                                        <p:strVal val="visible"/>
                                      </p:to>
                                    </p:set>
                                    <p:animEffect transition="in" filter="dissolve">
                                      <p:cBhvr>
                                        <p:cTn id="17" dur="500"/>
                                        <p:tgtEl>
                                          <p:spTgt spid="16589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65900"/>
                                        </p:tgtEl>
                                        <p:attrNameLst>
                                          <p:attrName>style.visibility</p:attrName>
                                        </p:attrNameLst>
                                      </p:cBhvr>
                                      <p:to>
                                        <p:strVal val="visible"/>
                                      </p:to>
                                    </p:set>
                                    <p:animEffect transition="in" filter="wipe(left)">
                                      <p:cBhvr>
                                        <p:cTn id="21" dur="1000"/>
                                        <p:tgtEl>
                                          <p:spTgt spid="165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7" grpId="0"/>
      <p:bldP spid="165898" grpId="0" animBg="1"/>
      <p:bldP spid="165899" grpId="0" animBg="1"/>
      <p:bldP spid="165900"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7942" name="Text Box 6"/>
          <p:cNvSpPr txBox="1">
            <a:spLocks noChangeArrowheads="1"/>
          </p:cNvSpPr>
          <p:nvPr/>
        </p:nvSpPr>
        <p:spPr bwMode="auto">
          <a:xfrm>
            <a:off x="762000" y="1981200"/>
            <a:ext cx="10515600" cy="4185761"/>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a:t>
            </a:r>
            <a:r>
              <a:rPr lang="en-US" altLang="zh-CN" sz="2800" b="1" dirty="0">
                <a:solidFill>
                  <a:srgbClr val="0000FF"/>
                </a:solidFill>
                <a:ea typeface="宋体" charset="-122"/>
              </a:rPr>
              <a:t>cyclic redundancy check </a:t>
            </a:r>
            <a:r>
              <a:rPr lang="en-US" altLang="zh-CN" sz="2800" b="1" dirty="0">
                <a:ea typeface="宋体" charset="-122"/>
              </a:rPr>
              <a:t>(CRC) is an error detection method that can detect multiple errors in larger blocks of data. </a:t>
            </a:r>
          </a:p>
          <a:p>
            <a:pPr marL="342900" indent="-342900">
              <a:spcBef>
                <a:spcPct val="50000"/>
              </a:spcBef>
              <a:buFont typeface="Arial" panose="020B0604020202020204" pitchFamily="34" charset="0"/>
              <a:buChar char="•"/>
            </a:pPr>
            <a:r>
              <a:rPr lang="en-US" altLang="zh-CN" sz="2800" b="1" dirty="0">
                <a:ea typeface="宋体" charset="-122"/>
              </a:rPr>
              <a:t>At the sending end, a </a:t>
            </a:r>
            <a:r>
              <a:rPr lang="en-US" altLang="zh-CN" sz="2800" b="1" dirty="0">
                <a:solidFill>
                  <a:srgbClr val="0000FF"/>
                </a:solidFill>
                <a:ea typeface="宋体" charset="-122"/>
              </a:rPr>
              <a:t>checksum</a:t>
            </a:r>
            <a:r>
              <a:rPr lang="zh-CN" altLang="en-US" sz="2800" b="1" dirty="0">
                <a:solidFill>
                  <a:srgbClr val="0000FF"/>
                </a:solidFill>
                <a:ea typeface="宋体" charset="-122"/>
              </a:rPr>
              <a:t>（校验和）</a:t>
            </a:r>
            <a:r>
              <a:rPr lang="en-US" altLang="zh-CN" sz="2800" b="1" dirty="0">
                <a:ea typeface="宋体" charset="-122"/>
              </a:rPr>
              <a:t> is appended to a block of data. </a:t>
            </a:r>
          </a:p>
          <a:p>
            <a:pPr marL="342900" indent="-342900">
              <a:spcBef>
                <a:spcPct val="50000"/>
              </a:spcBef>
              <a:buFont typeface="Arial" panose="020B0604020202020204" pitchFamily="34" charset="0"/>
              <a:buChar char="•"/>
            </a:pPr>
            <a:r>
              <a:rPr lang="en-US" altLang="zh-CN" sz="2800" b="1" dirty="0">
                <a:ea typeface="宋体" charset="-122"/>
              </a:rPr>
              <a:t>At the receiving end, </a:t>
            </a:r>
            <a:r>
              <a:rPr lang="en-US" altLang="zh-CN" sz="2800" b="1" dirty="0">
                <a:solidFill>
                  <a:srgbClr val="0000FF"/>
                </a:solidFill>
                <a:ea typeface="宋体" charset="-122"/>
              </a:rPr>
              <a:t>the checksum is generated and compared to the sent checksum</a:t>
            </a:r>
            <a:r>
              <a:rPr lang="en-US" altLang="zh-CN" sz="2800" b="1" dirty="0">
                <a:ea typeface="宋体" charset="-122"/>
              </a:rPr>
              <a:t>. </a:t>
            </a:r>
            <a:r>
              <a:rPr lang="zh-CN" altLang="en-US" sz="2800" b="1" dirty="0">
                <a:solidFill>
                  <a:srgbClr val="0000FF"/>
                </a:solidFill>
                <a:ea typeface="宋体" charset="-122"/>
              </a:rPr>
              <a:t>（接收端将计算得到的校验和和传输来的校验和进行比较来验证数据的正确性）</a:t>
            </a:r>
            <a:endParaRPr lang="en-US" altLang="zh-CN" sz="2800" b="1" dirty="0">
              <a:solidFill>
                <a:srgbClr val="0000FF"/>
              </a:solidFill>
              <a:ea typeface="宋体" charset="-122"/>
            </a:endParaRPr>
          </a:p>
          <a:p>
            <a:pPr marL="342900" indent="-342900">
              <a:spcBef>
                <a:spcPct val="50000"/>
              </a:spcBef>
              <a:buFont typeface="Arial" panose="020B0604020202020204" pitchFamily="34" charset="0"/>
              <a:buChar char="•"/>
            </a:pPr>
            <a:r>
              <a:rPr lang="en-US" altLang="zh-CN" sz="2800" b="1" dirty="0">
                <a:ea typeface="宋体" charset="-122"/>
              </a:rPr>
              <a:t>If the check sums are the same, no error is detected.</a:t>
            </a:r>
          </a:p>
        </p:txBody>
      </p:sp>
      <p:sp>
        <p:nvSpPr>
          <p:cNvPr id="167940" name="Rectangle 4"/>
          <p:cNvSpPr>
            <a:spLocks noChangeArrowheads="1"/>
          </p:cNvSpPr>
          <p:nvPr/>
        </p:nvSpPr>
        <p:spPr bwMode="auto">
          <a:xfrm>
            <a:off x="2286000" y="990601"/>
            <a:ext cx="6878806"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Cyclic Redundancy Check</a:t>
            </a:r>
            <a:r>
              <a:rPr lang="zh-CN" altLang="en-US" sz="2800" dirty="0">
                <a:solidFill>
                  <a:srgbClr val="FFFF99"/>
                </a:solidFill>
                <a:ea typeface="宋体" charset="-122"/>
              </a:rPr>
              <a:t>（循环冗余校验）</a:t>
            </a:r>
            <a:endParaRPr lang="en-US" altLang="zh-CN" sz="2800" dirty="0">
              <a:solidFill>
                <a:srgbClr val="FFFF99"/>
              </a:solidFill>
              <a:ea typeface="宋体"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3979636" y="627176"/>
            <a:ext cx="3962400" cy="641350"/>
          </a:xfrm>
          <a:prstGeom prst="rect">
            <a:avLst/>
          </a:prstGeom>
          <a:solidFill>
            <a:srgbClr val="6666FF"/>
          </a:solidFill>
          <a:ln w="9525">
            <a:noFill/>
            <a:miter lim="800000"/>
            <a:headEnd/>
            <a:tailEnd/>
          </a:ln>
          <a:effectLst/>
        </p:spPr>
        <p:txBody>
          <a:bodyPr>
            <a:spAutoFit/>
          </a:bodyPr>
          <a:lstStyle/>
          <a:p>
            <a:pPr eaLnBrk="1" hangingPunct="1">
              <a:spcBef>
                <a:spcPct val="50000"/>
              </a:spcBef>
            </a:pPr>
            <a:r>
              <a:rPr lang="en-US" altLang="zh-CN" sz="3600" dirty="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charset="-122"/>
              </a:rPr>
              <a:t>Selected Key Terms</a:t>
            </a:r>
          </a:p>
        </p:txBody>
      </p:sp>
      <p:sp>
        <p:nvSpPr>
          <p:cNvPr id="6160" name="Text Box 16"/>
          <p:cNvSpPr txBox="1">
            <a:spLocks noChangeArrowheads="1"/>
          </p:cNvSpPr>
          <p:nvPr/>
        </p:nvSpPr>
        <p:spPr bwMode="auto">
          <a:xfrm>
            <a:off x="2971800" y="1479551"/>
            <a:ext cx="6553200"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a:latin typeface="Times" pitchFamily="18" charset="0"/>
                <a:ea typeface="宋体" charset="-122"/>
                <a:cs typeface="Times New Roman" pitchFamily="1" charset="0"/>
              </a:rPr>
              <a:t> </a:t>
            </a:r>
          </a:p>
        </p:txBody>
      </p:sp>
      <p:sp>
        <p:nvSpPr>
          <p:cNvPr id="6161" name="Text Box 17"/>
          <p:cNvSpPr txBox="1">
            <a:spLocks noChangeArrowheads="1"/>
          </p:cNvSpPr>
          <p:nvPr/>
        </p:nvSpPr>
        <p:spPr bwMode="auto">
          <a:xfrm>
            <a:off x="1676400" y="1546225"/>
            <a:ext cx="2209800" cy="2308324"/>
          </a:xfrm>
          <a:prstGeom prst="rect">
            <a:avLst/>
          </a:prstGeom>
          <a:noFill/>
          <a:ln w="9525">
            <a:noFill/>
            <a:miter lim="800000"/>
            <a:headEnd/>
            <a:tailEnd/>
          </a:ln>
          <a:effectLst/>
        </p:spPr>
        <p:txBody>
          <a:bodyPr>
            <a:spAutoFit/>
          </a:bodyPr>
          <a:lstStyle/>
          <a:p>
            <a:pPr algn="r" eaLnBrk="1" hangingPunct="1"/>
            <a:r>
              <a:rPr lang="en-US" altLang="zh-CN" b="1" i="1" dirty="0">
                <a:solidFill>
                  <a:schemeClr val="tx2"/>
                </a:solidFill>
                <a:latin typeface="Times" pitchFamily="18" charset="0"/>
                <a:ea typeface="宋体" charset="-122"/>
                <a:cs typeface="Times New Roman" pitchFamily="1" charset="0"/>
              </a:rPr>
              <a:t>Byte</a:t>
            </a:r>
          </a:p>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r>
              <a:rPr lang="en-US" altLang="zh-CN" b="1" i="1" dirty="0">
                <a:solidFill>
                  <a:schemeClr val="tx2"/>
                </a:solidFill>
                <a:latin typeface="Times" pitchFamily="18" charset="0"/>
                <a:ea typeface="宋体" charset="-122"/>
                <a:cs typeface="Times New Roman" pitchFamily="1" charset="0"/>
              </a:rPr>
              <a:t>Hexadecimal</a:t>
            </a:r>
          </a:p>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r>
              <a:rPr lang="en-US" altLang="zh-CN" b="1" i="1" dirty="0">
                <a:solidFill>
                  <a:schemeClr val="tx2"/>
                </a:solidFill>
                <a:latin typeface="Times" pitchFamily="18" charset="0"/>
                <a:ea typeface="宋体" charset="-122"/>
                <a:cs typeface="Times New Roman" pitchFamily="1" charset="0"/>
              </a:rPr>
              <a:t>Octal</a:t>
            </a:r>
          </a:p>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r>
              <a:rPr lang="en-US" altLang="zh-CN" b="1" i="1" dirty="0">
                <a:solidFill>
                  <a:schemeClr val="tx2"/>
                </a:solidFill>
                <a:latin typeface="Times" pitchFamily="18" charset="0"/>
                <a:ea typeface="宋体" charset="-122"/>
                <a:cs typeface="Times New Roman" pitchFamily="1" charset="0"/>
              </a:rPr>
              <a:t>BCD</a:t>
            </a:r>
          </a:p>
        </p:txBody>
      </p:sp>
      <p:sp>
        <p:nvSpPr>
          <p:cNvPr id="6162" name="Text Box 18"/>
          <p:cNvSpPr txBox="1">
            <a:spLocks noChangeArrowheads="1"/>
          </p:cNvSpPr>
          <p:nvPr/>
        </p:nvSpPr>
        <p:spPr bwMode="auto">
          <a:xfrm>
            <a:off x="3968750" y="1543050"/>
            <a:ext cx="6470650" cy="457200"/>
          </a:xfrm>
          <a:prstGeom prst="rect">
            <a:avLst/>
          </a:prstGeom>
          <a:noFill/>
          <a:ln w="9525">
            <a:noFill/>
            <a:miter lim="800000"/>
            <a:headEnd/>
            <a:tailEnd/>
          </a:ln>
          <a:effectLst/>
        </p:spPr>
        <p:txBody>
          <a:bodyPr>
            <a:spAutoFit/>
          </a:bodyPr>
          <a:lstStyle/>
          <a:p>
            <a:pPr eaLnBrk="1" hangingPunct="1"/>
            <a:r>
              <a:rPr lang="en-US" altLang="zh-CN">
                <a:latin typeface="Times" pitchFamily="18" charset="0"/>
                <a:ea typeface="宋体" charset="-122"/>
                <a:cs typeface="Times New Roman" pitchFamily="1" charset="0"/>
              </a:rPr>
              <a:t>A group of eight bits</a:t>
            </a:r>
          </a:p>
        </p:txBody>
      </p:sp>
      <p:sp>
        <p:nvSpPr>
          <p:cNvPr id="6164" name="Text Box 20"/>
          <p:cNvSpPr txBox="1">
            <a:spLocks noChangeArrowheads="1"/>
          </p:cNvSpPr>
          <p:nvPr/>
        </p:nvSpPr>
        <p:spPr bwMode="auto">
          <a:xfrm>
            <a:off x="3962400" y="2286000"/>
            <a:ext cx="6477000" cy="457200"/>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00"/>
                </a:solidFill>
                <a:latin typeface="Times" pitchFamily="18" charset="0"/>
                <a:ea typeface="宋体" charset="-122"/>
                <a:cs typeface="Times New Roman" pitchFamily="1" charset="0"/>
              </a:rPr>
              <a:t>A number system with a base of 16.</a:t>
            </a:r>
            <a:endParaRPr lang="en-US" altLang="zh-CN" b="1" i="1">
              <a:solidFill>
                <a:srgbClr val="000000"/>
              </a:solidFill>
              <a:latin typeface="Times" pitchFamily="18" charset="0"/>
              <a:ea typeface="宋体" charset="-122"/>
              <a:cs typeface="Times New Roman" pitchFamily="1" charset="0"/>
            </a:endParaRPr>
          </a:p>
        </p:txBody>
      </p:sp>
      <p:sp>
        <p:nvSpPr>
          <p:cNvPr id="6165" name="Text Box 21"/>
          <p:cNvSpPr txBox="1">
            <a:spLocks noChangeArrowheads="1"/>
          </p:cNvSpPr>
          <p:nvPr/>
        </p:nvSpPr>
        <p:spPr bwMode="auto">
          <a:xfrm>
            <a:off x="3962400" y="2819400"/>
            <a:ext cx="6477000" cy="457200"/>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00"/>
                </a:solidFill>
                <a:ea typeface="宋体" charset="-122"/>
              </a:rPr>
              <a:t>A number system with a base of 8.</a:t>
            </a:r>
          </a:p>
        </p:txBody>
      </p:sp>
      <p:sp>
        <p:nvSpPr>
          <p:cNvPr id="6166" name="Text Box 22"/>
          <p:cNvSpPr txBox="1">
            <a:spLocks noChangeArrowheads="1"/>
          </p:cNvSpPr>
          <p:nvPr/>
        </p:nvSpPr>
        <p:spPr bwMode="auto">
          <a:xfrm>
            <a:off x="3962400" y="3384551"/>
            <a:ext cx="6477000" cy="1200329"/>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Times" pitchFamily="18" charset="0"/>
                <a:ea typeface="宋体" charset="-122"/>
                <a:cs typeface="Times New Roman" pitchFamily="1" charset="0"/>
              </a:rPr>
              <a:t>Binary coded decimal; a digital code in which each of the decimal digits, 0 through 9, is represented by a group of four bits.</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4"/>
                                        </p:tgtEl>
                                        <p:attrNameLst>
                                          <p:attrName>style.visibility</p:attrName>
                                        </p:attrNameLst>
                                      </p:cBhvr>
                                      <p:to>
                                        <p:strVal val="visible"/>
                                      </p:to>
                                    </p:set>
                                    <p:anim calcmode="lin" valueType="num">
                                      <p:cBhvr additive="base">
                                        <p:cTn id="13" dur="500" fill="hold"/>
                                        <p:tgtEl>
                                          <p:spTgt spid="6164"/>
                                        </p:tgtEl>
                                        <p:attrNameLst>
                                          <p:attrName>ppt_x</p:attrName>
                                        </p:attrNameLst>
                                      </p:cBhvr>
                                      <p:tavLst>
                                        <p:tav tm="0">
                                          <p:val>
                                            <p:strVal val="1+#ppt_w/2"/>
                                          </p:val>
                                        </p:tav>
                                        <p:tav tm="100000">
                                          <p:val>
                                            <p:strVal val="#ppt_x"/>
                                          </p:val>
                                        </p:tav>
                                      </p:tavLst>
                                    </p:anim>
                                    <p:anim calcmode="lin" valueType="num">
                                      <p:cBhvr additive="base">
                                        <p:cTn id="14"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5"/>
                                        </p:tgtEl>
                                        <p:attrNameLst>
                                          <p:attrName>style.visibility</p:attrName>
                                        </p:attrNameLst>
                                      </p:cBhvr>
                                      <p:to>
                                        <p:strVal val="visible"/>
                                      </p:to>
                                    </p:set>
                                    <p:anim calcmode="lin" valueType="num">
                                      <p:cBhvr additive="base">
                                        <p:cTn id="19" dur="500" fill="hold"/>
                                        <p:tgtEl>
                                          <p:spTgt spid="6165"/>
                                        </p:tgtEl>
                                        <p:attrNameLst>
                                          <p:attrName>ppt_x</p:attrName>
                                        </p:attrNameLst>
                                      </p:cBhvr>
                                      <p:tavLst>
                                        <p:tav tm="0">
                                          <p:val>
                                            <p:strVal val="1+#ppt_w/2"/>
                                          </p:val>
                                        </p:tav>
                                        <p:tav tm="100000">
                                          <p:val>
                                            <p:strVal val="#ppt_x"/>
                                          </p:val>
                                        </p:tav>
                                      </p:tavLst>
                                    </p:anim>
                                    <p:anim calcmode="lin" valueType="num">
                                      <p:cBhvr additive="base">
                                        <p:cTn id="20"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6"/>
                                        </p:tgtEl>
                                        <p:attrNameLst>
                                          <p:attrName>style.visibility</p:attrName>
                                        </p:attrNameLst>
                                      </p:cBhvr>
                                      <p:to>
                                        <p:strVal val="visible"/>
                                      </p:to>
                                    </p:set>
                                    <p:anim calcmode="lin" valueType="num">
                                      <p:cBhvr additive="base">
                                        <p:cTn id="25" dur="500" fill="hold"/>
                                        <p:tgtEl>
                                          <p:spTgt spid="6166"/>
                                        </p:tgtEl>
                                        <p:attrNameLst>
                                          <p:attrName>ppt_x</p:attrName>
                                        </p:attrNameLst>
                                      </p:cBhvr>
                                      <p:tavLst>
                                        <p:tav tm="0">
                                          <p:val>
                                            <p:strVal val="1+#ppt_w/2"/>
                                          </p:val>
                                        </p:tav>
                                        <p:tav tm="100000">
                                          <p:val>
                                            <p:strVal val="#ppt_x"/>
                                          </p:val>
                                        </p:tav>
                                      </p:tavLst>
                                    </p:anim>
                                    <p:anim calcmode="lin" valueType="num">
                                      <p:cBhvr additive="base">
                                        <p:cTn id="26" dur="500" fill="hold"/>
                                        <p:tgtEl>
                                          <p:spTgt spid="6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4" grpId="0" autoUpdateAnimBg="0"/>
      <p:bldP spid="6165" grpId="0" autoUpdateAnimBg="0"/>
      <p:bldP spid="616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403964" y="609600"/>
            <a:ext cx="3692036"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Any number in any base</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447800"/>
            <a:ext cx="8563667" cy="4724400"/>
          </a:xfrm>
          <a:prstGeom prst="rect">
            <a:avLst/>
          </a:prstGeom>
        </p:spPr>
      </p:pic>
    </p:spTree>
    <p:extLst>
      <p:ext uri="{BB962C8B-B14F-4D97-AF65-F5344CB8AC3E}">
        <p14:creationId xmlns:p14="http://schemas.microsoft.com/office/powerpoint/2010/main" val="895688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7" name="Text Box 3"/>
          <p:cNvSpPr txBox="1">
            <a:spLocks noChangeArrowheads="1"/>
          </p:cNvSpPr>
          <p:nvPr/>
        </p:nvSpPr>
        <p:spPr bwMode="auto">
          <a:xfrm>
            <a:off x="4038600" y="527504"/>
            <a:ext cx="3962400" cy="641350"/>
          </a:xfrm>
          <a:prstGeom prst="rect">
            <a:avLst/>
          </a:prstGeom>
          <a:solidFill>
            <a:srgbClr val="6666FF"/>
          </a:solidFill>
          <a:ln w="9525">
            <a:noFill/>
            <a:miter lim="800000"/>
            <a:headEnd/>
            <a:tailEnd/>
          </a:ln>
          <a:effectLst/>
        </p:spPr>
        <p:txBody>
          <a:bodyPr>
            <a:spAutoFit/>
          </a:bodyPr>
          <a:lstStyle/>
          <a:p>
            <a:pPr eaLnBrk="1" hangingPunct="1">
              <a:spcBef>
                <a:spcPct val="50000"/>
              </a:spcBef>
            </a:pPr>
            <a:r>
              <a:rPr lang="en-US" altLang="zh-CN" sz="3600" dirty="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charset="-122"/>
              </a:rPr>
              <a:t>Selected Key Terms</a:t>
            </a:r>
          </a:p>
        </p:txBody>
      </p:sp>
      <p:sp>
        <p:nvSpPr>
          <p:cNvPr id="169990" name="Text Box 6"/>
          <p:cNvSpPr txBox="1">
            <a:spLocks noChangeArrowheads="1"/>
          </p:cNvSpPr>
          <p:nvPr/>
        </p:nvSpPr>
        <p:spPr bwMode="auto">
          <a:xfrm>
            <a:off x="1676400" y="1546225"/>
            <a:ext cx="2209800" cy="3970318"/>
          </a:xfrm>
          <a:prstGeom prst="rect">
            <a:avLst/>
          </a:prstGeom>
          <a:noFill/>
          <a:ln w="9525">
            <a:noFill/>
            <a:miter lim="800000"/>
            <a:headEnd/>
            <a:tailEnd/>
          </a:ln>
          <a:effectLst/>
        </p:spPr>
        <p:txBody>
          <a:bodyPr>
            <a:spAutoFit/>
          </a:bodyPr>
          <a:lstStyle/>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r>
              <a:rPr lang="en-US" altLang="zh-CN" b="1" i="1" dirty="0">
                <a:solidFill>
                  <a:schemeClr val="tx2"/>
                </a:solidFill>
                <a:latin typeface="Times" pitchFamily="18" charset="0"/>
                <a:ea typeface="宋体" charset="-122"/>
                <a:cs typeface="Times New Roman" pitchFamily="1" charset="0"/>
              </a:rPr>
              <a:t>ASCII</a:t>
            </a:r>
            <a:endParaRPr lang="en-US" altLang="zh-CN" b="1" i="1" dirty="0">
              <a:solidFill>
                <a:schemeClr val="tx2"/>
              </a:solidFill>
              <a:latin typeface="Wingdings" pitchFamily="2" charset="2"/>
              <a:ea typeface="宋体" charset="-122"/>
              <a:cs typeface="Times New Roman" pitchFamily="1" charset="0"/>
            </a:endParaRPr>
          </a:p>
          <a:p>
            <a:pPr algn="r" eaLnBrk="1" hangingPunct="1"/>
            <a:endParaRPr lang="en-US" altLang="zh-CN" b="1" i="1" dirty="0">
              <a:solidFill>
                <a:schemeClr val="tx2"/>
              </a:solidFill>
              <a:latin typeface="Wingdings" pitchFamily="2" charset="2"/>
              <a:ea typeface="宋体" charset="-122"/>
              <a:cs typeface="Times New Roman" pitchFamily="1" charset="0"/>
            </a:endParaRPr>
          </a:p>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endParaRPr lang="en-US" altLang="zh-CN" b="1" i="1" dirty="0">
              <a:solidFill>
                <a:schemeClr val="tx2"/>
              </a:solidFill>
              <a:latin typeface="Times" pitchFamily="18" charset="0"/>
              <a:ea typeface="宋体" charset="-122"/>
              <a:cs typeface="Times New Roman" pitchFamily="1" charset="0"/>
            </a:endParaRPr>
          </a:p>
          <a:p>
            <a:pPr algn="r" eaLnBrk="1" hangingPunct="1"/>
            <a:r>
              <a:rPr lang="en-US" altLang="zh-CN" b="1" i="1" dirty="0">
                <a:solidFill>
                  <a:schemeClr val="tx2"/>
                </a:solidFill>
                <a:latin typeface="Times" pitchFamily="18" charset="0"/>
                <a:ea typeface="宋体" charset="-122"/>
                <a:cs typeface="Times New Roman" pitchFamily="1" charset="0"/>
              </a:rPr>
              <a:t>Parity</a:t>
            </a:r>
          </a:p>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endParaRPr lang="en-US" altLang="zh-CN" sz="1200" b="1" i="1" dirty="0">
              <a:solidFill>
                <a:schemeClr val="tx2"/>
              </a:solidFill>
              <a:latin typeface="Times" pitchFamily="18" charset="0"/>
              <a:ea typeface="宋体" charset="-122"/>
              <a:cs typeface="Times New Roman" pitchFamily="1" charset="0"/>
            </a:endParaRPr>
          </a:p>
          <a:p>
            <a:pPr algn="r" eaLnBrk="1" hangingPunct="1"/>
            <a:r>
              <a:rPr lang="en-US" altLang="zh-CN" b="1" i="1" dirty="0">
                <a:solidFill>
                  <a:schemeClr val="tx2"/>
                </a:solidFill>
                <a:latin typeface="Times" pitchFamily="18" charset="0"/>
                <a:ea typeface="宋体" charset="-122"/>
                <a:cs typeface="Times New Roman" pitchFamily="1" charset="0"/>
              </a:rPr>
              <a:t>Cyclic redundancy check (CRC)</a:t>
            </a:r>
          </a:p>
        </p:txBody>
      </p:sp>
      <p:sp>
        <p:nvSpPr>
          <p:cNvPr id="169992" name="Text Box 8"/>
          <p:cNvSpPr txBox="1">
            <a:spLocks noChangeArrowheads="1"/>
          </p:cNvSpPr>
          <p:nvPr/>
        </p:nvSpPr>
        <p:spPr bwMode="auto">
          <a:xfrm>
            <a:off x="3962400" y="1708151"/>
            <a:ext cx="6477000" cy="1200329"/>
          </a:xfrm>
          <a:prstGeom prst="rect">
            <a:avLst/>
          </a:prstGeom>
          <a:noFill/>
          <a:ln w="9525">
            <a:noFill/>
            <a:miter lim="800000"/>
            <a:headEnd/>
            <a:tailEnd/>
          </a:ln>
          <a:effectLst/>
        </p:spPr>
        <p:txBody>
          <a:bodyPr>
            <a:spAutoFit/>
          </a:bodyPr>
          <a:lstStyle/>
          <a:p>
            <a:pPr eaLnBrk="1" hangingPunct="1"/>
            <a:r>
              <a:rPr lang="en-US" altLang="zh-CN" dirty="0">
                <a:solidFill>
                  <a:srgbClr val="000000"/>
                </a:solidFill>
                <a:latin typeface="Times" pitchFamily="18" charset="0"/>
                <a:ea typeface="宋体" charset="-122"/>
                <a:cs typeface="Times New Roman" pitchFamily="1" charset="0"/>
              </a:rPr>
              <a:t>American Standard Code for Information Interchange; the most widely used alphanumeric code.</a:t>
            </a:r>
          </a:p>
        </p:txBody>
      </p:sp>
      <p:sp>
        <p:nvSpPr>
          <p:cNvPr id="169993" name="Text Box 9"/>
          <p:cNvSpPr txBox="1">
            <a:spLocks noChangeArrowheads="1"/>
          </p:cNvSpPr>
          <p:nvPr/>
        </p:nvSpPr>
        <p:spPr bwMode="auto">
          <a:xfrm>
            <a:off x="3962400" y="2971801"/>
            <a:ext cx="6477000" cy="1200329"/>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rgbClr val="000000"/>
                </a:solidFill>
                <a:latin typeface="Times" pitchFamily="18" charset="0"/>
                <a:ea typeface="宋体" charset="-122"/>
                <a:cs typeface="Times New Roman" pitchFamily="1" charset="0"/>
              </a:rPr>
              <a:t>In relation to binary codes, the condition of evenness or oddness in the number of 1s in a code group.</a:t>
            </a:r>
            <a:endParaRPr lang="en-US" altLang="zh-CN" b="1" i="1" dirty="0">
              <a:solidFill>
                <a:srgbClr val="000000"/>
              </a:solidFill>
              <a:latin typeface="Times" pitchFamily="18" charset="0"/>
              <a:ea typeface="宋体" charset="-122"/>
              <a:cs typeface="Times New Roman" pitchFamily="1" charset="0"/>
            </a:endParaRPr>
          </a:p>
        </p:txBody>
      </p:sp>
      <p:sp>
        <p:nvSpPr>
          <p:cNvPr id="169994" name="Text Box 10"/>
          <p:cNvSpPr txBox="1">
            <a:spLocks noChangeArrowheads="1"/>
          </p:cNvSpPr>
          <p:nvPr/>
        </p:nvSpPr>
        <p:spPr bwMode="auto">
          <a:xfrm>
            <a:off x="3962400" y="4267200"/>
            <a:ext cx="6477000" cy="457200"/>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00"/>
                </a:solidFill>
                <a:ea typeface="宋体" charset="-122"/>
              </a:rPr>
              <a:t>A type of error detection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9992"/>
                                        </p:tgtEl>
                                        <p:attrNameLst>
                                          <p:attrName>style.visibility</p:attrName>
                                        </p:attrNameLst>
                                      </p:cBhvr>
                                      <p:to>
                                        <p:strVal val="visible"/>
                                      </p:to>
                                    </p:set>
                                    <p:anim calcmode="lin" valueType="num">
                                      <p:cBhvr additive="base">
                                        <p:cTn id="7" dur="500" fill="hold"/>
                                        <p:tgtEl>
                                          <p:spTgt spid="169992"/>
                                        </p:tgtEl>
                                        <p:attrNameLst>
                                          <p:attrName>ppt_x</p:attrName>
                                        </p:attrNameLst>
                                      </p:cBhvr>
                                      <p:tavLst>
                                        <p:tav tm="0">
                                          <p:val>
                                            <p:strVal val="1+#ppt_w/2"/>
                                          </p:val>
                                        </p:tav>
                                        <p:tav tm="100000">
                                          <p:val>
                                            <p:strVal val="#ppt_x"/>
                                          </p:val>
                                        </p:tav>
                                      </p:tavLst>
                                    </p:anim>
                                    <p:anim calcmode="lin" valueType="num">
                                      <p:cBhvr additive="base">
                                        <p:cTn id="8" dur="500" fill="hold"/>
                                        <p:tgtEl>
                                          <p:spTgt spid="1699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9993"/>
                                        </p:tgtEl>
                                        <p:attrNameLst>
                                          <p:attrName>style.visibility</p:attrName>
                                        </p:attrNameLst>
                                      </p:cBhvr>
                                      <p:to>
                                        <p:strVal val="visible"/>
                                      </p:to>
                                    </p:set>
                                    <p:anim calcmode="lin" valueType="num">
                                      <p:cBhvr additive="base">
                                        <p:cTn id="13" dur="500" fill="hold"/>
                                        <p:tgtEl>
                                          <p:spTgt spid="169993"/>
                                        </p:tgtEl>
                                        <p:attrNameLst>
                                          <p:attrName>ppt_x</p:attrName>
                                        </p:attrNameLst>
                                      </p:cBhvr>
                                      <p:tavLst>
                                        <p:tav tm="0">
                                          <p:val>
                                            <p:strVal val="1+#ppt_w/2"/>
                                          </p:val>
                                        </p:tav>
                                        <p:tav tm="100000">
                                          <p:val>
                                            <p:strVal val="#ppt_x"/>
                                          </p:val>
                                        </p:tav>
                                      </p:tavLst>
                                    </p:anim>
                                    <p:anim calcmode="lin" valueType="num">
                                      <p:cBhvr additive="base">
                                        <p:cTn id="14" dur="500" fill="hold"/>
                                        <p:tgtEl>
                                          <p:spTgt spid="16999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9994"/>
                                        </p:tgtEl>
                                        <p:attrNameLst>
                                          <p:attrName>style.visibility</p:attrName>
                                        </p:attrNameLst>
                                      </p:cBhvr>
                                      <p:to>
                                        <p:strVal val="visible"/>
                                      </p:to>
                                    </p:set>
                                    <p:anim calcmode="lin" valueType="num">
                                      <p:cBhvr additive="base">
                                        <p:cTn id="19" dur="500" fill="hold"/>
                                        <p:tgtEl>
                                          <p:spTgt spid="169994"/>
                                        </p:tgtEl>
                                        <p:attrNameLst>
                                          <p:attrName>ppt_x</p:attrName>
                                        </p:attrNameLst>
                                      </p:cBhvr>
                                      <p:tavLst>
                                        <p:tav tm="0">
                                          <p:val>
                                            <p:strVal val="1+#ppt_w/2"/>
                                          </p:val>
                                        </p:tav>
                                        <p:tav tm="100000">
                                          <p:val>
                                            <p:strVal val="#ppt_x"/>
                                          </p:val>
                                        </p:tav>
                                      </p:tavLst>
                                    </p:anim>
                                    <p:anim calcmode="lin" valueType="num">
                                      <p:cBhvr additive="base">
                                        <p:cTn id="20" dur="500" fill="hold"/>
                                        <p:tgtEl>
                                          <p:spTgt spid="1699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2" grpId="0" autoUpdateAnimBg="0"/>
      <p:bldP spid="169993" grpId="0" autoUpdateAnimBg="0"/>
      <p:bldP spid="16999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3" name="Text Box 5"/>
          <p:cNvSpPr txBox="1">
            <a:spLocks noChangeArrowheads="1"/>
          </p:cNvSpPr>
          <p:nvPr/>
        </p:nvSpPr>
        <p:spPr bwMode="auto">
          <a:xfrm>
            <a:off x="2438400" y="1905000"/>
            <a:ext cx="74676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1. For the binary number 1000, the weight of the column with the 1 is</a:t>
            </a:r>
          </a:p>
          <a:p>
            <a:pPr eaLnBrk="1" hangingPunct="1">
              <a:spcBef>
                <a:spcPct val="50000"/>
              </a:spcBef>
            </a:pPr>
            <a:r>
              <a:rPr lang="en-US" altLang="zh-CN">
                <a:solidFill>
                  <a:schemeClr val="tx2"/>
                </a:solidFill>
                <a:ea typeface="宋体" charset="-122"/>
              </a:rPr>
              <a:t>	a. 4</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6 </a:t>
            </a:r>
          </a:p>
          <a:p>
            <a:pPr eaLnBrk="1" hangingPunct="1">
              <a:spcBef>
                <a:spcPct val="50000"/>
              </a:spcBef>
            </a:pPr>
            <a:r>
              <a:rPr lang="en-US" altLang="zh-CN">
                <a:solidFill>
                  <a:schemeClr val="tx2"/>
                </a:solidFill>
                <a:ea typeface="宋体" charset="-122"/>
              </a:rPr>
              <a:t>	c. 8</a:t>
            </a:r>
          </a:p>
          <a:p>
            <a:pPr eaLnBrk="1" hangingPunct="1">
              <a:spcBef>
                <a:spcPct val="50000"/>
              </a:spcBef>
            </a:pPr>
            <a:r>
              <a:rPr lang="en-US" altLang="zh-CN">
                <a:solidFill>
                  <a:schemeClr val="tx2"/>
                </a:solidFill>
                <a:ea typeface="宋体" charset="-122"/>
              </a:rPr>
              <a:t>	d. 10</a:t>
            </a:r>
          </a:p>
          <a:p>
            <a:pPr eaLnBrk="1" hangingPunct="1">
              <a:spcBef>
                <a:spcPct val="50000"/>
              </a:spcBef>
            </a:pPr>
            <a:endParaRPr lang="en-US" altLang="zh-CN">
              <a:solidFill>
                <a:schemeClr val="tx2"/>
              </a:solidFill>
              <a:ea typeface="宋体" charset="-122"/>
            </a:endParaRPr>
          </a:p>
        </p:txBody>
      </p:sp>
      <p:sp>
        <p:nvSpPr>
          <p:cNvPr id="7178" name="WordArt 10" descr="White marble"/>
          <p:cNvSpPr>
            <a:spLocks noChangeArrowheads="1" noChangeShapeType="1" noTextEdit="1"/>
          </p:cNvSpPr>
          <p:nvPr/>
        </p:nvSpPr>
        <p:spPr bwMode="auto">
          <a:xfrm>
            <a:off x="5181600" y="8636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dirty="0">
                <a:ln w="9525">
                  <a:round/>
                  <a:headEnd/>
                  <a:tailEnd/>
                </a:ln>
                <a:blipFill dpi="0" rotWithShape="0">
                  <a:blip r:embed="rId3"/>
                  <a:srcRect/>
                  <a:tile tx="0" ty="0" sx="100000" sy="100000" flip="none" algn="tl"/>
                </a:blipFill>
                <a:latin typeface="Times New Roman"/>
                <a:cs typeface="Times New Roman"/>
              </a:rPr>
              <a:t>Quiz</a:t>
            </a:r>
            <a:endParaRPr lang="zh-CN" altLang="en-US" sz="3600" kern="10" dirty="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3" name="Text Box 3"/>
          <p:cNvSpPr txBox="1">
            <a:spLocks noChangeArrowheads="1"/>
          </p:cNvSpPr>
          <p:nvPr/>
        </p:nvSpPr>
        <p:spPr bwMode="auto">
          <a:xfrm>
            <a:off x="2438400" y="1905000"/>
            <a:ext cx="7467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2. The 2’s complement of 1000 is</a:t>
            </a:r>
          </a:p>
          <a:p>
            <a:pPr eaLnBrk="1" hangingPunct="1">
              <a:spcBef>
                <a:spcPct val="50000"/>
              </a:spcBef>
            </a:pPr>
            <a:r>
              <a:rPr lang="en-US" altLang="zh-CN">
                <a:solidFill>
                  <a:schemeClr val="tx2"/>
                </a:solidFill>
                <a:ea typeface="宋体" charset="-122"/>
              </a:rPr>
              <a:t>	a. 0111</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1000 </a:t>
            </a:r>
          </a:p>
          <a:p>
            <a:pPr eaLnBrk="1" hangingPunct="1">
              <a:spcBef>
                <a:spcPct val="50000"/>
              </a:spcBef>
            </a:pPr>
            <a:r>
              <a:rPr lang="en-US" altLang="zh-CN">
                <a:solidFill>
                  <a:schemeClr val="tx2"/>
                </a:solidFill>
                <a:ea typeface="宋体" charset="-122"/>
              </a:rPr>
              <a:t>	c. 1001</a:t>
            </a:r>
          </a:p>
          <a:p>
            <a:pPr eaLnBrk="1" hangingPunct="1">
              <a:spcBef>
                <a:spcPct val="50000"/>
              </a:spcBef>
            </a:pPr>
            <a:r>
              <a:rPr lang="en-US" altLang="zh-CN">
                <a:solidFill>
                  <a:schemeClr val="tx2"/>
                </a:solidFill>
                <a:ea typeface="宋体" charset="-122"/>
              </a:rPr>
              <a:t>	d. 1010</a:t>
            </a:r>
          </a:p>
          <a:p>
            <a:pPr eaLnBrk="1" hangingPunct="1">
              <a:spcBef>
                <a:spcPct val="50000"/>
              </a:spcBef>
            </a:pPr>
            <a:endParaRPr lang="en-US" altLang="zh-CN">
              <a:solidFill>
                <a:schemeClr val="tx2"/>
              </a:solidFill>
              <a:ea typeface="宋体" charset="-122"/>
            </a:endParaRPr>
          </a:p>
        </p:txBody>
      </p:sp>
      <p:sp>
        <p:nvSpPr>
          <p:cNvPr id="174085" name="WordArt 5" descr="White marble"/>
          <p:cNvSpPr>
            <a:spLocks noChangeArrowheads="1" noChangeShapeType="1" noTextEdit="1"/>
          </p:cNvSpPr>
          <p:nvPr/>
        </p:nvSpPr>
        <p:spPr bwMode="auto">
          <a:xfrm>
            <a:off x="5410200" y="762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dirty="0">
                <a:ln w="9525">
                  <a:round/>
                  <a:headEnd/>
                  <a:tailEnd/>
                </a:ln>
                <a:blipFill dpi="0" rotWithShape="0">
                  <a:blip r:embed="rId3"/>
                  <a:srcRect/>
                  <a:tile tx="0" ty="0" sx="100000" sy="100000" flip="none" algn="tl"/>
                </a:blipFill>
                <a:latin typeface="Times New Roman"/>
                <a:cs typeface="Times New Roman"/>
              </a:rPr>
              <a:t>Quiz</a:t>
            </a:r>
            <a:endParaRPr lang="zh-CN" altLang="en-US" sz="3600" kern="10" dirty="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2438400" y="1905000"/>
            <a:ext cx="7467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3. The fractional binary number 0.11 has a decimal value of</a:t>
            </a:r>
          </a:p>
          <a:p>
            <a:pPr eaLnBrk="1" hangingPunct="1">
              <a:spcBef>
                <a:spcPct val="50000"/>
              </a:spcBef>
            </a:pPr>
            <a:r>
              <a:rPr lang="en-US" altLang="zh-CN">
                <a:solidFill>
                  <a:schemeClr val="tx2"/>
                </a:solidFill>
                <a:ea typeface="宋体" charset="-122"/>
              </a:rPr>
              <a:t>	a. ¼</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a:t>
            </a:r>
            <a:r>
              <a:rPr lang="en-US" altLang="zh-CN" sz="2000">
                <a:solidFill>
                  <a:schemeClr val="tx2"/>
                </a:solidFill>
                <a:ea typeface="宋体" charset="-122"/>
              </a:rPr>
              <a:t>½</a:t>
            </a:r>
            <a:r>
              <a:rPr lang="en-US" altLang="zh-CN">
                <a:solidFill>
                  <a:schemeClr val="tx2"/>
                </a:solidFill>
                <a:ea typeface="宋体" charset="-122"/>
              </a:rPr>
              <a:t> </a:t>
            </a:r>
          </a:p>
          <a:p>
            <a:pPr eaLnBrk="1" hangingPunct="1">
              <a:spcBef>
                <a:spcPct val="50000"/>
              </a:spcBef>
            </a:pPr>
            <a:r>
              <a:rPr lang="en-US" altLang="zh-CN">
                <a:solidFill>
                  <a:schemeClr val="tx2"/>
                </a:solidFill>
                <a:ea typeface="宋体" charset="-122"/>
              </a:rPr>
              <a:t>	c. ¾ </a:t>
            </a:r>
          </a:p>
          <a:p>
            <a:pPr eaLnBrk="1" hangingPunct="1">
              <a:spcBef>
                <a:spcPct val="50000"/>
              </a:spcBef>
            </a:pPr>
            <a:r>
              <a:rPr lang="en-US" altLang="zh-CN">
                <a:solidFill>
                  <a:schemeClr val="tx2"/>
                </a:solidFill>
                <a:ea typeface="宋体" charset="-122"/>
              </a:rPr>
              <a:t>	d. none of the above</a:t>
            </a:r>
          </a:p>
          <a:p>
            <a:pPr eaLnBrk="1" hangingPunct="1">
              <a:spcBef>
                <a:spcPct val="50000"/>
              </a:spcBef>
            </a:pPr>
            <a:endParaRPr lang="en-US" altLang="zh-CN">
              <a:solidFill>
                <a:schemeClr val="tx2"/>
              </a:solidFill>
              <a:ea typeface="宋体" charset="-122"/>
            </a:endParaRPr>
          </a:p>
        </p:txBody>
      </p:sp>
      <p:sp>
        <p:nvSpPr>
          <p:cNvPr id="176133"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5" name="Text Box 3"/>
          <p:cNvSpPr txBox="1">
            <a:spLocks noChangeArrowheads="1"/>
          </p:cNvSpPr>
          <p:nvPr/>
        </p:nvSpPr>
        <p:spPr bwMode="auto">
          <a:xfrm>
            <a:off x="2438400" y="1905000"/>
            <a:ext cx="74676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4. The hexadecimal number 2C has a decimal equivalent value of</a:t>
            </a:r>
          </a:p>
          <a:p>
            <a:pPr eaLnBrk="1" hangingPunct="1">
              <a:spcBef>
                <a:spcPct val="50000"/>
              </a:spcBef>
            </a:pPr>
            <a:r>
              <a:rPr lang="en-US" altLang="zh-CN">
                <a:solidFill>
                  <a:schemeClr val="tx2"/>
                </a:solidFill>
                <a:ea typeface="宋体" charset="-122"/>
              </a:rPr>
              <a:t>	a. 14</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44</a:t>
            </a:r>
          </a:p>
          <a:p>
            <a:pPr eaLnBrk="1" hangingPunct="1">
              <a:spcBef>
                <a:spcPct val="50000"/>
              </a:spcBef>
            </a:pPr>
            <a:r>
              <a:rPr lang="en-US" altLang="zh-CN">
                <a:solidFill>
                  <a:schemeClr val="tx2"/>
                </a:solidFill>
                <a:ea typeface="宋体" charset="-122"/>
              </a:rPr>
              <a:t>	c. 64 </a:t>
            </a:r>
          </a:p>
          <a:p>
            <a:pPr eaLnBrk="1" hangingPunct="1">
              <a:spcBef>
                <a:spcPct val="50000"/>
              </a:spcBef>
            </a:pPr>
            <a:r>
              <a:rPr lang="en-US" altLang="zh-CN">
                <a:solidFill>
                  <a:schemeClr val="tx2"/>
                </a:solidFill>
                <a:ea typeface="宋体" charset="-122"/>
              </a:rPr>
              <a:t>	d. none of the above</a:t>
            </a:r>
          </a:p>
          <a:p>
            <a:pPr eaLnBrk="1" hangingPunct="1">
              <a:spcBef>
                <a:spcPct val="50000"/>
              </a:spcBef>
            </a:pPr>
            <a:endParaRPr lang="en-US" altLang="zh-CN">
              <a:solidFill>
                <a:schemeClr val="tx2"/>
              </a:solidFill>
              <a:ea typeface="宋体" charset="-122"/>
            </a:endParaRPr>
          </a:p>
        </p:txBody>
      </p:sp>
      <p:sp>
        <p:nvSpPr>
          <p:cNvPr id="192517"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9" name="Text Box 3"/>
          <p:cNvSpPr txBox="1">
            <a:spLocks noChangeArrowheads="1"/>
          </p:cNvSpPr>
          <p:nvPr/>
        </p:nvSpPr>
        <p:spPr bwMode="auto">
          <a:xfrm>
            <a:off x="2438400" y="1905000"/>
            <a:ext cx="74676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5. Assume that a floating point number is represented in binary. If the sign bit is 1, the</a:t>
            </a:r>
          </a:p>
          <a:p>
            <a:pPr eaLnBrk="1" hangingPunct="1">
              <a:spcBef>
                <a:spcPct val="50000"/>
              </a:spcBef>
            </a:pPr>
            <a:r>
              <a:rPr lang="en-US" altLang="zh-CN">
                <a:solidFill>
                  <a:schemeClr val="tx2"/>
                </a:solidFill>
                <a:ea typeface="宋体" charset="-122"/>
              </a:rPr>
              <a:t>	a. number is negative</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number is positive </a:t>
            </a:r>
          </a:p>
          <a:p>
            <a:pPr eaLnBrk="1" hangingPunct="1">
              <a:spcBef>
                <a:spcPct val="50000"/>
              </a:spcBef>
            </a:pPr>
            <a:r>
              <a:rPr lang="en-US" altLang="zh-CN">
                <a:solidFill>
                  <a:schemeClr val="tx2"/>
                </a:solidFill>
                <a:ea typeface="宋体" charset="-122"/>
              </a:rPr>
              <a:t>	c. exponent is negative </a:t>
            </a:r>
          </a:p>
          <a:p>
            <a:pPr eaLnBrk="1" hangingPunct="1">
              <a:spcBef>
                <a:spcPct val="50000"/>
              </a:spcBef>
            </a:pPr>
            <a:r>
              <a:rPr lang="en-US" altLang="zh-CN">
                <a:solidFill>
                  <a:schemeClr val="tx2"/>
                </a:solidFill>
                <a:ea typeface="宋体" charset="-122"/>
              </a:rPr>
              <a:t>	d. exponent is positive</a:t>
            </a:r>
          </a:p>
          <a:p>
            <a:pPr eaLnBrk="1" hangingPunct="1">
              <a:spcBef>
                <a:spcPct val="50000"/>
              </a:spcBef>
            </a:pPr>
            <a:endParaRPr lang="en-US" altLang="zh-CN">
              <a:solidFill>
                <a:schemeClr val="tx2"/>
              </a:solidFill>
              <a:ea typeface="宋体" charset="-122"/>
            </a:endParaRPr>
          </a:p>
        </p:txBody>
      </p:sp>
      <p:sp>
        <p:nvSpPr>
          <p:cNvPr id="178181"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7" name="Text Box 3"/>
          <p:cNvSpPr txBox="1">
            <a:spLocks noChangeArrowheads="1"/>
          </p:cNvSpPr>
          <p:nvPr/>
        </p:nvSpPr>
        <p:spPr bwMode="auto">
          <a:xfrm>
            <a:off x="2438400" y="1905000"/>
            <a:ext cx="7467600" cy="3970318"/>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6. When two positive signed numbers are added, the result may be larger that the size of the original numbers, creating overflow. This condition is indicated by </a:t>
            </a:r>
          </a:p>
          <a:p>
            <a:pPr eaLnBrk="1" hangingPunct="1">
              <a:spcBef>
                <a:spcPct val="50000"/>
              </a:spcBef>
            </a:pPr>
            <a:r>
              <a:rPr lang="en-US" altLang="zh-CN">
                <a:solidFill>
                  <a:schemeClr val="tx2"/>
                </a:solidFill>
                <a:ea typeface="宋体" charset="-122"/>
              </a:rPr>
              <a:t>	a. a change in the sign bit</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a carry out of the sign position</a:t>
            </a:r>
          </a:p>
          <a:p>
            <a:pPr eaLnBrk="1" hangingPunct="1">
              <a:spcBef>
                <a:spcPct val="50000"/>
              </a:spcBef>
            </a:pPr>
            <a:r>
              <a:rPr lang="en-US" altLang="zh-CN">
                <a:solidFill>
                  <a:schemeClr val="tx2"/>
                </a:solidFill>
                <a:ea typeface="宋体" charset="-122"/>
              </a:rPr>
              <a:t>	c. a zero result</a:t>
            </a:r>
          </a:p>
          <a:p>
            <a:pPr eaLnBrk="1" hangingPunct="1">
              <a:spcBef>
                <a:spcPct val="50000"/>
              </a:spcBef>
            </a:pPr>
            <a:r>
              <a:rPr lang="en-US" altLang="zh-CN">
                <a:solidFill>
                  <a:schemeClr val="tx2"/>
                </a:solidFill>
                <a:ea typeface="宋体" charset="-122"/>
              </a:rPr>
              <a:t>	d. smoke</a:t>
            </a:r>
          </a:p>
          <a:p>
            <a:pPr eaLnBrk="1" hangingPunct="1">
              <a:spcBef>
                <a:spcPct val="50000"/>
              </a:spcBef>
            </a:pPr>
            <a:endParaRPr lang="en-US" altLang="zh-CN">
              <a:solidFill>
                <a:schemeClr val="tx2"/>
              </a:solidFill>
              <a:ea typeface="宋体" charset="-122"/>
            </a:endParaRPr>
          </a:p>
        </p:txBody>
      </p:sp>
      <p:sp>
        <p:nvSpPr>
          <p:cNvPr id="180229"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2438400" y="1905000"/>
            <a:ext cx="7467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7. The number 1010 in BCD is  </a:t>
            </a:r>
          </a:p>
          <a:p>
            <a:pPr eaLnBrk="1" hangingPunct="1">
              <a:spcBef>
                <a:spcPct val="50000"/>
              </a:spcBef>
            </a:pPr>
            <a:r>
              <a:rPr lang="en-US" altLang="zh-CN">
                <a:solidFill>
                  <a:schemeClr val="tx2"/>
                </a:solidFill>
                <a:ea typeface="宋体" charset="-122"/>
              </a:rPr>
              <a:t>	a. equal to decimal eight</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equal to decimal ten</a:t>
            </a:r>
          </a:p>
          <a:p>
            <a:pPr eaLnBrk="1" hangingPunct="1">
              <a:spcBef>
                <a:spcPct val="50000"/>
              </a:spcBef>
            </a:pPr>
            <a:r>
              <a:rPr lang="en-US" altLang="zh-CN">
                <a:solidFill>
                  <a:schemeClr val="tx2"/>
                </a:solidFill>
                <a:ea typeface="宋体" charset="-122"/>
              </a:rPr>
              <a:t>	c. equal to decimal twelve</a:t>
            </a:r>
          </a:p>
          <a:p>
            <a:pPr eaLnBrk="1" hangingPunct="1">
              <a:spcBef>
                <a:spcPct val="50000"/>
              </a:spcBef>
            </a:pPr>
            <a:r>
              <a:rPr lang="en-US" altLang="zh-CN">
                <a:solidFill>
                  <a:schemeClr val="tx2"/>
                </a:solidFill>
                <a:ea typeface="宋体" charset="-122"/>
              </a:rPr>
              <a:t>	d. invalid</a:t>
            </a:r>
          </a:p>
          <a:p>
            <a:pPr eaLnBrk="1" hangingPunct="1">
              <a:spcBef>
                <a:spcPct val="50000"/>
              </a:spcBef>
            </a:pPr>
            <a:endParaRPr lang="en-US" altLang="zh-CN">
              <a:solidFill>
                <a:schemeClr val="tx2"/>
              </a:solidFill>
              <a:ea typeface="宋体" charset="-122"/>
            </a:endParaRPr>
          </a:p>
        </p:txBody>
      </p:sp>
      <p:sp>
        <p:nvSpPr>
          <p:cNvPr id="184325"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1" name="Text Box 3"/>
          <p:cNvSpPr txBox="1">
            <a:spLocks noChangeArrowheads="1"/>
          </p:cNvSpPr>
          <p:nvPr/>
        </p:nvSpPr>
        <p:spPr bwMode="auto">
          <a:xfrm>
            <a:off x="2438400" y="1905000"/>
            <a:ext cx="7467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8. An example of an unweighted code is  </a:t>
            </a:r>
          </a:p>
          <a:p>
            <a:pPr eaLnBrk="1" hangingPunct="1">
              <a:spcBef>
                <a:spcPct val="50000"/>
              </a:spcBef>
            </a:pPr>
            <a:r>
              <a:rPr lang="en-US" altLang="zh-CN">
                <a:solidFill>
                  <a:schemeClr val="tx2"/>
                </a:solidFill>
                <a:ea typeface="宋体" charset="-122"/>
              </a:rPr>
              <a:t>	a. binary </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decimal</a:t>
            </a:r>
          </a:p>
          <a:p>
            <a:pPr eaLnBrk="1" hangingPunct="1">
              <a:spcBef>
                <a:spcPct val="50000"/>
              </a:spcBef>
            </a:pPr>
            <a:r>
              <a:rPr lang="en-US" altLang="zh-CN">
                <a:solidFill>
                  <a:schemeClr val="tx2"/>
                </a:solidFill>
                <a:ea typeface="宋体" charset="-122"/>
              </a:rPr>
              <a:t>	c. BCD</a:t>
            </a:r>
          </a:p>
          <a:p>
            <a:pPr eaLnBrk="1" hangingPunct="1">
              <a:spcBef>
                <a:spcPct val="50000"/>
              </a:spcBef>
            </a:pPr>
            <a:r>
              <a:rPr lang="en-US" altLang="zh-CN">
                <a:solidFill>
                  <a:schemeClr val="tx2"/>
                </a:solidFill>
                <a:ea typeface="宋体" charset="-122"/>
              </a:rPr>
              <a:t>	d. Gray code</a:t>
            </a:r>
          </a:p>
          <a:p>
            <a:pPr eaLnBrk="1" hangingPunct="1">
              <a:spcBef>
                <a:spcPct val="50000"/>
              </a:spcBef>
            </a:pPr>
            <a:endParaRPr lang="en-US" altLang="zh-CN">
              <a:solidFill>
                <a:schemeClr val="tx2"/>
              </a:solidFill>
              <a:ea typeface="宋体" charset="-122"/>
            </a:endParaRPr>
          </a:p>
        </p:txBody>
      </p:sp>
      <p:sp>
        <p:nvSpPr>
          <p:cNvPr id="186373"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2438400" y="1905000"/>
            <a:ext cx="7467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chemeClr val="tx2"/>
                </a:solidFill>
                <a:ea typeface="宋体" charset="-122"/>
              </a:rPr>
              <a:t>9. An example of an alphanumeric code is  </a:t>
            </a:r>
          </a:p>
          <a:p>
            <a:pPr eaLnBrk="1" hangingPunct="1">
              <a:spcBef>
                <a:spcPct val="50000"/>
              </a:spcBef>
            </a:pPr>
            <a:r>
              <a:rPr lang="en-US" altLang="zh-CN" dirty="0">
                <a:solidFill>
                  <a:schemeClr val="tx2"/>
                </a:solidFill>
                <a:ea typeface="宋体" charset="-122"/>
              </a:rPr>
              <a:t>	a. hexadecimal</a:t>
            </a:r>
            <a:endParaRPr lang="en-US" altLang="zh-CN" baseline="30000" dirty="0">
              <a:solidFill>
                <a:schemeClr val="tx2"/>
              </a:solidFill>
              <a:ea typeface="宋体" charset="-122"/>
            </a:endParaRPr>
          </a:p>
          <a:p>
            <a:pPr eaLnBrk="1" hangingPunct="1">
              <a:spcBef>
                <a:spcPct val="50000"/>
              </a:spcBef>
            </a:pPr>
            <a:r>
              <a:rPr lang="en-US" altLang="zh-CN" dirty="0">
                <a:solidFill>
                  <a:schemeClr val="tx2"/>
                </a:solidFill>
                <a:ea typeface="宋体" charset="-122"/>
              </a:rPr>
              <a:t>	b. ASCII</a:t>
            </a:r>
          </a:p>
          <a:p>
            <a:pPr eaLnBrk="1" hangingPunct="1">
              <a:spcBef>
                <a:spcPct val="50000"/>
              </a:spcBef>
            </a:pPr>
            <a:r>
              <a:rPr lang="en-US" altLang="zh-CN" dirty="0">
                <a:solidFill>
                  <a:schemeClr val="tx2"/>
                </a:solidFill>
                <a:ea typeface="宋体" charset="-122"/>
              </a:rPr>
              <a:t>	c. BCD</a:t>
            </a:r>
          </a:p>
          <a:p>
            <a:pPr eaLnBrk="1" hangingPunct="1">
              <a:spcBef>
                <a:spcPct val="50000"/>
              </a:spcBef>
            </a:pPr>
            <a:r>
              <a:rPr lang="en-US" altLang="zh-CN" dirty="0">
                <a:solidFill>
                  <a:schemeClr val="tx2"/>
                </a:solidFill>
                <a:ea typeface="宋体" charset="-122"/>
              </a:rPr>
              <a:t>	d. CRC</a:t>
            </a:r>
          </a:p>
          <a:p>
            <a:pPr eaLnBrk="1" hangingPunct="1">
              <a:spcBef>
                <a:spcPct val="50000"/>
              </a:spcBef>
            </a:pPr>
            <a:endParaRPr lang="en-US" altLang="zh-CN" dirty="0">
              <a:solidFill>
                <a:schemeClr val="tx2"/>
              </a:solidFill>
              <a:ea typeface="宋体" charset="-122"/>
            </a:endParaRPr>
          </a:p>
        </p:txBody>
      </p:sp>
      <p:sp>
        <p:nvSpPr>
          <p:cNvPr id="190469"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F0592EB-FA81-4715-8B30-866C3A8F7C59}"/>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400" b="1" dirty="0">
                <a:latin typeface="Times New Roman" pitchFamily="18" charset="0"/>
              </a:rPr>
              <a:t>Convert the decimal number 13 to the number of base 3</a:t>
            </a:r>
            <a:r>
              <a:rPr lang="zh-CN" altLang="en-US" sz="2400" b="1" dirty="0">
                <a:latin typeface="Times New Roman" pitchFamily="18" charset="0"/>
              </a:rPr>
              <a:t>：</a:t>
            </a:r>
            <a:r>
              <a:rPr lang="zh-CN" altLang="en-US" sz="2400" b="1" dirty="0">
                <a:solidFill>
                  <a:srgbClr val="639EF4"/>
                </a:solidFill>
                <a:latin typeface="Times New Roman" pitchFamily="18" charset="0"/>
              </a:rPr>
              <a:t> </a:t>
            </a:r>
            <a:r>
              <a:rPr lang="en-US" altLang="zh-CN" sz="2400" b="1" dirty="0">
                <a:solidFill>
                  <a:srgbClr val="639EF4"/>
                </a:solidFill>
                <a:latin typeface="Times New Roman" pitchFamily="18" charset="0"/>
              </a:rPr>
              <a:t>[</a:t>
            </a:r>
            <a:r>
              <a:rPr lang="zh-CN" altLang="en-US" sz="2400" b="1" dirty="0">
                <a:solidFill>
                  <a:srgbClr val="639EF4"/>
                </a:solidFill>
                <a:latin typeface="Times New Roman" pitchFamily="18" charset="0"/>
              </a:rPr>
              <a:t>填空</a:t>
            </a:r>
            <a:r>
              <a:rPr lang="en-US" altLang="zh-CN" sz="2400" b="1" dirty="0">
                <a:solidFill>
                  <a:srgbClr val="639EF4"/>
                </a:solidFill>
                <a:latin typeface="Times New Roman" pitchFamily="18" charset="0"/>
              </a:rPr>
              <a:t>1]</a:t>
            </a:r>
            <a:r>
              <a:rPr lang="en-US" altLang="zh-CN" sz="2400" b="1" dirty="0">
                <a:solidFill>
                  <a:srgbClr val="000000"/>
                </a:solidFill>
                <a:latin typeface="Times New Roman" pitchFamily="18" charset="0"/>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3B2461A6-2255-424C-B2A8-9D2006E39BA6}"/>
              </a:ext>
            </a:extLst>
          </p:cNvPr>
          <p:cNvSpPr/>
          <p:nvPr>
            <p:custDataLst>
              <p:tags r:id="rId3"/>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340EC234-C483-4E46-A56E-53E08548A7C7}"/>
              </a:ext>
            </a:extLst>
          </p:cNvPr>
          <p:cNvSpPr/>
          <p:nvPr>
            <p:custDataLst>
              <p:tags r:id="rId4"/>
            </p:custDataLst>
          </p:nvPr>
        </p:nvSpPr>
        <p:spPr bwMode="auto">
          <a:xfrm>
            <a:off x="0" y="5727383"/>
            <a:ext cx="12192000" cy="48768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noAutofit/>
          </a:bodyPr>
          <a:lstStyle/>
          <a:p>
            <a:pPr eaLnBrk="1" hangingPunct="1"/>
            <a:r>
              <a:rPr kumimoji="0" lang="zh-CN" altLang="en-US"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0" lang="en-US" altLang="zh-CN"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6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3" name="矩形 12">
            <a:extLst>
              <a:ext uri="{FF2B5EF4-FFF2-40B4-BE49-F238E27FC236}">
                <a16:creationId xmlns:a16="http://schemas.microsoft.com/office/drawing/2014/main" id="{0996BBCD-6237-4115-904B-12A9BF0311A3}"/>
              </a:ext>
            </a:extLst>
          </p:cNvPr>
          <p:cNvSpPr/>
          <p:nvPr>
            <p:custDataLst>
              <p:tags r:id="rId5"/>
            </p:custDataLst>
          </p:nvPr>
        </p:nvSpPr>
        <p:spPr bwMode="auto">
          <a:xfrm>
            <a:off x="12573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Arial" charset="0"/>
              <a:ea typeface="黑体" pitchFamily="2" charset="-122"/>
            </a:endParaRPr>
          </a:p>
        </p:txBody>
      </p:sp>
      <p:sp>
        <p:nvSpPr>
          <p:cNvPr id="18" name="文本框 17">
            <a:extLst>
              <a:ext uri="{FF2B5EF4-FFF2-40B4-BE49-F238E27FC236}">
                <a16:creationId xmlns:a16="http://schemas.microsoft.com/office/drawing/2014/main" id="{9B4AB5A3-300B-427F-8D2A-A4BAD189C5C4}"/>
              </a:ext>
            </a:extLst>
          </p:cNvPr>
          <p:cNvSpPr txBox="1"/>
          <p:nvPr>
            <p:custDataLst>
              <p:tags r:id="rId6"/>
            </p:custDataLst>
          </p:nvPr>
        </p:nvSpPr>
        <p:spPr>
          <a:xfrm>
            <a:off x="12661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9" name="文本框 18">
            <a:extLst>
              <a:ext uri="{FF2B5EF4-FFF2-40B4-BE49-F238E27FC236}">
                <a16:creationId xmlns:a16="http://schemas.microsoft.com/office/drawing/2014/main" id="{DD10AB79-D4B3-476B-B1C0-3A5FECE5DF91}"/>
              </a:ext>
            </a:extLst>
          </p:cNvPr>
          <p:cNvSpPr txBox="1"/>
          <p:nvPr>
            <p:custDataLst>
              <p:tags r:id="rId7"/>
            </p:custDataLst>
          </p:nvPr>
        </p:nvSpPr>
        <p:spPr>
          <a:xfrm>
            <a:off x="12827000" y="1270000"/>
            <a:ext cx="3332480" cy="2112310"/>
          </a:xfrm>
          <a:prstGeom prst="rect">
            <a:avLst/>
          </a:prstGeom>
          <a:noFill/>
        </p:spPr>
        <p:txBody>
          <a:bodyPr vert="horz" rtlCol="0" anchor="t" anchorCtr="0">
            <a:spAutoFit/>
          </a:bodyPr>
          <a:lstStyle/>
          <a:p>
            <a:pPr marL="342900" indent="-342900">
              <a:lnSpc>
                <a:spcPct val="130000"/>
              </a:lnSpc>
              <a:spcBef>
                <a:spcPct val="20000"/>
              </a:spcBef>
              <a:buClr>
                <a:schemeClr val="hlink"/>
              </a:buClr>
            </a:pPr>
            <a:r>
              <a:rPr lang="en-US" altLang="zh-CN" b="1" dirty="0">
                <a:latin typeface="Times New Roman" pitchFamily="18" charset="0"/>
              </a:rPr>
              <a:t>symbols ={0, 1, 2}</a:t>
            </a:r>
          </a:p>
          <a:p>
            <a:pPr marL="15875" lvl="1" indent="-15875">
              <a:lnSpc>
                <a:spcPct val="130000"/>
              </a:lnSpc>
              <a:spcBef>
                <a:spcPct val="20000"/>
              </a:spcBef>
              <a:buClr>
                <a:schemeClr val="accent2"/>
              </a:buClr>
            </a:pPr>
            <a:r>
              <a:rPr lang="en-US" altLang="zh-CN" b="1" dirty="0">
                <a:latin typeface="Times New Roman" pitchFamily="18" charset="0"/>
              </a:rPr>
              <a:t>13 </a:t>
            </a:r>
            <a:r>
              <a:rPr lang="en-US" altLang="zh-CN" b="1" dirty="0">
                <a:latin typeface="Times New Roman" pitchFamily="18" charset="0"/>
                <a:sym typeface="Wingdings" panose="05000000000000000000" pitchFamily="2" charset="2"/>
              </a:rPr>
              <a:t>= </a:t>
            </a:r>
            <a:r>
              <a:rPr lang="en-US" altLang="zh-CN" b="1" dirty="0">
                <a:solidFill>
                  <a:srgbClr val="0000FF"/>
                </a:solidFill>
                <a:latin typeface="Times New Roman" pitchFamily="18" charset="0"/>
                <a:sym typeface="Wingdings" panose="05000000000000000000" pitchFamily="2" charset="2"/>
              </a:rPr>
              <a:t>1</a:t>
            </a:r>
            <a:r>
              <a:rPr lang="en-US" altLang="zh-CN" b="1" dirty="0">
                <a:latin typeface="Times New Roman" pitchFamily="18" charset="0"/>
                <a:sym typeface="Wingdings" panose="05000000000000000000" pitchFamily="2" charset="2"/>
              </a:rPr>
              <a:t> * 3</a:t>
            </a:r>
            <a:r>
              <a:rPr lang="en-US" altLang="zh-CN" b="1" baseline="30000" dirty="0">
                <a:latin typeface="Times New Roman" pitchFamily="18" charset="0"/>
                <a:sym typeface="Wingdings" panose="05000000000000000000" pitchFamily="2" charset="2"/>
              </a:rPr>
              <a:t>2</a:t>
            </a:r>
            <a:r>
              <a:rPr lang="en-US" altLang="zh-CN" b="1" dirty="0">
                <a:latin typeface="Times New Roman" pitchFamily="18" charset="0"/>
                <a:sym typeface="Wingdings" panose="05000000000000000000" pitchFamily="2" charset="2"/>
              </a:rPr>
              <a:t> + </a:t>
            </a:r>
            <a:r>
              <a:rPr lang="en-US" altLang="zh-CN" b="1" dirty="0">
                <a:solidFill>
                  <a:srgbClr val="0000FF"/>
                </a:solidFill>
                <a:latin typeface="Times New Roman" pitchFamily="18" charset="0"/>
                <a:sym typeface="Wingdings" panose="05000000000000000000" pitchFamily="2" charset="2"/>
              </a:rPr>
              <a:t>2</a:t>
            </a:r>
            <a:r>
              <a:rPr lang="en-US" altLang="zh-CN" b="1" dirty="0">
                <a:latin typeface="Times New Roman" pitchFamily="18" charset="0"/>
                <a:sym typeface="Wingdings" panose="05000000000000000000" pitchFamily="2" charset="2"/>
              </a:rPr>
              <a:t> * 3</a:t>
            </a:r>
            <a:r>
              <a:rPr lang="en-US" altLang="zh-CN" b="1" baseline="30000" dirty="0">
                <a:latin typeface="Times New Roman" pitchFamily="18" charset="0"/>
                <a:sym typeface="Wingdings" panose="05000000000000000000" pitchFamily="2" charset="2"/>
              </a:rPr>
              <a:t>1</a:t>
            </a:r>
            <a:r>
              <a:rPr lang="en-US" altLang="zh-CN" b="1" dirty="0">
                <a:latin typeface="Times New Roman" pitchFamily="18" charset="0"/>
                <a:sym typeface="Wingdings" panose="05000000000000000000" pitchFamily="2" charset="2"/>
              </a:rPr>
              <a:t> + </a:t>
            </a:r>
            <a:r>
              <a:rPr lang="en-US" altLang="zh-CN" b="1" dirty="0">
                <a:solidFill>
                  <a:srgbClr val="0000FF"/>
                </a:solidFill>
                <a:latin typeface="Times New Roman" pitchFamily="18" charset="0"/>
                <a:sym typeface="Wingdings" panose="05000000000000000000" pitchFamily="2" charset="2"/>
              </a:rPr>
              <a:t>1</a:t>
            </a:r>
            <a:r>
              <a:rPr lang="en-US" altLang="zh-CN" b="1" dirty="0">
                <a:latin typeface="Times New Roman" pitchFamily="18" charset="0"/>
                <a:sym typeface="Wingdings" panose="05000000000000000000" pitchFamily="2" charset="2"/>
              </a:rPr>
              <a:t> * 3</a:t>
            </a:r>
            <a:r>
              <a:rPr lang="en-US" altLang="zh-CN" b="1" baseline="30000" dirty="0">
                <a:latin typeface="Times New Roman" pitchFamily="18" charset="0"/>
                <a:sym typeface="Wingdings" panose="05000000000000000000" pitchFamily="2" charset="2"/>
              </a:rPr>
              <a:t>0</a:t>
            </a:r>
            <a:r>
              <a:rPr lang="en-US" altLang="zh-CN" b="1" dirty="0">
                <a:latin typeface="Times New Roman" pitchFamily="18" charset="0"/>
                <a:sym typeface="Wingdings" panose="05000000000000000000" pitchFamily="2" charset="2"/>
              </a:rPr>
              <a:t>  </a:t>
            </a:r>
          </a:p>
          <a:p>
            <a:pPr marL="26988" lvl="1" indent="-26988">
              <a:lnSpc>
                <a:spcPct val="130000"/>
              </a:lnSpc>
              <a:spcBef>
                <a:spcPct val="20000"/>
              </a:spcBef>
              <a:buClr>
                <a:schemeClr val="accent2"/>
              </a:buClr>
            </a:pPr>
            <a:r>
              <a:rPr lang="en-US" altLang="zh-CN" b="1" dirty="0">
                <a:solidFill>
                  <a:srgbClr val="0000FF"/>
                </a:solidFill>
                <a:latin typeface="Times New Roman" pitchFamily="18" charset="0"/>
                <a:sym typeface="Wingdings" panose="05000000000000000000" pitchFamily="2" charset="2"/>
              </a:rPr>
              <a:t>13   121</a:t>
            </a:r>
            <a:endParaRPr lang="en-US" altLang="zh-CN" b="1" dirty="0">
              <a:solidFill>
                <a:srgbClr val="0000FF"/>
              </a:solidFill>
              <a:latin typeface="Times New Roman" pitchFamily="18" charset="0"/>
            </a:endParaRPr>
          </a:p>
        </p:txBody>
      </p:sp>
      <p:grpSp>
        <p:nvGrpSpPr>
          <p:cNvPr id="17" name="组合 16">
            <a:extLst>
              <a:ext uri="{FF2B5EF4-FFF2-40B4-BE49-F238E27FC236}">
                <a16:creationId xmlns:a16="http://schemas.microsoft.com/office/drawing/2014/main" id="{137063AB-2D7C-4F11-AEB3-DC40A11D55AD}"/>
              </a:ext>
            </a:extLst>
          </p:cNvPr>
          <p:cNvGrpSpPr/>
          <p:nvPr>
            <p:custDataLst>
              <p:tags r:id="rId8"/>
            </p:custDataLst>
          </p:nvPr>
        </p:nvGrpSpPr>
        <p:grpSpPr>
          <a:xfrm>
            <a:off x="12585700" y="0"/>
            <a:ext cx="3815080" cy="647700"/>
            <a:chOff x="12585700" y="0"/>
            <a:chExt cx="3815080" cy="647700"/>
          </a:xfrm>
        </p:grpSpPr>
        <p:sp>
          <p:nvSpPr>
            <p:cNvPr id="14" name="RemarkBack">
              <a:extLst>
                <a:ext uri="{FF2B5EF4-FFF2-40B4-BE49-F238E27FC236}">
                  <a16:creationId xmlns:a16="http://schemas.microsoft.com/office/drawing/2014/main" id="{9B304E4C-59BF-46F1-AE1A-ED35E1075B71}"/>
                </a:ext>
              </a:extLst>
            </p:cNvPr>
            <p:cNvSpPr/>
            <p:nvPr>
              <p:custDataLst>
                <p:tags r:id="rId18"/>
              </p:custDataLst>
            </p:nvPr>
          </p:nvSpPr>
          <p:spPr bwMode="auto">
            <a:xfrm>
              <a:off x="12585700" y="12700"/>
              <a:ext cx="381508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5" name="RemarkBlock">
              <a:extLst>
                <a:ext uri="{FF2B5EF4-FFF2-40B4-BE49-F238E27FC236}">
                  <a16:creationId xmlns:a16="http://schemas.microsoft.com/office/drawing/2014/main" id="{3750B7DC-A901-414E-9F7F-EEF64CAE0445}"/>
                </a:ext>
              </a:extLst>
            </p:cNvPr>
            <p:cNvSpPr/>
            <p:nvPr>
              <p:custDataLst>
                <p:tags r:id="rId19"/>
              </p:custDataLst>
            </p:nvPr>
          </p:nvSpPr>
          <p:spPr bwMode="auto">
            <a:xfrm>
              <a:off x="12585700" y="1270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6" name="RemarkTitleText">
              <a:extLst>
                <a:ext uri="{FF2B5EF4-FFF2-40B4-BE49-F238E27FC236}">
                  <a16:creationId xmlns:a16="http://schemas.microsoft.com/office/drawing/2014/main" id="{07EA0AE8-237C-47F8-A632-C8BADD0D1B39}"/>
                </a:ext>
              </a:extLst>
            </p:cNvPr>
            <p:cNvSpPr txBox="1"/>
            <p:nvPr>
              <p:custDataLst>
                <p:tags r:id="rId20"/>
              </p:custDataLst>
            </p:nvPr>
          </p:nvSpPr>
          <p:spPr>
            <a:xfrm>
              <a:off x="12827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94B6178D-25D2-4A0F-8152-F8D3D31ECE79}"/>
              </a:ext>
            </a:extLst>
          </p:cNvPr>
          <p:cNvSpPr/>
          <p:nvPr>
            <p:custDataLst>
              <p:tags r:id="rId9"/>
            </p:custDataLst>
          </p:nvPr>
        </p:nvSpPr>
        <p:spPr bwMode="auto">
          <a:xfrm>
            <a:off x="12585700" y="12700"/>
            <a:ext cx="381508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2" name="RemarkBlock">
            <a:extLst>
              <a:ext uri="{FF2B5EF4-FFF2-40B4-BE49-F238E27FC236}">
                <a16:creationId xmlns:a16="http://schemas.microsoft.com/office/drawing/2014/main" id="{49721116-942E-4ED2-82F7-508E6B958A3B}"/>
              </a:ext>
            </a:extLst>
          </p:cNvPr>
          <p:cNvSpPr/>
          <p:nvPr>
            <p:custDataLst>
              <p:tags r:id="rId10"/>
            </p:custDataLst>
          </p:nvPr>
        </p:nvSpPr>
        <p:spPr bwMode="auto">
          <a:xfrm>
            <a:off x="12585700" y="1270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0" name="RemarkTitleText">
            <a:extLst>
              <a:ext uri="{FF2B5EF4-FFF2-40B4-BE49-F238E27FC236}">
                <a16:creationId xmlns:a16="http://schemas.microsoft.com/office/drawing/2014/main" id="{A26A17EE-1363-441A-AA9C-D7AC14829551}"/>
              </a:ext>
            </a:extLst>
          </p:cNvPr>
          <p:cNvSpPr txBox="1"/>
          <p:nvPr>
            <p:custDataLst>
              <p:tags r:id="rId11"/>
            </p:custDataLst>
          </p:nvPr>
        </p:nvSpPr>
        <p:spPr>
          <a:xfrm>
            <a:off x="12827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2990DDAB-9747-46B8-B610-CA4B0B47F825}"/>
              </a:ext>
            </a:extLst>
          </p:cNvPr>
          <p:cNvGrpSpPr/>
          <p:nvPr>
            <p:custDataLst>
              <p:tags r:id="rId12"/>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3DD332D6-3714-47CB-A09E-42232C212603}"/>
                </a:ext>
              </a:extLst>
            </p:cNvPr>
            <p:cNvSpPr/>
            <p:nvPr>
              <p:custDataLst>
                <p:tags r:id="rId14"/>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7" name="ColorBlock">
              <a:extLst>
                <a:ext uri="{FF2B5EF4-FFF2-40B4-BE49-F238E27FC236}">
                  <a16:creationId xmlns:a16="http://schemas.microsoft.com/office/drawing/2014/main" id="{1E09D576-B4C5-4666-BD37-174D9AED5AFA}"/>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8" name="TypeText">
              <a:extLst>
                <a:ext uri="{FF2B5EF4-FFF2-40B4-BE49-F238E27FC236}">
                  <a16:creationId xmlns:a16="http://schemas.microsoft.com/office/drawing/2014/main" id="{9FD77B35-29BA-46B3-AED5-F6770834EB2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6687582D-78E1-41AE-B2AF-CECD519FDC6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976D367-EDDE-48CA-BA60-620F71C8643E}"/>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109851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9" name="Text Box 3"/>
          <p:cNvSpPr txBox="1">
            <a:spLocks noChangeArrowheads="1"/>
          </p:cNvSpPr>
          <p:nvPr/>
        </p:nvSpPr>
        <p:spPr bwMode="auto">
          <a:xfrm>
            <a:off x="2362200" y="1676400"/>
            <a:ext cx="7467600" cy="3600986"/>
          </a:xfrm>
          <a:prstGeom prst="rect">
            <a:avLst/>
          </a:prstGeom>
          <a:noFill/>
          <a:ln w="28575">
            <a:noFill/>
            <a:miter lim="800000"/>
            <a:headEnd/>
            <a:tailEnd/>
          </a:ln>
          <a:effectLst/>
        </p:spPr>
        <p:txBody>
          <a:bodyPr>
            <a:spAutoFit/>
          </a:bodyPr>
          <a:lstStyle/>
          <a:p>
            <a:pPr eaLnBrk="1" hangingPunct="1">
              <a:spcBef>
                <a:spcPct val="50000"/>
              </a:spcBef>
            </a:pPr>
            <a:r>
              <a:rPr lang="en-US" altLang="zh-CN" dirty="0">
                <a:solidFill>
                  <a:schemeClr val="accent2">
                    <a:lumMod val="75000"/>
                  </a:schemeClr>
                </a:solidFill>
                <a:ea typeface="宋体" charset="-122"/>
              </a:rPr>
              <a:t>10. An example of an error detection method for transmitted data is the </a:t>
            </a:r>
          </a:p>
          <a:p>
            <a:pPr eaLnBrk="1" hangingPunct="1">
              <a:spcBef>
                <a:spcPct val="50000"/>
              </a:spcBef>
            </a:pPr>
            <a:r>
              <a:rPr lang="en-US" altLang="zh-CN" dirty="0">
                <a:solidFill>
                  <a:schemeClr val="accent2">
                    <a:lumMod val="75000"/>
                  </a:schemeClr>
                </a:solidFill>
                <a:ea typeface="宋体" charset="-122"/>
              </a:rPr>
              <a:t>	a. parity check </a:t>
            </a:r>
            <a:endParaRPr lang="en-US" altLang="zh-CN" baseline="30000" dirty="0">
              <a:solidFill>
                <a:schemeClr val="accent2">
                  <a:lumMod val="75000"/>
                </a:schemeClr>
              </a:solidFill>
              <a:ea typeface="宋体" charset="-122"/>
            </a:endParaRPr>
          </a:p>
          <a:p>
            <a:pPr eaLnBrk="1" hangingPunct="1">
              <a:spcBef>
                <a:spcPct val="50000"/>
              </a:spcBef>
            </a:pPr>
            <a:r>
              <a:rPr lang="en-US" altLang="zh-CN" dirty="0">
                <a:solidFill>
                  <a:schemeClr val="accent2">
                    <a:lumMod val="75000"/>
                  </a:schemeClr>
                </a:solidFill>
                <a:ea typeface="宋体" charset="-122"/>
              </a:rPr>
              <a:t>	b. CRC </a:t>
            </a:r>
          </a:p>
          <a:p>
            <a:pPr eaLnBrk="1" hangingPunct="1">
              <a:spcBef>
                <a:spcPct val="50000"/>
              </a:spcBef>
            </a:pPr>
            <a:r>
              <a:rPr lang="en-US" altLang="zh-CN" dirty="0">
                <a:solidFill>
                  <a:schemeClr val="accent2">
                    <a:lumMod val="75000"/>
                  </a:schemeClr>
                </a:solidFill>
                <a:ea typeface="宋体" charset="-122"/>
              </a:rPr>
              <a:t>	c. both of the above</a:t>
            </a:r>
          </a:p>
          <a:p>
            <a:pPr eaLnBrk="1" hangingPunct="1">
              <a:spcBef>
                <a:spcPct val="50000"/>
              </a:spcBef>
            </a:pPr>
            <a:r>
              <a:rPr lang="en-US" altLang="zh-CN" dirty="0">
                <a:solidFill>
                  <a:schemeClr val="accent2">
                    <a:lumMod val="75000"/>
                  </a:schemeClr>
                </a:solidFill>
                <a:ea typeface="宋体" charset="-122"/>
              </a:rPr>
              <a:t>	d. none of the above</a:t>
            </a:r>
          </a:p>
          <a:p>
            <a:pPr eaLnBrk="1" hangingPunct="1">
              <a:spcBef>
                <a:spcPct val="50000"/>
              </a:spcBef>
            </a:pPr>
            <a:endParaRPr lang="en-US" altLang="zh-CN" dirty="0">
              <a:solidFill>
                <a:schemeClr val="accent2">
                  <a:lumMod val="75000"/>
                </a:schemeClr>
              </a:solidFill>
              <a:ea typeface="宋体" charset="-122"/>
            </a:endParaRPr>
          </a:p>
        </p:txBody>
      </p:sp>
      <p:sp>
        <p:nvSpPr>
          <p:cNvPr id="188421" name="WordArt 5" descr="White marble"/>
          <p:cNvSpPr>
            <a:spLocks noChangeArrowheads="1" noChangeShapeType="1" noTextEdit="1"/>
          </p:cNvSpPr>
          <p:nvPr/>
        </p:nvSpPr>
        <p:spPr bwMode="auto">
          <a:xfrm>
            <a:off x="5410200" y="8382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dirty="0">
                <a:ln w="9525">
                  <a:round/>
                  <a:headEnd/>
                  <a:tailEnd/>
                </a:ln>
                <a:blipFill dpi="0" rotWithShape="0">
                  <a:blip r:embed="rId3"/>
                  <a:srcRect/>
                  <a:tile tx="0" ty="0" sx="100000" sy="100000" flip="none" algn="tl"/>
                </a:blipFill>
                <a:latin typeface="Times New Roman"/>
                <a:cs typeface="Times New Roman"/>
              </a:rPr>
              <a:t>Quiz</a:t>
            </a:r>
            <a:endParaRPr lang="zh-CN" altLang="en-US" sz="3600" kern="10" dirty="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503" name="Rectangle 7"/>
          <p:cNvSpPr>
            <a:spLocks noChangeArrowheads="1"/>
          </p:cNvSpPr>
          <p:nvPr/>
        </p:nvSpPr>
        <p:spPr bwMode="auto">
          <a:xfrm>
            <a:off x="4724400" y="1981200"/>
            <a:ext cx="2819400" cy="34290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06504" name="Text Box 8"/>
          <p:cNvSpPr txBox="1">
            <a:spLocks noChangeArrowheads="1"/>
          </p:cNvSpPr>
          <p:nvPr/>
        </p:nvSpPr>
        <p:spPr bwMode="auto">
          <a:xfrm>
            <a:off x="5181600" y="2057400"/>
            <a:ext cx="18288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dirty="0">
                <a:ea typeface="宋体" charset="-122"/>
              </a:rPr>
              <a:t>Answers:</a:t>
            </a:r>
          </a:p>
          <a:p>
            <a:pPr eaLnBrk="1" hangingPunct="1">
              <a:spcBef>
                <a:spcPct val="50000"/>
              </a:spcBef>
            </a:pPr>
            <a:r>
              <a:rPr lang="en-US" altLang="zh-CN" dirty="0">
                <a:ea typeface="宋体" charset="-122"/>
              </a:rPr>
              <a:t>1.  c</a:t>
            </a:r>
          </a:p>
          <a:p>
            <a:pPr eaLnBrk="1" hangingPunct="1">
              <a:spcBef>
                <a:spcPct val="50000"/>
              </a:spcBef>
            </a:pPr>
            <a:r>
              <a:rPr lang="en-US" altLang="zh-CN" dirty="0">
                <a:ea typeface="宋体" charset="-122"/>
              </a:rPr>
              <a:t>2.  b</a:t>
            </a:r>
          </a:p>
          <a:p>
            <a:pPr eaLnBrk="1" hangingPunct="1">
              <a:spcBef>
                <a:spcPct val="50000"/>
              </a:spcBef>
            </a:pPr>
            <a:r>
              <a:rPr lang="en-US" altLang="zh-CN" dirty="0">
                <a:ea typeface="宋体" charset="-122"/>
              </a:rPr>
              <a:t>3.  c</a:t>
            </a:r>
          </a:p>
          <a:p>
            <a:pPr eaLnBrk="1" hangingPunct="1">
              <a:spcBef>
                <a:spcPct val="50000"/>
              </a:spcBef>
            </a:pPr>
            <a:r>
              <a:rPr lang="en-US" altLang="zh-CN" dirty="0">
                <a:ea typeface="宋体" charset="-122"/>
              </a:rPr>
              <a:t>4.  b</a:t>
            </a:r>
          </a:p>
          <a:p>
            <a:pPr eaLnBrk="1" hangingPunct="1">
              <a:spcBef>
                <a:spcPct val="50000"/>
              </a:spcBef>
            </a:pPr>
            <a:r>
              <a:rPr lang="en-US" altLang="zh-CN" dirty="0">
                <a:ea typeface="宋体" charset="-122"/>
              </a:rPr>
              <a:t>5.  a</a:t>
            </a:r>
          </a:p>
        </p:txBody>
      </p:sp>
      <p:sp>
        <p:nvSpPr>
          <p:cNvPr id="106505" name="Text Box 9"/>
          <p:cNvSpPr txBox="1">
            <a:spLocks noChangeArrowheads="1"/>
          </p:cNvSpPr>
          <p:nvPr/>
        </p:nvSpPr>
        <p:spPr bwMode="auto">
          <a:xfrm>
            <a:off x="6324600" y="2590800"/>
            <a:ext cx="1752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ea typeface="宋体" charset="-122"/>
              </a:rPr>
              <a:t>6.  a</a:t>
            </a:r>
          </a:p>
          <a:p>
            <a:pPr eaLnBrk="1" hangingPunct="1">
              <a:spcBef>
                <a:spcPct val="50000"/>
              </a:spcBef>
            </a:pPr>
            <a:r>
              <a:rPr lang="en-US" altLang="zh-CN">
                <a:ea typeface="宋体" charset="-122"/>
              </a:rPr>
              <a:t>7.  d</a:t>
            </a:r>
          </a:p>
          <a:p>
            <a:pPr eaLnBrk="1" hangingPunct="1">
              <a:spcBef>
                <a:spcPct val="50000"/>
              </a:spcBef>
            </a:pPr>
            <a:r>
              <a:rPr lang="en-US" altLang="zh-CN">
                <a:ea typeface="宋体" charset="-122"/>
              </a:rPr>
              <a:t>8.  d</a:t>
            </a:r>
          </a:p>
          <a:p>
            <a:pPr eaLnBrk="1" hangingPunct="1">
              <a:spcBef>
                <a:spcPct val="50000"/>
              </a:spcBef>
            </a:pPr>
            <a:r>
              <a:rPr lang="en-US" altLang="zh-CN">
                <a:ea typeface="宋体" charset="-122"/>
              </a:rPr>
              <a:t>9.  b</a:t>
            </a:r>
          </a:p>
          <a:p>
            <a:pPr eaLnBrk="1" hangingPunct="1">
              <a:spcBef>
                <a:spcPct val="50000"/>
              </a:spcBef>
            </a:pPr>
            <a:r>
              <a:rPr lang="en-US" altLang="zh-CN">
                <a:ea typeface="宋体" charset="-122"/>
              </a:rPr>
              <a:t>10. c</a:t>
            </a:r>
          </a:p>
          <a:p>
            <a:pPr eaLnBrk="1" hangingPunct="1">
              <a:spcBef>
                <a:spcPct val="50000"/>
              </a:spcBef>
            </a:pPr>
            <a:endParaRPr lang="en-US" altLang="zh-CN">
              <a:ea typeface="宋体" charset="-122"/>
            </a:endParaRPr>
          </a:p>
        </p:txBody>
      </p:sp>
      <p:sp>
        <p:nvSpPr>
          <p:cNvPr id="106506" name="WordArt 10"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transition>
    <p:checke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txBox="1">
            <a:spLocks/>
          </p:cNvSpPr>
          <p:nvPr/>
        </p:nvSpPr>
        <p:spPr>
          <a:xfrm>
            <a:off x="2133600" y="579438"/>
            <a:ext cx="7848600" cy="563562"/>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ea typeface="黑体" pitchFamily="2" charset="-122"/>
              </a:defRPr>
            </a:lvl2pPr>
            <a:lvl3pPr algn="ctr" rtl="0" eaLnBrk="1" fontAlgn="base" hangingPunct="1">
              <a:spcBef>
                <a:spcPct val="0"/>
              </a:spcBef>
              <a:spcAft>
                <a:spcPct val="0"/>
              </a:spcAft>
              <a:defRPr sz="3200" b="1">
                <a:solidFill>
                  <a:schemeClr val="bg1"/>
                </a:solidFill>
                <a:latin typeface="Verdana" pitchFamily="34" charset="0"/>
                <a:ea typeface="黑体" pitchFamily="2" charset="-122"/>
              </a:defRPr>
            </a:lvl3pPr>
            <a:lvl4pPr algn="ctr" rtl="0" eaLnBrk="1" fontAlgn="base" hangingPunct="1">
              <a:spcBef>
                <a:spcPct val="0"/>
              </a:spcBef>
              <a:spcAft>
                <a:spcPct val="0"/>
              </a:spcAft>
              <a:defRPr sz="3200" b="1">
                <a:solidFill>
                  <a:schemeClr val="bg1"/>
                </a:solidFill>
                <a:latin typeface="Verdana" pitchFamily="34" charset="0"/>
                <a:ea typeface="黑体" pitchFamily="2" charset="-122"/>
              </a:defRPr>
            </a:lvl4pPr>
            <a:lvl5pPr algn="ctr" rtl="0" eaLnBrk="1" fontAlgn="base" hangingPunct="1">
              <a:spcBef>
                <a:spcPct val="0"/>
              </a:spcBef>
              <a:spcAft>
                <a:spcPct val="0"/>
              </a:spcAft>
              <a:defRPr sz="3200" b="1">
                <a:solidFill>
                  <a:schemeClr val="bg1"/>
                </a:solidFill>
                <a:latin typeface="Verdana" pitchFamily="34" charset="0"/>
                <a:ea typeface="黑体" pitchFamily="2" charset="-122"/>
              </a:defRPr>
            </a:lvl5pPr>
            <a:lvl6pPr marL="457200" algn="ctr" rtl="0" eaLnBrk="1" fontAlgn="base" hangingPunct="1">
              <a:spcBef>
                <a:spcPct val="0"/>
              </a:spcBef>
              <a:spcAft>
                <a:spcPct val="0"/>
              </a:spcAft>
              <a:defRPr sz="3200" b="1">
                <a:solidFill>
                  <a:schemeClr val="bg1"/>
                </a:solidFill>
                <a:latin typeface="Verdana" pitchFamily="34" charset="0"/>
                <a:ea typeface="黑体" pitchFamily="2" charset="-122"/>
              </a:defRPr>
            </a:lvl6pPr>
            <a:lvl7pPr marL="914400" algn="ctr" rtl="0" eaLnBrk="1" fontAlgn="base" hangingPunct="1">
              <a:spcBef>
                <a:spcPct val="0"/>
              </a:spcBef>
              <a:spcAft>
                <a:spcPct val="0"/>
              </a:spcAft>
              <a:defRPr sz="3200" b="1">
                <a:solidFill>
                  <a:schemeClr val="bg1"/>
                </a:solidFill>
                <a:latin typeface="Verdana" pitchFamily="34" charset="0"/>
                <a:ea typeface="黑体" pitchFamily="2" charset="-122"/>
              </a:defRPr>
            </a:lvl7pPr>
            <a:lvl8pPr marL="1371600" algn="ctr" rtl="0" eaLnBrk="1" fontAlgn="base" hangingPunct="1">
              <a:spcBef>
                <a:spcPct val="0"/>
              </a:spcBef>
              <a:spcAft>
                <a:spcPct val="0"/>
              </a:spcAft>
              <a:defRPr sz="3200" b="1">
                <a:solidFill>
                  <a:schemeClr val="bg1"/>
                </a:solidFill>
                <a:latin typeface="Verdana" pitchFamily="34" charset="0"/>
                <a:ea typeface="黑体" pitchFamily="2" charset="-122"/>
              </a:defRPr>
            </a:lvl8pPr>
            <a:lvl9pPr marL="1828800" algn="ctr" rtl="0" eaLnBrk="1" fontAlgn="base" hangingPunct="1">
              <a:spcBef>
                <a:spcPct val="0"/>
              </a:spcBef>
              <a:spcAft>
                <a:spcPct val="0"/>
              </a:spcAft>
              <a:defRPr sz="3200" b="1">
                <a:solidFill>
                  <a:schemeClr val="bg1"/>
                </a:solidFill>
                <a:latin typeface="Verdana" pitchFamily="34" charset="0"/>
                <a:ea typeface="黑体" pitchFamily="2" charset="-122"/>
              </a:defRPr>
            </a:lvl9pPr>
          </a:lstStyle>
          <a:p>
            <a:r>
              <a:rPr lang="zh-CN" altLang="en-US" kern="0">
                <a:solidFill>
                  <a:schemeClr val="tx1"/>
                </a:solidFill>
              </a:rPr>
              <a:t>作业</a:t>
            </a:r>
            <a:endParaRPr lang="zh-CN" altLang="en-US" kern="0" dirty="0">
              <a:solidFill>
                <a:schemeClr val="tx1"/>
              </a:solidFill>
            </a:endParaRPr>
          </a:p>
        </p:txBody>
      </p:sp>
      <p:sp>
        <p:nvSpPr>
          <p:cNvPr id="3" name="内容占位符 2"/>
          <p:cNvSpPr txBox="1">
            <a:spLocks/>
          </p:cNvSpPr>
          <p:nvPr/>
        </p:nvSpPr>
        <p:spPr>
          <a:xfrm>
            <a:off x="1219200" y="1343026"/>
            <a:ext cx="9982200" cy="4295775"/>
          </a:xfrm>
          <a:prstGeom prst="rect">
            <a:avLst/>
          </a:prstGeom>
          <a:solidFill>
            <a:schemeClr val="bg1"/>
          </a:solidFill>
          <a:ln w="28575">
            <a:solidFill>
              <a:srgbClr val="9999FF"/>
            </a:solid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1" fontAlgn="base" hangingPunct="1">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1" fontAlgn="base" hangingPunct="1">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r>
              <a:rPr lang="en-US" altLang="zh-CN" kern="0" dirty="0">
                <a:latin typeface="Arial" panose="020B0604020202020204" pitchFamily="34" charset="0"/>
                <a:cs typeface="Arial" panose="020B0604020202020204" pitchFamily="34" charset="0"/>
              </a:rPr>
              <a:t>P53  Self-Test 1-18</a:t>
            </a:r>
          </a:p>
          <a:p>
            <a:endParaRPr lang="en-US" altLang="zh-CN" kern="0" dirty="0">
              <a:latin typeface="Arial" panose="020B0604020202020204" pitchFamily="34" charset="0"/>
              <a:cs typeface="Arial" panose="020B0604020202020204" pitchFamily="34" charset="0"/>
            </a:endParaRPr>
          </a:p>
          <a:p>
            <a:r>
              <a:rPr lang="en-US" altLang="zh-CN" kern="0" dirty="0">
                <a:latin typeface="Arial" panose="020B0604020202020204" pitchFamily="34" charset="0"/>
                <a:cs typeface="Arial" panose="020B0604020202020204" pitchFamily="34" charset="0"/>
              </a:rPr>
              <a:t>Problem</a:t>
            </a:r>
            <a:r>
              <a:rPr lang="zh-CN" altLang="en-US" kern="0" dirty="0">
                <a:latin typeface="Arial" panose="020B0604020202020204" pitchFamily="34" charset="0"/>
                <a:cs typeface="Arial" panose="020B0604020202020204" pitchFamily="34" charset="0"/>
              </a:rPr>
              <a:t>： </a:t>
            </a:r>
            <a:endParaRPr lang="en-US" altLang="zh-CN" kern="0" dirty="0">
              <a:latin typeface="Arial" panose="020B0604020202020204" pitchFamily="34" charset="0"/>
              <a:cs typeface="Arial" panose="020B0604020202020204" pitchFamily="34" charset="0"/>
            </a:endParaRPr>
          </a:p>
          <a:p>
            <a:pPr lvl="1"/>
            <a:r>
              <a:rPr lang="en-US" altLang="zh-CN" kern="0" dirty="0">
                <a:latin typeface="Arial" panose="020B0604020202020204" pitchFamily="34" charset="0"/>
                <a:cs typeface="Arial" panose="020B0604020202020204" pitchFamily="34" charset="0"/>
              </a:rPr>
              <a:t>28</a:t>
            </a:r>
          </a:p>
          <a:p>
            <a:pPr lvl="1"/>
            <a:r>
              <a:rPr lang="en-US" altLang="zh-CN" kern="0" dirty="0">
                <a:latin typeface="Arial" panose="020B0604020202020204" pitchFamily="34" charset="0"/>
                <a:cs typeface="Arial" panose="020B0604020202020204" pitchFamily="34" charset="0"/>
              </a:rPr>
              <a:t>34</a:t>
            </a:r>
          </a:p>
          <a:p>
            <a:pPr lvl="1"/>
            <a:r>
              <a:rPr lang="en-US" altLang="zh-CN" kern="0" dirty="0">
                <a:latin typeface="Arial" panose="020B0604020202020204" pitchFamily="34" charset="0"/>
                <a:cs typeface="Arial" panose="020B0604020202020204" pitchFamily="34" charset="0"/>
              </a:rPr>
              <a:t>50 g h </a:t>
            </a:r>
            <a:r>
              <a:rPr lang="en-US" altLang="zh-CN" kern="0" dirty="0" err="1">
                <a:latin typeface="Arial" panose="020B0604020202020204" pitchFamily="34" charset="0"/>
                <a:cs typeface="Arial" panose="020B0604020202020204" pitchFamily="34" charset="0"/>
              </a:rPr>
              <a:t>i</a:t>
            </a:r>
            <a:endParaRPr lang="en-US" altLang="zh-CN" kern="0" dirty="0">
              <a:latin typeface="Arial" panose="020B0604020202020204" pitchFamily="34" charset="0"/>
              <a:cs typeface="Arial" panose="020B0604020202020204" pitchFamily="34" charset="0"/>
            </a:endParaRPr>
          </a:p>
          <a:p>
            <a:pPr lvl="1"/>
            <a:r>
              <a:rPr lang="en-US" altLang="zh-CN" kern="0" dirty="0">
                <a:latin typeface="Arial" panose="020B0604020202020204" pitchFamily="34" charset="0"/>
                <a:cs typeface="Arial" panose="020B0604020202020204" pitchFamily="34" charset="0"/>
              </a:rPr>
              <a:t>59 </a:t>
            </a:r>
          </a:p>
          <a:p>
            <a:pPr lvl="1"/>
            <a:r>
              <a:rPr lang="en-US" altLang="zh-CN" kern="0" dirty="0">
                <a:latin typeface="Arial" panose="020B0604020202020204" pitchFamily="34" charset="0"/>
                <a:cs typeface="Arial" panose="020B0604020202020204" pitchFamily="34" charset="0"/>
              </a:rPr>
              <a:t>60  </a:t>
            </a:r>
            <a:endParaRPr lang="zh-CN" altLang="en-US"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647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4" name="Rectangle 4"/>
          <p:cNvSpPr>
            <a:spLocks noChangeArrowheads="1"/>
          </p:cNvSpPr>
          <p:nvPr/>
        </p:nvSpPr>
        <p:spPr bwMode="auto">
          <a:xfrm>
            <a:off x="2362201" y="762001"/>
            <a:ext cx="4721164"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Binary Numbers</a:t>
            </a:r>
            <a:r>
              <a:rPr lang="zh-CN" altLang="en-US" sz="2800" dirty="0">
                <a:solidFill>
                  <a:srgbClr val="FFFF99"/>
                </a:solidFill>
                <a:ea typeface="宋体" charset="-122"/>
              </a:rPr>
              <a:t>（二进制数）</a:t>
            </a:r>
            <a:endParaRPr lang="en-US" altLang="zh-CN" sz="2800" dirty="0">
              <a:solidFill>
                <a:srgbClr val="FFFF99"/>
              </a:solidFill>
              <a:ea typeface="宋体" charset="-122"/>
            </a:endParaRPr>
          </a:p>
        </p:txBody>
      </p:sp>
      <p:sp>
        <p:nvSpPr>
          <p:cNvPr id="112650" name="Text Box 10"/>
          <p:cNvSpPr txBox="1">
            <a:spLocks noChangeArrowheads="1"/>
          </p:cNvSpPr>
          <p:nvPr/>
        </p:nvSpPr>
        <p:spPr bwMode="auto">
          <a:xfrm>
            <a:off x="609600" y="1636216"/>
            <a:ext cx="10896600" cy="4401205"/>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For digital systems, the binary number system is used. </a:t>
            </a:r>
            <a:r>
              <a:rPr lang="en-US" altLang="zh-CN" sz="2800" b="1" dirty="0">
                <a:solidFill>
                  <a:srgbClr val="0000FF"/>
                </a:solidFill>
                <a:ea typeface="宋体" charset="-122"/>
              </a:rPr>
              <a:t>Binary</a:t>
            </a:r>
            <a:r>
              <a:rPr lang="en-US" altLang="zh-CN" sz="2800" b="1" dirty="0">
                <a:ea typeface="宋体" charset="-122"/>
              </a:rPr>
              <a:t> has </a:t>
            </a:r>
            <a:r>
              <a:rPr lang="en-US" altLang="zh-CN" sz="2800" b="1" dirty="0">
                <a:solidFill>
                  <a:srgbClr val="0000FF"/>
                </a:solidFill>
                <a:ea typeface="宋体" charset="-122"/>
              </a:rPr>
              <a:t>a radix of two and uses the digits 0 and 1 </a:t>
            </a:r>
            <a:r>
              <a:rPr lang="en-US" altLang="zh-CN" sz="2800" b="1" dirty="0">
                <a:ea typeface="宋体" charset="-122"/>
              </a:rPr>
              <a:t>to represent quantities.</a:t>
            </a:r>
          </a:p>
          <a:p>
            <a:pPr marL="342900" indent="-342900">
              <a:spcBef>
                <a:spcPct val="50000"/>
              </a:spcBef>
              <a:buFont typeface="Arial" panose="020B0604020202020204" pitchFamily="34" charset="0"/>
              <a:buChar char="•"/>
            </a:pPr>
            <a:r>
              <a:rPr lang="en-US" altLang="zh-CN" sz="2800" b="1" dirty="0">
                <a:ea typeface="宋体" charset="-122"/>
              </a:rPr>
              <a:t>The column weights of binary numbers are powers of two that increase from right to left beginning with 2</a:t>
            </a:r>
            <a:r>
              <a:rPr lang="en-US" altLang="zh-CN" sz="2800" b="1" baseline="30000" dirty="0">
                <a:ea typeface="宋体" charset="-122"/>
              </a:rPr>
              <a:t>0</a:t>
            </a:r>
            <a:r>
              <a:rPr lang="en-US" altLang="zh-CN" sz="2800" b="1" dirty="0">
                <a:ea typeface="宋体" charset="-122"/>
              </a:rPr>
              <a:t> =1:</a:t>
            </a:r>
          </a:p>
          <a:p>
            <a:pPr algn="ctr">
              <a:spcBef>
                <a:spcPct val="50000"/>
              </a:spcBef>
            </a:pPr>
            <a:r>
              <a:rPr lang="en-US" altLang="zh-CN" sz="2800" b="1" dirty="0">
                <a:ea typeface="宋体" charset="-122"/>
              </a:rPr>
              <a:t>  </a:t>
            </a:r>
            <a:r>
              <a:rPr lang="en-US" altLang="zh-CN" sz="2800" b="1" dirty="0">
                <a:solidFill>
                  <a:srgbClr val="FF0000"/>
                </a:solidFill>
                <a:ea typeface="宋体" charset="-122"/>
              </a:rPr>
              <a:t>…2</a:t>
            </a:r>
            <a:r>
              <a:rPr lang="en-US" altLang="zh-CN" sz="2800" b="1" baseline="30000" dirty="0">
                <a:solidFill>
                  <a:srgbClr val="FF0000"/>
                </a:solidFill>
                <a:ea typeface="宋体" charset="-122"/>
              </a:rPr>
              <a:t>5</a:t>
            </a:r>
            <a:r>
              <a:rPr lang="en-US" altLang="zh-CN" sz="2800" b="1" dirty="0">
                <a:solidFill>
                  <a:srgbClr val="FF0000"/>
                </a:solidFill>
                <a:ea typeface="宋体" charset="-122"/>
              </a:rPr>
              <a:t> 2</a:t>
            </a:r>
            <a:r>
              <a:rPr lang="en-US" altLang="zh-CN" sz="2800" b="1" baseline="30000" dirty="0">
                <a:solidFill>
                  <a:srgbClr val="FF0000"/>
                </a:solidFill>
                <a:ea typeface="宋体" charset="-122"/>
              </a:rPr>
              <a:t>4</a:t>
            </a:r>
            <a:r>
              <a:rPr lang="en-US" altLang="zh-CN" sz="2800" b="1" dirty="0">
                <a:solidFill>
                  <a:srgbClr val="FF0000"/>
                </a:solidFill>
                <a:ea typeface="宋体" charset="-122"/>
              </a:rPr>
              <a:t> 2</a:t>
            </a:r>
            <a:r>
              <a:rPr lang="en-US" altLang="zh-CN" sz="2800" b="1" baseline="30000" dirty="0">
                <a:solidFill>
                  <a:srgbClr val="FF0000"/>
                </a:solidFill>
                <a:ea typeface="宋体" charset="-122"/>
              </a:rPr>
              <a:t>3</a:t>
            </a:r>
            <a:r>
              <a:rPr lang="en-US" altLang="zh-CN" sz="2800" b="1" dirty="0">
                <a:solidFill>
                  <a:srgbClr val="FF0000"/>
                </a:solidFill>
                <a:ea typeface="宋体" charset="-122"/>
              </a:rPr>
              <a:t> 2</a:t>
            </a:r>
            <a:r>
              <a:rPr lang="en-US" altLang="zh-CN" sz="2800" b="1" baseline="30000" dirty="0">
                <a:solidFill>
                  <a:srgbClr val="FF0000"/>
                </a:solidFill>
                <a:ea typeface="宋体" charset="-122"/>
              </a:rPr>
              <a:t>2</a:t>
            </a:r>
            <a:r>
              <a:rPr lang="en-US" altLang="zh-CN" sz="2800" b="1" dirty="0">
                <a:solidFill>
                  <a:srgbClr val="FF0000"/>
                </a:solidFill>
                <a:ea typeface="宋体" charset="-122"/>
              </a:rPr>
              <a:t> 2</a:t>
            </a:r>
            <a:r>
              <a:rPr lang="en-US" altLang="zh-CN" sz="2800" b="1" baseline="30000" dirty="0">
                <a:solidFill>
                  <a:srgbClr val="FF0000"/>
                </a:solidFill>
                <a:ea typeface="宋体" charset="-122"/>
              </a:rPr>
              <a:t>1</a:t>
            </a:r>
            <a:r>
              <a:rPr lang="en-US" altLang="zh-CN" sz="2800" b="1" dirty="0">
                <a:solidFill>
                  <a:srgbClr val="FF0000"/>
                </a:solidFill>
                <a:ea typeface="宋体" charset="-122"/>
              </a:rPr>
              <a:t> 2</a:t>
            </a:r>
            <a:r>
              <a:rPr lang="en-US" altLang="zh-CN" sz="2800" b="1" baseline="30000" dirty="0">
                <a:solidFill>
                  <a:srgbClr val="FF0000"/>
                </a:solidFill>
                <a:ea typeface="宋体" charset="-122"/>
              </a:rPr>
              <a:t>0</a:t>
            </a:r>
            <a:r>
              <a:rPr lang="en-US" altLang="zh-CN" sz="2800" b="1" dirty="0">
                <a:ea typeface="宋体" charset="-122"/>
              </a:rPr>
              <a:t>.</a:t>
            </a:r>
          </a:p>
          <a:p>
            <a:pPr marL="342900" indent="-342900">
              <a:spcBef>
                <a:spcPct val="50000"/>
              </a:spcBef>
              <a:buFont typeface="Arial" panose="020B0604020202020204" pitchFamily="34" charset="0"/>
              <a:buChar char="•"/>
            </a:pPr>
            <a:r>
              <a:rPr lang="en-US" altLang="zh-CN" sz="2800" b="1" dirty="0">
                <a:ea typeface="宋体" charset="-122"/>
              </a:rPr>
              <a:t>For fractional binary numbers, the column weights are negative powers of two that decrease from left to right:</a:t>
            </a:r>
          </a:p>
          <a:p>
            <a:pPr algn="ctr">
              <a:spcBef>
                <a:spcPct val="50000"/>
              </a:spcBef>
            </a:pPr>
            <a:r>
              <a:rPr lang="en-US" altLang="zh-CN" sz="2800" b="1" dirty="0">
                <a:ea typeface="宋体" charset="-122"/>
              </a:rPr>
              <a:t>2</a:t>
            </a:r>
            <a:r>
              <a:rPr lang="en-US" altLang="zh-CN" sz="2800" b="1" baseline="30000" dirty="0">
                <a:ea typeface="宋体" charset="-122"/>
              </a:rPr>
              <a:t>2</a:t>
            </a:r>
            <a:r>
              <a:rPr lang="en-US" altLang="zh-CN" sz="2800" b="1" dirty="0">
                <a:ea typeface="宋体" charset="-122"/>
              </a:rPr>
              <a:t> 2</a:t>
            </a:r>
            <a:r>
              <a:rPr lang="en-US" altLang="zh-CN" sz="2800" b="1" baseline="30000" dirty="0">
                <a:ea typeface="宋体" charset="-122"/>
              </a:rPr>
              <a:t>1</a:t>
            </a:r>
            <a:r>
              <a:rPr lang="en-US" altLang="zh-CN" sz="2800" b="1" dirty="0">
                <a:ea typeface="宋体" charset="-122"/>
              </a:rPr>
              <a:t> 2</a:t>
            </a:r>
            <a:r>
              <a:rPr lang="en-US" altLang="zh-CN" sz="2800" b="1" baseline="30000" dirty="0">
                <a:ea typeface="宋体" charset="-122"/>
              </a:rPr>
              <a:t>0</a:t>
            </a:r>
            <a:r>
              <a:rPr lang="en-US" altLang="zh-CN" sz="2800" b="1" dirty="0">
                <a:ea typeface="宋体" charset="-122"/>
              </a:rPr>
              <a:t>. </a:t>
            </a:r>
            <a:r>
              <a:rPr lang="en-US" altLang="zh-CN" sz="2800" b="1" dirty="0">
                <a:solidFill>
                  <a:srgbClr val="FF0000"/>
                </a:solidFill>
                <a:ea typeface="宋体" charset="-122"/>
              </a:rPr>
              <a:t>2</a:t>
            </a:r>
            <a:r>
              <a:rPr lang="en-US" altLang="zh-CN" sz="2800" b="1" baseline="30000" dirty="0">
                <a:solidFill>
                  <a:srgbClr val="FF0000"/>
                </a:solidFill>
                <a:ea typeface="宋体" charset="-122"/>
              </a:rPr>
              <a:t>-1</a:t>
            </a:r>
            <a:r>
              <a:rPr lang="en-US" altLang="zh-CN" sz="2800" b="1" dirty="0">
                <a:solidFill>
                  <a:srgbClr val="FF0000"/>
                </a:solidFill>
                <a:ea typeface="宋体" charset="-122"/>
              </a:rPr>
              <a:t> 2</a:t>
            </a:r>
            <a:r>
              <a:rPr lang="en-US" altLang="zh-CN" sz="2800" b="1" baseline="30000" dirty="0">
                <a:solidFill>
                  <a:srgbClr val="FF0000"/>
                </a:solidFill>
                <a:ea typeface="宋体" charset="-122"/>
              </a:rPr>
              <a:t>-2</a:t>
            </a:r>
            <a:r>
              <a:rPr lang="en-US" altLang="zh-CN" sz="2800" b="1" dirty="0">
                <a:solidFill>
                  <a:srgbClr val="FF0000"/>
                </a:solidFill>
                <a:ea typeface="宋体" charset="-122"/>
              </a:rPr>
              <a:t> 2</a:t>
            </a:r>
            <a:r>
              <a:rPr lang="en-US" altLang="zh-CN" sz="2800" b="1" baseline="30000" dirty="0">
                <a:solidFill>
                  <a:srgbClr val="FF0000"/>
                </a:solidFill>
                <a:ea typeface="宋体" charset="-122"/>
              </a:rPr>
              <a:t>-3</a:t>
            </a:r>
            <a:r>
              <a:rPr lang="en-US" altLang="zh-CN" sz="2800" b="1" dirty="0">
                <a:solidFill>
                  <a:srgbClr val="FF0000"/>
                </a:solidFill>
                <a:ea typeface="宋体" charset="-122"/>
              </a:rPr>
              <a:t> 2</a:t>
            </a:r>
            <a:r>
              <a:rPr lang="en-US" altLang="zh-CN" sz="2800" b="1" baseline="30000" dirty="0">
                <a:solidFill>
                  <a:srgbClr val="FF0000"/>
                </a:solidFill>
                <a:ea typeface="宋体" charset="-122"/>
              </a:rPr>
              <a:t>-4</a:t>
            </a:r>
            <a:r>
              <a:rPr lang="en-US" altLang="zh-CN" sz="2800" b="1" dirty="0">
                <a:solidFill>
                  <a:srgbClr val="FF0000"/>
                </a:solidFill>
                <a:ea typeface="宋体"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2650">
                                            <p:txEl>
                                              <p:pRg st="0" end="0"/>
                                            </p:txEl>
                                          </p:spTgt>
                                        </p:tgtEl>
                                        <p:attrNameLst>
                                          <p:attrName>style.visibility</p:attrName>
                                        </p:attrNameLst>
                                      </p:cBhvr>
                                      <p:to>
                                        <p:strVal val="visible"/>
                                      </p:to>
                                    </p:set>
                                    <p:anim calcmode="lin" valueType="num">
                                      <p:cBhvr additive="base">
                                        <p:cTn id="7" dur="500" fill="hold"/>
                                        <p:tgtEl>
                                          <p:spTgt spid="11265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2650">
                                            <p:txEl>
                                              <p:pRg st="1" end="1"/>
                                            </p:txEl>
                                          </p:spTgt>
                                        </p:tgtEl>
                                        <p:attrNameLst>
                                          <p:attrName>style.visibility</p:attrName>
                                        </p:attrNameLst>
                                      </p:cBhvr>
                                      <p:to>
                                        <p:strVal val="visible"/>
                                      </p:to>
                                    </p:set>
                                    <p:anim calcmode="lin" valueType="num">
                                      <p:cBhvr additive="base">
                                        <p:cTn id="13" dur="500" fill="hold"/>
                                        <p:tgtEl>
                                          <p:spTgt spid="11265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65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12650">
                                            <p:txEl>
                                              <p:pRg st="2" end="2"/>
                                            </p:txEl>
                                          </p:spTgt>
                                        </p:tgtEl>
                                        <p:attrNameLst>
                                          <p:attrName>style.visibility</p:attrName>
                                        </p:attrNameLst>
                                      </p:cBhvr>
                                      <p:to>
                                        <p:strVal val="visible"/>
                                      </p:to>
                                    </p:set>
                                    <p:anim calcmode="lin" valueType="num">
                                      <p:cBhvr additive="base">
                                        <p:cTn id="17" dur="500" fill="hold"/>
                                        <p:tgtEl>
                                          <p:spTgt spid="11265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265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12650">
                                            <p:txEl>
                                              <p:pRg st="3" end="3"/>
                                            </p:txEl>
                                          </p:spTgt>
                                        </p:tgtEl>
                                        <p:attrNameLst>
                                          <p:attrName>style.visibility</p:attrName>
                                        </p:attrNameLst>
                                      </p:cBhvr>
                                      <p:to>
                                        <p:strVal val="visible"/>
                                      </p:to>
                                    </p:set>
                                    <p:anim calcmode="lin" valueType="num">
                                      <p:cBhvr additive="base">
                                        <p:cTn id="23" dur="500" fill="hold"/>
                                        <p:tgtEl>
                                          <p:spTgt spid="112650">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2650">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12650">
                                            <p:txEl>
                                              <p:pRg st="4" end="4"/>
                                            </p:txEl>
                                          </p:spTgt>
                                        </p:tgtEl>
                                        <p:attrNameLst>
                                          <p:attrName>style.visibility</p:attrName>
                                        </p:attrNameLst>
                                      </p:cBhvr>
                                      <p:to>
                                        <p:strVal val="visible"/>
                                      </p:to>
                                    </p:set>
                                    <p:anim calcmode="lin" valueType="num">
                                      <p:cBhvr additive="base">
                                        <p:cTn id="27" dur="500" fill="hold"/>
                                        <p:tgtEl>
                                          <p:spTgt spid="112650">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265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 name="Rectangle 35">
            <a:extLst>
              <a:ext uri="{FF2B5EF4-FFF2-40B4-BE49-F238E27FC236}">
                <a16:creationId xmlns:a16="http://schemas.microsoft.com/office/drawing/2014/main" id="{F818A741-96D2-4F17-BAC6-A4C3939A3E39}"/>
              </a:ext>
            </a:extLst>
          </p:cNvPr>
          <p:cNvSpPr>
            <a:spLocks noChangeArrowheads="1"/>
          </p:cNvSpPr>
          <p:nvPr/>
        </p:nvSpPr>
        <p:spPr bwMode="auto">
          <a:xfrm>
            <a:off x="8182706" y="366712"/>
            <a:ext cx="2624137" cy="6034087"/>
          </a:xfrm>
          <a:prstGeom prst="rect">
            <a:avLst/>
          </a:prstGeom>
          <a:solidFill>
            <a:srgbClr val="FFFFFF"/>
          </a:solidFill>
          <a:ln w="28575">
            <a:solidFill>
              <a:srgbClr val="9999FF"/>
            </a:solidFill>
            <a:miter lim="800000"/>
            <a:headEnd/>
            <a:tailEnd/>
          </a:ln>
          <a:effectLst/>
        </p:spPr>
        <p:txBody>
          <a:bodyPr wrap="none" anchor="ctr"/>
          <a:lstStyle/>
          <a:p>
            <a:endParaRPr lang="zh-CN" altLang="en-US"/>
          </a:p>
        </p:txBody>
      </p:sp>
      <p:sp>
        <p:nvSpPr>
          <p:cNvPr id="114719" name="Rectangle 31"/>
          <p:cNvSpPr>
            <a:spLocks noChangeArrowheads="1"/>
          </p:cNvSpPr>
          <p:nvPr/>
        </p:nvSpPr>
        <p:spPr bwMode="auto">
          <a:xfrm>
            <a:off x="9447150" y="3667125"/>
            <a:ext cx="153988" cy="24384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05" name="Rectangle 17"/>
          <p:cNvSpPr>
            <a:spLocks noChangeArrowheads="1"/>
          </p:cNvSpPr>
          <p:nvPr/>
        </p:nvSpPr>
        <p:spPr bwMode="auto">
          <a:xfrm>
            <a:off x="10047225" y="1524000"/>
            <a:ext cx="153988" cy="304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06" name="Rectangle 18"/>
          <p:cNvSpPr>
            <a:spLocks noChangeArrowheads="1"/>
          </p:cNvSpPr>
          <p:nvPr/>
        </p:nvSpPr>
        <p:spPr bwMode="auto">
          <a:xfrm>
            <a:off x="10047225" y="2133600"/>
            <a:ext cx="153988" cy="304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07" name="Rectangle 19"/>
          <p:cNvSpPr>
            <a:spLocks noChangeArrowheads="1"/>
          </p:cNvSpPr>
          <p:nvPr/>
        </p:nvSpPr>
        <p:spPr bwMode="auto">
          <a:xfrm>
            <a:off x="10047225" y="2743200"/>
            <a:ext cx="153988" cy="304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08" name="Rectangle 20"/>
          <p:cNvSpPr>
            <a:spLocks noChangeArrowheads="1"/>
          </p:cNvSpPr>
          <p:nvPr/>
        </p:nvSpPr>
        <p:spPr bwMode="auto">
          <a:xfrm>
            <a:off x="10047225" y="3352800"/>
            <a:ext cx="153988" cy="304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09" name="Rectangle 21"/>
          <p:cNvSpPr>
            <a:spLocks noChangeArrowheads="1"/>
          </p:cNvSpPr>
          <p:nvPr/>
        </p:nvSpPr>
        <p:spPr bwMode="auto">
          <a:xfrm>
            <a:off x="10047225" y="3962400"/>
            <a:ext cx="153988" cy="304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10" name="Rectangle 22"/>
          <p:cNvSpPr>
            <a:spLocks noChangeArrowheads="1"/>
          </p:cNvSpPr>
          <p:nvPr/>
        </p:nvSpPr>
        <p:spPr bwMode="auto">
          <a:xfrm>
            <a:off x="10047225" y="4572000"/>
            <a:ext cx="153988" cy="304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11" name="Rectangle 23"/>
          <p:cNvSpPr>
            <a:spLocks noChangeArrowheads="1"/>
          </p:cNvSpPr>
          <p:nvPr/>
        </p:nvSpPr>
        <p:spPr bwMode="auto">
          <a:xfrm>
            <a:off x="10047225" y="5181600"/>
            <a:ext cx="153988" cy="304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12" name="Rectangle 24"/>
          <p:cNvSpPr>
            <a:spLocks noChangeArrowheads="1"/>
          </p:cNvSpPr>
          <p:nvPr/>
        </p:nvSpPr>
        <p:spPr bwMode="auto">
          <a:xfrm>
            <a:off x="10047225" y="5791200"/>
            <a:ext cx="153988" cy="3048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13" name="Rectangle 25"/>
          <p:cNvSpPr>
            <a:spLocks noChangeArrowheads="1"/>
          </p:cNvSpPr>
          <p:nvPr/>
        </p:nvSpPr>
        <p:spPr bwMode="auto">
          <a:xfrm>
            <a:off x="9845614" y="1838325"/>
            <a:ext cx="153987" cy="6096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14" name="Rectangle 26"/>
          <p:cNvSpPr>
            <a:spLocks noChangeArrowheads="1"/>
          </p:cNvSpPr>
          <p:nvPr/>
        </p:nvSpPr>
        <p:spPr bwMode="auto">
          <a:xfrm>
            <a:off x="9845614" y="3057525"/>
            <a:ext cx="153987" cy="6096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15" name="Rectangle 27"/>
          <p:cNvSpPr>
            <a:spLocks noChangeArrowheads="1"/>
          </p:cNvSpPr>
          <p:nvPr/>
        </p:nvSpPr>
        <p:spPr bwMode="auto">
          <a:xfrm>
            <a:off x="9845614" y="4276725"/>
            <a:ext cx="153987" cy="6096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16" name="Rectangle 28"/>
          <p:cNvSpPr>
            <a:spLocks noChangeArrowheads="1"/>
          </p:cNvSpPr>
          <p:nvPr/>
        </p:nvSpPr>
        <p:spPr bwMode="auto">
          <a:xfrm>
            <a:off x="9845614" y="5495925"/>
            <a:ext cx="153987" cy="6096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17" name="Rectangle 29"/>
          <p:cNvSpPr>
            <a:spLocks noChangeArrowheads="1"/>
          </p:cNvSpPr>
          <p:nvPr/>
        </p:nvSpPr>
        <p:spPr bwMode="auto">
          <a:xfrm>
            <a:off x="9645589" y="2438400"/>
            <a:ext cx="153987" cy="12192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718" name="Rectangle 30"/>
          <p:cNvSpPr>
            <a:spLocks noChangeArrowheads="1"/>
          </p:cNvSpPr>
          <p:nvPr/>
        </p:nvSpPr>
        <p:spPr bwMode="auto">
          <a:xfrm>
            <a:off x="9645589" y="4876800"/>
            <a:ext cx="153987" cy="1219200"/>
          </a:xfrm>
          <a:prstGeom prst="rect">
            <a:avLst/>
          </a:prstGeom>
          <a:solidFill>
            <a:srgbClr val="FFFFCC"/>
          </a:solidFill>
          <a:ln w="9525">
            <a:solidFill>
              <a:schemeClr val="tx1"/>
            </a:solidFill>
            <a:miter lim="800000"/>
            <a:headEnd/>
            <a:tailEnd/>
          </a:ln>
          <a:effectLst/>
        </p:spPr>
        <p:txBody>
          <a:bodyPr wrap="none" anchor="ctr"/>
          <a:lstStyle/>
          <a:p>
            <a:endParaRPr lang="zh-CN" altLang="en-US"/>
          </a:p>
        </p:txBody>
      </p:sp>
      <p:sp>
        <p:nvSpPr>
          <p:cNvPr id="114692" name="Rectangle 4"/>
          <p:cNvSpPr>
            <a:spLocks noChangeArrowheads="1"/>
          </p:cNvSpPr>
          <p:nvPr/>
        </p:nvSpPr>
        <p:spPr bwMode="auto">
          <a:xfrm>
            <a:off x="2313214" y="463094"/>
            <a:ext cx="2566728"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Binary Numbers</a:t>
            </a:r>
          </a:p>
        </p:txBody>
      </p:sp>
      <p:sp>
        <p:nvSpPr>
          <p:cNvPr id="114693" name="Text Box 5"/>
          <p:cNvSpPr txBox="1">
            <a:spLocks noChangeArrowheads="1"/>
          </p:cNvSpPr>
          <p:nvPr/>
        </p:nvSpPr>
        <p:spPr bwMode="auto">
          <a:xfrm>
            <a:off x="609600" y="1143000"/>
            <a:ext cx="7151914" cy="3108543"/>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A binary counting sequence for numbers </a:t>
            </a:r>
            <a:r>
              <a:rPr lang="en-US" altLang="zh-CN" sz="2800" b="1" dirty="0">
                <a:solidFill>
                  <a:srgbClr val="FF0000"/>
                </a:solidFill>
                <a:ea typeface="宋体" charset="-122"/>
              </a:rPr>
              <a:t>from zero to fifteen </a:t>
            </a:r>
            <a:r>
              <a:rPr lang="en-US" altLang="zh-CN" sz="2800" b="1" dirty="0">
                <a:ea typeface="宋体" charset="-122"/>
              </a:rPr>
              <a:t>is shown.</a:t>
            </a:r>
          </a:p>
          <a:p>
            <a:pPr marL="342900" indent="-342900">
              <a:spcBef>
                <a:spcPct val="50000"/>
              </a:spcBef>
              <a:buFont typeface="Arial" panose="020B0604020202020204" pitchFamily="34" charset="0"/>
              <a:buChar char="•"/>
            </a:pPr>
            <a:r>
              <a:rPr lang="en-US" altLang="zh-CN" sz="2800" b="1" dirty="0">
                <a:ea typeface="宋体" charset="-122"/>
              </a:rPr>
              <a:t>Notice the pattern of </a:t>
            </a:r>
            <a:r>
              <a:rPr lang="en-US" altLang="zh-CN" sz="2800" b="1" dirty="0" err="1">
                <a:ea typeface="宋体" charset="-122"/>
              </a:rPr>
              <a:t>zeros</a:t>
            </a:r>
            <a:r>
              <a:rPr lang="en-US" altLang="zh-CN" sz="2800" b="1" dirty="0">
                <a:ea typeface="宋体" charset="-122"/>
              </a:rPr>
              <a:t> and ones in each column. </a:t>
            </a:r>
          </a:p>
          <a:p>
            <a:pPr marL="342900" indent="-342900">
              <a:spcBef>
                <a:spcPct val="50000"/>
              </a:spcBef>
              <a:buFont typeface="Arial" panose="020B0604020202020204" pitchFamily="34" charset="0"/>
              <a:buChar char="•"/>
            </a:pPr>
            <a:r>
              <a:rPr lang="en-US" altLang="zh-CN" sz="2800" b="1" dirty="0">
                <a:ea typeface="宋体" charset="-122"/>
              </a:rPr>
              <a:t>Digital counters frequently have this same pattern of digits:</a:t>
            </a:r>
          </a:p>
        </p:txBody>
      </p:sp>
      <p:sp>
        <p:nvSpPr>
          <p:cNvPr id="114700" name="Rectangle 12"/>
          <p:cNvSpPr>
            <a:spLocks noChangeArrowheads="1"/>
          </p:cNvSpPr>
          <p:nvPr/>
        </p:nvSpPr>
        <p:spPr bwMode="auto">
          <a:xfrm>
            <a:off x="8504175" y="1143000"/>
            <a:ext cx="1828800" cy="5029200"/>
          </a:xfrm>
          <a:prstGeom prst="rect">
            <a:avLst/>
          </a:prstGeom>
          <a:noFill/>
          <a:ln w="9525">
            <a:solidFill>
              <a:schemeClr val="tx1"/>
            </a:solidFill>
            <a:miter lim="800000"/>
            <a:headEnd/>
            <a:tailEnd/>
          </a:ln>
          <a:effectLst/>
        </p:spPr>
        <p:txBody>
          <a:bodyPr wrap="none" anchor="ctr"/>
          <a:lstStyle/>
          <a:p>
            <a:endParaRPr lang="zh-CN" altLang="en-US"/>
          </a:p>
        </p:txBody>
      </p:sp>
      <p:sp>
        <p:nvSpPr>
          <p:cNvPr id="114698" name="Text Box 10"/>
          <p:cNvSpPr txBox="1">
            <a:spLocks noChangeArrowheads="1"/>
          </p:cNvSpPr>
          <p:nvPr/>
        </p:nvSpPr>
        <p:spPr bwMode="auto">
          <a:xfrm>
            <a:off x="8732775" y="1143001"/>
            <a:ext cx="1524000" cy="4968875"/>
          </a:xfrm>
          <a:prstGeom prst="rect">
            <a:avLst/>
          </a:prstGeom>
          <a:noFill/>
          <a:ln w="9525">
            <a:noFill/>
            <a:miter lim="800000"/>
            <a:headEnd/>
            <a:tailEnd/>
          </a:ln>
          <a:effectLst/>
        </p:spPr>
        <p:txBody>
          <a:bodyPr>
            <a:spAutoFit/>
          </a:bodyPr>
          <a:lstStyle/>
          <a:p>
            <a:pPr algn="r"/>
            <a:r>
              <a:rPr lang="en-US" altLang="zh-CN" sz="2000">
                <a:ea typeface="宋体" charset="-122"/>
              </a:rPr>
              <a:t> 0       0 0 0 0</a:t>
            </a:r>
          </a:p>
          <a:p>
            <a:pPr algn="r"/>
            <a:r>
              <a:rPr lang="en-US" altLang="zh-CN" sz="2000">
                <a:ea typeface="宋体" charset="-122"/>
              </a:rPr>
              <a:t> 1       0 0 0 1</a:t>
            </a:r>
          </a:p>
          <a:p>
            <a:pPr algn="r"/>
            <a:r>
              <a:rPr lang="en-US" altLang="zh-CN" sz="2000">
                <a:ea typeface="宋体" charset="-122"/>
              </a:rPr>
              <a:t> 2       0 0 1 0</a:t>
            </a:r>
          </a:p>
          <a:p>
            <a:pPr algn="r"/>
            <a:r>
              <a:rPr lang="en-US" altLang="zh-CN" sz="2000">
                <a:ea typeface="宋体" charset="-122"/>
              </a:rPr>
              <a:t> 3       0 0 1 1</a:t>
            </a:r>
          </a:p>
          <a:p>
            <a:pPr algn="r"/>
            <a:r>
              <a:rPr lang="en-US" altLang="zh-CN" sz="2000">
                <a:ea typeface="宋体" charset="-122"/>
              </a:rPr>
              <a:t> 4       0 1 0 0</a:t>
            </a:r>
          </a:p>
          <a:p>
            <a:pPr algn="r"/>
            <a:r>
              <a:rPr lang="en-US" altLang="zh-CN" sz="2000">
                <a:ea typeface="宋体" charset="-122"/>
              </a:rPr>
              <a:t> 5       0 1 0 1</a:t>
            </a:r>
          </a:p>
          <a:p>
            <a:pPr algn="r"/>
            <a:r>
              <a:rPr lang="en-US" altLang="zh-CN" sz="2000">
                <a:ea typeface="宋体" charset="-122"/>
              </a:rPr>
              <a:t> 6       0 1 1 0</a:t>
            </a:r>
          </a:p>
          <a:p>
            <a:pPr algn="r"/>
            <a:r>
              <a:rPr lang="en-US" altLang="zh-CN" sz="2000">
                <a:ea typeface="宋体" charset="-122"/>
              </a:rPr>
              <a:t> 7       0 1 1 1</a:t>
            </a:r>
          </a:p>
          <a:p>
            <a:pPr algn="r"/>
            <a:r>
              <a:rPr lang="en-US" altLang="zh-CN" sz="2000">
                <a:ea typeface="宋体" charset="-122"/>
              </a:rPr>
              <a:t> 8       1 0 0 0</a:t>
            </a:r>
          </a:p>
          <a:p>
            <a:pPr algn="r"/>
            <a:r>
              <a:rPr lang="en-US" altLang="zh-CN" sz="2000">
                <a:ea typeface="宋体" charset="-122"/>
              </a:rPr>
              <a:t> 9       1 0 0 1</a:t>
            </a:r>
          </a:p>
          <a:p>
            <a:pPr algn="r"/>
            <a:r>
              <a:rPr lang="en-US" altLang="zh-CN" sz="2000">
                <a:ea typeface="宋体" charset="-122"/>
              </a:rPr>
              <a:t>10      1 0 1 0</a:t>
            </a:r>
          </a:p>
          <a:p>
            <a:pPr algn="r"/>
            <a:r>
              <a:rPr lang="en-US" altLang="zh-CN" sz="2000">
                <a:ea typeface="宋体" charset="-122"/>
              </a:rPr>
              <a:t>11      1 0 1 1</a:t>
            </a:r>
          </a:p>
          <a:p>
            <a:pPr algn="r"/>
            <a:r>
              <a:rPr lang="en-US" altLang="zh-CN" sz="2000">
                <a:ea typeface="宋体" charset="-122"/>
              </a:rPr>
              <a:t>12      1 1 0 0</a:t>
            </a:r>
          </a:p>
          <a:p>
            <a:pPr algn="r"/>
            <a:r>
              <a:rPr lang="en-US" altLang="zh-CN" sz="2000">
                <a:ea typeface="宋体" charset="-122"/>
              </a:rPr>
              <a:t>13      1 1 0 1</a:t>
            </a:r>
          </a:p>
          <a:p>
            <a:pPr algn="r"/>
            <a:r>
              <a:rPr lang="en-US" altLang="zh-CN" sz="2000">
                <a:ea typeface="宋体" charset="-122"/>
              </a:rPr>
              <a:t>14      1 1 1 0</a:t>
            </a:r>
          </a:p>
          <a:p>
            <a:pPr algn="r"/>
            <a:r>
              <a:rPr lang="en-US" altLang="zh-CN" sz="2000">
                <a:ea typeface="宋体" charset="-122"/>
              </a:rPr>
              <a:t>15      1 1 1 1</a:t>
            </a:r>
          </a:p>
        </p:txBody>
      </p:sp>
      <p:sp>
        <p:nvSpPr>
          <p:cNvPr id="114701" name="Line 13"/>
          <p:cNvSpPr>
            <a:spLocks noChangeShapeType="1"/>
          </p:cNvSpPr>
          <p:nvPr/>
        </p:nvSpPr>
        <p:spPr bwMode="auto">
          <a:xfrm>
            <a:off x="9342375" y="1143000"/>
            <a:ext cx="0" cy="5029200"/>
          </a:xfrm>
          <a:prstGeom prst="line">
            <a:avLst/>
          </a:prstGeom>
          <a:noFill/>
          <a:ln w="9525">
            <a:solidFill>
              <a:schemeClr val="tx1"/>
            </a:solidFill>
            <a:round/>
            <a:headEnd/>
            <a:tailEnd/>
          </a:ln>
          <a:effectLst/>
        </p:spPr>
        <p:txBody>
          <a:bodyPr/>
          <a:lstStyle/>
          <a:p>
            <a:endParaRPr lang="zh-CN" altLang="en-US"/>
          </a:p>
        </p:txBody>
      </p:sp>
      <p:sp>
        <p:nvSpPr>
          <p:cNvPr id="114702" name="Text Box 14"/>
          <p:cNvSpPr txBox="1">
            <a:spLocks noChangeArrowheads="1"/>
          </p:cNvSpPr>
          <p:nvPr/>
        </p:nvSpPr>
        <p:spPr bwMode="auto">
          <a:xfrm>
            <a:off x="8504175" y="533401"/>
            <a:ext cx="1066800" cy="581025"/>
          </a:xfrm>
          <a:prstGeom prst="rect">
            <a:avLst/>
          </a:prstGeom>
          <a:noFill/>
          <a:ln w="9525">
            <a:noFill/>
            <a:miter lim="800000"/>
            <a:headEnd/>
            <a:tailEnd/>
          </a:ln>
          <a:effectLst/>
        </p:spPr>
        <p:txBody>
          <a:bodyPr>
            <a:spAutoFit/>
          </a:bodyPr>
          <a:lstStyle/>
          <a:p>
            <a:pPr>
              <a:spcBef>
                <a:spcPct val="50000"/>
              </a:spcBef>
            </a:pPr>
            <a:r>
              <a:rPr lang="en-US" altLang="zh-CN" sz="1600">
                <a:ea typeface="宋体" charset="-122"/>
              </a:rPr>
              <a:t>Decimal Number</a:t>
            </a:r>
          </a:p>
        </p:txBody>
      </p:sp>
      <p:sp>
        <p:nvSpPr>
          <p:cNvPr id="114703" name="Text Box 15"/>
          <p:cNvSpPr txBox="1">
            <a:spLocks noChangeArrowheads="1"/>
          </p:cNvSpPr>
          <p:nvPr/>
        </p:nvSpPr>
        <p:spPr bwMode="auto">
          <a:xfrm>
            <a:off x="9418575" y="533401"/>
            <a:ext cx="1066800" cy="581025"/>
          </a:xfrm>
          <a:prstGeom prst="rect">
            <a:avLst/>
          </a:prstGeom>
          <a:solidFill>
            <a:srgbClr val="FFFFCC"/>
          </a:solidFill>
          <a:ln w="9525">
            <a:noFill/>
            <a:miter lim="800000"/>
            <a:headEnd/>
            <a:tailEnd/>
          </a:ln>
          <a:effectLst/>
        </p:spPr>
        <p:txBody>
          <a:bodyPr>
            <a:spAutoFit/>
          </a:bodyPr>
          <a:lstStyle/>
          <a:p>
            <a:pPr>
              <a:spcBef>
                <a:spcPct val="50000"/>
              </a:spcBef>
            </a:pPr>
            <a:r>
              <a:rPr lang="en-US" altLang="zh-CN" sz="1600">
                <a:ea typeface="宋体" charset="-122"/>
              </a:rPr>
              <a:t>Binary Number</a:t>
            </a:r>
          </a:p>
        </p:txBody>
      </p:sp>
      <p:graphicFrame>
        <p:nvGraphicFramePr>
          <p:cNvPr id="114721" name="Object 33"/>
          <p:cNvGraphicFramePr>
            <a:graphicFrameLocks noChangeAspect="1"/>
          </p:cNvGraphicFramePr>
          <p:nvPr>
            <p:extLst>
              <p:ext uri="{D42A27DB-BD31-4B8C-83A1-F6EECF244321}">
                <p14:modId xmlns:p14="http://schemas.microsoft.com/office/powerpoint/2010/main" val="3013321492"/>
              </p:ext>
            </p:extLst>
          </p:nvPr>
        </p:nvGraphicFramePr>
        <p:xfrm>
          <a:off x="2269242" y="4423374"/>
          <a:ext cx="4953000" cy="1873250"/>
        </p:xfrm>
        <a:graphic>
          <a:graphicData uri="http://schemas.openxmlformats.org/presentationml/2006/ole">
            <mc:AlternateContent xmlns:mc="http://schemas.openxmlformats.org/markup-compatibility/2006">
              <mc:Choice xmlns:v="urn:schemas-microsoft-com:vml" Requires="v">
                <p:oleObj spid="_x0000_s114753" name="CorelDRAW" r:id="rId4" imgW="4073760" imgH="1519920" progId="">
                  <p:embed/>
                </p:oleObj>
              </mc:Choice>
              <mc:Fallback>
                <p:oleObj name="CorelDRAW" r:id="rId4" imgW="4073760" imgH="1519920" progId="">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9242" y="4423374"/>
                        <a:ext cx="49530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723" name="Rectangle 35"/>
          <p:cNvSpPr>
            <a:spLocks noChangeArrowheads="1"/>
          </p:cNvSpPr>
          <p:nvPr/>
        </p:nvSpPr>
        <p:spPr bwMode="auto">
          <a:xfrm>
            <a:off x="3048000" y="4423374"/>
            <a:ext cx="2624137" cy="1524000"/>
          </a:xfrm>
          <a:prstGeom prst="rect">
            <a:avLst/>
          </a:prstGeom>
          <a:solidFill>
            <a:srgbClr val="FFFFFF"/>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705"/>
                                        </p:tgtEl>
                                        <p:attrNameLst>
                                          <p:attrName>style.visibility</p:attrName>
                                        </p:attrNameLst>
                                      </p:cBhvr>
                                      <p:to>
                                        <p:strVal val="visible"/>
                                      </p:to>
                                    </p:set>
                                    <p:animEffect transition="in" filter="wipe(up)">
                                      <p:cBhvr>
                                        <p:cTn id="7" dur="500"/>
                                        <p:tgtEl>
                                          <p:spTgt spid="11470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4706"/>
                                        </p:tgtEl>
                                        <p:attrNameLst>
                                          <p:attrName>style.visibility</p:attrName>
                                        </p:attrNameLst>
                                      </p:cBhvr>
                                      <p:to>
                                        <p:strVal val="visible"/>
                                      </p:to>
                                    </p:set>
                                    <p:animEffect transition="in" filter="wipe(up)">
                                      <p:cBhvr>
                                        <p:cTn id="10" dur="500"/>
                                        <p:tgtEl>
                                          <p:spTgt spid="11470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4707"/>
                                        </p:tgtEl>
                                        <p:attrNameLst>
                                          <p:attrName>style.visibility</p:attrName>
                                        </p:attrNameLst>
                                      </p:cBhvr>
                                      <p:to>
                                        <p:strVal val="visible"/>
                                      </p:to>
                                    </p:set>
                                    <p:animEffect transition="in" filter="wipe(up)">
                                      <p:cBhvr>
                                        <p:cTn id="13" dur="500"/>
                                        <p:tgtEl>
                                          <p:spTgt spid="11470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14708"/>
                                        </p:tgtEl>
                                        <p:attrNameLst>
                                          <p:attrName>style.visibility</p:attrName>
                                        </p:attrNameLst>
                                      </p:cBhvr>
                                      <p:to>
                                        <p:strVal val="visible"/>
                                      </p:to>
                                    </p:set>
                                    <p:animEffect transition="in" filter="wipe(up)">
                                      <p:cBhvr>
                                        <p:cTn id="16" dur="500"/>
                                        <p:tgtEl>
                                          <p:spTgt spid="11470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4709"/>
                                        </p:tgtEl>
                                        <p:attrNameLst>
                                          <p:attrName>style.visibility</p:attrName>
                                        </p:attrNameLst>
                                      </p:cBhvr>
                                      <p:to>
                                        <p:strVal val="visible"/>
                                      </p:to>
                                    </p:set>
                                    <p:animEffect transition="in" filter="wipe(up)">
                                      <p:cBhvr>
                                        <p:cTn id="19" dur="500"/>
                                        <p:tgtEl>
                                          <p:spTgt spid="11470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4710"/>
                                        </p:tgtEl>
                                        <p:attrNameLst>
                                          <p:attrName>style.visibility</p:attrName>
                                        </p:attrNameLst>
                                      </p:cBhvr>
                                      <p:to>
                                        <p:strVal val="visible"/>
                                      </p:to>
                                    </p:set>
                                    <p:animEffect transition="in" filter="wipe(up)">
                                      <p:cBhvr>
                                        <p:cTn id="22" dur="500"/>
                                        <p:tgtEl>
                                          <p:spTgt spid="1147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4711"/>
                                        </p:tgtEl>
                                        <p:attrNameLst>
                                          <p:attrName>style.visibility</p:attrName>
                                        </p:attrNameLst>
                                      </p:cBhvr>
                                      <p:to>
                                        <p:strVal val="visible"/>
                                      </p:to>
                                    </p:set>
                                    <p:animEffect transition="in" filter="wipe(up)">
                                      <p:cBhvr>
                                        <p:cTn id="25" dur="500"/>
                                        <p:tgtEl>
                                          <p:spTgt spid="11471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4712"/>
                                        </p:tgtEl>
                                        <p:attrNameLst>
                                          <p:attrName>style.visibility</p:attrName>
                                        </p:attrNameLst>
                                      </p:cBhvr>
                                      <p:to>
                                        <p:strVal val="visible"/>
                                      </p:to>
                                    </p:set>
                                    <p:animEffect transition="in" filter="wipe(up)">
                                      <p:cBhvr>
                                        <p:cTn id="28" dur="500"/>
                                        <p:tgtEl>
                                          <p:spTgt spid="1147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4713"/>
                                        </p:tgtEl>
                                        <p:attrNameLst>
                                          <p:attrName>style.visibility</p:attrName>
                                        </p:attrNameLst>
                                      </p:cBhvr>
                                      <p:to>
                                        <p:strVal val="visible"/>
                                      </p:to>
                                    </p:set>
                                    <p:animEffect transition="in" filter="wipe(up)">
                                      <p:cBhvr>
                                        <p:cTn id="33" dur="500"/>
                                        <p:tgtEl>
                                          <p:spTgt spid="11471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14714"/>
                                        </p:tgtEl>
                                        <p:attrNameLst>
                                          <p:attrName>style.visibility</p:attrName>
                                        </p:attrNameLst>
                                      </p:cBhvr>
                                      <p:to>
                                        <p:strVal val="visible"/>
                                      </p:to>
                                    </p:set>
                                    <p:animEffect transition="in" filter="wipe(up)">
                                      <p:cBhvr>
                                        <p:cTn id="36" dur="500"/>
                                        <p:tgtEl>
                                          <p:spTgt spid="1147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14715"/>
                                        </p:tgtEl>
                                        <p:attrNameLst>
                                          <p:attrName>style.visibility</p:attrName>
                                        </p:attrNameLst>
                                      </p:cBhvr>
                                      <p:to>
                                        <p:strVal val="visible"/>
                                      </p:to>
                                    </p:set>
                                    <p:animEffect transition="in" filter="wipe(up)">
                                      <p:cBhvr>
                                        <p:cTn id="39" dur="500"/>
                                        <p:tgtEl>
                                          <p:spTgt spid="11471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14716"/>
                                        </p:tgtEl>
                                        <p:attrNameLst>
                                          <p:attrName>style.visibility</p:attrName>
                                        </p:attrNameLst>
                                      </p:cBhvr>
                                      <p:to>
                                        <p:strVal val="visible"/>
                                      </p:to>
                                    </p:set>
                                    <p:animEffect transition="in" filter="wipe(up)">
                                      <p:cBhvr>
                                        <p:cTn id="42" dur="500"/>
                                        <p:tgtEl>
                                          <p:spTgt spid="1147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4717"/>
                                        </p:tgtEl>
                                        <p:attrNameLst>
                                          <p:attrName>style.visibility</p:attrName>
                                        </p:attrNameLst>
                                      </p:cBhvr>
                                      <p:to>
                                        <p:strVal val="visible"/>
                                      </p:to>
                                    </p:set>
                                    <p:animEffect transition="in" filter="wipe(up)">
                                      <p:cBhvr>
                                        <p:cTn id="47" dur="500"/>
                                        <p:tgtEl>
                                          <p:spTgt spid="114717"/>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14718"/>
                                        </p:tgtEl>
                                        <p:attrNameLst>
                                          <p:attrName>style.visibility</p:attrName>
                                        </p:attrNameLst>
                                      </p:cBhvr>
                                      <p:to>
                                        <p:strVal val="visible"/>
                                      </p:to>
                                    </p:set>
                                    <p:animEffect transition="in" filter="wipe(up)">
                                      <p:cBhvr>
                                        <p:cTn id="50" dur="500"/>
                                        <p:tgtEl>
                                          <p:spTgt spid="1147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14719"/>
                                        </p:tgtEl>
                                        <p:attrNameLst>
                                          <p:attrName>style.visibility</p:attrName>
                                        </p:attrNameLst>
                                      </p:cBhvr>
                                      <p:to>
                                        <p:strVal val="visible"/>
                                      </p:to>
                                    </p:set>
                                    <p:animEffect transition="in" filter="wipe(up)">
                                      <p:cBhvr>
                                        <p:cTn id="55" dur="500"/>
                                        <p:tgtEl>
                                          <p:spTgt spid="114719"/>
                                        </p:tgtEl>
                                      </p:cBhvr>
                                    </p:animEffec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14721"/>
                                        </p:tgtEl>
                                        <p:attrNameLst>
                                          <p:attrName>style.visibility</p:attrName>
                                        </p:attrNameLst>
                                      </p:cBhvr>
                                      <p:to>
                                        <p:strVal val="visible"/>
                                      </p:to>
                                    </p:set>
                                    <p:animEffect transition="in" filter="dissolve">
                                      <p:cBhvr>
                                        <p:cTn id="59" dur="500"/>
                                        <p:tgtEl>
                                          <p:spTgt spid="114721"/>
                                        </p:tgtEl>
                                      </p:cBhvr>
                                    </p:animEffect>
                                  </p:childTnLst>
                                </p:cTn>
                              </p:par>
                              <p:par>
                                <p:cTn id="60" presetID="22" presetClass="exit" presetSubtype="8" fill="hold" grpId="0" nodeType="withEffect">
                                  <p:stCondLst>
                                    <p:cond delay="0"/>
                                  </p:stCondLst>
                                  <p:childTnLst>
                                    <p:animEffect transition="out" filter="wipe(left)">
                                      <p:cBhvr>
                                        <p:cTn id="61" dur="2000"/>
                                        <p:tgtEl>
                                          <p:spTgt spid="114723"/>
                                        </p:tgtEl>
                                      </p:cBhvr>
                                    </p:animEffect>
                                    <p:set>
                                      <p:cBhvr>
                                        <p:cTn id="62" dur="1" fill="hold">
                                          <p:stCondLst>
                                            <p:cond delay="1999"/>
                                          </p:stCondLst>
                                        </p:cTn>
                                        <p:tgtEl>
                                          <p:spTgt spid="114723"/>
                                        </p:tgtEl>
                                        <p:attrNameLst>
                                          <p:attrName>style.visibility</p:attrName>
                                        </p:attrNameLst>
                                      </p:cBhvr>
                                      <p:to>
                                        <p:strVal val="hidden"/>
                                      </p:to>
                                    </p:set>
                                  </p:childTnLst>
                                </p:cTn>
                              </p:par>
                              <p:par>
                                <p:cTn id="63" presetID="22" presetClass="exit" presetSubtype="8" fill="hold" grpId="0" nodeType="withEffect">
                                  <p:stCondLst>
                                    <p:cond delay="0"/>
                                  </p:stCondLst>
                                  <p:childTnLst>
                                    <p:animEffect transition="out" filter="wipe(left)">
                                      <p:cBhvr>
                                        <p:cTn id="64" dur="2000"/>
                                        <p:tgtEl>
                                          <p:spTgt spid="26"/>
                                        </p:tgtEl>
                                      </p:cBhvr>
                                    </p:animEffect>
                                    <p:set>
                                      <p:cBhvr>
                                        <p:cTn id="65" dur="1" fill="hold">
                                          <p:stCondLst>
                                            <p:cond delay="1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14719" grpId="0" animBg="1"/>
      <p:bldP spid="114705" grpId="0" animBg="1"/>
      <p:bldP spid="114706" grpId="0" animBg="1"/>
      <p:bldP spid="114707" grpId="0" animBg="1"/>
      <p:bldP spid="114708" grpId="0" animBg="1"/>
      <p:bldP spid="114709" grpId="0" animBg="1"/>
      <p:bldP spid="114710" grpId="0" animBg="1"/>
      <p:bldP spid="114711" grpId="0" animBg="1"/>
      <p:bldP spid="114712" grpId="0" animBg="1"/>
      <p:bldP spid="114713" grpId="0" animBg="1"/>
      <p:bldP spid="114714" grpId="0" animBg="1"/>
      <p:bldP spid="114715" grpId="0" animBg="1"/>
      <p:bldP spid="114716" grpId="0" animBg="1"/>
      <p:bldP spid="114717" grpId="0" animBg="1"/>
      <p:bldP spid="114718" grpId="0" animBg="1"/>
      <p:bldP spid="11472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6755" name="Rectangle 19"/>
          <p:cNvSpPr>
            <a:spLocks noChangeArrowheads="1"/>
          </p:cNvSpPr>
          <p:nvPr/>
        </p:nvSpPr>
        <p:spPr bwMode="auto">
          <a:xfrm>
            <a:off x="2362200" y="610962"/>
            <a:ext cx="6755375"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dirty="0">
                <a:solidFill>
                  <a:srgbClr val="FFFF99"/>
                </a:solidFill>
                <a:ea typeface="宋体" charset="-122"/>
              </a:rPr>
              <a:t>Binary Conversions</a:t>
            </a:r>
            <a:r>
              <a:rPr lang="zh-CN" altLang="en-US" sz="2800" dirty="0">
                <a:solidFill>
                  <a:srgbClr val="FFFF99"/>
                </a:solidFill>
                <a:ea typeface="宋体" charset="-122"/>
              </a:rPr>
              <a:t>（二进制</a:t>
            </a:r>
            <a:r>
              <a:rPr lang="en-US" altLang="zh-CN" sz="2800" dirty="0">
                <a:solidFill>
                  <a:srgbClr val="FFFF99"/>
                </a:solidFill>
                <a:ea typeface="宋体" charset="-122"/>
              </a:rPr>
              <a:t>-</a:t>
            </a:r>
            <a:r>
              <a:rPr lang="zh-CN" altLang="en-US" sz="2800" dirty="0">
                <a:solidFill>
                  <a:srgbClr val="FFFF99"/>
                </a:solidFill>
                <a:ea typeface="宋体" charset="-122"/>
              </a:rPr>
              <a:t>十进制转换）</a:t>
            </a:r>
            <a:endParaRPr lang="en-US" altLang="zh-CN" sz="2800" dirty="0">
              <a:solidFill>
                <a:srgbClr val="FFFF99"/>
              </a:solidFill>
              <a:ea typeface="宋体" charset="-122"/>
            </a:endParaRPr>
          </a:p>
        </p:txBody>
      </p:sp>
      <p:sp>
        <p:nvSpPr>
          <p:cNvPr id="116756" name="Text Box 20"/>
          <p:cNvSpPr txBox="1">
            <a:spLocks noChangeArrowheads="1"/>
          </p:cNvSpPr>
          <p:nvPr/>
        </p:nvSpPr>
        <p:spPr bwMode="auto">
          <a:xfrm>
            <a:off x="762000" y="1392919"/>
            <a:ext cx="10363200" cy="1384995"/>
          </a:xfrm>
          <a:prstGeom prst="rect">
            <a:avLst/>
          </a:prstGeom>
          <a:solidFill>
            <a:srgbClr val="FFFFCC"/>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decimal equivalent of a binary number can be determined by </a:t>
            </a:r>
            <a:r>
              <a:rPr lang="en-US" altLang="zh-CN" sz="2800" b="1" dirty="0">
                <a:solidFill>
                  <a:srgbClr val="0000FF"/>
                </a:solidFill>
                <a:ea typeface="宋体" charset="-122"/>
              </a:rPr>
              <a:t>adding the column values of all of the bits that are 1 </a:t>
            </a:r>
            <a:r>
              <a:rPr lang="en-US" altLang="zh-CN" sz="2800" b="1" dirty="0">
                <a:ea typeface="宋体" charset="-122"/>
              </a:rPr>
              <a:t>and </a:t>
            </a:r>
            <a:r>
              <a:rPr lang="en-US" altLang="zh-CN" sz="2800" b="1" dirty="0">
                <a:solidFill>
                  <a:srgbClr val="0000FF"/>
                </a:solidFill>
                <a:ea typeface="宋体" charset="-122"/>
              </a:rPr>
              <a:t>discarding all of the bits that are 0</a:t>
            </a:r>
            <a:r>
              <a:rPr lang="en-US" altLang="zh-CN" sz="2800" b="1" dirty="0">
                <a:ea typeface="宋体" charset="-122"/>
              </a:rPr>
              <a:t>.</a:t>
            </a:r>
          </a:p>
        </p:txBody>
      </p:sp>
      <p:sp>
        <p:nvSpPr>
          <p:cNvPr id="116765" name="Text Box 29"/>
          <p:cNvSpPr txBox="1">
            <a:spLocks noChangeArrowheads="1"/>
          </p:cNvSpPr>
          <p:nvPr/>
        </p:nvSpPr>
        <p:spPr bwMode="auto">
          <a:xfrm>
            <a:off x="3124200" y="3117385"/>
            <a:ext cx="7772400" cy="461665"/>
          </a:xfrm>
          <a:prstGeom prst="rect">
            <a:avLst/>
          </a:prstGeom>
          <a:noFill/>
          <a:ln w="9525">
            <a:noFill/>
            <a:miter lim="800000"/>
            <a:headEnd/>
            <a:tailEnd/>
          </a:ln>
          <a:effectLst/>
        </p:spPr>
        <p:txBody>
          <a:bodyPr wrap="square">
            <a:spAutoFit/>
          </a:bodyPr>
          <a:lstStyle/>
          <a:p>
            <a:pPr>
              <a:spcBef>
                <a:spcPct val="50000"/>
              </a:spcBef>
            </a:pPr>
            <a:r>
              <a:rPr lang="en-US" altLang="zh-CN" dirty="0">
                <a:ea typeface="宋体" charset="-122"/>
              </a:rPr>
              <a:t>Convert the binary number 100101.01 to decimal.</a:t>
            </a:r>
          </a:p>
        </p:txBody>
      </p:sp>
      <p:sp>
        <p:nvSpPr>
          <p:cNvPr id="116766" name="WordArt 30"/>
          <p:cNvSpPr>
            <a:spLocks noChangeArrowheads="1" noChangeShapeType="1" noTextEdit="1"/>
          </p:cNvSpPr>
          <p:nvPr/>
        </p:nvSpPr>
        <p:spPr bwMode="auto">
          <a:xfrm>
            <a:off x="1295400" y="3124200"/>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Example</a:t>
            </a:r>
            <a:endParaRPr lang="zh-CN" altLang="en-US"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16767" name="WordArt 31"/>
          <p:cNvSpPr>
            <a:spLocks noChangeArrowheads="1" noChangeShapeType="1" noTextEdit="1"/>
          </p:cNvSpPr>
          <p:nvPr/>
        </p:nvSpPr>
        <p:spPr bwMode="auto">
          <a:xfrm>
            <a:off x="1295400" y="3733800"/>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Solution</a:t>
            </a:r>
            <a:endParaRPr lang="zh-CN" altLang="en-US" sz="28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endParaRPr>
          </a:p>
        </p:txBody>
      </p:sp>
      <p:sp>
        <p:nvSpPr>
          <p:cNvPr id="116769" name="Text Box 33"/>
          <p:cNvSpPr txBox="1">
            <a:spLocks noChangeArrowheads="1"/>
          </p:cNvSpPr>
          <p:nvPr/>
        </p:nvSpPr>
        <p:spPr bwMode="auto">
          <a:xfrm>
            <a:off x="3124200" y="3642228"/>
            <a:ext cx="8001000" cy="830997"/>
          </a:xfrm>
          <a:prstGeom prst="rect">
            <a:avLst/>
          </a:prstGeom>
          <a:noFill/>
          <a:ln w="9525">
            <a:noFill/>
            <a:miter lim="800000"/>
            <a:headEnd/>
            <a:tailEnd/>
          </a:ln>
          <a:effectLst/>
        </p:spPr>
        <p:txBody>
          <a:bodyPr wrap="square">
            <a:spAutoFit/>
          </a:bodyPr>
          <a:lstStyle/>
          <a:p>
            <a:pPr>
              <a:spcBef>
                <a:spcPct val="50000"/>
              </a:spcBef>
            </a:pPr>
            <a:r>
              <a:rPr lang="en-US" altLang="zh-CN" dirty="0">
                <a:ea typeface="宋体" charset="-122"/>
              </a:rPr>
              <a:t>Start by writing the column weights; then add the weights that correspond to each 1 in the number. </a:t>
            </a:r>
          </a:p>
        </p:txBody>
      </p:sp>
      <p:sp>
        <p:nvSpPr>
          <p:cNvPr id="116770" name="Text Box 34"/>
          <p:cNvSpPr txBox="1">
            <a:spLocks noChangeArrowheads="1"/>
          </p:cNvSpPr>
          <p:nvPr/>
        </p:nvSpPr>
        <p:spPr bwMode="auto">
          <a:xfrm>
            <a:off x="4038600" y="4724400"/>
            <a:ext cx="33528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2</a:t>
            </a:r>
            <a:r>
              <a:rPr lang="en-US" altLang="zh-CN" sz="2000" baseline="30000">
                <a:solidFill>
                  <a:srgbClr val="FF0000"/>
                </a:solidFill>
                <a:ea typeface="宋体" charset="-122"/>
              </a:rPr>
              <a:t>5</a:t>
            </a:r>
            <a:r>
              <a:rPr lang="en-US" altLang="zh-CN" sz="2000">
                <a:solidFill>
                  <a:srgbClr val="FF0000"/>
                </a:solidFill>
                <a:ea typeface="宋体" charset="-122"/>
              </a:rPr>
              <a:t>  2</a:t>
            </a:r>
            <a:r>
              <a:rPr lang="en-US" altLang="zh-CN" sz="2000" baseline="30000">
                <a:solidFill>
                  <a:srgbClr val="FF0000"/>
                </a:solidFill>
                <a:ea typeface="宋体" charset="-122"/>
              </a:rPr>
              <a:t>4</a:t>
            </a:r>
            <a:r>
              <a:rPr lang="en-US" altLang="zh-CN" sz="2000">
                <a:solidFill>
                  <a:srgbClr val="FF0000"/>
                </a:solidFill>
                <a:ea typeface="宋体" charset="-122"/>
              </a:rPr>
              <a:t>  2</a:t>
            </a:r>
            <a:r>
              <a:rPr lang="en-US" altLang="zh-CN" sz="2000" baseline="30000">
                <a:solidFill>
                  <a:srgbClr val="FF0000"/>
                </a:solidFill>
                <a:ea typeface="宋体" charset="-122"/>
              </a:rPr>
              <a:t>3</a:t>
            </a:r>
            <a:r>
              <a:rPr lang="en-US" altLang="zh-CN" sz="2000">
                <a:solidFill>
                  <a:srgbClr val="FF0000"/>
                </a:solidFill>
                <a:ea typeface="宋体" charset="-122"/>
              </a:rPr>
              <a:t>  2</a:t>
            </a:r>
            <a:r>
              <a:rPr lang="en-US" altLang="zh-CN" sz="2000" baseline="30000">
                <a:solidFill>
                  <a:srgbClr val="FF0000"/>
                </a:solidFill>
                <a:ea typeface="宋体" charset="-122"/>
              </a:rPr>
              <a:t>2</a:t>
            </a:r>
            <a:r>
              <a:rPr lang="en-US" altLang="zh-CN" sz="2000">
                <a:solidFill>
                  <a:srgbClr val="FF0000"/>
                </a:solidFill>
                <a:ea typeface="宋体" charset="-122"/>
              </a:rPr>
              <a:t>  2</a:t>
            </a:r>
            <a:r>
              <a:rPr lang="en-US" altLang="zh-CN" sz="2000" baseline="30000">
                <a:solidFill>
                  <a:srgbClr val="FF0000"/>
                </a:solidFill>
                <a:ea typeface="宋体" charset="-122"/>
              </a:rPr>
              <a:t>1</a:t>
            </a:r>
            <a:r>
              <a:rPr lang="en-US" altLang="zh-CN" sz="2000">
                <a:solidFill>
                  <a:srgbClr val="FF0000"/>
                </a:solidFill>
                <a:ea typeface="宋体" charset="-122"/>
              </a:rPr>
              <a:t> 2</a:t>
            </a:r>
            <a:r>
              <a:rPr lang="en-US" altLang="zh-CN" sz="2000" baseline="30000">
                <a:solidFill>
                  <a:srgbClr val="FF0000"/>
                </a:solidFill>
                <a:ea typeface="宋体" charset="-122"/>
              </a:rPr>
              <a:t>0</a:t>
            </a:r>
            <a:r>
              <a:rPr lang="en-US" altLang="zh-CN" sz="2000">
                <a:solidFill>
                  <a:srgbClr val="FF0000"/>
                </a:solidFill>
                <a:ea typeface="宋体" charset="-122"/>
              </a:rPr>
              <a:t>. 2</a:t>
            </a:r>
            <a:r>
              <a:rPr lang="en-US" altLang="zh-CN" sz="2000" baseline="30000">
                <a:solidFill>
                  <a:srgbClr val="FF0000"/>
                </a:solidFill>
                <a:ea typeface="宋体" charset="-122"/>
              </a:rPr>
              <a:t>-1</a:t>
            </a:r>
            <a:r>
              <a:rPr lang="en-US" altLang="zh-CN" sz="2000">
                <a:solidFill>
                  <a:srgbClr val="FF0000"/>
                </a:solidFill>
                <a:ea typeface="宋体" charset="-122"/>
              </a:rPr>
              <a:t> 2</a:t>
            </a:r>
            <a:r>
              <a:rPr lang="en-US" altLang="zh-CN" sz="2000" baseline="30000">
                <a:solidFill>
                  <a:srgbClr val="FF0000"/>
                </a:solidFill>
                <a:ea typeface="宋体" charset="-122"/>
              </a:rPr>
              <a:t>-2</a:t>
            </a:r>
          </a:p>
        </p:txBody>
      </p:sp>
      <p:sp>
        <p:nvSpPr>
          <p:cNvPr id="116771" name="Text Box 35"/>
          <p:cNvSpPr txBox="1">
            <a:spLocks noChangeArrowheads="1"/>
          </p:cNvSpPr>
          <p:nvPr/>
        </p:nvSpPr>
        <p:spPr bwMode="auto">
          <a:xfrm>
            <a:off x="4038600" y="5029200"/>
            <a:ext cx="30480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32 16  8   4   2   1 .  ½  ¼ </a:t>
            </a:r>
          </a:p>
        </p:txBody>
      </p:sp>
      <p:sp>
        <p:nvSpPr>
          <p:cNvPr id="116772" name="Text Box 36"/>
          <p:cNvSpPr txBox="1">
            <a:spLocks noChangeArrowheads="1"/>
          </p:cNvSpPr>
          <p:nvPr/>
        </p:nvSpPr>
        <p:spPr bwMode="auto">
          <a:xfrm>
            <a:off x="4114800" y="5410200"/>
            <a:ext cx="32766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1   0   0   1   0   1.   0   1</a:t>
            </a:r>
          </a:p>
        </p:txBody>
      </p:sp>
      <p:sp>
        <p:nvSpPr>
          <p:cNvPr id="116773" name="Text Box 37"/>
          <p:cNvSpPr txBox="1">
            <a:spLocks noChangeArrowheads="1"/>
          </p:cNvSpPr>
          <p:nvPr/>
        </p:nvSpPr>
        <p:spPr bwMode="auto">
          <a:xfrm>
            <a:off x="4038600" y="5791200"/>
            <a:ext cx="35814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32           +4     +1       +¼ =</a:t>
            </a:r>
          </a:p>
        </p:txBody>
      </p:sp>
      <p:sp>
        <p:nvSpPr>
          <p:cNvPr id="116774" name="Text Box 38"/>
          <p:cNvSpPr txBox="1">
            <a:spLocks noChangeArrowheads="1"/>
          </p:cNvSpPr>
          <p:nvPr/>
        </p:nvSpPr>
        <p:spPr bwMode="auto">
          <a:xfrm>
            <a:off x="7010400" y="5791200"/>
            <a:ext cx="990600" cy="396875"/>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37¼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66"/>
                                        </p:tgtEl>
                                        <p:attrNameLst>
                                          <p:attrName>style.visibility</p:attrName>
                                        </p:attrNameLst>
                                      </p:cBhvr>
                                      <p:to>
                                        <p:strVal val="visible"/>
                                      </p:to>
                                    </p:set>
                                    <p:anim calcmode="lin" valueType="num">
                                      <p:cBhvr additive="base">
                                        <p:cTn id="7" dur="500" fill="hold"/>
                                        <p:tgtEl>
                                          <p:spTgt spid="116766"/>
                                        </p:tgtEl>
                                        <p:attrNameLst>
                                          <p:attrName>ppt_x</p:attrName>
                                        </p:attrNameLst>
                                      </p:cBhvr>
                                      <p:tavLst>
                                        <p:tav tm="0">
                                          <p:val>
                                            <p:strVal val="0-#ppt_w/2"/>
                                          </p:val>
                                        </p:tav>
                                        <p:tav tm="100000">
                                          <p:val>
                                            <p:strVal val="#ppt_x"/>
                                          </p:val>
                                        </p:tav>
                                      </p:tavLst>
                                    </p:anim>
                                    <p:anim calcmode="lin" valueType="num">
                                      <p:cBhvr additive="base">
                                        <p:cTn id="8" dur="500" fill="hold"/>
                                        <p:tgtEl>
                                          <p:spTgt spid="11676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6765"/>
                                        </p:tgtEl>
                                        <p:attrNameLst>
                                          <p:attrName>style.visibility</p:attrName>
                                        </p:attrNameLst>
                                      </p:cBhvr>
                                      <p:to>
                                        <p:strVal val="visible"/>
                                      </p:to>
                                    </p:set>
                                    <p:anim calcmode="lin" valueType="num">
                                      <p:cBhvr additive="base">
                                        <p:cTn id="11" dur="500" fill="hold"/>
                                        <p:tgtEl>
                                          <p:spTgt spid="116765"/>
                                        </p:tgtEl>
                                        <p:attrNameLst>
                                          <p:attrName>ppt_x</p:attrName>
                                        </p:attrNameLst>
                                      </p:cBhvr>
                                      <p:tavLst>
                                        <p:tav tm="0">
                                          <p:val>
                                            <p:strVal val="1+#ppt_w/2"/>
                                          </p:val>
                                        </p:tav>
                                        <p:tav tm="100000">
                                          <p:val>
                                            <p:strVal val="#ppt_x"/>
                                          </p:val>
                                        </p:tav>
                                      </p:tavLst>
                                    </p:anim>
                                    <p:anim calcmode="lin" valueType="num">
                                      <p:cBhvr additive="base">
                                        <p:cTn id="12" dur="500" fill="hold"/>
                                        <p:tgtEl>
                                          <p:spTgt spid="11676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767"/>
                                        </p:tgtEl>
                                        <p:attrNameLst>
                                          <p:attrName>style.visibility</p:attrName>
                                        </p:attrNameLst>
                                      </p:cBhvr>
                                      <p:to>
                                        <p:strVal val="visible"/>
                                      </p:to>
                                    </p:set>
                                    <p:animEffect transition="in" filter="dissolve">
                                      <p:cBhvr>
                                        <p:cTn id="17" dur="500"/>
                                        <p:tgtEl>
                                          <p:spTgt spid="11676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16769"/>
                                        </p:tgtEl>
                                        <p:attrNameLst>
                                          <p:attrName>style.visibility</p:attrName>
                                        </p:attrNameLst>
                                      </p:cBhvr>
                                      <p:to>
                                        <p:strVal val="visible"/>
                                      </p:to>
                                    </p:set>
                                    <p:anim calcmode="lin" valueType="num">
                                      <p:cBhvr additive="base">
                                        <p:cTn id="20" dur="500" fill="hold"/>
                                        <p:tgtEl>
                                          <p:spTgt spid="116769"/>
                                        </p:tgtEl>
                                        <p:attrNameLst>
                                          <p:attrName>ppt_x</p:attrName>
                                        </p:attrNameLst>
                                      </p:cBhvr>
                                      <p:tavLst>
                                        <p:tav tm="0">
                                          <p:val>
                                            <p:strVal val="1+#ppt_w/2"/>
                                          </p:val>
                                        </p:tav>
                                        <p:tav tm="100000">
                                          <p:val>
                                            <p:strVal val="#ppt_x"/>
                                          </p:val>
                                        </p:tav>
                                      </p:tavLst>
                                    </p:anim>
                                    <p:anim calcmode="lin" valueType="num">
                                      <p:cBhvr additive="base">
                                        <p:cTn id="21" dur="500" fill="hold"/>
                                        <p:tgtEl>
                                          <p:spTgt spid="116769"/>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16770"/>
                                        </p:tgtEl>
                                        <p:attrNameLst>
                                          <p:attrName>style.visibility</p:attrName>
                                        </p:attrNameLst>
                                      </p:cBhvr>
                                      <p:to>
                                        <p:strVal val="visible"/>
                                      </p:to>
                                    </p:set>
                                    <p:animEffect transition="in" filter="wipe(left)">
                                      <p:cBhvr>
                                        <p:cTn id="25" dur="1000"/>
                                        <p:tgtEl>
                                          <p:spTgt spid="11677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6771"/>
                                        </p:tgtEl>
                                        <p:attrNameLst>
                                          <p:attrName>style.visibility</p:attrName>
                                        </p:attrNameLst>
                                      </p:cBhvr>
                                      <p:to>
                                        <p:strVal val="visible"/>
                                      </p:to>
                                    </p:set>
                                    <p:anim calcmode="lin" valueType="num">
                                      <p:cBhvr additive="base">
                                        <p:cTn id="30" dur="500" fill="hold"/>
                                        <p:tgtEl>
                                          <p:spTgt spid="116771"/>
                                        </p:tgtEl>
                                        <p:attrNameLst>
                                          <p:attrName>ppt_x</p:attrName>
                                        </p:attrNameLst>
                                      </p:cBhvr>
                                      <p:tavLst>
                                        <p:tav tm="0">
                                          <p:val>
                                            <p:strVal val="#ppt_x"/>
                                          </p:val>
                                        </p:tav>
                                        <p:tav tm="100000">
                                          <p:val>
                                            <p:strVal val="#ppt_x"/>
                                          </p:val>
                                        </p:tav>
                                      </p:tavLst>
                                    </p:anim>
                                    <p:anim calcmode="lin" valueType="num">
                                      <p:cBhvr additive="base">
                                        <p:cTn id="31" dur="500" fill="hold"/>
                                        <p:tgtEl>
                                          <p:spTgt spid="11677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6772"/>
                                        </p:tgtEl>
                                        <p:attrNameLst>
                                          <p:attrName>style.visibility</p:attrName>
                                        </p:attrNameLst>
                                      </p:cBhvr>
                                      <p:to>
                                        <p:strVal val="visible"/>
                                      </p:to>
                                    </p:set>
                                    <p:anim calcmode="lin" valueType="num">
                                      <p:cBhvr additive="base">
                                        <p:cTn id="36" dur="500" fill="hold"/>
                                        <p:tgtEl>
                                          <p:spTgt spid="116772"/>
                                        </p:tgtEl>
                                        <p:attrNameLst>
                                          <p:attrName>ppt_x</p:attrName>
                                        </p:attrNameLst>
                                      </p:cBhvr>
                                      <p:tavLst>
                                        <p:tav tm="0">
                                          <p:val>
                                            <p:strVal val="#ppt_x"/>
                                          </p:val>
                                        </p:tav>
                                        <p:tav tm="100000">
                                          <p:val>
                                            <p:strVal val="#ppt_x"/>
                                          </p:val>
                                        </p:tav>
                                      </p:tavLst>
                                    </p:anim>
                                    <p:anim calcmode="lin" valueType="num">
                                      <p:cBhvr additive="base">
                                        <p:cTn id="37" dur="500" fill="hold"/>
                                        <p:tgtEl>
                                          <p:spTgt spid="11677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6773"/>
                                        </p:tgtEl>
                                        <p:attrNameLst>
                                          <p:attrName>style.visibility</p:attrName>
                                        </p:attrNameLst>
                                      </p:cBhvr>
                                      <p:to>
                                        <p:strVal val="visible"/>
                                      </p:to>
                                    </p:set>
                                    <p:anim calcmode="lin" valueType="num">
                                      <p:cBhvr additive="base">
                                        <p:cTn id="42" dur="500" fill="hold"/>
                                        <p:tgtEl>
                                          <p:spTgt spid="116773"/>
                                        </p:tgtEl>
                                        <p:attrNameLst>
                                          <p:attrName>ppt_x</p:attrName>
                                        </p:attrNameLst>
                                      </p:cBhvr>
                                      <p:tavLst>
                                        <p:tav tm="0">
                                          <p:val>
                                            <p:strVal val="#ppt_x"/>
                                          </p:val>
                                        </p:tav>
                                        <p:tav tm="100000">
                                          <p:val>
                                            <p:strVal val="#ppt_x"/>
                                          </p:val>
                                        </p:tav>
                                      </p:tavLst>
                                    </p:anim>
                                    <p:anim calcmode="lin" valueType="num">
                                      <p:cBhvr additive="base">
                                        <p:cTn id="43" dur="500" fill="hold"/>
                                        <p:tgtEl>
                                          <p:spTgt spid="11677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116774"/>
                                        </p:tgtEl>
                                        <p:attrNameLst>
                                          <p:attrName>style.visibility</p:attrName>
                                        </p:attrNameLst>
                                      </p:cBhvr>
                                      <p:to>
                                        <p:strVal val="visible"/>
                                      </p:to>
                                    </p:set>
                                    <p:anim calcmode="lin" valueType="num">
                                      <p:cBhvr>
                                        <p:cTn id="48" dur="1000" fill="hold"/>
                                        <p:tgtEl>
                                          <p:spTgt spid="116774"/>
                                        </p:tgtEl>
                                        <p:attrNameLst>
                                          <p:attrName>ppt_w</p:attrName>
                                        </p:attrNameLst>
                                      </p:cBhvr>
                                      <p:tavLst>
                                        <p:tav tm="0">
                                          <p:val>
                                            <p:fltVal val="0"/>
                                          </p:val>
                                        </p:tav>
                                        <p:tav tm="100000">
                                          <p:val>
                                            <p:strVal val="#ppt_w"/>
                                          </p:val>
                                        </p:tav>
                                      </p:tavLst>
                                    </p:anim>
                                    <p:anim calcmode="lin" valueType="num">
                                      <p:cBhvr>
                                        <p:cTn id="49" dur="1000" fill="hold"/>
                                        <p:tgtEl>
                                          <p:spTgt spid="116774"/>
                                        </p:tgtEl>
                                        <p:attrNameLst>
                                          <p:attrName>ppt_h</p:attrName>
                                        </p:attrNameLst>
                                      </p:cBhvr>
                                      <p:tavLst>
                                        <p:tav tm="0">
                                          <p:val>
                                            <p:fltVal val="0"/>
                                          </p:val>
                                        </p:tav>
                                        <p:tav tm="100000">
                                          <p:val>
                                            <p:strVal val="#ppt_h"/>
                                          </p:val>
                                        </p:tav>
                                      </p:tavLst>
                                    </p:anim>
                                    <p:anim calcmode="lin" valueType="num">
                                      <p:cBhvr>
                                        <p:cTn id="50" dur="1000" fill="hold"/>
                                        <p:tgtEl>
                                          <p:spTgt spid="116774"/>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1677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p:bldP spid="116766" grpId="0" animBg="1"/>
      <p:bldP spid="116767" grpId="0" animBg="1"/>
      <p:bldP spid="116769" grpId="0"/>
      <p:bldP spid="116770" grpId="0"/>
      <p:bldP spid="116771" grpId="0"/>
      <p:bldP spid="116772" grpId="0"/>
      <p:bldP spid="116773" grpId="0"/>
      <p:bldP spid="11677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09801" y="457201"/>
            <a:ext cx="7995305" cy="447195"/>
          </a:xfrm>
          <a:prstGeom prst="rect">
            <a:avLst/>
          </a:prstGeom>
          <a:ln w="28575">
            <a:solidFill>
              <a:srgbClr val="9999FF"/>
            </a:solidFill>
          </a:ln>
        </p:spPr>
      </p:pic>
      <p:pic>
        <p:nvPicPr>
          <p:cNvPr id="3" name="图片 2"/>
          <p:cNvPicPr>
            <a:picLocks noChangeAspect="1"/>
          </p:cNvPicPr>
          <p:nvPr/>
        </p:nvPicPr>
        <p:blipFill>
          <a:blip r:embed="rId3"/>
          <a:stretch>
            <a:fillRect/>
          </a:stretch>
        </p:blipFill>
        <p:spPr>
          <a:xfrm>
            <a:off x="2209801" y="1143000"/>
            <a:ext cx="7995305" cy="2141116"/>
          </a:xfrm>
          <a:prstGeom prst="rect">
            <a:avLst/>
          </a:prstGeom>
          <a:ln w="28575">
            <a:solidFill>
              <a:srgbClr val="9999FF"/>
            </a:solidFill>
          </a:ln>
        </p:spPr>
      </p:pic>
      <p:pic>
        <p:nvPicPr>
          <p:cNvPr id="4" name="图片 3"/>
          <p:cNvPicPr>
            <a:picLocks noChangeAspect="1"/>
          </p:cNvPicPr>
          <p:nvPr/>
        </p:nvPicPr>
        <p:blipFill>
          <a:blip r:embed="rId4"/>
          <a:stretch>
            <a:fillRect/>
          </a:stretch>
        </p:blipFill>
        <p:spPr>
          <a:xfrm>
            <a:off x="2209801" y="3657600"/>
            <a:ext cx="7995305" cy="420092"/>
          </a:xfrm>
          <a:prstGeom prst="rect">
            <a:avLst/>
          </a:prstGeom>
          <a:ln w="28575">
            <a:solidFill>
              <a:srgbClr val="9999FF"/>
            </a:solidFill>
          </a:ln>
        </p:spPr>
      </p:pic>
      <p:pic>
        <p:nvPicPr>
          <p:cNvPr id="5" name="图片 4"/>
          <p:cNvPicPr>
            <a:picLocks noChangeAspect="1"/>
          </p:cNvPicPr>
          <p:nvPr/>
        </p:nvPicPr>
        <p:blipFill>
          <a:blip r:embed="rId5"/>
          <a:stretch>
            <a:fillRect/>
          </a:stretch>
        </p:blipFill>
        <p:spPr>
          <a:xfrm>
            <a:off x="2209801" y="4316324"/>
            <a:ext cx="7995305" cy="2303732"/>
          </a:xfrm>
          <a:prstGeom prst="rect">
            <a:avLst/>
          </a:prstGeom>
          <a:ln w="28575">
            <a:solidFill>
              <a:srgbClr val="9999FF"/>
            </a:solidFill>
          </a:ln>
        </p:spPr>
      </p:pic>
    </p:spTree>
    <p:extLst>
      <p:ext uri="{BB962C8B-B14F-4D97-AF65-F5344CB8AC3E}">
        <p14:creationId xmlns:p14="http://schemas.microsoft.com/office/powerpoint/2010/main" val="10088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symbols ={0, 1, 2}&#10;13 = 1 * 32 + 2 * 31 + 1 * 30  &#10;13   121"/>
  <p:tag name="PROBLEMSCORE" val="2.0"/>
  <p:tag name="PROBLEMBLANK" val="[{&quot;Num&quot;:1,&quot;Score&quot;:2.0,&quot;Answers&quot;:[&quot;111&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解： &#10;整数部分： 3910 = 1001112&#10;小数部分： 0.37510 = 0.0112&#10;39.37510  = 100111.0112"/>
  <p:tag name="PROBLEMSCORE" val="2.0"/>
  <p:tag name="PROBLEMBLANK" val="[{&quot;Num&quot;:1,&quot;Score&quot;:2.0,&quot;Answers&quot;:[&quot;100111.011&quot;],&quot;CaseSensitive&quot;:false,&quot;FuzzyMatch&quot;:fals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6.0"/>
  <p:tag name="PROBLEMBLANK" val="[{&quot;Num&quot;:1,&quot;Score&quot;:1.0,&quot;Answers&quot;:[&quot;00001011&quot;],&quot;CaseSensitive&quot;:false,&quot;FuzzyMatch&quot;:false},{&quot;Num&quot;:2,&quot;Score&quot;:1.0,&quot;Answers&quot;:[&quot;00001011&quot;],&quot;CaseSensitive&quot;:false,&quot;FuzzyMatch&quot;:false},{&quot;Num&quot;:3,&quot;Score&quot;:1.0,&quot;Answers&quot;:[&quot;00001011&quot;],&quot;CaseSensitive&quot;:false,&quot;FuzzyMatch&quot;:false},{&quot;Num&quot;:4,&quot;Score&quot;:1.0,&quot;Answers&quot;:[&quot;10010110&quot;],&quot;CaseSensitive&quot;:false,&quot;FuzzyMatch&quot;:false},{&quot;Num&quot;:5,&quot;Score&quot;:1.0,&quot;Answers&quot;:[&quot;11101001&quot;],&quot;CaseSensitive&quot;:false,&quot;FuzzyMatch&quot;:false},{&quot;Num&quot;:6,&quot;Score&quot;:1.0,&quot;Answers&quot;:[&quot;11101010&quot;],&quot;CaseSensitive&quot;:false,&quot;FuzzyMatch&quot;:false}]"/>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
  <p:tag name="PROBLEMBLANK" val="[{&quot;Num&quot;:1,&quot;Score&quot;:1.0,&quot;Answers&quot;:[&quot;177777&quot;],&quot;CaseSensitive&quot;:false,&quot;FuzzyMatch&quot;:false},{&quot;Num&quot;:2,&quot;Score&quot;:1.0,&quot;Answers&quot;:[&quot;ffff&quot;],&quot;CaseSensitive&quot;:false,&quot;FuzzyMatch&quot;:false},{&quot;Num&quot;:3,&quot;Score&quot;:1.0,&quot;Answers&quot;:[&quot;65535&quot;],&quot;CaseSensitive&quot;:false,&quot;FuzzyMatch&quot;:false}]"/>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001001110101.0101&quot;],&quot;CaseSensitive&quot;:false,&quot;FuzzyMatch&quot;:false},{&quot;Num&quot;:2,&quot;Score&quot;:1.0,&quot;Answers&quot;:[&quot;100010011.1&quot;],&quot;CaseSensitive&quot;:false,&quot;FuzzyMatch&quot;:false}]"/>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6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主题4</Template>
  <TotalTime>16444</TotalTime>
  <Words>4208</Words>
  <Application>Microsoft Office PowerPoint</Application>
  <PresentationFormat>宽屏</PresentationFormat>
  <Paragraphs>616</Paragraphs>
  <Slides>52</Slides>
  <Notes>41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66" baseType="lpstr">
      <vt:lpstr>黑体</vt:lpstr>
      <vt:lpstr>宋体</vt:lpstr>
      <vt:lpstr>Microsoft Yahei</vt:lpstr>
      <vt:lpstr>Arial</vt:lpstr>
      <vt:lpstr>Impact</vt:lpstr>
      <vt:lpstr>Microsoft Sans Serif</vt:lpstr>
      <vt:lpstr>Symbol</vt:lpstr>
      <vt:lpstr>Times</vt:lpstr>
      <vt:lpstr>Times New Roman</vt:lpstr>
      <vt:lpstr>Verdana</vt:lpstr>
      <vt:lpstr>Wingdings</vt:lpstr>
      <vt:lpstr>主题4</vt:lpstr>
      <vt:lpstr>CorelDRAW</vt:lpstr>
      <vt:lpstr>公式</vt:lpstr>
      <vt:lpstr>Chapter 2   Number Systems, Operations, and Codes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薇 潘</cp:lastModifiedBy>
  <cp:revision>170</cp:revision>
  <dcterms:created xsi:type="dcterms:W3CDTF">2006-09-20T21:54:22Z</dcterms:created>
  <dcterms:modified xsi:type="dcterms:W3CDTF">2020-09-29T08:25:35Z</dcterms:modified>
</cp:coreProperties>
</file>