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notesSlides/notesSlide22.xml" ContentType="application/vnd.openxmlformats-officedocument.presentationml.notesSlide+xml"/>
  <Override PartName="/ppt/tags/tag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9" r:id="rId2"/>
    <p:sldMasterId id="2147483707" r:id="rId3"/>
    <p:sldMasterId id="2147483726" r:id="rId4"/>
  </p:sldMasterIdLst>
  <p:notesMasterIdLst>
    <p:notesMasterId r:id="rId82"/>
  </p:notesMasterIdLst>
  <p:sldIdLst>
    <p:sldId id="310" r:id="rId5"/>
    <p:sldId id="340" r:id="rId6"/>
    <p:sldId id="257" r:id="rId7"/>
    <p:sldId id="266" r:id="rId8"/>
    <p:sldId id="341" r:id="rId9"/>
    <p:sldId id="267" r:id="rId10"/>
    <p:sldId id="271" r:id="rId11"/>
    <p:sldId id="272" r:id="rId12"/>
    <p:sldId id="268" r:id="rId13"/>
    <p:sldId id="286" r:id="rId14"/>
    <p:sldId id="342" r:id="rId15"/>
    <p:sldId id="287" r:id="rId16"/>
    <p:sldId id="343" r:id="rId17"/>
    <p:sldId id="288" r:id="rId18"/>
    <p:sldId id="289" r:id="rId19"/>
    <p:sldId id="269" r:id="rId20"/>
    <p:sldId id="273" r:id="rId21"/>
    <p:sldId id="270" r:id="rId22"/>
    <p:sldId id="311" r:id="rId23"/>
    <p:sldId id="344" r:id="rId24"/>
    <p:sldId id="312" r:id="rId25"/>
    <p:sldId id="345" r:id="rId26"/>
    <p:sldId id="346" r:id="rId27"/>
    <p:sldId id="347" r:id="rId28"/>
    <p:sldId id="348" r:id="rId29"/>
    <p:sldId id="313" r:id="rId30"/>
    <p:sldId id="316" r:id="rId31"/>
    <p:sldId id="317" r:id="rId32"/>
    <p:sldId id="350" r:id="rId33"/>
    <p:sldId id="349" r:id="rId34"/>
    <p:sldId id="277" r:id="rId35"/>
    <p:sldId id="318" r:id="rId36"/>
    <p:sldId id="351" r:id="rId37"/>
    <p:sldId id="352" r:id="rId38"/>
    <p:sldId id="353" r:id="rId39"/>
    <p:sldId id="354" r:id="rId40"/>
    <p:sldId id="319" r:id="rId41"/>
    <p:sldId id="278" r:id="rId42"/>
    <p:sldId id="355" r:id="rId43"/>
    <p:sldId id="281" r:id="rId44"/>
    <p:sldId id="356" r:id="rId45"/>
    <p:sldId id="358" r:id="rId46"/>
    <p:sldId id="320" r:id="rId47"/>
    <p:sldId id="322" r:id="rId48"/>
    <p:sldId id="357" r:id="rId49"/>
    <p:sldId id="291" r:id="rId50"/>
    <p:sldId id="323" r:id="rId51"/>
    <p:sldId id="325" r:id="rId52"/>
    <p:sldId id="364" r:id="rId53"/>
    <p:sldId id="360" r:id="rId54"/>
    <p:sldId id="361" r:id="rId55"/>
    <p:sldId id="362" r:id="rId56"/>
    <p:sldId id="299" r:id="rId57"/>
    <p:sldId id="326" r:id="rId58"/>
    <p:sldId id="324" r:id="rId59"/>
    <p:sldId id="363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258" r:id="rId71"/>
    <p:sldId id="309" r:id="rId72"/>
    <p:sldId id="259" r:id="rId73"/>
    <p:sldId id="300" r:id="rId74"/>
    <p:sldId id="302" r:id="rId75"/>
    <p:sldId id="303" r:id="rId76"/>
    <p:sldId id="308" r:id="rId77"/>
    <p:sldId id="306" r:id="rId78"/>
    <p:sldId id="304" r:id="rId79"/>
    <p:sldId id="305" r:id="rId80"/>
    <p:sldId id="359" r:id="rId8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99FF"/>
    <a:srgbClr val="99CCFF"/>
    <a:srgbClr val="66CCFF"/>
    <a:srgbClr val="6699FF"/>
    <a:srgbClr val="CCECFF"/>
    <a:srgbClr val="0000CC"/>
    <a:srgbClr val="0099FF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44" autoAdjust="0"/>
    <p:restoredTop sz="94660"/>
  </p:normalViewPr>
  <p:slideViewPr>
    <p:cSldViewPr>
      <p:cViewPr varScale="1">
        <p:scale>
          <a:sx n="84" d="100"/>
          <a:sy n="84" d="100"/>
        </p:scale>
        <p:origin x="39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C12C82B-E2E4-4218-8AA3-9D60DFBB27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867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B9920-3009-4EE4-9CAB-187A31F8FAB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7017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E41BD-ACAE-40B5-8B59-2637F54D9FB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887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03672-3BD9-4158-AB33-6037F362077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1998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B029E-3D69-41AE-A3A4-9DBF37421B3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855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33D11-BD83-475D-90B7-D8EDADE5C08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5258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9F20A-F239-412F-8B3A-D0CBEE42725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7480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45E45A-3613-450B-8B7C-3037828F2F25}" type="slidenum">
              <a:rPr lang="en-US" altLang="zh-CN" smtClean="0">
                <a:latin typeface="Arial" charset="0"/>
              </a:rPr>
              <a:pPr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1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94075-2A94-4C47-8AA1-B1EA6BDAB12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3964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94075-2A94-4C47-8AA1-B1EA6BDAB12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9516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ECEF8-0DC2-4039-BDCB-CC8A4167017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1750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ECEF8-0DC2-4039-BDCB-CC8A4167017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180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B9920-3009-4EE4-9CAB-187A31F8FAB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21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D6E3B-C91D-4803-B080-8304A77EEF6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6361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D6E3B-C91D-4803-B080-8304A77EEF6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8352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BB2A3-D86A-42D6-B44B-86FD90A535C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6640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2111E-E28F-41D6-9313-E1AD7521B955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5265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CF93F-E520-4137-8C33-B56884651A30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1874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9C602-DCD1-41D9-8E4E-93C3AE44502C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181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A1184-CDCD-4980-A345-0FFDBF239606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3462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70124-61AE-4369-97E5-44B9E9FEF7C4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659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D7817-FB29-4CBD-9E99-C319291DB10F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33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A5297-D660-4ADC-A0A9-C13D3B66136A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56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19E61-2E12-4E12-9124-E77623A0B4C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74641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398AA-B11B-4564-9FF5-D6027A2B3107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037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84175-3034-45D9-A0C7-74CA643E47C4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0808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11F9A-A342-4812-94AE-D79DA4F2FF5E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2145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347F4-AC99-4E5A-BC5F-CE2197487BE5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027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15D32-CB5E-46A2-B497-04709EED2CE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3515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3C23C-0343-4A83-BE84-0E275B87DF7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879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AEF0B-8849-4BA5-B5D5-9BB8834DF19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749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9B3A4-D0F9-4CD0-B6CC-77FF65CF777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914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44F97-E3CD-4233-9B70-9E58E74263A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9094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EBEFB-38AF-45DA-9F87-5BF774A760A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803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12700" y="2708276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400" b="0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 b="0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 userDrawn="1"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7902" name="Rectangle 14"/>
          <p:cNvSpPr>
            <a:spLocks noChangeArrowheads="1"/>
          </p:cNvSpPr>
          <p:nvPr userDrawn="1"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Floyd, Digital Fundamentals, 10</a:t>
            </a:r>
            <a:r>
              <a:rPr lang="en-US" altLang="zh-CN" sz="1200" b="1" baseline="30000">
                <a:solidFill>
                  <a:srgbClr val="FFFFFF"/>
                </a:solidFill>
                <a:ea typeface="宋体" charset="-122"/>
              </a:rPr>
              <a:t>th</a:t>
            </a: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 ed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12700" y="2708276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400" b="0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 b="0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 userDrawn="1"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7902" name="Rectangle 14"/>
          <p:cNvSpPr>
            <a:spLocks noChangeArrowheads="1"/>
          </p:cNvSpPr>
          <p:nvPr userDrawn="1"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Floyd, Digital Fundamentals, 10</a:t>
            </a:r>
            <a:r>
              <a:rPr lang="en-US" altLang="zh-CN" sz="1200" b="1" baseline="30000">
                <a:solidFill>
                  <a:srgbClr val="FFFFFF"/>
                </a:solidFill>
                <a:ea typeface="宋体" charset="-122"/>
              </a:rPr>
              <a:t>th</a:t>
            </a: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 ed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12700" y="2708276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2400" b="0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400" b="0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 userDrawn="1"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7902" name="Rectangle 14"/>
          <p:cNvSpPr>
            <a:spLocks noChangeArrowheads="1"/>
          </p:cNvSpPr>
          <p:nvPr userDrawn="1"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Floyd, Digital Fundamentals, 10</a:t>
            </a:r>
            <a:r>
              <a:rPr lang="en-US" altLang="zh-CN" sz="1200" b="1" baseline="30000">
                <a:solidFill>
                  <a:srgbClr val="FFFFFF"/>
                </a:solidFill>
                <a:ea typeface="宋体" charset="-122"/>
              </a:rPr>
              <a:t>th</a:t>
            </a: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 ed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343025"/>
            <a:ext cx="10972800" cy="51371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B0C09-2E97-45AE-96DB-279190CFF1E0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5154993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3F210-9402-4E12-9B39-F927C5C63FF0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41298361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084CE-7AF9-4887-8980-C3CBFE7ED4C3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5379540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88D7B-0DA5-41F8-873E-28F407E6BA01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426657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30137-F8E1-4D0C-8F45-35D50469526E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4168457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0A686-06E7-4B1A-AACB-A2C42A1FBFE0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8478646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DC0B8-B3C1-414B-84D4-AEAB8A5FABE2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86016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B28AC-3ABE-43AC-AF47-A02426DAA021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18731652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1A2BF-39F5-4390-8809-455195160F79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27438303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357CA-E086-4588-A275-9A01905D9B9E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8059505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3FB31-DDFC-4AFE-B40B-52F91A29D313}" type="slidenum">
              <a:rPr lang="es-ES" altLang="zh-CN"/>
              <a:pPr/>
              <a:t>‹#›</a:t>
            </a:fld>
            <a:endParaRPr lang="es-ES" altLang="zh-CN"/>
          </a:p>
        </p:txBody>
      </p:sp>
    </p:spTree>
    <p:extLst>
      <p:ext uri="{BB962C8B-B14F-4D97-AF65-F5344CB8AC3E}">
        <p14:creationId xmlns:p14="http://schemas.microsoft.com/office/powerpoint/2010/main" val="33525841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 userDrawn="1"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7902" name="Rectangle 14"/>
          <p:cNvSpPr>
            <a:spLocks noChangeArrowheads="1"/>
          </p:cNvSpPr>
          <p:nvPr userDrawn="1"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Floyd, Digital Fundamentals, 10</a:t>
            </a:r>
            <a:r>
              <a:rPr lang="en-US" altLang="zh-CN" sz="1200" b="1" baseline="30000">
                <a:solidFill>
                  <a:srgbClr val="FFFFFF"/>
                </a:solidFill>
                <a:ea typeface="宋体" charset="-122"/>
              </a:rPr>
              <a:t>th</a:t>
            </a:r>
            <a:r>
              <a:rPr lang="en-US" altLang="zh-CN" sz="1200" b="1">
                <a:solidFill>
                  <a:srgbClr val="FFFFFF"/>
                </a:solidFill>
                <a:ea typeface="宋体" charset="-122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36709170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343025"/>
            <a:ext cx="10972800" cy="51371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860404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6863244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2584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882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1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400" b="0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400" b="0"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Floyd, Digital Fundamentals, 10</a:t>
            </a:r>
            <a:r>
              <a:rPr lang="en-US" altLang="zh-CN" sz="1200" baseline="30000">
                <a:solidFill>
                  <a:srgbClr val="996633"/>
                </a:solidFill>
                <a:ea typeface="宋体" charset="-122"/>
              </a:rPr>
              <a:t>th</a:t>
            </a: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 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1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400" b="0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400" b="0"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Floyd, Digital Fundamentals, 10</a:t>
            </a:r>
            <a:r>
              <a:rPr lang="en-US" altLang="zh-CN" sz="1200" baseline="30000">
                <a:solidFill>
                  <a:srgbClr val="996633"/>
                </a:solidFill>
                <a:ea typeface="宋体" charset="-122"/>
              </a:rPr>
              <a:t>th</a:t>
            </a: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 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1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400" b="0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1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2400" b="0">
              <a:ea typeface="+mn-ea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Floyd, Digital Fundamentals, 10</a:t>
            </a:r>
            <a:r>
              <a:rPr lang="en-US" altLang="zh-CN" sz="1200" baseline="30000">
                <a:solidFill>
                  <a:srgbClr val="996633"/>
                </a:solidFill>
                <a:ea typeface="宋体" charset="-122"/>
              </a:rPr>
              <a:t>th</a:t>
            </a: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 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/>
              <a:t>Haga clic para modificar el estilo de texto del patrón</a:t>
            </a:r>
          </a:p>
          <a:p>
            <a:pPr lvl="1"/>
            <a:r>
              <a:rPr lang="es-ES" altLang="zh-CN"/>
              <a:t>Segundo nivel</a:t>
            </a:r>
          </a:p>
          <a:p>
            <a:pPr lvl="2"/>
            <a:r>
              <a:rPr lang="es-ES" altLang="zh-CN"/>
              <a:t>Tercer nivel</a:t>
            </a:r>
          </a:p>
          <a:p>
            <a:pPr lvl="3"/>
            <a:r>
              <a:rPr lang="es-ES" altLang="zh-CN"/>
              <a:t>Cuarto nivel</a:t>
            </a:r>
          </a:p>
          <a:p>
            <a:pPr lvl="4"/>
            <a:r>
              <a:rPr lang="es-ES" altLang="zh-CN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endParaRPr lang="es-E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s-E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02DE0678-F739-4320-9EB0-3FBD22FA090E}" type="slidenum">
              <a:rPr lang="es-ES" altLang="zh-CN"/>
              <a:pPr/>
              <a:t>‹#›</a:t>
            </a:fld>
            <a:endParaRPr lang="es-ES" altLang="zh-CN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© 2009 Pearson Education, Upper Saddle River, NJ 07458. All Rights Reserved</a:t>
            </a: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Floyd, Digital Fundamentals, 10</a:t>
            </a:r>
            <a:r>
              <a:rPr lang="en-US" altLang="zh-CN" sz="1200" baseline="30000">
                <a:solidFill>
                  <a:srgbClr val="996633"/>
                </a:solidFill>
                <a:ea typeface="宋体" charset="-122"/>
              </a:rPr>
              <a:t>th</a:t>
            </a:r>
            <a:r>
              <a:rPr lang="en-US" altLang="zh-CN" sz="1200">
                <a:solidFill>
                  <a:srgbClr val="996633"/>
                </a:solidFill>
                <a:ea typeface="宋体" charset="-122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109399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emf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10" Type="http://schemas.openxmlformats.org/officeDocument/2006/relationships/image" Target="../media/image8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emf"/><Relationship Id="rId2" Type="http://schemas.openxmlformats.org/officeDocument/2006/relationships/slideLayout" Target="../slideLayouts/slideLayout64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png"/><Relationship Id="rId4" Type="http://schemas.openxmlformats.org/officeDocument/2006/relationships/image" Target="../media/image25.wmf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5.png"/><Relationship Id="rId4" Type="http://schemas.openxmlformats.org/officeDocument/2006/relationships/image" Target="../media/image31.wmf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11" Type="http://schemas.openxmlformats.org/officeDocument/2006/relationships/image" Target="../media/image46.png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3.png"/><Relationship Id="rId4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4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oleObject" Target="../embeddings/oleObject58.bin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70.png"/><Relationship Id="rId4" Type="http://schemas.openxmlformats.org/officeDocument/2006/relationships/image" Target="../media/image7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tags" Target="../tags/tag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2.bin"/><Relationship Id="rId4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67.png"/><Relationship Id="rId7" Type="http://schemas.openxmlformats.org/officeDocument/2006/relationships/image" Target="../media/image79.wmf"/><Relationship Id="rId12" Type="http://schemas.openxmlformats.org/officeDocument/2006/relationships/image" Target="../media/image82.png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0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6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7.emf"/><Relationship Id="rId9" Type="http://schemas.openxmlformats.org/officeDocument/2006/relationships/image" Target="../media/image8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90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0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Chapter 4   Boolean Algebra and Logic Simplification 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2743200" y="330200"/>
            <a:ext cx="4959948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Rules 10  </a:t>
            </a:r>
            <a:r>
              <a:rPr lang="en-US" altLang="zh-CN" sz="2800" b="1" i="1" dirty="0">
                <a:solidFill>
                  <a:srgbClr val="FFFF99"/>
                </a:solidFill>
                <a:ea typeface="宋体" charset="-122"/>
              </a:rPr>
              <a:t>A+AB = A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（吸收律）</a:t>
            </a:r>
            <a:endParaRPr lang="en-US" altLang="zh-CN" sz="2800" b="1" dirty="0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149529" name="Text Box 25"/>
          <p:cNvSpPr txBox="1">
            <a:spLocks noChangeArrowheads="1"/>
          </p:cNvSpPr>
          <p:nvPr/>
        </p:nvSpPr>
        <p:spPr bwMode="auto">
          <a:xfrm>
            <a:off x="1143000" y="1025227"/>
            <a:ext cx="9982200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宋体" charset="-122"/>
              </a:rPr>
              <a:t>Rules of Boolean algebra can be illustrated with </a:t>
            </a:r>
            <a:r>
              <a:rPr lang="en-US" altLang="zh-CN" b="1" i="1" dirty="0">
                <a:ea typeface="宋体" charset="-122"/>
              </a:rPr>
              <a:t>Venn</a:t>
            </a:r>
            <a:r>
              <a:rPr lang="en-US" altLang="zh-CN" b="1" dirty="0">
                <a:ea typeface="宋体" charset="-122"/>
              </a:rPr>
              <a:t> diagrams. The variable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 is shown as an area.</a:t>
            </a:r>
          </a:p>
        </p:txBody>
      </p:sp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1143000" y="1987897"/>
            <a:ext cx="9982200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宋体" charset="-122"/>
              </a:rPr>
              <a:t>The rule </a:t>
            </a:r>
            <a:r>
              <a:rPr lang="en-US" altLang="zh-CN" b="1" i="1" dirty="0">
                <a:ea typeface="宋体" charset="-122"/>
              </a:rPr>
              <a:t>A + AB = A</a:t>
            </a:r>
            <a:r>
              <a:rPr lang="en-US" altLang="zh-CN" b="1" dirty="0">
                <a:ea typeface="宋体" charset="-122"/>
              </a:rPr>
              <a:t> can be illustrated easily with a diagram. Add an overlapping area to represent the variable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b="1" dirty="0">
                <a:ea typeface="宋体" charset="-122"/>
              </a:rPr>
              <a:t>.</a:t>
            </a:r>
          </a:p>
        </p:txBody>
      </p:sp>
      <p:graphicFrame>
        <p:nvGraphicFramePr>
          <p:cNvPr id="1495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1334"/>
              </p:ext>
            </p:extLst>
          </p:nvPr>
        </p:nvGraphicFramePr>
        <p:xfrm>
          <a:off x="2971801" y="3581400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5" name="CorelDRAW" r:id="rId4" imgW="2805480" imgH="1820520" progId="">
                  <p:embed/>
                </p:oleObj>
              </mc:Choice>
              <mc:Fallback>
                <p:oleObj name="CorelDRAW" r:id="rId4" imgW="2805480" imgH="182052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581400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1143000" y="2967335"/>
            <a:ext cx="9982200" cy="46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宋体" charset="-122"/>
              </a:rPr>
              <a:t>The overlap region between A and B represents </a:t>
            </a:r>
            <a:r>
              <a:rPr lang="en-US" altLang="zh-CN" b="1" i="1" dirty="0">
                <a:solidFill>
                  <a:srgbClr val="FA6F06"/>
                </a:solidFill>
                <a:ea typeface="宋体" charset="-122"/>
              </a:rPr>
              <a:t>AB</a:t>
            </a:r>
            <a:r>
              <a:rPr lang="en-US" altLang="zh-CN" b="1" dirty="0">
                <a:ea typeface="宋体" charset="-122"/>
              </a:rPr>
              <a:t>. </a:t>
            </a:r>
          </a:p>
        </p:txBody>
      </p:sp>
      <p:graphicFrame>
        <p:nvGraphicFramePr>
          <p:cNvPr id="1495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062730"/>
              </p:ext>
            </p:extLst>
          </p:nvPr>
        </p:nvGraphicFramePr>
        <p:xfrm>
          <a:off x="6472238" y="3581400"/>
          <a:ext cx="26717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6" name="CorelDRAW" r:id="rId6" imgW="2805480" imgH="1820520" progId="">
                  <p:embed/>
                </p:oleObj>
              </mc:Choice>
              <mc:Fallback>
                <p:oleObj name="CorelDRAW" r:id="rId6" imgW="2805480" imgH="182052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38" y="3581400"/>
                        <a:ext cx="26717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800349"/>
              </p:ext>
            </p:extLst>
          </p:nvPr>
        </p:nvGraphicFramePr>
        <p:xfrm>
          <a:off x="2971801" y="3581400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7" name="CorelDRAW" r:id="rId8" imgW="2805480" imgH="1820520" progId="">
                  <p:embed/>
                </p:oleObj>
              </mc:Choice>
              <mc:Fallback>
                <p:oleObj name="CorelDRAW" r:id="rId8" imgW="2805480" imgH="182052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581400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237076"/>
              </p:ext>
            </p:extLst>
          </p:nvPr>
        </p:nvGraphicFramePr>
        <p:xfrm>
          <a:off x="4038600" y="3810000"/>
          <a:ext cx="1271588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8" name="CorelDRAW" r:id="rId9" imgW="1280880" imgH="1280880" progId="">
                  <p:embed/>
                </p:oleObj>
              </mc:Choice>
              <mc:Fallback>
                <p:oleObj name="CorelDRAW" r:id="rId9" imgW="1280880" imgH="128088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10000"/>
                        <a:ext cx="1271588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532984"/>
              </p:ext>
            </p:extLst>
          </p:nvPr>
        </p:nvGraphicFramePr>
        <p:xfrm>
          <a:off x="2971801" y="3581400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99" name="CorelDRAW" r:id="rId11" imgW="2805480" imgH="1820520" progId="">
                  <p:embed/>
                </p:oleObj>
              </mc:Choice>
              <mc:Fallback>
                <p:oleObj name="CorelDRAW" r:id="rId11" imgW="2805480" imgH="182052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581400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1143000" y="5410201"/>
            <a:ext cx="9982200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宋体" charset="-122"/>
              </a:rPr>
              <a:t>The diagram visually shows that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AB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= </a:t>
            </a:r>
            <a:r>
              <a:rPr lang="en-US" altLang="zh-CN" b="1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b="1" i="1" dirty="0">
                <a:ea typeface="宋体" charset="-122"/>
              </a:rPr>
              <a:t>. </a:t>
            </a:r>
            <a:r>
              <a:rPr lang="en-US" altLang="zh-CN" b="1" dirty="0">
                <a:ea typeface="宋体" charset="-122"/>
              </a:rPr>
              <a:t>Other rules can be illustrated with the diagrams as well.</a:t>
            </a:r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5943600" y="419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ea typeface="宋体" charset="-122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2" grpId="0" animBg="1"/>
      <p:bldP spid="149535" grpId="0" animBg="1"/>
      <p:bldP spid="149540" grpId="0" animBg="1"/>
      <p:bldP spid="1495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451054"/>
              </p:ext>
            </p:extLst>
          </p:nvPr>
        </p:nvGraphicFramePr>
        <p:xfrm>
          <a:off x="3135086" y="1905000"/>
          <a:ext cx="3320143" cy="2286000"/>
        </p:xfrm>
        <a:graphic>
          <a:graphicData uri="http://schemas.openxmlformats.org/drawingml/2006/table">
            <a:tbl>
              <a:tblPr/>
              <a:tblGrid>
                <a:gridCol w="95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A+A*B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14400" y="4299911"/>
            <a:ext cx="62483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+mn-ea"/>
              </a:rPr>
              <a:t>代数证明</a:t>
            </a:r>
            <a:r>
              <a:rPr lang="en-US" altLang="zh-CN" sz="2800" b="1" dirty="0">
                <a:latin typeface="+mn-ea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latin typeface="+mn-ea"/>
              </a:rPr>
              <a:t>                      </a:t>
            </a:r>
            <a:r>
              <a:rPr lang="zh-CN" altLang="en-US" sz="2800" b="1" dirty="0">
                <a:latin typeface="+mn-ea"/>
              </a:rPr>
              <a:t>证明：</a:t>
            </a:r>
            <a:r>
              <a:rPr lang="en-US" altLang="zh-CN" sz="2800" b="1" dirty="0">
                <a:latin typeface="+mn-ea"/>
              </a:rPr>
              <a:t>A+A*B=A*1+A*B 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                                               </a:t>
            </a:r>
            <a:r>
              <a:rPr lang="en-US" altLang="zh-CN" sz="2800" b="1" dirty="0">
                <a:latin typeface="+mn-ea"/>
              </a:rPr>
              <a:t>=A*(1+B)  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                                               </a:t>
            </a:r>
            <a:r>
              <a:rPr lang="en-US" altLang="zh-CN" sz="2800" b="1" dirty="0">
                <a:latin typeface="+mn-ea"/>
              </a:rPr>
              <a:t>=A*1          </a:t>
            </a:r>
            <a:r>
              <a:rPr lang="zh-CN" altLang="en-US" sz="2800" b="1" dirty="0">
                <a:latin typeface="+mn-ea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                                               </a:t>
            </a:r>
            <a:r>
              <a:rPr lang="en-US" altLang="zh-CN" sz="2800" b="1" dirty="0">
                <a:latin typeface="+mn-ea"/>
              </a:rPr>
              <a:t>=A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gray">
          <a:xfrm>
            <a:off x="914400" y="1749758"/>
            <a:ext cx="251460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真值表证明：</a:t>
            </a:r>
          </a:p>
        </p:txBody>
      </p:sp>
      <p:sp>
        <p:nvSpPr>
          <p:cNvPr id="5" name="矩形 4"/>
          <p:cNvSpPr/>
          <p:nvPr/>
        </p:nvSpPr>
        <p:spPr>
          <a:xfrm>
            <a:off x="2590800" y="376849"/>
            <a:ext cx="3581398" cy="85382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square">
            <a:noAutofit/>
          </a:bodyPr>
          <a:lstStyle/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</a:rPr>
              <a:t>请证明 </a:t>
            </a:r>
            <a:r>
              <a:rPr lang="en-US" altLang="zh-CN" sz="2800" b="1" dirty="0">
                <a:latin typeface="+mn-ea"/>
              </a:rPr>
              <a:t>A+A*B=A</a:t>
            </a:r>
          </a:p>
        </p:txBody>
      </p:sp>
      <p:sp>
        <p:nvSpPr>
          <p:cNvPr id="6" name="矩形 5"/>
          <p:cNvSpPr/>
          <p:nvPr/>
        </p:nvSpPr>
        <p:spPr>
          <a:xfrm>
            <a:off x="6267993" y="376849"/>
            <a:ext cx="3080656" cy="85382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square">
            <a:no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A*(A+B)=A</a:t>
            </a:r>
          </a:p>
        </p:txBody>
      </p:sp>
      <p:graphicFrame>
        <p:nvGraphicFramePr>
          <p:cNvPr id="7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490588"/>
              </p:ext>
            </p:extLst>
          </p:nvPr>
        </p:nvGraphicFramePr>
        <p:xfrm>
          <a:off x="7064829" y="1905000"/>
          <a:ext cx="3603171" cy="2286000"/>
        </p:xfrm>
        <a:graphic>
          <a:graphicData uri="http://schemas.openxmlformats.org/drawingml/2006/table">
            <a:tbl>
              <a:tblPr/>
              <a:tblGrid>
                <a:gridCol w="936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A*(A+B)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064829" y="4724400"/>
            <a:ext cx="4038600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思考：</a:t>
            </a:r>
            <a:r>
              <a:rPr lang="en-US" altLang="zh-CN" sz="2800" b="1" dirty="0">
                <a:latin typeface="+mn-ea"/>
              </a:rPr>
              <a:t>AB’+ACB’(D+C’F)=AB’</a:t>
            </a:r>
            <a:r>
              <a:rPr lang="zh-CN" altLang="en-US" sz="2800" b="1" dirty="0">
                <a:latin typeface="+mn-ea"/>
              </a:rPr>
              <a:t>成立吗？</a:t>
            </a:r>
          </a:p>
        </p:txBody>
      </p:sp>
    </p:spTree>
    <p:extLst>
      <p:ext uri="{BB962C8B-B14F-4D97-AF65-F5344CB8AC3E}">
        <p14:creationId xmlns:p14="http://schemas.microsoft.com/office/powerpoint/2010/main" val="361079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86" name="Text Box 34"/>
          <p:cNvSpPr txBox="1">
            <a:spLocks noChangeArrowheads="1"/>
          </p:cNvSpPr>
          <p:nvPr/>
        </p:nvSpPr>
        <p:spPr bwMode="auto">
          <a:xfrm>
            <a:off x="2514600" y="1828800"/>
            <a:ext cx="8865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charset="-122"/>
              </a:rPr>
              <a:t>Illustrate the rule                            with a Venn diagram.</a:t>
            </a:r>
          </a:p>
        </p:txBody>
      </p:sp>
      <p:grpSp>
        <p:nvGrpSpPr>
          <p:cNvPr id="151594" name="Group 42"/>
          <p:cNvGrpSpPr>
            <a:grpSpLocks/>
          </p:cNvGrpSpPr>
          <p:nvPr/>
        </p:nvGrpSpPr>
        <p:grpSpPr bwMode="auto">
          <a:xfrm>
            <a:off x="4948237" y="4613922"/>
            <a:ext cx="3108492" cy="1733550"/>
            <a:chOff x="432" y="2796"/>
            <a:chExt cx="1683" cy="1092"/>
          </a:xfrm>
        </p:grpSpPr>
        <p:sp>
          <p:nvSpPr>
            <p:cNvPr id="151587" name="AutoShape 35"/>
            <p:cNvSpPr>
              <a:spLocks noChangeAspect="1" noChangeArrowheads="1" noTextEdit="1"/>
            </p:cNvSpPr>
            <p:nvPr/>
          </p:nvSpPr>
          <p:spPr bwMode="auto">
            <a:xfrm>
              <a:off x="432" y="2796"/>
              <a:ext cx="1683" cy="1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51589" name="Rectangle 37"/>
            <p:cNvSpPr>
              <a:spLocks noChangeArrowheads="1"/>
            </p:cNvSpPr>
            <p:nvPr/>
          </p:nvSpPr>
          <p:spPr bwMode="auto">
            <a:xfrm>
              <a:off x="444" y="2808"/>
              <a:ext cx="1656" cy="1068"/>
            </a:xfrm>
            <a:prstGeom prst="rect">
              <a:avLst/>
            </a:prstGeom>
            <a:solidFill>
              <a:srgbClr val="66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51590" name="Rectangle 38"/>
            <p:cNvSpPr>
              <a:spLocks noChangeArrowheads="1"/>
            </p:cNvSpPr>
            <p:nvPr/>
          </p:nvSpPr>
          <p:spPr bwMode="auto">
            <a:xfrm>
              <a:off x="444" y="2808"/>
              <a:ext cx="1656" cy="106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51591" name="Oval 39"/>
            <p:cNvSpPr>
              <a:spLocks noChangeArrowheads="1"/>
            </p:cNvSpPr>
            <p:nvPr/>
          </p:nvSpPr>
          <p:spPr bwMode="auto">
            <a:xfrm>
              <a:off x="666" y="2964"/>
              <a:ext cx="750" cy="756"/>
            </a:xfrm>
            <a:prstGeom prst="ellipse">
              <a:avLst/>
            </a:prstGeom>
            <a:solidFill>
              <a:srgbClr val="E5E5E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51592" name="Rectangle 40"/>
            <p:cNvSpPr>
              <a:spLocks noChangeArrowheads="1"/>
            </p:cNvSpPr>
            <p:nvPr/>
          </p:nvSpPr>
          <p:spPr bwMode="auto">
            <a:xfrm>
              <a:off x="584" y="2832"/>
              <a:ext cx="138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solidFill>
                    <a:srgbClr val="000000"/>
                  </a:solidFill>
                  <a:ea typeface="宋体" charset="-122"/>
                </a:rPr>
                <a:t>A</a:t>
              </a:r>
              <a:endParaRPr lang="en-US" altLang="zh-CN" sz="2800">
                <a:ea typeface="宋体" charset="-122"/>
              </a:endParaRPr>
            </a:p>
          </p:txBody>
        </p:sp>
        <p:sp>
          <p:nvSpPr>
            <p:cNvPr id="151593" name="Line 41"/>
            <p:cNvSpPr>
              <a:spLocks noChangeShapeType="1"/>
            </p:cNvSpPr>
            <p:nvPr/>
          </p:nvSpPr>
          <p:spPr bwMode="auto">
            <a:xfrm>
              <a:off x="594" y="2846"/>
              <a:ext cx="1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4419600" y="550793"/>
            <a:ext cx="3864123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Rules 11 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（消去律）</a:t>
            </a:r>
            <a:endParaRPr lang="en-US" altLang="zh-CN" sz="2800" b="1" dirty="0">
              <a:solidFill>
                <a:srgbClr val="FFFF99"/>
              </a:solidFill>
              <a:ea typeface="宋体" charset="-122"/>
            </a:endParaRPr>
          </a:p>
        </p:txBody>
      </p:sp>
      <p:grpSp>
        <p:nvGrpSpPr>
          <p:cNvPr id="151568" name="Group 16"/>
          <p:cNvGrpSpPr>
            <a:grpSpLocks/>
          </p:cNvGrpSpPr>
          <p:nvPr/>
        </p:nvGrpSpPr>
        <p:grpSpPr bwMode="auto">
          <a:xfrm>
            <a:off x="5030716" y="1835087"/>
            <a:ext cx="2748329" cy="593133"/>
            <a:chOff x="2304" y="1152"/>
            <a:chExt cx="1488" cy="601"/>
          </a:xfrm>
        </p:grpSpPr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304" y="1152"/>
              <a:ext cx="148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  <a:ea typeface="宋体" charset="-122"/>
                </a:rPr>
                <a:t>A</a:t>
              </a:r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 + </a:t>
              </a:r>
              <a:r>
                <a:rPr lang="en-US" altLang="zh-CN" sz="2800" i="1" dirty="0">
                  <a:solidFill>
                    <a:srgbClr val="FF0000"/>
                  </a:solidFill>
                  <a:ea typeface="宋体" charset="-122"/>
                </a:rPr>
                <a:t>AB</a:t>
              </a:r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 = </a:t>
              </a:r>
              <a:r>
                <a:rPr lang="en-US" altLang="zh-CN" sz="2800" i="1" dirty="0">
                  <a:solidFill>
                    <a:srgbClr val="FF0000"/>
                  </a:solidFill>
                  <a:ea typeface="宋体" charset="-122"/>
                </a:rPr>
                <a:t>A + B</a:t>
              </a:r>
            </a:p>
          </p:txBody>
        </p:sp>
        <p:sp>
          <p:nvSpPr>
            <p:cNvPr id="151570" name="Line 18"/>
            <p:cNvSpPr>
              <a:spLocks noChangeShapeType="1"/>
            </p:cNvSpPr>
            <p:nvPr/>
          </p:nvSpPr>
          <p:spPr bwMode="auto">
            <a:xfrm>
              <a:off x="2704" y="1208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51571" name="Group 19"/>
          <p:cNvGrpSpPr>
            <a:grpSpLocks/>
          </p:cNvGrpSpPr>
          <p:nvPr/>
        </p:nvGrpSpPr>
        <p:grpSpPr bwMode="auto">
          <a:xfrm>
            <a:off x="2590800" y="2509118"/>
            <a:ext cx="9220200" cy="1816050"/>
            <a:chOff x="816" y="1728"/>
            <a:chExt cx="4080" cy="1235"/>
          </a:xfrm>
          <a:solidFill>
            <a:srgbClr val="FFFFCC"/>
          </a:solidFill>
        </p:grpSpPr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816" y="1728"/>
              <a:ext cx="4080" cy="12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marL="342900" indent="-342900" eaLnBrk="1" hangingPunct="1">
                <a:buFont typeface="Arial" panose="020B0604020202020204" pitchFamily="34" charset="0"/>
                <a:buChar char="•"/>
              </a:pPr>
              <a:r>
                <a:rPr lang="en-US" altLang="zh-CN" sz="2800" dirty="0">
                  <a:ea typeface="宋体" charset="-122"/>
                </a:rPr>
                <a:t>This time, </a:t>
              </a:r>
              <a:r>
                <a:rPr lang="en-US" altLang="zh-CN" sz="2800" i="1" dirty="0">
                  <a:solidFill>
                    <a:srgbClr val="0066FF"/>
                  </a:solidFill>
                  <a:ea typeface="宋体" charset="-122"/>
                </a:rPr>
                <a:t>A</a:t>
              </a:r>
              <a:r>
                <a:rPr lang="en-US" altLang="zh-CN" sz="2800" dirty="0">
                  <a:ea typeface="宋体" charset="-122"/>
                </a:rPr>
                <a:t> is represented by the blue area and </a:t>
              </a:r>
              <a:r>
                <a:rPr lang="en-US" altLang="zh-CN" sz="2800" i="1" dirty="0">
                  <a:solidFill>
                    <a:srgbClr val="FF0000"/>
                  </a:solidFill>
                  <a:ea typeface="宋体" charset="-122"/>
                </a:rPr>
                <a:t>B</a:t>
              </a:r>
              <a:r>
                <a:rPr lang="en-US" altLang="zh-CN" sz="2800" dirty="0">
                  <a:ea typeface="宋体" charset="-122"/>
                </a:rPr>
                <a:t> again by the red circle.</a:t>
              </a:r>
            </a:p>
            <a:p>
              <a:pPr marL="342900" indent="-342900" eaLnBrk="1" hangingPunct="1">
                <a:buFont typeface="Arial" panose="020B0604020202020204" pitchFamily="34" charset="0"/>
                <a:buChar char="•"/>
              </a:pPr>
              <a:r>
                <a:rPr lang="en-US" altLang="zh-CN" sz="2800" dirty="0">
                  <a:ea typeface="宋体" charset="-122"/>
                </a:rPr>
                <a:t>The intersection represents</a:t>
              </a:r>
            </a:p>
            <a:p>
              <a:pPr marL="342900" indent="-342900" eaLnBrk="1" hangingPunct="1">
                <a:buFont typeface="Arial" panose="020B0604020202020204" pitchFamily="34" charset="0"/>
                <a:buChar char="•"/>
              </a:pPr>
              <a:r>
                <a:rPr lang="en-US" altLang="zh-CN" sz="2800" dirty="0">
                  <a:ea typeface="宋体" charset="-122"/>
                </a:rPr>
                <a:t> Notice that </a:t>
              </a:r>
              <a:r>
                <a:rPr lang="en-US" altLang="zh-CN" sz="2800" i="1" dirty="0">
                  <a:solidFill>
                    <a:srgbClr val="FF0000"/>
                  </a:solidFill>
                  <a:ea typeface="宋体" charset="-122"/>
                </a:rPr>
                <a:t>A</a:t>
              </a:r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 + </a:t>
              </a:r>
              <a:r>
                <a:rPr lang="en-US" altLang="zh-CN" sz="2800" i="1" dirty="0">
                  <a:solidFill>
                    <a:srgbClr val="FF0000"/>
                  </a:solidFill>
                  <a:ea typeface="宋体" charset="-122"/>
                </a:rPr>
                <a:t>AB</a:t>
              </a:r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 = </a:t>
              </a:r>
              <a:r>
                <a:rPr lang="en-US" altLang="zh-CN" sz="2800" i="1" dirty="0">
                  <a:solidFill>
                    <a:srgbClr val="FF0000"/>
                  </a:solidFill>
                  <a:ea typeface="宋体" charset="-122"/>
                </a:rPr>
                <a:t>A + B</a:t>
              </a:r>
              <a:endParaRPr lang="en-US" altLang="zh-CN" sz="2800" dirty="0">
                <a:ea typeface="宋体" charset="-122"/>
              </a:endParaRPr>
            </a:p>
          </p:txBody>
        </p:sp>
        <p:sp>
          <p:nvSpPr>
            <p:cNvPr id="151573" name="Line 21"/>
            <p:cNvSpPr>
              <a:spLocks noChangeShapeType="1"/>
            </p:cNvSpPr>
            <p:nvPr/>
          </p:nvSpPr>
          <p:spPr bwMode="auto">
            <a:xfrm>
              <a:off x="1659" y="1776"/>
              <a:ext cx="144" cy="0"/>
            </a:xfrm>
            <a:prstGeom prst="line">
              <a:avLst/>
            </a:prstGeom>
            <a:grpFill/>
            <a:ln w="9525">
              <a:solidFill>
                <a:srgbClr val="00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endParaRPr lang="zh-CN" altLang="en-US" sz="2800"/>
            </a:p>
          </p:txBody>
        </p:sp>
      </p:grpSp>
      <p:graphicFrame>
        <p:nvGraphicFramePr>
          <p:cNvPr id="1515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00951"/>
              </p:ext>
            </p:extLst>
          </p:nvPr>
        </p:nvGraphicFramePr>
        <p:xfrm>
          <a:off x="5967413" y="4842522"/>
          <a:ext cx="147944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37" name="CorelDRAW" r:id="rId4" imgW="1280880" imgH="1280880" progId="">
                  <p:embed/>
                </p:oleObj>
              </mc:Choice>
              <mc:Fallback>
                <p:oleObj name="CorelDRAW" r:id="rId4" imgW="1280880" imgH="128088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4842522"/>
                        <a:ext cx="147944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76" name="Group 24"/>
          <p:cNvGrpSpPr>
            <a:grpSpLocks/>
          </p:cNvGrpSpPr>
          <p:nvPr/>
        </p:nvGrpSpPr>
        <p:grpSpPr bwMode="auto">
          <a:xfrm>
            <a:off x="6917003" y="3371066"/>
            <a:ext cx="707400" cy="954089"/>
            <a:chOff x="2792" y="4264"/>
            <a:chExt cx="383" cy="601"/>
          </a:xfrm>
        </p:grpSpPr>
        <p:sp>
          <p:nvSpPr>
            <p:cNvPr id="151577" name="Text Box 25"/>
            <p:cNvSpPr txBox="1">
              <a:spLocks noChangeArrowheads="1"/>
            </p:cNvSpPr>
            <p:nvPr/>
          </p:nvSpPr>
          <p:spPr bwMode="auto">
            <a:xfrm>
              <a:off x="2792" y="4264"/>
              <a:ext cx="383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6600FF"/>
                  </a:solidFill>
                  <a:ea typeface="宋体" charset="-122"/>
                </a:rPr>
                <a:t>AB</a:t>
              </a:r>
              <a:r>
                <a:rPr lang="en-US" altLang="zh-CN" sz="2800" dirty="0">
                  <a:ea typeface="宋体" charset="-122"/>
                </a:rPr>
                <a:t>.</a:t>
              </a:r>
            </a:p>
          </p:txBody>
        </p:sp>
        <p:sp>
          <p:nvSpPr>
            <p:cNvPr id="151578" name="Line 26"/>
            <p:cNvSpPr>
              <a:spLocks noChangeShapeType="1"/>
            </p:cNvSpPr>
            <p:nvPr/>
          </p:nvSpPr>
          <p:spPr bwMode="auto">
            <a:xfrm>
              <a:off x="2887" y="4312"/>
              <a:ext cx="96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51579" name="Group 27"/>
          <p:cNvGrpSpPr>
            <a:grpSpLocks/>
          </p:cNvGrpSpPr>
          <p:nvPr/>
        </p:nvGrpSpPr>
        <p:grpSpPr bwMode="auto">
          <a:xfrm>
            <a:off x="2700339" y="3814890"/>
            <a:ext cx="4704296" cy="523875"/>
            <a:chOff x="1200" y="2179"/>
            <a:chExt cx="2352" cy="330"/>
          </a:xfrm>
        </p:grpSpPr>
        <p:sp>
          <p:nvSpPr>
            <p:cNvPr id="151580" name="Text Box 28"/>
            <p:cNvSpPr txBox="1">
              <a:spLocks noChangeArrowheads="1"/>
            </p:cNvSpPr>
            <p:nvPr/>
          </p:nvSpPr>
          <p:spPr bwMode="auto">
            <a:xfrm>
              <a:off x="1200" y="2179"/>
              <a:ext cx="23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en-US" altLang="zh-CN" sz="2800" dirty="0">
                <a:ea typeface="宋体" charset="-122"/>
              </a:endParaRPr>
            </a:p>
          </p:txBody>
        </p:sp>
        <p:sp>
          <p:nvSpPr>
            <p:cNvPr id="151581" name="Line 29"/>
            <p:cNvSpPr>
              <a:spLocks noChangeShapeType="1"/>
            </p:cNvSpPr>
            <p:nvPr/>
          </p:nvSpPr>
          <p:spPr bwMode="auto">
            <a:xfrm flipV="1">
              <a:off x="2540" y="2224"/>
              <a:ext cx="129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</p:grpSp>
      <p:graphicFrame>
        <p:nvGraphicFramePr>
          <p:cNvPr id="1515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623302"/>
              </p:ext>
            </p:extLst>
          </p:nvPr>
        </p:nvGraphicFramePr>
        <p:xfrm>
          <a:off x="4953000" y="4613922"/>
          <a:ext cx="310849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38" name="CorelDRAW" r:id="rId6" imgW="2805480" imgH="1820520" progId="">
                  <p:embed/>
                </p:oleObj>
              </mc:Choice>
              <mc:Fallback>
                <p:oleObj name="CorelDRAW" r:id="rId6" imgW="2805480" imgH="182052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13922"/>
                        <a:ext cx="310849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845886"/>
              </p:ext>
            </p:extLst>
          </p:nvPr>
        </p:nvGraphicFramePr>
        <p:xfrm>
          <a:off x="5300663" y="4856811"/>
          <a:ext cx="1457279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39" name="CorelDRAW" r:id="rId8" imgW="1284480" imgH="1284480" progId="">
                  <p:embed/>
                </p:oleObj>
              </mc:Choice>
              <mc:Fallback>
                <p:oleObj name="CorelDRAW" r:id="rId8" imgW="1284480" imgH="128448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4856811"/>
                        <a:ext cx="1457279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84" name="WordArt 32"/>
          <p:cNvSpPr>
            <a:spLocks noChangeArrowheads="1" noChangeShapeType="1" noTextEdit="1"/>
          </p:cNvSpPr>
          <p:nvPr/>
        </p:nvSpPr>
        <p:spPr bwMode="auto">
          <a:xfrm>
            <a:off x="952053" y="1828799"/>
            <a:ext cx="1418492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51585" name="WordArt 33"/>
          <p:cNvSpPr>
            <a:spLocks noChangeArrowheads="1" noChangeShapeType="1" noTextEdit="1"/>
          </p:cNvSpPr>
          <p:nvPr/>
        </p:nvSpPr>
        <p:spPr bwMode="auto">
          <a:xfrm>
            <a:off x="952053" y="2564544"/>
            <a:ext cx="1418492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61457" y="1905000"/>
            <a:ext cx="5791199" cy="76200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none">
            <a:noAutofit/>
          </a:bodyPr>
          <a:lstStyle/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请证明 </a:t>
            </a:r>
            <a:r>
              <a:rPr lang="en-US" altLang="zh-CN" sz="2800" b="1" dirty="0"/>
              <a:t>A + A’B = A + B</a:t>
            </a:r>
          </a:p>
        </p:txBody>
      </p:sp>
      <p:sp>
        <p:nvSpPr>
          <p:cNvPr id="4" name="矩形 3"/>
          <p:cNvSpPr/>
          <p:nvPr/>
        </p:nvSpPr>
        <p:spPr>
          <a:xfrm>
            <a:off x="1828800" y="3276600"/>
            <a:ext cx="905977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证明：</a:t>
            </a:r>
            <a:r>
              <a:rPr lang="en-US" altLang="zh-CN" sz="2800" b="1" dirty="0"/>
              <a:t>A + A’B = </a:t>
            </a:r>
            <a:r>
              <a:rPr lang="en-US" altLang="zh-CN" sz="2800" b="1" dirty="0">
                <a:solidFill>
                  <a:srgbClr val="FF0000"/>
                </a:solidFill>
              </a:rPr>
              <a:t>A + AB </a:t>
            </a:r>
            <a:r>
              <a:rPr lang="en-US" altLang="zh-CN" sz="2800" b="1" dirty="0"/>
              <a:t>+ A’B 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                          </a:t>
            </a:r>
            <a:r>
              <a:rPr lang="en-US" altLang="zh-CN" sz="2800" b="1" dirty="0"/>
              <a:t>= A + B  </a:t>
            </a:r>
            <a:r>
              <a:rPr lang="zh-CN" altLang="en-US" sz="2800" b="1" dirty="0"/>
              <a:t>                   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61457" y="4419600"/>
            <a:ext cx="8196943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思考：</a:t>
            </a:r>
            <a:r>
              <a:rPr lang="en-US" altLang="zh-CN" sz="2800" dirty="0"/>
              <a:t>AB’+A’BCD=AB’+CD</a:t>
            </a:r>
            <a:r>
              <a:rPr lang="zh-CN" altLang="en-US" sz="2800" dirty="0"/>
              <a:t>成立吗？</a:t>
            </a:r>
          </a:p>
        </p:txBody>
      </p:sp>
    </p:spTree>
    <p:extLst>
      <p:ext uri="{BB962C8B-B14F-4D97-AF65-F5344CB8AC3E}">
        <p14:creationId xmlns:p14="http://schemas.microsoft.com/office/powerpoint/2010/main" val="136284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4419600" y="609602"/>
            <a:ext cx="2903359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Rules 12 (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分配律</a:t>
            </a: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)</a:t>
            </a: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990600" y="1394897"/>
            <a:ext cx="9753600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Rule 12, which states that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)(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A + C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A + BC</a:t>
            </a:r>
            <a:r>
              <a:rPr lang="en-US" altLang="zh-CN" sz="2800" b="1" dirty="0">
                <a:ea typeface="宋体" charset="-122"/>
              </a:rPr>
              <a:t>,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800" b="1" dirty="0">
                <a:ea typeface="宋体" charset="-122"/>
              </a:rPr>
              <a:t>can be proven by applying earlier rules as follows:</a:t>
            </a:r>
          </a:p>
        </p:txBody>
      </p:sp>
      <p:sp>
        <p:nvSpPr>
          <p:cNvPr id="153627" name="Text Box 27"/>
          <p:cNvSpPr txBox="1">
            <a:spLocks noChangeArrowheads="1"/>
          </p:cNvSpPr>
          <p:nvPr/>
        </p:nvSpPr>
        <p:spPr bwMode="auto">
          <a:xfrm>
            <a:off x="2819400" y="2633008"/>
            <a:ext cx="7010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)(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A + C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) </a:t>
            </a:r>
            <a:r>
              <a:rPr lang="en-US" altLang="zh-CN" sz="2800" b="1" dirty="0">
                <a:ea typeface="宋体" charset="-122"/>
              </a:rPr>
              <a:t>= </a:t>
            </a:r>
            <a:r>
              <a:rPr lang="en-US" altLang="zh-CN" sz="2800" b="1" i="1" dirty="0">
                <a:ea typeface="宋体" charset="-122"/>
              </a:rPr>
              <a:t>AA + AC + AB + BC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i="1" dirty="0">
                <a:ea typeface="宋体" charset="-122"/>
              </a:rPr>
              <a:t>		 = A + AC + AB + BC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i="1" dirty="0">
                <a:ea typeface="宋体" charset="-122"/>
              </a:rPr>
              <a:t>		 = A</a:t>
            </a:r>
            <a:r>
              <a:rPr lang="en-US" altLang="zh-CN" sz="2800" b="1" dirty="0">
                <a:ea typeface="宋体" charset="-122"/>
              </a:rPr>
              <a:t>(1</a:t>
            </a:r>
            <a:r>
              <a:rPr lang="en-US" altLang="zh-CN" sz="2800" b="1" i="1" dirty="0">
                <a:ea typeface="宋体" charset="-122"/>
              </a:rPr>
              <a:t> + C + B</a:t>
            </a:r>
            <a:r>
              <a:rPr lang="en-US" altLang="zh-CN" sz="2800" b="1" dirty="0">
                <a:ea typeface="宋体" charset="-122"/>
              </a:rPr>
              <a:t>)</a:t>
            </a:r>
            <a:r>
              <a:rPr lang="en-US" altLang="zh-CN" sz="2800" b="1" i="1" dirty="0">
                <a:ea typeface="宋体" charset="-122"/>
              </a:rPr>
              <a:t> + BC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i="1" dirty="0">
                <a:ea typeface="宋体" charset="-122"/>
              </a:rPr>
              <a:t>		 = A </a:t>
            </a:r>
            <a:r>
              <a:rPr lang="en-US" altLang="zh-CN" sz="2800" b="1" i="1" baseline="30000" dirty="0">
                <a:ea typeface="宋体" charset="-122"/>
              </a:rPr>
              <a:t>.</a:t>
            </a:r>
            <a:r>
              <a:rPr lang="en-US" altLang="zh-CN" sz="2800" b="1" i="1" dirty="0">
                <a:ea typeface="宋体" charset="-122"/>
              </a:rPr>
              <a:t> </a:t>
            </a:r>
            <a:r>
              <a:rPr lang="en-US" altLang="zh-CN" sz="2800" b="1" dirty="0">
                <a:ea typeface="宋体" charset="-122"/>
              </a:rPr>
              <a:t>1 </a:t>
            </a:r>
            <a:r>
              <a:rPr lang="en-US" altLang="zh-CN" sz="2800" b="1" i="1" dirty="0">
                <a:ea typeface="宋体" charset="-122"/>
              </a:rPr>
              <a:t>+ BC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800" b="1" i="1" dirty="0">
                <a:ea typeface="宋体" charset="-122"/>
              </a:rPr>
              <a:t>		 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= A + BC</a:t>
            </a:r>
          </a:p>
        </p:txBody>
      </p:sp>
      <p:sp>
        <p:nvSpPr>
          <p:cNvPr id="2" name="矩形 1"/>
          <p:cNvSpPr/>
          <p:nvPr/>
        </p:nvSpPr>
        <p:spPr>
          <a:xfrm>
            <a:off x="990600" y="4648201"/>
            <a:ext cx="9753600" cy="1384995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This rule is a little more complicated, but it can also be  shown with a Venn diagram, as given on the following slide…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7" grpId="0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520406"/>
              </p:ext>
            </p:extLst>
          </p:nvPr>
        </p:nvGraphicFramePr>
        <p:xfrm>
          <a:off x="2590800" y="3363685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1" name="CorelDRAW" r:id="rId4" imgW="2805480" imgH="2057760" progId="">
                  <p:embed/>
                </p:oleObj>
              </mc:Choice>
              <mc:Fallback>
                <p:oleObj name="CorelDRAW" r:id="rId4" imgW="2805480" imgH="20577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63685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794524"/>
              </p:ext>
            </p:extLst>
          </p:nvPr>
        </p:nvGraphicFramePr>
        <p:xfrm>
          <a:off x="2590800" y="3363685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2" name="CorelDRAW" r:id="rId6" imgW="2805480" imgH="2057760" progId="">
                  <p:embed/>
                </p:oleObj>
              </mc:Choice>
              <mc:Fallback>
                <p:oleObj name="CorelDRAW" r:id="rId6" imgW="2805480" imgH="205776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63685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1371600" y="914400"/>
            <a:ext cx="9372600" cy="52322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charset="-122"/>
              </a:rPr>
              <a:t>The area representing </a:t>
            </a:r>
            <a:r>
              <a:rPr lang="en-US" altLang="zh-CN" sz="2800" b="1" i="1" dirty="0">
                <a:solidFill>
                  <a:srgbClr val="FFFF00"/>
                </a:solidFill>
                <a:ea typeface="宋体" charset="-122"/>
              </a:rPr>
              <a:t>A + B</a:t>
            </a:r>
            <a:r>
              <a:rPr lang="en-US" altLang="zh-CN" sz="2800" b="1" dirty="0">
                <a:ea typeface="宋体" charset="-122"/>
              </a:rPr>
              <a:t> is shown in </a:t>
            </a:r>
            <a:r>
              <a:rPr lang="en-US" altLang="zh-CN" sz="2800" b="1" dirty="0">
                <a:solidFill>
                  <a:srgbClr val="FFFF00"/>
                </a:solidFill>
                <a:ea typeface="宋体" charset="-122"/>
              </a:rPr>
              <a:t>yellow</a:t>
            </a:r>
            <a:r>
              <a:rPr lang="en-US" altLang="zh-CN" sz="2800" b="1" dirty="0">
                <a:ea typeface="宋体" charset="-122"/>
              </a:rPr>
              <a:t>.</a:t>
            </a: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1371600" y="1327354"/>
            <a:ext cx="9372600" cy="52322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charset="-122"/>
              </a:rPr>
              <a:t>The area representing </a:t>
            </a:r>
            <a:r>
              <a:rPr lang="en-US" altLang="zh-CN" sz="2800" b="1" i="1" dirty="0">
                <a:solidFill>
                  <a:srgbClr val="FF3300"/>
                </a:solidFill>
                <a:ea typeface="宋体" charset="-122"/>
              </a:rPr>
              <a:t>A</a:t>
            </a:r>
            <a:r>
              <a:rPr lang="en-US" altLang="zh-CN" sz="2800" b="1" dirty="0">
                <a:solidFill>
                  <a:srgbClr val="FF3300"/>
                </a:solidFill>
                <a:ea typeface="宋体" charset="-122"/>
              </a:rPr>
              <a:t> + </a:t>
            </a:r>
            <a:r>
              <a:rPr lang="en-US" altLang="zh-CN" sz="2800" b="1" i="1" dirty="0">
                <a:solidFill>
                  <a:srgbClr val="FF3300"/>
                </a:solidFill>
                <a:ea typeface="宋体" charset="-122"/>
              </a:rPr>
              <a:t>C</a:t>
            </a:r>
            <a:r>
              <a:rPr lang="en-US" altLang="zh-CN" sz="2800" b="1" dirty="0">
                <a:ea typeface="宋体" charset="-122"/>
              </a:rPr>
              <a:t> is shown in </a:t>
            </a:r>
            <a:r>
              <a:rPr lang="en-US" altLang="zh-CN" sz="2800" b="1" dirty="0">
                <a:solidFill>
                  <a:srgbClr val="FF3300"/>
                </a:solidFill>
                <a:ea typeface="宋体" charset="-122"/>
              </a:rPr>
              <a:t>red</a:t>
            </a:r>
            <a:r>
              <a:rPr lang="en-US" altLang="zh-CN" sz="2800" b="1" dirty="0">
                <a:ea typeface="宋体" charset="-122"/>
              </a:rPr>
              <a:t>.</a:t>
            </a:r>
          </a:p>
        </p:txBody>
      </p:sp>
      <p:sp>
        <p:nvSpPr>
          <p:cNvPr id="155660" name="Text Box 12"/>
          <p:cNvSpPr txBox="1">
            <a:spLocks noChangeArrowheads="1"/>
          </p:cNvSpPr>
          <p:nvPr/>
        </p:nvSpPr>
        <p:spPr bwMode="auto">
          <a:xfrm>
            <a:off x="1371600" y="457200"/>
            <a:ext cx="9372600" cy="52322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charset="-122"/>
              </a:rPr>
              <a:t>Three areas represent the variables </a:t>
            </a:r>
            <a:r>
              <a:rPr lang="en-US" altLang="zh-CN" sz="2800" b="1" i="1" dirty="0">
                <a:ea typeface="宋体" charset="-122"/>
              </a:rPr>
              <a:t>A</a:t>
            </a:r>
            <a:r>
              <a:rPr lang="en-US" altLang="zh-CN" sz="2800" b="1" dirty="0">
                <a:ea typeface="宋体" charset="-122"/>
              </a:rPr>
              <a:t>, </a:t>
            </a:r>
            <a:r>
              <a:rPr lang="en-US" altLang="zh-CN" sz="2800" b="1" i="1" dirty="0">
                <a:ea typeface="宋体" charset="-122"/>
              </a:rPr>
              <a:t>B</a:t>
            </a:r>
            <a:r>
              <a:rPr lang="en-US" altLang="zh-CN" sz="2800" b="1" dirty="0">
                <a:ea typeface="宋体" charset="-122"/>
              </a:rPr>
              <a:t>, and </a:t>
            </a:r>
            <a:r>
              <a:rPr lang="en-US" altLang="zh-CN" sz="2800" b="1" i="1" dirty="0">
                <a:ea typeface="宋体" charset="-122"/>
              </a:rPr>
              <a:t>C</a:t>
            </a:r>
            <a:r>
              <a:rPr lang="en-US" altLang="zh-CN" sz="2800" b="1" dirty="0">
                <a:ea typeface="宋体" charset="-122"/>
              </a:rPr>
              <a:t>.</a:t>
            </a:r>
          </a:p>
        </p:txBody>
      </p:sp>
      <p:graphicFrame>
        <p:nvGraphicFramePr>
          <p:cNvPr id="1556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520461"/>
              </p:ext>
            </p:extLst>
          </p:nvPr>
        </p:nvGraphicFramePr>
        <p:xfrm>
          <a:off x="2590800" y="3363685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3" name="CorelDRAW" r:id="rId8" imgW="2805480" imgH="2057760" progId="">
                  <p:embed/>
                </p:oleObj>
              </mc:Choice>
              <mc:Fallback>
                <p:oleObj name="CorelDRAW" r:id="rId8" imgW="2805480" imgH="205776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63685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1371600" y="1828800"/>
            <a:ext cx="9372600" cy="52322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charset="-122"/>
              </a:rPr>
              <a:t>The overlap of </a:t>
            </a:r>
            <a:r>
              <a:rPr lang="en-US" altLang="zh-CN" sz="2800" b="1">
                <a:solidFill>
                  <a:srgbClr val="FF3300"/>
                </a:solidFill>
                <a:ea typeface="宋体" charset="-122"/>
              </a:rPr>
              <a:t>red</a:t>
            </a:r>
            <a:r>
              <a:rPr lang="en-US" altLang="zh-CN" sz="2800" b="1">
                <a:ea typeface="宋体" charset="-122"/>
              </a:rPr>
              <a:t> and </a:t>
            </a:r>
            <a:r>
              <a:rPr lang="en-US" altLang="zh-CN" sz="2800" b="1">
                <a:solidFill>
                  <a:srgbClr val="FFFF66"/>
                </a:solidFill>
                <a:ea typeface="宋体" charset="-122"/>
              </a:rPr>
              <a:t>yellow</a:t>
            </a:r>
            <a:r>
              <a:rPr lang="en-US" altLang="zh-CN" sz="2800" b="1">
                <a:ea typeface="宋体" charset="-122"/>
              </a:rPr>
              <a:t> is shown in </a:t>
            </a:r>
            <a:r>
              <a:rPr lang="en-US" altLang="zh-CN" sz="2800" b="1">
                <a:solidFill>
                  <a:srgbClr val="FF9900"/>
                </a:solidFill>
                <a:ea typeface="宋体" charset="-122"/>
              </a:rPr>
              <a:t>orange</a:t>
            </a:r>
            <a:r>
              <a:rPr lang="en-US" altLang="zh-CN" sz="2800" b="1">
                <a:ea typeface="宋体" charset="-122"/>
              </a:rPr>
              <a:t>.</a:t>
            </a:r>
          </a:p>
        </p:txBody>
      </p:sp>
      <p:graphicFrame>
        <p:nvGraphicFramePr>
          <p:cNvPr id="1556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11569"/>
              </p:ext>
            </p:extLst>
          </p:nvPr>
        </p:nvGraphicFramePr>
        <p:xfrm>
          <a:off x="6477000" y="3363685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4" name="CorelDRAW" r:id="rId10" imgW="2805480" imgH="2057760" progId="">
                  <p:embed/>
                </p:oleObj>
              </mc:Choice>
              <mc:Fallback>
                <p:oleObj name="CorelDRAW" r:id="rId10" imgW="2805480" imgH="205776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63685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452858"/>
              </p:ext>
            </p:extLst>
          </p:nvPr>
        </p:nvGraphicFramePr>
        <p:xfrm>
          <a:off x="6477000" y="3363685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5" name="CorelDRAW" r:id="rId12" imgW="2805480" imgH="2057760" progId="">
                  <p:embed/>
                </p:oleObj>
              </mc:Choice>
              <mc:Fallback>
                <p:oleObj name="CorelDRAW" r:id="rId12" imgW="2805480" imgH="205776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63685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6" name="Text Box 18"/>
          <p:cNvSpPr txBox="1">
            <a:spLocks noChangeArrowheads="1"/>
          </p:cNvSpPr>
          <p:nvPr/>
        </p:nvSpPr>
        <p:spPr bwMode="auto">
          <a:xfrm>
            <a:off x="1371600" y="2677182"/>
            <a:ext cx="9372600" cy="52322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宋体" charset="-122"/>
              </a:rPr>
              <a:t>ORing with </a:t>
            </a:r>
            <a:r>
              <a:rPr lang="en-US" altLang="zh-CN" sz="2800" b="1" i="1">
                <a:solidFill>
                  <a:srgbClr val="FFFF66"/>
                </a:solidFill>
                <a:ea typeface="宋体" charset="-122"/>
              </a:rPr>
              <a:t>A</a:t>
            </a:r>
            <a:r>
              <a:rPr lang="en-US" altLang="zh-CN" sz="2800" b="1">
                <a:ea typeface="宋体" charset="-122"/>
              </a:rPr>
              <a:t> gives the same area as before.</a:t>
            </a:r>
          </a:p>
        </p:txBody>
      </p:sp>
      <p:graphicFrame>
        <p:nvGraphicFramePr>
          <p:cNvPr id="1556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15201"/>
              </p:ext>
            </p:extLst>
          </p:nvPr>
        </p:nvGraphicFramePr>
        <p:xfrm>
          <a:off x="6477000" y="3363685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6" name="CorelDRAW" r:id="rId14" imgW="2805480" imgH="2057760" progId="">
                  <p:embed/>
                </p:oleObj>
              </mc:Choice>
              <mc:Fallback>
                <p:oleObj name="CorelDRAW" r:id="rId14" imgW="2805480" imgH="205776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63685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5714999" y="4125684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ea typeface="宋体" charset="-122"/>
              </a:rPr>
              <a:t>=</a:t>
            </a:r>
          </a:p>
        </p:txBody>
      </p:sp>
      <p:graphicFrame>
        <p:nvGraphicFramePr>
          <p:cNvPr id="1556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000077"/>
              </p:ext>
            </p:extLst>
          </p:nvPr>
        </p:nvGraphicFramePr>
        <p:xfrm>
          <a:off x="2590800" y="3363685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7" name="CorelDRAW" r:id="rId16" imgW="2805480" imgH="2057760" progId="">
                  <p:embed/>
                </p:oleObj>
              </mc:Choice>
              <mc:Fallback>
                <p:oleObj name="CorelDRAW" r:id="rId16" imgW="2805480" imgH="205776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63685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671" name="Group 23"/>
          <p:cNvGrpSpPr>
            <a:grpSpLocks/>
          </p:cNvGrpSpPr>
          <p:nvPr/>
        </p:nvGrpSpPr>
        <p:grpSpPr bwMode="auto">
          <a:xfrm>
            <a:off x="533400" y="4147910"/>
            <a:ext cx="2819400" cy="466725"/>
            <a:chOff x="-576" y="3168"/>
            <a:chExt cx="1776" cy="294"/>
          </a:xfrm>
        </p:grpSpPr>
        <p:sp>
          <p:nvSpPr>
            <p:cNvPr id="155672" name="Text Box 24"/>
            <p:cNvSpPr txBox="1">
              <a:spLocks noChangeArrowheads="1"/>
            </p:cNvSpPr>
            <p:nvPr/>
          </p:nvSpPr>
          <p:spPr bwMode="auto">
            <a:xfrm>
              <a:off x="-576" y="3168"/>
              <a:ext cx="1296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(</a:t>
              </a:r>
              <a:r>
                <a:rPr lang="en-US" altLang="zh-CN" i="1" dirty="0">
                  <a:solidFill>
                    <a:srgbClr val="FF0000"/>
                  </a:solidFill>
                  <a:ea typeface="宋体" charset="-122"/>
                </a:rPr>
                <a:t>A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 + </a:t>
              </a:r>
              <a:r>
                <a:rPr lang="en-US" altLang="zh-CN" i="1" dirty="0">
                  <a:solidFill>
                    <a:srgbClr val="FF0000"/>
                  </a:solidFill>
                  <a:ea typeface="宋体" charset="-122"/>
                </a:rPr>
                <a:t>B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)(</a:t>
              </a:r>
              <a:r>
                <a:rPr lang="en-US" altLang="zh-CN" i="1" dirty="0">
                  <a:solidFill>
                    <a:srgbClr val="FF0000"/>
                  </a:solidFill>
                  <a:ea typeface="宋体" charset="-122"/>
                </a:rPr>
                <a:t>A + C</a:t>
              </a:r>
              <a:r>
                <a:rPr lang="en-US" altLang="zh-CN" dirty="0">
                  <a:solidFill>
                    <a:srgbClr val="FF0000"/>
                  </a:solidFill>
                  <a:ea typeface="宋体" charset="-122"/>
                </a:rPr>
                <a:t>) </a:t>
              </a:r>
            </a:p>
          </p:txBody>
        </p:sp>
        <p:sp>
          <p:nvSpPr>
            <p:cNvPr id="155673" name="Line 25"/>
            <p:cNvSpPr>
              <a:spLocks noChangeShapeType="1"/>
            </p:cNvSpPr>
            <p:nvPr/>
          </p:nvSpPr>
          <p:spPr bwMode="auto">
            <a:xfrm flipV="1">
              <a:off x="720" y="3168"/>
              <a:ext cx="480" cy="1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674" name="Group 26"/>
          <p:cNvGrpSpPr>
            <a:grpSpLocks/>
          </p:cNvGrpSpPr>
          <p:nvPr/>
        </p:nvGrpSpPr>
        <p:grpSpPr bwMode="auto">
          <a:xfrm>
            <a:off x="7848599" y="3885976"/>
            <a:ext cx="3352800" cy="592138"/>
            <a:chOff x="4032" y="3017"/>
            <a:chExt cx="2112" cy="373"/>
          </a:xfrm>
        </p:grpSpPr>
        <p:sp>
          <p:nvSpPr>
            <p:cNvPr id="155675" name="Text Box 27"/>
            <p:cNvSpPr txBox="1">
              <a:spLocks noChangeArrowheads="1"/>
            </p:cNvSpPr>
            <p:nvPr/>
          </p:nvSpPr>
          <p:spPr bwMode="auto">
            <a:xfrm>
              <a:off x="5424" y="3096"/>
              <a:ext cx="72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0000"/>
                  </a:solidFill>
                  <a:ea typeface="宋体" charset="-122"/>
                </a:rPr>
                <a:t>A + BC</a:t>
              </a:r>
            </a:p>
          </p:txBody>
        </p:sp>
        <p:sp>
          <p:nvSpPr>
            <p:cNvPr id="155676" name="Line 28"/>
            <p:cNvSpPr>
              <a:spLocks noChangeShapeType="1"/>
            </p:cNvSpPr>
            <p:nvPr/>
          </p:nvSpPr>
          <p:spPr bwMode="auto">
            <a:xfrm flipH="1" flipV="1">
              <a:off x="4032" y="3017"/>
              <a:ext cx="1344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77" name="Text Box 29"/>
          <p:cNvSpPr txBox="1">
            <a:spLocks noChangeArrowheads="1"/>
          </p:cNvSpPr>
          <p:nvPr/>
        </p:nvSpPr>
        <p:spPr bwMode="auto">
          <a:xfrm>
            <a:off x="1371600" y="2286000"/>
            <a:ext cx="9372600" cy="52322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charset="-122"/>
              </a:rPr>
              <a:t>The overlapping area between </a:t>
            </a:r>
            <a:r>
              <a:rPr lang="en-US" altLang="zh-CN" sz="2800" b="1" i="1" dirty="0">
                <a:ea typeface="宋体" charset="-122"/>
              </a:rPr>
              <a:t>B</a:t>
            </a:r>
            <a:r>
              <a:rPr lang="en-US" altLang="zh-CN" sz="2800" b="1" dirty="0">
                <a:ea typeface="宋体" charset="-122"/>
              </a:rPr>
              <a:t> and C represents </a:t>
            </a:r>
            <a:r>
              <a:rPr lang="en-US" altLang="zh-CN" sz="2800" b="1" i="1" dirty="0">
                <a:solidFill>
                  <a:srgbClr val="996633"/>
                </a:solidFill>
                <a:ea typeface="宋体" charset="-122"/>
              </a:rPr>
              <a:t>BC</a:t>
            </a:r>
            <a:r>
              <a:rPr lang="en-US" altLang="zh-CN" sz="2800" b="1" i="1" dirty="0">
                <a:ea typeface="宋体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8" grpId="0" animBg="1"/>
      <p:bldP spid="155659" grpId="0" animBg="1"/>
      <p:bldP spid="155660" grpId="0" animBg="1"/>
      <p:bldP spid="155662" grpId="0" animBg="1"/>
      <p:bldP spid="155666" grpId="0" animBg="1"/>
      <p:bldP spid="155669" grpId="0"/>
      <p:bldP spid="1556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997654" y="618265"/>
            <a:ext cx="6357904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 err="1">
                <a:solidFill>
                  <a:srgbClr val="FFFF99"/>
                </a:solidFill>
                <a:ea typeface="宋体" charset="-122"/>
              </a:rPr>
              <a:t>DeMorgan’s</a:t>
            </a: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 Theorem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（德摩根定理）</a:t>
            </a:r>
            <a:endParaRPr lang="en-US" altLang="zh-CN" sz="2800" b="1" dirty="0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838200" y="1524000"/>
            <a:ext cx="10515600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complement of a product of variables is equal to the sum of the complemented variables.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（积项的反变量等于反变量的和）</a:t>
            </a:r>
            <a:endParaRPr lang="en-US" altLang="zh-CN" sz="2800" b="1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14695" name="Group 7"/>
          <p:cNvGrpSpPr>
            <a:grpSpLocks/>
          </p:cNvGrpSpPr>
          <p:nvPr/>
        </p:nvGrpSpPr>
        <p:grpSpPr bwMode="auto">
          <a:xfrm>
            <a:off x="4724400" y="2741839"/>
            <a:ext cx="1991591" cy="523875"/>
            <a:chOff x="2256" y="2352"/>
            <a:chExt cx="1200" cy="330"/>
          </a:xfrm>
          <a:solidFill>
            <a:schemeClr val="bg1"/>
          </a:solidFill>
        </p:grpSpPr>
        <p:sp>
          <p:nvSpPr>
            <p:cNvPr id="114696" name="Text Box 8"/>
            <p:cNvSpPr txBox="1">
              <a:spLocks noChangeArrowheads="1"/>
            </p:cNvSpPr>
            <p:nvPr/>
          </p:nvSpPr>
          <p:spPr bwMode="auto">
            <a:xfrm>
              <a:off x="2256" y="2352"/>
              <a:ext cx="1200" cy="330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</a:pPr>
              <a:r>
                <a:rPr lang="en-US" altLang="zh-CN" sz="2800" b="1" i="1" dirty="0">
                  <a:solidFill>
                    <a:srgbClr val="FF0000"/>
                  </a:solidFill>
                  <a:ea typeface="宋体" charset="-122"/>
                </a:rPr>
                <a:t>AB = A + B</a:t>
              </a:r>
            </a:p>
          </p:txBody>
        </p:sp>
        <p:sp>
          <p:nvSpPr>
            <p:cNvPr id="114697" name="Line 9"/>
            <p:cNvSpPr>
              <a:spLocks noChangeShapeType="1"/>
            </p:cNvSpPr>
            <p:nvPr/>
          </p:nvSpPr>
          <p:spPr bwMode="auto">
            <a:xfrm>
              <a:off x="2352" y="2400"/>
              <a:ext cx="192" cy="0"/>
            </a:xfrm>
            <a:prstGeom prst="line">
              <a:avLst/>
            </a:prstGeom>
            <a:grp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ts val="600"/>
                </a:spcBef>
              </a:pP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>
              <a:off x="2784" y="2400"/>
              <a:ext cx="144" cy="0"/>
            </a:xfrm>
            <a:prstGeom prst="line">
              <a:avLst/>
            </a:prstGeom>
            <a:grp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ts val="600"/>
                </a:spcBef>
              </a:pP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14699" name="Line 11"/>
            <p:cNvSpPr>
              <a:spLocks noChangeShapeType="1"/>
            </p:cNvSpPr>
            <p:nvPr/>
          </p:nvSpPr>
          <p:spPr bwMode="auto">
            <a:xfrm>
              <a:off x="3120" y="2400"/>
              <a:ext cx="144" cy="0"/>
            </a:xfrm>
            <a:prstGeom prst="line">
              <a:avLst/>
            </a:prstGeom>
            <a:grp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ts val="600"/>
                </a:spcBef>
              </a:pPr>
              <a:endParaRPr lang="zh-CN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838199" y="3608565"/>
            <a:ext cx="6691745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Applying </a:t>
            </a:r>
            <a:r>
              <a:rPr lang="en-US" altLang="zh-CN" sz="2800" b="1" dirty="0" err="1">
                <a:ea typeface="宋体" charset="-122"/>
              </a:rPr>
              <a:t>DeMorgan’s</a:t>
            </a:r>
            <a:r>
              <a:rPr lang="en-US" altLang="zh-CN" sz="2800" b="1" dirty="0">
                <a:ea typeface="宋体" charset="-122"/>
              </a:rPr>
              <a:t> first theorem to gates:</a:t>
            </a:r>
          </a:p>
        </p:txBody>
      </p:sp>
      <p:graphicFrame>
        <p:nvGraphicFramePr>
          <p:cNvPr id="1147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885045"/>
              </p:ext>
            </p:extLst>
          </p:nvPr>
        </p:nvGraphicFramePr>
        <p:xfrm>
          <a:off x="8229599" y="3429000"/>
          <a:ext cx="309515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4" name="CorelDRAW" r:id="rId4" imgW="1340640" imgH="1167840" progId="">
                  <p:embed/>
                </p:oleObj>
              </mc:Choice>
              <mc:Fallback>
                <p:oleObj name="CorelDRAW" r:id="rId4" imgW="1340640" imgH="116784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599" y="3429000"/>
                        <a:ext cx="309515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117314"/>
              </p:ext>
            </p:extLst>
          </p:nvPr>
        </p:nvGraphicFramePr>
        <p:xfrm>
          <a:off x="990600" y="4800600"/>
          <a:ext cx="6645862" cy="151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5" name="CorelDRAW" r:id="rId6" imgW="2564280" imgH="604080" progId="">
                  <p:embed/>
                </p:oleObj>
              </mc:Choice>
              <mc:Fallback>
                <p:oleObj name="CorelDRAW" r:id="rId6" imgW="2564280" imgH="60408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6645862" cy="1518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4481512" y="633762"/>
            <a:ext cx="3351495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>
                <a:solidFill>
                  <a:srgbClr val="FFFF99"/>
                </a:solidFill>
                <a:ea typeface="宋体" charset="-122"/>
              </a:rPr>
              <a:t>DeMorgan’s Theorem</a:t>
            </a: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914400" y="1676400"/>
            <a:ext cx="10210800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complement of a sum of variables is equal to the product of the complemented variables.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（和项的反变量等于反变量的积）</a:t>
            </a:r>
            <a:endParaRPr lang="en-US" altLang="zh-CN" sz="2800" b="1" dirty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9B4C04-768D-4FF2-9DEB-738EC36F805B}"/>
              </a:ext>
            </a:extLst>
          </p:cNvPr>
          <p:cNvGrpSpPr/>
          <p:nvPr/>
        </p:nvGrpSpPr>
        <p:grpSpPr>
          <a:xfrm>
            <a:off x="5166007" y="2869315"/>
            <a:ext cx="2667000" cy="523220"/>
            <a:chOff x="4724400" y="2995838"/>
            <a:chExt cx="2667000" cy="523220"/>
          </a:xfrm>
        </p:grpSpPr>
        <p:sp>
          <p:nvSpPr>
            <p:cNvPr id="122898" name="Text Box 18"/>
            <p:cNvSpPr txBox="1">
              <a:spLocks noChangeArrowheads="1"/>
            </p:cNvSpPr>
            <p:nvPr/>
          </p:nvSpPr>
          <p:spPr bwMode="auto">
            <a:xfrm>
              <a:off x="4724400" y="2995838"/>
              <a:ext cx="2667000" cy="5232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600"/>
                </a:spcBef>
              </a:pPr>
              <a:r>
                <a:rPr lang="en-US" altLang="zh-CN" sz="2800" i="1" dirty="0">
                  <a:solidFill>
                    <a:srgbClr val="FF0000"/>
                  </a:solidFill>
                  <a:ea typeface="宋体" charset="-122"/>
                </a:rPr>
                <a:t>A + B = A </a:t>
              </a:r>
              <a:r>
                <a:rPr lang="en-US" altLang="zh-CN" sz="2800" i="1" baseline="30000" dirty="0">
                  <a:solidFill>
                    <a:srgbClr val="FF0000"/>
                  </a:solidFill>
                  <a:ea typeface="宋体" charset="-122"/>
                </a:rPr>
                <a:t>.</a:t>
              </a:r>
              <a:r>
                <a:rPr lang="en-US" altLang="zh-CN" sz="2800" i="1" dirty="0">
                  <a:solidFill>
                    <a:srgbClr val="FF0000"/>
                  </a:solidFill>
                  <a:ea typeface="宋体" charset="-122"/>
                </a:rPr>
                <a:t> B</a:t>
              </a:r>
            </a:p>
          </p:txBody>
        </p:sp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>
              <a:off x="5106052" y="3072038"/>
              <a:ext cx="8375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ts val="600"/>
                </a:spcBef>
              </a:pPr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>
              <a:off x="6340193" y="3072038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ts val="600"/>
                </a:spcBef>
              </a:pPr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122901" name="Line 21"/>
            <p:cNvSpPr>
              <a:spLocks noChangeShapeType="1"/>
            </p:cNvSpPr>
            <p:nvPr/>
          </p:nvSpPr>
          <p:spPr bwMode="auto">
            <a:xfrm>
              <a:off x="6797393" y="3072038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ts val="600"/>
                </a:spcBef>
              </a:pPr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914400" y="3673145"/>
            <a:ext cx="73914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宋体" charset="-122"/>
              </a:rPr>
              <a:t>Applying </a:t>
            </a:r>
            <a:r>
              <a:rPr lang="en-US" altLang="zh-CN" sz="2800" dirty="0" err="1">
                <a:ea typeface="宋体" charset="-122"/>
              </a:rPr>
              <a:t>DeMorgan’s</a:t>
            </a:r>
            <a:r>
              <a:rPr lang="en-US" altLang="zh-CN" sz="2800" dirty="0">
                <a:ea typeface="宋体" charset="-122"/>
              </a:rPr>
              <a:t> second theorem to gates:</a:t>
            </a:r>
          </a:p>
        </p:txBody>
      </p:sp>
      <p:graphicFrame>
        <p:nvGraphicFramePr>
          <p:cNvPr id="1229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916306"/>
              </p:ext>
            </p:extLst>
          </p:nvPr>
        </p:nvGraphicFramePr>
        <p:xfrm>
          <a:off x="8534400" y="3581400"/>
          <a:ext cx="2895600" cy="251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0" name="CorelDRAW" r:id="rId4" imgW="1352520" imgH="1158840" progId="">
                  <p:embed/>
                </p:oleObj>
              </mc:Choice>
              <mc:Fallback>
                <p:oleObj name="CorelDRAW" r:id="rId4" imgW="1352520" imgH="115884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581400"/>
                        <a:ext cx="2895600" cy="2512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97941"/>
              </p:ext>
            </p:extLst>
          </p:nvPr>
        </p:nvGraphicFramePr>
        <p:xfrm>
          <a:off x="1219200" y="4381500"/>
          <a:ext cx="670298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1" name="CorelDRAW" r:id="rId6" imgW="2564280" imgH="604440" progId="">
                  <p:embed/>
                </p:oleObj>
              </mc:Choice>
              <mc:Fallback>
                <p:oleObj name="CorelDRAW" r:id="rId6" imgW="2564280" imgH="60444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81500"/>
                        <a:ext cx="670298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2286000" y="1981199"/>
            <a:ext cx="9372600" cy="13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en-US" altLang="zh-CN" sz="2800" dirty="0">
                <a:ea typeface="宋体" charset="-122"/>
              </a:rPr>
              <a:t>Apply </a:t>
            </a:r>
            <a:r>
              <a:rPr lang="en-US" altLang="zh-CN" sz="2800" dirty="0" err="1">
                <a:ea typeface="宋体" charset="-122"/>
              </a:rPr>
              <a:t>DeMorgan’s</a:t>
            </a:r>
            <a:r>
              <a:rPr lang="en-US" altLang="zh-CN" sz="2800" dirty="0">
                <a:ea typeface="宋体" charset="-122"/>
              </a:rPr>
              <a:t> theorem to 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remove the </a:t>
            </a:r>
            <a:r>
              <a:rPr lang="en-US" altLang="zh-CN" sz="2800" dirty="0" err="1">
                <a:solidFill>
                  <a:srgbClr val="FF0000"/>
                </a:solidFill>
                <a:ea typeface="宋体" charset="-122"/>
              </a:rPr>
              <a:t>overbar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 covering both terms </a:t>
            </a:r>
            <a:r>
              <a:rPr lang="en-US" altLang="zh-CN" sz="2800" dirty="0">
                <a:ea typeface="宋体" charset="-122"/>
              </a:rPr>
              <a:t>from the expression </a:t>
            </a:r>
            <a:r>
              <a:rPr lang="en-US" altLang="zh-CN" sz="2800" i="1" dirty="0">
                <a:ea typeface="宋体" charset="-122"/>
              </a:rPr>
              <a:t>X</a:t>
            </a:r>
            <a:r>
              <a:rPr lang="en-US" altLang="zh-CN" sz="2800" dirty="0">
                <a:ea typeface="宋体" charset="-122"/>
              </a:rPr>
              <a:t> = </a:t>
            </a:r>
            <a:r>
              <a:rPr lang="en-US" altLang="zh-CN" sz="2800" i="1" dirty="0">
                <a:ea typeface="宋体" charset="-122"/>
              </a:rPr>
              <a:t>C</a:t>
            </a:r>
            <a:r>
              <a:rPr lang="en-US" altLang="zh-CN" sz="2800" dirty="0">
                <a:ea typeface="宋体" charset="-122"/>
              </a:rPr>
              <a:t> + </a:t>
            </a:r>
            <a:r>
              <a:rPr lang="en-US" altLang="zh-CN" sz="2800" i="1" dirty="0">
                <a:ea typeface="宋体" charset="-122"/>
              </a:rPr>
              <a:t>D</a:t>
            </a:r>
            <a:r>
              <a:rPr lang="en-US" altLang="zh-CN" sz="2800" dirty="0">
                <a:ea typeface="宋体" charset="-122"/>
              </a:rPr>
              <a:t>.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480719" y="747712"/>
            <a:ext cx="3351495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FF99"/>
                </a:solidFill>
                <a:ea typeface="宋体" charset="-122"/>
              </a:rPr>
              <a:t>DeMorgan’s Theorem</a:t>
            </a:r>
          </a:p>
        </p:txBody>
      </p:sp>
      <p:sp>
        <p:nvSpPr>
          <p:cNvPr id="116753" name="WordArt 17"/>
          <p:cNvSpPr>
            <a:spLocks noChangeArrowheads="1" noChangeShapeType="1" noTextEdit="1"/>
          </p:cNvSpPr>
          <p:nvPr/>
        </p:nvSpPr>
        <p:spPr bwMode="auto">
          <a:xfrm>
            <a:off x="761999" y="1981200"/>
            <a:ext cx="1388533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16754" name="WordArt 18"/>
          <p:cNvSpPr>
            <a:spLocks noChangeArrowheads="1" noChangeShapeType="1" noTextEdit="1"/>
          </p:cNvSpPr>
          <p:nvPr/>
        </p:nvSpPr>
        <p:spPr bwMode="auto">
          <a:xfrm>
            <a:off x="761999" y="3581400"/>
            <a:ext cx="1388533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>
            <a:off x="7486047" y="2743200"/>
            <a:ext cx="8678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800"/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7486048" y="2849563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800"/>
          </a:p>
        </p:txBody>
      </p:sp>
      <p:grpSp>
        <p:nvGrpSpPr>
          <p:cNvPr id="116759" name="Group 23"/>
          <p:cNvGrpSpPr>
            <a:grpSpLocks/>
          </p:cNvGrpSpPr>
          <p:nvPr/>
        </p:nvGrpSpPr>
        <p:grpSpPr bwMode="auto">
          <a:xfrm>
            <a:off x="2286000" y="3581402"/>
            <a:ext cx="9372600" cy="1881189"/>
            <a:chOff x="1344" y="2304"/>
            <a:chExt cx="4032" cy="1185"/>
          </a:xfrm>
        </p:grpSpPr>
        <p:sp>
          <p:nvSpPr>
            <p:cNvPr id="116745" name="Text Box 9"/>
            <p:cNvSpPr txBox="1">
              <a:spLocks noChangeArrowheads="1"/>
            </p:cNvSpPr>
            <p:nvPr/>
          </p:nvSpPr>
          <p:spPr bwMode="auto">
            <a:xfrm>
              <a:off x="1344" y="2304"/>
              <a:ext cx="4032" cy="1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15000"/>
                </a:spcBef>
              </a:pPr>
              <a:r>
                <a:rPr lang="en-US" altLang="zh-CN" sz="2800" dirty="0">
                  <a:ea typeface="宋体" charset="-122"/>
                </a:rPr>
                <a:t>To apply </a:t>
              </a:r>
              <a:r>
                <a:rPr lang="en-US" altLang="zh-CN" sz="2800" dirty="0" err="1">
                  <a:ea typeface="宋体" charset="-122"/>
                </a:rPr>
                <a:t>DeMorgan’s</a:t>
              </a:r>
              <a:r>
                <a:rPr lang="en-US" altLang="zh-CN" sz="2800" dirty="0">
                  <a:ea typeface="宋体" charset="-122"/>
                </a:rPr>
                <a:t> theorem to the expression, you can break the </a:t>
              </a:r>
              <a:r>
                <a:rPr lang="en-US" altLang="zh-CN" sz="2800" dirty="0" err="1">
                  <a:ea typeface="宋体" charset="-122"/>
                </a:rPr>
                <a:t>overbar</a:t>
              </a:r>
              <a:r>
                <a:rPr lang="en-US" altLang="zh-CN" sz="2800" dirty="0">
                  <a:ea typeface="宋体" charset="-122"/>
                </a:rPr>
                <a:t> covering both terms and change the sign between the terms. This results in </a:t>
              </a:r>
              <a:r>
                <a:rPr lang="en-US" altLang="zh-CN" sz="2800" i="1" dirty="0">
                  <a:ea typeface="宋体" charset="-122"/>
                </a:rPr>
                <a:t>X</a:t>
              </a:r>
              <a:r>
                <a:rPr lang="en-US" altLang="zh-CN" sz="2800" dirty="0">
                  <a:ea typeface="宋体" charset="-122"/>
                </a:rPr>
                <a:t> = </a:t>
              </a:r>
              <a:r>
                <a:rPr lang="en-US" altLang="zh-CN" sz="2800" i="1" dirty="0">
                  <a:ea typeface="宋体" charset="-122"/>
                </a:rPr>
                <a:t>C</a:t>
              </a:r>
              <a:r>
                <a:rPr lang="en-US" altLang="zh-CN" sz="2800" dirty="0">
                  <a:ea typeface="宋体" charset="-122"/>
                </a:rPr>
                <a:t> </a:t>
              </a:r>
              <a:r>
                <a:rPr lang="en-US" altLang="zh-CN" sz="2800" baseline="30000" dirty="0">
                  <a:ea typeface="宋体" charset="-122"/>
                </a:rPr>
                <a:t>.</a:t>
              </a:r>
              <a:r>
                <a:rPr lang="en-US" altLang="zh-CN" sz="2800" dirty="0">
                  <a:ea typeface="宋体" charset="-122"/>
                </a:rPr>
                <a:t> </a:t>
              </a:r>
              <a:r>
                <a:rPr lang="en-US" altLang="zh-CN" sz="2800" i="1" dirty="0">
                  <a:ea typeface="宋体" charset="-122"/>
                </a:rPr>
                <a:t>D</a:t>
              </a:r>
              <a:r>
                <a:rPr lang="en-US" altLang="zh-CN" sz="2800" dirty="0">
                  <a:ea typeface="宋体" charset="-122"/>
                </a:rPr>
                <a:t>. Deleting the double bar gives</a:t>
              </a:r>
              <a:r>
                <a:rPr lang="en-US" altLang="zh-CN" sz="2800" dirty="0">
                  <a:solidFill>
                    <a:srgbClr val="FF3300"/>
                  </a:solidFill>
                  <a:ea typeface="宋体" charset="-122"/>
                </a:rPr>
                <a:t> </a:t>
              </a:r>
              <a:r>
                <a:rPr lang="en-US" altLang="zh-CN" sz="2800" i="1" dirty="0">
                  <a:solidFill>
                    <a:srgbClr val="FF0000"/>
                  </a:solidFill>
                  <a:ea typeface="宋体" charset="-122"/>
                </a:rPr>
                <a:t>X</a:t>
              </a:r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 = </a:t>
              </a:r>
              <a:r>
                <a:rPr lang="en-US" altLang="zh-CN" sz="2800" i="1" dirty="0">
                  <a:solidFill>
                    <a:srgbClr val="FF0000"/>
                  </a:solidFill>
                  <a:ea typeface="宋体" charset="-122"/>
                </a:rPr>
                <a:t>C</a:t>
              </a:r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sz="2800" baseline="30000" dirty="0">
                  <a:solidFill>
                    <a:srgbClr val="FF0000"/>
                  </a:solidFill>
                  <a:ea typeface="宋体" charset="-122"/>
                </a:rPr>
                <a:t>.</a:t>
              </a:r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sz="2800" i="1" dirty="0">
                  <a:solidFill>
                    <a:srgbClr val="FF0000"/>
                  </a:solidFill>
                  <a:ea typeface="宋体" charset="-122"/>
                </a:rPr>
                <a:t>D</a:t>
              </a:r>
              <a:r>
                <a:rPr lang="en-US" altLang="zh-CN" sz="2800" dirty="0">
                  <a:solidFill>
                    <a:srgbClr val="FF0000"/>
                  </a:solidFill>
                  <a:ea typeface="宋体" charset="-122"/>
                </a:rPr>
                <a:t>. </a:t>
              </a:r>
            </a:p>
          </p:txBody>
        </p:sp>
        <p:sp>
          <p:nvSpPr>
            <p:cNvPr id="116749" name="Line 13"/>
            <p:cNvSpPr>
              <a:spLocks noChangeShapeType="1"/>
            </p:cNvSpPr>
            <p:nvPr/>
          </p:nvSpPr>
          <p:spPr bwMode="auto">
            <a:xfrm>
              <a:off x="3376" y="28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757" name="Text Box 21"/>
            <p:cNvSpPr txBox="1">
              <a:spLocks noChangeArrowheads="1"/>
            </p:cNvSpPr>
            <p:nvPr/>
          </p:nvSpPr>
          <p:spPr bwMode="auto">
            <a:xfrm>
              <a:off x="3149" y="2688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ea typeface="宋体" charset="-122"/>
                </a:rPr>
                <a:t>=</a:t>
              </a:r>
            </a:p>
          </p:txBody>
        </p:sp>
        <p:sp>
          <p:nvSpPr>
            <p:cNvPr id="116758" name="Line 22"/>
            <p:cNvSpPr>
              <a:spLocks noChangeShapeType="1"/>
            </p:cNvSpPr>
            <p:nvPr/>
          </p:nvSpPr>
          <p:spPr bwMode="auto">
            <a:xfrm>
              <a:off x="2202" y="3168"/>
              <a:ext cx="1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6"/>
          <p:cNvSpPr>
            <a:spLocks noChangeArrowheads="1"/>
          </p:cNvSpPr>
          <p:nvPr/>
        </p:nvSpPr>
        <p:spPr bwMode="auto">
          <a:xfrm>
            <a:off x="4495800" y="762002"/>
            <a:ext cx="3556743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FFFF99"/>
                </a:solidFill>
                <a:ea typeface="宋体" pitchFamily="2" charset="-122"/>
              </a:rPr>
              <a:t>DeMorgan’s Theorem</a:t>
            </a:r>
          </a:p>
        </p:txBody>
      </p:sp>
      <p:graphicFrame>
        <p:nvGraphicFramePr>
          <p:cNvPr id="2253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909778"/>
              </p:ext>
            </p:extLst>
          </p:nvPr>
        </p:nvGraphicFramePr>
        <p:xfrm>
          <a:off x="2854325" y="3092450"/>
          <a:ext cx="6192838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8" name="Equation" r:id="rId4" imgW="2794000" imgH="736600" progId="Equations">
                  <p:embed/>
                </p:oleObj>
              </mc:Choice>
              <mc:Fallback>
                <p:oleObj name="Equation" r:id="rId4" imgW="2794000" imgH="736600" progId="Equations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092450"/>
                        <a:ext cx="6192838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600200" y="2047231"/>
            <a:ext cx="7848601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摩根定理可以推广到任意个变量的情况：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990600" y="1916668"/>
            <a:ext cx="10134600" cy="2308324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In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Boolean algebra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（布尔代数）</a:t>
            </a:r>
            <a:r>
              <a:rPr lang="en-US" altLang="zh-CN" b="1" dirty="0">
                <a:latin typeface="+mn-ea"/>
              </a:rPr>
              <a:t>, a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variable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（变量）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is a symbol used to 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represent an action, a condition, or data</a:t>
            </a:r>
            <a:r>
              <a:rPr lang="en-US" altLang="zh-CN" b="1" dirty="0">
                <a:latin typeface="+mn-ea"/>
              </a:rPr>
              <a:t>. A single variable can 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only have a value of 1 or 0</a:t>
            </a:r>
            <a:r>
              <a:rPr lang="en-US" altLang="zh-CN" b="1" dirty="0">
                <a:latin typeface="+mn-ea"/>
              </a:rPr>
              <a:t>. (</a:t>
            </a:r>
            <a:r>
              <a:rPr lang="zh-CN" altLang="en-US" b="1" dirty="0">
                <a:latin typeface="+mn-ea"/>
              </a:rPr>
              <a:t>逻辑值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en-US" b="1" dirty="0">
                <a:latin typeface="+mn-ea"/>
              </a:rPr>
              <a:t>和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是用来表征矛盾的双方和判断事件真伪的形式符号，无大小、正负之分。</a:t>
            </a:r>
            <a:r>
              <a:rPr lang="en-US" altLang="zh-CN" b="1" dirty="0">
                <a:latin typeface="+mn-ea"/>
              </a:rPr>
              <a:t>) 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4209958" y="762000"/>
            <a:ext cx="4409605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Boolean Algebra(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布尔代数</a:t>
            </a: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)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990600" y="4438471"/>
            <a:ext cx="10134600" cy="1133965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The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complement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（反变量）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represents 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the inverse of a variable </a:t>
            </a:r>
            <a:r>
              <a:rPr lang="en-US" altLang="zh-CN" b="1" dirty="0">
                <a:latin typeface="+mn-ea"/>
              </a:rPr>
              <a:t>and is indicated with an </a:t>
            </a:r>
            <a:r>
              <a:rPr lang="en-US" altLang="zh-CN" b="1" dirty="0" err="1">
                <a:latin typeface="+mn-ea"/>
              </a:rPr>
              <a:t>overbar</a:t>
            </a:r>
            <a:r>
              <a:rPr lang="en-US" altLang="zh-CN" b="1" dirty="0">
                <a:latin typeface="+mn-ea"/>
              </a:rPr>
              <a:t>. Thus, the complement of </a:t>
            </a:r>
            <a:r>
              <a:rPr lang="en-US" altLang="zh-CN" b="1" i="1" dirty="0">
                <a:latin typeface="+mn-ea"/>
              </a:rPr>
              <a:t>A</a:t>
            </a:r>
            <a:r>
              <a:rPr lang="en-US" altLang="zh-CN" b="1" dirty="0">
                <a:latin typeface="+mn-ea"/>
              </a:rPr>
              <a:t> is </a:t>
            </a:r>
            <a:r>
              <a:rPr lang="en-US" altLang="zh-CN" b="1" i="1" dirty="0">
                <a:solidFill>
                  <a:srgbClr val="FF0000"/>
                </a:solidFill>
                <a:latin typeface="+mn-ea"/>
              </a:rPr>
              <a:t>A or A’</a:t>
            </a:r>
            <a:r>
              <a:rPr lang="en-US" altLang="zh-CN" b="1" dirty="0">
                <a:latin typeface="+mn-ea"/>
              </a:rPr>
              <a:t>.</a:t>
            </a:r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8305800" y="5193268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194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45086"/>
              </p:ext>
            </p:extLst>
          </p:nvPr>
        </p:nvGraphicFramePr>
        <p:xfrm>
          <a:off x="3124200" y="2178301"/>
          <a:ext cx="4953000" cy="2258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23" name="公式" r:id="rId3" imgW="1866600" imgH="850680" progId="Equation.3">
                  <p:embed/>
                </p:oleObj>
              </mc:Choice>
              <mc:Fallback>
                <p:oleObj name="公式" r:id="rId3" imgW="18666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78301"/>
                        <a:ext cx="4953000" cy="2258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66800" y="610225"/>
            <a:ext cx="9829800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/>
              <a:t>Exercise 4-1</a:t>
            </a:r>
            <a:r>
              <a:rPr lang="en-US" altLang="zh-CN" sz="2800" b="1" dirty="0">
                <a:ea typeface="宋体" charset="-122"/>
              </a:rPr>
              <a:t> Apply </a:t>
            </a:r>
            <a:r>
              <a:rPr lang="en-US" altLang="zh-CN" sz="2800" b="1" dirty="0" err="1">
                <a:ea typeface="宋体" charset="-122"/>
              </a:rPr>
              <a:t>DeMorgan’s</a:t>
            </a:r>
            <a:r>
              <a:rPr lang="en-US" altLang="zh-CN" sz="2800" b="1" dirty="0">
                <a:ea typeface="宋体" charset="-122"/>
              </a:rPr>
              <a:t> theorem to remove the </a:t>
            </a:r>
            <a:r>
              <a:rPr lang="en-US" altLang="zh-CN" sz="2800" b="1" dirty="0" err="1">
                <a:ea typeface="宋体" charset="-122"/>
              </a:rPr>
              <a:t>overbar</a:t>
            </a:r>
            <a:r>
              <a:rPr lang="en-US" altLang="zh-CN" sz="2800" b="1" dirty="0">
                <a:ea typeface="宋体" charset="-122"/>
              </a:rPr>
              <a:t> covering more than one literal </a:t>
            </a:r>
            <a:r>
              <a:rPr lang="zh-CN" altLang="en-US" sz="28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69774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524000" y="609600"/>
            <a:ext cx="9372600" cy="675621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FF99"/>
                </a:solidFill>
                <a:ea typeface="宋体" pitchFamily="2" charset="-122"/>
              </a:rPr>
              <a:t>Functionally Complete Operation Sets</a:t>
            </a:r>
            <a:r>
              <a:rPr lang="zh-CN" altLang="en-US" sz="2800" b="1" dirty="0">
                <a:solidFill>
                  <a:srgbClr val="FFFF99"/>
                </a:solidFill>
                <a:ea typeface="宋体" pitchFamily="2" charset="-122"/>
              </a:rPr>
              <a:t>（功能完全操作集）</a:t>
            </a:r>
            <a:endParaRPr lang="en-US" altLang="zh-CN" sz="2800" b="1" dirty="0">
              <a:solidFill>
                <a:srgbClr val="FFFF99"/>
              </a:solidFill>
              <a:ea typeface="宋体" pitchFamily="2" charset="-122"/>
            </a:endParaRPr>
          </a:p>
        </p:txBody>
      </p:sp>
      <p:sp>
        <p:nvSpPr>
          <p:cNvPr id="30724" name="内容占位符 3"/>
          <p:cNvSpPr txBox="1">
            <a:spLocks/>
          </p:cNvSpPr>
          <p:nvPr/>
        </p:nvSpPr>
        <p:spPr bwMode="auto">
          <a:xfrm>
            <a:off x="2152650" y="1981200"/>
            <a:ext cx="7905750" cy="404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altLang="zh-CN" sz="2800" b="1" dirty="0">
                <a:latin typeface="+mn-ea"/>
              </a:rPr>
              <a:t>FC</a:t>
            </a:r>
            <a:r>
              <a:rPr lang="en-US" altLang="zh-CN" sz="2800" b="1" baseline="-25000" dirty="0">
                <a:latin typeface="+mn-ea"/>
              </a:rPr>
              <a:t>1</a:t>
            </a:r>
            <a:r>
              <a:rPr lang="en-US" altLang="zh-CN" sz="2800" b="1" dirty="0">
                <a:latin typeface="+mn-ea"/>
              </a:rPr>
              <a:t>={AND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OR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NOT}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altLang="zh-CN" sz="2800" b="1" dirty="0">
                <a:latin typeface="+mn-ea"/>
              </a:rPr>
              <a:t>FC</a:t>
            </a:r>
            <a:r>
              <a:rPr lang="en-US" altLang="zh-CN" sz="2800" b="1" baseline="-25000" dirty="0">
                <a:latin typeface="+mn-ea"/>
              </a:rPr>
              <a:t>2</a:t>
            </a:r>
            <a:r>
              <a:rPr lang="en-US" altLang="zh-CN" sz="2800" b="1" dirty="0">
                <a:latin typeface="+mn-ea"/>
              </a:rPr>
              <a:t>={NOR}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altLang="zh-CN" sz="2800" b="1" dirty="0">
                <a:latin typeface="+mn-ea"/>
              </a:rPr>
              <a:t>FC</a:t>
            </a:r>
            <a:r>
              <a:rPr lang="en-US" altLang="zh-CN" sz="2800" b="1" baseline="-25000" dirty="0">
                <a:latin typeface="+mn-ea"/>
              </a:rPr>
              <a:t>3</a:t>
            </a:r>
            <a:r>
              <a:rPr lang="en-US" altLang="zh-CN" sz="2800" b="1" dirty="0">
                <a:latin typeface="+mn-ea"/>
              </a:rPr>
              <a:t>={NAND}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</a:pPr>
            <a:r>
              <a:rPr lang="en-US" altLang="zh-CN" sz="2800" b="1" dirty="0">
                <a:latin typeface="+mn-ea"/>
              </a:rPr>
              <a:t>FC</a:t>
            </a:r>
            <a:r>
              <a:rPr lang="en-US" altLang="zh-CN" sz="2800" b="1" baseline="-25000" dirty="0">
                <a:latin typeface="+mn-ea"/>
              </a:rPr>
              <a:t>4</a:t>
            </a:r>
            <a:r>
              <a:rPr lang="en-US" altLang="zh-CN" sz="2800" b="1" dirty="0">
                <a:latin typeface="+mn-ea"/>
              </a:rPr>
              <a:t>={XOR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AND}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2308226" y="609600"/>
            <a:ext cx="2263774" cy="675621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solidFill>
                  <a:srgbClr val="FFFF99"/>
                </a:solidFill>
                <a:latin typeface="Arial" charset="0"/>
                <a:ea typeface="宋体" pitchFamily="2" charset="-122"/>
              </a:rPr>
              <a:t>FC</a:t>
            </a:r>
            <a:r>
              <a:rPr lang="en-US" altLang="zh-CN" sz="2800" baseline="-25000" dirty="0">
                <a:solidFill>
                  <a:srgbClr val="FFFF99"/>
                </a:solidFill>
                <a:latin typeface="Arial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FF99"/>
                </a:solidFill>
                <a:latin typeface="Arial" charset="0"/>
                <a:ea typeface="宋体" pitchFamily="2" charset="-122"/>
              </a:rPr>
              <a:t>={NOR}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92313" y="1701800"/>
            <a:ext cx="38100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"/>
            </a:pPr>
            <a:r>
              <a:rPr lang="en-US" altLang="zh-CN" sz="2400" kern="0" dirty="0"/>
              <a:t>NOT</a:t>
            </a:r>
          </a:p>
          <a:p>
            <a:pPr>
              <a:buClrTx/>
              <a:buFont typeface="Wingdings" panose="05000000000000000000" pitchFamily="2" charset="2"/>
              <a:buChar char=""/>
            </a:pPr>
            <a:endParaRPr lang="zh-CN" altLang="en-US" sz="2400" kern="0" dirty="0"/>
          </a:p>
          <a:p>
            <a:pPr>
              <a:buClrTx/>
              <a:buFont typeface="Wingdings" panose="05000000000000000000" pitchFamily="2" charset="2"/>
              <a:buChar char=""/>
            </a:pPr>
            <a:endParaRPr lang="zh-CN" altLang="en-US" sz="2400" kern="0" dirty="0"/>
          </a:p>
          <a:p>
            <a:pPr>
              <a:buClrTx/>
              <a:buFont typeface="Wingdings" panose="05000000000000000000" pitchFamily="2" charset="2"/>
              <a:buChar char=""/>
            </a:pPr>
            <a:r>
              <a:rPr lang="en-US" altLang="zh-CN" sz="2400" kern="0" dirty="0"/>
              <a:t>AND</a:t>
            </a:r>
          </a:p>
          <a:p>
            <a:pPr>
              <a:buClrTx/>
              <a:buFont typeface="Wingdings" panose="05000000000000000000" pitchFamily="2" charset="2"/>
              <a:buChar char=""/>
            </a:pPr>
            <a:endParaRPr lang="zh-CN" altLang="en-US" sz="2400" kern="0" dirty="0"/>
          </a:p>
          <a:p>
            <a:pPr>
              <a:buClrTx/>
              <a:buFont typeface="Wingdings" panose="05000000000000000000" pitchFamily="2" charset="2"/>
              <a:buChar char=""/>
            </a:pPr>
            <a:endParaRPr lang="zh-CN" altLang="en-US" sz="2400" kern="0" dirty="0"/>
          </a:p>
          <a:p>
            <a:pPr>
              <a:buClrTx/>
              <a:buFont typeface="Wingdings" panose="05000000000000000000" pitchFamily="2" charset="2"/>
              <a:buChar char=""/>
            </a:pPr>
            <a:r>
              <a:rPr lang="en-US" altLang="zh-CN" sz="2400" kern="0" dirty="0"/>
              <a:t>OR</a:t>
            </a:r>
            <a:endParaRPr lang="zh-CN" altLang="en-US" sz="2400" kern="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495550" y="3573463"/>
          <a:ext cx="29479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89" name="公式" r:id="rId3" imgW="1091880" imgH="266400" progId="Equation.3">
                  <p:embed/>
                </p:oleObj>
              </mc:Choice>
              <mc:Fallback>
                <p:oleObj name="公式" r:id="rId3" imgW="10918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573463"/>
                        <a:ext cx="2947988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566988" y="2276475"/>
          <a:ext cx="30670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90" name="公式" r:id="rId5" imgW="1193760" imgH="215640" progId="Equation.3">
                  <p:embed/>
                </p:oleObj>
              </mc:Choice>
              <mc:Fallback>
                <p:oleObj name="公式" r:id="rId5" imgW="1193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276475"/>
                        <a:ext cx="306705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424113" y="5013326"/>
          <a:ext cx="29527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91" name="公式" r:id="rId7" imgW="1244520" imgH="266400" progId="Equation.3">
                  <p:embed/>
                </p:oleObj>
              </mc:Choice>
              <mc:Fallback>
                <p:oleObj name="公式" r:id="rId7" imgW="1244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013326"/>
                        <a:ext cx="29527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53200" y="825501"/>
            <a:ext cx="2781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53200" y="1905000"/>
            <a:ext cx="39624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553200" y="3857625"/>
            <a:ext cx="40957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89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992313" y="1666875"/>
            <a:ext cx="3810000" cy="41148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"/>
            </a:pPr>
            <a:r>
              <a:rPr lang="en-US" altLang="zh-CN" sz="2400" kern="0" dirty="0"/>
              <a:t>NOT</a:t>
            </a:r>
          </a:p>
          <a:p>
            <a:pPr>
              <a:buClrTx/>
              <a:buFont typeface="Wingdings" panose="05000000000000000000" pitchFamily="2" charset="2"/>
              <a:buChar char=""/>
            </a:pPr>
            <a:endParaRPr lang="zh-CN" altLang="en-US" sz="2400" kern="0" dirty="0"/>
          </a:p>
          <a:p>
            <a:pPr>
              <a:buClrTx/>
              <a:buFont typeface="Wingdings" panose="05000000000000000000" pitchFamily="2" charset="2"/>
              <a:buChar char=""/>
            </a:pPr>
            <a:endParaRPr lang="zh-CN" altLang="en-US" sz="2400" kern="0" dirty="0"/>
          </a:p>
          <a:p>
            <a:pPr>
              <a:buClrTx/>
              <a:buFont typeface="Wingdings" panose="05000000000000000000" pitchFamily="2" charset="2"/>
              <a:buChar char=""/>
            </a:pPr>
            <a:r>
              <a:rPr lang="en-US" altLang="zh-CN" sz="2400" kern="0" dirty="0"/>
              <a:t>AND</a:t>
            </a:r>
          </a:p>
          <a:p>
            <a:pPr>
              <a:buClrTx/>
              <a:buFont typeface="Wingdings" panose="05000000000000000000" pitchFamily="2" charset="2"/>
              <a:buChar char=""/>
            </a:pPr>
            <a:endParaRPr lang="zh-CN" altLang="en-US" sz="2400" kern="0" dirty="0"/>
          </a:p>
          <a:p>
            <a:pPr>
              <a:buClrTx/>
              <a:buFont typeface="Wingdings" panose="05000000000000000000" pitchFamily="2" charset="2"/>
              <a:buChar char=""/>
            </a:pPr>
            <a:endParaRPr lang="zh-CN" altLang="en-US" sz="2400" kern="0" dirty="0"/>
          </a:p>
          <a:p>
            <a:pPr>
              <a:buClrTx/>
              <a:buFont typeface="Wingdings" panose="05000000000000000000" pitchFamily="2" charset="2"/>
              <a:buChar char=""/>
            </a:pPr>
            <a:r>
              <a:rPr lang="en-US" altLang="zh-CN" sz="2400" kern="0" dirty="0"/>
              <a:t>OR</a:t>
            </a:r>
            <a:endParaRPr lang="zh-CN" altLang="en-US" sz="2400" kern="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782888" y="3500438"/>
          <a:ext cx="2057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10" name="公式" r:id="rId3" imgW="761760" imgH="266400" progId="Equation.3">
                  <p:embed/>
                </p:oleObj>
              </mc:Choice>
              <mc:Fallback>
                <p:oleObj name="公式" r:id="rId3" imgW="7617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500438"/>
                        <a:ext cx="20574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640013" y="2386014"/>
          <a:ext cx="25781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11" name="公式" r:id="rId5" imgW="1002960" imgH="215640" progId="Equation.3">
                  <p:embed/>
                </p:oleObj>
              </mc:Choice>
              <mc:Fallback>
                <p:oleObj name="公式" r:id="rId5" imgW="1002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386014"/>
                        <a:ext cx="25781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640014" y="4941889"/>
          <a:ext cx="21986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12" name="公式" r:id="rId7" imgW="927000" imgH="266400" progId="Equation.3">
                  <p:embed/>
                </p:oleObj>
              </mc:Choice>
              <mc:Fallback>
                <p:oleObj name="公式" r:id="rId7" imgW="927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941889"/>
                        <a:ext cx="219868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56351" y="1789114"/>
            <a:ext cx="38957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50013" y="3810000"/>
            <a:ext cx="38671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56350" y="887414"/>
            <a:ext cx="27051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08226" y="533401"/>
            <a:ext cx="2416174" cy="690266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solidFill>
                  <a:srgbClr val="FFFF99"/>
                </a:solidFill>
                <a:latin typeface="Arial" charset="0"/>
                <a:ea typeface="宋体" pitchFamily="2" charset="-122"/>
              </a:rPr>
              <a:t>FC</a:t>
            </a:r>
            <a:r>
              <a:rPr lang="en-US" altLang="zh-CN" sz="2800" baseline="-25000" dirty="0">
                <a:solidFill>
                  <a:srgbClr val="FFFF99"/>
                </a:solidFill>
                <a:latin typeface="Arial" charset="0"/>
                <a:ea typeface="宋体" pitchFamily="2" charset="-122"/>
              </a:rPr>
              <a:t>3</a:t>
            </a:r>
            <a:r>
              <a:rPr lang="en-US" altLang="zh-CN" sz="2800" dirty="0">
                <a:solidFill>
                  <a:srgbClr val="FFFF99"/>
                </a:solidFill>
                <a:latin typeface="Arial" charset="0"/>
                <a:ea typeface="宋体" pitchFamily="2" charset="-122"/>
              </a:rPr>
              <a:t>={NAND}</a:t>
            </a:r>
          </a:p>
        </p:txBody>
      </p:sp>
    </p:spTree>
    <p:extLst>
      <p:ext uri="{BB962C8B-B14F-4D97-AF65-F5344CB8AC3E}">
        <p14:creationId xmlns:p14="http://schemas.microsoft.com/office/powerpoint/2010/main" val="46884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2357258" y="429408"/>
            <a:ext cx="3510142" cy="817583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solidFill>
                  <a:srgbClr val="FFFF99"/>
                </a:solidFill>
                <a:latin typeface="Arial" charset="0"/>
                <a:ea typeface="宋体" pitchFamily="2" charset="-122"/>
              </a:rPr>
              <a:t>FC</a:t>
            </a:r>
            <a:r>
              <a:rPr lang="en-US" altLang="zh-CN" sz="2800" baseline="-25000" dirty="0">
                <a:solidFill>
                  <a:srgbClr val="FFFF99"/>
                </a:solidFill>
                <a:latin typeface="Arial" charset="0"/>
                <a:ea typeface="宋体" pitchFamily="2" charset="-122"/>
              </a:rPr>
              <a:t>4</a:t>
            </a:r>
            <a:r>
              <a:rPr lang="en-US" altLang="zh-CN" sz="2800" dirty="0">
                <a:solidFill>
                  <a:srgbClr val="FFFF99"/>
                </a:solidFill>
                <a:latin typeface="Arial" charset="0"/>
                <a:ea typeface="宋体" pitchFamily="2" charset="-122"/>
              </a:rPr>
              <a:t>={XOR</a:t>
            </a:r>
            <a:r>
              <a:rPr lang="zh-CN" altLang="en-US" sz="2800" dirty="0">
                <a:solidFill>
                  <a:srgbClr val="FFFF99"/>
                </a:solidFill>
                <a:latin typeface="Arial" charset="0"/>
                <a:ea typeface="宋体" pitchFamily="2" charset="-122"/>
              </a:rPr>
              <a:t>、</a:t>
            </a:r>
            <a:r>
              <a:rPr lang="en-US" altLang="zh-CN" sz="2800" dirty="0">
                <a:solidFill>
                  <a:srgbClr val="FFFF99"/>
                </a:solidFill>
                <a:latin typeface="Arial" charset="0"/>
                <a:ea typeface="宋体" pitchFamily="2" charset="-122"/>
              </a:rPr>
              <a:t>AND}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2800" y="2362200"/>
            <a:ext cx="5688013" cy="38258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buClrTx/>
              <a:buFont typeface="Wingdings" panose="05000000000000000000" pitchFamily="2" charset="2"/>
              <a:buChar char=""/>
            </a:pPr>
            <a:r>
              <a:rPr lang="en-US" altLang="zh-CN" kern="0" dirty="0"/>
              <a:t>NOT</a:t>
            </a:r>
          </a:p>
          <a:p>
            <a:pPr>
              <a:spcBef>
                <a:spcPts val="0"/>
              </a:spcBef>
              <a:buClrTx/>
              <a:buFont typeface="Wingdings" panose="05000000000000000000" pitchFamily="2" charset="2"/>
              <a:buChar char=""/>
            </a:pPr>
            <a:endParaRPr lang="zh-CN" altLang="en-US" kern="0" dirty="0"/>
          </a:p>
          <a:p>
            <a:pPr>
              <a:spcBef>
                <a:spcPts val="0"/>
              </a:spcBef>
              <a:buClrTx/>
              <a:buFont typeface="Wingdings" panose="05000000000000000000" pitchFamily="2" charset="2"/>
              <a:buChar char=""/>
            </a:pPr>
            <a:endParaRPr lang="zh-CN" altLang="en-US" kern="0" dirty="0"/>
          </a:p>
          <a:p>
            <a:pPr>
              <a:spcBef>
                <a:spcPts val="0"/>
              </a:spcBef>
              <a:buClrTx/>
              <a:buFont typeface="Wingdings" panose="05000000000000000000" pitchFamily="2" charset="2"/>
              <a:buChar char=""/>
            </a:pPr>
            <a:r>
              <a:rPr lang="en-US" altLang="zh-CN" kern="0" dirty="0"/>
              <a:t>AND</a:t>
            </a:r>
          </a:p>
          <a:p>
            <a:pPr>
              <a:spcBef>
                <a:spcPts val="0"/>
              </a:spcBef>
              <a:buClrTx/>
              <a:buFont typeface="Wingdings" panose="05000000000000000000" pitchFamily="2" charset="2"/>
              <a:buChar char=""/>
            </a:pPr>
            <a:endParaRPr lang="zh-CN" altLang="en-US" kern="0" dirty="0"/>
          </a:p>
          <a:p>
            <a:pPr>
              <a:spcBef>
                <a:spcPts val="0"/>
              </a:spcBef>
              <a:buClrTx/>
              <a:buFont typeface="Wingdings" panose="05000000000000000000" pitchFamily="2" charset="2"/>
              <a:buChar char=""/>
            </a:pPr>
            <a:endParaRPr lang="zh-CN" altLang="en-US" kern="0" dirty="0"/>
          </a:p>
          <a:p>
            <a:pPr>
              <a:spcBef>
                <a:spcPts val="0"/>
              </a:spcBef>
              <a:buClrTx/>
              <a:buFont typeface="Wingdings" panose="05000000000000000000" pitchFamily="2" charset="2"/>
              <a:buChar char=""/>
            </a:pPr>
            <a:r>
              <a:rPr lang="en-US" altLang="zh-CN" kern="0" dirty="0"/>
              <a:t>OR</a:t>
            </a:r>
            <a:endParaRPr lang="zh-CN" altLang="en-US" kern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108941"/>
              </p:ext>
            </p:extLst>
          </p:nvPr>
        </p:nvGraphicFramePr>
        <p:xfrm>
          <a:off x="5638800" y="3581400"/>
          <a:ext cx="1336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34" name="公式" r:id="rId3" imgW="495000" imgH="164880" progId="Equation.3">
                  <p:embed/>
                </p:oleObj>
              </mc:Choice>
              <mc:Fallback>
                <p:oleObj name="公式" r:id="rId3" imgW="4950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81400"/>
                        <a:ext cx="13366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070154"/>
              </p:ext>
            </p:extLst>
          </p:nvPr>
        </p:nvGraphicFramePr>
        <p:xfrm>
          <a:off x="5562600" y="2362200"/>
          <a:ext cx="15652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35" name="公式" r:id="rId5" imgW="609480" imgH="215640" progId="Equation.3">
                  <p:embed/>
                </p:oleObj>
              </mc:Choice>
              <mc:Fallback>
                <p:oleObj name="公式" r:id="rId5" imgW="609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362200"/>
                        <a:ext cx="15652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061262"/>
              </p:ext>
            </p:extLst>
          </p:nvPr>
        </p:nvGraphicFramePr>
        <p:xfrm>
          <a:off x="5651500" y="4800600"/>
          <a:ext cx="29527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436" name="公式" r:id="rId7" imgW="1143000" imgH="203040" progId="Equation.3">
                  <p:embed/>
                </p:oleObj>
              </mc:Choice>
              <mc:Fallback>
                <p:oleObj name="公式" r:id="rId7" imgW="1143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800600"/>
                        <a:ext cx="295275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300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7800" y="1371600"/>
            <a:ext cx="9753600" cy="1308628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/>
              <a:t>Exercise 4-2:</a:t>
            </a:r>
            <a:r>
              <a:rPr lang="en-US" altLang="zh-CN" sz="2800" b="1" dirty="0">
                <a:ea typeface="宋体" charset="-122"/>
              </a:rPr>
              <a:t> Apply </a:t>
            </a:r>
            <a:r>
              <a:rPr lang="en-US" altLang="zh-CN" sz="2800" b="1" dirty="0" err="1">
                <a:ea typeface="宋体" charset="-122"/>
              </a:rPr>
              <a:t>DeMorgan’s</a:t>
            </a:r>
            <a:r>
              <a:rPr lang="en-US" altLang="zh-CN" sz="2800" b="1" dirty="0">
                <a:ea typeface="宋体" charset="-122"/>
              </a:rPr>
              <a:t> theorem to make the expressions with only NOT and NAND</a:t>
            </a:r>
            <a:r>
              <a:rPr lang="zh-CN" altLang="en-US" sz="2800" b="1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810001" y="3439898"/>
                <a:ext cx="35051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𝑨𝑪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1" y="3439898"/>
                <a:ext cx="350519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810001" y="4278099"/>
                <a:ext cx="7047088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1" y="4278099"/>
                <a:ext cx="7047088" cy="43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991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1" y="2918554"/>
            <a:ext cx="1981200" cy="29553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"/>
            </a:pPr>
            <a:r>
              <a:rPr lang="zh-CN" altLang="en-US" kern="0" dirty="0"/>
              <a:t>并项法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"/>
            </a:pPr>
            <a:r>
              <a:rPr lang="zh-CN" altLang="en-US" kern="0" dirty="0"/>
              <a:t>吸收法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"/>
            </a:pPr>
            <a:r>
              <a:rPr lang="zh-CN" altLang="en-US" kern="0" dirty="0"/>
              <a:t>消去法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"/>
            </a:pPr>
            <a:r>
              <a:rPr lang="zh-CN" altLang="en-US" kern="0" dirty="0"/>
              <a:t>配项法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57523"/>
              </p:ext>
            </p:extLst>
          </p:nvPr>
        </p:nvGraphicFramePr>
        <p:xfrm>
          <a:off x="2206624" y="3779817"/>
          <a:ext cx="58547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98" name="公式" r:id="rId3" imgW="2552400" imgH="241200" progId="Equation.3">
                  <p:embed/>
                </p:oleObj>
              </mc:Choice>
              <mc:Fallback>
                <p:oleObj name="公式" r:id="rId3" imgW="255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4" y="3779817"/>
                        <a:ext cx="58547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182439"/>
              </p:ext>
            </p:extLst>
          </p:nvPr>
        </p:nvGraphicFramePr>
        <p:xfrm>
          <a:off x="2230754" y="3023383"/>
          <a:ext cx="50355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99" name="公式" r:id="rId5" imgW="2197080" imgH="241200" progId="Equation.3">
                  <p:embed/>
                </p:oleObj>
              </mc:Choice>
              <mc:Fallback>
                <p:oleObj name="公式" r:id="rId5" imgW="2197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754" y="3023383"/>
                        <a:ext cx="50355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083600"/>
              </p:ext>
            </p:extLst>
          </p:nvPr>
        </p:nvGraphicFramePr>
        <p:xfrm>
          <a:off x="2198687" y="5181600"/>
          <a:ext cx="26797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00" name="公式" r:id="rId7" imgW="1168200" imgH="241200" progId="Equation.3">
                  <p:embed/>
                </p:oleObj>
              </mc:Choice>
              <mc:Fallback>
                <p:oleObj name="公式" r:id="rId7" imgW="1168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7" y="5181600"/>
                        <a:ext cx="26797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540072"/>
              </p:ext>
            </p:extLst>
          </p:nvPr>
        </p:nvGraphicFramePr>
        <p:xfrm>
          <a:off x="2185987" y="4489288"/>
          <a:ext cx="5588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01" name="公式" r:id="rId9" imgW="2438280" imgH="241200" progId="Equation.3">
                  <p:embed/>
                </p:oleObj>
              </mc:Choice>
              <mc:Fallback>
                <p:oleObj name="公式" r:id="rId9" imgW="2438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7" y="4489288"/>
                        <a:ext cx="55880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434366" y="1308165"/>
                <a:ext cx="4224233" cy="1991443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99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800" b="1" i="1" dirty="0">
                    <a:cs typeface="Times New Roman" panose="02020603050405020304" pitchFamily="18" charset="0"/>
                  </a:rPr>
                  <a:t>B+A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altLang="zh-CN" sz="2800" b="1" i="1" dirty="0">
                    <a:cs typeface="Times New Roman" panose="02020603050405020304" pitchFamily="18" charset="0"/>
                  </a:rPr>
                  <a:t>  ?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800" b="1" i="1" dirty="0"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2800" b="1" i="1" dirty="0">
                          <a:cs typeface="Times New Roman" panose="020206030504050203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US" altLang="zh-CN" sz="2800" b="1" i="1" dirty="0"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800" b="1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altLang="zh-CN" sz="2800" b="1" dirty="0"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800" b="1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800" b="1" i="1" dirty="0">
                        <a:cs typeface="Times New Roman" panose="02020603050405020304" pitchFamily="18" charset="0"/>
                      </a:rPr>
                      <m:t>A</m:t>
                    </m:r>
                    <m:acc>
                      <m:accPr>
                        <m:chr m:val="̅"/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endParaRPr lang="zh-CN" altLang="en-US" sz="2800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66" y="1308165"/>
                <a:ext cx="4224233" cy="1991443"/>
              </a:xfrm>
              <a:prstGeom prst="rect">
                <a:avLst/>
              </a:prstGeom>
              <a:blipFill>
                <a:blip r:embed="rId11"/>
                <a:stretch>
                  <a:fillRect t="-4532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57401" y="457201"/>
            <a:ext cx="7984878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rgbClr val="FFFF99"/>
                </a:solidFill>
                <a:ea typeface="宋体" pitchFamily="2" charset="-122"/>
              </a:rPr>
              <a:t>Simplification using Boolean algebra</a:t>
            </a:r>
            <a:r>
              <a:rPr lang="zh-CN" altLang="en-US" sz="2800" b="1" dirty="0">
                <a:solidFill>
                  <a:srgbClr val="FFFF99"/>
                </a:solidFill>
                <a:ea typeface="宋体" pitchFamily="2" charset="-122"/>
              </a:rPr>
              <a:t>（布尔化简）</a:t>
            </a:r>
            <a:endParaRPr lang="en-US" altLang="zh-CN" sz="2800" b="1" dirty="0">
              <a:solidFill>
                <a:srgbClr val="FFFF99"/>
              </a:solidFill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401" y="1331753"/>
            <a:ext cx="6553199" cy="1384995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/>
              <a:t>A simplified Boolean expression uses fewer gates to implement a given expression.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6010"/>
              </p:ext>
            </p:extLst>
          </p:nvPr>
        </p:nvGraphicFramePr>
        <p:xfrm>
          <a:off x="2855913" y="3276600"/>
          <a:ext cx="4189412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72" name="公式" r:id="rId3" imgW="1765080" imgH="939600" progId="Equations">
                  <p:embed/>
                </p:oleObj>
              </mc:Choice>
              <mc:Fallback>
                <p:oleObj name="公式" r:id="rId3" imgW="1765080" imgH="939600" progId="Equations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276600"/>
                        <a:ext cx="4189412" cy="222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29946"/>
              </p:ext>
            </p:extLst>
          </p:nvPr>
        </p:nvGraphicFramePr>
        <p:xfrm>
          <a:off x="2892425" y="2590800"/>
          <a:ext cx="4572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73" name="公式" r:id="rId5" imgW="1955520" imgH="215640" progId="Equations">
                  <p:embed/>
                </p:oleObj>
              </mc:Choice>
              <mc:Fallback>
                <p:oleObj name="公式" r:id="rId5" imgW="1955520" imgH="215640" progId="Equations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2590800"/>
                        <a:ext cx="45720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5588" y="685800"/>
            <a:ext cx="5820824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rgbClr val="FFFF99"/>
                </a:solidFill>
                <a:ea typeface="宋体" pitchFamily="2" charset="-122"/>
              </a:rPr>
              <a:t>Simplification using Boolean algebra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990600" y="1665110"/>
            <a:ext cx="9982200" cy="743128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pitchFamily="2" charset="-122"/>
              </a:rPr>
              <a:t>Using Boolean algebra techniques, simplify this expression: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328987"/>
              </p:ext>
            </p:extLst>
          </p:nvPr>
        </p:nvGraphicFramePr>
        <p:xfrm>
          <a:off x="2478088" y="1325066"/>
          <a:ext cx="66246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2" name="公式" r:id="rId3" imgW="3047760" imgH="241200" progId="Equations">
                  <p:embed/>
                </p:oleObj>
              </mc:Choice>
              <mc:Fallback>
                <p:oleObj name="公式" r:id="rId3" imgW="3047760" imgH="241200" progId="Equations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1325066"/>
                        <a:ext cx="6624638" cy="5238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924734"/>
              </p:ext>
            </p:extLst>
          </p:nvPr>
        </p:nvGraphicFramePr>
        <p:xfrm>
          <a:off x="2424708" y="2131963"/>
          <a:ext cx="6795492" cy="39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3" name="公式" r:id="rId5" imgW="3047760" imgH="1777680" progId="Equations">
                  <p:embed/>
                </p:oleObj>
              </mc:Choice>
              <mc:Fallback>
                <p:oleObj name="公式" r:id="rId5" imgW="3047760" imgH="1777680" progId="Equations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708" y="2131963"/>
                        <a:ext cx="6795492" cy="3964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8" name="Oval 8"/>
          <p:cNvSpPr>
            <a:spLocks noChangeArrowheads="1"/>
          </p:cNvSpPr>
          <p:nvPr/>
        </p:nvSpPr>
        <p:spPr bwMode="gray">
          <a:xfrm>
            <a:off x="3033714" y="1245821"/>
            <a:ext cx="1512887" cy="64918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3609" name="Oval 9"/>
          <p:cNvSpPr>
            <a:spLocks noChangeArrowheads="1"/>
          </p:cNvSpPr>
          <p:nvPr/>
        </p:nvSpPr>
        <p:spPr bwMode="gray">
          <a:xfrm>
            <a:off x="2895600" y="2042863"/>
            <a:ext cx="2232025" cy="647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3610" name="Oval 10"/>
          <p:cNvSpPr>
            <a:spLocks noChangeArrowheads="1"/>
          </p:cNvSpPr>
          <p:nvPr/>
        </p:nvSpPr>
        <p:spPr bwMode="gray">
          <a:xfrm>
            <a:off x="6477000" y="3317976"/>
            <a:ext cx="2160587" cy="64918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3611" name="Oval 11"/>
          <p:cNvSpPr>
            <a:spLocks noChangeArrowheads="1"/>
          </p:cNvSpPr>
          <p:nvPr/>
        </p:nvSpPr>
        <p:spPr bwMode="gray">
          <a:xfrm>
            <a:off x="3033714" y="3347236"/>
            <a:ext cx="433387" cy="64918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3612" name="Oval 12"/>
          <p:cNvSpPr>
            <a:spLocks noChangeArrowheads="1"/>
          </p:cNvSpPr>
          <p:nvPr/>
        </p:nvSpPr>
        <p:spPr bwMode="gray">
          <a:xfrm>
            <a:off x="3429000" y="3810000"/>
            <a:ext cx="3097212" cy="6492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3614" name="Freeform 14"/>
          <p:cNvSpPr>
            <a:spLocks/>
          </p:cNvSpPr>
          <p:nvPr/>
        </p:nvSpPr>
        <p:spPr bwMode="gray">
          <a:xfrm>
            <a:off x="3886200" y="4648200"/>
            <a:ext cx="2879725" cy="461665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862" y="8"/>
              </a:cxn>
              <a:cxn ang="0">
                <a:pos x="1814" y="98"/>
              </a:cxn>
            </a:cxnLst>
            <a:rect l="0" t="0" r="r" b="b"/>
            <a:pathLst>
              <a:path w="1814" h="144">
                <a:moveTo>
                  <a:pt x="0" y="144"/>
                </a:moveTo>
                <a:cubicBezTo>
                  <a:pt x="280" y="80"/>
                  <a:pt x="560" y="16"/>
                  <a:pt x="862" y="8"/>
                </a:cubicBezTo>
                <a:cubicBezTo>
                  <a:pt x="1164" y="0"/>
                  <a:pt x="1655" y="60"/>
                  <a:pt x="1814" y="9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3615" name="Freeform 15"/>
          <p:cNvSpPr>
            <a:spLocks/>
          </p:cNvSpPr>
          <p:nvPr/>
        </p:nvSpPr>
        <p:spPr bwMode="gray">
          <a:xfrm>
            <a:off x="5029200" y="5465119"/>
            <a:ext cx="1008063" cy="46166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7" y="90"/>
              </a:cxn>
              <a:cxn ang="0">
                <a:pos x="635" y="0"/>
              </a:cxn>
            </a:cxnLst>
            <a:rect l="0" t="0" r="r" b="b"/>
            <a:pathLst>
              <a:path w="635" h="90">
                <a:moveTo>
                  <a:pt x="0" y="0"/>
                </a:moveTo>
                <a:cubicBezTo>
                  <a:pt x="105" y="45"/>
                  <a:pt x="211" y="90"/>
                  <a:pt x="317" y="90"/>
                </a:cubicBezTo>
                <a:cubicBezTo>
                  <a:pt x="423" y="90"/>
                  <a:pt x="529" y="45"/>
                  <a:pt x="635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78088" y="391205"/>
            <a:ext cx="5820824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FF99"/>
                </a:solidFill>
                <a:ea typeface="宋体" pitchFamily="2" charset="-122"/>
              </a:rPr>
              <a:t>Simplification using Boolean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8" grpId="0" animBg="1"/>
      <p:bldP spid="153609" grpId="0" animBg="1"/>
      <p:bldP spid="153610" grpId="0" animBg="1"/>
      <p:bldP spid="153611" grpId="0" animBg="1"/>
      <p:bldP spid="153612" grpId="0" animBg="1"/>
      <p:bldP spid="153614" grpId="0" animBg="1"/>
      <p:bldP spid="1536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596330"/>
              </p:ext>
            </p:extLst>
          </p:nvPr>
        </p:nvGraphicFramePr>
        <p:xfrm>
          <a:off x="3352800" y="2895718"/>
          <a:ext cx="3657600" cy="509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6" name="公式" r:id="rId3" imgW="1549080" imgH="215640" progId="Equation.3">
                  <p:embed/>
                </p:oleObj>
              </mc:Choice>
              <mc:Fallback>
                <p:oleObj name="公式" r:id="rId3" imgW="1549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718"/>
                        <a:ext cx="3657600" cy="509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066800" y="1095911"/>
            <a:ext cx="9906000" cy="130753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pitchFamily="2" charset="-122"/>
              </a:rPr>
              <a:t>Exercise 4-3: Using Boolean algebra techniques, simplify this expression: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00400" y="3759215"/>
                <a:ext cx="4430486" cy="431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𝐵𝐷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759215"/>
                <a:ext cx="4430486" cy="4317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35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3505200" y="333987"/>
            <a:ext cx="4401590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Boolean Addition(</a:t>
            </a:r>
            <a:r>
              <a:rPr lang="zh-CN" altLang="en-US" sz="2800" dirty="0">
                <a:solidFill>
                  <a:srgbClr val="FFFF99"/>
                </a:solidFill>
                <a:ea typeface="宋体" charset="-122"/>
              </a:rPr>
              <a:t>布尔加法</a:t>
            </a:r>
            <a:r>
              <a:rPr lang="en-US" altLang="zh-CN" sz="2800" dirty="0">
                <a:solidFill>
                  <a:srgbClr val="FFFF99"/>
                </a:solidFill>
                <a:ea typeface="宋体" charset="-122"/>
              </a:rPr>
              <a:t>)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838200" y="1143000"/>
            <a:ext cx="10210800" cy="289310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Boolean addition(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布尔加法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zh-CN" sz="2800" b="1" dirty="0">
                <a:latin typeface="+mn-ea"/>
              </a:rPr>
              <a:t>is equivalent to the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OR operation</a:t>
            </a:r>
            <a:r>
              <a:rPr lang="en-US" altLang="zh-CN" sz="2800" b="1" dirty="0">
                <a:latin typeface="+mn-ea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The sum term(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和项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2800" b="1" dirty="0">
                <a:latin typeface="+mn-ea"/>
              </a:rPr>
              <a:t> is a sum of literals.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latin typeface="+mn-ea"/>
              </a:rPr>
              <a:t>Eg</a:t>
            </a:r>
            <a:r>
              <a:rPr lang="en-US" altLang="zh-CN" sz="2800" b="1" dirty="0">
                <a:latin typeface="+mn-ea"/>
              </a:rPr>
              <a:t>.  A+B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A+B+C+D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The sum term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is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 1 if one or more of the literals are 1. </a:t>
            </a:r>
            <a:r>
              <a:rPr lang="en-US" altLang="zh-CN" sz="2800" b="1" dirty="0">
                <a:latin typeface="+mn-ea"/>
              </a:rPr>
              <a:t>The sum term is 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zero only if each literal is 0</a:t>
            </a:r>
            <a:r>
              <a:rPr lang="en-US" altLang="zh-CN" sz="2800" b="1" dirty="0">
                <a:latin typeface="+mn-ea"/>
              </a:rPr>
              <a:t>.</a:t>
            </a:r>
          </a:p>
        </p:txBody>
      </p:sp>
      <p:sp>
        <p:nvSpPr>
          <p:cNvPr id="3106" name="WordArt 34"/>
          <p:cNvSpPr>
            <a:spLocks noChangeArrowheads="1" noChangeShapeType="1" noTextEdit="1"/>
          </p:cNvSpPr>
          <p:nvPr/>
        </p:nvSpPr>
        <p:spPr bwMode="auto">
          <a:xfrm>
            <a:off x="982081" y="4468987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grpSp>
        <p:nvGrpSpPr>
          <p:cNvPr id="3116" name="Group 44"/>
          <p:cNvGrpSpPr>
            <a:grpSpLocks/>
          </p:cNvGrpSpPr>
          <p:nvPr/>
        </p:nvGrpSpPr>
        <p:grpSpPr bwMode="auto">
          <a:xfrm>
            <a:off x="2582281" y="4316590"/>
            <a:ext cx="8458200" cy="954088"/>
            <a:chOff x="720" y="3072"/>
            <a:chExt cx="5328" cy="601"/>
          </a:xfrm>
        </p:grpSpPr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720" y="3072"/>
              <a:ext cx="532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ea typeface="宋体" charset="-122"/>
                </a:rPr>
                <a:t>Determine the values of </a:t>
              </a:r>
              <a:r>
                <a:rPr lang="en-US" altLang="zh-CN" sz="2800" i="1" dirty="0">
                  <a:ea typeface="宋体" charset="-122"/>
                </a:rPr>
                <a:t>A, B,</a:t>
              </a:r>
              <a:r>
                <a:rPr lang="en-US" altLang="zh-CN" sz="2800" dirty="0">
                  <a:ea typeface="宋体" charset="-122"/>
                </a:rPr>
                <a:t> and </a:t>
              </a:r>
              <a:r>
                <a:rPr lang="en-US" altLang="zh-CN" sz="2800" i="1" dirty="0">
                  <a:ea typeface="宋体" charset="-122"/>
                </a:rPr>
                <a:t>C</a:t>
              </a:r>
              <a:r>
                <a:rPr lang="en-US" altLang="zh-CN" sz="2800" dirty="0">
                  <a:ea typeface="宋体" charset="-122"/>
                </a:rPr>
                <a:t> that make the sum term of the expression </a:t>
              </a:r>
              <a:r>
                <a:rPr lang="en-US" altLang="zh-CN" sz="2800" i="1" dirty="0">
                  <a:ea typeface="宋体" charset="-122"/>
                </a:rPr>
                <a:t>A + B + C</a:t>
              </a:r>
              <a:r>
                <a:rPr lang="en-US" altLang="zh-CN" sz="2800" dirty="0">
                  <a:ea typeface="宋体" charset="-122"/>
                </a:rPr>
                <a:t> = 0?</a:t>
              </a:r>
            </a:p>
          </p:txBody>
        </p:sp>
        <p:sp>
          <p:nvSpPr>
            <p:cNvPr id="3109" name="Line 37"/>
            <p:cNvSpPr>
              <a:spLocks noChangeShapeType="1"/>
            </p:cNvSpPr>
            <p:nvPr/>
          </p:nvSpPr>
          <p:spPr bwMode="auto">
            <a:xfrm>
              <a:off x="3648" y="3371"/>
              <a:ext cx="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 flipV="1">
              <a:off x="2832" y="3378"/>
              <a:ext cx="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3113" name="WordArt 41"/>
          <p:cNvSpPr>
            <a:spLocks noChangeArrowheads="1" noChangeShapeType="1" noTextEdit="1"/>
          </p:cNvSpPr>
          <p:nvPr/>
        </p:nvSpPr>
        <p:spPr bwMode="auto">
          <a:xfrm>
            <a:off x="982081" y="5154787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2582281" y="5333242"/>
            <a:ext cx="845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Each literal must = 0; therefore 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 = 1, 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 = 0 and 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 = 1.</a:t>
            </a:r>
          </a:p>
        </p:txBody>
      </p:sp>
      <p:sp>
        <p:nvSpPr>
          <p:cNvPr id="15" name="Line 37"/>
          <p:cNvSpPr>
            <a:spLocks noChangeShapeType="1"/>
          </p:cNvSpPr>
          <p:nvPr/>
        </p:nvSpPr>
        <p:spPr bwMode="auto">
          <a:xfrm>
            <a:off x="2971800" y="2665412"/>
            <a:ext cx="2413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6" grpId="0" animBg="1"/>
      <p:bldP spid="3113" grpId="0" animBg="1"/>
      <p:bldP spid="31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286000" y="532389"/>
            <a:ext cx="6796476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SOP and POS forms(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积之和与和之积形式</a:t>
            </a: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)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33400" y="1447800"/>
            <a:ext cx="11125200" cy="4047839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CC"/>
                </a:solidFill>
                <a:latin typeface="+mn-ea"/>
              </a:rPr>
              <a:t>Boolean expressions </a:t>
            </a:r>
            <a:r>
              <a:rPr lang="en-US" altLang="zh-CN" sz="2800" b="1" dirty="0">
                <a:latin typeface="+mn-ea"/>
              </a:rPr>
              <a:t>can be written in the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sum-of-products form (SOP,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积之和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与或式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2800" b="1" dirty="0">
                <a:latin typeface="+mn-ea"/>
              </a:rPr>
              <a:t> or in the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product-of-sums form (POS,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和之积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或与式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2800" b="1" dirty="0"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These forms can simplify the implementation of combinational logic.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In both forms, an </a:t>
            </a:r>
            <a:r>
              <a:rPr lang="en-US" altLang="zh-CN" sz="2800" b="1" dirty="0" err="1">
                <a:latin typeface="+mn-ea"/>
              </a:rPr>
              <a:t>overbar</a:t>
            </a:r>
            <a:r>
              <a:rPr lang="en-US" altLang="zh-CN" sz="2800" b="1" dirty="0">
                <a:latin typeface="+mn-ea"/>
              </a:rPr>
              <a:t> cannot extend over more than one variable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（不能有长非号）</a:t>
            </a:r>
            <a:r>
              <a:rPr lang="en-US" altLang="zh-CN" sz="28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955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129158" y="685801"/>
            <a:ext cx="7476124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SOP and POS forms(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积之和与和之积形式</a:t>
            </a: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)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685800" y="1524001"/>
            <a:ext cx="10896600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An expression is in SOP form when two or more product terms are summed as in the following examples:</a:t>
            </a: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685800" y="3477588"/>
            <a:ext cx="10896600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An expression is in POS form when two or more sum terms are multiplied as in the following examples:</a:t>
            </a:r>
          </a:p>
        </p:txBody>
      </p:sp>
      <p:grpSp>
        <p:nvGrpSpPr>
          <p:cNvPr id="131100" name="Group 28"/>
          <p:cNvGrpSpPr>
            <a:grpSpLocks/>
          </p:cNvGrpSpPr>
          <p:nvPr/>
        </p:nvGrpSpPr>
        <p:grpSpPr bwMode="auto">
          <a:xfrm>
            <a:off x="1357643" y="2738984"/>
            <a:ext cx="10224757" cy="576151"/>
            <a:chOff x="672" y="2736"/>
            <a:chExt cx="4848" cy="601"/>
          </a:xfrm>
        </p:grpSpPr>
        <p:sp>
          <p:nvSpPr>
            <p:cNvPr id="131085" name="Text Box 13"/>
            <p:cNvSpPr txBox="1">
              <a:spLocks noChangeArrowheads="1"/>
            </p:cNvSpPr>
            <p:nvPr/>
          </p:nvSpPr>
          <p:spPr bwMode="auto">
            <a:xfrm>
              <a:off x="672" y="2736"/>
              <a:ext cx="484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ea typeface="宋体" charset="-122"/>
                </a:rPr>
                <a:t>A B C + A B           	A B C + C D		C D + E</a:t>
              </a:r>
            </a:p>
          </p:txBody>
        </p:sp>
        <p:sp>
          <p:nvSpPr>
            <p:cNvPr id="131090" name="Line 18"/>
            <p:cNvSpPr>
              <a:spLocks noChangeShapeType="1"/>
            </p:cNvSpPr>
            <p:nvPr/>
          </p:nvSpPr>
          <p:spPr bwMode="auto">
            <a:xfrm>
              <a:off x="743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31091" name="Line 19"/>
            <p:cNvSpPr>
              <a:spLocks noChangeShapeType="1"/>
            </p:cNvSpPr>
            <p:nvPr/>
          </p:nvSpPr>
          <p:spPr bwMode="auto">
            <a:xfrm>
              <a:off x="880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31092" name="Line 20"/>
            <p:cNvSpPr>
              <a:spLocks noChangeShapeType="1"/>
            </p:cNvSpPr>
            <p:nvPr/>
          </p:nvSpPr>
          <p:spPr bwMode="auto">
            <a:xfrm>
              <a:off x="1017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31093" name="Line 21"/>
            <p:cNvSpPr>
              <a:spLocks noChangeShapeType="1"/>
            </p:cNvSpPr>
            <p:nvPr/>
          </p:nvSpPr>
          <p:spPr bwMode="auto">
            <a:xfrm>
              <a:off x="3079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31094" name="Line 22"/>
            <p:cNvSpPr>
              <a:spLocks noChangeShapeType="1"/>
            </p:cNvSpPr>
            <p:nvPr/>
          </p:nvSpPr>
          <p:spPr bwMode="auto">
            <a:xfrm>
              <a:off x="3216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31095" name="Line 23"/>
            <p:cNvSpPr>
              <a:spLocks noChangeShapeType="1"/>
            </p:cNvSpPr>
            <p:nvPr/>
          </p:nvSpPr>
          <p:spPr bwMode="auto">
            <a:xfrm>
              <a:off x="2771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31096" name="Line 24"/>
            <p:cNvSpPr>
              <a:spLocks noChangeShapeType="1"/>
            </p:cNvSpPr>
            <p:nvPr/>
          </p:nvSpPr>
          <p:spPr bwMode="auto">
            <a:xfrm>
              <a:off x="4656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131101" name="Group 29"/>
          <p:cNvGrpSpPr>
            <a:grpSpLocks/>
          </p:cNvGrpSpPr>
          <p:nvPr/>
        </p:nvGrpSpPr>
        <p:grpSpPr bwMode="auto">
          <a:xfrm>
            <a:off x="1447800" y="4618097"/>
            <a:ext cx="10210800" cy="954088"/>
            <a:chOff x="624" y="3456"/>
            <a:chExt cx="4848" cy="601"/>
          </a:xfrm>
        </p:grpSpPr>
        <p:sp>
          <p:nvSpPr>
            <p:cNvPr id="131088" name="Text Box 16"/>
            <p:cNvSpPr txBox="1">
              <a:spLocks noChangeArrowheads="1"/>
            </p:cNvSpPr>
            <p:nvPr/>
          </p:nvSpPr>
          <p:spPr bwMode="auto">
            <a:xfrm>
              <a:off x="624" y="3456"/>
              <a:ext cx="484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ea typeface="宋体" charset="-122"/>
                </a:rPr>
                <a:t>(</a:t>
              </a:r>
              <a:r>
                <a:rPr lang="en-US" altLang="zh-CN" sz="2800" b="1" i="1" dirty="0">
                  <a:ea typeface="宋体" charset="-122"/>
                </a:rPr>
                <a:t>A + B</a:t>
              </a:r>
              <a:r>
                <a:rPr lang="en-US" altLang="zh-CN" sz="2800" b="1" dirty="0">
                  <a:ea typeface="宋体" charset="-122"/>
                </a:rPr>
                <a:t>)(</a:t>
              </a:r>
              <a:r>
                <a:rPr lang="en-US" altLang="zh-CN" sz="2800" b="1" i="1" dirty="0">
                  <a:ea typeface="宋体" charset="-122"/>
                </a:rPr>
                <a:t>A + C</a:t>
              </a:r>
              <a:r>
                <a:rPr lang="en-US" altLang="zh-CN" sz="2800" b="1" dirty="0">
                  <a:ea typeface="宋体" charset="-122"/>
                </a:rPr>
                <a:t>)</a:t>
              </a:r>
              <a:r>
                <a:rPr lang="en-US" altLang="zh-CN" sz="2800" b="1" i="1" dirty="0">
                  <a:ea typeface="宋体" charset="-122"/>
                </a:rPr>
                <a:t>          	 </a:t>
              </a:r>
              <a:r>
                <a:rPr lang="en-US" altLang="zh-CN" sz="2800" b="1" dirty="0">
                  <a:ea typeface="宋体" charset="-122"/>
                </a:rPr>
                <a:t>(</a:t>
              </a:r>
              <a:r>
                <a:rPr lang="en-US" altLang="zh-CN" sz="2800" b="1" i="1" dirty="0">
                  <a:ea typeface="宋体" charset="-122"/>
                </a:rPr>
                <a:t>A + B + C</a:t>
              </a:r>
              <a:r>
                <a:rPr lang="en-US" altLang="zh-CN" sz="2800" b="1" dirty="0">
                  <a:ea typeface="宋体" charset="-122"/>
                </a:rPr>
                <a:t>)(</a:t>
              </a:r>
              <a:r>
                <a:rPr lang="en-US" altLang="zh-CN" sz="2800" b="1" i="1" dirty="0">
                  <a:ea typeface="宋体" charset="-122"/>
                </a:rPr>
                <a:t>B </a:t>
              </a:r>
              <a:r>
                <a:rPr lang="en-US" altLang="zh-CN" sz="2800" b="1" dirty="0">
                  <a:ea typeface="宋体" charset="-122"/>
                </a:rPr>
                <a:t>+ </a:t>
              </a:r>
              <a:r>
                <a:rPr lang="en-US" altLang="zh-CN" sz="2800" b="1" i="1" dirty="0">
                  <a:ea typeface="宋体" charset="-122"/>
                </a:rPr>
                <a:t>D</a:t>
              </a:r>
              <a:r>
                <a:rPr lang="en-US" altLang="zh-CN" sz="2800" b="1" dirty="0">
                  <a:ea typeface="宋体" charset="-122"/>
                </a:rPr>
                <a:t>) </a:t>
              </a:r>
              <a:r>
                <a:rPr lang="en-US" altLang="zh-CN" sz="2800" b="1" i="1" dirty="0">
                  <a:ea typeface="宋体" charset="-122"/>
                </a:rPr>
                <a:t>	 </a:t>
              </a:r>
              <a:r>
                <a:rPr lang="en-US" altLang="zh-CN" sz="2800" b="1" dirty="0">
                  <a:ea typeface="宋体" charset="-122"/>
                </a:rPr>
                <a:t>(</a:t>
              </a:r>
              <a:r>
                <a:rPr lang="en-US" altLang="zh-CN" sz="2800" b="1" i="1" dirty="0">
                  <a:ea typeface="宋体" charset="-122"/>
                </a:rPr>
                <a:t>A + B</a:t>
              </a:r>
              <a:r>
                <a:rPr lang="en-US" altLang="zh-CN" sz="2800" b="1" dirty="0">
                  <a:ea typeface="宋体" charset="-122"/>
                </a:rPr>
                <a:t>)</a:t>
              </a:r>
              <a:r>
                <a:rPr lang="en-US" altLang="zh-CN" sz="2800" b="1" i="1" dirty="0">
                  <a:ea typeface="宋体" charset="-122"/>
                </a:rPr>
                <a:t>C</a:t>
              </a:r>
              <a:endParaRPr lang="en-US" altLang="zh-CN" sz="2800" b="1" dirty="0">
                <a:ea typeface="宋体" charset="-122"/>
              </a:endParaRPr>
            </a:p>
          </p:txBody>
        </p:sp>
        <p:sp>
          <p:nvSpPr>
            <p:cNvPr id="131097" name="Line 25"/>
            <p:cNvSpPr>
              <a:spLocks noChangeShapeType="1"/>
            </p:cNvSpPr>
            <p:nvPr/>
          </p:nvSpPr>
          <p:spPr bwMode="auto">
            <a:xfrm>
              <a:off x="3072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31098" name="Line 26"/>
            <p:cNvSpPr>
              <a:spLocks noChangeShapeType="1"/>
            </p:cNvSpPr>
            <p:nvPr/>
          </p:nvSpPr>
          <p:spPr bwMode="auto">
            <a:xfrm>
              <a:off x="4258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31099" name="Line 27"/>
            <p:cNvSpPr>
              <a:spLocks noChangeShapeType="1"/>
            </p:cNvSpPr>
            <p:nvPr/>
          </p:nvSpPr>
          <p:spPr bwMode="auto">
            <a:xfrm>
              <a:off x="1248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2" name="矩形 1"/>
          <p:cNvSpPr/>
          <p:nvPr/>
        </p:nvSpPr>
        <p:spPr>
          <a:xfrm>
            <a:off x="762000" y="5257801"/>
            <a:ext cx="10820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dirty="0"/>
              <a:t>注意：</a:t>
            </a:r>
            <a:r>
              <a:rPr lang="zh-CN" altLang="en-US" sz="2800" b="1" dirty="0">
                <a:solidFill>
                  <a:srgbClr val="1F0FF1"/>
                </a:solidFill>
              </a:rPr>
              <a:t>逻辑函数的基本形式并不是唯一的。例如：</a:t>
            </a: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63948"/>
              </p:ext>
            </p:extLst>
          </p:nvPr>
        </p:nvGraphicFramePr>
        <p:xfrm>
          <a:off x="3107879" y="5882483"/>
          <a:ext cx="723046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0" name="公式" r:id="rId4" imgW="2145960" imgH="215640" progId="Equation.3">
                  <p:embed/>
                </p:oleObj>
              </mc:Choice>
              <mc:Fallback>
                <p:oleObj name="公式" r:id="rId4" imgW="2145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879" y="5882483"/>
                        <a:ext cx="7230462" cy="658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/>
      <p:bldP spid="131087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4" descr="22222"/>
          <p:cNvPicPr>
            <a:picLocks noChangeAspect="1" noChangeArrowheads="1"/>
          </p:cNvPicPr>
          <p:nvPr/>
        </p:nvPicPr>
        <p:blipFill>
          <a:blip r:embed="rId2" cstate="print">
            <a:lum contrast="60000"/>
            <a:grayscl/>
          </a:blip>
          <a:srcRect/>
          <a:stretch>
            <a:fillRect/>
          </a:stretch>
        </p:blipFill>
        <p:spPr bwMode="auto">
          <a:xfrm>
            <a:off x="1752601" y="1143001"/>
            <a:ext cx="8656637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89" name="Oval 5"/>
          <p:cNvSpPr>
            <a:spLocks noChangeArrowheads="1"/>
          </p:cNvSpPr>
          <p:nvPr/>
        </p:nvSpPr>
        <p:spPr bwMode="gray">
          <a:xfrm>
            <a:off x="4632326" y="2489201"/>
            <a:ext cx="1512887" cy="324008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gray">
          <a:xfrm>
            <a:off x="6937375" y="3892599"/>
            <a:ext cx="2303462" cy="64918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15951" y="457201"/>
            <a:ext cx="6519734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 err="1">
                <a:solidFill>
                  <a:srgbClr val="FFFF99"/>
                </a:solidFill>
                <a:ea typeface="宋体" charset="-122"/>
              </a:rPr>
              <a:t>Minterm</a:t>
            </a: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 and </a:t>
            </a:r>
            <a:r>
              <a:rPr lang="en-US" altLang="zh-CN" sz="2800" b="1" dirty="0" err="1">
                <a:solidFill>
                  <a:srgbClr val="FFFF99"/>
                </a:solidFill>
                <a:ea typeface="宋体" charset="-122"/>
              </a:rPr>
              <a:t>Maxterm</a:t>
            </a: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(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最小项与最大项</a:t>
            </a: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/>
      <p:bldP spid="1443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0600" y="397112"/>
            <a:ext cx="10515600" cy="606377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3429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"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最小项</a:t>
            </a:r>
            <a:r>
              <a:rPr lang="zh-CN" altLang="en-US" sz="2800" b="1" dirty="0">
                <a:latin typeface="+mn-ea"/>
              </a:rPr>
              <a:t>：包含所有输入变量（每个变量都以原变量或者反变量的形式出现且仅出现一次）的乘积项，用</a:t>
            </a:r>
            <a:r>
              <a:rPr lang="en-US" altLang="zh-CN" sz="2800" b="1" i="1" dirty="0">
                <a:latin typeface="+mn-ea"/>
              </a:rPr>
              <a:t>m</a:t>
            </a:r>
            <a:r>
              <a:rPr lang="en-US" altLang="zh-CN" sz="2800" b="1" i="1" baseline="-25000" dirty="0">
                <a:latin typeface="+mn-ea"/>
              </a:rPr>
              <a:t>i</a:t>
            </a:r>
            <a:r>
              <a:rPr lang="zh-CN" altLang="en-US" sz="2800" b="1" dirty="0">
                <a:latin typeface="+mn-ea"/>
              </a:rPr>
              <a:t>表示。</a:t>
            </a:r>
            <a:r>
              <a:rPr kumimoji="1" lang="en-US" altLang="zh-CN" sz="2800" b="1" dirty="0">
                <a:latin typeface="+mn-ea"/>
              </a:rPr>
              <a:t>n</a:t>
            </a:r>
            <a:r>
              <a:rPr kumimoji="1" lang="zh-CN" altLang="en-US" sz="2800" b="1" dirty="0">
                <a:latin typeface="+mn-ea"/>
              </a:rPr>
              <a:t>个变量可以构成</a:t>
            </a:r>
            <a:r>
              <a:rPr kumimoji="1" lang="en-US" altLang="zh-CN" sz="2800" b="1" dirty="0">
                <a:latin typeface="+mn-ea"/>
              </a:rPr>
              <a:t>2</a:t>
            </a:r>
            <a:r>
              <a:rPr kumimoji="1" lang="en-US" altLang="zh-CN" sz="2800" b="1" baseline="30000" dirty="0">
                <a:latin typeface="+mn-ea"/>
              </a:rPr>
              <a:t>n</a:t>
            </a:r>
            <a:r>
              <a:rPr kumimoji="1" lang="zh-CN" altLang="en-US" sz="2800" b="1" dirty="0">
                <a:latin typeface="+mn-ea"/>
              </a:rPr>
              <a:t>个最小项。 </a:t>
            </a:r>
          </a:p>
          <a:p>
            <a:pPr marL="3429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"/>
            </a:pP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下标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+mn-ea"/>
              </a:rPr>
              <a:t>i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的取值规则是：</a:t>
            </a:r>
            <a:r>
              <a:rPr kumimoji="1" lang="zh-CN" altLang="en-US" sz="2800" b="1" dirty="0">
                <a:latin typeface="+mn-ea"/>
              </a:rPr>
              <a:t>按照变量顺序将最小项中的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原变量用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表示，反变量用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0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表示</a:t>
            </a:r>
            <a:r>
              <a:rPr kumimoji="1" lang="zh-CN" altLang="en-US" sz="2800" b="1" dirty="0">
                <a:latin typeface="+mn-ea"/>
              </a:rPr>
              <a:t>，由此得到一个二进制数，与该二进制数对应的十进制数即下标</a:t>
            </a:r>
            <a:r>
              <a:rPr kumimoji="1" lang="en-US" altLang="zh-CN" sz="2800" b="1" dirty="0" err="1">
                <a:latin typeface="+mn-ea"/>
              </a:rPr>
              <a:t>i</a:t>
            </a:r>
            <a:r>
              <a:rPr kumimoji="1" lang="zh-CN" altLang="en-US" sz="2800" b="1" dirty="0">
                <a:latin typeface="+mn-ea"/>
              </a:rPr>
              <a:t>的值。</a:t>
            </a:r>
            <a:endParaRPr lang="en-US" altLang="zh-CN" sz="2800" b="1" dirty="0">
              <a:latin typeface="+mn-ea"/>
            </a:endParaRPr>
          </a:p>
          <a:p>
            <a:pPr marL="3429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"/>
            </a:pPr>
            <a:r>
              <a:rPr lang="zh-CN" altLang="en-US" sz="2800" b="1" dirty="0">
                <a:latin typeface="+mn-ea"/>
              </a:rPr>
              <a:t>例如：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变量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en-US" sz="2800" b="1" dirty="0">
                <a:latin typeface="+mn-ea"/>
              </a:rPr>
              <a:t>构成的最小项</a:t>
            </a:r>
            <a:r>
              <a:rPr lang="en-US" altLang="zh-CN" sz="2800" b="1" dirty="0">
                <a:latin typeface="+mn-ea"/>
              </a:rPr>
              <a:t>AB’C</a:t>
            </a:r>
            <a:r>
              <a:rPr lang="zh-CN" altLang="en-US" sz="2800" b="1" dirty="0">
                <a:latin typeface="+mn-ea"/>
              </a:rPr>
              <a:t>可以用</a:t>
            </a:r>
            <a:r>
              <a:rPr lang="en-US" altLang="zh-CN" sz="2800" b="1" dirty="0">
                <a:latin typeface="+mn-ea"/>
              </a:rPr>
              <a:t>m</a:t>
            </a:r>
            <a:r>
              <a:rPr lang="en-US" altLang="zh-CN" sz="2800" b="1" baseline="-25000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表示。</a:t>
            </a:r>
            <a:endParaRPr lang="en-US" altLang="zh-CN" sz="2800" b="1" dirty="0">
              <a:latin typeface="+mn-ea"/>
            </a:endParaRPr>
          </a:p>
          <a:p>
            <a:pPr marL="342900" lvl="1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"/>
            </a:pPr>
            <a:r>
              <a:rPr kumimoji="1" lang="zh-CN" altLang="en-US" sz="2800" b="1" dirty="0">
                <a:latin typeface="+mn-ea"/>
              </a:rPr>
              <a:t>任意一个最小项，其相应变量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</a:rPr>
              <a:t>有且仅有一种取值使这个最小项的值为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2800" b="1" dirty="0">
                <a:latin typeface="+mn-ea"/>
              </a:rPr>
              <a:t>。并且，最小项不同，使其值为</a:t>
            </a:r>
            <a:r>
              <a:rPr kumimoji="1" lang="en-US" altLang="zh-CN" sz="2800" b="1" dirty="0">
                <a:latin typeface="+mn-ea"/>
              </a:rPr>
              <a:t>1</a:t>
            </a:r>
            <a:r>
              <a:rPr kumimoji="1" lang="zh-CN" altLang="en-US" sz="2800" b="1" dirty="0">
                <a:latin typeface="+mn-ea"/>
              </a:rPr>
              <a:t>的变量取值不同。</a:t>
            </a:r>
            <a:endParaRPr kumimoji="1"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977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533400"/>
            <a:ext cx="11277600" cy="548640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ClrTx/>
              <a:buFont typeface="Arial" panose="020B0604020202020204" pitchFamily="34" charset="0"/>
              <a:buChar char="•"/>
              <a:tabLst>
                <a:tab pos="663575" algn="l"/>
              </a:tabLst>
            </a:pP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</a:rPr>
              <a:t>相同变量构成的两个不同最小项相“与” 为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</a:rPr>
              <a:t>。</a:t>
            </a:r>
            <a:r>
              <a:rPr kumimoji="1" lang="zh-CN" altLang="en-US" dirty="0">
                <a:latin typeface="Times New Roman" charset="0"/>
              </a:rPr>
              <a:t>因为任何一种变量取值都不可能使两个不同最小项同时为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，故相“与”为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。即　　　　　　</a:t>
            </a:r>
            <a:endParaRPr kumimoji="1" lang="en-US" altLang="zh-CN" dirty="0">
              <a:latin typeface="Times New Roman" charset="0"/>
            </a:endParaRPr>
          </a:p>
          <a:p>
            <a:pPr>
              <a:spcBef>
                <a:spcPts val="600"/>
              </a:spcBef>
              <a:buClrTx/>
              <a:buFont typeface="Arial" panose="020B0604020202020204" pitchFamily="34" charset="0"/>
              <a:buChar char="•"/>
              <a:tabLst>
                <a:tab pos="663575" algn="l"/>
              </a:tabLst>
            </a:pPr>
            <a:r>
              <a:rPr kumimoji="1" lang="en-US" altLang="zh-CN" dirty="0">
                <a:solidFill>
                  <a:srgbClr val="1F0FF1"/>
                </a:solidFill>
                <a:latin typeface="Times New Roman" charset="0"/>
              </a:rPr>
              <a:t>                                      m</a:t>
            </a:r>
            <a:r>
              <a:rPr kumimoji="1" lang="en-US" altLang="zh-CN" baseline="-25000" dirty="0">
                <a:solidFill>
                  <a:srgbClr val="1F0FF1"/>
                </a:solidFill>
                <a:latin typeface="Times New Roman" charset="0"/>
              </a:rPr>
              <a:t>i</a:t>
            </a:r>
            <a:r>
              <a:rPr kumimoji="1" lang="en-US" altLang="zh-CN" dirty="0">
                <a:solidFill>
                  <a:srgbClr val="1F0FF1"/>
                </a:solidFill>
                <a:latin typeface="Times New Roman" charset="0"/>
              </a:rPr>
              <a:t> · </a:t>
            </a:r>
            <a:r>
              <a:rPr kumimoji="1" lang="en-US" altLang="zh-CN" dirty="0" err="1">
                <a:solidFill>
                  <a:srgbClr val="1F0FF1"/>
                </a:solidFill>
                <a:latin typeface="Times New Roman" charset="0"/>
              </a:rPr>
              <a:t>m</a:t>
            </a:r>
            <a:r>
              <a:rPr kumimoji="1" lang="en-US" altLang="zh-CN" baseline="-25000" dirty="0" err="1">
                <a:solidFill>
                  <a:srgbClr val="1F0FF1"/>
                </a:solidFill>
                <a:latin typeface="Times New Roman" charset="0"/>
              </a:rPr>
              <a:t>j</a:t>
            </a:r>
            <a:r>
              <a:rPr kumimoji="1" lang="en-US" altLang="zh-CN" dirty="0">
                <a:solidFill>
                  <a:srgbClr val="1F0FF1"/>
                </a:solidFill>
                <a:latin typeface="Times New Roman" charset="0"/>
              </a:rPr>
              <a:t> = 0</a:t>
            </a:r>
            <a:endParaRPr kumimoji="1" lang="en-US" altLang="zh-CN" kern="0" dirty="0">
              <a:solidFill>
                <a:srgbClr val="1F0FF1"/>
              </a:solidFill>
              <a:latin typeface="Times New Roman" charset="0"/>
            </a:endParaRPr>
          </a:p>
          <a:p>
            <a:pPr>
              <a:spcBef>
                <a:spcPts val="600"/>
              </a:spcBef>
              <a:buClrTx/>
              <a:buFont typeface="Arial" panose="020B0604020202020204" pitchFamily="34" charset="0"/>
              <a:buChar char="•"/>
              <a:tabLst>
                <a:tab pos="663575" algn="l"/>
              </a:tabLst>
            </a:pPr>
            <a:r>
              <a:rPr kumimoji="1" lang="en-US" altLang="zh-CN" kern="0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kumimoji="1" lang="zh-CN" altLang="en-US" kern="0" dirty="0">
                <a:solidFill>
                  <a:srgbClr val="FF0000"/>
                </a:solidFill>
                <a:latin typeface="Times New Roman" charset="0"/>
              </a:rPr>
              <a:t>个变量的全部最小项相“或”为</a:t>
            </a:r>
            <a:r>
              <a:rPr kumimoji="1" lang="en-US" altLang="zh-CN" kern="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kumimoji="1" lang="zh-CN" altLang="en-US" kern="0" dirty="0">
                <a:solidFill>
                  <a:srgbClr val="FF0000"/>
                </a:solidFill>
                <a:latin typeface="Times New Roman" charset="0"/>
              </a:rPr>
              <a:t>。</a:t>
            </a:r>
            <a:r>
              <a:rPr kumimoji="1" lang="zh-CN" altLang="en-US" kern="0" dirty="0">
                <a:latin typeface="Times New Roman" charset="0"/>
              </a:rPr>
              <a:t>通常借用数学中的累加符号“</a:t>
            </a:r>
            <a:r>
              <a:rPr kumimoji="1" lang="en-US" altLang="zh-CN" kern="0" dirty="0">
                <a:latin typeface="Times New Roman" charset="0"/>
              </a:rPr>
              <a:t>Σ”</a:t>
            </a:r>
            <a:r>
              <a:rPr kumimoji="1" lang="zh-CN" altLang="en-US" kern="0" dirty="0">
                <a:latin typeface="Times New Roman" charset="0"/>
              </a:rPr>
              <a:t>，将其记为</a:t>
            </a:r>
            <a:endParaRPr kumimoji="1" lang="en-US" altLang="zh-CN" kern="0" dirty="0">
              <a:latin typeface="Times New Roman" charset="0"/>
            </a:endParaRPr>
          </a:p>
          <a:p>
            <a:pPr>
              <a:spcBef>
                <a:spcPts val="600"/>
              </a:spcBef>
              <a:buClrTx/>
              <a:buFont typeface="Arial" panose="020B0604020202020204" pitchFamily="34" charset="0"/>
              <a:buChar char="•"/>
              <a:tabLst>
                <a:tab pos="663575" algn="l"/>
              </a:tabLst>
            </a:pPr>
            <a:endParaRPr kumimoji="1" lang="en-US" altLang="zh-CN" kern="0" dirty="0">
              <a:latin typeface="Times New Roman" charset="0"/>
            </a:endParaRPr>
          </a:p>
          <a:p>
            <a:pPr>
              <a:spcBef>
                <a:spcPts val="600"/>
              </a:spcBef>
              <a:buClrTx/>
              <a:buFont typeface="Arial" panose="020B0604020202020204" pitchFamily="34" charset="0"/>
              <a:buChar char="•"/>
              <a:tabLst>
                <a:tab pos="663575" algn="l"/>
              </a:tabLst>
            </a:pPr>
            <a:endParaRPr kumimoji="1" lang="en-US" altLang="zh-CN" kern="0" dirty="0">
              <a:latin typeface="Times New Roman" charset="0"/>
            </a:endParaRPr>
          </a:p>
          <a:p>
            <a:pPr>
              <a:spcBef>
                <a:spcPts val="600"/>
              </a:spcBef>
              <a:buClrTx/>
              <a:buFont typeface="Arial" panose="020B0604020202020204" pitchFamily="34" charset="0"/>
              <a:buChar char="•"/>
              <a:tabLst>
                <a:tab pos="663575" algn="l"/>
              </a:tabLst>
            </a:pPr>
            <a:r>
              <a:rPr kumimoji="1" lang="en-US" altLang="zh-CN" kern="0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kumimoji="1" lang="zh-CN" altLang="en-US" kern="0" dirty="0">
                <a:solidFill>
                  <a:srgbClr val="FF0000"/>
                </a:solidFill>
                <a:latin typeface="Times New Roman" charset="0"/>
              </a:rPr>
              <a:t>个变量构成的最小项有</a:t>
            </a:r>
            <a:r>
              <a:rPr kumimoji="1" lang="en-US" altLang="zh-CN" kern="0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kumimoji="1" lang="zh-CN" altLang="en-US" kern="0" dirty="0">
                <a:solidFill>
                  <a:srgbClr val="FF0000"/>
                </a:solidFill>
                <a:latin typeface="Times New Roman" charset="0"/>
              </a:rPr>
              <a:t>个相邻最小项。</a:t>
            </a:r>
            <a:br>
              <a:rPr kumimoji="1" lang="zh-CN" altLang="en-US" kern="0" dirty="0">
                <a:solidFill>
                  <a:srgbClr val="FF0000"/>
                </a:solidFill>
                <a:latin typeface="Times New Roman" charset="0"/>
              </a:rPr>
            </a:br>
            <a:r>
              <a:rPr kumimoji="1" lang="zh-CN" altLang="en-US" kern="0" dirty="0">
                <a:solidFill>
                  <a:srgbClr val="0000FF"/>
                </a:solidFill>
                <a:latin typeface="Times New Roman" charset="0"/>
              </a:rPr>
              <a:t>　　</a:t>
            </a:r>
            <a:endParaRPr kumimoji="1" lang="en-US" altLang="zh-CN" kern="0" dirty="0">
              <a:solidFill>
                <a:srgbClr val="0000FF"/>
              </a:solidFill>
              <a:latin typeface="Times New Roman" charset="0"/>
            </a:endParaRPr>
          </a:p>
          <a:p>
            <a:pPr>
              <a:spcBef>
                <a:spcPts val="600"/>
              </a:spcBef>
              <a:buClrTx/>
              <a:buFont typeface="Arial" panose="020B0604020202020204" pitchFamily="34" charset="0"/>
              <a:buChar char="•"/>
              <a:tabLst>
                <a:tab pos="663575" algn="l"/>
              </a:tabLst>
            </a:pPr>
            <a:r>
              <a:rPr kumimoji="1" lang="zh-CN" altLang="en-US" kern="0" dirty="0">
                <a:solidFill>
                  <a:srgbClr val="FF0000"/>
                </a:solidFill>
                <a:latin typeface="Times New Roman" charset="0"/>
              </a:rPr>
              <a:t>相邻最小项：</a:t>
            </a:r>
            <a:r>
              <a:rPr kumimoji="1" lang="zh-CN" altLang="en-US" kern="0" dirty="0">
                <a:latin typeface="Times New Roman" charset="0"/>
              </a:rPr>
              <a:t>是指除一个变量互为相反外，其余部分均相同的最小项。例如 ，三变量最小项</a:t>
            </a:r>
            <a:r>
              <a:rPr kumimoji="1" lang="en-US" altLang="zh-CN" kern="0" dirty="0">
                <a:latin typeface="Times New Roman" charset="0"/>
              </a:rPr>
              <a:t>A B C</a:t>
            </a:r>
            <a:r>
              <a:rPr kumimoji="1" lang="zh-CN" altLang="en-US" kern="0" dirty="0">
                <a:latin typeface="Times New Roman" charset="0"/>
              </a:rPr>
              <a:t>和</a:t>
            </a:r>
            <a:r>
              <a:rPr kumimoji="1" lang="en-US" altLang="zh-CN" kern="0" dirty="0">
                <a:latin typeface="Times New Roman" charset="0"/>
              </a:rPr>
              <a:t>AB’C</a:t>
            </a:r>
            <a:r>
              <a:rPr kumimoji="1" lang="zh-CN" altLang="en-US" kern="0" dirty="0">
                <a:latin typeface="Times New Roman" charset="0"/>
              </a:rPr>
              <a:t>相邻 。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96384"/>
              </p:ext>
            </p:extLst>
          </p:nvPr>
        </p:nvGraphicFramePr>
        <p:xfrm>
          <a:off x="4648200" y="2895600"/>
          <a:ext cx="19288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44" name="Equation" r:id="rId3" imgW="748975" imgH="444307" progId="Equation.3">
                  <p:embed/>
                </p:oleObj>
              </mc:Choice>
              <mc:Fallback>
                <p:oleObj name="Equation" r:id="rId3" imgW="74897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-8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95600"/>
                        <a:ext cx="19288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4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228600"/>
            <a:ext cx="11049000" cy="624840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"/>
            </a:pPr>
            <a:r>
              <a:rPr lang="zh-CN" altLang="en-US" kern="0" dirty="0">
                <a:solidFill>
                  <a:srgbClr val="FF0000"/>
                </a:solidFill>
              </a:rPr>
              <a:t>最大项</a:t>
            </a:r>
            <a:r>
              <a:rPr lang="zh-CN" altLang="en-US" kern="0" dirty="0"/>
              <a:t>：包含所有输入变量（每个变量都以原变量或者反变量的形式出现且仅出现一次）的和项，用</a:t>
            </a:r>
            <a:r>
              <a:rPr lang="en-US" altLang="zh-CN" kern="0" dirty="0" err="1"/>
              <a:t>M</a:t>
            </a:r>
            <a:r>
              <a:rPr lang="en-US" altLang="zh-CN" i="1" kern="0" baseline="-25000" dirty="0" err="1"/>
              <a:t>i</a:t>
            </a:r>
            <a:r>
              <a:rPr lang="zh-CN" altLang="en-US" kern="0" dirty="0"/>
              <a:t>表示。</a:t>
            </a:r>
            <a:r>
              <a:rPr kumimoji="1" lang="en-US" altLang="zh-CN" kern="0" dirty="0">
                <a:latin typeface="Times New Roman" charset="0"/>
              </a:rPr>
              <a:t> n</a:t>
            </a:r>
            <a:r>
              <a:rPr kumimoji="1" lang="zh-CN" altLang="en-US" kern="0" dirty="0">
                <a:latin typeface="Times New Roman" charset="0"/>
              </a:rPr>
              <a:t>个变量可以构成</a:t>
            </a:r>
            <a:r>
              <a:rPr kumimoji="1" lang="en-US" altLang="zh-CN" kern="0" dirty="0">
                <a:latin typeface="Times New Roman" charset="0"/>
              </a:rPr>
              <a:t>2</a:t>
            </a:r>
            <a:r>
              <a:rPr kumimoji="1" lang="en-US" altLang="zh-CN" kern="0" baseline="30000" dirty="0">
                <a:latin typeface="Times New Roman" charset="0"/>
              </a:rPr>
              <a:t>n</a:t>
            </a:r>
            <a:r>
              <a:rPr kumimoji="1" lang="zh-CN" altLang="en-US" kern="0" dirty="0">
                <a:latin typeface="Times New Roman" charset="0"/>
              </a:rPr>
              <a:t>个最大项。 </a:t>
            </a:r>
            <a:endParaRPr kumimoji="1" lang="en-US" altLang="zh-CN" kern="0" dirty="0">
              <a:latin typeface="Times New Roman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"/>
            </a:pPr>
            <a:r>
              <a:rPr kumimoji="1" lang="zh-CN" altLang="en-US" kern="0" dirty="0">
                <a:solidFill>
                  <a:srgbClr val="1F0FF1"/>
                </a:solidFill>
                <a:latin typeface="Times New Roman" charset="0"/>
              </a:rPr>
              <a:t>下标</a:t>
            </a:r>
            <a:r>
              <a:rPr kumimoji="1" lang="en-US" altLang="zh-CN" kern="0" dirty="0" err="1">
                <a:solidFill>
                  <a:srgbClr val="1F0FF1"/>
                </a:solidFill>
                <a:latin typeface="Times New Roman" charset="0"/>
              </a:rPr>
              <a:t>i</a:t>
            </a:r>
            <a:r>
              <a:rPr kumimoji="1" lang="zh-CN" altLang="en-US" kern="0" dirty="0">
                <a:solidFill>
                  <a:srgbClr val="1F0FF1"/>
                </a:solidFill>
                <a:latin typeface="Times New Roman" charset="0"/>
              </a:rPr>
              <a:t>的取值规则是：</a:t>
            </a:r>
            <a:r>
              <a:rPr kumimoji="1" lang="zh-CN" altLang="en-US" kern="0" dirty="0">
                <a:latin typeface="Times New Roman" charset="0"/>
              </a:rPr>
              <a:t>将最大项中的</a:t>
            </a:r>
            <a:r>
              <a:rPr kumimoji="1" lang="zh-CN" altLang="en-US" kern="0" dirty="0">
                <a:solidFill>
                  <a:srgbClr val="FF0000"/>
                </a:solidFill>
                <a:latin typeface="Times New Roman" charset="0"/>
              </a:rPr>
              <a:t>原变量用</a:t>
            </a:r>
            <a:r>
              <a:rPr kumimoji="1" lang="en-US" altLang="zh-CN" kern="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kumimoji="1" lang="zh-CN" altLang="en-US" kern="0" dirty="0">
                <a:solidFill>
                  <a:srgbClr val="FF0000"/>
                </a:solidFill>
                <a:latin typeface="Times New Roman" charset="0"/>
              </a:rPr>
              <a:t>表示，反变量用</a:t>
            </a:r>
            <a:r>
              <a:rPr kumimoji="1" lang="en-US" altLang="zh-CN" kern="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kumimoji="1" lang="zh-CN" altLang="en-US" kern="0" dirty="0">
                <a:solidFill>
                  <a:srgbClr val="FF0000"/>
                </a:solidFill>
                <a:latin typeface="Times New Roman" charset="0"/>
              </a:rPr>
              <a:t>表示</a:t>
            </a:r>
            <a:r>
              <a:rPr kumimoji="1" lang="zh-CN" altLang="en-US" kern="0" dirty="0">
                <a:latin typeface="Times New Roman" charset="0"/>
              </a:rPr>
              <a:t>，由此得到一个二进制数，与该二进制数对应的十进制数即下标 </a:t>
            </a:r>
            <a:r>
              <a:rPr kumimoji="1" lang="en-US" altLang="zh-CN" kern="0" dirty="0" err="1">
                <a:latin typeface="Times New Roman" charset="0"/>
              </a:rPr>
              <a:t>i</a:t>
            </a:r>
            <a:r>
              <a:rPr kumimoji="1" lang="en-US" altLang="zh-CN" kern="0" dirty="0">
                <a:latin typeface="Times New Roman" charset="0"/>
              </a:rPr>
              <a:t> </a:t>
            </a:r>
            <a:r>
              <a:rPr kumimoji="1" lang="zh-CN" altLang="en-US" kern="0" dirty="0">
                <a:latin typeface="Times New Roman" charset="0"/>
              </a:rPr>
              <a:t>的值。</a:t>
            </a:r>
            <a:endParaRPr kumimoji="1" lang="en-US" altLang="zh-CN" kern="0" dirty="0">
              <a:latin typeface="Times New Roman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"/>
            </a:pPr>
            <a:r>
              <a:rPr lang="zh-CN" altLang="en-US" kern="0" dirty="0"/>
              <a:t>例如：</a:t>
            </a:r>
            <a:r>
              <a:rPr lang="en-US" altLang="zh-CN" kern="0" dirty="0"/>
              <a:t>3</a:t>
            </a:r>
            <a:r>
              <a:rPr lang="zh-CN" altLang="en-US" kern="0" dirty="0"/>
              <a:t>变量</a:t>
            </a:r>
            <a:r>
              <a:rPr lang="en-US" altLang="zh-CN" kern="0" dirty="0"/>
              <a:t>A</a:t>
            </a:r>
            <a:r>
              <a:rPr lang="zh-CN" altLang="en-US" kern="0" dirty="0"/>
              <a:t>、</a:t>
            </a:r>
            <a:r>
              <a:rPr lang="en-US" altLang="zh-CN" kern="0" dirty="0"/>
              <a:t>B</a:t>
            </a:r>
            <a:r>
              <a:rPr lang="zh-CN" altLang="en-US" kern="0" dirty="0"/>
              <a:t>、</a:t>
            </a:r>
            <a:r>
              <a:rPr lang="en-US" altLang="zh-CN" kern="0" dirty="0"/>
              <a:t>C</a:t>
            </a:r>
            <a:r>
              <a:rPr lang="zh-CN" altLang="en-US" kern="0" dirty="0"/>
              <a:t>构成的最大项</a:t>
            </a:r>
            <a:r>
              <a:rPr lang="en-US" altLang="zh-CN" kern="0" dirty="0"/>
              <a:t>A’+B+C’</a:t>
            </a:r>
            <a:r>
              <a:rPr lang="zh-CN" altLang="en-US" kern="0" dirty="0"/>
              <a:t>可以用</a:t>
            </a:r>
            <a:r>
              <a:rPr lang="en-US" altLang="zh-CN" kern="0" dirty="0"/>
              <a:t>M</a:t>
            </a:r>
            <a:r>
              <a:rPr lang="en-US" altLang="zh-CN" kern="0" baseline="-25000" dirty="0"/>
              <a:t>5</a:t>
            </a:r>
            <a:r>
              <a:rPr lang="zh-CN" altLang="en-US" kern="0" dirty="0"/>
              <a:t>表示。</a:t>
            </a:r>
            <a:endParaRPr lang="en-US" altLang="zh-CN" kern="0" dirty="0"/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"/>
            </a:pPr>
            <a:r>
              <a:rPr kumimoji="1" lang="zh-CN" altLang="en-US" dirty="0">
                <a:latin typeface="Times New Roman" charset="0"/>
              </a:rPr>
              <a:t>任意一个最大项，其相应变量</a:t>
            </a:r>
            <a:r>
              <a:rPr kumimoji="1" lang="zh-CN" altLang="en-US" dirty="0">
                <a:solidFill>
                  <a:srgbClr val="1F0FF1"/>
                </a:solidFill>
                <a:latin typeface="Times New Roman" charset="0"/>
              </a:rPr>
              <a:t>有且仅有一种取值使这个最大项的值为</a:t>
            </a:r>
            <a:r>
              <a:rPr kumimoji="1" lang="en-US" altLang="zh-CN" dirty="0">
                <a:solidFill>
                  <a:srgbClr val="1F0FF1"/>
                </a:solidFill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。并且，最大项不同，使其值为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的变量取值不同。</a:t>
            </a:r>
            <a:endParaRPr kumimoji="1" lang="en-US" altLang="zh-CN" dirty="0">
              <a:latin typeface="Times New Roman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"/>
            </a:pPr>
            <a:endParaRPr lang="zh-CN" altLang="en-US" kern="0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"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684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38200" y="533400"/>
            <a:ext cx="10591800" cy="513715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kumimoji="1" lang="zh-CN" altLang="en-US" kern="0" dirty="0">
                <a:solidFill>
                  <a:srgbClr val="FF0000"/>
                </a:solidFill>
                <a:latin typeface="Times New Roman" charset="0"/>
              </a:rPr>
              <a:t>相同变量构成的两个不同最大项相“或”为</a:t>
            </a:r>
            <a:r>
              <a:rPr kumimoji="1" lang="en-US" altLang="zh-CN" kern="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kumimoji="1" lang="zh-CN" altLang="en-US" kern="0" dirty="0">
                <a:solidFill>
                  <a:srgbClr val="FF0000"/>
                </a:solidFill>
                <a:latin typeface="Times New Roman" charset="0"/>
              </a:rPr>
              <a:t>。</a:t>
            </a:r>
            <a:r>
              <a:rPr kumimoji="1" lang="zh-CN" altLang="en-US" kern="0" dirty="0">
                <a:latin typeface="Times New Roman" charset="0"/>
              </a:rPr>
              <a:t>因为任何一种变量取值都不可能使两个不同最大项同时为</a:t>
            </a:r>
            <a:r>
              <a:rPr kumimoji="1" lang="en-US" altLang="zh-CN" kern="0" dirty="0">
                <a:latin typeface="Times New Roman" charset="0"/>
              </a:rPr>
              <a:t>0</a:t>
            </a:r>
            <a:r>
              <a:rPr kumimoji="1" lang="zh-CN" altLang="en-US" kern="0" dirty="0">
                <a:latin typeface="Times New Roman" charset="0"/>
              </a:rPr>
              <a:t>，故相“或”为</a:t>
            </a:r>
            <a:r>
              <a:rPr kumimoji="1" lang="en-US" altLang="zh-CN" kern="0" dirty="0">
                <a:latin typeface="Times New Roman" charset="0"/>
              </a:rPr>
              <a:t>1</a:t>
            </a:r>
            <a:r>
              <a:rPr kumimoji="1" lang="zh-CN" altLang="en-US" kern="0" dirty="0">
                <a:latin typeface="Times New Roman" charset="0"/>
              </a:rPr>
              <a:t>。</a:t>
            </a:r>
            <a:endParaRPr kumimoji="1" lang="en-US" altLang="zh-CN" kern="0" dirty="0">
              <a:latin typeface="Times New Roman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kumimoji="1" lang="en-US" altLang="zh-CN" kern="0" dirty="0">
                <a:latin typeface="Times New Roman" charset="0"/>
              </a:rPr>
              <a:t>                                       </a:t>
            </a:r>
            <a:r>
              <a:rPr kumimoji="1" lang="en-US" altLang="zh-CN" kern="0" dirty="0">
                <a:solidFill>
                  <a:srgbClr val="1F0FF1"/>
                </a:solidFill>
                <a:latin typeface="Times New Roman" charset="0"/>
              </a:rPr>
              <a:t>M </a:t>
            </a:r>
            <a:r>
              <a:rPr kumimoji="1" lang="en-US" altLang="zh-CN" kern="0" baseline="-25000" dirty="0" err="1">
                <a:solidFill>
                  <a:srgbClr val="1F0FF1"/>
                </a:solidFill>
                <a:latin typeface="Times New Roman" charset="0"/>
              </a:rPr>
              <a:t>i</a:t>
            </a:r>
            <a:r>
              <a:rPr kumimoji="1" lang="en-US" altLang="zh-CN" kern="0" dirty="0">
                <a:solidFill>
                  <a:srgbClr val="1F0FF1"/>
                </a:solidFill>
                <a:latin typeface="Times New Roman" charset="0"/>
              </a:rPr>
              <a:t> + M </a:t>
            </a:r>
            <a:r>
              <a:rPr kumimoji="1" lang="en-US" altLang="zh-CN" kern="0" baseline="-25000" dirty="0">
                <a:solidFill>
                  <a:srgbClr val="1F0FF1"/>
                </a:solidFill>
                <a:latin typeface="Times New Roman" charset="0"/>
              </a:rPr>
              <a:t>j</a:t>
            </a:r>
            <a:r>
              <a:rPr kumimoji="1" lang="en-US" altLang="zh-CN" kern="0" dirty="0">
                <a:solidFill>
                  <a:srgbClr val="1F0FF1"/>
                </a:solidFill>
                <a:latin typeface="Times New Roman" charset="0"/>
              </a:rPr>
              <a:t> = 1</a:t>
            </a:r>
            <a:endParaRPr kumimoji="1" lang="zh-CN" altLang="en-US" kern="0" dirty="0">
              <a:solidFill>
                <a:srgbClr val="1F0FF1"/>
              </a:solidFill>
              <a:latin typeface="Times New Roman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</a:rPr>
              <a:t>个变量的全部最大项相“与”为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</a:rPr>
              <a:t>。</a:t>
            </a:r>
            <a:r>
              <a:rPr kumimoji="1" lang="zh-CN" altLang="en-US" dirty="0">
                <a:latin typeface="Times New Roman" charset="0"/>
              </a:rPr>
              <a:t>通常借用数学中的累乘符号“</a:t>
            </a:r>
            <a:r>
              <a:rPr kumimoji="1" lang="en-US" altLang="zh-CN" dirty="0">
                <a:latin typeface="Times New Roman" charset="0"/>
              </a:rPr>
              <a:t>Π”</a:t>
            </a:r>
            <a:r>
              <a:rPr kumimoji="1" lang="zh-CN" altLang="en-US" dirty="0">
                <a:latin typeface="Times New Roman" charset="0"/>
              </a:rPr>
              <a:t>将其记为</a:t>
            </a:r>
            <a:endParaRPr kumimoji="1" lang="en-US" altLang="zh-CN" dirty="0">
              <a:latin typeface="Times New Roman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</a:rPr>
              <a:t>个变量构成的最大项有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kumimoji="1" lang="zh-CN" altLang="en-US" dirty="0">
                <a:solidFill>
                  <a:srgbClr val="FF0000"/>
                </a:solidFill>
                <a:latin typeface="Times New Roman" charset="0"/>
              </a:rPr>
              <a:t>个相邻最大项。</a:t>
            </a:r>
            <a:r>
              <a:rPr kumimoji="1" lang="zh-CN" altLang="en-US" dirty="0">
                <a:latin typeface="Times New Roman" charset="0"/>
              </a:rPr>
              <a:t>相邻最大项是指除一个变量互为相反外，其余变量均相同的最大项。 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zh-CN" altLang="en-US" kern="0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601094"/>
              </p:ext>
            </p:extLst>
          </p:nvPr>
        </p:nvGraphicFramePr>
        <p:xfrm>
          <a:off x="5105400" y="3353382"/>
          <a:ext cx="1701800" cy="85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69" name="Equation" r:id="rId4" imgW="977476" imgH="495085" progId="Equation.3">
                  <p:embed/>
                </p:oleObj>
              </mc:Choice>
              <mc:Fallback>
                <p:oleObj name="Equation" r:id="rId4" imgW="977476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3382"/>
                        <a:ext cx="1701800" cy="8573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3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AutoShape 4"/>
          <p:cNvSpPr>
            <a:spLocks noChangeArrowheads="1"/>
          </p:cNvSpPr>
          <p:nvPr/>
        </p:nvSpPr>
        <p:spPr bwMode="gray">
          <a:xfrm>
            <a:off x="1914525" y="838200"/>
            <a:ext cx="1589088" cy="1498600"/>
          </a:xfrm>
          <a:prstGeom prst="flowChartAlternateProcess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/>
              <a:t>m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=?</a:t>
            </a:r>
          </a:p>
          <a:p>
            <a:pPr algn="ctr">
              <a:defRPr/>
            </a:pPr>
            <a:r>
              <a:rPr lang="en-US" altLang="zh-CN" sz="2800" b="1"/>
              <a:t>M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=?</a:t>
            </a:r>
          </a:p>
        </p:txBody>
      </p:sp>
      <p:sp>
        <p:nvSpPr>
          <p:cNvPr id="191495" name="AutoShape 7"/>
          <p:cNvSpPr>
            <a:spLocks noChangeArrowheads="1"/>
          </p:cNvSpPr>
          <p:nvPr/>
        </p:nvSpPr>
        <p:spPr bwMode="gray">
          <a:xfrm>
            <a:off x="1914525" y="4006850"/>
            <a:ext cx="1589088" cy="1498600"/>
          </a:xfrm>
          <a:prstGeom prst="flowChartAlternateProcess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/>
              <a:t>m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’=?</a:t>
            </a:r>
          </a:p>
          <a:p>
            <a:pPr algn="ctr">
              <a:defRPr/>
            </a:pPr>
            <a:r>
              <a:rPr lang="en-US" altLang="zh-CN" sz="2800" b="1"/>
              <a:t>M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’=?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719514" y="838200"/>
            <a:ext cx="3240087" cy="1498600"/>
            <a:chOff x="1383" y="981"/>
            <a:chExt cx="2041" cy="944"/>
          </a:xfrm>
        </p:grpSpPr>
        <p:sp>
          <p:nvSpPr>
            <p:cNvPr id="191493" name="AutoShape 5"/>
            <p:cNvSpPr>
              <a:spLocks noChangeArrowheads="1"/>
            </p:cNvSpPr>
            <p:nvPr/>
          </p:nvSpPr>
          <p:spPr bwMode="gray">
            <a:xfrm>
              <a:off x="1877" y="981"/>
              <a:ext cx="1547" cy="944"/>
            </a:xfrm>
            <a:prstGeom prst="flowChartAlternateProcess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/>
                <a:t>  m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=a’bc</a:t>
              </a:r>
            </a:p>
            <a:p>
              <a:pPr>
                <a:defRPr/>
              </a:pPr>
              <a:r>
                <a:rPr lang="en-US" altLang="zh-CN" sz="2800" b="1"/>
                <a:t>  M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=a+b’+c’</a:t>
              </a:r>
            </a:p>
          </p:txBody>
        </p:sp>
        <p:sp>
          <p:nvSpPr>
            <p:cNvPr id="91150" name="AutoShape 9"/>
            <p:cNvSpPr>
              <a:spLocks noChangeArrowheads="1"/>
            </p:cNvSpPr>
            <p:nvPr/>
          </p:nvSpPr>
          <p:spPr bwMode="gray">
            <a:xfrm>
              <a:off x="1383" y="1123"/>
              <a:ext cx="363" cy="57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9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719513" y="4019550"/>
            <a:ext cx="4392612" cy="1498600"/>
            <a:chOff x="1383" y="2985"/>
            <a:chExt cx="2767" cy="944"/>
          </a:xfrm>
        </p:grpSpPr>
        <p:sp>
          <p:nvSpPr>
            <p:cNvPr id="191494" name="AutoShape 6"/>
            <p:cNvSpPr>
              <a:spLocks noChangeArrowheads="1"/>
            </p:cNvSpPr>
            <p:nvPr/>
          </p:nvSpPr>
          <p:spPr bwMode="gray">
            <a:xfrm>
              <a:off x="1878" y="2985"/>
              <a:ext cx="2272" cy="944"/>
            </a:xfrm>
            <a:prstGeom prst="flowChartAlternateProcess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/>
                <a:t>m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’=(a’bc)’=a+b’+c’</a:t>
              </a:r>
            </a:p>
            <a:p>
              <a:pPr algn="ctr">
                <a:defRPr/>
              </a:pPr>
              <a:r>
                <a:rPr lang="en-US" altLang="zh-CN" sz="2800" b="1"/>
                <a:t>M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’=(a+b’+c’)=a’bc</a:t>
              </a:r>
            </a:p>
          </p:txBody>
        </p:sp>
        <p:sp>
          <p:nvSpPr>
            <p:cNvPr id="91148" name="AutoShape 10"/>
            <p:cNvSpPr>
              <a:spLocks noChangeArrowheads="1"/>
            </p:cNvSpPr>
            <p:nvPr/>
          </p:nvSpPr>
          <p:spPr bwMode="gray">
            <a:xfrm>
              <a:off x="1383" y="3165"/>
              <a:ext cx="363" cy="57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9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319963" y="1352551"/>
            <a:ext cx="2952750" cy="3365499"/>
            <a:chOff x="3651" y="1305"/>
            <a:chExt cx="1860" cy="2120"/>
          </a:xfrm>
        </p:grpSpPr>
        <p:sp>
          <p:nvSpPr>
            <p:cNvPr id="191496" name="AutoShape 8"/>
            <p:cNvSpPr>
              <a:spLocks noChangeArrowheads="1"/>
            </p:cNvSpPr>
            <p:nvPr/>
          </p:nvSpPr>
          <p:spPr bwMode="gray">
            <a:xfrm>
              <a:off x="4395" y="1715"/>
              <a:ext cx="1116" cy="944"/>
            </a:xfrm>
            <a:prstGeom prst="flowChartAlternateProcess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800" b="1"/>
                <a:t>  m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=M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’</a:t>
              </a:r>
            </a:p>
            <a:p>
              <a:pPr>
                <a:defRPr/>
              </a:pPr>
              <a:r>
                <a:rPr lang="en-US" altLang="zh-CN" sz="2800" b="1"/>
                <a:t>  M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=m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’</a:t>
              </a:r>
            </a:p>
          </p:txBody>
        </p:sp>
        <p:sp>
          <p:nvSpPr>
            <p:cNvPr id="91145" name="AutoShape 14"/>
            <p:cNvSpPr>
              <a:spLocks noChangeArrowheads="1"/>
            </p:cNvSpPr>
            <p:nvPr/>
          </p:nvSpPr>
          <p:spPr bwMode="gray">
            <a:xfrm rot="1430694">
              <a:off x="3651" y="1305"/>
              <a:ext cx="363" cy="57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9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46" name="AutoShape 15"/>
            <p:cNvSpPr>
              <a:spLocks noChangeArrowheads="1"/>
            </p:cNvSpPr>
            <p:nvPr/>
          </p:nvSpPr>
          <p:spPr bwMode="gray">
            <a:xfrm rot="19330098">
              <a:off x="4422" y="2847"/>
              <a:ext cx="363" cy="57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9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3855682" y="631689"/>
            <a:ext cx="5284845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SOP Standard form(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标准与或式</a:t>
            </a: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)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838200" y="1514971"/>
            <a:ext cx="10363200" cy="2400657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In SOP standard form,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every variable in the domain must appear in each term</a:t>
            </a:r>
            <a:r>
              <a:rPr lang="en-US" altLang="zh-CN" sz="2800" b="1" dirty="0">
                <a:ea typeface="宋体" charset="-122"/>
              </a:rPr>
              <a:t>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This form is useful for constructing truth tables.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最小项之和：</a:t>
            </a:r>
            <a:r>
              <a:rPr lang="zh-CN" altLang="en-US" sz="2800" b="1" dirty="0"/>
              <a:t>当输出变量为逻辑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的所有最小项的和。也称为</a:t>
            </a:r>
            <a:r>
              <a:rPr lang="zh-CN" altLang="en-US" sz="2800" b="1" dirty="0">
                <a:solidFill>
                  <a:srgbClr val="1F0FF1"/>
                </a:solidFill>
              </a:rPr>
              <a:t>标准与</a:t>
            </a:r>
            <a:r>
              <a:rPr lang="en-US" altLang="zh-CN" sz="2800" b="1" dirty="0">
                <a:solidFill>
                  <a:srgbClr val="1F0FF1"/>
                </a:solidFill>
              </a:rPr>
              <a:t>-</a:t>
            </a:r>
            <a:r>
              <a:rPr lang="zh-CN" altLang="en-US" sz="2800" b="1" dirty="0">
                <a:solidFill>
                  <a:srgbClr val="1F0FF1"/>
                </a:solidFill>
              </a:rPr>
              <a:t>或表达式</a:t>
            </a:r>
            <a:r>
              <a:rPr lang="zh-CN" altLang="en-US" sz="2800" b="1" dirty="0"/>
              <a:t>。</a:t>
            </a:r>
            <a:r>
              <a:rPr lang="en-US" altLang="zh-CN" sz="2800" b="1" dirty="0"/>
              <a:t>F=</a:t>
            </a:r>
            <a:r>
              <a:rPr lang="en-US" altLang="zh-CN" sz="2800" b="1" dirty="0">
                <a:cs typeface="Tahoma" pitchFamily="34" charset="0"/>
              </a:rPr>
              <a:t>∑</a:t>
            </a:r>
            <a:r>
              <a:rPr lang="en-US" altLang="zh-CN" sz="2800" b="1" i="1" dirty="0"/>
              <a:t>m</a:t>
            </a:r>
            <a:r>
              <a:rPr lang="en-US" altLang="zh-CN" sz="2800" b="1" i="1" baseline="-25000" dirty="0"/>
              <a:t>i</a:t>
            </a:r>
            <a:endParaRPr lang="en-US" altLang="zh-CN" sz="2800" b="1" dirty="0">
              <a:ea typeface="宋体" charset="-122"/>
            </a:endParaRP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13412"/>
              </p:ext>
            </p:extLst>
          </p:nvPr>
        </p:nvGraphicFramePr>
        <p:xfrm>
          <a:off x="2743201" y="4572000"/>
          <a:ext cx="65627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92" name="公式" r:id="rId4" imgW="2577960" imgH="266400" progId="Equation.3">
                  <p:embed/>
                </p:oleObj>
              </mc:Choice>
              <mc:Fallback>
                <p:oleObj name="公式" r:id="rId4" imgW="25779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572000"/>
                        <a:ext cx="656272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1023597" y="579498"/>
            <a:ext cx="10058400" cy="1384995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You can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expand a nonstandard term to standard form </a:t>
            </a:r>
            <a:r>
              <a:rPr lang="en-US" altLang="zh-CN" sz="2800" b="1" dirty="0">
                <a:ea typeface="宋体" charset="-122"/>
              </a:rPr>
              <a:t>by multiplying the term by a term consisting of the sum of the missing variable and its complement.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023597" y="1959224"/>
            <a:ext cx="100584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Convert expression to standard SOP form. </a:t>
            </a: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980374"/>
              </p:ext>
            </p:extLst>
          </p:nvPr>
        </p:nvGraphicFramePr>
        <p:xfrm>
          <a:off x="2590800" y="3351212"/>
          <a:ext cx="6681788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8" name="公式" r:id="rId4" imgW="2476440" imgH="939600" progId="Equation.3">
                  <p:embed/>
                </p:oleObj>
              </mc:Choice>
              <mc:Fallback>
                <p:oleObj name="公式" r:id="rId4" imgW="24764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1212"/>
                        <a:ext cx="6681788" cy="253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644311"/>
              </p:ext>
            </p:extLst>
          </p:nvPr>
        </p:nvGraphicFramePr>
        <p:xfrm>
          <a:off x="2612572" y="2667000"/>
          <a:ext cx="38147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9" name="公式" r:id="rId6" imgW="1485720" imgH="203040" progId="Equation.3">
                  <p:embed/>
                </p:oleObj>
              </mc:Choice>
              <mc:Fallback>
                <p:oleObj name="公式" r:id="rId6" imgW="1485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572" y="2667000"/>
                        <a:ext cx="38147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6"/>
          <p:cNvSpPr>
            <a:spLocks noChangeArrowheads="1"/>
          </p:cNvSpPr>
          <p:nvPr/>
        </p:nvSpPr>
        <p:spPr bwMode="gray">
          <a:xfrm>
            <a:off x="4222297" y="3885724"/>
            <a:ext cx="1079500" cy="64918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gray">
          <a:xfrm>
            <a:off x="6382885" y="3885724"/>
            <a:ext cx="1008063" cy="64918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57200" y="1378580"/>
            <a:ext cx="11201400" cy="2046714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In Boolean algebra,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multiplication</a:t>
            </a:r>
            <a:r>
              <a:rPr lang="en-US" altLang="zh-CN" sz="2800" b="1" dirty="0">
                <a:latin typeface="+mn-ea"/>
              </a:rPr>
              <a:t> is equivalent to the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AND operation</a:t>
            </a:r>
            <a:r>
              <a:rPr lang="en-US" altLang="zh-CN" sz="2800" b="1" dirty="0">
                <a:latin typeface="+mn-ea"/>
              </a:rPr>
              <a:t>. 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The product of literals forms a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product term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（乘积项）</a:t>
            </a:r>
            <a:r>
              <a:rPr lang="en-US" altLang="zh-CN" sz="2800" b="1" dirty="0">
                <a:latin typeface="+mn-ea"/>
              </a:rPr>
              <a:t>.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latin typeface="+mn-ea"/>
              </a:rPr>
              <a:t>Eg</a:t>
            </a:r>
            <a:r>
              <a:rPr lang="en-US" altLang="zh-CN" sz="2800" b="1" dirty="0">
                <a:latin typeface="+mn-ea"/>
              </a:rPr>
              <a:t>.  AB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en-US" altLang="zh-CN" sz="2800" b="1" dirty="0">
                <a:latin typeface="+mn-ea"/>
              </a:rPr>
              <a:t>ABCD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The product term will 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be 1 only if all of the literals are 1</a:t>
            </a:r>
            <a:r>
              <a:rPr lang="en-US" altLang="zh-CN" sz="2800" b="1" dirty="0">
                <a:latin typeface="+mn-ea"/>
              </a:rPr>
              <a:t>.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3386594" y="510333"/>
            <a:ext cx="5388013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Boolean Multiplication(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布尔乘法</a:t>
            </a: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)</a:t>
            </a:r>
          </a:p>
        </p:txBody>
      </p:sp>
      <p:sp>
        <p:nvSpPr>
          <p:cNvPr id="108554" name="WordArt 10"/>
          <p:cNvSpPr>
            <a:spLocks noChangeArrowheads="1" noChangeShapeType="1" noTextEdit="1"/>
          </p:cNvSpPr>
          <p:nvPr/>
        </p:nvSpPr>
        <p:spPr bwMode="auto">
          <a:xfrm>
            <a:off x="762000" y="3857405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grpSp>
        <p:nvGrpSpPr>
          <p:cNvPr id="108560" name="Group 16"/>
          <p:cNvGrpSpPr>
            <a:grpSpLocks/>
          </p:cNvGrpSpPr>
          <p:nvPr/>
        </p:nvGrpSpPr>
        <p:grpSpPr bwMode="auto">
          <a:xfrm>
            <a:off x="2057400" y="3829467"/>
            <a:ext cx="9601200" cy="461963"/>
            <a:chOff x="1392" y="1968"/>
            <a:chExt cx="3840" cy="291"/>
          </a:xfrm>
        </p:grpSpPr>
        <p:sp>
          <p:nvSpPr>
            <p:cNvPr id="108555" name="Text Box 11"/>
            <p:cNvSpPr txBox="1">
              <a:spLocks noChangeArrowheads="1"/>
            </p:cNvSpPr>
            <p:nvPr/>
          </p:nvSpPr>
          <p:spPr bwMode="auto">
            <a:xfrm>
              <a:off x="1392" y="1968"/>
              <a:ext cx="38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charset="-122"/>
                </a:rPr>
                <a:t>What are the values of the </a:t>
              </a:r>
              <a:r>
                <a:rPr lang="en-US" altLang="zh-CN" i="1" dirty="0">
                  <a:ea typeface="宋体" charset="-122"/>
                </a:rPr>
                <a:t>A</a:t>
              </a:r>
              <a:r>
                <a:rPr lang="en-US" altLang="zh-CN" dirty="0">
                  <a:ea typeface="宋体" charset="-122"/>
                </a:rPr>
                <a:t>, </a:t>
              </a:r>
              <a:r>
                <a:rPr lang="en-US" altLang="zh-CN" i="1" dirty="0">
                  <a:ea typeface="宋体" charset="-122"/>
                </a:rPr>
                <a:t>B</a:t>
              </a:r>
              <a:r>
                <a:rPr lang="en-US" altLang="zh-CN" dirty="0">
                  <a:ea typeface="宋体" charset="-122"/>
                </a:rPr>
                <a:t> and </a:t>
              </a:r>
              <a:r>
                <a:rPr lang="en-US" altLang="zh-CN" i="1" dirty="0">
                  <a:ea typeface="宋体" charset="-122"/>
                </a:rPr>
                <a:t>C</a:t>
              </a:r>
              <a:r>
                <a:rPr lang="en-US" altLang="zh-CN" dirty="0">
                  <a:ea typeface="宋体" charset="-122"/>
                </a:rPr>
                <a:t> if the product term of </a:t>
              </a:r>
              <a:r>
                <a:rPr lang="en-US" altLang="zh-CN" i="1" dirty="0" err="1">
                  <a:ea typeface="宋体" charset="-122"/>
                </a:rPr>
                <a:t>A</a:t>
              </a:r>
              <a:r>
                <a:rPr lang="en-US" altLang="zh-CN" i="1" baseline="30000" dirty="0" err="1">
                  <a:ea typeface="宋体" charset="-122"/>
                </a:rPr>
                <a:t>.</a:t>
              </a:r>
              <a:r>
                <a:rPr lang="en-US" altLang="zh-CN" i="1" dirty="0" err="1">
                  <a:ea typeface="宋体" charset="-122"/>
                </a:rPr>
                <a:t>B</a:t>
              </a:r>
              <a:r>
                <a:rPr lang="en-US" altLang="zh-CN" i="1" baseline="30000" dirty="0" err="1">
                  <a:ea typeface="宋体" charset="-122"/>
                </a:rPr>
                <a:t>.</a:t>
              </a:r>
              <a:r>
                <a:rPr lang="en-US" altLang="zh-CN" i="1" dirty="0" err="1">
                  <a:ea typeface="宋体" charset="-122"/>
                </a:rPr>
                <a:t>C</a:t>
              </a:r>
              <a:r>
                <a:rPr lang="en-US" altLang="zh-CN" dirty="0">
                  <a:ea typeface="宋体" charset="-122"/>
                </a:rPr>
                <a:t> = 1?</a:t>
              </a:r>
            </a:p>
          </p:txBody>
        </p:sp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>
              <a:off x="2847" y="1994"/>
              <a:ext cx="1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3184" y="1994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558" name="WordArt 14"/>
          <p:cNvSpPr>
            <a:spLocks noChangeArrowheads="1" noChangeShapeType="1" noTextEdit="1"/>
          </p:cNvSpPr>
          <p:nvPr/>
        </p:nvSpPr>
        <p:spPr bwMode="auto">
          <a:xfrm>
            <a:off x="762000" y="4695604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  <a:endParaRPr lang="zh-CN" altLang="en-US" sz="2800" kern="1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2057400" y="4771804"/>
            <a:ext cx="960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a typeface="宋体" charset="-122"/>
              </a:rPr>
              <a:t>Each literal must = 1; therefore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 = 1,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 = 0 and </a:t>
            </a:r>
            <a:r>
              <a:rPr lang="en-US" altLang="zh-CN" i="1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 = 0.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895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8" grpId="0" animBg="1"/>
      <p:bldP spid="10855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3568591" y="744497"/>
            <a:ext cx="5785558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POS Standard form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（标准或与式）</a:t>
            </a:r>
            <a:endParaRPr lang="en-US" altLang="zh-CN" sz="2800" b="1" dirty="0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1066800" y="1676400"/>
            <a:ext cx="9753600" cy="1892826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In POS standard form, every variable in the domain must appear in each sum term of the expression.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最大项之积：</a:t>
            </a:r>
            <a:r>
              <a:rPr lang="zh-CN" altLang="en-US" sz="2800" b="1" dirty="0"/>
              <a:t>当输出变量为逻辑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的所有最大项的乘积。也称为</a:t>
            </a:r>
            <a:r>
              <a:rPr lang="zh-CN" altLang="en-US" sz="2800" b="1" dirty="0">
                <a:solidFill>
                  <a:srgbClr val="1F0FF1"/>
                </a:solidFill>
              </a:rPr>
              <a:t>标准或</a:t>
            </a:r>
            <a:r>
              <a:rPr lang="en-US" altLang="zh-CN" sz="2800" b="1" dirty="0">
                <a:solidFill>
                  <a:srgbClr val="1F0FF1"/>
                </a:solidFill>
              </a:rPr>
              <a:t>-</a:t>
            </a:r>
            <a:r>
              <a:rPr lang="zh-CN" altLang="en-US" sz="2800" b="1" dirty="0">
                <a:solidFill>
                  <a:srgbClr val="1F0FF1"/>
                </a:solidFill>
              </a:rPr>
              <a:t>与表达式</a:t>
            </a:r>
            <a:r>
              <a:rPr lang="zh-CN" altLang="en-US" sz="2800" b="1" dirty="0"/>
              <a:t>。 </a:t>
            </a:r>
            <a:r>
              <a:rPr lang="en-US" altLang="zh-CN" sz="2800" b="1" dirty="0"/>
              <a:t>F=</a:t>
            </a:r>
            <a:r>
              <a:rPr lang="en-US" altLang="zh-CN" sz="2800" b="1" dirty="0">
                <a:cs typeface="Tahoma" pitchFamily="34" charset="0"/>
              </a:rPr>
              <a:t>∏</a:t>
            </a:r>
            <a:r>
              <a:rPr lang="en-US" altLang="zh-CN" sz="2800" b="1" dirty="0" err="1"/>
              <a:t>M</a:t>
            </a:r>
            <a:r>
              <a:rPr lang="en-US" altLang="zh-CN" sz="2800" b="1" i="1" baseline="-25000" dirty="0" err="1"/>
              <a:t>i</a:t>
            </a:r>
            <a:endParaRPr lang="en-US" altLang="zh-CN" sz="2800" b="1" i="1" baseline="-25000" dirty="0"/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694343"/>
              </p:ext>
            </p:extLst>
          </p:nvPr>
        </p:nvGraphicFramePr>
        <p:xfrm>
          <a:off x="2597150" y="4029438"/>
          <a:ext cx="66929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16" name="公式" r:id="rId4" imgW="2628720" imgH="457200" progId="Equation.3">
                  <p:embed/>
                </p:oleObj>
              </mc:Choice>
              <mc:Fallback>
                <p:oleObj name="公式" r:id="rId4" imgW="2628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4029438"/>
                        <a:ext cx="66929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1143000" y="491977"/>
            <a:ext cx="9677400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You can </a:t>
            </a:r>
            <a:r>
              <a:rPr lang="en-US" altLang="zh-CN" sz="2800" b="1" dirty="0">
                <a:solidFill>
                  <a:srgbClr val="0000FF"/>
                </a:solidFill>
                <a:ea typeface="宋体" charset="-122"/>
              </a:rPr>
              <a:t>expand a nonstandard POS expression to standard form </a:t>
            </a:r>
            <a:r>
              <a:rPr lang="en-US" altLang="zh-CN" sz="2800" b="1" dirty="0">
                <a:ea typeface="宋体" charset="-122"/>
              </a:rPr>
              <a:t>by adding the product of the missing variable and its complement and applying rule 12, which states that (</a:t>
            </a:r>
            <a:r>
              <a:rPr lang="en-US" altLang="zh-CN" sz="2800" b="1" i="1" dirty="0">
                <a:ea typeface="宋体" charset="-122"/>
              </a:rPr>
              <a:t>A + B</a:t>
            </a:r>
            <a:r>
              <a:rPr lang="en-US" altLang="zh-CN" sz="2800" b="1" dirty="0">
                <a:ea typeface="宋体" charset="-122"/>
              </a:rPr>
              <a:t>)(</a:t>
            </a:r>
            <a:r>
              <a:rPr lang="en-US" altLang="zh-CN" sz="2800" b="1" i="1" dirty="0">
                <a:ea typeface="宋体" charset="-122"/>
              </a:rPr>
              <a:t>A + C</a:t>
            </a:r>
            <a:r>
              <a:rPr lang="en-US" altLang="zh-CN" sz="2800" b="1" dirty="0">
                <a:ea typeface="宋体" charset="-122"/>
              </a:rPr>
              <a:t>)</a:t>
            </a:r>
            <a:r>
              <a:rPr lang="en-US" altLang="zh-CN" sz="2800" b="1" i="1" dirty="0">
                <a:ea typeface="宋体" charset="-122"/>
              </a:rPr>
              <a:t> = A + BC.</a:t>
            </a:r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1143000" y="2399775"/>
            <a:ext cx="96774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Convert expression to standard POS form. </a:t>
            </a:r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880984"/>
              </p:ext>
            </p:extLst>
          </p:nvPr>
        </p:nvGraphicFramePr>
        <p:xfrm>
          <a:off x="2362200" y="3644900"/>
          <a:ext cx="7880350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4" name="公式" r:id="rId4" imgW="2920680" imgH="939600" progId="Equation.3">
                  <p:embed/>
                </p:oleObj>
              </mc:Choice>
              <mc:Fallback>
                <p:oleObj name="公式" r:id="rId4" imgW="29206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44900"/>
                        <a:ext cx="7880350" cy="253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3828"/>
              </p:ext>
            </p:extLst>
          </p:nvPr>
        </p:nvGraphicFramePr>
        <p:xfrm>
          <a:off x="2393951" y="3124200"/>
          <a:ext cx="40100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5" name="公式" r:id="rId6" imgW="1562040" imgH="203040" progId="Equation.3">
                  <p:embed/>
                </p:oleObj>
              </mc:Choice>
              <mc:Fallback>
                <p:oleObj name="公式" r:id="rId6" imgW="1562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1" y="3124200"/>
                        <a:ext cx="40100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4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1295400" y="838200"/>
            <a:ext cx="9001352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Exercise: Convert expression to standard  form. 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57117"/>
              </p:ext>
            </p:extLst>
          </p:nvPr>
        </p:nvGraphicFramePr>
        <p:xfrm>
          <a:off x="3143478" y="1981201"/>
          <a:ext cx="42068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18" name="公式" r:id="rId3" imgW="1638000" imgH="431640" progId="Equation.3">
                  <p:embed/>
                </p:oleObj>
              </mc:Choice>
              <mc:Fallback>
                <p:oleObj name="公式" r:id="rId3" imgW="1638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478" y="1981201"/>
                        <a:ext cx="4206875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214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6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8839200" cy="685800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the truth table to standard forms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7531" name="Group 7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463721252"/>
              </p:ext>
            </p:extLst>
          </p:nvPr>
        </p:nvGraphicFramePr>
        <p:xfrm>
          <a:off x="2351089" y="1447801"/>
          <a:ext cx="2592387" cy="4895853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752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208767"/>
              </p:ext>
            </p:extLst>
          </p:nvPr>
        </p:nvGraphicFramePr>
        <p:xfrm>
          <a:off x="6745289" y="4154487"/>
          <a:ext cx="290512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58" name="公式" r:id="rId3" imgW="1130040" imgH="533160" progId="Equations">
                  <p:embed/>
                </p:oleObj>
              </mc:Choice>
              <mc:Fallback>
                <p:oleObj name="公式" r:id="rId3" imgW="1130040" imgH="533160" progId="Equations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9" y="4154487"/>
                        <a:ext cx="2905125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526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94513"/>
              </p:ext>
            </p:extLst>
          </p:nvPr>
        </p:nvGraphicFramePr>
        <p:xfrm>
          <a:off x="6745288" y="2209800"/>
          <a:ext cx="28702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59" name="公式" r:id="rId5" imgW="1117440" imgH="533160" progId="Equations">
                  <p:embed/>
                </p:oleObj>
              </mc:Choice>
              <mc:Fallback>
                <p:oleObj name="公式" r:id="rId5" imgW="1117440" imgH="533160" progId="Equations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2209800"/>
                        <a:ext cx="2870200" cy="136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527" name="AutoShape 71"/>
          <p:cNvSpPr>
            <a:spLocks noChangeArrowheads="1"/>
          </p:cNvSpPr>
          <p:nvPr/>
        </p:nvSpPr>
        <p:spPr bwMode="gray">
          <a:xfrm>
            <a:off x="5448301" y="3263354"/>
            <a:ext cx="936625" cy="917079"/>
          </a:xfrm>
          <a:prstGeom prst="rightArrow">
            <a:avLst>
              <a:gd name="adj1" fmla="val 50000"/>
              <a:gd name="adj2" fmla="val 27064"/>
            </a:avLst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2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14"/>
          <p:cNvSpPr>
            <a:spLocks noGrp="1" noChangeArrowheads="1"/>
          </p:cNvSpPr>
          <p:nvPr>
            <p:ph type="title" sz="quarter"/>
          </p:nvPr>
        </p:nvSpPr>
        <p:spPr>
          <a:xfrm>
            <a:off x="1066800" y="262733"/>
            <a:ext cx="10464800" cy="563562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思考</a:t>
            </a:r>
            <a:endParaRPr lang="zh-CN" altLang="zh-CN" sz="3600" dirty="0"/>
          </a:p>
        </p:txBody>
      </p:sp>
      <p:graphicFrame>
        <p:nvGraphicFramePr>
          <p:cNvPr id="3686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17952281"/>
              </p:ext>
            </p:extLst>
          </p:nvPr>
        </p:nvGraphicFramePr>
        <p:xfrm>
          <a:off x="1992313" y="914400"/>
          <a:ext cx="3671887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2" name="公式" r:id="rId3" imgW="1473120" imgH="965160" progId="Equations">
                  <p:embed/>
                </p:oleObj>
              </mc:Choice>
              <mc:Fallback>
                <p:oleObj name="公式" r:id="rId3" imgW="1473120" imgH="965160" progId="Equations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914400"/>
                        <a:ext cx="3671887" cy="2405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2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88897538"/>
              </p:ext>
            </p:extLst>
          </p:nvPr>
        </p:nvGraphicFramePr>
        <p:xfrm>
          <a:off x="1966912" y="3514725"/>
          <a:ext cx="8243888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3" name="公式" r:id="rId5" imgW="3390840" imgH="1091880" progId="Equations">
                  <p:embed/>
                </p:oleObj>
              </mc:Choice>
              <mc:Fallback>
                <p:oleObj name="公式" r:id="rId5" imgW="3390840" imgH="1091880" progId="Equations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2" y="3514725"/>
                        <a:ext cx="8243888" cy="2655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AutoShape 18"/>
          <p:cNvSpPr>
            <a:spLocks noChangeArrowheads="1"/>
          </p:cNvSpPr>
          <p:nvPr/>
        </p:nvSpPr>
        <p:spPr bwMode="gray">
          <a:xfrm>
            <a:off x="6600825" y="985838"/>
            <a:ext cx="3671888" cy="2087563"/>
          </a:xfrm>
          <a:prstGeom prst="cloudCallout">
            <a:avLst>
              <a:gd name="adj1" fmla="val -75810"/>
              <a:gd name="adj2" fmla="val 24602"/>
            </a:avLst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7200" b="1" dirty="0"/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000" y="1828800"/>
            <a:ext cx="9829800" cy="2547429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Times New Roman" charset="0"/>
              </a:rPr>
              <a:t>任意一个逻辑关系对应的真值表是唯一的</a:t>
            </a:r>
            <a:endParaRPr kumimoji="1" lang="en-US" altLang="zh-CN" sz="2800" b="1" dirty="0">
              <a:latin typeface="Times New Roman" charset="0"/>
            </a:endParaRPr>
          </a:p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latin typeface="Times New Roman" charset="0"/>
              </a:rPr>
              <a:t>真值表与逻辑方程的两种标准形式之间存在一一对应关系</a:t>
            </a:r>
            <a:endParaRPr kumimoji="1" lang="en-US" altLang="zh-CN" sz="2800" b="1" dirty="0">
              <a:latin typeface="Times New Roman" charset="0"/>
            </a:endParaRPr>
          </a:p>
          <a:p>
            <a:pPr marL="342900" indent="-342900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charset="0"/>
              </a:rPr>
              <a:t>任意一个逻辑关系对应的逻辑方程的两种标准形式是唯一的</a:t>
            </a:r>
            <a:endParaRPr kumimoji="1" lang="en-US" altLang="zh-CN" sz="2800" b="1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26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990600" y="1676401"/>
            <a:ext cx="9982200" cy="4280659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</a:t>
            </a:r>
            <a:r>
              <a:rPr lang="en-US" altLang="zh-CN" sz="2800" b="1" dirty="0" err="1">
                <a:ea typeface="宋体" charset="-122"/>
              </a:rPr>
              <a:t>Karnaugh</a:t>
            </a:r>
            <a:r>
              <a:rPr lang="en-US" altLang="zh-CN" sz="2800" b="1" dirty="0">
                <a:ea typeface="宋体" charset="-122"/>
              </a:rPr>
              <a:t> map (K-map) is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a tool for simplifying combinational logic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（化简工具）</a:t>
            </a:r>
            <a:r>
              <a:rPr lang="en-US" altLang="zh-CN" sz="2800" b="1" dirty="0">
                <a:ea typeface="宋体" charset="-122"/>
              </a:rPr>
              <a:t>. 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Each cell represents one possible product term.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Each cell differs from an adjacent cell by only one variable.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Cells are usually labeled using 0’s and 1’s to represent the variable and its complement. </a:t>
            </a:r>
          </a:p>
        </p:txBody>
      </p:sp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3810000" y="685800"/>
            <a:ext cx="4474302" cy="656846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b="1" dirty="0" err="1">
                <a:solidFill>
                  <a:srgbClr val="FFFF99"/>
                </a:solidFill>
                <a:ea typeface="宋体" charset="-122"/>
              </a:rPr>
              <a:t>Karnaugh</a:t>
            </a: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 maps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（卡诺图）</a:t>
            </a:r>
            <a:endParaRPr lang="en-US" altLang="zh-CN" sz="2800" b="1" dirty="0">
              <a:solidFill>
                <a:srgbClr val="FFFF99"/>
              </a:solidFill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9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989075"/>
              </p:ext>
            </p:extLst>
          </p:nvPr>
        </p:nvGraphicFramePr>
        <p:xfrm>
          <a:off x="6629400" y="838200"/>
          <a:ext cx="3529013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74" name="公式" r:id="rId3" imgW="1625400" imgH="1015920" progId="Equations">
                  <p:embed/>
                </p:oleObj>
              </mc:Choice>
              <mc:Fallback>
                <p:oleObj name="公式" r:id="rId3" imgW="1625400" imgH="1015920" progId="Equations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838200"/>
                        <a:ext cx="3529013" cy="2205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640014" y="3733800"/>
            <a:ext cx="2744787" cy="2625725"/>
            <a:chOff x="703" y="2502"/>
            <a:chExt cx="1729" cy="1654"/>
          </a:xfrm>
        </p:grpSpPr>
        <p:sp>
          <p:nvSpPr>
            <p:cNvPr id="3087" name="Rectangle 9"/>
            <p:cNvSpPr>
              <a:spLocks noChangeArrowheads="1"/>
            </p:cNvSpPr>
            <p:nvPr/>
          </p:nvSpPr>
          <p:spPr bwMode="auto">
            <a:xfrm>
              <a:off x="1798" y="2502"/>
              <a:ext cx="634" cy="4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3088" name="Rectangle 10"/>
            <p:cNvSpPr>
              <a:spLocks noChangeArrowheads="1"/>
            </p:cNvSpPr>
            <p:nvPr/>
          </p:nvSpPr>
          <p:spPr bwMode="auto">
            <a:xfrm>
              <a:off x="1164" y="2502"/>
              <a:ext cx="634" cy="4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0</a:t>
              </a:r>
            </a:p>
          </p:txBody>
        </p:sp>
        <p:sp>
          <p:nvSpPr>
            <p:cNvPr id="3089" name="Rectangle 12"/>
            <p:cNvSpPr>
              <a:spLocks noChangeArrowheads="1"/>
            </p:cNvSpPr>
            <p:nvPr/>
          </p:nvSpPr>
          <p:spPr bwMode="auto">
            <a:xfrm>
              <a:off x="1667" y="3532"/>
              <a:ext cx="634" cy="5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0</a:t>
              </a:r>
              <a:endParaRPr lang="en-US" altLang="zh-CN" sz="2000" baseline="-25000">
                <a:latin typeface="Verdana" pitchFamily="34" charset="0"/>
              </a:endParaRPr>
            </a:p>
          </p:txBody>
        </p:sp>
        <p:sp>
          <p:nvSpPr>
            <p:cNvPr id="3090" name="Rectangle 13"/>
            <p:cNvSpPr>
              <a:spLocks noChangeArrowheads="1"/>
            </p:cNvSpPr>
            <p:nvPr/>
          </p:nvSpPr>
          <p:spPr bwMode="auto">
            <a:xfrm>
              <a:off x="1043" y="3532"/>
              <a:ext cx="634" cy="5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1</a:t>
              </a:r>
              <a:endParaRPr lang="en-US" altLang="zh-CN" sz="2000" baseline="-25000">
                <a:latin typeface="Verdana" pitchFamily="34" charset="0"/>
              </a:endParaRPr>
            </a:p>
          </p:txBody>
        </p:sp>
        <p:sp>
          <p:nvSpPr>
            <p:cNvPr id="3091" name="Rectangle 14"/>
            <p:cNvSpPr>
              <a:spLocks noChangeArrowheads="1"/>
            </p:cNvSpPr>
            <p:nvPr/>
          </p:nvSpPr>
          <p:spPr bwMode="auto">
            <a:xfrm>
              <a:off x="703" y="3647"/>
              <a:ext cx="461" cy="5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1</a:t>
              </a:r>
            </a:p>
          </p:txBody>
        </p:sp>
        <p:sp>
          <p:nvSpPr>
            <p:cNvPr id="3092" name="Rectangle 15"/>
            <p:cNvSpPr>
              <a:spLocks noChangeArrowheads="1"/>
            </p:cNvSpPr>
            <p:nvPr/>
          </p:nvSpPr>
          <p:spPr bwMode="auto">
            <a:xfrm>
              <a:off x="1677" y="3022"/>
              <a:ext cx="634" cy="5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1</a:t>
              </a:r>
              <a:endParaRPr lang="en-US" altLang="zh-CN" sz="2000" baseline="-25000">
                <a:latin typeface="Verdana" pitchFamily="34" charset="0"/>
              </a:endParaRPr>
            </a:p>
          </p:txBody>
        </p:sp>
        <p:sp>
          <p:nvSpPr>
            <p:cNvPr id="3093" name="Rectangle 16"/>
            <p:cNvSpPr>
              <a:spLocks noChangeArrowheads="1"/>
            </p:cNvSpPr>
            <p:nvPr/>
          </p:nvSpPr>
          <p:spPr bwMode="auto">
            <a:xfrm>
              <a:off x="1043" y="3022"/>
              <a:ext cx="634" cy="5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 dirty="0">
                <a:latin typeface="Verdana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 dirty="0">
                  <a:latin typeface="Verdana" pitchFamily="34" charset="0"/>
                </a:rPr>
                <a:t>1</a:t>
              </a:r>
              <a:endParaRPr lang="en-US" altLang="zh-CN" sz="2000" baseline="-25000" dirty="0">
                <a:latin typeface="Verdana" pitchFamily="34" charset="0"/>
              </a:endParaRPr>
            </a:p>
          </p:txBody>
        </p:sp>
        <p:sp>
          <p:nvSpPr>
            <p:cNvPr id="3094" name="Rectangle 17"/>
            <p:cNvSpPr>
              <a:spLocks noChangeArrowheads="1"/>
            </p:cNvSpPr>
            <p:nvPr/>
          </p:nvSpPr>
          <p:spPr bwMode="auto">
            <a:xfrm>
              <a:off x="703" y="3137"/>
              <a:ext cx="461" cy="5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en-US" altLang="zh-CN" sz="2000">
                <a:latin typeface="Verdana" pitchFamily="34" charset="0"/>
              </a:endParaRPr>
            </a:p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0</a:t>
              </a:r>
            </a:p>
          </p:txBody>
        </p:sp>
        <p:sp>
          <p:nvSpPr>
            <p:cNvPr id="3095" name="Rectangle 18"/>
            <p:cNvSpPr>
              <a:spLocks noChangeArrowheads="1"/>
            </p:cNvSpPr>
            <p:nvPr/>
          </p:nvSpPr>
          <p:spPr bwMode="auto">
            <a:xfrm>
              <a:off x="703" y="2905"/>
              <a:ext cx="26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2000">
                  <a:latin typeface="Verdana" pitchFamily="34" charset="0"/>
                </a:rPr>
                <a:t>A</a:t>
              </a:r>
              <a:endParaRPr lang="en-US" altLang="zh-CN" sz="2000" baseline="-25000">
                <a:latin typeface="Verdana" pitchFamily="34" charset="0"/>
              </a:endParaRPr>
            </a:p>
          </p:txBody>
        </p:sp>
        <p:sp>
          <p:nvSpPr>
            <p:cNvPr id="3096" name="Line 19"/>
            <p:cNvSpPr>
              <a:spLocks noChangeShapeType="1"/>
            </p:cNvSpPr>
            <p:nvPr/>
          </p:nvSpPr>
          <p:spPr bwMode="auto">
            <a:xfrm>
              <a:off x="703" y="2644"/>
              <a:ext cx="461" cy="49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7" name="Line 20"/>
            <p:cNvSpPr>
              <a:spLocks noChangeShapeType="1"/>
            </p:cNvSpPr>
            <p:nvPr/>
          </p:nvSpPr>
          <p:spPr bwMode="auto">
            <a:xfrm>
              <a:off x="1164" y="4156"/>
              <a:ext cx="12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8" name="Line 21"/>
            <p:cNvSpPr>
              <a:spLocks noChangeShapeType="1"/>
            </p:cNvSpPr>
            <p:nvPr/>
          </p:nvSpPr>
          <p:spPr bwMode="auto">
            <a:xfrm>
              <a:off x="1164" y="3137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99" name="Line 22"/>
            <p:cNvSpPr>
              <a:spLocks noChangeShapeType="1"/>
            </p:cNvSpPr>
            <p:nvPr/>
          </p:nvSpPr>
          <p:spPr bwMode="auto">
            <a:xfrm>
              <a:off x="1164" y="3137"/>
              <a:ext cx="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0" name="Line 23"/>
            <p:cNvSpPr>
              <a:spLocks noChangeShapeType="1"/>
            </p:cNvSpPr>
            <p:nvPr/>
          </p:nvSpPr>
          <p:spPr bwMode="auto">
            <a:xfrm>
              <a:off x="1164" y="3647"/>
              <a:ext cx="0" cy="50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1" name="Line 24"/>
            <p:cNvSpPr>
              <a:spLocks noChangeShapeType="1"/>
            </p:cNvSpPr>
            <p:nvPr/>
          </p:nvSpPr>
          <p:spPr bwMode="auto">
            <a:xfrm>
              <a:off x="2432" y="3137"/>
              <a:ext cx="0" cy="101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2" name="Line 25"/>
            <p:cNvSpPr>
              <a:spLocks noChangeShapeType="1"/>
            </p:cNvSpPr>
            <p:nvPr/>
          </p:nvSpPr>
          <p:spPr bwMode="auto">
            <a:xfrm>
              <a:off x="1798" y="3137"/>
              <a:ext cx="6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3" name="Line 26"/>
            <p:cNvSpPr>
              <a:spLocks noChangeShapeType="1"/>
            </p:cNvSpPr>
            <p:nvPr/>
          </p:nvSpPr>
          <p:spPr bwMode="auto">
            <a:xfrm>
              <a:off x="1798" y="3137"/>
              <a:ext cx="0" cy="101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4" name="Line 27"/>
            <p:cNvSpPr>
              <a:spLocks noChangeShapeType="1"/>
            </p:cNvSpPr>
            <p:nvPr/>
          </p:nvSpPr>
          <p:spPr bwMode="auto">
            <a:xfrm>
              <a:off x="1798" y="3647"/>
              <a:ext cx="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5" name="Line 28"/>
            <p:cNvSpPr>
              <a:spLocks noChangeShapeType="1"/>
            </p:cNvSpPr>
            <p:nvPr/>
          </p:nvSpPr>
          <p:spPr bwMode="auto">
            <a:xfrm>
              <a:off x="1164" y="3647"/>
              <a:ext cx="6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06" name="Text Box 29"/>
            <p:cNvSpPr txBox="1">
              <a:spLocks noChangeArrowheads="1"/>
            </p:cNvSpPr>
            <p:nvPr/>
          </p:nvSpPr>
          <p:spPr bwMode="auto">
            <a:xfrm>
              <a:off x="969" y="2673"/>
              <a:ext cx="227" cy="177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50000"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</p:grpSp>
      <p:sp>
        <p:nvSpPr>
          <p:cNvPr id="16420" name="Oval 36"/>
          <p:cNvSpPr>
            <a:spLocks noChangeArrowheads="1"/>
          </p:cNvSpPr>
          <p:nvPr/>
        </p:nvSpPr>
        <p:spPr bwMode="auto">
          <a:xfrm>
            <a:off x="7277100" y="1343025"/>
            <a:ext cx="144145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1" name="Oval 37"/>
          <p:cNvSpPr>
            <a:spLocks noChangeArrowheads="1"/>
          </p:cNvSpPr>
          <p:nvPr/>
        </p:nvSpPr>
        <p:spPr bwMode="auto">
          <a:xfrm>
            <a:off x="8788400" y="1343025"/>
            <a:ext cx="1441450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7350126" y="2495550"/>
            <a:ext cx="360363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3" name="Oval 39"/>
          <p:cNvSpPr>
            <a:spLocks noChangeArrowheads="1"/>
          </p:cNvSpPr>
          <p:nvPr/>
        </p:nvSpPr>
        <p:spPr bwMode="auto">
          <a:xfrm>
            <a:off x="7853363" y="2495550"/>
            <a:ext cx="360362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3719513" y="4800600"/>
            <a:ext cx="576262" cy="13684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H="1">
            <a:off x="4237037" y="3043238"/>
            <a:ext cx="3113088" cy="175736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3575050" y="4945062"/>
            <a:ext cx="1657350" cy="3603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H="1">
            <a:off x="5038725" y="3114675"/>
            <a:ext cx="2814638" cy="1811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0117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09254901"/>
              </p:ext>
            </p:extLst>
          </p:nvPr>
        </p:nvGraphicFramePr>
        <p:xfrm>
          <a:off x="7300732" y="3615363"/>
          <a:ext cx="2438400" cy="57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75" name="公式" r:id="rId5" imgW="863280" imgH="203040" progId="Equations">
                  <p:embed/>
                </p:oleObj>
              </mc:Choice>
              <mc:Fallback>
                <p:oleObj name="公式" r:id="rId5" imgW="863280" imgH="203040" progId="Equations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732" y="3615363"/>
                        <a:ext cx="2438400" cy="573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695354" y="459521"/>
            <a:ext cx="250902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宋体" charset="-122"/>
              </a:rPr>
              <a:t>2-variable map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1" y="1351041"/>
            <a:ext cx="3819525" cy="2371725"/>
          </a:xfrm>
          <a:prstGeom prst="rect">
            <a:avLst/>
          </a:prstGeom>
        </p:spPr>
      </p:pic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5732462" y="4724221"/>
            <a:ext cx="5773735" cy="1384995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宋体" charset="-122"/>
              </a:rPr>
              <a:t>K-maps can simplify combinational logic by grouping cells and eliminating variables that change.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0" grpId="0" animBg="1"/>
      <p:bldP spid="16421" grpId="0" animBg="1"/>
      <p:bldP spid="16422" grpId="0" animBg="1"/>
      <p:bldP spid="16423" grpId="0" animBg="1"/>
      <p:bldP spid="16425" grpId="0" animBg="1"/>
      <p:bldP spid="16426" grpId="0" animBg="1"/>
      <p:bldP spid="16428" grpId="0" animBg="1"/>
      <p:bldP spid="16429" grpId="0" animBg="1"/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 t="2708" b="18962"/>
          <a:stretch>
            <a:fillRect/>
          </a:stretch>
        </p:blipFill>
        <p:spPr bwMode="auto">
          <a:xfrm>
            <a:off x="974386" y="1555347"/>
            <a:ext cx="45720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l="50578" b="20229"/>
          <a:stretch/>
        </p:blipFill>
        <p:spPr bwMode="auto">
          <a:xfrm>
            <a:off x="4030662" y="3734531"/>
            <a:ext cx="3803650" cy="24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484664" y="591533"/>
            <a:ext cx="250902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宋体" charset="-122"/>
              </a:rPr>
              <a:t>3-variable map</a:t>
            </a:r>
            <a:endParaRPr lang="zh-CN" altLang="en-US" sz="2800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4411662" y="4145693"/>
            <a:ext cx="3422650" cy="70167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  <p:sp>
        <p:nvSpPr>
          <p:cNvPr id="4" name="云形标注 3"/>
          <p:cNvSpPr/>
          <p:nvPr/>
        </p:nvSpPr>
        <p:spPr bwMode="auto">
          <a:xfrm>
            <a:off x="2354262" y="4694967"/>
            <a:ext cx="1371600" cy="1143000"/>
          </a:xfrm>
          <a:prstGeom prst="cloudCallout">
            <a:avLst>
              <a:gd name="adj1" fmla="val 101293"/>
              <a:gd name="adj2" fmla="val -52738"/>
            </a:avLst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000" b="1" dirty="0">
                <a:latin typeface="Arial" charset="0"/>
                <a:ea typeface="黑体" pitchFamily="2" charset="-122"/>
              </a:rPr>
              <a:t>Gray Code</a:t>
            </a:r>
            <a:endParaRPr lang="zh-CN" altLang="en-US" sz="2000" b="1" dirty="0">
              <a:latin typeface="Arial" charset="0"/>
              <a:ea typeface="黑体" pitchFamily="2" charset="-122"/>
            </a:endParaRP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7467600" y="1881983"/>
            <a:ext cx="4062412" cy="2133600"/>
            <a:chOff x="215" y="2687"/>
            <a:chExt cx="2559" cy="1344"/>
          </a:xfrm>
        </p:grpSpPr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326" y="2687"/>
              <a:ext cx="2448" cy="1344"/>
              <a:chOff x="2832" y="768"/>
              <a:chExt cx="2448" cy="1344"/>
            </a:xfrm>
          </p:grpSpPr>
          <p:grpSp>
            <p:nvGrpSpPr>
              <p:cNvPr id="15" name="Group 6"/>
              <p:cNvGrpSpPr>
                <a:grpSpLocks/>
              </p:cNvGrpSpPr>
              <p:nvPr/>
            </p:nvGrpSpPr>
            <p:grpSpPr bwMode="auto">
              <a:xfrm>
                <a:off x="2880" y="864"/>
                <a:ext cx="2400" cy="1248"/>
                <a:chOff x="2880" y="864"/>
                <a:chExt cx="2400" cy="1248"/>
              </a:xfrm>
            </p:grpSpPr>
            <p:sp>
              <p:nvSpPr>
                <p:cNvPr id="31" name="Rectangle 7"/>
                <p:cNvSpPr>
                  <a:spLocks noChangeArrowheads="1"/>
                </p:cNvSpPr>
                <p:nvPr/>
              </p:nvSpPr>
              <p:spPr bwMode="auto">
                <a:xfrm>
                  <a:off x="3216" y="1200"/>
                  <a:ext cx="2064" cy="912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8"/>
                <p:cNvSpPr>
                  <a:spLocks noChangeShapeType="1"/>
                </p:cNvSpPr>
                <p:nvPr/>
              </p:nvSpPr>
              <p:spPr bwMode="auto">
                <a:xfrm>
                  <a:off x="3216" y="1632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9"/>
                <p:cNvSpPr>
                  <a:spLocks noChangeShapeType="1"/>
                </p:cNvSpPr>
                <p:nvPr/>
              </p:nvSpPr>
              <p:spPr bwMode="auto">
                <a:xfrm>
                  <a:off x="4272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10"/>
                <p:cNvSpPr>
                  <a:spLocks noChangeShapeType="1"/>
                </p:cNvSpPr>
                <p:nvPr/>
              </p:nvSpPr>
              <p:spPr bwMode="auto">
                <a:xfrm>
                  <a:off x="3696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11"/>
                <p:cNvSpPr>
                  <a:spLocks noChangeShapeType="1"/>
                </p:cNvSpPr>
                <p:nvPr/>
              </p:nvSpPr>
              <p:spPr bwMode="auto">
                <a:xfrm>
                  <a:off x="4800" y="120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864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0</a:t>
                </a:r>
                <a:endParaRPr lang="en-US" altLang="zh-CN" sz="2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3264" y="172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0</a:t>
                </a:r>
                <a:endParaRPr lang="en-US" altLang="zh-CN" sz="2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3840" y="172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  <a:endParaRPr lang="en-US" altLang="zh-CN" sz="2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4368" y="172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0</a:t>
                </a:r>
                <a:endParaRPr lang="en-US" altLang="zh-CN" sz="2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4848" y="172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0</a:t>
                </a:r>
                <a:endParaRPr lang="en-US" altLang="zh-CN" sz="2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3840" y="124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0</a:t>
                </a:r>
                <a:endParaRPr lang="en-US" altLang="zh-CN" sz="2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4368" y="124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  <a:endParaRPr lang="en-US" altLang="zh-CN" sz="2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4848" y="1248"/>
                <a:ext cx="384" cy="3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  <a:defRPr/>
                </a:pPr>
                <a:r>
                  <a:rPr lang="en-US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  <a:endParaRPr lang="en-US" altLang="zh-CN" sz="2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>
                    <a:latin typeface="Times New Roman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3792" y="912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>
                    <a:latin typeface="Times New Roman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4320" y="912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>
                    <a:latin typeface="Times New Roman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4848" y="912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>
                    <a:latin typeface="Times New Roman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2832" y="1296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>
                    <a:latin typeface="Times New Roman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832" y="1728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>
                    <a:latin typeface="Times New Roman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976" y="768"/>
                <a:ext cx="432" cy="2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spcBef>
                    <a:spcPct val="50000"/>
                  </a:spcBef>
                  <a:buSzPct val="100000"/>
                  <a:buFont typeface="Arial" charset="0"/>
                  <a:buNone/>
                </a:pPr>
                <a:r>
                  <a:rPr lang="en-US" altLang="zh-CN">
                    <a:latin typeface="Times New Roman" charset="0"/>
                    <a:ea typeface="宋体" pitchFamily="2" charset="-122"/>
                  </a:rPr>
                  <a:t>AB</a:t>
                </a:r>
              </a:p>
            </p:txBody>
          </p:sp>
        </p:grp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215" y="2897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97911" y="2231572"/>
            <a:ext cx="3659188" cy="2790825"/>
            <a:chOff x="336" y="1248"/>
            <a:chExt cx="2305" cy="1758"/>
          </a:xfrm>
        </p:grpSpPr>
        <p:sp>
          <p:nvSpPr>
            <p:cNvPr id="4112" name="Rectangle 5"/>
            <p:cNvSpPr>
              <a:spLocks noChangeArrowheads="1"/>
            </p:cNvSpPr>
            <p:nvPr/>
          </p:nvSpPr>
          <p:spPr bwMode="auto">
            <a:xfrm>
              <a:off x="2183" y="2680"/>
              <a:ext cx="45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baseline="-30000">
                <a:solidFill>
                  <a:srgbClr val="FF3300"/>
                </a:solidFill>
                <a:latin typeface="Times New Roman" charset="0"/>
              </a:endParaRPr>
            </a:p>
          </p:txBody>
        </p:sp>
        <p:sp>
          <p:nvSpPr>
            <p:cNvPr id="4113" name="Rectangle 6"/>
            <p:cNvSpPr>
              <a:spLocks noChangeArrowheads="1"/>
            </p:cNvSpPr>
            <p:nvPr/>
          </p:nvSpPr>
          <p:spPr bwMode="auto">
            <a:xfrm>
              <a:off x="1724" y="2680"/>
              <a:ext cx="4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baseline="-30000">
                <a:latin typeface="Times New Roman" charset="0"/>
              </a:endParaRPr>
            </a:p>
          </p:txBody>
        </p:sp>
        <p:sp>
          <p:nvSpPr>
            <p:cNvPr id="4114" name="Rectangle 7"/>
            <p:cNvSpPr>
              <a:spLocks noChangeArrowheads="1"/>
            </p:cNvSpPr>
            <p:nvPr/>
          </p:nvSpPr>
          <p:spPr bwMode="auto">
            <a:xfrm>
              <a:off x="1266" y="2680"/>
              <a:ext cx="45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baseline="-30000">
                <a:solidFill>
                  <a:schemeClr val="accent2"/>
                </a:solidFill>
                <a:latin typeface="Times New Roman" charset="0"/>
              </a:endParaRPr>
            </a:p>
          </p:txBody>
        </p:sp>
        <p:sp>
          <p:nvSpPr>
            <p:cNvPr id="4115" name="Rectangle 8"/>
            <p:cNvSpPr>
              <a:spLocks noChangeArrowheads="1"/>
            </p:cNvSpPr>
            <p:nvPr/>
          </p:nvSpPr>
          <p:spPr bwMode="auto">
            <a:xfrm>
              <a:off x="807" y="2680"/>
              <a:ext cx="4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baseline="-30000">
                <a:solidFill>
                  <a:srgbClr val="FF66FF"/>
                </a:solidFill>
                <a:latin typeface="Times New Roman" charset="0"/>
              </a:endParaRPr>
            </a:p>
          </p:txBody>
        </p:sp>
        <p:sp>
          <p:nvSpPr>
            <p:cNvPr id="4116" name="Rectangle 9"/>
            <p:cNvSpPr>
              <a:spLocks noChangeArrowheads="1"/>
            </p:cNvSpPr>
            <p:nvPr/>
          </p:nvSpPr>
          <p:spPr bwMode="auto">
            <a:xfrm>
              <a:off x="2183" y="2354"/>
              <a:ext cx="45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baseline="-30000">
                <a:latin typeface="Times New Roman" charset="0"/>
              </a:endParaRPr>
            </a:p>
          </p:txBody>
        </p:sp>
        <p:sp>
          <p:nvSpPr>
            <p:cNvPr id="4117" name="Rectangle 10"/>
            <p:cNvSpPr>
              <a:spLocks noChangeArrowheads="1"/>
            </p:cNvSpPr>
            <p:nvPr/>
          </p:nvSpPr>
          <p:spPr bwMode="auto">
            <a:xfrm>
              <a:off x="1724" y="2354"/>
              <a:ext cx="4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CN" dirty="0">
                  <a:latin typeface="Times New Roman" charset="0"/>
                </a:rPr>
                <a:t>1</a:t>
              </a:r>
              <a:endParaRPr kumimoji="1" lang="en-US" altLang="zh-CN" baseline="-30000" dirty="0">
                <a:latin typeface="Times New Roman" charset="0"/>
              </a:endParaRPr>
            </a:p>
          </p:txBody>
        </p:sp>
        <p:sp>
          <p:nvSpPr>
            <p:cNvPr id="4118" name="Rectangle 11"/>
            <p:cNvSpPr>
              <a:spLocks noChangeArrowheads="1"/>
            </p:cNvSpPr>
            <p:nvPr/>
          </p:nvSpPr>
          <p:spPr bwMode="auto">
            <a:xfrm>
              <a:off x="1266" y="2354"/>
              <a:ext cx="45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CN" dirty="0">
                  <a:latin typeface="Times New Roman" charset="0"/>
                </a:rPr>
                <a:t>1</a:t>
              </a:r>
              <a:endParaRPr kumimoji="1" lang="en-US" altLang="zh-CN" baseline="-30000" dirty="0">
                <a:latin typeface="Times New Roman" charset="0"/>
              </a:endParaRPr>
            </a:p>
          </p:txBody>
        </p:sp>
        <p:sp>
          <p:nvSpPr>
            <p:cNvPr id="4119" name="Rectangle 12"/>
            <p:cNvSpPr>
              <a:spLocks noChangeArrowheads="1"/>
            </p:cNvSpPr>
            <p:nvPr/>
          </p:nvSpPr>
          <p:spPr bwMode="auto">
            <a:xfrm>
              <a:off x="807" y="2354"/>
              <a:ext cx="4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baseline="-30000">
                <a:solidFill>
                  <a:schemeClr val="accent2"/>
                </a:solidFill>
                <a:latin typeface="Times New Roman" charset="0"/>
              </a:endParaRPr>
            </a:p>
          </p:txBody>
        </p:sp>
        <p:sp>
          <p:nvSpPr>
            <p:cNvPr id="4120" name="Rectangle 13"/>
            <p:cNvSpPr>
              <a:spLocks noChangeArrowheads="1"/>
            </p:cNvSpPr>
            <p:nvPr/>
          </p:nvSpPr>
          <p:spPr bwMode="auto">
            <a:xfrm>
              <a:off x="2183" y="2028"/>
              <a:ext cx="45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baseline="-30000">
                <a:latin typeface="Times New Roman" charset="0"/>
              </a:endParaRPr>
            </a:p>
          </p:txBody>
        </p:sp>
        <p:sp>
          <p:nvSpPr>
            <p:cNvPr id="4121" name="Rectangle 14"/>
            <p:cNvSpPr>
              <a:spLocks noChangeArrowheads="1"/>
            </p:cNvSpPr>
            <p:nvPr/>
          </p:nvSpPr>
          <p:spPr bwMode="auto">
            <a:xfrm>
              <a:off x="2183" y="1702"/>
              <a:ext cx="45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baseline="-30000">
                <a:latin typeface="Times New Roman" charset="0"/>
              </a:endParaRPr>
            </a:p>
          </p:txBody>
        </p:sp>
        <p:sp>
          <p:nvSpPr>
            <p:cNvPr id="4122" name="Rectangle 15"/>
            <p:cNvSpPr>
              <a:spLocks noChangeArrowheads="1"/>
            </p:cNvSpPr>
            <p:nvPr/>
          </p:nvSpPr>
          <p:spPr bwMode="auto">
            <a:xfrm>
              <a:off x="1724" y="2028"/>
              <a:ext cx="4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CN" dirty="0">
                  <a:latin typeface="Times New Roman" charset="0"/>
                </a:rPr>
                <a:t>1</a:t>
              </a:r>
              <a:endParaRPr kumimoji="1" lang="en-US" altLang="zh-CN" baseline="-30000" dirty="0">
                <a:latin typeface="Times New Roman" charset="0"/>
              </a:endParaRPr>
            </a:p>
          </p:txBody>
        </p:sp>
        <p:sp>
          <p:nvSpPr>
            <p:cNvPr id="4123" name="Rectangle 16"/>
            <p:cNvSpPr>
              <a:spLocks noChangeArrowheads="1"/>
            </p:cNvSpPr>
            <p:nvPr/>
          </p:nvSpPr>
          <p:spPr bwMode="auto">
            <a:xfrm>
              <a:off x="1724" y="1702"/>
              <a:ext cx="4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baseline="-30000">
                <a:latin typeface="Times New Roman" charset="0"/>
              </a:endParaRPr>
            </a:p>
          </p:txBody>
        </p:sp>
        <p:sp>
          <p:nvSpPr>
            <p:cNvPr id="4124" name="Rectangle 17"/>
            <p:cNvSpPr>
              <a:spLocks noChangeArrowheads="1"/>
            </p:cNvSpPr>
            <p:nvPr/>
          </p:nvSpPr>
          <p:spPr bwMode="auto">
            <a:xfrm>
              <a:off x="1266" y="2028"/>
              <a:ext cx="45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CN" dirty="0">
                  <a:latin typeface="Times New Roman" charset="0"/>
                </a:rPr>
                <a:t>0</a:t>
              </a:r>
            </a:p>
          </p:txBody>
        </p:sp>
        <p:sp>
          <p:nvSpPr>
            <p:cNvPr id="4125" name="Rectangle 18"/>
            <p:cNvSpPr>
              <a:spLocks noChangeArrowheads="1"/>
            </p:cNvSpPr>
            <p:nvPr/>
          </p:nvSpPr>
          <p:spPr bwMode="auto">
            <a:xfrm>
              <a:off x="807" y="2028"/>
              <a:ext cx="4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charset="0"/>
                </a:rPr>
                <a:t> </a:t>
              </a:r>
            </a:p>
          </p:txBody>
        </p:sp>
        <p:sp>
          <p:nvSpPr>
            <p:cNvPr id="4126" name="Rectangle 19"/>
            <p:cNvSpPr>
              <a:spLocks noChangeArrowheads="1"/>
            </p:cNvSpPr>
            <p:nvPr/>
          </p:nvSpPr>
          <p:spPr bwMode="auto">
            <a:xfrm>
              <a:off x="1266" y="1702"/>
              <a:ext cx="45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zh-CN" baseline="-30000">
                <a:latin typeface="Times New Roman" charset="0"/>
              </a:endParaRPr>
            </a:p>
          </p:txBody>
        </p:sp>
        <p:sp>
          <p:nvSpPr>
            <p:cNvPr id="4127" name="Rectangle 20"/>
            <p:cNvSpPr>
              <a:spLocks noChangeArrowheads="1"/>
            </p:cNvSpPr>
            <p:nvPr/>
          </p:nvSpPr>
          <p:spPr bwMode="auto">
            <a:xfrm>
              <a:off x="807" y="1702"/>
              <a:ext cx="4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charset="0"/>
                </a:rPr>
                <a:t> </a:t>
              </a:r>
            </a:p>
          </p:txBody>
        </p:sp>
        <p:sp>
          <p:nvSpPr>
            <p:cNvPr id="4128" name="Line 21"/>
            <p:cNvSpPr>
              <a:spLocks noChangeShapeType="1"/>
            </p:cNvSpPr>
            <p:nvPr/>
          </p:nvSpPr>
          <p:spPr bwMode="auto">
            <a:xfrm>
              <a:off x="807" y="1702"/>
              <a:ext cx="18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22"/>
            <p:cNvSpPr>
              <a:spLocks noChangeShapeType="1"/>
            </p:cNvSpPr>
            <p:nvPr/>
          </p:nvSpPr>
          <p:spPr bwMode="auto">
            <a:xfrm>
              <a:off x="807" y="2028"/>
              <a:ext cx="1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23"/>
            <p:cNvSpPr>
              <a:spLocks noChangeShapeType="1"/>
            </p:cNvSpPr>
            <p:nvPr/>
          </p:nvSpPr>
          <p:spPr bwMode="auto">
            <a:xfrm>
              <a:off x="807" y="3006"/>
              <a:ext cx="183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24"/>
            <p:cNvSpPr>
              <a:spLocks noChangeShapeType="1"/>
            </p:cNvSpPr>
            <p:nvPr/>
          </p:nvSpPr>
          <p:spPr bwMode="auto">
            <a:xfrm>
              <a:off x="807" y="1702"/>
              <a:ext cx="0" cy="1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25"/>
            <p:cNvSpPr>
              <a:spLocks noChangeShapeType="1"/>
            </p:cNvSpPr>
            <p:nvPr/>
          </p:nvSpPr>
          <p:spPr bwMode="auto">
            <a:xfrm>
              <a:off x="1266" y="1702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26"/>
            <p:cNvSpPr>
              <a:spLocks noChangeShapeType="1"/>
            </p:cNvSpPr>
            <p:nvPr/>
          </p:nvSpPr>
          <p:spPr bwMode="auto">
            <a:xfrm>
              <a:off x="2641" y="1702"/>
              <a:ext cx="0" cy="1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27"/>
            <p:cNvSpPr>
              <a:spLocks noChangeShapeType="1"/>
            </p:cNvSpPr>
            <p:nvPr/>
          </p:nvSpPr>
          <p:spPr bwMode="auto">
            <a:xfrm>
              <a:off x="1724" y="1702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28"/>
            <p:cNvSpPr>
              <a:spLocks noChangeShapeType="1"/>
            </p:cNvSpPr>
            <p:nvPr/>
          </p:nvSpPr>
          <p:spPr bwMode="auto">
            <a:xfrm>
              <a:off x="2183" y="1702"/>
              <a:ext cx="0" cy="1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29"/>
            <p:cNvSpPr>
              <a:spLocks noChangeShapeType="1"/>
            </p:cNvSpPr>
            <p:nvPr/>
          </p:nvSpPr>
          <p:spPr bwMode="auto">
            <a:xfrm>
              <a:off x="807" y="2354"/>
              <a:ext cx="1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Line 30"/>
            <p:cNvSpPr>
              <a:spLocks noChangeShapeType="1"/>
            </p:cNvSpPr>
            <p:nvPr/>
          </p:nvSpPr>
          <p:spPr bwMode="auto">
            <a:xfrm>
              <a:off x="807" y="2680"/>
              <a:ext cx="18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Line 31"/>
            <p:cNvSpPr>
              <a:spLocks noChangeShapeType="1"/>
            </p:cNvSpPr>
            <p:nvPr/>
          </p:nvSpPr>
          <p:spPr bwMode="auto">
            <a:xfrm>
              <a:off x="566" y="146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Text Box 32"/>
            <p:cNvSpPr txBox="1">
              <a:spLocks noChangeArrowheads="1"/>
            </p:cNvSpPr>
            <p:nvPr/>
          </p:nvSpPr>
          <p:spPr bwMode="auto">
            <a:xfrm>
              <a:off x="864" y="142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dirty="0">
                  <a:latin typeface="Times New Roman" charset="0"/>
                </a:rPr>
                <a:t>00</a:t>
              </a:r>
            </a:p>
          </p:txBody>
        </p:sp>
        <p:sp>
          <p:nvSpPr>
            <p:cNvPr id="4140" name="Text Box 33"/>
            <p:cNvSpPr txBox="1">
              <a:spLocks noChangeArrowheads="1"/>
            </p:cNvSpPr>
            <p:nvPr/>
          </p:nvSpPr>
          <p:spPr bwMode="auto">
            <a:xfrm>
              <a:off x="1344" y="141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01</a:t>
              </a:r>
            </a:p>
          </p:txBody>
        </p:sp>
        <p:sp>
          <p:nvSpPr>
            <p:cNvPr id="4141" name="Text Box 34"/>
            <p:cNvSpPr txBox="1">
              <a:spLocks noChangeArrowheads="1"/>
            </p:cNvSpPr>
            <p:nvPr/>
          </p:nvSpPr>
          <p:spPr bwMode="auto">
            <a:xfrm>
              <a:off x="1803" y="142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11</a:t>
              </a:r>
            </a:p>
          </p:txBody>
        </p:sp>
        <p:sp>
          <p:nvSpPr>
            <p:cNvPr id="4142" name="Text Box 35"/>
            <p:cNvSpPr txBox="1">
              <a:spLocks noChangeArrowheads="1"/>
            </p:cNvSpPr>
            <p:nvPr/>
          </p:nvSpPr>
          <p:spPr bwMode="auto">
            <a:xfrm>
              <a:off x="2248" y="141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10</a:t>
              </a:r>
            </a:p>
          </p:txBody>
        </p:sp>
        <p:sp>
          <p:nvSpPr>
            <p:cNvPr id="4143" name="Text Box 36"/>
            <p:cNvSpPr txBox="1">
              <a:spLocks noChangeArrowheads="1"/>
            </p:cNvSpPr>
            <p:nvPr/>
          </p:nvSpPr>
          <p:spPr bwMode="auto">
            <a:xfrm>
              <a:off x="577" y="124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dirty="0">
                  <a:latin typeface="Times New Roman" charset="0"/>
                </a:rPr>
                <a:t>AB</a:t>
              </a:r>
            </a:p>
          </p:txBody>
        </p:sp>
        <p:sp>
          <p:nvSpPr>
            <p:cNvPr id="4144" name="Text Box 37"/>
            <p:cNvSpPr txBox="1">
              <a:spLocks noChangeArrowheads="1"/>
            </p:cNvSpPr>
            <p:nvPr/>
          </p:nvSpPr>
          <p:spPr bwMode="auto">
            <a:xfrm>
              <a:off x="336" y="14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dirty="0">
                  <a:latin typeface="Times New Roman" charset="0"/>
                </a:rPr>
                <a:t>CD</a:t>
              </a:r>
            </a:p>
          </p:txBody>
        </p:sp>
        <p:sp>
          <p:nvSpPr>
            <p:cNvPr id="4145" name="Text Box 38"/>
            <p:cNvSpPr txBox="1">
              <a:spLocks noChangeArrowheads="1"/>
            </p:cNvSpPr>
            <p:nvPr/>
          </p:nvSpPr>
          <p:spPr bwMode="auto">
            <a:xfrm>
              <a:off x="480" y="172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00</a:t>
              </a:r>
            </a:p>
          </p:txBody>
        </p:sp>
        <p:sp>
          <p:nvSpPr>
            <p:cNvPr id="4146" name="Text Box 39"/>
            <p:cNvSpPr txBox="1">
              <a:spLocks noChangeArrowheads="1"/>
            </p:cNvSpPr>
            <p:nvPr/>
          </p:nvSpPr>
          <p:spPr bwMode="auto">
            <a:xfrm>
              <a:off x="489" y="20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01</a:t>
              </a:r>
            </a:p>
          </p:txBody>
        </p:sp>
        <p:sp>
          <p:nvSpPr>
            <p:cNvPr id="4147" name="Text Box 40"/>
            <p:cNvSpPr txBox="1">
              <a:spLocks noChangeArrowheads="1"/>
            </p:cNvSpPr>
            <p:nvPr/>
          </p:nvSpPr>
          <p:spPr bwMode="auto">
            <a:xfrm>
              <a:off x="489" y="240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11</a:t>
              </a:r>
            </a:p>
          </p:txBody>
        </p:sp>
        <p:sp>
          <p:nvSpPr>
            <p:cNvPr id="4148" name="Text Box 41"/>
            <p:cNvSpPr txBox="1">
              <a:spLocks noChangeArrowheads="1"/>
            </p:cNvSpPr>
            <p:nvPr/>
          </p:nvSpPr>
          <p:spPr bwMode="auto">
            <a:xfrm>
              <a:off x="471" y="27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10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2197911" y="510797"/>
            <a:ext cx="250902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宋体" charset="-122"/>
              </a:rPr>
              <a:t>4-variable map</a:t>
            </a:r>
            <a:endParaRPr lang="zh-CN" altLang="en-US" sz="2800" b="1" dirty="0"/>
          </a:p>
        </p:txBody>
      </p:sp>
      <p:grpSp>
        <p:nvGrpSpPr>
          <p:cNvPr id="54" name="Group 31"/>
          <p:cNvGrpSpPr>
            <a:grpSpLocks/>
          </p:cNvGrpSpPr>
          <p:nvPr/>
        </p:nvGrpSpPr>
        <p:grpSpPr bwMode="auto">
          <a:xfrm>
            <a:off x="6553200" y="2057400"/>
            <a:ext cx="4114800" cy="3124200"/>
            <a:chOff x="1584" y="2112"/>
            <a:chExt cx="2592" cy="1968"/>
          </a:xfrm>
        </p:grpSpPr>
        <p:grpSp>
          <p:nvGrpSpPr>
            <p:cNvPr id="56" name="Group 32"/>
            <p:cNvGrpSpPr>
              <a:grpSpLocks/>
            </p:cNvGrpSpPr>
            <p:nvPr/>
          </p:nvGrpSpPr>
          <p:grpSpPr bwMode="auto">
            <a:xfrm>
              <a:off x="1872" y="2208"/>
              <a:ext cx="2256" cy="1872"/>
              <a:chOff x="1872" y="2208"/>
              <a:chExt cx="2256" cy="1872"/>
            </a:xfrm>
          </p:grpSpPr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0" cy="15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35"/>
              <p:cNvSpPr>
                <a:spLocks noChangeShapeType="1"/>
              </p:cNvSpPr>
              <p:nvPr/>
            </p:nvSpPr>
            <p:spPr bwMode="auto">
              <a:xfrm flipV="1">
                <a:off x="2208" y="3312"/>
                <a:ext cx="18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36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37"/>
              <p:cNvSpPr>
                <a:spLocks noChangeShapeType="1"/>
              </p:cNvSpPr>
              <p:nvPr/>
            </p:nvSpPr>
            <p:spPr bwMode="auto">
              <a:xfrm>
                <a:off x="369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39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40"/>
              <p:cNvSpPr>
                <a:spLocks noChangeShapeType="1"/>
              </p:cNvSpPr>
              <p:nvPr/>
            </p:nvSpPr>
            <p:spPr bwMode="auto">
              <a:xfrm flipH="1" flipV="1">
                <a:off x="1872" y="2208"/>
                <a:ext cx="336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" name="Text Box 41"/>
            <p:cNvSpPr txBox="1">
              <a:spLocks noChangeArrowheads="1"/>
            </p:cNvSpPr>
            <p:nvPr/>
          </p:nvSpPr>
          <p:spPr bwMode="auto">
            <a:xfrm>
              <a:off x="2304" y="2592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8" name="Text Box 42"/>
            <p:cNvSpPr txBox="1">
              <a:spLocks noChangeArrowheads="1"/>
            </p:cNvSpPr>
            <p:nvPr/>
          </p:nvSpPr>
          <p:spPr bwMode="auto">
            <a:xfrm>
              <a:off x="2304" y="2976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9" name="Text Box 43"/>
            <p:cNvSpPr txBox="1">
              <a:spLocks noChangeArrowheads="1"/>
            </p:cNvSpPr>
            <p:nvPr/>
          </p:nvSpPr>
          <p:spPr bwMode="auto">
            <a:xfrm>
              <a:off x="2304" y="3312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0" name="Text Box 44"/>
            <p:cNvSpPr txBox="1">
              <a:spLocks noChangeArrowheads="1"/>
            </p:cNvSpPr>
            <p:nvPr/>
          </p:nvSpPr>
          <p:spPr bwMode="auto">
            <a:xfrm>
              <a:off x="2784" y="2976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3264" y="2976"/>
              <a:ext cx="480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13</a:t>
              </a: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696" y="2976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2784" y="2592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64" name="Text Box 48"/>
            <p:cNvSpPr txBox="1">
              <a:spLocks noChangeArrowheads="1"/>
            </p:cNvSpPr>
            <p:nvPr/>
          </p:nvSpPr>
          <p:spPr bwMode="auto">
            <a:xfrm>
              <a:off x="3264" y="2592"/>
              <a:ext cx="480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3696" y="2592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66" name="Text Box 50"/>
            <p:cNvSpPr txBox="1">
              <a:spLocks noChangeArrowheads="1"/>
            </p:cNvSpPr>
            <p:nvPr/>
          </p:nvSpPr>
          <p:spPr bwMode="auto">
            <a:xfrm>
              <a:off x="2784" y="3744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67" name="Text Box 51"/>
            <p:cNvSpPr txBox="1">
              <a:spLocks noChangeArrowheads="1"/>
            </p:cNvSpPr>
            <p:nvPr/>
          </p:nvSpPr>
          <p:spPr bwMode="auto">
            <a:xfrm>
              <a:off x="3264" y="3744"/>
              <a:ext cx="528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14</a:t>
              </a:r>
            </a:p>
          </p:txBody>
        </p:sp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3696" y="3744"/>
              <a:ext cx="480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9" name="Text Box 53"/>
            <p:cNvSpPr txBox="1">
              <a:spLocks noChangeArrowheads="1"/>
            </p:cNvSpPr>
            <p:nvPr/>
          </p:nvSpPr>
          <p:spPr bwMode="auto">
            <a:xfrm>
              <a:off x="2784" y="3360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70" name="Text Box 54"/>
            <p:cNvSpPr txBox="1">
              <a:spLocks noChangeArrowheads="1"/>
            </p:cNvSpPr>
            <p:nvPr/>
          </p:nvSpPr>
          <p:spPr bwMode="auto">
            <a:xfrm>
              <a:off x="3264" y="3360"/>
              <a:ext cx="480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15</a:t>
              </a: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696" y="3360"/>
              <a:ext cx="480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72" name="Text Box 56"/>
            <p:cNvSpPr txBox="1">
              <a:spLocks noChangeArrowheads="1"/>
            </p:cNvSpPr>
            <p:nvPr/>
          </p:nvSpPr>
          <p:spPr bwMode="auto">
            <a:xfrm>
              <a:off x="2304" y="3744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73" name="Text Box 57"/>
            <p:cNvSpPr txBox="1">
              <a:spLocks noChangeArrowheads="1"/>
            </p:cNvSpPr>
            <p:nvPr/>
          </p:nvSpPr>
          <p:spPr bwMode="auto">
            <a:xfrm>
              <a:off x="1968" y="2112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AB</a:t>
              </a:r>
            </a:p>
          </p:txBody>
        </p:sp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>
              <a:off x="1584" y="2256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CD</a:t>
              </a:r>
            </a:p>
          </p:txBody>
        </p:sp>
        <p:sp>
          <p:nvSpPr>
            <p:cNvPr id="75" name="Text Box 59"/>
            <p:cNvSpPr txBox="1">
              <a:spLocks noChangeArrowheads="1"/>
            </p:cNvSpPr>
            <p:nvPr/>
          </p:nvSpPr>
          <p:spPr bwMode="auto">
            <a:xfrm>
              <a:off x="2256" y="2304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76" name="Text Box 60"/>
            <p:cNvSpPr txBox="1">
              <a:spLocks noChangeArrowheads="1"/>
            </p:cNvSpPr>
            <p:nvPr/>
          </p:nvSpPr>
          <p:spPr bwMode="auto">
            <a:xfrm>
              <a:off x="2736" y="2304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3264" y="2304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78" name="Text Box 62"/>
            <p:cNvSpPr txBox="1">
              <a:spLocks noChangeArrowheads="1"/>
            </p:cNvSpPr>
            <p:nvPr/>
          </p:nvSpPr>
          <p:spPr bwMode="auto">
            <a:xfrm>
              <a:off x="3696" y="2304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9" name="Text Box 63"/>
            <p:cNvSpPr txBox="1">
              <a:spLocks noChangeArrowheads="1"/>
            </p:cNvSpPr>
            <p:nvPr/>
          </p:nvSpPr>
          <p:spPr bwMode="auto">
            <a:xfrm>
              <a:off x="1824" y="2592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80" name="Text Box 64"/>
            <p:cNvSpPr txBox="1">
              <a:spLocks noChangeArrowheads="1"/>
            </p:cNvSpPr>
            <p:nvPr/>
          </p:nvSpPr>
          <p:spPr bwMode="auto">
            <a:xfrm>
              <a:off x="1824" y="2976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1824" y="3360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82" name="Text Box 66"/>
            <p:cNvSpPr txBox="1">
              <a:spLocks noChangeArrowheads="1"/>
            </p:cNvSpPr>
            <p:nvPr/>
          </p:nvSpPr>
          <p:spPr bwMode="auto">
            <a:xfrm>
              <a:off x="1824" y="3744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91" name="Oval 75"/>
          <p:cNvSpPr>
            <a:spLocks noChangeArrowheads="1"/>
          </p:cNvSpPr>
          <p:nvPr/>
        </p:nvSpPr>
        <p:spPr bwMode="auto">
          <a:xfrm>
            <a:off x="7632701" y="3956050"/>
            <a:ext cx="720725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" name="Oval 76"/>
          <p:cNvSpPr>
            <a:spLocks noChangeArrowheads="1"/>
          </p:cNvSpPr>
          <p:nvPr/>
        </p:nvSpPr>
        <p:spPr bwMode="auto">
          <a:xfrm>
            <a:off x="9936164" y="4029075"/>
            <a:ext cx="720725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3" name="Oval 77"/>
          <p:cNvSpPr>
            <a:spLocks noChangeArrowheads="1"/>
          </p:cNvSpPr>
          <p:nvPr/>
        </p:nvSpPr>
        <p:spPr bwMode="auto">
          <a:xfrm>
            <a:off x="8424864" y="4605337"/>
            <a:ext cx="720725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4" name="Oval 78"/>
          <p:cNvSpPr>
            <a:spLocks noChangeArrowheads="1"/>
          </p:cNvSpPr>
          <p:nvPr/>
        </p:nvSpPr>
        <p:spPr bwMode="auto">
          <a:xfrm>
            <a:off x="8424864" y="2732087"/>
            <a:ext cx="720725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3672360" y="2947535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dirty="0">
                <a:latin typeface="Times New Roman" charset="0"/>
              </a:rPr>
              <a:t>1</a:t>
            </a:r>
            <a:endParaRPr kumimoji="1" lang="en-US" altLang="zh-CN" baseline="-30000" dirty="0">
              <a:latin typeface="Times New Roman" charset="0"/>
            </a:endParaRP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2952768" y="4515418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dirty="0">
                <a:latin typeface="Times New Roman" charset="0"/>
              </a:rPr>
              <a:t>1</a:t>
            </a:r>
            <a:endParaRPr kumimoji="1" lang="en-US" altLang="zh-CN" baseline="-30000" dirty="0">
              <a:latin typeface="Times New Roman" charset="0"/>
            </a:endParaRPr>
          </a:p>
        </p:txBody>
      </p:sp>
      <p:sp>
        <p:nvSpPr>
          <p:cNvPr id="97" name="Rectangle 15"/>
          <p:cNvSpPr>
            <a:spLocks noChangeArrowheads="1"/>
          </p:cNvSpPr>
          <p:nvPr/>
        </p:nvSpPr>
        <p:spPr bwMode="auto">
          <a:xfrm>
            <a:off x="4391384" y="4514396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dirty="0">
                <a:latin typeface="Times New Roman" charset="0"/>
              </a:rPr>
              <a:t>1</a:t>
            </a:r>
            <a:endParaRPr kumimoji="1" lang="en-US" altLang="zh-CN" baseline="-30000" dirty="0">
              <a:latin typeface="Times New Roman" charset="0"/>
            </a:endParaRPr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3694130" y="4517572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dirty="0">
                <a:latin typeface="Times New Roman" charset="0"/>
              </a:rPr>
              <a:t>1</a:t>
            </a:r>
            <a:endParaRPr kumimoji="1" lang="en-US" altLang="zh-CN" baseline="-30000" dirty="0">
              <a:latin typeface="Times New Roman" charset="0"/>
            </a:endParaRPr>
          </a:p>
        </p:txBody>
      </p:sp>
      <p:sp>
        <p:nvSpPr>
          <p:cNvPr id="99" name="Rectangle 15"/>
          <p:cNvSpPr>
            <a:spLocks noChangeArrowheads="1"/>
          </p:cNvSpPr>
          <p:nvPr/>
        </p:nvSpPr>
        <p:spPr bwMode="auto">
          <a:xfrm>
            <a:off x="5121993" y="3469821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dirty="0">
                <a:latin typeface="Times New Roman" charset="0"/>
              </a:rPr>
              <a:t>1</a:t>
            </a:r>
            <a:endParaRPr kumimoji="1" lang="en-US" altLang="zh-CN" baseline="-30000" dirty="0">
              <a:latin typeface="Times New Roman" charset="0"/>
            </a:endParaRPr>
          </a:p>
        </p:txBody>
      </p:sp>
      <p:sp>
        <p:nvSpPr>
          <p:cNvPr id="101" name="Rectangle 17"/>
          <p:cNvSpPr>
            <a:spLocks noChangeArrowheads="1"/>
          </p:cNvSpPr>
          <p:nvPr/>
        </p:nvSpPr>
        <p:spPr bwMode="auto">
          <a:xfrm>
            <a:off x="2967413" y="3992619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dirty="0">
                <a:latin typeface="Times New Roman" charset="0"/>
              </a:rPr>
              <a:t>0</a:t>
            </a:r>
          </a:p>
        </p:txBody>
      </p:sp>
      <p:sp>
        <p:nvSpPr>
          <p:cNvPr id="102" name="Rectangle 17"/>
          <p:cNvSpPr>
            <a:spLocks noChangeArrowheads="1"/>
          </p:cNvSpPr>
          <p:nvPr/>
        </p:nvSpPr>
        <p:spPr bwMode="auto">
          <a:xfrm>
            <a:off x="2957076" y="2958648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dirty="0">
                <a:latin typeface="Times New Roman" charset="0"/>
              </a:rPr>
              <a:t>0</a:t>
            </a:r>
          </a:p>
        </p:txBody>
      </p:sp>
      <p:sp>
        <p:nvSpPr>
          <p:cNvPr id="103" name="Rectangle 17"/>
          <p:cNvSpPr>
            <a:spLocks noChangeArrowheads="1"/>
          </p:cNvSpPr>
          <p:nvPr/>
        </p:nvSpPr>
        <p:spPr bwMode="auto">
          <a:xfrm>
            <a:off x="2955033" y="3469821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dirty="0">
                <a:latin typeface="Times New Roman" charset="0"/>
              </a:rPr>
              <a:t>0</a:t>
            </a:r>
          </a:p>
        </p:txBody>
      </p:sp>
      <p:sp>
        <p:nvSpPr>
          <p:cNvPr id="104" name="Rectangle 17"/>
          <p:cNvSpPr>
            <a:spLocks noChangeArrowheads="1"/>
          </p:cNvSpPr>
          <p:nvPr/>
        </p:nvSpPr>
        <p:spPr bwMode="auto">
          <a:xfrm>
            <a:off x="4404097" y="2958646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dirty="0">
                <a:latin typeface="Times New Roman" charset="0"/>
              </a:rPr>
              <a:t>0</a:t>
            </a:r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5142738" y="2957059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dirty="0">
                <a:latin typeface="Times New Roman" charset="0"/>
              </a:rPr>
              <a:t>0</a:t>
            </a:r>
          </a:p>
        </p:txBody>
      </p:sp>
      <p:sp>
        <p:nvSpPr>
          <p:cNvPr id="106" name="Rectangle 17"/>
          <p:cNvSpPr>
            <a:spLocks noChangeArrowheads="1"/>
          </p:cNvSpPr>
          <p:nvPr/>
        </p:nvSpPr>
        <p:spPr bwMode="auto">
          <a:xfrm>
            <a:off x="5131722" y="4023860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dirty="0">
                <a:latin typeface="Times New Roman" charset="0"/>
              </a:rPr>
              <a:t>0</a:t>
            </a:r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5133418" y="4514510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dirty="0">
                <a:latin typeface="Times New Roman" charset="0"/>
              </a:rPr>
              <a:t>0</a:t>
            </a:r>
          </a:p>
        </p:txBody>
      </p:sp>
      <p:sp>
        <p:nvSpPr>
          <p:cNvPr id="108" name="椭圆 107"/>
          <p:cNvSpPr/>
          <p:nvPr/>
        </p:nvSpPr>
        <p:spPr bwMode="auto">
          <a:xfrm>
            <a:off x="2217015" y="2901045"/>
            <a:ext cx="835097" cy="228055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  <p:sp>
        <p:nvSpPr>
          <p:cNvPr id="109" name="云形标注 108"/>
          <p:cNvSpPr/>
          <p:nvPr/>
        </p:nvSpPr>
        <p:spPr bwMode="auto">
          <a:xfrm>
            <a:off x="443117" y="2805907"/>
            <a:ext cx="1371600" cy="1143000"/>
          </a:xfrm>
          <a:prstGeom prst="cloudCallout">
            <a:avLst>
              <a:gd name="adj1" fmla="val 94943"/>
              <a:gd name="adj2" fmla="val -3214"/>
            </a:avLst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000" b="1" dirty="0">
                <a:latin typeface="Arial" charset="0"/>
                <a:ea typeface="黑体" pitchFamily="2" charset="-122"/>
              </a:rPr>
              <a:t>Gray Code</a:t>
            </a:r>
            <a:endParaRPr lang="zh-CN" altLang="en-US" sz="2000" b="1" dirty="0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7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108" grpId="0" animBg="1"/>
      <p:bldP spid="1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66800" y="634603"/>
            <a:ext cx="10363200" cy="220345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"/>
            </a:pPr>
            <a:r>
              <a:rPr lang="zh-CN" altLang="en-US" kern="0" dirty="0">
                <a:solidFill>
                  <a:srgbClr val="FF0000"/>
                </a:solidFill>
              </a:rPr>
              <a:t>相等</a:t>
            </a:r>
            <a:r>
              <a:rPr lang="zh-CN" altLang="en-US" kern="0" dirty="0"/>
              <a:t>（</a:t>
            </a:r>
            <a:r>
              <a:rPr lang="en-US" altLang="zh-CN" kern="0" dirty="0"/>
              <a:t>Equivalent</a:t>
            </a:r>
            <a:r>
              <a:rPr lang="zh-CN" altLang="en-US" kern="0" dirty="0"/>
              <a:t>）：对于逻辑变量的任何一组取值，两个逻辑表达式</a:t>
            </a:r>
            <a:r>
              <a:rPr lang="en-US" altLang="zh-CN" kern="0" dirty="0"/>
              <a:t>A</a:t>
            </a:r>
            <a:r>
              <a:rPr lang="zh-CN" altLang="en-US" kern="0" dirty="0"/>
              <a:t>和</a:t>
            </a:r>
            <a:r>
              <a:rPr lang="en-US" altLang="zh-CN" kern="0" dirty="0"/>
              <a:t>B</a:t>
            </a:r>
            <a:r>
              <a:rPr lang="zh-CN" altLang="en-US" kern="0" dirty="0"/>
              <a:t>的输出都相等，则认为</a:t>
            </a:r>
            <a:r>
              <a:rPr lang="en-US" altLang="zh-CN" kern="0" dirty="0"/>
              <a:t>A=B</a:t>
            </a:r>
            <a:r>
              <a:rPr lang="zh-CN" altLang="en-US" kern="0" dirty="0"/>
              <a:t>。</a:t>
            </a:r>
            <a:endParaRPr lang="en-US" altLang="zh-CN" kern="0" dirty="0"/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"/>
            </a:pPr>
            <a:r>
              <a:rPr lang="zh-CN" altLang="en-US" kern="0" dirty="0"/>
              <a:t>例：</a:t>
            </a:r>
            <a:r>
              <a:rPr lang="en-US" altLang="zh-CN" kern="0" dirty="0"/>
              <a:t>A=</a:t>
            </a:r>
            <a:r>
              <a:rPr lang="en-US" altLang="zh-CN" kern="0" dirty="0" err="1"/>
              <a:t>xy+x</a:t>
            </a:r>
            <a:r>
              <a:rPr lang="zh-CN" altLang="en-US" kern="0" dirty="0"/>
              <a:t>，</a:t>
            </a:r>
            <a:r>
              <a:rPr lang="en-US" altLang="zh-CN" kern="0" dirty="0"/>
              <a:t>B=x(</a:t>
            </a:r>
            <a:r>
              <a:rPr lang="en-US" altLang="zh-CN" kern="0" dirty="0" err="1"/>
              <a:t>x+y</a:t>
            </a:r>
            <a:r>
              <a:rPr lang="en-US" altLang="zh-CN" kern="0" dirty="0"/>
              <a:t>)</a:t>
            </a:r>
            <a:r>
              <a:rPr lang="zh-CN" altLang="en-US" kern="0" dirty="0"/>
              <a:t>，</a:t>
            </a:r>
            <a:r>
              <a:rPr lang="en-US" altLang="zh-CN" kern="0" dirty="0"/>
              <a:t>A</a:t>
            </a:r>
            <a:r>
              <a:rPr lang="zh-CN" altLang="en-US" kern="0" dirty="0"/>
              <a:t>和</a:t>
            </a:r>
            <a:r>
              <a:rPr lang="en-US" altLang="zh-CN" kern="0" dirty="0"/>
              <a:t>B</a:t>
            </a:r>
            <a:r>
              <a:rPr lang="zh-CN" altLang="en-US" kern="0" dirty="0"/>
              <a:t>是否相等？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89807"/>
              </p:ext>
            </p:extLst>
          </p:nvPr>
        </p:nvGraphicFramePr>
        <p:xfrm>
          <a:off x="2557462" y="3438526"/>
          <a:ext cx="3309938" cy="2587625"/>
        </p:xfrm>
        <a:graphic>
          <a:graphicData uri="http://schemas.openxmlformats.org/drawingml/2006/table">
            <a:tbl>
              <a:tblPr/>
              <a:tblGrid>
                <a:gridCol w="82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6589713" y="4375151"/>
            <a:ext cx="1008063" cy="576263"/>
          </a:xfrm>
          <a:prstGeom prst="rightArrow">
            <a:avLst>
              <a:gd name="adj1" fmla="val 50000"/>
              <a:gd name="adj2" fmla="val 43733"/>
            </a:avLst>
          </a:prstGeom>
          <a:gradFill rotWithShape="1">
            <a:gsLst>
              <a:gs pos="0">
                <a:srgbClr val="FFFF99"/>
              </a:gs>
              <a:gs pos="100000">
                <a:srgbClr val="767647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8245475" y="4375151"/>
            <a:ext cx="1439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ahoma" pitchFamily="34" charset="0"/>
                <a:ea typeface="宋体" pitchFamily="2" charset="-122"/>
              </a:rPr>
              <a:t>A=B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267200" y="4038600"/>
            <a:ext cx="1524000" cy="336550"/>
          </a:xfrm>
          <a:prstGeom prst="rect">
            <a:avLst/>
          </a:prstGeom>
          <a:solidFill>
            <a:srgbClr val="9999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267200" y="4564062"/>
            <a:ext cx="1524000" cy="336550"/>
          </a:xfrm>
          <a:prstGeom prst="rect">
            <a:avLst/>
          </a:prstGeom>
          <a:solidFill>
            <a:srgbClr val="9999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267200" y="5073650"/>
            <a:ext cx="1524000" cy="336550"/>
          </a:xfrm>
          <a:prstGeom prst="rect">
            <a:avLst/>
          </a:prstGeom>
          <a:solidFill>
            <a:srgbClr val="9999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267200" y="5607844"/>
            <a:ext cx="1524000" cy="336550"/>
          </a:xfrm>
          <a:prstGeom prst="rect">
            <a:avLst/>
          </a:prstGeom>
          <a:solidFill>
            <a:srgbClr val="9999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2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773148"/>
              </p:ext>
            </p:extLst>
          </p:nvPr>
        </p:nvGraphicFramePr>
        <p:xfrm>
          <a:off x="3200401" y="2209800"/>
          <a:ext cx="55657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0" name="公式" r:id="rId3" imgW="2400120" imgH="215640" progId="Equation.3">
                  <p:embed/>
                </p:oleObj>
              </mc:Choice>
              <mc:Fallback>
                <p:oleObj name="公式" r:id="rId3" imgW="240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209800"/>
                        <a:ext cx="5565775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0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9800" y="3352800"/>
            <a:ext cx="3384550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07"/>
          <p:cNvSpPr>
            <a:spLocks noChangeArrowheads="1"/>
          </p:cNvSpPr>
          <p:nvPr/>
        </p:nvSpPr>
        <p:spPr bwMode="auto">
          <a:xfrm>
            <a:off x="5665788" y="4000501"/>
            <a:ext cx="863600" cy="576263"/>
          </a:xfrm>
          <a:prstGeom prst="rightArrow">
            <a:avLst>
              <a:gd name="adj1" fmla="val 50000"/>
              <a:gd name="adj2" fmla="val 37466"/>
            </a:avLst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7" name="Picture 10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73851" y="3378201"/>
            <a:ext cx="331311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108"/>
          <p:cNvSpPr>
            <a:spLocks noChangeArrowheads="1"/>
          </p:cNvSpPr>
          <p:nvPr/>
        </p:nvSpPr>
        <p:spPr bwMode="auto">
          <a:xfrm>
            <a:off x="7394575" y="4143376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109"/>
          <p:cNvSpPr>
            <a:spLocks noChangeArrowheads="1"/>
          </p:cNvSpPr>
          <p:nvPr/>
        </p:nvSpPr>
        <p:spPr bwMode="auto">
          <a:xfrm>
            <a:off x="7394575" y="4505326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Oval 110"/>
          <p:cNvSpPr>
            <a:spLocks noChangeArrowheads="1"/>
          </p:cNvSpPr>
          <p:nvPr/>
        </p:nvSpPr>
        <p:spPr bwMode="auto">
          <a:xfrm>
            <a:off x="8042275" y="4143376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Oval 111"/>
          <p:cNvSpPr>
            <a:spLocks noChangeArrowheads="1"/>
          </p:cNvSpPr>
          <p:nvPr/>
        </p:nvSpPr>
        <p:spPr bwMode="auto">
          <a:xfrm>
            <a:off x="8042275" y="4505326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Oval 112"/>
          <p:cNvSpPr>
            <a:spLocks noChangeArrowheads="1"/>
          </p:cNvSpPr>
          <p:nvPr/>
        </p:nvSpPr>
        <p:spPr bwMode="auto">
          <a:xfrm>
            <a:off x="8618538" y="4144964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Oval 113"/>
          <p:cNvSpPr>
            <a:spLocks noChangeArrowheads="1"/>
          </p:cNvSpPr>
          <p:nvPr/>
        </p:nvSpPr>
        <p:spPr bwMode="auto">
          <a:xfrm>
            <a:off x="8618538" y="4505326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Oval 114"/>
          <p:cNvSpPr>
            <a:spLocks noChangeArrowheads="1"/>
          </p:cNvSpPr>
          <p:nvPr/>
        </p:nvSpPr>
        <p:spPr bwMode="auto">
          <a:xfrm>
            <a:off x="9194800" y="4144964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9194800" y="4505326"/>
            <a:ext cx="431800" cy="288925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38400" y="533400"/>
            <a:ext cx="7547131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Draw the </a:t>
            </a:r>
            <a:r>
              <a:rPr lang="en-US" altLang="zh-CN" sz="2800" b="1" dirty="0" err="1">
                <a:ea typeface="宋体" charset="-122"/>
              </a:rPr>
              <a:t>Karnaugh</a:t>
            </a:r>
            <a:r>
              <a:rPr lang="en-US" altLang="zh-CN" sz="2800" b="1" dirty="0">
                <a:ea typeface="宋体" charset="-122"/>
              </a:rPr>
              <a:t> maps for the expression.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75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201" y="533400"/>
            <a:ext cx="7547131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Draw the </a:t>
            </a:r>
            <a:r>
              <a:rPr lang="en-US" altLang="zh-CN" sz="2800" b="1" dirty="0" err="1">
                <a:ea typeface="宋体" charset="-122"/>
              </a:rPr>
              <a:t>Karnaugh</a:t>
            </a:r>
            <a:r>
              <a:rPr lang="en-US" altLang="zh-CN" sz="2800" b="1" dirty="0">
                <a:ea typeface="宋体" charset="-122"/>
              </a:rPr>
              <a:t> maps for the expression.</a:t>
            </a:r>
            <a:endParaRPr lang="zh-CN" altLang="en-US" sz="2800" b="1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255317"/>
              </p:ext>
            </p:extLst>
          </p:nvPr>
        </p:nvGraphicFramePr>
        <p:xfrm>
          <a:off x="1524000" y="1920875"/>
          <a:ext cx="34559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6" name="公式" r:id="rId3" imgW="1422360" imgH="253800" progId="Equation.3">
                  <p:embed/>
                </p:oleObj>
              </mc:Choice>
              <mc:Fallback>
                <p:oleObj name="公式" r:id="rId3" imgW="1422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20875"/>
                        <a:ext cx="345598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79650" y="3886201"/>
            <a:ext cx="3384550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735638" y="4462462"/>
            <a:ext cx="863600" cy="6477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51660"/>
              </p:ext>
            </p:extLst>
          </p:nvPr>
        </p:nvGraphicFramePr>
        <p:xfrm>
          <a:off x="6167438" y="1920875"/>
          <a:ext cx="40322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7" name="公式" r:id="rId6" imgW="1663560" imgH="533160" progId="Equation.3">
                  <p:embed/>
                </p:oleObj>
              </mc:Choice>
              <mc:Fallback>
                <p:oleObj name="公式" r:id="rId6" imgW="1663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1920875"/>
                        <a:ext cx="4032250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72264" y="3886200"/>
            <a:ext cx="3311525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99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18328"/>
              </p:ext>
            </p:extLst>
          </p:nvPr>
        </p:nvGraphicFramePr>
        <p:xfrm>
          <a:off x="3359151" y="1978959"/>
          <a:ext cx="37449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8" name="公式" r:id="rId3" imgW="1320480" imgH="215640" progId="Equation.3">
                  <p:embed/>
                </p:oleObj>
              </mc:Choice>
              <mc:Fallback>
                <p:oleObj name="公式" r:id="rId3" imgW="1320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1978959"/>
                        <a:ext cx="3744913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05709"/>
              </p:ext>
            </p:extLst>
          </p:nvPr>
        </p:nvGraphicFramePr>
        <p:xfrm>
          <a:off x="3359151" y="3048000"/>
          <a:ext cx="44989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89" name="公式" r:id="rId5" imgW="1968480" imgH="215640" progId="Equation.3">
                  <p:embed/>
                </p:oleObj>
              </mc:Choice>
              <mc:Fallback>
                <p:oleObj name="公式" r:id="rId5" imgW="1968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3048000"/>
                        <a:ext cx="449897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981200" y="609600"/>
            <a:ext cx="9042668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Exercise: Draw the </a:t>
            </a:r>
            <a:r>
              <a:rPr lang="en-US" altLang="zh-CN" sz="2800" b="1" dirty="0" err="1">
                <a:ea typeface="宋体" charset="-122"/>
              </a:rPr>
              <a:t>Karnaugh</a:t>
            </a:r>
            <a:r>
              <a:rPr lang="en-US" altLang="zh-CN" sz="2800" b="1" dirty="0">
                <a:ea typeface="宋体" charset="-122"/>
              </a:rPr>
              <a:t> maps for the expression.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7384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5"/>
          <p:cNvSpPr txBox="1">
            <a:spLocks/>
          </p:cNvSpPr>
          <p:nvPr/>
        </p:nvSpPr>
        <p:spPr>
          <a:xfrm>
            <a:off x="762000" y="2171701"/>
            <a:ext cx="5531868" cy="148589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"/>
            </a:pPr>
            <a:r>
              <a:rPr kumimoji="1" lang="zh-CN" altLang="en-US" kern="0" dirty="0">
                <a:latin typeface="Times New Roman" charset="0"/>
              </a:rPr>
              <a:t>也可根据“与”的公共性和“或”的叠加性根据一般与或式作出相应卡诺图。</a:t>
            </a:r>
          </a:p>
          <a:p>
            <a:endParaRPr lang="zh-CN" altLang="en-US" kern="0" dirty="0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9788525" y="4406900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0</a:t>
            </a:r>
            <a:endParaRPr kumimoji="1" lang="en-US" altLang="zh-CN" baseline="-30000">
              <a:latin typeface="Times New Roman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8332787" y="4406900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0</a:t>
            </a:r>
            <a:endParaRPr kumimoji="1" lang="en-US" altLang="zh-CN" baseline="-30000">
              <a:latin typeface="Times New Roman" charset="0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7604124" y="4406900"/>
            <a:ext cx="7286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1</a:t>
            </a:r>
            <a:endParaRPr kumimoji="1" lang="en-US" altLang="zh-CN" baseline="-30000">
              <a:latin typeface="Times New Roman" charset="0"/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9788525" y="3889375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1</a:t>
            </a:r>
            <a:endParaRPr kumimoji="1" lang="en-US" altLang="zh-CN" baseline="-30000">
              <a:latin typeface="Times New Roman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8332787" y="3889375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1</a:t>
            </a:r>
            <a:endParaRPr kumimoji="1" lang="en-US" altLang="zh-CN" baseline="-30000">
              <a:latin typeface="Times New Roman" charset="0"/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7604124" y="3889375"/>
            <a:ext cx="7286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1</a:t>
            </a:r>
            <a:endParaRPr kumimoji="1" lang="en-US" altLang="zh-CN" baseline="-30000">
              <a:latin typeface="Times New Roman" charset="0"/>
            </a:endParaRP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9788525" y="3371850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0</a:t>
            </a:r>
            <a:endParaRPr kumimoji="1" lang="en-US" altLang="zh-CN" baseline="-30000">
              <a:latin typeface="Times New Roman" charset="0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9788525" y="2854325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0</a:t>
            </a:r>
            <a:endParaRPr kumimoji="1" lang="en-US" altLang="zh-CN" baseline="-30000">
              <a:latin typeface="Times New Roman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9059862" y="4406900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1</a:t>
            </a:r>
            <a:endParaRPr kumimoji="1" lang="en-US" altLang="zh-CN" baseline="-30000">
              <a:latin typeface="Times New Roman" charset="0"/>
            </a:endParaRP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9059862" y="3889375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1</a:t>
            </a:r>
            <a:endParaRPr kumimoji="1" lang="en-US" altLang="zh-CN" baseline="-30000">
              <a:latin typeface="Times New Roman" charset="0"/>
            </a:endParaRP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9059862" y="3371850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1</a:t>
            </a:r>
            <a:endParaRPr kumimoji="1" lang="en-US" altLang="zh-CN" baseline="-30000">
              <a:latin typeface="Times New Roman" charset="0"/>
            </a:endParaRP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9059862" y="2854325"/>
            <a:ext cx="728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1</a:t>
            </a:r>
            <a:endParaRPr kumimoji="1" lang="en-US" altLang="zh-CN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8332787" y="3371850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0 </a:t>
            </a:r>
          </a:p>
        </p:txBody>
      </p:sp>
      <p:sp>
        <p:nvSpPr>
          <p:cNvPr id="52" name="Rectangle 21"/>
          <p:cNvSpPr>
            <a:spLocks noChangeArrowheads="1"/>
          </p:cNvSpPr>
          <p:nvPr/>
        </p:nvSpPr>
        <p:spPr bwMode="auto">
          <a:xfrm>
            <a:off x="7604124" y="3371850"/>
            <a:ext cx="7286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0 </a:t>
            </a: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8332787" y="2854325"/>
            <a:ext cx="727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0</a:t>
            </a:r>
            <a:endParaRPr kumimoji="1" lang="en-US" altLang="zh-CN" baseline="-30000">
              <a:latin typeface="Times New Roman" charset="0"/>
            </a:endParaRPr>
          </a:p>
        </p:txBody>
      </p:sp>
      <p:sp>
        <p:nvSpPr>
          <p:cNvPr id="54" name="Rectangle 23"/>
          <p:cNvSpPr>
            <a:spLocks noChangeArrowheads="1"/>
          </p:cNvSpPr>
          <p:nvPr/>
        </p:nvSpPr>
        <p:spPr bwMode="auto">
          <a:xfrm>
            <a:off x="7604124" y="2854325"/>
            <a:ext cx="7286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>
                <a:latin typeface="Times New Roman" charset="0"/>
              </a:rPr>
              <a:t>0 </a:t>
            </a:r>
          </a:p>
        </p:txBody>
      </p:sp>
      <p:grpSp>
        <p:nvGrpSpPr>
          <p:cNvPr id="55" name="组合 44"/>
          <p:cNvGrpSpPr>
            <a:grpSpLocks/>
          </p:cNvGrpSpPr>
          <p:nvPr/>
        </p:nvGrpSpPr>
        <p:grpSpPr bwMode="auto">
          <a:xfrm>
            <a:off x="6765925" y="2133600"/>
            <a:ext cx="3749675" cy="2790825"/>
            <a:chOff x="4786314" y="2438400"/>
            <a:chExt cx="3749674" cy="2790825"/>
          </a:xfrm>
        </p:grpSpPr>
        <p:sp>
          <p:nvSpPr>
            <p:cNvPr id="56" name="Line 24"/>
            <p:cNvSpPr>
              <a:spLocks noChangeShapeType="1"/>
            </p:cNvSpPr>
            <p:nvPr/>
          </p:nvSpPr>
          <p:spPr bwMode="auto">
            <a:xfrm>
              <a:off x="5624513" y="3159125"/>
              <a:ext cx="2911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5624513" y="3676650"/>
              <a:ext cx="2911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>
              <a:off x="5624513" y="5229225"/>
              <a:ext cx="2911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>
              <a:off x="5624513" y="3159125"/>
              <a:ext cx="0" cy="20701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8"/>
            <p:cNvSpPr>
              <a:spLocks noChangeShapeType="1"/>
            </p:cNvSpPr>
            <p:nvPr/>
          </p:nvSpPr>
          <p:spPr bwMode="auto">
            <a:xfrm>
              <a:off x="6353175" y="3159125"/>
              <a:ext cx="0" cy="207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9"/>
            <p:cNvSpPr>
              <a:spLocks noChangeShapeType="1"/>
            </p:cNvSpPr>
            <p:nvPr/>
          </p:nvSpPr>
          <p:spPr bwMode="auto">
            <a:xfrm>
              <a:off x="8535988" y="3159125"/>
              <a:ext cx="0" cy="20701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>
              <a:off x="7080250" y="3159125"/>
              <a:ext cx="0" cy="207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>
              <a:off x="7808913" y="3159125"/>
              <a:ext cx="0" cy="207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5624513" y="4194175"/>
              <a:ext cx="2911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5624513" y="4711700"/>
              <a:ext cx="2911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>
              <a:off x="5241925" y="2778125"/>
              <a:ext cx="3810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5715000" y="272415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00</a:t>
              </a:r>
            </a:p>
          </p:txBody>
        </p:sp>
        <p:sp>
          <p:nvSpPr>
            <p:cNvPr id="68" name="Text Box 36"/>
            <p:cNvSpPr txBox="1">
              <a:spLocks noChangeArrowheads="1"/>
            </p:cNvSpPr>
            <p:nvPr/>
          </p:nvSpPr>
          <p:spPr bwMode="auto">
            <a:xfrm>
              <a:off x="6477000" y="2709863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01</a:t>
              </a:r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7205663" y="271462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11</a:t>
              </a:r>
            </a:p>
          </p:txBody>
        </p:sp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7912100" y="269557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10</a:t>
              </a: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5259388" y="2438400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AB</a:t>
              </a:r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4786314" y="2819400"/>
              <a:ext cx="700086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CD</a:t>
              </a: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00</a:t>
              </a: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5119688" y="37338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01</a:t>
              </a:r>
            </a:p>
          </p:txBody>
        </p:sp>
        <p:sp>
          <p:nvSpPr>
            <p:cNvPr id="75" name="Text Box 43"/>
            <p:cNvSpPr txBox="1">
              <a:spLocks noChangeArrowheads="1"/>
            </p:cNvSpPr>
            <p:nvPr/>
          </p:nvSpPr>
          <p:spPr bwMode="auto">
            <a:xfrm>
              <a:off x="5119688" y="4267200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11</a:t>
              </a:r>
            </a:p>
          </p:txBody>
        </p:sp>
        <p:sp>
          <p:nvSpPr>
            <p:cNvPr id="76" name="Text Box 44"/>
            <p:cNvSpPr txBox="1">
              <a:spLocks noChangeArrowheads="1"/>
            </p:cNvSpPr>
            <p:nvPr/>
          </p:nvSpPr>
          <p:spPr bwMode="auto">
            <a:xfrm>
              <a:off x="5091113" y="474345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10</a:t>
              </a:r>
            </a:p>
          </p:txBody>
        </p:sp>
      </p:grpSp>
      <p:graphicFrame>
        <p:nvGraphicFramePr>
          <p:cNvPr id="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131730"/>
              </p:ext>
            </p:extLst>
          </p:nvPr>
        </p:nvGraphicFramePr>
        <p:xfrm>
          <a:off x="909961" y="3946072"/>
          <a:ext cx="5033037" cy="70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2" r:id="rId5" imgW="2019300" imgH="241300" progId="Equation.3">
                  <p:embed/>
                </p:oleObj>
              </mc:Choice>
              <mc:Fallback>
                <p:oleObj r:id="rId5" imgW="2019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961" y="3946072"/>
                        <a:ext cx="5033037" cy="70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4" grpId="1"/>
      <p:bldP spid="45" grpId="0"/>
      <p:bldP spid="46" grpId="0"/>
      <p:bldP spid="47" grpId="0"/>
      <p:bldP spid="48" grpId="0"/>
      <p:bldP spid="48" grpId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3" cstate="print"/>
          <a:srcRect t="2708" b="18962"/>
          <a:stretch>
            <a:fillRect/>
          </a:stretch>
        </p:blipFill>
        <p:spPr bwMode="auto">
          <a:xfrm>
            <a:off x="1752600" y="2548846"/>
            <a:ext cx="45720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48680"/>
              </p:ext>
            </p:extLst>
          </p:nvPr>
        </p:nvGraphicFramePr>
        <p:xfrm>
          <a:off x="2895601" y="1807485"/>
          <a:ext cx="8874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0" name="公式" r:id="rId4" imgW="279360" imgH="190440" progId="Equations">
                  <p:embed/>
                </p:oleObj>
              </mc:Choice>
              <mc:Fallback>
                <p:oleObj name="公式" r:id="rId4" imgW="279360" imgH="190440" progId="Equations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807485"/>
                        <a:ext cx="887413" cy="604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08263" y="2569485"/>
            <a:ext cx="1574800" cy="1260475"/>
            <a:chOff x="1151" y="1152"/>
            <a:chExt cx="992" cy="794"/>
          </a:xfrm>
        </p:grpSpPr>
        <p:sp>
          <p:nvSpPr>
            <p:cNvPr id="8212" name="Rectangle 7"/>
            <p:cNvSpPr>
              <a:spLocks noChangeArrowheads="1"/>
            </p:cNvSpPr>
            <p:nvPr/>
          </p:nvSpPr>
          <p:spPr bwMode="auto">
            <a:xfrm>
              <a:off x="1151" y="1663"/>
              <a:ext cx="992" cy="283"/>
            </a:xfrm>
            <a:prstGeom prst="rect">
              <a:avLst/>
            </a:prstGeom>
            <a:noFill/>
            <a:ln w="38100">
              <a:solidFill>
                <a:srgbClr val="99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8213" name="Line 8"/>
            <p:cNvSpPr>
              <a:spLocks noChangeShapeType="1"/>
            </p:cNvSpPr>
            <p:nvPr/>
          </p:nvSpPr>
          <p:spPr bwMode="auto">
            <a:xfrm flipV="1">
              <a:off x="1633" y="1152"/>
              <a:ext cx="0" cy="511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492804"/>
              </p:ext>
            </p:extLst>
          </p:nvPr>
        </p:nvGraphicFramePr>
        <p:xfrm>
          <a:off x="3867151" y="1767797"/>
          <a:ext cx="8874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1" name="公式" r:id="rId6" imgW="279360" imgH="203040" progId="Equations">
                  <p:embed/>
                </p:oleObj>
              </mc:Choice>
              <mc:Fallback>
                <p:oleObj name="公式" r:id="rId6" imgW="279360" imgH="203040" progId="Equations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1" y="1767797"/>
                        <a:ext cx="887413" cy="646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52825" y="2569485"/>
            <a:ext cx="1574800" cy="1260475"/>
            <a:chOff x="1151" y="1152"/>
            <a:chExt cx="992" cy="794"/>
          </a:xfrm>
        </p:grpSpPr>
        <p:sp>
          <p:nvSpPr>
            <p:cNvPr id="8210" name="Rectangle 11"/>
            <p:cNvSpPr>
              <a:spLocks noChangeArrowheads="1"/>
            </p:cNvSpPr>
            <p:nvPr/>
          </p:nvSpPr>
          <p:spPr bwMode="auto">
            <a:xfrm>
              <a:off x="1151" y="1663"/>
              <a:ext cx="992" cy="2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8211" name="Line 12"/>
            <p:cNvSpPr>
              <a:spLocks noChangeShapeType="1"/>
            </p:cNvSpPr>
            <p:nvPr/>
          </p:nvSpPr>
          <p:spPr bwMode="auto">
            <a:xfrm flipV="1">
              <a:off x="1633" y="1152"/>
              <a:ext cx="0" cy="5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353050" y="3380697"/>
            <a:ext cx="1125538" cy="1014413"/>
            <a:chOff x="2880" y="1663"/>
            <a:chExt cx="709" cy="639"/>
          </a:xfrm>
        </p:grpSpPr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2880" y="1663"/>
              <a:ext cx="425" cy="63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3305" y="1946"/>
              <a:ext cx="2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062092"/>
              </p:ext>
            </p:extLst>
          </p:nvPr>
        </p:nvGraphicFramePr>
        <p:xfrm>
          <a:off x="6499225" y="3506109"/>
          <a:ext cx="8461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2" name="公式" r:id="rId8" imgW="266400" imgH="203040" progId="Equations">
                  <p:embed/>
                </p:oleObj>
              </mc:Choice>
              <mc:Fallback>
                <p:oleObj name="公式" r:id="rId8" imgW="266400" imgH="203040" progId="Equations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3506109"/>
                        <a:ext cx="846138" cy="646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373439" y="3380696"/>
            <a:ext cx="1754187" cy="1733550"/>
            <a:chOff x="1633" y="1663"/>
            <a:chExt cx="1105" cy="1092"/>
          </a:xfrm>
        </p:grpSpPr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1633" y="1663"/>
              <a:ext cx="1105" cy="639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8207" name="Line 19"/>
            <p:cNvSpPr>
              <a:spLocks noChangeShapeType="1"/>
            </p:cNvSpPr>
            <p:nvPr/>
          </p:nvSpPr>
          <p:spPr bwMode="auto">
            <a:xfrm>
              <a:off x="2228" y="2302"/>
              <a:ext cx="0" cy="45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335208"/>
              </p:ext>
            </p:extLst>
          </p:nvPr>
        </p:nvGraphicFramePr>
        <p:xfrm>
          <a:off x="4094164" y="5153934"/>
          <a:ext cx="4841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3" name="公式" r:id="rId10" imgW="152280" imgH="177480" progId="Equations">
                  <p:embed/>
                </p:oleObj>
              </mc:Choice>
              <mc:Fallback>
                <p:oleObj name="公式" r:id="rId10" imgW="152280" imgH="177480" progId="Equations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4" y="5153934"/>
                        <a:ext cx="484187" cy="565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2203450" y="3225121"/>
            <a:ext cx="412115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latin typeface="Times New Roman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88282" y="700996"/>
            <a:ext cx="4366901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宋体" charset="-122"/>
              </a:rPr>
              <a:t>Simplify by 3-variable map</a:t>
            </a:r>
            <a:endParaRPr lang="zh-CN" altLang="en-US" sz="2800" b="1" dirty="0"/>
          </a:p>
        </p:txBody>
      </p:sp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52642" y="381000"/>
            <a:ext cx="1993900" cy="237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" name="Group 56"/>
          <p:cNvGrpSpPr>
            <a:grpSpLocks/>
          </p:cNvGrpSpPr>
          <p:nvPr/>
        </p:nvGrpSpPr>
        <p:grpSpPr bwMode="auto">
          <a:xfrm>
            <a:off x="7366000" y="3200401"/>
            <a:ext cx="3124200" cy="1066800"/>
            <a:chOff x="3249" y="1463"/>
            <a:chExt cx="1968" cy="672"/>
          </a:xfrm>
        </p:grpSpPr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635" y="1799"/>
              <a:ext cx="380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257" y="1799"/>
              <a:ext cx="378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848" y="1799"/>
              <a:ext cx="409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3441" y="1799"/>
              <a:ext cx="407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635" y="1463"/>
              <a:ext cx="380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4257" y="1463"/>
              <a:ext cx="378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3848" y="1463"/>
              <a:ext cx="409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3441" y="1463"/>
              <a:ext cx="407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68" name="Line 65"/>
            <p:cNvSpPr>
              <a:spLocks noChangeShapeType="1"/>
            </p:cNvSpPr>
            <p:nvPr/>
          </p:nvSpPr>
          <p:spPr bwMode="auto">
            <a:xfrm>
              <a:off x="3441" y="1799"/>
              <a:ext cx="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3441" y="2135"/>
              <a:ext cx="15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3441" y="1463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3848" y="1463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69"/>
            <p:cNvSpPr>
              <a:spLocks noChangeShapeType="1"/>
            </p:cNvSpPr>
            <p:nvPr/>
          </p:nvSpPr>
          <p:spPr bwMode="auto">
            <a:xfrm>
              <a:off x="4257" y="1463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>
              <a:off x="4635" y="1463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>
              <a:off x="5015" y="1463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3441" y="1463"/>
              <a:ext cx="157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3441" y="1799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489" y="1511"/>
              <a:ext cx="720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4305" y="1511"/>
              <a:ext cx="288" cy="5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4689" y="1511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921" y="1847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78"/>
            <p:cNvSpPr>
              <a:spLocks noChangeShapeType="1"/>
            </p:cNvSpPr>
            <p:nvPr/>
          </p:nvSpPr>
          <p:spPr bwMode="auto">
            <a:xfrm>
              <a:off x="3249" y="2087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79"/>
            <p:cNvSpPr>
              <a:spLocks noChangeShapeType="1"/>
            </p:cNvSpPr>
            <p:nvPr/>
          </p:nvSpPr>
          <p:spPr bwMode="auto">
            <a:xfrm>
              <a:off x="3249" y="1847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3777" y="1847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H="1">
              <a:off x="4689" y="2087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82"/>
            <p:cNvSpPr>
              <a:spLocks noChangeShapeType="1"/>
            </p:cNvSpPr>
            <p:nvPr/>
          </p:nvSpPr>
          <p:spPr bwMode="auto">
            <a:xfrm flipH="1">
              <a:off x="4689" y="1847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83"/>
            <p:cNvSpPr>
              <a:spLocks noChangeShapeType="1"/>
            </p:cNvSpPr>
            <p:nvPr/>
          </p:nvSpPr>
          <p:spPr bwMode="auto">
            <a:xfrm flipH="1">
              <a:off x="4689" y="1847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75072" y="4724400"/>
            <a:ext cx="3124200" cy="1143000"/>
            <a:chOff x="5851072" y="5090204"/>
            <a:chExt cx="3124200" cy="1143000"/>
          </a:xfrm>
        </p:grpSpPr>
        <p:sp>
          <p:nvSpPr>
            <p:cNvPr id="89" name="Rectangle 29"/>
            <p:cNvSpPr>
              <a:spLocks noChangeArrowheads="1"/>
            </p:cNvSpPr>
            <p:nvPr/>
          </p:nvSpPr>
          <p:spPr bwMode="auto">
            <a:xfrm>
              <a:off x="8051347" y="5699804"/>
              <a:ext cx="603250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90" name="Rectangle 30"/>
            <p:cNvSpPr>
              <a:spLocks noChangeArrowheads="1"/>
            </p:cNvSpPr>
            <p:nvPr/>
          </p:nvSpPr>
          <p:spPr bwMode="auto">
            <a:xfrm>
              <a:off x="7448097" y="5699804"/>
              <a:ext cx="603250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91" name="Rectangle 31"/>
            <p:cNvSpPr>
              <a:spLocks noChangeArrowheads="1"/>
            </p:cNvSpPr>
            <p:nvPr/>
          </p:nvSpPr>
          <p:spPr bwMode="auto">
            <a:xfrm>
              <a:off x="6801985" y="5699804"/>
              <a:ext cx="646112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92" name="Rectangle 32"/>
            <p:cNvSpPr>
              <a:spLocks noChangeArrowheads="1"/>
            </p:cNvSpPr>
            <p:nvPr/>
          </p:nvSpPr>
          <p:spPr bwMode="auto">
            <a:xfrm>
              <a:off x="6155872" y="5699804"/>
              <a:ext cx="646113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93" name="Rectangle 33"/>
            <p:cNvSpPr>
              <a:spLocks noChangeArrowheads="1"/>
            </p:cNvSpPr>
            <p:nvPr/>
          </p:nvSpPr>
          <p:spPr bwMode="auto">
            <a:xfrm>
              <a:off x="8051347" y="5166404"/>
              <a:ext cx="603250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7448097" y="5166404"/>
              <a:ext cx="603250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6801985" y="5166404"/>
              <a:ext cx="646112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96" name="Rectangle 36"/>
            <p:cNvSpPr>
              <a:spLocks noChangeArrowheads="1"/>
            </p:cNvSpPr>
            <p:nvPr/>
          </p:nvSpPr>
          <p:spPr bwMode="auto">
            <a:xfrm>
              <a:off x="6155872" y="5166404"/>
              <a:ext cx="646113" cy="5334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97" name="Line 37"/>
            <p:cNvSpPr>
              <a:spLocks noChangeShapeType="1"/>
            </p:cNvSpPr>
            <p:nvPr/>
          </p:nvSpPr>
          <p:spPr bwMode="auto">
            <a:xfrm>
              <a:off x="6155872" y="5699804"/>
              <a:ext cx="2498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>
              <a:off x="6155872" y="6233204"/>
              <a:ext cx="2498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39"/>
            <p:cNvSpPr>
              <a:spLocks noChangeShapeType="1"/>
            </p:cNvSpPr>
            <p:nvPr/>
          </p:nvSpPr>
          <p:spPr bwMode="auto">
            <a:xfrm>
              <a:off x="6155872" y="5166404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Line 40"/>
            <p:cNvSpPr>
              <a:spLocks noChangeShapeType="1"/>
            </p:cNvSpPr>
            <p:nvPr/>
          </p:nvSpPr>
          <p:spPr bwMode="auto">
            <a:xfrm>
              <a:off x="6801985" y="5166404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" name="Line 41"/>
            <p:cNvSpPr>
              <a:spLocks noChangeShapeType="1"/>
            </p:cNvSpPr>
            <p:nvPr/>
          </p:nvSpPr>
          <p:spPr bwMode="auto">
            <a:xfrm>
              <a:off x="7448097" y="5166404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>
              <a:off x="8051347" y="5166404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43"/>
            <p:cNvSpPr>
              <a:spLocks noChangeShapeType="1"/>
            </p:cNvSpPr>
            <p:nvPr/>
          </p:nvSpPr>
          <p:spPr bwMode="auto">
            <a:xfrm>
              <a:off x="8654597" y="5166404"/>
              <a:ext cx="0" cy="10668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Line 44"/>
            <p:cNvSpPr>
              <a:spLocks noChangeShapeType="1"/>
            </p:cNvSpPr>
            <p:nvPr/>
          </p:nvSpPr>
          <p:spPr bwMode="auto">
            <a:xfrm>
              <a:off x="6155872" y="5166404"/>
              <a:ext cx="249872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" name="Line 45"/>
            <p:cNvSpPr>
              <a:spLocks noChangeShapeType="1"/>
            </p:cNvSpPr>
            <p:nvPr/>
          </p:nvSpPr>
          <p:spPr bwMode="auto">
            <a:xfrm>
              <a:off x="6155872" y="5699804"/>
              <a:ext cx="0" cy="533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Rectangle 46"/>
            <p:cNvSpPr>
              <a:spLocks noChangeArrowheads="1"/>
            </p:cNvSpPr>
            <p:nvPr/>
          </p:nvSpPr>
          <p:spPr bwMode="auto">
            <a:xfrm>
              <a:off x="6232072" y="5242604"/>
              <a:ext cx="2362200" cy="38100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47"/>
            <p:cNvSpPr>
              <a:spLocks noChangeArrowheads="1"/>
            </p:cNvSpPr>
            <p:nvPr/>
          </p:nvSpPr>
          <p:spPr bwMode="auto">
            <a:xfrm>
              <a:off x="6308272" y="5318804"/>
              <a:ext cx="1066800" cy="76200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48"/>
            <p:cNvSpPr>
              <a:spLocks noChangeShapeType="1"/>
            </p:cNvSpPr>
            <p:nvPr/>
          </p:nvSpPr>
          <p:spPr bwMode="auto">
            <a:xfrm>
              <a:off x="5851072" y="6157004"/>
              <a:ext cx="838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Line 49"/>
            <p:cNvSpPr>
              <a:spLocks noChangeShapeType="1"/>
            </p:cNvSpPr>
            <p:nvPr/>
          </p:nvSpPr>
          <p:spPr bwMode="auto">
            <a:xfrm>
              <a:off x="5851072" y="5090204"/>
              <a:ext cx="838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" name="Line 50"/>
            <p:cNvSpPr>
              <a:spLocks noChangeShapeType="1"/>
            </p:cNvSpPr>
            <p:nvPr/>
          </p:nvSpPr>
          <p:spPr bwMode="auto">
            <a:xfrm>
              <a:off x="6689272" y="5090204"/>
              <a:ext cx="0" cy="1066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Line 51"/>
            <p:cNvSpPr>
              <a:spLocks noChangeShapeType="1"/>
            </p:cNvSpPr>
            <p:nvPr/>
          </p:nvSpPr>
          <p:spPr bwMode="auto">
            <a:xfrm flipH="1">
              <a:off x="8137072" y="6157004"/>
              <a:ext cx="838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Line 52"/>
            <p:cNvSpPr>
              <a:spLocks noChangeShapeType="1"/>
            </p:cNvSpPr>
            <p:nvPr/>
          </p:nvSpPr>
          <p:spPr bwMode="auto">
            <a:xfrm flipH="1">
              <a:off x="8137072" y="5090204"/>
              <a:ext cx="838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" name="Line 53"/>
            <p:cNvSpPr>
              <a:spLocks noChangeShapeType="1"/>
            </p:cNvSpPr>
            <p:nvPr/>
          </p:nvSpPr>
          <p:spPr bwMode="auto">
            <a:xfrm flipH="1">
              <a:off x="8137072" y="5090204"/>
              <a:ext cx="0" cy="1066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2197912" y="510797"/>
            <a:ext cx="4366901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宋体" charset="-122"/>
              </a:rPr>
              <a:t>Simplify by 4-variable map</a:t>
            </a:r>
            <a:endParaRPr lang="zh-CN" altLang="en-US" sz="2800" b="1" dirty="0"/>
          </a:p>
        </p:txBody>
      </p:sp>
      <p:grpSp>
        <p:nvGrpSpPr>
          <p:cNvPr id="54" name="Group 31"/>
          <p:cNvGrpSpPr>
            <a:grpSpLocks/>
          </p:cNvGrpSpPr>
          <p:nvPr/>
        </p:nvGrpSpPr>
        <p:grpSpPr bwMode="auto">
          <a:xfrm>
            <a:off x="1676400" y="1676400"/>
            <a:ext cx="4114800" cy="3124200"/>
            <a:chOff x="1584" y="2112"/>
            <a:chExt cx="2592" cy="1968"/>
          </a:xfrm>
        </p:grpSpPr>
        <p:grpSp>
          <p:nvGrpSpPr>
            <p:cNvPr id="56" name="Group 32"/>
            <p:cNvGrpSpPr>
              <a:grpSpLocks/>
            </p:cNvGrpSpPr>
            <p:nvPr/>
          </p:nvGrpSpPr>
          <p:grpSpPr bwMode="auto">
            <a:xfrm>
              <a:off x="1872" y="2208"/>
              <a:ext cx="2256" cy="1872"/>
              <a:chOff x="1872" y="2208"/>
              <a:chExt cx="2256" cy="1872"/>
            </a:xfrm>
          </p:grpSpPr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0" cy="153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321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35"/>
              <p:cNvSpPr>
                <a:spLocks noChangeShapeType="1"/>
              </p:cNvSpPr>
              <p:nvPr/>
            </p:nvSpPr>
            <p:spPr bwMode="auto">
              <a:xfrm flipV="1">
                <a:off x="2208" y="3312"/>
                <a:ext cx="18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36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37"/>
              <p:cNvSpPr>
                <a:spLocks noChangeShapeType="1"/>
              </p:cNvSpPr>
              <p:nvPr/>
            </p:nvSpPr>
            <p:spPr bwMode="auto">
              <a:xfrm>
                <a:off x="3696" y="2544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38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39"/>
              <p:cNvSpPr>
                <a:spLocks noChangeShapeType="1"/>
              </p:cNvSpPr>
              <p:nvPr/>
            </p:nvSpPr>
            <p:spPr bwMode="auto">
              <a:xfrm>
                <a:off x="2208" y="3696"/>
                <a:ext cx="19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40"/>
              <p:cNvSpPr>
                <a:spLocks noChangeShapeType="1"/>
              </p:cNvSpPr>
              <p:nvPr/>
            </p:nvSpPr>
            <p:spPr bwMode="auto">
              <a:xfrm flipH="1" flipV="1">
                <a:off x="1872" y="2208"/>
                <a:ext cx="336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" name="Text Box 41"/>
            <p:cNvSpPr txBox="1">
              <a:spLocks noChangeArrowheads="1"/>
            </p:cNvSpPr>
            <p:nvPr/>
          </p:nvSpPr>
          <p:spPr bwMode="auto">
            <a:xfrm>
              <a:off x="2304" y="2592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8" name="Text Box 42"/>
            <p:cNvSpPr txBox="1">
              <a:spLocks noChangeArrowheads="1"/>
            </p:cNvSpPr>
            <p:nvPr/>
          </p:nvSpPr>
          <p:spPr bwMode="auto">
            <a:xfrm>
              <a:off x="2304" y="2976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9" name="Text Box 43"/>
            <p:cNvSpPr txBox="1">
              <a:spLocks noChangeArrowheads="1"/>
            </p:cNvSpPr>
            <p:nvPr/>
          </p:nvSpPr>
          <p:spPr bwMode="auto">
            <a:xfrm>
              <a:off x="2304" y="3312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0" name="Text Box 44"/>
            <p:cNvSpPr txBox="1">
              <a:spLocks noChangeArrowheads="1"/>
            </p:cNvSpPr>
            <p:nvPr/>
          </p:nvSpPr>
          <p:spPr bwMode="auto">
            <a:xfrm>
              <a:off x="2784" y="2976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3264" y="2976"/>
              <a:ext cx="480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13</a:t>
              </a: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696" y="2976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2784" y="2592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64" name="Text Box 48"/>
            <p:cNvSpPr txBox="1">
              <a:spLocks noChangeArrowheads="1"/>
            </p:cNvSpPr>
            <p:nvPr/>
          </p:nvSpPr>
          <p:spPr bwMode="auto">
            <a:xfrm>
              <a:off x="3264" y="2592"/>
              <a:ext cx="480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3696" y="2592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66" name="Text Box 50"/>
            <p:cNvSpPr txBox="1">
              <a:spLocks noChangeArrowheads="1"/>
            </p:cNvSpPr>
            <p:nvPr/>
          </p:nvSpPr>
          <p:spPr bwMode="auto">
            <a:xfrm>
              <a:off x="2784" y="3744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67" name="Text Box 51"/>
            <p:cNvSpPr txBox="1">
              <a:spLocks noChangeArrowheads="1"/>
            </p:cNvSpPr>
            <p:nvPr/>
          </p:nvSpPr>
          <p:spPr bwMode="auto">
            <a:xfrm>
              <a:off x="3264" y="3744"/>
              <a:ext cx="528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14</a:t>
              </a:r>
            </a:p>
          </p:txBody>
        </p:sp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3696" y="3744"/>
              <a:ext cx="480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9" name="Text Box 53"/>
            <p:cNvSpPr txBox="1">
              <a:spLocks noChangeArrowheads="1"/>
            </p:cNvSpPr>
            <p:nvPr/>
          </p:nvSpPr>
          <p:spPr bwMode="auto">
            <a:xfrm>
              <a:off x="2784" y="3360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70" name="Text Box 54"/>
            <p:cNvSpPr txBox="1">
              <a:spLocks noChangeArrowheads="1"/>
            </p:cNvSpPr>
            <p:nvPr/>
          </p:nvSpPr>
          <p:spPr bwMode="auto">
            <a:xfrm>
              <a:off x="3264" y="3360"/>
              <a:ext cx="480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15</a:t>
              </a: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696" y="3360"/>
              <a:ext cx="480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72" name="Text Box 56"/>
            <p:cNvSpPr txBox="1">
              <a:spLocks noChangeArrowheads="1"/>
            </p:cNvSpPr>
            <p:nvPr/>
          </p:nvSpPr>
          <p:spPr bwMode="auto">
            <a:xfrm>
              <a:off x="2304" y="3744"/>
              <a:ext cx="38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m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73" name="Text Box 57"/>
            <p:cNvSpPr txBox="1">
              <a:spLocks noChangeArrowheads="1"/>
            </p:cNvSpPr>
            <p:nvPr/>
          </p:nvSpPr>
          <p:spPr bwMode="auto">
            <a:xfrm>
              <a:off x="1968" y="2112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AB</a:t>
              </a:r>
            </a:p>
          </p:txBody>
        </p:sp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>
              <a:off x="1584" y="2256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CD</a:t>
              </a:r>
            </a:p>
          </p:txBody>
        </p:sp>
        <p:sp>
          <p:nvSpPr>
            <p:cNvPr id="75" name="Text Box 59"/>
            <p:cNvSpPr txBox="1">
              <a:spLocks noChangeArrowheads="1"/>
            </p:cNvSpPr>
            <p:nvPr/>
          </p:nvSpPr>
          <p:spPr bwMode="auto">
            <a:xfrm>
              <a:off x="2256" y="2304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76" name="Text Box 60"/>
            <p:cNvSpPr txBox="1">
              <a:spLocks noChangeArrowheads="1"/>
            </p:cNvSpPr>
            <p:nvPr/>
          </p:nvSpPr>
          <p:spPr bwMode="auto">
            <a:xfrm>
              <a:off x="2736" y="2304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3264" y="2304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78" name="Text Box 62"/>
            <p:cNvSpPr txBox="1">
              <a:spLocks noChangeArrowheads="1"/>
            </p:cNvSpPr>
            <p:nvPr/>
          </p:nvSpPr>
          <p:spPr bwMode="auto">
            <a:xfrm>
              <a:off x="3696" y="2304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9" name="Text Box 63"/>
            <p:cNvSpPr txBox="1">
              <a:spLocks noChangeArrowheads="1"/>
            </p:cNvSpPr>
            <p:nvPr/>
          </p:nvSpPr>
          <p:spPr bwMode="auto">
            <a:xfrm>
              <a:off x="1824" y="2592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80" name="Text Box 64"/>
            <p:cNvSpPr txBox="1">
              <a:spLocks noChangeArrowheads="1"/>
            </p:cNvSpPr>
            <p:nvPr/>
          </p:nvSpPr>
          <p:spPr bwMode="auto">
            <a:xfrm>
              <a:off x="1824" y="2976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1824" y="3360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82" name="Text Box 66"/>
            <p:cNvSpPr txBox="1">
              <a:spLocks noChangeArrowheads="1"/>
            </p:cNvSpPr>
            <p:nvPr/>
          </p:nvSpPr>
          <p:spPr bwMode="auto">
            <a:xfrm>
              <a:off x="1824" y="3744"/>
              <a:ext cx="432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>
                  <a:latin typeface="Times New Roman" charset="0"/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91" name="Oval 75"/>
          <p:cNvSpPr>
            <a:spLocks noChangeArrowheads="1"/>
          </p:cNvSpPr>
          <p:nvPr/>
        </p:nvSpPr>
        <p:spPr bwMode="auto">
          <a:xfrm>
            <a:off x="2755901" y="3575050"/>
            <a:ext cx="720725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" name="Oval 76"/>
          <p:cNvSpPr>
            <a:spLocks noChangeArrowheads="1"/>
          </p:cNvSpPr>
          <p:nvPr/>
        </p:nvSpPr>
        <p:spPr bwMode="auto">
          <a:xfrm>
            <a:off x="5059364" y="3648075"/>
            <a:ext cx="720725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3" name="Oval 77"/>
          <p:cNvSpPr>
            <a:spLocks noChangeArrowheads="1"/>
          </p:cNvSpPr>
          <p:nvPr/>
        </p:nvSpPr>
        <p:spPr bwMode="auto">
          <a:xfrm>
            <a:off x="3548064" y="4224337"/>
            <a:ext cx="720725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4" name="Oval 78"/>
          <p:cNvSpPr>
            <a:spLocks noChangeArrowheads="1"/>
          </p:cNvSpPr>
          <p:nvPr/>
        </p:nvSpPr>
        <p:spPr bwMode="auto">
          <a:xfrm>
            <a:off x="3548064" y="2351087"/>
            <a:ext cx="720725" cy="5762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71" name="Group 56"/>
          <p:cNvGrpSpPr>
            <a:grpSpLocks/>
          </p:cNvGrpSpPr>
          <p:nvPr/>
        </p:nvGrpSpPr>
        <p:grpSpPr bwMode="auto">
          <a:xfrm>
            <a:off x="2536372" y="2057401"/>
            <a:ext cx="3351213" cy="3049586"/>
            <a:chOff x="637" y="1310"/>
            <a:chExt cx="2111" cy="1921"/>
          </a:xfrm>
        </p:grpSpPr>
        <p:grpSp>
          <p:nvGrpSpPr>
            <p:cNvPr id="172" name="Group 57"/>
            <p:cNvGrpSpPr>
              <a:grpSpLocks/>
            </p:cNvGrpSpPr>
            <p:nvPr/>
          </p:nvGrpSpPr>
          <p:grpSpPr bwMode="auto">
            <a:xfrm>
              <a:off x="637" y="1398"/>
              <a:ext cx="521" cy="450"/>
              <a:chOff x="0" y="2065"/>
              <a:chExt cx="384" cy="439"/>
            </a:xfrm>
          </p:grpSpPr>
          <p:sp>
            <p:nvSpPr>
              <p:cNvPr id="182" name="Line 58"/>
              <p:cNvSpPr>
                <a:spLocks noChangeShapeType="1"/>
              </p:cNvSpPr>
              <p:nvPr/>
            </p:nvSpPr>
            <p:spPr bwMode="auto">
              <a:xfrm>
                <a:off x="384" y="2065"/>
                <a:ext cx="0" cy="4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59"/>
              <p:cNvSpPr>
                <a:spLocks noChangeShapeType="1"/>
              </p:cNvSpPr>
              <p:nvPr/>
            </p:nvSpPr>
            <p:spPr bwMode="auto">
              <a:xfrm>
                <a:off x="0" y="250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3" name="Group 60"/>
            <p:cNvGrpSpPr>
              <a:grpSpLocks/>
            </p:cNvGrpSpPr>
            <p:nvPr/>
          </p:nvGrpSpPr>
          <p:grpSpPr bwMode="auto">
            <a:xfrm rot="5400000">
              <a:off x="2220" y="1304"/>
              <a:ext cx="510" cy="521"/>
              <a:chOff x="0" y="2065"/>
              <a:chExt cx="384" cy="439"/>
            </a:xfrm>
          </p:grpSpPr>
          <p:sp>
            <p:nvSpPr>
              <p:cNvPr id="180" name="Line 61"/>
              <p:cNvSpPr>
                <a:spLocks noChangeShapeType="1"/>
              </p:cNvSpPr>
              <p:nvPr/>
            </p:nvSpPr>
            <p:spPr bwMode="auto">
              <a:xfrm>
                <a:off x="384" y="2065"/>
                <a:ext cx="0" cy="4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62"/>
              <p:cNvSpPr>
                <a:spLocks noChangeShapeType="1"/>
              </p:cNvSpPr>
              <p:nvPr/>
            </p:nvSpPr>
            <p:spPr bwMode="auto">
              <a:xfrm>
                <a:off x="0" y="250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" name="Group 63"/>
            <p:cNvGrpSpPr>
              <a:grpSpLocks/>
            </p:cNvGrpSpPr>
            <p:nvPr/>
          </p:nvGrpSpPr>
          <p:grpSpPr bwMode="auto">
            <a:xfrm rot="10800000">
              <a:off x="2238" y="2704"/>
              <a:ext cx="510" cy="523"/>
              <a:chOff x="0" y="1908"/>
              <a:chExt cx="384" cy="440"/>
            </a:xfrm>
          </p:grpSpPr>
          <p:sp>
            <p:nvSpPr>
              <p:cNvPr id="178" name="Line 64"/>
              <p:cNvSpPr>
                <a:spLocks noChangeShapeType="1"/>
              </p:cNvSpPr>
              <p:nvPr/>
            </p:nvSpPr>
            <p:spPr bwMode="auto">
              <a:xfrm>
                <a:off x="384" y="1908"/>
                <a:ext cx="0" cy="4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65"/>
              <p:cNvSpPr>
                <a:spLocks noChangeShapeType="1"/>
              </p:cNvSpPr>
              <p:nvPr/>
            </p:nvSpPr>
            <p:spPr bwMode="auto">
              <a:xfrm>
                <a:off x="0" y="234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" name="Group 66"/>
            <p:cNvGrpSpPr>
              <a:grpSpLocks/>
            </p:cNvGrpSpPr>
            <p:nvPr/>
          </p:nvGrpSpPr>
          <p:grpSpPr bwMode="auto">
            <a:xfrm rot="-5400000">
              <a:off x="643" y="2715"/>
              <a:ext cx="510" cy="521"/>
              <a:chOff x="-140" y="2065"/>
              <a:chExt cx="384" cy="439"/>
            </a:xfrm>
          </p:grpSpPr>
          <p:sp>
            <p:nvSpPr>
              <p:cNvPr id="176" name="Line 67"/>
              <p:cNvSpPr>
                <a:spLocks noChangeShapeType="1"/>
              </p:cNvSpPr>
              <p:nvPr/>
            </p:nvSpPr>
            <p:spPr bwMode="auto">
              <a:xfrm>
                <a:off x="244" y="2065"/>
                <a:ext cx="0" cy="41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68"/>
              <p:cNvSpPr>
                <a:spLocks noChangeShapeType="1"/>
              </p:cNvSpPr>
              <p:nvPr/>
            </p:nvSpPr>
            <p:spPr bwMode="auto">
              <a:xfrm>
                <a:off x="-140" y="250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84" name="Picture 4"/>
          <p:cNvPicPr>
            <a:picLocks noChangeAspect="1" noChangeArrowheads="1"/>
          </p:cNvPicPr>
          <p:nvPr/>
        </p:nvPicPr>
        <p:blipFill>
          <a:blip r:embed="rId2" cstate="print"/>
          <a:srcRect l="50943" t="6956" r="3423" b="23952"/>
          <a:stretch>
            <a:fillRect/>
          </a:stretch>
        </p:blipFill>
        <p:spPr bwMode="auto">
          <a:xfrm>
            <a:off x="6927962" y="2335666"/>
            <a:ext cx="3054350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33600" y="457200"/>
            <a:ext cx="7848600" cy="563562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r>
              <a:rPr lang="zh-CN" altLang="en-US" kern="0" dirty="0">
                <a:solidFill>
                  <a:schemeClr val="tx1"/>
                </a:solidFill>
              </a:rPr>
              <a:t>卡诺图化简的一般原则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4400" y="1219200"/>
            <a:ext cx="10439399" cy="4724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ClrTx/>
              <a:buFont typeface="Wingdings" panose="05000000000000000000" pitchFamily="2" charset="2"/>
              <a:buChar char=""/>
            </a:pPr>
            <a:r>
              <a:rPr lang="zh-CN" altLang="en-US" sz="2400" kern="0" dirty="0"/>
              <a:t>在卡诺图中寻找卡诺圈，对卡诺圈内的最小项进行合并。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−"/>
            </a:pPr>
            <a:r>
              <a:rPr lang="zh-CN" altLang="en-US" sz="2400" kern="0" dirty="0"/>
              <a:t>卡诺圈内的方格个数为</a:t>
            </a:r>
            <a:r>
              <a:rPr lang="en-US" altLang="zh-CN" sz="2400" kern="0" dirty="0"/>
              <a:t>2</a:t>
            </a:r>
            <a:r>
              <a:rPr lang="en-US" altLang="zh-CN" sz="2400" kern="0" baseline="30000" dirty="0"/>
              <a:t>m</a:t>
            </a:r>
            <a:r>
              <a:rPr lang="zh-CN" altLang="en-US" sz="2400" kern="0" dirty="0"/>
              <a:t>个</a:t>
            </a:r>
            <a:endParaRPr lang="en-US" altLang="zh-CN" sz="2400" kern="0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−"/>
            </a:pPr>
            <a:r>
              <a:rPr lang="zh-CN" altLang="en-US" sz="2400" kern="0" dirty="0"/>
              <a:t>卡诺圈内的输出必须全部是</a:t>
            </a:r>
            <a:r>
              <a:rPr lang="en-US" altLang="zh-CN" sz="2400" kern="0" dirty="0"/>
              <a:t>1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−"/>
            </a:pPr>
            <a:r>
              <a:rPr lang="zh-CN" altLang="en-US" sz="2400" kern="0" dirty="0"/>
              <a:t>卡诺圈是一个广义上的“矩形”</a:t>
            </a:r>
          </a:p>
          <a:p>
            <a:pPr>
              <a:lnSpc>
                <a:spcPct val="120000"/>
              </a:lnSpc>
              <a:buClrTx/>
              <a:buFont typeface="Wingdings" panose="05000000000000000000" pitchFamily="2" charset="2"/>
              <a:buChar char=""/>
            </a:pPr>
            <a:r>
              <a:rPr lang="zh-CN" altLang="en-US" sz="2400" kern="0" dirty="0"/>
              <a:t>化简时的原则</a:t>
            </a:r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−"/>
            </a:pPr>
            <a:r>
              <a:rPr lang="zh-CN" altLang="en-US" sz="2400" kern="0" dirty="0"/>
              <a:t>每个卡诺圈越大越好</a:t>
            </a:r>
            <a:endParaRPr lang="en-US" altLang="zh-CN" sz="2400" kern="0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−"/>
            </a:pPr>
            <a:r>
              <a:rPr lang="zh-CN" altLang="en-US" sz="2400" kern="0" dirty="0"/>
              <a:t>卡诺圈越少越好</a:t>
            </a:r>
            <a:endParaRPr lang="en-US" altLang="zh-CN" sz="2400" kern="0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−"/>
            </a:pPr>
            <a:r>
              <a:rPr lang="zh-CN" altLang="en-US" sz="2400" kern="0" dirty="0"/>
              <a:t>卡诺圈必须覆盖所有的输出为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的方格</a:t>
            </a:r>
            <a:endParaRPr lang="en-US" altLang="zh-CN" sz="2400" kern="0" dirty="0"/>
          </a:p>
          <a:p>
            <a:pPr lvl="1">
              <a:lnSpc>
                <a:spcPct val="120000"/>
              </a:lnSpc>
              <a:buClrTx/>
              <a:buFont typeface="Arial" panose="020B0604020202020204" pitchFamily="34" charset="0"/>
              <a:buChar char="−"/>
            </a:pPr>
            <a:r>
              <a:rPr lang="zh-CN" altLang="en-US" sz="2400" kern="0" dirty="0"/>
              <a:t>卡诺圈之间不存在包含关系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610476" y="2527301"/>
            <a:ext cx="2659063" cy="2205037"/>
            <a:chOff x="3051" y="2316"/>
            <a:chExt cx="1308" cy="113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32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05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378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051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032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705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378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051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032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705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378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051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032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705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78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051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051" y="2316"/>
              <a:ext cx="13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51" y="2316"/>
              <a:ext cx="0" cy="1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378" y="2316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705" y="2316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032" y="2316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359" y="2316"/>
              <a:ext cx="0" cy="1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051" y="2600"/>
              <a:ext cx="1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051" y="2884"/>
              <a:ext cx="1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051" y="3168"/>
              <a:ext cx="1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051" y="3452"/>
              <a:ext cx="13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7596189" y="2352675"/>
            <a:ext cx="1387475" cy="250825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latin typeface="Comic Sans MS" pitchFamily="66" charset="0"/>
              <a:ea typeface="宋体" pitchFamily="2" charset="-122"/>
            </a:endParaRPr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7391401" y="2011362"/>
            <a:ext cx="3122613" cy="3162300"/>
            <a:chOff x="2880" y="2016"/>
            <a:chExt cx="1536" cy="1630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880" y="3129"/>
              <a:ext cx="3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071" y="3129"/>
              <a:ext cx="0" cy="5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880" y="2548"/>
              <a:ext cx="3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V="1">
              <a:off x="3278" y="2016"/>
              <a:ext cx="0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4075" y="3129"/>
              <a:ext cx="34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3278" y="3129"/>
              <a:ext cx="0" cy="5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>
              <a:off x="4075" y="2548"/>
              <a:ext cx="34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4075" y="2160"/>
              <a:ext cx="0" cy="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8399464" y="3124201"/>
            <a:ext cx="1068387" cy="465137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latin typeface="Times New Roman" charset="0"/>
              <a:ea typeface="宋体" pitchFamily="2" charset="-122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7751764" y="3662362"/>
            <a:ext cx="1068387" cy="465138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26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7435" y="545135"/>
            <a:ext cx="2470148" cy="563562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</a:rPr>
              <a:t>Example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9621838" cy="39624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F(A,B,C,D) = </a:t>
            </a:r>
            <a:r>
              <a:rPr lang="en-US" altLang="zh-CN" sz="2400" dirty="0">
                <a:cs typeface="Times New Roman" charset="0"/>
              </a:rPr>
              <a:t>∑</a:t>
            </a:r>
            <a:r>
              <a:rPr lang="en-US" altLang="zh-CN" sz="2400" dirty="0"/>
              <a:t>(0,1,2,3,4,5,6,7,8,10,13)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6829425" y="3147106"/>
            <a:ext cx="2076450" cy="1803400"/>
            <a:chOff x="3051" y="2316"/>
            <a:chExt cx="1308" cy="1136"/>
          </a:xfrm>
        </p:grpSpPr>
        <p:sp>
          <p:nvSpPr>
            <p:cNvPr id="40005" name="Rectangle 45"/>
            <p:cNvSpPr>
              <a:spLocks noChangeArrowheads="1"/>
            </p:cNvSpPr>
            <p:nvPr/>
          </p:nvSpPr>
          <p:spPr bwMode="auto">
            <a:xfrm>
              <a:off x="4032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06" name="Rectangle 46"/>
            <p:cNvSpPr>
              <a:spLocks noChangeArrowheads="1"/>
            </p:cNvSpPr>
            <p:nvPr/>
          </p:nvSpPr>
          <p:spPr bwMode="auto">
            <a:xfrm>
              <a:off x="3705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007" name="Rectangle 47"/>
            <p:cNvSpPr>
              <a:spLocks noChangeArrowheads="1"/>
            </p:cNvSpPr>
            <p:nvPr/>
          </p:nvSpPr>
          <p:spPr bwMode="auto">
            <a:xfrm>
              <a:off x="3378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08" name="Rectangle 48"/>
            <p:cNvSpPr>
              <a:spLocks noChangeArrowheads="1"/>
            </p:cNvSpPr>
            <p:nvPr/>
          </p:nvSpPr>
          <p:spPr bwMode="auto">
            <a:xfrm>
              <a:off x="3051" y="3168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09" name="Rectangle 49"/>
            <p:cNvSpPr>
              <a:spLocks noChangeArrowheads="1"/>
            </p:cNvSpPr>
            <p:nvPr/>
          </p:nvSpPr>
          <p:spPr bwMode="auto">
            <a:xfrm>
              <a:off x="4032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010" name="Rectangle 50"/>
            <p:cNvSpPr>
              <a:spLocks noChangeArrowheads="1"/>
            </p:cNvSpPr>
            <p:nvPr/>
          </p:nvSpPr>
          <p:spPr bwMode="auto">
            <a:xfrm>
              <a:off x="3705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011" name="Rectangle 51"/>
            <p:cNvSpPr>
              <a:spLocks noChangeArrowheads="1"/>
            </p:cNvSpPr>
            <p:nvPr/>
          </p:nvSpPr>
          <p:spPr bwMode="auto">
            <a:xfrm>
              <a:off x="3378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12" name="Rectangle 52"/>
            <p:cNvSpPr>
              <a:spLocks noChangeArrowheads="1"/>
            </p:cNvSpPr>
            <p:nvPr/>
          </p:nvSpPr>
          <p:spPr bwMode="auto">
            <a:xfrm>
              <a:off x="3051" y="2884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13" name="Rectangle 53"/>
            <p:cNvSpPr>
              <a:spLocks noChangeArrowheads="1"/>
            </p:cNvSpPr>
            <p:nvPr/>
          </p:nvSpPr>
          <p:spPr bwMode="auto">
            <a:xfrm>
              <a:off x="4032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014" name="Rectangle 54"/>
            <p:cNvSpPr>
              <a:spLocks noChangeArrowheads="1"/>
            </p:cNvSpPr>
            <p:nvPr/>
          </p:nvSpPr>
          <p:spPr bwMode="auto">
            <a:xfrm>
              <a:off x="3705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15" name="Rectangle 55"/>
            <p:cNvSpPr>
              <a:spLocks noChangeArrowheads="1"/>
            </p:cNvSpPr>
            <p:nvPr/>
          </p:nvSpPr>
          <p:spPr bwMode="auto">
            <a:xfrm>
              <a:off x="3378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16" name="Rectangle 56"/>
            <p:cNvSpPr>
              <a:spLocks noChangeArrowheads="1"/>
            </p:cNvSpPr>
            <p:nvPr/>
          </p:nvSpPr>
          <p:spPr bwMode="auto">
            <a:xfrm>
              <a:off x="3051" y="2600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17" name="Rectangle 57"/>
            <p:cNvSpPr>
              <a:spLocks noChangeArrowheads="1"/>
            </p:cNvSpPr>
            <p:nvPr/>
          </p:nvSpPr>
          <p:spPr bwMode="auto">
            <a:xfrm>
              <a:off x="4032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18" name="Rectangle 58"/>
            <p:cNvSpPr>
              <a:spLocks noChangeArrowheads="1"/>
            </p:cNvSpPr>
            <p:nvPr/>
          </p:nvSpPr>
          <p:spPr bwMode="auto">
            <a:xfrm>
              <a:off x="3705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40019" name="Rectangle 59"/>
            <p:cNvSpPr>
              <a:spLocks noChangeArrowheads="1"/>
            </p:cNvSpPr>
            <p:nvPr/>
          </p:nvSpPr>
          <p:spPr bwMode="auto">
            <a:xfrm>
              <a:off x="3378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20" name="Rectangle 60"/>
            <p:cNvSpPr>
              <a:spLocks noChangeArrowheads="1"/>
            </p:cNvSpPr>
            <p:nvPr/>
          </p:nvSpPr>
          <p:spPr bwMode="auto">
            <a:xfrm>
              <a:off x="3051" y="2316"/>
              <a:ext cx="327" cy="2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40021" name="Line 61"/>
            <p:cNvSpPr>
              <a:spLocks noChangeShapeType="1"/>
            </p:cNvSpPr>
            <p:nvPr/>
          </p:nvSpPr>
          <p:spPr bwMode="auto">
            <a:xfrm>
              <a:off x="3051" y="2316"/>
              <a:ext cx="13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2" name="Line 62"/>
            <p:cNvSpPr>
              <a:spLocks noChangeShapeType="1"/>
            </p:cNvSpPr>
            <p:nvPr/>
          </p:nvSpPr>
          <p:spPr bwMode="auto">
            <a:xfrm>
              <a:off x="3051" y="2316"/>
              <a:ext cx="0" cy="1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3" name="Line 63"/>
            <p:cNvSpPr>
              <a:spLocks noChangeShapeType="1"/>
            </p:cNvSpPr>
            <p:nvPr/>
          </p:nvSpPr>
          <p:spPr bwMode="auto">
            <a:xfrm>
              <a:off x="3378" y="2316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4" name="Line 64"/>
            <p:cNvSpPr>
              <a:spLocks noChangeShapeType="1"/>
            </p:cNvSpPr>
            <p:nvPr/>
          </p:nvSpPr>
          <p:spPr bwMode="auto">
            <a:xfrm>
              <a:off x="3705" y="2316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5" name="Line 65"/>
            <p:cNvSpPr>
              <a:spLocks noChangeShapeType="1"/>
            </p:cNvSpPr>
            <p:nvPr/>
          </p:nvSpPr>
          <p:spPr bwMode="auto">
            <a:xfrm>
              <a:off x="4032" y="2316"/>
              <a:ext cx="0" cy="1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6" name="Line 66"/>
            <p:cNvSpPr>
              <a:spLocks noChangeShapeType="1"/>
            </p:cNvSpPr>
            <p:nvPr/>
          </p:nvSpPr>
          <p:spPr bwMode="auto">
            <a:xfrm>
              <a:off x="4359" y="2316"/>
              <a:ext cx="0" cy="11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7" name="Line 67"/>
            <p:cNvSpPr>
              <a:spLocks noChangeShapeType="1"/>
            </p:cNvSpPr>
            <p:nvPr/>
          </p:nvSpPr>
          <p:spPr bwMode="auto">
            <a:xfrm>
              <a:off x="3051" y="2600"/>
              <a:ext cx="1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8" name="Line 68"/>
            <p:cNvSpPr>
              <a:spLocks noChangeShapeType="1"/>
            </p:cNvSpPr>
            <p:nvPr/>
          </p:nvSpPr>
          <p:spPr bwMode="auto">
            <a:xfrm>
              <a:off x="3051" y="2884"/>
              <a:ext cx="1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9" name="Line 69"/>
            <p:cNvSpPr>
              <a:spLocks noChangeShapeType="1"/>
            </p:cNvSpPr>
            <p:nvPr/>
          </p:nvSpPr>
          <p:spPr bwMode="auto">
            <a:xfrm>
              <a:off x="3051" y="3168"/>
              <a:ext cx="13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30" name="Line 70"/>
            <p:cNvSpPr>
              <a:spLocks noChangeShapeType="1"/>
            </p:cNvSpPr>
            <p:nvPr/>
          </p:nvSpPr>
          <p:spPr bwMode="auto">
            <a:xfrm>
              <a:off x="3051" y="3452"/>
              <a:ext cx="13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91" name="Rectangle 71"/>
          <p:cNvSpPr>
            <a:spLocks noChangeArrowheads="1"/>
          </p:cNvSpPr>
          <p:nvPr/>
        </p:nvSpPr>
        <p:spPr bwMode="auto">
          <a:xfrm>
            <a:off x="6888163" y="3232831"/>
            <a:ext cx="895350" cy="1655762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latin typeface="Comic Sans MS" pitchFamily="66" charset="0"/>
              <a:ea typeface="宋体" pitchFamily="2" charset="-122"/>
            </a:endParaRP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6610350" y="2804207"/>
            <a:ext cx="2438400" cy="2587625"/>
            <a:chOff x="2880" y="2016"/>
            <a:chExt cx="1536" cy="1630"/>
          </a:xfrm>
        </p:grpSpPr>
        <p:sp>
          <p:nvSpPr>
            <p:cNvPr id="39997" name="Line 73"/>
            <p:cNvSpPr>
              <a:spLocks noChangeShapeType="1"/>
            </p:cNvSpPr>
            <p:nvPr/>
          </p:nvSpPr>
          <p:spPr bwMode="auto">
            <a:xfrm>
              <a:off x="2880" y="3129"/>
              <a:ext cx="3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8" name="Line 74"/>
            <p:cNvSpPr>
              <a:spLocks noChangeShapeType="1"/>
            </p:cNvSpPr>
            <p:nvPr/>
          </p:nvSpPr>
          <p:spPr bwMode="auto">
            <a:xfrm>
              <a:off x="4071" y="3129"/>
              <a:ext cx="0" cy="5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9" name="Line 75"/>
            <p:cNvSpPr>
              <a:spLocks noChangeShapeType="1"/>
            </p:cNvSpPr>
            <p:nvPr/>
          </p:nvSpPr>
          <p:spPr bwMode="auto">
            <a:xfrm>
              <a:off x="2880" y="2548"/>
              <a:ext cx="3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0" name="Line 76"/>
            <p:cNvSpPr>
              <a:spLocks noChangeShapeType="1"/>
            </p:cNvSpPr>
            <p:nvPr/>
          </p:nvSpPr>
          <p:spPr bwMode="auto">
            <a:xfrm flipV="1">
              <a:off x="3278" y="2016"/>
              <a:ext cx="0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Line 77"/>
            <p:cNvSpPr>
              <a:spLocks noChangeShapeType="1"/>
            </p:cNvSpPr>
            <p:nvPr/>
          </p:nvSpPr>
          <p:spPr bwMode="auto">
            <a:xfrm flipH="1">
              <a:off x="4075" y="3129"/>
              <a:ext cx="34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2" name="Line 78"/>
            <p:cNvSpPr>
              <a:spLocks noChangeShapeType="1"/>
            </p:cNvSpPr>
            <p:nvPr/>
          </p:nvSpPr>
          <p:spPr bwMode="auto">
            <a:xfrm>
              <a:off x="3278" y="3129"/>
              <a:ext cx="0" cy="5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3" name="Line 79"/>
            <p:cNvSpPr>
              <a:spLocks noChangeShapeType="1"/>
            </p:cNvSpPr>
            <p:nvPr/>
          </p:nvSpPr>
          <p:spPr bwMode="auto">
            <a:xfrm flipH="1">
              <a:off x="4075" y="2548"/>
              <a:ext cx="34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4" name="Line 80"/>
            <p:cNvSpPr>
              <a:spLocks noChangeShapeType="1"/>
            </p:cNvSpPr>
            <p:nvPr/>
          </p:nvSpPr>
          <p:spPr bwMode="auto">
            <a:xfrm flipV="1">
              <a:off x="4075" y="2160"/>
              <a:ext cx="0" cy="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01" name="Rectangle 81"/>
          <p:cNvSpPr>
            <a:spLocks noChangeArrowheads="1"/>
          </p:cNvSpPr>
          <p:nvPr/>
        </p:nvSpPr>
        <p:spPr bwMode="auto">
          <a:xfrm>
            <a:off x="7423150" y="3642406"/>
            <a:ext cx="833438" cy="381000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000">
              <a:latin typeface="Times New Roman" charset="0"/>
              <a:ea typeface="宋体" pitchFamily="2" charset="-122"/>
            </a:endParaRPr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1807143" y="2573682"/>
            <a:ext cx="2895600" cy="2403475"/>
            <a:chOff x="760" y="2296"/>
            <a:chExt cx="1824" cy="1514"/>
          </a:xfrm>
        </p:grpSpPr>
        <p:sp>
          <p:nvSpPr>
            <p:cNvPr id="39949" name="Line 4"/>
            <p:cNvSpPr>
              <a:spLocks noChangeShapeType="1"/>
            </p:cNvSpPr>
            <p:nvPr/>
          </p:nvSpPr>
          <p:spPr bwMode="auto">
            <a:xfrm>
              <a:off x="2476" y="2514"/>
              <a:ext cx="0" cy="396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Line 5"/>
            <p:cNvSpPr>
              <a:spLocks noChangeShapeType="1"/>
            </p:cNvSpPr>
            <p:nvPr/>
          </p:nvSpPr>
          <p:spPr bwMode="auto">
            <a:xfrm>
              <a:off x="1096" y="2514"/>
              <a:ext cx="276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6"/>
            <p:cNvSpPr>
              <a:spLocks noChangeShapeType="1"/>
            </p:cNvSpPr>
            <p:nvPr/>
          </p:nvSpPr>
          <p:spPr bwMode="auto">
            <a:xfrm>
              <a:off x="1096" y="2514"/>
              <a:ext cx="0" cy="396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Line 7"/>
            <p:cNvSpPr>
              <a:spLocks noChangeShapeType="1"/>
            </p:cNvSpPr>
            <p:nvPr/>
          </p:nvSpPr>
          <p:spPr bwMode="auto">
            <a:xfrm>
              <a:off x="1372" y="2514"/>
              <a:ext cx="276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Line 8"/>
            <p:cNvSpPr>
              <a:spLocks noChangeShapeType="1"/>
            </p:cNvSpPr>
            <p:nvPr/>
          </p:nvSpPr>
          <p:spPr bwMode="auto">
            <a:xfrm>
              <a:off x="1648" y="2514"/>
              <a:ext cx="276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Line 9"/>
            <p:cNvSpPr>
              <a:spLocks noChangeShapeType="1"/>
            </p:cNvSpPr>
            <p:nvPr/>
          </p:nvSpPr>
          <p:spPr bwMode="auto">
            <a:xfrm>
              <a:off x="1924" y="2514"/>
              <a:ext cx="276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10"/>
            <p:cNvSpPr>
              <a:spLocks noChangeShapeType="1"/>
            </p:cNvSpPr>
            <p:nvPr/>
          </p:nvSpPr>
          <p:spPr bwMode="auto">
            <a:xfrm>
              <a:off x="2200" y="2514"/>
              <a:ext cx="276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Rectangle 11"/>
            <p:cNvSpPr>
              <a:spLocks noChangeArrowheads="1"/>
            </p:cNvSpPr>
            <p:nvPr/>
          </p:nvSpPr>
          <p:spPr bwMode="auto">
            <a:xfrm>
              <a:off x="1019" y="2296"/>
              <a:ext cx="342" cy="19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 dirty="0">
                  <a:latin typeface="Verdana" pitchFamily="34" charset="0"/>
                </a:rPr>
                <a:t>AB</a:t>
              </a:r>
            </a:p>
          </p:txBody>
        </p:sp>
        <p:sp>
          <p:nvSpPr>
            <p:cNvPr id="39957" name="Rectangle 12"/>
            <p:cNvSpPr>
              <a:spLocks noChangeArrowheads="1"/>
            </p:cNvSpPr>
            <p:nvPr/>
          </p:nvSpPr>
          <p:spPr bwMode="auto">
            <a:xfrm>
              <a:off x="797" y="2523"/>
              <a:ext cx="365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sz="1800" dirty="0">
                  <a:latin typeface="Verdana" pitchFamily="34" charset="0"/>
                </a:rPr>
                <a:t>CD</a:t>
              </a:r>
            </a:p>
          </p:txBody>
        </p:sp>
        <p:sp>
          <p:nvSpPr>
            <p:cNvPr id="39958" name="Rectangle 13"/>
            <p:cNvSpPr>
              <a:spLocks noChangeArrowheads="1"/>
            </p:cNvSpPr>
            <p:nvPr/>
          </p:nvSpPr>
          <p:spPr bwMode="auto">
            <a:xfrm>
              <a:off x="760" y="3524"/>
              <a:ext cx="365" cy="2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59" name="Rectangle 14"/>
            <p:cNvSpPr>
              <a:spLocks noChangeArrowheads="1"/>
            </p:cNvSpPr>
            <p:nvPr/>
          </p:nvSpPr>
          <p:spPr bwMode="auto">
            <a:xfrm>
              <a:off x="760" y="3238"/>
              <a:ext cx="365" cy="2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60" name="Rectangle 15"/>
            <p:cNvSpPr>
              <a:spLocks noChangeArrowheads="1"/>
            </p:cNvSpPr>
            <p:nvPr/>
          </p:nvSpPr>
          <p:spPr bwMode="auto">
            <a:xfrm>
              <a:off x="760" y="2952"/>
              <a:ext cx="365" cy="2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61" name="Rectangle 16"/>
            <p:cNvSpPr>
              <a:spLocks noChangeArrowheads="1"/>
            </p:cNvSpPr>
            <p:nvPr/>
          </p:nvSpPr>
          <p:spPr bwMode="auto">
            <a:xfrm>
              <a:off x="760" y="2667"/>
              <a:ext cx="365" cy="2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62" name="Rectangle 17"/>
            <p:cNvSpPr>
              <a:spLocks noChangeArrowheads="1"/>
            </p:cNvSpPr>
            <p:nvPr/>
          </p:nvSpPr>
          <p:spPr bwMode="auto">
            <a:xfrm>
              <a:off x="2219" y="3524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63" name="Rectangle 18"/>
            <p:cNvSpPr>
              <a:spLocks noChangeArrowheads="1"/>
            </p:cNvSpPr>
            <p:nvPr/>
          </p:nvSpPr>
          <p:spPr bwMode="auto">
            <a:xfrm>
              <a:off x="1854" y="3524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64" name="Rectangle 19"/>
            <p:cNvSpPr>
              <a:spLocks noChangeArrowheads="1"/>
            </p:cNvSpPr>
            <p:nvPr/>
          </p:nvSpPr>
          <p:spPr bwMode="auto">
            <a:xfrm>
              <a:off x="1490" y="3524"/>
              <a:ext cx="364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65" name="Rectangle 20"/>
            <p:cNvSpPr>
              <a:spLocks noChangeArrowheads="1"/>
            </p:cNvSpPr>
            <p:nvPr/>
          </p:nvSpPr>
          <p:spPr bwMode="auto">
            <a:xfrm>
              <a:off x="1125" y="3524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66" name="Rectangle 21"/>
            <p:cNvSpPr>
              <a:spLocks noChangeArrowheads="1"/>
            </p:cNvSpPr>
            <p:nvPr/>
          </p:nvSpPr>
          <p:spPr bwMode="auto">
            <a:xfrm>
              <a:off x="2219" y="3238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67" name="Rectangle 22"/>
            <p:cNvSpPr>
              <a:spLocks noChangeArrowheads="1"/>
            </p:cNvSpPr>
            <p:nvPr/>
          </p:nvSpPr>
          <p:spPr bwMode="auto">
            <a:xfrm>
              <a:off x="1854" y="3238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68" name="Rectangle 23"/>
            <p:cNvSpPr>
              <a:spLocks noChangeArrowheads="1"/>
            </p:cNvSpPr>
            <p:nvPr/>
          </p:nvSpPr>
          <p:spPr bwMode="auto">
            <a:xfrm>
              <a:off x="1490" y="3238"/>
              <a:ext cx="364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69" name="Rectangle 24"/>
            <p:cNvSpPr>
              <a:spLocks noChangeArrowheads="1"/>
            </p:cNvSpPr>
            <p:nvPr/>
          </p:nvSpPr>
          <p:spPr bwMode="auto">
            <a:xfrm>
              <a:off x="1125" y="3238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0" name="Rectangle 25"/>
            <p:cNvSpPr>
              <a:spLocks noChangeArrowheads="1"/>
            </p:cNvSpPr>
            <p:nvPr/>
          </p:nvSpPr>
          <p:spPr bwMode="auto">
            <a:xfrm>
              <a:off x="2219" y="2952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71" name="Rectangle 26"/>
            <p:cNvSpPr>
              <a:spLocks noChangeArrowheads="1"/>
            </p:cNvSpPr>
            <p:nvPr/>
          </p:nvSpPr>
          <p:spPr bwMode="auto">
            <a:xfrm>
              <a:off x="1854" y="2952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2" name="Rectangle 27"/>
            <p:cNvSpPr>
              <a:spLocks noChangeArrowheads="1"/>
            </p:cNvSpPr>
            <p:nvPr/>
          </p:nvSpPr>
          <p:spPr bwMode="auto">
            <a:xfrm>
              <a:off x="1490" y="2952"/>
              <a:ext cx="364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3" name="Rectangle 28"/>
            <p:cNvSpPr>
              <a:spLocks noChangeArrowheads="1"/>
            </p:cNvSpPr>
            <p:nvPr/>
          </p:nvSpPr>
          <p:spPr bwMode="auto">
            <a:xfrm>
              <a:off x="1125" y="2952"/>
              <a:ext cx="365" cy="2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4" name="Rectangle 29"/>
            <p:cNvSpPr>
              <a:spLocks noChangeArrowheads="1"/>
            </p:cNvSpPr>
            <p:nvPr/>
          </p:nvSpPr>
          <p:spPr bwMode="auto">
            <a:xfrm>
              <a:off x="2219" y="2667"/>
              <a:ext cx="365" cy="28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 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5" name="Rectangle 30"/>
            <p:cNvSpPr>
              <a:spLocks noChangeArrowheads="1"/>
            </p:cNvSpPr>
            <p:nvPr/>
          </p:nvSpPr>
          <p:spPr bwMode="auto">
            <a:xfrm>
              <a:off x="1854" y="2667"/>
              <a:ext cx="365" cy="28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 baseline="-25000">
                <a:latin typeface="Verdana" pitchFamily="34" charset="0"/>
              </a:endParaRPr>
            </a:p>
          </p:txBody>
        </p:sp>
        <p:sp>
          <p:nvSpPr>
            <p:cNvPr id="39976" name="Rectangle 31"/>
            <p:cNvSpPr>
              <a:spLocks noChangeArrowheads="1"/>
            </p:cNvSpPr>
            <p:nvPr/>
          </p:nvSpPr>
          <p:spPr bwMode="auto">
            <a:xfrm>
              <a:off x="1490" y="2667"/>
              <a:ext cx="364" cy="28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dirty="0">
                  <a:latin typeface="Verdana" pitchFamily="34" charset="0"/>
                </a:rPr>
                <a:t> 1</a:t>
              </a:r>
              <a:endParaRPr lang="en-US" altLang="zh-CN" baseline="-25000" dirty="0">
                <a:latin typeface="Verdana" pitchFamily="34" charset="0"/>
              </a:endParaRPr>
            </a:p>
          </p:txBody>
        </p:sp>
        <p:sp>
          <p:nvSpPr>
            <p:cNvPr id="39977" name="Rectangle 32"/>
            <p:cNvSpPr>
              <a:spLocks noChangeArrowheads="1"/>
            </p:cNvSpPr>
            <p:nvPr/>
          </p:nvSpPr>
          <p:spPr bwMode="auto">
            <a:xfrm>
              <a:off x="1125" y="2667"/>
              <a:ext cx="365" cy="28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  <a:endParaRPr lang="en-US" altLang="zh-CN" baseline="-25000">
                <a:latin typeface="Verdana" pitchFamily="34" charset="0"/>
              </a:endParaRPr>
            </a:p>
          </p:txBody>
        </p:sp>
        <p:sp>
          <p:nvSpPr>
            <p:cNvPr id="39978" name="Line 33"/>
            <p:cNvSpPr>
              <a:spLocks noChangeShapeType="1"/>
            </p:cNvSpPr>
            <p:nvPr/>
          </p:nvSpPr>
          <p:spPr bwMode="auto">
            <a:xfrm>
              <a:off x="1014" y="2455"/>
              <a:ext cx="111" cy="2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Line 34"/>
            <p:cNvSpPr>
              <a:spLocks noChangeShapeType="1"/>
            </p:cNvSpPr>
            <p:nvPr/>
          </p:nvSpPr>
          <p:spPr bwMode="auto">
            <a:xfrm>
              <a:off x="1125" y="2667"/>
              <a:ext cx="0" cy="1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0" name="Line 35"/>
            <p:cNvSpPr>
              <a:spLocks noChangeShapeType="1"/>
            </p:cNvSpPr>
            <p:nvPr/>
          </p:nvSpPr>
          <p:spPr bwMode="auto">
            <a:xfrm>
              <a:off x="1125" y="2667"/>
              <a:ext cx="1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1" name="Line 36"/>
            <p:cNvSpPr>
              <a:spLocks noChangeShapeType="1"/>
            </p:cNvSpPr>
            <p:nvPr/>
          </p:nvSpPr>
          <p:spPr bwMode="auto">
            <a:xfrm>
              <a:off x="1490" y="2667"/>
              <a:ext cx="0" cy="1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2" name="Line 37"/>
            <p:cNvSpPr>
              <a:spLocks noChangeShapeType="1"/>
            </p:cNvSpPr>
            <p:nvPr/>
          </p:nvSpPr>
          <p:spPr bwMode="auto">
            <a:xfrm>
              <a:off x="1854" y="2667"/>
              <a:ext cx="0" cy="1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3" name="Line 38"/>
            <p:cNvSpPr>
              <a:spLocks noChangeShapeType="1"/>
            </p:cNvSpPr>
            <p:nvPr/>
          </p:nvSpPr>
          <p:spPr bwMode="auto">
            <a:xfrm>
              <a:off x="2219" y="2667"/>
              <a:ext cx="0" cy="1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Line 39"/>
            <p:cNvSpPr>
              <a:spLocks noChangeShapeType="1"/>
            </p:cNvSpPr>
            <p:nvPr/>
          </p:nvSpPr>
          <p:spPr bwMode="auto">
            <a:xfrm>
              <a:off x="2584" y="2667"/>
              <a:ext cx="0" cy="114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5" name="Line 40"/>
            <p:cNvSpPr>
              <a:spLocks noChangeShapeType="1"/>
            </p:cNvSpPr>
            <p:nvPr/>
          </p:nvSpPr>
          <p:spPr bwMode="auto">
            <a:xfrm>
              <a:off x="1125" y="2952"/>
              <a:ext cx="1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Line 41"/>
            <p:cNvSpPr>
              <a:spLocks noChangeShapeType="1"/>
            </p:cNvSpPr>
            <p:nvPr/>
          </p:nvSpPr>
          <p:spPr bwMode="auto">
            <a:xfrm>
              <a:off x="1125" y="3238"/>
              <a:ext cx="1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7" name="Line 42"/>
            <p:cNvSpPr>
              <a:spLocks noChangeShapeType="1"/>
            </p:cNvSpPr>
            <p:nvPr/>
          </p:nvSpPr>
          <p:spPr bwMode="auto">
            <a:xfrm>
              <a:off x="1125" y="3524"/>
              <a:ext cx="1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Line 43"/>
            <p:cNvSpPr>
              <a:spLocks noChangeShapeType="1"/>
            </p:cNvSpPr>
            <p:nvPr/>
          </p:nvSpPr>
          <p:spPr bwMode="auto">
            <a:xfrm>
              <a:off x="1125" y="3810"/>
              <a:ext cx="14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9" name="Text Box 82"/>
            <p:cNvSpPr txBox="1">
              <a:spLocks noChangeArrowheads="1"/>
            </p:cNvSpPr>
            <p:nvPr/>
          </p:nvSpPr>
          <p:spPr bwMode="auto">
            <a:xfrm>
              <a:off x="1155" y="2438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39990" name="Text Box 83"/>
            <p:cNvSpPr txBox="1">
              <a:spLocks noChangeArrowheads="1"/>
            </p:cNvSpPr>
            <p:nvPr/>
          </p:nvSpPr>
          <p:spPr bwMode="auto">
            <a:xfrm>
              <a:off x="1523" y="2438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39991" name="Text Box 84"/>
            <p:cNvSpPr txBox="1">
              <a:spLocks noChangeArrowheads="1"/>
            </p:cNvSpPr>
            <p:nvPr/>
          </p:nvSpPr>
          <p:spPr bwMode="auto">
            <a:xfrm>
              <a:off x="1920" y="2438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39992" name="Text Box 85"/>
            <p:cNvSpPr txBox="1">
              <a:spLocks noChangeArrowheads="1"/>
            </p:cNvSpPr>
            <p:nvPr/>
          </p:nvSpPr>
          <p:spPr bwMode="auto">
            <a:xfrm>
              <a:off x="2289" y="2438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39993" name="Text Box 86"/>
            <p:cNvSpPr txBox="1">
              <a:spLocks noChangeArrowheads="1"/>
            </p:cNvSpPr>
            <p:nvPr/>
          </p:nvSpPr>
          <p:spPr bwMode="auto">
            <a:xfrm>
              <a:off x="822" y="2660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39994" name="Text Box 87"/>
            <p:cNvSpPr txBox="1">
              <a:spLocks noChangeArrowheads="1"/>
            </p:cNvSpPr>
            <p:nvPr/>
          </p:nvSpPr>
          <p:spPr bwMode="auto">
            <a:xfrm>
              <a:off x="822" y="2972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39995" name="Text Box 88"/>
            <p:cNvSpPr txBox="1">
              <a:spLocks noChangeArrowheads="1"/>
            </p:cNvSpPr>
            <p:nvPr/>
          </p:nvSpPr>
          <p:spPr bwMode="auto">
            <a:xfrm>
              <a:off x="822" y="3256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39996" name="Text Box 89"/>
            <p:cNvSpPr txBox="1">
              <a:spLocks noChangeArrowheads="1"/>
            </p:cNvSpPr>
            <p:nvPr/>
          </p:nvSpPr>
          <p:spPr bwMode="auto">
            <a:xfrm>
              <a:off x="822" y="3543"/>
              <a:ext cx="2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100000"/>
                <a:buFont typeface="Arial" charset="0"/>
                <a:buNone/>
              </a:pPr>
              <a:r>
                <a:rPr lang="en-US" altLang="zh-CN" sz="2000">
                  <a:latin typeface="Times New Roman" charset="0"/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30810" name="AutoShape 90"/>
          <p:cNvSpPr>
            <a:spLocks noChangeArrowheads="1"/>
          </p:cNvSpPr>
          <p:nvPr/>
        </p:nvSpPr>
        <p:spPr bwMode="auto">
          <a:xfrm>
            <a:off x="9336089" y="3951968"/>
            <a:ext cx="936625" cy="431800"/>
          </a:xfrm>
          <a:prstGeom prst="wedgeRoundRectCallout">
            <a:avLst>
              <a:gd name="adj1" fmla="val -172375"/>
              <a:gd name="adj2" fmla="val -5698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ea typeface="宋体" pitchFamily="2" charset="-122"/>
              </a:rPr>
              <a:t>BC’D</a:t>
            </a:r>
          </a:p>
        </p:txBody>
      </p:sp>
      <p:sp>
        <p:nvSpPr>
          <p:cNvPr id="30811" name="AutoShape 91"/>
          <p:cNvSpPr>
            <a:spLocks noChangeArrowheads="1"/>
          </p:cNvSpPr>
          <p:nvPr/>
        </p:nvSpPr>
        <p:spPr bwMode="auto">
          <a:xfrm>
            <a:off x="9264650" y="2726418"/>
            <a:ext cx="863600" cy="420688"/>
          </a:xfrm>
          <a:prstGeom prst="wedgeRoundRectCallout">
            <a:avLst>
              <a:gd name="adj1" fmla="val -101838"/>
              <a:gd name="adj2" fmla="val 10849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ea typeface="宋体" pitchFamily="2" charset="-122"/>
              </a:rPr>
              <a:t>B’D’</a:t>
            </a:r>
          </a:p>
        </p:txBody>
      </p:sp>
      <p:sp>
        <p:nvSpPr>
          <p:cNvPr id="30812" name="AutoShape 92"/>
          <p:cNvSpPr>
            <a:spLocks noChangeArrowheads="1"/>
          </p:cNvSpPr>
          <p:nvPr/>
        </p:nvSpPr>
        <p:spPr bwMode="auto">
          <a:xfrm>
            <a:off x="8183564" y="2512106"/>
            <a:ext cx="769937" cy="347662"/>
          </a:xfrm>
          <a:prstGeom prst="wedgeRoundRectCallout">
            <a:avLst>
              <a:gd name="adj1" fmla="val -112060"/>
              <a:gd name="adj2" fmla="val 16232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ea typeface="宋体" pitchFamily="2" charset="-122"/>
              </a:rPr>
              <a:t>A’</a:t>
            </a:r>
          </a:p>
        </p:txBody>
      </p:sp>
      <p:sp>
        <p:nvSpPr>
          <p:cNvPr id="30814" name="Text Box 94"/>
          <p:cNvSpPr txBox="1">
            <a:spLocks noChangeArrowheads="1"/>
          </p:cNvSpPr>
          <p:nvPr/>
        </p:nvSpPr>
        <p:spPr bwMode="auto">
          <a:xfrm>
            <a:off x="3143250" y="5391831"/>
            <a:ext cx="515143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F(A,B,C,D) = A’+B’D’+BC’D</a:t>
            </a:r>
            <a:endParaRPr lang="en-US" altLang="zh-CN" sz="2000"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1" grpId="0" animBg="1"/>
      <p:bldP spid="30801" grpId="0" animBg="1"/>
      <p:bldP spid="30810" grpId="0" animBg="1"/>
      <p:bldP spid="30811" grpId="0" animBg="1"/>
      <p:bldP spid="30812" grpId="0" animBg="1"/>
      <p:bldP spid="308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2313" y="1341439"/>
            <a:ext cx="3816350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9710" y="3571876"/>
            <a:ext cx="3960812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000375" y="2276476"/>
            <a:ext cx="1081088" cy="360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649664" y="2708276"/>
            <a:ext cx="1081087" cy="360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016501" y="2276476"/>
            <a:ext cx="504825" cy="792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0463" y="1341439"/>
            <a:ext cx="3816350" cy="1925637"/>
            <a:chOff x="385" y="2943"/>
            <a:chExt cx="2404" cy="1213"/>
          </a:xfrm>
        </p:grpSpPr>
        <p:pic>
          <p:nvPicPr>
            <p:cNvPr id="4201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" y="2943"/>
              <a:ext cx="2404" cy="1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11" name="Rectangle 10"/>
            <p:cNvSpPr>
              <a:spLocks noChangeArrowheads="1"/>
            </p:cNvSpPr>
            <p:nvPr/>
          </p:nvSpPr>
          <p:spPr bwMode="auto">
            <a:xfrm>
              <a:off x="1882" y="3793"/>
              <a:ext cx="681" cy="2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2" name="Rectangle 11"/>
            <p:cNvSpPr>
              <a:spLocks noChangeArrowheads="1"/>
            </p:cNvSpPr>
            <p:nvPr/>
          </p:nvSpPr>
          <p:spPr bwMode="auto">
            <a:xfrm>
              <a:off x="1428" y="3521"/>
              <a:ext cx="318" cy="4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3" name="Line 12"/>
            <p:cNvSpPr>
              <a:spLocks noChangeShapeType="1"/>
            </p:cNvSpPr>
            <p:nvPr/>
          </p:nvSpPr>
          <p:spPr bwMode="auto">
            <a:xfrm>
              <a:off x="839" y="3521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13"/>
            <p:cNvSpPr>
              <a:spLocks noChangeShapeType="1"/>
            </p:cNvSpPr>
            <p:nvPr/>
          </p:nvSpPr>
          <p:spPr bwMode="auto">
            <a:xfrm>
              <a:off x="1292" y="3521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14"/>
            <p:cNvSpPr>
              <a:spLocks noChangeShapeType="1"/>
            </p:cNvSpPr>
            <p:nvPr/>
          </p:nvSpPr>
          <p:spPr bwMode="auto">
            <a:xfrm flipH="1">
              <a:off x="839" y="3702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15"/>
            <p:cNvSpPr>
              <a:spLocks noChangeShapeType="1"/>
            </p:cNvSpPr>
            <p:nvPr/>
          </p:nvSpPr>
          <p:spPr bwMode="auto">
            <a:xfrm>
              <a:off x="2290" y="3521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16"/>
            <p:cNvSpPr>
              <a:spLocks noChangeShapeType="1"/>
            </p:cNvSpPr>
            <p:nvPr/>
          </p:nvSpPr>
          <p:spPr bwMode="auto">
            <a:xfrm>
              <a:off x="2290" y="3521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17"/>
            <p:cNvSpPr>
              <a:spLocks noChangeShapeType="1"/>
            </p:cNvSpPr>
            <p:nvPr/>
          </p:nvSpPr>
          <p:spPr bwMode="auto">
            <a:xfrm flipH="1">
              <a:off x="2290" y="3702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226197" y="4364037"/>
            <a:ext cx="1295400" cy="208915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578497" y="5372101"/>
            <a:ext cx="503238" cy="115252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815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463" y="3571876"/>
            <a:ext cx="3960812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8616950" y="4364037"/>
            <a:ext cx="1295400" cy="2089150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969250" y="5535613"/>
            <a:ext cx="1150938" cy="7921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Line 28"/>
          <p:cNvSpPr>
            <a:spLocks noChangeShapeType="1"/>
          </p:cNvSpPr>
          <p:nvPr/>
        </p:nvSpPr>
        <p:spPr bwMode="auto">
          <a:xfrm flipV="1">
            <a:off x="7319963" y="5967412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9" name="Line 29"/>
          <p:cNvSpPr>
            <a:spLocks noChangeShapeType="1"/>
          </p:cNvSpPr>
          <p:nvPr/>
        </p:nvSpPr>
        <p:spPr bwMode="auto">
          <a:xfrm flipH="1" flipV="1">
            <a:off x="9840913" y="5967412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0" name="Line 30"/>
          <p:cNvSpPr>
            <a:spLocks noChangeShapeType="1"/>
          </p:cNvSpPr>
          <p:nvPr/>
        </p:nvSpPr>
        <p:spPr bwMode="auto">
          <a:xfrm flipH="1">
            <a:off x="7319963" y="5967412"/>
            <a:ext cx="25209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1" name="Line 31"/>
          <p:cNvSpPr>
            <a:spLocks noChangeShapeType="1"/>
          </p:cNvSpPr>
          <p:nvPr/>
        </p:nvSpPr>
        <p:spPr bwMode="auto">
          <a:xfrm flipV="1">
            <a:off x="2856185" y="5948362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2" name="Line 32"/>
          <p:cNvSpPr>
            <a:spLocks noChangeShapeType="1"/>
          </p:cNvSpPr>
          <p:nvPr/>
        </p:nvSpPr>
        <p:spPr bwMode="auto">
          <a:xfrm flipH="1" flipV="1">
            <a:off x="5377135" y="5948362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3" name="Line 33"/>
          <p:cNvSpPr>
            <a:spLocks noChangeShapeType="1"/>
          </p:cNvSpPr>
          <p:nvPr/>
        </p:nvSpPr>
        <p:spPr bwMode="auto">
          <a:xfrm flipH="1">
            <a:off x="2856185" y="5948362"/>
            <a:ext cx="25209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4" name="Line 34"/>
          <p:cNvSpPr>
            <a:spLocks noChangeShapeType="1"/>
          </p:cNvSpPr>
          <p:nvPr/>
        </p:nvSpPr>
        <p:spPr bwMode="auto">
          <a:xfrm flipV="1">
            <a:off x="2929210" y="421957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5" name="Line 35"/>
          <p:cNvSpPr>
            <a:spLocks noChangeShapeType="1"/>
          </p:cNvSpPr>
          <p:nvPr/>
        </p:nvSpPr>
        <p:spPr bwMode="auto">
          <a:xfrm flipH="1" flipV="1">
            <a:off x="5450160" y="421957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6" name="Line 36"/>
          <p:cNvSpPr>
            <a:spLocks noChangeShapeType="1"/>
          </p:cNvSpPr>
          <p:nvPr/>
        </p:nvSpPr>
        <p:spPr bwMode="auto">
          <a:xfrm flipH="1">
            <a:off x="2929210" y="4867275"/>
            <a:ext cx="25209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7" name="Line 37"/>
          <p:cNvSpPr>
            <a:spLocks noChangeShapeType="1"/>
          </p:cNvSpPr>
          <p:nvPr/>
        </p:nvSpPr>
        <p:spPr bwMode="auto">
          <a:xfrm flipV="1">
            <a:off x="7319963" y="4240212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8" name="Line 38"/>
          <p:cNvSpPr>
            <a:spLocks noChangeShapeType="1"/>
          </p:cNvSpPr>
          <p:nvPr/>
        </p:nvSpPr>
        <p:spPr bwMode="auto">
          <a:xfrm flipH="1" flipV="1">
            <a:off x="9840913" y="4240212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9" name="Line 39"/>
          <p:cNvSpPr>
            <a:spLocks noChangeShapeType="1"/>
          </p:cNvSpPr>
          <p:nvPr/>
        </p:nvSpPr>
        <p:spPr bwMode="auto">
          <a:xfrm flipH="1">
            <a:off x="7319963" y="4887912"/>
            <a:ext cx="252095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3445" y="387351"/>
            <a:ext cx="2774949" cy="563562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</a:rPr>
              <a:t>Example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5937" y="769712"/>
            <a:ext cx="4638181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最简结果有时并不唯一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268911" y="145064"/>
            <a:ext cx="4932363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思考：还有别的画法吗？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nimBg="1"/>
      <p:bldP spid="33800" grpId="0" animBg="1"/>
      <p:bldP spid="33801" grpId="0" animBg="1"/>
      <p:bldP spid="33810" grpId="0" animBg="1"/>
      <p:bldP spid="33813" grpId="0" animBg="1"/>
      <p:bldP spid="33816" grpId="0" animBg="1"/>
      <p:bldP spid="33819" grpId="0" animBg="1"/>
      <p:bldP spid="41998" grpId="0" animBg="1"/>
      <p:bldP spid="41999" grpId="0" animBg="1"/>
      <p:bldP spid="42000" grpId="0" animBg="1"/>
      <p:bldP spid="42001" grpId="0" animBg="1"/>
      <p:bldP spid="42002" grpId="0" animBg="1"/>
      <p:bldP spid="42003" grpId="0" animBg="1"/>
      <p:bldP spid="42004" grpId="0" animBg="1"/>
      <p:bldP spid="42005" grpId="0" animBg="1"/>
      <p:bldP spid="42006" grpId="0" animBg="1"/>
      <p:bldP spid="42007" grpId="0" animBg="1"/>
      <p:bldP spid="42008" grpId="0" animBg="1"/>
      <p:bldP spid="42009" grpId="0" animBg="1"/>
      <p:bldP spid="3" grpId="0" animBg="1"/>
      <p:bldP spid="3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6383338" y="2560638"/>
            <a:ext cx="3048000" cy="2597151"/>
            <a:chOff x="703" y="2024"/>
            <a:chExt cx="1920" cy="1636"/>
          </a:xfrm>
        </p:grpSpPr>
        <p:grpSp>
          <p:nvGrpSpPr>
            <p:cNvPr id="3" name="Group 126"/>
            <p:cNvGrpSpPr>
              <a:grpSpLocks/>
            </p:cNvGrpSpPr>
            <p:nvPr/>
          </p:nvGrpSpPr>
          <p:grpSpPr bwMode="auto">
            <a:xfrm>
              <a:off x="703" y="2024"/>
              <a:ext cx="1920" cy="1629"/>
              <a:chOff x="703" y="2024"/>
              <a:chExt cx="1920" cy="1629"/>
            </a:xfrm>
          </p:grpSpPr>
          <p:sp>
            <p:nvSpPr>
              <p:cNvPr id="46141" name="Rectangle 127"/>
              <p:cNvSpPr>
                <a:spLocks noChangeArrowheads="1"/>
              </p:cNvSpPr>
              <p:nvPr/>
            </p:nvSpPr>
            <p:spPr bwMode="auto">
              <a:xfrm>
                <a:off x="2227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46142" name="Rectangle 128"/>
              <p:cNvSpPr>
                <a:spLocks noChangeArrowheads="1"/>
              </p:cNvSpPr>
              <p:nvPr/>
            </p:nvSpPr>
            <p:spPr bwMode="auto">
              <a:xfrm>
                <a:off x="1831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46143" name="Rectangle 129"/>
              <p:cNvSpPr>
                <a:spLocks noChangeArrowheads="1"/>
              </p:cNvSpPr>
              <p:nvPr/>
            </p:nvSpPr>
            <p:spPr bwMode="auto">
              <a:xfrm>
                <a:off x="1435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46144" name="Rectangle 130"/>
              <p:cNvSpPr>
                <a:spLocks noChangeArrowheads="1"/>
              </p:cNvSpPr>
              <p:nvPr/>
            </p:nvSpPr>
            <p:spPr bwMode="auto">
              <a:xfrm>
                <a:off x="1039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46145" name="Rectangle 131"/>
              <p:cNvSpPr>
                <a:spLocks noChangeArrowheads="1"/>
              </p:cNvSpPr>
              <p:nvPr/>
            </p:nvSpPr>
            <p:spPr bwMode="auto">
              <a:xfrm>
                <a:off x="1831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46" name="Rectangle 132"/>
              <p:cNvSpPr>
                <a:spLocks noChangeArrowheads="1"/>
              </p:cNvSpPr>
              <p:nvPr/>
            </p:nvSpPr>
            <p:spPr bwMode="auto">
              <a:xfrm>
                <a:off x="1435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47" name="Rectangle 133"/>
              <p:cNvSpPr>
                <a:spLocks noChangeArrowheads="1"/>
              </p:cNvSpPr>
              <p:nvPr/>
            </p:nvSpPr>
            <p:spPr bwMode="auto">
              <a:xfrm>
                <a:off x="1039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48" name="Rectangle 134"/>
              <p:cNvSpPr>
                <a:spLocks noChangeArrowheads="1"/>
              </p:cNvSpPr>
              <p:nvPr/>
            </p:nvSpPr>
            <p:spPr bwMode="auto">
              <a:xfrm>
                <a:off x="2227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49" name="Rectangle 135"/>
              <p:cNvSpPr>
                <a:spLocks noChangeArrowheads="1"/>
              </p:cNvSpPr>
              <p:nvPr/>
            </p:nvSpPr>
            <p:spPr bwMode="auto">
              <a:xfrm>
                <a:off x="1831" y="2717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50" name="Rectangle 136"/>
              <p:cNvSpPr>
                <a:spLocks noChangeArrowheads="1"/>
              </p:cNvSpPr>
              <p:nvPr/>
            </p:nvSpPr>
            <p:spPr bwMode="auto">
              <a:xfrm>
                <a:off x="1435" y="2717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51" name="Rectangle 137"/>
              <p:cNvSpPr>
                <a:spLocks noChangeArrowheads="1"/>
              </p:cNvSpPr>
              <p:nvPr/>
            </p:nvSpPr>
            <p:spPr bwMode="auto">
              <a:xfrm>
                <a:off x="1435" y="2405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52" name="Rectangle 138"/>
              <p:cNvSpPr>
                <a:spLocks noChangeArrowheads="1"/>
              </p:cNvSpPr>
              <p:nvPr/>
            </p:nvSpPr>
            <p:spPr bwMode="auto">
              <a:xfrm>
                <a:off x="1051" y="2417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53" name="Line 139"/>
              <p:cNvSpPr>
                <a:spLocks noChangeShapeType="1"/>
              </p:cNvSpPr>
              <p:nvPr/>
            </p:nvSpPr>
            <p:spPr bwMode="auto">
              <a:xfrm>
                <a:off x="1039" y="2717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4" name="Line 140"/>
              <p:cNvSpPr>
                <a:spLocks noChangeShapeType="1"/>
              </p:cNvSpPr>
              <p:nvPr/>
            </p:nvSpPr>
            <p:spPr bwMode="auto">
              <a:xfrm>
                <a:off x="1039" y="3029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5" name="Line 141"/>
              <p:cNvSpPr>
                <a:spLocks noChangeShapeType="1"/>
              </p:cNvSpPr>
              <p:nvPr/>
            </p:nvSpPr>
            <p:spPr bwMode="auto">
              <a:xfrm>
                <a:off x="1039" y="3341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6" name="Line 142"/>
              <p:cNvSpPr>
                <a:spLocks noChangeShapeType="1"/>
              </p:cNvSpPr>
              <p:nvPr/>
            </p:nvSpPr>
            <p:spPr bwMode="auto">
              <a:xfrm>
                <a:off x="1039" y="3653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7" name="Line 143"/>
              <p:cNvSpPr>
                <a:spLocks noChangeShapeType="1"/>
              </p:cNvSpPr>
              <p:nvPr/>
            </p:nvSpPr>
            <p:spPr bwMode="auto">
              <a:xfrm>
                <a:off x="1435" y="2405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8" name="Line 144"/>
              <p:cNvSpPr>
                <a:spLocks noChangeShapeType="1"/>
              </p:cNvSpPr>
              <p:nvPr/>
            </p:nvSpPr>
            <p:spPr bwMode="auto">
              <a:xfrm>
                <a:off x="1831" y="2405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9" name="Line 145"/>
              <p:cNvSpPr>
                <a:spLocks noChangeShapeType="1"/>
              </p:cNvSpPr>
              <p:nvPr/>
            </p:nvSpPr>
            <p:spPr bwMode="auto">
              <a:xfrm>
                <a:off x="2227" y="2405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60" name="Line 146"/>
              <p:cNvSpPr>
                <a:spLocks noChangeShapeType="1"/>
              </p:cNvSpPr>
              <p:nvPr/>
            </p:nvSpPr>
            <p:spPr bwMode="auto">
              <a:xfrm>
                <a:off x="2623" y="2405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61" name="Line 147"/>
              <p:cNvSpPr>
                <a:spLocks noChangeShapeType="1"/>
              </p:cNvSpPr>
              <p:nvPr/>
            </p:nvSpPr>
            <p:spPr bwMode="auto">
              <a:xfrm>
                <a:off x="1039" y="2405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62" name="Line 148"/>
              <p:cNvSpPr>
                <a:spLocks noChangeShapeType="1"/>
              </p:cNvSpPr>
              <p:nvPr/>
            </p:nvSpPr>
            <p:spPr bwMode="auto">
              <a:xfrm>
                <a:off x="1039" y="2405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63" name="Text Box 149"/>
              <p:cNvSpPr txBox="1">
                <a:spLocks noChangeArrowheads="1"/>
              </p:cNvSpPr>
              <p:nvPr/>
            </p:nvSpPr>
            <p:spPr bwMode="auto">
              <a:xfrm>
                <a:off x="703" y="2168"/>
                <a:ext cx="32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cd</a:t>
                </a:r>
              </a:p>
            </p:txBody>
          </p:sp>
          <p:sp>
            <p:nvSpPr>
              <p:cNvPr id="46164" name="Text Box 150"/>
              <p:cNvSpPr txBox="1">
                <a:spLocks noChangeArrowheads="1"/>
              </p:cNvSpPr>
              <p:nvPr/>
            </p:nvSpPr>
            <p:spPr bwMode="auto">
              <a:xfrm>
                <a:off x="895" y="2024"/>
                <a:ext cx="337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ab</a:t>
                </a:r>
              </a:p>
            </p:txBody>
          </p:sp>
          <p:sp>
            <p:nvSpPr>
              <p:cNvPr id="46165" name="Line 151"/>
              <p:cNvSpPr>
                <a:spLocks noChangeShapeType="1"/>
              </p:cNvSpPr>
              <p:nvPr/>
            </p:nvSpPr>
            <p:spPr bwMode="auto">
              <a:xfrm flipH="1" flipV="1">
                <a:off x="895" y="2165"/>
                <a:ext cx="144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33" name="Text Box 152"/>
            <p:cNvSpPr txBox="1">
              <a:spLocks noChangeArrowheads="1"/>
            </p:cNvSpPr>
            <p:nvPr/>
          </p:nvSpPr>
          <p:spPr bwMode="auto">
            <a:xfrm>
              <a:off x="1055" y="2155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6134" name="Text Box 153"/>
            <p:cNvSpPr txBox="1">
              <a:spLocks noChangeArrowheads="1"/>
            </p:cNvSpPr>
            <p:nvPr/>
          </p:nvSpPr>
          <p:spPr bwMode="auto">
            <a:xfrm>
              <a:off x="1452" y="2155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6135" name="Text Box 154"/>
            <p:cNvSpPr txBox="1">
              <a:spLocks noChangeArrowheads="1"/>
            </p:cNvSpPr>
            <p:nvPr/>
          </p:nvSpPr>
          <p:spPr bwMode="auto">
            <a:xfrm>
              <a:off x="1849" y="2155"/>
              <a:ext cx="29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6136" name="Text Box 155"/>
            <p:cNvSpPr txBox="1">
              <a:spLocks noChangeArrowheads="1"/>
            </p:cNvSpPr>
            <p:nvPr/>
          </p:nvSpPr>
          <p:spPr bwMode="auto">
            <a:xfrm>
              <a:off x="2246" y="2150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6137" name="Text Box 156"/>
            <p:cNvSpPr txBox="1">
              <a:spLocks noChangeArrowheads="1"/>
            </p:cNvSpPr>
            <p:nvPr/>
          </p:nvSpPr>
          <p:spPr bwMode="auto">
            <a:xfrm>
              <a:off x="703" y="2434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6138" name="Text Box 157"/>
            <p:cNvSpPr txBox="1">
              <a:spLocks noChangeArrowheads="1"/>
            </p:cNvSpPr>
            <p:nvPr/>
          </p:nvSpPr>
          <p:spPr bwMode="auto">
            <a:xfrm>
              <a:off x="703" y="2746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6139" name="Text Box 158"/>
            <p:cNvSpPr txBox="1">
              <a:spLocks noChangeArrowheads="1"/>
            </p:cNvSpPr>
            <p:nvPr/>
          </p:nvSpPr>
          <p:spPr bwMode="auto">
            <a:xfrm>
              <a:off x="703" y="3058"/>
              <a:ext cx="29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6140" name="Text Box 159"/>
            <p:cNvSpPr txBox="1">
              <a:spLocks noChangeArrowheads="1"/>
            </p:cNvSpPr>
            <p:nvPr/>
          </p:nvSpPr>
          <p:spPr bwMode="auto">
            <a:xfrm>
              <a:off x="703" y="3369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2566988" y="2560638"/>
            <a:ext cx="3048000" cy="2597151"/>
            <a:chOff x="703" y="2024"/>
            <a:chExt cx="1920" cy="1636"/>
          </a:xfrm>
        </p:grpSpPr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703" y="2024"/>
              <a:ext cx="1920" cy="1629"/>
              <a:chOff x="703" y="2024"/>
              <a:chExt cx="1920" cy="1629"/>
            </a:xfrm>
          </p:grpSpPr>
          <p:sp>
            <p:nvSpPr>
              <p:cNvPr id="46107" name="Rectangle 4"/>
              <p:cNvSpPr>
                <a:spLocks noChangeArrowheads="1"/>
              </p:cNvSpPr>
              <p:nvPr/>
            </p:nvSpPr>
            <p:spPr bwMode="auto">
              <a:xfrm>
                <a:off x="2227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46108" name="Rectangle 5"/>
              <p:cNvSpPr>
                <a:spLocks noChangeArrowheads="1"/>
              </p:cNvSpPr>
              <p:nvPr/>
            </p:nvSpPr>
            <p:spPr bwMode="auto">
              <a:xfrm>
                <a:off x="1831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46109" name="Rectangle 6"/>
              <p:cNvSpPr>
                <a:spLocks noChangeArrowheads="1"/>
              </p:cNvSpPr>
              <p:nvPr/>
            </p:nvSpPr>
            <p:spPr bwMode="auto">
              <a:xfrm>
                <a:off x="1435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46110" name="Rectangle 7"/>
              <p:cNvSpPr>
                <a:spLocks noChangeArrowheads="1"/>
              </p:cNvSpPr>
              <p:nvPr/>
            </p:nvSpPr>
            <p:spPr bwMode="auto">
              <a:xfrm>
                <a:off x="1039" y="3341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46111" name="Rectangle 8"/>
              <p:cNvSpPr>
                <a:spLocks noChangeArrowheads="1"/>
              </p:cNvSpPr>
              <p:nvPr/>
            </p:nvSpPr>
            <p:spPr bwMode="auto">
              <a:xfrm>
                <a:off x="1831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2" name="Rectangle 9"/>
              <p:cNvSpPr>
                <a:spLocks noChangeArrowheads="1"/>
              </p:cNvSpPr>
              <p:nvPr/>
            </p:nvSpPr>
            <p:spPr bwMode="auto">
              <a:xfrm>
                <a:off x="1435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3" name="Rectangle 10"/>
              <p:cNvSpPr>
                <a:spLocks noChangeArrowheads="1"/>
              </p:cNvSpPr>
              <p:nvPr/>
            </p:nvSpPr>
            <p:spPr bwMode="auto">
              <a:xfrm>
                <a:off x="1039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4" name="Rectangle 11"/>
              <p:cNvSpPr>
                <a:spLocks noChangeArrowheads="1"/>
              </p:cNvSpPr>
              <p:nvPr/>
            </p:nvSpPr>
            <p:spPr bwMode="auto">
              <a:xfrm>
                <a:off x="2227" y="3029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5" name="Rectangle 12"/>
              <p:cNvSpPr>
                <a:spLocks noChangeArrowheads="1"/>
              </p:cNvSpPr>
              <p:nvPr/>
            </p:nvSpPr>
            <p:spPr bwMode="auto">
              <a:xfrm>
                <a:off x="1831" y="2717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6" name="Rectangle 13"/>
              <p:cNvSpPr>
                <a:spLocks noChangeArrowheads="1"/>
              </p:cNvSpPr>
              <p:nvPr/>
            </p:nvSpPr>
            <p:spPr bwMode="auto">
              <a:xfrm>
                <a:off x="1435" y="2717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7" name="Rectangle 14"/>
              <p:cNvSpPr>
                <a:spLocks noChangeArrowheads="1"/>
              </p:cNvSpPr>
              <p:nvPr/>
            </p:nvSpPr>
            <p:spPr bwMode="auto">
              <a:xfrm>
                <a:off x="1435" y="2405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8" name="Rectangle 15"/>
              <p:cNvSpPr>
                <a:spLocks noChangeArrowheads="1"/>
              </p:cNvSpPr>
              <p:nvPr/>
            </p:nvSpPr>
            <p:spPr bwMode="auto">
              <a:xfrm>
                <a:off x="1051" y="2417"/>
                <a:ext cx="396" cy="3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46119" name="Line 16"/>
              <p:cNvSpPr>
                <a:spLocks noChangeShapeType="1"/>
              </p:cNvSpPr>
              <p:nvPr/>
            </p:nvSpPr>
            <p:spPr bwMode="auto">
              <a:xfrm>
                <a:off x="1039" y="2717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0" name="Line 17"/>
              <p:cNvSpPr>
                <a:spLocks noChangeShapeType="1"/>
              </p:cNvSpPr>
              <p:nvPr/>
            </p:nvSpPr>
            <p:spPr bwMode="auto">
              <a:xfrm>
                <a:off x="1039" y="3029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1" name="Line 18"/>
              <p:cNvSpPr>
                <a:spLocks noChangeShapeType="1"/>
              </p:cNvSpPr>
              <p:nvPr/>
            </p:nvSpPr>
            <p:spPr bwMode="auto">
              <a:xfrm>
                <a:off x="1039" y="3341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2" name="Line 19"/>
              <p:cNvSpPr>
                <a:spLocks noChangeShapeType="1"/>
              </p:cNvSpPr>
              <p:nvPr/>
            </p:nvSpPr>
            <p:spPr bwMode="auto">
              <a:xfrm>
                <a:off x="1039" y="3653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3" name="Line 20"/>
              <p:cNvSpPr>
                <a:spLocks noChangeShapeType="1"/>
              </p:cNvSpPr>
              <p:nvPr/>
            </p:nvSpPr>
            <p:spPr bwMode="auto">
              <a:xfrm>
                <a:off x="1435" y="2405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4" name="Line 21"/>
              <p:cNvSpPr>
                <a:spLocks noChangeShapeType="1"/>
              </p:cNvSpPr>
              <p:nvPr/>
            </p:nvSpPr>
            <p:spPr bwMode="auto">
              <a:xfrm>
                <a:off x="1831" y="2405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5" name="Line 22"/>
              <p:cNvSpPr>
                <a:spLocks noChangeShapeType="1"/>
              </p:cNvSpPr>
              <p:nvPr/>
            </p:nvSpPr>
            <p:spPr bwMode="auto">
              <a:xfrm>
                <a:off x="2227" y="2405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6" name="Line 23"/>
              <p:cNvSpPr>
                <a:spLocks noChangeShapeType="1"/>
              </p:cNvSpPr>
              <p:nvPr/>
            </p:nvSpPr>
            <p:spPr bwMode="auto">
              <a:xfrm>
                <a:off x="2623" y="2405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7" name="Line 24"/>
              <p:cNvSpPr>
                <a:spLocks noChangeShapeType="1"/>
              </p:cNvSpPr>
              <p:nvPr/>
            </p:nvSpPr>
            <p:spPr bwMode="auto">
              <a:xfrm>
                <a:off x="1039" y="2405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8" name="Line 25"/>
              <p:cNvSpPr>
                <a:spLocks noChangeShapeType="1"/>
              </p:cNvSpPr>
              <p:nvPr/>
            </p:nvSpPr>
            <p:spPr bwMode="auto">
              <a:xfrm>
                <a:off x="1039" y="2405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9" name="Text Box 26"/>
              <p:cNvSpPr txBox="1">
                <a:spLocks noChangeArrowheads="1"/>
              </p:cNvSpPr>
              <p:nvPr/>
            </p:nvSpPr>
            <p:spPr bwMode="auto">
              <a:xfrm>
                <a:off x="703" y="2168"/>
                <a:ext cx="32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cd</a:t>
                </a:r>
              </a:p>
            </p:txBody>
          </p:sp>
          <p:sp>
            <p:nvSpPr>
              <p:cNvPr id="46130" name="Text Box 27"/>
              <p:cNvSpPr txBox="1">
                <a:spLocks noChangeArrowheads="1"/>
              </p:cNvSpPr>
              <p:nvPr/>
            </p:nvSpPr>
            <p:spPr bwMode="auto">
              <a:xfrm>
                <a:off x="895" y="2024"/>
                <a:ext cx="337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ab</a:t>
                </a:r>
              </a:p>
            </p:txBody>
          </p:sp>
          <p:sp>
            <p:nvSpPr>
              <p:cNvPr id="46131" name="Line 28"/>
              <p:cNvSpPr>
                <a:spLocks noChangeShapeType="1"/>
              </p:cNvSpPr>
              <p:nvPr/>
            </p:nvSpPr>
            <p:spPr bwMode="auto">
              <a:xfrm flipH="1" flipV="1">
                <a:off x="895" y="2165"/>
                <a:ext cx="144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099" name="Text Box 73"/>
            <p:cNvSpPr txBox="1">
              <a:spLocks noChangeArrowheads="1"/>
            </p:cNvSpPr>
            <p:nvPr/>
          </p:nvSpPr>
          <p:spPr bwMode="auto">
            <a:xfrm>
              <a:off x="1055" y="2155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6100" name="Text Box 74"/>
            <p:cNvSpPr txBox="1">
              <a:spLocks noChangeArrowheads="1"/>
            </p:cNvSpPr>
            <p:nvPr/>
          </p:nvSpPr>
          <p:spPr bwMode="auto">
            <a:xfrm>
              <a:off x="1452" y="2155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6101" name="Text Box 75"/>
            <p:cNvSpPr txBox="1">
              <a:spLocks noChangeArrowheads="1"/>
            </p:cNvSpPr>
            <p:nvPr/>
          </p:nvSpPr>
          <p:spPr bwMode="auto">
            <a:xfrm>
              <a:off x="1849" y="2155"/>
              <a:ext cx="29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6102" name="Text Box 76"/>
            <p:cNvSpPr txBox="1">
              <a:spLocks noChangeArrowheads="1"/>
            </p:cNvSpPr>
            <p:nvPr/>
          </p:nvSpPr>
          <p:spPr bwMode="auto">
            <a:xfrm>
              <a:off x="2246" y="2150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6103" name="Text Box 77"/>
            <p:cNvSpPr txBox="1">
              <a:spLocks noChangeArrowheads="1"/>
            </p:cNvSpPr>
            <p:nvPr/>
          </p:nvSpPr>
          <p:spPr bwMode="auto">
            <a:xfrm>
              <a:off x="703" y="2434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6104" name="Text Box 78"/>
            <p:cNvSpPr txBox="1">
              <a:spLocks noChangeArrowheads="1"/>
            </p:cNvSpPr>
            <p:nvPr/>
          </p:nvSpPr>
          <p:spPr bwMode="auto">
            <a:xfrm>
              <a:off x="703" y="2746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6105" name="Text Box 79"/>
            <p:cNvSpPr txBox="1">
              <a:spLocks noChangeArrowheads="1"/>
            </p:cNvSpPr>
            <p:nvPr/>
          </p:nvSpPr>
          <p:spPr bwMode="auto">
            <a:xfrm>
              <a:off x="703" y="3058"/>
              <a:ext cx="29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6106" name="Text Box 80"/>
            <p:cNvSpPr txBox="1">
              <a:spLocks noChangeArrowheads="1"/>
            </p:cNvSpPr>
            <p:nvPr/>
          </p:nvSpPr>
          <p:spPr bwMode="auto">
            <a:xfrm>
              <a:off x="703" y="3369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11390" y="456520"/>
            <a:ext cx="2774949" cy="563562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</a:rPr>
              <a:t>Example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51037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zh-CN" dirty="0"/>
              <a:t>f(</a:t>
            </a:r>
            <a:r>
              <a:rPr lang="en-US" altLang="zh-CN" dirty="0" err="1"/>
              <a:t>a,b,c,d</a:t>
            </a:r>
            <a:r>
              <a:rPr lang="en-US" altLang="zh-CN" dirty="0"/>
              <a:t>) = </a:t>
            </a:r>
            <a:r>
              <a:rPr lang="en-US" altLang="zh-CN" dirty="0">
                <a:cs typeface="Times New Roman" charset="0"/>
              </a:rPr>
              <a:t>∑(0,3,4,5,7,11,13,15)</a:t>
            </a:r>
          </a:p>
        </p:txBody>
      </p:sp>
      <p:sp>
        <p:nvSpPr>
          <p:cNvPr id="40005" name="Rectangle 69"/>
          <p:cNvSpPr>
            <a:spLocks noChangeArrowheads="1"/>
          </p:cNvSpPr>
          <p:nvPr/>
        </p:nvSpPr>
        <p:spPr bwMode="auto">
          <a:xfrm>
            <a:off x="3214688" y="3208337"/>
            <a:ext cx="1008062" cy="3603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6" name="Rectangle 70"/>
          <p:cNvSpPr>
            <a:spLocks noChangeArrowheads="1"/>
          </p:cNvSpPr>
          <p:nvPr/>
        </p:nvSpPr>
        <p:spPr bwMode="auto">
          <a:xfrm>
            <a:off x="3214689" y="4216399"/>
            <a:ext cx="2232025" cy="3603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7" name="Rectangle 71"/>
          <p:cNvSpPr>
            <a:spLocks noChangeArrowheads="1"/>
          </p:cNvSpPr>
          <p:nvPr/>
        </p:nvSpPr>
        <p:spPr bwMode="auto">
          <a:xfrm>
            <a:off x="3862389" y="3713162"/>
            <a:ext cx="936625" cy="7921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08" name="Rectangle 72"/>
          <p:cNvSpPr>
            <a:spLocks noChangeArrowheads="1"/>
          </p:cNvSpPr>
          <p:nvPr/>
        </p:nvSpPr>
        <p:spPr bwMode="auto">
          <a:xfrm>
            <a:off x="3790950" y="3063874"/>
            <a:ext cx="503238" cy="10080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53" name="Rectangle 117"/>
          <p:cNvSpPr>
            <a:spLocks noChangeArrowheads="1"/>
          </p:cNvSpPr>
          <p:nvPr/>
        </p:nvSpPr>
        <p:spPr bwMode="auto">
          <a:xfrm>
            <a:off x="7102476" y="3208337"/>
            <a:ext cx="1008063" cy="3603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54" name="Rectangle 118"/>
          <p:cNvSpPr>
            <a:spLocks noChangeArrowheads="1"/>
          </p:cNvSpPr>
          <p:nvPr/>
        </p:nvSpPr>
        <p:spPr bwMode="auto">
          <a:xfrm>
            <a:off x="7751764" y="3713162"/>
            <a:ext cx="936625" cy="792163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55" name="Rectangle 119"/>
          <p:cNvSpPr>
            <a:spLocks noChangeArrowheads="1"/>
          </p:cNvSpPr>
          <p:nvPr/>
        </p:nvSpPr>
        <p:spPr bwMode="auto">
          <a:xfrm>
            <a:off x="7031039" y="4216399"/>
            <a:ext cx="2232025" cy="3603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56" name="Rectangle 120"/>
          <p:cNvSpPr>
            <a:spLocks noChangeArrowheads="1"/>
          </p:cNvSpPr>
          <p:nvPr/>
        </p:nvSpPr>
        <p:spPr bwMode="auto">
          <a:xfrm>
            <a:off x="7678739" y="3063874"/>
            <a:ext cx="503237" cy="10080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57" name="Rectangle 121"/>
          <p:cNvSpPr>
            <a:spLocks noChangeArrowheads="1"/>
          </p:cNvSpPr>
          <p:nvPr/>
        </p:nvSpPr>
        <p:spPr bwMode="auto">
          <a:xfrm>
            <a:off x="4510089" y="5440361"/>
            <a:ext cx="41855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ahoma" pitchFamily="34" charset="0"/>
                <a:ea typeface="宋体" pitchFamily="2" charset="-122"/>
              </a:rPr>
              <a:t>f(a,b,c,d) =a</a:t>
            </a:r>
            <a:r>
              <a:rPr lang="en-US" altLang="zh-CN" sz="2800">
                <a:ea typeface="宋体" pitchFamily="2" charset="-122"/>
              </a:rPr>
              <a:t>’</a:t>
            </a:r>
            <a:r>
              <a:rPr lang="en-US" altLang="zh-CN" sz="2800">
                <a:latin typeface="Tahoma" pitchFamily="34" charset="0"/>
                <a:ea typeface="宋体" pitchFamily="2" charset="-122"/>
              </a:rPr>
              <a:t>c</a:t>
            </a:r>
            <a:r>
              <a:rPr lang="en-US" altLang="zh-CN" sz="2800">
                <a:ea typeface="宋体" pitchFamily="2" charset="-122"/>
              </a:rPr>
              <a:t>’</a:t>
            </a:r>
            <a:r>
              <a:rPr lang="en-US" altLang="zh-CN" sz="2800">
                <a:latin typeface="Tahoma" pitchFamily="34" charset="0"/>
                <a:ea typeface="宋体" pitchFamily="2" charset="-122"/>
              </a:rPr>
              <a:t>d</a:t>
            </a:r>
            <a:r>
              <a:rPr lang="en-US" altLang="zh-CN" sz="2800">
                <a:ea typeface="宋体" pitchFamily="2" charset="-122"/>
              </a:rPr>
              <a:t>’</a:t>
            </a:r>
            <a:r>
              <a:rPr lang="en-US" altLang="zh-CN" sz="2800">
                <a:latin typeface="Tahoma" pitchFamily="34" charset="0"/>
                <a:ea typeface="宋体" pitchFamily="2" charset="-122"/>
              </a:rPr>
              <a:t>+cd+bc</a:t>
            </a:r>
          </a:p>
        </p:txBody>
      </p:sp>
      <p:sp>
        <p:nvSpPr>
          <p:cNvPr id="40058" name="Line 122"/>
          <p:cNvSpPr>
            <a:spLocks noChangeShapeType="1"/>
          </p:cNvSpPr>
          <p:nvPr/>
        </p:nvSpPr>
        <p:spPr bwMode="auto">
          <a:xfrm flipH="1">
            <a:off x="7175501" y="3640137"/>
            <a:ext cx="360363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59" name="Line 123"/>
          <p:cNvSpPr>
            <a:spLocks noChangeShapeType="1"/>
          </p:cNvSpPr>
          <p:nvPr/>
        </p:nvSpPr>
        <p:spPr bwMode="auto">
          <a:xfrm>
            <a:off x="7462838" y="4576762"/>
            <a:ext cx="431800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060" name="Line 124"/>
          <p:cNvSpPr>
            <a:spLocks noChangeShapeType="1"/>
          </p:cNvSpPr>
          <p:nvPr/>
        </p:nvSpPr>
        <p:spPr bwMode="auto">
          <a:xfrm>
            <a:off x="8470900" y="4505324"/>
            <a:ext cx="215900" cy="1008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809457" y="365105"/>
            <a:ext cx="4553743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每个圈内必须有仅有自己才包含的项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05" grpId="0" animBg="1"/>
      <p:bldP spid="40006" grpId="0" animBg="1"/>
      <p:bldP spid="40007" grpId="0" animBg="1"/>
      <p:bldP spid="40008" grpId="0" animBg="1"/>
      <p:bldP spid="40053" grpId="0" animBg="1"/>
      <p:bldP spid="40054" grpId="0" animBg="1"/>
      <p:bldP spid="40055" grpId="0" animBg="1"/>
      <p:bldP spid="40056" grpId="0" animBg="1"/>
      <p:bldP spid="40056" grpId="1" animBg="1"/>
      <p:bldP spid="40057" grpId="0"/>
      <p:bldP spid="40058" grpId="0" animBg="1"/>
      <p:bldP spid="40059" grpId="0" animBg="1"/>
      <p:bldP spid="40060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850547" y="476847"/>
            <a:ext cx="4511171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Commutative Laws(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交换律</a:t>
            </a: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)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914400" y="2750403"/>
            <a:ext cx="1051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ea typeface="宋体" charset="-122"/>
              </a:rPr>
              <a:t>In terms of the result, the order in which variables are </a:t>
            </a:r>
            <a:r>
              <a:rPr lang="en-US" altLang="zh-CN" sz="2800" b="1" dirty="0" err="1">
                <a:ea typeface="宋体" charset="-122"/>
              </a:rPr>
              <a:t>ORed</a:t>
            </a:r>
            <a:r>
              <a:rPr lang="en-US" altLang="zh-CN" sz="2800" b="1" dirty="0">
                <a:ea typeface="宋体" charset="-122"/>
              </a:rPr>
              <a:t> makes no difference.</a:t>
            </a: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914400" y="1243312"/>
            <a:ext cx="10515600" cy="1461939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commutative laws(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交换律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)</a:t>
            </a:r>
            <a:r>
              <a:rPr lang="en-US" altLang="zh-CN" sz="2800" b="1" dirty="0">
                <a:ea typeface="宋体" charset="-122"/>
              </a:rPr>
              <a:t> are applied to addition and multiplication. 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For addition, the commutative law states</a:t>
            </a:r>
            <a:endParaRPr lang="en-US" altLang="zh-CN" sz="2000" b="1" dirty="0">
              <a:ea typeface="宋体" charset="-122"/>
            </a:endParaRP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5029200" y="3362980"/>
            <a:ext cx="2819400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A + B = B + A</a:t>
            </a:r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914400" y="4800601"/>
            <a:ext cx="1051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ea typeface="宋体" charset="-122"/>
              </a:rPr>
              <a:t>In terms of the result, the order in which variables are </a:t>
            </a:r>
            <a:r>
              <a:rPr lang="en-US" altLang="zh-CN" sz="2800" b="1" dirty="0" err="1">
                <a:ea typeface="宋体" charset="-122"/>
              </a:rPr>
              <a:t>ANDed</a:t>
            </a:r>
            <a:r>
              <a:rPr lang="en-US" altLang="zh-CN" sz="2800" b="1" dirty="0">
                <a:ea typeface="宋体" charset="-122"/>
              </a:rPr>
              <a:t> makes no difference.</a:t>
            </a:r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914400" y="4191000"/>
            <a:ext cx="105156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For multiplication, the commutative law states</a:t>
            </a:r>
            <a:endParaRPr lang="en-US" altLang="zh-CN" sz="2000" b="1" dirty="0">
              <a:ea typeface="宋体" charset="-122"/>
            </a:endParaRPr>
          </a:p>
        </p:txBody>
      </p:sp>
      <p:sp>
        <p:nvSpPr>
          <p:cNvPr id="110619" name="Text Box 27"/>
          <p:cNvSpPr txBox="1">
            <a:spLocks noChangeArrowheads="1"/>
          </p:cNvSpPr>
          <p:nvPr/>
        </p:nvSpPr>
        <p:spPr bwMode="auto">
          <a:xfrm>
            <a:off x="5029200" y="5579479"/>
            <a:ext cx="2819400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AB = 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7" grpId="0"/>
      <p:bldP spid="110618" grpId="0" animBg="1"/>
      <p:bldP spid="1106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6149976" y="2062163"/>
            <a:ext cx="3402013" cy="2809875"/>
            <a:chOff x="2914" y="1979"/>
            <a:chExt cx="2143" cy="1770"/>
          </a:xfrm>
        </p:grpSpPr>
        <p:sp>
          <p:nvSpPr>
            <p:cNvPr id="47159" name="Rectangle 71"/>
            <p:cNvSpPr>
              <a:spLocks noChangeArrowheads="1"/>
            </p:cNvSpPr>
            <p:nvPr/>
          </p:nvSpPr>
          <p:spPr bwMode="auto">
            <a:xfrm>
              <a:off x="4615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60" name="Rectangle 72"/>
            <p:cNvSpPr>
              <a:spLocks noChangeArrowheads="1"/>
            </p:cNvSpPr>
            <p:nvPr/>
          </p:nvSpPr>
          <p:spPr bwMode="auto">
            <a:xfrm>
              <a:off x="4615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61" name="Rectangle 73"/>
            <p:cNvSpPr>
              <a:spLocks noChangeArrowheads="1"/>
            </p:cNvSpPr>
            <p:nvPr/>
          </p:nvSpPr>
          <p:spPr bwMode="auto">
            <a:xfrm>
              <a:off x="3427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62" name="Rectangle 74"/>
            <p:cNvSpPr>
              <a:spLocks noChangeArrowheads="1"/>
            </p:cNvSpPr>
            <p:nvPr/>
          </p:nvSpPr>
          <p:spPr bwMode="auto">
            <a:xfrm>
              <a:off x="4615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63" name="Rectangle 75"/>
            <p:cNvSpPr>
              <a:spLocks noChangeArrowheads="1"/>
            </p:cNvSpPr>
            <p:nvPr/>
          </p:nvSpPr>
          <p:spPr bwMode="auto">
            <a:xfrm>
              <a:off x="4219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64" name="Rectangle 76"/>
            <p:cNvSpPr>
              <a:spLocks noChangeArrowheads="1"/>
            </p:cNvSpPr>
            <p:nvPr/>
          </p:nvSpPr>
          <p:spPr bwMode="auto">
            <a:xfrm>
              <a:off x="3823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65" name="Rectangle 77"/>
            <p:cNvSpPr>
              <a:spLocks noChangeArrowheads="1"/>
            </p:cNvSpPr>
            <p:nvPr/>
          </p:nvSpPr>
          <p:spPr bwMode="auto">
            <a:xfrm>
              <a:off x="3427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66" name="Rectangle 78"/>
            <p:cNvSpPr>
              <a:spLocks noChangeArrowheads="1"/>
            </p:cNvSpPr>
            <p:nvPr/>
          </p:nvSpPr>
          <p:spPr bwMode="auto">
            <a:xfrm>
              <a:off x="4219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67" name="Rectangle 79"/>
            <p:cNvSpPr>
              <a:spLocks noChangeArrowheads="1"/>
            </p:cNvSpPr>
            <p:nvPr/>
          </p:nvSpPr>
          <p:spPr bwMode="auto">
            <a:xfrm>
              <a:off x="3823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68" name="Rectangle 80"/>
            <p:cNvSpPr>
              <a:spLocks noChangeArrowheads="1"/>
            </p:cNvSpPr>
            <p:nvPr/>
          </p:nvSpPr>
          <p:spPr bwMode="auto">
            <a:xfrm>
              <a:off x="3427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69" name="Rectangle 81"/>
            <p:cNvSpPr>
              <a:spLocks noChangeArrowheads="1"/>
            </p:cNvSpPr>
            <p:nvPr/>
          </p:nvSpPr>
          <p:spPr bwMode="auto">
            <a:xfrm>
              <a:off x="4615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70" name="Rectangle 82"/>
            <p:cNvSpPr>
              <a:spLocks noChangeArrowheads="1"/>
            </p:cNvSpPr>
            <p:nvPr/>
          </p:nvSpPr>
          <p:spPr bwMode="auto">
            <a:xfrm>
              <a:off x="4219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71" name="Rectangle 83"/>
            <p:cNvSpPr>
              <a:spLocks noChangeArrowheads="1"/>
            </p:cNvSpPr>
            <p:nvPr/>
          </p:nvSpPr>
          <p:spPr bwMode="auto">
            <a:xfrm>
              <a:off x="3823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72" name="Rectangle 84"/>
            <p:cNvSpPr>
              <a:spLocks noChangeArrowheads="1"/>
            </p:cNvSpPr>
            <p:nvPr/>
          </p:nvSpPr>
          <p:spPr bwMode="auto">
            <a:xfrm>
              <a:off x="4219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73" name="Rectangle 85"/>
            <p:cNvSpPr>
              <a:spLocks noChangeArrowheads="1"/>
            </p:cNvSpPr>
            <p:nvPr/>
          </p:nvSpPr>
          <p:spPr bwMode="auto">
            <a:xfrm>
              <a:off x="3823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74" name="Rectangle 86"/>
            <p:cNvSpPr>
              <a:spLocks noChangeArrowheads="1"/>
            </p:cNvSpPr>
            <p:nvPr/>
          </p:nvSpPr>
          <p:spPr bwMode="auto">
            <a:xfrm>
              <a:off x="3427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75" name="Line 87"/>
            <p:cNvSpPr>
              <a:spLocks noChangeShapeType="1"/>
            </p:cNvSpPr>
            <p:nvPr/>
          </p:nvSpPr>
          <p:spPr bwMode="auto">
            <a:xfrm>
              <a:off x="3427" y="2812"/>
              <a:ext cx="15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6" name="Line 88"/>
            <p:cNvSpPr>
              <a:spLocks noChangeShapeType="1"/>
            </p:cNvSpPr>
            <p:nvPr/>
          </p:nvSpPr>
          <p:spPr bwMode="auto">
            <a:xfrm>
              <a:off x="3427" y="3124"/>
              <a:ext cx="15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7" name="Line 89"/>
            <p:cNvSpPr>
              <a:spLocks noChangeShapeType="1"/>
            </p:cNvSpPr>
            <p:nvPr/>
          </p:nvSpPr>
          <p:spPr bwMode="auto">
            <a:xfrm>
              <a:off x="3427" y="3436"/>
              <a:ext cx="15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8" name="Line 90"/>
            <p:cNvSpPr>
              <a:spLocks noChangeShapeType="1"/>
            </p:cNvSpPr>
            <p:nvPr/>
          </p:nvSpPr>
          <p:spPr bwMode="auto">
            <a:xfrm>
              <a:off x="3427" y="3748"/>
              <a:ext cx="158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9" name="Line 91"/>
            <p:cNvSpPr>
              <a:spLocks noChangeShapeType="1"/>
            </p:cNvSpPr>
            <p:nvPr/>
          </p:nvSpPr>
          <p:spPr bwMode="auto">
            <a:xfrm>
              <a:off x="3823" y="2500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0" name="Line 92"/>
            <p:cNvSpPr>
              <a:spLocks noChangeShapeType="1"/>
            </p:cNvSpPr>
            <p:nvPr/>
          </p:nvSpPr>
          <p:spPr bwMode="auto">
            <a:xfrm>
              <a:off x="4219" y="2500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1" name="Line 93"/>
            <p:cNvSpPr>
              <a:spLocks noChangeShapeType="1"/>
            </p:cNvSpPr>
            <p:nvPr/>
          </p:nvSpPr>
          <p:spPr bwMode="auto">
            <a:xfrm>
              <a:off x="4615" y="2500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2" name="Line 94"/>
            <p:cNvSpPr>
              <a:spLocks noChangeShapeType="1"/>
            </p:cNvSpPr>
            <p:nvPr/>
          </p:nvSpPr>
          <p:spPr bwMode="auto">
            <a:xfrm>
              <a:off x="5011" y="2500"/>
              <a:ext cx="1" cy="12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3" name="Line 95"/>
            <p:cNvSpPr>
              <a:spLocks noChangeShapeType="1"/>
            </p:cNvSpPr>
            <p:nvPr/>
          </p:nvSpPr>
          <p:spPr bwMode="auto">
            <a:xfrm>
              <a:off x="3427" y="2500"/>
              <a:ext cx="158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4" name="Line 96"/>
            <p:cNvSpPr>
              <a:spLocks noChangeShapeType="1"/>
            </p:cNvSpPr>
            <p:nvPr/>
          </p:nvSpPr>
          <p:spPr bwMode="auto">
            <a:xfrm>
              <a:off x="3427" y="2500"/>
              <a:ext cx="1" cy="12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5" name="Text Box 97"/>
            <p:cNvSpPr txBox="1">
              <a:spLocks noChangeArrowheads="1"/>
            </p:cNvSpPr>
            <p:nvPr/>
          </p:nvSpPr>
          <p:spPr bwMode="auto">
            <a:xfrm>
              <a:off x="2914" y="2263"/>
              <a:ext cx="3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cd</a:t>
              </a:r>
            </a:p>
          </p:txBody>
        </p:sp>
        <p:sp>
          <p:nvSpPr>
            <p:cNvPr id="47186" name="Line 98"/>
            <p:cNvSpPr>
              <a:spLocks noChangeShapeType="1"/>
            </p:cNvSpPr>
            <p:nvPr/>
          </p:nvSpPr>
          <p:spPr bwMode="auto">
            <a:xfrm flipH="1" flipV="1">
              <a:off x="3152" y="2115"/>
              <a:ext cx="272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7" name="Text Box 99"/>
            <p:cNvSpPr txBox="1">
              <a:spLocks noChangeArrowheads="1"/>
            </p:cNvSpPr>
            <p:nvPr/>
          </p:nvSpPr>
          <p:spPr bwMode="auto">
            <a:xfrm>
              <a:off x="3458" y="2226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7188" name="Text Box 100"/>
            <p:cNvSpPr txBox="1">
              <a:spLocks noChangeArrowheads="1"/>
            </p:cNvSpPr>
            <p:nvPr/>
          </p:nvSpPr>
          <p:spPr bwMode="auto">
            <a:xfrm>
              <a:off x="3854" y="2225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7189" name="Text Box 101"/>
            <p:cNvSpPr txBox="1">
              <a:spLocks noChangeArrowheads="1"/>
            </p:cNvSpPr>
            <p:nvPr/>
          </p:nvSpPr>
          <p:spPr bwMode="auto">
            <a:xfrm>
              <a:off x="4251" y="2225"/>
              <a:ext cx="29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7190" name="Text Box 102"/>
            <p:cNvSpPr txBox="1">
              <a:spLocks noChangeArrowheads="1"/>
            </p:cNvSpPr>
            <p:nvPr/>
          </p:nvSpPr>
          <p:spPr bwMode="auto">
            <a:xfrm>
              <a:off x="4648" y="2220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7191" name="Text Box 103"/>
            <p:cNvSpPr txBox="1">
              <a:spLocks noChangeArrowheads="1"/>
            </p:cNvSpPr>
            <p:nvPr/>
          </p:nvSpPr>
          <p:spPr bwMode="auto">
            <a:xfrm>
              <a:off x="3106" y="2505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7192" name="Text Box 104"/>
            <p:cNvSpPr txBox="1">
              <a:spLocks noChangeArrowheads="1"/>
            </p:cNvSpPr>
            <p:nvPr/>
          </p:nvSpPr>
          <p:spPr bwMode="auto">
            <a:xfrm>
              <a:off x="3105" y="2816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7193" name="Text Box 105"/>
            <p:cNvSpPr txBox="1">
              <a:spLocks noChangeArrowheads="1"/>
            </p:cNvSpPr>
            <p:nvPr/>
          </p:nvSpPr>
          <p:spPr bwMode="auto">
            <a:xfrm>
              <a:off x="3105" y="3128"/>
              <a:ext cx="29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7194" name="Text Box 106"/>
            <p:cNvSpPr txBox="1">
              <a:spLocks noChangeArrowheads="1"/>
            </p:cNvSpPr>
            <p:nvPr/>
          </p:nvSpPr>
          <p:spPr bwMode="auto">
            <a:xfrm>
              <a:off x="3105" y="3439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7195" name="Rectangle 107"/>
            <p:cNvSpPr>
              <a:spLocks noChangeArrowheads="1"/>
            </p:cNvSpPr>
            <p:nvPr/>
          </p:nvSpPr>
          <p:spPr bwMode="auto">
            <a:xfrm>
              <a:off x="3378" y="2432"/>
              <a:ext cx="1679" cy="4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6" name="Rectangle 108"/>
            <p:cNvSpPr>
              <a:spLocks noChangeArrowheads="1"/>
            </p:cNvSpPr>
            <p:nvPr/>
          </p:nvSpPr>
          <p:spPr bwMode="auto">
            <a:xfrm>
              <a:off x="3469" y="2523"/>
              <a:ext cx="681" cy="544"/>
            </a:xfrm>
            <a:prstGeom prst="rect">
              <a:avLst/>
            </a:prstGeom>
            <a:noFill/>
            <a:ln w="28575">
              <a:solidFill>
                <a:srgbClr val="0099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7" name="Rectangle 110"/>
            <p:cNvSpPr>
              <a:spLocks noChangeArrowheads="1"/>
            </p:cNvSpPr>
            <p:nvPr/>
          </p:nvSpPr>
          <p:spPr bwMode="auto">
            <a:xfrm>
              <a:off x="4286" y="3158"/>
              <a:ext cx="681" cy="227"/>
            </a:xfrm>
            <a:prstGeom prst="rect">
              <a:avLst/>
            </a:prstGeom>
            <a:noFill/>
            <a:ln w="28575">
              <a:solidFill>
                <a:srgbClr val="99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8" name="Text Box 118"/>
            <p:cNvSpPr txBox="1">
              <a:spLocks noChangeArrowheads="1"/>
            </p:cNvSpPr>
            <p:nvPr/>
          </p:nvSpPr>
          <p:spPr bwMode="auto">
            <a:xfrm>
              <a:off x="3239" y="1979"/>
              <a:ext cx="33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ab</a:t>
              </a:r>
            </a:p>
          </p:txBody>
        </p:sp>
      </p:grpSp>
      <p:sp>
        <p:nvSpPr>
          <p:cNvPr id="93" name="Rectangle 2"/>
          <p:cNvSpPr>
            <a:spLocks noGrp="1" noChangeArrowheads="1"/>
          </p:cNvSpPr>
          <p:nvPr>
            <p:ph type="title"/>
          </p:nvPr>
        </p:nvSpPr>
        <p:spPr>
          <a:xfrm>
            <a:off x="2146301" y="535329"/>
            <a:ext cx="2774949" cy="563562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</a:rPr>
              <a:t>Example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58914"/>
            <a:ext cx="9067799" cy="54769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dirty="0"/>
              <a:t>f(</a:t>
            </a:r>
            <a:r>
              <a:rPr lang="en-US" altLang="zh-CN" dirty="0" err="1"/>
              <a:t>a,b,c,d</a:t>
            </a:r>
            <a:r>
              <a:rPr lang="en-US" altLang="zh-CN" dirty="0"/>
              <a:t>) = ∑(0,1,4,5,8,11,12,13,15)</a:t>
            </a:r>
          </a:p>
        </p:txBody>
      </p: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2063751" y="2060576"/>
            <a:ext cx="3330575" cy="2809875"/>
            <a:chOff x="329" y="1979"/>
            <a:chExt cx="2098" cy="1770"/>
          </a:xfrm>
        </p:grpSpPr>
        <p:sp>
          <p:nvSpPr>
            <p:cNvPr id="47122" name="Rectangle 4"/>
            <p:cNvSpPr>
              <a:spLocks noChangeArrowheads="1"/>
            </p:cNvSpPr>
            <p:nvPr/>
          </p:nvSpPr>
          <p:spPr bwMode="auto">
            <a:xfrm>
              <a:off x="2030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23" name="Rectangle 5"/>
            <p:cNvSpPr>
              <a:spLocks noChangeArrowheads="1"/>
            </p:cNvSpPr>
            <p:nvPr/>
          </p:nvSpPr>
          <p:spPr bwMode="auto">
            <a:xfrm>
              <a:off x="2030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24" name="Rectangle 6"/>
            <p:cNvSpPr>
              <a:spLocks noChangeArrowheads="1"/>
            </p:cNvSpPr>
            <p:nvPr/>
          </p:nvSpPr>
          <p:spPr bwMode="auto">
            <a:xfrm>
              <a:off x="842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25" name="Rectangle 11"/>
            <p:cNvSpPr>
              <a:spLocks noChangeArrowheads="1"/>
            </p:cNvSpPr>
            <p:nvPr/>
          </p:nvSpPr>
          <p:spPr bwMode="auto">
            <a:xfrm>
              <a:off x="2030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26" name="Rectangle 12"/>
            <p:cNvSpPr>
              <a:spLocks noChangeArrowheads="1"/>
            </p:cNvSpPr>
            <p:nvPr/>
          </p:nvSpPr>
          <p:spPr bwMode="auto">
            <a:xfrm>
              <a:off x="1634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27" name="Rectangle 13"/>
            <p:cNvSpPr>
              <a:spLocks noChangeArrowheads="1"/>
            </p:cNvSpPr>
            <p:nvPr/>
          </p:nvSpPr>
          <p:spPr bwMode="auto">
            <a:xfrm>
              <a:off x="1238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28" name="Rectangle 14"/>
            <p:cNvSpPr>
              <a:spLocks noChangeArrowheads="1"/>
            </p:cNvSpPr>
            <p:nvPr/>
          </p:nvSpPr>
          <p:spPr bwMode="auto">
            <a:xfrm>
              <a:off x="842" y="3436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29" name="Rectangle 15"/>
            <p:cNvSpPr>
              <a:spLocks noChangeArrowheads="1"/>
            </p:cNvSpPr>
            <p:nvPr/>
          </p:nvSpPr>
          <p:spPr bwMode="auto">
            <a:xfrm>
              <a:off x="1634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30" name="Rectangle 16"/>
            <p:cNvSpPr>
              <a:spLocks noChangeArrowheads="1"/>
            </p:cNvSpPr>
            <p:nvPr/>
          </p:nvSpPr>
          <p:spPr bwMode="auto">
            <a:xfrm>
              <a:off x="1238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31" name="Rectangle 17"/>
            <p:cNvSpPr>
              <a:spLocks noChangeArrowheads="1"/>
            </p:cNvSpPr>
            <p:nvPr/>
          </p:nvSpPr>
          <p:spPr bwMode="auto">
            <a:xfrm>
              <a:off x="842" y="3124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32" name="Rectangle 18"/>
            <p:cNvSpPr>
              <a:spLocks noChangeArrowheads="1"/>
            </p:cNvSpPr>
            <p:nvPr/>
          </p:nvSpPr>
          <p:spPr bwMode="auto">
            <a:xfrm>
              <a:off x="2030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1634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34" name="Rectangle 20"/>
            <p:cNvSpPr>
              <a:spLocks noChangeArrowheads="1"/>
            </p:cNvSpPr>
            <p:nvPr/>
          </p:nvSpPr>
          <p:spPr bwMode="auto">
            <a:xfrm>
              <a:off x="1238" y="2812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35" name="Rectangle 21"/>
            <p:cNvSpPr>
              <a:spLocks noChangeArrowheads="1"/>
            </p:cNvSpPr>
            <p:nvPr/>
          </p:nvSpPr>
          <p:spPr bwMode="auto">
            <a:xfrm>
              <a:off x="1634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36" name="Rectangle 22"/>
            <p:cNvSpPr>
              <a:spLocks noChangeArrowheads="1"/>
            </p:cNvSpPr>
            <p:nvPr/>
          </p:nvSpPr>
          <p:spPr bwMode="auto">
            <a:xfrm>
              <a:off x="1238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37" name="Rectangle 23"/>
            <p:cNvSpPr>
              <a:spLocks noChangeArrowheads="1"/>
            </p:cNvSpPr>
            <p:nvPr/>
          </p:nvSpPr>
          <p:spPr bwMode="auto">
            <a:xfrm>
              <a:off x="842" y="2500"/>
              <a:ext cx="396" cy="31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7138" name="Line 24"/>
            <p:cNvSpPr>
              <a:spLocks noChangeShapeType="1"/>
            </p:cNvSpPr>
            <p:nvPr/>
          </p:nvSpPr>
          <p:spPr bwMode="auto">
            <a:xfrm>
              <a:off x="842" y="2812"/>
              <a:ext cx="15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Line 25"/>
            <p:cNvSpPr>
              <a:spLocks noChangeShapeType="1"/>
            </p:cNvSpPr>
            <p:nvPr/>
          </p:nvSpPr>
          <p:spPr bwMode="auto">
            <a:xfrm>
              <a:off x="842" y="3124"/>
              <a:ext cx="15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Line 26"/>
            <p:cNvSpPr>
              <a:spLocks noChangeShapeType="1"/>
            </p:cNvSpPr>
            <p:nvPr/>
          </p:nvSpPr>
          <p:spPr bwMode="auto">
            <a:xfrm>
              <a:off x="842" y="3436"/>
              <a:ext cx="15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1" name="Line 27"/>
            <p:cNvSpPr>
              <a:spLocks noChangeShapeType="1"/>
            </p:cNvSpPr>
            <p:nvPr/>
          </p:nvSpPr>
          <p:spPr bwMode="auto">
            <a:xfrm>
              <a:off x="842" y="3748"/>
              <a:ext cx="158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Line 28"/>
            <p:cNvSpPr>
              <a:spLocks noChangeShapeType="1"/>
            </p:cNvSpPr>
            <p:nvPr/>
          </p:nvSpPr>
          <p:spPr bwMode="auto">
            <a:xfrm>
              <a:off x="1238" y="2500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Line 29"/>
            <p:cNvSpPr>
              <a:spLocks noChangeShapeType="1"/>
            </p:cNvSpPr>
            <p:nvPr/>
          </p:nvSpPr>
          <p:spPr bwMode="auto">
            <a:xfrm>
              <a:off x="1634" y="2500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4" name="Line 30"/>
            <p:cNvSpPr>
              <a:spLocks noChangeShapeType="1"/>
            </p:cNvSpPr>
            <p:nvPr/>
          </p:nvSpPr>
          <p:spPr bwMode="auto">
            <a:xfrm>
              <a:off x="2030" y="2500"/>
              <a:ext cx="1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5" name="Line 31"/>
            <p:cNvSpPr>
              <a:spLocks noChangeShapeType="1"/>
            </p:cNvSpPr>
            <p:nvPr/>
          </p:nvSpPr>
          <p:spPr bwMode="auto">
            <a:xfrm>
              <a:off x="2426" y="2500"/>
              <a:ext cx="1" cy="12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Line 32"/>
            <p:cNvSpPr>
              <a:spLocks noChangeShapeType="1"/>
            </p:cNvSpPr>
            <p:nvPr/>
          </p:nvSpPr>
          <p:spPr bwMode="auto">
            <a:xfrm>
              <a:off x="842" y="2500"/>
              <a:ext cx="1584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7" name="Line 33"/>
            <p:cNvSpPr>
              <a:spLocks noChangeShapeType="1"/>
            </p:cNvSpPr>
            <p:nvPr/>
          </p:nvSpPr>
          <p:spPr bwMode="auto">
            <a:xfrm>
              <a:off x="842" y="2500"/>
              <a:ext cx="1" cy="12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8" name="Text Box 34"/>
            <p:cNvSpPr txBox="1">
              <a:spLocks noChangeArrowheads="1"/>
            </p:cNvSpPr>
            <p:nvPr/>
          </p:nvSpPr>
          <p:spPr bwMode="auto">
            <a:xfrm>
              <a:off x="329" y="2263"/>
              <a:ext cx="32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cd</a:t>
              </a:r>
            </a:p>
          </p:txBody>
        </p:sp>
        <p:sp>
          <p:nvSpPr>
            <p:cNvPr id="47149" name="Text Box 35"/>
            <p:cNvSpPr txBox="1">
              <a:spLocks noChangeArrowheads="1"/>
            </p:cNvSpPr>
            <p:nvPr/>
          </p:nvSpPr>
          <p:spPr bwMode="auto">
            <a:xfrm>
              <a:off x="657" y="1979"/>
              <a:ext cx="33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omic Sans MS" pitchFamily="66" charset="0"/>
                  <a:ea typeface="宋体" pitchFamily="2" charset="-122"/>
                </a:rPr>
                <a:t>ab</a:t>
              </a:r>
            </a:p>
          </p:txBody>
        </p:sp>
        <p:sp>
          <p:nvSpPr>
            <p:cNvPr id="47150" name="Line 36"/>
            <p:cNvSpPr>
              <a:spLocks noChangeShapeType="1"/>
            </p:cNvSpPr>
            <p:nvPr/>
          </p:nvSpPr>
          <p:spPr bwMode="auto">
            <a:xfrm flipH="1" flipV="1">
              <a:off x="567" y="2115"/>
              <a:ext cx="272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1" name="Text Box 57"/>
            <p:cNvSpPr txBox="1">
              <a:spLocks noChangeArrowheads="1"/>
            </p:cNvSpPr>
            <p:nvPr/>
          </p:nvSpPr>
          <p:spPr bwMode="auto">
            <a:xfrm>
              <a:off x="873" y="2226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7152" name="Text Box 58"/>
            <p:cNvSpPr txBox="1">
              <a:spLocks noChangeArrowheads="1"/>
            </p:cNvSpPr>
            <p:nvPr/>
          </p:nvSpPr>
          <p:spPr bwMode="auto">
            <a:xfrm>
              <a:off x="1269" y="2225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7153" name="Text Box 59"/>
            <p:cNvSpPr txBox="1">
              <a:spLocks noChangeArrowheads="1"/>
            </p:cNvSpPr>
            <p:nvPr/>
          </p:nvSpPr>
          <p:spPr bwMode="auto">
            <a:xfrm>
              <a:off x="1666" y="2225"/>
              <a:ext cx="29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7154" name="Text Box 60"/>
            <p:cNvSpPr txBox="1">
              <a:spLocks noChangeArrowheads="1"/>
            </p:cNvSpPr>
            <p:nvPr/>
          </p:nvSpPr>
          <p:spPr bwMode="auto">
            <a:xfrm>
              <a:off x="2063" y="2220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47155" name="Text Box 61"/>
            <p:cNvSpPr txBox="1">
              <a:spLocks noChangeArrowheads="1"/>
            </p:cNvSpPr>
            <p:nvPr/>
          </p:nvSpPr>
          <p:spPr bwMode="auto">
            <a:xfrm>
              <a:off x="521" y="2505"/>
              <a:ext cx="35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47156" name="Text Box 62"/>
            <p:cNvSpPr txBox="1">
              <a:spLocks noChangeArrowheads="1"/>
            </p:cNvSpPr>
            <p:nvPr/>
          </p:nvSpPr>
          <p:spPr bwMode="auto">
            <a:xfrm>
              <a:off x="520" y="2816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01</a:t>
              </a:r>
            </a:p>
          </p:txBody>
        </p:sp>
        <p:sp>
          <p:nvSpPr>
            <p:cNvPr id="47157" name="Text Box 63"/>
            <p:cNvSpPr txBox="1">
              <a:spLocks noChangeArrowheads="1"/>
            </p:cNvSpPr>
            <p:nvPr/>
          </p:nvSpPr>
          <p:spPr bwMode="auto">
            <a:xfrm>
              <a:off x="520" y="3128"/>
              <a:ext cx="29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47158" name="Text Box 64"/>
            <p:cNvSpPr txBox="1">
              <a:spLocks noChangeArrowheads="1"/>
            </p:cNvSpPr>
            <p:nvPr/>
          </p:nvSpPr>
          <p:spPr bwMode="auto">
            <a:xfrm>
              <a:off x="520" y="3439"/>
              <a:ext cx="32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</p:grp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2782888" y="2781300"/>
            <a:ext cx="2665412" cy="6477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5" name="Rectangle 67"/>
          <p:cNvSpPr>
            <a:spLocks noChangeArrowheads="1"/>
          </p:cNvSpPr>
          <p:nvPr/>
        </p:nvSpPr>
        <p:spPr bwMode="auto">
          <a:xfrm>
            <a:off x="2927350" y="2997200"/>
            <a:ext cx="1081088" cy="863600"/>
          </a:xfrm>
          <a:prstGeom prst="rect">
            <a:avLst/>
          </a:prstGeom>
          <a:noFill/>
          <a:ln w="28575">
            <a:solidFill>
              <a:srgbClr val="33CC33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3575050" y="2925762"/>
            <a:ext cx="1081088" cy="8636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151314" y="3933825"/>
            <a:ext cx="1081087" cy="360362"/>
          </a:xfrm>
          <a:prstGeom prst="rect">
            <a:avLst/>
          </a:prstGeom>
          <a:noFill/>
          <a:ln w="28575">
            <a:solidFill>
              <a:srgbClr val="99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8" name="Rectangle 70"/>
          <p:cNvSpPr>
            <a:spLocks noChangeArrowheads="1"/>
          </p:cNvSpPr>
          <p:nvPr/>
        </p:nvSpPr>
        <p:spPr bwMode="auto">
          <a:xfrm>
            <a:off x="4224338" y="3286126"/>
            <a:ext cx="576262" cy="115093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04" name="Rectangle 116"/>
          <p:cNvSpPr>
            <a:spLocks noChangeArrowheads="1"/>
          </p:cNvSpPr>
          <p:nvPr/>
        </p:nvSpPr>
        <p:spPr bwMode="auto">
          <a:xfrm>
            <a:off x="7680325" y="2925762"/>
            <a:ext cx="1081088" cy="86360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05" name="Rectangle 117"/>
          <p:cNvSpPr>
            <a:spLocks noChangeArrowheads="1"/>
          </p:cNvSpPr>
          <p:nvPr/>
        </p:nvSpPr>
        <p:spPr bwMode="auto">
          <a:xfrm>
            <a:off x="3216276" y="5086350"/>
            <a:ext cx="56025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Tahoma" pitchFamily="34" charset="0"/>
                <a:ea typeface="宋体" pitchFamily="2" charset="-122"/>
              </a:rPr>
              <a:t>f(a,b,c,d) = c’d’ + a’c’ + bc’ + acd</a:t>
            </a:r>
          </a:p>
        </p:txBody>
      </p:sp>
      <p:sp>
        <p:nvSpPr>
          <p:cNvPr id="38008" name="Freeform 120"/>
          <p:cNvSpPr>
            <a:spLocks/>
          </p:cNvSpPr>
          <p:nvPr/>
        </p:nvSpPr>
        <p:spPr bwMode="auto">
          <a:xfrm>
            <a:off x="5664201" y="3286126"/>
            <a:ext cx="1223963" cy="1800225"/>
          </a:xfrm>
          <a:custGeom>
            <a:avLst/>
            <a:gdLst>
              <a:gd name="T0" fmla="*/ 771 w 771"/>
              <a:gd name="T1" fmla="*/ 0 h 1134"/>
              <a:gd name="T2" fmla="*/ 227 w 771"/>
              <a:gd name="T3" fmla="*/ 272 h 1134"/>
              <a:gd name="T4" fmla="*/ 0 w 771"/>
              <a:gd name="T5" fmla="*/ 1134 h 1134"/>
              <a:gd name="T6" fmla="*/ 0 60000 65536"/>
              <a:gd name="T7" fmla="*/ 0 60000 65536"/>
              <a:gd name="T8" fmla="*/ 0 60000 65536"/>
              <a:gd name="T9" fmla="*/ 0 w 771"/>
              <a:gd name="T10" fmla="*/ 0 h 1134"/>
              <a:gd name="T11" fmla="*/ 771 w 771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134">
                <a:moveTo>
                  <a:pt x="771" y="0"/>
                </a:moveTo>
                <a:cubicBezTo>
                  <a:pt x="563" y="41"/>
                  <a:pt x="355" y="83"/>
                  <a:pt x="227" y="272"/>
                </a:cubicBezTo>
                <a:cubicBezTo>
                  <a:pt x="99" y="461"/>
                  <a:pt x="49" y="797"/>
                  <a:pt x="0" y="113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10" name="Freeform 122"/>
          <p:cNvSpPr>
            <a:spLocks/>
          </p:cNvSpPr>
          <p:nvPr/>
        </p:nvSpPr>
        <p:spPr bwMode="auto">
          <a:xfrm>
            <a:off x="7896225" y="3789363"/>
            <a:ext cx="215900" cy="1368425"/>
          </a:xfrm>
          <a:custGeom>
            <a:avLst/>
            <a:gdLst>
              <a:gd name="T0" fmla="*/ 227 w 227"/>
              <a:gd name="T1" fmla="*/ 0 h 862"/>
              <a:gd name="T2" fmla="*/ 0 w 227"/>
              <a:gd name="T3" fmla="*/ 862 h 862"/>
              <a:gd name="T4" fmla="*/ 0 60000 65536"/>
              <a:gd name="T5" fmla="*/ 0 60000 65536"/>
              <a:gd name="T6" fmla="*/ 0 w 227"/>
              <a:gd name="T7" fmla="*/ 0 h 862"/>
              <a:gd name="T8" fmla="*/ 227 w 227"/>
              <a:gd name="T9" fmla="*/ 862 h 8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7" h="862">
                <a:moveTo>
                  <a:pt x="227" y="0"/>
                </a:moveTo>
                <a:cubicBezTo>
                  <a:pt x="132" y="359"/>
                  <a:pt x="38" y="718"/>
                  <a:pt x="0" y="86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11" name="Freeform 123"/>
          <p:cNvSpPr>
            <a:spLocks/>
          </p:cNvSpPr>
          <p:nvPr/>
        </p:nvSpPr>
        <p:spPr bwMode="auto">
          <a:xfrm>
            <a:off x="8904288" y="4365625"/>
            <a:ext cx="144462" cy="863600"/>
          </a:xfrm>
          <a:custGeom>
            <a:avLst/>
            <a:gdLst>
              <a:gd name="T0" fmla="*/ 91 w 91"/>
              <a:gd name="T1" fmla="*/ 0 h 544"/>
              <a:gd name="T2" fmla="*/ 0 w 91"/>
              <a:gd name="T3" fmla="*/ 544 h 544"/>
              <a:gd name="T4" fmla="*/ 0 60000 65536"/>
              <a:gd name="T5" fmla="*/ 0 60000 65536"/>
              <a:gd name="T6" fmla="*/ 0 w 91"/>
              <a:gd name="T7" fmla="*/ 0 h 544"/>
              <a:gd name="T8" fmla="*/ 91 w 91"/>
              <a:gd name="T9" fmla="*/ 544 h 5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" h="544">
                <a:moveTo>
                  <a:pt x="91" y="0"/>
                </a:moveTo>
                <a:cubicBezTo>
                  <a:pt x="53" y="223"/>
                  <a:pt x="15" y="446"/>
                  <a:pt x="0" y="54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12" name="Line 124"/>
          <p:cNvSpPr>
            <a:spLocks noChangeShapeType="1"/>
          </p:cNvSpPr>
          <p:nvPr/>
        </p:nvSpPr>
        <p:spPr bwMode="auto">
          <a:xfrm flipH="1">
            <a:off x="6888163" y="3789362"/>
            <a:ext cx="431800" cy="12969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4" grpId="0" animBg="1"/>
      <p:bldP spid="37955" grpId="0" animBg="1"/>
      <p:bldP spid="37956" grpId="0" animBg="1"/>
      <p:bldP spid="37957" grpId="0" animBg="1"/>
      <p:bldP spid="37958" grpId="0" animBg="1"/>
      <p:bldP spid="38004" grpId="0" animBg="1"/>
      <p:bldP spid="38005" grpId="0"/>
      <p:bldP spid="38008" grpId="0" animBg="1"/>
      <p:bldP spid="38010" grpId="0" animBg="1"/>
      <p:bldP spid="38011" grpId="0" animBg="1"/>
      <p:bldP spid="380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762000"/>
            <a:ext cx="2774949" cy="563562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</a:rPr>
              <a:t>Exercise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981200"/>
            <a:ext cx="8748712" cy="3505200"/>
          </a:xfrm>
        </p:spPr>
        <p:txBody>
          <a:bodyPr/>
          <a:lstStyle/>
          <a:p>
            <a:r>
              <a:rPr lang="en-US" altLang="zh-CN" dirty="0">
                <a:cs typeface="Times New Roman" charset="0"/>
              </a:rPr>
              <a:t>F(</a:t>
            </a:r>
            <a:r>
              <a:rPr lang="en-US" altLang="zh-CN" dirty="0" err="1">
                <a:cs typeface="Times New Roman" charset="0"/>
              </a:rPr>
              <a:t>a,b,c,d</a:t>
            </a:r>
            <a:r>
              <a:rPr lang="en-US" altLang="zh-CN" dirty="0">
                <a:cs typeface="Times New Roman" charset="0"/>
              </a:rPr>
              <a:t>)=∑(0,1,2,4,5,6,8,9,12,13,14)</a:t>
            </a:r>
          </a:p>
          <a:p>
            <a:endParaRPr lang="en-US" altLang="zh-CN" dirty="0">
              <a:cs typeface="Times New Roman" charset="0"/>
            </a:endParaRPr>
          </a:p>
          <a:p>
            <a:r>
              <a:rPr lang="en-US" altLang="zh-CN" dirty="0">
                <a:cs typeface="Times New Roman" charset="0"/>
              </a:rPr>
              <a:t>F(</a:t>
            </a:r>
            <a:r>
              <a:rPr lang="en-US" altLang="zh-CN" dirty="0" err="1">
                <a:cs typeface="Times New Roman" charset="0"/>
              </a:rPr>
              <a:t>a,b,c,d</a:t>
            </a:r>
            <a:r>
              <a:rPr lang="en-US" altLang="zh-CN" dirty="0">
                <a:cs typeface="Times New Roman" charset="0"/>
              </a:rPr>
              <a:t>)=∑(1,3,4,5,7,8,9,11,15)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dirty="0">
              <a:cs typeface="Times New Roman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905000"/>
            <a:ext cx="8486775" cy="4114800"/>
          </a:xfrm>
        </p:spPr>
        <p:txBody>
          <a:bodyPr/>
          <a:lstStyle/>
          <a:p>
            <a:pPr eaLnBrk="1" hangingPunct="1"/>
            <a:r>
              <a:rPr lang="en-US" altLang="zh-CN">
                <a:cs typeface="Times New Roman" charset="0"/>
              </a:rPr>
              <a:t>F(a,b,c,d)=∑(0,1,2,4,5,6,8,9,12,13,14)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5873751" y="3676650"/>
            <a:ext cx="4614863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>
                <a:latin typeface="Verdana" pitchFamily="34" charset="0"/>
                <a:cs typeface="Times New Roman" charset="0"/>
              </a:rPr>
              <a:t>F(a,b,c,d)=c’+a’d’+bd’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316163" y="2740026"/>
            <a:ext cx="3092450" cy="2790825"/>
            <a:chOff x="499" y="1797"/>
            <a:chExt cx="1948" cy="1758"/>
          </a:xfrm>
        </p:grpSpPr>
        <p:sp>
          <p:nvSpPr>
            <p:cNvPr id="49158" name="Rectangle 29"/>
            <p:cNvSpPr>
              <a:spLocks noChangeArrowheads="1"/>
            </p:cNvSpPr>
            <p:nvPr/>
          </p:nvSpPr>
          <p:spPr bwMode="auto">
            <a:xfrm>
              <a:off x="835" y="2178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499" y="1797"/>
              <a:ext cx="1924" cy="1629"/>
              <a:chOff x="499" y="1480"/>
              <a:chExt cx="1924" cy="1629"/>
            </a:xfrm>
          </p:grpSpPr>
          <p:sp>
            <p:nvSpPr>
              <p:cNvPr id="49187" name="Rectangle 31"/>
              <p:cNvSpPr>
                <a:spLocks noChangeArrowheads="1"/>
              </p:cNvSpPr>
              <p:nvPr/>
            </p:nvSpPr>
            <p:spPr bwMode="auto">
              <a:xfrm>
                <a:off x="835" y="2797"/>
                <a:ext cx="396" cy="31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49188" name="Rectangle 32"/>
              <p:cNvSpPr>
                <a:spLocks noChangeArrowheads="1"/>
              </p:cNvSpPr>
              <p:nvPr/>
            </p:nvSpPr>
            <p:spPr bwMode="auto">
              <a:xfrm>
                <a:off x="1607" y="2173"/>
                <a:ext cx="420" cy="31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49189" name="Rectangle 33"/>
              <p:cNvSpPr>
                <a:spLocks noChangeArrowheads="1"/>
              </p:cNvSpPr>
              <p:nvPr/>
            </p:nvSpPr>
            <p:spPr bwMode="auto">
              <a:xfrm>
                <a:off x="2027" y="1861"/>
                <a:ext cx="396" cy="31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49190" name="Line 34"/>
              <p:cNvSpPr>
                <a:spLocks noChangeShapeType="1"/>
              </p:cNvSpPr>
              <p:nvPr/>
            </p:nvSpPr>
            <p:spPr bwMode="auto">
              <a:xfrm>
                <a:off x="839" y="2173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1" name="Line 35"/>
              <p:cNvSpPr>
                <a:spLocks noChangeShapeType="1"/>
              </p:cNvSpPr>
              <p:nvPr/>
            </p:nvSpPr>
            <p:spPr bwMode="auto">
              <a:xfrm>
                <a:off x="839" y="2485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2" name="Line 36"/>
              <p:cNvSpPr>
                <a:spLocks noChangeShapeType="1"/>
              </p:cNvSpPr>
              <p:nvPr/>
            </p:nvSpPr>
            <p:spPr bwMode="auto">
              <a:xfrm>
                <a:off x="839" y="2797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3" name="Line 37"/>
              <p:cNvSpPr>
                <a:spLocks noChangeShapeType="1"/>
              </p:cNvSpPr>
              <p:nvPr/>
            </p:nvSpPr>
            <p:spPr bwMode="auto">
              <a:xfrm>
                <a:off x="835" y="3109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4" name="Line 38"/>
              <p:cNvSpPr>
                <a:spLocks noChangeShapeType="1"/>
              </p:cNvSpPr>
              <p:nvPr/>
            </p:nvSpPr>
            <p:spPr bwMode="auto">
              <a:xfrm>
                <a:off x="1231" y="1861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5" name="Line 39"/>
              <p:cNvSpPr>
                <a:spLocks noChangeShapeType="1"/>
              </p:cNvSpPr>
              <p:nvPr/>
            </p:nvSpPr>
            <p:spPr bwMode="auto">
              <a:xfrm>
                <a:off x="1603" y="1861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6" name="Line 40"/>
              <p:cNvSpPr>
                <a:spLocks noChangeShapeType="1"/>
              </p:cNvSpPr>
              <p:nvPr/>
            </p:nvSpPr>
            <p:spPr bwMode="auto">
              <a:xfrm>
                <a:off x="2023" y="1861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7" name="Line 41"/>
              <p:cNvSpPr>
                <a:spLocks noChangeShapeType="1"/>
              </p:cNvSpPr>
              <p:nvPr/>
            </p:nvSpPr>
            <p:spPr bwMode="auto">
              <a:xfrm>
                <a:off x="2419" y="1861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8" name="Line 42"/>
              <p:cNvSpPr>
                <a:spLocks noChangeShapeType="1"/>
              </p:cNvSpPr>
              <p:nvPr/>
            </p:nvSpPr>
            <p:spPr bwMode="auto">
              <a:xfrm>
                <a:off x="839" y="1861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9" name="Line 43"/>
              <p:cNvSpPr>
                <a:spLocks noChangeShapeType="1"/>
              </p:cNvSpPr>
              <p:nvPr/>
            </p:nvSpPr>
            <p:spPr bwMode="auto">
              <a:xfrm>
                <a:off x="835" y="1861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00" name="Line 44"/>
              <p:cNvSpPr>
                <a:spLocks noChangeShapeType="1"/>
              </p:cNvSpPr>
              <p:nvPr/>
            </p:nvSpPr>
            <p:spPr bwMode="auto">
              <a:xfrm flipH="1" flipV="1">
                <a:off x="691" y="1621"/>
                <a:ext cx="144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01" name="Text Box 45"/>
              <p:cNvSpPr txBox="1">
                <a:spLocks noChangeArrowheads="1"/>
              </p:cNvSpPr>
              <p:nvPr/>
            </p:nvSpPr>
            <p:spPr bwMode="auto">
              <a:xfrm>
                <a:off x="499" y="1645"/>
                <a:ext cx="32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33CC"/>
                    </a:solidFill>
                    <a:latin typeface="Comic Sans MS" pitchFamily="66" charset="0"/>
                    <a:ea typeface="宋体" pitchFamily="2" charset="-122"/>
                  </a:rPr>
                  <a:t>cd</a:t>
                </a:r>
              </a:p>
            </p:txBody>
          </p:sp>
          <p:sp>
            <p:nvSpPr>
              <p:cNvPr id="49202" name="Text Box 46"/>
              <p:cNvSpPr txBox="1">
                <a:spLocks noChangeArrowheads="1"/>
              </p:cNvSpPr>
              <p:nvPr/>
            </p:nvSpPr>
            <p:spPr bwMode="auto">
              <a:xfrm>
                <a:off x="691" y="1480"/>
                <a:ext cx="337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33CC"/>
                    </a:solidFill>
                    <a:latin typeface="Comic Sans MS" pitchFamily="66" charset="0"/>
                    <a:ea typeface="宋体" pitchFamily="2" charset="-122"/>
                  </a:rPr>
                  <a:t>ab</a:t>
                </a:r>
              </a:p>
            </p:txBody>
          </p:sp>
          <p:sp>
            <p:nvSpPr>
              <p:cNvPr id="49203" name="Text Box 47"/>
              <p:cNvSpPr txBox="1">
                <a:spLocks noChangeArrowheads="1"/>
              </p:cNvSpPr>
              <p:nvPr/>
            </p:nvSpPr>
            <p:spPr bwMode="auto">
              <a:xfrm>
                <a:off x="851" y="1593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49204" name="Text Box 48"/>
              <p:cNvSpPr txBox="1">
                <a:spLocks noChangeArrowheads="1"/>
              </p:cNvSpPr>
              <p:nvPr/>
            </p:nvSpPr>
            <p:spPr bwMode="auto">
              <a:xfrm>
                <a:off x="1248" y="1593"/>
                <a:ext cx="321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49205" name="Text Box 49"/>
              <p:cNvSpPr txBox="1">
                <a:spLocks noChangeArrowheads="1"/>
              </p:cNvSpPr>
              <p:nvPr/>
            </p:nvSpPr>
            <p:spPr bwMode="auto">
              <a:xfrm>
                <a:off x="1645" y="1593"/>
                <a:ext cx="290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49206" name="Text Box 50"/>
              <p:cNvSpPr txBox="1">
                <a:spLocks noChangeArrowheads="1"/>
              </p:cNvSpPr>
              <p:nvPr/>
            </p:nvSpPr>
            <p:spPr bwMode="auto">
              <a:xfrm>
                <a:off x="2042" y="1588"/>
                <a:ext cx="321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49207" name="Text Box 51"/>
              <p:cNvSpPr txBox="1">
                <a:spLocks noChangeArrowheads="1"/>
              </p:cNvSpPr>
              <p:nvPr/>
            </p:nvSpPr>
            <p:spPr bwMode="auto">
              <a:xfrm>
                <a:off x="499" y="1872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49208" name="Text Box 52"/>
              <p:cNvSpPr txBox="1">
                <a:spLocks noChangeArrowheads="1"/>
              </p:cNvSpPr>
              <p:nvPr/>
            </p:nvSpPr>
            <p:spPr bwMode="auto">
              <a:xfrm>
                <a:off x="499" y="2184"/>
                <a:ext cx="321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49209" name="Text Box 53"/>
              <p:cNvSpPr txBox="1">
                <a:spLocks noChangeArrowheads="1"/>
              </p:cNvSpPr>
              <p:nvPr/>
            </p:nvSpPr>
            <p:spPr bwMode="auto">
              <a:xfrm>
                <a:off x="499" y="2496"/>
                <a:ext cx="290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49210" name="Text Box 54"/>
              <p:cNvSpPr txBox="1">
                <a:spLocks noChangeArrowheads="1"/>
              </p:cNvSpPr>
              <p:nvPr/>
            </p:nvSpPr>
            <p:spPr bwMode="auto">
              <a:xfrm>
                <a:off x="499" y="2807"/>
                <a:ext cx="321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10</a:t>
                </a:r>
              </a:p>
            </p:txBody>
          </p:sp>
        </p:grpSp>
        <p:sp>
          <p:nvSpPr>
            <p:cNvPr id="49160" name="Rectangle 56"/>
            <p:cNvSpPr>
              <a:spLocks noChangeArrowheads="1"/>
            </p:cNvSpPr>
            <p:nvPr/>
          </p:nvSpPr>
          <p:spPr bwMode="auto">
            <a:xfrm>
              <a:off x="839" y="2505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9161" name="Rectangle 57"/>
            <p:cNvSpPr>
              <a:spLocks noChangeArrowheads="1"/>
            </p:cNvSpPr>
            <p:nvPr/>
          </p:nvSpPr>
          <p:spPr bwMode="auto">
            <a:xfrm>
              <a:off x="851" y="3101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9162" name="Rectangle 58"/>
            <p:cNvSpPr>
              <a:spLocks noChangeArrowheads="1"/>
            </p:cNvSpPr>
            <p:nvPr/>
          </p:nvSpPr>
          <p:spPr bwMode="auto">
            <a:xfrm>
              <a:off x="1225" y="2178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9163" name="Rectangle 59"/>
            <p:cNvSpPr>
              <a:spLocks noChangeArrowheads="1"/>
            </p:cNvSpPr>
            <p:nvPr/>
          </p:nvSpPr>
          <p:spPr bwMode="auto">
            <a:xfrm>
              <a:off x="1225" y="2490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9164" name="Rectangle 60"/>
            <p:cNvSpPr>
              <a:spLocks noChangeArrowheads="1"/>
            </p:cNvSpPr>
            <p:nvPr/>
          </p:nvSpPr>
          <p:spPr bwMode="auto">
            <a:xfrm>
              <a:off x="1225" y="3101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9165" name="Rectangle 61"/>
            <p:cNvSpPr>
              <a:spLocks noChangeArrowheads="1"/>
            </p:cNvSpPr>
            <p:nvPr/>
          </p:nvSpPr>
          <p:spPr bwMode="auto">
            <a:xfrm>
              <a:off x="2023" y="2178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9166" name="Rectangle 62"/>
            <p:cNvSpPr>
              <a:spLocks noChangeArrowheads="1"/>
            </p:cNvSpPr>
            <p:nvPr/>
          </p:nvSpPr>
          <p:spPr bwMode="auto">
            <a:xfrm>
              <a:off x="2027" y="2505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9167" name="Rectangle 63"/>
            <p:cNvSpPr>
              <a:spLocks noChangeArrowheads="1"/>
            </p:cNvSpPr>
            <p:nvPr/>
          </p:nvSpPr>
          <p:spPr bwMode="auto">
            <a:xfrm>
              <a:off x="1603" y="2178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9168" name="Rectangle 64"/>
            <p:cNvSpPr>
              <a:spLocks noChangeArrowheads="1"/>
            </p:cNvSpPr>
            <p:nvPr/>
          </p:nvSpPr>
          <p:spPr bwMode="auto">
            <a:xfrm>
              <a:off x="1603" y="2505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49169" name="Rectangle 65"/>
            <p:cNvSpPr>
              <a:spLocks noChangeArrowheads="1"/>
            </p:cNvSpPr>
            <p:nvPr/>
          </p:nvSpPr>
          <p:spPr bwMode="auto">
            <a:xfrm>
              <a:off x="1607" y="3102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grpSp>
          <p:nvGrpSpPr>
            <p:cNvPr id="4" name="Group 66"/>
            <p:cNvGrpSpPr>
              <a:grpSpLocks/>
            </p:cNvGrpSpPr>
            <p:nvPr/>
          </p:nvGrpSpPr>
          <p:grpSpPr bwMode="auto">
            <a:xfrm rot="5400000">
              <a:off x="1042" y="2974"/>
              <a:ext cx="385" cy="663"/>
              <a:chOff x="2843" y="2547"/>
              <a:chExt cx="235" cy="256"/>
            </a:xfrm>
          </p:grpSpPr>
          <p:sp>
            <p:nvSpPr>
              <p:cNvPr id="49184" name="Line 67"/>
              <p:cNvSpPr>
                <a:spLocks noChangeShapeType="1"/>
              </p:cNvSpPr>
              <p:nvPr/>
            </p:nvSpPr>
            <p:spPr bwMode="auto">
              <a:xfrm>
                <a:off x="2852" y="2547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5" name="Line 68"/>
              <p:cNvSpPr>
                <a:spLocks noChangeShapeType="1"/>
              </p:cNvSpPr>
              <p:nvPr/>
            </p:nvSpPr>
            <p:spPr bwMode="auto">
              <a:xfrm>
                <a:off x="2852" y="2547"/>
                <a:ext cx="0" cy="23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6" name="Line 69"/>
              <p:cNvSpPr>
                <a:spLocks noChangeShapeType="1"/>
              </p:cNvSpPr>
              <p:nvPr/>
            </p:nvSpPr>
            <p:spPr bwMode="auto">
              <a:xfrm>
                <a:off x="2843" y="2803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70"/>
            <p:cNvGrpSpPr>
              <a:grpSpLocks/>
            </p:cNvGrpSpPr>
            <p:nvPr/>
          </p:nvGrpSpPr>
          <p:grpSpPr bwMode="auto">
            <a:xfrm rot="5400000">
              <a:off x="1064" y="1910"/>
              <a:ext cx="307" cy="715"/>
              <a:chOff x="3354" y="2557"/>
              <a:chExt cx="235" cy="256"/>
            </a:xfrm>
          </p:grpSpPr>
          <p:sp>
            <p:nvSpPr>
              <p:cNvPr id="49181" name="Line 71"/>
              <p:cNvSpPr>
                <a:spLocks noChangeShapeType="1"/>
              </p:cNvSpPr>
              <p:nvPr/>
            </p:nvSpPr>
            <p:spPr bwMode="auto">
              <a:xfrm>
                <a:off x="3363" y="2557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Line 72"/>
              <p:cNvSpPr>
                <a:spLocks noChangeShapeType="1"/>
              </p:cNvSpPr>
              <p:nvPr/>
            </p:nvSpPr>
            <p:spPr bwMode="auto">
              <a:xfrm>
                <a:off x="3589" y="2557"/>
                <a:ext cx="0" cy="23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3" name="Line 73"/>
              <p:cNvSpPr>
                <a:spLocks noChangeShapeType="1"/>
              </p:cNvSpPr>
              <p:nvPr/>
            </p:nvSpPr>
            <p:spPr bwMode="auto">
              <a:xfrm>
                <a:off x="3354" y="2813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74"/>
            <p:cNvGrpSpPr>
              <a:grpSpLocks/>
            </p:cNvGrpSpPr>
            <p:nvPr/>
          </p:nvGrpSpPr>
          <p:grpSpPr bwMode="auto">
            <a:xfrm rot="5400000">
              <a:off x="1418" y="3031"/>
              <a:ext cx="385" cy="663"/>
              <a:chOff x="2843" y="2547"/>
              <a:chExt cx="235" cy="256"/>
            </a:xfrm>
          </p:grpSpPr>
          <p:sp>
            <p:nvSpPr>
              <p:cNvPr id="49178" name="Line 75"/>
              <p:cNvSpPr>
                <a:spLocks noChangeShapeType="1"/>
              </p:cNvSpPr>
              <p:nvPr/>
            </p:nvSpPr>
            <p:spPr bwMode="auto">
              <a:xfrm>
                <a:off x="2852" y="2547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9" name="Line 76"/>
              <p:cNvSpPr>
                <a:spLocks noChangeShapeType="1"/>
              </p:cNvSpPr>
              <p:nvPr/>
            </p:nvSpPr>
            <p:spPr bwMode="auto">
              <a:xfrm>
                <a:off x="2852" y="2547"/>
                <a:ext cx="0" cy="237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0" name="Line 77"/>
              <p:cNvSpPr>
                <a:spLocks noChangeShapeType="1"/>
              </p:cNvSpPr>
              <p:nvPr/>
            </p:nvSpPr>
            <p:spPr bwMode="auto">
              <a:xfrm>
                <a:off x="2843" y="2803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78"/>
            <p:cNvGrpSpPr>
              <a:grpSpLocks/>
            </p:cNvGrpSpPr>
            <p:nvPr/>
          </p:nvGrpSpPr>
          <p:grpSpPr bwMode="auto">
            <a:xfrm rot="5400000">
              <a:off x="1468" y="1967"/>
              <a:ext cx="307" cy="659"/>
              <a:chOff x="3354" y="2557"/>
              <a:chExt cx="235" cy="256"/>
            </a:xfrm>
          </p:grpSpPr>
          <p:sp>
            <p:nvSpPr>
              <p:cNvPr id="49175" name="Line 79"/>
              <p:cNvSpPr>
                <a:spLocks noChangeShapeType="1"/>
              </p:cNvSpPr>
              <p:nvPr/>
            </p:nvSpPr>
            <p:spPr bwMode="auto">
              <a:xfrm>
                <a:off x="3363" y="2557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6" name="Line 80"/>
              <p:cNvSpPr>
                <a:spLocks noChangeShapeType="1"/>
              </p:cNvSpPr>
              <p:nvPr/>
            </p:nvSpPr>
            <p:spPr bwMode="auto">
              <a:xfrm>
                <a:off x="3589" y="2557"/>
                <a:ext cx="0" cy="237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7" name="Line 81"/>
              <p:cNvSpPr>
                <a:spLocks noChangeShapeType="1"/>
              </p:cNvSpPr>
              <p:nvPr/>
            </p:nvSpPr>
            <p:spPr bwMode="auto">
              <a:xfrm>
                <a:off x="3354" y="2813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74" name="Rectangle 55"/>
            <p:cNvSpPr>
              <a:spLocks noChangeArrowheads="1"/>
            </p:cNvSpPr>
            <p:nvPr/>
          </p:nvSpPr>
          <p:spPr bwMode="auto">
            <a:xfrm>
              <a:off x="913" y="2234"/>
              <a:ext cx="1448" cy="4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889125" y="2611437"/>
            <a:ext cx="3086100" cy="2586038"/>
            <a:chOff x="635" y="1937"/>
            <a:chExt cx="1944" cy="162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5" y="1937"/>
              <a:ext cx="1924" cy="1629"/>
              <a:chOff x="499" y="1480"/>
              <a:chExt cx="1924" cy="1629"/>
            </a:xfrm>
          </p:grpSpPr>
          <p:sp>
            <p:nvSpPr>
              <p:cNvPr id="50196" name="Rectangle 5"/>
              <p:cNvSpPr>
                <a:spLocks noChangeArrowheads="1"/>
              </p:cNvSpPr>
              <p:nvPr/>
            </p:nvSpPr>
            <p:spPr bwMode="auto">
              <a:xfrm>
                <a:off x="835" y="2797"/>
                <a:ext cx="396" cy="31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50197" name="Rectangle 6"/>
              <p:cNvSpPr>
                <a:spLocks noChangeArrowheads="1"/>
              </p:cNvSpPr>
              <p:nvPr/>
            </p:nvSpPr>
            <p:spPr bwMode="auto">
              <a:xfrm>
                <a:off x="1607" y="2173"/>
                <a:ext cx="420" cy="31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50198" name="Rectangle 7"/>
              <p:cNvSpPr>
                <a:spLocks noChangeArrowheads="1"/>
              </p:cNvSpPr>
              <p:nvPr/>
            </p:nvSpPr>
            <p:spPr bwMode="auto">
              <a:xfrm>
                <a:off x="2027" y="1861"/>
                <a:ext cx="396" cy="31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endParaRPr lang="zh-CN" altLang="zh-CN">
                  <a:latin typeface="Verdana" pitchFamily="34" charset="0"/>
                </a:endParaRPr>
              </a:p>
            </p:txBody>
          </p:sp>
          <p:sp>
            <p:nvSpPr>
              <p:cNvPr id="50199" name="Line 8"/>
              <p:cNvSpPr>
                <a:spLocks noChangeShapeType="1"/>
              </p:cNvSpPr>
              <p:nvPr/>
            </p:nvSpPr>
            <p:spPr bwMode="auto">
              <a:xfrm>
                <a:off x="839" y="2173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0" name="Line 9"/>
              <p:cNvSpPr>
                <a:spLocks noChangeShapeType="1"/>
              </p:cNvSpPr>
              <p:nvPr/>
            </p:nvSpPr>
            <p:spPr bwMode="auto">
              <a:xfrm>
                <a:off x="839" y="2485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1" name="Line 10"/>
              <p:cNvSpPr>
                <a:spLocks noChangeShapeType="1"/>
              </p:cNvSpPr>
              <p:nvPr/>
            </p:nvSpPr>
            <p:spPr bwMode="auto">
              <a:xfrm>
                <a:off x="839" y="2797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2" name="Line 11"/>
              <p:cNvSpPr>
                <a:spLocks noChangeShapeType="1"/>
              </p:cNvSpPr>
              <p:nvPr/>
            </p:nvSpPr>
            <p:spPr bwMode="auto">
              <a:xfrm>
                <a:off x="835" y="3109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3" name="Line 12"/>
              <p:cNvSpPr>
                <a:spLocks noChangeShapeType="1"/>
              </p:cNvSpPr>
              <p:nvPr/>
            </p:nvSpPr>
            <p:spPr bwMode="auto">
              <a:xfrm>
                <a:off x="1231" y="1861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4" name="Line 13"/>
              <p:cNvSpPr>
                <a:spLocks noChangeShapeType="1"/>
              </p:cNvSpPr>
              <p:nvPr/>
            </p:nvSpPr>
            <p:spPr bwMode="auto">
              <a:xfrm>
                <a:off x="1603" y="1861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5" name="Line 14"/>
              <p:cNvSpPr>
                <a:spLocks noChangeShapeType="1"/>
              </p:cNvSpPr>
              <p:nvPr/>
            </p:nvSpPr>
            <p:spPr bwMode="auto">
              <a:xfrm>
                <a:off x="2023" y="1861"/>
                <a:ext cx="0" cy="1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6" name="Line 15"/>
              <p:cNvSpPr>
                <a:spLocks noChangeShapeType="1"/>
              </p:cNvSpPr>
              <p:nvPr/>
            </p:nvSpPr>
            <p:spPr bwMode="auto">
              <a:xfrm>
                <a:off x="2419" y="1861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7" name="Line 16"/>
              <p:cNvSpPr>
                <a:spLocks noChangeShapeType="1"/>
              </p:cNvSpPr>
              <p:nvPr/>
            </p:nvSpPr>
            <p:spPr bwMode="auto">
              <a:xfrm>
                <a:off x="839" y="1861"/>
                <a:ext cx="15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8" name="Line 17"/>
              <p:cNvSpPr>
                <a:spLocks noChangeShapeType="1"/>
              </p:cNvSpPr>
              <p:nvPr/>
            </p:nvSpPr>
            <p:spPr bwMode="auto">
              <a:xfrm>
                <a:off x="835" y="1861"/>
                <a:ext cx="0" cy="12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9" name="Line 18"/>
              <p:cNvSpPr>
                <a:spLocks noChangeShapeType="1"/>
              </p:cNvSpPr>
              <p:nvPr/>
            </p:nvSpPr>
            <p:spPr bwMode="auto">
              <a:xfrm flipH="1" flipV="1">
                <a:off x="691" y="1621"/>
                <a:ext cx="144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10" name="Text Box 19"/>
              <p:cNvSpPr txBox="1">
                <a:spLocks noChangeArrowheads="1"/>
              </p:cNvSpPr>
              <p:nvPr/>
            </p:nvSpPr>
            <p:spPr bwMode="auto">
              <a:xfrm>
                <a:off x="499" y="1645"/>
                <a:ext cx="32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33CC"/>
                    </a:solidFill>
                    <a:latin typeface="Comic Sans MS" pitchFamily="66" charset="0"/>
                    <a:ea typeface="宋体" pitchFamily="2" charset="-122"/>
                  </a:rPr>
                  <a:t>cd</a:t>
                </a:r>
              </a:p>
            </p:txBody>
          </p:sp>
          <p:sp>
            <p:nvSpPr>
              <p:cNvPr id="50211" name="Text Box 20"/>
              <p:cNvSpPr txBox="1">
                <a:spLocks noChangeArrowheads="1"/>
              </p:cNvSpPr>
              <p:nvPr/>
            </p:nvSpPr>
            <p:spPr bwMode="auto">
              <a:xfrm>
                <a:off x="691" y="1480"/>
                <a:ext cx="337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33CC"/>
                    </a:solidFill>
                    <a:latin typeface="Comic Sans MS" pitchFamily="66" charset="0"/>
                    <a:ea typeface="宋体" pitchFamily="2" charset="-122"/>
                  </a:rPr>
                  <a:t>ab</a:t>
                </a:r>
              </a:p>
            </p:txBody>
          </p:sp>
          <p:sp>
            <p:nvSpPr>
              <p:cNvPr id="50212" name="Text Box 21"/>
              <p:cNvSpPr txBox="1">
                <a:spLocks noChangeArrowheads="1"/>
              </p:cNvSpPr>
              <p:nvPr/>
            </p:nvSpPr>
            <p:spPr bwMode="auto">
              <a:xfrm>
                <a:off x="851" y="1593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50213" name="Text Box 22"/>
              <p:cNvSpPr txBox="1">
                <a:spLocks noChangeArrowheads="1"/>
              </p:cNvSpPr>
              <p:nvPr/>
            </p:nvSpPr>
            <p:spPr bwMode="auto">
              <a:xfrm>
                <a:off x="1248" y="1593"/>
                <a:ext cx="321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50214" name="Text Box 23"/>
              <p:cNvSpPr txBox="1">
                <a:spLocks noChangeArrowheads="1"/>
              </p:cNvSpPr>
              <p:nvPr/>
            </p:nvSpPr>
            <p:spPr bwMode="auto">
              <a:xfrm>
                <a:off x="1645" y="1593"/>
                <a:ext cx="290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50215" name="Text Box 24"/>
              <p:cNvSpPr txBox="1">
                <a:spLocks noChangeArrowheads="1"/>
              </p:cNvSpPr>
              <p:nvPr/>
            </p:nvSpPr>
            <p:spPr bwMode="auto">
              <a:xfrm>
                <a:off x="2042" y="1588"/>
                <a:ext cx="321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0216" name="Text Box 25"/>
              <p:cNvSpPr txBox="1">
                <a:spLocks noChangeArrowheads="1"/>
              </p:cNvSpPr>
              <p:nvPr/>
            </p:nvSpPr>
            <p:spPr bwMode="auto">
              <a:xfrm>
                <a:off x="499" y="1872"/>
                <a:ext cx="35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50217" name="Text Box 26"/>
              <p:cNvSpPr txBox="1">
                <a:spLocks noChangeArrowheads="1"/>
              </p:cNvSpPr>
              <p:nvPr/>
            </p:nvSpPr>
            <p:spPr bwMode="auto">
              <a:xfrm>
                <a:off x="499" y="2184"/>
                <a:ext cx="321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50218" name="Text Box 27"/>
              <p:cNvSpPr txBox="1">
                <a:spLocks noChangeArrowheads="1"/>
              </p:cNvSpPr>
              <p:nvPr/>
            </p:nvSpPr>
            <p:spPr bwMode="auto">
              <a:xfrm>
                <a:off x="499" y="2496"/>
                <a:ext cx="290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50219" name="Text Box 28"/>
              <p:cNvSpPr txBox="1">
                <a:spLocks noChangeArrowheads="1"/>
              </p:cNvSpPr>
              <p:nvPr/>
            </p:nvSpPr>
            <p:spPr bwMode="auto">
              <a:xfrm>
                <a:off x="499" y="2807"/>
                <a:ext cx="321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10</a:t>
                </a:r>
              </a:p>
            </p:txBody>
          </p:sp>
        </p:grpSp>
        <p:sp>
          <p:nvSpPr>
            <p:cNvPr id="50183" name="Rectangle 29"/>
            <p:cNvSpPr>
              <a:spLocks noChangeArrowheads="1"/>
            </p:cNvSpPr>
            <p:nvPr/>
          </p:nvSpPr>
          <p:spPr bwMode="auto">
            <a:xfrm>
              <a:off x="1049" y="2984"/>
              <a:ext cx="1448" cy="171"/>
            </a:xfrm>
            <a:prstGeom prst="rect">
              <a:avLst/>
            </a:prstGeom>
            <a:noFill/>
            <a:ln w="25400">
              <a:solidFill>
                <a:srgbClr val="FF99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Rectangle 30"/>
            <p:cNvSpPr>
              <a:spLocks noChangeArrowheads="1"/>
            </p:cNvSpPr>
            <p:nvPr/>
          </p:nvSpPr>
          <p:spPr bwMode="auto">
            <a:xfrm>
              <a:off x="1022" y="2645"/>
              <a:ext cx="681" cy="588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Rectangle 31"/>
            <p:cNvSpPr>
              <a:spLocks noChangeArrowheads="1"/>
            </p:cNvSpPr>
            <p:nvPr/>
          </p:nvSpPr>
          <p:spPr bwMode="auto">
            <a:xfrm>
              <a:off x="987" y="2630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50186" name="Rectangle 32"/>
            <p:cNvSpPr>
              <a:spLocks noChangeArrowheads="1"/>
            </p:cNvSpPr>
            <p:nvPr/>
          </p:nvSpPr>
          <p:spPr bwMode="auto">
            <a:xfrm>
              <a:off x="963" y="2929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50187" name="Rectangle 33"/>
            <p:cNvSpPr>
              <a:spLocks noChangeArrowheads="1"/>
            </p:cNvSpPr>
            <p:nvPr/>
          </p:nvSpPr>
          <p:spPr bwMode="auto">
            <a:xfrm>
              <a:off x="1361" y="2318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50188" name="Rectangle 34"/>
            <p:cNvSpPr>
              <a:spLocks noChangeArrowheads="1"/>
            </p:cNvSpPr>
            <p:nvPr/>
          </p:nvSpPr>
          <p:spPr bwMode="auto">
            <a:xfrm>
              <a:off x="1361" y="2630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50189" name="Rectangle 35"/>
            <p:cNvSpPr>
              <a:spLocks noChangeArrowheads="1"/>
            </p:cNvSpPr>
            <p:nvPr/>
          </p:nvSpPr>
          <p:spPr bwMode="auto">
            <a:xfrm>
              <a:off x="1361" y="2929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50190" name="Rectangle 36"/>
            <p:cNvSpPr>
              <a:spLocks noChangeArrowheads="1"/>
            </p:cNvSpPr>
            <p:nvPr/>
          </p:nvSpPr>
          <p:spPr bwMode="auto">
            <a:xfrm>
              <a:off x="2159" y="2318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50191" name="Rectangle 37"/>
            <p:cNvSpPr>
              <a:spLocks noChangeArrowheads="1"/>
            </p:cNvSpPr>
            <p:nvPr/>
          </p:nvSpPr>
          <p:spPr bwMode="auto">
            <a:xfrm>
              <a:off x="2159" y="2630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50192" name="Rectangle 38"/>
            <p:cNvSpPr>
              <a:spLocks noChangeArrowheads="1"/>
            </p:cNvSpPr>
            <p:nvPr/>
          </p:nvSpPr>
          <p:spPr bwMode="auto">
            <a:xfrm>
              <a:off x="2159" y="2929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50193" name="Rectangle 39"/>
            <p:cNvSpPr>
              <a:spLocks noChangeArrowheads="1"/>
            </p:cNvSpPr>
            <p:nvPr/>
          </p:nvSpPr>
          <p:spPr bwMode="auto">
            <a:xfrm>
              <a:off x="1739" y="2921"/>
              <a:ext cx="420" cy="3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50194" name="Rectangle 40"/>
            <p:cNvSpPr>
              <a:spLocks noChangeArrowheads="1"/>
            </p:cNvSpPr>
            <p:nvPr/>
          </p:nvSpPr>
          <p:spPr bwMode="auto">
            <a:xfrm>
              <a:off x="1407" y="2374"/>
              <a:ext cx="264" cy="45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Rectangle 41"/>
            <p:cNvSpPr>
              <a:spLocks noChangeArrowheads="1"/>
            </p:cNvSpPr>
            <p:nvPr/>
          </p:nvSpPr>
          <p:spPr bwMode="auto">
            <a:xfrm>
              <a:off x="2242" y="2363"/>
              <a:ext cx="264" cy="453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782763"/>
            <a:ext cx="8229600" cy="4237037"/>
          </a:xfrm>
        </p:spPr>
        <p:txBody>
          <a:bodyPr/>
          <a:lstStyle/>
          <a:p>
            <a:pPr eaLnBrk="1" hangingPunct="1"/>
            <a:r>
              <a:rPr lang="en-US" altLang="zh-CN" dirty="0">
                <a:cs typeface="Times New Roman" charset="0"/>
              </a:rPr>
              <a:t>F(</a:t>
            </a:r>
            <a:r>
              <a:rPr lang="en-US" altLang="zh-CN" dirty="0" err="1">
                <a:cs typeface="Times New Roman" charset="0"/>
              </a:rPr>
              <a:t>a,b,c,d</a:t>
            </a:r>
            <a:r>
              <a:rPr lang="en-US" altLang="zh-CN" dirty="0">
                <a:cs typeface="Times New Roman" charset="0"/>
              </a:rPr>
              <a:t>)=∑(1,3,4,5,7,8,9,11,15)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5943600" y="3581146"/>
            <a:ext cx="522585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F(</a:t>
            </a:r>
            <a:r>
              <a:rPr lang="en-US" altLang="zh-CN" sz="2800" dirty="0" err="1">
                <a:latin typeface="Tahoma" pitchFamily="34" charset="0"/>
                <a:ea typeface="宋体" pitchFamily="2" charset="-122"/>
              </a:rPr>
              <a:t>a,b,c,d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)=cd+a</a:t>
            </a:r>
            <a:r>
              <a:rPr lang="en-US" altLang="zh-CN" sz="2800" dirty="0">
                <a:ea typeface="宋体" pitchFamily="2" charset="-122"/>
              </a:rPr>
              <a:t>’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d+a</a:t>
            </a:r>
            <a:r>
              <a:rPr lang="en-US" altLang="zh-CN" sz="2800" dirty="0">
                <a:ea typeface="宋体" pitchFamily="2" charset="-122"/>
              </a:rPr>
              <a:t>’</a:t>
            </a:r>
            <a:r>
              <a:rPr lang="en-US" altLang="zh-CN" sz="2800" dirty="0" err="1">
                <a:latin typeface="Tahoma" pitchFamily="34" charset="0"/>
                <a:ea typeface="宋体" pitchFamily="2" charset="-122"/>
              </a:rPr>
              <a:t>bc</a:t>
            </a:r>
            <a:r>
              <a:rPr lang="en-US" altLang="zh-CN" sz="2800" dirty="0">
                <a:ea typeface="宋体" pitchFamily="2" charset="-122"/>
              </a:rPr>
              <a:t>’</a:t>
            </a:r>
            <a:r>
              <a:rPr lang="en-US" altLang="zh-CN" sz="2800" dirty="0">
                <a:latin typeface="Tahoma" pitchFamily="34" charset="0"/>
                <a:ea typeface="宋体" pitchFamily="2" charset="-122"/>
              </a:rPr>
              <a:t>+</a:t>
            </a:r>
            <a:r>
              <a:rPr lang="en-US" altLang="zh-CN" sz="2800" dirty="0" err="1">
                <a:latin typeface="Tahoma" pitchFamily="34" charset="0"/>
                <a:ea typeface="宋体" pitchFamily="2" charset="-122"/>
              </a:rPr>
              <a:t>ab</a:t>
            </a:r>
            <a:r>
              <a:rPr lang="en-US" altLang="zh-CN" sz="2800" dirty="0" err="1">
                <a:ea typeface="宋体" pitchFamily="2" charset="-122"/>
              </a:rPr>
              <a:t>’</a:t>
            </a:r>
            <a:r>
              <a:rPr lang="en-US" altLang="zh-CN" sz="2800" dirty="0" err="1">
                <a:latin typeface="Tahoma" pitchFamily="34" charset="0"/>
                <a:ea typeface="宋体" pitchFamily="2" charset="-122"/>
              </a:rPr>
              <a:t>c</a:t>
            </a:r>
            <a:r>
              <a:rPr lang="en-US" altLang="zh-CN" sz="2800" dirty="0">
                <a:ea typeface="宋体" pitchFamily="2" charset="-122"/>
              </a:rPr>
              <a:t>’</a:t>
            </a:r>
            <a:endParaRPr lang="en-US" altLang="zh-CN" sz="2800" dirty="0"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579438"/>
            <a:ext cx="6477000" cy="563562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Don’t Care Conditions(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无关项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5800" y="2057400"/>
            <a:ext cx="6629400" cy="4191000"/>
          </a:xfrm>
        </p:spPr>
        <p:txBody>
          <a:bodyPr/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There may be a combination of input values which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will never occur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if they do occur, the output is of no concern.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function value for such combinations is called a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don't care</a:t>
            </a:r>
            <a:r>
              <a:rPr lang="en-US" altLang="zh-CN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.</a:t>
            </a:r>
          </a:p>
          <a:p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828800"/>
            <a:ext cx="3629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0423524" y="4708526"/>
            <a:ext cx="576262" cy="15843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5841007" y="3782600"/>
            <a:ext cx="3703637" cy="285725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4162" y="228600"/>
            <a:ext cx="3703637" cy="285725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266" name="Object 90"/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8" y="3200400"/>
          <a:ext cx="119697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4" name="公式" r:id="rId3" imgW="1130040" imgH="228600" progId="Equations">
                  <p:embed/>
                </p:oleObj>
              </mc:Choice>
              <mc:Fallback>
                <p:oleObj name="公式" r:id="rId3" imgW="1130040" imgH="228600" progId="Equations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3200400"/>
                        <a:ext cx="119697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76" name="Object 9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52956861"/>
              </p:ext>
            </p:extLst>
          </p:nvPr>
        </p:nvGraphicFramePr>
        <p:xfrm>
          <a:off x="8534400" y="3243029"/>
          <a:ext cx="3332077" cy="490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5" name="公式" r:id="rId5" imgW="1638000" imgH="241200" progId="Equations">
                  <p:embed/>
                </p:oleObj>
              </mc:Choice>
              <mc:Fallback>
                <p:oleObj name="公式" r:id="rId5" imgW="1638000" imgH="241200" progId="Equations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243029"/>
                        <a:ext cx="3332077" cy="490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78" name="Object 9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84969369"/>
              </p:ext>
            </p:extLst>
          </p:nvPr>
        </p:nvGraphicFramePr>
        <p:xfrm>
          <a:off x="2202212" y="5391945"/>
          <a:ext cx="25225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16" name="公式" r:id="rId7" imgW="1130040" imgH="228600" progId="Equations">
                  <p:embed/>
                </p:oleObj>
              </mc:Choice>
              <mc:Fallback>
                <p:oleObj name="公式" r:id="rId7" imgW="1130040" imgH="228600" progId="Equations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212" y="5391945"/>
                        <a:ext cx="2522538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05628" y="359569"/>
            <a:ext cx="3629025" cy="4572000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</p:spPr>
      </p:pic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934076" y="3915033"/>
            <a:ext cx="3457575" cy="2592388"/>
            <a:chOff x="3061" y="1162"/>
            <a:chExt cx="1951" cy="1617"/>
          </a:xfrm>
        </p:grpSpPr>
        <p:sp>
          <p:nvSpPr>
            <p:cNvPr id="11319" name="Rectangle 6"/>
            <p:cNvSpPr>
              <a:spLocks noChangeArrowheads="1"/>
            </p:cNvSpPr>
            <p:nvPr/>
          </p:nvSpPr>
          <p:spPr bwMode="auto">
            <a:xfrm>
              <a:off x="4596" y="2488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320" name="Rectangle 7"/>
            <p:cNvSpPr>
              <a:spLocks noChangeArrowheads="1"/>
            </p:cNvSpPr>
            <p:nvPr/>
          </p:nvSpPr>
          <p:spPr bwMode="auto">
            <a:xfrm>
              <a:off x="4253" y="2488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321" name="Rectangle 8"/>
            <p:cNvSpPr>
              <a:spLocks noChangeArrowheads="1"/>
            </p:cNvSpPr>
            <p:nvPr/>
          </p:nvSpPr>
          <p:spPr bwMode="auto">
            <a:xfrm>
              <a:off x="3909" y="2488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322" name="Rectangle 9"/>
            <p:cNvSpPr>
              <a:spLocks noChangeArrowheads="1"/>
            </p:cNvSpPr>
            <p:nvPr/>
          </p:nvSpPr>
          <p:spPr bwMode="auto">
            <a:xfrm>
              <a:off x="3566" y="2488"/>
              <a:ext cx="343" cy="291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323" name="Rectangle 10"/>
            <p:cNvSpPr>
              <a:spLocks noChangeArrowheads="1"/>
            </p:cNvSpPr>
            <p:nvPr/>
          </p:nvSpPr>
          <p:spPr bwMode="auto">
            <a:xfrm>
              <a:off x="3222" y="2488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10</a:t>
              </a:r>
            </a:p>
          </p:txBody>
        </p:sp>
        <p:sp>
          <p:nvSpPr>
            <p:cNvPr id="11324" name="Rectangle 11"/>
            <p:cNvSpPr>
              <a:spLocks noChangeArrowheads="1"/>
            </p:cNvSpPr>
            <p:nvPr/>
          </p:nvSpPr>
          <p:spPr bwMode="auto">
            <a:xfrm>
              <a:off x="4596" y="2197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325" name="Rectangle 12"/>
            <p:cNvSpPr>
              <a:spLocks noChangeArrowheads="1"/>
            </p:cNvSpPr>
            <p:nvPr/>
          </p:nvSpPr>
          <p:spPr bwMode="auto">
            <a:xfrm>
              <a:off x="4253" y="2197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326" name="Rectangle 13"/>
            <p:cNvSpPr>
              <a:spLocks noChangeArrowheads="1"/>
            </p:cNvSpPr>
            <p:nvPr/>
          </p:nvSpPr>
          <p:spPr bwMode="auto">
            <a:xfrm>
              <a:off x="3909" y="2197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327" name="Rectangle 14"/>
            <p:cNvSpPr>
              <a:spLocks noChangeArrowheads="1"/>
            </p:cNvSpPr>
            <p:nvPr/>
          </p:nvSpPr>
          <p:spPr bwMode="auto">
            <a:xfrm>
              <a:off x="3566" y="2197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328" name="Rectangle 15"/>
            <p:cNvSpPr>
              <a:spLocks noChangeArrowheads="1"/>
            </p:cNvSpPr>
            <p:nvPr/>
          </p:nvSpPr>
          <p:spPr bwMode="auto">
            <a:xfrm>
              <a:off x="3222" y="2197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11</a:t>
              </a:r>
            </a:p>
          </p:txBody>
        </p:sp>
        <p:sp>
          <p:nvSpPr>
            <p:cNvPr id="11329" name="Rectangle 16"/>
            <p:cNvSpPr>
              <a:spLocks noChangeArrowheads="1"/>
            </p:cNvSpPr>
            <p:nvPr/>
          </p:nvSpPr>
          <p:spPr bwMode="auto">
            <a:xfrm>
              <a:off x="4596" y="1906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330" name="Rectangle 17"/>
            <p:cNvSpPr>
              <a:spLocks noChangeArrowheads="1"/>
            </p:cNvSpPr>
            <p:nvPr/>
          </p:nvSpPr>
          <p:spPr bwMode="auto">
            <a:xfrm>
              <a:off x="4253" y="1906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331" name="Rectangle 18"/>
            <p:cNvSpPr>
              <a:spLocks noChangeArrowheads="1"/>
            </p:cNvSpPr>
            <p:nvPr/>
          </p:nvSpPr>
          <p:spPr bwMode="auto">
            <a:xfrm>
              <a:off x="3909" y="1906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332" name="Rectangle 19"/>
            <p:cNvSpPr>
              <a:spLocks noChangeArrowheads="1"/>
            </p:cNvSpPr>
            <p:nvPr/>
          </p:nvSpPr>
          <p:spPr bwMode="auto">
            <a:xfrm>
              <a:off x="3566" y="1906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333" name="Rectangle 20"/>
            <p:cNvSpPr>
              <a:spLocks noChangeArrowheads="1"/>
            </p:cNvSpPr>
            <p:nvPr/>
          </p:nvSpPr>
          <p:spPr bwMode="auto">
            <a:xfrm>
              <a:off x="3222" y="1906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01</a:t>
              </a:r>
            </a:p>
          </p:txBody>
        </p:sp>
        <p:sp>
          <p:nvSpPr>
            <p:cNvPr id="11334" name="Rectangle 21"/>
            <p:cNvSpPr>
              <a:spLocks noChangeArrowheads="1"/>
            </p:cNvSpPr>
            <p:nvPr/>
          </p:nvSpPr>
          <p:spPr bwMode="auto">
            <a:xfrm>
              <a:off x="4596" y="1615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335" name="Rectangle 22"/>
            <p:cNvSpPr>
              <a:spLocks noChangeArrowheads="1"/>
            </p:cNvSpPr>
            <p:nvPr/>
          </p:nvSpPr>
          <p:spPr bwMode="auto">
            <a:xfrm>
              <a:off x="4253" y="1615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336" name="Rectangle 23"/>
            <p:cNvSpPr>
              <a:spLocks noChangeArrowheads="1"/>
            </p:cNvSpPr>
            <p:nvPr/>
          </p:nvSpPr>
          <p:spPr bwMode="auto">
            <a:xfrm>
              <a:off x="3909" y="1615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337" name="Rectangle 24"/>
            <p:cNvSpPr>
              <a:spLocks noChangeArrowheads="1"/>
            </p:cNvSpPr>
            <p:nvPr/>
          </p:nvSpPr>
          <p:spPr bwMode="auto">
            <a:xfrm>
              <a:off x="3566" y="1615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338" name="Rectangle 25"/>
            <p:cNvSpPr>
              <a:spLocks noChangeArrowheads="1"/>
            </p:cNvSpPr>
            <p:nvPr/>
          </p:nvSpPr>
          <p:spPr bwMode="auto">
            <a:xfrm>
              <a:off x="3222" y="1615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dirty="0">
                  <a:latin typeface="Verdana" pitchFamily="34" charset="0"/>
                </a:rPr>
                <a:t>00</a:t>
              </a:r>
            </a:p>
          </p:txBody>
        </p:sp>
        <p:sp>
          <p:nvSpPr>
            <p:cNvPr id="11339" name="Rectangle 26"/>
            <p:cNvSpPr>
              <a:spLocks noChangeArrowheads="1"/>
            </p:cNvSpPr>
            <p:nvPr/>
          </p:nvSpPr>
          <p:spPr bwMode="auto">
            <a:xfrm>
              <a:off x="4596" y="1324"/>
              <a:ext cx="416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10</a:t>
              </a:r>
            </a:p>
          </p:txBody>
        </p:sp>
        <p:sp>
          <p:nvSpPr>
            <p:cNvPr id="11340" name="Rectangle 27"/>
            <p:cNvSpPr>
              <a:spLocks noChangeArrowheads="1"/>
            </p:cNvSpPr>
            <p:nvPr/>
          </p:nvSpPr>
          <p:spPr bwMode="auto">
            <a:xfrm>
              <a:off x="4253" y="132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11</a:t>
              </a:r>
            </a:p>
          </p:txBody>
        </p:sp>
        <p:sp>
          <p:nvSpPr>
            <p:cNvPr id="11341" name="Rectangle 28"/>
            <p:cNvSpPr>
              <a:spLocks noChangeArrowheads="1"/>
            </p:cNvSpPr>
            <p:nvPr/>
          </p:nvSpPr>
          <p:spPr bwMode="auto">
            <a:xfrm>
              <a:off x="3909" y="1324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01</a:t>
              </a:r>
            </a:p>
          </p:txBody>
        </p:sp>
        <p:sp>
          <p:nvSpPr>
            <p:cNvPr id="11342" name="Rectangle 29"/>
            <p:cNvSpPr>
              <a:spLocks noChangeArrowheads="1"/>
            </p:cNvSpPr>
            <p:nvPr/>
          </p:nvSpPr>
          <p:spPr bwMode="auto">
            <a:xfrm>
              <a:off x="3566" y="132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00</a:t>
              </a:r>
            </a:p>
          </p:txBody>
        </p:sp>
        <p:sp>
          <p:nvSpPr>
            <p:cNvPr id="11343" name="Rectangle 30"/>
            <p:cNvSpPr>
              <a:spLocks noChangeArrowheads="1"/>
            </p:cNvSpPr>
            <p:nvPr/>
          </p:nvSpPr>
          <p:spPr bwMode="auto">
            <a:xfrm>
              <a:off x="3222" y="1324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1344" name="Line 31"/>
            <p:cNvSpPr>
              <a:spLocks noChangeShapeType="1"/>
            </p:cNvSpPr>
            <p:nvPr/>
          </p:nvSpPr>
          <p:spPr bwMode="auto">
            <a:xfrm>
              <a:off x="3566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Line 32"/>
            <p:cNvSpPr>
              <a:spLocks noChangeShapeType="1"/>
            </p:cNvSpPr>
            <p:nvPr/>
          </p:nvSpPr>
          <p:spPr bwMode="auto">
            <a:xfrm>
              <a:off x="3566" y="1615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" name="Line 33"/>
            <p:cNvSpPr>
              <a:spLocks noChangeShapeType="1"/>
            </p:cNvSpPr>
            <p:nvPr/>
          </p:nvSpPr>
          <p:spPr bwMode="auto">
            <a:xfrm>
              <a:off x="4908" y="1615"/>
              <a:ext cx="0" cy="11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" name="Line 34"/>
            <p:cNvSpPr>
              <a:spLocks noChangeShapeType="1"/>
            </p:cNvSpPr>
            <p:nvPr/>
          </p:nvSpPr>
          <p:spPr bwMode="auto">
            <a:xfrm>
              <a:off x="4596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" name="Line 35"/>
            <p:cNvSpPr>
              <a:spLocks noChangeShapeType="1"/>
            </p:cNvSpPr>
            <p:nvPr/>
          </p:nvSpPr>
          <p:spPr bwMode="auto">
            <a:xfrm>
              <a:off x="4253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9" name="Line 36"/>
            <p:cNvSpPr>
              <a:spLocks noChangeShapeType="1"/>
            </p:cNvSpPr>
            <p:nvPr/>
          </p:nvSpPr>
          <p:spPr bwMode="auto">
            <a:xfrm>
              <a:off x="3909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Line 37"/>
            <p:cNvSpPr>
              <a:spLocks noChangeShapeType="1"/>
            </p:cNvSpPr>
            <p:nvPr/>
          </p:nvSpPr>
          <p:spPr bwMode="auto">
            <a:xfrm>
              <a:off x="3566" y="2779"/>
              <a:ext cx="13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Line 38"/>
            <p:cNvSpPr>
              <a:spLocks noChangeShapeType="1"/>
            </p:cNvSpPr>
            <p:nvPr/>
          </p:nvSpPr>
          <p:spPr bwMode="auto">
            <a:xfrm>
              <a:off x="3566" y="2488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2" name="Line 39"/>
            <p:cNvSpPr>
              <a:spLocks noChangeShapeType="1"/>
            </p:cNvSpPr>
            <p:nvPr/>
          </p:nvSpPr>
          <p:spPr bwMode="auto">
            <a:xfrm>
              <a:off x="3566" y="2197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3" name="Line 40"/>
            <p:cNvSpPr>
              <a:spLocks noChangeShapeType="1"/>
            </p:cNvSpPr>
            <p:nvPr/>
          </p:nvSpPr>
          <p:spPr bwMode="auto">
            <a:xfrm>
              <a:off x="3566" y="1906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4" name="Line 41"/>
            <p:cNvSpPr>
              <a:spLocks noChangeShapeType="1"/>
            </p:cNvSpPr>
            <p:nvPr/>
          </p:nvSpPr>
          <p:spPr bwMode="auto">
            <a:xfrm flipH="1" flipV="1">
              <a:off x="3324" y="1389"/>
              <a:ext cx="24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5" name="Text Box 42"/>
            <p:cNvSpPr txBox="1">
              <a:spLocks noChangeArrowheads="1"/>
            </p:cNvSpPr>
            <p:nvPr/>
          </p:nvSpPr>
          <p:spPr bwMode="auto">
            <a:xfrm>
              <a:off x="3061" y="1389"/>
              <a:ext cx="44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3</a:t>
              </a: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2</a:t>
              </a:r>
              <a:endParaRPr kumimoji="1" lang="en-US" altLang="zh-CN" sz="200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1356" name="Text Box 43"/>
            <p:cNvSpPr txBox="1">
              <a:spLocks noChangeArrowheads="1"/>
            </p:cNvSpPr>
            <p:nvPr/>
          </p:nvSpPr>
          <p:spPr bwMode="auto">
            <a:xfrm>
              <a:off x="3288" y="1162"/>
              <a:ext cx="442" cy="24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1</a:t>
              </a: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0</a:t>
              </a:r>
              <a:endParaRPr kumimoji="1" lang="en-US" altLang="zh-CN" sz="2000">
                <a:latin typeface="Times New Roman" charset="0"/>
                <a:ea typeface="宋体" pitchFamily="2" charset="-122"/>
              </a:endParaRPr>
            </a:p>
          </p:txBody>
        </p:sp>
      </p:grp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7013575" y="5287964"/>
            <a:ext cx="2159000" cy="79057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7588250" y="4711700"/>
            <a:ext cx="1009650" cy="865188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8237538" y="4854576"/>
            <a:ext cx="1008063" cy="792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429251" y="304800"/>
            <a:ext cx="3457575" cy="2592388"/>
            <a:chOff x="3061" y="1162"/>
            <a:chExt cx="1951" cy="1617"/>
          </a:xfrm>
        </p:grpSpPr>
        <p:sp>
          <p:nvSpPr>
            <p:cNvPr id="11281" name="Rectangle 49"/>
            <p:cNvSpPr>
              <a:spLocks noChangeArrowheads="1"/>
            </p:cNvSpPr>
            <p:nvPr/>
          </p:nvSpPr>
          <p:spPr bwMode="auto">
            <a:xfrm>
              <a:off x="4596" y="2488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282" name="Rectangle 50"/>
            <p:cNvSpPr>
              <a:spLocks noChangeArrowheads="1"/>
            </p:cNvSpPr>
            <p:nvPr/>
          </p:nvSpPr>
          <p:spPr bwMode="auto">
            <a:xfrm>
              <a:off x="4253" y="2488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283" name="Rectangle 51"/>
            <p:cNvSpPr>
              <a:spLocks noChangeArrowheads="1"/>
            </p:cNvSpPr>
            <p:nvPr/>
          </p:nvSpPr>
          <p:spPr bwMode="auto">
            <a:xfrm>
              <a:off x="3909" y="2488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284" name="Rectangle 52"/>
            <p:cNvSpPr>
              <a:spLocks noChangeArrowheads="1"/>
            </p:cNvSpPr>
            <p:nvPr/>
          </p:nvSpPr>
          <p:spPr bwMode="auto">
            <a:xfrm>
              <a:off x="3566" y="2488"/>
              <a:ext cx="343" cy="291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285" name="Rectangle 53"/>
            <p:cNvSpPr>
              <a:spLocks noChangeArrowheads="1"/>
            </p:cNvSpPr>
            <p:nvPr/>
          </p:nvSpPr>
          <p:spPr bwMode="auto">
            <a:xfrm>
              <a:off x="3222" y="2488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10</a:t>
              </a:r>
            </a:p>
          </p:txBody>
        </p:sp>
        <p:sp>
          <p:nvSpPr>
            <p:cNvPr id="11286" name="Rectangle 54"/>
            <p:cNvSpPr>
              <a:spLocks noChangeArrowheads="1"/>
            </p:cNvSpPr>
            <p:nvPr/>
          </p:nvSpPr>
          <p:spPr bwMode="auto">
            <a:xfrm>
              <a:off x="4596" y="2197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287" name="Rectangle 55"/>
            <p:cNvSpPr>
              <a:spLocks noChangeArrowheads="1"/>
            </p:cNvSpPr>
            <p:nvPr/>
          </p:nvSpPr>
          <p:spPr bwMode="auto">
            <a:xfrm>
              <a:off x="4253" y="2197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288" name="Rectangle 56"/>
            <p:cNvSpPr>
              <a:spLocks noChangeArrowheads="1"/>
            </p:cNvSpPr>
            <p:nvPr/>
          </p:nvSpPr>
          <p:spPr bwMode="auto">
            <a:xfrm>
              <a:off x="3909" y="2197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289" name="Rectangle 57"/>
            <p:cNvSpPr>
              <a:spLocks noChangeArrowheads="1"/>
            </p:cNvSpPr>
            <p:nvPr/>
          </p:nvSpPr>
          <p:spPr bwMode="auto">
            <a:xfrm>
              <a:off x="3566" y="2197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d</a:t>
              </a:r>
            </a:p>
          </p:txBody>
        </p:sp>
        <p:sp>
          <p:nvSpPr>
            <p:cNvPr id="11290" name="Rectangle 58"/>
            <p:cNvSpPr>
              <a:spLocks noChangeArrowheads="1"/>
            </p:cNvSpPr>
            <p:nvPr/>
          </p:nvSpPr>
          <p:spPr bwMode="auto">
            <a:xfrm>
              <a:off x="3222" y="2197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11</a:t>
              </a:r>
            </a:p>
          </p:txBody>
        </p:sp>
        <p:sp>
          <p:nvSpPr>
            <p:cNvPr id="11291" name="Rectangle 59"/>
            <p:cNvSpPr>
              <a:spLocks noChangeArrowheads="1"/>
            </p:cNvSpPr>
            <p:nvPr/>
          </p:nvSpPr>
          <p:spPr bwMode="auto">
            <a:xfrm>
              <a:off x="4596" y="1906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292" name="Rectangle 60"/>
            <p:cNvSpPr>
              <a:spLocks noChangeArrowheads="1"/>
            </p:cNvSpPr>
            <p:nvPr/>
          </p:nvSpPr>
          <p:spPr bwMode="auto">
            <a:xfrm>
              <a:off x="4253" y="1906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293" name="Rectangle 61"/>
            <p:cNvSpPr>
              <a:spLocks noChangeArrowheads="1"/>
            </p:cNvSpPr>
            <p:nvPr/>
          </p:nvSpPr>
          <p:spPr bwMode="auto">
            <a:xfrm>
              <a:off x="3909" y="1906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</a:t>
              </a:r>
            </a:p>
          </p:txBody>
        </p:sp>
        <p:sp>
          <p:nvSpPr>
            <p:cNvPr id="11294" name="Rectangle 62"/>
            <p:cNvSpPr>
              <a:spLocks noChangeArrowheads="1"/>
            </p:cNvSpPr>
            <p:nvPr/>
          </p:nvSpPr>
          <p:spPr bwMode="auto">
            <a:xfrm>
              <a:off x="3566" y="1906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295" name="Rectangle 63"/>
            <p:cNvSpPr>
              <a:spLocks noChangeArrowheads="1"/>
            </p:cNvSpPr>
            <p:nvPr/>
          </p:nvSpPr>
          <p:spPr bwMode="auto">
            <a:xfrm>
              <a:off x="3222" y="1906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01</a:t>
              </a:r>
            </a:p>
          </p:txBody>
        </p:sp>
        <p:sp>
          <p:nvSpPr>
            <p:cNvPr id="11296" name="Rectangle 64"/>
            <p:cNvSpPr>
              <a:spLocks noChangeArrowheads="1"/>
            </p:cNvSpPr>
            <p:nvPr/>
          </p:nvSpPr>
          <p:spPr bwMode="auto">
            <a:xfrm>
              <a:off x="4596" y="1615"/>
              <a:ext cx="312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297" name="Rectangle 65"/>
            <p:cNvSpPr>
              <a:spLocks noChangeArrowheads="1"/>
            </p:cNvSpPr>
            <p:nvPr/>
          </p:nvSpPr>
          <p:spPr bwMode="auto">
            <a:xfrm>
              <a:off x="4253" y="1615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298" name="Rectangle 66"/>
            <p:cNvSpPr>
              <a:spLocks noChangeArrowheads="1"/>
            </p:cNvSpPr>
            <p:nvPr/>
          </p:nvSpPr>
          <p:spPr bwMode="auto">
            <a:xfrm>
              <a:off x="3909" y="1615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299" name="Rectangle 67"/>
            <p:cNvSpPr>
              <a:spLocks noChangeArrowheads="1"/>
            </p:cNvSpPr>
            <p:nvPr/>
          </p:nvSpPr>
          <p:spPr bwMode="auto">
            <a:xfrm>
              <a:off x="3566" y="1615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</a:t>
              </a:r>
            </a:p>
          </p:txBody>
        </p:sp>
        <p:sp>
          <p:nvSpPr>
            <p:cNvPr id="11300" name="Rectangle 68"/>
            <p:cNvSpPr>
              <a:spLocks noChangeArrowheads="1"/>
            </p:cNvSpPr>
            <p:nvPr/>
          </p:nvSpPr>
          <p:spPr bwMode="auto">
            <a:xfrm>
              <a:off x="3222" y="1615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 dirty="0">
                  <a:latin typeface="Verdana" pitchFamily="34" charset="0"/>
                </a:rPr>
                <a:t>00</a:t>
              </a:r>
            </a:p>
          </p:txBody>
        </p:sp>
        <p:sp>
          <p:nvSpPr>
            <p:cNvPr id="11301" name="Rectangle 69"/>
            <p:cNvSpPr>
              <a:spLocks noChangeArrowheads="1"/>
            </p:cNvSpPr>
            <p:nvPr/>
          </p:nvSpPr>
          <p:spPr bwMode="auto">
            <a:xfrm>
              <a:off x="4596" y="1324"/>
              <a:ext cx="416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10</a:t>
              </a:r>
            </a:p>
          </p:txBody>
        </p:sp>
        <p:sp>
          <p:nvSpPr>
            <p:cNvPr id="11302" name="Rectangle 70"/>
            <p:cNvSpPr>
              <a:spLocks noChangeArrowheads="1"/>
            </p:cNvSpPr>
            <p:nvPr/>
          </p:nvSpPr>
          <p:spPr bwMode="auto">
            <a:xfrm>
              <a:off x="4253" y="132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11</a:t>
              </a:r>
            </a:p>
          </p:txBody>
        </p:sp>
        <p:sp>
          <p:nvSpPr>
            <p:cNvPr id="11303" name="Rectangle 71"/>
            <p:cNvSpPr>
              <a:spLocks noChangeArrowheads="1"/>
            </p:cNvSpPr>
            <p:nvPr/>
          </p:nvSpPr>
          <p:spPr bwMode="auto">
            <a:xfrm>
              <a:off x="3909" y="1324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01</a:t>
              </a:r>
            </a:p>
          </p:txBody>
        </p:sp>
        <p:sp>
          <p:nvSpPr>
            <p:cNvPr id="11304" name="Rectangle 72"/>
            <p:cNvSpPr>
              <a:spLocks noChangeArrowheads="1"/>
            </p:cNvSpPr>
            <p:nvPr/>
          </p:nvSpPr>
          <p:spPr bwMode="auto">
            <a:xfrm>
              <a:off x="3566" y="132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r>
                <a:rPr lang="en-US" altLang="zh-CN">
                  <a:latin typeface="Verdana" pitchFamily="34" charset="0"/>
                </a:rPr>
                <a:t>00</a:t>
              </a:r>
            </a:p>
          </p:txBody>
        </p:sp>
        <p:sp>
          <p:nvSpPr>
            <p:cNvPr id="11305" name="Rectangle 73"/>
            <p:cNvSpPr>
              <a:spLocks noChangeArrowheads="1"/>
            </p:cNvSpPr>
            <p:nvPr/>
          </p:nvSpPr>
          <p:spPr bwMode="auto">
            <a:xfrm>
              <a:off x="3222" y="1324"/>
              <a:ext cx="344" cy="29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None/>
              </a:pPr>
              <a:endParaRPr lang="zh-CN" altLang="zh-CN">
                <a:latin typeface="Verdana" pitchFamily="34" charset="0"/>
              </a:endParaRPr>
            </a:p>
          </p:txBody>
        </p:sp>
        <p:sp>
          <p:nvSpPr>
            <p:cNvPr id="11306" name="Line 74"/>
            <p:cNvSpPr>
              <a:spLocks noChangeShapeType="1"/>
            </p:cNvSpPr>
            <p:nvPr/>
          </p:nvSpPr>
          <p:spPr bwMode="auto">
            <a:xfrm>
              <a:off x="3566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75"/>
            <p:cNvSpPr>
              <a:spLocks noChangeShapeType="1"/>
            </p:cNvSpPr>
            <p:nvPr/>
          </p:nvSpPr>
          <p:spPr bwMode="auto">
            <a:xfrm>
              <a:off x="3566" y="1615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Line 76"/>
            <p:cNvSpPr>
              <a:spLocks noChangeShapeType="1"/>
            </p:cNvSpPr>
            <p:nvPr/>
          </p:nvSpPr>
          <p:spPr bwMode="auto">
            <a:xfrm>
              <a:off x="4908" y="1615"/>
              <a:ext cx="0" cy="11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Line 77"/>
            <p:cNvSpPr>
              <a:spLocks noChangeShapeType="1"/>
            </p:cNvSpPr>
            <p:nvPr/>
          </p:nvSpPr>
          <p:spPr bwMode="auto">
            <a:xfrm>
              <a:off x="4596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Line 78"/>
            <p:cNvSpPr>
              <a:spLocks noChangeShapeType="1"/>
            </p:cNvSpPr>
            <p:nvPr/>
          </p:nvSpPr>
          <p:spPr bwMode="auto">
            <a:xfrm>
              <a:off x="4253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Line 79"/>
            <p:cNvSpPr>
              <a:spLocks noChangeShapeType="1"/>
            </p:cNvSpPr>
            <p:nvPr/>
          </p:nvSpPr>
          <p:spPr bwMode="auto">
            <a:xfrm>
              <a:off x="3909" y="1615"/>
              <a:ext cx="0" cy="1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Line 80"/>
            <p:cNvSpPr>
              <a:spLocks noChangeShapeType="1"/>
            </p:cNvSpPr>
            <p:nvPr/>
          </p:nvSpPr>
          <p:spPr bwMode="auto">
            <a:xfrm>
              <a:off x="3566" y="2779"/>
              <a:ext cx="134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Line 81"/>
            <p:cNvSpPr>
              <a:spLocks noChangeShapeType="1"/>
            </p:cNvSpPr>
            <p:nvPr/>
          </p:nvSpPr>
          <p:spPr bwMode="auto">
            <a:xfrm>
              <a:off x="3566" y="2488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Line 82"/>
            <p:cNvSpPr>
              <a:spLocks noChangeShapeType="1"/>
            </p:cNvSpPr>
            <p:nvPr/>
          </p:nvSpPr>
          <p:spPr bwMode="auto">
            <a:xfrm>
              <a:off x="3566" y="2197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Line 83"/>
            <p:cNvSpPr>
              <a:spLocks noChangeShapeType="1"/>
            </p:cNvSpPr>
            <p:nvPr/>
          </p:nvSpPr>
          <p:spPr bwMode="auto">
            <a:xfrm>
              <a:off x="3566" y="1906"/>
              <a:ext cx="1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Line 84"/>
            <p:cNvSpPr>
              <a:spLocks noChangeShapeType="1"/>
            </p:cNvSpPr>
            <p:nvPr/>
          </p:nvSpPr>
          <p:spPr bwMode="auto">
            <a:xfrm flipH="1" flipV="1">
              <a:off x="3324" y="1389"/>
              <a:ext cx="24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Text Box 85"/>
            <p:cNvSpPr txBox="1">
              <a:spLocks noChangeArrowheads="1"/>
            </p:cNvSpPr>
            <p:nvPr/>
          </p:nvSpPr>
          <p:spPr bwMode="auto">
            <a:xfrm>
              <a:off x="3061" y="1389"/>
              <a:ext cx="44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 dirty="0">
                  <a:latin typeface="Times New Roman" charset="0"/>
                  <a:ea typeface="宋体" pitchFamily="2" charset="-122"/>
                </a:rPr>
                <a:t>3</a:t>
              </a:r>
              <a:r>
                <a:rPr kumimoji="1" lang="en-US" altLang="zh-CN" sz="2000" dirty="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 dirty="0">
                  <a:latin typeface="Times New Roman" charset="0"/>
                  <a:ea typeface="宋体" pitchFamily="2" charset="-122"/>
                </a:rPr>
                <a:t>2</a:t>
              </a:r>
              <a:endParaRPr kumimoji="1" lang="en-US" altLang="zh-CN" sz="2000" dirty="0"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1318" name="Text Box 86"/>
            <p:cNvSpPr txBox="1">
              <a:spLocks noChangeArrowheads="1"/>
            </p:cNvSpPr>
            <p:nvPr/>
          </p:nvSpPr>
          <p:spPr bwMode="auto">
            <a:xfrm>
              <a:off x="3288" y="1162"/>
              <a:ext cx="442" cy="24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1</a:t>
              </a:r>
              <a:r>
                <a:rPr kumimoji="1" lang="en-US" altLang="zh-CN" sz="2000">
                  <a:latin typeface="Times New Roman" charset="0"/>
                  <a:ea typeface="宋体" pitchFamily="2" charset="-122"/>
                </a:rPr>
                <a:t>b</a:t>
              </a:r>
              <a:r>
                <a:rPr kumimoji="1" lang="en-US" altLang="zh-CN" sz="2000" baseline="-25000">
                  <a:latin typeface="Times New Roman" charset="0"/>
                  <a:ea typeface="宋体" pitchFamily="2" charset="-122"/>
                </a:rPr>
                <a:t>0</a:t>
              </a:r>
              <a:endParaRPr kumimoji="1" lang="en-US" altLang="zh-CN" sz="2000">
                <a:latin typeface="Times New Roman" charset="0"/>
                <a:ea typeface="宋体" pitchFamily="2" charset="-122"/>
              </a:endParaRPr>
            </a:p>
          </p:txBody>
        </p:sp>
      </p:grpSp>
      <p:sp>
        <p:nvSpPr>
          <p:cNvPr id="46167" name="Rectangle 87"/>
          <p:cNvSpPr>
            <a:spLocks noChangeArrowheads="1"/>
          </p:cNvSpPr>
          <p:nvPr/>
        </p:nvSpPr>
        <p:spPr bwMode="auto">
          <a:xfrm>
            <a:off x="6437314" y="2465388"/>
            <a:ext cx="936625" cy="360362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8" name="Rectangle 88"/>
          <p:cNvSpPr>
            <a:spLocks noChangeArrowheads="1"/>
          </p:cNvSpPr>
          <p:nvPr/>
        </p:nvSpPr>
        <p:spPr bwMode="auto">
          <a:xfrm>
            <a:off x="7662864" y="1600201"/>
            <a:ext cx="936625" cy="36036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9" name="Rectangle 89"/>
          <p:cNvSpPr>
            <a:spLocks noChangeArrowheads="1"/>
          </p:cNvSpPr>
          <p:nvPr/>
        </p:nvSpPr>
        <p:spPr bwMode="auto">
          <a:xfrm>
            <a:off x="7013576" y="1528763"/>
            <a:ext cx="936625" cy="360362"/>
          </a:xfrm>
          <a:prstGeom prst="rect">
            <a:avLst/>
          </a:prstGeom>
          <a:noFill/>
          <a:ln w="28575">
            <a:solidFill>
              <a:srgbClr val="0099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0" name="AutoShape 100"/>
          <p:cNvSpPr>
            <a:spLocks noChangeArrowheads="1"/>
          </p:cNvSpPr>
          <p:nvPr/>
        </p:nvSpPr>
        <p:spPr bwMode="auto">
          <a:xfrm rot="5400000">
            <a:off x="9031410" y="1601666"/>
            <a:ext cx="1268165" cy="1700211"/>
          </a:xfrm>
          <a:custGeom>
            <a:avLst/>
            <a:gdLst>
              <a:gd name="T0" fmla="*/ 655898 w 21600"/>
              <a:gd name="T1" fmla="*/ 0 h 21600"/>
              <a:gd name="T2" fmla="*/ 655898 w 21600"/>
              <a:gd name="T3" fmla="*/ 526305 h 21600"/>
              <a:gd name="T4" fmla="*/ 140364 w 21600"/>
              <a:gd name="T5" fmla="*/ 935037 h 21600"/>
              <a:gd name="T6" fmla="*/ 936625 w 21600"/>
              <a:gd name="T7" fmla="*/ 26315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1" name="AutoShape 101"/>
          <p:cNvSpPr>
            <a:spLocks noChangeArrowheads="1"/>
          </p:cNvSpPr>
          <p:nvPr/>
        </p:nvSpPr>
        <p:spPr bwMode="auto">
          <a:xfrm>
            <a:off x="4820122" y="5105400"/>
            <a:ext cx="936625" cy="778618"/>
          </a:xfrm>
          <a:prstGeom prst="leftArrow">
            <a:avLst>
              <a:gd name="adj1" fmla="val 50000"/>
              <a:gd name="adj2" fmla="val 40634"/>
            </a:avLst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4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27" grpId="0" animBg="1"/>
      <p:bldP spid="46167" grpId="0" animBg="1"/>
      <p:bldP spid="46168" grpId="0" animBg="1"/>
      <p:bldP spid="46169" grpId="0" animBg="1"/>
      <p:bldP spid="46180" grpId="0" animBg="1"/>
      <p:bldP spid="4618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2"/>
          <p:cNvSpPr>
            <a:spLocks noGrp="1" noChangeArrowheads="1"/>
          </p:cNvSpPr>
          <p:nvPr>
            <p:ph type="title"/>
          </p:nvPr>
        </p:nvSpPr>
        <p:spPr>
          <a:xfrm>
            <a:off x="2316164" y="838200"/>
            <a:ext cx="2774949" cy="563562"/>
          </a:xfr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</a:rPr>
              <a:t>Exercise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2316163" y="2046287"/>
            <a:ext cx="3276600" cy="2857500"/>
            <a:chOff x="499" y="1706"/>
            <a:chExt cx="2064" cy="18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99" y="1706"/>
              <a:ext cx="2064" cy="1800"/>
              <a:chOff x="3744" y="144"/>
              <a:chExt cx="1440" cy="1392"/>
            </a:xfrm>
          </p:grpSpPr>
          <p:sp>
            <p:nvSpPr>
              <p:cNvPr id="12340" name="Rectangle 5"/>
              <p:cNvSpPr>
                <a:spLocks noChangeArrowheads="1"/>
              </p:cNvSpPr>
              <p:nvPr/>
            </p:nvSpPr>
            <p:spPr bwMode="auto">
              <a:xfrm>
                <a:off x="4932" y="1287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2341" name="Rectangle 6"/>
              <p:cNvSpPr>
                <a:spLocks noChangeArrowheads="1"/>
              </p:cNvSpPr>
              <p:nvPr/>
            </p:nvSpPr>
            <p:spPr bwMode="auto">
              <a:xfrm>
                <a:off x="4680" y="1287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2342" name="Rectangle 7"/>
              <p:cNvSpPr>
                <a:spLocks noChangeArrowheads="1"/>
              </p:cNvSpPr>
              <p:nvPr/>
            </p:nvSpPr>
            <p:spPr bwMode="auto">
              <a:xfrm>
                <a:off x="4428" y="1287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43" name="Rectangle 8"/>
              <p:cNvSpPr>
                <a:spLocks noChangeArrowheads="1"/>
              </p:cNvSpPr>
              <p:nvPr/>
            </p:nvSpPr>
            <p:spPr bwMode="auto">
              <a:xfrm>
                <a:off x="4176" y="1287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44" name="Rectangle 9"/>
              <p:cNvSpPr>
                <a:spLocks noChangeArrowheads="1"/>
              </p:cNvSpPr>
              <p:nvPr/>
            </p:nvSpPr>
            <p:spPr bwMode="auto">
              <a:xfrm>
                <a:off x="4932" y="1038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2345" name="Rectangle 10"/>
              <p:cNvSpPr>
                <a:spLocks noChangeArrowheads="1"/>
              </p:cNvSpPr>
              <p:nvPr/>
            </p:nvSpPr>
            <p:spPr bwMode="auto">
              <a:xfrm>
                <a:off x="4680" y="1038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d</a:t>
                </a:r>
              </a:p>
            </p:txBody>
          </p:sp>
          <p:sp>
            <p:nvSpPr>
              <p:cNvPr id="12346" name="Rectangle 11"/>
              <p:cNvSpPr>
                <a:spLocks noChangeArrowheads="1"/>
              </p:cNvSpPr>
              <p:nvPr/>
            </p:nvSpPr>
            <p:spPr bwMode="auto">
              <a:xfrm>
                <a:off x="4428" y="1038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47" name="Rectangle 12"/>
              <p:cNvSpPr>
                <a:spLocks noChangeArrowheads="1"/>
              </p:cNvSpPr>
              <p:nvPr/>
            </p:nvSpPr>
            <p:spPr bwMode="auto">
              <a:xfrm>
                <a:off x="4176" y="1038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48" name="Rectangle 13"/>
              <p:cNvSpPr>
                <a:spLocks noChangeArrowheads="1"/>
              </p:cNvSpPr>
              <p:nvPr/>
            </p:nvSpPr>
            <p:spPr bwMode="auto">
              <a:xfrm>
                <a:off x="4932" y="789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49" name="Rectangle 14"/>
              <p:cNvSpPr>
                <a:spLocks noChangeArrowheads="1"/>
              </p:cNvSpPr>
              <p:nvPr/>
            </p:nvSpPr>
            <p:spPr bwMode="auto">
              <a:xfrm>
                <a:off x="4680" y="789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50" name="Rectangle 15"/>
              <p:cNvSpPr>
                <a:spLocks noChangeArrowheads="1"/>
              </p:cNvSpPr>
              <p:nvPr/>
            </p:nvSpPr>
            <p:spPr bwMode="auto">
              <a:xfrm>
                <a:off x="4428" y="789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51" name="Rectangle 16"/>
              <p:cNvSpPr>
                <a:spLocks noChangeArrowheads="1"/>
              </p:cNvSpPr>
              <p:nvPr/>
            </p:nvSpPr>
            <p:spPr bwMode="auto">
              <a:xfrm>
                <a:off x="4176" y="789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52" name="Rectangle 17"/>
              <p:cNvSpPr>
                <a:spLocks noChangeArrowheads="1"/>
              </p:cNvSpPr>
              <p:nvPr/>
            </p:nvSpPr>
            <p:spPr bwMode="auto">
              <a:xfrm>
                <a:off x="4932" y="540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53" name="Rectangle 18"/>
              <p:cNvSpPr>
                <a:spLocks noChangeArrowheads="1"/>
              </p:cNvSpPr>
              <p:nvPr/>
            </p:nvSpPr>
            <p:spPr bwMode="auto">
              <a:xfrm>
                <a:off x="4680" y="540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54" name="Rectangle 19"/>
              <p:cNvSpPr>
                <a:spLocks noChangeArrowheads="1"/>
              </p:cNvSpPr>
              <p:nvPr/>
            </p:nvSpPr>
            <p:spPr bwMode="auto">
              <a:xfrm>
                <a:off x="4428" y="540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12355" name="Rectangle 20"/>
              <p:cNvSpPr>
                <a:spLocks noChangeArrowheads="1"/>
              </p:cNvSpPr>
              <p:nvPr/>
            </p:nvSpPr>
            <p:spPr bwMode="auto">
              <a:xfrm>
                <a:off x="4176" y="540"/>
                <a:ext cx="252" cy="249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12356" name="Line 21"/>
              <p:cNvSpPr>
                <a:spLocks noChangeShapeType="1"/>
              </p:cNvSpPr>
              <p:nvPr/>
            </p:nvSpPr>
            <p:spPr bwMode="auto">
              <a:xfrm>
                <a:off x="4176" y="789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7" name="Line 22"/>
              <p:cNvSpPr>
                <a:spLocks noChangeShapeType="1"/>
              </p:cNvSpPr>
              <p:nvPr/>
            </p:nvSpPr>
            <p:spPr bwMode="auto">
              <a:xfrm>
                <a:off x="4176" y="1038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8" name="Line 23"/>
              <p:cNvSpPr>
                <a:spLocks noChangeShapeType="1"/>
              </p:cNvSpPr>
              <p:nvPr/>
            </p:nvSpPr>
            <p:spPr bwMode="auto">
              <a:xfrm>
                <a:off x="4176" y="1287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59" name="Line 24"/>
              <p:cNvSpPr>
                <a:spLocks noChangeShapeType="1"/>
              </p:cNvSpPr>
              <p:nvPr/>
            </p:nvSpPr>
            <p:spPr bwMode="auto">
              <a:xfrm>
                <a:off x="4176" y="1536"/>
                <a:ext cx="10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0" name="Line 25"/>
              <p:cNvSpPr>
                <a:spLocks noChangeShapeType="1"/>
              </p:cNvSpPr>
              <p:nvPr/>
            </p:nvSpPr>
            <p:spPr bwMode="auto">
              <a:xfrm>
                <a:off x="4428" y="54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1" name="Line 26"/>
              <p:cNvSpPr>
                <a:spLocks noChangeShapeType="1"/>
              </p:cNvSpPr>
              <p:nvPr/>
            </p:nvSpPr>
            <p:spPr bwMode="auto">
              <a:xfrm>
                <a:off x="4680" y="54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2" name="Line 27"/>
              <p:cNvSpPr>
                <a:spLocks noChangeShapeType="1"/>
              </p:cNvSpPr>
              <p:nvPr/>
            </p:nvSpPr>
            <p:spPr bwMode="auto">
              <a:xfrm>
                <a:off x="4932" y="540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3" name="Line 28"/>
              <p:cNvSpPr>
                <a:spLocks noChangeShapeType="1"/>
              </p:cNvSpPr>
              <p:nvPr/>
            </p:nvSpPr>
            <p:spPr bwMode="auto">
              <a:xfrm>
                <a:off x="5184" y="540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4" name="Line 29"/>
              <p:cNvSpPr>
                <a:spLocks noChangeShapeType="1"/>
              </p:cNvSpPr>
              <p:nvPr/>
            </p:nvSpPr>
            <p:spPr bwMode="auto">
              <a:xfrm>
                <a:off x="4176" y="540"/>
                <a:ext cx="1008" cy="0"/>
              </a:xfrm>
              <a:prstGeom prst="line">
                <a:avLst/>
              </a:prstGeom>
              <a:noFill/>
              <a:ln w="28575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5" name="Line 30"/>
              <p:cNvSpPr>
                <a:spLocks noChangeShapeType="1"/>
              </p:cNvSpPr>
              <p:nvPr/>
            </p:nvSpPr>
            <p:spPr bwMode="auto">
              <a:xfrm>
                <a:off x="4176" y="540"/>
                <a:ext cx="0" cy="996"/>
              </a:xfrm>
              <a:prstGeom prst="line">
                <a:avLst/>
              </a:prstGeom>
              <a:noFill/>
              <a:ln w="28575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6" name="Text Box 31"/>
              <p:cNvSpPr txBox="1">
                <a:spLocks noChangeArrowheads="1"/>
              </p:cNvSpPr>
              <p:nvPr/>
            </p:nvSpPr>
            <p:spPr bwMode="auto">
              <a:xfrm>
                <a:off x="3744" y="288"/>
                <a:ext cx="235" cy="2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ab</a:t>
                </a:r>
              </a:p>
            </p:txBody>
          </p:sp>
          <p:sp>
            <p:nvSpPr>
              <p:cNvPr id="12367" name="Text Box 32"/>
              <p:cNvSpPr txBox="1">
                <a:spLocks noChangeArrowheads="1"/>
              </p:cNvSpPr>
              <p:nvPr/>
            </p:nvSpPr>
            <p:spPr bwMode="auto">
              <a:xfrm>
                <a:off x="3936" y="144"/>
                <a:ext cx="229" cy="2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cd</a:t>
                </a:r>
              </a:p>
            </p:txBody>
          </p:sp>
          <p:sp>
            <p:nvSpPr>
              <p:cNvPr id="12368" name="Line 33"/>
              <p:cNvSpPr>
                <a:spLocks noChangeShapeType="1"/>
              </p:cNvSpPr>
              <p:nvPr/>
            </p:nvSpPr>
            <p:spPr bwMode="auto">
              <a:xfrm flipH="1" flipV="1">
                <a:off x="3888" y="240"/>
                <a:ext cx="240" cy="288"/>
              </a:xfrm>
              <a:prstGeom prst="line">
                <a:avLst/>
              </a:prstGeom>
              <a:noFill/>
              <a:ln w="12700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69" name="Text Box 34"/>
              <p:cNvSpPr txBox="1">
                <a:spLocks noChangeArrowheads="1"/>
              </p:cNvSpPr>
              <p:nvPr/>
            </p:nvSpPr>
            <p:spPr bwMode="auto">
              <a:xfrm>
                <a:off x="3896" y="535"/>
                <a:ext cx="246" cy="22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12370" name="Text Box 35"/>
              <p:cNvSpPr txBox="1">
                <a:spLocks noChangeArrowheads="1"/>
              </p:cNvSpPr>
              <p:nvPr/>
            </p:nvSpPr>
            <p:spPr bwMode="auto">
              <a:xfrm>
                <a:off x="3888" y="783"/>
                <a:ext cx="264" cy="22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 01</a:t>
                </a:r>
              </a:p>
            </p:txBody>
          </p:sp>
          <p:sp>
            <p:nvSpPr>
              <p:cNvPr id="12371" name="Text Box 36"/>
              <p:cNvSpPr txBox="1">
                <a:spLocks noChangeArrowheads="1"/>
              </p:cNvSpPr>
              <p:nvPr/>
            </p:nvSpPr>
            <p:spPr bwMode="auto">
              <a:xfrm>
                <a:off x="3888" y="1033"/>
                <a:ext cx="283" cy="22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 11 </a:t>
                </a:r>
              </a:p>
            </p:txBody>
          </p:sp>
          <p:sp>
            <p:nvSpPr>
              <p:cNvPr id="12372" name="Text Box 37"/>
              <p:cNvSpPr txBox="1">
                <a:spLocks noChangeArrowheads="1"/>
              </p:cNvSpPr>
              <p:nvPr/>
            </p:nvSpPr>
            <p:spPr bwMode="auto">
              <a:xfrm>
                <a:off x="3888" y="1263"/>
                <a:ext cx="264" cy="22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 10</a:t>
                </a:r>
              </a:p>
            </p:txBody>
          </p:sp>
          <p:sp>
            <p:nvSpPr>
              <p:cNvPr id="12373" name="Text Box 38"/>
              <p:cNvSpPr txBox="1">
                <a:spLocks noChangeArrowheads="1"/>
              </p:cNvSpPr>
              <p:nvPr/>
            </p:nvSpPr>
            <p:spPr bwMode="auto">
              <a:xfrm>
                <a:off x="4128" y="313"/>
                <a:ext cx="246" cy="22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12374" name="Text Box 39"/>
              <p:cNvSpPr txBox="1">
                <a:spLocks noChangeArrowheads="1"/>
              </p:cNvSpPr>
              <p:nvPr/>
            </p:nvSpPr>
            <p:spPr bwMode="auto">
              <a:xfrm>
                <a:off x="4368" y="303"/>
                <a:ext cx="264" cy="22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 01</a:t>
                </a:r>
              </a:p>
            </p:txBody>
          </p:sp>
          <p:sp>
            <p:nvSpPr>
              <p:cNvPr id="12375" name="Text Box 40"/>
              <p:cNvSpPr txBox="1">
                <a:spLocks noChangeArrowheads="1"/>
              </p:cNvSpPr>
              <p:nvPr/>
            </p:nvSpPr>
            <p:spPr bwMode="auto">
              <a:xfrm>
                <a:off x="4608" y="303"/>
                <a:ext cx="283" cy="22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 11 </a:t>
                </a:r>
              </a:p>
            </p:txBody>
          </p:sp>
          <p:sp>
            <p:nvSpPr>
              <p:cNvPr id="12376" name="Text Box 41"/>
              <p:cNvSpPr txBox="1">
                <a:spLocks noChangeArrowheads="1"/>
              </p:cNvSpPr>
              <p:nvPr/>
            </p:nvSpPr>
            <p:spPr bwMode="auto">
              <a:xfrm>
                <a:off x="4848" y="313"/>
                <a:ext cx="264" cy="22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66" charset="0"/>
                    <a:ea typeface="宋体" pitchFamily="2" charset="-122"/>
                  </a:rPr>
                  <a:t> 10</a:t>
                </a:r>
              </a:p>
            </p:txBody>
          </p:sp>
        </p:grpSp>
        <p:sp>
          <p:nvSpPr>
            <p:cNvPr id="12339" name="Line 86"/>
            <p:cNvSpPr>
              <a:spLocks noChangeShapeType="1"/>
            </p:cNvSpPr>
            <p:nvPr/>
          </p:nvSpPr>
          <p:spPr bwMode="auto">
            <a:xfrm flipH="1" flipV="1">
              <a:off x="521" y="1706"/>
              <a:ext cx="59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968750" y="642938"/>
            <a:ext cx="39624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charset="-122"/>
              </a:rPr>
              <a:t>Selected Key Terms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971800" y="180981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1676400" y="1876485"/>
            <a:ext cx="22098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Variable</a:t>
            </a: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Complement</a:t>
            </a:r>
            <a:endParaRPr lang="en-US" altLang="zh-CN" b="1" i="1">
              <a:solidFill>
                <a:schemeClr val="tx2"/>
              </a:solidFill>
              <a:latin typeface="Wingdings" pitchFamily="2" charset="2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Wingdings" pitchFamily="2" charset="2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Sum term</a:t>
            </a: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Product term</a:t>
            </a:r>
          </a:p>
          <a:p>
            <a:pPr algn="r" eaLnBrk="1" hangingPunct="1"/>
            <a:endParaRPr lang="en-US" altLang="zh-CN" sz="1200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b="1" i="1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968750" y="1873310"/>
            <a:ext cx="64706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latin typeface="Times" pitchFamily="18" charset="0"/>
                <a:ea typeface="宋体" charset="-122"/>
                <a:cs typeface="Times New Roman" pitchFamily="18" charset="0"/>
              </a:rPr>
              <a:t>A symbol used to represent a logical quantity that can have a value of 1 or 0, usually designated by an italic letter.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3962400" y="3165535"/>
            <a:ext cx="6477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The inverse or opposite of a number. In Boolean algebra, the inverse function, expressed with a bar over the variable. 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3962400" y="4416485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The Boolean sum of two or more literals equivalent to an OR operation. </a:t>
            </a:r>
            <a:endParaRPr lang="en-US" altLang="zh-CN" b="1" i="1">
              <a:solidFill>
                <a:srgbClr val="000000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962400" y="5375335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ea typeface="宋体" charset="-122"/>
              </a:rPr>
              <a:t>The Boolean product of two or more literals equivalent to an AND operation.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utoUpdateAnimBg="0"/>
      <p:bldP spid="6163" grpId="0" autoUpdateAnimBg="0"/>
      <p:bldP spid="6164" grpId="0" autoUpdateAnimBg="0"/>
      <p:bldP spid="6165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962400" y="577850"/>
            <a:ext cx="39624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ea typeface="宋体" charset="-122"/>
              </a:rPr>
              <a:t>Selected Key Terms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971800" y="1969412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1676400" y="2017216"/>
            <a:ext cx="2209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altLang="zh-CN" b="1" i="1" dirty="0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Sum-of-products (SOP)</a:t>
            </a:r>
          </a:p>
          <a:p>
            <a:pPr algn="r" eaLnBrk="1" hangingPunct="1"/>
            <a:endParaRPr lang="en-US" altLang="zh-CN" sz="1200" b="1" i="1" dirty="0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 dirty="0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 dirty="0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Product of sums (POS) </a:t>
            </a:r>
            <a:endParaRPr lang="en-US" altLang="zh-CN" b="1" i="1" dirty="0">
              <a:solidFill>
                <a:schemeClr val="tx2"/>
              </a:solidFill>
              <a:latin typeface="Wingdings" pitchFamily="2" charset="2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 dirty="0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 dirty="0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r>
              <a:rPr lang="en-US" altLang="zh-CN" b="1" i="1" dirty="0" err="1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Karnaugh</a:t>
            </a:r>
            <a:r>
              <a:rPr lang="en-US" altLang="zh-CN" b="1" i="1" dirty="0">
                <a:solidFill>
                  <a:schemeClr val="tx2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 map</a:t>
            </a:r>
          </a:p>
          <a:p>
            <a:pPr algn="r" eaLnBrk="1" hangingPunct="1"/>
            <a:endParaRPr lang="en-US" altLang="zh-CN" b="1" i="1" dirty="0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 dirty="0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 dirty="0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 dirty="0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sz="1200" b="1" i="1" dirty="0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  <a:p>
            <a:pPr algn="r" eaLnBrk="1" hangingPunct="1"/>
            <a:endParaRPr lang="en-US" altLang="zh-CN" b="1" i="1" dirty="0">
              <a:solidFill>
                <a:schemeClr val="tx2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3968750" y="2032912"/>
            <a:ext cx="64706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charset="-122"/>
              </a:rPr>
              <a:t>A form of Boolean expression that is basically the ORing of ANDed terms.</a:t>
            </a: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3962400" y="3156862"/>
            <a:ext cx="647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A form of Boolean expression that is basically the ANDing of ORed terms. 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3962400" y="4223662"/>
            <a:ext cx="6477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" pitchFamily="18" charset="0"/>
                <a:ea typeface="宋体" charset="-122"/>
                <a:cs typeface="Times New Roman" pitchFamily="18" charset="0"/>
              </a:rPr>
              <a:t>An arrangement of cells representing combinations of literals in a Boolean expression and used for systematic simplification of the expression.</a:t>
            </a:r>
            <a:endParaRPr lang="en-US" altLang="zh-CN" b="1" i="1">
              <a:solidFill>
                <a:srgbClr val="000000"/>
              </a:solidFill>
              <a:latin typeface="Times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3" grpId="0" autoUpdateAnimBg="0"/>
      <p:bldP spid="198664" grpId="0" autoUpdateAnimBg="0"/>
      <p:bldP spid="19866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438400" y="1905000"/>
            <a:ext cx="7467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1. The associative law for addition is normally written as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	a.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A + B = B + A</a:t>
            </a:r>
            <a:endParaRPr lang="en-US" altLang="zh-CN" i="1" baseline="30000">
              <a:solidFill>
                <a:schemeClr val="tx2"/>
              </a:solidFill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	b. (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A + B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) +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C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=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A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+ (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B + C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	c.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AB = 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	d.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A + AB = A</a:t>
            </a:r>
          </a:p>
          <a:p>
            <a:pPr eaLnBrk="1" hangingPunct="1">
              <a:spcBef>
                <a:spcPct val="50000"/>
              </a:spcBef>
            </a:pPr>
            <a:endParaRPr lang="en-US" altLang="zh-CN" i="1">
              <a:solidFill>
                <a:schemeClr val="tx2"/>
              </a:solidFill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178" name="WordArt 10" descr="White marble"/>
          <p:cNvSpPr>
            <a:spLocks noChangeArrowheads="1" noChangeShapeType="1" noTextEdit="1"/>
          </p:cNvSpPr>
          <p:nvPr/>
        </p:nvSpPr>
        <p:spPr bwMode="auto">
          <a:xfrm>
            <a:off x="5410200" y="8382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 dirty="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352800" y="3048000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4038600" y="424190"/>
            <a:ext cx="4608954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rgbClr val="FFFF99"/>
                </a:solidFill>
                <a:latin typeface="+mn-ea"/>
              </a:rPr>
              <a:t>Associative Laws</a:t>
            </a:r>
            <a:r>
              <a:rPr lang="zh-CN" altLang="en-US" sz="2800" b="1" dirty="0">
                <a:solidFill>
                  <a:srgbClr val="FFFF99"/>
                </a:solidFill>
                <a:latin typeface="+mn-ea"/>
              </a:rPr>
              <a:t>（结合律）</a:t>
            </a:r>
            <a:endParaRPr lang="en-US" altLang="zh-CN" sz="2800" b="1" dirty="0">
              <a:solidFill>
                <a:srgbClr val="FFFF99"/>
              </a:solidFill>
              <a:latin typeface="+mn-ea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914400" y="2750403"/>
            <a:ext cx="10439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latin typeface="+mn-ea"/>
              </a:rPr>
              <a:t>When </a:t>
            </a:r>
            <a:r>
              <a:rPr lang="en-US" altLang="zh-CN" sz="2800" b="1" dirty="0" err="1">
                <a:latin typeface="+mn-ea"/>
              </a:rPr>
              <a:t>ORing</a:t>
            </a:r>
            <a:r>
              <a:rPr lang="en-US" altLang="zh-CN" sz="2800" b="1" dirty="0">
                <a:latin typeface="+mn-ea"/>
              </a:rPr>
              <a:t> more than two variables, the result is the same regardless of the grouping of the variables.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914400" y="1213305"/>
            <a:ext cx="10439400" cy="1461939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associative laws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（结合律）</a:t>
            </a:r>
            <a:r>
              <a:rPr lang="en-US" altLang="zh-CN" sz="2800" b="1" dirty="0">
                <a:latin typeface="+mn-ea"/>
              </a:rPr>
              <a:t> are also applied to addition and multiplication. 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For addition, the associative law states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038600" y="3732405"/>
            <a:ext cx="4191000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A +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B +C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 =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A + B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 + C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914400" y="4356407"/>
            <a:ext cx="104394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For multiplication, the associative law states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914400" y="4956483"/>
            <a:ext cx="10439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latin typeface="+mn-ea"/>
              </a:rPr>
              <a:t>When </a:t>
            </a:r>
            <a:r>
              <a:rPr lang="en-US" altLang="zh-CN" sz="2800" b="1" dirty="0" err="1">
                <a:latin typeface="+mn-ea"/>
              </a:rPr>
              <a:t>ANDing</a:t>
            </a:r>
            <a:r>
              <a:rPr lang="en-US" altLang="zh-CN" sz="2800" b="1" dirty="0">
                <a:latin typeface="+mn-ea"/>
              </a:rPr>
              <a:t> more than two variables, the result is the same regardless of the grouping of the variables.</a:t>
            </a: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8077200" y="5648980"/>
            <a:ext cx="2514600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BC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 =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AB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 animBg="1"/>
      <p:bldP spid="118795" grpId="0"/>
      <p:bldP spid="11879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2438400" y="1905000"/>
            <a:ext cx="7467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2. The Boolean equation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AB + AC = A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B+ C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) illustrates</a:t>
            </a:r>
            <a:endParaRPr lang="en-US" altLang="zh-CN" i="1" dirty="0">
              <a:solidFill>
                <a:schemeClr val="tx2"/>
              </a:solidFill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a. the distribution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b. the commutative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c. the associative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d. </a:t>
            </a:r>
            <a:r>
              <a:rPr lang="en-US" altLang="zh-CN" dirty="0" err="1">
                <a:solidFill>
                  <a:schemeClr val="tx2"/>
                </a:solidFill>
                <a:ea typeface="宋体" charset="-122"/>
              </a:rPr>
              <a:t>DeMorgan’s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 theorem</a:t>
            </a:r>
          </a:p>
        </p:txBody>
      </p:sp>
      <p:sp>
        <p:nvSpPr>
          <p:cNvPr id="180229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5410200" y="762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 dirty="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276600" y="2438400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2438400" y="1905000"/>
            <a:ext cx="7467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3. The Boolean expression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baseline="30000" dirty="0">
                <a:solidFill>
                  <a:schemeClr val="tx2"/>
                </a:solidFill>
                <a:ea typeface="宋体" charset="-122"/>
              </a:rPr>
              <a:t>.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 1 is equal to</a:t>
            </a:r>
            <a:endParaRPr lang="en-US" altLang="zh-CN" i="1" dirty="0">
              <a:solidFill>
                <a:schemeClr val="tx2"/>
              </a:solidFill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a. 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b. 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c.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d.  1</a:t>
            </a:r>
          </a:p>
        </p:txBody>
      </p:sp>
      <p:sp>
        <p:nvSpPr>
          <p:cNvPr id="184325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858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 dirty="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276600" y="2514600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2438400" y="1905000"/>
            <a:ext cx="7467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4. The Boolean expression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A</a:t>
            </a:r>
            <a:r>
              <a:rPr lang="en-US" altLang="zh-CN">
                <a:solidFill>
                  <a:schemeClr val="tx2"/>
                </a:solidFill>
                <a:ea typeface="宋体" charset="-122"/>
              </a:rPr>
              <a:t> + 1 is equal to</a:t>
            </a:r>
            <a:endParaRPr lang="en-US" altLang="zh-CN" i="1">
              <a:solidFill>
                <a:schemeClr val="tx2"/>
              </a:solidFill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	a. 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	b.  </a:t>
            </a:r>
            <a:r>
              <a:rPr lang="en-US" altLang="zh-CN" i="1">
                <a:solidFill>
                  <a:schemeClr val="tx2"/>
                </a:solidFill>
                <a:ea typeface="宋体" charset="-122"/>
              </a:rPr>
              <a:t>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	c.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ea typeface="宋体" charset="-122"/>
              </a:rPr>
              <a:t>	d.  1</a:t>
            </a:r>
          </a:p>
        </p:txBody>
      </p:sp>
      <p:sp>
        <p:nvSpPr>
          <p:cNvPr id="186373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5410200" y="8382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 dirty="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352800" y="4117521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2438400" y="1905000"/>
            <a:ext cx="7467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6. A Boolean expression that is in standard SOP form is</a:t>
            </a:r>
            <a:endParaRPr lang="en-US" altLang="zh-CN" i="1" dirty="0">
              <a:solidFill>
                <a:schemeClr val="tx2"/>
              </a:solidFill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a. the minimum logic expression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b. contains only one product term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c. has every variable in the domain in every term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d. none of the above</a:t>
            </a:r>
          </a:p>
        </p:txBody>
      </p:sp>
      <p:sp>
        <p:nvSpPr>
          <p:cNvPr id="196613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858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 dirty="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276600" y="3505200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858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 dirty="0">
              <a:ln w="9525">
                <a:round/>
                <a:headEnd/>
                <a:tailEnd/>
              </a:ln>
              <a:blipFill dpi="0" rotWithShape="0">
                <a:blip r:embed="rId3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2057400" y="1905000"/>
            <a:ext cx="8001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7. Adjacent cells on a </a:t>
            </a:r>
            <a:r>
              <a:rPr lang="en-US" altLang="zh-CN" dirty="0" err="1">
                <a:solidFill>
                  <a:schemeClr val="tx2"/>
                </a:solidFill>
                <a:ea typeface="宋体" charset="-122"/>
              </a:rPr>
              <a:t>Karnaugh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 map differ from each other by    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a. one variable 		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b. two variables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c. three variables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d. answer depends on the size of the map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971800" y="2438400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1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096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 dirty="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7010401" y="2470150"/>
          <a:ext cx="2009775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1" name="CorelDRAW" r:id="rId5" imgW="1221120" imgH="1694880" progId="">
                  <p:embed/>
                </p:oleObj>
              </mc:Choice>
              <mc:Fallback>
                <p:oleObj name="CorelDRAW" r:id="rId5" imgW="1221120" imgH="16948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2470150"/>
                        <a:ext cx="2009775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1524000" y="1752600"/>
            <a:ext cx="8915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8. The minimum expression that can be read from the </a:t>
            </a:r>
            <a:r>
              <a:rPr lang="en-US" altLang="zh-CN" dirty="0" err="1">
                <a:solidFill>
                  <a:schemeClr val="tx2"/>
                </a:solidFill>
                <a:ea typeface="宋体" charset="-122"/>
              </a:rPr>
              <a:t>Karnaugh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 map shown is   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a. 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X = A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b. 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X = A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c. 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X = B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d. 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X = B</a:t>
            </a:r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>
            <a:off x="3505200" y="3276600"/>
            <a:ext cx="152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3486150" y="4381500"/>
            <a:ext cx="152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438400" y="2667000"/>
            <a:ext cx="3810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WordArt 4" descr="White marble"/>
          <p:cNvSpPr>
            <a:spLocks noChangeArrowheads="1" noChangeShapeType="1" noTextEdit="1"/>
          </p:cNvSpPr>
          <p:nvPr/>
        </p:nvSpPr>
        <p:spPr bwMode="auto">
          <a:xfrm>
            <a:off x="5410200" y="6096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  <a:endParaRPr lang="zh-CN" altLang="en-US" sz="3600" kern="10" dirty="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latin typeface="Times New Roman"/>
              <a:cs typeface="Times New Roman"/>
            </a:endParaRP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1524000" y="1752600"/>
            <a:ext cx="8610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9. The minimum expression that can be read from the </a:t>
            </a:r>
            <a:r>
              <a:rPr lang="en-US" altLang="zh-CN" dirty="0" err="1">
                <a:solidFill>
                  <a:schemeClr val="tx2"/>
                </a:solidFill>
                <a:ea typeface="宋体" charset="-122"/>
              </a:rPr>
              <a:t>Karnaugh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 map shown is   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a. 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X = A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b. 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X = A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c. 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X = B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		d. 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X = B</a:t>
            </a:r>
          </a:p>
        </p:txBody>
      </p:sp>
      <p:sp>
        <p:nvSpPr>
          <p:cNvPr id="190471" name="Line 7"/>
          <p:cNvSpPr>
            <a:spLocks noChangeShapeType="1"/>
          </p:cNvSpPr>
          <p:nvPr/>
        </p:nvSpPr>
        <p:spPr bwMode="auto">
          <a:xfrm>
            <a:off x="3505200" y="3276600"/>
            <a:ext cx="152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0472" name="Line 8"/>
          <p:cNvSpPr>
            <a:spLocks noChangeShapeType="1"/>
          </p:cNvSpPr>
          <p:nvPr/>
        </p:nvSpPr>
        <p:spPr bwMode="auto">
          <a:xfrm>
            <a:off x="3486150" y="4381500"/>
            <a:ext cx="152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477" name="Object 13"/>
          <p:cNvGraphicFramePr>
            <a:graphicFrameLocks noChangeAspect="1"/>
          </p:cNvGraphicFramePr>
          <p:nvPr/>
        </p:nvGraphicFramePr>
        <p:xfrm>
          <a:off x="7086600" y="2438400"/>
          <a:ext cx="2032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26" name="CorelDRAW" r:id="rId5" imgW="1221120" imgH="1694880" progId="">
                  <p:embed/>
                </p:oleObj>
              </mc:Choice>
              <mc:Fallback>
                <p:oleObj name="CorelDRAW" r:id="rId5" imgW="1221120" imgH="169488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438400"/>
                        <a:ext cx="20320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2362200" y="4325937"/>
            <a:ext cx="500616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z="1800" b="1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905000" y="685800"/>
            <a:ext cx="7848600" cy="5635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r>
              <a:rPr lang="en-US" altLang="zh-CN" kern="0" dirty="0">
                <a:solidFill>
                  <a:schemeClr val="tx1"/>
                </a:solidFill>
              </a:rPr>
              <a:t>Homework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514600" y="2057401"/>
            <a:ext cx="7467600" cy="335279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"/>
            </a:pPr>
            <a:r>
              <a:rPr lang="en-US" altLang="zh-CN" kern="0" dirty="0"/>
              <a:t>P140  Self-Test 1-16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"/>
            </a:pPr>
            <a:r>
              <a:rPr lang="en-US" altLang="zh-CN" kern="0" dirty="0" err="1"/>
              <a:t>P141</a:t>
            </a:r>
            <a:r>
              <a:rPr lang="en-US" altLang="zh-CN" kern="0" dirty="0"/>
              <a:t>  10 d e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"/>
            </a:pPr>
            <a:r>
              <a:rPr lang="en-US" altLang="zh-CN" kern="0" dirty="0" err="1"/>
              <a:t>P142</a:t>
            </a:r>
            <a:r>
              <a:rPr lang="en-US" altLang="zh-CN" kern="0" dirty="0"/>
              <a:t>  20 c e  22 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"/>
            </a:pPr>
            <a:r>
              <a:rPr lang="en-US" altLang="zh-CN" kern="0" dirty="0" err="1"/>
              <a:t>P144</a:t>
            </a:r>
            <a:r>
              <a:rPr lang="en-US" altLang="zh-CN" kern="0" dirty="0"/>
              <a:t>  44 b c  46 </a:t>
            </a:r>
          </a:p>
        </p:txBody>
      </p:sp>
    </p:spTree>
    <p:extLst>
      <p:ext uri="{BB962C8B-B14F-4D97-AF65-F5344CB8AC3E}">
        <p14:creationId xmlns:p14="http://schemas.microsoft.com/office/powerpoint/2010/main" val="33732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4007192" y="567800"/>
            <a:ext cx="4878278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Distributive Law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（分配律）</a:t>
            </a:r>
            <a:endParaRPr lang="en-US" altLang="zh-CN" sz="2800" b="1" dirty="0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914400" y="1298397"/>
            <a:ext cx="10363200" cy="1384995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distributive law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（分配律）</a:t>
            </a:r>
            <a:r>
              <a:rPr lang="en-US" altLang="zh-CN" sz="2800" b="1" dirty="0">
                <a:ea typeface="宋体" charset="-122"/>
              </a:rPr>
              <a:t> is the factoring law. A common variable can be factored from an expression just as in ordinary algebra. That is</a:t>
            </a:r>
            <a:endParaRPr lang="en-US" altLang="zh-CN" sz="2000" b="1" dirty="0">
              <a:ea typeface="宋体" charset="-122"/>
            </a:endParaRP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4353519" y="2743201"/>
            <a:ext cx="3418881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600"/>
              </a:spcBef>
            </a:pP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AB + AC = A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B+ C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)</a:t>
            </a:r>
            <a:endParaRPr lang="en-US" altLang="zh-CN" sz="2800" b="1" i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914400" y="3454401"/>
            <a:ext cx="10363200" cy="52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宋体" charset="-122"/>
              </a:rPr>
              <a:t>The distributive law can be illustrated with equivalent circuits:</a:t>
            </a:r>
          </a:p>
        </p:txBody>
      </p:sp>
      <p:graphicFrame>
        <p:nvGraphicFramePr>
          <p:cNvPr id="1208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9529"/>
              </p:ext>
            </p:extLst>
          </p:nvPr>
        </p:nvGraphicFramePr>
        <p:xfrm>
          <a:off x="2819400" y="4258246"/>
          <a:ext cx="6807564" cy="176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7" name="CorelDRAW" r:id="rId4" imgW="3392640" imgH="921240" progId="">
                  <p:embed/>
                </p:oleObj>
              </mc:Choice>
              <mc:Fallback>
                <p:oleObj name="CorelDRAW" r:id="rId4" imgW="3392640" imgH="92124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58246"/>
                        <a:ext cx="6807564" cy="1761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9670656" y="4800600"/>
            <a:ext cx="1619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AB + AC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1295400" y="4755606"/>
            <a:ext cx="1538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a typeface="宋体" charset="-122"/>
              </a:rPr>
              <a:t>B+ C</a:t>
            </a:r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)</a:t>
            </a:r>
            <a:endParaRPr lang="en-US" altLang="zh-CN" sz="2800" b="1" i="1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3" grpId="0" animBg="1"/>
      <p:bldP spid="120846" grpId="0"/>
      <p:bldP spid="1208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514600" y="765212"/>
            <a:ext cx="7309437" cy="52322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FF99"/>
                </a:solidFill>
                <a:ea typeface="宋体" charset="-122"/>
              </a:rPr>
              <a:t>Rules of Boolean Algebra</a:t>
            </a:r>
            <a:r>
              <a:rPr lang="zh-CN" altLang="en-US" sz="2800" b="1" dirty="0">
                <a:solidFill>
                  <a:srgbClr val="FFFF99"/>
                </a:solidFill>
                <a:ea typeface="宋体" charset="-122"/>
              </a:rPr>
              <a:t>（布尔代数的法则）</a:t>
            </a:r>
            <a:endParaRPr lang="en-US" altLang="zh-CN" sz="2800" b="1" dirty="0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19400" y="1828800"/>
            <a:ext cx="2712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1.  </a:t>
            </a:r>
            <a:r>
              <a:rPr lang="en-US" altLang="zh-CN" sz="2800" i="1" dirty="0">
                <a:ea typeface="宋体" charset="-122"/>
              </a:rPr>
              <a:t>A</a:t>
            </a:r>
            <a:r>
              <a:rPr lang="en-US" altLang="zh-CN" sz="2800" dirty="0">
                <a:ea typeface="宋体" charset="-122"/>
              </a:rPr>
              <a:t> + 0 = </a:t>
            </a:r>
            <a:r>
              <a:rPr lang="en-US" altLang="zh-CN" sz="2800" i="1" dirty="0">
                <a:ea typeface="宋体" charset="-122"/>
              </a:rPr>
              <a:t>A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2819400" y="2286000"/>
            <a:ext cx="2712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2.  </a:t>
            </a:r>
            <a:r>
              <a:rPr lang="en-US" altLang="zh-CN" sz="2800" i="1">
                <a:ea typeface="宋体" charset="-122"/>
              </a:rPr>
              <a:t>A</a:t>
            </a:r>
            <a:r>
              <a:rPr lang="en-US" altLang="zh-CN" sz="2800">
                <a:ea typeface="宋体" charset="-122"/>
              </a:rPr>
              <a:t> + 1 = 1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819400" y="2819400"/>
            <a:ext cx="2712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3.  </a:t>
            </a:r>
            <a:r>
              <a:rPr lang="en-US" altLang="zh-CN" sz="2800" i="1">
                <a:ea typeface="宋体" charset="-122"/>
              </a:rPr>
              <a:t>A</a:t>
            </a:r>
            <a:r>
              <a:rPr lang="en-US" altLang="zh-CN" sz="2800">
                <a:ea typeface="宋体" charset="-122"/>
              </a:rPr>
              <a:t> </a:t>
            </a:r>
            <a:r>
              <a:rPr lang="en-US" altLang="zh-CN" sz="2800" baseline="30000">
                <a:ea typeface="宋体" charset="-122"/>
              </a:rPr>
              <a:t>.</a:t>
            </a:r>
            <a:r>
              <a:rPr lang="en-US" altLang="zh-CN" sz="2800">
                <a:ea typeface="宋体" charset="-122"/>
              </a:rPr>
              <a:t> 0 = 0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819400" y="3352800"/>
            <a:ext cx="2712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4.  </a:t>
            </a:r>
            <a:r>
              <a:rPr lang="en-US" altLang="zh-CN" sz="2800" i="1" dirty="0">
                <a:ea typeface="宋体" charset="-122"/>
              </a:rPr>
              <a:t>A</a:t>
            </a:r>
            <a:r>
              <a:rPr lang="en-US" altLang="zh-CN" sz="2800" dirty="0">
                <a:ea typeface="宋体" charset="-122"/>
              </a:rPr>
              <a:t> </a:t>
            </a:r>
            <a:r>
              <a:rPr lang="en-US" altLang="zh-CN" sz="2800" baseline="30000" dirty="0">
                <a:ea typeface="宋体" charset="-122"/>
              </a:rPr>
              <a:t>.</a:t>
            </a:r>
            <a:r>
              <a:rPr lang="en-US" altLang="zh-CN" sz="2800" dirty="0">
                <a:ea typeface="宋体" charset="-122"/>
              </a:rPr>
              <a:t> 1 = </a:t>
            </a:r>
            <a:r>
              <a:rPr lang="en-US" altLang="zh-CN" sz="2800" i="1" dirty="0">
                <a:ea typeface="宋体" charset="-122"/>
              </a:rPr>
              <a:t>A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819400" y="3886200"/>
            <a:ext cx="2712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5.  </a:t>
            </a:r>
            <a:r>
              <a:rPr lang="en-US" altLang="zh-CN" sz="2800" i="1">
                <a:ea typeface="宋体" charset="-122"/>
              </a:rPr>
              <a:t>A</a:t>
            </a:r>
            <a:r>
              <a:rPr lang="en-US" altLang="zh-CN" sz="2800">
                <a:ea typeface="宋体" charset="-122"/>
              </a:rPr>
              <a:t> + </a:t>
            </a:r>
            <a:r>
              <a:rPr lang="en-US" altLang="zh-CN" sz="2800" i="1">
                <a:ea typeface="宋体" charset="-122"/>
              </a:rPr>
              <a:t>A</a:t>
            </a:r>
            <a:r>
              <a:rPr lang="en-US" altLang="zh-CN" sz="2800">
                <a:ea typeface="宋体" charset="-122"/>
              </a:rPr>
              <a:t> = </a:t>
            </a:r>
            <a:r>
              <a:rPr lang="en-US" altLang="zh-CN" sz="2800" i="1">
                <a:ea typeface="宋体" charset="-122"/>
              </a:rPr>
              <a:t>A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5791200" y="1828800"/>
            <a:ext cx="2712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7.  </a:t>
            </a:r>
            <a:r>
              <a:rPr lang="en-US" altLang="zh-CN" sz="2800" i="1">
                <a:ea typeface="宋体" charset="-122"/>
              </a:rPr>
              <a:t>A</a:t>
            </a:r>
            <a:r>
              <a:rPr lang="en-US" altLang="zh-CN" sz="2800">
                <a:ea typeface="宋体" charset="-122"/>
              </a:rPr>
              <a:t> </a:t>
            </a:r>
            <a:r>
              <a:rPr lang="en-US" altLang="zh-CN" sz="2800" baseline="30000">
                <a:ea typeface="宋体" charset="-122"/>
              </a:rPr>
              <a:t>.</a:t>
            </a:r>
            <a:r>
              <a:rPr lang="en-US" altLang="zh-CN" sz="2800">
                <a:ea typeface="宋体" charset="-122"/>
              </a:rPr>
              <a:t> </a:t>
            </a:r>
            <a:r>
              <a:rPr lang="en-US" altLang="zh-CN" sz="2800" i="1">
                <a:ea typeface="宋体" charset="-122"/>
              </a:rPr>
              <a:t>A = A</a:t>
            </a:r>
          </a:p>
        </p:txBody>
      </p:sp>
      <p:grpSp>
        <p:nvGrpSpPr>
          <p:cNvPr id="112657" name="Group 17"/>
          <p:cNvGrpSpPr>
            <a:grpSpLocks/>
          </p:cNvGrpSpPr>
          <p:nvPr/>
        </p:nvGrpSpPr>
        <p:grpSpPr bwMode="auto">
          <a:xfrm>
            <a:off x="2819400" y="4419600"/>
            <a:ext cx="2712156" cy="523875"/>
            <a:chOff x="816" y="2304"/>
            <a:chExt cx="1488" cy="330"/>
          </a:xfrm>
        </p:grpSpPr>
        <p:sp>
          <p:nvSpPr>
            <p:cNvPr id="112655" name="Text Box 15"/>
            <p:cNvSpPr txBox="1">
              <a:spLocks noChangeArrowheads="1"/>
            </p:cNvSpPr>
            <p:nvPr/>
          </p:nvSpPr>
          <p:spPr bwMode="auto">
            <a:xfrm>
              <a:off x="816" y="2304"/>
              <a:ext cx="14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宋体" charset="-122"/>
                </a:rPr>
                <a:t>6.  </a:t>
              </a:r>
              <a:r>
                <a:rPr lang="en-US" altLang="zh-CN" sz="2800" i="1">
                  <a:ea typeface="宋体" charset="-122"/>
                </a:rPr>
                <a:t>A</a:t>
              </a:r>
              <a:r>
                <a:rPr lang="en-US" altLang="zh-CN" sz="2800">
                  <a:ea typeface="宋体" charset="-122"/>
                </a:rPr>
                <a:t> + </a:t>
              </a:r>
              <a:r>
                <a:rPr lang="en-US" altLang="zh-CN" sz="2800" i="1">
                  <a:ea typeface="宋体" charset="-122"/>
                </a:rPr>
                <a:t>A</a:t>
              </a:r>
              <a:r>
                <a:rPr lang="en-US" altLang="zh-CN" sz="2800">
                  <a:ea typeface="宋体" charset="-122"/>
                </a:rPr>
                <a:t> = 1</a:t>
              </a:r>
            </a:p>
          </p:txBody>
        </p:sp>
        <p:sp>
          <p:nvSpPr>
            <p:cNvPr id="112656" name="Line 16"/>
            <p:cNvSpPr>
              <a:spLocks noChangeShapeType="1"/>
            </p:cNvSpPr>
            <p:nvPr/>
          </p:nvSpPr>
          <p:spPr bwMode="auto">
            <a:xfrm>
              <a:off x="1488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12661" name="Group 21"/>
          <p:cNvGrpSpPr>
            <a:grpSpLocks/>
          </p:cNvGrpSpPr>
          <p:nvPr/>
        </p:nvGrpSpPr>
        <p:grpSpPr bwMode="auto">
          <a:xfrm>
            <a:off x="5791200" y="2286000"/>
            <a:ext cx="2712156" cy="523875"/>
            <a:chOff x="816" y="2880"/>
            <a:chExt cx="1488" cy="330"/>
          </a:xfrm>
        </p:grpSpPr>
        <p:sp>
          <p:nvSpPr>
            <p:cNvPr id="112653" name="Text Box 13"/>
            <p:cNvSpPr txBox="1">
              <a:spLocks noChangeArrowheads="1"/>
            </p:cNvSpPr>
            <p:nvPr/>
          </p:nvSpPr>
          <p:spPr bwMode="auto">
            <a:xfrm>
              <a:off x="816" y="2880"/>
              <a:ext cx="14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宋体" charset="-122"/>
                </a:rPr>
                <a:t>8.  </a:t>
              </a:r>
              <a:r>
                <a:rPr lang="en-US" altLang="zh-CN" sz="2800" i="1">
                  <a:ea typeface="宋体" charset="-122"/>
                </a:rPr>
                <a:t>A</a:t>
              </a:r>
              <a:r>
                <a:rPr lang="en-US" altLang="zh-CN" sz="2800">
                  <a:ea typeface="宋体" charset="-122"/>
                </a:rPr>
                <a:t> </a:t>
              </a:r>
              <a:r>
                <a:rPr lang="en-US" altLang="zh-CN" sz="2800" baseline="30000">
                  <a:ea typeface="宋体" charset="-122"/>
                </a:rPr>
                <a:t>.</a:t>
              </a:r>
              <a:r>
                <a:rPr lang="en-US" altLang="zh-CN" sz="2800">
                  <a:ea typeface="宋体" charset="-122"/>
                </a:rPr>
                <a:t> </a:t>
              </a:r>
              <a:r>
                <a:rPr lang="en-US" altLang="zh-CN" sz="2800" i="1">
                  <a:ea typeface="宋体" charset="-122"/>
                </a:rPr>
                <a:t>A</a:t>
              </a:r>
              <a:r>
                <a:rPr lang="en-US" altLang="zh-CN" sz="2800">
                  <a:ea typeface="宋体" charset="-122"/>
                </a:rPr>
                <a:t> = 0</a:t>
              </a:r>
            </a:p>
          </p:txBody>
        </p:sp>
        <p:sp>
          <p:nvSpPr>
            <p:cNvPr id="112658" name="Line 18"/>
            <p:cNvSpPr>
              <a:spLocks noChangeShapeType="1"/>
            </p:cNvSpPr>
            <p:nvPr/>
          </p:nvSpPr>
          <p:spPr bwMode="auto">
            <a:xfrm>
              <a:off x="1378" y="2928"/>
              <a:ext cx="10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112660" name="Group 20"/>
          <p:cNvGrpSpPr>
            <a:grpSpLocks/>
          </p:cNvGrpSpPr>
          <p:nvPr/>
        </p:nvGrpSpPr>
        <p:grpSpPr bwMode="auto">
          <a:xfrm>
            <a:off x="5791200" y="2644776"/>
            <a:ext cx="2712156" cy="698500"/>
            <a:chOff x="816" y="3154"/>
            <a:chExt cx="1488" cy="440"/>
          </a:xfrm>
        </p:grpSpPr>
        <p:sp>
          <p:nvSpPr>
            <p:cNvPr id="112654" name="Text Box 14"/>
            <p:cNvSpPr txBox="1">
              <a:spLocks noChangeArrowheads="1"/>
            </p:cNvSpPr>
            <p:nvPr/>
          </p:nvSpPr>
          <p:spPr bwMode="auto">
            <a:xfrm>
              <a:off x="816" y="3264"/>
              <a:ext cx="14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宋体" charset="-122"/>
                </a:rPr>
                <a:t>9.  </a:t>
              </a:r>
              <a:r>
                <a:rPr lang="en-US" altLang="zh-CN" sz="2800" i="1">
                  <a:ea typeface="宋体" charset="-122"/>
                </a:rPr>
                <a:t>A</a:t>
              </a:r>
              <a:r>
                <a:rPr lang="en-US" altLang="zh-CN" sz="2800">
                  <a:ea typeface="宋体" charset="-122"/>
                </a:rPr>
                <a:t> = </a:t>
              </a:r>
              <a:r>
                <a:rPr lang="en-US" altLang="zh-CN" sz="2800" i="1">
                  <a:ea typeface="宋体" charset="-122"/>
                </a:rPr>
                <a:t>A</a:t>
              </a: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083" y="3154"/>
              <a:ext cx="2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宋体" charset="-122"/>
                </a:rPr>
                <a:t>=</a:t>
              </a:r>
            </a:p>
          </p:txBody>
        </p:sp>
      </p:grp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5715000" y="3352800"/>
            <a:ext cx="2799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10.  </a:t>
            </a:r>
            <a:r>
              <a:rPr lang="en-US" altLang="zh-CN" sz="2800" i="1">
                <a:ea typeface="宋体" charset="-122"/>
              </a:rPr>
              <a:t>A + AB = A</a:t>
            </a: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5715000" y="44196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宋体" charset="-122"/>
              </a:rPr>
              <a:t>12.  (</a:t>
            </a:r>
            <a:r>
              <a:rPr lang="en-US" altLang="zh-CN" sz="2800" i="1">
                <a:ea typeface="宋体" charset="-122"/>
              </a:rPr>
              <a:t>A + B</a:t>
            </a:r>
            <a:r>
              <a:rPr lang="en-US" altLang="zh-CN" sz="2800">
                <a:ea typeface="宋体" charset="-122"/>
              </a:rPr>
              <a:t>)(</a:t>
            </a:r>
            <a:r>
              <a:rPr lang="en-US" altLang="zh-CN" sz="2800" i="1">
                <a:ea typeface="宋体" charset="-122"/>
              </a:rPr>
              <a:t>A + C</a:t>
            </a:r>
            <a:r>
              <a:rPr lang="en-US" altLang="zh-CN" sz="2800">
                <a:ea typeface="宋体" charset="-122"/>
              </a:rPr>
              <a:t>)</a:t>
            </a:r>
            <a:r>
              <a:rPr lang="en-US" altLang="zh-CN" sz="2800" i="1">
                <a:ea typeface="宋体" charset="-122"/>
              </a:rPr>
              <a:t> = A + BC</a:t>
            </a:r>
          </a:p>
        </p:txBody>
      </p:sp>
      <p:grpSp>
        <p:nvGrpSpPr>
          <p:cNvPr id="112666" name="Group 26"/>
          <p:cNvGrpSpPr>
            <a:grpSpLocks/>
          </p:cNvGrpSpPr>
          <p:nvPr/>
        </p:nvGrpSpPr>
        <p:grpSpPr bwMode="auto">
          <a:xfrm>
            <a:off x="5714999" y="3886202"/>
            <a:ext cx="3237089" cy="954088"/>
            <a:chOff x="2640" y="2448"/>
            <a:chExt cx="1776" cy="601"/>
          </a:xfrm>
        </p:grpSpPr>
        <p:sp>
          <p:nvSpPr>
            <p:cNvPr id="112663" name="Text Box 23"/>
            <p:cNvSpPr txBox="1">
              <a:spLocks noChangeArrowheads="1"/>
            </p:cNvSpPr>
            <p:nvPr/>
          </p:nvSpPr>
          <p:spPr bwMode="auto">
            <a:xfrm>
              <a:off x="2640" y="2448"/>
              <a:ext cx="177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a typeface="宋体" charset="-122"/>
                </a:rPr>
                <a:t>11.  </a:t>
              </a:r>
              <a:r>
                <a:rPr lang="en-US" altLang="zh-CN" sz="2800" i="1">
                  <a:ea typeface="宋体" charset="-122"/>
                </a:rPr>
                <a:t>A + AB = A + B</a:t>
              </a:r>
            </a:p>
          </p:txBody>
        </p:sp>
        <p:sp>
          <p:nvSpPr>
            <p:cNvPr id="112665" name="Line 25"/>
            <p:cNvSpPr>
              <a:spLocks noChangeShapeType="1"/>
            </p:cNvSpPr>
            <p:nvPr/>
          </p:nvSpPr>
          <p:spPr bwMode="auto">
            <a:xfrm>
              <a:off x="3408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  <p:bldP spid="112647" grpId="0"/>
      <p:bldP spid="112648" grpId="0"/>
      <p:bldP spid="112649" grpId="0"/>
      <p:bldP spid="112652" grpId="0"/>
      <p:bldP spid="112662" grpId="0"/>
      <p:bldP spid="1126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ITLE" val="C:\Program Files\PowerPlugs\3D Titles\Volume I\\Diamonds 02.p3d"/>
  <p:tag name="POWER3D TITLE SOUND" val="Synthesizer"/>
  <p:tag name="POWER3D TITLE OPTIONS" val="0 -1 158644 Reverse"/>
  <p:tag name="POWER3D TEXT0" val="The Science of Electronics"/>
  <p:tag name="POWER3D FONT0" val="Arial"/>
  <p:tag name="POWER3D TITLE OPTIONS0" val="1 1 0 100"/>
  <p:tag name="POWER3D TEXT1" val="Digital"/>
  <p:tag name="POWER3D FONT1" val="Arial"/>
  <p:tag name="POWER3D TITLE OPTIONS1" val="1 1 0 100"/>
</p:tagLst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主题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17340</TotalTime>
  <Words>4090</Words>
  <Application>Microsoft Office PowerPoint</Application>
  <PresentationFormat>宽屏</PresentationFormat>
  <Paragraphs>879</Paragraphs>
  <Slides>77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77</vt:i4>
      </vt:variant>
    </vt:vector>
  </HeadingPairs>
  <TitlesOfParts>
    <vt:vector size="94" baseType="lpstr">
      <vt:lpstr>Arial</vt:lpstr>
      <vt:lpstr>Cambria Math</vt:lpstr>
      <vt:lpstr>Comic Sans MS</vt:lpstr>
      <vt:lpstr>Impact</vt:lpstr>
      <vt:lpstr>Tahoma</vt:lpstr>
      <vt:lpstr>Times</vt:lpstr>
      <vt:lpstr>Times New Roman</vt:lpstr>
      <vt:lpstr>Verdana</vt:lpstr>
      <vt:lpstr>Wingdings</vt:lpstr>
      <vt:lpstr>主题4</vt:lpstr>
      <vt:lpstr>1_主题4</vt:lpstr>
      <vt:lpstr>2_主题4</vt:lpstr>
      <vt:lpstr>主题2</vt:lpstr>
      <vt:lpstr>CorelDRAW</vt:lpstr>
      <vt:lpstr>Equation</vt:lpstr>
      <vt:lpstr>公式</vt:lpstr>
      <vt:lpstr>Equation.3</vt:lpstr>
      <vt:lpstr>Chapter 4   Boolean Algebra and Logic Simplification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Convert the truth table to standard forms</vt:lpstr>
      <vt:lpstr>思考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</vt:lpstr>
      <vt:lpstr>Example</vt:lpstr>
      <vt:lpstr>Example</vt:lpstr>
      <vt:lpstr>Example</vt:lpstr>
      <vt:lpstr>Exercise</vt:lpstr>
      <vt:lpstr>PowerPoint 演示文稿</vt:lpstr>
      <vt:lpstr>PowerPoint 演示文稿</vt:lpstr>
      <vt:lpstr>Don’t Care Conditions(无关项)</vt:lpstr>
      <vt:lpstr>PowerPoint 演示文稿</vt:lpstr>
      <vt:lpstr>Exercise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Buchla</dc:creator>
  <cp:lastModifiedBy>薇 潘</cp:lastModifiedBy>
  <cp:revision>164</cp:revision>
  <dcterms:created xsi:type="dcterms:W3CDTF">2006-09-20T21:54:22Z</dcterms:created>
  <dcterms:modified xsi:type="dcterms:W3CDTF">2020-10-20T11:19:58Z</dcterms:modified>
</cp:coreProperties>
</file>