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9" r:id="rId2"/>
    <p:sldMasterId id="2147483707" r:id="rId3"/>
    <p:sldMasterId id="2147483725" r:id="rId4"/>
  </p:sldMasterIdLst>
  <p:notesMasterIdLst>
    <p:notesMasterId r:id="rId26"/>
  </p:notesMasterIdLst>
  <p:sldIdLst>
    <p:sldId id="256" r:id="rId5"/>
    <p:sldId id="257" r:id="rId6"/>
    <p:sldId id="261" r:id="rId7"/>
    <p:sldId id="277" r:id="rId8"/>
    <p:sldId id="278" r:id="rId9"/>
    <p:sldId id="279" r:id="rId10"/>
    <p:sldId id="280" r:id="rId11"/>
    <p:sldId id="315" r:id="rId12"/>
    <p:sldId id="258" r:id="rId13"/>
    <p:sldId id="269" r:id="rId14"/>
    <p:sldId id="272" r:id="rId15"/>
    <p:sldId id="273" r:id="rId16"/>
    <p:sldId id="274" r:id="rId17"/>
    <p:sldId id="275" r:id="rId18"/>
    <p:sldId id="268" r:id="rId19"/>
    <p:sldId id="270" r:id="rId20"/>
    <p:sldId id="271" r:id="rId21"/>
    <p:sldId id="316" r:id="rId22"/>
    <p:sldId id="276" r:id="rId23"/>
    <p:sldId id="281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07" autoAdjust="0"/>
  </p:normalViewPr>
  <p:slideViewPr>
    <p:cSldViewPr snapToGrid="0">
      <p:cViewPr varScale="1">
        <p:scale>
          <a:sx n="75" d="100"/>
          <a:sy n="75" d="100"/>
        </p:scale>
        <p:origin x="462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97000-7303-4AC0-9421-7ADF5B2A616C}" type="datetimeFigureOut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9F75C-4884-4BFB-8207-78A7B8187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8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9F75C-4884-4BFB-8207-78A7B818742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2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如果逻辑电路中没有从输出到输入的反馈，完全由门电路构成，就称为组合逻辑电路。</a:t>
            </a:r>
          </a:p>
          <a:p>
            <a:pPr lvl="1"/>
            <a:r>
              <a:rPr lang="zh-CN" altLang="en-US" dirty="0"/>
              <a:t>不含记忆元件、不能存储信息。</a:t>
            </a:r>
          </a:p>
          <a:p>
            <a:pPr lvl="1"/>
            <a:r>
              <a:rPr lang="en-US" altLang="zh-CN" dirty="0"/>
              <a:t>Y=F(X)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9F75C-4884-4BFB-8207-78A7B818742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0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9F75C-4884-4BFB-8207-78A7B818742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5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9F75C-4884-4BFB-8207-78A7B818742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9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9F75C-4884-4BFB-8207-78A7B818742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7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一个电动马达传送原料的传输装置。如果有原料要传送，且保护联合开关没有打开，两个操作人员之一在位时可被启动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9F75C-4884-4BFB-8207-78A7B818742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7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9F75C-4884-4BFB-8207-78A7B818742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8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 b="0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 b="0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05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34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15215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01773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11225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43738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07893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44555"/>
      </p:ext>
    </p:extLst>
  </p:cSld>
  <p:clrMapOvr>
    <a:masterClrMapping/>
  </p:clrMapOvr>
  <p:transition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12700" y="2708278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 b="0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 b="0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33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33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26933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09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0571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43092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56842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34879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24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2387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0684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93508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842309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1480232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8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3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092623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4262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8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3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8909745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8416721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8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8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3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3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33009014"/>
      </p:ext>
    </p:extLst>
  </p:cSld>
  <p:clrMapOvr>
    <a:masterClrMapping/>
  </p:clrMapOvr>
  <p:transition/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181600" y="6400800"/>
            <a:ext cx="680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03200" y="6400800"/>
            <a:ext cx="3759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 b="1">
                <a:solidFill>
                  <a:srgbClr val="FFFFFF"/>
                </a:solidFill>
                <a:ea typeface="宋体" charset="-122"/>
              </a:rPr>
              <a:t>Floyd, Digital Fundamentals, 10</a:t>
            </a:r>
            <a:r>
              <a:rPr lang="en-US" altLang="zh-CN" sz="900" b="1" baseline="30000">
                <a:solidFill>
                  <a:srgbClr val="FFFFFF"/>
                </a:solidFill>
                <a:ea typeface="宋体" charset="-122"/>
              </a:rPr>
              <a:t>th</a:t>
            </a:r>
            <a:r>
              <a:rPr lang="en-US" altLang="zh-CN" sz="900" b="1">
                <a:solidFill>
                  <a:srgbClr val="FFFFFF"/>
                </a:solidFill>
                <a:ea typeface="宋体" charset="-122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642434924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12700" y="2708278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800" b="0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 b="0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33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38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48327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66034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073252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066716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05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99697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6463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94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88945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50515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170016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337585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8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3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75719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8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3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9112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609712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8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8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3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3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11154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01798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181600" y="6400800"/>
            <a:ext cx="680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03200" y="6400800"/>
            <a:ext cx="3759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 b="1">
                <a:solidFill>
                  <a:srgbClr val="FFFFFF"/>
                </a:solidFill>
                <a:ea typeface="宋体" charset="-122"/>
              </a:rPr>
              <a:t>Floyd, Digital Fundamentals, 10</a:t>
            </a:r>
            <a:r>
              <a:rPr lang="en-US" altLang="zh-CN" sz="900" b="1" baseline="30000">
                <a:solidFill>
                  <a:srgbClr val="FFFFFF"/>
                </a:solidFill>
                <a:ea typeface="宋体" charset="-122"/>
              </a:rPr>
              <a:t>th</a:t>
            </a:r>
            <a:r>
              <a:rPr lang="en-US" altLang="zh-CN" sz="900" b="1">
                <a:solidFill>
                  <a:srgbClr val="FFFFFF"/>
                </a:solidFill>
                <a:ea typeface="宋体" charset="-122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18395337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B0C09-2E97-45AE-96DB-279190CFF1E0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1423953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3F210-9402-4E12-9B39-F927C5C63FF0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1605167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084CE-7AF9-4887-8980-C3CBFE7ED4C3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162072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88D7B-0DA5-41F8-873E-28F407E6BA01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1555670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30137-F8E1-4D0C-8F45-35D50469526E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1697736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0A686-06E7-4B1A-AACB-A2C42A1FBFE0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631365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DC0B8-B3C1-414B-84D4-AEAB8A5FABE2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3007576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B28AC-3ABE-43AC-AF47-A02426DAA021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0845851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1A2BF-39F5-4390-8809-455195160F79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02863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52019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357CA-E086-4588-A275-9A01905D9B9E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6088067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3FB31-DDFC-4AFE-B40B-52F91A29D313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910641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181600" y="6400800"/>
            <a:ext cx="680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03200" y="6400800"/>
            <a:ext cx="3759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 b="1">
                <a:solidFill>
                  <a:srgbClr val="FFFFFF"/>
                </a:solidFill>
                <a:ea typeface="宋体" charset="-122"/>
              </a:rPr>
              <a:t>Floyd, Digital Fundamentals, 10</a:t>
            </a:r>
            <a:r>
              <a:rPr lang="en-US" altLang="zh-CN" sz="900" b="1" baseline="30000">
                <a:solidFill>
                  <a:srgbClr val="FFFFFF"/>
                </a:solidFill>
                <a:ea typeface="宋体" charset="-122"/>
              </a:rPr>
              <a:t>th</a:t>
            </a:r>
            <a:r>
              <a:rPr lang="en-US" altLang="zh-CN" sz="900" b="1">
                <a:solidFill>
                  <a:srgbClr val="FFFFFF"/>
                </a:solidFill>
                <a:ea typeface="宋体" charset="-122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86831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41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30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936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12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2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181600" y="6400800"/>
            <a:ext cx="680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3200" y="6400800"/>
            <a:ext cx="3759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Floyd, Digital Fundamentals, 10</a:t>
            </a:r>
            <a:r>
              <a:rPr lang="en-US" altLang="zh-CN" sz="900" baseline="30000">
                <a:solidFill>
                  <a:srgbClr val="996633"/>
                </a:solidFill>
                <a:ea typeface="宋体" charset="-122"/>
              </a:rPr>
              <a:t>th</a:t>
            </a: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41031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1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15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2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181600" y="6400800"/>
            <a:ext cx="680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3200" y="6400800"/>
            <a:ext cx="3759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Floyd, Digital Fundamentals, 10</a:t>
            </a:r>
            <a:r>
              <a:rPr lang="en-US" altLang="zh-CN" sz="900" baseline="30000">
                <a:solidFill>
                  <a:srgbClr val="996633"/>
                </a:solidFill>
                <a:ea typeface="宋体" charset="-122"/>
              </a:rPr>
              <a:t>th</a:t>
            </a: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25713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1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15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modificar el estilo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ea typeface="宋体" pitchFamily="2" charset="-122"/>
              </a:defRPr>
            </a:lvl1pPr>
          </a:lstStyle>
          <a:p>
            <a:endParaRPr lang="es-E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ea typeface="宋体" pitchFamily="2" charset="-122"/>
              </a:defRPr>
            </a:lvl1pPr>
          </a:lstStyle>
          <a:p>
            <a:endParaRPr lang="es-E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ea typeface="宋体" pitchFamily="2" charset="-122"/>
              </a:defRPr>
            </a:lvl1pPr>
          </a:lstStyle>
          <a:p>
            <a:fld id="{02DE0678-F739-4320-9EB0-3FBD22FA090E}" type="slidenum">
              <a:rPr lang="es-ES" altLang="zh-CN"/>
              <a:pPr/>
              <a:t>‹#›</a:t>
            </a:fld>
            <a:endParaRPr lang="es-ES" altLang="zh-CN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81600" y="6400800"/>
            <a:ext cx="6807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03200" y="6400800"/>
            <a:ext cx="37592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Floyd, Digital Fundamentals, 10</a:t>
            </a:r>
            <a:r>
              <a:rPr lang="en-US" altLang="zh-CN" sz="900" baseline="30000">
                <a:solidFill>
                  <a:srgbClr val="996633"/>
                </a:solidFill>
                <a:ea typeface="宋体" charset="-122"/>
              </a:rPr>
              <a:t>th</a:t>
            </a:r>
            <a:r>
              <a:rPr lang="en-US" altLang="zh-CN" sz="900">
                <a:solidFill>
                  <a:srgbClr val="996633"/>
                </a:solidFill>
                <a:ea typeface="宋体" charset="-122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187046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2.bin"/><Relationship Id="rId3" Type="http://schemas.openxmlformats.org/officeDocument/2006/relationships/audio" Target="../media/audio1.wav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5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0700" y="2387600"/>
            <a:ext cx="11339649" cy="3271518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Chapter5 Combinational Logic Analysis and Design</a:t>
            </a:r>
            <a:br>
              <a:rPr lang="en-US" altLang="zh-CN" sz="4000" dirty="0"/>
            </a:br>
            <a:br>
              <a:rPr lang="en-US" altLang="zh-CN" sz="4000" dirty="0"/>
            </a:br>
            <a:br>
              <a:rPr lang="en-US" altLang="zh-CN" sz="4000" dirty="0"/>
            </a:br>
            <a:br>
              <a:rPr lang="en-US" altLang="zh-CN" sz="4000" dirty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026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Exercise:</a:t>
            </a:r>
            <a:endParaRPr lang="zh-CN" altLang="en-US" sz="32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600" y="2254250"/>
            <a:ext cx="11112500" cy="3871916"/>
          </a:xfrm>
        </p:spPr>
        <p:txBody>
          <a:bodyPr/>
          <a:lstStyle/>
          <a:p>
            <a:r>
              <a:rPr lang="en-US" altLang="zh-CN" sz="2800" b="1" dirty="0"/>
              <a:t>Develop a logic circuit for detecting whether there is consecutive ones in a 8421BCD code (</a:t>
            </a:r>
            <a:r>
              <a:rPr lang="en-US" altLang="zh-CN" sz="2800" b="1" dirty="0" err="1"/>
              <a:t>eg</a:t>
            </a:r>
            <a:r>
              <a:rPr lang="en-US" altLang="zh-CN" sz="2800" b="1" dirty="0"/>
              <a:t>: 0110).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368300"/>
            <a:ext cx="10293350" cy="1100002"/>
          </a:xfrm>
          <a:solidFill>
            <a:srgbClr val="FFFF99"/>
          </a:solidFill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ea typeface="宋体" charset="-122"/>
              </a:rPr>
              <a:t>Example3 :Design a combinational circuit that will accept a 2421BCD code and drive a TIL-312 seven-segment display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0724" name="Picture 4" descr="55"/>
          <p:cNvPicPr>
            <a:picLocks noChangeAspect="1" noChangeArrowheads="1"/>
          </p:cNvPicPr>
          <p:nvPr/>
        </p:nvPicPr>
        <p:blipFill>
          <a:blip r:embed="rId2" cstate="print">
            <a:lum contrast="60000"/>
            <a:grayscl/>
          </a:blip>
          <a:srcRect/>
          <a:stretch>
            <a:fillRect/>
          </a:stretch>
        </p:blipFill>
        <p:spPr bwMode="auto">
          <a:xfrm>
            <a:off x="1712913" y="2166916"/>
            <a:ext cx="3014662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 descr="9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939" y="2238354"/>
            <a:ext cx="141763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7575" y="3822680"/>
            <a:ext cx="22288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44"/>
          <p:cNvPicPr>
            <a:picLocks noChangeAspect="1" noChangeArrowheads="1"/>
          </p:cNvPicPr>
          <p:nvPr/>
        </p:nvPicPr>
        <p:blipFill>
          <a:blip r:embed="rId5" cstate="print">
            <a:lum contrast="72000"/>
          </a:blip>
          <a:srcRect/>
          <a:stretch>
            <a:fillRect/>
          </a:stretch>
        </p:blipFill>
        <p:spPr bwMode="auto">
          <a:xfrm>
            <a:off x="6888163" y="2174854"/>
            <a:ext cx="3706812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6236" y="515916"/>
            <a:ext cx="8964612" cy="372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598" y="4500541"/>
            <a:ext cx="98583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3951286" y="5016478"/>
            <a:ext cx="1960562" cy="912812"/>
          </a:xfrm>
          <a:prstGeom prst="wedgeRoundRectCallout">
            <a:avLst>
              <a:gd name="adj1" fmla="val -27491"/>
              <a:gd name="adj2" fmla="val -177671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 b="1" dirty="0">
                <a:latin typeface="Times New Roman" charset="0"/>
                <a:ea typeface="宋体" pitchFamily="2" charset="-122"/>
              </a:rPr>
              <a:t>2421BCD Code</a:t>
            </a:r>
            <a:endParaRPr lang="zh-CN" altLang="en-US" sz="2400" b="1" dirty="0">
              <a:latin typeface="Times New Roman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16050" y="3313114"/>
            <a:ext cx="3492500" cy="3140075"/>
            <a:chOff x="158" y="2193"/>
            <a:chExt cx="1776" cy="1978"/>
          </a:xfrm>
        </p:grpSpPr>
        <p:sp>
          <p:nvSpPr>
            <p:cNvPr id="32780" name="Text Box 4"/>
            <p:cNvSpPr txBox="1">
              <a:spLocks noChangeArrowheads="1"/>
            </p:cNvSpPr>
            <p:nvPr/>
          </p:nvSpPr>
          <p:spPr bwMode="auto">
            <a:xfrm>
              <a:off x="350" y="2193"/>
              <a:ext cx="1584" cy="19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A=∑(1,10)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B=∑(11,12)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C=∑(8)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D=∑(1,10,13)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E=∑(1,9,10,11,13,15)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F=∑(1,8,9,13)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G=∑(0,1,13)</a:t>
              </a:r>
            </a:p>
          </p:txBody>
        </p:sp>
        <p:sp>
          <p:nvSpPr>
            <p:cNvPr id="32781" name="AutoShape 5"/>
            <p:cNvSpPr>
              <a:spLocks/>
            </p:cNvSpPr>
            <p:nvPr/>
          </p:nvSpPr>
          <p:spPr bwMode="auto">
            <a:xfrm>
              <a:off x="158" y="2193"/>
              <a:ext cx="192" cy="1824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248526" y="3357563"/>
            <a:ext cx="3419475" cy="3160712"/>
            <a:chOff x="3936" y="1296"/>
            <a:chExt cx="2064" cy="1991"/>
          </a:xfrm>
        </p:grpSpPr>
        <p:sp>
          <p:nvSpPr>
            <p:cNvPr id="32778" name="Text Box 7"/>
            <p:cNvSpPr txBox="1">
              <a:spLocks noChangeArrowheads="1"/>
            </p:cNvSpPr>
            <p:nvPr/>
          </p:nvSpPr>
          <p:spPr bwMode="auto">
            <a:xfrm>
              <a:off x="4080" y="1309"/>
              <a:ext cx="1920" cy="19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A=[(w’z)’(x’yz’)’]’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B=[(xy’z’)’(x’yz)’]’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C=(wx’y’z’)’’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D=[(xy’z)’(x’yz’)’(w’z)’]’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E=[(x’y)’(z)’]’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F=[(wx’y’)’(y’z)’]’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G=[(w)(xy’z)’]’</a:t>
              </a:r>
            </a:p>
          </p:txBody>
        </p:sp>
        <p:sp>
          <p:nvSpPr>
            <p:cNvPr id="32779" name="AutoShape 8"/>
            <p:cNvSpPr>
              <a:spLocks/>
            </p:cNvSpPr>
            <p:nvPr/>
          </p:nvSpPr>
          <p:spPr bwMode="auto">
            <a:xfrm>
              <a:off x="3936" y="1296"/>
              <a:ext cx="192" cy="1824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000" b="1">
                <a:latin typeface="Times New Roman" charset="0"/>
                <a:ea typeface="宋体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656138" y="3357564"/>
            <a:ext cx="2743200" cy="3140075"/>
            <a:chOff x="2256" y="1344"/>
            <a:chExt cx="1728" cy="1978"/>
          </a:xfrm>
        </p:grpSpPr>
        <p:sp>
          <p:nvSpPr>
            <p:cNvPr id="32776" name="Text Box 10"/>
            <p:cNvSpPr txBox="1">
              <a:spLocks noChangeArrowheads="1"/>
            </p:cNvSpPr>
            <p:nvPr/>
          </p:nvSpPr>
          <p:spPr bwMode="auto">
            <a:xfrm>
              <a:off x="2400" y="1344"/>
              <a:ext cx="1584" cy="19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A=w’z+x’yz’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B=xy’z’+x’yz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C=wx’y’z’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D=xy’z+x’yz’+w’z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E=x’y+z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F=wx’y’+yz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Comic Sans MS" pitchFamily="66" charset="0"/>
                  <a:ea typeface="宋体" pitchFamily="2" charset="-122"/>
                </a:rPr>
                <a:t>G=w’+xy’z</a:t>
              </a:r>
            </a:p>
          </p:txBody>
        </p:sp>
        <p:sp>
          <p:nvSpPr>
            <p:cNvPr id="32777" name="AutoShape 11"/>
            <p:cNvSpPr>
              <a:spLocks/>
            </p:cNvSpPr>
            <p:nvPr/>
          </p:nvSpPr>
          <p:spPr bwMode="auto">
            <a:xfrm>
              <a:off x="2256" y="1344"/>
              <a:ext cx="192" cy="1824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000" b="1">
                <a:latin typeface="Times New Roman" charset="0"/>
                <a:ea typeface="宋体" pitchFamily="2" charset="-122"/>
              </a:endParaRPr>
            </a:p>
          </p:txBody>
        </p:sp>
      </p:grp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3679825" y="4076701"/>
            <a:ext cx="762000" cy="619125"/>
          </a:xfrm>
          <a:prstGeom prst="rightArrow">
            <a:avLst>
              <a:gd name="adj1" fmla="val 50000"/>
              <a:gd name="adj2" fmla="val 30769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 b="1">
              <a:latin typeface="Times New Roman" charset="0"/>
              <a:ea typeface="宋体" pitchFamily="2" charset="-122"/>
            </a:endParaRPr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6600825" y="4076700"/>
            <a:ext cx="762000" cy="622300"/>
          </a:xfrm>
          <a:prstGeom prst="rightArrow">
            <a:avLst>
              <a:gd name="adj1" fmla="val 50000"/>
              <a:gd name="adj2" fmla="val 30612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 b="1">
              <a:latin typeface="Times New Roman" charset="0"/>
              <a:ea typeface="宋体" pitchFamily="2" charset="-122"/>
            </a:endParaRPr>
          </a:p>
        </p:txBody>
      </p:sp>
      <p:pic>
        <p:nvPicPr>
          <p:cNvPr id="3277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451" y="258764"/>
            <a:ext cx="7102475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nimBg="1"/>
      <p:bldP spid="143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22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grayscl/>
          </a:blip>
          <a:srcRect/>
          <a:stretch>
            <a:fillRect/>
          </a:stretch>
        </p:blipFill>
        <p:spPr bwMode="auto">
          <a:xfrm>
            <a:off x="1487487" y="0"/>
            <a:ext cx="55784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88164" y="1989139"/>
            <a:ext cx="3779837" cy="4360863"/>
            <a:chOff x="3936" y="1296"/>
            <a:chExt cx="2064" cy="2747"/>
          </a:xfrm>
        </p:grpSpPr>
        <p:sp>
          <p:nvSpPr>
            <p:cNvPr id="33796" name="Text Box 7"/>
            <p:cNvSpPr txBox="1">
              <a:spLocks noChangeArrowheads="1"/>
            </p:cNvSpPr>
            <p:nvPr/>
          </p:nvSpPr>
          <p:spPr bwMode="auto">
            <a:xfrm>
              <a:off x="4080" y="1309"/>
              <a:ext cx="1920" cy="27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Comic Sans MS" pitchFamily="66" charset="0"/>
                  <a:ea typeface="宋体" pitchFamily="2" charset="-122"/>
                </a:rPr>
                <a:t>A=[(w’z)’(x’yz’)’]’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Comic Sans MS" pitchFamily="66" charset="0"/>
                  <a:ea typeface="宋体" pitchFamily="2" charset="-122"/>
                </a:rPr>
                <a:t>B=[(xy’z’)’(x’yz)’]’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Comic Sans MS" pitchFamily="66" charset="0"/>
                  <a:ea typeface="宋体" pitchFamily="2" charset="-122"/>
                </a:rPr>
                <a:t>C=(wx’y’z’)’’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Comic Sans MS" pitchFamily="66" charset="0"/>
                  <a:ea typeface="宋体" pitchFamily="2" charset="-122"/>
                </a:rPr>
                <a:t>D=[(xy’z)’(x’yz’)’(w’z)’]’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Comic Sans MS" pitchFamily="66" charset="0"/>
                  <a:ea typeface="宋体" pitchFamily="2" charset="-122"/>
                </a:rPr>
                <a:t>E=[(x’y)’(z)’]’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Comic Sans MS" pitchFamily="66" charset="0"/>
                  <a:ea typeface="宋体" pitchFamily="2" charset="-122"/>
                </a:rPr>
                <a:t>F=[(wx’y’)’(y’z)’]’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Comic Sans MS" pitchFamily="66" charset="0"/>
                  <a:ea typeface="宋体" pitchFamily="2" charset="-122"/>
                </a:rPr>
                <a:t>G=[(w)(xy’z)’]’</a:t>
              </a:r>
            </a:p>
            <a:p>
              <a:pPr algn="ctr" eaLnBrk="0" hangingPunct="0">
                <a:spcBef>
                  <a:spcPct val="50000"/>
                </a:spcBef>
              </a:pPr>
              <a:endParaRPr lang="en-US" altLang="zh-CN" sz="2400" b="1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33797" name="AutoShape 8"/>
            <p:cNvSpPr>
              <a:spLocks/>
            </p:cNvSpPr>
            <p:nvPr/>
          </p:nvSpPr>
          <p:spPr bwMode="auto">
            <a:xfrm>
              <a:off x="3936" y="1296"/>
              <a:ext cx="192" cy="1824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Times New Roman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5488" y="365127"/>
            <a:ext cx="8329612" cy="726977"/>
          </a:xfrm>
          <a:solidFill>
            <a:srgbClr val="FFFF99"/>
          </a:solidFill>
        </p:spPr>
        <p:txBody>
          <a:bodyPr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General logic Analysis Flow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4126" y="4303028"/>
            <a:ext cx="2606766" cy="15878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/>
              <a:t>Analyze the</a:t>
            </a:r>
          </a:p>
          <a:p>
            <a:pPr algn="ctr"/>
            <a:r>
              <a:rPr lang="en-US" altLang="zh-CN" sz="2400" b="1" dirty="0"/>
              <a:t>function </a:t>
            </a:r>
            <a:endParaRPr lang="en-US" altLang="zh-CN" sz="2400" b="1" dirty="0">
              <a:ea typeface="宋体" pitchFamily="2" charset="-122"/>
            </a:endParaRPr>
          </a:p>
          <a:p>
            <a:pPr algn="ctr"/>
            <a:r>
              <a:rPr lang="zh-CN" altLang="en-US" sz="2400" b="1" dirty="0">
                <a:ea typeface="宋体" pitchFamily="2" charset="-122"/>
              </a:rPr>
              <a:t>分析功能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67388" y="4288741"/>
            <a:ext cx="4029072" cy="15878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宋体" pitchFamily="2" charset="-122"/>
              </a:rPr>
              <a:t>Construct truth table </a:t>
            </a:r>
          </a:p>
          <a:p>
            <a:pPr algn="ctr"/>
            <a:r>
              <a:rPr lang="zh-CN" altLang="en-US" sz="2400" b="1" dirty="0">
                <a:ea typeface="宋体" pitchFamily="2" charset="-122"/>
              </a:rPr>
              <a:t>构造真值表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4118" y="1888820"/>
            <a:ext cx="2722675" cy="15878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宋体" pitchFamily="2" charset="-122"/>
              </a:rPr>
              <a:t>Write logic </a:t>
            </a:r>
          </a:p>
          <a:p>
            <a:pPr algn="ctr"/>
            <a:r>
              <a:rPr lang="en-US" altLang="zh-CN" sz="2400" b="1" dirty="0">
                <a:ea typeface="宋体" pitchFamily="2" charset="-122"/>
              </a:rPr>
              <a:t>expressions </a:t>
            </a:r>
          </a:p>
          <a:p>
            <a:pPr algn="ctr"/>
            <a:r>
              <a:rPr lang="zh-CN" altLang="en-US" sz="2400" b="1" dirty="0">
                <a:ea typeface="宋体" pitchFamily="2" charset="-122"/>
              </a:rPr>
              <a:t>写逻辑方程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91667" y="1896479"/>
            <a:ext cx="4119083" cy="15878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宋体" pitchFamily="2" charset="-122"/>
              </a:rPr>
              <a:t>Get standard forms </a:t>
            </a:r>
          </a:p>
          <a:p>
            <a:pPr algn="ctr"/>
            <a:r>
              <a:rPr lang="en-US" altLang="zh-CN" sz="2400" b="1" dirty="0">
                <a:ea typeface="宋体" pitchFamily="2" charset="-122"/>
              </a:rPr>
              <a:t>of  the expressions </a:t>
            </a:r>
          </a:p>
          <a:p>
            <a:pPr algn="ctr"/>
            <a:r>
              <a:rPr lang="zh-CN" altLang="en-US" sz="2400" b="1" dirty="0">
                <a:ea typeface="宋体" pitchFamily="2" charset="-122"/>
              </a:rPr>
              <a:t>方程标准化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173754" y="2596658"/>
            <a:ext cx="511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945392" y="3548144"/>
            <a:ext cx="0" cy="6629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5223354" y="5119297"/>
            <a:ext cx="511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5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579439"/>
            <a:ext cx="10515600" cy="785812"/>
          </a:xfrm>
          <a:solidFill>
            <a:srgbClr val="FFFF99"/>
          </a:solidFill>
        </p:spPr>
        <p:txBody>
          <a:bodyPr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Example 1:Analyze the function of the logic circuit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9" descr="TU4-2a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3452813" y="2085976"/>
            <a:ext cx="5683018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31CE25-1EBC-4F19-832C-6020E8012F92}"/>
              </a:ext>
            </a:extLst>
          </p:cNvPr>
          <p:cNvSpPr/>
          <p:nvPr/>
        </p:nvSpPr>
        <p:spPr>
          <a:xfrm>
            <a:off x="1295400" y="742950"/>
            <a:ext cx="9810750" cy="559435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201864" y="1328050"/>
            <a:ext cx="5153026" cy="1762126"/>
            <a:chOff x="1066" y="2969"/>
            <a:chExt cx="3246" cy="111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1806" y="3000"/>
            <a:ext cx="82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2" r:id="rId4" imgW="634449" imgH="215713" progId="Equations">
                    <p:embed/>
                  </p:oleObj>
                </mc:Choice>
                <mc:Fallback>
                  <p:oleObj r:id="rId4" imgW="634449" imgH="215713" progId="Equations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3000"/>
                          <a:ext cx="82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3014" y="3000"/>
            <a:ext cx="7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3" r:id="rId6" imgW="571252" imgH="241195" progId="Equations">
                    <p:embed/>
                  </p:oleObj>
                </mc:Choice>
                <mc:Fallback>
                  <p:oleObj r:id="rId6" imgW="571252" imgH="241195" progId="Equations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000"/>
                          <a:ext cx="72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1066" y="3336"/>
            <a:ext cx="158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4" r:id="rId8" imgW="1294838" imgH="266584" progId="Equations">
                    <p:embed/>
                  </p:oleObj>
                </mc:Choice>
                <mc:Fallback>
                  <p:oleObj r:id="rId8" imgW="1294838" imgH="266584" progId="Equations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 contrast="-1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336"/>
                          <a:ext cx="1584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016" y="3339"/>
            <a:ext cx="129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5" r:id="rId10" imgW="1028254" imgH="266584" progId="Equations">
                    <p:embed/>
                  </p:oleObj>
                </mc:Choice>
                <mc:Fallback>
                  <p:oleObj r:id="rId10" imgW="1028254" imgH="266584" progId="Equations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 contrast="-1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339"/>
                          <a:ext cx="1296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1066" y="3692"/>
            <a:ext cx="209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6" r:id="rId12" imgW="1587500" imgH="292100" progId="Equations">
                    <p:embed/>
                  </p:oleObj>
                </mc:Choice>
                <mc:Fallback>
                  <p:oleObj r:id="rId12" imgW="1587500" imgH="292100" progId="Equations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 contrast="-1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692"/>
                          <a:ext cx="2092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1401" y="2969"/>
              <a:ext cx="257" cy="291"/>
              <a:chOff x="4875" y="2726"/>
              <a:chExt cx="257" cy="291"/>
            </a:xfrm>
          </p:grpSpPr>
          <p:sp>
            <p:nvSpPr>
              <p:cNvPr id="2074" name="Rectangle 22"/>
              <p:cNvSpPr>
                <a:spLocks noChangeArrowheads="1"/>
              </p:cNvSpPr>
              <p:nvPr/>
            </p:nvSpPr>
            <p:spPr bwMode="auto">
              <a:xfrm>
                <a:off x="4875" y="2726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075" name="Line 23"/>
              <p:cNvSpPr>
                <a:spLocks noChangeShapeType="1"/>
              </p:cNvSpPr>
              <p:nvPr/>
            </p:nvSpPr>
            <p:spPr bwMode="auto">
              <a:xfrm>
                <a:off x="4927" y="2779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0" name="Rectangle 25"/>
            <p:cNvSpPr>
              <a:spLocks noChangeArrowheads="1"/>
            </p:cNvSpPr>
            <p:nvPr/>
          </p:nvSpPr>
          <p:spPr bwMode="auto">
            <a:xfrm>
              <a:off x="1311" y="2998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1" lang="en-US" altLang="zh-CN" sz="2400" dirty="0">
                <a:latin typeface="Times New Roman" charset="0"/>
              </a:endParaRPr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1084" y="2990"/>
              <a:ext cx="151" cy="267"/>
              <a:chOff x="4670" y="2763"/>
              <a:chExt cx="151" cy="267"/>
            </a:xfrm>
          </p:grpSpPr>
          <p:sp>
            <p:nvSpPr>
              <p:cNvPr id="2072" name="Rectangle 26"/>
              <p:cNvSpPr>
                <a:spLocks noChangeArrowheads="1"/>
              </p:cNvSpPr>
              <p:nvPr/>
            </p:nvSpPr>
            <p:spPr bwMode="auto">
              <a:xfrm>
                <a:off x="4670" y="2763"/>
                <a:ext cx="102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 dirty="0">
                    <a:solidFill>
                      <a:srgbClr val="000000"/>
                    </a:solidFill>
                    <a:latin typeface="宋体" pitchFamily="2" charset="-122"/>
                  </a:rPr>
                  <a:t>P</a:t>
                </a:r>
                <a:endParaRPr kumimoji="1" lang="en-US" altLang="zh-CN" sz="2400" dirty="0">
                  <a:latin typeface="Times New Roman" charset="0"/>
                </a:endParaRPr>
              </a:p>
            </p:txBody>
          </p:sp>
          <p:sp>
            <p:nvSpPr>
              <p:cNvPr id="2073" name="Rectangle 27"/>
              <p:cNvSpPr>
                <a:spLocks noChangeArrowheads="1"/>
              </p:cNvSpPr>
              <p:nvPr/>
            </p:nvSpPr>
            <p:spPr bwMode="auto">
              <a:xfrm>
                <a:off x="4761" y="2886"/>
                <a:ext cx="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500" dirty="0">
                    <a:solidFill>
                      <a:srgbClr val="000000"/>
                    </a:solidFill>
                    <a:latin typeface="宋体" pitchFamily="2" charset="-122"/>
                  </a:rPr>
                  <a:t>1</a:t>
                </a:r>
                <a:endParaRPr kumimoji="1" lang="en-US" altLang="zh-CN" sz="2400" dirty="0">
                  <a:latin typeface="Times New Roman" charset="0"/>
                </a:endParaRPr>
              </a:p>
            </p:txBody>
          </p:sp>
        </p:grpSp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2238375" y="3647386"/>
            <a:ext cx="3505200" cy="2205038"/>
            <a:chOff x="1066800" y="3857628"/>
            <a:chExt cx="3505200" cy="2205038"/>
          </a:xfrm>
        </p:grpSpPr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1066800" y="3857628"/>
            <a:ext cx="3505200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7" r:id="rId14" imgW="1587500" imgH="292100" progId="Equations">
                    <p:embed/>
                  </p:oleObj>
                </mc:Choice>
                <mc:Fallback>
                  <p:oleObj r:id="rId14" imgW="1587500" imgH="292100" progId="Equations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3857628"/>
                          <a:ext cx="3505200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1333500" y="4541841"/>
            <a:ext cx="2400300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8" r:id="rId16" imgW="1028700" imgH="228600" progId="Equations">
                    <p:embed/>
                  </p:oleObj>
                </mc:Choice>
                <mc:Fallback>
                  <p:oleObj r:id="rId16" imgW="1028700" imgH="228600" progId="Equations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500" y="4541841"/>
                          <a:ext cx="2400300" cy="501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1333500" y="5043491"/>
            <a:ext cx="3111500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29" r:id="rId18" imgW="1231366" imgH="431613" progId="Equations">
                    <p:embed/>
                  </p:oleObj>
                </mc:Choice>
                <mc:Fallback>
                  <p:oleObj r:id="rId18" imgW="1231366" imgH="431613" progId="Equations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500" y="5043491"/>
                          <a:ext cx="3111500" cy="1019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8096250" y="1575700"/>
            <a:ext cx="1828800" cy="2428875"/>
            <a:chOff x="4080" y="2016"/>
            <a:chExt cx="1152" cy="1530"/>
          </a:xfrm>
        </p:grpSpPr>
        <p:sp>
          <p:nvSpPr>
            <p:cNvPr id="2063" name="Text Box 33"/>
            <p:cNvSpPr txBox="1">
              <a:spLocks noChangeArrowheads="1"/>
            </p:cNvSpPr>
            <p:nvPr/>
          </p:nvSpPr>
          <p:spPr bwMode="auto">
            <a:xfrm>
              <a:off x="4128" y="2256"/>
              <a:ext cx="1036" cy="1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0   0    0        0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0   0    1        1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0   1    0        1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0   1    1        1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1   0    0        1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1   0    1        1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1   1    0        1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kumimoji="1" lang="en-US" altLang="zh-CN" sz="2000">
                  <a:latin typeface="Times New Roman" charset="0"/>
                </a:rPr>
                <a:t>1   1    1        0</a:t>
              </a:r>
            </a:p>
          </p:txBody>
        </p:sp>
        <p:sp>
          <p:nvSpPr>
            <p:cNvPr id="2064" name="Line 34"/>
            <p:cNvSpPr>
              <a:spLocks noChangeShapeType="1"/>
            </p:cNvSpPr>
            <p:nvPr/>
          </p:nvSpPr>
          <p:spPr bwMode="auto">
            <a:xfrm>
              <a:off x="4080" y="22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5" name="Line 35"/>
            <p:cNvSpPr>
              <a:spLocks noChangeShapeType="1"/>
            </p:cNvSpPr>
            <p:nvPr/>
          </p:nvSpPr>
          <p:spPr bwMode="auto">
            <a:xfrm>
              <a:off x="4080" y="3534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6" name="Line 36"/>
            <p:cNvSpPr>
              <a:spLocks noChangeShapeType="1"/>
            </p:cNvSpPr>
            <p:nvPr/>
          </p:nvSpPr>
          <p:spPr bwMode="auto">
            <a:xfrm>
              <a:off x="4080" y="2044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" name="Text Box 37"/>
            <p:cNvSpPr txBox="1">
              <a:spLocks noChangeArrowheads="1"/>
            </p:cNvSpPr>
            <p:nvPr/>
          </p:nvSpPr>
          <p:spPr bwMode="auto">
            <a:xfrm>
              <a:off x="4091" y="2016"/>
              <a:ext cx="10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charset="0"/>
                </a:rPr>
                <a:t>A   B   C       F</a:t>
              </a:r>
            </a:p>
          </p:txBody>
        </p:sp>
        <p:sp>
          <p:nvSpPr>
            <p:cNvPr id="2068" name="Line 38"/>
            <p:cNvSpPr>
              <a:spLocks noChangeShapeType="1"/>
            </p:cNvSpPr>
            <p:nvPr/>
          </p:nvSpPr>
          <p:spPr bwMode="auto">
            <a:xfrm>
              <a:off x="4876" y="206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62" name="矩形 27"/>
          <p:cNvSpPr>
            <a:spLocks noChangeArrowheads="1"/>
          </p:cNvSpPr>
          <p:nvPr/>
        </p:nvSpPr>
        <p:spPr bwMode="auto">
          <a:xfrm>
            <a:off x="7267576" y="4633224"/>
            <a:ext cx="24717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Times New Roman" charset="0"/>
              </a:rPr>
              <a:t>通常称该电路为</a:t>
            </a:r>
            <a:endParaRPr kumimoji="1" lang="en-US" altLang="zh-CN" sz="2400" dirty="0">
              <a:latin typeface="Times New Roman" charset="0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</a:rPr>
              <a:t>“不一致电路”</a:t>
            </a:r>
            <a:r>
              <a:rPr kumimoji="1" lang="zh-CN" altLang="en-US" sz="2400" dirty="0">
                <a:latin typeface="Times New Roman" charset="0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/>
              <a:t>组合逻辑问题的分析步骤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1212850" y="1731963"/>
            <a:ext cx="9664700" cy="405288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i="1" dirty="0" err="1">
                <a:latin typeface="Times New Roman" charset="0"/>
              </a:rPr>
              <a:t>step1</a:t>
            </a:r>
            <a:r>
              <a:rPr lang="en-US" altLang="zh-CN" sz="2800" b="1" dirty="0">
                <a:latin typeface="Times New Roman" charset="0"/>
              </a:rPr>
              <a:t>:</a:t>
            </a:r>
            <a:r>
              <a:rPr lang="zh-CN" altLang="en-US" sz="2800" b="1" dirty="0"/>
              <a:t>由逻辑图写出逻辑方程</a:t>
            </a:r>
            <a:endParaRPr lang="zh-CN" altLang="en-US" sz="2800" b="1" dirty="0">
              <a:latin typeface="Times New Roman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1" dirty="0" err="1">
                <a:latin typeface="Times New Roman" charset="0"/>
              </a:rPr>
              <a:t>step2</a:t>
            </a:r>
            <a:r>
              <a:rPr lang="en-US" altLang="zh-CN" sz="2800" b="1" dirty="0">
                <a:latin typeface="Times New Roman" charset="0"/>
              </a:rPr>
              <a:t>:</a:t>
            </a:r>
            <a:r>
              <a:rPr lang="zh-CN" altLang="en-US" sz="2800" b="1" dirty="0"/>
              <a:t>逻辑</a:t>
            </a:r>
            <a:r>
              <a:rPr lang="zh-CN" altLang="en-US" sz="2800" b="1"/>
              <a:t>方程并标准化</a:t>
            </a:r>
            <a:endParaRPr lang="zh-CN" altLang="en-US" sz="2800" b="1" dirty="0">
              <a:latin typeface="Times New Roman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1" dirty="0" err="1">
                <a:latin typeface="Times New Roman" charset="0"/>
              </a:rPr>
              <a:t>step3</a:t>
            </a:r>
            <a:r>
              <a:rPr lang="en-US" altLang="zh-CN" sz="2800" b="1" dirty="0">
                <a:latin typeface="Times New Roman" charset="0"/>
              </a:rPr>
              <a:t>:</a:t>
            </a:r>
            <a:r>
              <a:rPr lang="zh-CN" altLang="en-US" sz="2800" b="1" dirty="0">
                <a:latin typeface="Times New Roman" charset="0"/>
              </a:rPr>
              <a:t>列出真值表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1" dirty="0" err="1">
                <a:latin typeface="Times New Roman" charset="0"/>
              </a:rPr>
              <a:t>step4</a:t>
            </a:r>
            <a:r>
              <a:rPr lang="en-US" altLang="zh-CN" sz="2800" b="1" dirty="0">
                <a:latin typeface="Times New Roman" charset="0"/>
              </a:rPr>
              <a:t>:</a:t>
            </a:r>
            <a:r>
              <a:rPr lang="zh-CN" altLang="en-US" sz="2800" b="1" dirty="0">
                <a:latin typeface="Times New Roman" charset="0"/>
              </a:rPr>
              <a:t>根据真值表分析电路功能</a:t>
            </a:r>
            <a:endParaRPr lang="zh-CN" altLang="en-US" sz="2800" b="1" dirty="0"/>
          </a:p>
          <a:p>
            <a:pPr eaLnBrk="1" hangingPunct="1"/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450850"/>
            <a:ext cx="10617200" cy="681038"/>
          </a:xfrm>
          <a:solidFill>
            <a:srgbClr val="FFFF99"/>
          </a:solidFill>
        </p:spPr>
        <p:txBody>
          <a:bodyPr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Exercise: Analyze the function of the logic circuit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579677" y="2073275"/>
            <a:ext cx="4130675" cy="3937000"/>
            <a:chOff x="588" y="1152"/>
            <a:chExt cx="2602" cy="2480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844" y="2798"/>
              <a:ext cx="33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858" y="3425"/>
              <a:ext cx="33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618" y="2965"/>
              <a:ext cx="216" cy="417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1834" y="3152"/>
              <a:ext cx="81" cy="82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1220" y="3175"/>
              <a:ext cx="39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1915" y="3191"/>
              <a:ext cx="297" cy="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618" y="1590"/>
              <a:ext cx="216" cy="417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1834" y="1756"/>
              <a:ext cx="81" cy="85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>
              <a:off x="1379" y="1797"/>
              <a:ext cx="239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915" y="1797"/>
              <a:ext cx="30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2607" y="1278"/>
              <a:ext cx="218" cy="416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963" y="1382"/>
              <a:ext cx="164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823" y="1485"/>
              <a:ext cx="357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2429" y="1570"/>
              <a:ext cx="17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607" y="1923"/>
              <a:ext cx="218" cy="417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2509" y="2027"/>
              <a:ext cx="9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2823" y="2132"/>
              <a:ext cx="357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H="1">
              <a:off x="2212" y="2215"/>
              <a:ext cx="39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2628" y="2590"/>
              <a:ext cx="217" cy="418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>
              <a:off x="963" y="2695"/>
              <a:ext cx="166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>
              <a:off x="2212" y="2883"/>
              <a:ext cx="41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2647" y="3216"/>
              <a:ext cx="218" cy="416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2330" y="3320"/>
              <a:ext cx="317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H="1">
              <a:off x="2212" y="3508"/>
              <a:ext cx="43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2429" y="1570"/>
              <a:ext cx="0" cy="11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2509" y="1382"/>
              <a:ext cx="0" cy="64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2212" y="1797"/>
              <a:ext cx="0" cy="41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2330" y="2215"/>
              <a:ext cx="0" cy="110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2212" y="2883"/>
              <a:ext cx="0" cy="6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1400" y="1797"/>
              <a:ext cx="0" cy="89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1222" y="1382"/>
              <a:ext cx="0" cy="179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607" y="1152"/>
              <a:ext cx="496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3600" b="1" i="1">
                  <a:latin typeface="Times New Roman" charset="0"/>
                  <a:ea typeface="宋体" pitchFamily="2" charset="-122"/>
                </a:rPr>
                <a:t>A</a:t>
              </a:r>
              <a:r>
                <a:rPr lang="en-US" altLang="zh-CN" sz="3600" b="1" baseline="-25000">
                  <a:latin typeface="Times New Roman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588" y="2486"/>
              <a:ext cx="495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3600" b="1" i="1">
                  <a:latin typeface="Times New Roman" charset="0"/>
                  <a:ea typeface="宋体" pitchFamily="2" charset="-122"/>
                </a:rPr>
                <a:t>A</a:t>
              </a:r>
              <a:r>
                <a:rPr lang="en-US" altLang="zh-CN" sz="3600" b="1" baseline="-25000">
                  <a:latin typeface="Times New Roman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2592" y="124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charset="0"/>
                  <a:ea typeface="宋体" pitchFamily="2" charset="-122"/>
                </a:rPr>
                <a:t>&amp;</a:t>
              </a: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2592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charset="0"/>
                  <a:ea typeface="宋体" pitchFamily="2" charset="-122"/>
                </a:rPr>
                <a:t>&amp;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2604" y="258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charset="0"/>
                  <a:ea typeface="宋体" pitchFamily="2" charset="-122"/>
                </a:rPr>
                <a:t>&amp;</a:t>
              </a: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640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charset="0"/>
                  <a:ea typeface="宋体" pitchFamily="2" charset="-122"/>
                </a:rPr>
                <a:t>&amp;</a:t>
              </a:r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1596" y="162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1596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charset="0"/>
                  <a:ea typeface="宋体" pitchFamily="2" charset="-122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700" y="377825"/>
            <a:ext cx="7848600" cy="851767"/>
          </a:xfrm>
          <a:solidFill>
            <a:srgbClr val="FFFF99"/>
          </a:solidFill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COMBINATIONAL LOGIC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0" y="2063931"/>
            <a:ext cx="10890250" cy="4416244"/>
          </a:xfrm>
        </p:spPr>
        <p:txBody>
          <a:bodyPr/>
          <a:lstStyle/>
          <a:p>
            <a:r>
              <a:rPr lang="en-US" altLang="zh-CN" sz="2800" b="1" dirty="0"/>
              <a:t>Logic circuits </a:t>
            </a:r>
            <a:r>
              <a:rPr lang="en-US" altLang="zh-CN" sz="2800" b="1" dirty="0">
                <a:solidFill>
                  <a:srgbClr val="FF0000"/>
                </a:solidFill>
              </a:rPr>
              <a:t>without feedback from output to the input</a:t>
            </a:r>
            <a:r>
              <a:rPr lang="en-US" altLang="zh-CN" sz="2800" b="1" dirty="0"/>
              <a:t>, constructed from a functionally complete gate set, are said to be </a:t>
            </a:r>
            <a:r>
              <a:rPr lang="en-US" altLang="zh-CN" sz="2800" b="1" dirty="0">
                <a:solidFill>
                  <a:srgbClr val="FF0000"/>
                </a:solidFill>
              </a:rPr>
              <a:t>combinational</a:t>
            </a:r>
            <a:r>
              <a:rPr lang="en-US" altLang="zh-CN" sz="2800" b="1" dirty="0"/>
              <a:t>.</a:t>
            </a:r>
          </a:p>
          <a:p>
            <a:endParaRPr lang="zh-CN" altLang="en-US" sz="2800" b="1" dirty="0"/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4776320" y="4098058"/>
            <a:ext cx="2286000" cy="1371600"/>
          </a:xfrm>
          <a:prstGeom prst="flowChart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3785720" y="4326658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3785720" y="5164858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7062320" y="432665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7062320" y="524105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2414120" y="4555258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kern="0">
                <a:solidFill>
                  <a:srgbClr val="000514"/>
                </a:solidFill>
              </a:rPr>
              <a:t>Inputs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205320" y="4631458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kern="0">
                <a:solidFill>
                  <a:srgbClr val="000514"/>
                </a:solidFill>
              </a:rPr>
              <a:t>Outputs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5004920" y="4402858"/>
            <a:ext cx="175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Combinational Logic Functions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744485" y="4326658"/>
            <a:ext cx="55399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 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3861920" y="4591772"/>
            <a:ext cx="2872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</a:t>
            </a:r>
            <a:endParaRPr lang="zh-CN" altLang="en-US" sz="2400" kern="0">
              <a:solidFill>
                <a:srgbClr val="000514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3861920" y="4783859"/>
            <a:ext cx="2872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</a:t>
            </a:r>
            <a:endParaRPr lang="zh-CN" altLang="en-US" sz="2400" kern="0">
              <a:solidFill>
                <a:srgbClr val="000514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7270322" y="4326658"/>
            <a:ext cx="55399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 </a:t>
            </a: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7387758" y="4591772"/>
            <a:ext cx="2872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</a:t>
            </a:r>
            <a:endParaRPr lang="zh-CN" altLang="en-US" sz="2400" kern="0">
              <a:solidFill>
                <a:srgbClr val="000514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7387758" y="4783859"/>
            <a:ext cx="2872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</a:t>
            </a:r>
            <a:endParaRPr lang="zh-CN" altLang="en-US" sz="2400" kern="0">
              <a:solidFill>
                <a:srgbClr val="000514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846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Homework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44700"/>
            <a:ext cx="7550149" cy="3746500"/>
          </a:xfrm>
        </p:spPr>
        <p:txBody>
          <a:bodyPr/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设</a:t>
            </a:r>
            <a:r>
              <a:rPr lang="en-US" altLang="zh-CN" b="1" dirty="0"/>
              <a:t>A</a:t>
            </a:r>
            <a:r>
              <a:rPr lang="zh-CN" altLang="zh-CN" b="1" dirty="0"/>
              <a:t>、</a:t>
            </a:r>
            <a:r>
              <a:rPr lang="en-US" altLang="zh-CN" b="1" dirty="0"/>
              <a:t>B</a:t>
            </a:r>
            <a:r>
              <a:rPr lang="zh-CN" altLang="zh-CN" b="1" dirty="0"/>
              <a:t>、</a:t>
            </a:r>
            <a:r>
              <a:rPr lang="en-US" altLang="zh-CN" b="1" dirty="0"/>
              <a:t>C</a:t>
            </a:r>
            <a:r>
              <a:rPr lang="zh-CN" altLang="zh-CN" b="1" dirty="0"/>
              <a:t>为保密锁的三个按键。当</a:t>
            </a:r>
            <a:r>
              <a:rPr lang="en-US" altLang="zh-CN" b="1" dirty="0"/>
              <a:t>A</a:t>
            </a:r>
            <a:r>
              <a:rPr lang="zh-CN" altLang="zh-CN" b="1" dirty="0"/>
              <a:t>键单独按下时，锁既不打开也不报警；只有当</a:t>
            </a:r>
            <a:r>
              <a:rPr lang="en-US" altLang="zh-CN" b="1" dirty="0"/>
              <a:t>A</a:t>
            </a:r>
            <a:r>
              <a:rPr lang="zh-CN" altLang="zh-CN" b="1" dirty="0"/>
              <a:t>、</a:t>
            </a:r>
            <a:r>
              <a:rPr lang="en-US" altLang="zh-CN" b="1" dirty="0"/>
              <a:t>B</a:t>
            </a:r>
            <a:r>
              <a:rPr lang="zh-CN" altLang="zh-CN" b="1" dirty="0"/>
              <a:t>、</a:t>
            </a:r>
            <a:r>
              <a:rPr lang="en-US" altLang="zh-CN" b="1" dirty="0"/>
              <a:t>C</a:t>
            </a:r>
            <a:r>
              <a:rPr lang="zh-CN" altLang="zh-CN" b="1" dirty="0"/>
              <a:t>或者</a:t>
            </a:r>
            <a:r>
              <a:rPr lang="en-US" altLang="zh-CN" b="1" dirty="0"/>
              <a:t>A</a:t>
            </a:r>
            <a:r>
              <a:rPr lang="zh-CN" altLang="zh-CN" b="1" dirty="0"/>
              <a:t>、</a:t>
            </a:r>
            <a:r>
              <a:rPr lang="en-US" altLang="zh-CN" b="1" dirty="0"/>
              <a:t>B</a:t>
            </a:r>
            <a:r>
              <a:rPr lang="zh-CN" altLang="zh-CN" b="1" dirty="0"/>
              <a:t>或者</a:t>
            </a:r>
            <a:r>
              <a:rPr lang="en-US" altLang="zh-CN" b="1" dirty="0"/>
              <a:t>A</a:t>
            </a:r>
            <a:r>
              <a:rPr lang="zh-CN" altLang="zh-CN" b="1" dirty="0"/>
              <a:t>、</a:t>
            </a:r>
            <a:r>
              <a:rPr lang="en-US" altLang="zh-CN" b="1" dirty="0"/>
              <a:t>C</a:t>
            </a:r>
            <a:r>
              <a:rPr lang="zh-CN" altLang="zh-CN" b="1" dirty="0"/>
              <a:t>同时按下时，锁才能被打开；当不符合上述组合状态时，将发出报警信息。设</a:t>
            </a:r>
            <a:r>
              <a:rPr lang="en-US" altLang="zh-CN" b="1" dirty="0"/>
              <a:t>F</a:t>
            </a:r>
            <a:r>
              <a:rPr lang="zh-CN" altLang="zh-CN" b="1" dirty="0"/>
              <a:t>为开锁信号，</a:t>
            </a:r>
            <a:r>
              <a:rPr lang="en-US" altLang="zh-CN" b="1" dirty="0"/>
              <a:t>G</a:t>
            </a:r>
            <a:r>
              <a:rPr lang="zh-CN" altLang="zh-CN" b="1" dirty="0"/>
              <a:t>为报警信号，请设计</a:t>
            </a:r>
            <a:r>
              <a:rPr lang="zh-CN" altLang="en-US" b="1" dirty="0"/>
              <a:t>电路实现。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zh-CN" b="1" dirty="0"/>
              <a:t>设计一个组合逻辑电路，用来检测一个</a:t>
            </a:r>
            <a:r>
              <a:rPr lang="en-US" altLang="zh-CN" b="1" dirty="0"/>
              <a:t>BCD8421</a:t>
            </a:r>
            <a:r>
              <a:rPr lang="zh-CN" altLang="zh-CN" b="1" dirty="0"/>
              <a:t>码中是否有连续的</a:t>
            </a:r>
            <a:r>
              <a:rPr lang="en-US" altLang="zh-CN" b="1" dirty="0"/>
              <a:t>1</a:t>
            </a:r>
            <a:r>
              <a:rPr lang="zh-CN" altLang="zh-CN" b="1" dirty="0"/>
              <a:t>出现（如：</a:t>
            </a:r>
            <a:r>
              <a:rPr lang="en-US" altLang="zh-CN" b="1" dirty="0"/>
              <a:t>0110</a:t>
            </a:r>
            <a:r>
              <a:rPr lang="zh-CN" altLang="zh-CN" b="1" dirty="0"/>
              <a:t>）。</a:t>
            </a:r>
            <a:endParaRPr lang="en-US" altLang="zh-CN" b="1" dirty="0"/>
          </a:p>
          <a:p>
            <a:r>
              <a:rPr lang="en-US" altLang="zh-CN" b="1" dirty="0"/>
              <a:t>3.</a:t>
            </a:r>
            <a:r>
              <a:rPr lang="zh-CN" altLang="zh-CN" b="1" dirty="0"/>
              <a:t>设计一个逻辑电路，用于将</a:t>
            </a:r>
            <a:r>
              <a:rPr lang="en-US" altLang="zh-CN" b="1" dirty="0"/>
              <a:t>3</a:t>
            </a:r>
            <a:r>
              <a:rPr lang="zh-CN" altLang="zh-CN" b="1" dirty="0"/>
              <a:t>位格雷码转换为十进制数（用</a:t>
            </a:r>
            <a:r>
              <a:rPr lang="en-US" altLang="zh-CN" b="1" dirty="0"/>
              <a:t>3</a:t>
            </a:r>
            <a:r>
              <a:rPr lang="zh-CN" altLang="zh-CN" b="1" dirty="0"/>
              <a:t>位</a:t>
            </a:r>
            <a:r>
              <a:rPr lang="en-US" altLang="zh-CN" b="1" dirty="0"/>
              <a:t>2</a:t>
            </a:r>
            <a:r>
              <a:rPr lang="zh-CN" altLang="zh-CN" b="1" dirty="0"/>
              <a:t>进制表示），转换关系如</a:t>
            </a:r>
            <a:r>
              <a:rPr lang="zh-CN" altLang="en-US" b="1" dirty="0"/>
              <a:t>右</a:t>
            </a:r>
            <a:r>
              <a:rPr lang="zh-CN" altLang="zh-CN" b="1" dirty="0"/>
              <a:t>图。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52219"/>
              </p:ext>
            </p:extLst>
          </p:nvPr>
        </p:nvGraphicFramePr>
        <p:xfrm>
          <a:off x="8973865" y="1715405"/>
          <a:ext cx="2354354" cy="425431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3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格雷码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十进制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001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110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2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Homework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0" y="2003107"/>
            <a:ext cx="8229600" cy="603341"/>
          </a:xfrm>
        </p:spPr>
        <p:txBody>
          <a:bodyPr/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分析如下电路实现的功能。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908" y="2761978"/>
            <a:ext cx="5524825" cy="32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579438"/>
            <a:ext cx="7848600" cy="797636"/>
          </a:xfrm>
          <a:solidFill>
            <a:srgbClr val="FFFF99"/>
          </a:solidFill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General logic Design Flow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1347" y="2059890"/>
            <a:ext cx="2203691" cy="15878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宋体" pitchFamily="2" charset="-122"/>
              </a:rPr>
              <a:t>Problem </a:t>
            </a:r>
          </a:p>
          <a:p>
            <a:pPr algn="ctr"/>
            <a:r>
              <a:rPr lang="en-US" altLang="zh-CN" sz="2400" b="1" dirty="0">
                <a:ea typeface="宋体" pitchFamily="2" charset="-122"/>
              </a:rPr>
              <a:t>Statement</a:t>
            </a:r>
          </a:p>
          <a:p>
            <a:pPr algn="ctr"/>
            <a:r>
              <a:rPr lang="zh-CN" altLang="en-US" sz="2400" b="1" dirty="0">
                <a:ea typeface="宋体" pitchFamily="2" charset="-122"/>
              </a:rPr>
              <a:t>问题陈述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0427" y="2059890"/>
            <a:ext cx="2625725" cy="15878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宋体" pitchFamily="2" charset="-122"/>
              </a:rPr>
              <a:t>Truth Table </a:t>
            </a:r>
          </a:p>
          <a:p>
            <a:pPr algn="ctr"/>
            <a:r>
              <a:rPr lang="en-US" altLang="zh-CN" sz="2400" b="1" dirty="0">
                <a:ea typeface="宋体" pitchFamily="2" charset="-122"/>
              </a:rPr>
              <a:t>Construction</a:t>
            </a:r>
          </a:p>
          <a:p>
            <a:pPr algn="ctr"/>
            <a:r>
              <a:rPr lang="zh-CN" altLang="en-US" sz="2400" b="1" dirty="0">
                <a:ea typeface="宋体" pitchFamily="2" charset="-122"/>
              </a:rPr>
              <a:t>构造真值表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43352" y="2060269"/>
            <a:ext cx="2722675" cy="15878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宋体" pitchFamily="2" charset="-122"/>
              </a:rPr>
              <a:t>Write Logic </a:t>
            </a:r>
          </a:p>
          <a:p>
            <a:pPr algn="ctr"/>
            <a:r>
              <a:rPr lang="en-US" altLang="zh-CN" sz="2400" b="1" dirty="0">
                <a:ea typeface="宋体" pitchFamily="2" charset="-122"/>
              </a:rPr>
              <a:t>expressions</a:t>
            </a:r>
          </a:p>
          <a:p>
            <a:pPr algn="ctr"/>
            <a:r>
              <a:rPr lang="zh-CN" altLang="en-US" sz="2400" b="1" dirty="0">
                <a:ea typeface="宋体" pitchFamily="2" charset="-122"/>
              </a:rPr>
              <a:t>写逻辑方程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21347" y="4330592"/>
            <a:ext cx="2203691" cy="15878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宋体" pitchFamily="2" charset="-122"/>
              </a:rPr>
              <a:t>Build</a:t>
            </a:r>
          </a:p>
          <a:p>
            <a:pPr algn="ctr"/>
            <a:r>
              <a:rPr lang="en-US" altLang="zh-CN" sz="2400" b="1" dirty="0">
                <a:ea typeface="宋体" pitchFamily="2" charset="-122"/>
              </a:rPr>
              <a:t>Logic Circuit </a:t>
            </a:r>
          </a:p>
          <a:p>
            <a:pPr algn="ctr"/>
            <a:r>
              <a:rPr lang="zh-CN" altLang="en-US" sz="2400" b="1" dirty="0">
                <a:ea typeface="宋体" pitchFamily="2" charset="-122"/>
              </a:rPr>
              <a:t>构造逻辑电路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27" y="4330592"/>
            <a:ext cx="2625725" cy="15878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宋体" pitchFamily="2" charset="-122"/>
              </a:rPr>
              <a:t>Draw</a:t>
            </a:r>
          </a:p>
          <a:p>
            <a:pPr algn="ctr"/>
            <a:r>
              <a:rPr lang="en-US" altLang="zh-CN" sz="2400" b="1" dirty="0">
                <a:ea typeface="宋体" pitchFamily="2" charset="-122"/>
              </a:rPr>
              <a:t>Logic Diagram </a:t>
            </a:r>
          </a:p>
          <a:p>
            <a:pPr algn="ctr"/>
            <a:r>
              <a:rPr lang="zh-CN" altLang="en-US" sz="2400" b="1" dirty="0">
                <a:ea typeface="宋体" pitchFamily="2" charset="-122"/>
              </a:rPr>
              <a:t>画逻辑图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43351" y="4311067"/>
            <a:ext cx="2722676" cy="15878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宋体" pitchFamily="2" charset="-122"/>
              </a:rPr>
              <a:t>Simplify</a:t>
            </a:r>
          </a:p>
          <a:p>
            <a:pPr algn="ctr"/>
            <a:r>
              <a:rPr lang="en-US" altLang="zh-CN" sz="2400" b="1" dirty="0">
                <a:ea typeface="宋体" pitchFamily="2" charset="-122"/>
              </a:rPr>
              <a:t>Expressions</a:t>
            </a:r>
          </a:p>
          <a:p>
            <a:pPr algn="ctr"/>
            <a:r>
              <a:rPr lang="zh-CN" altLang="en-US" sz="2400" b="1" dirty="0">
                <a:ea typeface="宋体" pitchFamily="2" charset="-122"/>
              </a:rPr>
              <a:t>方程化简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025038" y="2853832"/>
            <a:ext cx="511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232177" y="2854211"/>
            <a:ext cx="511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9125538" y="3648156"/>
            <a:ext cx="0" cy="6629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7232176" y="5105009"/>
            <a:ext cx="511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4025038" y="5105010"/>
            <a:ext cx="511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5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Example 1:vote</a:t>
            </a:r>
            <a:endParaRPr lang="zh-CN" altLang="en-US" sz="32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74750" y="2951018"/>
            <a:ext cx="9785350" cy="3529156"/>
          </a:xfrm>
        </p:spPr>
        <p:txBody>
          <a:bodyPr/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：定义输入输出。</a:t>
            </a:r>
            <a:endParaRPr lang="en-US" altLang="zh-CN" sz="2800" b="1" dirty="0"/>
          </a:p>
          <a:p>
            <a:pPr lvl="1"/>
            <a:r>
              <a:rPr lang="en-US" altLang="zh-CN" sz="2400" b="1" dirty="0"/>
              <a:t>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 represents opinions of the three peoples, 0 means that someone votes against and 1 means approving of it.</a:t>
            </a:r>
          </a:p>
          <a:p>
            <a:pPr lvl="1"/>
            <a:r>
              <a:rPr lang="en-US" altLang="zh-CN" sz="2400" b="1" dirty="0"/>
              <a:t>F represents the result, 0 means passed, 1 means not passed.</a:t>
            </a:r>
            <a:endParaRPr lang="zh-CN" altLang="en-US" sz="2400" b="1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AB8FACF-321B-4CA0-94E3-25BB32757F21}"/>
              </a:ext>
            </a:extLst>
          </p:cNvPr>
          <p:cNvSpPr txBox="1">
            <a:spLocks/>
          </p:cNvSpPr>
          <p:nvPr/>
        </p:nvSpPr>
        <p:spPr bwMode="auto">
          <a:xfrm>
            <a:off x="1174750" y="1641763"/>
            <a:ext cx="9785350" cy="1143001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kern="0" dirty="0"/>
              <a:t>Three peoples want to have a vote on an issue,  develop a logic circuit for them</a:t>
            </a:r>
            <a:r>
              <a:rPr lang="zh-CN" altLang="en-US" kern="0" dirty="0"/>
              <a:t>。</a:t>
            </a:r>
            <a:endParaRPr lang="en-US" altLang="zh-CN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081214" y="1209952"/>
            <a:ext cx="7958137" cy="536298"/>
          </a:xfr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>
            <a:normAutofit/>
          </a:bodyPr>
          <a:lstStyle/>
          <a:p>
            <a:pPr mar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：列出真值表</a:t>
            </a:r>
            <a:endParaRPr lang="zh-CN" altLang="en-US" sz="3600" b="1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09529" y="2099981"/>
            <a:ext cx="2809875" cy="4105275"/>
            <a:chOff x="3182" y="804"/>
            <a:chExt cx="2087" cy="3072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3182" y="804"/>
            <a:ext cx="2087" cy="3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6" name="位图图像" r:id="rId3" imgW="4458322" imgH="3029373" progId="PBrush">
                    <p:embed/>
                  </p:oleObj>
                </mc:Choice>
                <mc:Fallback>
                  <p:oleObj name="位图图像" r:id="rId3" imgW="4458322" imgH="3029373" progId="PBrush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1624" r="22223"/>
                        <a:stretch>
                          <a:fillRect/>
                        </a:stretch>
                      </p:blipFill>
                      <p:spPr bwMode="auto">
                        <a:xfrm>
                          <a:off x="3182" y="804"/>
                          <a:ext cx="2087" cy="3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328" y="116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750" y="917888"/>
            <a:ext cx="9328150" cy="612994"/>
          </a:xfr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en-US" altLang="zh-CN" sz="2800" b="1" dirty="0"/>
              <a:t>3: </a:t>
            </a:r>
            <a:r>
              <a:rPr lang="zh-CN" altLang="en-US" sz="2800" b="1" dirty="0"/>
              <a:t>写出逻辑方程并化简。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611439" y="2019594"/>
            <a:ext cx="3097213" cy="4587875"/>
            <a:chOff x="3193" y="1200"/>
            <a:chExt cx="2087" cy="3072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3193" y="1200"/>
            <a:ext cx="2087" cy="3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2" name="位图图像" r:id="rId4" imgW="4458322" imgH="3029373" progId="PBrush">
                    <p:embed/>
                  </p:oleObj>
                </mc:Choice>
                <mc:Fallback>
                  <p:oleObj name="位图图像" r:id="rId4" imgW="4458322" imgH="3029373" progId="PBrush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1624" r="22223"/>
                        <a:stretch>
                          <a:fillRect/>
                        </a:stretch>
                      </p:blipFill>
                      <p:spPr bwMode="auto">
                        <a:xfrm>
                          <a:off x="3193" y="1200"/>
                          <a:ext cx="2087" cy="3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360" y="153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" name="Oval 7"/>
          <p:cNvSpPr>
            <a:spLocks noChangeArrowheads="1"/>
          </p:cNvSpPr>
          <p:nvPr/>
        </p:nvSpPr>
        <p:spPr bwMode="gray">
          <a:xfrm>
            <a:off x="2682877" y="4042744"/>
            <a:ext cx="3024187" cy="519351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gray">
          <a:xfrm>
            <a:off x="2682877" y="5050806"/>
            <a:ext cx="3024187" cy="519351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gray">
          <a:xfrm>
            <a:off x="2682877" y="5555631"/>
            <a:ext cx="3024187" cy="519351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gray">
          <a:xfrm>
            <a:off x="2682877" y="6058869"/>
            <a:ext cx="3024187" cy="519351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79111"/>
              </p:ext>
            </p:extLst>
          </p:nvPr>
        </p:nvGraphicFramePr>
        <p:xfrm>
          <a:off x="6410326" y="3349581"/>
          <a:ext cx="40386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公式" r:id="rId6" imgW="1955520" imgH="431640" progId="Equations">
                  <p:embed/>
                </p:oleObj>
              </mc:Choice>
              <mc:Fallback>
                <p:oleObj name="公式" r:id="rId6" imgW="1955520" imgH="431640" progId="Equations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6" y="3349581"/>
                        <a:ext cx="40386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051" y="1082676"/>
            <a:ext cx="8842376" cy="628559"/>
          </a:xfr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en-US" altLang="zh-CN" sz="2800" b="1" dirty="0"/>
              <a:t>4: </a:t>
            </a:r>
            <a:r>
              <a:rPr lang="zh-CN" altLang="en-US" sz="2800" b="1" dirty="0"/>
              <a:t>画出逻辑图。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9552" y="2316164"/>
            <a:ext cx="36988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49463" y="3036889"/>
          <a:ext cx="2844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公式" r:id="rId5" imgW="1218960" imgH="177480" progId="Equations">
                  <p:embed/>
                </p:oleObj>
              </mc:Choice>
              <mc:Fallback>
                <p:oleObj name="公式" r:id="rId5" imgW="1218960" imgH="177480" progId="Equations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036889"/>
                        <a:ext cx="28448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5218112" y="2921677"/>
            <a:ext cx="922337" cy="733663"/>
          </a:xfrm>
          <a:prstGeom prst="rightArrow">
            <a:avLst>
              <a:gd name="adj1" fmla="val 50000"/>
              <a:gd name="adj2" fmla="val 50079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/>
              <a:t>组合逻辑问题的设计步骤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1766889"/>
            <a:ext cx="10039350" cy="4246561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i="1" dirty="0" err="1">
                <a:latin typeface="Times New Roman" charset="0"/>
              </a:rPr>
              <a:t>step1</a:t>
            </a:r>
            <a:r>
              <a:rPr lang="en-US" altLang="zh-CN" sz="2800" b="1" dirty="0">
                <a:latin typeface="Times New Roman" charset="0"/>
              </a:rPr>
              <a:t>:</a:t>
            </a:r>
            <a:r>
              <a:rPr lang="zh-CN" altLang="en-US" sz="2800" b="1" dirty="0">
                <a:latin typeface="Times New Roman" charset="0"/>
              </a:rPr>
              <a:t>分析问题，定义输入、输出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1" dirty="0" err="1">
                <a:latin typeface="Times New Roman" charset="0"/>
              </a:rPr>
              <a:t>step2</a:t>
            </a:r>
            <a:r>
              <a:rPr lang="en-US" altLang="zh-CN" sz="2800" b="1" dirty="0">
                <a:latin typeface="Times New Roman" charset="0"/>
              </a:rPr>
              <a:t>:</a:t>
            </a:r>
            <a:r>
              <a:rPr lang="zh-CN" altLang="en-US" sz="2800" b="1" dirty="0">
                <a:latin typeface="Times New Roman" charset="0"/>
              </a:rPr>
              <a:t>列出真值表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1" dirty="0" err="1">
                <a:latin typeface="Times New Roman" charset="0"/>
              </a:rPr>
              <a:t>step3</a:t>
            </a:r>
            <a:r>
              <a:rPr lang="en-US" altLang="zh-CN" sz="2800" b="1" dirty="0">
                <a:latin typeface="Times New Roman" charset="0"/>
              </a:rPr>
              <a:t>:</a:t>
            </a:r>
            <a:r>
              <a:rPr lang="zh-CN" altLang="en-US" sz="2800" b="1" dirty="0"/>
              <a:t>由真值表给出逻辑方程并化简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1" dirty="0" err="1">
                <a:latin typeface="Times New Roman" charset="0"/>
              </a:rPr>
              <a:t>step4</a:t>
            </a:r>
            <a:r>
              <a:rPr lang="en-US" altLang="zh-CN" sz="2800" b="1" dirty="0">
                <a:latin typeface="Times New Roman" charset="0"/>
              </a:rPr>
              <a:t>:</a:t>
            </a:r>
            <a:r>
              <a:rPr lang="zh-CN" altLang="en-US" sz="2800" b="1" dirty="0"/>
              <a:t>由逻辑方程画出逻辑图</a:t>
            </a:r>
          </a:p>
          <a:p>
            <a:pPr eaLnBrk="1" hangingPunct="1">
              <a:lnSpc>
                <a:spcPct val="150000"/>
              </a:lnSpc>
            </a:pPr>
            <a:endParaRPr lang="en-US" altLang="zh-CN" sz="2800" b="1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444137"/>
            <a:ext cx="7886700" cy="781400"/>
          </a:xfrm>
          <a:solidFill>
            <a:srgbClr val="FFFF99"/>
          </a:solidFill>
        </p:spPr>
        <p:txBody>
          <a:bodyPr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Example 2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51" y="1897068"/>
            <a:ext cx="10337799" cy="413543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某产品有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三项质量指标，其中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为主要指标。产品检验标准规定：当主要指标和一项次要指标都合格时，产品定为合格品，否则定为不合格品。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列出描述该逻辑关系的真值表和逻辑方程并化简，并画出逻辑图。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画出只使用与非门的逻辑图。</a:t>
            </a:r>
          </a:p>
        </p:txBody>
      </p:sp>
    </p:spTree>
    <p:extLst>
      <p:ext uri="{BB962C8B-B14F-4D97-AF65-F5344CB8AC3E}">
        <p14:creationId xmlns:p14="http://schemas.microsoft.com/office/powerpoint/2010/main" val="6895414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E04CCA0B-7B4D-40C2-9A8D-88D878A9EC02}" vid="{3DFFA2C3-ED51-4BC0-A1C9-46DF19DEE3E6}"/>
    </a:ext>
  </a:extLst>
</a:theme>
</file>

<file path=ppt/theme/theme3.xml><?xml version="1.0" encoding="utf-8"?>
<a:theme xmlns:a="http://schemas.openxmlformats.org/drawingml/2006/main" name="1_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主题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1524</TotalTime>
  <Words>863</Words>
  <Application>Microsoft Office PowerPoint</Application>
  <PresentationFormat>宽屏</PresentationFormat>
  <Paragraphs>157</Paragraphs>
  <Slides>21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宋体</vt:lpstr>
      <vt:lpstr>Arial</vt:lpstr>
      <vt:lpstr>Calibri</vt:lpstr>
      <vt:lpstr>Comic Sans MS</vt:lpstr>
      <vt:lpstr>Symbol</vt:lpstr>
      <vt:lpstr>Times New Roman</vt:lpstr>
      <vt:lpstr>Verdana</vt:lpstr>
      <vt:lpstr>Wingdings</vt:lpstr>
      <vt:lpstr>主题4</vt:lpstr>
      <vt:lpstr>主题1</vt:lpstr>
      <vt:lpstr>1_主题4</vt:lpstr>
      <vt:lpstr>主题2</vt:lpstr>
      <vt:lpstr>位图图像</vt:lpstr>
      <vt:lpstr>公式</vt:lpstr>
      <vt:lpstr>Equations</vt:lpstr>
      <vt:lpstr>Chapter5 Combinational Logic Analysis and Design    </vt:lpstr>
      <vt:lpstr>COMBINATIONAL LOGIC</vt:lpstr>
      <vt:lpstr>General logic Design Flow</vt:lpstr>
      <vt:lpstr>Example 1:vote</vt:lpstr>
      <vt:lpstr>PowerPoint 演示文稿</vt:lpstr>
      <vt:lpstr>PowerPoint 演示文稿</vt:lpstr>
      <vt:lpstr>PowerPoint 演示文稿</vt:lpstr>
      <vt:lpstr>组合逻辑问题的设计步骤</vt:lpstr>
      <vt:lpstr>Example 2</vt:lpstr>
      <vt:lpstr>Exercise:</vt:lpstr>
      <vt:lpstr>Example3 :Design a combinational circuit that will accept a 2421BCD code and drive a TIL-312 seven-segment display</vt:lpstr>
      <vt:lpstr>PowerPoint 演示文稿</vt:lpstr>
      <vt:lpstr>PowerPoint 演示文稿</vt:lpstr>
      <vt:lpstr>PowerPoint 演示文稿</vt:lpstr>
      <vt:lpstr>General logic Analysis Flow</vt:lpstr>
      <vt:lpstr>Example 1:Analyze the function of the logic circuit</vt:lpstr>
      <vt:lpstr>PowerPoint 演示文稿</vt:lpstr>
      <vt:lpstr>组合逻辑问题的分析步骤</vt:lpstr>
      <vt:lpstr>Exercise: Analyze the function of the logic circuit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marige</dc:creator>
  <cp:lastModifiedBy>薇 潘</cp:lastModifiedBy>
  <cp:revision>189</cp:revision>
  <dcterms:created xsi:type="dcterms:W3CDTF">2017-09-16T16:13:26Z</dcterms:created>
  <dcterms:modified xsi:type="dcterms:W3CDTF">2020-11-03T08:18:16Z</dcterms:modified>
</cp:coreProperties>
</file>