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xml" ContentType="application/vnd.openxmlformats-officedocument.presentationml.tags+xml"/>
  <Override PartName="/ppt/notesSlides/notesSlide36.xml" ContentType="application/vnd.openxmlformats-officedocument.presentationml.notesSlide+xml"/>
  <Override PartName="/ppt/tags/tag2.xml" ContentType="application/vnd.openxmlformats-officedocument.presentationml.tags+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tags/tag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5.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6.xml" ContentType="application/vnd.openxmlformats-officedocument.presentationml.tags+xml"/>
  <Override PartName="/ppt/notesSlides/notesSlide43.xml" ContentType="application/vnd.openxmlformats-officedocument.presentationml.notesSlide+xml"/>
  <Override PartName="/ppt/tags/tag7.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 id="2147483737" r:id="rId2"/>
    <p:sldMasterId id="2147483755" r:id="rId3"/>
  </p:sldMasterIdLst>
  <p:notesMasterIdLst>
    <p:notesMasterId r:id="rId93"/>
  </p:notesMasterIdLst>
  <p:sldIdLst>
    <p:sldId id="256" r:id="rId4"/>
    <p:sldId id="257" r:id="rId5"/>
    <p:sldId id="308" r:id="rId6"/>
    <p:sldId id="266" r:id="rId7"/>
    <p:sldId id="309" r:id="rId8"/>
    <p:sldId id="267" r:id="rId9"/>
    <p:sldId id="310" r:id="rId10"/>
    <p:sldId id="269" r:id="rId11"/>
    <p:sldId id="311" r:id="rId12"/>
    <p:sldId id="312" r:id="rId13"/>
    <p:sldId id="313" r:id="rId14"/>
    <p:sldId id="315" r:id="rId15"/>
    <p:sldId id="316" r:id="rId16"/>
    <p:sldId id="318" r:id="rId17"/>
    <p:sldId id="314" r:id="rId18"/>
    <p:sldId id="317" r:id="rId19"/>
    <p:sldId id="319" r:id="rId20"/>
    <p:sldId id="320" r:id="rId21"/>
    <p:sldId id="321" r:id="rId22"/>
    <p:sldId id="322" r:id="rId23"/>
    <p:sldId id="330" r:id="rId24"/>
    <p:sldId id="362" r:id="rId25"/>
    <p:sldId id="331" r:id="rId26"/>
    <p:sldId id="323" r:id="rId27"/>
    <p:sldId id="324" r:id="rId28"/>
    <p:sldId id="328" r:id="rId29"/>
    <p:sldId id="329" r:id="rId30"/>
    <p:sldId id="272" r:id="rId31"/>
    <p:sldId id="273" r:id="rId32"/>
    <p:sldId id="274" r:id="rId33"/>
    <p:sldId id="299" r:id="rId34"/>
    <p:sldId id="300" r:id="rId35"/>
    <p:sldId id="276" r:id="rId36"/>
    <p:sldId id="332" r:id="rId37"/>
    <p:sldId id="333" r:id="rId38"/>
    <p:sldId id="334" r:id="rId39"/>
    <p:sldId id="335" r:id="rId40"/>
    <p:sldId id="337" r:id="rId41"/>
    <p:sldId id="336" r:id="rId42"/>
    <p:sldId id="349" r:id="rId43"/>
    <p:sldId id="348" r:id="rId44"/>
    <p:sldId id="339" r:id="rId45"/>
    <p:sldId id="338" r:id="rId46"/>
    <p:sldId id="290" r:id="rId47"/>
    <p:sldId id="291" r:id="rId48"/>
    <p:sldId id="292" r:id="rId49"/>
    <p:sldId id="294" r:id="rId50"/>
    <p:sldId id="340" r:id="rId51"/>
    <p:sldId id="293" r:id="rId52"/>
    <p:sldId id="295" r:id="rId53"/>
    <p:sldId id="341" r:id="rId54"/>
    <p:sldId id="342" r:id="rId55"/>
    <p:sldId id="296" r:id="rId56"/>
    <p:sldId id="343" r:id="rId57"/>
    <p:sldId id="344" r:id="rId58"/>
    <p:sldId id="345" r:id="rId59"/>
    <p:sldId id="298" r:id="rId60"/>
    <p:sldId id="302" r:id="rId61"/>
    <p:sldId id="350" r:id="rId62"/>
    <p:sldId id="303" r:id="rId63"/>
    <p:sldId id="346" r:id="rId64"/>
    <p:sldId id="304" r:id="rId65"/>
    <p:sldId id="351" r:id="rId66"/>
    <p:sldId id="359" r:id="rId67"/>
    <p:sldId id="354" r:id="rId68"/>
    <p:sldId id="352" r:id="rId69"/>
    <p:sldId id="353" r:id="rId70"/>
    <p:sldId id="355" r:id="rId71"/>
    <p:sldId id="357" r:id="rId72"/>
    <p:sldId id="356" r:id="rId73"/>
    <p:sldId id="358" r:id="rId74"/>
    <p:sldId id="360" r:id="rId75"/>
    <p:sldId id="361" r:id="rId76"/>
    <p:sldId id="264" r:id="rId77"/>
    <p:sldId id="305" r:id="rId78"/>
    <p:sldId id="258" r:id="rId79"/>
    <p:sldId id="306" r:id="rId80"/>
    <p:sldId id="280" r:id="rId81"/>
    <p:sldId id="281" r:id="rId82"/>
    <p:sldId id="282" r:id="rId83"/>
    <p:sldId id="283" r:id="rId84"/>
    <p:sldId id="307" r:id="rId85"/>
    <p:sldId id="285" r:id="rId86"/>
    <p:sldId id="286" r:id="rId87"/>
    <p:sldId id="287" r:id="rId88"/>
    <p:sldId id="288" r:id="rId89"/>
    <p:sldId id="289" r:id="rId90"/>
    <p:sldId id="265" r:id="rId91"/>
    <p:sldId id="363" r:id="rId92"/>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0000FF"/>
    <a:srgbClr val="FFFF99"/>
    <a:srgbClr val="FFFFFF"/>
    <a:srgbClr val="FFCC00"/>
    <a:srgbClr val="CCFF99"/>
    <a:srgbClr val="000000"/>
    <a:srgbClr val="FF9900"/>
    <a:srgbClr val="00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69" autoAdjust="0"/>
    <p:restoredTop sz="95468" autoAdjust="0"/>
  </p:normalViewPr>
  <p:slideViewPr>
    <p:cSldViewPr>
      <p:cViewPr varScale="1">
        <p:scale>
          <a:sx n="109" d="100"/>
          <a:sy n="109" d="100"/>
        </p:scale>
        <p:origin x="480"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viewProps" Target="view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defRPr>
            </a:lvl1pPr>
          </a:lstStyle>
          <a:p>
            <a:pPr>
              <a:defRPr/>
            </a:pPr>
            <a:fld id="{4445E50E-CDA1-468E-8DCD-E7B2489865CC}" type="slidenum">
              <a:rPr lang="en-US" altLang="zh-CN"/>
              <a:pPr>
                <a:defRPr/>
              </a:pPr>
              <a:t>‹#›</a:t>
            </a:fld>
            <a:endParaRPr lang="en-US" altLang="zh-CN"/>
          </a:p>
        </p:txBody>
      </p:sp>
    </p:spTree>
    <p:extLst>
      <p:ext uri="{BB962C8B-B14F-4D97-AF65-F5344CB8AC3E}">
        <p14:creationId xmlns:p14="http://schemas.microsoft.com/office/powerpoint/2010/main" val="1338222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miter lim="800000"/>
            <a:headEnd/>
            <a:tailEnd/>
          </a:ln>
        </p:spPr>
        <p:txBody>
          <a:bodyPr/>
          <a:lstStyle/>
          <a:p>
            <a:fld id="{F3A3D9E6-E1FF-4E9E-A0A7-1FE60C223957}" type="slidenum">
              <a:rPr lang="en-US" altLang="zh-CN"/>
              <a:pPr/>
              <a:t>1</a:t>
            </a:fld>
            <a:endParaRPr lang="en-US" altLang="zh-CN"/>
          </a:p>
        </p:txBody>
      </p:sp>
      <p:sp>
        <p:nvSpPr>
          <p:cNvPr id="71683" name="Rectangle 2"/>
          <p:cNvSpPr>
            <a:spLocks noGrp="1" noRot="1" noChangeAspect="1" noChangeArrowheads="1" noTextEdit="1"/>
          </p:cNvSpPr>
          <p:nvPr>
            <p:ph type="sldImg"/>
          </p:nvPr>
        </p:nvSpPr>
        <p:spPr>
          <a:xfrm>
            <a:off x="381000" y="685800"/>
            <a:ext cx="6096000" cy="3429000"/>
          </a:xfrm>
          <a:ln/>
        </p:spPr>
      </p:sp>
      <p:sp>
        <p:nvSpPr>
          <p:cNvPr id="71684"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3792153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miter lim="800000"/>
            <a:headEnd/>
            <a:tailEnd/>
          </a:ln>
        </p:spPr>
        <p:txBody>
          <a:bodyPr/>
          <a:lstStyle/>
          <a:p>
            <a:fld id="{5D655D9E-9FAB-4655-851B-A5DF332438CA}" type="slidenum">
              <a:rPr lang="zh-CN" altLang="en-US"/>
              <a:pPr/>
              <a:t>12</a:t>
            </a:fld>
            <a:endParaRPr lang="en-US" altLang="zh-CN"/>
          </a:p>
        </p:txBody>
      </p:sp>
      <p:sp>
        <p:nvSpPr>
          <p:cNvPr id="8192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600556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miter lim="800000"/>
            <a:headEnd/>
            <a:tailEnd/>
          </a:ln>
        </p:spPr>
        <p:txBody>
          <a:bodyPr/>
          <a:lstStyle/>
          <a:p>
            <a:fld id="{4D25BE1B-CDFE-4B35-BC27-9FB42FA1E492}" type="slidenum">
              <a:rPr lang="en-US" altLang="zh-CN"/>
              <a:pPr/>
              <a:t>14</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902241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xfrm>
            <a:off x="381000" y="685800"/>
            <a:ext cx="6096000" cy="3429000"/>
          </a:xfrm>
          <a:ln/>
        </p:spPr>
      </p:sp>
      <p:sp>
        <p:nvSpPr>
          <p:cNvPr id="83971" name="备注占位符 2"/>
          <p:cNvSpPr>
            <a:spLocks noGrp="1"/>
          </p:cNvSpPr>
          <p:nvPr>
            <p:ph type="body" idx="1"/>
          </p:nvPr>
        </p:nvSpPr>
        <p:spPr>
          <a:noFill/>
        </p:spPr>
        <p:txBody>
          <a:bodyPr/>
          <a:lstStyle/>
          <a:p>
            <a:pPr>
              <a:lnSpc>
                <a:spcPct val="90000"/>
              </a:lnSpc>
            </a:pPr>
            <a:endParaRPr lang="zh-CN" altLang="en-US"/>
          </a:p>
        </p:txBody>
      </p:sp>
      <p:sp>
        <p:nvSpPr>
          <p:cNvPr id="83972" name="灯片编号占位符 3"/>
          <p:cNvSpPr>
            <a:spLocks noGrp="1"/>
          </p:cNvSpPr>
          <p:nvPr>
            <p:ph type="sldNum" sz="quarter" idx="5"/>
          </p:nvPr>
        </p:nvSpPr>
        <p:spPr>
          <a:noFill/>
          <a:ln>
            <a:miter lim="800000"/>
            <a:headEnd/>
            <a:tailEnd/>
          </a:ln>
        </p:spPr>
        <p:txBody>
          <a:bodyPr/>
          <a:lstStyle/>
          <a:p>
            <a:fld id="{48CC2A91-96DC-4C67-9224-78FEA550C0E3}" type="slidenum">
              <a:rPr lang="en-US" altLang="zh-CN"/>
              <a:pPr/>
              <a:t>15</a:t>
            </a:fld>
            <a:endParaRPr lang="en-US" altLang="zh-CN"/>
          </a:p>
        </p:txBody>
      </p:sp>
    </p:spTree>
    <p:extLst>
      <p:ext uri="{BB962C8B-B14F-4D97-AF65-F5344CB8AC3E}">
        <p14:creationId xmlns:p14="http://schemas.microsoft.com/office/powerpoint/2010/main" val="2829686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381000" y="685800"/>
            <a:ext cx="6096000" cy="3429000"/>
          </a:xfrm>
          <a:ln/>
        </p:spPr>
      </p:sp>
      <p:sp>
        <p:nvSpPr>
          <p:cNvPr id="84995" name="备注占位符 2"/>
          <p:cNvSpPr>
            <a:spLocks noGrp="1"/>
          </p:cNvSpPr>
          <p:nvPr>
            <p:ph type="body" idx="1"/>
          </p:nvPr>
        </p:nvSpPr>
        <p:spPr>
          <a:noFill/>
        </p:spPr>
        <p:txBody>
          <a:bodyPr/>
          <a:lstStyle/>
          <a:p>
            <a:r>
              <a:rPr lang="zh-CN" altLang="en-US"/>
              <a:t>注意：此时芯片内部为先行进位方式，但是芯片之间仍是行波传递方式。</a:t>
            </a:r>
          </a:p>
        </p:txBody>
      </p:sp>
      <p:sp>
        <p:nvSpPr>
          <p:cNvPr id="84996" name="灯片编号占位符 3"/>
          <p:cNvSpPr>
            <a:spLocks noGrp="1"/>
          </p:cNvSpPr>
          <p:nvPr>
            <p:ph type="sldNum" sz="quarter" idx="5"/>
          </p:nvPr>
        </p:nvSpPr>
        <p:spPr>
          <a:noFill/>
          <a:ln>
            <a:miter lim="800000"/>
            <a:headEnd/>
            <a:tailEnd/>
          </a:ln>
        </p:spPr>
        <p:txBody>
          <a:bodyPr/>
          <a:lstStyle/>
          <a:p>
            <a:fld id="{5467EAD8-7389-4645-BE31-3D9FE4B52EAB}" type="slidenum">
              <a:rPr lang="en-US" altLang="zh-CN"/>
              <a:pPr/>
              <a:t>16</a:t>
            </a:fld>
            <a:endParaRPr lang="en-US" altLang="zh-CN"/>
          </a:p>
        </p:txBody>
      </p:sp>
    </p:spTree>
    <p:extLst>
      <p:ext uri="{BB962C8B-B14F-4D97-AF65-F5344CB8AC3E}">
        <p14:creationId xmlns:p14="http://schemas.microsoft.com/office/powerpoint/2010/main" val="2053345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xfrm>
            <a:off x="381000" y="685800"/>
            <a:ext cx="6096000" cy="3429000"/>
          </a:xfrm>
          <a:ln/>
        </p:spPr>
      </p:sp>
      <p:sp>
        <p:nvSpPr>
          <p:cNvPr id="86019" name="备注占位符 2"/>
          <p:cNvSpPr>
            <a:spLocks noGrp="1"/>
          </p:cNvSpPr>
          <p:nvPr>
            <p:ph type="body" idx="1"/>
          </p:nvPr>
        </p:nvSpPr>
        <p:spPr>
          <a:noFill/>
        </p:spPr>
        <p:txBody>
          <a:bodyPr/>
          <a:lstStyle/>
          <a:p>
            <a:r>
              <a:rPr lang="zh-CN" altLang="en-US"/>
              <a:t>两个二进制数</a:t>
            </a:r>
            <a:r>
              <a:rPr lang="en-US" altLang="zh-CN"/>
              <a:t>A</a:t>
            </a:r>
            <a:r>
              <a:rPr lang="zh-CN" altLang="en-US"/>
              <a:t>、</a:t>
            </a:r>
            <a:r>
              <a:rPr lang="en-US" altLang="zh-CN"/>
              <a:t>B</a:t>
            </a:r>
            <a:r>
              <a:rPr lang="zh-CN" altLang="en-US"/>
              <a:t>相减，可以转为补码操作</a:t>
            </a:r>
            <a:r>
              <a:rPr lang="en-US" altLang="zh-CN"/>
              <a:t>A</a:t>
            </a:r>
            <a:r>
              <a:rPr lang="zh-CN" altLang="en-US" baseline="-25000"/>
              <a:t>补</a:t>
            </a:r>
            <a:r>
              <a:rPr lang="en-US" altLang="zh-CN"/>
              <a:t>+(-B)</a:t>
            </a:r>
            <a:r>
              <a:rPr lang="zh-CN" altLang="en-US" baseline="-25000"/>
              <a:t>补</a:t>
            </a:r>
            <a:endParaRPr lang="en-US" altLang="zh-CN" baseline="-25000"/>
          </a:p>
          <a:p>
            <a:r>
              <a:rPr lang="zh-CN" altLang="en-US"/>
              <a:t>进位</a:t>
            </a:r>
            <a:r>
              <a:rPr lang="en-US" altLang="zh-CN"/>
              <a:t>C-in</a:t>
            </a:r>
            <a:r>
              <a:rPr lang="zh-CN" altLang="en-US"/>
              <a:t>恒置</a:t>
            </a:r>
            <a:r>
              <a:rPr lang="en-US" altLang="zh-CN"/>
              <a:t>1</a:t>
            </a:r>
            <a:r>
              <a:rPr lang="zh-CN" altLang="en-US"/>
              <a:t>，等价于把被减数按位取反</a:t>
            </a:r>
            <a:r>
              <a:rPr lang="en-US" altLang="zh-CN"/>
              <a:t>+1</a:t>
            </a:r>
            <a:r>
              <a:rPr lang="zh-CN" altLang="en-US"/>
              <a:t>。</a:t>
            </a:r>
          </a:p>
          <a:p>
            <a:endParaRPr lang="zh-CN" altLang="en-US"/>
          </a:p>
        </p:txBody>
      </p:sp>
      <p:sp>
        <p:nvSpPr>
          <p:cNvPr id="86020" name="灯片编号占位符 3"/>
          <p:cNvSpPr>
            <a:spLocks noGrp="1"/>
          </p:cNvSpPr>
          <p:nvPr>
            <p:ph type="sldNum" sz="quarter" idx="5"/>
          </p:nvPr>
        </p:nvSpPr>
        <p:spPr>
          <a:noFill/>
          <a:ln>
            <a:miter lim="800000"/>
            <a:headEnd/>
            <a:tailEnd/>
          </a:ln>
        </p:spPr>
        <p:txBody>
          <a:bodyPr/>
          <a:lstStyle/>
          <a:p>
            <a:fld id="{9F6F8CD3-D1E0-4ECE-874E-B53B8EEA9779}" type="slidenum">
              <a:rPr lang="en-US" altLang="zh-CN"/>
              <a:pPr/>
              <a:t>17</a:t>
            </a:fld>
            <a:endParaRPr lang="en-US" altLang="zh-CN"/>
          </a:p>
        </p:txBody>
      </p:sp>
    </p:spTree>
    <p:extLst>
      <p:ext uri="{BB962C8B-B14F-4D97-AF65-F5344CB8AC3E}">
        <p14:creationId xmlns:p14="http://schemas.microsoft.com/office/powerpoint/2010/main" val="4241876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xfrm>
            <a:off x="381000" y="685800"/>
            <a:ext cx="6096000" cy="3429000"/>
          </a:xfrm>
          <a:ln/>
        </p:spPr>
      </p:sp>
      <p:sp>
        <p:nvSpPr>
          <p:cNvPr id="87043" name="备注占位符 2"/>
          <p:cNvSpPr>
            <a:spLocks noGrp="1"/>
          </p:cNvSpPr>
          <p:nvPr>
            <p:ph type="body" idx="1"/>
          </p:nvPr>
        </p:nvSpPr>
        <p:spPr>
          <a:noFill/>
        </p:spPr>
        <p:txBody>
          <a:bodyPr/>
          <a:lstStyle/>
          <a:p>
            <a:r>
              <a:rPr lang="en-US" altLang="zh-CN"/>
              <a:t>A’/S</a:t>
            </a:r>
            <a:r>
              <a:rPr lang="zh-CN" altLang="en-US"/>
              <a:t>控制决定了做加法还是减法操作</a:t>
            </a:r>
          </a:p>
          <a:p>
            <a:pPr lvl="1"/>
            <a:r>
              <a:rPr lang="en-US" altLang="zh-CN"/>
              <a:t>A’/S</a:t>
            </a:r>
            <a:r>
              <a:rPr lang="zh-CN" altLang="en-US"/>
              <a:t>为</a:t>
            </a:r>
            <a:r>
              <a:rPr lang="en-US" altLang="zh-CN"/>
              <a:t>0</a:t>
            </a:r>
            <a:r>
              <a:rPr lang="zh-CN" altLang="en-US"/>
              <a:t>时，异或门不进行取反操作，进位为逻辑</a:t>
            </a:r>
            <a:r>
              <a:rPr lang="en-US" altLang="zh-CN"/>
              <a:t>0</a:t>
            </a:r>
            <a:r>
              <a:rPr lang="zh-CN" altLang="en-US"/>
              <a:t>，为加法器</a:t>
            </a:r>
          </a:p>
          <a:p>
            <a:pPr lvl="1"/>
            <a:r>
              <a:rPr lang="en-US" altLang="zh-CN"/>
              <a:t>A’/S</a:t>
            </a:r>
            <a:r>
              <a:rPr lang="zh-CN" altLang="en-US"/>
              <a:t>为</a:t>
            </a:r>
            <a:r>
              <a:rPr lang="en-US" altLang="zh-CN"/>
              <a:t>1</a:t>
            </a:r>
            <a:r>
              <a:rPr lang="zh-CN" altLang="en-US"/>
              <a:t>时，异或门进行取反操作，进位为逻辑</a:t>
            </a:r>
            <a:r>
              <a:rPr lang="en-US" altLang="zh-CN"/>
              <a:t>1</a:t>
            </a:r>
            <a:r>
              <a:rPr lang="zh-CN" altLang="en-US"/>
              <a:t>，为减法器</a:t>
            </a:r>
          </a:p>
          <a:p>
            <a:endParaRPr lang="zh-CN" altLang="en-US"/>
          </a:p>
        </p:txBody>
      </p:sp>
      <p:sp>
        <p:nvSpPr>
          <p:cNvPr id="87044" name="灯片编号占位符 3"/>
          <p:cNvSpPr>
            <a:spLocks noGrp="1"/>
          </p:cNvSpPr>
          <p:nvPr>
            <p:ph type="sldNum" sz="quarter" idx="5"/>
          </p:nvPr>
        </p:nvSpPr>
        <p:spPr>
          <a:noFill/>
          <a:ln>
            <a:miter lim="800000"/>
            <a:headEnd/>
            <a:tailEnd/>
          </a:ln>
        </p:spPr>
        <p:txBody>
          <a:bodyPr/>
          <a:lstStyle/>
          <a:p>
            <a:fld id="{5C35EE6A-8F25-44CB-8ECD-3A3FDC5E050A}" type="slidenum">
              <a:rPr lang="en-US" altLang="zh-CN"/>
              <a:pPr/>
              <a:t>18</a:t>
            </a:fld>
            <a:endParaRPr lang="en-US" altLang="zh-CN"/>
          </a:p>
        </p:txBody>
      </p:sp>
    </p:spTree>
    <p:extLst>
      <p:ext uri="{BB962C8B-B14F-4D97-AF65-F5344CB8AC3E}">
        <p14:creationId xmlns:p14="http://schemas.microsoft.com/office/powerpoint/2010/main" val="3709122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xfrm>
            <a:off x="381000" y="685800"/>
            <a:ext cx="6096000" cy="3429000"/>
          </a:xfrm>
          <a:ln/>
        </p:spPr>
      </p:sp>
      <p:sp>
        <p:nvSpPr>
          <p:cNvPr id="88067" name="备注占位符 2"/>
          <p:cNvSpPr>
            <a:spLocks noGrp="1"/>
          </p:cNvSpPr>
          <p:nvPr>
            <p:ph type="body" idx="1"/>
          </p:nvPr>
        </p:nvSpPr>
        <p:spPr>
          <a:noFill/>
        </p:spPr>
        <p:txBody>
          <a:bodyPr/>
          <a:lstStyle/>
          <a:p>
            <a:r>
              <a:rPr lang="zh-CN" altLang="en-US"/>
              <a:t>进位关系不同，故需</a:t>
            </a:r>
            <a:r>
              <a:rPr lang="en-US" altLang="zh-CN"/>
              <a:t>+6</a:t>
            </a:r>
            <a:r>
              <a:rPr lang="zh-CN" altLang="en-US"/>
              <a:t>修正</a:t>
            </a:r>
          </a:p>
          <a:p>
            <a:endParaRPr lang="zh-CN" altLang="en-US"/>
          </a:p>
        </p:txBody>
      </p:sp>
      <p:sp>
        <p:nvSpPr>
          <p:cNvPr id="88068" name="灯片编号占位符 3"/>
          <p:cNvSpPr>
            <a:spLocks noGrp="1"/>
          </p:cNvSpPr>
          <p:nvPr>
            <p:ph type="sldNum" sz="quarter" idx="5"/>
          </p:nvPr>
        </p:nvSpPr>
        <p:spPr>
          <a:noFill/>
          <a:ln>
            <a:miter lim="800000"/>
            <a:headEnd/>
            <a:tailEnd/>
          </a:ln>
        </p:spPr>
        <p:txBody>
          <a:bodyPr/>
          <a:lstStyle/>
          <a:p>
            <a:fld id="{78E8008E-0295-4D66-B896-2DA71B05A4C0}" type="slidenum">
              <a:rPr lang="en-US" altLang="zh-CN"/>
              <a:pPr/>
              <a:t>20</a:t>
            </a:fld>
            <a:endParaRPr lang="en-US" altLang="zh-CN"/>
          </a:p>
        </p:txBody>
      </p:sp>
    </p:spTree>
    <p:extLst>
      <p:ext uri="{BB962C8B-B14F-4D97-AF65-F5344CB8AC3E}">
        <p14:creationId xmlns:p14="http://schemas.microsoft.com/office/powerpoint/2010/main" val="358585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FF967AF7-5804-48E5-AA62-36DA527C1C94}" type="slidenum">
              <a:rPr lang="en-US" altLang="zh-CN"/>
              <a:pPr/>
              <a:t>25</a:t>
            </a:fld>
            <a:endParaRPr lang="en-US" altLang="zh-CN"/>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750107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xfrm>
            <a:off x="381000" y="685800"/>
            <a:ext cx="6096000" cy="3429000"/>
          </a:xfrm>
          <a:ln/>
        </p:spPr>
      </p:sp>
      <p:sp>
        <p:nvSpPr>
          <p:cNvPr id="92163" name="备注占位符 2"/>
          <p:cNvSpPr>
            <a:spLocks noGrp="1"/>
          </p:cNvSpPr>
          <p:nvPr>
            <p:ph type="body" idx="1"/>
          </p:nvPr>
        </p:nvSpPr>
        <p:spPr>
          <a:noFill/>
        </p:spPr>
        <p:txBody>
          <a:bodyPr/>
          <a:lstStyle/>
          <a:p>
            <a:r>
              <a:rPr lang="zh-CN" altLang="en-US"/>
              <a:t>对于多位比较，可以先比较最高位，高位相等的条件下，再查看低位比较结果</a:t>
            </a:r>
          </a:p>
        </p:txBody>
      </p:sp>
      <p:sp>
        <p:nvSpPr>
          <p:cNvPr id="92164" name="灯片编号占位符 3"/>
          <p:cNvSpPr>
            <a:spLocks noGrp="1"/>
          </p:cNvSpPr>
          <p:nvPr>
            <p:ph type="sldNum" sz="quarter" idx="5"/>
          </p:nvPr>
        </p:nvSpPr>
        <p:spPr>
          <a:noFill/>
          <a:ln>
            <a:miter lim="800000"/>
            <a:headEnd/>
            <a:tailEnd/>
          </a:ln>
        </p:spPr>
        <p:txBody>
          <a:bodyPr/>
          <a:lstStyle/>
          <a:p>
            <a:fld id="{8167E376-7149-4237-93EA-3C282A9D13A2}" type="slidenum">
              <a:rPr lang="en-US" altLang="zh-CN"/>
              <a:pPr/>
              <a:t>26</a:t>
            </a:fld>
            <a:endParaRPr lang="en-US" altLang="zh-CN"/>
          </a:p>
        </p:txBody>
      </p:sp>
    </p:spTree>
    <p:extLst>
      <p:ext uri="{BB962C8B-B14F-4D97-AF65-F5344CB8AC3E}">
        <p14:creationId xmlns:p14="http://schemas.microsoft.com/office/powerpoint/2010/main" val="3001852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miter lim="800000"/>
            <a:headEnd/>
            <a:tailEnd/>
          </a:ln>
        </p:spPr>
        <p:txBody>
          <a:bodyPr/>
          <a:lstStyle/>
          <a:p>
            <a:fld id="{A0A88F01-5DD0-47DD-B968-E10B56E4732E}" type="slidenum">
              <a:rPr lang="en-US" altLang="zh-CN"/>
              <a:pPr/>
              <a:t>28</a:t>
            </a:fld>
            <a:endParaRPr lang="en-US" altLang="zh-CN"/>
          </a:p>
        </p:txBody>
      </p:sp>
      <p:sp>
        <p:nvSpPr>
          <p:cNvPr id="93187" name="Rectangle 2"/>
          <p:cNvSpPr>
            <a:spLocks noGrp="1" noRot="1" noChangeAspect="1" noChangeArrowheads="1" noTextEdit="1"/>
          </p:cNvSpPr>
          <p:nvPr>
            <p:ph type="sldImg"/>
          </p:nvPr>
        </p:nvSpPr>
        <p:spPr>
          <a:xfrm>
            <a:off x="381000" y="685800"/>
            <a:ext cx="6096000" cy="3429000"/>
          </a:xfrm>
          <a:ln/>
        </p:spPr>
      </p:sp>
      <p:sp>
        <p:nvSpPr>
          <p:cNvPr id="9318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697951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miter lim="800000"/>
            <a:headEnd/>
            <a:tailEnd/>
          </a:ln>
        </p:spPr>
        <p:txBody>
          <a:bodyPr/>
          <a:lstStyle/>
          <a:p>
            <a:fld id="{AB153BED-7B9E-48E2-8A0C-46CF527884DE}" type="slidenum">
              <a:rPr lang="en-US" altLang="zh-CN"/>
              <a:pPr/>
              <a:t>2</a:t>
            </a:fld>
            <a:endParaRPr lang="en-US" altLang="zh-CN"/>
          </a:p>
        </p:txBody>
      </p:sp>
      <p:sp>
        <p:nvSpPr>
          <p:cNvPr id="72707" name="Rectangle 2"/>
          <p:cNvSpPr>
            <a:spLocks noGrp="1" noRot="1" noChangeAspect="1" noChangeArrowheads="1" noTextEdit="1"/>
          </p:cNvSpPr>
          <p:nvPr>
            <p:ph type="sldImg"/>
          </p:nvPr>
        </p:nvSpPr>
        <p:spPr>
          <a:xfrm>
            <a:off x="381000" y="685800"/>
            <a:ext cx="6096000" cy="3429000"/>
          </a:xfrm>
          <a:ln/>
        </p:spPr>
      </p:sp>
      <p:sp>
        <p:nvSpPr>
          <p:cNvPr id="7270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323627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miter lim="800000"/>
            <a:headEnd/>
            <a:tailEnd/>
          </a:ln>
        </p:spPr>
        <p:txBody>
          <a:bodyPr/>
          <a:lstStyle/>
          <a:p>
            <a:fld id="{5869F0E0-3852-45C9-9626-00D191330B59}" type="slidenum">
              <a:rPr lang="en-US" altLang="zh-CN"/>
              <a:pPr/>
              <a:t>29</a:t>
            </a:fld>
            <a:endParaRPr lang="en-US" altLang="zh-CN"/>
          </a:p>
        </p:txBody>
      </p:sp>
      <p:sp>
        <p:nvSpPr>
          <p:cNvPr id="94211" name="Rectangle 2"/>
          <p:cNvSpPr>
            <a:spLocks noGrp="1" noRot="1" noChangeAspect="1" noChangeArrowheads="1" noTextEdit="1"/>
          </p:cNvSpPr>
          <p:nvPr>
            <p:ph type="sldImg"/>
          </p:nvPr>
        </p:nvSpPr>
        <p:spPr>
          <a:xfrm>
            <a:off x="381000" y="685800"/>
            <a:ext cx="6096000" cy="3429000"/>
          </a:xfrm>
          <a:ln/>
        </p:spPr>
      </p:sp>
      <p:sp>
        <p:nvSpPr>
          <p:cNvPr id="9421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959508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miter lim="800000"/>
            <a:headEnd/>
            <a:tailEnd/>
          </a:ln>
        </p:spPr>
        <p:txBody>
          <a:bodyPr/>
          <a:lstStyle/>
          <a:p>
            <a:fld id="{B7C51C9E-F09F-4152-B079-D9EFBBF66066}" type="slidenum">
              <a:rPr lang="en-US" altLang="zh-CN"/>
              <a:pPr/>
              <a:t>30</a:t>
            </a:fld>
            <a:endParaRPr lang="en-US" altLang="zh-CN"/>
          </a:p>
        </p:txBody>
      </p:sp>
      <p:sp>
        <p:nvSpPr>
          <p:cNvPr id="95235" name="Rectangle 2"/>
          <p:cNvSpPr>
            <a:spLocks noGrp="1" noRot="1" noChangeAspect="1" noChangeArrowheads="1" noTextEdit="1"/>
          </p:cNvSpPr>
          <p:nvPr>
            <p:ph type="sldImg"/>
          </p:nvPr>
        </p:nvSpPr>
        <p:spPr>
          <a:xfrm>
            <a:off x="381000" y="685800"/>
            <a:ext cx="6096000" cy="3429000"/>
          </a:xfrm>
          <a:ln/>
        </p:spPr>
      </p:sp>
      <p:sp>
        <p:nvSpPr>
          <p:cNvPr id="9523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481496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miter lim="800000"/>
            <a:headEnd/>
            <a:tailEnd/>
          </a:ln>
        </p:spPr>
        <p:txBody>
          <a:bodyPr/>
          <a:lstStyle/>
          <a:p>
            <a:fld id="{1A8678D8-4090-4F9B-8F22-5DEC09DD0074}" type="slidenum">
              <a:rPr lang="en-US" altLang="zh-CN"/>
              <a:pPr/>
              <a:t>31</a:t>
            </a:fld>
            <a:endParaRPr lang="en-US" altLang="zh-CN"/>
          </a:p>
        </p:txBody>
      </p:sp>
      <p:sp>
        <p:nvSpPr>
          <p:cNvPr id="96259" name="Rectangle 2"/>
          <p:cNvSpPr>
            <a:spLocks noGrp="1" noRot="1" noChangeAspect="1" noChangeArrowheads="1" noTextEdit="1"/>
          </p:cNvSpPr>
          <p:nvPr>
            <p:ph type="sldImg"/>
          </p:nvPr>
        </p:nvSpPr>
        <p:spPr>
          <a:xfrm>
            <a:off x="381000" y="685800"/>
            <a:ext cx="6096000" cy="3429000"/>
          </a:xfrm>
          <a:ln/>
        </p:spPr>
      </p:sp>
      <p:sp>
        <p:nvSpPr>
          <p:cNvPr id="9626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792350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miter lim="800000"/>
            <a:headEnd/>
            <a:tailEnd/>
          </a:ln>
        </p:spPr>
        <p:txBody>
          <a:bodyPr/>
          <a:lstStyle/>
          <a:p>
            <a:fld id="{88CBEAAE-8D6B-4524-A0B1-EC1FB09DE6F8}" type="slidenum">
              <a:rPr lang="en-US" altLang="zh-CN"/>
              <a:pPr/>
              <a:t>32</a:t>
            </a:fld>
            <a:endParaRPr lang="en-US" altLang="zh-CN"/>
          </a:p>
        </p:txBody>
      </p:sp>
      <p:sp>
        <p:nvSpPr>
          <p:cNvPr id="97283" name="Rectangle 2"/>
          <p:cNvSpPr>
            <a:spLocks noGrp="1" noRot="1" noChangeAspect="1" noChangeArrowheads="1" noTextEdit="1"/>
          </p:cNvSpPr>
          <p:nvPr>
            <p:ph type="sldImg"/>
          </p:nvPr>
        </p:nvSpPr>
        <p:spPr>
          <a:xfrm>
            <a:off x="381000" y="685800"/>
            <a:ext cx="6096000" cy="3429000"/>
          </a:xfrm>
          <a:ln/>
        </p:spPr>
      </p:sp>
      <p:sp>
        <p:nvSpPr>
          <p:cNvPr id="9728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785413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miter lim="800000"/>
            <a:headEnd/>
            <a:tailEnd/>
          </a:ln>
        </p:spPr>
        <p:txBody>
          <a:bodyPr/>
          <a:lstStyle/>
          <a:p>
            <a:fld id="{5E894CD2-68FB-4EE4-97B8-59D975CD3ACA}" type="slidenum">
              <a:rPr lang="en-US" altLang="zh-CN"/>
              <a:pPr/>
              <a:t>33</a:t>
            </a:fld>
            <a:endParaRPr lang="en-US" altLang="zh-CN"/>
          </a:p>
        </p:txBody>
      </p:sp>
      <p:sp>
        <p:nvSpPr>
          <p:cNvPr id="99331" name="Rectangle 2"/>
          <p:cNvSpPr>
            <a:spLocks noGrp="1" noRot="1" noChangeAspect="1" noChangeArrowheads="1" noTextEdit="1"/>
          </p:cNvSpPr>
          <p:nvPr>
            <p:ph type="sldImg"/>
          </p:nvPr>
        </p:nvSpPr>
        <p:spPr>
          <a:xfrm>
            <a:off x="381000" y="685800"/>
            <a:ext cx="6096000" cy="3429000"/>
          </a:xfrm>
          <a:ln/>
        </p:spPr>
      </p:sp>
      <p:sp>
        <p:nvSpPr>
          <p:cNvPr id="9933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97042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miter lim="800000"/>
            <a:headEnd/>
            <a:tailEnd/>
          </a:ln>
        </p:spPr>
        <p:txBody>
          <a:bodyPr/>
          <a:lstStyle/>
          <a:p>
            <a:fld id="{5C544BFF-B8CA-4ECF-8C88-EE565F36476D}" type="slidenum">
              <a:rPr lang="en-US" altLang="zh-CN"/>
              <a:pPr/>
              <a:t>40</a:t>
            </a:fld>
            <a:endParaRPr lang="en-US" altLang="zh-CN"/>
          </a:p>
        </p:txBody>
      </p:sp>
      <p:sp>
        <p:nvSpPr>
          <p:cNvPr id="98307" name="Rectangle 2"/>
          <p:cNvSpPr>
            <a:spLocks noGrp="1" noRot="1" noChangeAspect="1" noChangeArrowheads="1" noTextEdit="1"/>
          </p:cNvSpPr>
          <p:nvPr>
            <p:ph type="sldImg"/>
          </p:nvPr>
        </p:nvSpPr>
        <p:spPr>
          <a:xfrm>
            <a:off x="381000" y="685800"/>
            <a:ext cx="6096000" cy="3429000"/>
          </a:xfrm>
          <a:ln/>
        </p:spPr>
      </p:sp>
      <p:sp>
        <p:nvSpPr>
          <p:cNvPr id="9830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772287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xfrm>
            <a:off x="381000" y="685800"/>
            <a:ext cx="6096000" cy="3429000"/>
          </a:xfrm>
          <a:ln/>
        </p:spPr>
      </p:sp>
      <p:sp>
        <p:nvSpPr>
          <p:cNvPr id="90115" name="备注占位符 2"/>
          <p:cNvSpPr>
            <a:spLocks noGrp="1"/>
          </p:cNvSpPr>
          <p:nvPr>
            <p:ph type="body" idx="1"/>
          </p:nvPr>
        </p:nvSpPr>
        <p:spPr>
          <a:noFill/>
        </p:spPr>
        <p:txBody>
          <a:bodyPr/>
          <a:lstStyle/>
          <a:p>
            <a:endParaRPr lang="zh-CN" altLang="en-US"/>
          </a:p>
        </p:txBody>
      </p:sp>
      <p:sp>
        <p:nvSpPr>
          <p:cNvPr id="90116" name="灯片编号占位符 3"/>
          <p:cNvSpPr>
            <a:spLocks noGrp="1"/>
          </p:cNvSpPr>
          <p:nvPr>
            <p:ph type="sldNum" sz="quarter" idx="5"/>
          </p:nvPr>
        </p:nvSpPr>
        <p:spPr>
          <a:noFill/>
          <a:ln>
            <a:miter lim="800000"/>
            <a:headEnd/>
            <a:tailEnd/>
          </a:ln>
        </p:spPr>
        <p:txBody>
          <a:bodyPr/>
          <a:lstStyle/>
          <a:p>
            <a:fld id="{654CBE8E-6ED6-498F-8987-280C151F4CF7}" type="slidenum">
              <a:rPr lang="en-US" altLang="zh-CN"/>
              <a:pPr/>
              <a:t>41</a:t>
            </a:fld>
            <a:endParaRPr lang="en-US" altLang="zh-CN"/>
          </a:p>
        </p:txBody>
      </p:sp>
    </p:spTree>
    <p:extLst>
      <p:ext uri="{BB962C8B-B14F-4D97-AF65-F5344CB8AC3E}">
        <p14:creationId xmlns:p14="http://schemas.microsoft.com/office/powerpoint/2010/main" val="3107324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miter lim="800000"/>
            <a:headEnd/>
            <a:tailEnd/>
          </a:ln>
        </p:spPr>
        <p:txBody>
          <a:bodyPr/>
          <a:lstStyle/>
          <a:p>
            <a:fld id="{65AAA91F-9449-4142-90CA-CE98507D3404}" type="slidenum">
              <a:rPr lang="en-US" altLang="zh-CN"/>
              <a:pPr/>
              <a:t>44</a:t>
            </a:fld>
            <a:endParaRPr lang="en-US" altLang="zh-CN"/>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30253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miter lim="800000"/>
            <a:headEnd/>
            <a:tailEnd/>
          </a:ln>
        </p:spPr>
        <p:txBody>
          <a:bodyPr/>
          <a:lstStyle/>
          <a:p>
            <a:fld id="{8B37DD61-3FDD-41DD-ABA4-84AF56A1C5FE}" type="slidenum">
              <a:rPr lang="en-US" altLang="zh-CN"/>
              <a:pPr/>
              <a:t>45</a:t>
            </a:fld>
            <a:endParaRPr lang="en-US" altLang="zh-CN"/>
          </a:p>
        </p:txBody>
      </p:sp>
      <p:sp>
        <p:nvSpPr>
          <p:cNvPr id="104451" name="Rectangle 2"/>
          <p:cNvSpPr>
            <a:spLocks noGrp="1" noRot="1" noChangeAspect="1" noChangeArrowheads="1" noTextEdit="1"/>
          </p:cNvSpPr>
          <p:nvPr>
            <p:ph type="sldImg"/>
          </p:nvPr>
        </p:nvSpPr>
        <p:spPr>
          <a:xfrm>
            <a:off x="381000" y="685800"/>
            <a:ext cx="6096000" cy="3429000"/>
          </a:xfrm>
          <a:ln/>
        </p:spPr>
      </p:sp>
      <p:sp>
        <p:nvSpPr>
          <p:cNvPr id="10445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88554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miter lim="800000"/>
            <a:headEnd/>
            <a:tailEnd/>
          </a:ln>
        </p:spPr>
        <p:txBody>
          <a:bodyPr/>
          <a:lstStyle/>
          <a:p>
            <a:fld id="{3377C7E2-EFED-42AD-913E-2341F44AAA76}" type="slidenum">
              <a:rPr lang="en-US" altLang="zh-CN"/>
              <a:pPr/>
              <a:t>46</a:t>
            </a:fld>
            <a:endParaRPr lang="en-US" altLang="zh-CN"/>
          </a:p>
        </p:txBody>
      </p:sp>
      <p:sp>
        <p:nvSpPr>
          <p:cNvPr id="106499" name="Rectangle 2"/>
          <p:cNvSpPr>
            <a:spLocks noGrp="1" noRot="1" noChangeAspect="1" noChangeArrowheads="1" noTextEdit="1"/>
          </p:cNvSpPr>
          <p:nvPr>
            <p:ph type="sldImg"/>
          </p:nvPr>
        </p:nvSpPr>
        <p:spPr>
          <a:xfrm>
            <a:off x="381000" y="685800"/>
            <a:ext cx="6096000" cy="3429000"/>
          </a:xfrm>
          <a:ln/>
        </p:spPr>
      </p:sp>
      <p:sp>
        <p:nvSpPr>
          <p:cNvPr id="10650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361453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miter lim="800000"/>
            <a:headEnd/>
            <a:tailEnd/>
          </a:ln>
        </p:spPr>
        <p:txBody>
          <a:bodyPr/>
          <a:lstStyle/>
          <a:p>
            <a:fld id="{CA8A2F0C-41CE-4D72-A837-5DD1CF874592}" type="slidenum">
              <a:rPr lang="en-US" altLang="zh-CN"/>
              <a:pPr/>
              <a:t>4</a:t>
            </a:fld>
            <a:endParaRPr lang="en-US" altLang="zh-CN"/>
          </a:p>
        </p:txBody>
      </p:sp>
      <p:sp>
        <p:nvSpPr>
          <p:cNvPr id="73731" name="Rectangle 2"/>
          <p:cNvSpPr>
            <a:spLocks noGrp="1" noRot="1" noChangeAspect="1" noChangeArrowheads="1" noTextEdit="1"/>
          </p:cNvSpPr>
          <p:nvPr>
            <p:ph type="sldImg"/>
          </p:nvPr>
        </p:nvSpPr>
        <p:spPr>
          <a:xfrm>
            <a:off x="381000" y="685800"/>
            <a:ext cx="6096000" cy="3429000"/>
          </a:xfrm>
          <a:ln/>
        </p:spPr>
      </p:sp>
      <p:sp>
        <p:nvSpPr>
          <p:cNvPr id="73732" name="Rectangle 3"/>
          <p:cNvSpPr>
            <a:spLocks noGrp="1" noChangeArrowheads="1"/>
          </p:cNvSpPr>
          <p:nvPr>
            <p:ph type="body" idx="1"/>
          </p:nvPr>
        </p:nvSpPr>
        <p:spPr>
          <a:noFill/>
        </p:spPr>
        <p:txBody>
          <a:bodyPr/>
          <a:lstStyle/>
          <a:p>
            <a:pPr eaLnBrk="1" hangingPunct="1"/>
            <a:r>
              <a:rPr lang="en-US" altLang="zh-CN"/>
              <a:t>Cout</a:t>
            </a:r>
            <a:r>
              <a:rPr lang="zh-CN" altLang="en-US"/>
              <a:t>没有化到最简是为了后续方便。</a:t>
            </a:r>
            <a:endParaRPr lang="zh-CN" altLang="zh-CN"/>
          </a:p>
        </p:txBody>
      </p:sp>
    </p:spTree>
    <p:extLst>
      <p:ext uri="{BB962C8B-B14F-4D97-AF65-F5344CB8AC3E}">
        <p14:creationId xmlns:p14="http://schemas.microsoft.com/office/powerpoint/2010/main" val="25193567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miter lim="800000"/>
            <a:headEnd/>
            <a:tailEnd/>
          </a:ln>
        </p:spPr>
        <p:txBody>
          <a:bodyPr/>
          <a:lstStyle/>
          <a:p>
            <a:fld id="{626C7534-4355-4F85-A29B-E9EAAB84EC33}" type="slidenum">
              <a:rPr lang="en-US" altLang="zh-CN"/>
              <a:pPr/>
              <a:t>47</a:t>
            </a:fld>
            <a:endParaRPr lang="en-US" altLang="zh-CN"/>
          </a:p>
        </p:txBody>
      </p:sp>
      <p:sp>
        <p:nvSpPr>
          <p:cNvPr id="107523" name="Rectangle 2"/>
          <p:cNvSpPr>
            <a:spLocks noGrp="1" noRot="1" noChangeAspect="1" noChangeArrowheads="1" noTextEdit="1"/>
          </p:cNvSpPr>
          <p:nvPr>
            <p:ph type="sldImg"/>
          </p:nvPr>
        </p:nvSpPr>
        <p:spPr>
          <a:xfrm>
            <a:off x="381000" y="685800"/>
            <a:ext cx="6096000" cy="3429000"/>
          </a:xfrm>
          <a:ln/>
        </p:spPr>
      </p:sp>
      <p:sp>
        <p:nvSpPr>
          <p:cNvPr id="10752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47987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miter lim="800000"/>
            <a:headEnd/>
            <a:tailEnd/>
          </a:ln>
        </p:spPr>
        <p:txBody>
          <a:bodyPr/>
          <a:lstStyle/>
          <a:p>
            <a:fld id="{EAE09B47-2260-47DD-B318-81EB43DDF692}" type="slidenum">
              <a:rPr lang="en-US" altLang="zh-CN"/>
              <a:pPr/>
              <a:t>49</a:t>
            </a:fld>
            <a:endParaRPr lang="en-US" altLang="zh-CN"/>
          </a:p>
        </p:txBody>
      </p:sp>
      <p:sp>
        <p:nvSpPr>
          <p:cNvPr id="108547" name="Rectangle 2"/>
          <p:cNvSpPr>
            <a:spLocks noGrp="1" noRot="1" noChangeAspect="1" noChangeArrowheads="1" noTextEdit="1"/>
          </p:cNvSpPr>
          <p:nvPr>
            <p:ph type="sldImg"/>
          </p:nvPr>
        </p:nvSpPr>
        <p:spPr>
          <a:xfrm>
            <a:off x="381000" y="685800"/>
            <a:ext cx="6096000" cy="3429000"/>
          </a:xfrm>
          <a:ln/>
        </p:spPr>
      </p:sp>
      <p:sp>
        <p:nvSpPr>
          <p:cNvPr id="10854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8959622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miter lim="800000"/>
            <a:headEnd/>
            <a:tailEnd/>
          </a:ln>
        </p:spPr>
        <p:txBody>
          <a:bodyPr/>
          <a:lstStyle/>
          <a:p>
            <a:fld id="{A47C21DF-2306-49B1-B6AC-F72841C40834}" type="slidenum">
              <a:rPr lang="en-US" altLang="zh-CN"/>
              <a:pPr/>
              <a:t>50</a:t>
            </a:fld>
            <a:endParaRPr lang="en-US" altLang="zh-CN"/>
          </a:p>
        </p:txBody>
      </p:sp>
      <p:sp>
        <p:nvSpPr>
          <p:cNvPr id="109571" name="Rectangle 2"/>
          <p:cNvSpPr>
            <a:spLocks noGrp="1" noRot="1" noChangeAspect="1" noChangeArrowheads="1" noTextEdit="1"/>
          </p:cNvSpPr>
          <p:nvPr>
            <p:ph type="sldImg"/>
          </p:nvPr>
        </p:nvSpPr>
        <p:spPr>
          <a:xfrm>
            <a:off x="381000" y="685800"/>
            <a:ext cx="6096000" cy="3429000"/>
          </a:xfrm>
          <a:ln/>
        </p:spPr>
      </p:sp>
      <p:sp>
        <p:nvSpPr>
          <p:cNvPr id="10957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040823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miter lim="800000"/>
            <a:headEnd/>
            <a:tailEnd/>
          </a:ln>
        </p:spPr>
        <p:txBody>
          <a:bodyPr/>
          <a:lstStyle/>
          <a:p>
            <a:fld id="{DF381E9C-3018-43BB-9C8C-0B1225D966A2}" type="slidenum">
              <a:rPr lang="en-US" altLang="zh-CN"/>
              <a:pPr/>
              <a:t>53</a:t>
            </a:fld>
            <a:endParaRPr lang="en-US" altLang="zh-CN"/>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6809520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445E50E-CDA1-468E-8DCD-E7B2489865CC}" type="slidenum">
              <a:rPr lang="en-US" altLang="zh-CN" smtClean="0"/>
              <a:pPr>
                <a:defRPr/>
              </a:pPr>
              <a:t>54</a:t>
            </a:fld>
            <a:endParaRPr lang="en-US" altLang="zh-CN"/>
          </a:p>
        </p:txBody>
      </p:sp>
    </p:spTree>
    <p:extLst>
      <p:ext uri="{BB962C8B-B14F-4D97-AF65-F5344CB8AC3E}">
        <p14:creationId xmlns:p14="http://schemas.microsoft.com/office/powerpoint/2010/main" val="494543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miter lim="800000"/>
            <a:headEnd/>
            <a:tailEnd/>
          </a:ln>
        </p:spPr>
        <p:txBody>
          <a:bodyPr/>
          <a:lstStyle/>
          <a:p>
            <a:fld id="{D8319F1A-C021-437A-ACBD-9573B1E82C89}" type="slidenum">
              <a:rPr lang="en-US" altLang="zh-CN"/>
              <a:pPr/>
              <a:t>57</a:t>
            </a:fld>
            <a:endParaRPr lang="en-US" altLang="zh-CN"/>
          </a:p>
        </p:txBody>
      </p:sp>
      <p:sp>
        <p:nvSpPr>
          <p:cNvPr id="112643" name="Rectangle 2"/>
          <p:cNvSpPr>
            <a:spLocks noGrp="1" noRot="1" noChangeAspect="1" noChangeArrowheads="1" noTextEdit="1"/>
          </p:cNvSpPr>
          <p:nvPr>
            <p:ph type="sldImg"/>
          </p:nvPr>
        </p:nvSpPr>
        <p:spPr>
          <a:xfrm>
            <a:off x="381000" y="685800"/>
            <a:ext cx="6096000" cy="3429000"/>
          </a:xfrm>
          <a:ln/>
        </p:spPr>
      </p:sp>
      <p:sp>
        <p:nvSpPr>
          <p:cNvPr id="11264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3247515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miter lim="800000"/>
            <a:headEnd/>
            <a:tailEnd/>
          </a:ln>
        </p:spPr>
        <p:txBody>
          <a:bodyPr/>
          <a:lstStyle/>
          <a:p>
            <a:fld id="{15C6680A-360D-4166-94B7-CDA1C275DE51}" type="slidenum">
              <a:rPr lang="en-US" altLang="zh-CN"/>
              <a:pPr/>
              <a:t>58</a:t>
            </a:fld>
            <a:endParaRPr lang="en-US" altLang="zh-CN"/>
          </a:p>
        </p:txBody>
      </p:sp>
      <p:sp>
        <p:nvSpPr>
          <p:cNvPr id="113667" name="Rectangle 2"/>
          <p:cNvSpPr>
            <a:spLocks noGrp="1" noRot="1" noChangeAspect="1" noChangeArrowheads="1" noTextEdit="1"/>
          </p:cNvSpPr>
          <p:nvPr>
            <p:ph type="sldImg"/>
          </p:nvPr>
        </p:nvSpPr>
        <p:spPr>
          <a:xfrm>
            <a:off x="381000" y="685800"/>
            <a:ext cx="6096000" cy="3429000"/>
          </a:xfrm>
          <a:ln/>
        </p:spPr>
      </p:sp>
      <p:sp>
        <p:nvSpPr>
          <p:cNvPr id="11366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3629388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miter lim="800000"/>
            <a:headEnd/>
            <a:tailEnd/>
          </a:ln>
        </p:spPr>
        <p:txBody>
          <a:bodyPr/>
          <a:lstStyle/>
          <a:p>
            <a:fld id="{3EE80D80-90E4-4688-8B6F-4775A3C5547B}" type="slidenum">
              <a:rPr lang="en-US" altLang="zh-CN"/>
              <a:pPr/>
              <a:t>60</a:t>
            </a:fld>
            <a:endParaRPr lang="en-US" altLang="zh-CN"/>
          </a:p>
        </p:txBody>
      </p:sp>
      <p:sp>
        <p:nvSpPr>
          <p:cNvPr id="114691" name="Rectangle 2"/>
          <p:cNvSpPr>
            <a:spLocks noGrp="1" noRot="1" noChangeAspect="1" noChangeArrowheads="1" noTextEdit="1"/>
          </p:cNvSpPr>
          <p:nvPr>
            <p:ph type="sldImg"/>
          </p:nvPr>
        </p:nvSpPr>
        <p:spPr>
          <a:xfrm>
            <a:off x="381000" y="685800"/>
            <a:ext cx="6096000" cy="3429000"/>
          </a:xfrm>
          <a:ln/>
        </p:spPr>
      </p:sp>
      <p:sp>
        <p:nvSpPr>
          <p:cNvPr id="11469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882806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miter lim="800000"/>
            <a:headEnd/>
            <a:tailEnd/>
          </a:ln>
        </p:spPr>
        <p:txBody>
          <a:bodyPr/>
          <a:lstStyle/>
          <a:p>
            <a:fld id="{A0901438-B3F3-407E-B126-D8913D176674}" type="slidenum">
              <a:rPr lang="en-US" altLang="zh-CN"/>
              <a:pPr/>
              <a:t>62</a:t>
            </a:fld>
            <a:endParaRPr lang="en-US" altLang="zh-CN"/>
          </a:p>
        </p:txBody>
      </p:sp>
      <p:sp>
        <p:nvSpPr>
          <p:cNvPr id="115715" name="Rectangle 2"/>
          <p:cNvSpPr>
            <a:spLocks noGrp="1" noRot="1" noChangeAspect="1" noChangeArrowheads="1" noTextEdit="1"/>
          </p:cNvSpPr>
          <p:nvPr>
            <p:ph type="sldImg"/>
          </p:nvPr>
        </p:nvSpPr>
        <p:spPr>
          <a:xfrm>
            <a:off x="381000" y="685800"/>
            <a:ext cx="6096000" cy="3429000"/>
          </a:xfrm>
          <a:ln/>
        </p:spPr>
      </p:sp>
      <p:sp>
        <p:nvSpPr>
          <p:cNvPr id="11571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6652963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miter lim="800000"/>
            <a:headEnd/>
            <a:tailEnd/>
          </a:ln>
        </p:spPr>
        <p:txBody>
          <a:bodyPr/>
          <a:lstStyle/>
          <a:p>
            <a:fld id="{82B4794E-1F4A-44D5-B2E9-F72493B94960}" type="slidenum">
              <a:rPr lang="en-US" altLang="zh-CN"/>
              <a:pPr/>
              <a:t>63</a:t>
            </a:fld>
            <a:endParaRPr lang="en-US" altLang="zh-CN"/>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873888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85AF8F19-AF9B-4A23-BA3E-8911E5FD9DA4}" type="slidenum">
              <a:rPr lang="en-US" altLang="zh-CN"/>
              <a:pPr/>
              <a:t>5</a:t>
            </a:fld>
            <a:endParaRPr lang="en-US" altLang="zh-CN"/>
          </a:p>
        </p:txBody>
      </p:sp>
      <p:sp>
        <p:nvSpPr>
          <p:cNvPr id="74755" name="Rectangle 2"/>
          <p:cNvSpPr>
            <a:spLocks noGrp="1" noRot="1" noChangeAspect="1" noChangeArrowheads="1" noTextEdit="1"/>
          </p:cNvSpPr>
          <p:nvPr>
            <p:ph type="sldImg"/>
          </p:nvPr>
        </p:nvSpPr>
        <p:spPr>
          <a:xfrm>
            <a:off x="381000" y="685800"/>
            <a:ext cx="6096000" cy="3429000"/>
          </a:xfrm>
          <a:ln/>
        </p:spPr>
      </p:sp>
      <p:sp>
        <p:nvSpPr>
          <p:cNvPr id="7475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6689364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xfrm>
            <a:off x="381000" y="685800"/>
            <a:ext cx="6096000" cy="3429000"/>
          </a:xfrm>
          <a:ln/>
        </p:spPr>
      </p:sp>
      <p:sp>
        <p:nvSpPr>
          <p:cNvPr id="114691" name="备注占位符 2"/>
          <p:cNvSpPr>
            <a:spLocks noGrp="1"/>
          </p:cNvSpPr>
          <p:nvPr>
            <p:ph type="body" idx="1"/>
          </p:nvPr>
        </p:nvSpPr>
        <p:spPr>
          <a:noFill/>
        </p:spPr>
        <p:txBody>
          <a:bodyPr/>
          <a:lstStyle/>
          <a:p>
            <a:r>
              <a:rPr lang="zh-CN" altLang="en-US"/>
              <a:t>使用</a:t>
            </a:r>
            <a:r>
              <a:rPr lang="en-US" altLang="zh-CN"/>
              <a:t>4</a:t>
            </a:r>
            <a:r>
              <a:rPr lang="zh-CN" altLang="en-US"/>
              <a:t>个</a:t>
            </a:r>
            <a:r>
              <a:rPr lang="en-US" altLang="zh-CN"/>
              <a:t>2-1</a:t>
            </a:r>
            <a:r>
              <a:rPr lang="zh-CN" altLang="en-US"/>
              <a:t>选择器，共享使能和选择信号。</a:t>
            </a:r>
          </a:p>
          <a:p>
            <a:r>
              <a:rPr lang="en-US" altLang="zh-CN"/>
              <a:t>S</a:t>
            </a:r>
            <a:r>
              <a:rPr lang="zh-CN" altLang="en-US"/>
              <a:t>选择线决定把</a:t>
            </a:r>
            <a:r>
              <a:rPr lang="en-US" altLang="zh-CN"/>
              <a:t>A</a:t>
            </a:r>
            <a:r>
              <a:rPr lang="en-US" altLang="zh-CN" baseline="-25000"/>
              <a:t>i</a:t>
            </a:r>
            <a:r>
              <a:rPr lang="zh-CN" altLang="en-US"/>
              <a:t>还是</a:t>
            </a:r>
            <a:r>
              <a:rPr lang="en-US" altLang="zh-CN"/>
              <a:t>B</a:t>
            </a:r>
            <a:r>
              <a:rPr lang="en-US" altLang="zh-CN" baseline="-25000"/>
              <a:t>i</a:t>
            </a:r>
            <a:r>
              <a:rPr lang="zh-CN" altLang="en-US"/>
              <a:t>送往</a:t>
            </a:r>
            <a:r>
              <a:rPr lang="en-US" altLang="zh-CN"/>
              <a:t>Y</a:t>
            </a:r>
            <a:r>
              <a:rPr lang="en-US" altLang="zh-CN" baseline="-25000"/>
              <a:t>i</a:t>
            </a:r>
          </a:p>
          <a:p>
            <a:r>
              <a:rPr lang="zh-CN" altLang="en-US"/>
              <a:t>使能信号</a:t>
            </a:r>
            <a:r>
              <a:rPr lang="en-US" altLang="zh-CN"/>
              <a:t>E</a:t>
            </a:r>
            <a:r>
              <a:rPr lang="zh-CN" altLang="en-US"/>
              <a:t>打开或关闭多路器。</a:t>
            </a:r>
          </a:p>
          <a:p>
            <a:endParaRPr lang="zh-CN" altLang="en-US"/>
          </a:p>
        </p:txBody>
      </p:sp>
      <p:sp>
        <p:nvSpPr>
          <p:cNvPr id="114692" name="灯片编号占位符 3"/>
          <p:cNvSpPr>
            <a:spLocks noGrp="1"/>
          </p:cNvSpPr>
          <p:nvPr>
            <p:ph type="sldNum" sz="quarter" idx="5"/>
          </p:nvPr>
        </p:nvSpPr>
        <p:spPr>
          <a:noFill/>
          <a:ln>
            <a:miter lim="800000"/>
            <a:headEnd/>
            <a:tailEnd/>
          </a:ln>
        </p:spPr>
        <p:txBody>
          <a:bodyPr/>
          <a:lstStyle/>
          <a:p>
            <a:fld id="{097A189D-76B8-49C0-A865-F25C6076867A}" type="slidenum">
              <a:rPr lang="en-US" altLang="zh-CN"/>
              <a:pPr/>
              <a:t>64</a:t>
            </a:fld>
            <a:endParaRPr lang="en-US" altLang="zh-CN"/>
          </a:p>
        </p:txBody>
      </p:sp>
    </p:spTree>
    <p:extLst>
      <p:ext uri="{BB962C8B-B14F-4D97-AF65-F5344CB8AC3E}">
        <p14:creationId xmlns:p14="http://schemas.microsoft.com/office/powerpoint/2010/main" val="8660638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miter lim="800000"/>
            <a:headEnd/>
            <a:tailEnd/>
          </a:ln>
        </p:spPr>
        <p:txBody>
          <a:bodyPr/>
          <a:lstStyle/>
          <a:p>
            <a:fld id="{82B4794E-1F4A-44D5-B2E9-F72493B94960}" type="slidenum">
              <a:rPr lang="en-US" altLang="zh-CN"/>
              <a:pPr/>
              <a:t>65</a:t>
            </a:fld>
            <a:endParaRPr lang="en-US" altLang="zh-CN"/>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7797782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xfrm>
            <a:off x="381000" y="685800"/>
            <a:ext cx="6096000" cy="3429000"/>
          </a:xfrm>
          <a:ln/>
        </p:spPr>
      </p:sp>
      <p:sp>
        <p:nvSpPr>
          <p:cNvPr id="118787" name="备注占位符 2"/>
          <p:cNvSpPr>
            <a:spLocks noGrp="1"/>
          </p:cNvSpPr>
          <p:nvPr>
            <p:ph type="body" idx="1"/>
          </p:nvPr>
        </p:nvSpPr>
        <p:spPr>
          <a:noFill/>
        </p:spPr>
        <p:txBody>
          <a:bodyPr/>
          <a:lstStyle/>
          <a:p>
            <a:endParaRPr lang="zh-CN" altLang="en-US"/>
          </a:p>
        </p:txBody>
      </p:sp>
      <p:sp>
        <p:nvSpPr>
          <p:cNvPr id="118788" name="灯片编号占位符 3"/>
          <p:cNvSpPr>
            <a:spLocks noGrp="1"/>
          </p:cNvSpPr>
          <p:nvPr>
            <p:ph type="sldNum" sz="quarter" idx="5"/>
          </p:nvPr>
        </p:nvSpPr>
        <p:spPr>
          <a:noFill/>
          <a:ln>
            <a:miter lim="800000"/>
            <a:headEnd/>
            <a:tailEnd/>
          </a:ln>
        </p:spPr>
        <p:txBody>
          <a:bodyPr/>
          <a:lstStyle/>
          <a:p>
            <a:fld id="{75746C1B-F02E-4AFB-89D8-4F19EF3DFD98}" type="slidenum">
              <a:rPr lang="en-US" altLang="zh-CN"/>
              <a:pPr/>
              <a:t>66</a:t>
            </a:fld>
            <a:endParaRPr lang="en-US" altLang="zh-CN"/>
          </a:p>
        </p:txBody>
      </p:sp>
    </p:spTree>
    <p:extLst>
      <p:ext uri="{BB962C8B-B14F-4D97-AF65-F5344CB8AC3E}">
        <p14:creationId xmlns:p14="http://schemas.microsoft.com/office/powerpoint/2010/main" val="28431063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5E4BBDA9-ED19-4B10-90A0-5F902D552B6D}" type="slidenum">
              <a:rPr lang="en-US" altLang="zh-CN"/>
              <a:pPr/>
              <a:t>72</a:t>
            </a:fld>
            <a:endParaRPr lang="en-US" altLang="zh-CN"/>
          </a:p>
        </p:txBody>
      </p:sp>
      <p:sp>
        <p:nvSpPr>
          <p:cNvPr id="120835" name="Rectangle 2"/>
          <p:cNvSpPr>
            <a:spLocks noGrp="1" noRot="1" noChangeAspect="1" noChangeArrowheads="1" noTextEdit="1"/>
          </p:cNvSpPr>
          <p:nvPr>
            <p:ph type="sldImg"/>
          </p:nvPr>
        </p:nvSpPr>
        <p:spPr>
          <a:xfrm>
            <a:off x="381000" y="685800"/>
            <a:ext cx="6096000" cy="3429000"/>
          </a:xfrm>
          <a:ln/>
        </p:spPr>
      </p:sp>
      <p:sp>
        <p:nvSpPr>
          <p:cNvPr id="120836" name="Rectangle 3"/>
          <p:cNvSpPr>
            <a:spLocks noGrp="1" noChangeArrowheads="1"/>
          </p:cNvSpPr>
          <p:nvPr>
            <p:ph type="body" idx="1"/>
          </p:nvPr>
        </p:nvSpPr>
        <p:spPr>
          <a:noFill/>
        </p:spPr>
        <p:txBody>
          <a:bodyPr/>
          <a:lstStyle/>
          <a:p>
            <a:pPr eaLnBrk="1" hangingPunct="1"/>
            <a:r>
              <a:rPr lang="zh-CN" altLang="en-US"/>
              <a:t>定义：把数字数据以特定的时序从一个输入传送到不同输出中的一条输出线上的一种数字电路。</a:t>
            </a:r>
            <a:endParaRPr lang="zh-CN" altLang="zh-CN"/>
          </a:p>
        </p:txBody>
      </p:sp>
    </p:spTree>
    <p:extLst>
      <p:ext uri="{BB962C8B-B14F-4D97-AF65-F5344CB8AC3E}">
        <p14:creationId xmlns:p14="http://schemas.microsoft.com/office/powerpoint/2010/main" val="20854731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miter lim="800000"/>
            <a:headEnd/>
            <a:tailEnd/>
          </a:ln>
        </p:spPr>
        <p:txBody>
          <a:bodyPr/>
          <a:lstStyle/>
          <a:p>
            <a:fld id="{5255ECB6-9F13-4D8C-929E-79D20332A5F4}" type="slidenum">
              <a:rPr lang="en-US" altLang="zh-CN"/>
              <a:pPr/>
              <a:t>73</a:t>
            </a:fld>
            <a:endParaRPr lang="en-US" altLang="zh-CN"/>
          </a:p>
        </p:txBody>
      </p:sp>
      <p:sp>
        <p:nvSpPr>
          <p:cNvPr id="122883" name="Rectangle 2"/>
          <p:cNvSpPr>
            <a:spLocks noGrp="1" noRot="1" noChangeAspect="1" noChangeArrowheads="1" noTextEdit="1"/>
          </p:cNvSpPr>
          <p:nvPr>
            <p:ph type="sldImg"/>
          </p:nvPr>
        </p:nvSpPr>
        <p:spPr>
          <a:xfrm>
            <a:off x="381000" y="685800"/>
            <a:ext cx="6096000" cy="3429000"/>
          </a:xfrm>
          <a:ln/>
        </p:spPr>
      </p:sp>
      <p:sp>
        <p:nvSpPr>
          <p:cNvPr id="12288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0751916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miter lim="800000"/>
            <a:headEnd/>
            <a:tailEnd/>
          </a:ln>
        </p:spPr>
        <p:txBody>
          <a:bodyPr/>
          <a:lstStyle/>
          <a:p>
            <a:fld id="{DCDEF39C-8D74-478F-B83F-4C5F971C8DAE}" type="slidenum">
              <a:rPr lang="en-US" altLang="zh-CN"/>
              <a:pPr/>
              <a:t>74</a:t>
            </a:fld>
            <a:endParaRPr lang="en-US" altLang="zh-CN"/>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7122504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miter lim="800000"/>
            <a:headEnd/>
            <a:tailEnd/>
          </a:ln>
        </p:spPr>
        <p:txBody>
          <a:bodyPr/>
          <a:lstStyle/>
          <a:p>
            <a:fld id="{BDAC7C75-D324-4528-9DE7-7D3D1F61781A}" type="slidenum">
              <a:rPr lang="en-US" altLang="zh-CN"/>
              <a:pPr/>
              <a:t>75</a:t>
            </a:fld>
            <a:endParaRPr lang="en-US" altLang="zh-CN"/>
          </a:p>
        </p:txBody>
      </p:sp>
      <p:sp>
        <p:nvSpPr>
          <p:cNvPr id="117763" name="Rectangle 2"/>
          <p:cNvSpPr>
            <a:spLocks noGrp="1" noRot="1" noChangeAspect="1" noChangeArrowheads="1" noTextEdit="1"/>
          </p:cNvSpPr>
          <p:nvPr>
            <p:ph type="sldImg"/>
          </p:nvPr>
        </p:nvSpPr>
        <p:spPr>
          <a:xfrm>
            <a:off x="381000" y="685800"/>
            <a:ext cx="6096000" cy="3429000"/>
          </a:xfrm>
          <a:ln/>
        </p:spPr>
      </p:sp>
      <p:sp>
        <p:nvSpPr>
          <p:cNvPr id="11776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8110154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miter lim="800000"/>
            <a:headEnd/>
            <a:tailEnd/>
          </a:ln>
        </p:spPr>
        <p:txBody>
          <a:bodyPr/>
          <a:lstStyle/>
          <a:p>
            <a:fld id="{016AE7DF-5CE0-4AD5-9EDE-C6E9E130D6B3}" type="slidenum">
              <a:rPr lang="en-US" altLang="zh-CN"/>
              <a:pPr/>
              <a:t>76</a:t>
            </a:fld>
            <a:endParaRPr lang="en-US" altLang="zh-CN"/>
          </a:p>
        </p:txBody>
      </p:sp>
      <p:sp>
        <p:nvSpPr>
          <p:cNvPr id="118787" name="Rectangle 2"/>
          <p:cNvSpPr>
            <a:spLocks noGrp="1" noRot="1" noChangeAspect="1" noChangeArrowheads="1" noTextEdit="1"/>
          </p:cNvSpPr>
          <p:nvPr>
            <p:ph type="sldImg"/>
          </p:nvPr>
        </p:nvSpPr>
        <p:spPr>
          <a:xfrm>
            <a:off x="381000" y="685800"/>
            <a:ext cx="6096000" cy="3429000"/>
          </a:xfrm>
          <a:ln/>
        </p:spPr>
      </p:sp>
      <p:sp>
        <p:nvSpPr>
          <p:cNvPr id="11878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9724407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miter lim="800000"/>
            <a:headEnd/>
            <a:tailEnd/>
          </a:ln>
        </p:spPr>
        <p:txBody>
          <a:bodyPr/>
          <a:lstStyle/>
          <a:p>
            <a:fld id="{91342DE4-EC13-427A-8B9A-B97B302CA17B}" type="slidenum">
              <a:rPr lang="en-US" altLang="zh-CN"/>
              <a:pPr/>
              <a:t>77</a:t>
            </a:fld>
            <a:endParaRPr lang="en-US" altLang="zh-CN"/>
          </a:p>
        </p:txBody>
      </p:sp>
      <p:sp>
        <p:nvSpPr>
          <p:cNvPr id="119811" name="Rectangle 2"/>
          <p:cNvSpPr>
            <a:spLocks noGrp="1" noRot="1" noChangeAspect="1" noChangeArrowheads="1" noTextEdit="1"/>
          </p:cNvSpPr>
          <p:nvPr>
            <p:ph type="sldImg"/>
          </p:nvPr>
        </p:nvSpPr>
        <p:spPr>
          <a:xfrm>
            <a:off x="381000" y="685800"/>
            <a:ext cx="6096000" cy="3429000"/>
          </a:xfrm>
          <a:ln/>
        </p:spPr>
      </p:sp>
      <p:sp>
        <p:nvSpPr>
          <p:cNvPr id="11981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9843286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AB8D13F5-24EB-428F-9A14-9BFF8FFA1023}" type="slidenum">
              <a:rPr lang="en-US" altLang="zh-CN"/>
              <a:pPr/>
              <a:t>78</a:t>
            </a:fld>
            <a:endParaRPr lang="en-US" altLang="zh-CN"/>
          </a:p>
        </p:txBody>
      </p:sp>
      <p:sp>
        <p:nvSpPr>
          <p:cNvPr id="120835" name="Rectangle 2"/>
          <p:cNvSpPr>
            <a:spLocks noGrp="1" noRot="1" noChangeAspect="1" noChangeArrowheads="1" noTextEdit="1"/>
          </p:cNvSpPr>
          <p:nvPr>
            <p:ph type="sldImg"/>
          </p:nvPr>
        </p:nvSpPr>
        <p:spPr>
          <a:xfrm>
            <a:off x="381000" y="685800"/>
            <a:ext cx="6096000" cy="3429000"/>
          </a:xfrm>
          <a:ln/>
        </p:spPr>
      </p:sp>
      <p:sp>
        <p:nvSpPr>
          <p:cNvPr id="12083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633738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miter lim="800000"/>
            <a:headEnd/>
            <a:tailEnd/>
          </a:ln>
        </p:spPr>
        <p:txBody>
          <a:bodyPr/>
          <a:lstStyle/>
          <a:p>
            <a:fld id="{6A9B2997-E7F0-4E35-8754-3998EA0687D6}" type="slidenum">
              <a:rPr lang="en-US" altLang="zh-CN"/>
              <a:pPr/>
              <a:t>6</a:t>
            </a:fld>
            <a:endParaRPr lang="en-US" altLang="zh-CN"/>
          </a:p>
        </p:txBody>
      </p:sp>
      <p:sp>
        <p:nvSpPr>
          <p:cNvPr id="75779" name="Rectangle 2"/>
          <p:cNvSpPr>
            <a:spLocks noGrp="1" noRot="1" noChangeAspect="1" noChangeArrowheads="1" noTextEdit="1"/>
          </p:cNvSpPr>
          <p:nvPr>
            <p:ph type="sldImg"/>
          </p:nvPr>
        </p:nvSpPr>
        <p:spPr>
          <a:xfrm>
            <a:off x="381000" y="685800"/>
            <a:ext cx="6096000" cy="3429000"/>
          </a:xfrm>
          <a:ln/>
        </p:spPr>
      </p:sp>
      <p:sp>
        <p:nvSpPr>
          <p:cNvPr id="7578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7291816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miter lim="800000"/>
            <a:headEnd/>
            <a:tailEnd/>
          </a:ln>
        </p:spPr>
        <p:txBody>
          <a:bodyPr/>
          <a:lstStyle/>
          <a:p>
            <a:fld id="{DFD71ABC-B5C6-443E-BF09-0B64A45DF4EA}" type="slidenum">
              <a:rPr lang="en-US" altLang="zh-CN"/>
              <a:pPr/>
              <a:t>79</a:t>
            </a:fld>
            <a:endParaRPr lang="en-US" altLang="zh-CN"/>
          </a:p>
        </p:txBody>
      </p:sp>
      <p:sp>
        <p:nvSpPr>
          <p:cNvPr id="121859" name="Rectangle 2"/>
          <p:cNvSpPr>
            <a:spLocks noGrp="1" noRot="1" noChangeAspect="1" noChangeArrowheads="1" noTextEdit="1"/>
          </p:cNvSpPr>
          <p:nvPr>
            <p:ph type="sldImg"/>
          </p:nvPr>
        </p:nvSpPr>
        <p:spPr>
          <a:xfrm>
            <a:off x="381000" y="685800"/>
            <a:ext cx="6096000" cy="3429000"/>
          </a:xfrm>
          <a:ln/>
        </p:spPr>
      </p:sp>
      <p:sp>
        <p:nvSpPr>
          <p:cNvPr id="12186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586160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miter lim="800000"/>
            <a:headEnd/>
            <a:tailEnd/>
          </a:ln>
        </p:spPr>
        <p:txBody>
          <a:bodyPr/>
          <a:lstStyle/>
          <a:p>
            <a:fld id="{F3953717-A141-4394-B0D3-C42D3D2A0203}" type="slidenum">
              <a:rPr lang="en-US" altLang="zh-CN"/>
              <a:pPr/>
              <a:t>80</a:t>
            </a:fld>
            <a:endParaRPr lang="en-US" altLang="zh-CN"/>
          </a:p>
        </p:txBody>
      </p:sp>
      <p:sp>
        <p:nvSpPr>
          <p:cNvPr id="122883" name="Rectangle 2"/>
          <p:cNvSpPr>
            <a:spLocks noGrp="1" noRot="1" noChangeAspect="1" noChangeArrowheads="1" noTextEdit="1"/>
          </p:cNvSpPr>
          <p:nvPr>
            <p:ph type="sldImg"/>
          </p:nvPr>
        </p:nvSpPr>
        <p:spPr>
          <a:xfrm>
            <a:off x="381000" y="685800"/>
            <a:ext cx="6096000" cy="3429000"/>
          </a:xfrm>
          <a:ln/>
        </p:spPr>
      </p:sp>
      <p:sp>
        <p:nvSpPr>
          <p:cNvPr id="12288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1560822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miter lim="800000"/>
            <a:headEnd/>
            <a:tailEnd/>
          </a:ln>
        </p:spPr>
        <p:txBody>
          <a:bodyPr/>
          <a:lstStyle/>
          <a:p>
            <a:fld id="{C983CBDD-DF44-43AA-AF10-C81F3C76DC31}" type="slidenum">
              <a:rPr lang="en-US" altLang="zh-CN"/>
              <a:pPr/>
              <a:t>81</a:t>
            </a:fld>
            <a:endParaRPr lang="en-US" altLang="zh-CN"/>
          </a:p>
        </p:txBody>
      </p:sp>
      <p:sp>
        <p:nvSpPr>
          <p:cNvPr id="123907" name="Rectangle 2"/>
          <p:cNvSpPr>
            <a:spLocks noGrp="1" noRot="1" noChangeAspect="1" noChangeArrowheads="1" noTextEdit="1"/>
          </p:cNvSpPr>
          <p:nvPr>
            <p:ph type="sldImg"/>
          </p:nvPr>
        </p:nvSpPr>
        <p:spPr>
          <a:xfrm>
            <a:off x="381000" y="685800"/>
            <a:ext cx="6096000" cy="3429000"/>
          </a:xfrm>
          <a:ln/>
        </p:spPr>
      </p:sp>
      <p:sp>
        <p:nvSpPr>
          <p:cNvPr id="12390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6394728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miter lim="800000"/>
            <a:headEnd/>
            <a:tailEnd/>
          </a:ln>
        </p:spPr>
        <p:txBody>
          <a:bodyPr/>
          <a:lstStyle/>
          <a:p>
            <a:fld id="{C39471BA-A0B1-439D-ABE5-0828A941FAD1}" type="slidenum">
              <a:rPr lang="en-US" altLang="zh-CN"/>
              <a:pPr/>
              <a:t>82</a:t>
            </a:fld>
            <a:endParaRPr lang="en-US" altLang="zh-CN"/>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0499406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miter lim="800000"/>
            <a:headEnd/>
            <a:tailEnd/>
          </a:ln>
        </p:spPr>
        <p:txBody>
          <a:bodyPr/>
          <a:lstStyle/>
          <a:p>
            <a:fld id="{CA27B9F7-1EEA-4067-9A63-D30AA9520213}" type="slidenum">
              <a:rPr lang="en-US" altLang="zh-CN"/>
              <a:pPr/>
              <a:t>83</a:t>
            </a:fld>
            <a:endParaRPr lang="en-US" altLang="zh-CN"/>
          </a:p>
        </p:txBody>
      </p:sp>
      <p:sp>
        <p:nvSpPr>
          <p:cNvPr id="125955" name="Rectangle 2"/>
          <p:cNvSpPr>
            <a:spLocks noGrp="1" noRot="1" noChangeAspect="1" noChangeArrowheads="1" noTextEdit="1"/>
          </p:cNvSpPr>
          <p:nvPr>
            <p:ph type="sldImg"/>
          </p:nvPr>
        </p:nvSpPr>
        <p:spPr>
          <a:xfrm>
            <a:off x="381000" y="685800"/>
            <a:ext cx="6096000" cy="3429000"/>
          </a:xfrm>
          <a:ln/>
        </p:spPr>
      </p:sp>
      <p:sp>
        <p:nvSpPr>
          <p:cNvPr id="12595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5557508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miter lim="800000"/>
            <a:headEnd/>
            <a:tailEnd/>
          </a:ln>
        </p:spPr>
        <p:txBody>
          <a:bodyPr/>
          <a:lstStyle/>
          <a:p>
            <a:fld id="{65347985-722F-451D-AACB-8BF2977F50D7}" type="slidenum">
              <a:rPr lang="en-US" altLang="zh-CN"/>
              <a:pPr/>
              <a:t>84</a:t>
            </a:fld>
            <a:endParaRPr lang="en-US" altLang="zh-CN"/>
          </a:p>
        </p:txBody>
      </p:sp>
      <p:sp>
        <p:nvSpPr>
          <p:cNvPr id="126979" name="Rectangle 2"/>
          <p:cNvSpPr>
            <a:spLocks noGrp="1" noRot="1" noChangeAspect="1" noChangeArrowheads="1" noTextEdit="1"/>
          </p:cNvSpPr>
          <p:nvPr>
            <p:ph type="sldImg"/>
          </p:nvPr>
        </p:nvSpPr>
        <p:spPr>
          <a:xfrm>
            <a:off x="381000" y="685800"/>
            <a:ext cx="6096000" cy="3429000"/>
          </a:xfrm>
          <a:ln/>
        </p:spPr>
      </p:sp>
      <p:sp>
        <p:nvSpPr>
          <p:cNvPr id="12698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832869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miter lim="800000"/>
            <a:headEnd/>
            <a:tailEnd/>
          </a:ln>
        </p:spPr>
        <p:txBody>
          <a:bodyPr/>
          <a:lstStyle/>
          <a:p>
            <a:fld id="{CE73C07C-0588-402A-898B-13AA4BBDD230}" type="slidenum">
              <a:rPr lang="en-US" altLang="zh-CN"/>
              <a:pPr/>
              <a:t>85</a:t>
            </a:fld>
            <a:endParaRPr lang="en-US" altLang="zh-CN"/>
          </a:p>
        </p:txBody>
      </p:sp>
      <p:sp>
        <p:nvSpPr>
          <p:cNvPr id="128003" name="Rectangle 2"/>
          <p:cNvSpPr>
            <a:spLocks noGrp="1" noRot="1" noChangeAspect="1" noChangeArrowheads="1" noTextEdit="1"/>
          </p:cNvSpPr>
          <p:nvPr>
            <p:ph type="sldImg"/>
          </p:nvPr>
        </p:nvSpPr>
        <p:spPr>
          <a:xfrm>
            <a:off x="381000" y="685800"/>
            <a:ext cx="6096000" cy="3429000"/>
          </a:xfrm>
          <a:ln/>
        </p:spPr>
      </p:sp>
      <p:sp>
        <p:nvSpPr>
          <p:cNvPr id="12800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0864584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miter lim="800000"/>
            <a:headEnd/>
            <a:tailEnd/>
          </a:ln>
        </p:spPr>
        <p:txBody>
          <a:bodyPr/>
          <a:lstStyle/>
          <a:p>
            <a:fld id="{D8DA5097-F316-4490-A259-14EA0F4BEFD6}" type="slidenum">
              <a:rPr lang="en-US" altLang="zh-CN"/>
              <a:pPr/>
              <a:t>86</a:t>
            </a:fld>
            <a:endParaRPr lang="en-US" altLang="zh-CN"/>
          </a:p>
        </p:txBody>
      </p:sp>
      <p:sp>
        <p:nvSpPr>
          <p:cNvPr id="129027" name="Rectangle 2"/>
          <p:cNvSpPr>
            <a:spLocks noGrp="1" noRot="1" noChangeAspect="1" noChangeArrowheads="1" noTextEdit="1"/>
          </p:cNvSpPr>
          <p:nvPr>
            <p:ph type="sldImg"/>
          </p:nvPr>
        </p:nvSpPr>
        <p:spPr>
          <a:xfrm>
            <a:off x="381000" y="685800"/>
            <a:ext cx="6096000" cy="3429000"/>
          </a:xfrm>
          <a:ln/>
        </p:spPr>
      </p:sp>
      <p:sp>
        <p:nvSpPr>
          <p:cNvPr id="12902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7368884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miter lim="800000"/>
            <a:headEnd/>
            <a:tailEnd/>
          </a:ln>
        </p:spPr>
        <p:txBody>
          <a:bodyPr/>
          <a:lstStyle/>
          <a:p>
            <a:fld id="{3C15EE3C-6252-40C0-A5C4-8271B0DC97DB}" type="slidenum">
              <a:rPr lang="en-US" altLang="zh-CN"/>
              <a:pPr/>
              <a:t>87</a:t>
            </a:fld>
            <a:endParaRPr lang="en-US" altLang="zh-CN"/>
          </a:p>
        </p:txBody>
      </p:sp>
      <p:sp>
        <p:nvSpPr>
          <p:cNvPr id="130051" name="Rectangle 2"/>
          <p:cNvSpPr>
            <a:spLocks noGrp="1" noRot="1" noChangeAspect="1" noChangeArrowheads="1" noTextEdit="1"/>
          </p:cNvSpPr>
          <p:nvPr>
            <p:ph type="sldImg"/>
          </p:nvPr>
        </p:nvSpPr>
        <p:spPr>
          <a:xfrm>
            <a:off x="381000" y="685800"/>
            <a:ext cx="6096000" cy="3429000"/>
          </a:xfrm>
          <a:ln/>
        </p:spPr>
      </p:sp>
      <p:sp>
        <p:nvSpPr>
          <p:cNvPr id="13005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036780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miter lim="800000"/>
            <a:headEnd/>
            <a:tailEnd/>
          </a:ln>
        </p:spPr>
        <p:txBody>
          <a:bodyPr/>
          <a:lstStyle/>
          <a:p>
            <a:fld id="{8C1E8CF5-25CD-44EE-BF48-4BFDEE2D5599}" type="slidenum">
              <a:rPr lang="en-US" altLang="zh-CN"/>
              <a:pPr/>
              <a:t>88</a:t>
            </a:fld>
            <a:endParaRPr lang="en-US" altLang="zh-CN"/>
          </a:p>
        </p:txBody>
      </p:sp>
      <p:sp>
        <p:nvSpPr>
          <p:cNvPr id="131075" name="Rectangle 2"/>
          <p:cNvSpPr>
            <a:spLocks noGrp="1" noRot="1" noChangeAspect="1" noChangeArrowheads="1" noTextEdit="1"/>
          </p:cNvSpPr>
          <p:nvPr>
            <p:ph type="sldImg"/>
          </p:nvPr>
        </p:nvSpPr>
        <p:spPr>
          <a:xfrm>
            <a:off x="381000" y="685800"/>
            <a:ext cx="6096000" cy="3429000"/>
          </a:xfrm>
          <a:ln/>
        </p:spPr>
      </p:sp>
      <p:sp>
        <p:nvSpPr>
          <p:cNvPr id="13107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73630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miter lim="800000"/>
            <a:headEnd/>
            <a:tailEnd/>
          </a:ln>
        </p:spPr>
        <p:txBody>
          <a:bodyPr/>
          <a:lstStyle/>
          <a:p>
            <a:fld id="{9A5BBAEC-30C7-43DF-9A0A-A51AF5BDB552}" type="slidenum">
              <a:rPr lang="en-US" altLang="zh-CN"/>
              <a:pPr/>
              <a:t>8</a:t>
            </a:fld>
            <a:endParaRPr lang="en-US" altLang="zh-CN"/>
          </a:p>
        </p:txBody>
      </p:sp>
      <p:sp>
        <p:nvSpPr>
          <p:cNvPr id="77827" name="Rectangle 2"/>
          <p:cNvSpPr>
            <a:spLocks noGrp="1" noRot="1" noChangeAspect="1" noChangeArrowheads="1" noTextEdit="1"/>
          </p:cNvSpPr>
          <p:nvPr>
            <p:ph type="sldImg"/>
          </p:nvPr>
        </p:nvSpPr>
        <p:spPr>
          <a:xfrm>
            <a:off x="381000" y="685800"/>
            <a:ext cx="6096000" cy="3429000"/>
          </a:xfrm>
          <a:ln/>
        </p:spPr>
      </p:sp>
      <p:sp>
        <p:nvSpPr>
          <p:cNvPr id="77828" name="Rectangle 3"/>
          <p:cNvSpPr>
            <a:spLocks noGrp="1" noChangeArrowheads="1"/>
          </p:cNvSpPr>
          <p:nvPr>
            <p:ph type="body" idx="1"/>
          </p:nvPr>
        </p:nvSpPr>
        <p:spPr>
          <a:noFill/>
        </p:spPr>
        <p:txBody>
          <a:bodyPr/>
          <a:lstStyle/>
          <a:p>
            <a:r>
              <a:rPr lang="zh-CN" altLang="en-US"/>
              <a:t>进位信号由低位向高位逐级传递，所以这种加法称为行波进位传递。</a:t>
            </a:r>
          </a:p>
          <a:p>
            <a:r>
              <a:rPr lang="zh-CN" altLang="en-US"/>
              <a:t>串行加法器的延时主要受进位传递延时影响，如果一个</a:t>
            </a:r>
            <a:r>
              <a:rPr lang="en-US" altLang="zh-CN"/>
              <a:t>1</a:t>
            </a:r>
            <a:r>
              <a:rPr lang="zh-CN" altLang="en-US"/>
              <a:t>位</a:t>
            </a:r>
            <a:r>
              <a:rPr lang="en-US" altLang="zh-CN"/>
              <a:t>FA</a:t>
            </a:r>
            <a:r>
              <a:rPr lang="zh-CN" altLang="en-US"/>
              <a:t>的延时为△，则</a:t>
            </a:r>
            <a:r>
              <a:rPr lang="en-US" altLang="zh-CN"/>
              <a:t>n</a:t>
            </a:r>
            <a:r>
              <a:rPr lang="zh-CN" altLang="en-US"/>
              <a:t>位串行加法器的延时为</a:t>
            </a:r>
            <a:r>
              <a:rPr lang="en-US" altLang="zh-CN"/>
              <a:t>n </a:t>
            </a:r>
            <a:r>
              <a:rPr lang="zh-CN" altLang="en-US"/>
              <a:t>△</a:t>
            </a:r>
            <a:r>
              <a:rPr lang="en-US" altLang="zh-CN"/>
              <a:t> </a:t>
            </a:r>
            <a:r>
              <a:rPr lang="zh-CN" altLang="en-US"/>
              <a:t>。</a:t>
            </a:r>
          </a:p>
          <a:p>
            <a:pPr eaLnBrk="1" hangingPunct="1"/>
            <a:endParaRPr lang="zh-CN" altLang="zh-CN"/>
          </a:p>
        </p:txBody>
      </p:sp>
    </p:spTree>
    <p:extLst>
      <p:ext uri="{BB962C8B-B14F-4D97-AF65-F5344CB8AC3E}">
        <p14:creationId xmlns:p14="http://schemas.microsoft.com/office/powerpoint/2010/main" val="450268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xfrm>
            <a:off x="381000" y="685800"/>
            <a:ext cx="6096000" cy="3429000"/>
          </a:xfrm>
          <a:ln/>
        </p:spPr>
      </p:sp>
      <p:sp>
        <p:nvSpPr>
          <p:cNvPr id="78851" name="备注占位符 2"/>
          <p:cNvSpPr>
            <a:spLocks noGrp="1"/>
          </p:cNvSpPr>
          <p:nvPr>
            <p:ph type="body" idx="1"/>
          </p:nvPr>
        </p:nvSpPr>
        <p:spPr>
          <a:noFill/>
        </p:spPr>
        <p:txBody>
          <a:bodyPr/>
          <a:lstStyle/>
          <a:p>
            <a:pPr>
              <a:lnSpc>
                <a:spcPct val="90000"/>
              </a:lnSpc>
            </a:pPr>
            <a:r>
              <a:rPr lang="en-US" altLang="zh-CN"/>
              <a:t>n</a:t>
            </a:r>
            <a:r>
              <a:rPr lang="zh-CN" altLang="en-US"/>
              <a:t>位加法器的逻辑电路的替代设计</a:t>
            </a:r>
          </a:p>
          <a:p>
            <a:pPr>
              <a:lnSpc>
                <a:spcPct val="90000"/>
              </a:lnSpc>
            </a:pPr>
            <a:r>
              <a:rPr lang="zh-CN" altLang="en-US"/>
              <a:t>以硬件成本增加为代价，使得延时减少。</a:t>
            </a:r>
          </a:p>
          <a:p>
            <a:pPr>
              <a:lnSpc>
                <a:spcPct val="90000"/>
              </a:lnSpc>
            </a:pPr>
            <a:r>
              <a:rPr lang="zh-CN" altLang="en-US"/>
              <a:t>方式：把</a:t>
            </a:r>
            <a:r>
              <a:rPr lang="en-US" altLang="zh-CN"/>
              <a:t>FA</a:t>
            </a:r>
            <a:r>
              <a:rPr lang="zh-CN" altLang="en-US"/>
              <a:t>的进位产生与进位的传递分开</a:t>
            </a:r>
            <a:endParaRPr lang="en-US" altLang="zh-CN"/>
          </a:p>
          <a:p>
            <a:pPr>
              <a:lnSpc>
                <a:spcPct val="90000"/>
              </a:lnSpc>
            </a:pPr>
            <a:r>
              <a:rPr lang="zh-CN" altLang="en-US"/>
              <a:t>此处的</a:t>
            </a:r>
            <a:r>
              <a:rPr lang="en-US" altLang="zh-CN"/>
              <a:t>Gi</a:t>
            </a:r>
            <a:r>
              <a:rPr lang="zh-CN" altLang="en-US"/>
              <a:t>也即书上的</a:t>
            </a:r>
            <a:r>
              <a:rPr lang="en-US" altLang="zh-CN"/>
              <a:t>Cgi</a:t>
            </a:r>
            <a:r>
              <a:rPr lang="zh-CN" altLang="en-US"/>
              <a:t>，</a:t>
            </a:r>
            <a:r>
              <a:rPr lang="en-US" altLang="zh-CN"/>
              <a:t>Pi</a:t>
            </a:r>
            <a:r>
              <a:rPr lang="zh-CN" altLang="en-US"/>
              <a:t>是书上的</a:t>
            </a:r>
            <a:r>
              <a:rPr lang="en-US" altLang="zh-CN"/>
              <a:t>Cpi</a:t>
            </a:r>
            <a:endParaRPr lang="zh-CN" altLang="en-US"/>
          </a:p>
        </p:txBody>
      </p:sp>
      <p:sp>
        <p:nvSpPr>
          <p:cNvPr id="78852" name="灯片编号占位符 3"/>
          <p:cNvSpPr>
            <a:spLocks noGrp="1"/>
          </p:cNvSpPr>
          <p:nvPr>
            <p:ph type="sldNum" sz="quarter" idx="5"/>
          </p:nvPr>
        </p:nvSpPr>
        <p:spPr>
          <a:noFill/>
          <a:ln>
            <a:miter lim="800000"/>
            <a:headEnd/>
            <a:tailEnd/>
          </a:ln>
        </p:spPr>
        <p:txBody>
          <a:bodyPr/>
          <a:lstStyle/>
          <a:p>
            <a:fld id="{C47A7C29-3910-4764-89EC-51D162B3EF8E}" type="slidenum">
              <a:rPr lang="en-US" altLang="zh-CN"/>
              <a:pPr/>
              <a:t>9</a:t>
            </a:fld>
            <a:endParaRPr lang="en-US" altLang="zh-CN"/>
          </a:p>
        </p:txBody>
      </p:sp>
    </p:spTree>
    <p:extLst>
      <p:ext uri="{BB962C8B-B14F-4D97-AF65-F5344CB8AC3E}">
        <p14:creationId xmlns:p14="http://schemas.microsoft.com/office/powerpoint/2010/main" val="3629447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xfrm>
            <a:off x="381000" y="685800"/>
            <a:ext cx="6096000" cy="3429000"/>
          </a:xfrm>
          <a:ln/>
        </p:spPr>
      </p:sp>
      <p:sp>
        <p:nvSpPr>
          <p:cNvPr id="79875" name="备注占位符 2"/>
          <p:cNvSpPr>
            <a:spLocks noGrp="1"/>
          </p:cNvSpPr>
          <p:nvPr>
            <p:ph type="body" idx="1"/>
          </p:nvPr>
        </p:nvSpPr>
        <p:spPr>
          <a:noFill/>
        </p:spPr>
        <p:txBody>
          <a:bodyPr/>
          <a:lstStyle/>
          <a:p>
            <a:r>
              <a:rPr lang="zh-CN" altLang="en-US"/>
              <a:t>这个连接方式能不能解决进位传递延时问题？</a:t>
            </a:r>
          </a:p>
          <a:p>
            <a:r>
              <a:rPr lang="zh-CN" altLang="en-US"/>
              <a:t>否。进位方式仍然是行波进位。</a:t>
            </a:r>
          </a:p>
          <a:p>
            <a:r>
              <a:rPr lang="zh-CN" altLang="en-US"/>
              <a:t>解决方案：让</a:t>
            </a:r>
            <a:r>
              <a:rPr lang="en-US" altLang="zh-CN"/>
              <a:t>C</a:t>
            </a:r>
            <a:r>
              <a:rPr lang="en-US" altLang="zh-CN" baseline="-25000"/>
              <a:t>i</a:t>
            </a:r>
            <a:r>
              <a:rPr lang="zh-CN" altLang="en-US"/>
              <a:t>只依赖于</a:t>
            </a:r>
            <a:r>
              <a:rPr lang="en-US" altLang="zh-CN"/>
              <a:t>C</a:t>
            </a:r>
            <a:r>
              <a:rPr lang="en-US" altLang="zh-CN" baseline="-25000"/>
              <a:t>0</a:t>
            </a:r>
            <a:r>
              <a:rPr lang="zh-CN" altLang="en-US"/>
              <a:t>和</a:t>
            </a:r>
            <a:r>
              <a:rPr lang="en-US" altLang="zh-CN"/>
              <a:t>A</a:t>
            </a:r>
            <a:r>
              <a:rPr lang="en-US" altLang="zh-CN" baseline="-25000"/>
              <a:t>i</a:t>
            </a:r>
            <a:r>
              <a:rPr lang="zh-CN" altLang="en-US"/>
              <a:t>，</a:t>
            </a:r>
            <a:r>
              <a:rPr lang="en-US" altLang="zh-CN"/>
              <a:t>B</a:t>
            </a:r>
            <a:r>
              <a:rPr lang="en-US" altLang="zh-CN" baseline="-25000"/>
              <a:t>i</a:t>
            </a:r>
          </a:p>
          <a:p>
            <a:pPr>
              <a:lnSpc>
                <a:spcPct val="90000"/>
              </a:lnSpc>
            </a:pPr>
            <a:endParaRPr lang="zh-CN" altLang="en-US"/>
          </a:p>
        </p:txBody>
      </p:sp>
      <p:sp>
        <p:nvSpPr>
          <p:cNvPr id="79876" name="灯片编号占位符 3"/>
          <p:cNvSpPr>
            <a:spLocks noGrp="1"/>
          </p:cNvSpPr>
          <p:nvPr>
            <p:ph type="sldNum" sz="quarter" idx="5"/>
          </p:nvPr>
        </p:nvSpPr>
        <p:spPr>
          <a:noFill/>
          <a:ln>
            <a:miter lim="800000"/>
            <a:headEnd/>
            <a:tailEnd/>
          </a:ln>
        </p:spPr>
        <p:txBody>
          <a:bodyPr/>
          <a:lstStyle/>
          <a:p>
            <a:fld id="{2213903C-41FC-4FED-8271-518E43B18F00}" type="slidenum">
              <a:rPr lang="en-US" altLang="zh-CN"/>
              <a:pPr/>
              <a:t>10</a:t>
            </a:fld>
            <a:endParaRPr lang="en-US" altLang="zh-CN"/>
          </a:p>
        </p:txBody>
      </p:sp>
    </p:spTree>
    <p:extLst>
      <p:ext uri="{BB962C8B-B14F-4D97-AF65-F5344CB8AC3E}">
        <p14:creationId xmlns:p14="http://schemas.microsoft.com/office/powerpoint/2010/main" val="3817406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a:ln/>
        </p:spPr>
      </p:sp>
      <p:sp>
        <p:nvSpPr>
          <p:cNvPr id="80899" name="备注占位符 2"/>
          <p:cNvSpPr>
            <a:spLocks noGrp="1"/>
          </p:cNvSpPr>
          <p:nvPr>
            <p:ph type="body" idx="1"/>
          </p:nvPr>
        </p:nvSpPr>
        <p:spPr>
          <a:noFill/>
        </p:spPr>
        <p:txBody>
          <a:bodyPr/>
          <a:lstStyle/>
          <a:p>
            <a:pPr>
              <a:lnSpc>
                <a:spcPct val="90000"/>
              </a:lnSpc>
            </a:pPr>
            <a:r>
              <a:rPr lang="zh-CN" altLang="en-US"/>
              <a:t>传递延时此时是常数，不依赖于行波进位，只依赖于门电路的延时。</a:t>
            </a:r>
          </a:p>
        </p:txBody>
      </p:sp>
      <p:sp>
        <p:nvSpPr>
          <p:cNvPr id="80900" name="灯片编号占位符 3"/>
          <p:cNvSpPr>
            <a:spLocks noGrp="1"/>
          </p:cNvSpPr>
          <p:nvPr>
            <p:ph type="sldNum" sz="quarter" idx="5"/>
          </p:nvPr>
        </p:nvSpPr>
        <p:spPr>
          <a:noFill/>
          <a:ln>
            <a:miter lim="800000"/>
            <a:headEnd/>
            <a:tailEnd/>
          </a:ln>
        </p:spPr>
        <p:txBody>
          <a:bodyPr/>
          <a:lstStyle/>
          <a:p>
            <a:fld id="{4894EB91-735B-4D27-969D-F63A68C339F3}" type="slidenum">
              <a:rPr lang="en-US" altLang="zh-CN"/>
              <a:pPr/>
              <a:t>11</a:t>
            </a:fld>
            <a:endParaRPr lang="en-US" altLang="zh-CN"/>
          </a:p>
        </p:txBody>
      </p:sp>
    </p:spTree>
    <p:extLst>
      <p:ext uri="{BB962C8B-B14F-4D97-AF65-F5344CB8AC3E}">
        <p14:creationId xmlns:p14="http://schemas.microsoft.com/office/powerpoint/2010/main" val="1136432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17"/>
          <p:cNvGrpSpPr>
            <a:grpSpLocks/>
          </p:cNvGrpSpPr>
          <p:nvPr/>
        </p:nvGrpSpPr>
        <p:grpSpPr bwMode="auto">
          <a:xfrm>
            <a:off x="-12700" y="2708278"/>
            <a:ext cx="12244917" cy="1501775"/>
            <a:chOff x="-23" y="1319"/>
            <a:chExt cx="5799" cy="946"/>
          </a:xfrm>
        </p:grpSpPr>
        <p:sp>
          <p:nvSpPr>
            <p:cNvPr id="5" name="Freeform 18"/>
            <p:cNvSpPr>
              <a:spLocks/>
            </p:cNvSpPr>
            <p:nvPr/>
          </p:nvSpPr>
          <p:spPr bwMode="gray">
            <a:xfrm>
              <a:off x="-20" y="1319"/>
              <a:ext cx="5779" cy="946"/>
            </a:xfrm>
            <a:custGeom>
              <a:avLst/>
              <a:gdLst>
                <a:gd name="T0" fmla="*/ 6 w 5779"/>
                <a:gd name="T1" fmla="*/ 454 h 946"/>
                <a:gd name="T2" fmla="*/ 355 w 5779"/>
                <a:gd name="T3" fmla="*/ 454 h 946"/>
                <a:gd name="T4" fmla="*/ 757 w 5779"/>
                <a:gd name="T5" fmla="*/ 1 h 946"/>
                <a:gd name="T6" fmla="*/ 2511 w 5779"/>
                <a:gd name="T7" fmla="*/ 0 h 946"/>
                <a:gd name="T8" fmla="*/ 2646 w 5779"/>
                <a:gd name="T9" fmla="*/ 144 h 946"/>
                <a:gd name="T10" fmla="*/ 5779 w 5779"/>
                <a:gd name="T11" fmla="*/ 137 h 946"/>
                <a:gd name="T12" fmla="*/ 5779 w 5779"/>
                <a:gd name="T13" fmla="*/ 772 h 946"/>
                <a:gd name="T14" fmla="*/ 2899 w 5779"/>
                <a:gd name="T15" fmla="*/ 765 h 946"/>
                <a:gd name="T16" fmla="*/ 2757 w 5779"/>
                <a:gd name="T17" fmla="*/ 946 h 946"/>
                <a:gd name="T18" fmla="*/ 1883 w 5779"/>
                <a:gd name="T19" fmla="*/ 946 h 946"/>
                <a:gd name="T20" fmla="*/ 1663 w 5779"/>
                <a:gd name="T21" fmla="*/ 687 h 946"/>
                <a:gd name="T22" fmla="*/ 0 w 5779"/>
                <a:gd name="T23" fmla="*/ 687 h 946"/>
                <a:gd name="T24" fmla="*/ 35 w 5779"/>
                <a:gd name="T25" fmla="*/ 480 h 9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headEnd/>
              <a:tailEnd/>
            </a:ln>
            <a:effectLst>
              <a:outerShdw dist="77251" dir="4832261" algn="ctr" rotWithShape="0">
                <a:srgbClr val="000066">
                  <a:alpha val="18999"/>
                </a:srgbClr>
              </a:outerShdw>
            </a:effectLst>
          </p:spPr>
          <p:txBody>
            <a:bodyPr/>
            <a:lstStyle/>
            <a:p>
              <a:pPr>
                <a:defRPr/>
              </a:pPr>
              <a:endParaRPr lang="zh-CN" altLang="en-US" sz="1800" b="0">
                <a:ea typeface="+mn-ea"/>
              </a:endParaRPr>
            </a:p>
          </p:txBody>
        </p:sp>
        <p:sp>
          <p:nvSpPr>
            <p:cNvPr id="6" name="Freeform 19" descr="01_img(Global Digtal Desigm(imageState)"/>
            <p:cNvSpPr>
              <a:spLocks/>
            </p:cNvSpPr>
            <p:nvPr/>
          </p:nvSpPr>
          <p:spPr bwMode="gray">
            <a:xfrm>
              <a:off x="-23" y="1344"/>
              <a:ext cx="5799" cy="895"/>
            </a:xfrm>
            <a:custGeom>
              <a:avLst/>
              <a:gdLst>
                <a:gd name="T0" fmla="*/ 0 w 5799"/>
                <a:gd name="T1" fmla="*/ 455 h 895"/>
                <a:gd name="T2" fmla="*/ 369 w 5799"/>
                <a:gd name="T3" fmla="*/ 454 h 895"/>
                <a:gd name="T4" fmla="*/ 776 w 5799"/>
                <a:gd name="T5" fmla="*/ 0 h 895"/>
                <a:gd name="T6" fmla="*/ 2496 w 5799"/>
                <a:gd name="T7" fmla="*/ 0 h 895"/>
                <a:gd name="T8" fmla="*/ 2632 w 5799"/>
                <a:gd name="T9" fmla="*/ 136 h 895"/>
                <a:gd name="T10" fmla="*/ 5799 w 5799"/>
                <a:gd name="T11" fmla="*/ 136 h 895"/>
                <a:gd name="T12" fmla="*/ 5788 w 5799"/>
                <a:gd name="T13" fmla="*/ 727 h 895"/>
                <a:gd name="T14" fmla="*/ 2883 w 5799"/>
                <a:gd name="T15" fmla="*/ 708 h 895"/>
                <a:gd name="T16" fmla="*/ 2747 w 5799"/>
                <a:gd name="T17" fmla="*/ 895 h 895"/>
                <a:gd name="T18" fmla="*/ 1899 w 5799"/>
                <a:gd name="T19" fmla="*/ 895 h 895"/>
                <a:gd name="T20" fmla="*/ 1681 w 5799"/>
                <a:gd name="T21" fmla="*/ 635 h 895"/>
                <a:gd name="T22" fmla="*/ 7 w 5799"/>
                <a:gd name="T23" fmla="*/ 635 h 895"/>
                <a:gd name="T24" fmla="*/ 7 w 5799"/>
                <a:gd name="T25" fmla="*/ 454 h 8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headEnd/>
              <a:tailEnd/>
            </a:ln>
            <a:effectLst/>
          </p:spPr>
          <p:txBody>
            <a:bodyPr/>
            <a:lstStyle/>
            <a:p>
              <a:pPr>
                <a:defRPr/>
              </a:pPr>
              <a:endParaRPr lang="zh-CN" altLang="en-US" sz="1800" b="0">
                <a:ea typeface="+mn-ea"/>
              </a:endParaRPr>
            </a:p>
          </p:txBody>
        </p:sp>
      </p:grpSp>
      <p:sp>
        <p:nvSpPr>
          <p:cNvPr id="79874" name="Rectangle 3"/>
          <p:cNvSpPr>
            <a:spLocks noGrp="1" noChangeArrowheads="1"/>
          </p:cNvSpPr>
          <p:nvPr>
            <p:ph type="subTitle" idx="1"/>
          </p:nvPr>
        </p:nvSpPr>
        <p:spPr>
          <a:xfrm>
            <a:off x="2927351" y="4365625"/>
            <a:ext cx="8534400" cy="1752600"/>
          </a:xfrm>
        </p:spPr>
        <p:txBody>
          <a:bodyPr/>
          <a:lstStyle>
            <a:lvl1pPr marL="0" indent="0" algn="r">
              <a:buFont typeface="Wingdings" pitchFamily="2" charset="2"/>
              <a:buNone/>
              <a:defRPr sz="2400"/>
            </a:lvl1pPr>
          </a:lstStyle>
          <a:p>
            <a:r>
              <a:rPr lang="zh-CN" altLang="en-US"/>
              <a:t>单击此处编辑母版副标题样式</a:t>
            </a:r>
          </a:p>
        </p:txBody>
      </p:sp>
      <p:sp>
        <p:nvSpPr>
          <p:cNvPr id="79875" name="Rectangle 2"/>
          <p:cNvSpPr>
            <a:spLocks noGrp="1" noChangeArrowheads="1"/>
          </p:cNvSpPr>
          <p:nvPr>
            <p:ph type="ctrTitle"/>
          </p:nvPr>
        </p:nvSpPr>
        <p:spPr>
          <a:xfrm>
            <a:off x="1200151" y="1196975"/>
            <a:ext cx="10363200" cy="1470025"/>
          </a:xfrm>
        </p:spPr>
        <p:txBody>
          <a:bodyPr/>
          <a:lstStyle>
            <a:lvl1pPr>
              <a:defRPr sz="3300">
                <a:solidFill>
                  <a:schemeClr val="tx1"/>
                </a:solidFill>
              </a:defRPr>
            </a:lvl1pPr>
          </a:lstStyle>
          <a:p>
            <a:r>
              <a:rPr lang="zh-CN" altLang="en-US"/>
              <a:t>单击此处编辑母版标题样式</a:t>
            </a:r>
          </a:p>
        </p:txBody>
      </p:sp>
    </p:spTree>
    <p:extLst>
      <p:ext uri="{BB962C8B-B14F-4D97-AF65-F5344CB8AC3E}">
        <p14:creationId xmlns:p14="http://schemas.microsoft.com/office/powerpoint/2010/main" val="151952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900025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579439"/>
            <a:ext cx="2743200" cy="5900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579439"/>
            <a:ext cx="8026400" cy="59007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444079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611207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内容占位符 2"/>
          <p:cNvSpPr>
            <a:spLocks noGrp="1"/>
          </p:cNvSpPr>
          <p:nvPr>
            <p:ph sz="half" idx="1"/>
          </p:nvPr>
        </p:nvSpPr>
        <p:spPr>
          <a:xfrm>
            <a:off x="609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197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395530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197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614887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1219200" y="1676400"/>
            <a:ext cx="8839200"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1219200" y="3695700"/>
            <a:ext cx="8839200"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12732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812800" y="579438"/>
            <a:ext cx="10464800" cy="563562"/>
          </a:xfrm>
        </p:spPr>
        <p:txBody>
          <a:bodyPr/>
          <a:lstStyle/>
          <a:p>
            <a:r>
              <a:rPr lang="zh-CN" altLang="en-US"/>
              <a:t>单击此处编辑母版标题样式</a:t>
            </a:r>
          </a:p>
        </p:txBody>
      </p:sp>
      <p:sp>
        <p:nvSpPr>
          <p:cNvPr id="3" name="内容占位符 2"/>
          <p:cNvSpPr>
            <a:spLocks noGrp="1"/>
          </p:cNvSpPr>
          <p:nvPr>
            <p:ph sz="quarter" idx="1"/>
          </p:nvPr>
        </p:nvSpPr>
        <p:spPr>
          <a:xfrm>
            <a:off x="609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09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6197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00272380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37903" name="Text Box 15"/>
          <p:cNvSpPr txBox="1">
            <a:spLocks noChangeArrowheads="1"/>
          </p:cNvSpPr>
          <p:nvPr/>
        </p:nvSpPr>
        <p:spPr bwMode="auto">
          <a:xfrm>
            <a:off x="5181600" y="6400800"/>
            <a:ext cx="6807200" cy="230832"/>
          </a:xfrm>
          <a:prstGeom prst="rect">
            <a:avLst/>
          </a:prstGeom>
          <a:noFill/>
          <a:ln w="9525">
            <a:noFill/>
            <a:miter lim="800000"/>
            <a:headEnd/>
            <a:tailEnd/>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p>
        </p:txBody>
      </p:sp>
      <p:sp>
        <p:nvSpPr>
          <p:cNvPr id="37904" name="Text Box 16"/>
          <p:cNvSpPr txBox="1">
            <a:spLocks noChangeArrowheads="1"/>
          </p:cNvSpPr>
          <p:nvPr/>
        </p:nvSpPr>
        <p:spPr bwMode="auto">
          <a:xfrm>
            <a:off x="203200" y="6400800"/>
            <a:ext cx="3759200" cy="230832"/>
          </a:xfrm>
          <a:prstGeom prst="rect">
            <a:avLst/>
          </a:prstGeom>
          <a:noFill/>
          <a:ln w="9525">
            <a:noFill/>
            <a:miter lim="800000"/>
            <a:headEnd/>
            <a:tailEnd/>
          </a:ln>
          <a:effectLst/>
        </p:spPr>
        <p:txBody>
          <a:bodyPr>
            <a:spAutoFit/>
          </a:bodyPr>
          <a:lstStyle/>
          <a:p>
            <a:pPr>
              <a:spcBef>
                <a:spcPct val="50000"/>
              </a:spcBef>
            </a:pPr>
            <a:r>
              <a:rPr lang="en-US" altLang="zh-CN" sz="900" b="1">
                <a:solidFill>
                  <a:srgbClr val="FFFFFF"/>
                </a:solidFill>
                <a:ea typeface="宋体" charset="-122"/>
              </a:rPr>
              <a:t>Floyd, Digital Fundamentals, 10</a:t>
            </a:r>
            <a:r>
              <a:rPr lang="en-US" altLang="zh-CN" sz="900" b="1" baseline="30000">
                <a:solidFill>
                  <a:srgbClr val="FFFFFF"/>
                </a:solidFill>
                <a:ea typeface="宋体" charset="-122"/>
              </a:rPr>
              <a:t>th</a:t>
            </a:r>
            <a:r>
              <a:rPr lang="en-US" altLang="zh-CN" sz="900" b="1">
                <a:solidFill>
                  <a:srgbClr val="FFFFFF"/>
                </a:solidFill>
                <a:ea typeface="宋体" charset="-122"/>
              </a:rPr>
              <a:t> ed</a:t>
            </a:r>
          </a:p>
        </p:txBody>
      </p:sp>
    </p:spTree>
    <p:extLst>
      <p:ext uri="{BB962C8B-B14F-4D97-AF65-F5344CB8AC3E}">
        <p14:creationId xmlns:p14="http://schemas.microsoft.com/office/powerpoint/2010/main" val="1916809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17"/>
          <p:cNvGrpSpPr>
            <a:grpSpLocks/>
          </p:cNvGrpSpPr>
          <p:nvPr/>
        </p:nvGrpSpPr>
        <p:grpSpPr bwMode="auto">
          <a:xfrm>
            <a:off x="-12700" y="2708278"/>
            <a:ext cx="12244917" cy="1501775"/>
            <a:chOff x="-23" y="1319"/>
            <a:chExt cx="5799" cy="946"/>
          </a:xfrm>
        </p:grpSpPr>
        <p:sp>
          <p:nvSpPr>
            <p:cNvPr id="5" name="Freeform 18"/>
            <p:cNvSpPr>
              <a:spLocks/>
            </p:cNvSpPr>
            <p:nvPr/>
          </p:nvSpPr>
          <p:spPr bwMode="gray">
            <a:xfrm>
              <a:off x="-20" y="1319"/>
              <a:ext cx="5779" cy="946"/>
            </a:xfrm>
            <a:custGeom>
              <a:avLst/>
              <a:gdLst>
                <a:gd name="T0" fmla="*/ 6 w 5779"/>
                <a:gd name="T1" fmla="*/ 454 h 946"/>
                <a:gd name="T2" fmla="*/ 355 w 5779"/>
                <a:gd name="T3" fmla="*/ 454 h 946"/>
                <a:gd name="T4" fmla="*/ 757 w 5779"/>
                <a:gd name="T5" fmla="*/ 1 h 946"/>
                <a:gd name="T6" fmla="*/ 2511 w 5779"/>
                <a:gd name="T7" fmla="*/ 0 h 946"/>
                <a:gd name="T8" fmla="*/ 2646 w 5779"/>
                <a:gd name="T9" fmla="*/ 144 h 946"/>
                <a:gd name="T10" fmla="*/ 5779 w 5779"/>
                <a:gd name="T11" fmla="*/ 137 h 946"/>
                <a:gd name="T12" fmla="*/ 5779 w 5779"/>
                <a:gd name="T13" fmla="*/ 772 h 946"/>
                <a:gd name="T14" fmla="*/ 2899 w 5779"/>
                <a:gd name="T15" fmla="*/ 765 h 946"/>
                <a:gd name="T16" fmla="*/ 2757 w 5779"/>
                <a:gd name="T17" fmla="*/ 946 h 946"/>
                <a:gd name="T18" fmla="*/ 1883 w 5779"/>
                <a:gd name="T19" fmla="*/ 946 h 946"/>
                <a:gd name="T20" fmla="*/ 1663 w 5779"/>
                <a:gd name="T21" fmla="*/ 687 h 946"/>
                <a:gd name="T22" fmla="*/ 0 w 5779"/>
                <a:gd name="T23" fmla="*/ 687 h 946"/>
                <a:gd name="T24" fmla="*/ 35 w 5779"/>
                <a:gd name="T25" fmla="*/ 480 h 9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headEnd/>
              <a:tailEnd/>
            </a:ln>
            <a:effectLst>
              <a:outerShdw dist="77251" dir="4832261" algn="ctr" rotWithShape="0">
                <a:srgbClr val="000066">
                  <a:alpha val="18999"/>
                </a:srgbClr>
              </a:outerShdw>
            </a:effectLst>
          </p:spPr>
          <p:txBody>
            <a:bodyPr/>
            <a:lstStyle/>
            <a:p>
              <a:pPr>
                <a:defRPr/>
              </a:pPr>
              <a:endParaRPr lang="zh-CN" altLang="en-US" sz="1800" b="0">
                <a:ea typeface="+mn-ea"/>
              </a:endParaRPr>
            </a:p>
          </p:txBody>
        </p:sp>
        <p:sp>
          <p:nvSpPr>
            <p:cNvPr id="6" name="Freeform 19" descr="01_img(Global Digtal Desigm(imageState)"/>
            <p:cNvSpPr>
              <a:spLocks/>
            </p:cNvSpPr>
            <p:nvPr/>
          </p:nvSpPr>
          <p:spPr bwMode="gray">
            <a:xfrm>
              <a:off x="-23" y="1344"/>
              <a:ext cx="5799" cy="895"/>
            </a:xfrm>
            <a:custGeom>
              <a:avLst/>
              <a:gdLst>
                <a:gd name="T0" fmla="*/ 0 w 5799"/>
                <a:gd name="T1" fmla="*/ 455 h 895"/>
                <a:gd name="T2" fmla="*/ 369 w 5799"/>
                <a:gd name="T3" fmla="*/ 454 h 895"/>
                <a:gd name="T4" fmla="*/ 776 w 5799"/>
                <a:gd name="T5" fmla="*/ 0 h 895"/>
                <a:gd name="T6" fmla="*/ 2496 w 5799"/>
                <a:gd name="T7" fmla="*/ 0 h 895"/>
                <a:gd name="T8" fmla="*/ 2632 w 5799"/>
                <a:gd name="T9" fmla="*/ 136 h 895"/>
                <a:gd name="T10" fmla="*/ 5799 w 5799"/>
                <a:gd name="T11" fmla="*/ 136 h 895"/>
                <a:gd name="T12" fmla="*/ 5788 w 5799"/>
                <a:gd name="T13" fmla="*/ 727 h 895"/>
                <a:gd name="T14" fmla="*/ 2883 w 5799"/>
                <a:gd name="T15" fmla="*/ 708 h 895"/>
                <a:gd name="T16" fmla="*/ 2747 w 5799"/>
                <a:gd name="T17" fmla="*/ 895 h 895"/>
                <a:gd name="T18" fmla="*/ 1899 w 5799"/>
                <a:gd name="T19" fmla="*/ 895 h 895"/>
                <a:gd name="T20" fmla="*/ 1681 w 5799"/>
                <a:gd name="T21" fmla="*/ 635 h 895"/>
                <a:gd name="T22" fmla="*/ 7 w 5799"/>
                <a:gd name="T23" fmla="*/ 635 h 895"/>
                <a:gd name="T24" fmla="*/ 7 w 5799"/>
                <a:gd name="T25" fmla="*/ 454 h 8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headEnd/>
              <a:tailEnd/>
            </a:ln>
            <a:effectLst/>
          </p:spPr>
          <p:txBody>
            <a:bodyPr/>
            <a:lstStyle/>
            <a:p>
              <a:pPr>
                <a:defRPr/>
              </a:pPr>
              <a:endParaRPr lang="zh-CN" altLang="en-US" sz="1800" b="0">
                <a:ea typeface="+mn-ea"/>
              </a:endParaRPr>
            </a:p>
          </p:txBody>
        </p:sp>
      </p:grpSp>
      <p:sp>
        <p:nvSpPr>
          <p:cNvPr id="79874" name="Rectangle 3"/>
          <p:cNvSpPr>
            <a:spLocks noGrp="1" noChangeArrowheads="1"/>
          </p:cNvSpPr>
          <p:nvPr>
            <p:ph type="subTitle" idx="1"/>
          </p:nvPr>
        </p:nvSpPr>
        <p:spPr>
          <a:xfrm>
            <a:off x="2927351" y="4365625"/>
            <a:ext cx="8534400" cy="1752600"/>
          </a:xfrm>
        </p:spPr>
        <p:txBody>
          <a:bodyPr/>
          <a:lstStyle>
            <a:lvl1pPr marL="0" indent="0" algn="r">
              <a:buFont typeface="Wingdings" pitchFamily="2" charset="2"/>
              <a:buNone/>
              <a:defRPr sz="2400"/>
            </a:lvl1pPr>
          </a:lstStyle>
          <a:p>
            <a:r>
              <a:rPr lang="zh-CN" altLang="en-US"/>
              <a:t>单击此处编辑母版副标题样式</a:t>
            </a:r>
          </a:p>
        </p:txBody>
      </p:sp>
      <p:sp>
        <p:nvSpPr>
          <p:cNvPr id="79875" name="Rectangle 2"/>
          <p:cNvSpPr>
            <a:spLocks noGrp="1" noChangeArrowheads="1"/>
          </p:cNvSpPr>
          <p:nvPr>
            <p:ph type="ctrTitle"/>
          </p:nvPr>
        </p:nvSpPr>
        <p:spPr>
          <a:xfrm>
            <a:off x="1200151" y="1196975"/>
            <a:ext cx="10363200" cy="1470025"/>
          </a:xfrm>
        </p:spPr>
        <p:txBody>
          <a:bodyPr/>
          <a:lstStyle>
            <a:lvl1pPr>
              <a:defRPr sz="3300">
                <a:solidFill>
                  <a:schemeClr val="tx1"/>
                </a:solidFill>
              </a:defRPr>
            </a:lvl1pPr>
          </a:lstStyle>
          <a:p>
            <a:r>
              <a:rPr lang="zh-CN" altLang="en-US"/>
              <a:t>单击此处编辑母版标题样式</a:t>
            </a:r>
          </a:p>
        </p:txBody>
      </p:sp>
    </p:spTree>
    <p:extLst>
      <p:ext uri="{BB962C8B-B14F-4D97-AF65-F5344CB8AC3E}">
        <p14:creationId xmlns:p14="http://schemas.microsoft.com/office/powerpoint/2010/main" val="23784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9193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693165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extLst>
      <p:ext uri="{BB962C8B-B14F-4D97-AF65-F5344CB8AC3E}">
        <p14:creationId xmlns:p14="http://schemas.microsoft.com/office/powerpoint/2010/main" val="6343105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43025"/>
            <a:ext cx="5384800" cy="51371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343025"/>
            <a:ext cx="5384800" cy="51371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728684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736873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5421584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0445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26791651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21932754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9832883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579439"/>
            <a:ext cx="2743200" cy="5900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579439"/>
            <a:ext cx="8026400" cy="59007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6625862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88393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extLst>
      <p:ext uri="{BB962C8B-B14F-4D97-AF65-F5344CB8AC3E}">
        <p14:creationId xmlns:p14="http://schemas.microsoft.com/office/powerpoint/2010/main" val="28755619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内容占位符 2"/>
          <p:cNvSpPr>
            <a:spLocks noGrp="1"/>
          </p:cNvSpPr>
          <p:nvPr>
            <p:ph sz="half" idx="1"/>
          </p:nvPr>
        </p:nvSpPr>
        <p:spPr>
          <a:xfrm>
            <a:off x="609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197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49258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579438"/>
            <a:ext cx="10464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343025"/>
            <a:ext cx="5384800" cy="51371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197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580103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1219200" y="1676400"/>
            <a:ext cx="8839200"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1219200" y="3695700"/>
            <a:ext cx="8839200"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4199955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812800" y="579438"/>
            <a:ext cx="10464800" cy="563562"/>
          </a:xfrm>
        </p:spPr>
        <p:txBody>
          <a:bodyPr/>
          <a:lstStyle/>
          <a:p>
            <a:r>
              <a:rPr lang="zh-CN" altLang="en-US"/>
              <a:t>单击此处编辑母版标题样式</a:t>
            </a:r>
          </a:p>
        </p:txBody>
      </p:sp>
      <p:sp>
        <p:nvSpPr>
          <p:cNvPr id="3" name="内容占位符 2"/>
          <p:cNvSpPr>
            <a:spLocks noGrp="1"/>
          </p:cNvSpPr>
          <p:nvPr>
            <p:ph sz="quarter" idx="1"/>
          </p:nvPr>
        </p:nvSpPr>
        <p:spPr>
          <a:xfrm>
            <a:off x="609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343028"/>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09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6197600" y="3987803"/>
            <a:ext cx="5384800" cy="2492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22044620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37903" name="Text Box 15"/>
          <p:cNvSpPr txBox="1">
            <a:spLocks noChangeArrowheads="1"/>
          </p:cNvSpPr>
          <p:nvPr/>
        </p:nvSpPr>
        <p:spPr bwMode="auto">
          <a:xfrm>
            <a:off x="5181600" y="6400800"/>
            <a:ext cx="6807200" cy="230832"/>
          </a:xfrm>
          <a:prstGeom prst="rect">
            <a:avLst/>
          </a:prstGeom>
          <a:noFill/>
          <a:ln w="9525">
            <a:noFill/>
            <a:miter lim="800000"/>
            <a:headEnd/>
            <a:tailEnd/>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p>
        </p:txBody>
      </p:sp>
      <p:sp>
        <p:nvSpPr>
          <p:cNvPr id="37904" name="Text Box 16"/>
          <p:cNvSpPr txBox="1">
            <a:spLocks noChangeArrowheads="1"/>
          </p:cNvSpPr>
          <p:nvPr/>
        </p:nvSpPr>
        <p:spPr bwMode="auto">
          <a:xfrm>
            <a:off x="203200" y="6400800"/>
            <a:ext cx="3759200" cy="230832"/>
          </a:xfrm>
          <a:prstGeom prst="rect">
            <a:avLst/>
          </a:prstGeom>
          <a:noFill/>
          <a:ln w="9525">
            <a:noFill/>
            <a:miter lim="800000"/>
            <a:headEnd/>
            <a:tailEnd/>
          </a:ln>
          <a:effectLst/>
        </p:spPr>
        <p:txBody>
          <a:bodyPr>
            <a:spAutoFit/>
          </a:bodyPr>
          <a:lstStyle/>
          <a:p>
            <a:pPr>
              <a:spcBef>
                <a:spcPct val="50000"/>
              </a:spcBef>
            </a:pPr>
            <a:r>
              <a:rPr lang="en-US" altLang="zh-CN" sz="900" b="1">
                <a:solidFill>
                  <a:srgbClr val="FFFFFF"/>
                </a:solidFill>
                <a:ea typeface="宋体" charset="-122"/>
              </a:rPr>
              <a:t>Floyd, Digital Fundamentals, 10</a:t>
            </a:r>
            <a:r>
              <a:rPr lang="en-US" altLang="zh-CN" sz="900" b="1" baseline="30000">
                <a:solidFill>
                  <a:srgbClr val="FFFFFF"/>
                </a:solidFill>
                <a:ea typeface="宋体" charset="-122"/>
              </a:rPr>
              <a:t>th</a:t>
            </a:r>
            <a:r>
              <a:rPr lang="en-US" altLang="zh-CN" sz="900" b="1">
                <a:solidFill>
                  <a:srgbClr val="FFFFFF"/>
                </a:solidFill>
                <a:ea typeface="宋体" charset="-122"/>
              </a:rPr>
              <a:t> ed</a:t>
            </a:r>
          </a:p>
        </p:txBody>
      </p:sp>
    </p:spTree>
    <p:extLst>
      <p:ext uri="{BB962C8B-B14F-4D97-AF65-F5344CB8AC3E}">
        <p14:creationId xmlns:p14="http://schemas.microsoft.com/office/powerpoint/2010/main" val="4182544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s-ES" altLang="zh-CN"/>
          </a:p>
        </p:txBody>
      </p:sp>
      <p:sp>
        <p:nvSpPr>
          <p:cNvPr id="5" name="页脚占位符 4"/>
          <p:cNvSpPr>
            <a:spLocks noGrp="1"/>
          </p:cNvSpPr>
          <p:nvPr>
            <p:ph type="ftr" sz="quarter" idx="11"/>
          </p:nvPr>
        </p:nvSpPr>
        <p:spPr/>
        <p:txBody>
          <a:bodyPr/>
          <a:lstStyle>
            <a:lvl1pPr>
              <a:defRPr/>
            </a:lvl1pPr>
          </a:lstStyle>
          <a:p>
            <a:endParaRPr lang="es-ES" altLang="zh-CN"/>
          </a:p>
        </p:txBody>
      </p:sp>
      <p:sp>
        <p:nvSpPr>
          <p:cNvPr id="6" name="灯片编号占位符 5"/>
          <p:cNvSpPr>
            <a:spLocks noGrp="1"/>
          </p:cNvSpPr>
          <p:nvPr>
            <p:ph type="sldNum" sz="quarter" idx="12"/>
          </p:nvPr>
        </p:nvSpPr>
        <p:spPr/>
        <p:txBody>
          <a:bodyPr/>
          <a:lstStyle>
            <a:lvl1pPr>
              <a:defRPr/>
            </a:lvl1pPr>
          </a:lstStyle>
          <a:p>
            <a:fld id="{099B0C09-2E97-45AE-96DB-279190CFF1E0}" type="slidenum">
              <a:rPr lang="es-ES" altLang="zh-CN"/>
              <a:pPr/>
              <a:t>‹#›</a:t>
            </a:fld>
            <a:endParaRPr lang="es-ES" altLang="zh-CN"/>
          </a:p>
        </p:txBody>
      </p:sp>
    </p:spTree>
    <p:extLst>
      <p:ext uri="{BB962C8B-B14F-4D97-AF65-F5344CB8AC3E}">
        <p14:creationId xmlns:p14="http://schemas.microsoft.com/office/powerpoint/2010/main" val="42473391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endParaRPr lang="es-ES" altLang="zh-CN"/>
          </a:p>
        </p:txBody>
      </p:sp>
      <p:sp>
        <p:nvSpPr>
          <p:cNvPr id="5" name="页脚占位符 4"/>
          <p:cNvSpPr>
            <a:spLocks noGrp="1"/>
          </p:cNvSpPr>
          <p:nvPr>
            <p:ph type="ftr" sz="quarter" idx="11"/>
          </p:nvPr>
        </p:nvSpPr>
        <p:spPr/>
        <p:txBody>
          <a:bodyPr/>
          <a:lstStyle>
            <a:lvl1pPr>
              <a:defRPr/>
            </a:lvl1pPr>
          </a:lstStyle>
          <a:p>
            <a:endParaRPr lang="es-ES" altLang="zh-CN"/>
          </a:p>
        </p:txBody>
      </p:sp>
      <p:sp>
        <p:nvSpPr>
          <p:cNvPr id="6" name="灯片编号占位符 5"/>
          <p:cNvSpPr>
            <a:spLocks noGrp="1"/>
          </p:cNvSpPr>
          <p:nvPr>
            <p:ph type="sldNum" sz="quarter" idx="12"/>
          </p:nvPr>
        </p:nvSpPr>
        <p:spPr/>
        <p:txBody>
          <a:bodyPr/>
          <a:lstStyle>
            <a:lvl1pPr>
              <a:defRPr/>
            </a:lvl1pPr>
          </a:lstStyle>
          <a:p>
            <a:fld id="{8A53F210-9402-4E12-9B39-F927C5C63FF0}" type="slidenum">
              <a:rPr lang="es-ES" altLang="zh-CN"/>
              <a:pPr/>
              <a:t>‹#›</a:t>
            </a:fld>
            <a:endParaRPr lang="es-ES" altLang="zh-CN"/>
          </a:p>
        </p:txBody>
      </p:sp>
    </p:spTree>
    <p:extLst>
      <p:ext uri="{BB962C8B-B14F-4D97-AF65-F5344CB8AC3E}">
        <p14:creationId xmlns:p14="http://schemas.microsoft.com/office/powerpoint/2010/main" val="39617500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s-ES" altLang="zh-CN"/>
          </a:p>
        </p:txBody>
      </p:sp>
      <p:sp>
        <p:nvSpPr>
          <p:cNvPr id="5" name="页脚占位符 4"/>
          <p:cNvSpPr>
            <a:spLocks noGrp="1"/>
          </p:cNvSpPr>
          <p:nvPr>
            <p:ph type="ftr" sz="quarter" idx="11"/>
          </p:nvPr>
        </p:nvSpPr>
        <p:spPr/>
        <p:txBody>
          <a:bodyPr/>
          <a:lstStyle>
            <a:lvl1pPr>
              <a:defRPr/>
            </a:lvl1pPr>
          </a:lstStyle>
          <a:p>
            <a:endParaRPr lang="es-ES" altLang="zh-CN"/>
          </a:p>
        </p:txBody>
      </p:sp>
      <p:sp>
        <p:nvSpPr>
          <p:cNvPr id="6" name="灯片编号占位符 5"/>
          <p:cNvSpPr>
            <a:spLocks noGrp="1"/>
          </p:cNvSpPr>
          <p:nvPr>
            <p:ph type="sldNum" sz="quarter" idx="12"/>
          </p:nvPr>
        </p:nvSpPr>
        <p:spPr/>
        <p:txBody>
          <a:bodyPr/>
          <a:lstStyle>
            <a:lvl1pPr>
              <a:defRPr/>
            </a:lvl1pPr>
          </a:lstStyle>
          <a:p>
            <a:fld id="{1E2084CE-7AF9-4887-8980-C3CBFE7ED4C3}" type="slidenum">
              <a:rPr lang="es-ES" altLang="zh-CN"/>
              <a:pPr/>
              <a:t>‹#›</a:t>
            </a:fld>
            <a:endParaRPr lang="es-ES" altLang="zh-CN"/>
          </a:p>
        </p:txBody>
      </p:sp>
    </p:spTree>
    <p:extLst>
      <p:ext uri="{BB962C8B-B14F-4D97-AF65-F5344CB8AC3E}">
        <p14:creationId xmlns:p14="http://schemas.microsoft.com/office/powerpoint/2010/main" val="18368366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lvl1pPr>
              <a:defRPr/>
            </a:lvl1pPr>
          </a:lstStyle>
          <a:p>
            <a:endParaRPr lang="es-ES" altLang="zh-CN"/>
          </a:p>
        </p:txBody>
      </p:sp>
      <p:sp>
        <p:nvSpPr>
          <p:cNvPr id="6" name="页脚占位符 5"/>
          <p:cNvSpPr>
            <a:spLocks noGrp="1"/>
          </p:cNvSpPr>
          <p:nvPr>
            <p:ph type="ftr" sz="quarter" idx="11"/>
          </p:nvPr>
        </p:nvSpPr>
        <p:spPr/>
        <p:txBody>
          <a:bodyPr/>
          <a:lstStyle>
            <a:lvl1pPr>
              <a:defRPr/>
            </a:lvl1pPr>
          </a:lstStyle>
          <a:p>
            <a:endParaRPr lang="es-ES" altLang="zh-CN"/>
          </a:p>
        </p:txBody>
      </p:sp>
      <p:sp>
        <p:nvSpPr>
          <p:cNvPr id="7" name="灯片编号占位符 6"/>
          <p:cNvSpPr>
            <a:spLocks noGrp="1"/>
          </p:cNvSpPr>
          <p:nvPr>
            <p:ph type="sldNum" sz="quarter" idx="12"/>
          </p:nvPr>
        </p:nvSpPr>
        <p:spPr/>
        <p:txBody>
          <a:bodyPr/>
          <a:lstStyle>
            <a:lvl1pPr>
              <a:defRPr/>
            </a:lvl1pPr>
          </a:lstStyle>
          <a:p>
            <a:fld id="{05888D7B-0DA5-41F8-873E-28F407E6BA01}" type="slidenum">
              <a:rPr lang="es-ES" altLang="zh-CN"/>
              <a:pPr/>
              <a:t>‹#›</a:t>
            </a:fld>
            <a:endParaRPr lang="es-ES" altLang="zh-CN"/>
          </a:p>
        </p:txBody>
      </p:sp>
    </p:spTree>
    <p:extLst>
      <p:ext uri="{BB962C8B-B14F-4D97-AF65-F5344CB8AC3E}">
        <p14:creationId xmlns:p14="http://schemas.microsoft.com/office/powerpoint/2010/main" val="30401994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lvl1pPr>
              <a:defRPr/>
            </a:lvl1pPr>
          </a:lstStyle>
          <a:p>
            <a:endParaRPr lang="es-ES" altLang="zh-CN"/>
          </a:p>
        </p:txBody>
      </p:sp>
      <p:sp>
        <p:nvSpPr>
          <p:cNvPr id="8" name="页脚占位符 7"/>
          <p:cNvSpPr>
            <a:spLocks noGrp="1"/>
          </p:cNvSpPr>
          <p:nvPr>
            <p:ph type="ftr" sz="quarter" idx="11"/>
          </p:nvPr>
        </p:nvSpPr>
        <p:spPr/>
        <p:txBody>
          <a:bodyPr/>
          <a:lstStyle>
            <a:lvl1pPr>
              <a:defRPr/>
            </a:lvl1pPr>
          </a:lstStyle>
          <a:p>
            <a:endParaRPr lang="es-ES" altLang="zh-CN"/>
          </a:p>
        </p:txBody>
      </p:sp>
      <p:sp>
        <p:nvSpPr>
          <p:cNvPr id="9" name="灯片编号占位符 8"/>
          <p:cNvSpPr>
            <a:spLocks noGrp="1"/>
          </p:cNvSpPr>
          <p:nvPr>
            <p:ph type="sldNum" sz="quarter" idx="12"/>
          </p:nvPr>
        </p:nvSpPr>
        <p:spPr/>
        <p:txBody>
          <a:bodyPr/>
          <a:lstStyle>
            <a:lvl1pPr>
              <a:defRPr/>
            </a:lvl1pPr>
          </a:lstStyle>
          <a:p>
            <a:fld id="{DFF30137-F8E1-4D0C-8F45-35D50469526E}" type="slidenum">
              <a:rPr lang="es-ES" altLang="zh-CN"/>
              <a:pPr/>
              <a:t>‹#›</a:t>
            </a:fld>
            <a:endParaRPr lang="es-ES" altLang="zh-CN"/>
          </a:p>
        </p:txBody>
      </p:sp>
    </p:spTree>
    <p:extLst>
      <p:ext uri="{BB962C8B-B14F-4D97-AF65-F5344CB8AC3E}">
        <p14:creationId xmlns:p14="http://schemas.microsoft.com/office/powerpoint/2010/main" val="375258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43025"/>
            <a:ext cx="5384800" cy="51371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343025"/>
            <a:ext cx="5384800" cy="51371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2917559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s-ES" altLang="zh-CN"/>
          </a:p>
        </p:txBody>
      </p:sp>
      <p:sp>
        <p:nvSpPr>
          <p:cNvPr id="4" name="页脚占位符 3"/>
          <p:cNvSpPr>
            <a:spLocks noGrp="1"/>
          </p:cNvSpPr>
          <p:nvPr>
            <p:ph type="ftr" sz="quarter" idx="11"/>
          </p:nvPr>
        </p:nvSpPr>
        <p:spPr/>
        <p:txBody>
          <a:bodyPr/>
          <a:lstStyle>
            <a:lvl1pPr>
              <a:defRPr/>
            </a:lvl1pPr>
          </a:lstStyle>
          <a:p>
            <a:endParaRPr lang="es-ES" altLang="zh-CN"/>
          </a:p>
        </p:txBody>
      </p:sp>
      <p:sp>
        <p:nvSpPr>
          <p:cNvPr id="5" name="灯片编号占位符 4"/>
          <p:cNvSpPr>
            <a:spLocks noGrp="1"/>
          </p:cNvSpPr>
          <p:nvPr>
            <p:ph type="sldNum" sz="quarter" idx="12"/>
          </p:nvPr>
        </p:nvSpPr>
        <p:spPr/>
        <p:txBody>
          <a:bodyPr/>
          <a:lstStyle>
            <a:lvl1pPr>
              <a:defRPr/>
            </a:lvl1pPr>
          </a:lstStyle>
          <a:p>
            <a:fld id="{60B0A686-06E7-4B1A-AACB-A2C42A1FBFE0}" type="slidenum">
              <a:rPr lang="es-ES" altLang="zh-CN"/>
              <a:pPr/>
              <a:t>‹#›</a:t>
            </a:fld>
            <a:endParaRPr lang="es-ES" altLang="zh-CN"/>
          </a:p>
        </p:txBody>
      </p:sp>
    </p:spTree>
    <p:extLst>
      <p:ext uri="{BB962C8B-B14F-4D97-AF65-F5344CB8AC3E}">
        <p14:creationId xmlns:p14="http://schemas.microsoft.com/office/powerpoint/2010/main" val="37492556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s-ES" altLang="zh-CN"/>
          </a:p>
        </p:txBody>
      </p:sp>
      <p:sp>
        <p:nvSpPr>
          <p:cNvPr id="3" name="页脚占位符 2"/>
          <p:cNvSpPr>
            <a:spLocks noGrp="1"/>
          </p:cNvSpPr>
          <p:nvPr>
            <p:ph type="ftr" sz="quarter" idx="11"/>
          </p:nvPr>
        </p:nvSpPr>
        <p:spPr/>
        <p:txBody>
          <a:bodyPr/>
          <a:lstStyle>
            <a:lvl1pPr>
              <a:defRPr/>
            </a:lvl1pPr>
          </a:lstStyle>
          <a:p>
            <a:endParaRPr lang="es-ES" altLang="zh-CN"/>
          </a:p>
        </p:txBody>
      </p:sp>
      <p:sp>
        <p:nvSpPr>
          <p:cNvPr id="4" name="灯片编号占位符 3"/>
          <p:cNvSpPr>
            <a:spLocks noGrp="1"/>
          </p:cNvSpPr>
          <p:nvPr>
            <p:ph type="sldNum" sz="quarter" idx="12"/>
          </p:nvPr>
        </p:nvSpPr>
        <p:spPr/>
        <p:txBody>
          <a:bodyPr/>
          <a:lstStyle>
            <a:lvl1pPr>
              <a:defRPr/>
            </a:lvl1pPr>
          </a:lstStyle>
          <a:p>
            <a:fld id="{B6CDC0B8-B3C1-414B-84D4-AEAB8A5FABE2}" type="slidenum">
              <a:rPr lang="es-ES" altLang="zh-CN"/>
              <a:pPr/>
              <a:t>‹#›</a:t>
            </a:fld>
            <a:endParaRPr lang="es-ES" altLang="zh-CN"/>
          </a:p>
        </p:txBody>
      </p:sp>
    </p:spTree>
    <p:extLst>
      <p:ext uri="{BB962C8B-B14F-4D97-AF65-F5344CB8AC3E}">
        <p14:creationId xmlns:p14="http://schemas.microsoft.com/office/powerpoint/2010/main" val="20909484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s-ES" altLang="zh-CN"/>
          </a:p>
        </p:txBody>
      </p:sp>
      <p:sp>
        <p:nvSpPr>
          <p:cNvPr id="6" name="页脚占位符 5"/>
          <p:cNvSpPr>
            <a:spLocks noGrp="1"/>
          </p:cNvSpPr>
          <p:nvPr>
            <p:ph type="ftr" sz="quarter" idx="11"/>
          </p:nvPr>
        </p:nvSpPr>
        <p:spPr/>
        <p:txBody>
          <a:bodyPr/>
          <a:lstStyle>
            <a:lvl1pPr>
              <a:defRPr/>
            </a:lvl1pPr>
          </a:lstStyle>
          <a:p>
            <a:endParaRPr lang="es-ES" altLang="zh-CN"/>
          </a:p>
        </p:txBody>
      </p:sp>
      <p:sp>
        <p:nvSpPr>
          <p:cNvPr id="7" name="灯片编号占位符 6"/>
          <p:cNvSpPr>
            <a:spLocks noGrp="1"/>
          </p:cNvSpPr>
          <p:nvPr>
            <p:ph type="sldNum" sz="quarter" idx="12"/>
          </p:nvPr>
        </p:nvSpPr>
        <p:spPr/>
        <p:txBody>
          <a:bodyPr/>
          <a:lstStyle>
            <a:lvl1pPr>
              <a:defRPr/>
            </a:lvl1pPr>
          </a:lstStyle>
          <a:p>
            <a:fld id="{B21B28AC-3ABE-43AC-AF47-A02426DAA021}" type="slidenum">
              <a:rPr lang="es-ES" altLang="zh-CN"/>
              <a:pPr/>
              <a:t>‹#›</a:t>
            </a:fld>
            <a:endParaRPr lang="es-ES" altLang="zh-CN"/>
          </a:p>
        </p:txBody>
      </p:sp>
    </p:spTree>
    <p:extLst>
      <p:ext uri="{BB962C8B-B14F-4D97-AF65-F5344CB8AC3E}">
        <p14:creationId xmlns:p14="http://schemas.microsoft.com/office/powerpoint/2010/main" val="32357502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s-ES" altLang="zh-CN"/>
          </a:p>
        </p:txBody>
      </p:sp>
      <p:sp>
        <p:nvSpPr>
          <p:cNvPr id="6" name="页脚占位符 5"/>
          <p:cNvSpPr>
            <a:spLocks noGrp="1"/>
          </p:cNvSpPr>
          <p:nvPr>
            <p:ph type="ftr" sz="quarter" idx="11"/>
          </p:nvPr>
        </p:nvSpPr>
        <p:spPr/>
        <p:txBody>
          <a:bodyPr/>
          <a:lstStyle>
            <a:lvl1pPr>
              <a:defRPr/>
            </a:lvl1pPr>
          </a:lstStyle>
          <a:p>
            <a:endParaRPr lang="es-ES" altLang="zh-CN"/>
          </a:p>
        </p:txBody>
      </p:sp>
      <p:sp>
        <p:nvSpPr>
          <p:cNvPr id="7" name="灯片编号占位符 6"/>
          <p:cNvSpPr>
            <a:spLocks noGrp="1"/>
          </p:cNvSpPr>
          <p:nvPr>
            <p:ph type="sldNum" sz="quarter" idx="12"/>
          </p:nvPr>
        </p:nvSpPr>
        <p:spPr/>
        <p:txBody>
          <a:bodyPr/>
          <a:lstStyle>
            <a:lvl1pPr>
              <a:defRPr/>
            </a:lvl1pPr>
          </a:lstStyle>
          <a:p>
            <a:fld id="{78E1A2BF-39F5-4390-8809-455195160F79}" type="slidenum">
              <a:rPr lang="es-ES" altLang="zh-CN"/>
              <a:pPr/>
              <a:t>‹#›</a:t>
            </a:fld>
            <a:endParaRPr lang="es-ES" altLang="zh-CN"/>
          </a:p>
        </p:txBody>
      </p:sp>
    </p:spTree>
    <p:extLst>
      <p:ext uri="{BB962C8B-B14F-4D97-AF65-F5344CB8AC3E}">
        <p14:creationId xmlns:p14="http://schemas.microsoft.com/office/powerpoint/2010/main" val="19839337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endParaRPr lang="es-ES" altLang="zh-CN"/>
          </a:p>
        </p:txBody>
      </p:sp>
      <p:sp>
        <p:nvSpPr>
          <p:cNvPr id="5" name="页脚占位符 4"/>
          <p:cNvSpPr>
            <a:spLocks noGrp="1"/>
          </p:cNvSpPr>
          <p:nvPr>
            <p:ph type="ftr" sz="quarter" idx="11"/>
          </p:nvPr>
        </p:nvSpPr>
        <p:spPr/>
        <p:txBody>
          <a:bodyPr/>
          <a:lstStyle>
            <a:lvl1pPr>
              <a:defRPr/>
            </a:lvl1pPr>
          </a:lstStyle>
          <a:p>
            <a:endParaRPr lang="es-ES" altLang="zh-CN"/>
          </a:p>
        </p:txBody>
      </p:sp>
      <p:sp>
        <p:nvSpPr>
          <p:cNvPr id="6" name="灯片编号占位符 5"/>
          <p:cNvSpPr>
            <a:spLocks noGrp="1"/>
          </p:cNvSpPr>
          <p:nvPr>
            <p:ph type="sldNum" sz="quarter" idx="12"/>
          </p:nvPr>
        </p:nvSpPr>
        <p:spPr/>
        <p:txBody>
          <a:bodyPr/>
          <a:lstStyle>
            <a:lvl1pPr>
              <a:defRPr/>
            </a:lvl1pPr>
          </a:lstStyle>
          <a:p>
            <a:fld id="{36F357CA-E086-4588-A275-9A01905D9B9E}" type="slidenum">
              <a:rPr lang="es-ES" altLang="zh-CN"/>
              <a:pPr/>
              <a:t>‹#›</a:t>
            </a:fld>
            <a:endParaRPr lang="es-ES" altLang="zh-CN"/>
          </a:p>
        </p:txBody>
      </p:sp>
    </p:spTree>
    <p:extLst>
      <p:ext uri="{BB962C8B-B14F-4D97-AF65-F5344CB8AC3E}">
        <p14:creationId xmlns:p14="http://schemas.microsoft.com/office/powerpoint/2010/main" val="24284963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endParaRPr lang="es-ES" altLang="zh-CN"/>
          </a:p>
        </p:txBody>
      </p:sp>
      <p:sp>
        <p:nvSpPr>
          <p:cNvPr id="5" name="页脚占位符 4"/>
          <p:cNvSpPr>
            <a:spLocks noGrp="1"/>
          </p:cNvSpPr>
          <p:nvPr>
            <p:ph type="ftr" sz="quarter" idx="11"/>
          </p:nvPr>
        </p:nvSpPr>
        <p:spPr/>
        <p:txBody>
          <a:bodyPr/>
          <a:lstStyle>
            <a:lvl1pPr>
              <a:defRPr/>
            </a:lvl1pPr>
          </a:lstStyle>
          <a:p>
            <a:endParaRPr lang="es-ES" altLang="zh-CN"/>
          </a:p>
        </p:txBody>
      </p:sp>
      <p:sp>
        <p:nvSpPr>
          <p:cNvPr id="6" name="灯片编号占位符 5"/>
          <p:cNvSpPr>
            <a:spLocks noGrp="1"/>
          </p:cNvSpPr>
          <p:nvPr>
            <p:ph type="sldNum" sz="quarter" idx="12"/>
          </p:nvPr>
        </p:nvSpPr>
        <p:spPr/>
        <p:txBody>
          <a:bodyPr/>
          <a:lstStyle>
            <a:lvl1pPr>
              <a:defRPr/>
            </a:lvl1pPr>
          </a:lstStyle>
          <a:p>
            <a:fld id="{D4C3FB31-DDFC-4AFE-B40B-52F91A29D313}" type="slidenum">
              <a:rPr lang="es-ES" altLang="zh-CN"/>
              <a:pPr/>
              <a:t>‹#›</a:t>
            </a:fld>
            <a:endParaRPr lang="es-ES" altLang="zh-CN"/>
          </a:p>
        </p:txBody>
      </p:sp>
    </p:spTree>
    <p:extLst>
      <p:ext uri="{BB962C8B-B14F-4D97-AF65-F5344CB8AC3E}">
        <p14:creationId xmlns:p14="http://schemas.microsoft.com/office/powerpoint/2010/main" val="30453652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37903" name="Text Box 15"/>
          <p:cNvSpPr txBox="1">
            <a:spLocks noChangeArrowheads="1"/>
          </p:cNvSpPr>
          <p:nvPr/>
        </p:nvSpPr>
        <p:spPr bwMode="auto">
          <a:xfrm>
            <a:off x="5181600" y="6400800"/>
            <a:ext cx="6807200" cy="230832"/>
          </a:xfrm>
          <a:prstGeom prst="rect">
            <a:avLst/>
          </a:prstGeom>
          <a:noFill/>
          <a:ln w="9525">
            <a:noFill/>
            <a:miter lim="800000"/>
            <a:headEnd/>
            <a:tailEnd/>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p>
        </p:txBody>
      </p:sp>
      <p:sp>
        <p:nvSpPr>
          <p:cNvPr id="37904" name="Text Box 16"/>
          <p:cNvSpPr txBox="1">
            <a:spLocks noChangeArrowheads="1"/>
          </p:cNvSpPr>
          <p:nvPr/>
        </p:nvSpPr>
        <p:spPr bwMode="auto">
          <a:xfrm>
            <a:off x="203200" y="6400800"/>
            <a:ext cx="3759200" cy="230832"/>
          </a:xfrm>
          <a:prstGeom prst="rect">
            <a:avLst/>
          </a:prstGeom>
          <a:noFill/>
          <a:ln w="9525">
            <a:noFill/>
            <a:miter lim="800000"/>
            <a:headEnd/>
            <a:tailEnd/>
          </a:ln>
          <a:effectLst/>
        </p:spPr>
        <p:txBody>
          <a:bodyPr>
            <a:spAutoFit/>
          </a:bodyPr>
          <a:lstStyle/>
          <a:p>
            <a:pPr>
              <a:spcBef>
                <a:spcPct val="50000"/>
              </a:spcBef>
            </a:pPr>
            <a:r>
              <a:rPr lang="en-US" altLang="zh-CN" sz="900" b="1">
                <a:solidFill>
                  <a:srgbClr val="FFFFFF"/>
                </a:solidFill>
                <a:ea typeface="宋体" charset="-122"/>
              </a:rPr>
              <a:t>Floyd, Digital Fundamentals, 10</a:t>
            </a:r>
            <a:r>
              <a:rPr lang="en-US" altLang="zh-CN" sz="900" b="1" baseline="30000">
                <a:solidFill>
                  <a:srgbClr val="FFFFFF"/>
                </a:solidFill>
                <a:ea typeface="宋体" charset="-122"/>
              </a:rPr>
              <a:t>th</a:t>
            </a:r>
            <a:r>
              <a:rPr lang="en-US" altLang="zh-CN" sz="900" b="1">
                <a:solidFill>
                  <a:srgbClr val="FFFFFF"/>
                </a:solidFill>
                <a:ea typeface="宋体" charset="-122"/>
              </a:rPr>
              <a:t> ed</a:t>
            </a:r>
          </a:p>
        </p:txBody>
      </p:sp>
    </p:spTree>
    <p:extLst>
      <p:ext uri="{BB962C8B-B14F-4D97-AF65-F5344CB8AC3E}">
        <p14:creationId xmlns:p14="http://schemas.microsoft.com/office/powerpoint/2010/main" val="1690467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61739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122128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6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1473427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124348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3.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Freeform 16"/>
          <p:cNvSpPr>
            <a:spLocks/>
          </p:cNvSpPr>
          <p:nvPr/>
        </p:nvSpPr>
        <p:spPr bwMode="gray">
          <a:xfrm>
            <a:off x="2" y="360363"/>
            <a:ext cx="12198351" cy="900112"/>
          </a:xfrm>
          <a:custGeom>
            <a:avLst/>
            <a:gdLst>
              <a:gd name="T0" fmla="*/ 0 w 5763"/>
              <a:gd name="T1" fmla="*/ 584200 h 567"/>
              <a:gd name="T2" fmla="*/ 698500 w 5763"/>
              <a:gd name="T3" fmla="*/ 584200 h 567"/>
              <a:gd name="T4" fmla="*/ 1233488 w 5763"/>
              <a:gd name="T5" fmla="*/ 0 h 567"/>
              <a:gd name="T6" fmla="*/ 3432175 w 5763"/>
              <a:gd name="T7" fmla="*/ 0 h 567"/>
              <a:gd name="T8" fmla="*/ 3595688 w 5763"/>
              <a:gd name="T9" fmla="*/ 184150 h 567"/>
              <a:gd name="T10" fmla="*/ 9137650 w 5763"/>
              <a:gd name="T11" fmla="*/ 177800 h 567"/>
              <a:gd name="T12" fmla="*/ 9148763 w 5763"/>
              <a:gd name="T13" fmla="*/ 900112 h 567"/>
              <a:gd name="T14" fmla="*/ 9525 w 5763"/>
              <a:gd name="T15" fmla="*/ 882650 h 5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headEnd/>
            <a:tailEnd/>
          </a:ln>
          <a:effectLst/>
        </p:spPr>
        <p:txBody>
          <a:bodyPr/>
          <a:lstStyle/>
          <a:p>
            <a:pPr>
              <a:defRPr/>
            </a:pPr>
            <a:endParaRPr lang="zh-CN" altLang="en-US" sz="1800" b="0">
              <a:ea typeface="+mn-ea"/>
            </a:endParaRPr>
          </a:p>
        </p:txBody>
      </p:sp>
      <p:sp>
        <p:nvSpPr>
          <p:cNvPr id="1027" name="Freeform 15" descr="01b_img(Global Digtal Desigm(imageState)"/>
          <p:cNvSpPr>
            <a:spLocks/>
          </p:cNvSpPr>
          <p:nvPr/>
        </p:nvSpPr>
        <p:spPr bwMode="gray">
          <a:xfrm>
            <a:off x="-12700" y="336550"/>
            <a:ext cx="12242800" cy="838200"/>
          </a:xfrm>
          <a:custGeom>
            <a:avLst/>
            <a:gdLst>
              <a:gd name="T0" fmla="*/ 712788 w 5784"/>
              <a:gd name="T1" fmla="*/ 587375 h 528"/>
              <a:gd name="T2" fmla="*/ 1219200 w 5784"/>
              <a:gd name="T3" fmla="*/ 1588 h 528"/>
              <a:gd name="T4" fmla="*/ 3425825 w 5784"/>
              <a:gd name="T5" fmla="*/ 0 h 528"/>
              <a:gd name="T6" fmla="*/ 3584575 w 5784"/>
              <a:gd name="T7" fmla="*/ 182563 h 528"/>
              <a:gd name="T8" fmla="*/ 9182100 w 5784"/>
              <a:gd name="T9" fmla="*/ 182563 h 528"/>
              <a:gd name="T10" fmla="*/ 9174163 w 5784"/>
              <a:gd name="T11" fmla="*/ 838200 h 528"/>
              <a:gd name="T12" fmla="*/ 0 w 5784"/>
              <a:gd name="T13" fmla="*/ 823913 h 528"/>
              <a:gd name="T14" fmla="*/ 0 w 5784"/>
              <a:gd name="T15" fmla="*/ 588963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19" cstate="print"/>
            <a:srcRect/>
            <a:stretch>
              <a:fillRect/>
            </a:stretch>
          </a:blipFill>
          <a:ln w="9525">
            <a:noFill/>
            <a:round/>
            <a:headEnd/>
            <a:tailEnd/>
          </a:ln>
          <a:effectLst/>
        </p:spPr>
        <p:txBody>
          <a:bodyPr/>
          <a:lstStyle/>
          <a:p>
            <a:pPr>
              <a:defRPr/>
            </a:pPr>
            <a:endParaRPr lang="zh-CN" altLang="en-US" sz="1800" b="0">
              <a:ea typeface="+mn-ea"/>
            </a:endParaRPr>
          </a:p>
        </p:txBody>
      </p:sp>
      <p:sp>
        <p:nvSpPr>
          <p:cNvPr id="19460" name="Rectangle 3"/>
          <p:cNvSpPr>
            <a:spLocks noGrp="1" noChangeArrowheads="1"/>
          </p:cNvSpPr>
          <p:nvPr>
            <p:ph type="body" idx="1"/>
          </p:nvPr>
        </p:nvSpPr>
        <p:spPr bwMode="auto">
          <a:xfrm>
            <a:off x="609600" y="1343025"/>
            <a:ext cx="10972800" cy="5137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19461" name="Rectangle 2"/>
          <p:cNvSpPr>
            <a:spLocks noGrp="1" noChangeArrowheads="1"/>
          </p:cNvSpPr>
          <p:nvPr>
            <p:ph type="title"/>
          </p:nvPr>
        </p:nvSpPr>
        <p:spPr bwMode="white">
          <a:xfrm>
            <a:off x="812800" y="579438"/>
            <a:ext cx="104648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 name="Text Box 8"/>
          <p:cNvSpPr txBox="1">
            <a:spLocks noChangeArrowheads="1"/>
          </p:cNvSpPr>
          <p:nvPr/>
        </p:nvSpPr>
        <p:spPr bwMode="auto">
          <a:xfrm>
            <a:off x="5181600" y="6400800"/>
            <a:ext cx="6807200" cy="230832"/>
          </a:xfrm>
          <a:prstGeom prst="rect">
            <a:avLst/>
          </a:prstGeom>
          <a:noFill/>
          <a:ln w="9525">
            <a:noFill/>
            <a:miter lim="800000"/>
            <a:headEnd/>
            <a:tailEnd/>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p>
        </p:txBody>
      </p:sp>
      <p:sp>
        <p:nvSpPr>
          <p:cNvPr id="7" name="Text Box 9"/>
          <p:cNvSpPr txBox="1">
            <a:spLocks noChangeArrowheads="1"/>
          </p:cNvSpPr>
          <p:nvPr/>
        </p:nvSpPr>
        <p:spPr bwMode="auto">
          <a:xfrm>
            <a:off x="203200" y="6400800"/>
            <a:ext cx="3759200" cy="230832"/>
          </a:xfrm>
          <a:prstGeom prst="rect">
            <a:avLst/>
          </a:prstGeom>
          <a:noFill/>
          <a:ln w="9525">
            <a:noFill/>
            <a:miter lim="800000"/>
            <a:headEnd/>
            <a:tailEnd/>
          </a:ln>
          <a:effectLst/>
        </p:spPr>
        <p:txBody>
          <a:bodyPr>
            <a:spAutoFit/>
          </a:bodyPr>
          <a:lstStyle/>
          <a:p>
            <a:pPr>
              <a:spcBef>
                <a:spcPct val="50000"/>
              </a:spcBef>
            </a:pPr>
            <a:r>
              <a:rPr lang="en-US" altLang="zh-CN" sz="900">
                <a:solidFill>
                  <a:srgbClr val="996633"/>
                </a:solidFill>
                <a:ea typeface="宋体" charset="-122"/>
              </a:rPr>
              <a:t>Floyd, Digital Fundamentals, 10</a:t>
            </a:r>
            <a:r>
              <a:rPr lang="en-US" altLang="zh-CN" sz="900" baseline="30000">
                <a:solidFill>
                  <a:srgbClr val="996633"/>
                </a:solidFill>
                <a:ea typeface="宋体" charset="-122"/>
              </a:rPr>
              <a:t>th</a:t>
            </a:r>
            <a:r>
              <a:rPr lang="en-US" altLang="zh-CN" sz="900">
                <a:solidFill>
                  <a:srgbClr val="996633"/>
                </a:solidFill>
                <a:ea typeface="宋体" charset="-122"/>
              </a:rPr>
              <a:t> ed</a:t>
            </a:r>
          </a:p>
        </p:txBody>
      </p:sp>
      <p:sp>
        <p:nvSpPr>
          <p:cNvPr id="8" name="Text Box 8">
            <a:extLst>
              <a:ext uri="{FF2B5EF4-FFF2-40B4-BE49-F238E27FC236}">
                <a16:creationId xmlns:a16="http://schemas.microsoft.com/office/drawing/2014/main" id="{28C72407-17BC-45B1-A27E-63546D4C51CB}"/>
              </a:ext>
            </a:extLst>
          </p:cNvPr>
          <p:cNvSpPr txBox="1">
            <a:spLocks noChangeArrowheads="1"/>
          </p:cNvSpPr>
          <p:nvPr userDrawn="1"/>
        </p:nvSpPr>
        <p:spPr bwMode="auto">
          <a:xfrm>
            <a:off x="5181600" y="6400800"/>
            <a:ext cx="680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defRPr/>
            </a:pPr>
            <a:r>
              <a:rPr lang="en-US" altLang="zh-CN" sz="1200">
                <a:solidFill>
                  <a:srgbClr val="996633"/>
                </a:solidFill>
                <a:ea typeface="宋体" panose="02010600030101010101" pitchFamily="2" charset="-122"/>
              </a:rPr>
              <a:t>© 2009 Pearson Education, Upper Saddle River, NJ 07458. All Rights Reserved</a:t>
            </a:r>
          </a:p>
        </p:txBody>
      </p:sp>
      <p:sp>
        <p:nvSpPr>
          <p:cNvPr id="9" name="Text Box 9">
            <a:extLst>
              <a:ext uri="{FF2B5EF4-FFF2-40B4-BE49-F238E27FC236}">
                <a16:creationId xmlns:a16="http://schemas.microsoft.com/office/drawing/2014/main" id="{32EB5E5D-FA67-43A1-A990-2D1A3962B1F8}"/>
              </a:ext>
            </a:extLst>
          </p:cNvPr>
          <p:cNvSpPr txBox="1">
            <a:spLocks noChangeArrowheads="1"/>
          </p:cNvSpPr>
          <p:nvPr userDrawn="1"/>
        </p:nvSpPr>
        <p:spPr bwMode="auto">
          <a:xfrm>
            <a:off x="203200" y="6400800"/>
            <a:ext cx="375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defRPr/>
            </a:pPr>
            <a:r>
              <a:rPr lang="en-US" altLang="zh-CN" sz="1200">
                <a:solidFill>
                  <a:srgbClr val="996633"/>
                </a:solidFill>
                <a:ea typeface="宋体" panose="02010600030101010101" pitchFamily="2" charset="-122"/>
              </a:rPr>
              <a:t>Floyd, Digital Fundamentals, 10</a:t>
            </a:r>
            <a:r>
              <a:rPr lang="en-US" altLang="zh-CN" sz="1200" baseline="30000">
                <a:solidFill>
                  <a:srgbClr val="996633"/>
                </a:solidFill>
                <a:ea typeface="宋体" panose="02010600030101010101" pitchFamily="2" charset="-122"/>
              </a:rPr>
              <a:t>th</a:t>
            </a:r>
            <a:r>
              <a:rPr lang="en-US" altLang="zh-CN" sz="1200">
                <a:solidFill>
                  <a:srgbClr val="996633"/>
                </a:solidFill>
                <a:ea typeface="宋体" panose="02010600030101010101" pitchFamily="2" charset="-122"/>
              </a:rPr>
              <a:t> ed</a:t>
            </a:r>
          </a:p>
        </p:txBody>
      </p:sp>
    </p:spTree>
    <p:extLst>
      <p:ext uri="{BB962C8B-B14F-4D97-AF65-F5344CB8AC3E}">
        <p14:creationId xmlns:p14="http://schemas.microsoft.com/office/powerpoint/2010/main" val="393006320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ctr" rtl="0" eaLnBrk="1" fontAlgn="base" hangingPunct="1">
        <a:spcBef>
          <a:spcPct val="0"/>
        </a:spcBef>
        <a:spcAft>
          <a:spcPct val="0"/>
        </a:spcAft>
        <a:defRPr sz="2400" b="1">
          <a:solidFill>
            <a:schemeClr val="bg1"/>
          </a:solidFill>
          <a:latin typeface="+mj-lt"/>
          <a:ea typeface="+mj-ea"/>
          <a:cs typeface="+mj-cs"/>
        </a:defRPr>
      </a:lvl1pPr>
      <a:lvl2pPr algn="ctr" rtl="0" eaLnBrk="1" fontAlgn="base" hangingPunct="1">
        <a:spcBef>
          <a:spcPct val="0"/>
        </a:spcBef>
        <a:spcAft>
          <a:spcPct val="0"/>
        </a:spcAft>
        <a:defRPr sz="2400" b="1">
          <a:solidFill>
            <a:schemeClr val="bg1"/>
          </a:solidFill>
          <a:latin typeface="Verdana" pitchFamily="34" charset="0"/>
          <a:ea typeface="黑体" pitchFamily="2" charset="-122"/>
        </a:defRPr>
      </a:lvl2pPr>
      <a:lvl3pPr algn="ctr" rtl="0" eaLnBrk="1" fontAlgn="base" hangingPunct="1">
        <a:spcBef>
          <a:spcPct val="0"/>
        </a:spcBef>
        <a:spcAft>
          <a:spcPct val="0"/>
        </a:spcAft>
        <a:defRPr sz="2400" b="1">
          <a:solidFill>
            <a:schemeClr val="bg1"/>
          </a:solidFill>
          <a:latin typeface="Verdana" pitchFamily="34" charset="0"/>
          <a:ea typeface="黑体" pitchFamily="2" charset="-122"/>
        </a:defRPr>
      </a:lvl3pPr>
      <a:lvl4pPr algn="ctr" rtl="0" eaLnBrk="1" fontAlgn="base" hangingPunct="1">
        <a:spcBef>
          <a:spcPct val="0"/>
        </a:spcBef>
        <a:spcAft>
          <a:spcPct val="0"/>
        </a:spcAft>
        <a:defRPr sz="2400" b="1">
          <a:solidFill>
            <a:schemeClr val="bg1"/>
          </a:solidFill>
          <a:latin typeface="Verdana" pitchFamily="34" charset="0"/>
          <a:ea typeface="黑体" pitchFamily="2" charset="-122"/>
        </a:defRPr>
      </a:lvl4pPr>
      <a:lvl5pPr algn="ctr" rtl="0" eaLnBrk="1" fontAlgn="base" hangingPunct="1">
        <a:spcBef>
          <a:spcPct val="0"/>
        </a:spcBef>
        <a:spcAft>
          <a:spcPct val="0"/>
        </a:spcAft>
        <a:defRPr sz="2400" b="1">
          <a:solidFill>
            <a:schemeClr val="bg1"/>
          </a:solidFill>
          <a:latin typeface="Verdana" pitchFamily="34" charset="0"/>
          <a:ea typeface="黑体" pitchFamily="2" charset="-122"/>
        </a:defRPr>
      </a:lvl5pPr>
      <a:lvl6pPr marL="342900" algn="ctr" rtl="0" eaLnBrk="1" fontAlgn="base" hangingPunct="1">
        <a:spcBef>
          <a:spcPct val="0"/>
        </a:spcBef>
        <a:spcAft>
          <a:spcPct val="0"/>
        </a:spcAft>
        <a:defRPr sz="2400" b="1">
          <a:solidFill>
            <a:schemeClr val="bg1"/>
          </a:solidFill>
          <a:latin typeface="Verdana" pitchFamily="34" charset="0"/>
          <a:ea typeface="黑体" pitchFamily="2" charset="-122"/>
        </a:defRPr>
      </a:lvl6pPr>
      <a:lvl7pPr marL="685800" algn="ctr" rtl="0" eaLnBrk="1" fontAlgn="base" hangingPunct="1">
        <a:spcBef>
          <a:spcPct val="0"/>
        </a:spcBef>
        <a:spcAft>
          <a:spcPct val="0"/>
        </a:spcAft>
        <a:defRPr sz="2400" b="1">
          <a:solidFill>
            <a:schemeClr val="bg1"/>
          </a:solidFill>
          <a:latin typeface="Verdana" pitchFamily="34" charset="0"/>
          <a:ea typeface="黑体" pitchFamily="2" charset="-122"/>
        </a:defRPr>
      </a:lvl7pPr>
      <a:lvl8pPr marL="1028700" algn="ctr" rtl="0" eaLnBrk="1" fontAlgn="base" hangingPunct="1">
        <a:spcBef>
          <a:spcPct val="0"/>
        </a:spcBef>
        <a:spcAft>
          <a:spcPct val="0"/>
        </a:spcAft>
        <a:defRPr sz="2400" b="1">
          <a:solidFill>
            <a:schemeClr val="bg1"/>
          </a:solidFill>
          <a:latin typeface="Verdana" pitchFamily="34" charset="0"/>
          <a:ea typeface="黑体" pitchFamily="2" charset="-122"/>
        </a:defRPr>
      </a:lvl8pPr>
      <a:lvl9pPr marL="1371600" algn="ctr" rtl="0" eaLnBrk="1" fontAlgn="base" hangingPunct="1">
        <a:spcBef>
          <a:spcPct val="0"/>
        </a:spcBef>
        <a:spcAft>
          <a:spcPct val="0"/>
        </a:spcAft>
        <a:defRPr sz="2400" b="1">
          <a:solidFill>
            <a:schemeClr val="bg1"/>
          </a:solidFill>
          <a:latin typeface="Verdana" pitchFamily="34" charset="0"/>
          <a:ea typeface="黑体" pitchFamily="2" charset="-122"/>
        </a:defRPr>
      </a:lvl9pPr>
    </p:titleStyle>
    <p:bodyStyle>
      <a:lvl1pPr marL="257175" indent="-257175" algn="l" rtl="0" eaLnBrk="1" fontAlgn="base" hangingPunct="1">
        <a:spcBef>
          <a:spcPct val="20000"/>
        </a:spcBef>
        <a:spcAft>
          <a:spcPct val="0"/>
        </a:spcAft>
        <a:buClr>
          <a:schemeClr val="hlink"/>
        </a:buClr>
        <a:buFont typeface="Wingdings" pitchFamily="2" charset="2"/>
        <a:buChar char="v"/>
        <a:defRPr sz="2100" b="1">
          <a:solidFill>
            <a:schemeClr val="tx1"/>
          </a:solidFill>
          <a:latin typeface="+mn-lt"/>
          <a:ea typeface="+mn-ea"/>
          <a:cs typeface="+mn-cs"/>
        </a:defRPr>
      </a:lvl1pPr>
      <a:lvl2pPr marL="557213" indent="-214313" algn="l" rtl="0" eaLnBrk="1" fontAlgn="base" hangingPunct="1">
        <a:spcBef>
          <a:spcPct val="20000"/>
        </a:spcBef>
        <a:spcAft>
          <a:spcPct val="0"/>
        </a:spcAft>
        <a:buClr>
          <a:schemeClr val="accent2"/>
        </a:buClr>
        <a:buFont typeface="Wingdings" pitchFamily="2" charset="2"/>
        <a:buChar char="l"/>
        <a:defRPr sz="2100" b="1">
          <a:solidFill>
            <a:schemeClr val="tx1"/>
          </a:solidFill>
          <a:latin typeface="+mn-lt"/>
          <a:ea typeface="+mn-ea"/>
        </a:defRPr>
      </a:lvl2pPr>
      <a:lvl3pPr marL="857250" indent="-171450" algn="l" rtl="0" eaLnBrk="1" fontAlgn="base" hangingPunct="1">
        <a:spcBef>
          <a:spcPct val="20000"/>
        </a:spcBef>
        <a:spcAft>
          <a:spcPct val="0"/>
        </a:spcAft>
        <a:buClr>
          <a:schemeClr val="accent2"/>
        </a:buClr>
        <a:buFont typeface="Wingdings" pitchFamily="2" charset="2"/>
        <a:buChar char="l"/>
        <a:defRPr sz="2100" b="1">
          <a:solidFill>
            <a:schemeClr val="tx1"/>
          </a:solidFill>
          <a:latin typeface="+mn-lt"/>
          <a:ea typeface="+mn-ea"/>
        </a:defRPr>
      </a:lvl3pPr>
      <a:lvl4pPr marL="1200150" indent="-171450" algn="l" rtl="0" eaLnBrk="1" fontAlgn="base" hangingPunct="1">
        <a:spcBef>
          <a:spcPct val="20000"/>
        </a:spcBef>
        <a:spcAft>
          <a:spcPct val="0"/>
        </a:spcAft>
        <a:buClr>
          <a:schemeClr val="accent2"/>
        </a:buClr>
        <a:buFont typeface="Wingdings" pitchFamily="2" charset="2"/>
        <a:buChar char="–"/>
        <a:defRPr sz="1500" b="1">
          <a:solidFill>
            <a:schemeClr val="tx1"/>
          </a:solidFill>
          <a:latin typeface="+mn-lt"/>
          <a:ea typeface="+mn-ea"/>
        </a:defRPr>
      </a:lvl4pPr>
      <a:lvl5pPr marL="15430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5pPr>
      <a:lvl6pPr marL="18859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6pPr>
      <a:lvl7pPr marL="22288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7pPr>
      <a:lvl8pPr marL="25717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8pPr>
      <a:lvl9pPr marL="29146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9" cstate="print"/>
          <a:srcRect/>
          <a:stretch>
            <a:fillRect/>
          </a:stretch>
        </a:blipFill>
        <a:effectLst/>
      </p:bgPr>
    </p:bg>
    <p:spTree>
      <p:nvGrpSpPr>
        <p:cNvPr id="1" name=""/>
        <p:cNvGrpSpPr/>
        <p:nvPr/>
      </p:nvGrpSpPr>
      <p:grpSpPr>
        <a:xfrm>
          <a:off x="0" y="0"/>
          <a:ext cx="0" cy="0"/>
          <a:chOff x="0" y="0"/>
          <a:chExt cx="0" cy="0"/>
        </a:xfrm>
      </p:grpSpPr>
      <p:sp>
        <p:nvSpPr>
          <p:cNvPr id="1026" name="Freeform 16"/>
          <p:cNvSpPr>
            <a:spLocks/>
          </p:cNvSpPr>
          <p:nvPr/>
        </p:nvSpPr>
        <p:spPr bwMode="gray">
          <a:xfrm>
            <a:off x="2" y="360363"/>
            <a:ext cx="12198351" cy="900112"/>
          </a:xfrm>
          <a:custGeom>
            <a:avLst/>
            <a:gdLst>
              <a:gd name="T0" fmla="*/ 0 w 5763"/>
              <a:gd name="T1" fmla="*/ 584200 h 567"/>
              <a:gd name="T2" fmla="*/ 698500 w 5763"/>
              <a:gd name="T3" fmla="*/ 584200 h 567"/>
              <a:gd name="T4" fmla="*/ 1233488 w 5763"/>
              <a:gd name="T5" fmla="*/ 0 h 567"/>
              <a:gd name="T6" fmla="*/ 3432175 w 5763"/>
              <a:gd name="T7" fmla="*/ 0 h 567"/>
              <a:gd name="T8" fmla="*/ 3595688 w 5763"/>
              <a:gd name="T9" fmla="*/ 184150 h 567"/>
              <a:gd name="T10" fmla="*/ 9137650 w 5763"/>
              <a:gd name="T11" fmla="*/ 177800 h 567"/>
              <a:gd name="T12" fmla="*/ 9148763 w 5763"/>
              <a:gd name="T13" fmla="*/ 900112 h 567"/>
              <a:gd name="T14" fmla="*/ 9525 w 5763"/>
              <a:gd name="T15" fmla="*/ 882650 h 5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headEnd/>
            <a:tailEnd/>
          </a:ln>
          <a:effectLst/>
        </p:spPr>
        <p:txBody>
          <a:bodyPr/>
          <a:lstStyle/>
          <a:p>
            <a:pPr>
              <a:defRPr/>
            </a:pPr>
            <a:endParaRPr lang="zh-CN" altLang="en-US" sz="1800" b="0">
              <a:ea typeface="+mn-ea"/>
            </a:endParaRPr>
          </a:p>
        </p:txBody>
      </p:sp>
      <p:sp>
        <p:nvSpPr>
          <p:cNvPr id="1027" name="Freeform 15" descr="01b_img(Global Digtal Desigm(imageState)"/>
          <p:cNvSpPr>
            <a:spLocks/>
          </p:cNvSpPr>
          <p:nvPr/>
        </p:nvSpPr>
        <p:spPr bwMode="gray">
          <a:xfrm>
            <a:off x="-12700" y="336550"/>
            <a:ext cx="12242800" cy="838200"/>
          </a:xfrm>
          <a:custGeom>
            <a:avLst/>
            <a:gdLst>
              <a:gd name="T0" fmla="*/ 712788 w 5784"/>
              <a:gd name="T1" fmla="*/ 587375 h 528"/>
              <a:gd name="T2" fmla="*/ 1219200 w 5784"/>
              <a:gd name="T3" fmla="*/ 1588 h 528"/>
              <a:gd name="T4" fmla="*/ 3425825 w 5784"/>
              <a:gd name="T5" fmla="*/ 0 h 528"/>
              <a:gd name="T6" fmla="*/ 3584575 w 5784"/>
              <a:gd name="T7" fmla="*/ 182563 h 528"/>
              <a:gd name="T8" fmla="*/ 9182100 w 5784"/>
              <a:gd name="T9" fmla="*/ 182563 h 528"/>
              <a:gd name="T10" fmla="*/ 9174163 w 5784"/>
              <a:gd name="T11" fmla="*/ 838200 h 528"/>
              <a:gd name="T12" fmla="*/ 0 w 5784"/>
              <a:gd name="T13" fmla="*/ 823913 h 528"/>
              <a:gd name="T14" fmla="*/ 0 w 5784"/>
              <a:gd name="T15" fmla="*/ 588963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20" cstate="print"/>
            <a:srcRect/>
            <a:stretch>
              <a:fillRect/>
            </a:stretch>
          </a:blipFill>
          <a:ln w="9525">
            <a:noFill/>
            <a:round/>
            <a:headEnd/>
            <a:tailEnd/>
          </a:ln>
          <a:effectLst/>
        </p:spPr>
        <p:txBody>
          <a:bodyPr/>
          <a:lstStyle/>
          <a:p>
            <a:pPr>
              <a:defRPr/>
            </a:pPr>
            <a:endParaRPr lang="zh-CN" altLang="en-US" sz="1800" b="0">
              <a:ea typeface="+mn-ea"/>
            </a:endParaRPr>
          </a:p>
        </p:txBody>
      </p:sp>
      <p:sp>
        <p:nvSpPr>
          <p:cNvPr id="19460" name="Rectangle 3"/>
          <p:cNvSpPr>
            <a:spLocks noGrp="1" noChangeArrowheads="1"/>
          </p:cNvSpPr>
          <p:nvPr>
            <p:ph type="body" idx="1"/>
          </p:nvPr>
        </p:nvSpPr>
        <p:spPr bwMode="auto">
          <a:xfrm>
            <a:off x="609600" y="1343025"/>
            <a:ext cx="10972800" cy="5137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19461" name="Rectangle 2"/>
          <p:cNvSpPr>
            <a:spLocks noGrp="1" noChangeArrowheads="1"/>
          </p:cNvSpPr>
          <p:nvPr>
            <p:ph type="title"/>
          </p:nvPr>
        </p:nvSpPr>
        <p:spPr bwMode="white">
          <a:xfrm>
            <a:off x="812800" y="579438"/>
            <a:ext cx="104648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 name="Text Box 8"/>
          <p:cNvSpPr txBox="1">
            <a:spLocks noChangeArrowheads="1"/>
          </p:cNvSpPr>
          <p:nvPr/>
        </p:nvSpPr>
        <p:spPr bwMode="auto">
          <a:xfrm>
            <a:off x="5181600" y="6400800"/>
            <a:ext cx="6807200" cy="230832"/>
          </a:xfrm>
          <a:prstGeom prst="rect">
            <a:avLst/>
          </a:prstGeom>
          <a:noFill/>
          <a:ln w="9525">
            <a:noFill/>
            <a:miter lim="800000"/>
            <a:headEnd/>
            <a:tailEnd/>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p>
        </p:txBody>
      </p:sp>
      <p:sp>
        <p:nvSpPr>
          <p:cNvPr id="7" name="Text Box 9"/>
          <p:cNvSpPr txBox="1">
            <a:spLocks noChangeArrowheads="1"/>
          </p:cNvSpPr>
          <p:nvPr/>
        </p:nvSpPr>
        <p:spPr bwMode="auto">
          <a:xfrm>
            <a:off x="203200" y="6400800"/>
            <a:ext cx="3759200" cy="230832"/>
          </a:xfrm>
          <a:prstGeom prst="rect">
            <a:avLst/>
          </a:prstGeom>
          <a:noFill/>
          <a:ln w="9525">
            <a:noFill/>
            <a:miter lim="800000"/>
            <a:headEnd/>
            <a:tailEnd/>
          </a:ln>
          <a:effectLst/>
        </p:spPr>
        <p:txBody>
          <a:bodyPr>
            <a:spAutoFit/>
          </a:bodyPr>
          <a:lstStyle/>
          <a:p>
            <a:pPr>
              <a:spcBef>
                <a:spcPct val="50000"/>
              </a:spcBef>
            </a:pPr>
            <a:r>
              <a:rPr lang="en-US" altLang="zh-CN" sz="900">
                <a:solidFill>
                  <a:srgbClr val="996633"/>
                </a:solidFill>
                <a:ea typeface="宋体" charset="-122"/>
              </a:rPr>
              <a:t>Floyd, Digital Fundamentals, 10</a:t>
            </a:r>
            <a:r>
              <a:rPr lang="en-US" altLang="zh-CN" sz="900" baseline="30000">
                <a:solidFill>
                  <a:srgbClr val="996633"/>
                </a:solidFill>
                <a:ea typeface="宋体" charset="-122"/>
              </a:rPr>
              <a:t>th</a:t>
            </a:r>
            <a:r>
              <a:rPr lang="en-US" altLang="zh-CN" sz="900">
                <a:solidFill>
                  <a:srgbClr val="996633"/>
                </a:solidFill>
                <a:ea typeface="宋体" charset="-122"/>
              </a:rPr>
              <a:t> ed</a:t>
            </a:r>
          </a:p>
        </p:txBody>
      </p:sp>
    </p:spTree>
    <p:extLst>
      <p:ext uri="{BB962C8B-B14F-4D97-AF65-F5344CB8AC3E}">
        <p14:creationId xmlns:p14="http://schemas.microsoft.com/office/powerpoint/2010/main" val="256632276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ctr" rtl="0" eaLnBrk="1" fontAlgn="base" hangingPunct="1">
        <a:spcBef>
          <a:spcPct val="0"/>
        </a:spcBef>
        <a:spcAft>
          <a:spcPct val="0"/>
        </a:spcAft>
        <a:defRPr sz="2400" b="1">
          <a:solidFill>
            <a:schemeClr val="bg1"/>
          </a:solidFill>
          <a:latin typeface="+mj-lt"/>
          <a:ea typeface="+mj-ea"/>
          <a:cs typeface="+mj-cs"/>
        </a:defRPr>
      </a:lvl1pPr>
      <a:lvl2pPr algn="ctr" rtl="0" eaLnBrk="1" fontAlgn="base" hangingPunct="1">
        <a:spcBef>
          <a:spcPct val="0"/>
        </a:spcBef>
        <a:spcAft>
          <a:spcPct val="0"/>
        </a:spcAft>
        <a:defRPr sz="2400" b="1">
          <a:solidFill>
            <a:schemeClr val="bg1"/>
          </a:solidFill>
          <a:latin typeface="Verdana" pitchFamily="34" charset="0"/>
          <a:ea typeface="黑体" pitchFamily="2" charset="-122"/>
        </a:defRPr>
      </a:lvl2pPr>
      <a:lvl3pPr algn="ctr" rtl="0" eaLnBrk="1" fontAlgn="base" hangingPunct="1">
        <a:spcBef>
          <a:spcPct val="0"/>
        </a:spcBef>
        <a:spcAft>
          <a:spcPct val="0"/>
        </a:spcAft>
        <a:defRPr sz="2400" b="1">
          <a:solidFill>
            <a:schemeClr val="bg1"/>
          </a:solidFill>
          <a:latin typeface="Verdana" pitchFamily="34" charset="0"/>
          <a:ea typeface="黑体" pitchFamily="2" charset="-122"/>
        </a:defRPr>
      </a:lvl3pPr>
      <a:lvl4pPr algn="ctr" rtl="0" eaLnBrk="1" fontAlgn="base" hangingPunct="1">
        <a:spcBef>
          <a:spcPct val="0"/>
        </a:spcBef>
        <a:spcAft>
          <a:spcPct val="0"/>
        </a:spcAft>
        <a:defRPr sz="2400" b="1">
          <a:solidFill>
            <a:schemeClr val="bg1"/>
          </a:solidFill>
          <a:latin typeface="Verdana" pitchFamily="34" charset="0"/>
          <a:ea typeface="黑体" pitchFamily="2" charset="-122"/>
        </a:defRPr>
      </a:lvl4pPr>
      <a:lvl5pPr algn="ctr" rtl="0" eaLnBrk="1" fontAlgn="base" hangingPunct="1">
        <a:spcBef>
          <a:spcPct val="0"/>
        </a:spcBef>
        <a:spcAft>
          <a:spcPct val="0"/>
        </a:spcAft>
        <a:defRPr sz="2400" b="1">
          <a:solidFill>
            <a:schemeClr val="bg1"/>
          </a:solidFill>
          <a:latin typeface="Verdana" pitchFamily="34" charset="0"/>
          <a:ea typeface="黑体" pitchFamily="2" charset="-122"/>
        </a:defRPr>
      </a:lvl5pPr>
      <a:lvl6pPr marL="342900" algn="ctr" rtl="0" eaLnBrk="1" fontAlgn="base" hangingPunct="1">
        <a:spcBef>
          <a:spcPct val="0"/>
        </a:spcBef>
        <a:spcAft>
          <a:spcPct val="0"/>
        </a:spcAft>
        <a:defRPr sz="2400" b="1">
          <a:solidFill>
            <a:schemeClr val="bg1"/>
          </a:solidFill>
          <a:latin typeface="Verdana" pitchFamily="34" charset="0"/>
          <a:ea typeface="黑体" pitchFamily="2" charset="-122"/>
        </a:defRPr>
      </a:lvl6pPr>
      <a:lvl7pPr marL="685800" algn="ctr" rtl="0" eaLnBrk="1" fontAlgn="base" hangingPunct="1">
        <a:spcBef>
          <a:spcPct val="0"/>
        </a:spcBef>
        <a:spcAft>
          <a:spcPct val="0"/>
        </a:spcAft>
        <a:defRPr sz="2400" b="1">
          <a:solidFill>
            <a:schemeClr val="bg1"/>
          </a:solidFill>
          <a:latin typeface="Verdana" pitchFamily="34" charset="0"/>
          <a:ea typeface="黑体" pitchFamily="2" charset="-122"/>
        </a:defRPr>
      </a:lvl7pPr>
      <a:lvl8pPr marL="1028700" algn="ctr" rtl="0" eaLnBrk="1" fontAlgn="base" hangingPunct="1">
        <a:spcBef>
          <a:spcPct val="0"/>
        </a:spcBef>
        <a:spcAft>
          <a:spcPct val="0"/>
        </a:spcAft>
        <a:defRPr sz="2400" b="1">
          <a:solidFill>
            <a:schemeClr val="bg1"/>
          </a:solidFill>
          <a:latin typeface="Verdana" pitchFamily="34" charset="0"/>
          <a:ea typeface="黑体" pitchFamily="2" charset="-122"/>
        </a:defRPr>
      </a:lvl8pPr>
      <a:lvl9pPr marL="1371600" algn="ctr" rtl="0" eaLnBrk="1" fontAlgn="base" hangingPunct="1">
        <a:spcBef>
          <a:spcPct val="0"/>
        </a:spcBef>
        <a:spcAft>
          <a:spcPct val="0"/>
        </a:spcAft>
        <a:defRPr sz="2400" b="1">
          <a:solidFill>
            <a:schemeClr val="bg1"/>
          </a:solidFill>
          <a:latin typeface="Verdana" pitchFamily="34" charset="0"/>
          <a:ea typeface="黑体" pitchFamily="2" charset="-122"/>
        </a:defRPr>
      </a:lvl9pPr>
    </p:titleStyle>
    <p:bodyStyle>
      <a:lvl1pPr marL="257175" indent="-257175" algn="l" rtl="0" eaLnBrk="1" fontAlgn="base" hangingPunct="1">
        <a:spcBef>
          <a:spcPct val="20000"/>
        </a:spcBef>
        <a:spcAft>
          <a:spcPct val="0"/>
        </a:spcAft>
        <a:buClr>
          <a:schemeClr val="hlink"/>
        </a:buClr>
        <a:buFont typeface="Wingdings" pitchFamily="2" charset="2"/>
        <a:buChar char="v"/>
        <a:defRPr sz="2100" b="1">
          <a:solidFill>
            <a:schemeClr val="tx1"/>
          </a:solidFill>
          <a:latin typeface="+mn-lt"/>
          <a:ea typeface="+mn-ea"/>
          <a:cs typeface="+mn-cs"/>
        </a:defRPr>
      </a:lvl1pPr>
      <a:lvl2pPr marL="557213" indent="-214313" algn="l" rtl="0" eaLnBrk="1" fontAlgn="base" hangingPunct="1">
        <a:spcBef>
          <a:spcPct val="20000"/>
        </a:spcBef>
        <a:spcAft>
          <a:spcPct val="0"/>
        </a:spcAft>
        <a:buClr>
          <a:schemeClr val="accent2"/>
        </a:buClr>
        <a:buFont typeface="Wingdings" pitchFamily="2" charset="2"/>
        <a:buChar char="l"/>
        <a:defRPr sz="2100" b="1">
          <a:solidFill>
            <a:schemeClr val="tx1"/>
          </a:solidFill>
          <a:latin typeface="+mn-lt"/>
          <a:ea typeface="+mn-ea"/>
        </a:defRPr>
      </a:lvl2pPr>
      <a:lvl3pPr marL="857250" indent="-171450" algn="l" rtl="0" eaLnBrk="1" fontAlgn="base" hangingPunct="1">
        <a:spcBef>
          <a:spcPct val="20000"/>
        </a:spcBef>
        <a:spcAft>
          <a:spcPct val="0"/>
        </a:spcAft>
        <a:buClr>
          <a:schemeClr val="accent2"/>
        </a:buClr>
        <a:buFont typeface="Wingdings" pitchFamily="2" charset="2"/>
        <a:buChar char="l"/>
        <a:defRPr sz="2100" b="1">
          <a:solidFill>
            <a:schemeClr val="tx1"/>
          </a:solidFill>
          <a:latin typeface="+mn-lt"/>
          <a:ea typeface="+mn-ea"/>
        </a:defRPr>
      </a:lvl3pPr>
      <a:lvl4pPr marL="1200150" indent="-171450" algn="l" rtl="0" eaLnBrk="1" fontAlgn="base" hangingPunct="1">
        <a:spcBef>
          <a:spcPct val="20000"/>
        </a:spcBef>
        <a:spcAft>
          <a:spcPct val="0"/>
        </a:spcAft>
        <a:buClr>
          <a:schemeClr val="accent2"/>
        </a:buClr>
        <a:buFont typeface="Wingdings" pitchFamily="2" charset="2"/>
        <a:buChar char="–"/>
        <a:defRPr sz="1500" b="1">
          <a:solidFill>
            <a:schemeClr val="tx1"/>
          </a:solidFill>
          <a:latin typeface="+mn-lt"/>
          <a:ea typeface="+mn-ea"/>
        </a:defRPr>
      </a:lvl4pPr>
      <a:lvl5pPr marL="15430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5pPr>
      <a:lvl6pPr marL="18859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6pPr>
      <a:lvl7pPr marL="22288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7pPr>
      <a:lvl8pPr marL="25717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8pPr>
      <a:lvl9pPr marL="2914650" indent="-171450" algn="l" rtl="0" eaLnBrk="1" fontAlgn="base" hangingPunct="1">
        <a:spcBef>
          <a:spcPct val="20000"/>
        </a:spcBef>
        <a:spcAft>
          <a:spcPct val="0"/>
        </a:spcAft>
        <a:buClr>
          <a:schemeClr val="accent2"/>
        </a:buClr>
        <a:buFont typeface="Wingdings" pitchFamily="2" charset="2"/>
        <a:buChar char="l"/>
        <a:defRPr sz="1200"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ltLang="zh-CN"/>
              <a:t>Haga clic para cambiar el estilo de título	</a:t>
            </a:r>
          </a:p>
        </p:txBody>
      </p:sp>
      <p:sp>
        <p:nvSpPr>
          <p:cNvPr id="1027" name="Rectangle 3"/>
          <p:cNvSpPr>
            <a:spLocks noGrp="1" noChangeArrowheads="1"/>
          </p:cNvSpPr>
          <p:nvPr>
            <p:ph type="body" idx="1"/>
          </p:nvPr>
        </p:nvSpPr>
        <p:spPr bwMode="auto">
          <a:xfrm>
            <a:off x="609600" y="1600203"/>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a:ea typeface="宋体" pitchFamily="2" charset="-122"/>
              </a:defRPr>
            </a:lvl1pPr>
          </a:lstStyle>
          <a:p>
            <a:endParaRPr lang="es-ES" altLang="zh-CN"/>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a:ea typeface="宋体" pitchFamily="2" charset="-122"/>
              </a:defRPr>
            </a:lvl1pPr>
          </a:lstStyle>
          <a:p>
            <a:endParaRPr lang="es-ES" altLang="zh-CN"/>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ea typeface="宋体" pitchFamily="2" charset="-122"/>
              </a:defRPr>
            </a:lvl1pPr>
          </a:lstStyle>
          <a:p>
            <a:fld id="{02DE0678-F739-4320-9EB0-3FBD22FA090E}" type="slidenum">
              <a:rPr lang="es-ES" altLang="zh-CN"/>
              <a:pPr/>
              <a:t>‹#›</a:t>
            </a:fld>
            <a:endParaRPr lang="es-ES" altLang="zh-CN"/>
          </a:p>
        </p:txBody>
      </p:sp>
      <p:sp>
        <p:nvSpPr>
          <p:cNvPr id="7" name="Text Box 8"/>
          <p:cNvSpPr txBox="1">
            <a:spLocks noChangeArrowheads="1"/>
          </p:cNvSpPr>
          <p:nvPr/>
        </p:nvSpPr>
        <p:spPr bwMode="auto">
          <a:xfrm>
            <a:off x="5181600" y="6400800"/>
            <a:ext cx="6807200" cy="230832"/>
          </a:xfrm>
          <a:prstGeom prst="rect">
            <a:avLst/>
          </a:prstGeom>
          <a:noFill/>
          <a:ln w="9525">
            <a:noFill/>
            <a:miter lim="800000"/>
            <a:headEnd/>
            <a:tailEnd/>
          </a:ln>
          <a:effectLst/>
        </p:spPr>
        <p:txBody>
          <a:bodyPr>
            <a:spAutoFit/>
          </a:bodyPr>
          <a:lstStyle/>
          <a:p>
            <a:pPr eaLnBrk="1" hangingPunct="1">
              <a:spcBef>
                <a:spcPct val="50000"/>
              </a:spcBef>
            </a:pPr>
            <a:r>
              <a:rPr lang="en-US" altLang="zh-CN" sz="900">
                <a:solidFill>
                  <a:srgbClr val="996633"/>
                </a:solidFill>
                <a:ea typeface="宋体" charset="-122"/>
              </a:rPr>
              <a:t>© 2009 Pearson Education, Upper Saddle River, NJ 07458. All Rights Reserved</a:t>
            </a:r>
          </a:p>
        </p:txBody>
      </p:sp>
      <p:sp>
        <p:nvSpPr>
          <p:cNvPr id="8" name="Text Box 9"/>
          <p:cNvSpPr txBox="1">
            <a:spLocks noChangeArrowheads="1"/>
          </p:cNvSpPr>
          <p:nvPr/>
        </p:nvSpPr>
        <p:spPr bwMode="auto">
          <a:xfrm>
            <a:off x="203200" y="6400800"/>
            <a:ext cx="3759200" cy="230832"/>
          </a:xfrm>
          <a:prstGeom prst="rect">
            <a:avLst/>
          </a:prstGeom>
          <a:noFill/>
          <a:ln w="9525">
            <a:noFill/>
            <a:miter lim="800000"/>
            <a:headEnd/>
            <a:tailEnd/>
          </a:ln>
          <a:effectLst/>
        </p:spPr>
        <p:txBody>
          <a:bodyPr>
            <a:spAutoFit/>
          </a:bodyPr>
          <a:lstStyle/>
          <a:p>
            <a:pPr>
              <a:spcBef>
                <a:spcPct val="50000"/>
              </a:spcBef>
            </a:pPr>
            <a:r>
              <a:rPr lang="en-US" altLang="zh-CN" sz="900">
                <a:solidFill>
                  <a:srgbClr val="996633"/>
                </a:solidFill>
                <a:ea typeface="宋体" charset="-122"/>
              </a:rPr>
              <a:t>Floyd, Digital Fundamentals, 10</a:t>
            </a:r>
            <a:r>
              <a:rPr lang="en-US" altLang="zh-CN" sz="900" baseline="30000">
                <a:solidFill>
                  <a:srgbClr val="996633"/>
                </a:solidFill>
                <a:ea typeface="宋体" charset="-122"/>
              </a:rPr>
              <a:t>th</a:t>
            </a:r>
            <a:r>
              <a:rPr lang="en-US" altLang="zh-CN" sz="900">
                <a:solidFill>
                  <a:srgbClr val="996633"/>
                </a:solidFill>
                <a:ea typeface="宋体" charset="-122"/>
              </a:rPr>
              <a:t> ed</a:t>
            </a:r>
          </a:p>
        </p:txBody>
      </p:sp>
    </p:spTree>
    <p:extLst>
      <p:ext uri="{BB962C8B-B14F-4D97-AF65-F5344CB8AC3E}">
        <p14:creationId xmlns:p14="http://schemas.microsoft.com/office/powerpoint/2010/main" val="315874973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Lst>
  <p:txStyles>
    <p:titleStyle>
      <a:lvl1pPr algn="ctr" rtl="0" eaLnBrk="1" fontAlgn="base" hangingPunct="1">
        <a:spcBef>
          <a:spcPct val="0"/>
        </a:spcBef>
        <a:spcAft>
          <a:spcPct val="0"/>
        </a:spcAft>
        <a:defRPr sz="33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charset="0"/>
          <a:cs typeface="Arial" charset="0"/>
        </a:defRPr>
      </a:lvl2pPr>
      <a:lvl3pPr algn="ctr" rtl="0" eaLnBrk="1" fontAlgn="base" hangingPunct="1">
        <a:spcBef>
          <a:spcPct val="0"/>
        </a:spcBef>
        <a:spcAft>
          <a:spcPct val="0"/>
        </a:spcAft>
        <a:defRPr sz="3300">
          <a:solidFill>
            <a:schemeClr val="tx2"/>
          </a:solidFill>
          <a:latin typeface="Arial" charset="0"/>
          <a:cs typeface="Arial" charset="0"/>
        </a:defRPr>
      </a:lvl3pPr>
      <a:lvl4pPr algn="ctr" rtl="0" eaLnBrk="1" fontAlgn="base" hangingPunct="1">
        <a:spcBef>
          <a:spcPct val="0"/>
        </a:spcBef>
        <a:spcAft>
          <a:spcPct val="0"/>
        </a:spcAft>
        <a:defRPr sz="3300">
          <a:solidFill>
            <a:schemeClr val="tx2"/>
          </a:solidFill>
          <a:latin typeface="Arial" charset="0"/>
          <a:cs typeface="Arial" charset="0"/>
        </a:defRPr>
      </a:lvl4pPr>
      <a:lvl5pPr algn="ctr" rtl="0" eaLnBrk="1" fontAlgn="base" hangingPunct="1">
        <a:spcBef>
          <a:spcPct val="0"/>
        </a:spcBef>
        <a:spcAft>
          <a:spcPct val="0"/>
        </a:spcAft>
        <a:defRPr sz="3300">
          <a:solidFill>
            <a:schemeClr val="tx2"/>
          </a:solidFill>
          <a:latin typeface="Arial" charset="0"/>
          <a:cs typeface="Arial" charset="0"/>
        </a:defRPr>
      </a:lvl5pPr>
      <a:lvl6pPr marL="342900" algn="ctr" rtl="0" eaLnBrk="1" fontAlgn="base" hangingPunct="1">
        <a:spcBef>
          <a:spcPct val="0"/>
        </a:spcBef>
        <a:spcAft>
          <a:spcPct val="0"/>
        </a:spcAft>
        <a:defRPr sz="3300">
          <a:solidFill>
            <a:schemeClr val="tx2"/>
          </a:solidFill>
          <a:latin typeface="Arial" charset="0"/>
          <a:cs typeface="Arial" charset="0"/>
        </a:defRPr>
      </a:lvl6pPr>
      <a:lvl7pPr marL="685800" algn="ctr" rtl="0" eaLnBrk="1" fontAlgn="base" hangingPunct="1">
        <a:spcBef>
          <a:spcPct val="0"/>
        </a:spcBef>
        <a:spcAft>
          <a:spcPct val="0"/>
        </a:spcAft>
        <a:defRPr sz="3300">
          <a:solidFill>
            <a:schemeClr val="tx2"/>
          </a:solidFill>
          <a:latin typeface="Arial" charset="0"/>
          <a:cs typeface="Arial" charset="0"/>
        </a:defRPr>
      </a:lvl7pPr>
      <a:lvl8pPr marL="1028700" algn="ctr" rtl="0" eaLnBrk="1" fontAlgn="base" hangingPunct="1">
        <a:spcBef>
          <a:spcPct val="0"/>
        </a:spcBef>
        <a:spcAft>
          <a:spcPct val="0"/>
        </a:spcAft>
        <a:defRPr sz="3300">
          <a:solidFill>
            <a:schemeClr val="tx2"/>
          </a:solidFill>
          <a:latin typeface="Arial" charset="0"/>
          <a:cs typeface="Arial" charset="0"/>
        </a:defRPr>
      </a:lvl8pPr>
      <a:lvl9pPr marL="1371600" algn="ctr" rtl="0" eaLnBrk="1" fontAlgn="base" hangingPunct="1">
        <a:spcBef>
          <a:spcPct val="0"/>
        </a:spcBef>
        <a:spcAft>
          <a:spcPct val="0"/>
        </a:spcAft>
        <a:defRPr sz="3300">
          <a:solidFill>
            <a:schemeClr val="tx2"/>
          </a:solidFill>
          <a:latin typeface="Arial" charset="0"/>
          <a:cs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cs typeface="+mn-cs"/>
        </a:defRPr>
      </a:lvl2pPr>
      <a:lvl3pPr marL="857250" indent="-171450" algn="l" rtl="0" eaLnBrk="1" fontAlgn="base" hangingPunct="1">
        <a:spcBef>
          <a:spcPct val="20000"/>
        </a:spcBef>
        <a:spcAft>
          <a:spcPct val="0"/>
        </a:spcAft>
        <a:buChar char="•"/>
        <a:defRPr sz="1800">
          <a:solidFill>
            <a:schemeClr val="tx1"/>
          </a:solidFill>
          <a:latin typeface="+mn-lt"/>
          <a:cs typeface="+mn-cs"/>
        </a:defRPr>
      </a:lvl3pPr>
      <a:lvl4pPr marL="1200150" indent="-171450" algn="l" rtl="0" eaLnBrk="1" fontAlgn="base" hangingPunct="1">
        <a:spcBef>
          <a:spcPct val="20000"/>
        </a:spcBef>
        <a:spcAft>
          <a:spcPct val="0"/>
        </a:spcAft>
        <a:buChar char="–"/>
        <a:defRPr sz="1500">
          <a:solidFill>
            <a:schemeClr val="tx1"/>
          </a:solidFill>
          <a:latin typeface="+mn-lt"/>
          <a:cs typeface="+mn-cs"/>
        </a:defRPr>
      </a:lvl4pPr>
      <a:lvl5pPr marL="1543050" indent="-171450" algn="l" rtl="0" eaLnBrk="1" fontAlgn="base" hangingPunct="1">
        <a:spcBef>
          <a:spcPct val="20000"/>
        </a:spcBef>
        <a:spcAft>
          <a:spcPct val="0"/>
        </a:spcAft>
        <a:buChar char="»"/>
        <a:defRPr sz="1500">
          <a:solidFill>
            <a:schemeClr val="tx1"/>
          </a:solidFill>
          <a:latin typeface="+mn-lt"/>
          <a:cs typeface="+mn-cs"/>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notesSlide" Target="../notesSlides/notesSlide8.xml"/><Relationship Id="rId1" Type="http://schemas.openxmlformats.org/officeDocument/2006/relationships/slideLayout" Target="../slideLayouts/slideLayout46.xml"/><Relationship Id="rId6" Type="http://schemas.openxmlformats.org/officeDocument/2006/relationships/image" Target="../media/image13.emf"/><Relationship Id="rId5" Type="http://schemas.openxmlformats.org/officeDocument/2006/relationships/oleObject" Target="../embeddings/oleObject11.bin"/><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0.xml"/><Relationship Id="rId1" Type="http://schemas.openxmlformats.org/officeDocument/2006/relationships/slideLayout" Target="../slideLayouts/slideLayout46.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11.xml"/><Relationship Id="rId1" Type="http://schemas.openxmlformats.org/officeDocument/2006/relationships/slideLayout" Target="../slideLayouts/slideLayout46.xml"/><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xml"/><Relationship Id="rId1" Type="http://schemas.openxmlformats.org/officeDocument/2006/relationships/slideLayout" Target="../slideLayouts/slideLayout46.x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image" Target="../media/image23.emf"/><Relationship Id="rId1" Type="http://schemas.openxmlformats.org/officeDocument/2006/relationships/slideLayout" Target="../slideLayouts/slideLayout36.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 Id="rId9" Type="http://schemas.openxmlformats.org/officeDocument/2006/relationships/image" Target="../media/image30.emf"/></Relationships>
</file>

<file path=ppt/slides/_rels/slide2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15.bin"/><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37.wmf"/><Relationship Id="rId18" Type="http://schemas.openxmlformats.org/officeDocument/2006/relationships/oleObject" Target="../embeddings/oleObject25.bin"/><Relationship Id="rId26" Type="http://schemas.openxmlformats.org/officeDocument/2006/relationships/oleObject" Target="../embeddings/oleObject32.bin"/><Relationship Id="rId3" Type="http://schemas.openxmlformats.org/officeDocument/2006/relationships/image" Target="../media/image32.wmf"/><Relationship Id="rId21" Type="http://schemas.openxmlformats.org/officeDocument/2006/relationships/image" Target="../media/image39.wmf"/><Relationship Id="rId7" Type="http://schemas.openxmlformats.org/officeDocument/2006/relationships/image" Target="../media/image34.wmf"/><Relationship Id="rId12" Type="http://schemas.openxmlformats.org/officeDocument/2006/relationships/oleObject" Target="../embeddings/oleObject21.bin"/><Relationship Id="rId17" Type="http://schemas.openxmlformats.org/officeDocument/2006/relationships/oleObject" Target="../embeddings/oleObject24.bin"/><Relationship Id="rId25" Type="http://schemas.openxmlformats.org/officeDocument/2006/relationships/oleObject" Target="../embeddings/oleObject31.bin"/><Relationship Id="rId2" Type="http://schemas.openxmlformats.org/officeDocument/2006/relationships/oleObject" Target="../embeddings/oleObject16.bin"/><Relationship Id="rId16" Type="http://schemas.openxmlformats.org/officeDocument/2006/relationships/oleObject" Target="../embeddings/oleObject23.bin"/><Relationship Id="rId20" Type="http://schemas.openxmlformats.org/officeDocument/2006/relationships/oleObject" Target="../embeddings/oleObject27.bin"/><Relationship Id="rId1" Type="http://schemas.openxmlformats.org/officeDocument/2006/relationships/slideLayout" Target="../slideLayouts/slideLayout41.xml"/><Relationship Id="rId6" Type="http://schemas.openxmlformats.org/officeDocument/2006/relationships/oleObject" Target="../embeddings/oleObject18.bin"/><Relationship Id="rId11" Type="http://schemas.openxmlformats.org/officeDocument/2006/relationships/image" Target="../media/image36.wmf"/><Relationship Id="rId24" Type="http://schemas.openxmlformats.org/officeDocument/2006/relationships/oleObject" Target="../embeddings/oleObject30.bin"/><Relationship Id="rId5" Type="http://schemas.openxmlformats.org/officeDocument/2006/relationships/image" Target="../media/image33.wmf"/><Relationship Id="rId15" Type="http://schemas.openxmlformats.org/officeDocument/2006/relationships/image" Target="../media/image38.wmf"/><Relationship Id="rId23" Type="http://schemas.openxmlformats.org/officeDocument/2006/relationships/oleObject" Target="../embeddings/oleObject29.bin"/><Relationship Id="rId28" Type="http://schemas.openxmlformats.org/officeDocument/2006/relationships/image" Target="../media/image40.emf"/><Relationship Id="rId10" Type="http://schemas.openxmlformats.org/officeDocument/2006/relationships/oleObject" Target="../embeddings/oleObject20.bin"/><Relationship Id="rId19" Type="http://schemas.openxmlformats.org/officeDocument/2006/relationships/oleObject" Target="../embeddings/oleObject26.bin"/><Relationship Id="rId4" Type="http://schemas.openxmlformats.org/officeDocument/2006/relationships/oleObject" Target="../embeddings/oleObject17.bin"/><Relationship Id="rId9" Type="http://schemas.openxmlformats.org/officeDocument/2006/relationships/image" Target="../media/image35.wmf"/><Relationship Id="rId14" Type="http://schemas.openxmlformats.org/officeDocument/2006/relationships/oleObject" Target="../embeddings/oleObject22.bin"/><Relationship Id="rId22" Type="http://schemas.openxmlformats.org/officeDocument/2006/relationships/oleObject" Target="../embeddings/oleObject28.bin"/><Relationship Id="rId27" Type="http://schemas.openxmlformats.org/officeDocument/2006/relationships/oleObject" Target="../embeddings/oleObject33.bin"/></Relationships>
</file>

<file path=ppt/slides/_rels/slide24.xml.rels><?xml version="1.0" encoding="UTF-8" standalone="yes"?>
<Relationships xmlns="http://schemas.openxmlformats.org/package/2006/relationships"><Relationship Id="rId26" Type="http://schemas.openxmlformats.org/officeDocument/2006/relationships/oleObject" Target="../embeddings/oleObject49.bin"/><Relationship Id="rId21" Type="http://schemas.openxmlformats.org/officeDocument/2006/relationships/oleObject" Target="../embeddings/oleObject44.bin"/><Relationship Id="rId42" Type="http://schemas.openxmlformats.org/officeDocument/2006/relationships/oleObject" Target="../embeddings/oleObject59.bin"/><Relationship Id="rId47" Type="http://schemas.openxmlformats.org/officeDocument/2006/relationships/oleObject" Target="../embeddings/oleObject62.bin"/><Relationship Id="rId63" Type="http://schemas.openxmlformats.org/officeDocument/2006/relationships/oleObject" Target="../embeddings/oleObject76.bin"/><Relationship Id="rId68" Type="http://schemas.openxmlformats.org/officeDocument/2006/relationships/oleObject" Target="../embeddings/oleObject81.bin"/><Relationship Id="rId2" Type="http://schemas.openxmlformats.org/officeDocument/2006/relationships/oleObject" Target="../embeddings/oleObject34.bin"/><Relationship Id="rId16" Type="http://schemas.openxmlformats.org/officeDocument/2006/relationships/oleObject" Target="../embeddings/oleObject41.bin"/><Relationship Id="rId29" Type="http://schemas.openxmlformats.org/officeDocument/2006/relationships/image" Target="../media/image49.wmf"/><Relationship Id="rId11" Type="http://schemas.openxmlformats.org/officeDocument/2006/relationships/image" Target="../media/image39.wmf"/><Relationship Id="rId24" Type="http://schemas.openxmlformats.org/officeDocument/2006/relationships/oleObject" Target="../embeddings/oleObject47.bin"/><Relationship Id="rId32" Type="http://schemas.openxmlformats.org/officeDocument/2006/relationships/oleObject" Target="../embeddings/oleObject53.bin"/><Relationship Id="rId37" Type="http://schemas.openxmlformats.org/officeDocument/2006/relationships/image" Target="../media/image53.wmf"/><Relationship Id="rId40" Type="http://schemas.openxmlformats.org/officeDocument/2006/relationships/oleObject" Target="../embeddings/oleObject57.bin"/><Relationship Id="rId45" Type="http://schemas.openxmlformats.org/officeDocument/2006/relationships/oleObject" Target="../embeddings/oleObject61.bin"/><Relationship Id="rId53" Type="http://schemas.openxmlformats.org/officeDocument/2006/relationships/oleObject" Target="../embeddings/oleObject66.bin"/><Relationship Id="rId58" Type="http://schemas.openxmlformats.org/officeDocument/2006/relationships/oleObject" Target="../embeddings/oleObject71.bin"/><Relationship Id="rId66" Type="http://schemas.openxmlformats.org/officeDocument/2006/relationships/oleObject" Target="../embeddings/oleObject79.bin"/><Relationship Id="rId74" Type="http://schemas.openxmlformats.org/officeDocument/2006/relationships/image" Target="../media/image60.emf"/><Relationship Id="rId5" Type="http://schemas.openxmlformats.org/officeDocument/2006/relationships/image" Target="../media/image42.wmf"/><Relationship Id="rId61" Type="http://schemas.openxmlformats.org/officeDocument/2006/relationships/oleObject" Target="../embeddings/oleObject74.bin"/><Relationship Id="rId19" Type="http://schemas.openxmlformats.org/officeDocument/2006/relationships/image" Target="../media/image48.wmf"/><Relationship Id="rId14" Type="http://schemas.openxmlformats.org/officeDocument/2006/relationships/oleObject" Target="../embeddings/oleObject40.bin"/><Relationship Id="rId22" Type="http://schemas.openxmlformats.org/officeDocument/2006/relationships/oleObject" Target="../embeddings/oleObject45.bin"/><Relationship Id="rId27" Type="http://schemas.openxmlformats.org/officeDocument/2006/relationships/oleObject" Target="../embeddings/oleObject50.bin"/><Relationship Id="rId30" Type="http://schemas.openxmlformats.org/officeDocument/2006/relationships/oleObject" Target="../embeddings/oleObject52.bin"/><Relationship Id="rId35" Type="http://schemas.openxmlformats.org/officeDocument/2006/relationships/image" Target="../media/image52.wmf"/><Relationship Id="rId43" Type="http://schemas.openxmlformats.org/officeDocument/2006/relationships/oleObject" Target="../embeddings/oleObject60.bin"/><Relationship Id="rId48" Type="http://schemas.openxmlformats.org/officeDocument/2006/relationships/image" Target="../media/image57.emf"/><Relationship Id="rId56" Type="http://schemas.openxmlformats.org/officeDocument/2006/relationships/oleObject" Target="../embeddings/oleObject69.bin"/><Relationship Id="rId64" Type="http://schemas.openxmlformats.org/officeDocument/2006/relationships/oleObject" Target="../embeddings/oleObject77.bin"/><Relationship Id="rId69" Type="http://schemas.openxmlformats.org/officeDocument/2006/relationships/oleObject" Target="../embeddings/oleObject82.bin"/><Relationship Id="rId8" Type="http://schemas.openxmlformats.org/officeDocument/2006/relationships/oleObject" Target="../embeddings/oleObject37.bin"/><Relationship Id="rId51" Type="http://schemas.openxmlformats.org/officeDocument/2006/relationships/oleObject" Target="../embeddings/oleObject64.bin"/><Relationship Id="rId72" Type="http://schemas.openxmlformats.org/officeDocument/2006/relationships/image" Target="../media/image59.emf"/><Relationship Id="rId3" Type="http://schemas.openxmlformats.org/officeDocument/2006/relationships/image" Target="../media/image41.emf"/><Relationship Id="rId12" Type="http://schemas.openxmlformats.org/officeDocument/2006/relationships/oleObject" Target="../embeddings/oleObject39.bin"/><Relationship Id="rId17" Type="http://schemas.openxmlformats.org/officeDocument/2006/relationships/image" Target="../media/image47.wmf"/><Relationship Id="rId25" Type="http://schemas.openxmlformats.org/officeDocument/2006/relationships/oleObject" Target="../embeddings/oleObject48.bin"/><Relationship Id="rId33" Type="http://schemas.openxmlformats.org/officeDocument/2006/relationships/image" Target="../media/image51.wmf"/><Relationship Id="rId38" Type="http://schemas.openxmlformats.org/officeDocument/2006/relationships/oleObject" Target="../embeddings/oleObject56.bin"/><Relationship Id="rId46" Type="http://schemas.openxmlformats.org/officeDocument/2006/relationships/image" Target="../media/image56.emf"/><Relationship Id="rId59" Type="http://schemas.openxmlformats.org/officeDocument/2006/relationships/oleObject" Target="../embeddings/oleObject72.bin"/><Relationship Id="rId67" Type="http://schemas.openxmlformats.org/officeDocument/2006/relationships/oleObject" Target="../embeddings/oleObject80.bin"/><Relationship Id="rId20" Type="http://schemas.openxmlformats.org/officeDocument/2006/relationships/oleObject" Target="../embeddings/oleObject43.bin"/><Relationship Id="rId41" Type="http://schemas.openxmlformats.org/officeDocument/2006/relationships/oleObject" Target="../embeddings/oleObject58.bin"/><Relationship Id="rId54" Type="http://schemas.openxmlformats.org/officeDocument/2006/relationships/oleObject" Target="../embeddings/oleObject67.bin"/><Relationship Id="rId62" Type="http://schemas.openxmlformats.org/officeDocument/2006/relationships/oleObject" Target="../embeddings/oleObject75.bin"/><Relationship Id="rId70" Type="http://schemas.openxmlformats.org/officeDocument/2006/relationships/oleObject" Target="../embeddings/oleObject83.bin"/><Relationship Id="rId1" Type="http://schemas.openxmlformats.org/officeDocument/2006/relationships/slideLayout" Target="../slideLayouts/slideLayout46.xml"/><Relationship Id="rId6" Type="http://schemas.openxmlformats.org/officeDocument/2006/relationships/oleObject" Target="../embeddings/oleObject36.bin"/><Relationship Id="rId15" Type="http://schemas.openxmlformats.org/officeDocument/2006/relationships/image" Target="../media/image46.wmf"/><Relationship Id="rId23" Type="http://schemas.openxmlformats.org/officeDocument/2006/relationships/oleObject" Target="../embeddings/oleObject46.bin"/><Relationship Id="rId28" Type="http://schemas.openxmlformats.org/officeDocument/2006/relationships/oleObject" Target="../embeddings/oleObject51.bin"/><Relationship Id="rId36" Type="http://schemas.openxmlformats.org/officeDocument/2006/relationships/oleObject" Target="../embeddings/oleObject55.bin"/><Relationship Id="rId49" Type="http://schemas.openxmlformats.org/officeDocument/2006/relationships/oleObject" Target="../embeddings/oleObject63.bin"/><Relationship Id="rId57" Type="http://schemas.openxmlformats.org/officeDocument/2006/relationships/oleObject" Target="../embeddings/oleObject70.bin"/><Relationship Id="rId10" Type="http://schemas.openxmlformats.org/officeDocument/2006/relationships/oleObject" Target="../embeddings/oleObject38.bin"/><Relationship Id="rId31" Type="http://schemas.openxmlformats.org/officeDocument/2006/relationships/image" Target="../media/image50.wmf"/><Relationship Id="rId44" Type="http://schemas.openxmlformats.org/officeDocument/2006/relationships/image" Target="../media/image55.emf"/><Relationship Id="rId52" Type="http://schemas.openxmlformats.org/officeDocument/2006/relationships/oleObject" Target="../embeddings/oleObject65.bin"/><Relationship Id="rId60" Type="http://schemas.openxmlformats.org/officeDocument/2006/relationships/oleObject" Target="../embeddings/oleObject73.bin"/><Relationship Id="rId65" Type="http://schemas.openxmlformats.org/officeDocument/2006/relationships/oleObject" Target="../embeddings/oleObject78.bin"/><Relationship Id="rId73" Type="http://schemas.openxmlformats.org/officeDocument/2006/relationships/oleObject" Target="../embeddings/oleObject85.bin"/><Relationship Id="rId4" Type="http://schemas.openxmlformats.org/officeDocument/2006/relationships/oleObject" Target="../embeddings/oleObject35.bin"/><Relationship Id="rId9" Type="http://schemas.openxmlformats.org/officeDocument/2006/relationships/image" Target="../media/image44.wmf"/><Relationship Id="rId13" Type="http://schemas.openxmlformats.org/officeDocument/2006/relationships/image" Target="../media/image45.wmf"/><Relationship Id="rId18" Type="http://schemas.openxmlformats.org/officeDocument/2006/relationships/oleObject" Target="../embeddings/oleObject42.bin"/><Relationship Id="rId39" Type="http://schemas.openxmlformats.org/officeDocument/2006/relationships/image" Target="../media/image54.wmf"/><Relationship Id="rId34" Type="http://schemas.openxmlformats.org/officeDocument/2006/relationships/oleObject" Target="../embeddings/oleObject54.bin"/><Relationship Id="rId50" Type="http://schemas.openxmlformats.org/officeDocument/2006/relationships/image" Target="../media/image58.emf"/><Relationship Id="rId55" Type="http://schemas.openxmlformats.org/officeDocument/2006/relationships/oleObject" Target="../embeddings/oleObject68.bin"/><Relationship Id="rId7" Type="http://schemas.openxmlformats.org/officeDocument/2006/relationships/image" Target="../media/image43.wmf"/><Relationship Id="rId71" Type="http://schemas.openxmlformats.org/officeDocument/2006/relationships/oleObject" Target="../embeddings/oleObject84.bin"/></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notesSlide" Target="../notesSlides/notesSlide19.xml"/><Relationship Id="rId1" Type="http://schemas.openxmlformats.org/officeDocument/2006/relationships/slideLayout" Target="../slideLayouts/slideLayout46.xml"/><Relationship Id="rId4" Type="http://schemas.openxmlformats.org/officeDocument/2006/relationships/image" Target="../media/image63.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notesSlide" Target="../notesSlides/notesSlide20.xml"/><Relationship Id="rId1" Type="http://schemas.openxmlformats.org/officeDocument/2006/relationships/slideLayout" Target="../slideLayouts/slideLayout46.xml"/><Relationship Id="rId4" Type="http://schemas.openxmlformats.org/officeDocument/2006/relationships/image" Target="../media/image6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notesSlide" Target="../notesSlides/notesSlide21.xml"/><Relationship Id="rId1" Type="http://schemas.openxmlformats.org/officeDocument/2006/relationships/slideLayout" Target="../slideLayouts/slideLayout46.xml"/><Relationship Id="rId6" Type="http://schemas.openxmlformats.org/officeDocument/2006/relationships/image" Target="../media/image66.emf"/><Relationship Id="rId5" Type="http://schemas.openxmlformats.org/officeDocument/2006/relationships/oleObject" Target="../embeddings/oleObject89.bin"/><Relationship Id="rId4" Type="http://schemas.openxmlformats.org/officeDocument/2006/relationships/image" Target="../media/image65.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notesSlide" Target="../notesSlides/notesSlide22.xml"/><Relationship Id="rId1" Type="http://schemas.openxmlformats.org/officeDocument/2006/relationships/slideLayout" Target="../slideLayouts/slideLayout46.xml"/><Relationship Id="rId4" Type="http://schemas.openxmlformats.org/officeDocument/2006/relationships/image" Target="../media/image67.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notesSlide" Target="../notesSlides/notesSlide23.xml"/><Relationship Id="rId1" Type="http://schemas.openxmlformats.org/officeDocument/2006/relationships/slideLayout" Target="../slideLayouts/slideLayout46.xml"/><Relationship Id="rId4" Type="http://schemas.openxmlformats.org/officeDocument/2006/relationships/image" Target="../media/image68.emf"/></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4.xml"/><Relationship Id="rId1" Type="http://schemas.openxmlformats.org/officeDocument/2006/relationships/slideLayout" Target="../slideLayouts/slideLayout46.xml"/><Relationship Id="rId4" Type="http://schemas.openxmlformats.org/officeDocument/2006/relationships/image" Target="../media/image70.png"/></Relationships>
</file>

<file path=ppt/slides/_rels/slide3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oleObject" Target="../embeddings/oleObject92.bin"/><Relationship Id="rId1" Type="http://schemas.openxmlformats.org/officeDocument/2006/relationships/slideLayout" Target="../slideLayouts/slideLayout36.xml"/><Relationship Id="rId4" Type="http://schemas.openxmlformats.org/officeDocument/2006/relationships/image" Target="../media/image7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xml"/><Relationship Id="rId1" Type="http://schemas.openxmlformats.org/officeDocument/2006/relationships/slideLayout" Target="../slideLayouts/slideLayout46.xml"/><Relationship Id="rId4" Type="http://schemas.openxmlformats.org/officeDocument/2006/relationships/image" Target="../media/image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notesSlide" Target="../notesSlides/notesSlide25.xml"/><Relationship Id="rId1" Type="http://schemas.openxmlformats.org/officeDocument/2006/relationships/slideLayout" Target="../slideLayouts/slideLayout46.xml"/><Relationship Id="rId4" Type="http://schemas.openxmlformats.org/officeDocument/2006/relationships/image" Target="../media/image75.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notesSlide" Target="../notesSlides/notesSlide26.xml"/><Relationship Id="rId1" Type="http://schemas.openxmlformats.org/officeDocument/2006/relationships/slideLayout" Target="../slideLayouts/slideLayout46.xml"/><Relationship Id="rId5" Type="http://schemas.openxmlformats.org/officeDocument/2006/relationships/image" Target="../media/image76.emf"/><Relationship Id="rId4" Type="http://schemas.openxmlformats.org/officeDocument/2006/relationships/image" Target="../media/image75.emf"/></Relationships>
</file>

<file path=ppt/slides/_rels/slide42.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oleObject" Target="../embeddings/oleObject95.bin"/><Relationship Id="rId1" Type="http://schemas.openxmlformats.org/officeDocument/2006/relationships/slideLayout" Target="../slideLayouts/slideLayout36.xml"/><Relationship Id="rId5" Type="http://schemas.openxmlformats.org/officeDocument/2006/relationships/image" Target="../media/image78.wmf"/><Relationship Id="rId4" Type="http://schemas.openxmlformats.org/officeDocument/2006/relationships/oleObject" Target="../embeddings/oleObject96.bin"/></Relationships>
</file>

<file path=ppt/slides/_rels/slide43.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notesSlide" Target="../notesSlides/notesSlide27.xml"/><Relationship Id="rId1" Type="http://schemas.openxmlformats.org/officeDocument/2006/relationships/slideLayout" Target="../slideLayouts/slideLayout46.xml"/><Relationship Id="rId4" Type="http://schemas.openxmlformats.org/officeDocument/2006/relationships/image" Target="../media/image80.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notesSlide" Target="../notesSlides/notesSlide28.xml"/><Relationship Id="rId1" Type="http://schemas.openxmlformats.org/officeDocument/2006/relationships/slideLayout" Target="../slideLayouts/slideLayout46.xml"/><Relationship Id="rId4" Type="http://schemas.openxmlformats.org/officeDocument/2006/relationships/image" Target="../media/image81.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notesSlide" Target="../notesSlides/notesSlide29.xml"/><Relationship Id="rId1" Type="http://schemas.openxmlformats.org/officeDocument/2006/relationships/slideLayout" Target="../slideLayouts/slideLayout46.xml"/><Relationship Id="rId4" Type="http://schemas.openxmlformats.org/officeDocument/2006/relationships/image" Target="../media/image82.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notesSlide" Target="../notesSlides/notesSlide30.xml"/><Relationship Id="rId1" Type="http://schemas.openxmlformats.org/officeDocument/2006/relationships/slideLayout" Target="../slideLayouts/slideLayout46.xml"/><Relationship Id="rId4" Type="http://schemas.openxmlformats.org/officeDocument/2006/relationships/image" Target="../media/image83.emf"/></Relationships>
</file>

<file path=ppt/slides/_rels/slide4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notesSlide" Target="../notesSlides/notesSlide31.xml"/><Relationship Id="rId1" Type="http://schemas.openxmlformats.org/officeDocument/2006/relationships/slideLayout" Target="../slideLayouts/slideLayout46.xml"/><Relationship Id="rId4" Type="http://schemas.openxmlformats.org/officeDocument/2006/relationships/image" Target="../media/image85.emf"/></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4.xml"/><Relationship Id="rId1" Type="http://schemas.openxmlformats.org/officeDocument/2006/relationships/slideLayout" Target="../slideLayouts/slideLayout46.x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image" Target="../media/image8.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notesSlide" Target="../notesSlides/notesSlide32.xml"/><Relationship Id="rId1" Type="http://schemas.openxmlformats.org/officeDocument/2006/relationships/slideLayout" Target="../slideLayouts/slideLayout46.xml"/><Relationship Id="rId6" Type="http://schemas.openxmlformats.org/officeDocument/2006/relationships/image" Target="../media/image86.emf"/><Relationship Id="rId5" Type="http://schemas.openxmlformats.org/officeDocument/2006/relationships/oleObject" Target="../embeddings/oleObject103.bin"/><Relationship Id="rId4" Type="http://schemas.openxmlformats.org/officeDocument/2006/relationships/image" Target="../media/image85.emf"/></Relationships>
</file>

<file path=ppt/slides/_rels/slide5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41.xml"/></Relationships>
</file>

<file path=ppt/slides/_rels/slide5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41.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notesSlide" Target="../notesSlides/notesSlide33.xml"/><Relationship Id="rId1" Type="http://schemas.openxmlformats.org/officeDocument/2006/relationships/slideLayout" Target="../slideLayouts/slideLayout46.xml"/><Relationship Id="rId4" Type="http://schemas.openxmlformats.org/officeDocument/2006/relationships/image" Target="../media/image89.emf"/></Relationships>
</file>

<file path=ppt/slides/_rels/slide5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4.xml"/><Relationship Id="rId1" Type="http://schemas.openxmlformats.org/officeDocument/2006/relationships/slideLayout" Target="../slideLayouts/slideLayout41.xml"/><Relationship Id="rId4" Type="http://schemas.openxmlformats.org/officeDocument/2006/relationships/image" Target="../media/image91.png"/></Relationships>
</file>

<file path=ppt/slides/_rels/slide55.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image" Target="../media/image92.wmf"/><Relationship Id="rId1" Type="http://schemas.openxmlformats.org/officeDocument/2006/relationships/slideLayout" Target="../slideLayouts/slideLayout4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notesSlide" Target="../notesSlides/notesSlide35.xml"/><Relationship Id="rId1" Type="http://schemas.openxmlformats.org/officeDocument/2006/relationships/slideLayout" Target="../slideLayouts/slideLayout46.xml"/><Relationship Id="rId4" Type="http://schemas.openxmlformats.org/officeDocument/2006/relationships/image" Target="../media/image94.emf"/></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6.xml"/><Relationship Id="rId1" Type="http://schemas.openxmlformats.org/officeDocument/2006/relationships/tags" Target="../tags/tag1.xml"/><Relationship Id="rId5" Type="http://schemas.openxmlformats.org/officeDocument/2006/relationships/image" Target="../media/image96.png"/><Relationship Id="rId4" Type="http://schemas.openxmlformats.org/officeDocument/2006/relationships/image" Target="../media/image9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5.xml"/><Relationship Id="rId1" Type="http://schemas.openxmlformats.org/officeDocument/2006/relationships/slideLayout" Target="../slideLayouts/slideLayout46.xml"/><Relationship Id="rId4" Type="http://schemas.openxmlformats.org/officeDocument/2006/relationships/image" Target="../media/image9.e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6.xml"/><Relationship Id="rId1" Type="http://schemas.openxmlformats.org/officeDocument/2006/relationships/tags" Target="../tags/tag2.xml"/><Relationship Id="rId5" Type="http://schemas.openxmlformats.org/officeDocument/2006/relationships/image" Target="../media/image98.png"/><Relationship Id="rId4" Type="http://schemas.openxmlformats.org/officeDocument/2006/relationships/image" Target="../media/image97.png"/></Relationships>
</file>

<file path=ppt/slides/_rels/slide6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6.xml"/><Relationship Id="rId1" Type="http://schemas.openxmlformats.org/officeDocument/2006/relationships/tags" Target="../tags/tag3.xml"/><Relationship Id="rId6" Type="http://schemas.openxmlformats.org/officeDocument/2006/relationships/image" Target="../media/image103.png"/><Relationship Id="rId5" Type="http://schemas.openxmlformats.org/officeDocument/2006/relationships/image" Target="../media/image102.jpeg"/><Relationship Id="rId4" Type="http://schemas.openxmlformats.org/officeDocument/2006/relationships/image" Target="../media/image101.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6.xml"/><Relationship Id="rId1" Type="http://schemas.openxmlformats.org/officeDocument/2006/relationships/tags" Target="../tags/tag4.xml"/><Relationship Id="rId5" Type="http://schemas.openxmlformats.org/officeDocument/2006/relationships/image" Target="../media/image103.emf"/><Relationship Id="rId4" Type="http://schemas.openxmlformats.org/officeDocument/2006/relationships/oleObject" Target="../embeddings/oleObject106.bin"/></Relationships>
</file>

<file path=ppt/slides/_rels/slide6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40.xml"/><Relationship Id="rId1" Type="http://schemas.openxmlformats.org/officeDocument/2006/relationships/slideLayout" Target="../slideLayouts/slideLayout46.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6.xml"/><Relationship Id="rId1" Type="http://schemas.openxmlformats.org/officeDocument/2006/relationships/tags" Target="../tags/tag5.xml"/><Relationship Id="rId5" Type="http://schemas.openxmlformats.org/officeDocument/2006/relationships/image" Target="../media/image106.png"/><Relationship Id="rId4" Type="http://schemas.openxmlformats.org/officeDocument/2006/relationships/image" Target="../media/image105.png"/></Relationships>
</file>

<file path=ppt/slides/_rels/slide66.xml.rels><?xml version="1.0" encoding="UTF-8" standalone="yes"?>
<Relationships xmlns="http://schemas.openxmlformats.org/package/2006/relationships"><Relationship Id="rId3" Type="http://schemas.openxmlformats.org/officeDocument/2006/relationships/image" Target="../media/image107.png"/><Relationship Id="rId7" Type="http://schemas.openxmlformats.org/officeDocument/2006/relationships/image" Target="../media/image112.png"/><Relationship Id="rId2" Type="http://schemas.openxmlformats.org/officeDocument/2006/relationships/notesSlide" Target="../notesSlides/notesSlide42.xml"/><Relationship Id="rId1" Type="http://schemas.openxmlformats.org/officeDocument/2006/relationships/slideLayout" Target="../slideLayouts/slideLayout46.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8.xml.rels><?xml version="1.0" encoding="UTF-8" standalone="yes"?>
<Relationships xmlns="http://schemas.openxmlformats.org/package/2006/relationships"><Relationship Id="rId13" Type="http://schemas.openxmlformats.org/officeDocument/2006/relationships/oleObject" Target="../embeddings/oleObject116.bin"/><Relationship Id="rId18" Type="http://schemas.openxmlformats.org/officeDocument/2006/relationships/oleObject" Target="../embeddings/oleObject121.bin"/><Relationship Id="rId26" Type="http://schemas.openxmlformats.org/officeDocument/2006/relationships/oleObject" Target="../embeddings/oleObject126.bin"/><Relationship Id="rId3" Type="http://schemas.openxmlformats.org/officeDocument/2006/relationships/image" Target="../media/image108.wmf"/><Relationship Id="rId21" Type="http://schemas.openxmlformats.org/officeDocument/2006/relationships/image" Target="../media/image110.emf"/><Relationship Id="rId34" Type="http://schemas.openxmlformats.org/officeDocument/2006/relationships/oleObject" Target="../embeddings/oleObject130.bin"/><Relationship Id="rId7" Type="http://schemas.openxmlformats.org/officeDocument/2006/relationships/oleObject" Target="../embeddings/oleObject111.bin"/><Relationship Id="rId12" Type="http://schemas.openxmlformats.org/officeDocument/2006/relationships/oleObject" Target="../embeddings/oleObject115.bin"/><Relationship Id="rId17" Type="http://schemas.openxmlformats.org/officeDocument/2006/relationships/oleObject" Target="../embeddings/oleObject120.bin"/><Relationship Id="rId25" Type="http://schemas.openxmlformats.org/officeDocument/2006/relationships/image" Target="../media/image112.emf"/><Relationship Id="rId33" Type="http://schemas.openxmlformats.org/officeDocument/2006/relationships/image" Target="../media/image116.emf"/><Relationship Id="rId2" Type="http://schemas.openxmlformats.org/officeDocument/2006/relationships/oleObject" Target="../embeddings/oleObject107.bin"/><Relationship Id="rId16" Type="http://schemas.openxmlformats.org/officeDocument/2006/relationships/oleObject" Target="../embeddings/oleObject119.bin"/><Relationship Id="rId20" Type="http://schemas.openxmlformats.org/officeDocument/2006/relationships/oleObject" Target="../embeddings/oleObject123.bin"/><Relationship Id="rId29" Type="http://schemas.openxmlformats.org/officeDocument/2006/relationships/image" Target="../media/image114.emf"/><Relationship Id="rId1" Type="http://schemas.openxmlformats.org/officeDocument/2006/relationships/slideLayout" Target="../slideLayouts/slideLayout36.xml"/><Relationship Id="rId6" Type="http://schemas.openxmlformats.org/officeDocument/2006/relationships/oleObject" Target="../embeddings/oleObject110.bin"/><Relationship Id="rId11" Type="http://schemas.openxmlformats.org/officeDocument/2006/relationships/image" Target="../media/image109.wmf"/><Relationship Id="rId24" Type="http://schemas.openxmlformats.org/officeDocument/2006/relationships/oleObject" Target="../embeddings/oleObject125.bin"/><Relationship Id="rId32" Type="http://schemas.openxmlformats.org/officeDocument/2006/relationships/oleObject" Target="../embeddings/oleObject129.bin"/><Relationship Id="rId5" Type="http://schemas.openxmlformats.org/officeDocument/2006/relationships/oleObject" Target="../embeddings/oleObject109.bin"/><Relationship Id="rId15" Type="http://schemas.openxmlformats.org/officeDocument/2006/relationships/oleObject" Target="../embeddings/oleObject118.bin"/><Relationship Id="rId23" Type="http://schemas.openxmlformats.org/officeDocument/2006/relationships/image" Target="../media/image111.emf"/><Relationship Id="rId28" Type="http://schemas.openxmlformats.org/officeDocument/2006/relationships/oleObject" Target="../embeddings/oleObject127.bin"/><Relationship Id="rId10" Type="http://schemas.openxmlformats.org/officeDocument/2006/relationships/oleObject" Target="../embeddings/oleObject114.bin"/><Relationship Id="rId19" Type="http://schemas.openxmlformats.org/officeDocument/2006/relationships/oleObject" Target="../embeddings/oleObject122.bin"/><Relationship Id="rId31" Type="http://schemas.openxmlformats.org/officeDocument/2006/relationships/image" Target="../media/image115.emf"/><Relationship Id="rId4" Type="http://schemas.openxmlformats.org/officeDocument/2006/relationships/oleObject" Target="../embeddings/oleObject108.bin"/><Relationship Id="rId9" Type="http://schemas.openxmlformats.org/officeDocument/2006/relationships/oleObject" Target="../embeddings/oleObject113.bin"/><Relationship Id="rId14" Type="http://schemas.openxmlformats.org/officeDocument/2006/relationships/oleObject" Target="../embeddings/oleObject117.bin"/><Relationship Id="rId22" Type="http://schemas.openxmlformats.org/officeDocument/2006/relationships/oleObject" Target="../embeddings/oleObject124.bin"/><Relationship Id="rId27" Type="http://schemas.openxmlformats.org/officeDocument/2006/relationships/image" Target="../media/image113.emf"/><Relationship Id="rId30" Type="http://schemas.openxmlformats.org/officeDocument/2006/relationships/oleObject" Target="../embeddings/oleObject128.bin"/><Relationship Id="rId35" Type="http://schemas.openxmlformats.org/officeDocument/2006/relationships/image" Target="../media/image117.emf"/><Relationship Id="rId8" Type="http://schemas.openxmlformats.org/officeDocument/2006/relationships/oleObject" Target="../embeddings/oleObject112.bin"/></Relationships>
</file>

<file path=ppt/slides/_rels/slide69.x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oleObject" Target="../embeddings/oleObject131.bin"/><Relationship Id="rId1" Type="http://schemas.openxmlformats.org/officeDocument/2006/relationships/slideLayout" Target="../slideLayouts/slideLayout41.xml"/><Relationship Id="rId5" Type="http://schemas.openxmlformats.org/officeDocument/2006/relationships/image" Target="../media/image119.wmf"/><Relationship Id="rId4" Type="http://schemas.openxmlformats.org/officeDocument/2006/relationships/oleObject" Target="../embeddings/oleObject13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6.xml"/><Relationship Id="rId1" Type="http://schemas.openxmlformats.org/officeDocument/2006/relationships/tags" Target="../tags/tag6.xml"/><Relationship Id="rId5" Type="http://schemas.openxmlformats.org/officeDocument/2006/relationships/image" Target="../media/image120.emf"/><Relationship Id="rId4" Type="http://schemas.openxmlformats.org/officeDocument/2006/relationships/oleObject" Target="../embeddings/oleObject133.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6.xml"/><Relationship Id="rId1" Type="http://schemas.openxmlformats.org/officeDocument/2006/relationships/tags" Target="../tags/tag7.xml"/><Relationship Id="rId5" Type="http://schemas.openxmlformats.org/officeDocument/2006/relationships/image" Target="../media/image120.emf"/><Relationship Id="rId4" Type="http://schemas.openxmlformats.org/officeDocument/2006/relationships/oleObject" Target="../embeddings/oleObject134.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6.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notesSlide" Target="../notesSlides/notesSlide46.xml"/><Relationship Id="rId1" Type="http://schemas.openxmlformats.org/officeDocument/2006/relationships/slideLayout" Target="../slideLayouts/slideLayout46.xml"/><Relationship Id="rId4" Type="http://schemas.openxmlformats.org/officeDocument/2006/relationships/image" Target="../media/image121.e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1.xml"/></Relationships>
</file>

<file path=ppt/slides/_rels/slide78.xml.rels><?xml version="1.0" encoding="UTF-8" standalone="yes"?>
<Relationships xmlns="http://schemas.openxmlformats.org/package/2006/relationships"><Relationship Id="rId3" Type="http://schemas.openxmlformats.org/officeDocument/2006/relationships/image" Target="../media/image122.jpeg"/><Relationship Id="rId2" Type="http://schemas.openxmlformats.org/officeDocument/2006/relationships/notesSlide" Target="../notesSlides/notesSlide49.xml"/><Relationship Id="rId1" Type="http://schemas.openxmlformats.org/officeDocument/2006/relationships/slideLayout" Target="../slideLayouts/slideLayout41.xml"/><Relationship Id="rId5" Type="http://schemas.openxmlformats.org/officeDocument/2006/relationships/image" Target="../media/image9.emf"/><Relationship Id="rId4" Type="http://schemas.openxmlformats.org/officeDocument/2006/relationships/oleObject" Target="../embeddings/oleObject136.bin"/></Relationships>
</file>

<file path=ppt/slides/_rels/slide79.xml.rels><?xml version="1.0" encoding="UTF-8" standalone="yes"?>
<Relationships xmlns="http://schemas.openxmlformats.org/package/2006/relationships"><Relationship Id="rId3" Type="http://schemas.openxmlformats.org/officeDocument/2006/relationships/image" Target="../media/image122.jpeg"/><Relationship Id="rId2" Type="http://schemas.openxmlformats.org/officeDocument/2006/relationships/notesSlide" Target="../notesSlides/notesSlide50.xml"/><Relationship Id="rId1" Type="http://schemas.openxmlformats.org/officeDocument/2006/relationships/slideLayout" Target="../slideLayouts/slideLayout41.xml"/><Relationship Id="rId5" Type="http://schemas.openxmlformats.org/officeDocument/2006/relationships/image" Target="../media/image123.emf"/><Relationship Id="rId4" Type="http://schemas.openxmlformats.org/officeDocument/2006/relationships/oleObject" Target="../embeddings/oleObject13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6.xml"/><Relationship Id="rId1" Type="http://schemas.openxmlformats.org/officeDocument/2006/relationships/slideLayout" Target="../slideLayouts/slideLayout46.xml"/><Relationship Id="rId4" Type="http://schemas.openxmlformats.org/officeDocument/2006/relationships/image" Target="../media/image11.emf"/></Relationships>
</file>

<file path=ppt/slides/_rels/slide80.xml.rels><?xml version="1.0" encoding="UTF-8" standalone="yes"?>
<Relationships xmlns="http://schemas.openxmlformats.org/package/2006/relationships"><Relationship Id="rId3" Type="http://schemas.openxmlformats.org/officeDocument/2006/relationships/image" Target="../media/image122.jpeg"/><Relationship Id="rId2" Type="http://schemas.openxmlformats.org/officeDocument/2006/relationships/notesSlide" Target="../notesSlides/notesSlide51.xml"/><Relationship Id="rId1" Type="http://schemas.openxmlformats.org/officeDocument/2006/relationships/slideLayout" Target="../slideLayouts/slideLayout41.xml"/></Relationships>
</file>

<file path=ppt/slides/_rels/slide81.xml.rels><?xml version="1.0" encoding="UTF-8" standalone="yes"?>
<Relationships xmlns="http://schemas.openxmlformats.org/package/2006/relationships"><Relationship Id="rId3" Type="http://schemas.openxmlformats.org/officeDocument/2006/relationships/image" Target="../media/image122.jpeg"/><Relationship Id="rId2" Type="http://schemas.openxmlformats.org/officeDocument/2006/relationships/notesSlide" Target="../notesSlides/notesSlide52.xml"/><Relationship Id="rId1" Type="http://schemas.openxmlformats.org/officeDocument/2006/relationships/slideLayout" Target="../slideLayouts/slideLayout41.xml"/><Relationship Id="rId5" Type="http://schemas.openxmlformats.org/officeDocument/2006/relationships/image" Target="../media/image66.emf"/><Relationship Id="rId4" Type="http://schemas.openxmlformats.org/officeDocument/2006/relationships/oleObject" Target="../embeddings/oleObject138.bin"/></Relationships>
</file>

<file path=ppt/slides/_rels/slide82.xml.rels><?xml version="1.0" encoding="UTF-8" standalone="yes"?>
<Relationships xmlns="http://schemas.openxmlformats.org/package/2006/relationships"><Relationship Id="rId3" Type="http://schemas.openxmlformats.org/officeDocument/2006/relationships/image" Target="../media/image122.jpeg"/><Relationship Id="rId2" Type="http://schemas.openxmlformats.org/officeDocument/2006/relationships/notesSlide" Target="../notesSlides/notesSlide53.xml"/><Relationship Id="rId1" Type="http://schemas.openxmlformats.org/officeDocument/2006/relationships/slideLayout" Target="../slideLayouts/slideLayout41.xml"/><Relationship Id="rId5" Type="http://schemas.openxmlformats.org/officeDocument/2006/relationships/image" Target="../media/image66.emf"/><Relationship Id="rId4" Type="http://schemas.openxmlformats.org/officeDocument/2006/relationships/oleObject" Target="../embeddings/oleObject139.bin"/></Relationships>
</file>

<file path=ppt/slides/_rels/slide83.xml.rels><?xml version="1.0" encoding="UTF-8" standalone="yes"?>
<Relationships xmlns="http://schemas.openxmlformats.org/package/2006/relationships"><Relationship Id="rId3" Type="http://schemas.openxmlformats.org/officeDocument/2006/relationships/image" Target="../media/image122.jpeg"/><Relationship Id="rId2" Type="http://schemas.openxmlformats.org/officeDocument/2006/relationships/notesSlide" Target="../notesSlides/notesSlide54.xml"/><Relationship Id="rId1" Type="http://schemas.openxmlformats.org/officeDocument/2006/relationships/slideLayout" Target="../slideLayouts/slideLayout41.xml"/></Relationships>
</file>

<file path=ppt/slides/_rels/slide84.xml.rels><?xml version="1.0" encoding="UTF-8" standalone="yes"?>
<Relationships xmlns="http://schemas.openxmlformats.org/package/2006/relationships"><Relationship Id="rId3" Type="http://schemas.openxmlformats.org/officeDocument/2006/relationships/image" Target="../media/image122.jpeg"/><Relationship Id="rId2" Type="http://schemas.openxmlformats.org/officeDocument/2006/relationships/notesSlide" Target="../notesSlides/notesSlide55.xml"/><Relationship Id="rId1" Type="http://schemas.openxmlformats.org/officeDocument/2006/relationships/slideLayout" Target="../slideLayouts/slideLayout41.xml"/><Relationship Id="rId5" Type="http://schemas.openxmlformats.org/officeDocument/2006/relationships/image" Target="../media/image85.emf"/><Relationship Id="rId4" Type="http://schemas.openxmlformats.org/officeDocument/2006/relationships/oleObject" Target="../embeddings/oleObject140.bin"/></Relationships>
</file>

<file path=ppt/slides/_rels/slide85.xml.rels><?xml version="1.0" encoding="UTF-8" standalone="yes"?>
<Relationships xmlns="http://schemas.openxmlformats.org/package/2006/relationships"><Relationship Id="rId3" Type="http://schemas.openxmlformats.org/officeDocument/2006/relationships/image" Target="../media/image122.jpeg"/><Relationship Id="rId2" Type="http://schemas.openxmlformats.org/officeDocument/2006/relationships/notesSlide" Target="../notesSlides/notesSlide56.xml"/><Relationship Id="rId1" Type="http://schemas.openxmlformats.org/officeDocument/2006/relationships/slideLayout" Target="../slideLayouts/slideLayout41.xml"/><Relationship Id="rId5" Type="http://schemas.openxmlformats.org/officeDocument/2006/relationships/image" Target="../media/image103.emf"/><Relationship Id="rId4" Type="http://schemas.openxmlformats.org/officeDocument/2006/relationships/oleObject" Target="../embeddings/oleObject141.bin"/></Relationships>
</file>

<file path=ppt/slides/_rels/slide86.xml.rels><?xml version="1.0" encoding="UTF-8" standalone="yes"?>
<Relationships xmlns="http://schemas.openxmlformats.org/package/2006/relationships"><Relationship Id="rId3" Type="http://schemas.openxmlformats.org/officeDocument/2006/relationships/image" Target="../media/image122.jpeg"/><Relationship Id="rId2" Type="http://schemas.openxmlformats.org/officeDocument/2006/relationships/notesSlide" Target="../notesSlides/notesSlide57.xml"/><Relationship Id="rId1" Type="http://schemas.openxmlformats.org/officeDocument/2006/relationships/slideLayout" Target="../slideLayouts/slideLayout41.xml"/></Relationships>
</file>

<file path=ppt/slides/_rels/slide87.xml.rels><?xml version="1.0" encoding="UTF-8" standalone="yes"?>
<Relationships xmlns="http://schemas.openxmlformats.org/package/2006/relationships"><Relationship Id="rId3" Type="http://schemas.openxmlformats.org/officeDocument/2006/relationships/image" Target="../media/image122.jpeg"/><Relationship Id="rId2" Type="http://schemas.openxmlformats.org/officeDocument/2006/relationships/notesSlide" Target="../notesSlides/notesSlide58.xml"/><Relationship Id="rId1" Type="http://schemas.openxmlformats.org/officeDocument/2006/relationships/slideLayout" Target="../slideLayouts/slideLayout41.xml"/></Relationships>
</file>

<file path=ppt/slides/_rels/slide88.xml.rels><?xml version="1.0" encoding="UTF-8" standalone="yes"?>
<Relationships xmlns="http://schemas.openxmlformats.org/package/2006/relationships"><Relationship Id="rId3" Type="http://schemas.openxmlformats.org/officeDocument/2006/relationships/image" Target="../media/image122.jpeg"/><Relationship Id="rId2" Type="http://schemas.openxmlformats.org/officeDocument/2006/relationships/notesSlide" Target="../notesSlides/notesSlide59.xml"/><Relationship Id="rId1" Type="http://schemas.openxmlformats.org/officeDocument/2006/relationships/slideLayout" Target="../slideLayouts/slideLayout4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 name="Text Box 13">
            <a:extLst>
              <a:ext uri="{FF2B5EF4-FFF2-40B4-BE49-F238E27FC236}">
                <a16:creationId xmlns:a16="http://schemas.microsoft.com/office/drawing/2014/main" id="{3DC0D6EF-3AC3-4BBC-B43A-B1757703BE4B}"/>
              </a:ext>
            </a:extLst>
          </p:cNvPr>
          <p:cNvSpPr txBox="1">
            <a:spLocks noChangeArrowheads="1"/>
          </p:cNvSpPr>
          <p:nvPr/>
        </p:nvSpPr>
        <p:spPr bwMode="auto">
          <a:xfrm>
            <a:off x="1066800" y="2286001"/>
            <a:ext cx="10287000" cy="646331"/>
          </a:xfrm>
          <a:prstGeom prst="rect">
            <a:avLst/>
          </a:prstGeom>
          <a:noFill/>
          <a:ln w="19050">
            <a:noFill/>
            <a:miter lim="800000"/>
            <a:headEnd/>
            <a:tailEnd/>
          </a:ln>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zh-CN" sz="3600" b="1" dirty="0">
                <a:ea typeface="宋体" panose="02010600030101010101" pitchFamily="2" charset="-122"/>
              </a:rPr>
              <a:t>Chapter 6  Functions of Combinational Logic</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5"/>
          <p:cNvSpPr>
            <a:spLocks noChangeArrowheads="1"/>
          </p:cNvSpPr>
          <p:nvPr/>
        </p:nvSpPr>
        <p:spPr bwMode="auto">
          <a:xfrm>
            <a:off x="1841822" y="436494"/>
            <a:ext cx="7878888"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Carry Look ahead Adder(</a:t>
            </a:r>
            <a:r>
              <a:rPr lang="zh-CN" altLang="en-US" sz="3200" b="1" dirty="0">
                <a:solidFill>
                  <a:srgbClr val="FFFF99"/>
                </a:solidFill>
                <a:ea typeface="宋体" charset="-122"/>
              </a:rPr>
              <a:t>先行进位加法器</a:t>
            </a:r>
            <a:r>
              <a:rPr lang="en-US" altLang="zh-CN" sz="3200" b="1" dirty="0">
                <a:solidFill>
                  <a:srgbClr val="FFFF99"/>
                </a:solidFill>
                <a:ea typeface="宋体" charset="-122"/>
              </a:rPr>
              <a:t>) </a:t>
            </a:r>
          </a:p>
        </p:txBody>
      </p:sp>
      <p:graphicFrame>
        <p:nvGraphicFramePr>
          <p:cNvPr id="13317" name="Object 13"/>
          <p:cNvGraphicFramePr>
            <a:graphicFrameLocks noChangeAspect="1"/>
          </p:cNvGraphicFramePr>
          <p:nvPr>
            <p:extLst>
              <p:ext uri="{D42A27DB-BD31-4B8C-83A1-F6EECF244321}">
                <p14:modId xmlns:p14="http://schemas.microsoft.com/office/powerpoint/2010/main" val="1975393914"/>
              </p:ext>
            </p:extLst>
          </p:nvPr>
        </p:nvGraphicFramePr>
        <p:xfrm>
          <a:off x="5456715" y="2141539"/>
          <a:ext cx="2595562" cy="1450975"/>
        </p:xfrm>
        <a:graphic>
          <a:graphicData uri="http://schemas.openxmlformats.org/presentationml/2006/ole">
            <mc:AlternateContent xmlns:mc="http://schemas.openxmlformats.org/markup-compatibility/2006">
              <mc:Choice xmlns:v="urn:schemas-microsoft-com:vml" Requires="v">
                <p:oleObj name="Visio" r:id="rId3" imgW="4096187" imgH="2152945" progId="">
                  <p:embed/>
                </p:oleObj>
              </mc:Choice>
              <mc:Fallback>
                <p:oleObj name="Visio" r:id="rId3" imgW="4096187" imgH="2152945" progId="">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6715" y="2141539"/>
                        <a:ext cx="2595562"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318" name="Group 14"/>
          <p:cNvGrpSpPr>
            <a:grpSpLocks noChangeAspect="1"/>
          </p:cNvGrpSpPr>
          <p:nvPr/>
        </p:nvGrpSpPr>
        <p:grpSpPr bwMode="auto">
          <a:xfrm>
            <a:off x="806726" y="1828367"/>
            <a:ext cx="4221163" cy="1734827"/>
            <a:chOff x="1383" y="2540"/>
            <a:chExt cx="3799" cy="1561"/>
          </a:xfrm>
        </p:grpSpPr>
        <p:graphicFrame>
          <p:nvGraphicFramePr>
            <p:cNvPr id="13324" name="Object 15"/>
            <p:cNvGraphicFramePr>
              <a:graphicFrameLocks noChangeAspect="1"/>
            </p:cNvGraphicFramePr>
            <p:nvPr/>
          </p:nvGraphicFramePr>
          <p:xfrm>
            <a:off x="1383" y="2795"/>
            <a:ext cx="3799" cy="1306"/>
          </p:xfrm>
          <a:graphic>
            <a:graphicData uri="http://schemas.openxmlformats.org/presentationml/2006/ole">
              <mc:AlternateContent xmlns:mc="http://schemas.openxmlformats.org/markup-compatibility/2006">
                <mc:Choice xmlns:v="urn:schemas-microsoft-com:vml" Requires="v">
                  <p:oleObj name="Visio" r:id="rId5" imgW="6031626" imgH="2073615" progId="">
                    <p:embed/>
                  </p:oleObj>
                </mc:Choice>
                <mc:Fallback>
                  <p:oleObj name="Visio" r:id="rId5" imgW="6031626" imgH="2073615" progId="">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3" y="2795"/>
                          <a:ext cx="3799" cy="1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5" name="Rectangle 16"/>
            <p:cNvSpPr>
              <a:spLocks noChangeAspect="1" noChangeArrowheads="1"/>
            </p:cNvSpPr>
            <p:nvPr/>
          </p:nvSpPr>
          <p:spPr bwMode="auto">
            <a:xfrm>
              <a:off x="3288" y="2614"/>
              <a:ext cx="771" cy="1315"/>
            </a:xfrm>
            <a:prstGeom prst="rect">
              <a:avLst/>
            </a:prstGeom>
            <a:noFill/>
            <a:ln w="19050">
              <a:solidFill>
                <a:srgbClr val="3366FF"/>
              </a:solidFill>
              <a:prstDash val="dash"/>
              <a:miter lim="800000"/>
              <a:headEnd/>
              <a:tailEnd/>
            </a:ln>
            <a:effectLst/>
          </p:spPr>
          <p:txBody>
            <a:bodyPr wrap="none" anchorCtr="1"/>
            <a:lstStyle/>
            <a:p>
              <a:pPr algn="ctr"/>
              <a:r>
                <a:rPr lang="en-US" altLang="zh-CN" sz="2000">
                  <a:solidFill>
                    <a:srgbClr val="0066FF"/>
                  </a:solidFill>
                  <a:ea typeface="宋体" charset="-122"/>
                </a:rPr>
                <a:t>HA</a:t>
              </a:r>
              <a:endParaRPr lang="zh-CN" altLang="en-US" sz="2000">
                <a:solidFill>
                  <a:srgbClr val="0066FF"/>
                </a:solidFill>
                <a:ea typeface="宋体" charset="-122"/>
              </a:endParaRPr>
            </a:p>
          </p:txBody>
        </p:sp>
        <p:sp>
          <p:nvSpPr>
            <p:cNvPr id="13326" name="Rectangle 17"/>
            <p:cNvSpPr>
              <a:spLocks noChangeAspect="1" noChangeArrowheads="1"/>
            </p:cNvSpPr>
            <p:nvPr/>
          </p:nvSpPr>
          <p:spPr bwMode="auto">
            <a:xfrm>
              <a:off x="1928" y="2540"/>
              <a:ext cx="771" cy="1315"/>
            </a:xfrm>
            <a:prstGeom prst="rect">
              <a:avLst/>
            </a:prstGeom>
            <a:noFill/>
            <a:ln w="19050">
              <a:solidFill>
                <a:srgbClr val="3366FF"/>
              </a:solidFill>
              <a:prstDash val="dash"/>
              <a:miter lim="800000"/>
              <a:headEnd/>
              <a:tailEnd/>
            </a:ln>
            <a:effectLst/>
          </p:spPr>
          <p:txBody>
            <a:bodyPr wrap="none" anchorCtr="1"/>
            <a:lstStyle/>
            <a:p>
              <a:pPr algn="ctr"/>
              <a:r>
                <a:rPr lang="en-US" altLang="zh-CN" sz="2000" dirty="0">
                  <a:solidFill>
                    <a:srgbClr val="0066FF"/>
                  </a:solidFill>
                  <a:ea typeface="宋体" charset="-122"/>
                </a:rPr>
                <a:t>HA</a:t>
              </a:r>
              <a:endParaRPr lang="zh-CN" altLang="en-US" sz="2000" dirty="0">
                <a:solidFill>
                  <a:srgbClr val="0066FF"/>
                </a:solidFill>
                <a:ea typeface="宋体" charset="-122"/>
              </a:endParaRPr>
            </a:p>
          </p:txBody>
        </p:sp>
      </p:grpSp>
      <p:sp>
        <p:nvSpPr>
          <p:cNvPr id="13319" name="Text Box 18"/>
          <p:cNvSpPr txBox="1">
            <a:spLocks noChangeArrowheads="1"/>
          </p:cNvSpPr>
          <p:nvPr/>
        </p:nvSpPr>
        <p:spPr bwMode="auto">
          <a:xfrm>
            <a:off x="5193605" y="1746886"/>
            <a:ext cx="3478213" cy="400050"/>
          </a:xfrm>
          <a:prstGeom prst="rect">
            <a:avLst/>
          </a:prstGeom>
          <a:noFill/>
          <a:ln w="9525">
            <a:noFill/>
            <a:miter lim="800000"/>
            <a:headEnd/>
            <a:tailEnd/>
          </a:ln>
          <a:effectLst/>
        </p:spPr>
        <p:txBody>
          <a:bodyPr wrap="none">
            <a:spAutoFit/>
          </a:bodyPr>
          <a:lstStyle/>
          <a:p>
            <a:r>
              <a:rPr lang="en-US" altLang="zh-CN" sz="2000" dirty="0">
                <a:ea typeface="宋体" charset="-122"/>
              </a:rPr>
              <a:t>PARTIAL FULL ADDER(</a:t>
            </a:r>
            <a:r>
              <a:rPr lang="en-US" altLang="zh-CN" sz="2000" dirty="0">
                <a:solidFill>
                  <a:srgbClr val="FF0000"/>
                </a:solidFill>
                <a:ea typeface="宋体" charset="-122"/>
              </a:rPr>
              <a:t>PFA</a:t>
            </a:r>
            <a:r>
              <a:rPr lang="en-US" altLang="zh-CN" sz="2000" dirty="0">
                <a:ea typeface="宋体" charset="-122"/>
              </a:rPr>
              <a:t>)</a:t>
            </a:r>
          </a:p>
        </p:txBody>
      </p:sp>
      <p:grpSp>
        <p:nvGrpSpPr>
          <p:cNvPr id="15" name="Group 10"/>
          <p:cNvGrpSpPr>
            <a:grpSpLocks/>
          </p:cNvGrpSpPr>
          <p:nvPr/>
        </p:nvGrpSpPr>
        <p:grpSpPr bwMode="auto">
          <a:xfrm>
            <a:off x="2387600" y="3716339"/>
            <a:ext cx="7416800" cy="2592387"/>
            <a:chOff x="1020" y="2024"/>
            <a:chExt cx="4672" cy="1633"/>
          </a:xfrm>
        </p:grpSpPr>
        <p:graphicFrame>
          <p:nvGraphicFramePr>
            <p:cNvPr id="13322" name="Object 7"/>
            <p:cNvGraphicFramePr>
              <a:graphicFrameLocks noChangeAspect="1"/>
            </p:cNvGraphicFramePr>
            <p:nvPr/>
          </p:nvGraphicFramePr>
          <p:xfrm>
            <a:off x="1066" y="2024"/>
            <a:ext cx="4594" cy="1555"/>
          </p:xfrm>
          <a:graphic>
            <a:graphicData uri="http://schemas.openxmlformats.org/presentationml/2006/ole">
              <mc:AlternateContent xmlns:mc="http://schemas.openxmlformats.org/markup-compatibility/2006">
                <mc:Choice xmlns:v="urn:schemas-microsoft-com:vml" Requires="v">
                  <p:oleObj name="Visio" r:id="rId7" imgW="7427366" imgH="2438725" progId="">
                    <p:embed/>
                  </p:oleObj>
                </mc:Choice>
                <mc:Fallback>
                  <p:oleObj name="Visio" r:id="rId7" imgW="7427366" imgH="2438725" progId="">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 y="2024"/>
                          <a:ext cx="4594" cy="1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3" name="Rectangle 9"/>
            <p:cNvSpPr>
              <a:spLocks noChangeArrowheads="1"/>
            </p:cNvSpPr>
            <p:nvPr/>
          </p:nvSpPr>
          <p:spPr bwMode="auto">
            <a:xfrm>
              <a:off x="1020" y="2976"/>
              <a:ext cx="4672" cy="681"/>
            </a:xfrm>
            <a:prstGeom prst="rect">
              <a:avLst/>
            </a:prstGeom>
            <a:noFill/>
            <a:ln w="19050">
              <a:solidFill>
                <a:srgbClr val="0066FF"/>
              </a:solidFill>
              <a:prstDash val="dash"/>
              <a:miter lim="800000"/>
              <a:headEnd/>
              <a:tailEnd/>
            </a:ln>
            <a:effectLst/>
          </p:spPr>
          <p:txBody>
            <a:bodyPr wrap="none" anchor="ctr"/>
            <a:lstStyle/>
            <a:p>
              <a:endParaRPr lang="zh-CN" altLang="en-US">
                <a:ea typeface="宋体" charset="-122"/>
              </a:endParaRPr>
            </a:p>
          </p:txBody>
        </p:sp>
      </p:grpSp>
      <p:sp>
        <p:nvSpPr>
          <p:cNvPr id="18" name="圆角矩形 17"/>
          <p:cNvSpPr>
            <a:spLocks noChangeArrowheads="1"/>
          </p:cNvSpPr>
          <p:nvPr/>
        </p:nvSpPr>
        <p:spPr bwMode="auto">
          <a:xfrm>
            <a:off x="8674640" y="1946911"/>
            <a:ext cx="3205389" cy="1501437"/>
          </a:xfrm>
          <a:prstGeom prst="roundRect">
            <a:avLst>
              <a:gd name="adj" fmla="val 16667"/>
            </a:avLst>
          </a:prstGeom>
          <a:solidFill>
            <a:srgbClr val="FFFF00"/>
          </a:solidFill>
          <a:ln w="9525" algn="ctr">
            <a:solidFill>
              <a:schemeClr val="tx1"/>
            </a:solidFill>
            <a:round/>
            <a:headEnd/>
            <a:tailEnd/>
          </a:ln>
          <a:effectLst/>
        </p:spPr>
        <p:txBody>
          <a:bodyPr/>
          <a:lstStyle/>
          <a:p>
            <a:r>
              <a:rPr lang="en-US" altLang="zh-CN" b="1" dirty="0">
                <a:ea typeface="宋体" charset="-122"/>
              </a:rPr>
              <a:t>Can this connection eliminate the ripple carry delay </a:t>
            </a:r>
            <a:r>
              <a:rPr lang="zh-CN" altLang="en-US" b="1" dirty="0">
                <a:ea typeface="宋体"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2895600" y="517238"/>
            <a:ext cx="5918223"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A 4-bit Carry Look ahead Adder</a:t>
            </a:r>
          </a:p>
        </p:txBody>
      </p:sp>
      <p:sp>
        <p:nvSpPr>
          <p:cNvPr id="7" name="Rectangle 3"/>
          <p:cNvSpPr txBox="1">
            <a:spLocks noChangeArrowheads="1"/>
          </p:cNvSpPr>
          <p:nvPr/>
        </p:nvSpPr>
        <p:spPr bwMode="auto">
          <a:xfrm>
            <a:off x="990600" y="1371600"/>
            <a:ext cx="10210800" cy="4719637"/>
          </a:xfrm>
          <a:prstGeom prst="rect">
            <a:avLst/>
          </a:prstGeom>
          <a:solidFill>
            <a:schemeClr val="bg1"/>
          </a:solidFill>
          <a:ln w="28575">
            <a:solidFill>
              <a:srgbClr val="9999FF"/>
            </a:solidFill>
            <a:miter lim="800000"/>
            <a:headEnd/>
            <a:tailEnd/>
          </a:ln>
        </p:spPr>
        <p:txBody>
          <a:bodyPr/>
          <a:lstStyle/>
          <a:p>
            <a:pPr marL="342900" indent="-342900">
              <a:lnSpc>
                <a:spcPct val="130000"/>
              </a:lnSpc>
              <a:spcBef>
                <a:spcPts val="0"/>
              </a:spcBef>
              <a:buClr>
                <a:schemeClr val="tx2"/>
              </a:buClr>
              <a:buFontTx/>
              <a:buChar char="•"/>
            </a:pPr>
            <a:r>
              <a:rPr lang="en-US" altLang="zh-CN" b="1" dirty="0">
                <a:latin typeface="Arial" charset="0"/>
                <a:ea typeface="宋体" charset="-122"/>
              </a:rPr>
              <a:t>C</a:t>
            </a:r>
            <a:r>
              <a:rPr lang="en-US" altLang="zh-CN" b="1" baseline="-25000" dirty="0">
                <a:latin typeface="Arial" charset="0"/>
                <a:ea typeface="宋体" charset="-122"/>
              </a:rPr>
              <a:t>i+1</a:t>
            </a:r>
            <a:r>
              <a:rPr lang="en-US" altLang="zh-CN" b="1" dirty="0">
                <a:latin typeface="Arial" charset="0"/>
                <a:ea typeface="宋体" charset="-122"/>
              </a:rPr>
              <a:t> = </a:t>
            </a:r>
            <a:r>
              <a:rPr lang="en-US" altLang="zh-CN" b="1" dirty="0" err="1">
                <a:latin typeface="Arial" charset="0"/>
                <a:ea typeface="宋体" charset="-122"/>
              </a:rPr>
              <a:t>G</a:t>
            </a:r>
            <a:r>
              <a:rPr lang="en-US" altLang="zh-CN" b="1" baseline="-25000" dirty="0" err="1">
                <a:latin typeface="Arial" charset="0"/>
                <a:ea typeface="宋体" charset="-122"/>
              </a:rPr>
              <a:t>i</a:t>
            </a:r>
            <a:r>
              <a:rPr lang="en-US" altLang="zh-CN" b="1" dirty="0">
                <a:latin typeface="Arial" charset="0"/>
                <a:ea typeface="宋体" charset="-122"/>
              </a:rPr>
              <a:t> + </a:t>
            </a:r>
            <a:r>
              <a:rPr lang="en-US" altLang="zh-CN" b="1" dirty="0" err="1">
                <a:latin typeface="Arial" charset="0"/>
                <a:ea typeface="宋体" charset="-122"/>
              </a:rPr>
              <a:t>P</a:t>
            </a:r>
            <a:r>
              <a:rPr lang="en-US" altLang="zh-CN" b="1" baseline="-25000" dirty="0" err="1">
                <a:latin typeface="Arial" charset="0"/>
                <a:ea typeface="宋体" charset="-122"/>
              </a:rPr>
              <a:t>i</a:t>
            </a:r>
            <a:r>
              <a:rPr lang="en-US" altLang="zh-CN" b="1" dirty="0" err="1">
                <a:latin typeface="Arial" charset="0"/>
                <a:ea typeface="宋体" charset="-122"/>
              </a:rPr>
              <a:t>C</a:t>
            </a:r>
            <a:r>
              <a:rPr lang="en-US" altLang="zh-CN" b="1" baseline="-25000" dirty="0" err="1">
                <a:latin typeface="Arial" charset="0"/>
                <a:ea typeface="宋体" charset="-122"/>
              </a:rPr>
              <a:t>i</a:t>
            </a:r>
            <a:endParaRPr lang="en-US" altLang="zh-CN" b="1" baseline="-25000" dirty="0">
              <a:latin typeface="Arial" charset="0"/>
              <a:ea typeface="宋体" charset="-122"/>
            </a:endParaRPr>
          </a:p>
          <a:p>
            <a:pPr marL="342900" indent="-342900">
              <a:lnSpc>
                <a:spcPct val="130000"/>
              </a:lnSpc>
              <a:spcBef>
                <a:spcPts val="0"/>
              </a:spcBef>
              <a:buClr>
                <a:schemeClr val="tx2"/>
              </a:buClr>
              <a:buFontTx/>
              <a:buChar char="•"/>
            </a:pPr>
            <a:r>
              <a:rPr lang="en-US" altLang="zh-CN" b="1" dirty="0">
                <a:latin typeface="Arial" charset="0"/>
                <a:ea typeface="宋体" charset="-122"/>
              </a:rPr>
              <a:t>Base on this </a:t>
            </a:r>
            <a:r>
              <a:rPr lang="en-US" altLang="zh-CN" b="1" dirty="0" err="1">
                <a:latin typeface="Arial" charset="0"/>
                <a:ea typeface="宋体" charset="-122"/>
              </a:rPr>
              <a:t>ayalysis</a:t>
            </a:r>
            <a:r>
              <a:rPr lang="en-US" altLang="zh-CN" b="1" dirty="0">
                <a:latin typeface="Arial" charset="0"/>
                <a:ea typeface="宋体" charset="-122"/>
              </a:rPr>
              <a:t>:</a:t>
            </a:r>
            <a:endParaRPr lang="zh-CN" altLang="en-US" b="1" dirty="0">
              <a:latin typeface="Arial" charset="0"/>
              <a:ea typeface="宋体" charset="-122"/>
            </a:endParaRPr>
          </a:p>
          <a:p>
            <a:pPr marL="742950" lvl="1" indent="-285750">
              <a:lnSpc>
                <a:spcPct val="130000"/>
              </a:lnSpc>
              <a:spcBef>
                <a:spcPts val="0"/>
              </a:spcBef>
              <a:buClr>
                <a:schemeClr val="tx2"/>
              </a:buClr>
              <a:buFontTx/>
              <a:buChar char="–"/>
            </a:pPr>
            <a:r>
              <a:rPr lang="en-US" altLang="zh-CN" dirty="0">
                <a:latin typeface="Arial" charset="0"/>
                <a:ea typeface="宋体" charset="-122"/>
              </a:rPr>
              <a:t>C</a:t>
            </a:r>
            <a:r>
              <a:rPr lang="en-US" altLang="zh-CN" baseline="-25000" dirty="0">
                <a:latin typeface="Arial" charset="0"/>
                <a:ea typeface="宋体" charset="-122"/>
              </a:rPr>
              <a:t>1</a:t>
            </a:r>
            <a:r>
              <a:rPr lang="en-US" altLang="zh-CN" dirty="0">
                <a:latin typeface="Arial" charset="0"/>
                <a:ea typeface="宋体" charset="-122"/>
              </a:rPr>
              <a:t> = G</a:t>
            </a:r>
            <a:r>
              <a:rPr lang="en-US" altLang="zh-CN" baseline="-25000" dirty="0">
                <a:latin typeface="Arial" charset="0"/>
                <a:ea typeface="宋体" charset="-122"/>
              </a:rPr>
              <a:t>0</a:t>
            </a:r>
            <a:r>
              <a:rPr lang="en-US" altLang="zh-CN" dirty="0">
                <a:latin typeface="Arial" charset="0"/>
                <a:ea typeface="宋体" charset="-122"/>
              </a:rPr>
              <a:t>+P</a:t>
            </a:r>
            <a:r>
              <a:rPr lang="en-US" altLang="zh-CN" baseline="-25000" dirty="0">
                <a:latin typeface="Arial" charset="0"/>
                <a:ea typeface="宋体" charset="-122"/>
              </a:rPr>
              <a:t>0</a:t>
            </a:r>
            <a:r>
              <a:rPr lang="en-US" altLang="zh-CN" dirty="0">
                <a:latin typeface="Arial" charset="0"/>
                <a:ea typeface="宋体" charset="-122"/>
              </a:rPr>
              <a:t> </a:t>
            </a:r>
            <a:r>
              <a:rPr lang="en-US" altLang="zh-CN" dirty="0">
                <a:solidFill>
                  <a:srgbClr val="FF0000"/>
                </a:solidFill>
                <a:latin typeface="Arial" charset="0"/>
                <a:ea typeface="宋体" charset="-122"/>
              </a:rPr>
              <a:t>C</a:t>
            </a:r>
            <a:r>
              <a:rPr lang="en-US" altLang="zh-CN" baseline="-25000" dirty="0">
                <a:solidFill>
                  <a:srgbClr val="FF0000"/>
                </a:solidFill>
                <a:latin typeface="Arial" charset="0"/>
                <a:ea typeface="宋体" charset="-122"/>
              </a:rPr>
              <a:t>0</a:t>
            </a:r>
            <a:endParaRPr lang="en-US" altLang="zh-CN" dirty="0">
              <a:solidFill>
                <a:srgbClr val="FF0000"/>
              </a:solidFill>
              <a:latin typeface="Arial" charset="0"/>
              <a:ea typeface="宋体" charset="-122"/>
            </a:endParaRPr>
          </a:p>
          <a:p>
            <a:pPr marL="742950" lvl="1" indent="-285750">
              <a:lnSpc>
                <a:spcPct val="130000"/>
              </a:lnSpc>
              <a:spcBef>
                <a:spcPts val="0"/>
              </a:spcBef>
              <a:buClr>
                <a:schemeClr val="tx2"/>
              </a:buClr>
              <a:buFontTx/>
              <a:buChar char="–"/>
            </a:pPr>
            <a:r>
              <a:rPr lang="en-US" altLang="zh-CN" dirty="0">
                <a:latin typeface="Arial" charset="0"/>
                <a:ea typeface="宋体" charset="-122"/>
              </a:rPr>
              <a:t>C</a:t>
            </a:r>
            <a:r>
              <a:rPr lang="en-US" altLang="zh-CN" baseline="-25000" dirty="0">
                <a:latin typeface="Arial" charset="0"/>
                <a:ea typeface="宋体" charset="-122"/>
              </a:rPr>
              <a:t>2</a:t>
            </a:r>
            <a:r>
              <a:rPr lang="en-US" altLang="zh-CN" dirty="0">
                <a:latin typeface="Arial" charset="0"/>
                <a:ea typeface="宋体" charset="-122"/>
              </a:rPr>
              <a:t> = G</a:t>
            </a:r>
            <a:r>
              <a:rPr lang="en-US" altLang="zh-CN" baseline="-25000" dirty="0">
                <a:latin typeface="Arial" charset="0"/>
                <a:ea typeface="宋体" charset="-122"/>
              </a:rPr>
              <a:t>1</a:t>
            </a:r>
            <a:r>
              <a:rPr lang="en-US" altLang="zh-CN" dirty="0">
                <a:latin typeface="Arial" charset="0"/>
                <a:ea typeface="宋体" charset="-122"/>
              </a:rPr>
              <a:t>+P</a:t>
            </a:r>
            <a:r>
              <a:rPr lang="en-US" altLang="zh-CN" baseline="-25000" dirty="0">
                <a:latin typeface="Arial" charset="0"/>
                <a:ea typeface="宋体" charset="-122"/>
              </a:rPr>
              <a:t>1</a:t>
            </a:r>
            <a:r>
              <a:rPr lang="en-US" altLang="zh-CN" dirty="0">
                <a:solidFill>
                  <a:srgbClr val="FF0000"/>
                </a:solidFill>
                <a:latin typeface="Arial" charset="0"/>
                <a:ea typeface="宋体" charset="-122"/>
              </a:rPr>
              <a:t>C</a:t>
            </a:r>
            <a:r>
              <a:rPr lang="en-US" altLang="zh-CN" baseline="-25000" dirty="0">
                <a:solidFill>
                  <a:srgbClr val="FF0000"/>
                </a:solidFill>
                <a:latin typeface="Arial" charset="0"/>
                <a:ea typeface="宋体" charset="-122"/>
              </a:rPr>
              <a:t>1</a:t>
            </a:r>
            <a:r>
              <a:rPr lang="en-US" altLang="zh-CN" baseline="-25000" dirty="0">
                <a:latin typeface="Arial" charset="0"/>
                <a:ea typeface="宋体" charset="-122"/>
              </a:rPr>
              <a:t> </a:t>
            </a:r>
            <a:r>
              <a:rPr lang="en-US" altLang="zh-CN" dirty="0">
                <a:latin typeface="Arial" charset="0"/>
                <a:ea typeface="宋体" charset="-122"/>
              </a:rPr>
              <a:t>= G</a:t>
            </a:r>
            <a:r>
              <a:rPr lang="en-US" altLang="zh-CN" baseline="-25000" dirty="0">
                <a:latin typeface="Arial" charset="0"/>
                <a:ea typeface="宋体" charset="-122"/>
              </a:rPr>
              <a:t>1</a:t>
            </a:r>
            <a:r>
              <a:rPr lang="en-US" altLang="zh-CN" dirty="0">
                <a:latin typeface="Arial" charset="0"/>
                <a:ea typeface="宋体" charset="-122"/>
              </a:rPr>
              <a:t>+P</a:t>
            </a:r>
            <a:r>
              <a:rPr lang="en-US" altLang="zh-CN" baseline="-25000" dirty="0">
                <a:latin typeface="Arial" charset="0"/>
                <a:ea typeface="宋体" charset="-122"/>
              </a:rPr>
              <a:t>1</a:t>
            </a:r>
            <a:r>
              <a:rPr lang="en-US" altLang="zh-CN" dirty="0">
                <a:latin typeface="Arial" charset="0"/>
                <a:ea typeface="宋体" charset="-122"/>
              </a:rPr>
              <a:t>(</a:t>
            </a:r>
            <a:r>
              <a:rPr lang="en-US" altLang="zh-CN" dirty="0">
                <a:solidFill>
                  <a:srgbClr val="FF0000"/>
                </a:solidFill>
                <a:latin typeface="Arial" charset="0"/>
                <a:ea typeface="宋体" charset="-122"/>
              </a:rPr>
              <a:t>G</a:t>
            </a:r>
            <a:r>
              <a:rPr lang="en-US" altLang="zh-CN" baseline="-25000" dirty="0">
                <a:solidFill>
                  <a:srgbClr val="FF0000"/>
                </a:solidFill>
                <a:latin typeface="Arial" charset="0"/>
                <a:ea typeface="宋体" charset="-122"/>
              </a:rPr>
              <a:t>0</a:t>
            </a:r>
            <a:r>
              <a:rPr lang="en-US" altLang="zh-CN" dirty="0">
                <a:solidFill>
                  <a:srgbClr val="FF0000"/>
                </a:solidFill>
                <a:latin typeface="Arial" charset="0"/>
                <a:ea typeface="宋体" charset="-122"/>
              </a:rPr>
              <a:t>+P</a:t>
            </a:r>
            <a:r>
              <a:rPr lang="en-US" altLang="zh-CN" baseline="-25000" dirty="0">
                <a:solidFill>
                  <a:srgbClr val="FF0000"/>
                </a:solidFill>
                <a:latin typeface="Arial" charset="0"/>
                <a:ea typeface="宋体" charset="-122"/>
              </a:rPr>
              <a:t>0</a:t>
            </a:r>
            <a:r>
              <a:rPr lang="en-US" altLang="zh-CN" dirty="0">
                <a:solidFill>
                  <a:srgbClr val="FF0000"/>
                </a:solidFill>
                <a:latin typeface="Arial" charset="0"/>
                <a:ea typeface="宋体" charset="-122"/>
              </a:rPr>
              <a:t>C</a:t>
            </a:r>
            <a:r>
              <a:rPr lang="en-US" altLang="zh-CN" baseline="-25000" dirty="0">
                <a:solidFill>
                  <a:srgbClr val="FF0000"/>
                </a:solidFill>
                <a:latin typeface="Arial" charset="0"/>
                <a:ea typeface="宋体" charset="-122"/>
              </a:rPr>
              <a:t>0</a:t>
            </a:r>
            <a:r>
              <a:rPr lang="en-US" altLang="zh-CN" dirty="0">
                <a:latin typeface="Arial" charset="0"/>
                <a:ea typeface="宋体" charset="-122"/>
              </a:rPr>
              <a:t>) = G</a:t>
            </a:r>
            <a:r>
              <a:rPr lang="en-US" altLang="zh-CN" baseline="-25000" dirty="0">
                <a:latin typeface="Arial" charset="0"/>
                <a:ea typeface="宋体" charset="-122"/>
              </a:rPr>
              <a:t>1</a:t>
            </a:r>
            <a:r>
              <a:rPr lang="en-US" altLang="zh-CN" dirty="0">
                <a:latin typeface="Arial" charset="0"/>
                <a:ea typeface="宋体" charset="-122"/>
              </a:rPr>
              <a:t>+P</a:t>
            </a:r>
            <a:r>
              <a:rPr lang="en-US" altLang="zh-CN" baseline="-25000" dirty="0">
                <a:latin typeface="Arial" charset="0"/>
                <a:ea typeface="宋体" charset="-122"/>
              </a:rPr>
              <a:t>1</a:t>
            </a:r>
            <a:r>
              <a:rPr lang="en-US" altLang="zh-CN" dirty="0">
                <a:latin typeface="Arial" charset="0"/>
                <a:ea typeface="宋体" charset="-122"/>
              </a:rPr>
              <a:t>G</a:t>
            </a:r>
            <a:r>
              <a:rPr lang="en-US" altLang="zh-CN" baseline="-25000" dirty="0">
                <a:latin typeface="Arial" charset="0"/>
                <a:ea typeface="宋体" charset="-122"/>
              </a:rPr>
              <a:t>0</a:t>
            </a:r>
            <a:r>
              <a:rPr lang="en-US" altLang="zh-CN" dirty="0">
                <a:latin typeface="Arial" charset="0"/>
                <a:ea typeface="宋体" charset="-122"/>
              </a:rPr>
              <a:t>+P</a:t>
            </a:r>
            <a:r>
              <a:rPr lang="en-US" altLang="zh-CN" baseline="-25000" dirty="0">
                <a:latin typeface="Arial" charset="0"/>
                <a:ea typeface="宋体" charset="-122"/>
              </a:rPr>
              <a:t>1</a:t>
            </a:r>
            <a:r>
              <a:rPr lang="en-US" altLang="zh-CN" dirty="0">
                <a:latin typeface="Arial" charset="0"/>
                <a:ea typeface="宋体" charset="-122"/>
              </a:rPr>
              <a:t>P</a:t>
            </a:r>
            <a:r>
              <a:rPr lang="en-US" altLang="zh-CN" baseline="-25000" dirty="0">
                <a:latin typeface="Arial" charset="0"/>
                <a:ea typeface="宋体" charset="-122"/>
              </a:rPr>
              <a:t>0</a:t>
            </a:r>
            <a:r>
              <a:rPr lang="en-US" altLang="zh-CN" dirty="0">
                <a:solidFill>
                  <a:srgbClr val="FF0000"/>
                </a:solidFill>
                <a:latin typeface="Arial" charset="0"/>
                <a:ea typeface="宋体" charset="-122"/>
              </a:rPr>
              <a:t>C</a:t>
            </a:r>
            <a:r>
              <a:rPr lang="en-US" altLang="zh-CN" baseline="-25000" dirty="0">
                <a:solidFill>
                  <a:srgbClr val="FF0000"/>
                </a:solidFill>
                <a:latin typeface="Arial" charset="0"/>
                <a:ea typeface="宋体" charset="-122"/>
              </a:rPr>
              <a:t>0</a:t>
            </a:r>
          </a:p>
          <a:p>
            <a:pPr marL="742950" lvl="1" indent="-285750">
              <a:lnSpc>
                <a:spcPct val="130000"/>
              </a:lnSpc>
              <a:spcBef>
                <a:spcPts val="0"/>
              </a:spcBef>
              <a:buClr>
                <a:schemeClr val="tx2"/>
              </a:buClr>
              <a:buFontTx/>
              <a:buChar char="–"/>
            </a:pPr>
            <a:r>
              <a:rPr lang="en-US" altLang="zh-CN" dirty="0">
                <a:latin typeface="Arial" charset="0"/>
                <a:ea typeface="宋体" charset="-122"/>
              </a:rPr>
              <a:t>C</a:t>
            </a:r>
            <a:r>
              <a:rPr lang="en-US" altLang="zh-CN" baseline="-25000" dirty="0">
                <a:latin typeface="Arial" charset="0"/>
                <a:ea typeface="宋体" charset="-122"/>
              </a:rPr>
              <a:t>3</a:t>
            </a:r>
            <a:r>
              <a:rPr lang="en-US" altLang="zh-CN" dirty="0">
                <a:latin typeface="Arial" charset="0"/>
                <a:ea typeface="宋体" charset="-122"/>
              </a:rPr>
              <a:t> = G</a:t>
            </a:r>
            <a:r>
              <a:rPr lang="en-US" altLang="zh-CN" baseline="-25000" dirty="0">
                <a:latin typeface="Arial" charset="0"/>
                <a:ea typeface="宋体" charset="-122"/>
              </a:rPr>
              <a:t>2</a:t>
            </a:r>
            <a:r>
              <a:rPr lang="en-US" altLang="zh-CN" dirty="0">
                <a:latin typeface="Arial" charset="0"/>
                <a:ea typeface="宋体" charset="-122"/>
              </a:rPr>
              <a:t> + P</a:t>
            </a:r>
            <a:r>
              <a:rPr lang="en-US" altLang="zh-CN" baseline="-25000" dirty="0">
                <a:latin typeface="Arial" charset="0"/>
                <a:ea typeface="宋体" charset="-122"/>
              </a:rPr>
              <a:t>2</a:t>
            </a:r>
            <a:r>
              <a:rPr lang="en-US" altLang="zh-CN" dirty="0">
                <a:latin typeface="Arial" charset="0"/>
                <a:ea typeface="宋体" charset="-122"/>
              </a:rPr>
              <a:t>C</a:t>
            </a:r>
            <a:r>
              <a:rPr lang="en-US" altLang="zh-CN" baseline="-25000" dirty="0">
                <a:latin typeface="Arial" charset="0"/>
                <a:ea typeface="宋体" charset="-122"/>
              </a:rPr>
              <a:t>2</a:t>
            </a:r>
            <a:r>
              <a:rPr lang="en-US" altLang="zh-CN" dirty="0">
                <a:latin typeface="Arial" charset="0"/>
                <a:ea typeface="宋体" charset="-122"/>
              </a:rPr>
              <a:t> = G</a:t>
            </a:r>
            <a:r>
              <a:rPr lang="en-US" altLang="zh-CN" baseline="-25000" dirty="0">
                <a:latin typeface="Arial" charset="0"/>
                <a:ea typeface="宋体" charset="-122"/>
              </a:rPr>
              <a:t>2</a:t>
            </a:r>
            <a:r>
              <a:rPr lang="en-US" altLang="zh-CN" dirty="0">
                <a:latin typeface="Arial" charset="0"/>
                <a:ea typeface="宋体" charset="-122"/>
              </a:rPr>
              <a:t>+P</a:t>
            </a:r>
            <a:r>
              <a:rPr lang="en-US" altLang="zh-CN" baseline="-25000" dirty="0">
                <a:latin typeface="Arial" charset="0"/>
                <a:ea typeface="宋体" charset="-122"/>
              </a:rPr>
              <a:t>2</a:t>
            </a:r>
            <a:r>
              <a:rPr lang="en-US" altLang="zh-CN" dirty="0">
                <a:latin typeface="Arial" charset="0"/>
                <a:ea typeface="宋体" charset="-122"/>
              </a:rPr>
              <a:t>G</a:t>
            </a:r>
            <a:r>
              <a:rPr lang="en-US" altLang="zh-CN" baseline="-25000" dirty="0">
                <a:latin typeface="Arial" charset="0"/>
                <a:ea typeface="宋体" charset="-122"/>
              </a:rPr>
              <a:t>1</a:t>
            </a:r>
            <a:r>
              <a:rPr lang="en-US" altLang="zh-CN" dirty="0">
                <a:latin typeface="Arial" charset="0"/>
                <a:ea typeface="宋体" charset="-122"/>
              </a:rPr>
              <a:t>+P</a:t>
            </a:r>
            <a:r>
              <a:rPr lang="en-US" altLang="zh-CN" baseline="-25000" dirty="0">
                <a:latin typeface="Arial" charset="0"/>
                <a:ea typeface="宋体" charset="-122"/>
              </a:rPr>
              <a:t>2</a:t>
            </a:r>
            <a:r>
              <a:rPr lang="en-US" altLang="zh-CN" dirty="0">
                <a:latin typeface="Arial" charset="0"/>
                <a:ea typeface="宋体" charset="-122"/>
              </a:rPr>
              <a:t>P</a:t>
            </a:r>
            <a:r>
              <a:rPr lang="en-US" altLang="zh-CN" baseline="-25000" dirty="0">
                <a:latin typeface="Arial" charset="0"/>
                <a:ea typeface="宋体" charset="-122"/>
              </a:rPr>
              <a:t>1</a:t>
            </a:r>
            <a:r>
              <a:rPr lang="en-US" altLang="zh-CN" dirty="0">
                <a:latin typeface="Arial" charset="0"/>
                <a:ea typeface="宋体" charset="-122"/>
              </a:rPr>
              <a:t>G</a:t>
            </a:r>
            <a:r>
              <a:rPr lang="en-US" altLang="zh-CN" baseline="-25000" dirty="0">
                <a:latin typeface="Arial" charset="0"/>
                <a:ea typeface="宋体" charset="-122"/>
              </a:rPr>
              <a:t>0</a:t>
            </a:r>
            <a:r>
              <a:rPr lang="en-US" altLang="zh-CN" dirty="0">
                <a:latin typeface="Arial" charset="0"/>
                <a:ea typeface="宋体" charset="-122"/>
              </a:rPr>
              <a:t>+P</a:t>
            </a:r>
            <a:r>
              <a:rPr lang="en-US" altLang="zh-CN" baseline="-25000" dirty="0">
                <a:latin typeface="Arial" charset="0"/>
                <a:ea typeface="宋体" charset="-122"/>
              </a:rPr>
              <a:t>2</a:t>
            </a:r>
            <a:r>
              <a:rPr lang="en-US" altLang="zh-CN" dirty="0">
                <a:latin typeface="Arial" charset="0"/>
                <a:ea typeface="宋体" charset="-122"/>
              </a:rPr>
              <a:t>P</a:t>
            </a:r>
            <a:r>
              <a:rPr lang="en-US" altLang="zh-CN" baseline="-25000" dirty="0">
                <a:latin typeface="Arial" charset="0"/>
                <a:ea typeface="宋体" charset="-122"/>
              </a:rPr>
              <a:t>1</a:t>
            </a:r>
            <a:r>
              <a:rPr lang="en-US" altLang="zh-CN" dirty="0">
                <a:latin typeface="Arial" charset="0"/>
                <a:ea typeface="宋体" charset="-122"/>
              </a:rPr>
              <a:t>P</a:t>
            </a:r>
            <a:r>
              <a:rPr lang="en-US" altLang="zh-CN" baseline="-25000" dirty="0">
                <a:latin typeface="Arial" charset="0"/>
                <a:ea typeface="宋体" charset="-122"/>
              </a:rPr>
              <a:t>0</a:t>
            </a:r>
            <a:r>
              <a:rPr lang="en-US" altLang="zh-CN" dirty="0">
                <a:latin typeface="Arial" charset="0"/>
                <a:ea typeface="宋体" charset="-122"/>
              </a:rPr>
              <a:t>C</a:t>
            </a:r>
            <a:r>
              <a:rPr lang="en-US" altLang="zh-CN" baseline="-25000" dirty="0">
                <a:latin typeface="Arial" charset="0"/>
                <a:ea typeface="宋体" charset="-122"/>
              </a:rPr>
              <a:t>0</a:t>
            </a:r>
          </a:p>
          <a:p>
            <a:pPr marL="742950" lvl="1" indent="-285750">
              <a:lnSpc>
                <a:spcPct val="130000"/>
              </a:lnSpc>
              <a:spcBef>
                <a:spcPts val="0"/>
              </a:spcBef>
              <a:buClr>
                <a:schemeClr val="tx2"/>
              </a:buClr>
              <a:buFontTx/>
              <a:buChar char="–"/>
            </a:pPr>
            <a:r>
              <a:rPr lang="en-US" altLang="zh-CN" dirty="0">
                <a:latin typeface="Arial" charset="0"/>
                <a:ea typeface="宋体" charset="-122"/>
              </a:rPr>
              <a:t>C</a:t>
            </a:r>
            <a:r>
              <a:rPr lang="en-US" altLang="zh-CN" baseline="-25000" dirty="0">
                <a:latin typeface="Arial" charset="0"/>
                <a:ea typeface="宋体" charset="-122"/>
              </a:rPr>
              <a:t>4</a:t>
            </a:r>
            <a:r>
              <a:rPr lang="en-US" altLang="zh-CN" dirty="0">
                <a:latin typeface="Arial" charset="0"/>
                <a:ea typeface="宋体" charset="-122"/>
              </a:rPr>
              <a:t> = G</a:t>
            </a:r>
            <a:r>
              <a:rPr lang="en-US" altLang="zh-CN" baseline="-25000" dirty="0">
                <a:latin typeface="Arial" charset="0"/>
                <a:ea typeface="宋体" charset="-122"/>
              </a:rPr>
              <a:t>3</a:t>
            </a:r>
            <a:r>
              <a:rPr lang="en-US" altLang="zh-CN" dirty="0">
                <a:latin typeface="Arial" charset="0"/>
                <a:ea typeface="宋体" charset="-122"/>
              </a:rPr>
              <a:t>+P</a:t>
            </a:r>
            <a:r>
              <a:rPr lang="en-US" altLang="zh-CN" baseline="-25000" dirty="0">
                <a:latin typeface="Arial" charset="0"/>
                <a:ea typeface="宋体" charset="-122"/>
              </a:rPr>
              <a:t>3</a:t>
            </a:r>
            <a:r>
              <a:rPr lang="en-US" altLang="zh-CN" dirty="0">
                <a:latin typeface="Arial" charset="0"/>
                <a:ea typeface="宋体" charset="-122"/>
              </a:rPr>
              <a:t>G</a:t>
            </a:r>
            <a:r>
              <a:rPr lang="en-US" altLang="zh-CN" baseline="-25000" dirty="0">
                <a:latin typeface="Arial" charset="0"/>
                <a:ea typeface="宋体" charset="-122"/>
              </a:rPr>
              <a:t>2</a:t>
            </a:r>
            <a:r>
              <a:rPr lang="en-US" altLang="zh-CN" dirty="0">
                <a:latin typeface="Arial" charset="0"/>
                <a:ea typeface="宋体" charset="-122"/>
              </a:rPr>
              <a:t>+P</a:t>
            </a:r>
            <a:r>
              <a:rPr lang="en-US" altLang="zh-CN" baseline="-25000" dirty="0">
                <a:latin typeface="Arial" charset="0"/>
                <a:ea typeface="宋体" charset="-122"/>
              </a:rPr>
              <a:t>3</a:t>
            </a:r>
            <a:r>
              <a:rPr lang="en-US" altLang="zh-CN" dirty="0">
                <a:latin typeface="Arial" charset="0"/>
                <a:ea typeface="宋体" charset="-122"/>
              </a:rPr>
              <a:t>P</a:t>
            </a:r>
            <a:r>
              <a:rPr lang="en-US" altLang="zh-CN" baseline="-25000" dirty="0">
                <a:latin typeface="Arial" charset="0"/>
                <a:ea typeface="宋体" charset="-122"/>
              </a:rPr>
              <a:t>2</a:t>
            </a:r>
            <a:r>
              <a:rPr lang="en-US" altLang="zh-CN" dirty="0">
                <a:latin typeface="Arial" charset="0"/>
                <a:ea typeface="宋体" charset="-122"/>
              </a:rPr>
              <a:t>G</a:t>
            </a:r>
            <a:r>
              <a:rPr lang="en-US" altLang="zh-CN" baseline="-25000" dirty="0">
                <a:latin typeface="Arial" charset="0"/>
                <a:ea typeface="宋体" charset="-122"/>
              </a:rPr>
              <a:t>1</a:t>
            </a:r>
            <a:r>
              <a:rPr lang="en-US" altLang="zh-CN" dirty="0">
                <a:latin typeface="Arial" charset="0"/>
                <a:ea typeface="宋体" charset="-122"/>
              </a:rPr>
              <a:t>+P</a:t>
            </a:r>
            <a:r>
              <a:rPr lang="en-US" altLang="zh-CN" baseline="-25000" dirty="0">
                <a:latin typeface="Arial" charset="0"/>
                <a:ea typeface="宋体" charset="-122"/>
              </a:rPr>
              <a:t>3</a:t>
            </a:r>
            <a:r>
              <a:rPr lang="en-US" altLang="zh-CN" dirty="0">
                <a:latin typeface="Arial" charset="0"/>
                <a:ea typeface="宋体" charset="-122"/>
              </a:rPr>
              <a:t>P</a:t>
            </a:r>
            <a:r>
              <a:rPr lang="en-US" altLang="zh-CN" baseline="-25000" dirty="0">
                <a:latin typeface="Arial" charset="0"/>
                <a:ea typeface="宋体" charset="-122"/>
              </a:rPr>
              <a:t>2</a:t>
            </a:r>
            <a:r>
              <a:rPr lang="en-US" altLang="zh-CN" dirty="0">
                <a:latin typeface="Arial" charset="0"/>
                <a:ea typeface="宋体" charset="-122"/>
              </a:rPr>
              <a:t>P</a:t>
            </a:r>
            <a:r>
              <a:rPr lang="en-US" altLang="zh-CN" baseline="-25000" dirty="0">
                <a:latin typeface="Arial" charset="0"/>
                <a:ea typeface="宋体" charset="-122"/>
              </a:rPr>
              <a:t>1</a:t>
            </a:r>
            <a:r>
              <a:rPr lang="en-US" altLang="zh-CN" dirty="0">
                <a:latin typeface="Arial" charset="0"/>
                <a:ea typeface="宋体" charset="-122"/>
              </a:rPr>
              <a:t>G</a:t>
            </a:r>
            <a:r>
              <a:rPr lang="en-US" altLang="zh-CN" baseline="-25000" dirty="0">
                <a:latin typeface="Arial" charset="0"/>
                <a:ea typeface="宋体" charset="-122"/>
              </a:rPr>
              <a:t>0 </a:t>
            </a:r>
            <a:r>
              <a:rPr lang="en-US" altLang="zh-CN" dirty="0">
                <a:latin typeface="Arial" charset="0"/>
                <a:ea typeface="宋体" charset="-122"/>
              </a:rPr>
              <a:t>+ P</a:t>
            </a:r>
            <a:r>
              <a:rPr lang="en-US" altLang="zh-CN" baseline="-25000" dirty="0">
                <a:latin typeface="Arial" charset="0"/>
                <a:ea typeface="宋体" charset="-122"/>
              </a:rPr>
              <a:t>3</a:t>
            </a:r>
            <a:r>
              <a:rPr lang="en-US" altLang="zh-CN" dirty="0">
                <a:latin typeface="Arial" charset="0"/>
                <a:ea typeface="宋体" charset="-122"/>
              </a:rPr>
              <a:t>P</a:t>
            </a:r>
            <a:r>
              <a:rPr lang="en-US" altLang="zh-CN" baseline="-25000" dirty="0">
                <a:latin typeface="Arial" charset="0"/>
                <a:ea typeface="宋体" charset="-122"/>
              </a:rPr>
              <a:t>2</a:t>
            </a:r>
            <a:r>
              <a:rPr lang="en-US" altLang="zh-CN" dirty="0">
                <a:latin typeface="Arial" charset="0"/>
                <a:ea typeface="宋体" charset="-122"/>
              </a:rPr>
              <a:t>P</a:t>
            </a:r>
            <a:r>
              <a:rPr lang="en-US" altLang="zh-CN" baseline="-25000" dirty="0">
                <a:latin typeface="Arial" charset="0"/>
                <a:ea typeface="宋体" charset="-122"/>
              </a:rPr>
              <a:t>1</a:t>
            </a:r>
            <a:r>
              <a:rPr lang="en-US" altLang="zh-CN" dirty="0">
                <a:latin typeface="Arial" charset="0"/>
                <a:ea typeface="宋体" charset="-122"/>
              </a:rPr>
              <a:t>P</a:t>
            </a:r>
            <a:r>
              <a:rPr lang="en-US" altLang="zh-CN" baseline="-25000" dirty="0">
                <a:latin typeface="Arial" charset="0"/>
                <a:ea typeface="宋体" charset="-122"/>
              </a:rPr>
              <a:t>0 </a:t>
            </a:r>
            <a:r>
              <a:rPr lang="en-US" altLang="zh-CN" dirty="0">
                <a:solidFill>
                  <a:srgbClr val="FF0000"/>
                </a:solidFill>
                <a:latin typeface="Arial" charset="0"/>
                <a:ea typeface="宋体" charset="-122"/>
              </a:rPr>
              <a:t>C</a:t>
            </a:r>
            <a:r>
              <a:rPr lang="en-US" altLang="zh-CN" baseline="-25000" dirty="0">
                <a:solidFill>
                  <a:srgbClr val="FF0000"/>
                </a:solidFill>
                <a:latin typeface="Arial" charset="0"/>
                <a:ea typeface="宋体" charset="-122"/>
              </a:rPr>
              <a:t>0</a:t>
            </a:r>
            <a:br>
              <a:rPr lang="en-US" altLang="zh-CN" baseline="-25000" dirty="0">
                <a:solidFill>
                  <a:srgbClr val="FF0000"/>
                </a:solidFill>
                <a:latin typeface="Arial" charset="0"/>
                <a:ea typeface="宋体" charset="-122"/>
              </a:rPr>
            </a:br>
            <a:endParaRPr lang="en-US" altLang="zh-CN" baseline="-25000" dirty="0">
              <a:solidFill>
                <a:srgbClr val="FF0000"/>
              </a:solidFill>
              <a:latin typeface="Arial" charset="0"/>
              <a:ea typeface="宋体" charset="-122"/>
            </a:endParaRPr>
          </a:p>
          <a:p>
            <a:pPr marL="742950" lvl="1" indent="-285750">
              <a:lnSpc>
                <a:spcPct val="130000"/>
              </a:lnSpc>
              <a:spcBef>
                <a:spcPts val="0"/>
              </a:spcBef>
              <a:buClr>
                <a:schemeClr val="tx2"/>
              </a:buClr>
              <a:buFontTx/>
              <a:buChar char="–"/>
            </a:pPr>
            <a:endParaRPr lang="en-US" altLang="zh-CN" baseline="-25000" dirty="0">
              <a:latin typeface="Arial" charset="0"/>
              <a:ea typeface="宋体" charset="-122"/>
            </a:endParaRPr>
          </a:p>
          <a:p>
            <a:pPr marL="342900" indent="-342900">
              <a:lnSpc>
                <a:spcPct val="130000"/>
              </a:lnSpc>
              <a:spcBef>
                <a:spcPts val="0"/>
              </a:spcBef>
              <a:buClr>
                <a:schemeClr val="tx2"/>
              </a:buClr>
              <a:buFontTx/>
              <a:buChar char="•"/>
            </a:pPr>
            <a:endParaRPr lang="zh-CN" altLang="en-US" dirty="0">
              <a:latin typeface="Arial" charset="0"/>
              <a:ea typeface="宋体" charset="-122"/>
            </a:endParaRPr>
          </a:p>
          <a:p>
            <a:pPr marL="342900" indent="-342900">
              <a:lnSpc>
                <a:spcPct val="130000"/>
              </a:lnSpc>
              <a:spcBef>
                <a:spcPts val="0"/>
              </a:spcBef>
              <a:buClr>
                <a:schemeClr val="tx2"/>
              </a:buClr>
              <a:buFontTx/>
              <a:buChar char="•"/>
            </a:pPr>
            <a:r>
              <a:rPr lang="en-US" altLang="zh-CN" b="1" dirty="0">
                <a:latin typeface="Arial" charset="0"/>
                <a:ea typeface="宋体" charset="-122"/>
              </a:rPr>
              <a:t>Now the ripple problem is solved.</a:t>
            </a:r>
            <a:endParaRPr lang="zh-CN" altLang="en-US" b="1" dirty="0">
              <a:latin typeface="Arial" charset="0"/>
              <a:ea typeface="宋体" charset="-122"/>
            </a:endParaRPr>
          </a:p>
        </p:txBody>
      </p:sp>
      <p:sp>
        <p:nvSpPr>
          <p:cNvPr id="8" name="Rectangle 4"/>
          <p:cNvSpPr>
            <a:spLocks noChangeArrowheads="1"/>
          </p:cNvSpPr>
          <p:nvPr/>
        </p:nvSpPr>
        <p:spPr bwMode="auto">
          <a:xfrm>
            <a:off x="2514599" y="3810000"/>
            <a:ext cx="3830638" cy="431800"/>
          </a:xfrm>
          <a:prstGeom prst="rect">
            <a:avLst/>
          </a:prstGeom>
          <a:noFill/>
          <a:ln w="19050">
            <a:solidFill>
              <a:srgbClr val="FF0000"/>
            </a:solidFill>
            <a:miter lim="800000"/>
            <a:headEnd/>
            <a:tailEnd/>
          </a:ln>
          <a:effectLst/>
        </p:spPr>
        <p:txBody>
          <a:bodyPr wrap="none" anchor="ctr"/>
          <a:lstStyle/>
          <a:p>
            <a:endParaRPr lang="zh-CN" altLang="en-US">
              <a:ea typeface="宋体" charset="-122"/>
            </a:endParaRPr>
          </a:p>
        </p:txBody>
      </p:sp>
      <p:sp>
        <p:nvSpPr>
          <p:cNvPr id="9" name="Rectangle 5"/>
          <p:cNvSpPr>
            <a:spLocks noChangeArrowheads="1"/>
          </p:cNvSpPr>
          <p:nvPr/>
        </p:nvSpPr>
        <p:spPr bwMode="auto">
          <a:xfrm>
            <a:off x="6629399" y="3810000"/>
            <a:ext cx="1295401" cy="431800"/>
          </a:xfrm>
          <a:prstGeom prst="rect">
            <a:avLst/>
          </a:prstGeom>
          <a:noFill/>
          <a:ln w="19050">
            <a:solidFill>
              <a:srgbClr val="FF0000"/>
            </a:solidFill>
            <a:miter lim="800000"/>
            <a:headEnd/>
            <a:tailEnd/>
          </a:ln>
          <a:effectLst/>
        </p:spPr>
        <p:txBody>
          <a:bodyPr wrap="none" anchor="ctr"/>
          <a:lstStyle/>
          <a:p>
            <a:endParaRPr lang="zh-CN" altLang="en-US">
              <a:ea typeface="宋体" charset="-122"/>
            </a:endParaRPr>
          </a:p>
        </p:txBody>
      </p:sp>
      <p:sp>
        <p:nvSpPr>
          <p:cNvPr id="10" name="AutoShape 6"/>
          <p:cNvSpPr>
            <a:spLocks noChangeArrowheads="1"/>
          </p:cNvSpPr>
          <p:nvPr/>
        </p:nvSpPr>
        <p:spPr bwMode="auto">
          <a:xfrm>
            <a:off x="1600200" y="4451854"/>
            <a:ext cx="4343400" cy="576263"/>
          </a:xfrm>
          <a:prstGeom prst="wedgeRoundRectCallout">
            <a:avLst>
              <a:gd name="adj1" fmla="val 24519"/>
              <a:gd name="adj2" fmla="val -83222"/>
              <a:gd name="adj3" fmla="val 16667"/>
            </a:avLst>
          </a:prstGeom>
          <a:solidFill>
            <a:srgbClr val="FFFF00"/>
          </a:solidFill>
          <a:ln w="9525">
            <a:solidFill>
              <a:schemeClr val="tx1"/>
            </a:solidFill>
            <a:miter lim="800000"/>
            <a:headEnd/>
            <a:tailEnd/>
          </a:ln>
          <a:effectLst/>
        </p:spPr>
        <p:txBody>
          <a:bodyPr/>
          <a:lstStyle/>
          <a:p>
            <a:pPr algn="ctr"/>
            <a:r>
              <a:rPr lang="en-US" altLang="zh-CN" b="1">
                <a:ea typeface="宋体" charset="-122"/>
              </a:rPr>
              <a:t>Carry generation(</a:t>
            </a:r>
            <a:r>
              <a:rPr lang="zh-CN" altLang="en-US" b="1">
                <a:ea typeface="宋体" charset="-122"/>
              </a:rPr>
              <a:t>进位产生</a:t>
            </a:r>
            <a:r>
              <a:rPr lang="en-US" altLang="zh-CN" b="1">
                <a:ea typeface="宋体" charset="-122"/>
              </a:rPr>
              <a:t>)</a:t>
            </a:r>
            <a:endParaRPr lang="zh-CN" altLang="en-US" b="1">
              <a:ea typeface="宋体" charset="-122"/>
            </a:endParaRPr>
          </a:p>
        </p:txBody>
      </p:sp>
      <p:sp>
        <p:nvSpPr>
          <p:cNvPr id="11" name="AutoShape 7"/>
          <p:cNvSpPr>
            <a:spLocks noChangeArrowheads="1"/>
          </p:cNvSpPr>
          <p:nvPr/>
        </p:nvSpPr>
        <p:spPr bwMode="auto">
          <a:xfrm>
            <a:off x="6553200" y="4487574"/>
            <a:ext cx="4343400" cy="504825"/>
          </a:xfrm>
          <a:prstGeom prst="wedgeRoundRectCallout">
            <a:avLst>
              <a:gd name="adj1" fmla="val -30390"/>
              <a:gd name="adj2" fmla="val -92394"/>
              <a:gd name="adj3" fmla="val 16667"/>
            </a:avLst>
          </a:prstGeom>
          <a:solidFill>
            <a:srgbClr val="FFFF00"/>
          </a:solidFill>
          <a:ln w="9525">
            <a:solidFill>
              <a:schemeClr val="tx1"/>
            </a:solidFill>
            <a:miter lim="800000"/>
            <a:headEnd/>
            <a:tailEnd/>
          </a:ln>
          <a:effectLst/>
        </p:spPr>
        <p:txBody>
          <a:bodyPr/>
          <a:lstStyle/>
          <a:p>
            <a:pPr algn="ctr"/>
            <a:r>
              <a:rPr lang="en-US" altLang="zh-CN" b="1" dirty="0">
                <a:ea typeface="宋体" charset="-122"/>
              </a:rPr>
              <a:t>Carry propagation(</a:t>
            </a:r>
            <a:r>
              <a:rPr lang="zh-CN" altLang="en-US" b="1" dirty="0">
                <a:ea typeface="宋体" charset="-122"/>
              </a:rPr>
              <a:t>进位传递</a:t>
            </a:r>
            <a:r>
              <a:rPr lang="en-US" altLang="zh-CN" b="1" dirty="0">
                <a:ea typeface="宋体" charset="-122"/>
              </a:rPr>
              <a:t>)</a:t>
            </a:r>
            <a:endParaRPr lang="zh-CN" altLang="en-US" b="1"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linds(horizontal)">
                                      <p:cBhvr>
                                        <p:cTn id="7" dur="500"/>
                                        <p:tgtEl>
                                          <p:spTgt spid="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blinds(horizontal)">
                                      <p:cBhvr>
                                        <p:cTn id="12" dur="500"/>
                                        <p:tgtEl>
                                          <p:spTgt spid="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blinds(horizontal)">
                                      <p:cBhvr>
                                        <p:cTn id="17" dur="500"/>
                                        <p:tgtEl>
                                          <p:spTgt spid="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linds(horizontal)">
                                      <p:cBhvr>
                                        <p:cTn id="22" dur="500"/>
                                        <p:tgtEl>
                                          <p:spTgt spid="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blinds(horizontal)">
                                      <p:cBhvr>
                                        <p:cTn id="27" dur="500"/>
                                        <p:tgtEl>
                                          <p:spTgt spid="7">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linds(horizontal)">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954065" y="1219200"/>
            <a:ext cx="10247335" cy="5410200"/>
          </a:xfrm>
          <a:prstGeom prst="rect">
            <a:avLst/>
          </a:prstGeom>
          <a:solidFill>
            <a:schemeClr val="bg1"/>
          </a:solidFill>
          <a:ln w="28575">
            <a:solidFill>
              <a:srgbClr val="9999FF"/>
            </a:solidFill>
            <a:miter lim="800000"/>
            <a:headEnd/>
            <a:tailEnd/>
          </a:ln>
        </p:spPr>
        <p:txBody>
          <a:bodyPr/>
          <a:lstStyle/>
          <a:p>
            <a:pPr>
              <a:lnSpc>
                <a:spcPct val="130000"/>
              </a:lnSpc>
              <a:spcBef>
                <a:spcPts val="0"/>
              </a:spcBef>
              <a:buClr>
                <a:schemeClr val="tx2"/>
              </a:buClr>
            </a:pPr>
            <a:endParaRPr lang="zh-CN" altLang="en-US" b="1" dirty="0">
              <a:latin typeface="Arial" charset="0"/>
              <a:ea typeface="宋体" charset="-122"/>
            </a:endParaRPr>
          </a:p>
        </p:txBody>
      </p:sp>
      <p:graphicFrame>
        <p:nvGraphicFramePr>
          <p:cNvPr id="15362" name="Object 14"/>
          <p:cNvGraphicFramePr>
            <a:graphicFrameLocks noChangeAspect="1"/>
          </p:cNvGraphicFramePr>
          <p:nvPr>
            <p:extLst>
              <p:ext uri="{D42A27DB-BD31-4B8C-83A1-F6EECF244321}">
                <p14:modId xmlns:p14="http://schemas.microsoft.com/office/powerpoint/2010/main" val="1958078281"/>
              </p:ext>
            </p:extLst>
          </p:nvPr>
        </p:nvGraphicFramePr>
        <p:xfrm>
          <a:off x="1371600" y="1371600"/>
          <a:ext cx="7183437" cy="5005388"/>
        </p:xfrm>
        <a:graphic>
          <a:graphicData uri="http://schemas.openxmlformats.org/presentationml/2006/ole">
            <mc:AlternateContent xmlns:mc="http://schemas.openxmlformats.org/markup-compatibility/2006">
              <mc:Choice xmlns:v="urn:schemas-microsoft-com:vml" Requires="v">
                <p:oleObj name="Visio" r:id="rId3" imgW="7615936" imgH="5306609" progId="">
                  <p:embed/>
                </p:oleObj>
              </mc:Choice>
              <mc:Fallback>
                <p:oleObj name="Visio" r:id="rId3" imgW="7615936" imgH="5306609" progId="">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371600"/>
                        <a:ext cx="7183437"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5" name="Text Box 7"/>
          <p:cNvSpPr txBox="1">
            <a:spLocks noChangeArrowheads="1"/>
          </p:cNvSpPr>
          <p:nvPr/>
        </p:nvSpPr>
        <p:spPr bwMode="auto">
          <a:xfrm>
            <a:off x="8626473" y="4267200"/>
            <a:ext cx="2436812" cy="461962"/>
          </a:xfrm>
          <a:prstGeom prst="rect">
            <a:avLst/>
          </a:prstGeom>
          <a:noFill/>
          <a:ln w="9525">
            <a:noFill/>
            <a:miter lim="800000"/>
            <a:headEnd/>
            <a:tailEnd/>
          </a:ln>
          <a:effectLst/>
        </p:spPr>
        <p:txBody>
          <a:bodyPr wrap="none">
            <a:spAutoFit/>
          </a:bodyPr>
          <a:lstStyle/>
          <a:p>
            <a:r>
              <a:rPr lang="en-US" altLang="zh-CN" dirty="0">
                <a:ea typeface="宋体" charset="-122"/>
              </a:rPr>
              <a:t>C</a:t>
            </a:r>
            <a:r>
              <a:rPr lang="en-US" altLang="zh-CN" baseline="-25000" dirty="0">
                <a:ea typeface="宋体" charset="-122"/>
              </a:rPr>
              <a:t>i</a:t>
            </a:r>
            <a:r>
              <a:rPr lang="zh-CN" altLang="en-US" dirty="0">
                <a:ea typeface="宋体" charset="-122"/>
              </a:rPr>
              <a:t>：</a:t>
            </a:r>
            <a:r>
              <a:rPr lang="en-US" altLang="zh-CN" dirty="0">
                <a:ea typeface="宋体" charset="-122"/>
              </a:rPr>
              <a:t>2 gate delays.</a:t>
            </a:r>
            <a:endParaRPr lang="zh-CN" altLang="en-US" dirty="0">
              <a:ea typeface="宋体" charset="-122"/>
            </a:endParaRPr>
          </a:p>
        </p:txBody>
      </p:sp>
      <p:sp>
        <p:nvSpPr>
          <p:cNvPr id="58377" name="Oval 9"/>
          <p:cNvSpPr>
            <a:spLocks noChangeArrowheads="1"/>
          </p:cNvSpPr>
          <p:nvPr/>
        </p:nvSpPr>
        <p:spPr bwMode="auto">
          <a:xfrm>
            <a:off x="6700836" y="1516064"/>
            <a:ext cx="1366838" cy="719137"/>
          </a:xfrm>
          <a:prstGeom prst="ellipse">
            <a:avLst/>
          </a:prstGeom>
          <a:noFill/>
          <a:ln w="19050">
            <a:solidFill>
              <a:srgbClr val="0000FF"/>
            </a:solidFill>
            <a:prstDash val="dash"/>
            <a:round/>
            <a:headEnd/>
            <a:tailEnd/>
          </a:ln>
          <a:effectLst/>
        </p:spPr>
        <p:txBody>
          <a:bodyPr wrap="none" anchor="ctr"/>
          <a:lstStyle/>
          <a:p>
            <a:endParaRPr lang="zh-CN" altLang="en-US">
              <a:ea typeface="宋体" charset="-122"/>
            </a:endParaRPr>
          </a:p>
        </p:txBody>
      </p:sp>
      <p:sp>
        <p:nvSpPr>
          <p:cNvPr id="58378" name="Oval 10"/>
          <p:cNvSpPr>
            <a:spLocks noChangeArrowheads="1"/>
          </p:cNvSpPr>
          <p:nvPr/>
        </p:nvSpPr>
        <p:spPr bwMode="auto">
          <a:xfrm>
            <a:off x="4972050" y="2020889"/>
            <a:ext cx="1728787" cy="1222375"/>
          </a:xfrm>
          <a:prstGeom prst="ellipse">
            <a:avLst/>
          </a:prstGeom>
          <a:noFill/>
          <a:ln w="19050">
            <a:solidFill>
              <a:srgbClr val="0000FF"/>
            </a:solidFill>
            <a:prstDash val="dash"/>
            <a:round/>
            <a:headEnd/>
            <a:tailEnd/>
          </a:ln>
          <a:effectLst/>
        </p:spPr>
        <p:txBody>
          <a:bodyPr wrap="none" anchor="ctr"/>
          <a:lstStyle/>
          <a:p>
            <a:endParaRPr lang="zh-CN" altLang="en-US">
              <a:ea typeface="宋体" charset="-122"/>
            </a:endParaRPr>
          </a:p>
        </p:txBody>
      </p:sp>
      <p:sp>
        <p:nvSpPr>
          <p:cNvPr id="58379" name="Oval 11"/>
          <p:cNvSpPr>
            <a:spLocks noChangeArrowheads="1"/>
          </p:cNvSpPr>
          <p:nvPr/>
        </p:nvSpPr>
        <p:spPr bwMode="auto">
          <a:xfrm>
            <a:off x="3314700" y="2740026"/>
            <a:ext cx="1728787" cy="1655763"/>
          </a:xfrm>
          <a:prstGeom prst="ellipse">
            <a:avLst/>
          </a:prstGeom>
          <a:noFill/>
          <a:ln w="19050">
            <a:solidFill>
              <a:srgbClr val="0000FF"/>
            </a:solidFill>
            <a:prstDash val="dash"/>
            <a:round/>
            <a:headEnd/>
            <a:tailEnd/>
          </a:ln>
          <a:effectLst/>
        </p:spPr>
        <p:txBody>
          <a:bodyPr wrap="none" anchor="ctr"/>
          <a:lstStyle/>
          <a:p>
            <a:endParaRPr lang="zh-CN" altLang="en-US">
              <a:ea typeface="宋体" charset="-122"/>
            </a:endParaRPr>
          </a:p>
        </p:txBody>
      </p:sp>
      <p:sp>
        <p:nvSpPr>
          <p:cNvPr id="58380" name="Oval 12"/>
          <p:cNvSpPr>
            <a:spLocks noChangeArrowheads="1"/>
          </p:cNvSpPr>
          <p:nvPr/>
        </p:nvSpPr>
        <p:spPr bwMode="auto">
          <a:xfrm>
            <a:off x="1443036" y="3890963"/>
            <a:ext cx="1944688" cy="2305050"/>
          </a:xfrm>
          <a:prstGeom prst="ellipse">
            <a:avLst/>
          </a:prstGeom>
          <a:noFill/>
          <a:ln w="19050">
            <a:solidFill>
              <a:srgbClr val="0000FF"/>
            </a:solidFill>
            <a:prstDash val="dash"/>
            <a:round/>
            <a:headEnd/>
            <a:tailEnd/>
          </a:ln>
          <a:effectLst/>
        </p:spPr>
        <p:txBody>
          <a:bodyPr wrap="none" anchor="ctr"/>
          <a:lstStyle/>
          <a:p>
            <a:endParaRPr lang="zh-CN" altLang="en-US">
              <a:ea typeface="宋体" charset="-122"/>
            </a:endParaRPr>
          </a:p>
        </p:txBody>
      </p:sp>
      <p:sp>
        <p:nvSpPr>
          <p:cNvPr id="15368" name="Rectangle 5"/>
          <p:cNvSpPr>
            <a:spLocks noChangeArrowheads="1"/>
          </p:cNvSpPr>
          <p:nvPr/>
        </p:nvSpPr>
        <p:spPr bwMode="auto">
          <a:xfrm>
            <a:off x="3118620" y="349315"/>
            <a:ext cx="5918223"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A 4-bit Carry Look ahead Adder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7"/>
                                        </p:tgtEl>
                                        <p:attrNameLst>
                                          <p:attrName>style.visibility</p:attrName>
                                        </p:attrNameLst>
                                      </p:cBhvr>
                                      <p:to>
                                        <p:strVal val="visible"/>
                                      </p:to>
                                    </p:set>
                                    <p:animEffect transition="in" filter="blinds(horizontal)">
                                      <p:cBhvr>
                                        <p:cTn id="7" dur="500"/>
                                        <p:tgtEl>
                                          <p:spTgt spid="583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378"/>
                                        </p:tgtEl>
                                        <p:attrNameLst>
                                          <p:attrName>style.visibility</p:attrName>
                                        </p:attrNameLst>
                                      </p:cBhvr>
                                      <p:to>
                                        <p:strVal val="visible"/>
                                      </p:to>
                                    </p:set>
                                    <p:animEffect transition="in" filter="blinds(horizontal)">
                                      <p:cBhvr>
                                        <p:cTn id="12" dur="500"/>
                                        <p:tgtEl>
                                          <p:spTgt spid="583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379"/>
                                        </p:tgtEl>
                                        <p:attrNameLst>
                                          <p:attrName>style.visibility</p:attrName>
                                        </p:attrNameLst>
                                      </p:cBhvr>
                                      <p:to>
                                        <p:strVal val="visible"/>
                                      </p:to>
                                    </p:set>
                                    <p:animEffect transition="in" filter="blinds(horizontal)">
                                      <p:cBhvr>
                                        <p:cTn id="17" dur="500"/>
                                        <p:tgtEl>
                                          <p:spTgt spid="583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380"/>
                                        </p:tgtEl>
                                        <p:attrNameLst>
                                          <p:attrName>style.visibility</p:attrName>
                                        </p:attrNameLst>
                                      </p:cBhvr>
                                      <p:to>
                                        <p:strVal val="visible"/>
                                      </p:to>
                                    </p:set>
                                    <p:animEffect transition="in" filter="blinds(horizontal)">
                                      <p:cBhvr>
                                        <p:cTn id="22" dur="500"/>
                                        <p:tgtEl>
                                          <p:spTgt spid="583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375"/>
                                        </p:tgtEl>
                                        <p:attrNameLst>
                                          <p:attrName>style.visibility</p:attrName>
                                        </p:attrNameLst>
                                      </p:cBhvr>
                                      <p:to>
                                        <p:strVal val="visible"/>
                                      </p:to>
                                    </p:set>
                                    <p:animEffect transition="in" filter="blinds(horizontal)">
                                      <p:cBhvr>
                                        <p:cTn id="27" dur="500"/>
                                        <p:tgtEl>
                                          <p:spTgt spid="58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p:bldP spid="58377" grpId="0" animBg="1"/>
      <p:bldP spid="58378" grpId="0" animBg="1"/>
      <p:bldP spid="58379" grpId="0" animBg="1"/>
      <p:bldP spid="5838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1600200" y="381000"/>
            <a:ext cx="9239004" cy="584775"/>
          </a:xfrm>
          <a:prstGeom prst="rect">
            <a:avLst/>
          </a:prstGeom>
          <a:solidFill>
            <a:srgbClr val="996633"/>
          </a:solidFill>
          <a:ln w="9525">
            <a:solidFill>
              <a:srgbClr val="000000"/>
            </a:solidFill>
            <a:miter lim="800000"/>
            <a:headEnd/>
            <a:tailEnd/>
          </a:ln>
          <a:effectLst/>
        </p:spPr>
        <p:txBody>
          <a:bodyPr wrap="none">
            <a:spAutoFit/>
          </a:bodyPr>
          <a:lstStyle/>
          <a:p>
            <a:r>
              <a:rPr lang="en-US" altLang="zh-CN" sz="3200" b="1" dirty="0">
                <a:solidFill>
                  <a:srgbClr val="FFFF99"/>
                </a:solidFill>
                <a:ea typeface="宋体" charset="-122"/>
              </a:rPr>
              <a:t>Logic diagram for a 4-stage look-ahead carry adder</a:t>
            </a:r>
            <a:endParaRPr lang="zh-CN" altLang="en-US" sz="3200" b="1" dirty="0">
              <a:solidFill>
                <a:srgbClr val="FFFF99"/>
              </a:solidFill>
              <a:ea typeface="宋体" charset="-122"/>
            </a:endParaRPr>
          </a:p>
        </p:txBody>
      </p:sp>
      <p:sp>
        <p:nvSpPr>
          <p:cNvPr id="16387" name="矩形 4"/>
          <p:cNvSpPr>
            <a:spLocks noChangeArrowheads="1"/>
          </p:cNvSpPr>
          <p:nvPr/>
        </p:nvSpPr>
        <p:spPr bwMode="auto">
          <a:xfrm>
            <a:off x="457200" y="1295400"/>
            <a:ext cx="11353800" cy="5149563"/>
          </a:xfrm>
          <a:prstGeom prst="rect">
            <a:avLst/>
          </a:prstGeom>
          <a:solidFill>
            <a:schemeClr val="bg1"/>
          </a:solidFill>
          <a:ln w="28575">
            <a:solidFill>
              <a:srgbClr val="9999FF"/>
            </a:solidFill>
            <a:miter lim="800000"/>
            <a:headEnd/>
            <a:tailEnd/>
          </a:ln>
        </p:spPr>
        <p:txBody>
          <a:bodyPr wrap="square">
            <a:noAutofit/>
          </a:bodyPr>
          <a:lstStyle/>
          <a:p>
            <a:endParaRPr lang="zh-CN" altLang="en-US" sz="2800" b="1" dirty="0">
              <a:ea typeface="宋体" charset="-122"/>
            </a:endParaRPr>
          </a:p>
        </p:txBody>
      </p:sp>
      <p:pic>
        <p:nvPicPr>
          <p:cNvPr id="16388" name="Picture 3" descr="AAGIGVP0"/>
          <p:cNvPicPr>
            <a:picLocks noChangeAspect="1" noChangeArrowheads="1"/>
          </p:cNvPicPr>
          <p:nvPr/>
        </p:nvPicPr>
        <p:blipFill>
          <a:blip r:embed="rId2" cstate="print"/>
          <a:srcRect/>
          <a:stretch>
            <a:fillRect/>
          </a:stretch>
        </p:blipFill>
        <p:spPr bwMode="auto">
          <a:xfrm>
            <a:off x="788302" y="1406911"/>
            <a:ext cx="10691596" cy="492653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2" name="Rectangle 5"/>
          <p:cNvSpPr>
            <a:spLocks noChangeArrowheads="1"/>
          </p:cNvSpPr>
          <p:nvPr/>
        </p:nvSpPr>
        <p:spPr bwMode="auto">
          <a:xfrm>
            <a:off x="3816676" y="396876"/>
            <a:ext cx="4863447"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A 4-bit Adders(4</a:t>
            </a:r>
            <a:r>
              <a:rPr lang="zh-CN" altLang="en-US" sz="3200" b="1" dirty="0">
                <a:solidFill>
                  <a:srgbClr val="FFFF99"/>
                </a:solidFill>
                <a:ea typeface="宋体" charset="-122"/>
              </a:rPr>
              <a:t>位加法器</a:t>
            </a:r>
            <a:r>
              <a:rPr lang="en-US" altLang="zh-CN" sz="3200" b="1" dirty="0">
                <a:solidFill>
                  <a:srgbClr val="FFFF99"/>
                </a:solidFill>
                <a:ea typeface="宋体" charset="-122"/>
              </a:rPr>
              <a:t>)</a:t>
            </a:r>
          </a:p>
        </p:txBody>
      </p:sp>
      <p:sp>
        <p:nvSpPr>
          <p:cNvPr id="17413" name="Text Box 6"/>
          <p:cNvSpPr txBox="1">
            <a:spLocks noChangeArrowheads="1"/>
          </p:cNvSpPr>
          <p:nvPr/>
        </p:nvSpPr>
        <p:spPr bwMode="auto">
          <a:xfrm>
            <a:off x="609600" y="1317835"/>
            <a:ext cx="11125200" cy="954107"/>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The logic symbol for a </a:t>
            </a:r>
            <a:r>
              <a:rPr lang="en-US" altLang="zh-CN" sz="2800" b="1" dirty="0">
                <a:solidFill>
                  <a:srgbClr val="FF0000"/>
                </a:solidFill>
                <a:ea typeface="宋体" charset="-122"/>
              </a:rPr>
              <a:t>4-bit parallel adder </a:t>
            </a:r>
            <a:r>
              <a:rPr lang="en-US" altLang="zh-CN" sz="2800" b="1" dirty="0">
                <a:ea typeface="宋体" charset="-122"/>
              </a:rPr>
              <a:t>is shown. This 4-bit adder includes a carry in (labeled (</a:t>
            </a:r>
            <a:r>
              <a:rPr lang="en-US" altLang="zh-CN" sz="2800" b="1" i="1" dirty="0">
                <a:ea typeface="宋体" charset="-122"/>
              </a:rPr>
              <a:t>C</a:t>
            </a:r>
            <a:r>
              <a:rPr lang="en-US" altLang="zh-CN" sz="2800" b="1" baseline="-25000" dirty="0">
                <a:ea typeface="宋体" charset="-122"/>
              </a:rPr>
              <a:t>0</a:t>
            </a:r>
            <a:r>
              <a:rPr lang="en-US" altLang="zh-CN" sz="2800" b="1" dirty="0">
                <a:ea typeface="宋体" charset="-122"/>
              </a:rPr>
              <a:t>) and a Carry out (labeled </a:t>
            </a:r>
            <a:r>
              <a:rPr lang="en-US" altLang="zh-CN" sz="2800" b="1" i="1" dirty="0">
                <a:ea typeface="宋体" charset="-122"/>
              </a:rPr>
              <a:t>C</a:t>
            </a:r>
            <a:r>
              <a:rPr lang="en-US" altLang="zh-CN" sz="2800" b="1" baseline="-25000" dirty="0">
                <a:ea typeface="宋体" charset="-122"/>
              </a:rPr>
              <a:t>4</a:t>
            </a:r>
            <a:r>
              <a:rPr lang="en-US" altLang="zh-CN" sz="2800" b="1" dirty="0">
                <a:ea typeface="宋体" charset="-122"/>
              </a:rPr>
              <a:t>).</a:t>
            </a:r>
          </a:p>
        </p:txBody>
      </p:sp>
      <p:sp>
        <p:nvSpPr>
          <p:cNvPr id="116793" name="Text Box 57"/>
          <p:cNvSpPr txBox="1">
            <a:spLocks noChangeArrowheads="1"/>
          </p:cNvSpPr>
          <p:nvPr/>
        </p:nvSpPr>
        <p:spPr bwMode="auto">
          <a:xfrm>
            <a:off x="6483245" y="2774817"/>
            <a:ext cx="5251554" cy="3108543"/>
          </a:xfrm>
          <a:prstGeom prst="rect">
            <a:avLst/>
          </a:prstGeom>
          <a:solidFill>
            <a:schemeClr val="bg1"/>
          </a:solidFill>
          <a:ln w="28575">
            <a:solidFill>
              <a:srgbClr val="9999FF"/>
            </a:solidFill>
            <a:miter lim="800000"/>
            <a:headEnd/>
            <a:tailEnd/>
          </a:ln>
          <a:effectLst/>
        </p:spPr>
        <p:txBody>
          <a:bodyPr wrap="square">
            <a:spAutoFit/>
          </a:bodyPr>
          <a:lstStyle/>
          <a:p>
            <a:pPr marL="457200" indent="-457200">
              <a:spcBef>
                <a:spcPct val="50000"/>
              </a:spcBef>
              <a:buFont typeface="Arial" panose="020B0604020202020204" pitchFamily="34" charset="0"/>
              <a:buChar char="•"/>
            </a:pPr>
            <a:r>
              <a:rPr lang="en-US" altLang="zh-CN" sz="2800" b="1" dirty="0">
                <a:ea typeface="宋体" charset="-122"/>
              </a:rPr>
              <a:t>The </a:t>
            </a:r>
            <a:r>
              <a:rPr lang="en-US" altLang="zh-CN" sz="2800" b="1" dirty="0">
                <a:solidFill>
                  <a:srgbClr val="FF0000"/>
                </a:solidFill>
                <a:ea typeface="宋体" charset="-122"/>
              </a:rPr>
              <a:t>74LS283</a:t>
            </a:r>
            <a:r>
              <a:rPr lang="en-US" altLang="zh-CN" sz="2800" b="1" dirty="0">
                <a:ea typeface="宋体" charset="-122"/>
              </a:rPr>
              <a:t> is an example. It features </a:t>
            </a:r>
            <a:r>
              <a:rPr lang="en-US" altLang="zh-CN" sz="2800" b="1" i="1" dirty="0">
                <a:ea typeface="宋体" charset="-122"/>
              </a:rPr>
              <a:t>look-ahead carry</a:t>
            </a:r>
            <a:r>
              <a:rPr lang="en-US" altLang="zh-CN" sz="2800" b="1" dirty="0">
                <a:ea typeface="宋体" charset="-122"/>
              </a:rPr>
              <a:t>, which adds logic to minimize the output carry delay. For the 74LS283, the maximum delay to the output carry is 17 ns. </a:t>
            </a:r>
          </a:p>
        </p:txBody>
      </p:sp>
      <p:grpSp>
        <p:nvGrpSpPr>
          <p:cNvPr id="17415" name="Group 60"/>
          <p:cNvGrpSpPr>
            <a:grpSpLocks/>
          </p:cNvGrpSpPr>
          <p:nvPr/>
        </p:nvGrpSpPr>
        <p:grpSpPr bwMode="auto">
          <a:xfrm>
            <a:off x="1066800" y="2428649"/>
            <a:ext cx="5486400" cy="3800877"/>
            <a:chOff x="1632" y="1536"/>
            <a:chExt cx="2928" cy="1647"/>
          </a:xfrm>
        </p:grpSpPr>
        <p:sp>
          <p:nvSpPr>
            <p:cNvPr id="17416" name="Text Box 45"/>
            <p:cNvSpPr txBox="1">
              <a:spLocks noChangeArrowheads="1"/>
            </p:cNvSpPr>
            <p:nvPr/>
          </p:nvSpPr>
          <p:spPr bwMode="auto">
            <a:xfrm>
              <a:off x="1632" y="1824"/>
              <a:ext cx="730" cy="307"/>
            </a:xfrm>
            <a:prstGeom prst="rect">
              <a:avLst/>
            </a:prstGeom>
            <a:noFill/>
            <a:ln w="9525">
              <a:noFill/>
              <a:miter lim="800000"/>
              <a:headEnd/>
              <a:tailEnd/>
            </a:ln>
            <a:effectLst/>
          </p:spPr>
          <p:txBody>
            <a:bodyPr>
              <a:spAutoFit/>
            </a:bodyPr>
            <a:lstStyle/>
            <a:p>
              <a:r>
                <a:rPr lang="en-US" altLang="zh-CN" sz="2000">
                  <a:solidFill>
                    <a:srgbClr val="FF0066"/>
                  </a:solidFill>
                  <a:ea typeface="宋体" charset="-122"/>
                </a:rPr>
                <a:t>Binary number </a:t>
              </a:r>
              <a:r>
                <a:rPr lang="en-US" altLang="zh-CN" sz="2000" i="1">
                  <a:solidFill>
                    <a:srgbClr val="FF0066"/>
                  </a:solidFill>
                  <a:ea typeface="宋体" charset="-122"/>
                </a:rPr>
                <a:t>A</a:t>
              </a:r>
            </a:p>
          </p:txBody>
        </p:sp>
        <p:sp>
          <p:nvSpPr>
            <p:cNvPr id="17417" name="Text Box 46"/>
            <p:cNvSpPr txBox="1">
              <a:spLocks noChangeArrowheads="1"/>
            </p:cNvSpPr>
            <p:nvPr/>
          </p:nvSpPr>
          <p:spPr bwMode="auto">
            <a:xfrm>
              <a:off x="1632" y="2370"/>
              <a:ext cx="730" cy="307"/>
            </a:xfrm>
            <a:prstGeom prst="rect">
              <a:avLst/>
            </a:prstGeom>
            <a:noFill/>
            <a:ln w="9525">
              <a:noFill/>
              <a:miter lim="800000"/>
              <a:headEnd/>
              <a:tailEnd/>
            </a:ln>
            <a:effectLst/>
          </p:spPr>
          <p:txBody>
            <a:bodyPr>
              <a:spAutoFit/>
            </a:bodyPr>
            <a:lstStyle/>
            <a:p>
              <a:r>
                <a:rPr lang="en-US" altLang="zh-CN" sz="2000">
                  <a:solidFill>
                    <a:srgbClr val="FF0066"/>
                  </a:solidFill>
                  <a:ea typeface="宋体" charset="-122"/>
                </a:rPr>
                <a:t>Binary number </a:t>
              </a:r>
              <a:r>
                <a:rPr lang="en-US" altLang="zh-CN" sz="2000" i="1">
                  <a:solidFill>
                    <a:srgbClr val="FF0066"/>
                  </a:solidFill>
                  <a:ea typeface="宋体" charset="-122"/>
                </a:rPr>
                <a:t>B</a:t>
              </a:r>
            </a:p>
          </p:txBody>
        </p:sp>
        <p:sp>
          <p:nvSpPr>
            <p:cNvPr id="17418" name="Text Box 47"/>
            <p:cNvSpPr txBox="1">
              <a:spLocks noChangeArrowheads="1"/>
            </p:cNvSpPr>
            <p:nvPr/>
          </p:nvSpPr>
          <p:spPr bwMode="auto">
            <a:xfrm>
              <a:off x="2016" y="2802"/>
              <a:ext cx="576" cy="307"/>
            </a:xfrm>
            <a:prstGeom prst="rect">
              <a:avLst/>
            </a:prstGeom>
            <a:noFill/>
            <a:ln w="9525">
              <a:noFill/>
              <a:miter lim="800000"/>
              <a:headEnd/>
              <a:tailEnd/>
            </a:ln>
            <a:effectLst/>
          </p:spPr>
          <p:txBody>
            <a:bodyPr>
              <a:spAutoFit/>
            </a:bodyPr>
            <a:lstStyle/>
            <a:p>
              <a:r>
                <a:rPr lang="en-US" altLang="zh-CN" sz="2000">
                  <a:solidFill>
                    <a:srgbClr val="FF0066"/>
                  </a:solidFill>
                  <a:ea typeface="宋体" charset="-122"/>
                </a:rPr>
                <a:t>Input carry</a:t>
              </a:r>
              <a:endParaRPr lang="en-US" altLang="zh-CN" sz="2000" i="1">
                <a:solidFill>
                  <a:srgbClr val="FF0066"/>
                </a:solidFill>
                <a:ea typeface="宋体" charset="-122"/>
              </a:endParaRPr>
            </a:p>
          </p:txBody>
        </p:sp>
        <p:sp>
          <p:nvSpPr>
            <p:cNvPr id="17419" name="Text Box 48"/>
            <p:cNvSpPr txBox="1">
              <a:spLocks noChangeArrowheads="1"/>
            </p:cNvSpPr>
            <p:nvPr/>
          </p:nvSpPr>
          <p:spPr bwMode="auto">
            <a:xfrm>
              <a:off x="3984" y="1824"/>
              <a:ext cx="576" cy="307"/>
            </a:xfrm>
            <a:prstGeom prst="rect">
              <a:avLst/>
            </a:prstGeom>
            <a:noFill/>
            <a:ln w="9525">
              <a:noFill/>
              <a:miter lim="800000"/>
              <a:headEnd/>
              <a:tailEnd/>
            </a:ln>
            <a:effectLst/>
          </p:spPr>
          <p:txBody>
            <a:bodyPr>
              <a:spAutoFit/>
            </a:bodyPr>
            <a:lstStyle/>
            <a:p>
              <a:r>
                <a:rPr lang="en-US" altLang="zh-CN" sz="2000">
                  <a:solidFill>
                    <a:srgbClr val="FF0066"/>
                  </a:solidFill>
                  <a:ea typeface="宋体" charset="-122"/>
                </a:rPr>
                <a:t>4-bit sum</a:t>
              </a:r>
              <a:endParaRPr lang="en-US" altLang="zh-CN" sz="2000" i="1">
                <a:solidFill>
                  <a:srgbClr val="FF0066"/>
                </a:solidFill>
                <a:ea typeface="宋体" charset="-122"/>
              </a:endParaRPr>
            </a:p>
          </p:txBody>
        </p:sp>
        <p:sp>
          <p:nvSpPr>
            <p:cNvPr id="17420" name="Text Box 49"/>
            <p:cNvSpPr txBox="1">
              <a:spLocks noChangeArrowheads="1"/>
            </p:cNvSpPr>
            <p:nvPr/>
          </p:nvSpPr>
          <p:spPr bwMode="auto">
            <a:xfrm>
              <a:off x="3840" y="2802"/>
              <a:ext cx="576" cy="307"/>
            </a:xfrm>
            <a:prstGeom prst="rect">
              <a:avLst/>
            </a:prstGeom>
            <a:noFill/>
            <a:ln w="9525">
              <a:noFill/>
              <a:miter lim="800000"/>
              <a:headEnd/>
              <a:tailEnd/>
            </a:ln>
            <a:effectLst/>
          </p:spPr>
          <p:txBody>
            <a:bodyPr>
              <a:spAutoFit/>
            </a:bodyPr>
            <a:lstStyle/>
            <a:p>
              <a:r>
                <a:rPr lang="en-US" altLang="zh-CN" sz="2000">
                  <a:solidFill>
                    <a:srgbClr val="FF0066"/>
                  </a:solidFill>
                  <a:ea typeface="宋体" charset="-122"/>
                </a:rPr>
                <a:t>Output carry</a:t>
              </a:r>
              <a:endParaRPr lang="en-US" altLang="zh-CN" sz="2000" i="1">
                <a:solidFill>
                  <a:srgbClr val="FF0066"/>
                </a:solidFill>
                <a:ea typeface="宋体" charset="-122"/>
              </a:endParaRPr>
            </a:p>
          </p:txBody>
        </p:sp>
        <p:graphicFrame>
          <p:nvGraphicFramePr>
            <p:cNvPr id="17421" name="Object 44"/>
            <p:cNvGraphicFramePr>
              <a:graphicFrameLocks noChangeAspect="1"/>
            </p:cNvGraphicFramePr>
            <p:nvPr/>
          </p:nvGraphicFramePr>
          <p:xfrm>
            <a:off x="2304" y="1536"/>
            <a:ext cx="1689" cy="1647"/>
          </p:xfrm>
          <a:graphic>
            <a:graphicData uri="http://schemas.openxmlformats.org/presentationml/2006/ole">
              <mc:AlternateContent xmlns:mc="http://schemas.openxmlformats.org/markup-compatibility/2006">
                <mc:Choice xmlns:v="urn:schemas-microsoft-com:vml" Requires="v">
                  <p:oleObj name="CorelDRAW" r:id="rId3" imgW="1705917" imgH="1663639" progId="">
                    <p:embed/>
                  </p:oleObj>
                </mc:Choice>
                <mc:Fallback>
                  <p:oleObj name="CorelDRAW" r:id="rId3" imgW="1705917" imgH="1663639" progId="">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1536"/>
                          <a:ext cx="1689" cy="1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2" name="Text Box 50"/>
            <p:cNvSpPr txBox="1">
              <a:spLocks noChangeArrowheads="1"/>
            </p:cNvSpPr>
            <p:nvPr/>
          </p:nvSpPr>
          <p:spPr bwMode="auto">
            <a:xfrm>
              <a:off x="2688" y="1676"/>
              <a:ext cx="336" cy="573"/>
            </a:xfrm>
            <a:prstGeom prst="rect">
              <a:avLst/>
            </a:prstGeom>
            <a:noFill/>
            <a:ln w="9525">
              <a:noFill/>
              <a:miter lim="800000"/>
              <a:headEnd/>
              <a:tailEnd/>
            </a:ln>
            <a:effectLst/>
          </p:spPr>
          <p:txBody>
            <a:bodyPr>
              <a:spAutoFit/>
            </a:bodyPr>
            <a:lstStyle/>
            <a:p>
              <a:r>
                <a:rPr lang="en-US" altLang="zh-CN" sz="2000">
                  <a:ea typeface="宋体" charset="-122"/>
                </a:rPr>
                <a:t>1</a:t>
              </a:r>
            </a:p>
            <a:p>
              <a:r>
                <a:rPr lang="en-US" altLang="zh-CN" sz="2000">
                  <a:ea typeface="宋体" charset="-122"/>
                </a:rPr>
                <a:t>2</a:t>
              </a:r>
            </a:p>
            <a:p>
              <a:r>
                <a:rPr lang="en-US" altLang="zh-CN" sz="2000">
                  <a:ea typeface="宋体" charset="-122"/>
                </a:rPr>
                <a:t>3</a:t>
              </a:r>
            </a:p>
            <a:p>
              <a:r>
                <a:rPr lang="en-US" altLang="zh-CN" sz="2000">
                  <a:ea typeface="宋体" charset="-122"/>
                </a:rPr>
                <a:t>4</a:t>
              </a:r>
            </a:p>
          </p:txBody>
        </p:sp>
        <p:sp>
          <p:nvSpPr>
            <p:cNvPr id="17423" name="Text Box 51"/>
            <p:cNvSpPr txBox="1">
              <a:spLocks noChangeArrowheads="1"/>
            </p:cNvSpPr>
            <p:nvPr/>
          </p:nvSpPr>
          <p:spPr bwMode="auto">
            <a:xfrm>
              <a:off x="3426" y="1697"/>
              <a:ext cx="336" cy="573"/>
            </a:xfrm>
            <a:prstGeom prst="rect">
              <a:avLst/>
            </a:prstGeom>
            <a:noFill/>
            <a:ln w="9525">
              <a:noFill/>
              <a:miter lim="800000"/>
              <a:headEnd/>
              <a:tailEnd/>
            </a:ln>
            <a:effectLst/>
          </p:spPr>
          <p:txBody>
            <a:bodyPr>
              <a:spAutoFit/>
            </a:bodyPr>
            <a:lstStyle/>
            <a:p>
              <a:r>
                <a:rPr lang="en-US" altLang="zh-CN" sz="2000">
                  <a:ea typeface="宋体" charset="-122"/>
                </a:rPr>
                <a:t>1</a:t>
              </a:r>
            </a:p>
            <a:p>
              <a:r>
                <a:rPr lang="en-US" altLang="zh-CN" sz="2000">
                  <a:ea typeface="宋体" charset="-122"/>
                </a:rPr>
                <a:t>2</a:t>
              </a:r>
            </a:p>
            <a:p>
              <a:r>
                <a:rPr lang="en-US" altLang="zh-CN" sz="2000">
                  <a:ea typeface="宋体" charset="-122"/>
                </a:rPr>
                <a:t>3</a:t>
              </a:r>
            </a:p>
            <a:p>
              <a:r>
                <a:rPr lang="en-US" altLang="zh-CN" sz="2000">
                  <a:ea typeface="宋体" charset="-122"/>
                </a:rPr>
                <a:t>4</a:t>
              </a:r>
            </a:p>
          </p:txBody>
        </p:sp>
        <p:sp>
          <p:nvSpPr>
            <p:cNvPr id="17424" name="Text Box 52"/>
            <p:cNvSpPr txBox="1">
              <a:spLocks noChangeArrowheads="1"/>
            </p:cNvSpPr>
            <p:nvPr/>
          </p:nvSpPr>
          <p:spPr bwMode="auto">
            <a:xfrm>
              <a:off x="2688" y="2242"/>
              <a:ext cx="336" cy="573"/>
            </a:xfrm>
            <a:prstGeom prst="rect">
              <a:avLst/>
            </a:prstGeom>
            <a:noFill/>
            <a:ln w="9525">
              <a:noFill/>
              <a:miter lim="800000"/>
              <a:headEnd/>
              <a:tailEnd/>
            </a:ln>
            <a:effectLst/>
          </p:spPr>
          <p:txBody>
            <a:bodyPr>
              <a:spAutoFit/>
            </a:bodyPr>
            <a:lstStyle/>
            <a:p>
              <a:r>
                <a:rPr lang="en-US" altLang="zh-CN" sz="2000">
                  <a:ea typeface="宋体" charset="-122"/>
                </a:rPr>
                <a:t>1</a:t>
              </a:r>
            </a:p>
            <a:p>
              <a:r>
                <a:rPr lang="en-US" altLang="zh-CN" sz="2000">
                  <a:ea typeface="宋体" charset="-122"/>
                </a:rPr>
                <a:t>2</a:t>
              </a:r>
            </a:p>
            <a:p>
              <a:r>
                <a:rPr lang="en-US" altLang="zh-CN" sz="2000">
                  <a:ea typeface="宋体" charset="-122"/>
                </a:rPr>
                <a:t>3</a:t>
              </a:r>
            </a:p>
            <a:p>
              <a:r>
                <a:rPr lang="en-US" altLang="zh-CN" sz="2000">
                  <a:ea typeface="宋体" charset="-122"/>
                </a:rPr>
                <a:t>4</a:t>
              </a:r>
            </a:p>
          </p:txBody>
        </p:sp>
        <p:sp>
          <p:nvSpPr>
            <p:cNvPr id="17425" name="Text Box 53"/>
            <p:cNvSpPr txBox="1">
              <a:spLocks noChangeArrowheads="1"/>
            </p:cNvSpPr>
            <p:nvPr/>
          </p:nvSpPr>
          <p:spPr bwMode="auto">
            <a:xfrm>
              <a:off x="2688" y="2880"/>
              <a:ext cx="432" cy="173"/>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C</a:t>
              </a:r>
              <a:r>
                <a:rPr lang="en-US" altLang="zh-CN" sz="2000" baseline="-25000">
                  <a:ea typeface="宋体" charset="-122"/>
                </a:rPr>
                <a:t>0</a:t>
              </a:r>
              <a:endParaRPr lang="en-US" altLang="zh-CN" sz="2000" i="1">
                <a:ea typeface="宋体" charset="-122"/>
              </a:endParaRPr>
            </a:p>
          </p:txBody>
        </p:sp>
        <p:sp>
          <p:nvSpPr>
            <p:cNvPr id="17426" name="Text Box 54"/>
            <p:cNvSpPr txBox="1">
              <a:spLocks noChangeArrowheads="1"/>
            </p:cNvSpPr>
            <p:nvPr/>
          </p:nvSpPr>
          <p:spPr bwMode="auto">
            <a:xfrm>
              <a:off x="3360" y="2880"/>
              <a:ext cx="432" cy="173"/>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C</a:t>
              </a:r>
              <a:r>
                <a:rPr lang="en-US" altLang="zh-CN" sz="2000" baseline="-25000">
                  <a:ea typeface="宋体" charset="-122"/>
                </a:rPr>
                <a:t>4</a:t>
              </a:r>
              <a:endParaRPr lang="en-US" altLang="zh-CN" sz="2000" i="1">
                <a:ea typeface="宋体" charset="-122"/>
              </a:endParaRPr>
            </a:p>
          </p:txBody>
        </p:sp>
        <p:sp>
          <p:nvSpPr>
            <p:cNvPr id="17427" name="Text Box 58"/>
            <p:cNvSpPr txBox="1">
              <a:spLocks noChangeArrowheads="1"/>
            </p:cNvSpPr>
            <p:nvPr/>
          </p:nvSpPr>
          <p:spPr bwMode="auto">
            <a:xfrm>
              <a:off x="3072" y="1536"/>
              <a:ext cx="240" cy="173"/>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93"/>
                                        </p:tgtEl>
                                        <p:attrNameLst>
                                          <p:attrName>style.visibility</p:attrName>
                                        </p:attrNameLst>
                                      </p:cBhvr>
                                      <p:to>
                                        <p:strVal val="visible"/>
                                      </p:to>
                                    </p:set>
                                    <p:anim calcmode="lin" valueType="num">
                                      <p:cBhvr additive="base">
                                        <p:cTn id="7" dur="500" fill="hold"/>
                                        <p:tgtEl>
                                          <p:spTgt spid="116793"/>
                                        </p:tgtEl>
                                        <p:attrNameLst>
                                          <p:attrName>ppt_x</p:attrName>
                                        </p:attrNameLst>
                                      </p:cBhvr>
                                      <p:tavLst>
                                        <p:tav tm="0">
                                          <p:val>
                                            <p:strVal val="0-#ppt_w/2"/>
                                          </p:val>
                                        </p:tav>
                                        <p:tav tm="100000">
                                          <p:val>
                                            <p:strVal val="#ppt_x"/>
                                          </p:val>
                                        </p:tav>
                                      </p:tavLst>
                                    </p:anim>
                                    <p:anim calcmode="lin" valueType="num">
                                      <p:cBhvr additive="base">
                                        <p:cTn id="8" dur="500" fill="hold"/>
                                        <p:tgtEl>
                                          <p:spTgt spid="1167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9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1143000" y="2209800"/>
            <a:ext cx="2514600" cy="2062103"/>
          </a:xfrm>
          <a:prstGeom prst="rect">
            <a:avLst/>
          </a:prstGeom>
          <a:solidFill>
            <a:srgbClr val="996633"/>
          </a:solidFill>
          <a:ln w="9525">
            <a:solidFill>
              <a:srgbClr val="000000"/>
            </a:solidFill>
            <a:miter lim="800000"/>
            <a:headEnd/>
            <a:tailEnd/>
          </a:ln>
          <a:effectLst/>
        </p:spPr>
        <p:txBody>
          <a:bodyPr wrap="square">
            <a:spAutoFit/>
          </a:bodyPr>
          <a:lstStyle/>
          <a:p>
            <a:pPr eaLnBrk="1" hangingPunct="1"/>
            <a:r>
              <a:rPr lang="en-US" altLang="zh-CN" sz="3200" b="1" dirty="0">
                <a:solidFill>
                  <a:srgbClr val="FFFF99"/>
                </a:solidFill>
                <a:ea typeface="宋体" charset="-122"/>
              </a:rPr>
              <a:t> An application: </a:t>
            </a:r>
          </a:p>
          <a:p>
            <a:pPr eaLnBrk="1" hangingPunct="1"/>
            <a:r>
              <a:rPr lang="en-US" altLang="zh-CN" sz="3200" b="1" dirty="0">
                <a:solidFill>
                  <a:srgbClr val="FFFF99"/>
                </a:solidFill>
                <a:ea typeface="宋体" charset="-122"/>
              </a:rPr>
              <a:t>a voting system</a:t>
            </a:r>
          </a:p>
        </p:txBody>
      </p:sp>
      <p:pic>
        <p:nvPicPr>
          <p:cNvPr id="18435" name="Picture 3" descr="AAGIGVL0"/>
          <p:cNvPicPr>
            <a:picLocks noChangeAspect="1" noChangeArrowheads="1"/>
          </p:cNvPicPr>
          <p:nvPr/>
        </p:nvPicPr>
        <p:blipFill>
          <a:blip r:embed="rId3" cstate="print"/>
          <a:srcRect/>
          <a:stretch>
            <a:fillRect/>
          </a:stretch>
        </p:blipFill>
        <p:spPr bwMode="auto">
          <a:xfrm>
            <a:off x="3886200" y="19756"/>
            <a:ext cx="6934199" cy="663519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5"/>
          <p:cNvSpPr>
            <a:spLocks noChangeArrowheads="1"/>
          </p:cNvSpPr>
          <p:nvPr/>
        </p:nvSpPr>
        <p:spPr bwMode="auto">
          <a:xfrm>
            <a:off x="1600200" y="304800"/>
            <a:ext cx="8991600" cy="1077218"/>
          </a:xfrm>
          <a:prstGeom prst="rect">
            <a:avLst/>
          </a:prstGeom>
          <a:solidFill>
            <a:srgbClr val="996633"/>
          </a:solidFill>
          <a:ln w="9525">
            <a:solidFill>
              <a:srgbClr val="000000"/>
            </a:solidFill>
            <a:miter lim="800000"/>
            <a:headEnd/>
            <a:tailEnd/>
          </a:ln>
          <a:effectLst/>
        </p:spPr>
        <p:txBody>
          <a:bodyPr wrap="square">
            <a:spAutoFit/>
          </a:bodyPr>
          <a:lstStyle/>
          <a:p>
            <a:pPr algn="ctr" eaLnBrk="1" hangingPunct="1"/>
            <a:r>
              <a:rPr lang="en-US" altLang="zh-CN" sz="3200" b="1" dirty="0">
                <a:solidFill>
                  <a:srgbClr val="FFFF99"/>
                </a:solidFill>
                <a:ea typeface="宋体" charset="-122"/>
              </a:rPr>
              <a:t> An application: Cascading(</a:t>
            </a:r>
            <a:r>
              <a:rPr lang="zh-CN" altLang="en-US" sz="3200" b="1" dirty="0">
                <a:solidFill>
                  <a:srgbClr val="FFFF99"/>
                </a:solidFill>
                <a:ea typeface="宋体" charset="-122"/>
              </a:rPr>
              <a:t>级联</a:t>
            </a:r>
            <a:r>
              <a:rPr lang="en-US" altLang="zh-CN" sz="3200" b="1" dirty="0">
                <a:solidFill>
                  <a:srgbClr val="FFFF99"/>
                </a:solidFill>
                <a:ea typeface="宋体" charset="-122"/>
              </a:rPr>
              <a:t>) four 74LS283 four-bit adders to form 1 16bit adder</a:t>
            </a:r>
          </a:p>
        </p:txBody>
      </p:sp>
      <p:pic>
        <p:nvPicPr>
          <p:cNvPr id="19459" name="图片 5"/>
          <p:cNvPicPr>
            <a:picLocks noChangeAspect="1"/>
          </p:cNvPicPr>
          <p:nvPr/>
        </p:nvPicPr>
        <p:blipFill>
          <a:blip r:embed="rId3" cstate="print"/>
          <a:srcRect/>
          <a:stretch>
            <a:fillRect/>
          </a:stretch>
        </p:blipFill>
        <p:spPr bwMode="auto">
          <a:xfrm>
            <a:off x="364800" y="1828800"/>
            <a:ext cx="11462400" cy="36576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矩形 4"/>
          <p:cNvSpPr>
            <a:spLocks noChangeArrowheads="1"/>
          </p:cNvSpPr>
          <p:nvPr/>
        </p:nvSpPr>
        <p:spPr bwMode="auto">
          <a:xfrm>
            <a:off x="457200" y="1419225"/>
            <a:ext cx="11353800" cy="5149563"/>
          </a:xfrm>
          <a:prstGeom prst="rect">
            <a:avLst/>
          </a:prstGeom>
          <a:solidFill>
            <a:schemeClr val="bg1"/>
          </a:solidFill>
          <a:ln w="28575">
            <a:solidFill>
              <a:srgbClr val="9999FF"/>
            </a:solidFill>
            <a:miter lim="800000"/>
            <a:headEnd/>
            <a:tailEnd/>
          </a:ln>
        </p:spPr>
        <p:txBody>
          <a:bodyPr wrap="square">
            <a:noAutofit/>
          </a:bodyPr>
          <a:lstStyle/>
          <a:p>
            <a:endParaRPr lang="zh-CN" altLang="en-US" sz="2800" b="1" dirty="0">
              <a:ea typeface="宋体" charset="-122"/>
            </a:endParaRPr>
          </a:p>
        </p:txBody>
      </p:sp>
      <p:sp>
        <p:nvSpPr>
          <p:cNvPr id="20482" name="Rectangle 5"/>
          <p:cNvSpPr>
            <a:spLocks noChangeArrowheads="1"/>
          </p:cNvSpPr>
          <p:nvPr/>
        </p:nvSpPr>
        <p:spPr bwMode="auto">
          <a:xfrm>
            <a:off x="2184223" y="275332"/>
            <a:ext cx="8072615" cy="1077218"/>
          </a:xfrm>
          <a:prstGeom prst="rect">
            <a:avLst/>
          </a:prstGeom>
          <a:solidFill>
            <a:srgbClr val="996633"/>
          </a:solidFill>
          <a:ln w="9525">
            <a:solidFill>
              <a:srgbClr val="000000"/>
            </a:solidFill>
            <a:miter lim="800000"/>
            <a:headEnd/>
            <a:tailEnd/>
          </a:ln>
          <a:effectLst/>
        </p:spPr>
        <p:txBody>
          <a:bodyPr wrap="square">
            <a:spAutoFit/>
          </a:bodyPr>
          <a:lstStyle/>
          <a:p>
            <a:pPr eaLnBrk="1" hangingPunct="1"/>
            <a:r>
              <a:rPr lang="en-US" altLang="zh-CN" sz="3200" b="1">
                <a:solidFill>
                  <a:srgbClr val="FFFF99"/>
                </a:solidFill>
                <a:ea typeface="宋体" charset="-122"/>
              </a:rPr>
              <a:t>An application</a:t>
            </a:r>
            <a:r>
              <a:rPr lang="zh-CN" altLang="en-US" sz="3200" b="1">
                <a:solidFill>
                  <a:srgbClr val="FFFF99"/>
                </a:solidFill>
                <a:ea typeface="宋体" charset="-122"/>
              </a:rPr>
              <a:t>：</a:t>
            </a:r>
            <a:r>
              <a:rPr lang="en-US" altLang="zh-CN" sz="3200" b="1">
                <a:solidFill>
                  <a:srgbClr val="FFFF99"/>
                </a:solidFill>
                <a:ea typeface="宋体" charset="-122"/>
              </a:rPr>
              <a:t>Subtractor</a:t>
            </a:r>
          </a:p>
          <a:p>
            <a:pPr eaLnBrk="1" hangingPunct="1"/>
            <a:r>
              <a:rPr lang="en-US" altLang="zh-CN" sz="3200" b="1">
                <a:solidFill>
                  <a:srgbClr val="FFFF99"/>
                </a:solidFill>
                <a:ea typeface="宋体" charset="-122"/>
              </a:rPr>
              <a:t>Using 2’s complement to realize subtraction</a:t>
            </a:r>
          </a:p>
        </p:txBody>
      </p:sp>
      <p:pic>
        <p:nvPicPr>
          <p:cNvPr id="20483"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118519" y="1606902"/>
            <a:ext cx="5830888" cy="4305300"/>
          </a:xfrm>
          <a:prstGeom prst="rect">
            <a:avLst/>
          </a:prstGeom>
          <a:noFill/>
          <a:ln w="9525">
            <a:noFill/>
            <a:miter lim="800000"/>
            <a:headEnd/>
            <a:tailEnd/>
          </a:ln>
        </p:spPr>
      </p:pic>
      <p:sp>
        <p:nvSpPr>
          <p:cNvPr id="6" name="圆角矩形 5"/>
          <p:cNvSpPr>
            <a:spLocks noChangeArrowheads="1"/>
          </p:cNvSpPr>
          <p:nvPr/>
        </p:nvSpPr>
        <p:spPr bwMode="auto">
          <a:xfrm>
            <a:off x="7315200" y="5284610"/>
            <a:ext cx="4027487" cy="596900"/>
          </a:xfrm>
          <a:prstGeom prst="roundRect">
            <a:avLst>
              <a:gd name="adj" fmla="val 16667"/>
            </a:avLst>
          </a:prstGeom>
          <a:solidFill>
            <a:srgbClr val="FFFF00"/>
          </a:solidFill>
          <a:ln w="9525" algn="ctr">
            <a:solidFill>
              <a:schemeClr val="tx1"/>
            </a:solidFill>
            <a:round/>
            <a:headEnd/>
            <a:tailEnd/>
          </a:ln>
          <a:effectLst/>
        </p:spPr>
        <p:txBody>
          <a:bodyPr/>
          <a:lstStyle/>
          <a:p>
            <a:r>
              <a:rPr lang="en-US" altLang="zh-CN" sz="2800" b="1" dirty="0">
                <a:ea typeface="宋体" charset="-122"/>
              </a:rPr>
              <a:t>Why c-in always be 1</a:t>
            </a:r>
            <a:r>
              <a:rPr lang="zh-CN" altLang="en-US" sz="2800" b="1" dirty="0">
                <a:ea typeface="宋体" charset="-122"/>
              </a:rPr>
              <a:t>？</a:t>
            </a:r>
          </a:p>
        </p:txBody>
      </p:sp>
      <p:sp>
        <p:nvSpPr>
          <p:cNvPr id="20485" name="TextBox 2"/>
          <p:cNvSpPr txBox="1">
            <a:spLocks noChangeArrowheads="1"/>
          </p:cNvSpPr>
          <p:nvPr/>
        </p:nvSpPr>
        <p:spPr bwMode="auto">
          <a:xfrm>
            <a:off x="1167607" y="3640634"/>
            <a:ext cx="1422400" cy="461962"/>
          </a:xfrm>
          <a:prstGeom prst="rect">
            <a:avLst/>
          </a:prstGeom>
          <a:solidFill>
            <a:schemeClr val="bg1"/>
          </a:solidFill>
          <a:ln w="28575">
            <a:solidFill>
              <a:srgbClr val="FF0000"/>
            </a:solidFill>
            <a:miter lim="800000"/>
            <a:headEnd/>
            <a:tailEnd/>
          </a:ln>
        </p:spPr>
        <p:txBody>
          <a:bodyPr wrap="none">
            <a:spAutoFit/>
          </a:bodyPr>
          <a:lstStyle/>
          <a:p>
            <a:r>
              <a:rPr lang="en-US" altLang="zh-CN" dirty="0">
                <a:ea typeface="宋体" charset="-122"/>
              </a:rPr>
              <a:t>Input data</a:t>
            </a:r>
            <a:endParaRPr lang="zh-CN" altLang="en-US" dirty="0">
              <a:ea typeface="宋体" charset="-122"/>
            </a:endParaRPr>
          </a:p>
        </p:txBody>
      </p:sp>
      <p:sp>
        <p:nvSpPr>
          <p:cNvPr id="20486" name="TextBox 6"/>
          <p:cNvSpPr txBox="1">
            <a:spLocks noChangeArrowheads="1"/>
          </p:cNvSpPr>
          <p:nvPr/>
        </p:nvSpPr>
        <p:spPr bwMode="auto">
          <a:xfrm>
            <a:off x="8153400" y="3276600"/>
            <a:ext cx="1493838" cy="461962"/>
          </a:xfrm>
          <a:prstGeom prst="rect">
            <a:avLst/>
          </a:prstGeom>
          <a:solidFill>
            <a:schemeClr val="bg1"/>
          </a:solidFill>
          <a:ln w="28575">
            <a:solidFill>
              <a:srgbClr val="FF0000"/>
            </a:solidFill>
            <a:miter lim="800000"/>
            <a:headEnd/>
            <a:tailEnd/>
          </a:ln>
        </p:spPr>
        <p:txBody>
          <a:bodyPr wrap="none">
            <a:spAutoFit/>
          </a:bodyPr>
          <a:lstStyle/>
          <a:p>
            <a:r>
              <a:rPr lang="en-US" altLang="zh-CN" dirty="0">
                <a:ea typeface="宋体" charset="-122"/>
              </a:rPr>
              <a:t>Difference</a:t>
            </a:r>
            <a:endParaRPr lang="zh-CN" altLang="en-US"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5"/>
          <p:cNvSpPr>
            <a:spLocks noChangeArrowheads="1"/>
          </p:cNvSpPr>
          <p:nvPr/>
        </p:nvSpPr>
        <p:spPr bwMode="auto">
          <a:xfrm>
            <a:off x="2058194" y="465025"/>
            <a:ext cx="803412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An application</a:t>
            </a:r>
            <a:r>
              <a:rPr lang="zh-CN" altLang="en-US" sz="3200" b="1">
                <a:solidFill>
                  <a:srgbClr val="FFFF99"/>
                </a:solidFill>
                <a:ea typeface="宋体" charset="-122"/>
              </a:rPr>
              <a:t>：</a:t>
            </a:r>
            <a:r>
              <a:rPr lang="en-US" altLang="zh-CN" sz="3200" b="1">
                <a:solidFill>
                  <a:srgbClr val="FFFF99"/>
                </a:solidFill>
                <a:ea typeface="宋体" charset="-122"/>
              </a:rPr>
              <a:t>an adder/subtractor circuit.</a:t>
            </a:r>
          </a:p>
        </p:txBody>
      </p:sp>
      <p:pic>
        <p:nvPicPr>
          <p:cNvPr id="21507" name="Picture 4"/>
          <p:cNvPicPr>
            <a:picLocks noChangeAspect="1" noChangeArrowheads="1"/>
          </p:cNvPicPr>
          <p:nvPr/>
        </p:nvPicPr>
        <p:blipFill>
          <a:blip r:embed="rId3" cstate="print"/>
          <a:srcRect/>
          <a:stretch>
            <a:fillRect/>
          </a:stretch>
        </p:blipFill>
        <p:spPr bwMode="auto">
          <a:xfrm>
            <a:off x="1905000" y="3429000"/>
            <a:ext cx="8644516" cy="3347362"/>
          </a:xfrm>
          <a:prstGeom prst="rect">
            <a:avLst/>
          </a:prstGeom>
          <a:noFill/>
          <a:ln w="9525">
            <a:noFill/>
            <a:miter lim="800000"/>
            <a:headEnd/>
            <a:tailEnd/>
          </a:ln>
        </p:spPr>
      </p:pic>
      <p:sp>
        <p:nvSpPr>
          <p:cNvPr id="21508" name="矩形 5"/>
          <p:cNvSpPr>
            <a:spLocks noChangeArrowheads="1"/>
          </p:cNvSpPr>
          <p:nvPr/>
        </p:nvSpPr>
        <p:spPr bwMode="auto">
          <a:xfrm>
            <a:off x="685800" y="1416512"/>
            <a:ext cx="10820399" cy="1860087"/>
          </a:xfrm>
          <a:prstGeom prst="rect">
            <a:avLst/>
          </a:prstGeom>
          <a:solidFill>
            <a:schemeClr val="bg1"/>
          </a:solidFill>
          <a:ln w="28575">
            <a:solidFill>
              <a:srgbClr val="9999FF"/>
            </a:solidFill>
            <a:miter lim="800000"/>
            <a:headEnd/>
            <a:tailEnd/>
          </a:ln>
        </p:spPr>
        <p:txBody>
          <a:bodyPr wrap="square">
            <a:noAutofit/>
          </a:bodyPr>
          <a:lstStyle/>
          <a:p>
            <a:pPr marL="457200" indent="-457200">
              <a:buFont typeface="Arial" panose="020B0604020202020204" pitchFamily="34" charset="0"/>
              <a:buChar char="•"/>
            </a:pPr>
            <a:r>
              <a:rPr lang="en-US" altLang="zh-CN" sz="2800" b="1" dirty="0">
                <a:solidFill>
                  <a:srgbClr val="FF0000"/>
                </a:solidFill>
                <a:ea typeface="宋体" charset="-122"/>
              </a:rPr>
              <a:t>A’/S </a:t>
            </a:r>
            <a:r>
              <a:rPr lang="en-US" altLang="zh-CN" sz="2800" b="1" dirty="0">
                <a:ea typeface="宋体" charset="-122"/>
              </a:rPr>
              <a:t>is the </a:t>
            </a:r>
            <a:r>
              <a:rPr lang="en-US" altLang="zh-CN" sz="2800" b="1" dirty="0">
                <a:solidFill>
                  <a:srgbClr val="FF0000"/>
                </a:solidFill>
                <a:ea typeface="宋体" charset="-122"/>
              </a:rPr>
              <a:t>mode control</a:t>
            </a:r>
            <a:r>
              <a:rPr lang="en-US" altLang="zh-CN" sz="2800" b="1" dirty="0">
                <a:ea typeface="宋体" charset="-122"/>
              </a:rPr>
              <a:t>.  How does it work?</a:t>
            </a:r>
          </a:p>
          <a:p>
            <a:pPr marL="457200" indent="-457200">
              <a:buFont typeface="Arial" panose="020B0604020202020204" pitchFamily="34" charset="0"/>
              <a:buChar char="•"/>
            </a:pPr>
            <a:r>
              <a:rPr lang="en-US" altLang="zh-CN" sz="2800" b="1" dirty="0">
                <a:ea typeface="宋体" charset="-122"/>
              </a:rPr>
              <a:t>When the A’/S mode control input is a 0 the EX-OR gates do not invert, so the input data are added unchanged. The carry-in bit is forced to logic 0.</a:t>
            </a:r>
            <a:endParaRPr lang="zh-CN" altLang="en-US" sz="2800" b="1" dirty="0">
              <a:ea typeface="宋体" charset="-122"/>
            </a:endParaRPr>
          </a:p>
          <a:p>
            <a:endParaRPr lang="zh-CN" altLang="en-US" sz="2800" b="1" dirty="0">
              <a:ea typeface="宋体"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5"/>
          <p:cNvSpPr>
            <a:spLocks noChangeArrowheads="1"/>
          </p:cNvSpPr>
          <p:nvPr/>
        </p:nvSpPr>
        <p:spPr bwMode="auto">
          <a:xfrm>
            <a:off x="1524000" y="533400"/>
            <a:ext cx="910217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An application</a:t>
            </a:r>
            <a:r>
              <a:rPr lang="zh-CN" altLang="en-US" sz="3200" b="1" dirty="0">
                <a:solidFill>
                  <a:srgbClr val="FFFF99"/>
                </a:solidFill>
                <a:ea typeface="宋体" charset="-122"/>
              </a:rPr>
              <a:t>：</a:t>
            </a:r>
            <a:r>
              <a:rPr lang="en-US" altLang="zh-CN" sz="3200" b="1" dirty="0">
                <a:solidFill>
                  <a:srgbClr val="FFFF99"/>
                </a:solidFill>
                <a:ea typeface="宋体" charset="-122"/>
              </a:rPr>
              <a:t>a BCD to Excess-3 code converter</a:t>
            </a:r>
          </a:p>
        </p:txBody>
      </p:sp>
      <p:pic>
        <p:nvPicPr>
          <p:cNvPr id="22531" name="Picture 4"/>
          <p:cNvPicPr>
            <a:picLocks noChangeAspect="1" noChangeArrowheads="1"/>
          </p:cNvPicPr>
          <p:nvPr/>
        </p:nvPicPr>
        <p:blipFill>
          <a:blip r:embed="rId2" cstate="print"/>
          <a:srcRect/>
          <a:stretch>
            <a:fillRect/>
          </a:stretch>
        </p:blipFill>
        <p:spPr bwMode="auto">
          <a:xfrm>
            <a:off x="2455586" y="1524000"/>
            <a:ext cx="7239000" cy="474301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Text Box 16"/>
          <p:cNvSpPr txBox="1">
            <a:spLocks noChangeArrowheads="1"/>
          </p:cNvSpPr>
          <p:nvPr/>
        </p:nvSpPr>
        <p:spPr bwMode="auto">
          <a:xfrm>
            <a:off x="958122" y="1509109"/>
            <a:ext cx="7315200" cy="1815882"/>
          </a:xfrm>
          <a:prstGeom prst="rect">
            <a:avLst/>
          </a:prstGeom>
          <a:solidFill>
            <a:schemeClr val="bg1"/>
          </a:solidFill>
          <a:ln w="28575">
            <a:solidFill>
              <a:srgbClr val="9999FF"/>
            </a:solidFill>
            <a:miter lim="800000"/>
            <a:headEnd/>
            <a:tailEnd/>
          </a:ln>
          <a:effectLst/>
        </p:spPr>
        <p:txBody>
          <a:bodyPr wrap="square">
            <a:spAutoFit/>
          </a:bodyPr>
          <a:lstStyle/>
          <a:p>
            <a:pPr marL="342900" indent="-342900" eaLnBrk="1" hangingPunct="1">
              <a:spcBef>
                <a:spcPct val="50000"/>
              </a:spcBef>
              <a:buFont typeface="Arial" panose="020B0604020202020204" pitchFamily="34" charset="0"/>
              <a:buChar char="•"/>
            </a:pPr>
            <a:r>
              <a:rPr lang="en-US" altLang="zh-CN" sz="2800" b="1" dirty="0">
                <a:ea typeface="宋体" charset="-122"/>
              </a:rPr>
              <a:t>Basic rules of binary addition are performed by a </a:t>
            </a:r>
            <a:r>
              <a:rPr lang="en-US" altLang="zh-CN" sz="2800" b="1" dirty="0">
                <a:solidFill>
                  <a:srgbClr val="FF0000"/>
                </a:solidFill>
                <a:ea typeface="宋体" charset="-122"/>
              </a:rPr>
              <a:t>half adder</a:t>
            </a:r>
            <a:r>
              <a:rPr lang="en-US" altLang="zh-CN" sz="2800" b="1" dirty="0">
                <a:ea typeface="宋体" charset="-122"/>
              </a:rPr>
              <a:t>, which has </a:t>
            </a:r>
            <a:r>
              <a:rPr lang="en-US" altLang="zh-CN" sz="2800" b="1" dirty="0">
                <a:solidFill>
                  <a:srgbClr val="FF0000"/>
                </a:solidFill>
                <a:ea typeface="宋体" charset="-122"/>
              </a:rPr>
              <a:t>two binary inputs </a:t>
            </a:r>
            <a:r>
              <a:rPr lang="en-US" altLang="zh-CN" sz="2800" b="1" dirty="0">
                <a:ea typeface="宋体" charset="-122"/>
              </a:rPr>
              <a:t>(</a:t>
            </a:r>
            <a:r>
              <a:rPr lang="en-US" altLang="zh-CN" sz="2800" b="1" i="1" dirty="0">
                <a:ea typeface="宋体" charset="-122"/>
              </a:rPr>
              <a:t>A</a:t>
            </a:r>
            <a:r>
              <a:rPr lang="en-US" altLang="zh-CN" sz="2800" b="1" dirty="0">
                <a:ea typeface="宋体" charset="-122"/>
              </a:rPr>
              <a:t> and </a:t>
            </a:r>
            <a:r>
              <a:rPr lang="en-US" altLang="zh-CN" sz="2800" b="1" i="1" dirty="0">
                <a:ea typeface="宋体" charset="-122"/>
              </a:rPr>
              <a:t>B</a:t>
            </a:r>
            <a:r>
              <a:rPr lang="en-US" altLang="zh-CN" sz="2800" b="1" dirty="0">
                <a:ea typeface="宋体" charset="-122"/>
              </a:rPr>
              <a:t>) and </a:t>
            </a:r>
            <a:r>
              <a:rPr lang="en-US" altLang="zh-CN" sz="2800" b="1" dirty="0">
                <a:solidFill>
                  <a:srgbClr val="FF0000"/>
                </a:solidFill>
                <a:ea typeface="宋体" charset="-122"/>
              </a:rPr>
              <a:t>two binary outputs </a:t>
            </a:r>
            <a:r>
              <a:rPr lang="en-US" altLang="zh-CN" sz="2800" b="1" dirty="0">
                <a:ea typeface="宋体" charset="-122"/>
              </a:rPr>
              <a:t>(Carry out and Sum). </a:t>
            </a:r>
          </a:p>
        </p:txBody>
      </p:sp>
      <p:sp>
        <p:nvSpPr>
          <p:cNvPr id="4101" name="Rectangle 29"/>
          <p:cNvSpPr>
            <a:spLocks noChangeArrowheads="1"/>
          </p:cNvSpPr>
          <p:nvPr/>
        </p:nvSpPr>
        <p:spPr bwMode="auto">
          <a:xfrm>
            <a:off x="2514366" y="442051"/>
            <a:ext cx="3543534"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Half-Adder </a:t>
            </a:r>
            <a:r>
              <a:rPr lang="zh-CN" altLang="en-US" sz="3200" b="1" dirty="0">
                <a:solidFill>
                  <a:srgbClr val="FFFF99"/>
                </a:solidFill>
                <a:ea typeface="宋体" charset="-122"/>
              </a:rPr>
              <a:t>半加器</a:t>
            </a:r>
            <a:endParaRPr lang="en-US" altLang="zh-CN" sz="3200" b="1" dirty="0">
              <a:solidFill>
                <a:srgbClr val="FFFF99"/>
              </a:solidFill>
              <a:ea typeface="宋体" charset="-122"/>
            </a:endParaRPr>
          </a:p>
        </p:txBody>
      </p:sp>
      <p:graphicFrame>
        <p:nvGraphicFramePr>
          <p:cNvPr id="3108" name="Object 36"/>
          <p:cNvGraphicFramePr>
            <a:graphicFrameLocks noChangeAspect="1"/>
          </p:cNvGraphicFramePr>
          <p:nvPr>
            <p:extLst>
              <p:ext uri="{D42A27DB-BD31-4B8C-83A1-F6EECF244321}">
                <p14:modId xmlns:p14="http://schemas.microsoft.com/office/powerpoint/2010/main" val="2139123531"/>
              </p:ext>
            </p:extLst>
          </p:nvPr>
        </p:nvGraphicFramePr>
        <p:xfrm>
          <a:off x="8585394" y="1371600"/>
          <a:ext cx="2429100" cy="2390204"/>
        </p:xfrm>
        <a:graphic>
          <a:graphicData uri="http://schemas.openxmlformats.org/presentationml/2006/ole">
            <mc:AlternateContent xmlns:mc="http://schemas.openxmlformats.org/markup-compatibility/2006">
              <mc:Choice xmlns:v="urn:schemas-microsoft-com:vml" Requires="v">
                <p:oleObj name="CorelDRAW" r:id="rId3" imgW="1070971" imgH="1054689" progId="">
                  <p:embed/>
                </p:oleObj>
              </mc:Choice>
              <mc:Fallback>
                <p:oleObj name="CorelDRAW" r:id="rId3" imgW="1070971" imgH="1054689" progId="">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5394" y="1371600"/>
                        <a:ext cx="2429100" cy="2390204"/>
                      </a:xfrm>
                      <a:prstGeom prst="rect">
                        <a:avLst/>
                      </a:prstGeom>
                      <a:noFill/>
                      <a:ln>
                        <a:noFill/>
                      </a:ln>
                      <a:effectLst/>
                    </p:spPr>
                  </p:pic>
                </p:oleObj>
              </mc:Fallback>
            </mc:AlternateContent>
          </a:graphicData>
        </a:graphic>
      </p:graphicFrame>
      <p:grpSp>
        <p:nvGrpSpPr>
          <p:cNvPr id="3123" name="Group 51"/>
          <p:cNvGrpSpPr>
            <a:grpSpLocks/>
          </p:cNvGrpSpPr>
          <p:nvPr/>
        </p:nvGrpSpPr>
        <p:grpSpPr bwMode="auto">
          <a:xfrm>
            <a:off x="4615722" y="4353684"/>
            <a:ext cx="2743200" cy="1784346"/>
            <a:chOff x="2256" y="2620"/>
            <a:chExt cx="1440" cy="828"/>
          </a:xfrm>
        </p:grpSpPr>
        <p:graphicFrame>
          <p:nvGraphicFramePr>
            <p:cNvPr id="4114" name="Object 34"/>
            <p:cNvGraphicFramePr>
              <a:graphicFrameLocks noChangeAspect="1"/>
            </p:cNvGraphicFramePr>
            <p:nvPr>
              <p:extLst>
                <p:ext uri="{D42A27DB-BD31-4B8C-83A1-F6EECF244321}">
                  <p14:modId xmlns:p14="http://schemas.microsoft.com/office/powerpoint/2010/main" val="4030692633"/>
                </p:ext>
              </p:extLst>
            </p:nvPr>
          </p:nvGraphicFramePr>
          <p:xfrm>
            <a:off x="2448" y="2640"/>
            <a:ext cx="816" cy="698"/>
          </p:xfrm>
          <a:graphic>
            <a:graphicData uri="http://schemas.openxmlformats.org/presentationml/2006/ole">
              <mc:AlternateContent xmlns:mc="http://schemas.openxmlformats.org/markup-compatibility/2006">
                <mc:Choice xmlns:v="urn:schemas-microsoft-com:vml" Requires="v">
                  <p:oleObj name="CorelDRAW" r:id="rId5" imgW="744354" imgH="636910" progId="">
                    <p:embed/>
                  </p:oleObj>
                </mc:Choice>
                <mc:Fallback>
                  <p:oleObj name="CorelDRAW" r:id="rId5" imgW="744354" imgH="636910" progId="">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 y="2640"/>
                          <a:ext cx="816"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5" name="Text Box 43"/>
            <p:cNvSpPr txBox="1">
              <a:spLocks noChangeArrowheads="1"/>
            </p:cNvSpPr>
            <p:nvPr/>
          </p:nvSpPr>
          <p:spPr bwMode="auto">
            <a:xfrm>
              <a:off x="2256" y="3004"/>
              <a:ext cx="192"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A</a:t>
              </a:r>
            </a:p>
          </p:txBody>
        </p:sp>
        <p:sp>
          <p:nvSpPr>
            <p:cNvPr id="4116" name="Text Box 44"/>
            <p:cNvSpPr txBox="1">
              <a:spLocks noChangeArrowheads="1"/>
            </p:cNvSpPr>
            <p:nvPr/>
          </p:nvSpPr>
          <p:spPr bwMode="auto">
            <a:xfrm>
              <a:off x="2256" y="3196"/>
              <a:ext cx="192"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B</a:t>
              </a:r>
            </a:p>
          </p:txBody>
        </p:sp>
        <p:sp>
          <p:nvSpPr>
            <p:cNvPr id="4117" name="Text Box 45"/>
            <p:cNvSpPr txBox="1">
              <a:spLocks noChangeArrowheads="1"/>
            </p:cNvSpPr>
            <p:nvPr/>
          </p:nvSpPr>
          <p:spPr bwMode="auto">
            <a:xfrm>
              <a:off x="3216" y="2620"/>
              <a:ext cx="480" cy="252"/>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latin typeface="Symbol" pitchFamily="18" charset="2"/>
                  <a:ea typeface="宋体" charset="-122"/>
                </a:rPr>
                <a:t>S</a:t>
              </a:r>
            </a:p>
          </p:txBody>
        </p:sp>
        <p:sp>
          <p:nvSpPr>
            <p:cNvPr id="4118" name="Text Box 46"/>
            <p:cNvSpPr txBox="1">
              <a:spLocks noChangeArrowheads="1"/>
            </p:cNvSpPr>
            <p:nvPr/>
          </p:nvSpPr>
          <p:spPr bwMode="auto">
            <a:xfrm>
              <a:off x="3216" y="3072"/>
              <a:ext cx="432"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C</a:t>
              </a:r>
              <a:r>
                <a:rPr lang="en-US" altLang="zh-CN" sz="2000" baseline="-25000">
                  <a:solidFill>
                    <a:srgbClr val="FF0000"/>
                  </a:solidFill>
                  <a:latin typeface="Arial" charset="0"/>
                  <a:ea typeface="宋体" charset="-122"/>
                </a:rPr>
                <a:t>out</a:t>
              </a:r>
            </a:p>
          </p:txBody>
        </p:sp>
      </p:grpSp>
      <p:sp>
        <p:nvSpPr>
          <p:cNvPr id="3120" name="Text Box 48"/>
          <p:cNvSpPr txBox="1">
            <a:spLocks noChangeArrowheads="1"/>
          </p:cNvSpPr>
          <p:nvPr/>
        </p:nvSpPr>
        <p:spPr bwMode="auto">
          <a:xfrm>
            <a:off x="1143590" y="3579614"/>
            <a:ext cx="6629400" cy="523220"/>
          </a:xfrm>
          <a:prstGeom prst="rect">
            <a:avLst/>
          </a:prstGeom>
          <a:noFill/>
          <a:ln w="9525">
            <a:noFill/>
            <a:miter lim="800000"/>
            <a:headEnd/>
            <a:tailEnd/>
          </a:ln>
          <a:effectLst/>
        </p:spPr>
        <p:txBody>
          <a:bodyPr wrap="square">
            <a:spAutoFit/>
          </a:bodyPr>
          <a:lstStyle/>
          <a:p>
            <a:pPr>
              <a:spcBef>
                <a:spcPct val="50000"/>
              </a:spcBef>
            </a:pPr>
            <a:r>
              <a:rPr lang="en-US" altLang="zh-CN" sz="2800" dirty="0">
                <a:ea typeface="宋体" charset="-122"/>
              </a:rPr>
              <a:t>The logic symbol and equivalent circuit are:</a:t>
            </a:r>
          </a:p>
        </p:txBody>
      </p:sp>
      <p:grpSp>
        <p:nvGrpSpPr>
          <p:cNvPr id="3122" name="Group 50"/>
          <p:cNvGrpSpPr>
            <a:grpSpLocks/>
          </p:cNvGrpSpPr>
          <p:nvPr/>
        </p:nvGrpSpPr>
        <p:grpSpPr bwMode="auto">
          <a:xfrm>
            <a:off x="1981200" y="4246564"/>
            <a:ext cx="2362200" cy="1925636"/>
            <a:chOff x="768" y="2675"/>
            <a:chExt cx="1008" cy="781"/>
          </a:xfrm>
        </p:grpSpPr>
        <p:graphicFrame>
          <p:nvGraphicFramePr>
            <p:cNvPr id="4108" name="Object 38"/>
            <p:cNvGraphicFramePr>
              <a:graphicFrameLocks noChangeAspect="1"/>
            </p:cNvGraphicFramePr>
            <p:nvPr/>
          </p:nvGraphicFramePr>
          <p:xfrm>
            <a:off x="768" y="2675"/>
            <a:ext cx="1008" cy="781"/>
          </p:xfrm>
          <a:graphic>
            <a:graphicData uri="http://schemas.openxmlformats.org/presentationml/2006/ole">
              <mc:AlternateContent xmlns:mc="http://schemas.openxmlformats.org/markup-compatibility/2006">
                <mc:Choice xmlns:v="urn:schemas-microsoft-com:vml" Requires="v">
                  <p:oleObj name="CorelDRAW" r:id="rId7" imgW="932688" imgH="724367" progId="">
                    <p:embed/>
                  </p:oleObj>
                </mc:Choice>
                <mc:Fallback>
                  <p:oleObj name="CorelDRAW" r:id="rId7" imgW="932688" imgH="724367" progId="">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2675"/>
                          <a:ext cx="1008" cy="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9" name="Text Box 39"/>
            <p:cNvSpPr txBox="1">
              <a:spLocks noChangeArrowheads="1"/>
            </p:cNvSpPr>
            <p:nvPr/>
          </p:nvSpPr>
          <p:spPr bwMode="auto">
            <a:xfrm>
              <a:off x="980" y="2778"/>
              <a:ext cx="192" cy="16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A</a:t>
              </a:r>
            </a:p>
          </p:txBody>
        </p:sp>
        <p:sp>
          <p:nvSpPr>
            <p:cNvPr id="4110" name="Text Box 40"/>
            <p:cNvSpPr txBox="1">
              <a:spLocks noChangeArrowheads="1"/>
            </p:cNvSpPr>
            <p:nvPr/>
          </p:nvSpPr>
          <p:spPr bwMode="auto">
            <a:xfrm>
              <a:off x="980" y="3142"/>
              <a:ext cx="192" cy="16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B</a:t>
              </a:r>
            </a:p>
          </p:txBody>
        </p:sp>
        <p:sp>
          <p:nvSpPr>
            <p:cNvPr id="4111" name="Text Box 41"/>
            <p:cNvSpPr txBox="1">
              <a:spLocks noChangeArrowheads="1"/>
            </p:cNvSpPr>
            <p:nvPr/>
          </p:nvSpPr>
          <p:spPr bwMode="auto">
            <a:xfrm>
              <a:off x="1144" y="2682"/>
              <a:ext cx="240" cy="16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sp>
          <p:nvSpPr>
            <p:cNvPr id="4112" name="Text Box 42"/>
            <p:cNvSpPr txBox="1">
              <a:spLocks noChangeArrowheads="1"/>
            </p:cNvSpPr>
            <p:nvPr/>
          </p:nvSpPr>
          <p:spPr bwMode="auto">
            <a:xfrm>
              <a:off x="1220" y="3142"/>
              <a:ext cx="432" cy="16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C</a:t>
              </a:r>
              <a:r>
                <a:rPr lang="en-US" altLang="zh-CN" sz="2000" baseline="-25000">
                  <a:latin typeface="Arial" charset="0"/>
                  <a:ea typeface="宋体" charset="-122"/>
                </a:rPr>
                <a:t>out</a:t>
              </a:r>
            </a:p>
          </p:txBody>
        </p:sp>
        <p:sp>
          <p:nvSpPr>
            <p:cNvPr id="4113" name="Text Box 49"/>
            <p:cNvSpPr txBox="1">
              <a:spLocks noChangeArrowheads="1"/>
            </p:cNvSpPr>
            <p:nvPr/>
          </p:nvSpPr>
          <p:spPr bwMode="auto">
            <a:xfrm>
              <a:off x="1316" y="2758"/>
              <a:ext cx="240" cy="16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grpSp>
      <p:sp>
        <p:nvSpPr>
          <p:cNvPr id="2" name="圆角矩形 1"/>
          <p:cNvSpPr>
            <a:spLocks noChangeArrowheads="1"/>
          </p:cNvSpPr>
          <p:nvPr/>
        </p:nvSpPr>
        <p:spPr bwMode="auto">
          <a:xfrm>
            <a:off x="7848602" y="4335254"/>
            <a:ext cx="3429000" cy="1389015"/>
          </a:xfrm>
          <a:prstGeom prst="roundRect">
            <a:avLst>
              <a:gd name="adj" fmla="val 16667"/>
            </a:avLst>
          </a:prstGeom>
          <a:solidFill>
            <a:schemeClr val="bg1"/>
          </a:solidFill>
          <a:ln w="9525" algn="ctr">
            <a:solidFill>
              <a:schemeClr val="tx1"/>
            </a:solidFill>
            <a:round/>
            <a:headEnd/>
            <a:tailEnd/>
          </a:ln>
          <a:effectLst/>
        </p:spPr>
        <p:txBody>
          <a:bodyPr/>
          <a:lstStyle/>
          <a:p>
            <a:pPr>
              <a:lnSpc>
                <a:spcPct val="150000"/>
              </a:lnSpc>
            </a:pPr>
            <a:r>
              <a:rPr lang="zh-CN" altLang="en-US" b="1" dirty="0">
                <a:solidFill>
                  <a:srgbClr val="FF0000"/>
                </a:solidFill>
                <a:ea typeface="宋体" charset="-122"/>
              </a:rPr>
              <a:t>∑</a:t>
            </a:r>
            <a:r>
              <a:rPr lang="pt-BR" altLang="zh-CN" b="1" dirty="0">
                <a:solidFill>
                  <a:srgbClr val="FF0000"/>
                </a:solidFill>
                <a:ea typeface="宋体" charset="-122"/>
              </a:rPr>
              <a:t>= AB’ + A’B = A</a:t>
            </a:r>
            <a:r>
              <a:rPr lang="en-US" altLang="zh-CN" b="1" dirty="0">
                <a:solidFill>
                  <a:srgbClr val="FF0000"/>
                </a:solidFill>
                <a:ea typeface="宋体" charset="-122"/>
              </a:rPr>
              <a:t>⊕</a:t>
            </a:r>
            <a:r>
              <a:rPr lang="pt-BR" altLang="zh-CN" b="1" dirty="0">
                <a:solidFill>
                  <a:srgbClr val="FF0000"/>
                </a:solidFill>
                <a:ea typeface="宋体" charset="-122"/>
              </a:rPr>
              <a:t>B</a:t>
            </a:r>
            <a:endParaRPr lang="pt-BR" altLang="zh-CN" b="1" baseline="-25000" dirty="0">
              <a:solidFill>
                <a:srgbClr val="FF0000"/>
              </a:solidFill>
              <a:ea typeface="宋体" charset="-122"/>
            </a:endParaRPr>
          </a:p>
          <a:p>
            <a:pPr>
              <a:lnSpc>
                <a:spcPct val="150000"/>
              </a:lnSpc>
            </a:pPr>
            <a:r>
              <a:rPr lang="en-US" altLang="zh-CN" b="1" dirty="0" err="1">
                <a:solidFill>
                  <a:srgbClr val="FF0000"/>
                </a:solidFill>
                <a:ea typeface="宋体" charset="-122"/>
              </a:rPr>
              <a:t>C</a:t>
            </a:r>
            <a:r>
              <a:rPr lang="en-US" altLang="zh-CN" b="1" baseline="-25000" dirty="0" err="1">
                <a:solidFill>
                  <a:srgbClr val="FF0000"/>
                </a:solidFill>
                <a:ea typeface="宋体" charset="-122"/>
              </a:rPr>
              <a:t>out</a:t>
            </a:r>
            <a:r>
              <a:rPr lang="en-US" altLang="zh-CN" b="1" dirty="0">
                <a:solidFill>
                  <a:srgbClr val="FF0000"/>
                </a:solidFill>
                <a:ea typeface="宋体" charset="-122"/>
              </a:rPr>
              <a:t>=AB</a:t>
            </a:r>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108"/>
                                        </p:tgtEl>
                                        <p:attrNameLst>
                                          <p:attrName>style.visibility</p:attrName>
                                        </p:attrNameLst>
                                      </p:cBhvr>
                                      <p:to>
                                        <p:strVal val="visible"/>
                                      </p:to>
                                    </p:set>
                                    <p:animEffect transition="in" filter="dissolve">
                                      <p:cBhvr>
                                        <p:cTn id="7" dur="500"/>
                                        <p:tgtEl>
                                          <p:spTgt spid="3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120"/>
                                        </p:tgtEl>
                                        <p:attrNameLst>
                                          <p:attrName>style.visibility</p:attrName>
                                        </p:attrNameLst>
                                      </p:cBhvr>
                                      <p:to>
                                        <p:strVal val="visible"/>
                                      </p:to>
                                    </p:set>
                                    <p:anim calcmode="lin" valueType="num">
                                      <p:cBhvr additive="base">
                                        <p:cTn id="17" dur="500" fill="hold"/>
                                        <p:tgtEl>
                                          <p:spTgt spid="3120"/>
                                        </p:tgtEl>
                                        <p:attrNameLst>
                                          <p:attrName>ppt_x</p:attrName>
                                        </p:attrNameLst>
                                      </p:cBhvr>
                                      <p:tavLst>
                                        <p:tav tm="0">
                                          <p:val>
                                            <p:strVal val="0-#ppt_w/2"/>
                                          </p:val>
                                        </p:tav>
                                        <p:tav tm="100000">
                                          <p:val>
                                            <p:strVal val="#ppt_x"/>
                                          </p:val>
                                        </p:tav>
                                      </p:tavLst>
                                    </p:anim>
                                    <p:anim calcmode="lin" valueType="num">
                                      <p:cBhvr additive="base">
                                        <p:cTn id="18" dur="500" fill="hold"/>
                                        <p:tgtEl>
                                          <p:spTgt spid="312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 presetClass="entr" presetSubtype="12" fill="hold" nodeType="afterEffect">
                                  <p:stCondLst>
                                    <p:cond delay="0"/>
                                  </p:stCondLst>
                                  <p:childTnLst>
                                    <p:set>
                                      <p:cBhvr>
                                        <p:cTn id="21" dur="1" fill="hold">
                                          <p:stCondLst>
                                            <p:cond delay="0"/>
                                          </p:stCondLst>
                                        </p:cTn>
                                        <p:tgtEl>
                                          <p:spTgt spid="3122"/>
                                        </p:tgtEl>
                                        <p:attrNameLst>
                                          <p:attrName>style.visibility</p:attrName>
                                        </p:attrNameLst>
                                      </p:cBhvr>
                                      <p:to>
                                        <p:strVal val="visible"/>
                                      </p:to>
                                    </p:set>
                                    <p:anim calcmode="lin" valueType="num">
                                      <p:cBhvr additive="base">
                                        <p:cTn id="22" dur="500" fill="hold"/>
                                        <p:tgtEl>
                                          <p:spTgt spid="3122"/>
                                        </p:tgtEl>
                                        <p:attrNameLst>
                                          <p:attrName>ppt_x</p:attrName>
                                        </p:attrNameLst>
                                      </p:cBhvr>
                                      <p:tavLst>
                                        <p:tav tm="0">
                                          <p:val>
                                            <p:strVal val="0-#ppt_w/2"/>
                                          </p:val>
                                        </p:tav>
                                        <p:tav tm="100000">
                                          <p:val>
                                            <p:strVal val="#ppt_x"/>
                                          </p:val>
                                        </p:tav>
                                      </p:tavLst>
                                    </p:anim>
                                    <p:anim calcmode="lin" valueType="num">
                                      <p:cBhvr additive="base">
                                        <p:cTn id="23" dur="500" fill="hold"/>
                                        <p:tgtEl>
                                          <p:spTgt spid="3122"/>
                                        </p:tgtEl>
                                        <p:attrNameLst>
                                          <p:attrName>ppt_y</p:attrName>
                                        </p:attrNameLst>
                                      </p:cBhvr>
                                      <p:tavLst>
                                        <p:tav tm="0">
                                          <p:val>
                                            <p:strVal val="1+#ppt_h/2"/>
                                          </p:val>
                                        </p:tav>
                                        <p:tav tm="100000">
                                          <p:val>
                                            <p:strVal val="#ppt_y"/>
                                          </p:val>
                                        </p:tav>
                                      </p:tavLst>
                                    </p:anim>
                                  </p:childTnLst>
                                </p:cTn>
                              </p:par>
                              <p:par>
                                <p:cTn id="24" presetID="2" presetClass="entr" presetSubtype="6" fill="hold" nodeType="withEffect">
                                  <p:stCondLst>
                                    <p:cond delay="0"/>
                                  </p:stCondLst>
                                  <p:childTnLst>
                                    <p:set>
                                      <p:cBhvr>
                                        <p:cTn id="25" dur="1" fill="hold">
                                          <p:stCondLst>
                                            <p:cond delay="0"/>
                                          </p:stCondLst>
                                        </p:cTn>
                                        <p:tgtEl>
                                          <p:spTgt spid="3123"/>
                                        </p:tgtEl>
                                        <p:attrNameLst>
                                          <p:attrName>style.visibility</p:attrName>
                                        </p:attrNameLst>
                                      </p:cBhvr>
                                      <p:to>
                                        <p:strVal val="visible"/>
                                      </p:to>
                                    </p:set>
                                    <p:anim calcmode="lin" valueType="num">
                                      <p:cBhvr additive="base">
                                        <p:cTn id="26" dur="500" fill="hold"/>
                                        <p:tgtEl>
                                          <p:spTgt spid="3123"/>
                                        </p:tgtEl>
                                        <p:attrNameLst>
                                          <p:attrName>ppt_x</p:attrName>
                                        </p:attrNameLst>
                                      </p:cBhvr>
                                      <p:tavLst>
                                        <p:tav tm="0">
                                          <p:val>
                                            <p:strVal val="1+#ppt_w/2"/>
                                          </p:val>
                                        </p:tav>
                                        <p:tav tm="100000">
                                          <p:val>
                                            <p:strVal val="#ppt_x"/>
                                          </p:val>
                                        </p:tav>
                                      </p:tavLst>
                                    </p:anim>
                                    <p:anim calcmode="lin" valueType="num">
                                      <p:cBhvr additive="base">
                                        <p:cTn id="27" dur="500" fill="hold"/>
                                        <p:tgtEl>
                                          <p:spTgt spid="3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0" grpId="0"/>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5"/>
          <p:cNvSpPr>
            <a:spLocks noChangeArrowheads="1"/>
          </p:cNvSpPr>
          <p:nvPr/>
        </p:nvSpPr>
        <p:spPr bwMode="auto">
          <a:xfrm>
            <a:off x="3625021" y="432349"/>
            <a:ext cx="5246757"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An application</a:t>
            </a:r>
            <a:r>
              <a:rPr lang="zh-CN" altLang="en-US" sz="3200" b="1">
                <a:solidFill>
                  <a:srgbClr val="FFFF99"/>
                </a:solidFill>
                <a:ea typeface="宋体" charset="-122"/>
              </a:rPr>
              <a:t>：</a:t>
            </a:r>
            <a:r>
              <a:rPr lang="en-US" altLang="zh-CN" sz="3200" b="1">
                <a:solidFill>
                  <a:srgbClr val="FFFF99"/>
                </a:solidFill>
                <a:ea typeface="宋体" charset="-122"/>
              </a:rPr>
              <a:t>BCD Adder</a:t>
            </a:r>
          </a:p>
        </p:txBody>
      </p:sp>
      <p:sp>
        <p:nvSpPr>
          <p:cNvPr id="23555" name="矩形 4"/>
          <p:cNvSpPr>
            <a:spLocks noChangeArrowheads="1"/>
          </p:cNvSpPr>
          <p:nvPr/>
        </p:nvSpPr>
        <p:spPr bwMode="auto">
          <a:xfrm>
            <a:off x="762000" y="1447800"/>
            <a:ext cx="10591800" cy="2246769"/>
          </a:xfrm>
          <a:prstGeom prst="rect">
            <a:avLst/>
          </a:prstGeom>
          <a:solidFill>
            <a:schemeClr val="bg1"/>
          </a:solidFill>
          <a:ln w="28575">
            <a:solidFill>
              <a:srgbClr val="9999FF"/>
            </a:solidFill>
            <a:miter lim="800000"/>
            <a:headEnd/>
            <a:tailEnd/>
          </a:ln>
        </p:spPr>
        <p:txBody>
          <a:bodyPr wrap="square">
            <a:spAutoFit/>
          </a:bodyPr>
          <a:lstStyle/>
          <a:p>
            <a:pPr marL="342900" indent="-342900">
              <a:buFont typeface="Arial" panose="020B0604020202020204" pitchFamily="34" charset="0"/>
              <a:buChar char="•"/>
            </a:pPr>
            <a:r>
              <a:rPr lang="en-US" altLang="zh-CN" sz="2800" b="1" dirty="0">
                <a:solidFill>
                  <a:srgbClr val="FF0000"/>
                </a:solidFill>
                <a:ea typeface="宋体" charset="-122"/>
              </a:rPr>
              <a:t>BCD Decimal Adder</a:t>
            </a:r>
            <a:r>
              <a:rPr lang="en-US" altLang="zh-CN" sz="2800" b="1" dirty="0">
                <a:ea typeface="宋体" charset="-122"/>
              </a:rPr>
              <a:t>: </a:t>
            </a:r>
          </a:p>
          <a:p>
            <a:pPr marL="800100" lvl="1" indent="-342900">
              <a:buFont typeface="Arial" panose="020B0604020202020204" pitchFamily="34" charset="0"/>
              <a:buChar char="•"/>
            </a:pPr>
            <a:r>
              <a:rPr lang="en-US" altLang="zh-CN" sz="2800" b="1" dirty="0">
                <a:ea typeface="宋体" charset="-122"/>
              </a:rPr>
              <a:t>Requires 8 inputs (4 bits per decimal number)</a:t>
            </a:r>
          </a:p>
          <a:p>
            <a:pPr marL="800100" lvl="1" indent="-342900">
              <a:buFont typeface="Arial" panose="020B0604020202020204" pitchFamily="34" charset="0"/>
              <a:buChar char="•"/>
            </a:pPr>
            <a:r>
              <a:rPr lang="en-US" altLang="zh-CN" sz="2800" b="1" dirty="0">
                <a:ea typeface="宋体" charset="-122"/>
              </a:rPr>
              <a:t>5 outputs indicate the decimal sum and the carry</a:t>
            </a:r>
          </a:p>
          <a:p>
            <a:pPr marL="800100" lvl="1" indent="-342900">
              <a:buFont typeface="Arial" panose="020B0604020202020204" pitchFamily="34" charset="0"/>
              <a:buChar char="•"/>
            </a:pPr>
            <a:r>
              <a:rPr lang="en-US" altLang="zh-CN" sz="2800" b="1" dirty="0">
                <a:ea typeface="宋体" charset="-122"/>
              </a:rPr>
              <a:t>Remember BCD addition rules: Add 0110 to the sum if it is greater than 1010 to correct the carry bit </a:t>
            </a:r>
          </a:p>
        </p:txBody>
      </p:sp>
      <p:sp>
        <p:nvSpPr>
          <p:cNvPr id="23556" name="矩形 5"/>
          <p:cNvSpPr>
            <a:spLocks noChangeArrowheads="1"/>
          </p:cNvSpPr>
          <p:nvPr/>
        </p:nvSpPr>
        <p:spPr bwMode="auto">
          <a:xfrm>
            <a:off x="762000" y="3886200"/>
            <a:ext cx="10591800" cy="690562"/>
          </a:xfrm>
          <a:prstGeom prst="rect">
            <a:avLst/>
          </a:prstGeom>
          <a:solidFill>
            <a:schemeClr val="bg1"/>
          </a:solidFill>
          <a:ln w="28575">
            <a:solidFill>
              <a:srgbClr val="9999FF"/>
            </a:solidFill>
            <a:miter lim="800000"/>
            <a:headEnd/>
            <a:tailEnd/>
          </a:ln>
        </p:spPr>
        <p:txBody>
          <a:bodyPr wrap="square" anchor="ctr" anchorCtr="0">
            <a:noAutofit/>
          </a:bodyPr>
          <a:lstStyle/>
          <a:p>
            <a:r>
              <a:rPr lang="en-US" altLang="zh-CN" sz="2800" b="1" dirty="0">
                <a:ea typeface="宋体" charset="-122"/>
              </a:rPr>
              <a:t>e.g.</a:t>
            </a:r>
            <a:r>
              <a:rPr lang="zh-CN" altLang="en-US" sz="2800" b="1" dirty="0">
                <a:ea typeface="宋体" charset="-122"/>
              </a:rPr>
              <a:t>：</a:t>
            </a:r>
            <a:r>
              <a:rPr lang="en-US" altLang="zh-CN" sz="2800" b="1" dirty="0">
                <a:ea typeface="宋体" charset="-122"/>
              </a:rPr>
              <a:t>Let A=1000</a:t>
            </a:r>
            <a:r>
              <a:rPr lang="zh-CN" altLang="en-US" sz="2800" b="1" dirty="0">
                <a:ea typeface="宋体" charset="-122"/>
              </a:rPr>
              <a:t>，</a:t>
            </a:r>
            <a:r>
              <a:rPr lang="en-US" altLang="zh-CN" sz="2800" b="1" dirty="0">
                <a:ea typeface="宋体" charset="-122"/>
              </a:rPr>
              <a:t>B=0111</a:t>
            </a:r>
            <a:r>
              <a:rPr lang="zh-CN" altLang="en-US" sz="2800" b="1" dirty="0">
                <a:ea typeface="宋体" charset="-122"/>
              </a:rPr>
              <a:t>。</a:t>
            </a:r>
            <a:r>
              <a:rPr lang="en-US" altLang="zh-CN" sz="2800" b="1" dirty="0">
                <a:ea typeface="宋体" charset="-122"/>
              </a:rPr>
              <a:t>The BCD sum of A+B is (1)0101</a:t>
            </a:r>
            <a:endParaRPr lang="zh-CN" altLang="en-US" sz="2800" b="1" dirty="0">
              <a:ea typeface="宋体" charset="-122"/>
            </a:endParaRPr>
          </a:p>
        </p:txBody>
      </p:sp>
      <p:graphicFrame>
        <p:nvGraphicFramePr>
          <p:cNvPr id="7" name="Group 45"/>
          <p:cNvGraphicFramePr>
            <a:graphicFrameLocks noGrp="1"/>
          </p:cNvGraphicFramePr>
          <p:nvPr>
            <p:extLst>
              <p:ext uri="{D42A27DB-BD31-4B8C-83A1-F6EECF244321}">
                <p14:modId xmlns:p14="http://schemas.microsoft.com/office/powerpoint/2010/main" val="3969262381"/>
              </p:ext>
            </p:extLst>
          </p:nvPr>
        </p:nvGraphicFramePr>
        <p:xfrm>
          <a:off x="2209800" y="4724400"/>
          <a:ext cx="3333750" cy="1554480"/>
        </p:xfrm>
        <a:graphic>
          <a:graphicData uri="http://schemas.openxmlformats.org/drawingml/2006/table">
            <a:tbl>
              <a:tblPr/>
              <a:tblGrid>
                <a:gridCol w="883622">
                  <a:extLst>
                    <a:ext uri="{9D8B030D-6E8A-4147-A177-3AD203B41FA5}">
                      <a16:colId xmlns:a16="http://schemas.microsoft.com/office/drawing/2014/main" val="20000"/>
                    </a:ext>
                  </a:extLst>
                </a:gridCol>
                <a:gridCol w="611188">
                  <a:extLst>
                    <a:ext uri="{9D8B030D-6E8A-4147-A177-3AD203B41FA5}">
                      <a16:colId xmlns:a16="http://schemas.microsoft.com/office/drawing/2014/main" val="20001"/>
                    </a:ext>
                  </a:extLst>
                </a:gridCol>
                <a:gridCol w="612980">
                  <a:extLst>
                    <a:ext uri="{9D8B030D-6E8A-4147-A177-3AD203B41FA5}">
                      <a16:colId xmlns:a16="http://schemas.microsoft.com/office/drawing/2014/main" val="20002"/>
                    </a:ext>
                  </a:extLst>
                </a:gridCol>
                <a:gridCol w="612980">
                  <a:extLst>
                    <a:ext uri="{9D8B030D-6E8A-4147-A177-3AD203B41FA5}">
                      <a16:colId xmlns:a16="http://schemas.microsoft.com/office/drawing/2014/main" val="20003"/>
                    </a:ext>
                  </a:extLst>
                </a:gridCol>
                <a:gridCol w="612980">
                  <a:extLst>
                    <a:ext uri="{9D8B030D-6E8A-4147-A177-3AD203B41FA5}">
                      <a16:colId xmlns:a16="http://schemas.microsoft.com/office/drawing/2014/main" val="20004"/>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en-US" sz="2800" b="1" i="0" u="none" strike="noStrike" cap="none" normalizeH="0" baseline="0" dirty="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1</a:t>
                      </a:r>
                      <a:endParaRPr kumimoji="0" lang="en-US" altLang="zh-CN" sz="2800" b="1"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0</a:t>
                      </a:r>
                      <a:endParaRPr kumimoji="0" lang="zh-CN" altLang="en-US" sz="2800" b="1"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0</a:t>
                      </a:r>
                      <a:endParaRPr kumimoji="0" lang="en-US" altLang="zh-CN" sz="2800" b="1"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0</a:t>
                      </a:r>
                      <a:endParaRPr kumimoji="0" lang="zh-CN" altLang="en-US" sz="2800" b="1"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宋体" charset="-122"/>
                        </a:rPr>
                        <a:t>0</a:t>
                      </a:r>
                      <a:endParaRPr kumimoji="0" lang="en-US" altLang="zh-CN" sz="2800" b="1" i="0" u="none" strike="noStrike" cap="none" normalizeH="0" baseline="-25000" dirty="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宋体" charset="-122"/>
                        </a:rPr>
                        <a:t>1</a:t>
                      </a:r>
                      <a:endParaRPr kumimoji="0" lang="zh-CN" altLang="en-US" sz="2800" b="1" i="0" u="none" strike="noStrike" cap="none" normalizeH="0" baseline="-25000" dirty="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1</a:t>
                      </a:r>
                      <a:endParaRPr kumimoji="0" lang="en-US" altLang="zh-CN" sz="2800" b="1"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宋体" charset="-122"/>
                        </a:rPr>
                        <a:t>1</a:t>
                      </a:r>
                      <a:endParaRPr kumimoji="0" lang="zh-CN" altLang="en-US" sz="2800" b="1" i="0" u="none" strike="noStrike" cap="none" normalizeH="0" baseline="-25000" dirty="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1</a:t>
                      </a:r>
                      <a:endParaRPr kumimoji="0" lang="en-US" altLang="zh-CN" sz="2800" b="1"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1</a:t>
                      </a:r>
                      <a:endParaRPr kumimoji="0" lang="zh-CN" altLang="en-US" sz="2800" b="1"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charset="-122"/>
                        </a:rPr>
                        <a:t>1</a:t>
                      </a:r>
                      <a:endParaRPr kumimoji="0" lang="en-US" altLang="zh-CN" sz="2800" b="1"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宋体" charset="-122"/>
                        </a:rPr>
                        <a:t>1</a:t>
                      </a:r>
                      <a:endParaRPr kumimoji="0" lang="zh-CN" altLang="en-US" sz="2800" b="1" i="0" u="none" strike="noStrike" cap="none" normalizeH="0" baseline="-25000" dirty="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 name="Group 116"/>
          <p:cNvGraphicFramePr>
            <a:graphicFrameLocks noGrp="1"/>
          </p:cNvGraphicFramePr>
          <p:nvPr>
            <p:extLst>
              <p:ext uri="{D42A27DB-BD31-4B8C-83A1-F6EECF244321}">
                <p14:modId xmlns:p14="http://schemas.microsoft.com/office/powerpoint/2010/main" val="2031523558"/>
              </p:ext>
            </p:extLst>
          </p:nvPr>
        </p:nvGraphicFramePr>
        <p:xfrm>
          <a:off x="6048376" y="4724400"/>
          <a:ext cx="3400423" cy="1554480"/>
        </p:xfrm>
        <a:graphic>
          <a:graphicData uri="http://schemas.openxmlformats.org/drawingml/2006/table">
            <a:tbl>
              <a:tblPr/>
              <a:tblGrid>
                <a:gridCol w="464782">
                  <a:extLst>
                    <a:ext uri="{9D8B030D-6E8A-4147-A177-3AD203B41FA5}">
                      <a16:colId xmlns:a16="http://schemas.microsoft.com/office/drawing/2014/main" val="20000"/>
                    </a:ext>
                  </a:extLst>
                </a:gridCol>
                <a:gridCol w="599773">
                  <a:extLst>
                    <a:ext uri="{9D8B030D-6E8A-4147-A177-3AD203B41FA5}">
                      <a16:colId xmlns:a16="http://schemas.microsoft.com/office/drawing/2014/main" val="20001"/>
                    </a:ext>
                  </a:extLst>
                </a:gridCol>
                <a:gridCol w="582686">
                  <a:extLst>
                    <a:ext uri="{9D8B030D-6E8A-4147-A177-3AD203B41FA5}">
                      <a16:colId xmlns:a16="http://schemas.microsoft.com/office/drawing/2014/main" val="20002"/>
                    </a:ext>
                  </a:extLst>
                </a:gridCol>
                <a:gridCol w="584394">
                  <a:extLst>
                    <a:ext uri="{9D8B030D-6E8A-4147-A177-3AD203B41FA5}">
                      <a16:colId xmlns:a16="http://schemas.microsoft.com/office/drawing/2014/main" val="20003"/>
                    </a:ext>
                  </a:extLst>
                </a:gridCol>
                <a:gridCol w="584394">
                  <a:extLst>
                    <a:ext uri="{9D8B030D-6E8A-4147-A177-3AD203B41FA5}">
                      <a16:colId xmlns:a16="http://schemas.microsoft.com/office/drawing/2014/main" val="20004"/>
                    </a:ext>
                  </a:extLst>
                </a:gridCol>
                <a:gridCol w="584394">
                  <a:extLst>
                    <a:ext uri="{9D8B030D-6E8A-4147-A177-3AD203B41FA5}">
                      <a16:colId xmlns:a16="http://schemas.microsoft.com/office/drawing/2014/main" val="20005"/>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en-US" sz="2800" b="1" i="0" u="none" strike="noStrike" cap="none" normalizeH="0" baseline="0" dirty="0">
                        <a:ln>
                          <a:noFill/>
                        </a:ln>
                        <a:solidFill>
                          <a:srgbClr val="FF0000"/>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en-US" sz="2800" b="1" i="0" u="none" strike="noStrike" cap="none" normalizeH="0" baseline="0">
                        <a:ln>
                          <a:noFill/>
                        </a:ln>
                        <a:solidFill>
                          <a:srgbClr val="FF0000"/>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1</a:t>
                      </a:r>
                      <a:endParaRPr kumimoji="0" lang="en-US" altLang="zh-CN" sz="2800" b="1" i="0" u="none" strike="noStrike" cap="none" normalizeH="0" baseline="-25000">
                        <a:ln>
                          <a:noFill/>
                        </a:ln>
                        <a:solidFill>
                          <a:srgbClr val="FF0000"/>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1</a:t>
                      </a:r>
                      <a:endParaRPr kumimoji="0" lang="zh-CN" altLang="en-US" sz="2800" b="1" i="0" u="none" strike="noStrike" cap="none" normalizeH="0" baseline="-25000">
                        <a:ln>
                          <a:noFill/>
                        </a:ln>
                        <a:solidFill>
                          <a:srgbClr val="FF0000"/>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1</a:t>
                      </a:r>
                      <a:endParaRPr kumimoji="0" lang="en-US" altLang="zh-CN" sz="2800" b="1" i="0" u="none" strike="noStrike" cap="none" normalizeH="0" baseline="-25000">
                        <a:ln>
                          <a:noFill/>
                        </a:ln>
                        <a:solidFill>
                          <a:srgbClr val="FF0000"/>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1</a:t>
                      </a:r>
                      <a:endParaRPr kumimoji="0" lang="zh-CN" altLang="en-US" sz="2800" b="1" i="0" u="none" strike="noStrike" cap="none" normalizeH="0" baseline="-25000">
                        <a:ln>
                          <a:noFill/>
                        </a:ln>
                        <a:solidFill>
                          <a:srgbClr val="FF0000"/>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en-US" altLang="zh-CN" sz="2800" b="1" i="0" u="none" strike="noStrike" cap="none" normalizeH="0" baseline="0">
                        <a:ln>
                          <a:noFill/>
                        </a:ln>
                        <a:solidFill>
                          <a:srgbClr val="FF0000"/>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dirty="0">
                          <a:ln>
                            <a:noFill/>
                          </a:ln>
                          <a:solidFill>
                            <a:srgbClr val="FF0000"/>
                          </a:solidFill>
                          <a:effectLst/>
                          <a:latin typeface="Times New Roman" pitchFamily="18" charset="0"/>
                          <a:ea typeface="宋体" charset="-122"/>
                        </a:rPr>
                        <a:t>0</a:t>
                      </a:r>
                      <a:endParaRPr kumimoji="0" lang="en-US" altLang="zh-CN" sz="2800" b="1" i="0" u="none" strike="noStrike" cap="none" normalizeH="0" baseline="-25000" dirty="0">
                        <a:ln>
                          <a:noFill/>
                        </a:ln>
                        <a:solidFill>
                          <a:srgbClr val="FF0000"/>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dirty="0">
                          <a:ln>
                            <a:noFill/>
                          </a:ln>
                          <a:solidFill>
                            <a:srgbClr val="FF0000"/>
                          </a:solidFill>
                          <a:effectLst/>
                          <a:latin typeface="Times New Roman" pitchFamily="18" charset="0"/>
                          <a:ea typeface="宋体" charset="-122"/>
                        </a:rPr>
                        <a:t>1</a:t>
                      </a:r>
                      <a:endParaRPr kumimoji="0" lang="zh-CN" altLang="en-US" sz="2800" b="1" i="0" u="none" strike="noStrike" cap="none" normalizeH="0" baseline="-25000" dirty="0">
                        <a:ln>
                          <a:noFill/>
                        </a:ln>
                        <a:solidFill>
                          <a:srgbClr val="FF0000"/>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1</a:t>
                      </a:r>
                      <a:endParaRPr kumimoji="0" lang="en-US" altLang="zh-CN" sz="2800" b="1" i="0" u="none" strike="noStrike" cap="none" normalizeH="0" baseline="-25000">
                        <a:ln>
                          <a:noFill/>
                        </a:ln>
                        <a:solidFill>
                          <a:srgbClr val="FF0000"/>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0</a:t>
                      </a:r>
                      <a:endParaRPr kumimoji="0" lang="zh-CN" altLang="en-US" sz="2800" b="1" i="0" u="none" strike="noStrike" cap="none" normalizeH="0" baseline="-25000">
                        <a:ln>
                          <a:noFill/>
                        </a:ln>
                        <a:solidFill>
                          <a:srgbClr val="FF0000"/>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en-US" altLang="zh-CN" sz="2800" b="1" i="0" u="none" strike="noStrike" cap="none" normalizeH="0" baseline="0">
                        <a:ln>
                          <a:noFill/>
                        </a:ln>
                        <a:solidFill>
                          <a:srgbClr val="FF0000"/>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0</a:t>
                      </a:r>
                      <a:endParaRPr kumimoji="0" lang="en-US" altLang="zh-CN" sz="2800" b="1" i="0" u="none" strike="noStrike" cap="none" normalizeH="0" baseline="-25000">
                        <a:ln>
                          <a:noFill/>
                        </a:ln>
                        <a:solidFill>
                          <a:srgbClr val="FF0000"/>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1</a:t>
                      </a:r>
                      <a:endParaRPr kumimoji="0" lang="zh-CN" altLang="en-US" sz="2800" b="1" i="0" u="none" strike="noStrike" cap="none" normalizeH="0" baseline="-25000">
                        <a:ln>
                          <a:noFill/>
                        </a:ln>
                        <a:solidFill>
                          <a:srgbClr val="FF0000"/>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a:ln>
                            <a:noFill/>
                          </a:ln>
                          <a:solidFill>
                            <a:srgbClr val="FF0000"/>
                          </a:solidFill>
                          <a:effectLst/>
                          <a:latin typeface="Times New Roman" pitchFamily="18" charset="0"/>
                          <a:ea typeface="宋体" charset="-122"/>
                        </a:rPr>
                        <a:t>0</a:t>
                      </a:r>
                      <a:endParaRPr kumimoji="0" lang="en-US" altLang="zh-CN" sz="2800" b="1" i="0" u="none" strike="noStrike" cap="none" normalizeH="0" baseline="-25000">
                        <a:ln>
                          <a:noFill/>
                        </a:ln>
                        <a:solidFill>
                          <a:srgbClr val="FF0000"/>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800" b="1" i="0" u="none" strike="noStrike" cap="none" normalizeH="0" baseline="0" dirty="0">
                          <a:ln>
                            <a:noFill/>
                          </a:ln>
                          <a:solidFill>
                            <a:srgbClr val="FF0000"/>
                          </a:solidFill>
                          <a:effectLst/>
                          <a:latin typeface="Times New Roman" pitchFamily="18" charset="0"/>
                          <a:ea typeface="宋体" charset="-122"/>
                        </a:rPr>
                        <a:t>1</a:t>
                      </a:r>
                      <a:endParaRPr kumimoji="0" lang="zh-CN" altLang="en-US" sz="2800" b="1" i="0" u="none" strike="noStrike" cap="none" normalizeH="0" baseline="-25000" dirty="0">
                        <a:ln>
                          <a:noFill/>
                        </a:ln>
                        <a:solidFill>
                          <a:srgbClr val="FF0000"/>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
          <p:cNvSpPr>
            <a:spLocks noChangeArrowheads="1"/>
          </p:cNvSpPr>
          <p:nvPr/>
        </p:nvSpPr>
        <p:spPr bwMode="auto">
          <a:xfrm>
            <a:off x="457200" y="228601"/>
            <a:ext cx="11353800" cy="6340188"/>
          </a:xfrm>
          <a:prstGeom prst="rect">
            <a:avLst/>
          </a:prstGeom>
          <a:solidFill>
            <a:schemeClr val="bg1"/>
          </a:solidFill>
          <a:ln w="28575">
            <a:solidFill>
              <a:srgbClr val="9999FF"/>
            </a:solidFill>
            <a:miter lim="800000"/>
            <a:headEnd/>
            <a:tailEnd/>
          </a:ln>
        </p:spPr>
        <p:txBody>
          <a:bodyPr wrap="square">
            <a:noAutofit/>
          </a:bodyPr>
          <a:lstStyle/>
          <a:p>
            <a:endParaRPr lang="zh-CN" altLang="en-US" sz="2800" b="1" dirty="0">
              <a:ea typeface="宋体" charset="-122"/>
            </a:endParaRPr>
          </a:p>
        </p:txBody>
      </p:sp>
      <p:sp>
        <p:nvSpPr>
          <p:cNvPr id="90114" name="Text Box 4"/>
          <p:cNvSpPr txBox="1">
            <a:spLocks noChangeArrowheads="1"/>
          </p:cNvSpPr>
          <p:nvPr/>
        </p:nvSpPr>
        <p:spPr bwMode="auto">
          <a:xfrm>
            <a:off x="1883002" y="1187609"/>
            <a:ext cx="7345363" cy="523220"/>
          </a:xfrm>
          <a:prstGeom prst="rect">
            <a:avLst/>
          </a:prstGeom>
          <a:noFill/>
          <a:ln w="25400" algn="ctr">
            <a:noFill/>
            <a:miter lim="800000"/>
            <a:headEnd/>
            <a:tailEnd/>
          </a:ln>
        </p:spPr>
        <p:txBody>
          <a:bodyPr>
            <a:spAutoFit/>
          </a:bodyPr>
          <a:lstStyle/>
          <a:p>
            <a:pPr>
              <a:spcBef>
                <a:spcPct val="50000"/>
              </a:spcBef>
            </a:pPr>
            <a:r>
              <a:rPr lang="en-US" altLang="zh-CN" sz="2800" b="1" dirty="0">
                <a:latin typeface="宋体" pitchFamily="2" charset="-122"/>
                <a:ea typeface="宋体" pitchFamily="2" charset="-122"/>
              </a:rPr>
              <a:t>1</a:t>
            </a:r>
            <a:r>
              <a:rPr lang="zh-CN" altLang="en-US" sz="2800" b="1" dirty="0">
                <a:latin typeface="宋体" pitchFamily="2" charset="-122"/>
                <a:ea typeface="宋体" pitchFamily="2" charset="-122"/>
              </a:rPr>
              <a:t>、</a:t>
            </a:r>
          </a:p>
        </p:txBody>
      </p:sp>
      <p:pic>
        <p:nvPicPr>
          <p:cNvPr id="94213" name="Picture 5"/>
          <p:cNvPicPr>
            <a:picLocks noChangeAspect="1" noChangeArrowheads="1"/>
          </p:cNvPicPr>
          <p:nvPr/>
        </p:nvPicPr>
        <p:blipFill>
          <a:blip r:embed="rId2" cstate="print"/>
          <a:srcRect/>
          <a:stretch>
            <a:fillRect/>
          </a:stretch>
        </p:blipFill>
        <p:spPr bwMode="auto">
          <a:xfrm>
            <a:off x="2865438" y="687388"/>
            <a:ext cx="815340" cy="1223010"/>
          </a:xfrm>
          <a:prstGeom prst="rect">
            <a:avLst/>
          </a:prstGeom>
          <a:noFill/>
          <a:ln w="25400" algn="ctr">
            <a:noFill/>
            <a:miter lim="800000"/>
            <a:headEnd/>
            <a:tailEnd/>
          </a:ln>
        </p:spPr>
      </p:pic>
      <p:pic>
        <p:nvPicPr>
          <p:cNvPr id="94214" name="Picture 6"/>
          <p:cNvPicPr>
            <a:picLocks noChangeAspect="1" noChangeArrowheads="1"/>
          </p:cNvPicPr>
          <p:nvPr/>
        </p:nvPicPr>
        <p:blipFill>
          <a:blip r:embed="rId3" cstate="print"/>
          <a:srcRect/>
          <a:stretch>
            <a:fillRect/>
          </a:stretch>
        </p:blipFill>
        <p:spPr bwMode="auto">
          <a:xfrm>
            <a:off x="3657600" y="685800"/>
            <a:ext cx="2038350" cy="1223010"/>
          </a:xfrm>
          <a:prstGeom prst="rect">
            <a:avLst/>
          </a:prstGeom>
          <a:noFill/>
          <a:ln w="25400" algn="ctr">
            <a:noFill/>
            <a:miter lim="800000"/>
            <a:headEnd/>
            <a:tailEnd/>
          </a:ln>
        </p:spPr>
      </p:pic>
      <p:pic>
        <p:nvPicPr>
          <p:cNvPr id="94215" name="Picture 7"/>
          <p:cNvPicPr>
            <a:picLocks noChangeAspect="1" noChangeArrowheads="1"/>
          </p:cNvPicPr>
          <p:nvPr/>
        </p:nvPicPr>
        <p:blipFill>
          <a:blip r:embed="rId4" cstate="print"/>
          <a:srcRect/>
          <a:stretch>
            <a:fillRect/>
          </a:stretch>
        </p:blipFill>
        <p:spPr bwMode="auto">
          <a:xfrm>
            <a:off x="3681890" y="2178209"/>
            <a:ext cx="2038350" cy="1223010"/>
          </a:xfrm>
          <a:prstGeom prst="rect">
            <a:avLst/>
          </a:prstGeom>
          <a:noFill/>
          <a:ln w="25400" algn="ctr">
            <a:noFill/>
            <a:miter lim="800000"/>
            <a:headEnd/>
            <a:tailEnd/>
          </a:ln>
        </p:spPr>
      </p:pic>
      <p:pic>
        <p:nvPicPr>
          <p:cNvPr id="94216" name="Picture 8"/>
          <p:cNvPicPr>
            <a:picLocks noChangeAspect="1" noChangeArrowheads="1"/>
          </p:cNvPicPr>
          <p:nvPr/>
        </p:nvPicPr>
        <p:blipFill>
          <a:blip r:embed="rId5" cstate="print"/>
          <a:srcRect/>
          <a:stretch>
            <a:fillRect/>
          </a:stretch>
        </p:blipFill>
        <p:spPr bwMode="auto">
          <a:xfrm>
            <a:off x="6733904" y="2178209"/>
            <a:ext cx="2038350" cy="1223010"/>
          </a:xfrm>
          <a:prstGeom prst="rect">
            <a:avLst/>
          </a:prstGeom>
          <a:noFill/>
          <a:ln w="25400" algn="ctr">
            <a:noFill/>
            <a:miter lim="800000"/>
            <a:headEnd/>
            <a:tailEnd/>
          </a:ln>
        </p:spPr>
      </p:pic>
      <p:pic>
        <p:nvPicPr>
          <p:cNvPr id="94217" name="Picture 9"/>
          <p:cNvPicPr>
            <a:picLocks noChangeAspect="1" noChangeArrowheads="1"/>
          </p:cNvPicPr>
          <p:nvPr/>
        </p:nvPicPr>
        <p:blipFill>
          <a:blip r:embed="rId6" cstate="print"/>
          <a:srcRect/>
          <a:stretch>
            <a:fillRect/>
          </a:stretch>
        </p:blipFill>
        <p:spPr bwMode="auto">
          <a:xfrm>
            <a:off x="3687395" y="4257675"/>
            <a:ext cx="2038350" cy="1223010"/>
          </a:xfrm>
          <a:prstGeom prst="rect">
            <a:avLst/>
          </a:prstGeom>
          <a:noFill/>
          <a:ln w="25400" algn="ctr">
            <a:noFill/>
            <a:miter lim="800000"/>
            <a:headEnd/>
            <a:tailEnd/>
          </a:ln>
        </p:spPr>
      </p:pic>
      <p:pic>
        <p:nvPicPr>
          <p:cNvPr id="94218" name="Picture 10"/>
          <p:cNvPicPr>
            <a:picLocks noChangeAspect="1" noChangeArrowheads="1"/>
          </p:cNvPicPr>
          <p:nvPr/>
        </p:nvPicPr>
        <p:blipFill>
          <a:blip r:embed="rId7" cstate="print"/>
          <a:srcRect/>
          <a:stretch>
            <a:fillRect/>
          </a:stretch>
        </p:blipFill>
        <p:spPr bwMode="auto">
          <a:xfrm>
            <a:off x="6531201" y="4257675"/>
            <a:ext cx="2443756" cy="1223010"/>
          </a:xfrm>
          <a:prstGeom prst="rect">
            <a:avLst/>
          </a:prstGeom>
          <a:noFill/>
          <a:ln w="25400" algn="ctr">
            <a:noFill/>
            <a:miter lim="800000"/>
            <a:headEnd/>
            <a:tailEnd/>
          </a:ln>
        </p:spPr>
      </p:pic>
      <p:pic>
        <p:nvPicPr>
          <p:cNvPr id="94219" name="Picture 11"/>
          <p:cNvPicPr>
            <a:picLocks noChangeAspect="1" noChangeArrowheads="1"/>
          </p:cNvPicPr>
          <p:nvPr/>
        </p:nvPicPr>
        <p:blipFill>
          <a:blip r:embed="rId8" cstate="print"/>
          <a:srcRect/>
          <a:stretch>
            <a:fillRect/>
          </a:stretch>
        </p:blipFill>
        <p:spPr bwMode="auto">
          <a:xfrm>
            <a:off x="2818290" y="2178209"/>
            <a:ext cx="815340" cy="1223010"/>
          </a:xfrm>
          <a:prstGeom prst="rect">
            <a:avLst/>
          </a:prstGeom>
          <a:noFill/>
          <a:ln w="25400" algn="ctr">
            <a:noFill/>
            <a:miter lim="800000"/>
            <a:headEnd/>
            <a:tailEnd/>
          </a:ln>
        </p:spPr>
      </p:pic>
      <p:pic>
        <p:nvPicPr>
          <p:cNvPr id="94220" name="Picture 12"/>
          <p:cNvPicPr>
            <a:picLocks noChangeAspect="1" noChangeArrowheads="1"/>
          </p:cNvPicPr>
          <p:nvPr/>
        </p:nvPicPr>
        <p:blipFill>
          <a:blip r:embed="rId9" cstate="print"/>
          <a:srcRect/>
          <a:stretch>
            <a:fillRect/>
          </a:stretch>
        </p:blipFill>
        <p:spPr bwMode="auto">
          <a:xfrm>
            <a:off x="2822207" y="4259263"/>
            <a:ext cx="815340" cy="1223010"/>
          </a:xfrm>
          <a:prstGeom prst="rect">
            <a:avLst/>
          </a:prstGeom>
          <a:noFill/>
          <a:ln w="25400" algn="ctr">
            <a:noFill/>
            <a:miter lim="800000"/>
            <a:headEnd/>
            <a:tailEnd/>
          </a:ln>
        </p:spPr>
      </p:pic>
      <p:sp>
        <p:nvSpPr>
          <p:cNvPr id="90124" name="Rectangle 14"/>
          <p:cNvSpPr>
            <a:spLocks noChangeArrowheads="1"/>
          </p:cNvSpPr>
          <p:nvPr/>
        </p:nvSpPr>
        <p:spPr bwMode="auto">
          <a:xfrm>
            <a:off x="1883002" y="2524126"/>
            <a:ext cx="830512" cy="523220"/>
          </a:xfrm>
          <a:prstGeom prst="rect">
            <a:avLst/>
          </a:prstGeom>
          <a:noFill/>
          <a:ln w="25400" algn="ctr">
            <a:noFill/>
            <a:miter lim="800000"/>
            <a:headEnd/>
            <a:tailEnd/>
          </a:ln>
        </p:spPr>
        <p:txBody>
          <a:bodyPr wrap="square">
            <a:spAutoFit/>
          </a:bodyPr>
          <a:lstStyle/>
          <a:p>
            <a:pPr>
              <a:spcBef>
                <a:spcPct val="50000"/>
              </a:spcBef>
            </a:pPr>
            <a:r>
              <a:rPr lang="en-US" altLang="zh-CN" sz="2800" b="1" dirty="0">
                <a:latin typeface="宋体" pitchFamily="2" charset="-122"/>
                <a:ea typeface="宋体" pitchFamily="2" charset="-122"/>
              </a:rPr>
              <a:t>2</a:t>
            </a:r>
            <a:r>
              <a:rPr lang="zh-CN" altLang="en-US" sz="2800" b="1" dirty="0">
                <a:latin typeface="宋体" pitchFamily="2" charset="-122"/>
                <a:ea typeface="宋体" pitchFamily="2" charset="-122"/>
              </a:rPr>
              <a:t>、</a:t>
            </a:r>
          </a:p>
        </p:txBody>
      </p:sp>
      <p:sp>
        <p:nvSpPr>
          <p:cNvPr id="90127" name="Rectangle 17"/>
          <p:cNvSpPr>
            <a:spLocks noChangeArrowheads="1"/>
          </p:cNvSpPr>
          <p:nvPr/>
        </p:nvSpPr>
        <p:spPr bwMode="auto">
          <a:xfrm>
            <a:off x="1883002" y="4143376"/>
            <a:ext cx="830512" cy="523220"/>
          </a:xfrm>
          <a:prstGeom prst="rect">
            <a:avLst/>
          </a:prstGeom>
          <a:noFill/>
          <a:ln w="25400" algn="ctr">
            <a:noFill/>
            <a:miter lim="800000"/>
            <a:headEnd/>
            <a:tailEnd/>
          </a:ln>
        </p:spPr>
        <p:txBody>
          <a:bodyPr wrap="square">
            <a:spAutoFit/>
          </a:bodyPr>
          <a:lstStyle/>
          <a:p>
            <a:pPr>
              <a:spcBef>
                <a:spcPct val="50000"/>
              </a:spcBef>
            </a:pPr>
            <a:r>
              <a:rPr lang="en-US" altLang="zh-CN" sz="2800" b="1" dirty="0">
                <a:latin typeface="宋体" pitchFamily="2" charset="-122"/>
                <a:ea typeface="宋体" pitchFamily="2" charset="-122"/>
              </a:rPr>
              <a:t>3</a:t>
            </a:r>
            <a:r>
              <a:rPr lang="zh-CN" altLang="en-US" sz="2800" b="1" dirty="0">
                <a:latin typeface="宋体" pitchFamily="2" charset="-122"/>
                <a:ea typeface="宋体" pitchFamily="2" charset="-122"/>
              </a:rPr>
              <a:t>、</a:t>
            </a:r>
          </a:p>
        </p:txBody>
      </p:sp>
      <p:sp>
        <p:nvSpPr>
          <p:cNvPr id="13" name="Text Box 13"/>
          <p:cNvSpPr txBox="1">
            <a:spLocks noChangeArrowheads="1"/>
          </p:cNvSpPr>
          <p:nvPr/>
        </p:nvSpPr>
        <p:spPr bwMode="auto">
          <a:xfrm>
            <a:off x="5845401" y="1503411"/>
            <a:ext cx="4898800" cy="523220"/>
          </a:xfrm>
          <a:prstGeom prst="rect">
            <a:avLst/>
          </a:prstGeom>
          <a:solidFill>
            <a:srgbClr val="FFFF00"/>
          </a:solidFill>
          <a:ln w="28575" algn="ctr">
            <a:solidFill>
              <a:srgbClr val="9999FF"/>
            </a:solidFill>
            <a:miter lim="800000"/>
            <a:headEnd/>
            <a:tailEnd/>
          </a:ln>
        </p:spPr>
        <p:txBody>
          <a:bodyPr wrap="square">
            <a:spAutoFit/>
          </a:bodyPr>
          <a:lstStyle/>
          <a:p>
            <a:pPr>
              <a:spcBef>
                <a:spcPct val="50000"/>
              </a:spcBef>
            </a:pPr>
            <a:r>
              <a:rPr lang="en-US" altLang="zh-CN" sz="2800" b="1" dirty="0">
                <a:ea typeface="幼圆" pitchFamily="49" charset="-122"/>
              </a:rPr>
              <a:t>0111</a:t>
            </a:r>
            <a:r>
              <a:rPr lang="zh-CN" altLang="en-US" sz="2800" b="1" dirty="0">
                <a:ea typeface="幼圆" pitchFamily="49" charset="-122"/>
              </a:rPr>
              <a:t>（</a:t>
            </a:r>
            <a:r>
              <a:rPr lang="en-US" altLang="zh-CN" sz="2800" b="1" dirty="0">
                <a:ea typeface="幼圆" pitchFamily="49" charset="-122"/>
              </a:rPr>
              <a:t>8421 BCD</a:t>
            </a:r>
            <a:r>
              <a:rPr lang="zh-CN" altLang="en-US" sz="2800" b="1" dirty="0">
                <a:ea typeface="幼圆" pitchFamily="49" charset="-122"/>
              </a:rPr>
              <a:t>）</a:t>
            </a:r>
            <a:r>
              <a:rPr lang="en-US" altLang="zh-CN" sz="2800" b="1" dirty="0">
                <a:ea typeface="幼圆" pitchFamily="49" charset="-122"/>
              </a:rPr>
              <a:t>=7,  </a:t>
            </a:r>
            <a:r>
              <a:rPr lang="zh-CN" altLang="en-US" sz="2800" b="1" dirty="0">
                <a:ea typeface="幼圆" pitchFamily="49" charset="-122"/>
              </a:rPr>
              <a:t>正确。</a:t>
            </a:r>
          </a:p>
        </p:txBody>
      </p:sp>
      <p:sp>
        <p:nvSpPr>
          <p:cNvPr id="14" name="Rectangle 15"/>
          <p:cNvSpPr>
            <a:spLocks noChangeArrowheads="1"/>
          </p:cNvSpPr>
          <p:nvPr/>
        </p:nvSpPr>
        <p:spPr bwMode="auto">
          <a:xfrm>
            <a:off x="976513" y="3512880"/>
            <a:ext cx="4881362" cy="523220"/>
          </a:xfrm>
          <a:prstGeom prst="rect">
            <a:avLst/>
          </a:prstGeom>
          <a:solidFill>
            <a:srgbClr val="FFFF00"/>
          </a:solidFill>
          <a:ln w="28575" algn="ctr">
            <a:solidFill>
              <a:srgbClr val="9999FF"/>
            </a:solidFill>
            <a:miter lim="800000"/>
            <a:headEnd/>
            <a:tailEnd/>
          </a:ln>
        </p:spPr>
        <p:txBody>
          <a:bodyPr wrap="square">
            <a:spAutoFit/>
          </a:bodyPr>
          <a:lstStyle/>
          <a:p>
            <a:pPr>
              <a:spcBef>
                <a:spcPct val="50000"/>
              </a:spcBef>
            </a:pPr>
            <a:r>
              <a:rPr lang="en-US" altLang="zh-CN" sz="2800" b="1" dirty="0">
                <a:ea typeface="幼圆" pitchFamily="49" charset="-122"/>
              </a:rPr>
              <a:t>1101</a:t>
            </a:r>
            <a:r>
              <a:rPr lang="zh-CN" altLang="en-US" sz="2800" b="1" dirty="0">
                <a:ea typeface="幼圆" pitchFamily="49" charset="-122"/>
              </a:rPr>
              <a:t>是非法码。需加 </a:t>
            </a:r>
            <a:r>
              <a:rPr lang="en-US" altLang="zh-CN" sz="2800" b="1" dirty="0">
                <a:ea typeface="幼圆" pitchFamily="49" charset="-122"/>
              </a:rPr>
              <a:t>6 </a:t>
            </a:r>
            <a:r>
              <a:rPr lang="zh-CN" altLang="en-US" sz="2800" b="1" dirty="0">
                <a:ea typeface="幼圆" pitchFamily="49" charset="-122"/>
              </a:rPr>
              <a:t>修正。</a:t>
            </a:r>
          </a:p>
        </p:txBody>
      </p:sp>
      <p:sp>
        <p:nvSpPr>
          <p:cNvPr id="15" name="Text Box 16"/>
          <p:cNvSpPr txBox="1">
            <a:spLocks noChangeArrowheads="1"/>
          </p:cNvSpPr>
          <p:nvPr/>
        </p:nvSpPr>
        <p:spPr bwMode="auto">
          <a:xfrm>
            <a:off x="6400800" y="3512880"/>
            <a:ext cx="4165375" cy="523220"/>
          </a:xfrm>
          <a:prstGeom prst="rect">
            <a:avLst/>
          </a:prstGeom>
          <a:solidFill>
            <a:srgbClr val="FFFF00"/>
          </a:solidFill>
          <a:ln w="28575" algn="ctr">
            <a:solidFill>
              <a:srgbClr val="9999FF"/>
            </a:solidFill>
            <a:miter lim="800000"/>
            <a:headEnd/>
            <a:tailEnd/>
          </a:ln>
        </p:spPr>
        <p:txBody>
          <a:bodyPr wrap="square">
            <a:spAutoFit/>
          </a:bodyPr>
          <a:lstStyle/>
          <a:p>
            <a:pPr>
              <a:spcBef>
                <a:spcPct val="50000"/>
              </a:spcBef>
            </a:pPr>
            <a:r>
              <a:rPr lang="zh-CN" altLang="en-US" sz="2800" b="1" dirty="0">
                <a:ea typeface="幼圆" pitchFamily="49" charset="-122"/>
              </a:rPr>
              <a:t>产生进位，本位和正确。</a:t>
            </a:r>
          </a:p>
        </p:txBody>
      </p:sp>
      <p:sp>
        <p:nvSpPr>
          <p:cNvPr id="16" name="Text Box 18"/>
          <p:cNvSpPr txBox="1">
            <a:spLocks noChangeArrowheads="1"/>
          </p:cNvSpPr>
          <p:nvPr/>
        </p:nvSpPr>
        <p:spPr bwMode="auto">
          <a:xfrm>
            <a:off x="976513" y="5661781"/>
            <a:ext cx="4868888" cy="523220"/>
          </a:xfrm>
          <a:prstGeom prst="rect">
            <a:avLst/>
          </a:prstGeom>
          <a:solidFill>
            <a:srgbClr val="FFFF00"/>
          </a:solidFill>
          <a:ln w="28575" algn="ctr">
            <a:solidFill>
              <a:srgbClr val="9999FF"/>
            </a:solidFill>
            <a:miter lim="800000"/>
            <a:headEnd/>
            <a:tailEnd/>
          </a:ln>
        </p:spPr>
        <p:txBody>
          <a:bodyPr wrap="square">
            <a:spAutoFit/>
          </a:bodyPr>
          <a:lstStyle/>
          <a:p>
            <a:pPr>
              <a:spcBef>
                <a:spcPct val="50000"/>
              </a:spcBef>
            </a:pPr>
            <a:r>
              <a:rPr lang="en-US" altLang="zh-CN" sz="2800" b="1" dirty="0">
                <a:ea typeface="幼圆" pitchFamily="49" charset="-122"/>
              </a:rPr>
              <a:t>0001,</a:t>
            </a:r>
            <a:r>
              <a:rPr lang="zh-CN" altLang="en-US" sz="2800" b="1" dirty="0">
                <a:ea typeface="幼圆" pitchFamily="49" charset="-122"/>
              </a:rPr>
              <a:t>错误。需加 </a:t>
            </a:r>
            <a:r>
              <a:rPr lang="en-US" altLang="zh-CN" sz="2800" b="1" dirty="0">
                <a:ea typeface="幼圆" pitchFamily="49" charset="-122"/>
              </a:rPr>
              <a:t>6 </a:t>
            </a:r>
            <a:r>
              <a:rPr lang="zh-CN" altLang="en-US" sz="2800" b="1" dirty="0">
                <a:ea typeface="幼圆" pitchFamily="49" charset="-122"/>
              </a:rPr>
              <a:t>修正。</a:t>
            </a:r>
          </a:p>
        </p:txBody>
      </p:sp>
      <p:sp>
        <p:nvSpPr>
          <p:cNvPr id="17" name="Text Box 19"/>
          <p:cNvSpPr txBox="1">
            <a:spLocks noChangeArrowheads="1"/>
          </p:cNvSpPr>
          <p:nvPr/>
        </p:nvSpPr>
        <p:spPr bwMode="auto">
          <a:xfrm>
            <a:off x="6400801" y="5681335"/>
            <a:ext cx="4165374" cy="523220"/>
          </a:xfrm>
          <a:prstGeom prst="rect">
            <a:avLst/>
          </a:prstGeom>
          <a:solidFill>
            <a:srgbClr val="FFFF00"/>
          </a:solidFill>
          <a:ln w="28575" algn="ctr">
            <a:solidFill>
              <a:srgbClr val="9999FF"/>
            </a:solidFill>
            <a:miter lim="800000"/>
            <a:headEnd/>
            <a:tailEnd/>
          </a:ln>
        </p:spPr>
        <p:txBody>
          <a:bodyPr wrap="square">
            <a:spAutoFit/>
          </a:bodyPr>
          <a:lstStyle/>
          <a:p>
            <a:pPr>
              <a:spcBef>
                <a:spcPct val="50000"/>
              </a:spcBef>
            </a:pPr>
            <a:r>
              <a:rPr lang="zh-CN" altLang="en-US" sz="2800" b="1" dirty="0">
                <a:ea typeface="幼圆" pitchFamily="49" charset="-122"/>
              </a:rPr>
              <a:t>产生进位，本位和正确。</a:t>
            </a:r>
          </a:p>
        </p:txBody>
      </p:sp>
      <p:sp>
        <p:nvSpPr>
          <p:cNvPr id="18" name="Rectangle 20"/>
          <p:cNvSpPr>
            <a:spLocks noChangeArrowheads="1"/>
          </p:cNvSpPr>
          <p:nvPr/>
        </p:nvSpPr>
        <p:spPr bwMode="auto">
          <a:xfrm>
            <a:off x="5857874" y="725349"/>
            <a:ext cx="5791202" cy="523220"/>
          </a:xfrm>
          <a:prstGeom prst="rect">
            <a:avLst/>
          </a:prstGeom>
          <a:solidFill>
            <a:srgbClr val="FFFF00"/>
          </a:solidFill>
          <a:ln w="28575">
            <a:solidFill>
              <a:srgbClr val="9999FF"/>
            </a:solidFill>
            <a:miter lim="800000"/>
            <a:headEnd/>
            <a:tailEnd/>
          </a:ln>
        </p:spPr>
        <p:txBody>
          <a:bodyPr wrap="square">
            <a:spAutoFit/>
          </a:bodyPr>
          <a:lstStyle/>
          <a:p>
            <a:pPr eaLnBrk="0" hangingPunct="0"/>
            <a:r>
              <a:rPr lang="zh-CN" altLang="en-US" sz="2800" b="1" dirty="0">
                <a:latin typeface="Times New Roman" charset="0"/>
                <a:ea typeface="宋体" pitchFamily="2" charset="-122"/>
              </a:rPr>
              <a:t>错误产生原因：两者进位关系不同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4213"/>
                                        </p:tgtEl>
                                        <p:attrNameLst>
                                          <p:attrName>style.visibility</p:attrName>
                                        </p:attrNameLst>
                                      </p:cBhvr>
                                      <p:to>
                                        <p:strVal val="visible"/>
                                      </p:to>
                                    </p:set>
                                    <p:animEffect transition="in" filter="fade">
                                      <p:cBhvr>
                                        <p:cTn id="7" dur="1000"/>
                                        <p:tgtEl>
                                          <p:spTgt spid="94213"/>
                                        </p:tgtEl>
                                      </p:cBhvr>
                                    </p:animEffect>
                                    <p:anim calcmode="lin" valueType="num">
                                      <p:cBhvr>
                                        <p:cTn id="8" dur="1000" fill="hold"/>
                                        <p:tgtEl>
                                          <p:spTgt spid="94213"/>
                                        </p:tgtEl>
                                        <p:attrNameLst>
                                          <p:attrName>ppt_x</p:attrName>
                                        </p:attrNameLst>
                                      </p:cBhvr>
                                      <p:tavLst>
                                        <p:tav tm="0">
                                          <p:val>
                                            <p:strVal val="#ppt_x"/>
                                          </p:val>
                                        </p:tav>
                                        <p:tav tm="100000">
                                          <p:val>
                                            <p:strVal val="#ppt_x"/>
                                          </p:val>
                                        </p:tav>
                                      </p:tavLst>
                                    </p:anim>
                                    <p:anim calcmode="lin" valueType="num">
                                      <p:cBhvr>
                                        <p:cTn id="9" dur="1000" fill="hold"/>
                                        <p:tgtEl>
                                          <p:spTgt spid="942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4214"/>
                                        </p:tgtEl>
                                        <p:attrNameLst>
                                          <p:attrName>style.visibility</p:attrName>
                                        </p:attrNameLst>
                                      </p:cBhvr>
                                      <p:to>
                                        <p:strVal val="visible"/>
                                      </p:to>
                                    </p:set>
                                    <p:animEffect transition="in" filter="fade">
                                      <p:cBhvr>
                                        <p:cTn id="12" dur="1000"/>
                                        <p:tgtEl>
                                          <p:spTgt spid="94214"/>
                                        </p:tgtEl>
                                      </p:cBhvr>
                                    </p:animEffect>
                                    <p:anim calcmode="lin" valueType="num">
                                      <p:cBhvr>
                                        <p:cTn id="13" dur="1000" fill="hold"/>
                                        <p:tgtEl>
                                          <p:spTgt spid="94214"/>
                                        </p:tgtEl>
                                        <p:attrNameLst>
                                          <p:attrName>ppt_x</p:attrName>
                                        </p:attrNameLst>
                                      </p:cBhvr>
                                      <p:tavLst>
                                        <p:tav tm="0">
                                          <p:val>
                                            <p:strVal val="#ppt_x"/>
                                          </p:val>
                                        </p:tav>
                                        <p:tav tm="100000">
                                          <p:val>
                                            <p:strVal val="#ppt_x"/>
                                          </p:val>
                                        </p:tav>
                                      </p:tavLst>
                                    </p:anim>
                                    <p:anim calcmode="lin" valueType="num">
                                      <p:cBhvr>
                                        <p:cTn id="14" dur="1000" fill="hold"/>
                                        <p:tgtEl>
                                          <p:spTgt spid="942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4219"/>
                                        </p:tgtEl>
                                        <p:attrNameLst>
                                          <p:attrName>style.visibility</p:attrName>
                                        </p:attrNameLst>
                                      </p:cBhvr>
                                      <p:to>
                                        <p:strVal val="visible"/>
                                      </p:to>
                                    </p:set>
                                    <p:animEffect transition="in" filter="fade">
                                      <p:cBhvr>
                                        <p:cTn id="26" dur="1000"/>
                                        <p:tgtEl>
                                          <p:spTgt spid="94219"/>
                                        </p:tgtEl>
                                      </p:cBhvr>
                                    </p:animEffect>
                                    <p:anim calcmode="lin" valueType="num">
                                      <p:cBhvr>
                                        <p:cTn id="27" dur="1000" fill="hold"/>
                                        <p:tgtEl>
                                          <p:spTgt spid="94219"/>
                                        </p:tgtEl>
                                        <p:attrNameLst>
                                          <p:attrName>ppt_x</p:attrName>
                                        </p:attrNameLst>
                                      </p:cBhvr>
                                      <p:tavLst>
                                        <p:tav tm="0">
                                          <p:val>
                                            <p:strVal val="#ppt_x"/>
                                          </p:val>
                                        </p:tav>
                                        <p:tav tm="100000">
                                          <p:val>
                                            <p:strVal val="#ppt_x"/>
                                          </p:val>
                                        </p:tav>
                                      </p:tavLst>
                                    </p:anim>
                                    <p:anim calcmode="lin" valueType="num">
                                      <p:cBhvr>
                                        <p:cTn id="28" dur="1000" fill="hold"/>
                                        <p:tgtEl>
                                          <p:spTgt spid="9421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4215"/>
                                        </p:tgtEl>
                                        <p:attrNameLst>
                                          <p:attrName>style.visibility</p:attrName>
                                        </p:attrNameLst>
                                      </p:cBhvr>
                                      <p:to>
                                        <p:strVal val="visible"/>
                                      </p:to>
                                    </p:set>
                                    <p:animEffect transition="in" filter="fade">
                                      <p:cBhvr>
                                        <p:cTn id="31" dur="1000"/>
                                        <p:tgtEl>
                                          <p:spTgt spid="94215"/>
                                        </p:tgtEl>
                                      </p:cBhvr>
                                    </p:animEffect>
                                    <p:anim calcmode="lin" valueType="num">
                                      <p:cBhvr>
                                        <p:cTn id="32" dur="1000" fill="hold"/>
                                        <p:tgtEl>
                                          <p:spTgt spid="94215"/>
                                        </p:tgtEl>
                                        <p:attrNameLst>
                                          <p:attrName>ppt_x</p:attrName>
                                        </p:attrNameLst>
                                      </p:cBhvr>
                                      <p:tavLst>
                                        <p:tav tm="0">
                                          <p:val>
                                            <p:strVal val="#ppt_x"/>
                                          </p:val>
                                        </p:tav>
                                        <p:tav tm="100000">
                                          <p:val>
                                            <p:strVal val="#ppt_x"/>
                                          </p:val>
                                        </p:tav>
                                      </p:tavLst>
                                    </p:anim>
                                    <p:anim calcmode="lin" valueType="num">
                                      <p:cBhvr>
                                        <p:cTn id="33" dur="1000" fill="hold"/>
                                        <p:tgtEl>
                                          <p:spTgt spid="9421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94216"/>
                                        </p:tgtEl>
                                        <p:attrNameLst>
                                          <p:attrName>style.visibility</p:attrName>
                                        </p:attrNameLst>
                                      </p:cBhvr>
                                      <p:to>
                                        <p:strVal val="visible"/>
                                      </p:to>
                                    </p:set>
                                    <p:animEffect transition="in" filter="fade">
                                      <p:cBhvr>
                                        <p:cTn id="45" dur="1000"/>
                                        <p:tgtEl>
                                          <p:spTgt spid="94216"/>
                                        </p:tgtEl>
                                      </p:cBhvr>
                                    </p:animEffect>
                                    <p:anim calcmode="lin" valueType="num">
                                      <p:cBhvr>
                                        <p:cTn id="46" dur="1000" fill="hold"/>
                                        <p:tgtEl>
                                          <p:spTgt spid="94216"/>
                                        </p:tgtEl>
                                        <p:attrNameLst>
                                          <p:attrName>ppt_x</p:attrName>
                                        </p:attrNameLst>
                                      </p:cBhvr>
                                      <p:tavLst>
                                        <p:tav tm="0">
                                          <p:val>
                                            <p:strVal val="#ppt_x"/>
                                          </p:val>
                                        </p:tav>
                                        <p:tav tm="100000">
                                          <p:val>
                                            <p:strVal val="#ppt_x"/>
                                          </p:val>
                                        </p:tav>
                                      </p:tavLst>
                                    </p:anim>
                                    <p:anim calcmode="lin" valueType="num">
                                      <p:cBhvr>
                                        <p:cTn id="47" dur="1000" fill="hold"/>
                                        <p:tgtEl>
                                          <p:spTgt spid="9421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nodeType="clickEffect">
                                  <p:stCondLst>
                                    <p:cond delay="0"/>
                                  </p:stCondLst>
                                  <p:childTnLst>
                                    <p:set>
                                      <p:cBhvr>
                                        <p:cTn id="58" dur="1" fill="hold">
                                          <p:stCondLst>
                                            <p:cond delay="0"/>
                                          </p:stCondLst>
                                        </p:cTn>
                                        <p:tgtEl>
                                          <p:spTgt spid="94220"/>
                                        </p:tgtEl>
                                        <p:attrNameLst>
                                          <p:attrName>style.visibility</p:attrName>
                                        </p:attrNameLst>
                                      </p:cBhvr>
                                      <p:to>
                                        <p:strVal val="visible"/>
                                      </p:to>
                                    </p:set>
                                    <p:animEffect transition="in" filter="fade">
                                      <p:cBhvr>
                                        <p:cTn id="59" dur="1000"/>
                                        <p:tgtEl>
                                          <p:spTgt spid="94220"/>
                                        </p:tgtEl>
                                      </p:cBhvr>
                                    </p:animEffect>
                                    <p:anim calcmode="lin" valueType="num">
                                      <p:cBhvr>
                                        <p:cTn id="60" dur="1000" fill="hold"/>
                                        <p:tgtEl>
                                          <p:spTgt spid="94220"/>
                                        </p:tgtEl>
                                        <p:attrNameLst>
                                          <p:attrName>ppt_x</p:attrName>
                                        </p:attrNameLst>
                                      </p:cBhvr>
                                      <p:tavLst>
                                        <p:tav tm="0">
                                          <p:val>
                                            <p:strVal val="#ppt_x"/>
                                          </p:val>
                                        </p:tav>
                                        <p:tav tm="100000">
                                          <p:val>
                                            <p:strVal val="#ppt_x"/>
                                          </p:val>
                                        </p:tav>
                                      </p:tavLst>
                                    </p:anim>
                                    <p:anim calcmode="lin" valueType="num">
                                      <p:cBhvr>
                                        <p:cTn id="61" dur="1000" fill="hold"/>
                                        <p:tgtEl>
                                          <p:spTgt spid="94220"/>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94217"/>
                                        </p:tgtEl>
                                        <p:attrNameLst>
                                          <p:attrName>style.visibility</p:attrName>
                                        </p:attrNameLst>
                                      </p:cBhvr>
                                      <p:to>
                                        <p:strVal val="visible"/>
                                      </p:to>
                                    </p:set>
                                    <p:animEffect transition="in" filter="fade">
                                      <p:cBhvr>
                                        <p:cTn id="64" dur="1000"/>
                                        <p:tgtEl>
                                          <p:spTgt spid="94217"/>
                                        </p:tgtEl>
                                      </p:cBhvr>
                                    </p:animEffect>
                                    <p:anim calcmode="lin" valueType="num">
                                      <p:cBhvr>
                                        <p:cTn id="65" dur="1000" fill="hold"/>
                                        <p:tgtEl>
                                          <p:spTgt spid="94217"/>
                                        </p:tgtEl>
                                        <p:attrNameLst>
                                          <p:attrName>ppt_x</p:attrName>
                                        </p:attrNameLst>
                                      </p:cBhvr>
                                      <p:tavLst>
                                        <p:tav tm="0">
                                          <p:val>
                                            <p:strVal val="#ppt_x"/>
                                          </p:val>
                                        </p:tav>
                                        <p:tav tm="100000">
                                          <p:val>
                                            <p:strVal val="#ppt_x"/>
                                          </p:val>
                                        </p:tav>
                                      </p:tavLst>
                                    </p:anim>
                                    <p:anim calcmode="lin" valueType="num">
                                      <p:cBhvr>
                                        <p:cTn id="66" dur="1000" fill="hold"/>
                                        <p:tgtEl>
                                          <p:spTgt spid="94217"/>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7"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nodeType="clickEffect">
                                  <p:stCondLst>
                                    <p:cond delay="0"/>
                                  </p:stCondLst>
                                  <p:childTnLst>
                                    <p:set>
                                      <p:cBhvr>
                                        <p:cTn id="77" dur="1" fill="hold">
                                          <p:stCondLst>
                                            <p:cond delay="0"/>
                                          </p:stCondLst>
                                        </p:cTn>
                                        <p:tgtEl>
                                          <p:spTgt spid="94218"/>
                                        </p:tgtEl>
                                        <p:attrNameLst>
                                          <p:attrName>style.visibility</p:attrName>
                                        </p:attrNameLst>
                                      </p:cBhvr>
                                      <p:to>
                                        <p:strVal val="visible"/>
                                      </p:to>
                                    </p:set>
                                    <p:animEffect transition="in" filter="fade">
                                      <p:cBhvr>
                                        <p:cTn id="78" dur="1000"/>
                                        <p:tgtEl>
                                          <p:spTgt spid="94218"/>
                                        </p:tgtEl>
                                      </p:cBhvr>
                                    </p:animEffect>
                                    <p:anim calcmode="lin" valueType="num">
                                      <p:cBhvr>
                                        <p:cTn id="79" dur="1000" fill="hold"/>
                                        <p:tgtEl>
                                          <p:spTgt spid="94218"/>
                                        </p:tgtEl>
                                        <p:attrNameLst>
                                          <p:attrName>ppt_x</p:attrName>
                                        </p:attrNameLst>
                                      </p:cBhvr>
                                      <p:tavLst>
                                        <p:tav tm="0">
                                          <p:val>
                                            <p:strVal val="#ppt_x"/>
                                          </p:val>
                                        </p:tav>
                                        <p:tav tm="100000">
                                          <p:val>
                                            <p:strVal val="#ppt_x"/>
                                          </p:val>
                                        </p:tav>
                                      </p:tavLst>
                                    </p:anim>
                                    <p:anim calcmode="lin" valueType="num">
                                      <p:cBhvr>
                                        <p:cTn id="80" dur="1000" fill="hold"/>
                                        <p:tgtEl>
                                          <p:spTgt spid="94218"/>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1000"/>
                                        <p:tgtEl>
                                          <p:spTgt spid="17"/>
                                        </p:tgtEl>
                                      </p:cBhvr>
                                    </p:animEffect>
                                    <p:anim calcmode="lin" valueType="num">
                                      <p:cBhvr>
                                        <p:cTn id="86" dur="1000" fill="hold"/>
                                        <p:tgtEl>
                                          <p:spTgt spid="17"/>
                                        </p:tgtEl>
                                        <p:attrNameLst>
                                          <p:attrName>ppt_x</p:attrName>
                                        </p:attrNameLst>
                                      </p:cBhvr>
                                      <p:tavLst>
                                        <p:tav tm="0">
                                          <p:val>
                                            <p:strVal val="#ppt_x"/>
                                          </p:val>
                                        </p:tav>
                                        <p:tav tm="100000">
                                          <p:val>
                                            <p:strVal val="#ppt_x"/>
                                          </p:val>
                                        </p:tav>
                                      </p:tavLst>
                                    </p:anim>
                                    <p:anim calcmode="lin" valueType="num">
                                      <p:cBhvr>
                                        <p:cTn id="8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blinds(horizontal)">
                                      <p:cBhvr>
                                        <p:cTn id="9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762000" y="533400"/>
            <a:ext cx="10439400" cy="5486400"/>
          </a:xfrm>
          <a:prstGeom prst="rect">
            <a:avLst/>
          </a:prstGeom>
          <a:solidFill>
            <a:schemeClr val="bg1"/>
          </a:solidFill>
          <a:ln w="28575">
            <a:solidFill>
              <a:srgbClr val="9999FF"/>
            </a:solidFill>
          </a:ln>
        </p:spPr>
        <p:txBody>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a:lstStyle>
          <a:p>
            <a:pPr eaLnBrk="1" hangingPunct="1">
              <a:lnSpc>
                <a:spcPct val="150000"/>
              </a:lnSpc>
            </a:pPr>
            <a:r>
              <a:rPr lang="zh-CN" altLang="en-US" sz="2800" b="1" kern="0" dirty="0"/>
              <a:t>结论：两个</a:t>
            </a:r>
            <a:r>
              <a:rPr lang="en-US" altLang="zh-CN" sz="2800" b="1" kern="0" dirty="0"/>
              <a:t>BCD</a:t>
            </a:r>
            <a:r>
              <a:rPr lang="zh-CN" altLang="en-US" sz="2800" b="1" kern="0" dirty="0"/>
              <a:t>码相加</a:t>
            </a:r>
          </a:p>
          <a:p>
            <a:pPr lvl="1" eaLnBrk="1" hangingPunct="1">
              <a:lnSpc>
                <a:spcPct val="150000"/>
              </a:lnSpc>
            </a:pPr>
            <a:r>
              <a:rPr lang="zh-CN" altLang="en-US" b="1" kern="0" dirty="0"/>
              <a:t>当和大于</a:t>
            </a:r>
            <a:r>
              <a:rPr lang="en-US" altLang="zh-CN" b="1" kern="0" dirty="0"/>
              <a:t>9</a:t>
            </a:r>
            <a:r>
              <a:rPr lang="zh-CN" altLang="en-US" b="1" kern="0" dirty="0"/>
              <a:t>或进位为</a:t>
            </a:r>
            <a:r>
              <a:rPr lang="en-US" altLang="zh-CN" b="1" kern="0" dirty="0"/>
              <a:t>1</a:t>
            </a:r>
            <a:r>
              <a:rPr lang="zh-CN" altLang="en-US" b="1" kern="0" dirty="0"/>
              <a:t>的时候，需要将结果加</a:t>
            </a:r>
            <a:r>
              <a:rPr lang="en-US" altLang="zh-CN" b="1" kern="0" dirty="0"/>
              <a:t>6</a:t>
            </a:r>
            <a:r>
              <a:rPr lang="zh-CN" altLang="en-US" b="1" kern="0" dirty="0"/>
              <a:t>进行修正；</a:t>
            </a:r>
          </a:p>
          <a:p>
            <a:pPr lvl="1" eaLnBrk="1" hangingPunct="1">
              <a:lnSpc>
                <a:spcPct val="150000"/>
              </a:lnSpc>
            </a:pPr>
            <a:r>
              <a:rPr lang="zh-CN" altLang="en-US" b="1" kern="0" dirty="0"/>
              <a:t>当和小于</a:t>
            </a:r>
            <a:r>
              <a:rPr lang="en-US" altLang="zh-CN" b="1" kern="0" dirty="0"/>
              <a:t>9</a:t>
            </a:r>
            <a:r>
              <a:rPr lang="zh-CN" altLang="en-US" b="1" kern="0" dirty="0"/>
              <a:t>则不修正。</a:t>
            </a:r>
          </a:p>
          <a:p>
            <a:pPr eaLnBrk="1" hangingPunct="1">
              <a:lnSpc>
                <a:spcPct val="150000"/>
              </a:lnSpc>
            </a:pPr>
            <a:r>
              <a:rPr lang="zh-CN" altLang="en-US" sz="2800" b="1" kern="0" dirty="0"/>
              <a:t>修正信号应在有进位信号</a:t>
            </a:r>
            <a:r>
              <a:rPr lang="en-US" altLang="zh-CN" sz="2800" b="1" kern="0" dirty="0" err="1"/>
              <a:t>C</a:t>
            </a:r>
            <a:r>
              <a:rPr lang="en-US" altLang="zh-CN" sz="2800" b="1" kern="0" baseline="-25000" dirty="0" err="1"/>
              <a:t>out</a:t>
            </a:r>
            <a:r>
              <a:rPr lang="zh-CN" altLang="en-US" sz="2800" b="1" kern="0" dirty="0"/>
              <a:t>产生、或两个</a:t>
            </a:r>
            <a:r>
              <a:rPr lang="en-US" altLang="zh-CN" sz="2800" b="1" kern="0" dirty="0"/>
              <a:t>8421BCD</a:t>
            </a:r>
            <a:r>
              <a:rPr lang="zh-CN" altLang="en-US" sz="2800" b="1" kern="0" dirty="0"/>
              <a:t>码相加之和为</a:t>
            </a:r>
            <a:r>
              <a:rPr lang="en-US" altLang="zh-CN" sz="2800" b="1" kern="0" dirty="0"/>
              <a:t>10~15</a:t>
            </a:r>
            <a:r>
              <a:rPr lang="zh-CN" altLang="en-US" sz="2800" b="1" kern="0" dirty="0"/>
              <a:t>的情况下产生。</a:t>
            </a:r>
          </a:p>
        </p:txBody>
      </p:sp>
      <p:graphicFrame>
        <p:nvGraphicFramePr>
          <p:cNvPr id="5" name="Object 5"/>
          <p:cNvGraphicFramePr>
            <a:graphicFrameLocks noChangeAspect="1"/>
          </p:cNvGraphicFramePr>
          <p:nvPr>
            <p:extLst>
              <p:ext uri="{D42A27DB-BD31-4B8C-83A1-F6EECF244321}">
                <p14:modId xmlns:p14="http://schemas.microsoft.com/office/powerpoint/2010/main" val="3166459686"/>
              </p:ext>
            </p:extLst>
          </p:nvPr>
        </p:nvGraphicFramePr>
        <p:xfrm>
          <a:off x="3048000" y="4343400"/>
          <a:ext cx="5715000" cy="709613"/>
        </p:xfrm>
        <a:graphic>
          <a:graphicData uri="http://schemas.openxmlformats.org/presentationml/2006/ole">
            <mc:AlternateContent xmlns:mc="http://schemas.openxmlformats.org/markup-compatibility/2006">
              <mc:Choice xmlns:v="urn:schemas-microsoft-com:vml" Requires="v">
                <p:oleObj name="公式" r:id="rId2" imgW="2044440" imgH="253800" progId="Equation.3">
                  <p:embed/>
                </p:oleObj>
              </mc:Choice>
              <mc:Fallback>
                <p:oleObj name="公式" r:id="rId2" imgW="2044440" imgH="2538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343400"/>
                        <a:ext cx="5715000"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8188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4"/>
          <p:cNvSpPr>
            <a:spLocks noChangeArrowheads="1"/>
          </p:cNvSpPr>
          <p:nvPr/>
        </p:nvSpPr>
        <p:spPr bwMode="auto">
          <a:xfrm>
            <a:off x="457200" y="1142999"/>
            <a:ext cx="11353800" cy="5425789"/>
          </a:xfrm>
          <a:prstGeom prst="rect">
            <a:avLst/>
          </a:prstGeom>
          <a:solidFill>
            <a:schemeClr val="bg1"/>
          </a:solidFill>
          <a:ln w="28575">
            <a:solidFill>
              <a:srgbClr val="9999FF"/>
            </a:solidFill>
            <a:miter lim="800000"/>
            <a:headEnd/>
            <a:tailEnd/>
          </a:ln>
        </p:spPr>
        <p:txBody>
          <a:bodyPr wrap="square">
            <a:noAutofit/>
          </a:bodyPr>
          <a:lstStyle/>
          <a:p>
            <a:endParaRPr lang="zh-CN" altLang="en-US" sz="2800" b="1" dirty="0">
              <a:ea typeface="宋体" charset="-122"/>
            </a:endParaRPr>
          </a:p>
        </p:txBody>
      </p:sp>
      <p:graphicFrame>
        <p:nvGraphicFramePr>
          <p:cNvPr id="4" name="Object 4"/>
          <p:cNvGraphicFramePr>
            <a:graphicFrameLocks noChangeAspect="1"/>
          </p:cNvGraphicFramePr>
          <p:nvPr/>
        </p:nvGraphicFramePr>
        <p:xfrm>
          <a:off x="2957513" y="1628776"/>
          <a:ext cx="5300662" cy="658813"/>
        </p:xfrm>
        <a:graphic>
          <a:graphicData uri="http://schemas.openxmlformats.org/presentationml/2006/ole">
            <mc:AlternateContent xmlns:mc="http://schemas.openxmlformats.org/markup-compatibility/2006">
              <mc:Choice xmlns:v="urn:schemas-microsoft-com:vml" Requires="v">
                <p:oleObj name="公式" r:id="rId2" imgW="2044440" imgH="253800" progId="Equations">
                  <p:embed/>
                </p:oleObj>
              </mc:Choice>
              <mc:Fallback>
                <p:oleObj name="公式" r:id="rId2" imgW="2044440" imgH="253800" progId="Equations">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513" y="1628776"/>
                        <a:ext cx="5300662"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5"/>
          <p:cNvGrpSpPr>
            <a:grpSpLocks/>
          </p:cNvGrpSpPr>
          <p:nvPr/>
        </p:nvGrpSpPr>
        <p:grpSpPr bwMode="auto">
          <a:xfrm>
            <a:off x="2640013" y="3313113"/>
            <a:ext cx="2571750" cy="2470150"/>
            <a:chOff x="531" y="1774"/>
            <a:chExt cx="1620" cy="1556"/>
          </a:xfrm>
        </p:grpSpPr>
        <p:sp>
          <p:nvSpPr>
            <p:cNvPr id="6" name="Rectangle 6"/>
            <p:cNvSpPr>
              <a:spLocks noChangeArrowheads="1"/>
            </p:cNvSpPr>
            <p:nvPr/>
          </p:nvSpPr>
          <p:spPr bwMode="auto">
            <a:xfrm>
              <a:off x="996" y="2177"/>
              <a:ext cx="1154" cy="1153"/>
            </a:xfrm>
            <a:prstGeom prst="rect">
              <a:avLst/>
            </a:prstGeom>
            <a:noFill/>
            <a:ln w="25400">
              <a:solidFill>
                <a:schemeClr val="tx1"/>
              </a:solidFill>
              <a:miter lim="800000"/>
              <a:headEnd/>
              <a:tailEnd/>
            </a:ln>
          </p:spPr>
          <p:txBody>
            <a:bodyPr wrap="none" anchor="ctr"/>
            <a:lstStyle/>
            <a:p>
              <a:endParaRPr lang="zh-CN" altLang="en-US"/>
            </a:p>
          </p:txBody>
        </p:sp>
        <p:sp>
          <p:nvSpPr>
            <p:cNvPr id="7" name="Line 7"/>
            <p:cNvSpPr>
              <a:spLocks noChangeShapeType="1"/>
            </p:cNvSpPr>
            <p:nvPr/>
          </p:nvSpPr>
          <p:spPr bwMode="auto">
            <a:xfrm flipV="1">
              <a:off x="1574" y="2177"/>
              <a:ext cx="0" cy="1153"/>
            </a:xfrm>
            <a:prstGeom prst="line">
              <a:avLst/>
            </a:prstGeom>
            <a:noFill/>
            <a:ln w="19050">
              <a:solidFill>
                <a:schemeClr val="tx1"/>
              </a:solidFill>
              <a:round/>
              <a:headEnd/>
              <a:tailEnd/>
            </a:ln>
          </p:spPr>
          <p:txBody>
            <a:bodyPr/>
            <a:lstStyle/>
            <a:p>
              <a:endParaRPr lang="zh-CN" altLang="en-US"/>
            </a:p>
          </p:txBody>
        </p:sp>
        <p:sp>
          <p:nvSpPr>
            <p:cNvPr id="8" name="Line 8"/>
            <p:cNvSpPr>
              <a:spLocks noChangeShapeType="1"/>
            </p:cNvSpPr>
            <p:nvPr/>
          </p:nvSpPr>
          <p:spPr bwMode="auto">
            <a:xfrm flipV="1">
              <a:off x="1864" y="2177"/>
              <a:ext cx="0" cy="1153"/>
            </a:xfrm>
            <a:prstGeom prst="line">
              <a:avLst/>
            </a:prstGeom>
            <a:noFill/>
            <a:ln w="19050">
              <a:solidFill>
                <a:schemeClr val="tx1"/>
              </a:solidFill>
              <a:round/>
              <a:headEnd/>
              <a:tailEnd/>
            </a:ln>
          </p:spPr>
          <p:txBody>
            <a:bodyPr/>
            <a:lstStyle/>
            <a:p>
              <a:endParaRPr lang="zh-CN" altLang="en-US"/>
            </a:p>
          </p:txBody>
        </p:sp>
        <p:sp>
          <p:nvSpPr>
            <p:cNvPr id="9" name="Line 9"/>
            <p:cNvSpPr>
              <a:spLocks noChangeShapeType="1"/>
            </p:cNvSpPr>
            <p:nvPr/>
          </p:nvSpPr>
          <p:spPr bwMode="auto">
            <a:xfrm flipV="1">
              <a:off x="1286" y="2177"/>
              <a:ext cx="0" cy="1153"/>
            </a:xfrm>
            <a:prstGeom prst="line">
              <a:avLst/>
            </a:prstGeom>
            <a:noFill/>
            <a:ln w="19050">
              <a:solidFill>
                <a:schemeClr val="tx1"/>
              </a:solidFill>
              <a:round/>
              <a:headEnd/>
              <a:tailEnd/>
            </a:ln>
          </p:spPr>
          <p:txBody>
            <a:bodyPr/>
            <a:lstStyle/>
            <a:p>
              <a:endParaRPr lang="zh-CN" altLang="en-US"/>
            </a:p>
          </p:txBody>
        </p:sp>
        <p:sp>
          <p:nvSpPr>
            <p:cNvPr id="10" name="Line 10"/>
            <p:cNvSpPr>
              <a:spLocks noChangeShapeType="1"/>
            </p:cNvSpPr>
            <p:nvPr/>
          </p:nvSpPr>
          <p:spPr bwMode="auto">
            <a:xfrm>
              <a:off x="996" y="2754"/>
              <a:ext cx="1154" cy="0"/>
            </a:xfrm>
            <a:prstGeom prst="line">
              <a:avLst/>
            </a:prstGeom>
            <a:noFill/>
            <a:ln w="19050">
              <a:solidFill>
                <a:schemeClr val="tx1"/>
              </a:solidFill>
              <a:round/>
              <a:headEnd/>
              <a:tailEnd/>
            </a:ln>
          </p:spPr>
          <p:txBody>
            <a:bodyPr/>
            <a:lstStyle/>
            <a:p>
              <a:endParaRPr lang="zh-CN" altLang="en-US"/>
            </a:p>
          </p:txBody>
        </p:sp>
        <p:sp>
          <p:nvSpPr>
            <p:cNvPr id="11" name="Line 11"/>
            <p:cNvSpPr>
              <a:spLocks noChangeShapeType="1"/>
            </p:cNvSpPr>
            <p:nvPr/>
          </p:nvSpPr>
          <p:spPr bwMode="auto">
            <a:xfrm>
              <a:off x="997" y="2465"/>
              <a:ext cx="1154" cy="0"/>
            </a:xfrm>
            <a:prstGeom prst="line">
              <a:avLst/>
            </a:prstGeom>
            <a:noFill/>
            <a:ln w="19050">
              <a:solidFill>
                <a:schemeClr val="tx1"/>
              </a:solidFill>
              <a:round/>
              <a:headEnd/>
              <a:tailEnd/>
            </a:ln>
          </p:spPr>
          <p:txBody>
            <a:bodyPr/>
            <a:lstStyle/>
            <a:p>
              <a:endParaRPr lang="zh-CN" altLang="en-US"/>
            </a:p>
          </p:txBody>
        </p:sp>
        <p:sp>
          <p:nvSpPr>
            <p:cNvPr id="12" name="Line 12"/>
            <p:cNvSpPr>
              <a:spLocks noChangeShapeType="1"/>
            </p:cNvSpPr>
            <p:nvPr/>
          </p:nvSpPr>
          <p:spPr bwMode="auto">
            <a:xfrm>
              <a:off x="996" y="3043"/>
              <a:ext cx="1154" cy="0"/>
            </a:xfrm>
            <a:prstGeom prst="line">
              <a:avLst/>
            </a:prstGeom>
            <a:noFill/>
            <a:ln w="19050">
              <a:solidFill>
                <a:schemeClr val="tx1"/>
              </a:solidFill>
              <a:round/>
              <a:headEnd/>
              <a:tailEnd/>
            </a:ln>
          </p:spPr>
          <p:txBody>
            <a:bodyPr/>
            <a:lstStyle/>
            <a:p>
              <a:endParaRPr lang="zh-CN" altLang="en-US"/>
            </a:p>
          </p:txBody>
        </p:sp>
        <p:sp>
          <p:nvSpPr>
            <p:cNvPr id="13" name="Line 13"/>
            <p:cNvSpPr>
              <a:spLocks noChangeShapeType="1"/>
            </p:cNvSpPr>
            <p:nvPr/>
          </p:nvSpPr>
          <p:spPr bwMode="auto">
            <a:xfrm flipH="1" flipV="1">
              <a:off x="716" y="1897"/>
              <a:ext cx="281" cy="280"/>
            </a:xfrm>
            <a:prstGeom prst="line">
              <a:avLst/>
            </a:prstGeom>
            <a:noFill/>
            <a:ln w="25400">
              <a:solidFill>
                <a:schemeClr val="tx1"/>
              </a:solidFill>
              <a:round/>
              <a:headEnd/>
              <a:tailEnd/>
            </a:ln>
          </p:spPr>
          <p:txBody>
            <a:bodyPr/>
            <a:lstStyle/>
            <a:p>
              <a:endParaRPr lang="zh-CN" altLang="en-US"/>
            </a:p>
          </p:txBody>
        </p:sp>
        <p:graphicFrame>
          <p:nvGraphicFramePr>
            <p:cNvPr id="14" name="Object 14"/>
            <p:cNvGraphicFramePr>
              <a:graphicFrameLocks noChangeAspect="1"/>
            </p:cNvGraphicFramePr>
            <p:nvPr/>
          </p:nvGraphicFramePr>
          <p:xfrm>
            <a:off x="781" y="1774"/>
            <a:ext cx="322" cy="209"/>
          </p:xfrm>
          <a:graphic>
            <a:graphicData uri="http://schemas.openxmlformats.org/presentationml/2006/ole">
              <mc:AlternateContent xmlns:mc="http://schemas.openxmlformats.org/markup-compatibility/2006">
                <mc:Choice xmlns:v="urn:schemas-microsoft-com:vml" Requires="v">
                  <p:oleObj name="公式" r:id="rId4" imgW="253800" imgH="164880" progId="Equations">
                    <p:embed/>
                  </p:oleObj>
                </mc:Choice>
                <mc:Fallback>
                  <p:oleObj name="公式" r:id="rId4" imgW="253800" imgH="164880" progId="Equations">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 y="1774"/>
                          <a:ext cx="322"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5"/>
            <p:cNvGraphicFramePr>
              <a:graphicFrameLocks noChangeAspect="1"/>
            </p:cNvGraphicFramePr>
            <p:nvPr/>
          </p:nvGraphicFramePr>
          <p:xfrm>
            <a:off x="531" y="1983"/>
            <a:ext cx="322" cy="225"/>
          </p:xfrm>
          <a:graphic>
            <a:graphicData uri="http://schemas.openxmlformats.org/presentationml/2006/ole">
              <mc:AlternateContent xmlns:mc="http://schemas.openxmlformats.org/markup-compatibility/2006">
                <mc:Choice xmlns:v="urn:schemas-microsoft-com:vml" Requires="v">
                  <p:oleObj name="公式" r:id="rId6" imgW="253800" imgH="177480" progId="Equations">
                    <p:embed/>
                  </p:oleObj>
                </mc:Choice>
                <mc:Fallback>
                  <p:oleObj name="公式" r:id="rId6" imgW="253800" imgH="177480" progId="Equations">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 y="1983"/>
                          <a:ext cx="322"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6"/>
            <p:cNvGraphicFramePr>
              <a:graphicFrameLocks noChangeAspect="1"/>
            </p:cNvGraphicFramePr>
            <p:nvPr/>
          </p:nvGraphicFramePr>
          <p:xfrm>
            <a:off x="1015" y="1951"/>
            <a:ext cx="257" cy="225"/>
          </p:xfrm>
          <a:graphic>
            <a:graphicData uri="http://schemas.openxmlformats.org/presentationml/2006/ole">
              <mc:AlternateContent xmlns:mc="http://schemas.openxmlformats.org/markup-compatibility/2006">
                <mc:Choice xmlns:v="urn:schemas-microsoft-com:vml" Requires="v">
                  <p:oleObj name="公式" r:id="rId8" imgW="203040" imgH="177480" progId="Equations">
                    <p:embed/>
                  </p:oleObj>
                </mc:Choice>
                <mc:Fallback>
                  <p:oleObj name="公式" r:id="rId8" imgW="203040" imgH="177480" progId="Equations">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5" y="1951"/>
                          <a:ext cx="257"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7"/>
            <p:cNvGraphicFramePr>
              <a:graphicFrameLocks noChangeAspect="1"/>
            </p:cNvGraphicFramePr>
            <p:nvPr/>
          </p:nvGraphicFramePr>
          <p:xfrm>
            <a:off x="1308" y="1953"/>
            <a:ext cx="241" cy="225"/>
          </p:xfrm>
          <a:graphic>
            <a:graphicData uri="http://schemas.openxmlformats.org/presentationml/2006/ole">
              <mc:AlternateContent xmlns:mc="http://schemas.openxmlformats.org/markup-compatibility/2006">
                <mc:Choice xmlns:v="urn:schemas-microsoft-com:vml" Requires="v">
                  <p:oleObj name="公式" r:id="rId10" imgW="190440" imgH="177480" progId="Equations">
                    <p:embed/>
                  </p:oleObj>
                </mc:Choice>
                <mc:Fallback>
                  <p:oleObj name="公式" r:id="rId10" imgW="190440" imgH="177480" progId="Equations">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08" y="1953"/>
                          <a:ext cx="241"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8"/>
            <p:cNvGraphicFramePr>
              <a:graphicFrameLocks noChangeAspect="1"/>
            </p:cNvGraphicFramePr>
            <p:nvPr/>
          </p:nvGraphicFramePr>
          <p:xfrm>
            <a:off x="1617" y="1961"/>
            <a:ext cx="209" cy="209"/>
          </p:xfrm>
          <a:graphic>
            <a:graphicData uri="http://schemas.openxmlformats.org/presentationml/2006/ole">
              <mc:AlternateContent xmlns:mc="http://schemas.openxmlformats.org/markup-compatibility/2006">
                <mc:Choice xmlns:v="urn:schemas-microsoft-com:vml" Requires="v">
                  <p:oleObj name="公式" r:id="rId12" imgW="164880" imgH="164880" progId="Equations">
                    <p:embed/>
                  </p:oleObj>
                </mc:Choice>
                <mc:Fallback>
                  <p:oleObj name="公式" r:id="rId12" imgW="164880" imgH="164880" progId="Equations">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17" y="1961"/>
                          <a:ext cx="209"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9"/>
            <p:cNvGraphicFramePr>
              <a:graphicFrameLocks noChangeAspect="1"/>
            </p:cNvGraphicFramePr>
            <p:nvPr/>
          </p:nvGraphicFramePr>
          <p:xfrm>
            <a:off x="1894" y="1951"/>
            <a:ext cx="225" cy="225"/>
          </p:xfrm>
          <a:graphic>
            <a:graphicData uri="http://schemas.openxmlformats.org/presentationml/2006/ole">
              <mc:AlternateContent xmlns:mc="http://schemas.openxmlformats.org/markup-compatibility/2006">
                <mc:Choice xmlns:v="urn:schemas-microsoft-com:vml" Requires="v">
                  <p:oleObj name="公式" r:id="rId14" imgW="177480" imgH="177480" progId="Equations">
                    <p:embed/>
                  </p:oleObj>
                </mc:Choice>
                <mc:Fallback>
                  <p:oleObj name="公式" r:id="rId14" imgW="177480" imgH="177480" progId="Equations">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94" y="1951"/>
                          <a:ext cx="225"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20"/>
            <p:cNvGraphicFramePr>
              <a:graphicFrameLocks noChangeAspect="1"/>
            </p:cNvGraphicFramePr>
            <p:nvPr/>
          </p:nvGraphicFramePr>
          <p:xfrm>
            <a:off x="739" y="2208"/>
            <a:ext cx="257" cy="225"/>
          </p:xfrm>
          <a:graphic>
            <a:graphicData uri="http://schemas.openxmlformats.org/presentationml/2006/ole">
              <mc:AlternateContent xmlns:mc="http://schemas.openxmlformats.org/markup-compatibility/2006">
                <mc:Choice xmlns:v="urn:schemas-microsoft-com:vml" Requires="v">
                  <p:oleObj name="公式" r:id="rId16" imgW="203040" imgH="177480" progId="Equations">
                    <p:embed/>
                  </p:oleObj>
                </mc:Choice>
                <mc:Fallback>
                  <p:oleObj name="公式" r:id="rId16" imgW="203040" imgH="177480" progId="Equations">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 y="2208"/>
                          <a:ext cx="257"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1"/>
            <p:cNvGraphicFramePr>
              <a:graphicFrameLocks noChangeAspect="1"/>
            </p:cNvGraphicFramePr>
            <p:nvPr/>
          </p:nvGraphicFramePr>
          <p:xfrm>
            <a:off x="754" y="2491"/>
            <a:ext cx="241" cy="225"/>
          </p:xfrm>
          <a:graphic>
            <a:graphicData uri="http://schemas.openxmlformats.org/presentationml/2006/ole">
              <mc:AlternateContent xmlns:mc="http://schemas.openxmlformats.org/markup-compatibility/2006">
                <mc:Choice xmlns:v="urn:schemas-microsoft-com:vml" Requires="v">
                  <p:oleObj name="公式" r:id="rId17" imgW="190440" imgH="177480" progId="Equations">
                    <p:embed/>
                  </p:oleObj>
                </mc:Choice>
                <mc:Fallback>
                  <p:oleObj name="公式" r:id="rId17" imgW="190440" imgH="177480" progId="Equations">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4" y="2491"/>
                          <a:ext cx="241"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2"/>
            <p:cNvGraphicFramePr>
              <a:graphicFrameLocks noChangeAspect="1"/>
            </p:cNvGraphicFramePr>
            <p:nvPr/>
          </p:nvGraphicFramePr>
          <p:xfrm>
            <a:off x="786" y="2788"/>
            <a:ext cx="209" cy="209"/>
          </p:xfrm>
          <a:graphic>
            <a:graphicData uri="http://schemas.openxmlformats.org/presentationml/2006/ole">
              <mc:AlternateContent xmlns:mc="http://schemas.openxmlformats.org/markup-compatibility/2006">
                <mc:Choice xmlns:v="urn:schemas-microsoft-com:vml" Requires="v">
                  <p:oleObj name="公式" r:id="rId18" imgW="164880" imgH="164880" progId="Equations">
                    <p:embed/>
                  </p:oleObj>
                </mc:Choice>
                <mc:Fallback>
                  <p:oleObj name="公式" r:id="rId18" imgW="164880" imgH="164880" progId="Equations">
                    <p:embed/>
                    <p:pic>
                      <p:nvPicPr>
                        <p:cNvPr id="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6" y="2788"/>
                          <a:ext cx="209"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3"/>
            <p:cNvGraphicFramePr>
              <a:graphicFrameLocks noChangeAspect="1"/>
            </p:cNvGraphicFramePr>
            <p:nvPr/>
          </p:nvGraphicFramePr>
          <p:xfrm>
            <a:off x="772" y="3103"/>
            <a:ext cx="225" cy="225"/>
          </p:xfrm>
          <a:graphic>
            <a:graphicData uri="http://schemas.openxmlformats.org/presentationml/2006/ole">
              <mc:AlternateContent xmlns:mc="http://schemas.openxmlformats.org/markup-compatibility/2006">
                <mc:Choice xmlns:v="urn:schemas-microsoft-com:vml" Requires="v">
                  <p:oleObj name="公式" r:id="rId19" imgW="177480" imgH="177480" progId="Equations">
                    <p:embed/>
                  </p:oleObj>
                </mc:Choice>
                <mc:Fallback>
                  <p:oleObj name="公式" r:id="rId19" imgW="177480" imgH="177480" progId="Equations">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2" y="3103"/>
                          <a:ext cx="225"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4"/>
            <p:cNvGraphicFramePr>
              <a:graphicFrameLocks noChangeAspect="1"/>
            </p:cNvGraphicFramePr>
            <p:nvPr/>
          </p:nvGraphicFramePr>
          <p:xfrm>
            <a:off x="1663" y="2224"/>
            <a:ext cx="113" cy="209"/>
          </p:xfrm>
          <a:graphic>
            <a:graphicData uri="http://schemas.openxmlformats.org/presentationml/2006/ole">
              <mc:AlternateContent xmlns:mc="http://schemas.openxmlformats.org/markup-compatibility/2006">
                <mc:Choice xmlns:v="urn:schemas-microsoft-com:vml" Requires="v">
                  <p:oleObj name="公式" r:id="rId20" imgW="88560" imgH="164880" progId="Equations">
                    <p:embed/>
                  </p:oleObj>
                </mc:Choice>
                <mc:Fallback>
                  <p:oleObj name="公式" r:id="rId20" imgW="88560" imgH="164880" progId="Equations">
                    <p:embed/>
                    <p:pic>
                      <p:nvPicPr>
                        <p:cNvPr id="0" name="Object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63" y="2224"/>
                          <a:ext cx="113"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5"/>
            <p:cNvGraphicFramePr>
              <a:graphicFrameLocks noChangeAspect="1"/>
            </p:cNvGraphicFramePr>
            <p:nvPr/>
          </p:nvGraphicFramePr>
          <p:xfrm>
            <a:off x="1663" y="2507"/>
            <a:ext cx="113" cy="209"/>
          </p:xfrm>
          <a:graphic>
            <a:graphicData uri="http://schemas.openxmlformats.org/presentationml/2006/ole">
              <mc:AlternateContent xmlns:mc="http://schemas.openxmlformats.org/markup-compatibility/2006">
                <mc:Choice xmlns:v="urn:schemas-microsoft-com:vml" Requires="v">
                  <p:oleObj name="公式" r:id="rId22" imgW="88560" imgH="164880" progId="Equations">
                    <p:embed/>
                  </p:oleObj>
                </mc:Choice>
                <mc:Fallback>
                  <p:oleObj name="公式" r:id="rId22" imgW="88560" imgH="164880" progId="Equations">
                    <p:embed/>
                    <p:pic>
                      <p:nvPicPr>
                        <p:cNvPr id="0" name="Object 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63" y="2507"/>
                          <a:ext cx="113"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6"/>
            <p:cNvGraphicFramePr>
              <a:graphicFrameLocks noChangeAspect="1"/>
            </p:cNvGraphicFramePr>
            <p:nvPr/>
          </p:nvGraphicFramePr>
          <p:xfrm>
            <a:off x="1663" y="2788"/>
            <a:ext cx="113" cy="209"/>
          </p:xfrm>
          <a:graphic>
            <a:graphicData uri="http://schemas.openxmlformats.org/presentationml/2006/ole">
              <mc:AlternateContent xmlns:mc="http://schemas.openxmlformats.org/markup-compatibility/2006">
                <mc:Choice xmlns:v="urn:schemas-microsoft-com:vml" Requires="v">
                  <p:oleObj name="公式" r:id="rId23" imgW="88560" imgH="164880" progId="Equations">
                    <p:embed/>
                  </p:oleObj>
                </mc:Choice>
                <mc:Fallback>
                  <p:oleObj name="公式" r:id="rId23" imgW="88560" imgH="164880" progId="Equations">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63" y="2788"/>
                          <a:ext cx="113"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7"/>
            <p:cNvGraphicFramePr>
              <a:graphicFrameLocks noChangeAspect="1"/>
            </p:cNvGraphicFramePr>
            <p:nvPr/>
          </p:nvGraphicFramePr>
          <p:xfrm>
            <a:off x="1954" y="2788"/>
            <a:ext cx="113" cy="209"/>
          </p:xfrm>
          <a:graphic>
            <a:graphicData uri="http://schemas.openxmlformats.org/presentationml/2006/ole">
              <mc:AlternateContent xmlns:mc="http://schemas.openxmlformats.org/markup-compatibility/2006">
                <mc:Choice xmlns:v="urn:schemas-microsoft-com:vml" Requires="v">
                  <p:oleObj name="公式" r:id="rId24" imgW="88560" imgH="164880" progId="Equations">
                    <p:embed/>
                  </p:oleObj>
                </mc:Choice>
                <mc:Fallback>
                  <p:oleObj name="公式" r:id="rId24" imgW="88560" imgH="164880" progId="Equations">
                    <p:embed/>
                    <p:pic>
                      <p:nvPicPr>
                        <p:cNvPr id="0" name="Object 2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54" y="2788"/>
                          <a:ext cx="113"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8"/>
            <p:cNvGraphicFramePr>
              <a:graphicFrameLocks noChangeAspect="1"/>
            </p:cNvGraphicFramePr>
            <p:nvPr/>
          </p:nvGraphicFramePr>
          <p:xfrm>
            <a:off x="1663" y="3073"/>
            <a:ext cx="113" cy="209"/>
          </p:xfrm>
          <a:graphic>
            <a:graphicData uri="http://schemas.openxmlformats.org/presentationml/2006/ole">
              <mc:AlternateContent xmlns:mc="http://schemas.openxmlformats.org/markup-compatibility/2006">
                <mc:Choice xmlns:v="urn:schemas-microsoft-com:vml" Requires="v">
                  <p:oleObj name="公式" r:id="rId25" imgW="88560" imgH="164880" progId="Equations">
                    <p:embed/>
                  </p:oleObj>
                </mc:Choice>
                <mc:Fallback>
                  <p:oleObj name="公式" r:id="rId25" imgW="88560" imgH="164880" progId="Equations">
                    <p:embed/>
                    <p:pic>
                      <p:nvPicPr>
                        <p:cNvPr id="0" name="Object 2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63" y="3073"/>
                          <a:ext cx="113"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9"/>
            <p:cNvGraphicFramePr>
              <a:graphicFrameLocks noChangeAspect="1"/>
            </p:cNvGraphicFramePr>
            <p:nvPr/>
          </p:nvGraphicFramePr>
          <p:xfrm>
            <a:off x="1954" y="3073"/>
            <a:ext cx="113" cy="209"/>
          </p:xfrm>
          <a:graphic>
            <a:graphicData uri="http://schemas.openxmlformats.org/presentationml/2006/ole">
              <mc:AlternateContent xmlns:mc="http://schemas.openxmlformats.org/markup-compatibility/2006">
                <mc:Choice xmlns:v="urn:schemas-microsoft-com:vml" Requires="v">
                  <p:oleObj name="公式" r:id="rId26" imgW="88560" imgH="164880" progId="Equations">
                    <p:embed/>
                  </p:oleObj>
                </mc:Choice>
                <mc:Fallback>
                  <p:oleObj name="公式" r:id="rId26" imgW="88560" imgH="164880" progId="Equations">
                    <p:embed/>
                    <p:pic>
                      <p:nvPicPr>
                        <p:cNvPr id="0" name="Object 2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54" y="3073"/>
                          <a:ext cx="113"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 name="AutoShape 30"/>
          <p:cNvSpPr>
            <a:spLocks noChangeArrowheads="1"/>
          </p:cNvSpPr>
          <p:nvPr/>
        </p:nvSpPr>
        <p:spPr bwMode="auto">
          <a:xfrm>
            <a:off x="4298951" y="4899025"/>
            <a:ext cx="855663" cy="871538"/>
          </a:xfrm>
          <a:prstGeom prst="roundRect">
            <a:avLst>
              <a:gd name="adj" fmla="val 16667"/>
            </a:avLst>
          </a:prstGeom>
          <a:solidFill>
            <a:schemeClr val="accent1">
              <a:alpha val="0"/>
            </a:schemeClr>
          </a:solidFill>
          <a:ln w="25400" algn="ctr">
            <a:solidFill>
              <a:srgbClr val="FF0000"/>
            </a:solidFill>
            <a:round/>
            <a:headEnd/>
            <a:tailEnd/>
          </a:ln>
        </p:spPr>
        <p:txBody>
          <a:bodyPr wrap="none" anchor="ctr"/>
          <a:lstStyle/>
          <a:p>
            <a:endParaRPr lang="zh-CN" altLang="en-US"/>
          </a:p>
        </p:txBody>
      </p:sp>
      <p:sp>
        <p:nvSpPr>
          <p:cNvPr id="31" name="AutoShape 31"/>
          <p:cNvSpPr>
            <a:spLocks noChangeArrowheads="1"/>
          </p:cNvSpPr>
          <p:nvPr/>
        </p:nvSpPr>
        <p:spPr bwMode="auto">
          <a:xfrm>
            <a:off x="4298950" y="3952875"/>
            <a:ext cx="457200" cy="1817688"/>
          </a:xfrm>
          <a:prstGeom prst="roundRect">
            <a:avLst>
              <a:gd name="adj" fmla="val 16667"/>
            </a:avLst>
          </a:prstGeom>
          <a:solidFill>
            <a:schemeClr val="accent1">
              <a:alpha val="0"/>
            </a:schemeClr>
          </a:solidFill>
          <a:ln w="25400" algn="ctr">
            <a:solidFill>
              <a:srgbClr val="FF0000"/>
            </a:solidFill>
            <a:round/>
            <a:headEnd/>
            <a:tailEnd/>
          </a:ln>
        </p:spPr>
        <p:txBody>
          <a:bodyPr wrap="none" anchor="ctr"/>
          <a:lstStyle/>
          <a:p>
            <a:endParaRPr lang="zh-CN" altLang="en-US"/>
          </a:p>
        </p:txBody>
      </p:sp>
      <p:sp>
        <p:nvSpPr>
          <p:cNvPr id="32" name="AutoShape 32"/>
          <p:cNvSpPr>
            <a:spLocks noChangeArrowheads="1"/>
          </p:cNvSpPr>
          <p:nvPr/>
        </p:nvSpPr>
        <p:spPr bwMode="auto">
          <a:xfrm rot="7430720">
            <a:off x="4743451" y="2524126"/>
            <a:ext cx="977900" cy="835025"/>
          </a:xfrm>
          <a:prstGeom prst="rightArrow">
            <a:avLst>
              <a:gd name="adj1" fmla="val 50000"/>
              <a:gd name="adj2" fmla="val 29278"/>
            </a:avLst>
          </a:prstGeom>
          <a:gradFill rotWithShape="1">
            <a:gsLst>
              <a:gs pos="0">
                <a:srgbClr val="FFFF00"/>
              </a:gs>
              <a:gs pos="100000">
                <a:srgbClr val="767600"/>
              </a:gs>
            </a:gsLst>
            <a:lin ang="2700000" scaled="1"/>
          </a:gradFill>
          <a:ln w="9525">
            <a:solidFill>
              <a:schemeClr val="tx1"/>
            </a:solidFill>
            <a:miter lim="800000"/>
            <a:headEnd/>
            <a:tailEnd/>
          </a:ln>
        </p:spPr>
        <p:txBody>
          <a:bodyPr wrap="none" anchor="ctr"/>
          <a:lstStyle/>
          <a:p>
            <a:endParaRPr lang="zh-CN" altLang="en-US"/>
          </a:p>
        </p:txBody>
      </p:sp>
      <p:graphicFrame>
        <p:nvGraphicFramePr>
          <p:cNvPr id="33" name="Object 33"/>
          <p:cNvGraphicFramePr>
            <a:graphicFrameLocks noChangeAspect="1"/>
          </p:cNvGraphicFramePr>
          <p:nvPr/>
        </p:nvGraphicFramePr>
        <p:xfrm>
          <a:off x="6097589" y="3983038"/>
          <a:ext cx="3825875" cy="703262"/>
        </p:xfrm>
        <a:graphic>
          <a:graphicData uri="http://schemas.openxmlformats.org/presentationml/2006/ole">
            <mc:AlternateContent xmlns:mc="http://schemas.openxmlformats.org/markup-compatibility/2006">
              <mc:Choice xmlns:v="urn:schemas-microsoft-com:vml" Requires="v">
                <p:oleObj name="公式" r:id="rId27" imgW="1244520" imgH="228600" progId="Equations">
                  <p:embed/>
                </p:oleObj>
              </mc:Choice>
              <mc:Fallback>
                <p:oleObj name="公式" r:id="rId27" imgW="1244520" imgH="228600" progId="Equations">
                  <p:embed/>
                  <p:pic>
                    <p:nvPicPr>
                      <p:cNvPr id="0" name="Object 3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097589" y="3983038"/>
                        <a:ext cx="3825875" cy="703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
                                          </p:val>
                                        </p:tav>
                                        <p:tav tm="100000">
                                          <p:val>
                                            <p:strVal val="#ppt_x"/>
                                          </p:val>
                                        </p:tav>
                                      </p:tavLst>
                                    </p:anim>
                                    <p:anim calcmode="lin" valueType="num">
                                      <p:cBhvr>
                                        <p:cTn id="3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 name="矩形 4"/>
          <p:cNvSpPr>
            <a:spLocks noChangeArrowheads="1"/>
          </p:cNvSpPr>
          <p:nvPr/>
        </p:nvSpPr>
        <p:spPr bwMode="auto">
          <a:xfrm>
            <a:off x="457200" y="228601"/>
            <a:ext cx="11353800" cy="6340188"/>
          </a:xfrm>
          <a:prstGeom prst="rect">
            <a:avLst/>
          </a:prstGeom>
          <a:solidFill>
            <a:schemeClr val="bg1"/>
          </a:solidFill>
          <a:ln w="28575">
            <a:solidFill>
              <a:srgbClr val="9999FF"/>
            </a:solidFill>
            <a:miter lim="800000"/>
            <a:headEnd/>
            <a:tailEnd/>
          </a:ln>
        </p:spPr>
        <p:txBody>
          <a:bodyPr wrap="square">
            <a:noAutofit/>
          </a:bodyPr>
          <a:lstStyle/>
          <a:p>
            <a:endParaRPr lang="zh-CN" altLang="en-US" sz="2800" b="1" dirty="0">
              <a:ea typeface="宋体" charset="-122"/>
            </a:endParaRPr>
          </a:p>
        </p:txBody>
      </p:sp>
      <p:graphicFrame>
        <p:nvGraphicFramePr>
          <p:cNvPr id="9" name="Object 4"/>
          <p:cNvGraphicFramePr>
            <a:graphicFrameLocks noChangeAspect="1"/>
          </p:cNvGraphicFramePr>
          <p:nvPr>
            <p:extLst>
              <p:ext uri="{D42A27DB-BD31-4B8C-83A1-F6EECF244321}">
                <p14:modId xmlns:p14="http://schemas.microsoft.com/office/powerpoint/2010/main" val="3838616818"/>
              </p:ext>
            </p:extLst>
          </p:nvPr>
        </p:nvGraphicFramePr>
        <p:xfrm>
          <a:off x="6013451" y="637227"/>
          <a:ext cx="3095625" cy="820738"/>
        </p:xfrm>
        <a:graphic>
          <a:graphicData uri="http://schemas.openxmlformats.org/presentationml/2006/ole">
            <mc:AlternateContent xmlns:mc="http://schemas.openxmlformats.org/markup-compatibility/2006">
              <mc:Choice xmlns:v="urn:schemas-microsoft-com:vml" Requires="v">
                <p:oleObj name="公式" r:id="rId2" imgW="1054080" imgH="279360" progId="Equations">
                  <p:embed/>
                </p:oleObj>
              </mc:Choice>
              <mc:Fallback>
                <p:oleObj name="公式" r:id="rId2" imgW="1054080" imgH="279360" progId="Equations">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3451" y="637227"/>
                        <a:ext cx="3095625"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1"/>
          <p:cNvGrpSpPr/>
          <p:nvPr/>
        </p:nvGrpSpPr>
        <p:grpSpPr>
          <a:xfrm>
            <a:off x="1691763" y="1571657"/>
            <a:ext cx="8884674" cy="4072086"/>
            <a:chOff x="2581275" y="2398714"/>
            <a:chExt cx="5943601" cy="2714625"/>
          </a:xfrm>
        </p:grpSpPr>
        <p:graphicFrame>
          <p:nvGraphicFramePr>
            <p:cNvPr id="10" name="Object 5"/>
            <p:cNvGraphicFramePr>
              <a:graphicFrameLocks noChangeAspect="1"/>
            </p:cNvGraphicFramePr>
            <p:nvPr>
              <p:extLst>
                <p:ext uri="{D42A27DB-BD31-4B8C-83A1-F6EECF244321}">
                  <p14:modId xmlns:p14="http://schemas.microsoft.com/office/powerpoint/2010/main" val="759149674"/>
                </p:ext>
              </p:extLst>
            </p:nvPr>
          </p:nvGraphicFramePr>
          <p:xfrm>
            <a:off x="5416550" y="3797300"/>
            <a:ext cx="114300" cy="215900"/>
          </p:xfrm>
          <a:graphic>
            <a:graphicData uri="http://schemas.openxmlformats.org/presentationml/2006/ole">
              <mc:AlternateContent xmlns:mc="http://schemas.openxmlformats.org/markup-compatibility/2006">
                <mc:Choice xmlns:v="urn:schemas-microsoft-com:vml" Requires="v">
                  <p:oleObj name="公式" r:id="rId4" imgW="114120" imgH="215640" progId="Equations">
                    <p:embed/>
                  </p:oleObj>
                </mc:Choice>
                <mc:Fallback>
                  <p:oleObj name="公式" r:id="rId4" imgW="114120" imgH="215640" progId="Equations">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6550" y="3797300"/>
                          <a:ext cx="114300" cy="215900"/>
                        </a:xfrm>
                        <a:prstGeom prst="rect">
                          <a:avLst/>
                        </a:prstGeom>
                        <a:noFill/>
                      </p:spPr>
                    </p:pic>
                  </p:oleObj>
                </mc:Fallback>
              </mc:AlternateContent>
            </a:graphicData>
          </a:graphic>
        </p:graphicFrame>
        <p:sp>
          <p:nvSpPr>
            <p:cNvPr id="11" name="Line 6"/>
            <p:cNvSpPr>
              <a:spLocks noChangeShapeType="1"/>
            </p:cNvSpPr>
            <p:nvPr/>
          </p:nvSpPr>
          <p:spPr bwMode="auto">
            <a:xfrm>
              <a:off x="3890963" y="3462339"/>
              <a:ext cx="295275" cy="1587"/>
            </a:xfrm>
            <a:prstGeom prst="line">
              <a:avLst/>
            </a:prstGeom>
            <a:noFill/>
            <a:ln w="19050">
              <a:solidFill>
                <a:schemeClr val="tx1"/>
              </a:solidFill>
              <a:round/>
              <a:headEnd/>
              <a:tailEnd/>
            </a:ln>
          </p:spPr>
          <p:txBody>
            <a:bodyPr/>
            <a:lstStyle/>
            <a:p>
              <a:endParaRPr lang="zh-CN" altLang="en-US"/>
            </a:p>
          </p:txBody>
        </p:sp>
        <p:sp>
          <p:nvSpPr>
            <p:cNvPr id="12" name="Line 7"/>
            <p:cNvSpPr>
              <a:spLocks noChangeShapeType="1"/>
            </p:cNvSpPr>
            <p:nvPr/>
          </p:nvSpPr>
          <p:spPr bwMode="auto">
            <a:xfrm>
              <a:off x="4183062" y="4322764"/>
              <a:ext cx="2693988" cy="1587"/>
            </a:xfrm>
            <a:prstGeom prst="line">
              <a:avLst/>
            </a:prstGeom>
            <a:noFill/>
            <a:ln w="19050">
              <a:solidFill>
                <a:schemeClr val="tx1"/>
              </a:solidFill>
              <a:round/>
              <a:headEnd/>
              <a:tailEnd/>
            </a:ln>
          </p:spPr>
          <p:txBody>
            <a:bodyPr/>
            <a:lstStyle/>
            <a:p>
              <a:endParaRPr lang="zh-CN" altLang="en-US"/>
            </a:p>
          </p:txBody>
        </p:sp>
        <p:sp>
          <p:nvSpPr>
            <p:cNvPr id="13" name="Line 8"/>
            <p:cNvSpPr>
              <a:spLocks noChangeShapeType="1"/>
            </p:cNvSpPr>
            <p:nvPr/>
          </p:nvSpPr>
          <p:spPr bwMode="auto">
            <a:xfrm flipH="1">
              <a:off x="4183062" y="4178301"/>
              <a:ext cx="2693988" cy="4763"/>
            </a:xfrm>
            <a:prstGeom prst="line">
              <a:avLst/>
            </a:prstGeom>
            <a:noFill/>
            <a:ln w="19050">
              <a:solidFill>
                <a:schemeClr val="tx1"/>
              </a:solidFill>
              <a:round/>
              <a:headEnd/>
              <a:tailEnd/>
            </a:ln>
          </p:spPr>
          <p:txBody>
            <a:bodyPr/>
            <a:lstStyle/>
            <a:p>
              <a:endParaRPr lang="zh-CN" altLang="en-US"/>
            </a:p>
          </p:txBody>
        </p:sp>
        <p:sp>
          <p:nvSpPr>
            <p:cNvPr id="14" name="Line 9"/>
            <p:cNvSpPr>
              <a:spLocks noChangeShapeType="1"/>
            </p:cNvSpPr>
            <p:nvPr/>
          </p:nvSpPr>
          <p:spPr bwMode="auto">
            <a:xfrm>
              <a:off x="4183062" y="4033839"/>
              <a:ext cx="2693988" cy="1587"/>
            </a:xfrm>
            <a:prstGeom prst="line">
              <a:avLst/>
            </a:prstGeom>
            <a:noFill/>
            <a:ln w="19050">
              <a:solidFill>
                <a:schemeClr val="tx1"/>
              </a:solidFill>
              <a:round/>
              <a:headEnd/>
              <a:tailEnd/>
            </a:ln>
          </p:spPr>
          <p:txBody>
            <a:bodyPr/>
            <a:lstStyle/>
            <a:p>
              <a:endParaRPr lang="zh-CN" altLang="en-US"/>
            </a:p>
          </p:txBody>
        </p:sp>
        <p:sp>
          <p:nvSpPr>
            <p:cNvPr id="15" name="Line 10"/>
            <p:cNvSpPr>
              <a:spLocks noChangeShapeType="1"/>
            </p:cNvSpPr>
            <p:nvPr/>
          </p:nvSpPr>
          <p:spPr bwMode="auto">
            <a:xfrm flipH="1">
              <a:off x="4183062" y="3895725"/>
              <a:ext cx="2693988" cy="1588"/>
            </a:xfrm>
            <a:prstGeom prst="line">
              <a:avLst/>
            </a:prstGeom>
            <a:noFill/>
            <a:ln w="19050">
              <a:solidFill>
                <a:schemeClr val="tx1"/>
              </a:solidFill>
              <a:round/>
              <a:headEnd/>
              <a:tailEnd/>
            </a:ln>
          </p:spPr>
          <p:txBody>
            <a:bodyPr/>
            <a:lstStyle/>
            <a:p>
              <a:endParaRPr lang="zh-CN" altLang="en-US"/>
            </a:p>
          </p:txBody>
        </p:sp>
        <p:sp>
          <p:nvSpPr>
            <p:cNvPr id="16" name="Line 11"/>
            <p:cNvSpPr>
              <a:spLocks noChangeShapeType="1"/>
            </p:cNvSpPr>
            <p:nvPr/>
          </p:nvSpPr>
          <p:spPr bwMode="auto">
            <a:xfrm flipH="1">
              <a:off x="6721476" y="3608389"/>
              <a:ext cx="155575" cy="1587"/>
            </a:xfrm>
            <a:prstGeom prst="line">
              <a:avLst/>
            </a:prstGeom>
            <a:noFill/>
            <a:ln w="19050">
              <a:solidFill>
                <a:schemeClr val="tx1"/>
              </a:solidFill>
              <a:round/>
              <a:headEnd/>
              <a:tailEnd/>
            </a:ln>
          </p:spPr>
          <p:txBody>
            <a:bodyPr/>
            <a:lstStyle/>
            <a:p>
              <a:endParaRPr lang="zh-CN" altLang="en-US"/>
            </a:p>
          </p:txBody>
        </p:sp>
        <p:sp>
          <p:nvSpPr>
            <p:cNvPr id="17" name="Line 12"/>
            <p:cNvSpPr>
              <a:spLocks noChangeShapeType="1"/>
            </p:cNvSpPr>
            <p:nvPr/>
          </p:nvSpPr>
          <p:spPr bwMode="auto">
            <a:xfrm flipH="1">
              <a:off x="6586538" y="3462339"/>
              <a:ext cx="290513" cy="1587"/>
            </a:xfrm>
            <a:prstGeom prst="line">
              <a:avLst/>
            </a:prstGeom>
            <a:noFill/>
            <a:ln w="19050">
              <a:solidFill>
                <a:schemeClr val="tx1"/>
              </a:solidFill>
              <a:round/>
              <a:headEnd/>
              <a:tailEnd/>
            </a:ln>
          </p:spPr>
          <p:txBody>
            <a:bodyPr/>
            <a:lstStyle/>
            <a:p>
              <a:endParaRPr lang="zh-CN" altLang="en-US"/>
            </a:p>
          </p:txBody>
        </p:sp>
        <p:sp>
          <p:nvSpPr>
            <p:cNvPr id="18" name="Line 13"/>
            <p:cNvSpPr>
              <a:spLocks noChangeShapeType="1"/>
            </p:cNvSpPr>
            <p:nvPr/>
          </p:nvSpPr>
          <p:spPr bwMode="auto">
            <a:xfrm flipH="1">
              <a:off x="6586538" y="3317875"/>
              <a:ext cx="290513" cy="1588"/>
            </a:xfrm>
            <a:prstGeom prst="line">
              <a:avLst/>
            </a:prstGeom>
            <a:noFill/>
            <a:ln w="19050">
              <a:solidFill>
                <a:schemeClr val="tx1"/>
              </a:solidFill>
              <a:round/>
              <a:headEnd/>
              <a:tailEnd/>
            </a:ln>
          </p:spPr>
          <p:txBody>
            <a:bodyPr/>
            <a:lstStyle/>
            <a:p>
              <a:endParaRPr lang="zh-CN" altLang="en-US"/>
            </a:p>
          </p:txBody>
        </p:sp>
        <p:sp>
          <p:nvSpPr>
            <p:cNvPr id="19" name="Line 14"/>
            <p:cNvSpPr>
              <a:spLocks noChangeShapeType="1"/>
            </p:cNvSpPr>
            <p:nvPr/>
          </p:nvSpPr>
          <p:spPr bwMode="auto">
            <a:xfrm flipH="1">
              <a:off x="6721476" y="3173414"/>
              <a:ext cx="155575" cy="1587"/>
            </a:xfrm>
            <a:prstGeom prst="line">
              <a:avLst/>
            </a:prstGeom>
            <a:noFill/>
            <a:ln w="19050">
              <a:solidFill>
                <a:schemeClr val="tx1"/>
              </a:solidFill>
              <a:round/>
              <a:headEnd/>
              <a:tailEnd/>
            </a:ln>
          </p:spPr>
          <p:txBody>
            <a:bodyPr/>
            <a:lstStyle/>
            <a:p>
              <a:endParaRPr lang="zh-CN" altLang="en-US"/>
            </a:p>
          </p:txBody>
        </p:sp>
        <p:sp>
          <p:nvSpPr>
            <p:cNvPr id="20" name="Line 15"/>
            <p:cNvSpPr>
              <a:spLocks noChangeShapeType="1"/>
            </p:cNvSpPr>
            <p:nvPr/>
          </p:nvSpPr>
          <p:spPr bwMode="auto">
            <a:xfrm>
              <a:off x="6721476" y="3173413"/>
              <a:ext cx="1587" cy="577850"/>
            </a:xfrm>
            <a:prstGeom prst="line">
              <a:avLst/>
            </a:prstGeom>
            <a:noFill/>
            <a:ln w="19050">
              <a:solidFill>
                <a:schemeClr val="tx1"/>
              </a:solidFill>
              <a:round/>
              <a:headEnd/>
              <a:tailEnd/>
            </a:ln>
          </p:spPr>
          <p:txBody>
            <a:bodyPr/>
            <a:lstStyle/>
            <a:p>
              <a:endParaRPr lang="zh-CN" altLang="en-US"/>
            </a:p>
          </p:txBody>
        </p:sp>
        <p:sp>
          <p:nvSpPr>
            <p:cNvPr id="21" name="Line 16"/>
            <p:cNvSpPr>
              <a:spLocks noChangeShapeType="1"/>
            </p:cNvSpPr>
            <p:nvPr/>
          </p:nvSpPr>
          <p:spPr bwMode="auto">
            <a:xfrm>
              <a:off x="6634162" y="3751264"/>
              <a:ext cx="173038" cy="1587"/>
            </a:xfrm>
            <a:prstGeom prst="line">
              <a:avLst/>
            </a:prstGeom>
            <a:noFill/>
            <a:ln w="38100">
              <a:solidFill>
                <a:schemeClr val="tx1"/>
              </a:solidFill>
              <a:round/>
              <a:headEnd/>
              <a:tailEnd/>
            </a:ln>
          </p:spPr>
          <p:txBody>
            <a:bodyPr/>
            <a:lstStyle/>
            <a:p>
              <a:endParaRPr lang="zh-CN" altLang="en-US"/>
            </a:p>
          </p:txBody>
        </p:sp>
        <p:sp>
          <p:nvSpPr>
            <p:cNvPr id="22" name="Line 17"/>
            <p:cNvSpPr>
              <a:spLocks noChangeShapeType="1"/>
            </p:cNvSpPr>
            <p:nvPr/>
          </p:nvSpPr>
          <p:spPr bwMode="auto">
            <a:xfrm flipV="1">
              <a:off x="6586537" y="2757488"/>
              <a:ext cx="1588" cy="704850"/>
            </a:xfrm>
            <a:prstGeom prst="line">
              <a:avLst/>
            </a:prstGeom>
            <a:noFill/>
            <a:ln w="19050">
              <a:solidFill>
                <a:schemeClr val="tx1"/>
              </a:solidFill>
              <a:round/>
              <a:headEnd/>
              <a:tailEnd/>
            </a:ln>
          </p:spPr>
          <p:txBody>
            <a:bodyPr/>
            <a:lstStyle/>
            <a:p>
              <a:endParaRPr lang="zh-CN" altLang="en-US"/>
            </a:p>
          </p:txBody>
        </p:sp>
        <p:sp>
          <p:nvSpPr>
            <p:cNvPr id="23" name="Line 18"/>
            <p:cNvSpPr>
              <a:spLocks noChangeShapeType="1"/>
            </p:cNvSpPr>
            <p:nvPr/>
          </p:nvSpPr>
          <p:spPr bwMode="auto">
            <a:xfrm flipV="1">
              <a:off x="5014912" y="3608388"/>
              <a:ext cx="1588" cy="284162"/>
            </a:xfrm>
            <a:prstGeom prst="line">
              <a:avLst/>
            </a:prstGeom>
            <a:noFill/>
            <a:ln w="19050">
              <a:solidFill>
                <a:schemeClr val="tx1"/>
              </a:solidFill>
              <a:round/>
              <a:headEnd/>
              <a:tailEnd/>
            </a:ln>
          </p:spPr>
          <p:txBody>
            <a:bodyPr/>
            <a:lstStyle/>
            <a:p>
              <a:endParaRPr lang="zh-CN" altLang="en-US"/>
            </a:p>
          </p:txBody>
        </p:sp>
        <p:sp>
          <p:nvSpPr>
            <p:cNvPr id="24" name="Line 19"/>
            <p:cNvSpPr>
              <a:spLocks noChangeShapeType="1"/>
            </p:cNvSpPr>
            <p:nvPr/>
          </p:nvSpPr>
          <p:spPr bwMode="auto">
            <a:xfrm flipV="1">
              <a:off x="5305426" y="3605213"/>
              <a:ext cx="1587" cy="431800"/>
            </a:xfrm>
            <a:prstGeom prst="line">
              <a:avLst/>
            </a:prstGeom>
            <a:noFill/>
            <a:ln w="19050">
              <a:solidFill>
                <a:schemeClr val="tx1"/>
              </a:solidFill>
              <a:round/>
              <a:headEnd/>
              <a:tailEnd/>
            </a:ln>
          </p:spPr>
          <p:txBody>
            <a:bodyPr/>
            <a:lstStyle/>
            <a:p>
              <a:endParaRPr lang="zh-CN" altLang="en-US"/>
            </a:p>
          </p:txBody>
        </p:sp>
        <p:sp>
          <p:nvSpPr>
            <p:cNvPr id="25" name="Line 20"/>
            <p:cNvSpPr>
              <a:spLocks noChangeShapeType="1"/>
            </p:cNvSpPr>
            <p:nvPr/>
          </p:nvSpPr>
          <p:spPr bwMode="auto">
            <a:xfrm flipV="1">
              <a:off x="5591176" y="3608389"/>
              <a:ext cx="1587" cy="287337"/>
            </a:xfrm>
            <a:prstGeom prst="line">
              <a:avLst/>
            </a:prstGeom>
            <a:noFill/>
            <a:ln w="19050">
              <a:solidFill>
                <a:schemeClr val="tx1"/>
              </a:solidFill>
              <a:round/>
              <a:headEnd/>
              <a:tailEnd/>
            </a:ln>
          </p:spPr>
          <p:txBody>
            <a:bodyPr/>
            <a:lstStyle/>
            <a:p>
              <a:endParaRPr lang="zh-CN" altLang="en-US"/>
            </a:p>
          </p:txBody>
        </p:sp>
        <p:sp>
          <p:nvSpPr>
            <p:cNvPr id="26" name="Line 21"/>
            <p:cNvSpPr>
              <a:spLocks noChangeShapeType="1"/>
            </p:cNvSpPr>
            <p:nvPr/>
          </p:nvSpPr>
          <p:spPr bwMode="auto">
            <a:xfrm flipV="1">
              <a:off x="5875337" y="3605213"/>
              <a:ext cx="1588" cy="576262"/>
            </a:xfrm>
            <a:prstGeom prst="line">
              <a:avLst/>
            </a:prstGeom>
            <a:noFill/>
            <a:ln w="19050">
              <a:solidFill>
                <a:schemeClr val="tx1"/>
              </a:solidFill>
              <a:round/>
              <a:headEnd/>
              <a:tailEnd/>
            </a:ln>
          </p:spPr>
          <p:txBody>
            <a:bodyPr/>
            <a:lstStyle/>
            <a:p>
              <a:endParaRPr lang="zh-CN" altLang="en-US"/>
            </a:p>
          </p:txBody>
        </p:sp>
        <p:grpSp>
          <p:nvGrpSpPr>
            <p:cNvPr id="27" name="Group 22"/>
            <p:cNvGrpSpPr>
              <a:grpSpLocks/>
            </p:cNvGrpSpPr>
            <p:nvPr/>
          </p:nvGrpSpPr>
          <p:grpSpPr bwMode="auto">
            <a:xfrm>
              <a:off x="5519738" y="2898776"/>
              <a:ext cx="430213" cy="715963"/>
              <a:chOff x="2909" y="1526"/>
              <a:chExt cx="271" cy="451"/>
            </a:xfrm>
          </p:grpSpPr>
          <p:grpSp>
            <p:nvGrpSpPr>
              <p:cNvPr id="28" name="Group 23"/>
              <p:cNvGrpSpPr>
                <a:grpSpLocks/>
              </p:cNvGrpSpPr>
              <p:nvPr/>
            </p:nvGrpSpPr>
            <p:grpSpPr bwMode="auto">
              <a:xfrm>
                <a:off x="2909" y="1649"/>
                <a:ext cx="271" cy="328"/>
                <a:chOff x="2546" y="1649"/>
                <a:chExt cx="271" cy="328"/>
              </a:xfrm>
            </p:grpSpPr>
            <p:sp>
              <p:nvSpPr>
                <p:cNvPr id="30" name="Rectangle 24"/>
                <p:cNvSpPr>
                  <a:spLocks noChangeArrowheads="1"/>
                </p:cNvSpPr>
                <p:nvPr/>
              </p:nvSpPr>
              <p:spPr bwMode="auto">
                <a:xfrm>
                  <a:off x="2546" y="1705"/>
                  <a:ext cx="271" cy="272"/>
                </a:xfrm>
                <a:prstGeom prst="rect">
                  <a:avLst/>
                </a:prstGeom>
                <a:gradFill rotWithShape="1">
                  <a:gsLst>
                    <a:gs pos="0">
                      <a:srgbClr val="FFEFD1"/>
                    </a:gs>
                    <a:gs pos="64999">
                      <a:srgbClr val="F0EBD5"/>
                    </a:gs>
                    <a:gs pos="100000">
                      <a:srgbClr val="D1C39F"/>
                    </a:gs>
                  </a:gsLst>
                  <a:path path="shape">
                    <a:fillToRect l="50000" t="50000" r="50000" b="50000"/>
                  </a:path>
                </a:gradFill>
                <a:ln w="25400">
                  <a:solidFill>
                    <a:schemeClr val="tx1"/>
                  </a:solidFill>
                  <a:miter lim="800000"/>
                  <a:headEnd/>
                  <a:tailEnd/>
                </a:ln>
              </p:spPr>
              <p:txBody>
                <a:bodyPr wrap="none" anchor="ctr"/>
                <a:lstStyle/>
                <a:p>
                  <a:pPr algn="ctr"/>
                  <a:r>
                    <a:rPr lang="en-US" altLang="zh-CN">
                      <a:ea typeface="幼圆" pitchFamily="49" charset="-122"/>
                    </a:rPr>
                    <a:t>&amp;</a:t>
                  </a:r>
                </a:p>
              </p:txBody>
            </p:sp>
            <p:sp>
              <p:nvSpPr>
                <p:cNvPr id="31" name="Oval 25"/>
                <p:cNvSpPr>
                  <a:spLocks noChangeArrowheads="1"/>
                </p:cNvSpPr>
                <p:nvPr/>
              </p:nvSpPr>
              <p:spPr bwMode="auto">
                <a:xfrm>
                  <a:off x="2654" y="1649"/>
                  <a:ext cx="56" cy="56"/>
                </a:xfrm>
                <a:prstGeom prst="ellipse">
                  <a:avLst/>
                </a:prstGeom>
                <a:noFill/>
                <a:ln w="25400">
                  <a:solidFill>
                    <a:schemeClr val="tx1"/>
                  </a:solidFill>
                  <a:round/>
                  <a:headEnd/>
                  <a:tailEnd/>
                </a:ln>
              </p:spPr>
              <p:txBody>
                <a:bodyPr wrap="none" anchor="ctr"/>
                <a:lstStyle/>
                <a:p>
                  <a:endParaRPr lang="zh-CN" altLang="en-US"/>
                </a:p>
              </p:txBody>
            </p:sp>
          </p:grpSp>
          <p:sp>
            <p:nvSpPr>
              <p:cNvPr id="29" name="Line 26"/>
              <p:cNvSpPr>
                <a:spLocks noChangeShapeType="1"/>
              </p:cNvSpPr>
              <p:nvPr/>
            </p:nvSpPr>
            <p:spPr bwMode="auto">
              <a:xfrm flipV="1">
                <a:off x="3043" y="1526"/>
                <a:ext cx="0" cy="123"/>
              </a:xfrm>
              <a:prstGeom prst="line">
                <a:avLst/>
              </a:prstGeom>
              <a:noFill/>
              <a:ln w="19050">
                <a:solidFill>
                  <a:schemeClr val="tx1"/>
                </a:solidFill>
                <a:round/>
                <a:headEnd/>
                <a:tailEnd/>
              </a:ln>
            </p:spPr>
            <p:txBody>
              <a:bodyPr/>
              <a:lstStyle/>
              <a:p>
                <a:endParaRPr lang="zh-CN" altLang="en-US"/>
              </a:p>
            </p:txBody>
          </p:sp>
        </p:grpSp>
        <p:grpSp>
          <p:nvGrpSpPr>
            <p:cNvPr id="32" name="Group 27"/>
            <p:cNvGrpSpPr>
              <a:grpSpLocks/>
            </p:cNvGrpSpPr>
            <p:nvPr/>
          </p:nvGrpSpPr>
          <p:grpSpPr bwMode="auto">
            <a:xfrm>
              <a:off x="4943475" y="2757488"/>
              <a:ext cx="430212" cy="857250"/>
              <a:chOff x="2546" y="1437"/>
              <a:chExt cx="271" cy="540"/>
            </a:xfrm>
          </p:grpSpPr>
          <p:grpSp>
            <p:nvGrpSpPr>
              <p:cNvPr id="33" name="Group 28"/>
              <p:cNvGrpSpPr>
                <a:grpSpLocks/>
              </p:cNvGrpSpPr>
              <p:nvPr/>
            </p:nvGrpSpPr>
            <p:grpSpPr bwMode="auto">
              <a:xfrm>
                <a:off x="2546" y="1649"/>
                <a:ext cx="271" cy="328"/>
                <a:chOff x="2546" y="1649"/>
                <a:chExt cx="271" cy="328"/>
              </a:xfrm>
            </p:grpSpPr>
            <p:sp>
              <p:nvSpPr>
                <p:cNvPr id="35" name="Rectangle 29"/>
                <p:cNvSpPr>
                  <a:spLocks noChangeArrowheads="1"/>
                </p:cNvSpPr>
                <p:nvPr/>
              </p:nvSpPr>
              <p:spPr bwMode="auto">
                <a:xfrm>
                  <a:off x="2546" y="1705"/>
                  <a:ext cx="271" cy="272"/>
                </a:xfrm>
                <a:prstGeom prst="rect">
                  <a:avLst/>
                </a:prstGeom>
                <a:gradFill rotWithShape="1">
                  <a:gsLst>
                    <a:gs pos="0">
                      <a:srgbClr val="FFEFD1"/>
                    </a:gs>
                    <a:gs pos="64999">
                      <a:srgbClr val="F0EBD5"/>
                    </a:gs>
                    <a:gs pos="100000">
                      <a:srgbClr val="D1C39F"/>
                    </a:gs>
                  </a:gsLst>
                  <a:path path="shape">
                    <a:fillToRect l="50000" t="50000" r="50000" b="50000"/>
                  </a:path>
                </a:gradFill>
                <a:ln w="25400">
                  <a:solidFill>
                    <a:schemeClr val="tx1"/>
                  </a:solidFill>
                  <a:miter lim="800000"/>
                  <a:headEnd/>
                  <a:tailEnd/>
                </a:ln>
              </p:spPr>
              <p:txBody>
                <a:bodyPr wrap="none" anchor="ctr"/>
                <a:lstStyle/>
                <a:p>
                  <a:pPr algn="ctr"/>
                  <a:r>
                    <a:rPr lang="en-US" altLang="zh-CN">
                      <a:ea typeface="幼圆" pitchFamily="49" charset="-122"/>
                    </a:rPr>
                    <a:t>&amp;</a:t>
                  </a:r>
                </a:p>
              </p:txBody>
            </p:sp>
            <p:sp>
              <p:nvSpPr>
                <p:cNvPr id="36" name="Oval 30"/>
                <p:cNvSpPr>
                  <a:spLocks noChangeArrowheads="1"/>
                </p:cNvSpPr>
                <p:nvPr/>
              </p:nvSpPr>
              <p:spPr bwMode="auto">
                <a:xfrm>
                  <a:off x="2654" y="1649"/>
                  <a:ext cx="56" cy="56"/>
                </a:xfrm>
                <a:prstGeom prst="ellipse">
                  <a:avLst/>
                </a:prstGeom>
                <a:noFill/>
                <a:ln w="25400">
                  <a:solidFill>
                    <a:schemeClr val="tx1"/>
                  </a:solidFill>
                  <a:round/>
                  <a:headEnd/>
                  <a:tailEnd/>
                </a:ln>
              </p:spPr>
              <p:txBody>
                <a:bodyPr wrap="none" anchor="ctr"/>
                <a:lstStyle/>
                <a:p>
                  <a:endParaRPr lang="zh-CN" altLang="en-US"/>
                </a:p>
              </p:txBody>
            </p:sp>
          </p:grpSp>
          <p:sp>
            <p:nvSpPr>
              <p:cNvPr id="34" name="Line 31"/>
              <p:cNvSpPr>
                <a:spLocks noChangeShapeType="1"/>
              </p:cNvSpPr>
              <p:nvPr/>
            </p:nvSpPr>
            <p:spPr bwMode="auto">
              <a:xfrm flipV="1">
                <a:off x="2682" y="1437"/>
                <a:ext cx="0" cy="212"/>
              </a:xfrm>
              <a:prstGeom prst="line">
                <a:avLst/>
              </a:prstGeom>
              <a:noFill/>
              <a:ln w="19050">
                <a:solidFill>
                  <a:schemeClr val="tx1"/>
                </a:solidFill>
                <a:round/>
                <a:headEnd/>
                <a:tailEnd/>
              </a:ln>
            </p:spPr>
            <p:txBody>
              <a:bodyPr/>
              <a:lstStyle/>
              <a:p>
                <a:endParaRPr lang="zh-CN" altLang="en-US"/>
              </a:p>
            </p:txBody>
          </p:sp>
        </p:grpSp>
        <p:sp>
          <p:nvSpPr>
            <p:cNvPr id="37" name="Line 32"/>
            <p:cNvSpPr>
              <a:spLocks noChangeShapeType="1"/>
            </p:cNvSpPr>
            <p:nvPr/>
          </p:nvSpPr>
          <p:spPr bwMode="auto">
            <a:xfrm>
              <a:off x="5159376" y="2757489"/>
              <a:ext cx="573087" cy="1587"/>
            </a:xfrm>
            <a:prstGeom prst="line">
              <a:avLst/>
            </a:prstGeom>
            <a:noFill/>
            <a:ln w="19050">
              <a:solidFill>
                <a:schemeClr val="tx1"/>
              </a:solidFill>
              <a:round/>
              <a:headEnd/>
              <a:tailEnd/>
            </a:ln>
          </p:spPr>
          <p:txBody>
            <a:bodyPr/>
            <a:lstStyle/>
            <a:p>
              <a:endParaRPr lang="zh-CN" altLang="en-US"/>
            </a:p>
          </p:txBody>
        </p:sp>
        <p:sp>
          <p:nvSpPr>
            <p:cNvPr id="38" name="Line 33"/>
            <p:cNvSpPr>
              <a:spLocks noChangeShapeType="1"/>
            </p:cNvSpPr>
            <p:nvPr/>
          </p:nvSpPr>
          <p:spPr bwMode="auto">
            <a:xfrm flipV="1">
              <a:off x="4183063" y="2609850"/>
              <a:ext cx="3175" cy="852488"/>
            </a:xfrm>
            <a:prstGeom prst="line">
              <a:avLst/>
            </a:prstGeom>
            <a:noFill/>
            <a:ln w="19050">
              <a:solidFill>
                <a:schemeClr val="tx1"/>
              </a:solidFill>
              <a:round/>
              <a:headEnd/>
              <a:tailEnd/>
            </a:ln>
          </p:spPr>
          <p:txBody>
            <a:bodyPr/>
            <a:lstStyle/>
            <a:p>
              <a:endParaRPr lang="zh-CN" altLang="en-US"/>
            </a:p>
          </p:txBody>
        </p:sp>
        <p:grpSp>
          <p:nvGrpSpPr>
            <p:cNvPr id="39" name="Group 34"/>
            <p:cNvGrpSpPr>
              <a:grpSpLocks/>
            </p:cNvGrpSpPr>
            <p:nvPr/>
          </p:nvGrpSpPr>
          <p:grpSpPr bwMode="auto">
            <a:xfrm>
              <a:off x="4183062" y="2398714"/>
              <a:ext cx="1549400" cy="434975"/>
              <a:chOff x="2067" y="1211"/>
              <a:chExt cx="976" cy="274"/>
            </a:xfrm>
          </p:grpSpPr>
          <p:sp>
            <p:nvSpPr>
              <p:cNvPr id="40" name="Oval 35"/>
              <p:cNvSpPr>
                <a:spLocks noChangeArrowheads="1"/>
              </p:cNvSpPr>
              <p:nvPr/>
            </p:nvSpPr>
            <p:spPr bwMode="auto">
              <a:xfrm>
                <a:off x="2412" y="1317"/>
                <a:ext cx="56" cy="56"/>
              </a:xfrm>
              <a:prstGeom prst="ellipse">
                <a:avLst/>
              </a:prstGeom>
              <a:noFill/>
              <a:ln w="25400">
                <a:solidFill>
                  <a:schemeClr val="tx1"/>
                </a:solidFill>
                <a:round/>
                <a:headEnd/>
                <a:tailEnd/>
              </a:ln>
            </p:spPr>
            <p:txBody>
              <a:bodyPr wrap="none" anchor="ctr"/>
              <a:lstStyle/>
              <a:p>
                <a:endParaRPr lang="zh-CN" altLang="en-US"/>
              </a:p>
            </p:txBody>
          </p:sp>
          <p:sp>
            <p:nvSpPr>
              <p:cNvPr id="41" name="Line 36"/>
              <p:cNvSpPr>
                <a:spLocks noChangeShapeType="1"/>
              </p:cNvSpPr>
              <p:nvPr/>
            </p:nvSpPr>
            <p:spPr bwMode="auto">
              <a:xfrm flipH="1">
                <a:off x="2468" y="1344"/>
                <a:ext cx="575" cy="0"/>
              </a:xfrm>
              <a:prstGeom prst="line">
                <a:avLst/>
              </a:prstGeom>
              <a:noFill/>
              <a:ln w="19050">
                <a:solidFill>
                  <a:schemeClr val="tx1"/>
                </a:solidFill>
                <a:round/>
                <a:headEnd/>
                <a:tailEnd/>
              </a:ln>
            </p:spPr>
            <p:txBody>
              <a:bodyPr/>
              <a:lstStyle/>
              <a:p>
                <a:endParaRPr lang="zh-CN" altLang="en-US"/>
              </a:p>
            </p:txBody>
          </p:sp>
          <p:sp>
            <p:nvSpPr>
              <p:cNvPr id="42" name="Line 37"/>
              <p:cNvSpPr>
                <a:spLocks noChangeShapeType="1"/>
              </p:cNvSpPr>
              <p:nvPr/>
            </p:nvSpPr>
            <p:spPr bwMode="auto">
              <a:xfrm>
                <a:off x="2067" y="1344"/>
                <a:ext cx="74" cy="0"/>
              </a:xfrm>
              <a:prstGeom prst="line">
                <a:avLst/>
              </a:prstGeom>
              <a:noFill/>
              <a:ln w="19050">
                <a:solidFill>
                  <a:schemeClr val="tx1"/>
                </a:solidFill>
                <a:round/>
                <a:headEnd/>
                <a:tailEnd/>
              </a:ln>
            </p:spPr>
            <p:txBody>
              <a:bodyPr/>
              <a:lstStyle/>
              <a:p>
                <a:endParaRPr lang="zh-CN" altLang="en-US"/>
              </a:p>
            </p:txBody>
          </p:sp>
          <p:sp>
            <p:nvSpPr>
              <p:cNvPr id="43" name="Rectangle 38"/>
              <p:cNvSpPr>
                <a:spLocks noChangeArrowheads="1"/>
              </p:cNvSpPr>
              <p:nvPr/>
            </p:nvSpPr>
            <p:spPr bwMode="auto">
              <a:xfrm>
                <a:off x="2141" y="1211"/>
                <a:ext cx="271" cy="274"/>
              </a:xfrm>
              <a:prstGeom prst="rect">
                <a:avLst/>
              </a:prstGeom>
              <a:noFill/>
              <a:ln w="25400">
                <a:solidFill>
                  <a:schemeClr val="tx1"/>
                </a:solidFill>
                <a:miter lim="800000"/>
                <a:headEnd/>
                <a:tailEnd/>
              </a:ln>
            </p:spPr>
            <p:txBody>
              <a:bodyPr wrap="none" anchor="ctr"/>
              <a:lstStyle/>
              <a:p>
                <a:pPr algn="ctr"/>
                <a:r>
                  <a:rPr lang="en-US" altLang="zh-CN">
                    <a:solidFill>
                      <a:srgbClr val="FF3300"/>
                    </a:solidFill>
                    <a:ea typeface="幼圆" pitchFamily="49" charset="-122"/>
                  </a:rPr>
                  <a:t>1</a:t>
                </a:r>
              </a:p>
            </p:txBody>
          </p:sp>
        </p:grpSp>
        <p:grpSp>
          <p:nvGrpSpPr>
            <p:cNvPr id="44" name="Group 39"/>
            <p:cNvGrpSpPr>
              <a:grpSpLocks/>
            </p:cNvGrpSpPr>
            <p:nvPr/>
          </p:nvGrpSpPr>
          <p:grpSpPr bwMode="auto">
            <a:xfrm>
              <a:off x="2581275" y="3270251"/>
              <a:ext cx="1604962" cy="1843088"/>
              <a:chOff x="1058" y="1760"/>
              <a:chExt cx="1011" cy="1161"/>
            </a:xfrm>
          </p:grpSpPr>
          <p:sp>
            <p:nvSpPr>
              <p:cNvPr id="45" name="Line 40"/>
              <p:cNvSpPr>
                <a:spLocks noChangeShapeType="1"/>
              </p:cNvSpPr>
              <p:nvPr/>
            </p:nvSpPr>
            <p:spPr bwMode="auto">
              <a:xfrm>
                <a:off x="1883" y="2423"/>
                <a:ext cx="186" cy="0"/>
              </a:xfrm>
              <a:prstGeom prst="line">
                <a:avLst/>
              </a:prstGeom>
              <a:noFill/>
              <a:ln w="19050">
                <a:solidFill>
                  <a:schemeClr val="tx1"/>
                </a:solidFill>
                <a:round/>
                <a:headEnd/>
                <a:tailEnd/>
              </a:ln>
            </p:spPr>
            <p:txBody>
              <a:bodyPr/>
              <a:lstStyle/>
              <a:p>
                <a:endParaRPr lang="zh-CN" altLang="en-US"/>
              </a:p>
            </p:txBody>
          </p:sp>
          <p:sp>
            <p:nvSpPr>
              <p:cNvPr id="46" name="Line 41"/>
              <p:cNvSpPr>
                <a:spLocks noChangeShapeType="1"/>
              </p:cNvSpPr>
              <p:nvPr/>
            </p:nvSpPr>
            <p:spPr bwMode="auto">
              <a:xfrm>
                <a:off x="1883" y="2335"/>
                <a:ext cx="186" cy="0"/>
              </a:xfrm>
              <a:prstGeom prst="line">
                <a:avLst/>
              </a:prstGeom>
              <a:noFill/>
              <a:ln w="19050">
                <a:solidFill>
                  <a:schemeClr val="tx1"/>
                </a:solidFill>
                <a:round/>
                <a:headEnd/>
                <a:tailEnd/>
              </a:ln>
            </p:spPr>
            <p:txBody>
              <a:bodyPr/>
              <a:lstStyle/>
              <a:p>
                <a:endParaRPr lang="zh-CN" altLang="en-US"/>
              </a:p>
            </p:txBody>
          </p:sp>
          <p:sp>
            <p:nvSpPr>
              <p:cNvPr id="47" name="Line 42"/>
              <p:cNvSpPr>
                <a:spLocks noChangeShapeType="1"/>
              </p:cNvSpPr>
              <p:nvPr/>
            </p:nvSpPr>
            <p:spPr bwMode="auto">
              <a:xfrm>
                <a:off x="1882" y="2243"/>
                <a:ext cx="185" cy="0"/>
              </a:xfrm>
              <a:prstGeom prst="line">
                <a:avLst/>
              </a:prstGeom>
              <a:noFill/>
              <a:ln w="19050">
                <a:solidFill>
                  <a:schemeClr val="tx1"/>
                </a:solidFill>
                <a:round/>
                <a:headEnd/>
                <a:tailEnd/>
              </a:ln>
            </p:spPr>
            <p:txBody>
              <a:bodyPr/>
              <a:lstStyle/>
              <a:p>
                <a:endParaRPr lang="zh-CN" altLang="en-US"/>
              </a:p>
            </p:txBody>
          </p:sp>
          <p:sp>
            <p:nvSpPr>
              <p:cNvPr id="48" name="Line 43"/>
              <p:cNvSpPr>
                <a:spLocks noChangeShapeType="1"/>
              </p:cNvSpPr>
              <p:nvPr/>
            </p:nvSpPr>
            <p:spPr bwMode="auto">
              <a:xfrm>
                <a:off x="1882" y="2153"/>
                <a:ext cx="185" cy="0"/>
              </a:xfrm>
              <a:prstGeom prst="line">
                <a:avLst/>
              </a:prstGeom>
              <a:noFill/>
              <a:ln w="19050">
                <a:solidFill>
                  <a:schemeClr val="tx1"/>
                </a:solidFill>
                <a:round/>
                <a:headEnd/>
                <a:tailEnd/>
              </a:ln>
            </p:spPr>
            <p:txBody>
              <a:bodyPr/>
              <a:lstStyle/>
              <a:p>
                <a:endParaRPr lang="zh-CN" altLang="en-US"/>
              </a:p>
            </p:txBody>
          </p:sp>
          <p:grpSp>
            <p:nvGrpSpPr>
              <p:cNvPr id="49" name="Group 44"/>
              <p:cNvGrpSpPr>
                <a:grpSpLocks/>
              </p:cNvGrpSpPr>
              <p:nvPr/>
            </p:nvGrpSpPr>
            <p:grpSpPr bwMode="auto">
              <a:xfrm>
                <a:off x="1058" y="1760"/>
                <a:ext cx="981" cy="1161"/>
                <a:chOff x="1058" y="1760"/>
                <a:chExt cx="981" cy="1161"/>
              </a:xfrm>
            </p:grpSpPr>
            <p:grpSp>
              <p:nvGrpSpPr>
                <p:cNvPr id="50" name="Group 45"/>
                <p:cNvGrpSpPr>
                  <a:grpSpLocks/>
                </p:cNvGrpSpPr>
                <p:nvPr/>
              </p:nvGrpSpPr>
              <p:grpSpPr bwMode="auto">
                <a:xfrm>
                  <a:off x="1146" y="1760"/>
                  <a:ext cx="736" cy="1113"/>
                  <a:chOff x="1146" y="1760"/>
                  <a:chExt cx="736" cy="1113"/>
                </a:xfrm>
              </p:grpSpPr>
              <p:sp>
                <p:nvSpPr>
                  <p:cNvPr id="65" name="Rectangle 46"/>
                  <p:cNvSpPr>
                    <a:spLocks noChangeArrowheads="1"/>
                  </p:cNvSpPr>
                  <p:nvPr/>
                </p:nvSpPr>
                <p:spPr bwMode="auto">
                  <a:xfrm>
                    <a:off x="1332" y="1792"/>
                    <a:ext cx="550" cy="1081"/>
                  </a:xfrm>
                  <a:prstGeom prst="rect">
                    <a:avLst/>
                  </a:prstGeom>
                  <a:noFill/>
                  <a:ln w="25400">
                    <a:solidFill>
                      <a:schemeClr val="tx1"/>
                    </a:solidFill>
                    <a:miter lim="800000"/>
                    <a:headEnd/>
                    <a:tailEnd/>
                  </a:ln>
                </p:spPr>
                <p:txBody>
                  <a:bodyPr wrap="none" anchor="ctr"/>
                  <a:lstStyle/>
                  <a:p>
                    <a:endParaRPr lang="zh-CN" altLang="en-US"/>
                  </a:p>
                </p:txBody>
              </p:sp>
              <p:sp>
                <p:nvSpPr>
                  <p:cNvPr id="66" name="Line 47"/>
                  <p:cNvSpPr>
                    <a:spLocks noChangeShapeType="1"/>
                  </p:cNvSpPr>
                  <p:nvPr/>
                </p:nvSpPr>
                <p:spPr bwMode="auto">
                  <a:xfrm>
                    <a:off x="1146" y="1881"/>
                    <a:ext cx="186" cy="0"/>
                  </a:xfrm>
                  <a:prstGeom prst="line">
                    <a:avLst/>
                  </a:prstGeom>
                  <a:noFill/>
                  <a:ln w="19050">
                    <a:solidFill>
                      <a:schemeClr val="tx1"/>
                    </a:solidFill>
                    <a:round/>
                    <a:headEnd/>
                    <a:tailEnd/>
                  </a:ln>
                </p:spPr>
                <p:txBody>
                  <a:bodyPr/>
                  <a:lstStyle/>
                  <a:p>
                    <a:endParaRPr lang="zh-CN" altLang="en-US"/>
                  </a:p>
                </p:txBody>
              </p:sp>
              <p:sp>
                <p:nvSpPr>
                  <p:cNvPr id="67" name="Line 48"/>
                  <p:cNvSpPr>
                    <a:spLocks noChangeShapeType="1"/>
                  </p:cNvSpPr>
                  <p:nvPr/>
                </p:nvSpPr>
                <p:spPr bwMode="auto">
                  <a:xfrm>
                    <a:off x="1146" y="1972"/>
                    <a:ext cx="186" cy="0"/>
                  </a:xfrm>
                  <a:prstGeom prst="line">
                    <a:avLst/>
                  </a:prstGeom>
                  <a:noFill/>
                  <a:ln w="19050">
                    <a:solidFill>
                      <a:schemeClr val="tx1"/>
                    </a:solidFill>
                    <a:round/>
                    <a:headEnd/>
                    <a:tailEnd/>
                  </a:ln>
                </p:spPr>
                <p:txBody>
                  <a:bodyPr/>
                  <a:lstStyle/>
                  <a:p>
                    <a:endParaRPr lang="zh-CN" altLang="en-US"/>
                  </a:p>
                </p:txBody>
              </p:sp>
              <p:sp>
                <p:nvSpPr>
                  <p:cNvPr id="68" name="Line 49"/>
                  <p:cNvSpPr>
                    <a:spLocks noChangeShapeType="1"/>
                  </p:cNvSpPr>
                  <p:nvPr/>
                </p:nvSpPr>
                <p:spPr bwMode="auto">
                  <a:xfrm>
                    <a:off x="1146" y="2063"/>
                    <a:ext cx="186" cy="0"/>
                  </a:xfrm>
                  <a:prstGeom prst="line">
                    <a:avLst/>
                  </a:prstGeom>
                  <a:noFill/>
                  <a:ln w="19050">
                    <a:solidFill>
                      <a:schemeClr val="tx1"/>
                    </a:solidFill>
                    <a:round/>
                    <a:headEnd/>
                    <a:tailEnd/>
                  </a:ln>
                </p:spPr>
                <p:txBody>
                  <a:bodyPr/>
                  <a:lstStyle/>
                  <a:p>
                    <a:endParaRPr lang="zh-CN" altLang="en-US"/>
                  </a:p>
                </p:txBody>
              </p:sp>
              <p:sp>
                <p:nvSpPr>
                  <p:cNvPr id="69" name="Line 50"/>
                  <p:cNvSpPr>
                    <a:spLocks noChangeShapeType="1"/>
                  </p:cNvSpPr>
                  <p:nvPr/>
                </p:nvSpPr>
                <p:spPr bwMode="auto">
                  <a:xfrm>
                    <a:off x="1146" y="2154"/>
                    <a:ext cx="186" cy="0"/>
                  </a:xfrm>
                  <a:prstGeom prst="line">
                    <a:avLst/>
                  </a:prstGeom>
                  <a:noFill/>
                  <a:ln w="19050">
                    <a:solidFill>
                      <a:schemeClr val="tx1"/>
                    </a:solidFill>
                    <a:round/>
                    <a:headEnd/>
                    <a:tailEnd/>
                  </a:ln>
                </p:spPr>
                <p:txBody>
                  <a:bodyPr/>
                  <a:lstStyle/>
                  <a:p>
                    <a:endParaRPr lang="zh-CN" altLang="en-US"/>
                  </a:p>
                </p:txBody>
              </p:sp>
              <p:sp>
                <p:nvSpPr>
                  <p:cNvPr id="70" name="Line 51"/>
                  <p:cNvSpPr>
                    <a:spLocks noChangeShapeType="1"/>
                  </p:cNvSpPr>
                  <p:nvPr/>
                </p:nvSpPr>
                <p:spPr bwMode="auto">
                  <a:xfrm>
                    <a:off x="1146" y="2334"/>
                    <a:ext cx="186" cy="0"/>
                  </a:xfrm>
                  <a:prstGeom prst="line">
                    <a:avLst/>
                  </a:prstGeom>
                  <a:noFill/>
                  <a:ln w="19050">
                    <a:solidFill>
                      <a:schemeClr val="tx1"/>
                    </a:solidFill>
                    <a:round/>
                    <a:headEnd/>
                    <a:tailEnd/>
                  </a:ln>
                </p:spPr>
                <p:txBody>
                  <a:bodyPr/>
                  <a:lstStyle/>
                  <a:p>
                    <a:endParaRPr lang="zh-CN" altLang="en-US"/>
                  </a:p>
                </p:txBody>
              </p:sp>
              <p:sp>
                <p:nvSpPr>
                  <p:cNvPr id="71" name="Line 52"/>
                  <p:cNvSpPr>
                    <a:spLocks noChangeShapeType="1"/>
                  </p:cNvSpPr>
                  <p:nvPr/>
                </p:nvSpPr>
                <p:spPr bwMode="auto">
                  <a:xfrm>
                    <a:off x="1146" y="2423"/>
                    <a:ext cx="186" cy="0"/>
                  </a:xfrm>
                  <a:prstGeom prst="line">
                    <a:avLst/>
                  </a:prstGeom>
                  <a:noFill/>
                  <a:ln w="19050">
                    <a:solidFill>
                      <a:schemeClr val="tx1"/>
                    </a:solidFill>
                    <a:round/>
                    <a:headEnd/>
                    <a:tailEnd/>
                  </a:ln>
                </p:spPr>
                <p:txBody>
                  <a:bodyPr/>
                  <a:lstStyle/>
                  <a:p>
                    <a:endParaRPr lang="zh-CN" altLang="en-US"/>
                  </a:p>
                </p:txBody>
              </p:sp>
              <p:sp>
                <p:nvSpPr>
                  <p:cNvPr id="72" name="Line 53"/>
                  <p:cNvSpPr>
                    <a:spLocks noChangeShapeType="1"/>
                  </p:cNvSpPr>
                  <p:nvPr/>
                </p:nvSpPr>
                <p:spPr bwMode="auto">
                  <a:xfrm>
                    <a:off x="1146" y="2514"/>
                    <a:ext cx="186" cy="0"/>
                  </a:xfrm>
                  <a:prstGeom prst="line">
                    <a:avLst/>
                  </a:prstGeom>
                  <a:noFill/>
                  <a:ln w="19050">
                    <a:solidFill>
                      <a:schemeClr val="tx1"/>
                    </a:solidFill>
                    <a:round/>
                    <a:headEnd/>
                    <a:tailEnd/>
                  </a:ln>
                </p:spPr>
                <p:txBody>
                  <a:bodyPr/>
                  <a:lstStyle/>
                  <a:p>
                    <a:endParaRPr lang="zh-CN" altLang="en-US"/>
                  </a:p>
                </p:txBody>
              </p:sp>
              <p:sp>
                <p:nvSpPr>
                  <p:cNvPr id="73" name="Line 54"/>
                  <p:cNvSpPr>
                    <a:spLocks noChangeShapeType="1"/>
                  </p:cNvSpPr>
                  <p:nvPr/>
                </p:nvSpPr>
                <p:spPr bwMode="auto">
                  <a:xfrm>
                    <a:off x="1146" y="2605"/>
                    <a:ext cx="186" cy="0"/>
                  </a:xfrm>
                  <a:prstGeom prst="line">
                    <a:avLst/>
                  </a:prstGeom>
                  <a:noFill/>
                  <a:ln w="19050">
                    <a:solidFill>
                      <a:schemeClr val="tx1"/>
                    </a:solidFill>
                    <a:round/>
                    <a:headEnd/>
                    <a:tailEnd/>
                  </a:ln>
                </p:spPr>
                <p:txBody>
                  <a:bodyPr/>
                  <a:lstStyle/>
                  <a:p>
                    <a:endParaRPr lang="zh-CN" altLang="en-US"/>
                  </a:p>
                </p:txBody>
              </p:sp>
              <p:sp>
                <p:nvSpPr>
                  <p:cNvPr id="74" name="Line 55"/>
                  <p:cNvSpPr>
                    <a:spLocks noChangeShapeType="1"/>
                  </p:cNvSpPr>
                  <p:nvPr/>
                </p:nvSpPr>
                <p:spPr bwMode="auto">
                  <a:xfrm>
                    <a:off x="1146" y="2786"/>
                    <a:ext cx="186" cy="0"/>
                  </a:xfrm>
                  <a:prstGeom prst="line">
                    <a:avLst/>
                  </a:prstGeom>
                  <a:noFill/>
                  <a:ln w="19050">
                    <a:solidFill>
                      <a:schemeClr val="tx1"/>
                    </a:solidFill>
                    <a:round/>
                    <a:headEnd/>
                    <a:tailEnd/>
                  </a:ln>
                </p:spPr>
                <p:txBody>
                  <a:bodyPr/>
                  <a:lstStyle/>
                  <a:p>
                    <a:endParaRPr lang="zh-CN" altLang="en-US"/>
                  </a:p>
                </p:txBody>
              </p:sp>
              <p:graphicFrame>
                <p:nvGraphicFramePr>
                  <p:cNvPr id="75" name="Object 56"/>
                  <p:cNvGraphicFramePr>
                    <a:graphicFrameLocks noChangeAspect="1"/>
                  </p:cNvGraphicFramePr>
                  <p:nvPr/>
                </p:nvGraphicFramePr>
                <p:xfrm>
                  <a:off x="1362" y="1817"/>
                  <a:ext cx="84" cy="128"/>
                </p:xfrm>
                <a:graphic>
                  <a:graphicData uri="http://schemas.openxmlformats.org/presentationml/2006/ole">
                    <mc:AlternateContent xmlns:mc="http://schemas.openxmlformats.org/markup-compatibility/2006">
                      <mc:Choice xmlns:v="urn:schemas-microsoft-com:vml" Requires="v">
                        <p:oleObj name="公式" r:id="rId6" imgW="114120" imgH="177480" progId="Equations">
                          <p:embed/>
                        </p:oleObj>
                      </mc:Choice>
                      <mc:Fallback>
                        <p:oleObj name="公式" r:id="rId6" imgW="114120" imgH="177480" progId="Equations">
                          <p:embed/>
                          <p:pic>
                            <p:nvPicPr>
                              <p:cNvPr id="0"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2" y="1817"/>
                                <a:ext cx="84"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 name="Object 57"/>
                  <p:cNvGraphicFramePr>
                    <a:graphicFrameLocks noChangeAspect="1"/>
                  </p:cNvGraphicFramePr>
                  <p:nvPr/>
                </p:nvGraphicFramePr>
                <p:xfrm>
                  <a:off x="1361" y="1912"/>
                  <a:ext cx="92" cy="120"/>
                </p:xfrm>
                <a:graphic>
                  <a:graphicData uri="http://schemas.openxmlformats.org/presentationml/2006/ole">
                    <mc:AlternateContent xmlns:mc="http://schemas.openxmlformats.org/markup-compatibility/2006">
                      <mc:Choice xmlns:v="urn:schemas-microsoft-com:vml" Requires="v">
                        <p:oleObj name="公式" r:id="rId8" imgW="126720" imgH="164880" progId="Equations">
                          <p:embed/>
                        </p:oleObj>
                      </mc:Choice>
                      <mc:Fallback>
                        <p:oleObj name="公式" r:id="rId8" imgW="126720" imgH="164880" progId="Equations">
                          <p:embed/>
                          <p:pic>
                            <p:nvPicPr>
                              <p:cNvPr id="0" name="Object 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1" y="1912"/>
                                <a:ext cx="92" cy="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 name="Object 58"/>
                  <p:cNvGraphicFramePr>
                    <a:graphicFrameLocks noChangeAspect="1"/>
                  </p:cNvGraphicFramePr>
                  <p:nvPr/>
                </p:nvGraphicFramePr>
                <p:xfrm>
                  <a:off x="1371" y="2004"/>
                  <a:ext cx="65" cy="119"/>
                </p:xfrm>
                <a:graphic>
                  <a:graphicData uri="http://schemas.openxmlformats.org/presentationml/2006/ole">
                    <mc:AlternateContent xmlns:mc="http://schemas.openxmlformats.org/markup-compatibility/2006">
                      <mc:Choice xmlns:v="urn:schemas-microsoft-com:vml" Requires="v">
                        <p:oleObj name="公式" r:id="rId10" imgW="88560" imgH="164880" progId="Equations">
                          <p:embed/>
                        </p:oleObj>
                      </mc:Choice>
                      <mc:Fallback>
                        <p:oleObj name="公式" r:id="rId10" imgW="88560" imgH="164880" progId="Equations">
                          <p:embed/>
                          <p:pic>
                            <p:nvPicPr>
                              <p:cNvPr id="0" name="Object 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1" y="2004"/>
                                <a:ext cx="65"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 name="Object 59"/>
                  <p:cNvGraphicFramePr>
                    <a:graphicFrameLocks noChangeAspect="1"/>
                  </p:cNvGraphicFramePr>
                  <p:nvPr/>
                </p:nvGraphicFramePr>
                <p:xfrm>
                  <a:off x="1365" y="2090"/>
                  <a:ext cx="93" cy="128"/>
                </p:xfrm>
                <a:graphic>
                  <a:graphicData uri="http://schemas.openxmlformats.org/presentationml/2006/ole">
                    <mc:AlternateContent xmlns:mc="http://schemas.openxmlformats.org/markup-compatibility/2006">
                      <mc:Choice xmlns:v="urn:schemas-microsoft-com:vml" Requires="v">
                        <p:oleObj name="公式" r:id="rId12" imgW="126720" imgH="177480" progId="Equations">
                          <p:embed/>
                        </p:oleObj>
                      </mc:Choice>
                      <mc:Fallback>
                        <p:oleObj name="公式" r:id="rId12" imgW="126720" imgH="177480" progId="Equations">
                          <p:embed/>
                          <p:pic>
                            <p:nvPicPr>
                              <p:cNvPr id="0" name="Object 5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65" y="2090"/>
                                <a:ext cx="93"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 name="AutoShape 60"/>
                  <p:cNvSpPr>
                    <a:spLocks/>
                  </p:cNvSpPr>
                  <p:nvPr/>
                </p:nvSpPr>
                <p:spPr bwMode="auto">
                  <a:xfrm>
                    <a:off x="1453" y="1881"/>
                    <a:ext cx="43" cy="272"/>
                  </a:xfrm>
                  <a:prstGeom prst="rightBrace">
                    <a:avLst>
                      <a:gd name="adj1" fmla="val 52713"/>
                      <a:gd name="adj2" fmla="val 50000"/>
                    </a:avLst>
                  </a:prstGeom>
                  <a:noFill/>
                  <a:ln w="19050">
                    <a:solidFill>
                      <a:schemeClr val="tx1"/>
                    </a:solidFill>
                    <a:round/>
                    <a:headEnd/>
                    <a:tailEnd/>
                  </a:ln>
                </p:spPr>
                <p:txBody>
                  <a:bodyPr wrap="none" anchor="ctr"/>
                  <a:lstStyle/>
                  <a:p>
                    <a:endParaRPr lang="zh-CN" altLang="en-US"/>
                  </a:p>
                </p:txBody>
              </p:sp>
              <p:graphicFrame>
                <p:nvGraphicFramePr>
                  <p:cNvPr id="80" name="Object 61"/>
                  <p:cNvGraphicFramePr>
                    <a:graphicFrameLocks noChangeAspect="1"/>
                  </p:cNvGraphicFramePr>
                  <p:nvPr/>
                </p:nvGraphicFramePr>
                <p:xfrm>
                  <a:off x="1504" y="1966"/>
                  <a:ext cx="111" cy="119"/>
                </p:xfrm>
                <a:graphic>
                  <a:graphicData uri="http://schemas.openxmlformats.org/presentationml/2006/ole">
                    <mc:AlternateContent xmlns:mc="http://schemas.openxmlformats.org/markup-compatibility/2006">
                      <mc:Choice xmlns:v="urn:schemas-microsoft-com:vml" Requires="v">
                        <p:oleObj name="公式" r:id="rId14" imgW="152280" imgH="164880" progId="Equations">
                          <p:embed/>
                        </p:oleObj>
                      </mc:Choice>
                      <mc:Fallback>
                        <p:oleObj name="公式" r:id="rId14" imgW="152280" imgH="164880" progId="Equations">
                          <p:embed/>
                          <p:pic>
                            <p:nvPicPr>
                              <p:cNvPr id="0" name="Object 6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04" y="1966"/>
                                <a:ext cx="111"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 name="Text Box 62"/>
                  <p:cNvSpPr txBox="1">
                    <a:spLocks noChangeArrowheads="1"/>
                  </p:cNvSpPr>
                  <p:nvPr/>
                </p:nvSpPr>
                <p:spPr bwMode="auto">
                  <a:xfrm>
                    <a:off x="1530" y="1760"/>
                    <a:ext cx="228" cy="327"/>
                  </a:xfrm>
                  <a:prstGeom prst="rect">
                    <a:avLst/>
                  </a:prstGeom>
                  <a:noFill/>
                  <a:ln w="9525">
                    <a:noFill/>
                    <a:miter lim="800000"/>
                    <a:headEnd/>
                    <a:tailEnd/>
                  </a:ln>
                </p:spPr>
                <p:txBody>
                  <a:bodyPr>
                    <a:spAutoFit/>
                  </a:bodyPr>
                  <a:lstStyle/>
                  <a:p>
                    <a:pPr>
                      <a:spcBef>
                        <a:spcPct val="50000"/>
                      </a:spcBef>
                    </a:pPr>
                    <a:r>
                      <a:rPr lang="el-GR" altLang="zh-CN" sz="2800" dirty="0">
                        <a:solidFill>
                          <a:srgbClr val="FF0000"/>
                        </a:solidFill>
                        <a:ea typeface="幼圆" pitchFamily="49" charset="-122"/>
                        <a:cs typeface="Arial" charset="0"/>
                      </a:rPr>
                      <a:t>Σ</a:t>
                    </a:r>
                  </a:p>
                </p:txBody>
              </p:sp>
              <p:graphicFrame>
                <p:nvGraphicFramePr>
                  <p:cNvPr id="82" name="Object 63"/>
                  <p:cNvGraphicFramePr>
                    <a:graphicFrameLocks noChangeAspect="1"/>
                  </p:cNvGraphicFramePr>
                  <p:nvPr/>
                </p:nvGraphicFramePr>
                <p:xfrm>
                  <a:off x="1725" y="1800"/>
                  <a:ext cx="157" cy="165"/>
                </p:xfrm>
                <a:graphic>
                  <a:graphicData uri="http://schemas.openxmlformats.org/presentationml/2006/ole">
                    <mc:AlternateContent xmlns:mc="http://schemas.openxmlformats.org/markup-compatibility/2006">
                      <mc:Choice xmlns:v="urn:schemas-microsoft-com:vml" Requires="v">
                        <p:oleObj name="公式" r:id="rId16" imgW="215640" imgH="228600" progId="Equations">
                          <p:embed/>
                        </p:oleObj>
                      </mc:Choice>
                      <mc:Fallback>
                        <p:oleObj name="公式" r:id="rId16" imgW="215640" imgH="228600" progId="Equations">
                          <p:embed/>
                          <p:pic>
                            <p:nvPicPr>
                              <p:cNvPr id="0" name="Object 6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25" y="1800"/>
                                <a:ext cx="157"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 name="Object 64"/>
                  <p:cNvGraphicFramePr>
                    <a:graphicFrameLocks noChangeAspect="1"/>
                  </p:cNvGraphicFramePr>
                  <p:nvPr/>
                </p:nvGraphicFramePr>
                <p:xfrm>
                  <a:off x="1504" y="2396"/>
                  <a:ext cx="111" cy="147"/>
                </p:xfrm>
                <a:graphic>
                  <a:graphicData uri="http://schemas.openxmlformats.org/presentationml/2006/ole">
                    <mc:AlternateContent xmlns:mc="http://schemas.openxmlformats.org/markup-compatibility/2006">
                      <mc:Choice xmlns:v="urn:schemas-microsoft-com:vml" Requires="v">
                        <p:oleObj name="公式" r:id="rId18" imgW="152280" imgH="203040" progId="Equations">
                          <p:embed/>
                        </p:oleObj>
                      </mc:Choice>
                      <mc:Fallback>
                        <p:oleObj name="公式" r:id="rId18" imgW="152280" imgH="203040" progId="Equations">
                          <p:embed/>
                          <p:pic>
                            <p:nvPicPr>
                              <p:cNvPr id="0" name="Object 6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04" y="2396"/>
                                <a:ext cx="111" cy="1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 name="Object 65"/>
                  <p:cNvGraphicFramePr>
                    <a:graphicFrameLocks noChangeAspect="1"/>
                  </p:cNvGraphicFramePr>
                  <p:nvPr/>
                </p:nvGraphicFramePr>
                <p:xfrm>
                  <a:off x="1364" y="2270"/>
                  <a:ext cx="84" cy="128"/>
                </p:xfrm>
                <a:graphic>
                  <a:graphicData uri="http://schemas.openxmlformats.org/presentationml/2006/ole">
                    <mc:AlternateContent xmlns:mc="http://schemas.openxmlformats.org/markup-compatibility/2006">
                      <mc:Choice xmlns:v="urn:schemas-microsoft-com:vml" Requires="v">
                        <p:oleObj name="公式" r:id="rId20" imgW="114120" imgH="177480" progId="Equations">
                          <p:embed/>
                        </p:oleObj>
                      </mc:Choice>
                      <mc:Fallback>
                        <p:oleObj name="公式" r:id="rId20" imgW="114120" imgH="177480" progId="Equations">
                          <p:embed/>
                          <p:pic>
                            <p:nvPicPr>
                              <p:cNvPr id="0" name="Object 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4" y="2270"/>
                                <a:ext cx="84"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 name="Object 66"/>
                  <p:cNvGraphicFramePr>
                    <a:graphicFrameLocks noChangeAspect="1"/>
                  </p:cNvGraphicFramePr>
                  <p:nvPr/>
                </p:nvGraphicFramePr>
                <p:xfrm>
                  <a:off x="1363" y="2366"/>
                  <a:ext cx="93" cy="119"/>
                </p:xfrm>
                <a:graphic>
                  <a:graphicData uri="http://schemas.openxmlformats.org/presentationml/2006/ole">
                    <mc:AlternateContent xmlns:mc="http://schemas.openxmlformats.org/markup-compatibility/2006">
                      <mc:Choice xmlns:v="urn:schemas-microsoft-com:vml" Requires="v">
                        <p:oleObj name="公式" r:id="rId21" imgW="126720" imgH="164880" progId="Equations">
                          <p:embed/>
                        </p:oleObj>
                      </mc:Choice>
                      <mc:Fallback>
                        <p:oleObj name="公式" r:id="rId21" imgW="126720" imgH="164880" progId="Equations">
                          <p:embed/>
                          <p:pic>
                            <p:nvPicPr>
                              <p:cNvPr id="0" name="Object 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3" y="2366"/>
                                <a:ext cx="93"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 name="Object 67"/>
                  <p:cNvGraphicFramePr>
                    <a:graphicFrameLocks noChangeAspect="1"/>
                  </p:cNvGraphicFramePr>
                  <p:nvPr/>
                </p:nvGraphicFramePr>
                <p:xfrm>
                  <a:off x="1374" y="2457"/>
                  <a:ext cx="64" cy="119"/>
                </p:xfrm>
                <a:graphic>
                  <a:graphicData uri="http://schemas.openxmlformats.org/presentationml/2006/ole">
                    <mc:AlternateContent xmlns:mc="http://schemas.openxmlformats.org/markup-compatibility/2006">
                      <mc:Choice xmlns:v="urn:schemas-microsoft-com:vml" Requires="v">
                        <p:oleObj name="公式" r:id="rId22" imgW="88560" imgH="164880" progId="Equations">
                          <p:embed/>
                        </p:oleObj>
                      </mc:Choice>
                      <mc:Fallback>
                        <p:oleObj name="公式" r:id="rId22" imgW="88560" imgH="164880" progId="Equations">
                          <p:embed/>
                          <p:pic>
                            <p:nvPicPr>
                              <p:cNvPr id="0" name="Object 6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4" y="2457"/>
                                <a:ext cx="64"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 name="Object 68"/>
                  <p:cNvGraphicFramePr>
                    <a:graphicFrameLocks noChangeAspect="1"/>
                  </p:cNvGraphicFramePr>
                  <p:nvPr/>
                </p:nvGraphicFramePr>
                <p:xfrm>
                  <a:off x="1368" y="2543"/>
                  <a:ext cx="92" cy="128"/>
                </p:xfrm>
                <a:graphic>
                  <a:graphicData uri="http://schemas.openxmlformats.org/presentationml/2006/ole">
                    <mc:AlternateContent xmlns:mc="http://schemas.openxmlformats.org/markup-compatibility/2006">
                      <mc:Choice xmlns:v="urn:schemas-microsoft-com:vml" Requires="v">
                        <p:oleObj name="公式" r:id="rId23" imgW="126720" imgH="177480" progId="Equations">
                          <p:embed/>
                        </p:oleObj>
                      </mc:Choice>
                      <mc:Fallback>
                        <p:oleObj name="公式" r:id="rId23" imgW="126720" imgH="177480" progId="Equations">
                          <p:embed/>
                          <p:pic>
                            <p:nvPicPr>
                              <p:cNvPr id="0" name="Object 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68" y="2543"/>
                                <a:ext cx="92"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 name="AutoShape 69"/>
                  <p:cNvSpPr>
                    <a:spLocks/>
                  </p:cNvSpPr>
                  <p:nvPr/>
                </p:nvSpPr>
                <p:spPr bwMode="auto">
                  <a:xfrm>
                    <a:off x="1456" y="2334"/>
                    <a:ext cx="43" cy="272"/>
                  </a:xfrm>
                  <a:prstGeom prst="rightBrace">
                    <a:avLst>
                      <a:gd name="adj1" fmla="val 52713"/>
                      <a:gd name="adj2" fmla="val 50000"/>
                    </a:avLst>
                  </a:prstGeom>
                  <a:noFill/>
                  <a:ln w="19050">
                    <a:solidFill>
                      <a:schemeClr val="tx1"/>
                    </a:solidFill>
                    <a:round/>
                    <a:headEnd/>
                    <a:tailEnd/>
                  </a:ln>
                </p:spPr>
                <p:txBody>
                  <a:bodyPr wrap="none" anchor="ctr"/>
                  <a:lstStyle/>
                  <a:p>
                    <a:endParaRPr lang="zh-CN" altLang="en-US"/>
                  </a:p>
                </p:txBody>
              </p:sp>
              <p:graphicFrame>
                <p:nvGraphicFramePr>
                  <p:cNvPr id="89" name="Object 70"/>
                  <p:cNvGraphicFramePr>
                    <a:graphicFrameLocks noChangeAspect="1"/>
                  </p:cNvGraphicFramePr>
                  <p:nvPr/>
                </p:nvGraphicFramePr>
                <p:xfrm>
                  <a:off x="1764" y="2087"/>
                  <a:ext cx="83" cy="128"/>
                </p:xfrm>
                <a:graphic>
                  <a:graphicData uri="http://schemas.openxmlformats.org/presentationml/2006/ole">
                    <mc:AlternateContent xmlns:mc="http://schemas.openxmlformats.org/markup-compatibility/2006">
                      <mc:Choice xmlns:v="urn:schemas-microsoft-com:vml" Requires="v">
                        <p:oleObj name="公式" r:id="rId24" imgW="114120" imgH="177480" progId="Equations">
                          <p:embed/>
                        </p:oleObj>
                      </mc:Choice>
                      <mc:Fallback>
                        <p:oleObj name="公式" r:id="rId24" imgW="114120" imgH="177480" progId="Equations">
                          <p:embed/>
                          <p:pic>
                            <p:nvPicPr>
                              <p:cNvPr id="0" name="Object 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4" y="2087"/>
                                <a:ext cx="83"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 name="Object 71"/>
                  <p:cNvGraphicFramePr>
                    <a:graphicFrameLocks noChangeAspect="1"/>
                  </p:cNvGraphicFramePr>
                  <p:nvPr/>
                </p:nvGraphicFramePr>
                <p:xfrm>
                  <a:off x="1762" y="2182"/>
                  <a:ext cx="93" cy="119"/>
                </p:xfrm>
                <a:graphic>
                  <a:graphicData uri="http://schemas.openxmlformats.org/presentationml/2006/ole">
                    <mc:AlternateContent xmlns:mc="http://schemas.openxmlformats.org/markup-compatibility/2006">
                      <mc:Choice xmlns:v="urn:schemas-microsoft-com:vml" Requires="v">
                        <p:oleObj name="公式" r:id="rId25" imgW="126720" imgH="164880" progId="Equations">
                          <p:embed/>
                        </p:oleObj>
                      </mc:Choice>
                      <mc:Fallback>
                        <p:oleObj name="公式" r:id="rId25" imgW="126720" imgH="164880" progId="Equations">
                          <p:embed/>
                          <p:pic>
                            <p:nvPicPr>
                              <p:cNvPr id="0" name="Object 7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2" y="2182"/>
                                <a:ext cx="93"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 name="Object 72"/>
                  <p:cNvGraphicFramePr>
                    <a:graphicFrameLocks noChangeAspect="1"/>
                  </p:cNvGraphicFramePr>
                  <p:nvPr/>
                </p:nvGraphicFramePr>
                <p:xfrm>
                  <a:off x="1773" y="2274"/>
                  <a:ext cx="64" cy="119"/>
                </p:xfrm>
                <a:graphic>
                  <a:graphicData uri="http://schemas.openxmlformats.org/presentationml/2006/ole">
                    <mc:AlternateContent xmlns:mc="http://schemas.openxmlformats.org/markup-compatibility/2006">
                      <mc:Choice xmlns:v="urn:schemas-microsoft-com:vml" Requires="v">
                        <p:oleObj name="公式" r:id="rId26" imgW="88560" imgH="164880" progId="Equations">
                          <p:embed/>
                        </p:oleObj>
                      </mc:Choice>
                      <mc:Fallback>
                        <p:oleObj name="公式" r:id="rId26" imgW="88560" imgH="164880" progId="Equations">
                          <p:embed/>
                          <p:pic>
                            <p:nvPicPr>
                              <p:cNvPr id="0" name="Object 7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3" y="2274"/>
                                <a:ext cx="64"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 name="Object 73"/>
                  <p:cNvGraphicFramePr>
                    <a:graphicFrameLocks noChangeAspect="1"/>
                  </p:cNvGraphicFramePr>
                  <p:nvPr/>
                </p:nvGraphicFramePr>
                <p:xfrm>
                  <a:off x="1767" y="2360"/>
                  <a:ext cx="93" cy="128"/>
                </p:xfrm>
                <a:graphic>
                  <a:graphicData uri="http://schemas.openxmlformats.org/presentationml/2006/ole">
                    <mc:AlternateContent xmlns:mc="http://schemas.openxmlformats.org/markup-compatibility/2006">
                      <mc:Choice xmlns:v="urn:schemas-microsoft-com:vml" Requires="v">
                        <p:oleObj name="公式" r:id="rId27" imgW="126720" imgH="177480" progId="Equations">
                          <p:embed/>
                        </p:oleObj>
                      </mc:Choice>
                      <mc:Fallback>
                        <p:oleObj name="公式" r:id="rId27" imgW="126720" imgH="177480" progId="Equations">
                          <p:embed/>
                          <p:pic>
                            <p:nvPicPr>
                              <p:cNvPr id="0" name="Object 7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67" y="2360"/>
                                <a:ext cx="93"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 name="AutoShape 74"/>
                  <p:cNvSpPr>
                    <a:spLocks/>
                  </p:cNvSpPr>
                  <p:nvPr/>
                </p:nvSpPr>
                <p:spPr bwMode="auto">
                  <a:xfrm rot="10800000">
                    <a:off x="1730" y="2137"/>
                    <a:ext cx="43" cy="272"/>
                  </a:xfrm>
                  <a:prstGeom prst="rightBrace">
                    <a:avLst>
                      <a:gd name="adj1" fmla="val 52713"/>
                      <a:gd name="adj2" fmla="val 50000"/>
                    </a:avLst>
                  </a:prstGeom>
                  <a:noFill/>
                  <a:ln w="19050">
                    <a:solidFill>
                      <a:schemeClr val="tx1"/>
                    </a:solidFill>
                    <a:round/>
                    <a:headEnd/>
                    <a:tailEnd/>
                  </a:ln>
                </p:spPr>
                <p:txBody>
                  <a:bodyPr wrap="none" anchor="ctr"/>
                  <a:lstStyle/>
                  <a:p>
                    <a:endParaRPr lang="zh-CN" altLang="en-US"/>
                  </a:p>
                </p:txBody>
              </p:sp>
              <p:sp>
                <p:nvSpPr>
                  <p:cNvPr id="94" name="Text Box 75"/>
                  <p:cNvSpPr txBox="1">
                    <a:spLocks noChangeArrowheads="1"/>
                  </p:cNvSpPr>
                  <p:nvPr/>
                </p:nvSpPr>
                <p:spPr bwMode="auto">
                  <a:xfrm>
                    <a:off x="1545" y="2145"/>
                    <a:ext cx="227" cy="291"/>
                  </a:xfrm>
                  <a:prstGeom prst="rect">
                    <a:avLst/>
                  </a:prstGeom>
                  <a:noFill/>
                  <a:ln w="9525">
                    <a:noFill/>
                    <a:miter lim="800000"/>
                    <a:headEnd/>
                    <a:tailEnd/>
                  </a:ln>
                </p:spPr>
                <p:txBody>
                  <a:bodyPr>
                    <a:spAutoFit/>
                  </a:bodyPr>
                  <a:lstStyle/>
                  <a:p>
                    <a:pPr>
                      <a:spcBef>
                        <a:spcPct val="50000"/>
                      </a:spcBef>
                    </a:pPr>
                    <a:r>
                      <a:rPr lang="el-GR" altLang="zh-CN">
                        <a:ea typeface="幼圆" pitchFamily="49" charset="-122"/>
                        <a:cs typeface="Arial" charset="0"/>
                      </a:rPr>
                      <a:t>Σ</a:t>
                    </a:r>
                  </a:p>
                </p:txBody>
              </p:sp>
              <p:graphicFrame>
                <p:nvGraphicFramePr>
                  <p:cNvPr id="95" name="Object 76"/>
                  <p:cNvGraphicFramePr>
                    <a:graphicFrameLocks noChangeAspect="1"/>
                  </p:cNvGraphicFramePr>
                  <p:nvPr/>
                </p:nvGraphicFramePr>
                <p:xfrm>
                  <a:off x="1371" y="2708"/>
                  <a:ext cx="129" cy="165"/>
                </p:xfrm>
                <a:graphic>
                  <a:graphicData uri="http://schemas.openxmlformats.org/presentationml/2006/ole">
                    <mc:AlternateContent xmlns:mc="http://schemas.openxmlformats.org/markup-compatibility/2006">
                      <mc:Choice xmlns:v="urn:schemas-microsoft-com:vml" Requires="v">
                        <p:oleObj name="公式" r:id="rId28" imgW="177480" imgH="228600" progId="Equations">
                          <p:embed/>
                        </p:oleObj>
                      </mc:Choice>
                      <mc:Fallback>
                        <p:oleObj name="公式" r:id="rId28" imgW="177480" imgH="228600" progId="Equations">
                          <p:embed/>
                          <p:pic>
                            <p:nvPicPr>
                              <p:cNvPr id="0" name="Object 7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371" y="2708"/>
                                <a:ext cx="129"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1" name="Object 77"/>
                <p:cNvGraphicFramePr>
                  <a:graphicFrameLocks noChangeAspect="1"/>
                </p:cNvGraphicFramePr>
                <p:nvPr/>
              </p:nvGraphicFramePr>
              <p:xfrm>
                <a:off x="1062" y="1817"/>
                <a:ext cx="84" cy="128"/>
              </p:xfrm>
              <a:graphic>
                <a:graphicData uri="http://schemas.openxmlformats.org/presentationml/2006/ole">
                  <mc:AlternateContent xmlns:mc="http://schemas.openxmlformats.org/markup-compatibility/2006">
                    <mc:Choice xmlns:v="urn:schemas-microsoft-com:vml" Requires="v">
                      <p:oleObj name="公式" r:id="rId30" imgW="114120" imgH="177480" progId="Equations">
                        <p:embed/>
                      </p:oleObj>
                    </mc:Choice>
                    <mc:Fallback>
                      <p:oleObj name="公式" r:id="rId30" imgW="114120" imgH="177480" progId="Equations">
                        <p:embed/>
                        <p:pic>
                          <p:nvPicPr>
                            <p:cNvPr id="0" name="Object 7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062" y="1817"/>
                              <a:ext cx="84"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78"/>
                <p:cNvGraphicFramePr>
                  <a:graphicFrameLocks noChangeAspect="1"/>
                </p:cNvGraphicFramePr>
                <p:nvPr/>
              </p:nvGraphicFramePr>
              <p:xfrm>
                <a:off x="1058" y="1914"/>
                <a:ext cx="93" cy="118"/>
              </p:xfrm>
              <a:graphic>
                <a:graphicData uri="http://schemas.openxmlformats.org/presentationml/2006/ole">
                  <mc:AlternateContent xmlns:mc="http://schemas.openxmlformats.org/markup-compatibility/2006">
                    <mc:Choice xmlns:v="urn:schemas-microsoft-com:vml" Requires="v">
                      <p:oleObj name="公式" r:id="rId32" imgW="126720" imgH="164880" progId="Equations">
                        <p:embed/>
                      </p:oleObj>
                    </mc:Choice>
                    <mc:Fallback>
                      <p:oleObj name="公式" r:id="rId32" imgW="126720" imgH="164880" progId="Equations">
                        <p:embed/>
                        <p:pic>
                          <p:nvPicPr>
                            <p:cNvPr id="0" name="Object 7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058" y="1914"/>
                              <a:ext cx="93" cy="1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79"/>
                <p:cNvGraphicFramePr>
                  <a:graphicFrameLocks noChangeAspect="1"/>
                </p:cNvGraphicFramePr>
                <p:nvPr/>
              </p:nvGraphicFramePr>
              <p:xfrm>
                <a:off x="1060" y="2003"/>
                <a:ext cx="94" cy="119"/>
              </p:xfrm>
              <a:graphic>
                <a:graphicData uri="http://schemas.openxmlformats.org/presentationml/2006/ole">
                  <mc:AlternateContent xmlns:mc="http://schemas.openxmlformats.org/markup-compatibility/2006">
                    <mc:Choice xmlns:v="urn:schemas-microsoft-com:vml" Requires="v">
                      <p:oleObj name="公式" r:id="rId34" imgW="126720" imgH="164880" progId="Equations">
                        <p:embed/>
                      </p:oleObj>
                    </mc:Choice>
                    <mc:Fallback>
                      <p:oleObj name="公式" r:id="rId34" imgW="126720" imgH="164880" progId="Equations">
                        <p:embed/>
                        <p:pic>
                          <p:nvPicPr>
                            <p:cNvPr id="0" name="Object 7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060" y="2003"/>
                              <a:ext cx="94"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80"/>
                <p:cNvGraphicFramePr>
                  <a:graphicFrameLocks noChangeAspect="1"/>
                </p:cNvGraphicFramePr>
                <p:nvPr/>
              </p:nvGraphicFramePr>
              <p:xfrm>
                <a:off x="1073" y="2094"/>
                <a:ext cx="65" cy="119"/>
              </p:xfrm>
              <a:graphic>
                <a:graphicData uri="http://schemas.openxmlformats.org/presentationml/2006/ole">
                  <mc:AlternateContent xmlns:mc="http://schemas.openxmlformats.org/markup-compatibility/2006">
                    <mc:Choice xmlns:v="urn:schemas-microsoft-com:vml" Requires="v">
                      <p:oleObj name="公式" r:id="rId36" imgW="88560" imgH="164880" progId="Equations">
                        <p:embed/>
                      </p:oleObj>
                    </mc:Choice>
                    <mc:Fallback>
                      <p:oleObj name="公式" r:id="rId36" imgW="88560" imgH="164880" progId="Equations">
                        <p:embed/>
                        <p:pic>
                          <p:nvPicPr>
                            <p:cNvPr id="0" name="Object 80"/>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073" y="2094"/>
                              <a:ext cx="65"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81"/>
                <p:cNvGraphicFramePr>
                  <a:graphicFrameLocks noChangeAspect="1"/>
                </p:cNvGraphicFramePr>
                <p:nvPr/>
              </p:nvGraphicFramePr>
              <p:xfrm>
                <a:off x="1063" y="2270"/>
                <a:ext cx="84" cy="128"/>
              </p:xfrm>
              <a:graphic>
                <a:graphicData uri="http://schemas.openxmlformats.org/presentationml/2006/ole">
                  <mc:AlternateContent xmlns:mc="http://schemas.openxmlformats.org/markup-compatibility/2006">
                    <mc:Choice xmlns:v="urn:schemas-microsoft-com:vml" Requires="v">
                      <p:oleObj name="公式" r:id="rId38" imgW="114120" imgH="177480" progId="Equations">
                        <p:embed/>
                      </p:oleObj>
                    </mc:Choice>
                    <mc:Fallback>
                      <p:oleObj name="公式" r:id="rId38" imgW="114120" imgH="177480" progId="Equations">
                        <p:embed/>
                        <p:pic>
                          <p:nvPicPr>
                            <p:cNvPr id="0" name="Object 81"/>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063" y="2270"/>
                              <a:ext cx="84"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82"/>
                <p:cNvGraphicFramePr>
                  <a:graphicFrameLocks noChangeAspect="1"/>
                </p:cNvGraphicFramePr>
                <p:nvPr/>
              </p:nvGraphicFramePr>
              <p:xfrm>
                <a:off x="1059" y="2367"/>
                <a:ext cx="93" cy="118"/>
              </p:xfrm>
              <a:graphic>
                <a:graphicData uri="http://schemas.openxmlformats.org/presentationml/2006/ole">
                  <mc:AlternateContent xmlns:mc="http://schemas.openxmlformats.org/markup-compatibility/2006">
                    <mc:Choice xmlns:v="urn:schemas-microsoft-com:vml" Requires="v">
                      <p:oleObj name="公式" r:id="rId40" imgW="126720" imgH="164880" progId="Equations">
                        <p:embed/>
                      </p:oleObj>
                    </mc:Choice>
                    <mc:Fallback>
                      <p:oleObj name="公式" r:id="rId40" imgW="126720" imgH="164880" progId="Equations">
                        <p:embed/>
                        <p:pic>
                          <p:nvPicPr>
                            <p:cNvPr id="0" name="Object 8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059" y="2367"/>
                              <a:ext cx="93" cy="1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83"/>
                <p:cNvGraphicFramePr>
                  <a:graphicFrameLocks noChangeAspect="1"/>
                </p:cNvGraphicFramePr>
                <p:nvPr/>
              </p:nvGraphicFramePr>
              <p:xfrm>
                <a:off x="1061" y="2456"/>
                <a:ext cx="94" cy="119"/>
              </p:xfrm>
              <a:graphic>
                <a:graphicData uri="http://schemas.openxmlformats.org/presentationml/2006/ole">
                  <mc:AlternateContent xmlns:mc="http://schemas.openxmlformats.org/markup-compatibility/2006">
                    <mc:Choice xmlns:v="urn:schemas-microsoft-com:vml" Requires="v">
                      <p:oleObj name="公式" r:id="rId41" imgW="126720" imgH="164880" progId="Equations">
                        <p:embed/>
                      </p:oleObj>
                    </mc:Choice>
                    <mc:Fallback>
                      <p:oleObj name="公式" r:id="rId41" imgW="126720" imgH="164880" progId="Equations">
                        <p:embed/>
                        <p:pic>
                          <p:nvPicPr>
                            <p:cNvPr id="0" name="Object 8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1" y="2456"/>
                              <a:ext cx="94"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84"/>
                <p:cNvGraphicFramePr>
                  <a:graphicFrameLocks noChangeAspect="1"/>
                </p:cNvGraphicFramePr>
                <p:nvPr/>
              </p:nvGraphicFramePr>
              <p:xfrm>
                <a:off x="1074" y="2547"/>
                <a:ext cx="65" cy="119"/>
              </p:xfrm>
              <a:graphic>
                <a:graphicData uri="http://schemas.openxmlformats.org/presentationml/2006/ole">
                  <mc:AlternateContent xmlns:mc="http://schemas.openxmlformats.org/markup-compatibility/2006">
                    <mc:Choice xmlns:v="urn:schemas-microsoft-com:vml" Requires="v">
                      <p:oleObj name="公式" r:id="rId42" imgW="88560" imgH="164880" progId="Equations">
                        <p:embed/>
                      </p:oleObj>
                    </mc:Choice>
                    <mc:Fallback>
                      <p:oleObj name="公式" r:id="rId42" imgW="88560" imgH="164880" progId="Equations">
                        <p:embed/>
                        <p:pic>
                          <p:nvPicPr>
                            <p:cNvPr id="0" name="Object 8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074" y="2547"/>
                              <a:ext cx="65"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85"/>
                <p:cNvGraphicFramePr>
                  <a:graphicFrameLocks noChangeAspect="1"/>
                </p:cNvGraphicFramePr>
                <p:nvPr/>
              </p:nvGraphicFramePr>
              <p:xfrm>
                <a:off x="1926" y="2045"/>
                <a:ext cx="107" cy="114"/>
              </p:xfrm>
              <a:graphic>
                <a:graphicData uri="http://schemas.openxmlformats.org/presentationml/2006/ole">
                  <mc:AlternateContent xmlns:mc="http://schemas.openxmlformats.org/markup-compatibility/2006">
                    <mc:Choice xmlns:v="urn:schemas-microsoft-com:vml" Requires="v">
                      <p:oleObj name="公式" r:id="rId43" imgW="152280" imgH="164880" progId="Equations">
                        <p:embed/>
                      </p:oleObj>
                    </mc:Choice>
                    <mc:Fallback>
                      <p:oleObj name="公式" r:id="rId43" imgW="152280" imgH="164880" progId="Equations">
                        <p:embed/>
                        <p:pic>
                          <p:nvPicPr>
                            <p:cNvPr id="0" name="Object 85"/>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926" y="2045"/>
                              <a:ext cx="107" cy="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86"/>
                <p:cNvGraphicFramePr>
                  <a:graphicFrameLocks noChangeAspect="1"/>
                </p:cNvGraphicFramePr>
                <p:nvPr/>
              </p:nvGraphicFramePr>
              <p:xfrm>
                <a:off x="1927" y="2138"/>
                <a:ext cx="109" cy="115"/>
              </p:xfrm>
              <a:graphic>
                <a:graphicData uri="http://schemas.openxmlformats.org/presentationml/2006/ole">
                  <mc:AlternateContent xmlns:mc="http://schemas.openxmlformats.org/markup-compatibility/2006">
                    <mc:Choice xmlns:v="urn:schemas-microsoft-com:vml" Requires="v">
                      <p:oleObj name="公式" r:id="rId45" imgW="152280" imgH="164880" progId="Equations">
                        <p:embed/>
                      </p:oleObj>
                    </mc:Choice>
                    <mc:Fallback>
                      <p:oleObj name="公式" r:id="rId45" imgW="152280" imgH="164880" progId="Equations">
                        <p:embed/>
                        <p:pic>
                          <p:nvPicPr>
                            <p:cNvPr id="0" name="Object 8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927" y="2138"/>
                              <a:ext cx="109" cy="1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87"/>
                <p:cNvGraphicFramePr>
                  <a:graphicFrameLocks noChangeAspect="1"/>
                </p:cNvGraphicFramePr>
                <p:nvPr/>
              </p:nvGraphicFramePr>
              <p:xfrm>
                <a:off x="1929" y="2229"/>
                <a:ext cx="107" cy="122"/>
              </p:xfrm>
              <a:graphic>
                <a:graphicData uri="http://schemas.openxmlformats.org/presentationml/2006/ole">
                  <mc:AlternateContent xmlns:mc="http://schemas.openxmlformats.org/markup-compatibility/2006">
                    <mc:Choice xmlns:v="urn:schemas-microsoft-com:vml" Requires="v">
                      <p:oleObj name="公式" r:id="rId47" imgW="152280" imgH="177480" progId="Equations">
                        <p:embed/>
                      </p:oleObj>
                    </mc:Choice>
                    <mc:Fallback>
                      <p:oleObj name="公式" r:id="rId47" imgW="152280" imgH="177480" progId="Equations">
                        <p:embed/>
                        <p:pic>
                          <p:nvPicPr>
                            <p:cNvPr id="0" name="Object 87"/>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1929" y="2229"/>
                              <a:ext cx="107" cy="1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88"/>
                <p:cNvGraphicFramePr>
                  <a:graphicFrameLocks noChangeAspect="1"/>
                </p:cNvGraphicFramePr>
                <p:nvPr/>
              </p:nvGraphicFramePr>
              <p:xfrm>
                <a:off x="1923" y="2318"/>
                <a:ext cx="116" cy="114"/>
              </p:xfrm>
              <a:graphic>
                <a:graphicData uri="http://schemas.openxmlformats.org/presentationml/2006/ole">
                  <mc:AlternateContent xmlns:mc="http://schemas.openxmlformats.org/markup-compatibility/2006">
                    <mc:Choice xmlns:v="urn:schemas-microsoft-com:vml" Requires="v">
                      <p:oleObj name="公式" r:id="rId49" imgW="164880" imgH="164880" progId="Equations">
                        <p:embed/>
                      </p:oleObj>
                    </mc:Choice>
                    <mc:Fallback>
                      <p:oleObj name="公式" r:id="rId49" imgW="164880" imgH="164880" progId="Equations">
                        <p:embed/>
                        <p:pic>
                          <p:nvPicPr>
                            <p:cNvPr id="0" name="Object 88"/>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923" y="2318"/>
                              <a:ext cx="116" cy="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Line 89"/>
                <p:cNvSpPr>
                  <a:spLocks noChangeShapeType="1"/>
                </p:cNvSpPr>
                <p:nvPr/>
              </p:nvSpPr>
              <p:spPr bwMode="auto">
                <a:xfrm>
                  <a:off x="1151" y="2786"/>
                  <a:ext cx="0" cy="135"/>
                </a:xfrm>
                <a:prstGeom prst="line">
                  <a:avLst/>
                </a:prstGeom>
                <a:noFill/>
                <a:ln w="19050">
                  <a:solidFill>
                    <a:schemeClr val="tx1"/>
                  </a:solidFill>
                  <a:round/>
                  <a:headEnd/>
                  <a:tailEnd/>
                </a:ln>
              </p:spPr>
              <p:txBody>
                <a:bodyPr/>
                <a:lstStyle/>
                <a:p>
                  <a:endParaRPr lang="zh-CN" altLang="en-US"/>
                </a:p>
              </p:txBody>
            </p:sp>
            <p:sp>
              <p:nvSpPr>
                <p:cNvPr id="64" name="Line 90"/>
                <p:cNvSpPr>
                  <a:spLocks noChangeShapeType="1"/>
                </p:cNvSpPr>
                <p:nvPr/>
              </p:nvSpPr>
              <p:spPr bwMode="auto">
                <a:xfrm>
                  <a:off x="1110" y="2921"/>
                  <a:ext cx="84" cy="0"/>
                </a:xfrm>
                <a:prstGeom prst="line">
                  <a:avLst/>
                </a:prstGeom>
                <a:noFill/>
                <a:ln w="38100">
                  <a:solidFill>
                    <a:schemeClr val="tx1"/>
                  </a:solidFill>
                  <a:round/>
                  <a:headEnd/>
                  <a:tailEnd/>
                </a:ln>
              </p:spPr>
              <p:txBody>
                <a:bodyPr/>
                <a:lstStyle/>
                <a:p>
                  <a:endParaRPr lang="zh-CN" altLang="en-US"/>
                </a:p>
              </p:txBody>
            </p:sp>
          </p:grpSp>
        </p:grpSp>
        <p:grpSp>
          <p:nvGrpSpPr>
            <p:cNvPr id="96" name="Group 91"/>
            <p:cNvGrpSpPr>
              <a:grpSpLocks/>
            </p:cNvGrpSpPr>
            <p:nvPr/>
          </p:nvGrpSpPr>
          <p:grpSpPr bwMode="auto">
            <a:xfrm>
              <a:off x="6807201" y="3016252"/>
              <a:ext cx="1677987" cy="1758950"/>
              <a:chOff x="3720" y="1600"/>
              <a:chExt cx="1057" cy="1108"/>
            </a:xfrm>
          </p:grpSpPr>
          <p:grpSp>
            <p:nvGrpSpPr>
              <p:cNvPr id="97" name="Group 92"/>
              <p:cNvGrpSpPr>
                <a:grpSpLocks/>
              </p:cNvGrpSpPr>
              <p:nvPr/>
            </p:nvGrpSpPr>
            <p:grpSpPr bwMode="auto">
              <a:xfrm>
                <a:off x="3764" y="1600"/>
                <a:ext cx="923" cy="1089"/>
                <a:chOff x="4116" y="2313"/>
                <a:chExt cx="1204" cy="1445"/>
              </a:xfrm>
            </p:grpSpPr>
            <p:sp>
              <p:nvSpPr>
                <p:cNvPr id="104" name="Rectangle 93"/>
                <p:cNvSpPr>
                  <a:spLocks noChangeArrowheads="1"/>
                </p:cNvSpPr>
                <p:nvPr/>
              </p:nvSpPr>
              <p:spPr bwMode="auto">
                <a:xfrm>
                  <a:off x="4358" y="2324"/>
                  <a:ext cx="718" cy="1434"/>
                </a:xfrm>
                <a:prstGeom prst="rect">
                  <a:avLst/>
                </a:prstGeom>
                <a:noFill/>
                <a:ln w="25400">
                  <a:solidFill>
                    <a:schemeClr val="tx1"/>
                  </a:solidFill>
                  <a:miter lim="800000"/>
                  <a:headEnd/>
                  <a:tailEnd/>
                </a:ln>
              </p:spPr>
              <p:txBody>
                <a:bodyPr wrap="none" anchor="ctr"/>
                <a:lstStyle/>
                <a:p>
                  <a:endParaRPr lang="zh-CN" altLang="en-US"/>
                </a:p>
              </p:txBody>
            </p:sp>
            <p:sp>
              <p:nvSpPr>
                <p:cNvPr id="105" name="Line 94"/>
                <p:cNvSpPr>
                  <a:spLocks noChangeShapeType="1"/>
                </p:cNvSpPr>
                <p:nvPr/>
              </p:nvSpPr>
              <p:spPr bwMode="auto">
                <a:xfrm>
                  <a:off x="4116" y="2442"/>
                  <a:ext cx="242" cy="0"/>
                </a:xfrm>
                <a:prstGeom prst="line">
                  <a:avLst/>
                </a:prstGeom>
                <a:noFill/>
                <a:ln w="19050">
                  <a:solidFill>
                    <a:schemeClr val="tx1"/>
                  </a:solidFill>
                  <a:round/>
                  <a:headEnd/>
                  <a:tailEnd/>
                </a:ln>
              </p:spPr>
              <p:txBody>
                <a:bodyPr/>
                <a:lstStyle/>
                <a:p>
                  <a:endParaRPr lang="zh-CN" altLang="en-US"/>
                </a:p>
              </p:txBody>
            </p:sp>
            <p:sp>
              <p:nvSpPr>
                <p:cNvPr id="106" name="Line 95"/>
                <p:cNvSpPr>
                  <a:spLocks noChangeShapeType="1"/>
                </p:cNvSpPr>
                <p:nvPr/>
              </p:nvSpPr>
              <p:spPr bwMode="auto">
                <a:xfrm>
                  <a:off x="4116" y="2563"/>
                  <a:ext cx="242" cy="0"/>
                </a:xfrm>
                <a:prstGeom prst="line">
                  <a:avLst/>
                </a:prstGeom>
                <a:noFill/>
                <a:ln w="19050">
                  <a:solidFill>
                    <a:schemeClr val="tx1"/>
                  </a:solidFill>
                  <a:round/>
                  <a:headEnd/>
                  <a:tailEnd/>
                </a:ln>
              </p:spPr>
              <p:txBody>
                <a:bodyPr/>
                <a:lstStyle/>
                <a:p>
                  <a:endParaRPr lang="zh-CN" altLang="en-US"/>
                </a:p>
              </p:txBody>
            </p:sp>
            <p:sp>
              <p:nvSpPr>
                <p:cNvPr id="107" name="Line 96"/>
                <p:cNvSpPr>
                  <a:spLocks noChangeShapeType="1"/>
                </p:cNvSpPr>
                <p:nvPr/>
              </p:nvSpPr>
              <p:spPr bwMode="auto">
                <a:xfrm>
                  <a:off x="4116" y="2684"/>
                  <a:ext cx="242" cy="0"/>
                </a:xfrm>
                <a:prstGeom prst="line">
                  <a:avLst/>
                </a:prstGeom>
                <a:noFill/>
                <a:ln w="19050">
                  <a:solidFill>
                    <a:schemeClr val="tx1"/>
                  </a:solidFill>
                  <a:round/>
                  <a:headEnd/>
                  <a:tailEnd/>
                </a:ln>
              </p:spPr>
              <p:txBody>
                <a:bodyPr/>
                <a:lstStyle/>
                <a:p>
                  <a:endParaRPr lang="zh-CN" altLang="en-US"/>
                </a:p>
              </p:txBody>
            </p:sp>
            <p:sp>
              <p:nvSpPr>
                <p:cNvPr id="108" name="Line 97"/>
                <p:cNvSpPr>
                  <a:spLocks noChangeShapeType="1"/>
                </p:cNvSpPr>
                <p:nvPr/>
              </p:nvSpPr>
              <p:spPr bwMode="auto">
                <a:xfrm>
                  <a:off x="4116" y="2804"/>
                  <a:ext cx="242" cy="0"/>
                </a:xfrm>
                <a:prstGeom prst="line">
                  <a:avLst/>
                </a:prstGeom>
                <a:noFill/>
                <a:ln w="19050">
                  <a:solidFill>
                    <a:schemeClr val="tx1"/>
                  </a:solidFill>
                  <a:round/>
                  <a:headEnd/>
                  <a:tailEnd/>
                </a:ln>
              </p:spPr>
              <p:txBody>
                <a:bodyPr/>
                <a:lstStyle/>
                <a:p>
                  <a:endParaRPr lang="zh-CN" altLang="en-US"/>
                </a:p>
              </p:txBody>
            </p:sp>
            <p:sp>
              <p:nvSpPr>
                <p:cNvPr id="109" name="Line 98"/>
                <p:cNvSpPr>
                  <a:spLocks noChangeShapeType="1"/>
                </p:cNvSpPr>
                <p:nvPr/>
              </p:nvSpPr>
              <p:spPr bwMode="auto">
                <a:xfrm>
                  <a:off x="4116" y="3043"/>
                  <a:ext cx="242" cy="0"/>
                </a:xfrm>
                <a:prstGeom prst="line">
                  <a:avLst/>
                </a:prstGeom>
                <a:noFill/>
                <a:ln w="19050">
                  <a:solidFill>
                    <a:schemeClr val="tx1"/>
                  </a:solidFill>
                  <a:round/>
                  <a:headEnd/>
                  <a:tailEnd/>
                </a:ln>
              </p:spPr>
              <p:txBody>
                <a:bodyPr/>
                <a:lstStyle/>
                <a:p>
                  <a:endParaRPr lang="zh-CN" altLang="en-US"/>
                </a:p>
              </p:txBody>
            </p:sp>
            <p:sp>
              <p:nvSpPr>
                <p:cNvPr id="110" name="Line 99"/>
                <p:cNvSpPr>
                  <a:spLocks noChangeShapeType="1"/>
                </p:cNvSpPr>
                <p:nvPr/>
              </p:nvSpPr>
              <p:spPr bwMode="auto">
                <a:xfrm>
                  <a:off x="4116" y="3161"/>
                  <a:ext cx="242" cy="0"/>
                </a:xfrm>
                <a:prstGeom prst="line">
                  <a:avLst/>
                </a:prstGeom>
                <a:noFill/>
                <a:ln w="19050">
                  <a:solidFill>
                    <a:schemeClr val="tx1"/>
                  </a:solidFill>
                  <a:round/>
                  <a:headEnd/>
                  <a:tailEnd/>
                </a:ln>
              </p:spPr>
              <p:txBody>
                <a:bodyPr/>
                <a:lstStyle/>
                <a:p>
                  <a:endParaRPr lang="zh-CN" altLang="en-US"/>
                </a:p>
              </p:txBody>
            </p:sp>
            <p:sp>
              <p:nvSpPr>
                <p:cNvPr id="111" name="Line 100"/>
                <p:cNvSpPr>
                  <a:spLocks noChangeShapeType="1"/>
                </p:cNvSpPr>
                <p:nvPr/>
              </p:nvSpPr>
              <p:spPr bwMode="auto">
                <a:xfrm>
                  <a:off x="4116" y="3282"/>
                  <a:ext cx="242" cy="0"/>
                </a:xfrm>
                <a:prstGeom prst="line">
                  <a:avLst/>
                </a:prstGeom>
                <a:noFill/>
                <a:ln w="19050">
                  <a:solidFill>
                    <a:schemeClr val="tx1"/>
                  </a:solidFill>
                  <a:round/>
                  <a:headEnd/>
                  <a:tailEnd/>
                </a:ln>
              </p:spPr>
              <p:txBody>
                <a:bodyPr/>
                <a:lstStyle/>
                <a:p>
                  <a:endParaRPr lang="zh-CN" altLang="en-US"/>
                </a:p>
              </p:txBody>
            </p:sp>
            <p:sp>
              <p:nvSpPr>
                <p:cNvPr id="112" name="Line 101"/>
                <p:cNvSpPr>
                  <a:spLocks noChangeShapeType="1"/>
                </p:cNvSpPr>
                <p:nvPr/>
              </p:nvSpPr>
              <p:spPr bwMode="auto">
                <a:xfrm>
                  <a:off x="4116" y="3402"/>
                  <a:ext cx="242" cy="0"/>
                </a:xfrm>
                <a:prstGeom prst="line">
                  <a:avLst/>
                </a:prstGeom>
                <a:noFill/>
                <a:ln w="19050">
                  <a:solidFill>
                    <a:schemeClr val="tx1"/>
                  </a:solidFill>
                  <a:round/>
                  <a:headEnd/>
                  <a:tailEnd/>
                </a:ln>
              </p:spPr>
              <p:txBody>
                <a:bodyPr/>
                <a:lstStyle/>
                <a:p>
                  <a:endParaRPr lang="zh-CN" altLang="en-US"/>
                </a:p>
              </p:txBody>
            </p:sp>
            <p:sp>
              <p:nvSpPr>
                <p:cNvPr id="113" name="Line 102"/>
                <p:cNvSpPr>
                  <a:spLocks noChangeShapeType="1"/>
                </p:cNvSpPr>
                <p:nvPr/>
              </p:nvSpPr>
              <p:spPr bwMode="auto">
                <a:xfrm>
                  <a:off x="4116" y="3643"/>
                  <a:ext cx="242" cy="0"/>
                </a:xfrm>
                <a:prstGeom prst="line">
                  <a:avLst/>
                </a:prstGeom>
                <a:noFill/>
                <a:ln w="19050">
                  <a:solidFill>
                    <a:schemeClr val="tx1"/>
                  </a:solidFill>
                  <a:round/>
                  <a:headEnd/>
                  <a:tailEnd/>
                </a:ln>
              </p:spPr>
              <p:txBody>
                <a:bodyPr/>
                <a:lstStyle/>
                <a:p>
                  <a:endParaRPr lang="zh-CN" altLang="en-US"/>
                </a:p>
              </p:txBody>
            </p:sp>
            <p:sp>
              <p:nvSpPr>
                <p:cNvPr id="114" name="Line 103"/>
                <p:cNvSpPr>
                  <a:spLocks noChangeShapeType="1"/>
                </p:cNvSpPr>
                <p:nvPr/>
              </p:nvSpPr>
              <p:spPr bwMode="auto">
                <a:xfrm>
                  <a:off x="5078" y="3161"/>
                  <a:ext cx="242" cy="0"/>
                </a:xfrm>
                <a:prstGeom prst="line">
                  <a:avLst/>
                </a:prstGeom>
                <a:noFill/>
                <a:ln w="19050">
                  <a:solidFill>
                    <a:schemeClr val="tx1"/>
                  </a:solidFill>
                  <a:round/>
                  <a:headEnd/>
                  <a:tailEnd/>
                </a:ln>
              </p:spPr>
              <p:txBody>
                <a:bodyPr/>
                <a:lstStyle/>
                <a:p>
                  <a:endParaRPr lang="zh-CN" altLang="en-US"/>
                </a:p>
              </p:txBody>
            </p:sp>
            <p:sp>
              <p:nvSpPr>
                <p:cNvPr id="115" name="Line 104"/>
                <p:cNvSpPr>
                  <a:spLocks noChangeShapeType="1"/>
                </p:cNvSpPr>
                <p:nvPr/>
              </p:nvSpPr>
              <p:spPr bwMode="auto">
                <a:xfrm>
                  <a:off x="5078" y="3044"/>
                  <a:ext cx="242" cy="0"/>
                </a:xfrm>
                <a:prstGeom prst="line">
                  <a:avLst/>
                </a:prstGeom>
                <a:noFill/>
                <a:ln w="19050">
                  <a:solidFill>
                    <a:schemeClr val="tx1"/>
                  </a:solidFill>
                  <a:round/>
                  <a:headEnd/>
                  <a:tailEnd/>
                </a:ln>
              </p:spPr>
              <p:txBody>
                <a:bodyPr/>
                <a:lstStyle/>
                <a:p>
                  <a:endParaRPr lang="zh-CN" altLang="en-US"/>
                </a:p>
              </p:txBody>
            </p:sp>
            <p:sp>
              <p:nvSpPr>
                <p:cNvPr id="116" name="Line 105"/>
                <p:cNvSpPr>
                  <a:spLocks noChangeShapeType="1"/>
                </p:cNvSpPr>
                <p:nvPr/>
              </p:nvSpPr>
              <p:spPr bwMode="auto">
                <a:xfrm>
                  <a:off x="5076" y="2923"/>
                  <a:ext cx="242" cy="0"/>
                </a:xfrm>
                <a:prstGeom prst="line">
                  <a:avLst/>
                </a:prstGeom>
                <a:noFill/>
                <a:ln w="19050">
                  <a:solidFill>
                    <a:schemeClr val="tx1"/>
                  </a:solidFill>
                  <a:round/>
                  <a:headEnd/>
                  <a:tailEnd/>
                </a:ln>
              </p:spPr>
              <p:txBody>
                <a:bodyPr/>
                <a:lstStyle/>
                <a:p>
                  <a:endParaRPr lang="zh-CN" altLang="en-US"/>
                </a:p>
              </p:txBody>
            </p:sp>
            <p:sp>
              <p:nvSpPr>
                <p:cNvPr id="117" name="Line 106"/>
                <p:cNvSpPr>
                  <a:spLocks noChangeShapeType="1"/>
                </p:cNvSpPr>
                <p:nvPr/>
              </p:nvSpPr>
              <p:spPr bwMode="auto">
                <a:xfrm>
                  <a:off x="5076" y="2803"/>
                  <a:ext cx="242" cy="0"/>
                </a:xfrm>
                <a:prstGeom prst="line">
                  <a:avLst/>
                </a:prstGeom>
                <a:noFill/>
                <a:ln w="19050">
                  <a:solidFill>
                    <a:schemeClr val="tx1"/>
                  </a:solidFill>
                  <a:round/>
                  <a:headEnd/>
                  <a:tailEnd/>
                </a:ln>
              </p:spPr>
              <p:txBody>
                <a:bodyPr/>
                <a:lstStyle/>
                <a:p>
                  <a:endParaRPr lang="zh-CN" altLang="en-US"/>
                </a:p>
              </p:txBody>
            </p:sp>
            <p:sp>
              <p:nvSpPr>
                <p:cNvPr id="118" name="Line 107"/>
                <p:cNvSpPr>
                  <a:spLocks noChangeShapeType="1"/>
                </p:cNvSpPr>
                <p:nvPr/>
              </p:nvSpPr>
              <p:spPr bwMode="auto">
                <a:xfrm>
                  <a:off x="5078" y="2442"/>
                  <a:ext cx="242" cy="0"/>
                </a:xfrm>
                <a:prstGeom prst="line">
                  <a:avLst/>
                </a:prstGeom>
                <a:noFill/>
                <a:ln w="19050">
                  <a:solidFill>
                    <a:schemeClr val="tx1"/>
                  </a:solidFill>
                  <a:round/>
                  <a:headEnd/>
                  <a:tailEnd/>
                </a:ln>
              </p:spPr>
              <p:txBody>
                <a:bodyPr/>
                <a:lstStyle/>
                <a:p>
                  <a:endParaRPr lang="zh-CN" altLang="en-US"/>
                </a:p>
              </p:txBody>
            </p:sp>
            <p:graphicFrame>
              <p:nvGraphicFramePr>
                <p:cNvPr id="119" name="Object 108"/>
                <p:cNvGraphicFramePr>
                  <a:graphicFrameLocks noChangeAspect="1"/>
                </p:cNvGraphicFramePr>
                <p:nvPr/>
              </p:nvGraphicFramePr>
              <p:xfrm>
                <a:off x="4398" y="2357"/>
                <a:ext cx="109" cy="170"/>
              </p:xfrm>
              <a:graphic>
                <a:graphicData uri="http://schemas.openxmlformats.org/presentationml/2006/ole">
                  <mc:AlternateContent xmlns:mc="http://schemas.openxmlformats.org/markup-compatibility/2006">
                    <mc:Choice xmlns:v="urn:schemas-microsoft-com:vml" Requires="v">
                      <p:oleObj name="公式" r:id="rId51" imgW="114120" imgH="177480" progId="Equations">
                        <p:embed/>
                      </p:oleObj>
                    </mc:Choice>
                    <mc:Fallback>
                      <p:oleObj name="公式" r:id="rId51" imgW="114120" imgH="177480" progId="Equations">
                        <p:embed/>
                        <p:pic>
                          <p:nvPicPr>
                            <p:cNvPr id="0" name="Object 1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98" y="2357"/>
                              <a:ext cx="109"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 name="Object 109"/>
                <p:cNvGraphicFramePr>
                  <a:graphicFrameLocks noChangeAspect="1"/>
                </p:cNvGraphicFramePr>
                <p:nvPr/>
              </p:nvGraphicFramePr>
              <p:xfrm>
                <a:off x="4396" y="2484"/>
                <a:ext cx="121" cy="158"/>
              </p:xfrm>
              <a:graphic>
                <a:graphicData uri="http://schemas.openxmlformats.org/presentationml/2006/ole">
                  <mc:AlternateContent xmlns:mc="http://schemas.openxmlformats.org/markup-compatibility/2006">
                    <mc:Choice xmlns:v="urn:schemas-microsoft-com:vml" Requires="v">
                      <p:oleObj name="公式" r:id="rId52" imgW="126720" imgH="164880" progId="Equations">
                        <p:embed/>
                      </p:oleObj>
                    </mc:Choice>
                    <mc:Fallback>
                      <p:oleObj name="公式" r:id="rId52" imgW="126720" imgH="164880" progId="Equations">
                        <p:embed/>
                        <p:pic>
                          <p:nvPicPr>
                            <p:cNvPr id="0" name="Object 10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6" y="2484"/>
                              <a:ext cx="121" cy="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 name="Object 110"/>
                <p:cNvGraphicFramePr>
                  <a:graphicFrameLocks noChangeAspect="1"/>
                </p:cNvGraphicFramePr>
                <p:nvPr/>
              </p:nvGraphicFramePr>
              <p:xfrm>
                <a:off x="4410" y="2605"/>
                <a:ext cx="84" cy="158"/>
              </p:xfrm>
              <a:graphic>
                <a:graphicData uri="http://schemas.openxmlformats.org/presentationml/2006/ole">
                  <mc:AlternateContent xmlns:mc="http://schemas.openxmlformats.org/markup-compatibility/2006">
                    <mc:Choice xmlns:v="urn:schemas-microsoft-com:vml" Requires="v">
                      <p:oleObj name="公式" r:id="rId53" imgW="88560" imgH="164880" progId="Equations">
                        <p:embed/>
                      </p:oleObj>
                    </mc:Choice>
                    <mc:Fallback>
                      <p:oleObj name="公式" r:id="rId53" imgW="88560" imgH="164880" progId="Equations">
                        <p:embed/>
                        <p:pic>
                          <p:nvPicPr>
                            <p:cNvPr id="0" name="Object 1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0" y="2605"/>
                              <a:ext cx="84" cy="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 name="Object 111"/>
                <p:cNvGraphicFramePr>
                  <a:graphicFrameLocks noChangeAspect="1"/>
                </p:cNvGraphicFramePr>
                <p:nvPr/>
              </p:nvGraphicFramePr>
              <p:xfrm>
                <a:off x="4402" y="2719"/>
                <a:ext cx="121" cy="170"/>
              </p:xfrm>
              <a:graphic>
                <a:graphicData uri="http://schemas.openxmlformats.org/presentationml/2006/ole">
                  <mc:AlternateContent xmlns:mc="http://schemas.openxmlformats.org/markup-compatibility/2006">
                    <mc:Choice xmlns:v="urn:schemas-microsoft-com:vml" Requires="v">
                      <p:oleObj name="公式" r:id="rId54" imgW="126720" imgH="177480" progId="Equations">
                        <p:embed/>
                      </p:oleObj>
                    </mc:Choice>
                    <mc:Fallback>
                      <p:oleObj name="公式" r:id="rId54" imgW="126720" imgH="177480" progId="Equations">
                        <p:embed/>
                        <p:pic>
                          <p:nvPicPr>
                            <p:cNvPr id="0" name="Object 1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02" y="2719"/>
                              <a:ext cx="12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 name="AutoShape 112"/>
                <p:cNvSpPr>
                  <a:spLocks/>
                </p:cNvSpPr>
                <p:nvPr/>
              </p:nvSpPr>
              <p:spPr bwMode="auto">
                <a:xfrm>
                  <a:off x="4517" y="2442"/>
                  <a:ext cx="56" cy="361"/>
                </a:xfrm>
                <a:prstGeom prst="rightBrace">
                  <a:avLst>
                    <a:gd name="adj1" fmla="val 53720"/>
                    <a:gd name="adj2" fmla="val 50000"/>
                  </a:avLst>
                </a:prstGeom>
                <a:noFill/>
                <a:ln w="19050">
                  <a:solidFill>
                    <a:schemeClr val="tx1"/>
                  </a:solidFill>
                  <a:round/>
                  <a:headEnd/>
                  <a:tailEnd/>
                </a:ln>
              </p:spPr>
              <p:txBody>
                <a:bodyPr wrap="none" anchor="ctr"/>
                <a:lstStyle/>
                <a:p>
                  <a:endParaRPr lang="zh-CN" altLang="en-US"/>
                </a:p>
              </p:txBody>
            </p:sp>
            <p:graphicFrame>
              <p:nvGraphicFramePr>
                <p:cNvPr id="124" name="Object 113"/>
                <p:cNvGraphicFramePr>
                  <a:graphicFrameLocks noChangeAspect="1"/>
                </p:cNvGraphicFramePr>
                <p:nvPr/>
              </p:nvGraphicFramePr>
              <p:xfrm>
                <a:off x="4583" y="2555"/>
                <a:ext cx="145" cy="158"/>
              </p:xfrm>
              <a:graphic>
                <a:graphicData uri="http://schemas.openxmlformats.org/presentationml/2006/ole">
                  <mc:AlternateContent xmlns:mc="http://schemas.openxmlformats.org/markup-compatibility/2006">
                    <mc:Choice xmlns:v="urn:schemas-microsoft-com:vml" Requires="v">
                      <p:oleObj name="公式" r:id="rId55" imgW="152280" imgH="164880" progId="Equations">
                        <p:embed/>
                      </p:oleObj>
                    </mc:Choice>
                    <mc:Fallback>
                      <p:oleObj name="公式" r:id="rId55" imgW="152280" imgH="164880" progId="Equations">
                        <p:embed/>
                        <p:pic>
                          <p:nvPicPr>
                            <p:cNvPr id="0" name="Object 1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3" y="2555"/>
                              <a:ext cx="145" cy="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 name="Text Box 114"/>
                <p:cNvSpPr txBox="1">
                  <a:spLocks noChangeArrowheads="1"/>
                </p:cNvSpPr>
                <p:nvPr/>
              </p:nvSpPr>
              <p:spPr bwMode="auto">
                <a:xfrm>
                  <a:off x="4637" y="2313"/>
                  <a:ext cx="297" cy="434"/>
                </a:xfrm>
                <a:prstGeom prst="rect">
                  <a:avLst/>
                </a:prstGeom>
                <a:noFill/>
                <a:ln w="9525">
                  <a:noFill/>
                  <a:miter lim="800000"/>
                  <a:headEnd/>
                  <a:tailEnd/>
                </a:ln>
              </p:spPr>
              <p:txBody>
                <a:bodyPr>
                  <a:spAutoFit/>
                </a:bodyPr>
                <a:lstStyle/>
                <a:p>
                  <a:pPr>
                    <a:spcBef>
                      <a:spcPct val="50000"/>
                    </a:spcBef>
                  </a:pPr>
                  <a:r>
                    <a:rPr lang="el-GR" altLang="zh-CN" sz="2800" dirty="0">
                      <a:solidFill>
                        <a:srgbClr val="FF0000"/>
                      </a:solidFill>
                      <a:ea typeface="幼圆" pitchFamily="49" charset="-122"/>
                      <a:cs typeface="Arial" charset="0"/>
                    </a:rPr>
                    <a:t>Σ</a:t>
                  </a:r>
                </a:p>
              </p:txBody>
            </p:sp>
            <p:graphicFrame>
              <p:nvGraphicFramePr>
                <p:cNvPr id="126" name="Object 115"/>
                <p:cNvGraphicFramePr>
                  <a:graphicFrameLocks noChangeAspect="1"/>
                </p:cNvGraphicFramePr>
                <p:nvPr/>
              </p:nvGraphicFramePr>
              <p:xfrm>
                <a:off x="4871" y="2335"/>
                <a:ext cx="205" cy="219"/>
              </p:xfrm>
              <a:graphic>
                <a:graphicData uri="http://schemas.openxmlformats.org/presentationml/2006/ole">
                  <mc:AlternateContent xmlns:mc="http://schemas.openxmlformats.org/markup-compatibility/2006">
                    <mc:Choice xmlns:v="urn:schemas-microsoft-com:vml" Requires="v">
                      <p:oleObj name="公式" r:id="rId56" imgW="215640" imgH="228600" progId="Equations">
                        <p:embed/>
                      </p:oleObj>
                    </mc:Choice>
                    <mc:Fallback>
                      <p:oleObj name="公式" r:id="rId56" imgW="215640" imgH="228600" progId="Equations">
                        <p:embed/>
                        <p:pic>
                          <p:nvPicPr>
                            <p:cNvPr id="0" name="Object 1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71" y="2335"/>
                              <a:ext cx="205" cy="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7" name="Object 116"/>
                <p:cNvGraphicFramePr>
                  <a:graphicFrameLocks noChangeAspect="1"/>
                </p:cNvGraphicFramePr>
                <p:nvPr/>
              </p:nvGraphicFramePr>
              <p:xfrm>
                <a:off x="4583" y="3125"/>
                <a:ext cx="145" cy="195"/>
              </p:xfrm>
              <a:graphic>
                <a:graphicData uri="http://schemas.openxmlformats.org/presentationml/2006/ole">
                  <mc:AlternateContent xmlns:mc="http://schemas.openxmlformats.org/markup-compatibility/2006">
                    <mc:Choice xmlns:v="urn:schemas-microsoft-com:vml" Requires="v">
                      <p:oleObj name="公式" r:id="rId57" imgW="152280" imgH="203040" progId="Equations">
                        <p:embed/>
                      </p:oleObj>
                    </mc:Choice>
                    <mc:Fallback>
                      <p:oleObj name="公式" r:id="rId57" imgW="152280" imgH="203040" progId="Equations">
                        <p:embed/>
                        <p:pic>
                          <p:nvPicPr>
                            <p:cNvPr id="0" name="Object 1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83" y="3125"/>
                              <a:ext cx="145" cy="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 name="Object 117"/>
                <p:cNvGraphicFramePr>
                  <a:graphicFrameLocks noChangeAspect="1"/>
                </p:cNvGraphicFramePr>
                <p:nvPr/>
              </p:nvGraphicFramePr>
              <p:xfrm>
                <a:off x="4401" y="2958"/>
                <a:ext cx="109" cy="170"/>
              </p:xfrm>
              <a:graphic>
                <a:graphicData uri="http://schemas.openxmlformats.org/presentationml/2006/ole">
                  <mc:AlternateContent xmlns:mc="http://schemas.openxmlformats.org/markup-compatibility/2006">
                    <mc:Choice xmlns:v="urn:schemas-microsoft-com:vml" Requires="v">
                      <p:oleObj name="公式" r:id="rId58" imgW="114120" imgH="177480" progId="Equations">
                        <p:embed/>
                      </p:oleObj>
                    </mc:Choice>
                    <mc:Fallback>
                      <p:oleObj name="公式" r:id="rId58" imgW="114120" imgH="177480" progId="Equations">
                        <p:embed/>
                        <p:pic>
                          <p:nvPicPr>
                            <p:cNvPr id="0" name="Object 1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1" y="2958"/>
                              <a:ext cx="109"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 name="Object 118"/>
                <p:cNvGraphicFramePr>
                  <a:graphicFrameLocks noChangeAspect="1"/>
                </p:cNvGraphicFramePr>
                <p:nvPr/>
              </p:nvGraphicFramePr>
              <p:xfrm>
                <a:off x="4399" y="3085"/>
                <a:ext cx="121" cy="158"/>
              </p:xfrm>
              <a:graphic>
                <a:graphicData uri="http://schemas.openxmlformats.org/presentationml/2006/ole">
                  <mc:AlternateContent xmlns:mc="http://schemas.openxmlformats.org/markup-compatibility/2006">
                    <mc:Choice xmlns:v="urn:schemas-microsoft-com:vml" Requires="v">
                      <p:oleObj name="公式" r:id="rId59" imgW="126720" imgH="164880" progId="Equations">
                        <p:embed/>
                      </p:oleObj>
                    </mc:Choice>
                    <mc:Fallback>
                      <p:oleObj name="公式" r:id="rId59" imgW="126720" imgH="164880" progId="Equations">
                        <p:embed/>
                        <p:pic>
                          <p:nvPicPr>
                            <p:cNvPr id="0" name="Object 1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9" y="3085"/>
                              <a:ext cx="121" cy="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 name="Object 119"/>
                <p:cNvGraphicFramePr>
                  <a:graphicFrameLocks noChangeAspect="1"/>
                </p:cNvGraphicFramePr>
                <p:nvPr/>
              </p:nvGraphicFramePr>
              <p:xfrm>
                <a:off x="4413" y="3206"/>
                <a:ext cx="84" cy="158"/>
              </p:xfrm>
              <a:graphic>
                <a:graphicData uri="http://schemas.openxmlformats.org/presentationml/2006/ole">
                  <mc:AlternateContent xmlns:mc="http://schemas.openxmlformats.org/markup-compatibility/2006">
                    <mc:Choice xmlns:v="urn:schemas-microsoft-com:vml" Requires="v">
                      <p:oleObj name="公式" r:id="rId60" imgW="88560" imgH="164880" progId="Equations">
                        <p:embed/>
                      </p:oleObj>
                    </mc:Choice>
                    <mc:Fallback>
                      <p:oleObj name="公式" r:id="rId60" imgW="88560" imgH="164880" progId="Equations">
                        <p:embed/>
                        <p:pic>
                          <p:nvPicPr>
                            <p:cNvPr id="0" name="Object 1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3" y="3206"/>
                              <a:ext cx="84" cy="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 name="Object 120"/>
                <p:cNvGraphicFramePr>
                  <a:graphicFrameLocks noChangeAspect="1"/>
                </p:cNvGraphicFramePr>
                <p:nvPr/>
              </p:nvGraphicFramePr>
              <p:xfrm>
                <a:off x="4405" y="3320"/>
                <a:ext cx="121" cy="170"/>
              </p:xfrm>
              <a:graphic>
                <a:graphicData uri="http://schemas.openxmlformats.org/presentationml/2006/ole">
                  <mc:AlternateContent xmlns:mc="http://schemas.openxmlformats.org/markup-compatibility/2006">
                    <mc:Choice xmlns:v="urn:schemas-microsoft-com:vml" Requires="v">
                      <p:oleObj name="公式" r:id="rId61" imgW="126720" imgH="177480" progId="Equations">
                        <p:embed/>
                      </p:oleObj>
                    </mc:Choice>
                    <mc:Fallback>
                      <p:oleObj name="公式" r:id="rId61" imgW="126720" imgH="177480" progId="Equations">
                        <p:embed/>
                        <p:pic>
                          <p:nvPicPr>
                            <p:cNvPr id="0" name="Object 1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05" y="3320"/>
                              <a:ext cx="12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 name="AutoShape 121"/>
                <p:cNvSpPr>
                  <a:spLocks/>
                </p:cNvSpPr>
                <p:nvPr/>
              </p:nvSpPr>
              <p:spPr bwMode="auto">
                <a:xfrm>
                  <a:off x="4520" y="3043"/>
                  <a:ext cx="56" cy="361"/>
                </a:xfrm>
                <a:prstGeom prst="rightBrace">
                  <a:avLst>
                    <a:gd name="adj1" fmla="val 53720"/>
                    <a:gd name="adj2" fmla="val 50000"/>
                  </a:avLst>
                </a:prstGeom>
                <a:noFill/>
                <a:ln w="19050">
                  <a:solidFill>
                    <a:schemeClr val="tx1"/>
                  </a:solidFill>
                  <a:round/>
                  <a:headEnd/>
                  <a:tailEnd/>
                </a:ln>
              </p:spPr>
              <p:txBody>
                <a:bodyPr wrap="none" anchor="ctr"/>
                <a:lstStyle/>
                <a:p>
                  <a:endParaRPr lang="zh-CN" altLang="en-US"/>
                </a:p>
              </p:txBody>
            </p:sp>
            <p:graphicFrame>
              <p:nvGraphicFramePr>
                <p:cNvPr id="133" name="Object 122"/>
                <p:cNvGraphicFramePr>
                  <a:graphicFrameLocks noChangeAspect="1"/>
                </p:cNvGraphicFramePr>
                <p:nvPr/>
              </p:nvGraphicFramePr>
              <p:xfrm>
                <a:off x="4922" y="2715"/>
                <a:ext cx="109" cy="170"/>
              </p:xfrm>
              <a:graphic>
                <a:graphicData uri="http://schemas.openxmlformats.org/presentationml/2006/ole">
                  <mc:AlternateContent xmlns:mc="http://schemas.openxmlformats.org/markup-compatibility/2006">
                    <mc:Choice xmlns:v="urn:schemas-microsoft-com:vml" Requires="v">
                      <p:oleObj name="公式" r:id="rId62" imgW="114120" imgH="177480" progId="Equations">
                        <p:embed/>
                      </p:oleObj>
                    </mc:Choice>
                    <mc:Fallback>
                      <p:oleObj name="公式" r:id="rId62" imgW="114120" imgH="177480" progId="Equations">
                        <p:embed/>
                        <p:pic>
                          <p:nvPicPr>
                            <p:cNvPr id="0" name="Object 1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2" y="2715"/>
                              <a:ext cx="109"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4" name="Object 123"/>
                <p:cNvGraphicFramePr>
                  <a:graphicFrameLocks noChangeAspect="1"/>
                </p:cNvGraphicFramePr>
                <p:nvPr/>
              </p:nvGraphicFramePr>
              <p:xfrm>
                <a:off x="4920" y="2842"/>
                <a:ext cx="121" cy="158"/>
              </p:xfrm>
              <a:graphic>
                <a:graphicData uri="http://schemas.openxmlformats.org/presentationml/2006/ole">
                  <mc:AlternateContent xmlns:mc="http://schemas.openxmlformats.org/markup-compatibility/2006">
                    <mc:Choice xmlns:v="urn:schemas-microsoft-com:vml" Requires="v">
                      <p:oleObj name="公式" r:id="rId63" imgW="126720" imgH="164880" progId="Equations">
                        <p:embed/>
                      </p:oleObj>
                    </mc:Choice>
                    <mc:Fallback>
                      <p:oleObj name="公式" r:id="rId63" imgW="126720" imgH="164880" progId="Equations">
                        <p:embed/>
                        <p:pic>
                          <p:nvPicPr>
                            <p:cNvPr id="0" name="Object 1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20" y="2842"/>
                              <a:ext cx="121" cy="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 name="Object 124"/>
                <p:cNvGraphicFramePr>
                  <a:graphicFrameLocks noChangeAspect="1"/>
                </p:cNvGraphicFramePr>
                <p:nvPr/>
              </p:nvGraphicFramePr>
              <p:xfrm>
                <a:off x="4934" y="2963"/>
                <a:ext cx="84" cy="158"/>
              </p:xfrm>
              <a:graphic>
                <a:graphicData uri="http://schemas.openxmlformats.org/presentationml/2006/ole">
                  <mc:AlternateContent xmlns:mc="http://schemas.openxmlformats.org/markup-compatibility/2006">
                    <mc:Choice xmlns:v="urn:schemas-microsoft-com:vml" Requires="v">
                      <p:oleObj name="公式" r:id="rId64" imgW="88560" imgH="164880" progId="Equations">
                        <p:embed/>
                      </p:oleObj>
                    </mc:Choice>
                    <mc:Fallback>
                      <p:oleObj name="公式" r:id="rId64" imgW="88560" imgH="164880" progId="Equations">
                        <p:embed/>
                        <p:pic>
                          <p:nvPicPr>
                            <p:cNvPr id="0" name="Object 1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4" y="2963"/>
                              <a:ext cx="84" cy="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 name="Object 125"/>
                <p:cNvGraphicFramePr>
                  <a:graphicFrameLocks noChangeAspect="1"/>
                </p:cNvGraphicFramePr>
                <p:nvPr/>
              </p:nvGraphicFramePr>
              <p:xfrm>
                <a:off x="4926" y="3077"/>
                <a:ext cx="121" cy="170"/>
              </p:xfrm>
              <a:graphic>
                <a:graphicData uri="http://schemas.openxmlformats.org/presentationml/2006/ole">
                  <mc:AlternateContent xmlns:mc="http://schemas.openxmlformats.org/markup-compatibility/2006">
                    <mc:Choice xmlns:v="urn:schemas-microsoft-com:vml" Requires="v">
                      <p:oleObj name="公式" r:id="rId65" imgW="126720" imgH="177480" progId="Equations">
                        <p:embed/>
                      </p:oleObj>
                    </mc:Choice>
                    <mc:Fallback>
                      <p:oleObj name="公式" r:id="rId65" imgW="126720" imgH="177480" progId="Equations">
                        <p:embed/>
                        <p:pic>
                          <p:nvPicPr>
                            <p:cNvPr id="0" name="Object 1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26" y="3077"/>
                              <a:ext cx="12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7" name="AutoShape 126"/>
                <p:cNvSpPr>
                  <a:spLocks/>
                </p:cNvSpPr>
                <p:nvPr/>
              </p:nvSpPr>
              <p:spPr bwMode="auto">
                <a:xfrm rot="10800000">
                  <a:off x="4878" y="2782"/>
                  <a:ext cx="56" cy="361"/>
                </a:xfrm>
                <a:prstGeom prst="rightBrace">
                  <a:avLst>
                    <a:gd name="adj1" fmla="val 53720"/>
                    <a:gd name="adj2" fmla="val 50000"/>
                  </a:avLst>
                </a:prstGeom>
                <a:noFill/>
                <a:ln w="19050">
                  <a:solidFill>
                    <a:schemeClr val="tx1"/>
                  </a:solidFill>
                  <a:round/>
                  <a:headEnd/>
                  <a:tailEnd/>
                </a:ln>
              </p:spPr>
              <p:txBody>
                <a:bodyPr wrap="none" anchor="ctr"/>
                <a:lstStyle/>
                <a:p>
                  <a:endParaRPr lang="zh-CN" altLang="en-US"/>
                </a:p>
              </p:txBody>
            </p:sp>
            <p:sp>
              <p:nvSpPr>
                <p:cNvPr id="138" name="Text Box 127"/>
                <p:cNvSpPr txBox="1">
                  <a:spLocks noChangeArrowheads="1"/>
                </p:cNvSpPr>
                <p:nvPr/>
              </p:nvSpPr>
              <p:spPr bwMode="auto">
                <a:xfrm>
                  <a:off x="4689" y="2830"/>
                  <a:ext cx="296" cy="386"/>
                </a:xfrm>
                <a:prstGeom prst="rect">
                  <a:avLst/>
                </a:prstGeom>
                <a:noFill/>
                <a:ln w="9525">
                  <a:noFill/>
                  <a:miter lim="800000"/>
                  <a:headEnd/>
                  <a:tailEnd/>
                </a:ln>
              </p:spPr>
              <p:txBody>
                <a:bodyPr>
                  <a:spAutoFit/>
                </a:bodyPr>
                <a:lstStyle/>
                <a:p>
                  <a:pPr>
                    <a:spcBef>
                      <a:spcPct val="50000"/>
                    </a:spcBef>
                  </a:pPr>
                  <a:r>
                    <a:rPr lang="el-GR" altLang="zh-CN" dirty="0">
                      <a:ea typeface="幼圆" pitchFamily="49" charset="-122"/>
                      <a:cs typeface="Arial" charset="0"/>
                    </a:rPr>
                    <a:t>Σ</a:t>
                  </a:r>
                </a:p>
              </p:txBody>
            </p:sp>
            <p:graphicFrame>
              <p:nvGraphicFramePr>
                <p:cNvPr id="139" name="Object 128"/>
                <p:cNvGraphicFramePr>
                  <a:graphicFrameLocks noChangeAspect="1"/>
                </p:cNvGraphicFramePr>
                <p:nvPr/>
              </p:nvGraphicFramePr>
              <p:xfrm>
                <a:off x="4409" y="3539"/>
                <a:ext cx="169" cy="219"/>
              </p:xfrm>
              <a:graphic>
                <a:graphicData uri="http://schemas.openxmlformats.org/presentationml/2006/ole">
                  <mc:AlternateContent xmlns:mc="http://schemas.openxmlformats.org/markup-compatibility/2006">
                    <mc:Choice xmlns:v="urn:schemas-microsoft-com:vml" Requires="v">
                      <p:oleObj name="公式" r:id="rId66" imgW="177480" imgH="228600" progId="Equations">
                        <p:embed/>
                      </p:oleObj>
                    </mc:Choice>
                    <mc:Fallback>
                      <p:oleObj name="公式" r:id="rId66" imgW="177480" imgH="228600" progId="Equations">
                        <p:embed/>
                        <p:pic>
                          <p:nvPicPr>
                            <p:cNvPr id="0" name="Object 12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409" y="3539"/>
                              <a:ext cx="169" cy="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98" name="Object 129"/>
              <p:cNvGraphicFramePr>
                <a:graphicFrameLocks noChangeAspect="1"/>
              </p:cNvGraphicFramePr>
              <p:nvPr/>
            </p:nvGraphicFramePr>
            <p:xfrm>
              <a:off x="4685" y="1904"/>
              <a:ext cx="84" cy="128"/>
            </p:xfrm>
            <a:graphic>
              <a:graphicData uri="http://schemas.openxmlformats.org/presentationml/2006/ole">
                <mc:AlternateContent xmlns:mc="http://schemas.openxmlformats.org/markup-compatibility/2006">
                  <mc:Choice xmlns:v="urn:schemas-microsoft-com:vml" Requires="v">
                    <p:oleObj name="公式" r:id="rId67" imgW="114120" imgH="177480" progId="Equations">
                      <p:embed/>
                    </p:oleObj>
                  </mc:Choice>
                  <mc:Fallback>
                    <p:oleObj name="公式" r:id="rId67" imgW="114120" imgH="177480" progId="Equations">
                      <p:embed/>
                      <p:pic>
                        <p:nvPicPr>
                          <p:cNvPr id="0" name="Object 129"/>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685" y="1904"/>
                            <a:ext cx="84"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30"/>
              <p:cNvGraphicFramePr>
                <a:graphicFrameLocks noChangeAspect="1"/>
              </p:cNvGraphicFramePr>
              <p:nvPr/>
            </p:nvGraphicFramePr>
            <p:xfrm>
              <a:off x="4681" y="2001"/>
              <a:ext cx="93" cy="118"/>
            </p:xfrm>
            <a:graphic>
              <a:graphicData uri="http://schemas.openxmlformats.org/presentationml/2006/ole">
                <mc:AlternateContent xmlns:mc="http://schemas.openxmlformats.org/markup-compatibility/2006">
                  <mc:Choice xmlns:v="urn:schemas-microsoft-com:vml" Requires="v">
                    <p:oleObj name="公式" r:id="rId68" imgW="126720" imgH="164880" progId="Equations">
                      <p:embed/>
                    </p:oleObj>
                  </mc:Choice>
                  <mc:Fallback>
                    <p:oleObj name="公式" r:id="rId68" imgW="126720" imgH="164880" progId="Equations">
                      <p:embed/>
                      <p:pic>
                        <p:nvPicPr>
                          <p:cNvPr id="0" name="Object 13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681" y="2001"/>
                            <a:ext cx="93" cy="1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 name="Object 131"/>
              <p:cNvGraphicFramePr>
                <a:graphicFrameLocks noChangeAspect="1"/>
              </p:cNvGraphicFramePr>
              <p:nvPr/>
            </p:nvGraphicFramePr>
            <p:xfrm>
              <a:off x="4683" y="2090"/>
              <a:ext cx="94" cy="119"/>
            </p:xfrm>
            <a:graphic>
              <a:graphicData uri="http://schemas.openxmlformats.org/presentationml/2006/ole">
                <mc:AlternateContent xmlns:mc="http://schemas.openxmlformats.org/markup-compatibility/2006">
                  <mc:Choice xmlns:v="urn:schemas-microsoft-com:vml" Requires="v">
                    <p:oleObj name="公式" r:id="rId69" imgW="126720" imgH="164880" progId="Equations">
                      <p:embed/>
                    </p:oleObj>
                  </mc:Choice>
                  <mc:Fallback>
                    <p:oleObj name="公式" r:id="rId69" imgW="126720" imgH="164880" progId="Equations">
                      <p:embed/>
                      <p:pic>
                        <p:nvPicPr>
                          <p:cNvPr id="0" name="Object 1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3" y="2090"/>
                            <a:ext cx="94"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 name="Object 132"/>
              <p:cNvGraphicFramePr>
                <a:graphicFrameLocks noChangeAspect="1"/>
              </p:cNvGraphicFramePr>
              <p:nvPr/>
            </p:nvGraphicFramePr>
            <p:xfrm>
              <a:off x="4696" y="2181"/>
              <a:ext cx="65" cy="119"/>
            </p:xfrm>
            <a:graphic>
              <a:graphicData uri="http://schemas.openxmlformats.org/presentationml/2006/ole">
                <mc:AlternateContent xmlns:mc="http://schemas.openxmlformats.org/markup-compatibility/2006">
                  <mc:Choice xmlns:v="urn:schemas-microsoft-com:vml" Requires="v">
                    <p:oleObj name="公式" r:id="rId70" imgW="88560" imgH="164880" progId="Equations">
                      <p:embed/>
                    </p:oleObj>
                  </mc:Choice>
                  <mc:Fallback>
                    <p:oleObj name="公式" r:id="rId70" imgW="88560" imgH="164880" progId="Equations">
                      <p:embed/>
                      <p:pic>
                        <p:nvPicPr>
                          <p:cNvPr id="0" name="Object 13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696" y="2181"/>
                            <a:ext cx="65"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 name="Line 133"/>
              <p:cNvSpPr>
                <a:spLocks noChangeShapeType="1"/>
              </p:cNvSpPr>
              <p:nvPr/>
            </p:nvSpPr>
            <p:spPr bwMode="auto">
              <a:xfrm>
                <a:off x="3764" y="2604"/>
                <a:ext cx="0" cy="104"/>
              </a:xfrm>
              <a:prstGeom prst="line">
                <a:avLst/>
              </a:prstGeom>
              <a:noFill/>
              <a:ln w="19050">
                <a:solidFill>
                  <a:schemeClr val="tx1"/>
                </a:solidFill>
                <a:round/>
                <a:headEnd/>
                <a:tailEnd/>
              </a:ln>
            </p:spPr>
            <p:txBody>
              <a:bodyPr/>
              <a:lstStyle/>
              <a:p>
                <a:endParaRPr lang="zh-CN" altLang="en-US"/>
              </a:p>
            </p:txBody>
          </p:sp>
          <p:sp>
            <p:nvSpPr>
              <p:cNvPr id="103" name="Line 134"/>
              <p:cNvSpPr>
                <a:spLocks noChangeShapeType="1"/>
              </p:cNvSpPr>
              <p:nvPr/>
            </p:nvSpPr>
            <p:spPr bwMode="auto">
              <a:xfrm>
                <a:off x="3720" y="2708"/>
                <a:ext cx="87" cy="0"/>
              </a:xfrm>
              <a:prstGeom prst="line">
                <a:avLst/>
              </a:prstGeom>
              <a:noFill/>
              <a:ln w="38100">
                <a:solidFill>
                  <a:schemeClr val="tx1"/>
                </a:solidFill>
                <a:round/>
                <a:headEnd/>
                <a:tailEnd/>
              </a:ln>
            </p:spPr>
            <p:txBody>
              <a:bodyPr/>
              <a:lstStyle/>
              <a:p>
                <a:endParaRPr lang="zh-CN" altLang="en-US"/>
              </a:p>
            </p:txBody>
          </p:sp>
        </p:grpSp>
        <p:sp>
          <p:nvSpPr>
            <p:cNvPr id="140" name="Oval 135"/>
            <p:cNvSpPr>
              <a:spLocks noChangeAspect="1" noChangeArrowheads="1"/>
            </p:cNvSpPr>
            <p:nvPr/>
          </p:nvSpPr>
          <p:spPr bwMode="auto">
            <a:xfrm>
              <a:off x="5835651" y="4138614"/>
              <a:ext cx="79375" cy="79375"/>
            </a:xfrm>
            <a:prstGeom prst="ellipse">
              <a:avLst/>
            </a:prstGeom>
            <a:solidFill>
              <a:schemeClr val="tx1"/>
            </a:solidFill>
            <a:ln w="9525">
              <a:noFill/>
              <a:round/>
              <a:headEnd/>
              <a:tailEnd/>
            </a:ln>
          </p:spPr>
          <p:txBody>
            <a:bodyPr wrap="none" anchor="ctr"/>
            <a:lstStyle/>
            <a:p>
              <a:endParaRPr lang="zh-CN" altLang="en-US"/>
            </a:p>
          </p:txBody>
        </p:sp>
        <p:sp>
          <p:nvSpPr>
            <p:cNvPr id="141" name="Oval 136"/>
            <p:cNvSpPr>
              <a:spLocks noChangeAspect="1" noChangeArrowheads="1"/>
            </p:cNvSpPr>
            <p:nvPr/>
          </p:nvSpPr>
          <p:spPr bwMode="auto">
            <a:xfrm>
              <a:off x="5551488" y="3854451"/>
              <a:ext cx="79375" cy="79375"/>
            </a:xfrm>
            <a:prstGeom prst="ellipse">
              <a:avLst/>
            </a:prstGeom>
            <a:solidFill>
              <a:schemeClr val="tx1"/>
            </a:solidFill>
            <a:ln w="9525">
              <a:noFill/>
              <a:round/>
              <a:headEnd/>
              <a:tailEnd/>
            </a:ln>
          </p:spPr>
          <p:txBody>
            <a:bodyPr wrap="none" anchor="ctr"/>
            <a:lstStyle/>
            <a:p>
              <a:endParaRPr lang="zh-CN" altLang="en-US"/>
            </a:p>
          </p:txBody>
        </p:sp>
        <p:sp>
          <p:nvSpPr>
            <p:cNvPr id="142" name="Oval 137"/>
            <p:cNvSpPr>
              <a:spLocks noChangeAspect="1" noChangeArrowheads="1"/>
            </p:cNvSpPr>
            <p:nvPr/>
          </p:nvSpPr>
          <p:spPr bwMode="auto">
            <a:xfrm>
              <a:off x="5265738" y="3992564"/>
              <a:ext cx="79375" cy="79375"/>
            </a:xfrm>
            <a:prstGeom prst="ellipse">
              <a:avLst/>
            </a:prstGeom>
            <a:solidFill>
              <a:schemeClr val="tx1"/>
            </a:solidFill>
            <a:ln w="9525">
              <a:noFill/>
              <a:round/>
              <a:headEnd/>
              <a:tailEnd/>
            </a:ln>
          </p:spPr>
          <p:txBody>
            <a:bodyPr wrap="none" anchor="ctr"/>
            <a:lstStyle/>
            <a:p>
              <a:endParaRPr lang="zh-CN" altLang="en-US"/>
            </a:p>
          </p:txBody>
        </p:sp>
        <p:sp>
          <p:nvSpPr>
            <p:cNvPr id="143" name="Oval 138"/>
            <p:cNvSpPr>
              <a:spLocks noChangeAspect="1" noChangeArrowheads="1"/>
            </p:cNvSpPr>
            <p:nvPr/>
          </p:nvSpPr>
          <p:spPr bwMode="auto">
            <a:xfrm>
              <a:off x="4975226" y="3854451"/>
              <a:ext cx="79375" cy="79375"/>
            </a:xfrm>
            <a:prstGeom prst="ellipse">
              <a:avLst/>
            </a:prstGeom>
            <a:solidFill>
              <a:schemeClr val="tx1"/>
            </a:solidFill>
            <a:ln w="9525">
              <a:noFill/>
              <a:round/>
              <a:headEnd/>
              <a:tailEnd/>
            </a:ln>
          </p:spPr>
          <p:txBody>
            <a:bodyPr wrap="none" anchor="ctr"/>
            <a:lstStyle/>
            <a:p>
              <a:endParaRPr lang="zh-CN" altLang="en-US"/>
            </a:p>
          </p:txBody>
        </p:sp>
        <p:sp>
          <p:nvSpPr>
            <p:cNvPr id="144" name="Oval 139"/>
            <p:cNvSpPr>
              <a:spLocks noChangeAspect="1" noChangeArrowheads="1"/>
            </p:cNvSpPr>
            <p:nvPr/>
          </p:nvSpPr>
          <p:spPr bwMode="auto">
            <a:xfrm>
              <a:off x="6546851" y="3278189"/>
              <a:ext cx="79375" cy="79375"/>
            </a:xfrm>
            <a:prstGeom prst="ellipse">
              <a:avLst/>
            </a:prstGeom>
            <a:solidFill>
              <a:schemeClr val="tx1"/>
            </a:solidFill>
            <a:ln w="9525">
              <a:noFill/>
              <a:round/>
              <a:headEnd/>
              <a:tailEnd/>
            </a:ln>
          </p:spPr>
          <p:txBody>
            <a:bodyPr wrap="none" anchor="ctr"/>
            <a:lstStyle/>
            <a:p>
              <a:endParaRPr lang="zh-CN" altLang="en-US"/>
            </a:p>
          </p:txBody>
        </p:sp>
        <p:sp>
          <p:nvSpPr>
            <p:cNvPr id="145" name="Oval 140"/>
            <p:cNvSpPr>
              <a:spLocks noChangeAspect="1" noChangeArrowheads="1"/>
            </p:cNvSpPr>
            <p:nvPr/>
          </p:nvSpPr>
          <p:spPr bwMode="auto">
            <a:xfrm>
              <a:off x="6546851" y="2716214"/>
              <a:ext cx="79375" cy="79375"/>
            </a:xfrm>
            <a:prstGeom prst="ellipse">
              <a:avLst/>
            </a:prstGeom>
            <a:solidFill>
              <a:schemeClr val="tx1"/>
            </a:solidFill>
            <a:ln w="9525">
              <a:noFill/>
              <a:round/>
              <a:headEnd/>
              <a:tailEnd/>
            </a:ln>
          </p:spPr>
          <p:txBody>
            <a:bodyPr wrap="none" anchor="ctr"/>
            <a:lstStyle/>
            <a:p>
              <a:endParaRPr lang="zh-CN" altLang="en-US"/>
            </a:p>
          </p:txBody>
        </p:sp>
        <p:sp>
          <p:nvSpPr>
            <p:cNvPr id="146" name="Oval 141"/>
            <p:cNvSpPr>
              <a:spLocks noChangeAspect="1" noChangeArrowheads="1"/>
            </p:cNvSpPr>
            <p:nvPr/>
          </p:nvSpPr>
          <p:spPr bwMode="auto">
            <a:xfrm>
              <a:off x="6680201" y="3563939"/>
              <a:ext cx="79375" cy="79375"/>
            </a:xfrm>
            <a:prstGeom prst="ellipse">
              <a:avLst/>
            </a:prstGeom>
            <a:solidFill>
              <a:schemeClr val="tx1"/>
            </a:solidFill>
            <a:ln w="9525">
              <a:noFill/>
              <a:round/>
              <a:headEnd/>
              <a:tailEnd/>
            </a:ln>
          </p:spPr>
          <p:txBody>
            <a:bodyPr wrap="none" anchor="ctr"/>
            <a:lstStyle/>
            <a:p>
              <a:endParaRPr lang="zh-CN" altLang="en-US"/>
            </a:p>
          </p:txBody>
        </p:sp>
        <p:grpSp>
          <p:nvGrpSpPr>
            <p:cNvPr id="147" name="Group 142"/>
            <p:cNvGrpSpPr>
              <a:grpSpLocks/>
            </p:cNvGrpSpPr>
            <p:nvPr/>
          </p:nvGrpSpPr>
          <p:grpSpPr bwMode="auto">
            <a:xfrm>
              <a:off x="5732463" y="2541588"/>
              <a:ext cx="2792413" cy="444500"/>
              <a:chOff x="3043" y="1301"/>
              <a:chExt cx="1759" cy="280"/>
            </a:xfrm>
          </p:grpSpPr>
          <p:graphicFrame>
            <p:nvGraphicFramePr>
              <p:cNvPr id="148" name="Object 143"/>
              <p:cNvGraphicFramePr>
                <a:graphicFrameLocks noChangeAspect="1"/>
              </p:cNvGraphicFramePr>
              <p:nvPr/>
            </p:nvGraphicFramePr>
            <p:xfrm>
              <a:off x="4680" y="1396"/>
              <a:ext cx="122" cy="119"/>
            </p:xfrm>
            <a:graphic>
              <a:graphicData uri="http://schemas.openxmlformats.org/presentationml/2006/ole">
                <mc:AlternateContent xmlns:mc="http://schemas.openxmlformats.org/markup-compatibility/2006">
                  <mc:Choice xmlns:v="urn:schemas-microsoft-com:vml" Requires="v">
                    <p:oleObj name="公式" r:id="rId71" imgW="164880" imgH="164880" progId="Equations">
                      <p:embed/>
                    </p:oleObj>
                  </mc:Choice>
                  <mc:Fallback>
                    <p:oleObj name="公式" r:id="rId71" imgW="164880" imgH="164880" progId="Equations">
                      <p:embed/>
                      <p:pic>
                        <p:nvPicPr>
                          <p:cNvPr id="0" name="Object 143"/>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4680" y="1396"/>
                            <a:ext cx="122" cy="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9" name="Group 144"/>
              <p:cNvGrpSpPr>
                <a:grpSpLocks/>
              </p:cNvGrpSpPr>
              <p:nvPr/>
            </p:nvGrpSpPr>
            <p:grpSpPr bwMode="auto">
              <a:xfrm>
                <a:off x="3043" y="1301"/>
                <a:ext cx="1619" cy="280"/>
                <a:chOff x="3043" y="1301"/>
                <a:chExt cx="1619" cy="280"/>
              </a:xfrm>
            </p:grpSpPr>
            <p:grpSp>
              <p:nvGrpSpPr>
                <p:cNvPr id="150" name="Group 145"/>
                <p:cNvGrpSpPr>
                  <a:grpSpLocks/>
                </p:cNvGrpSpPr>
                <p:nvPr/>
              </p:nvGrpSpPr>
              <p:grpSpPr bwMode="auto">
                <a:xfrm>
                  <a:off x="3043" y="1301"/>
                  <a:ext cx="1619" cy="280"/>
                  <a:chOff x="3043" y="1301"/>
                  <a:chExt cx="1619" cy="280"/>
                </a:xfrm>
              </p:grpSpPr>
              <p:sp>
                <p:nvSpPr>
                  <p:cNvPr id="153" name="Line 146"/>
                  <p:cNvSpPr>
                    <a:spLocks noChangeShapeType="1"/>
                  </p:cNvSpPr>
                  <p:nvPr/>
                </p:nvSpPr>
                <p:spPr bwMode="auto">
                  <a:xfrm>
                    <a:off x="3458" y="1437"/>
                    <a:ext cx="1204" cy="0"/>
                  </a:xfrm>
                  <a:prstGeom prst="line">
                    <a:avLst/>
                  </a:prstGeom>
                  <a:noFill/>
                  <a:ln w="19050">
                    <a:solidFill>
                      <a:schemeClr val="tx1"/>
                    </a:solidFill>
                    <a:round/>
                    <a:headEnd/>
                    <a:tailEnd/>
                  </a:ln>
                </p:spPr>
                <p:txBody>
                  <a:bodyPr/>
                  <a:lstStyle/>
                  <a:p>
                    <a:endParaRPr lang="zh-CN" altLang="en-US"/>
                  </a:p>
                </p:txBody>
              </p:sp>
              <p:grpSp>
                <p:nvGrpSpPr>
                  <p:cNvPr id="154" name="Group 147"/>
                  <p:cNvGrpSpPr>
                    <a:grpSpLocks/>
                  </p:cNvGrpSpPr>
                  <p:nvPr/>
                </p:nvGrpSpPr>
                <p:grpSpPr bwMode="auto">
                  <a:xfrm>
                    <a:off x="3133" y="1301"/>
                    <a:ext cx="325" cy="280"/>
                    <a:chOff x="3133" y="1301"/>
                    <a:chExt cx="325" cy="280"/>
                  </a:xfrm>
                </p:grpSpPr>
                <p:sp>
                  <p:nvSpPr>
                    <p:cNvPr id="156" name="Rectangle 148"/>
                    <p:cNvSpPr>
                      <a:spLocks noChangeArrowheads="1"/>
                    </p:cNvSpPr>
                    <p:nvPr/>
                  </p:nvSpPr>
                  <p:spPr bwMode="auto">
                    <a:xfrm>
                      <a:off x="3133" y="1301"/>
                      <a:ext cx="269" cy="280"/>
                    </a:xfrm>
                    <a:prstGeom prst="rect">
                      <a:avLst/>
                    </a:prstGeom>
                    <a:gradFill rotWithShape="1">
                      <a:gsLst>
                        <a:gs pos="0">
                          <a:srgbClr val="FFEFD1"/>
                        </a:gs>
                        <a:gs pos="64999">
                          <a:srgbClr val="F0EBD5"/>
                        </a:gs>
                        <a:gs pos="100000">
                          <a:srgbClr val="D1C39F"/>
                        </a:gs>
                      </a:gsLst>
                      <a:path path="shape">
                        <a:fillToRect l="50000" t="50000" r="50000" b="50000"/>
                      </a:path>
                    </a:gradFill>
                    <a:ln w="25400">
                      <a:solidFill>
                        <a:schemeClr val="tx1"/>
                      </a:solidFill>
                      <a:miter lim="800000"/>
                      <a:headEnd/>
                      <a:tailEnd/>
                    </a:ln>
                  </p:spPr>
                  <p:txBody>
                    <a:bodyPr wrap="none" anchor="ctr"/>
                    <a:lstStyle/>
                    <a:p>
                      <a:pPr algn="ctr"/>
                      <a:r>
                        <a:rPr lang="en-US" altLang="zh-CN">
                          <a:ea typeface="幼圆" pitchFamily="49" charset="-122"/>
                        </a:rPr>
                        <a:t>&amp;</a:t>
                      </a:r>
                    </a:p>
                  </p:txBody>
                </p:sp>
                <p:sp>
                  <p:nvSpPr>
                    <p:cNvPr id="157" name="Oval 149"/>
                    <p:cNvSpPr>
                      <a:spLocks noChangeArrowheads="1"/>
                    </p:cNvSpPr>
                    <p:nvPr/>
                  </p:nvSpPr>
                  <p:spPr bwMode="auto">
                    <a:xfrm>
                      <a:off x="3402" y="1409"/>
                      <a:ext cx="56" cy="56"/>
                    </a:xfrm>
                    <a:prstGeom prst="ellipse">
                      <a:avLst/>
                    </a:prstGeom>
                    <a:noFill/>
                    <a:ln w="25400">
                      <a:solidFill>
                        <a:schemeClr val="tx1"/>
                      </a:solidFill>
                      <a:round/>
                      <a:headEnd/>
                      <a:tailEnd/>
                    </a:ln>
                  </p:spPr>
                  <p:txBody>
                    <a:bodyPr wrap="none" anchor="ctr"/>
                    <a:lstStyle/>
                    <a:p>
                      <a:endParaRPr lang="zh-CN" altLang="en-US"/>
                    </a:p>
                  </p:txBody>
                </p:sp>
              </p:grpSp>
              <p:sp>
                <p:nvSpPr>
                  <p:cNvPr id="155" name="Line 150"/>
                  <p:cNvSpPr>
                    <a:spLocks noChangeShapeType="1"/>
                  </p:cNvSpPr>
                  <p:nvPr/>
                </p:nvSpPr>
                <p:spPr bwMode="auto">
                  <a:xfrm>
                    <a:off x="3043" y="1526"/>
                    <a:ext cx="90" cy="0"/>
                  </a:xfrm>
                  <a:prstGeom prst="line">
                    <a:avLst/>
                  </a:prstGeom>
                  <a:noFill/>
                  <a:ln w="19050">
                    <a:solidFill>
                      <a:schemeClr val="tx1"/>
                    </a:solidFill>
                    <a:round/>
                    <a:headEnd/>
                    <a:tailEnd/>
                  </a:ln>
                </p:spPr>
                <p:txBody>
                  <a:bodyPr/>
                  <a:lstStyle/>
                  <a:p>
                    <a:endParaRPr lang="zh-CN" altLang="en-US"/>
                  </a:p>
                </p:txBody>
              </p:sp>
            </p:grpSp>
            <p:sp>
              <p:nvSpPr>
                <p:cNvPr id="151" name="Line 151"/>
                <p:cNvSpPr>
                  <a:spLocks noChangeShapeType="1"/>
                </p:cNvSpPr>
                <p:nvPr/>
              </p:nvSpPr>
              <p:spPr bwMode="auto">
                <a:xfrm>
                  <a:off x="3043" y="1437"/>
                  <a:ext cx="90" cy="0"/>
                </a:xfrm>
                <a:prstGeom prst="line">
                  <a:avLst/>
                </a:prstGeom>
                <a:noFill/>
                <a:ln w="19050">
                  <a:solidFill>
                    <a:schemeClr val="tx1"/>
                  </a:solidFill>
                  <a:round/>
                  <a:headEnd/>
                  <a:tailEnd/>
                </a:ln>
              </p:spPr>
              <p:txBody>
                <a:bodyPr/>
                <a:lstStyle/>
                <a:p>
                  <a:endParaRPr lang="zh-CN" altLang="en-US"/>
                </a:p>
              </p:txBody>
            </p:sp>
            <p:sp>
              <p:nvSpPr>
                <p:cNvPr id="152" name="Line 152"/>
                <p:cNvSpPr>
                  <a:spLocks noChangeShapeType="1"/>
                </p:cNvSpPr>
                <p:nvPr/>
              </p:nvSpPr>
              <p:spPr bwMode="auto">
                <a:xfrm>
                  <a:off x="3043" y="1344"/>
                  <a:ext cx="90" cy="0"/>
                </a:xfrm>
                <a:prstGeom prst="line">
                  <a:avLst/>
                </a:prstGeom>
                <a:noFill/>
                <a:ln w="19050">
                  <a:solidFill>
                    <a:schemeClr val="tx1"/>
                  </a:solidFill>
                  <a:round/>
                  <a:headEnd/>
                  <a:tailEnd/>
                </a:ln>
              </p:spPr>
              <p:txBody>
                <a:bodyPr/>
                <a:lstStyle/>
                <a:p>
                  <a:endParaRPr lang="zh-CN" altLang="en-US"/>
                </a:p>
              </p:txBody>
            </p:sp>
          </p:grpSp>
        </p:grpSp>
      </p:grpSp>
      <p:grpSp>
        <p:nvGrpSpPr>
          <p:cNvPr id="158" name="Group 153"/>
          <p:cNvGrpSpPr>
            <a:grpSpLocks/>
          </p:cNvGrpSpPr>
          <p:nvPr/>
        </p:nvGrpSpPr>
        <p:grpSpPr bwMode="auto">
          <a:xfrm>
            <a:off x="6119069" y="2621466"/>
            <a:ext cx="2857357" cy="3517947"/>
            <a:chOff x="3017" y="1465"/>
            <a:chExt cx="1105" cy="1969"/>
          </a:xfrm>
        </p:grpSpPr>
        <p:sp>
          <p:nvSpPr>
            <p:cNvPr id="159" name="AutoShape 154"/>
            <p:cNvSpPr>
              <a:spLocks noChangeArrowheads="1"/>
            </p:cNvSpPr>
            <p:nvPr/>
          </p:nvSpPr>
          <p:spPr bwMode="auto">
            <a:xfrm>
              <a:off x="3556" y="1465"/>
              <a:ext cx="566" cy="596"/>
            </a:xfrm>
            <a:prstGeom prst="wedgeRoundRectCallout">
              <a:avLst>
                <a:gd name="adj1" fmla="val -76324"/>
                <a:gd name="adj2" fmla="val 214264"/>
                <a:gd name="adj3" fmla="val 16667"/>
              </a:avLst>
            </a:prstGeom>
            <a:noFill/>
            <a:ln w="28575">
              <a:solidFill>
                <a:srgbClr val="FF0000"/>
              </a:solidFill>
              <a:miter lim="800000"/>
              <a:headEnd/>
              <a:tailEnd/>
            </a:ln>
          </p:spPr>
          <p:txBody>
            <a:bodyPr/>
            <a:lstStyle/>
            <a:p>
              <a:pPr algn="ctr" eaLnBrk="0" hangingPunct="0"/>
              <a:endParaRPr lang="zh-CN" altLang="zh-CN">
                <a:latin typeface="Times New Roman" charset="0"/>
                <a:ea typeface="宋体" pitchFamily="2" charset="-122"/>
              </a:endParaRPr>
            </a:p>
          </p:txBody>
        </p:sp>
        <p:sp>
          <p:nvSpPr>
            <p:cNvPr id="160" name="Text Box 155"/>
            <p:cNvSpPr txBox="1">
              <a:spLocks noChangeArrowheads="1"/>
            </p:cNvSpPr>
            <p:nvPr/>
          </p:nvSpPr>
          <p:spPr bwMode="auto">
            <a:xfrm>
              <a:off x="3017" y="3176"/>
              <a:ext cx="747" cy="258"/>
            </a:xfrm>
            <a:prstGeom prst="rect">
              <a:avLst/>
            </a:prstGeom>
            <a:noFill/>
            <a:ln w="9525">
              <a:noFill/>
              <a:miter lim="800000"/>
              <a:headEnd/>
              <a:tailEnd/>
            </a:ln>
          </p:spPr>
          <p:txBody>
            <a:bodyPr>
              <a:spAutoFit/>
            </a:bodyPr>
            <a:lstStyle/>
            <a:p>
              <a:pPr eaLnBrk="0" hangingPunct="0">
                <a:spcBef>
                  <a:spcPct val="50000"/>
                </a:spcBef>
              </a:pPr>
              <a:r>
                <a:rPr lang="zh-CN" altLang="en-US" b="1" dirty="0">
                  <a:solidFill>
                    <a:srgbClr val="FF0000"/>
                  </a:solidFill>
                  <a:latin typeface="Times New Roman" charset="0"/>
                  <a:ea typeface="宋体" pitchFamily="2" charset="-122"/>
                </a:rPr>
                <a:t>加</a:t>
              </a:r>
              <a:r>
                <a:rPr lang="en-US" altLang="zh-CN" b="1" dirty="0">
                  <a:solidFill>
                    <a:srgbClr val="FF0000"/>
                  </a:solidFill>
                  <a:latin typeface="Times New Roman" charset="0"/>
                  <a:ea typeface="宋体" pitchFamily="2" charset="-122"/>
                </a:rPr>
                <a:t>6</a:t>
              </a:r>
              <a:r>
                <a:rPr lang="zh-CN" altLang="en-US" b="1" dirty="0">
                  <a:solidFill>
                    <a:srgbClr val="FF0000"/>
                  </a:solidFill>
                  <a:latin typeface="Times New Roman" charset="0"/>
                  <a:ea typeface="宋体" pitchFamily="2" charset="-122"/>
                </a:rPr>
                <a:t>修正</a:t>
              </a:r>
            </a:p>
          </p:txBody>
        </p:sp>
      </p:grpSp>
      <p:graphicFrame>
        <p:nvGraphicFramePr>
          <p:cNvPr id="161" name="Object 156"/>
          <p:cNvGraphicFramePr>
            <a:graphicFrameLocks noChangeAspect="1"/>
          </p:cNvGraphicFramePr>
          <p:nvPr>
            <p:extLst>
              <p:ext uri="{D42A27DB-BD31-4B8C-83A1-F6EECF244321}">
                <p14:modId xmlns:p14="http://schemas.microsoft.com/office/powerpoint/2010/main" val="3697610417"/>
              </p:ext>
            </p:extLst>
          </p:nvPr>
        </p:nvGraphicFramePr>
        <p:xfrm>
          <a:off x="2425701" y="777743"/>
          <a:ext cx="3125787" cy="677862"/>
        </p:xfrm>
        <a:graphic>
          <a:graphicData uri="http://schemas.openxmlformats.org/presentationml/2006/ole">
            <mc:AlternateContent xmlns:mc="http://schemas.openxmlformats.org/markup-compatibility/2006">
              <mc:Choice xmlns:v="urn:schemas-microsoft-com:vml" Requires="v">
                <p:oleObj name="公式" r:id="rId73" imgW="1244520" imgH="228600" progId="Equations">
                  <p:embed/>
                </p:oleObj>
              </mc:Choice>
              <mc:Fallback>
                <p:oleObj name="公式" r:id="rId73" imgW="1244520" imgH="228600" progId="Equations">
                  <p:embed/>
                  <p:pic>
                    <p:nvPicPr>
                      <p:cNvPr id="0" name="Object 156"/>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2425701" y="777743"/>
                        <a:ext cx="3125787" cy="677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4" name="Rectangle 4"/>
          <p:cNvSpPr>
            <a:spLocks noChangeArrowheads="1"/>
          </p:cNvSpPr>
          <p:nvPr/>
        </p:nvSpPr>
        <p:spPr bwMode="auto">
          <a:xfrm>
            <a:off x="3429000" y="566553"/>
            <a:ext cx="5867400" cy="584775"/>
          </a:xfrm>
          <a:prstGeom prst="rect">
            <a:avLst/>
          </a:prstGeom>
          <a:solidFill>
            <a:srgbClr val="996633"/>
          </a:solidFill>
          <a:ln w="9525">
            <a:solidFill>
              <a:srgbClr val="000000"/>
            </a:solidFill>
            <a:miter lim="800000"/>
            <a:headEnd/>
            <a:tailEnd/>
          </a:ln>
          <a:effectLst/>
        </p:spPr>
        <p:txBody>
          <a:bodyPr wrap="square">
            <a:spAutoFit/>
          </a:bodyPr>
          <a:lstStyle/>
          <a:p>
            <a:pPr algn="ctr" eaLnBrk="1" hangingPunct="1"/>
            <a:r>
              <a:rPr lang="en-US" altLang="zh-CN" sz="3200" b="1" dirty="0">
                <a:solidFill>
                  <a:srgbClr val="FFFF99"/>
                </a:solidFill>
                <a:ea typeface="宋体" charset="-122"/>
              </a:rPr>
              <a:t>Comparators </a:t>
            </a:r>
            <a:r>
              <a:rPr lang="zh-CN" altLang="en-US" sz="3200" b="1" dirty="0">
                <a:solidFill>
                  <a:srgbClr val="FFFF99"/>
                </a:solidFill>
                <a:ea typeface="宋体" charset="-122"/>
              </a:rPr>
              <a:t>比较器</a:t>
            </a:r>
            <a:endParaRPr lang="en-US" altLang="zh-CN" sz="3200" b="1" dirty="0">
              <a:solidFill>
                <a:srgbClr val="FFFF99"/>
              </a:solidFill>
              <a:ea typeface="宋体" charset="-122"/>
            </a:endParaRPr>
          </a:p>
        </p:txBody>
      </p:sp>
      <p:sp>
        <p:nvSpPr>
          <p:cNvPr id="25605" name="Text Box 5"/>
          <p:cNvSpPr txBox="1">
            <a:spLocks noChangeArrowheads="1"/>
          </p:cNvSpPr>
          <p:nvPr/>
        </p:nvSpPr>
        <p:spPr bwMode="auto">
          <a:xfrm>
            <a:off x="762000" y="1487739"/>
            <a:ext cx="10515600" cy="954107"/>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The function of a comparator is to compare the magnitudes of two binary numbers to determine the relationship between them. </a:t>
            </a:r>
          </a:p>
        </p:txBody>
      </p:sp>
      <p:graphicFrame>
        <p:nvGraphicFramePr>
          <p:cNvPr id="16" name="Group 155"/>
          <p:cNvGraphicFramePr>
            <a:graphicFrameLocks noGrp="1"/>
          </p:cNvGraphicFramePr>
          <p:nvPr>
            <p:extLst>
              <p:ext uri="{D42A27DB-BD31-4B8C-83A1-F6EECF244321}">
                <p14:modId xmlns:p14="http://schemas.microsoft.com/office/powerpoint/2010/main" val="65591306"/>
              </p:ext>
            </p:extLst>
          </p:nvPr>
        </p:nvGraphicFramePr>
        <p:xfrm>
          <a:off x="6362700" y="2778257"/>
          <a:ext cx="4294185" cy="2307020"/>
        </p:xfrm>
        <a:graphic>
          <a:graphicData uri="http://schemas.openxmlformats.org/drawingml/2006/table">
            <a:tbl>
              <a:tblPr/>
              <a:tblGrid>
                <a:gridCol w="704192">
                  <a:extLst>
                    <a:ext uri="{9D8B030D-6E8A-4147-A177-3AD203B41FA5}">
                      <a16:colId xmlns:a16="http://schemas.microsoft.com/office/drawing/2014/main" val="20000"/>
                    </a:ext>
                  </a:extLst>
                </a:gridCol>
                <a:gridCol w="603592">
                  <a:extLst>
                    <a:ext uri="{9D8B030D-6E8A-4147-A177-3AD203B41FA5}">
                      <a16:colId xmlns:a16="http://schemas.microsoft.com/office/drawing/2014/main" val="20001"/>
                    </a:ext>
                  </a:extLst>
                </a:gridCol>
                <a:gridCol w="1017822">
                  <a:extLst>
                    <a:ext uri="{9D8B030D-6E8A-4147-A177-3AD203B41FA5}">
                      <a16:colId xmlns:a16="http://schemas.microsoft.com/office/drawing/2014/main" val="20002"/>
                    </a:ext>
                  </a:extLst>
                </a:gridCol>
                <a:gridCol w="984289">
                  <a:extLst>
                    <a:ext uri="{9D8B030D-6E8A-4147-A177-3AD203B41FA5}">
                      <a16:colId xmlns:a16="http://schemas.microsoft.com/office/drawing/2014/main" val="20003"/>
                    </a:ext>
                  </a:extLst>
                </a:gridCol>
                <a:gridCol w="984290">
                  <a:extLst>
                    <a:ext uri="{9D8B030D-6E8A-4147-A177-3AD203B41FA5}">
                      <a16:colId xmlns:a16="http://schemas.microsoft.com/office/drawing/2014/main" val="20004"/>
                    </a:ext>
                  </a:extLst>
                </a:gridCol>
              </a:tblGrid>
              <a:tr h="4614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charset="-122"/>
                        </a:rPr>
                        <a:t>A</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B</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A=B</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A&gt;B</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A&lt;B</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4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614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614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6140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1</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charset="-122"/>
                        </a:rPr>
                        <a:t>0</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124930" name="Picture 2"/>
          <p:cNvPicPr>
            <a:picLocks noChangeAspect="1" noChangeArrowheads="1"/>
          </p:cNvPicPr>
          <p:nvPr/>
        </p:nvPicPr>
        <p:blipFill>
          <a:blip r:embed="rId3" cstate="print"/>
          <a:srcRect/>
          <a:stretch>
            <a:fillRect/>
          </a:stretch>
        </p:blipFill>
        <p:spPr bwMode="auto">
          <a:xfrm>
            <a:off x="1371600" y="4248949"/>
            <a:ext cx="3933222" cy="2443162"/>
          </a:xfrm>
          <a:prstGeom prst="rect">
            <a:avLst/>
          </a:prstGeom>
          <a:noFill/>
          <a:ln w="9525">
            <a:noFill/>
            <a:miter lim="800000"/>
            <a:headEnd/>
            <a:tailEnd/>
          </a:ln>
          <a:effectLst/>
        </p:spPr>
      </p:pic>
      <p:sp>
        <p:nvSpPr>
          <p:cNvPr id="2" name="TextBox 1"/>
          <p:cNvSpPr txBox="1">
            <a:spLocks noChangeArrowheads="1"/>
          </p:cNvSpPr>
          <p:nvPr/>
        </p:nvSpPr>
        <p:spPr bwMode="auto">
          <a:xfrm>
            <a:off x="1695650" y="2609545"/>
            <a:ext cx="3294043" cy="1569660"/>
          </a:xfrm>
          <a:prstGeom prst="rect">
            <a:avLst/>
          </a:prstGeom>
          <a:solidFill>
            <a:schemeClr val="bg1"/>
          </a:solidFill>
          <a:ln w="28575">
            <a:solidFill>
              <a:srgbClr val="9999FF"/>
            </a:solidFill>
            <a:miter lim="800000"/>
            <a:headEnd/>
            <a:tailEnd/>
          </a:ln>
        </p:spPr>
        <p:txBody>
          <a:bodyPr wrap="none">
            <a:spAutoFit/>
          </a:bodyPr>
          <a:lstStyle/>
          <a:p>
            <a:r>
              <a:rPr lang="en-US" altLang="zh-CN" b="1" dirty="0">
                <a:ea typeface="宋体" charset="-122"/>
              </a:rPr>
              <a:t>Single bit comparator</a:t>
            </a:r>
            <a:endParaRPr lang="pt-BR" altLang="zh-CN" b="1" dirty="0">
              <a:ea typeface="宋体" charset="-122"/>
            </a:endParaRPr>
          </a:p>
          <a:p>
            <a:pPr lvl="1"/>
            <a:r>
              <a:rPr lang="pt-BR" altLang="zh-CN" b="1" dirty="0">
                <a:ea typeface="宋体" charset="-122"/>
              </a:rPr>
              <a:t>A EQ B = A’B’ + AB</a:t>
            </a:r>
          </a:p>
          <a:p>
            <a:pPr lvl="1"/>
            <a:r>
              <a:rPr lang="pt-BR" altLang="zh-CN" b="1" dirty="0">
                <a:ea typeface="宋体" charset="-122"/>
              </a:rPr>
              <a:t>A &gt; B = AB’</a:t>
            </a:r>
          </a:p>
          <a:p>
            <a:pPr lvl="1"/>
            <a:r>
              <a:rPr lang="pt-BR" altLang="zh-CN" b="1" dirty="0">
                <a:ea typeface="宋体" charset="-122"/>
              </a:rPr>
              <a:t>A&lt; B = A’B</a:t>
            </a:r>
            <a:endParaRPr lang="zh-CN" altLang="en-US" b="1" dirty="0">
              <a:ea typeface="宋体" charset="-122"/>
            </a:endParaRPr>
          </a:p>
        </p:txBody>
      </p:sp>
      <p:sp>
        <p:nvSpPr>
          <p:cNvPr id="3" name="圆角矩形 2"/>
          <p:cNvSpPr>
            <a:spLocks noChangeArrowheads="1"/>
          </p:cNvSpPr>
          <p:nvPr/>
        </p:nvSpPr>
        <p:spPr bwMode="auto">
          <a:xfrm>
            <a:off x="5562600" y="5562600"/>
            <a:ext cx="5638800" cy="657225"/>
          </a:xfrm>
          <a:prstGeom prst="roundRect">
            <a:avLst>
              <a:gd name="adj" fmla="val 16667"/>
            </a:avLst>
          </a:prstGeom>
          <a:solidFill>
            <a:srgbClr val="FFFF00"/>
          </a:solidFill>
          <a:ln w="9525" algn="ctr">
            <a:solidFill>
              <a:schemeClr val="tx1"/>
            </a:solidFill>
            <a:round/>
            <a:headEnd/>
            <a:tailEnd/>
          </a:ln>
          <a:effectLst/>
        </p:spPr>
        <p:txBody>
          <a:bodyPr/>
          <a:lstStyle/>
          <a:p>
            <a:r>
              <a:rPr lang="en-US" altLang="zh-CN" sz="2800" b="1" dirty="0">
                <a:ea typeface="宋体" charset="-122"/>
              </a:rPr>
              <a:t>How about Two-bit comparator?</a:t>
            </a:r>
            <a:endParaRPr lang="zh-CN" altLang="en-US" sz="2800" b="1"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24930"/>
                                        </p:tgtEl>
                                        <p:attrNameLst>
                                          <p:attrName>style.visibility</p:attrName>
                                        </p:attrNameLst>
                                      </p:cBhvr>
                                      <p:to>
                                        <p:strVal val="visible"/>
                                      </p:to>
                                    </p:set>
                                    <p:anim calcmode="lin" valueType="num">
                                      <p:cBhvr additive="base">
                                        <p:cTn id="15" dur="500" fill="hold"/>
                                        <p:tgtEl>
                                          <p:spTgt spid="124930"/>
                                        </p:tgtEl>
                                        <p:attrNameLst>
                                          <p:attrName>ppt_x</p:attrName>
                                        </p:attrNameLst>
                                      </p:cBhvr>
                                      <p:tavLst>
                                        <p:tav tm="0">
                                          <p:val>
                                            <p:strVal val="#ppt_x"/>
                                          </p:val>
                                        </p:tav>
                                        <p:tav tm="100000">
                                          <p:val>
                                            <p:strVal val="#ppt_x"/>
                                          </p:val>
                                        </p:tav>
                                      </p:tavLst>
                                    </p:anim>
                                    <p:anim calcmode="lin" valueType="num">
                                      <p:cBhvr additive="base">
                                        <p:cTn id="16" dur="500" fill="hold"/>
                                        <p:tgtEl>
                                          <p:spTgt spid="12493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4953000" y="533400"/>
            <a:ext cx="2533066"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Comparators</a:t>
            </a:r>
          </a:p>
        </p:txBody>
      </p:sp>
      <p:graphicFrame>
        <p:nvGraphicFramePr>
          <p:cNvPr id="5" name="Group 24"/>
          <p:cNvGraphicFramePr>
            <a:graphicFrameLocks noGrp="1"/>
          </p:cNvGraphicFramePr>
          <p:nvPr>
            <p:extLst>
              <p:ext uri="{D42A27DB-BD31-4B8C-83A1-F6EECF244321}">
                <p14:modId xmlns:p14="http://schemas.microsoft.com/office/powerpoint/2010/main" val="3014727522"/>
              </p:ext>
            </p:extLst>
          </p:nvPr>
        </p:nvGraphicFramePr>
        <p:xfrm>
          <a:off x="1600200" y="1600200"/>
          <a:ext cx="8763000" cy="4503466"/>
        </p:xfrm>
        <a:graphic>
          <a:graphicData uri="http://schemas.openxmlformats.org/drawingml/2006/table">
            <a:tbl>
              <a:tblPr/>
              <a:tblGrid>
                <a:gridCol w="5333643">
                  <a:extLst>
                    <a:ext uri="{9D8B030D-6E8A-4147-A177-3AD203B41FA5}">
                      <a16:colId xmlns:a16="http://schemas.microsoft.com/office/drawing/2014/main" val="20000"/>
                    </a:ext>
                  </a:extLst>
                </a:gridCol>
                <a:gridCol w="3429357">
                  <a:extLst>
                    <a:ext uri="{9D8B030D-6E8A-4147-A177-3AD203B41FA5}">
                      <a16:colId xmlns:a16="http://schemas.microsoft.com/office/drawing/2014/main" val="20001"/>
                    </a:ext>
                  </a:extLst>
                </a:gridCol>
              </a:tblGrid>
              <a:tr h="500044">
                <a:tc>
                  <a:txBody>
                    <a:bodyPr/>
                    <a:lstStyle/>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zh-CN" altLang="en-US" sz="2400" b="1" i="1" u="none" strike="noStrike" cap="none" normalizeH="0" baseline="0" dirty="0">
                          <a:ln>
                            <a:noFill/>
                          </a:ln>
                          <a:solidFill>
                            <a:schemeClr val="tx1"/>
                          </a:solidFill>
                          <a:effectLst/>
                          <a:latin typeface="Arial" charset="0"/>
                          <a:ea typeface="宋体" charset="-122"/>
                        </a:rPr>
                        <a:t>   </a:t>
                      </a:r>
                      <a:r>
                        <a:rPr kumimoji="0" lang="en-US" altLang="zh-CN" sz="2400" b="1" i="1" u="none" strike="noStrike" cap="none" normalizeH="0" baseline="0" dirty="0">
                          <a:ln>
                            <a:noFill/>
                          </a:ln>
                          <a:solidFill>
                            <a:schemeClr val="tx1"/>
                          </a:solidFill>
                          <a:effectLst/>
                          <a:latin typeface="Arial" charset="0"/>
                          <a:ea typeface="宋体" charset="-122"/>
                        </a:rPr>
                        <a:t>A</a:t>
                      </a:r>
                      <a:r>
                        <a:rPr kumimoji="0" lang="en-US" altLang="zh-CN" sz="2400" b="1" i="0" u="none" strike="noStrike" cap="none" normalizeH="0" baseline="-25000" dirty="0">
                          <a:ln>
                            <a:noFill/>
                          </a:ln>
                          <a:solidFill>
                            <a:schemeClr val="tx1"/>
                          </a:solidFill>
                          <a:effectLst/>
                          <a:latin typeface="Arial" charset="0"/>
                          <a:ea typeface="宋体" charset="-122"/>
                        </a:rPr>
                        <a:t>3</a:t>
                      </a:r>
                      <a:r>
                        <a:rPr kumimoji="0" lang="en-US" altLang="zh-CN" sz="2400" b="1" i="1" u="none" strike="noStrike" cap="none" normalizeH="0" baseline="-25000" dirty="0">
                          <a:ln>
                            <a:noFill/>
                          </a:ln>
                          <a:solidFill>
                            <a:schemeClr val="tx1"/>
                          </a:solidFill>
                          <a:effectLst/>
                          <a:latin typeface="Arial" charset="0"/>
                          <a:ea typeface="宋体" charset="-122"/>
                        </a:rPr>
                        <a:t> </a:t>
                      </a:r>
                      <a:r>
                        <a:rPr kumimoji="0" lang="en-US" altLang="zh-CN" sz="2400" b="1" i="1" u="none" strike="noStrike" cap="none" normalizeH="0" baseline="0" dirty="0">
                          <a:ln>
                            <a:noFill/>
                          </a:ln>
                          <a:solidFill>
                            <a:schemeClr val="tx1"/>
                          </a:solidFill>
                          <a:effectLst/>
                          <a:latin typeface="Arial" charset="0"/>
                          <a:ea typeface="宋体" charset="-122"/>
                        </a:rPr>
                        <a:t>B</a:t>
                      </a:r>
                      <a:r>
                        <a:rPr kumimoji="0" lang="en-US" altLang="zh-CN" sz="2400" b="1" i="0" u="none" strike="noStrike" cap="none" normalizeH="0" baseline="-25000" dirty="0">
                          <a:ln>
                            <a:noFill/>
                          </a:ln>
                          <a:solidFill>
                            <a:schemeClr val="tx1"/>
                          </a:solidFill>
                          <a:effectLst/>
                          <a:latin typeface="Arial" charset="0"/>
                          <a:ea typeface="宋体" charset="-122"/>
                        </a:rPr>
                        <a:t>3</a:t>
                      </a:r>
                      <a:r>
                        <a:rPr kumimoji="0" lang="en-US" altLang="zh-CN" sz="2400" b="1" i="1" u="none" strike="noStrike" cap="none" normalizeH="0" baseline="0" dirty="0">
                          <a:ln>
                            <a:noFill/>
                          </a:ln>
                          <a:solidFill>
                            <a:schemeClr val="tx1"/>
                          </a:solidFill>
                          <a:effectLst/>
                          <a:latin typeface="Arial" charset="0"/>
                          <a:ea typeface="宋体" charset="-122"/>
                        </a:rPr>
                        <a:t>        A</a:t>
                      </a:r>
                      <a:r>
                        <a:rPr kumimoji="0" lang="en-US" altLang="zh-CN" sz="2400" b="1" i="0" u="none" strike="noStrike" cap="none" normalizeH="0" baseline="-25000" dirty="0">
                          <a:ln>
                            <a:noFill/>
                          </a:ln>
                          <a:solidFill>
                            <a:schemeClr val="tx1"/>
                          </a:solidFill>
                          <a:effectLst/>
                          <a:latin typeface="Arial" charset="0"/>
                          <a:ea typeface="宋体" charset="-122"/>
                        </a:rPr>
                        <a:t>2</a:t>
                      </a:r>
                      <a:r>
                        <a:rPr kumimoji="0" lang="en-US" altLang="zh-CN" sz="2400" b="1" i="1" u="none" strike="noStrike" cap="none" normalizeH="0" baseline="-25000" dirty="0">
                          <a:ln>
                            <a:noFill/>
                          </a:ln>
                          <a:solidFill>
                            <a:schemeClr val="tx1"/>
                          </a:solidFill>
                          <a:effectLst/>
                          <a:latin typeface="Arial" charset="0"/>
                          <a:ea typeface="宋体" charset="-122"/>
                        </a:rPr>
                        <a:t> </a:t>
                      </a:r>
                      <a:r>
                        <a:rPr kumimoji="0" lang="en-US" altLang="zh-CN" sz="2400" b="1" i="1" u="none" strike="noStrike" cap="none" normalizeH="0" baseline="0" dirty="0">
                          <a:ln>
                            <a:noFill/>
                          </a:ln>
                          <a:solidFill>
                            <a:schemeClr val="tx1"/>
                          </a:solidFill>
                          <a:effectLst/>
                          <a:latin typeface="Arial" charset="0"/>
                          <a:ea typeface="宋体" charset="-122"/>
                        </a:rPr>
                        <a:t>B</a:t>
                      </a:r>
                      <a:r>
                        <a:rPr kumimoji="0" lang="en-US" altLang="zh-CN" sz="2400" b="1" i="0" u="none" strike="noStrike" cap="none" normalizeH="0" baseline="-25000" dirty="0">
                          <a:ln>
                            <a:noFill/>
                          </a:ln>
                          <a:solidFill>
                            <a:schemeClr val="tx1"/>
                          </a:solidFill>
                          <a:effectLst/>
                          <a:latin typeface="Arial" charset="0"/>
                          <a:ea typeface="宋体" charset="-122"/>
                        </a:rPr>
                        <a:t>2</a:t>
                      </a:r>
                      <a:r>
                        <a:rPr kumimoji="0" lang="en-US" altLang="zh-CN" sz="2400" b="1" i="1" u="none" strike="noStrike" cap="none" normalizeH="0" baseline="0" dirty="0">
                          <a:ln>
                            <a:noFill/>
                          </a:ln>
                          <a:solidFill>
                            <a:schemeClr val="tx1"/>
                          </a:solidFill>
                          <a:effectLst/>
                          <a:latin typeface="Arial" charset="0"/>
                          <a:ea typeface="宋体" charset="-122"/>
                        </a:rPr>
                        <a:t>       A</a:t>
                      </a:r>
                      <a:r>
                        <a:rPr kumimoji="0" lang="en-US" altLang="zh-CN" sz="2400" b="1" i="0" u="none" strike="noStrike" cap="none" normalizeH="0" baseline="-25000" dirty="0">
                          <a:ln>
                            <a:noFill/>
                          </a:ln>
                          <a:solidFill>
                            <a:schemeClr val="tx1"/>
                          </a:solidFill>
                          <a:effectLst/>
                          <a:latin typeface="Arial" charset="0"/>
                          <a:ea typeface="宋体" charset="-122"/>
                        </a:rPr>
                        <a:t>1 </a:t>
                      </a:r>
                      <a:r>
                        <a:rPr kumimoji="0" lang="en-US" altLang="zh-CN" sz="2400" b="1" i="1" u="none" strike="noStrike" cap="none" normalizeH="0" baseline="0" dirty="0">
                          <a:ln>
                            <a:noFill/>
                          </a:ln>
                          <a:solidFill>
                            <a:schemeClr val="tx1"/>
                          </a:solidFill>
                          <a:effectLst/>
                          <a:latin typeface="Arial" charset="0"/>
                          <a:ea typeface="宋体" charset="-122"/>
                        </a:rPr>
                        <a:t>B</a:t>
                      </a:r>
                      <a:r>
                        <a:rPr kumimoji="0" lang="en-US" altLang="zh-CN" sz="2400" b="1" i="0" u="none" strike="noStrike" cap="none" normalizeH="0" baseline="-25000" dirty="0">
                          <a:ln>
                            <a:noFill/>
                          </a:ln>
                          <a:solidFill>
                            <a:schemeClr val="tx1"/>
                          </a:solidFill>
                          <a:effectLst/>
                          <a:latin typeface="Arial" charset="0"/>
                          <a:ea typeface="宋体" charset="-122"/>
                        </a:rPr>
                        <a:t>1</a:t>
                      </a:r>
                      <a:r>
                        <a:rPr kumimoji="0" lang="en-US" altLang="zh-CN" sz="2400" b="1" i="1" u="none" strike="noStrike" cap="none" normalizeH="0" baseline="-25000" dirty="0">
                          <a:ln>
                            <a:noFill/>
                          </a:ln>
                          <a:solidFill>
                            <a:schemeClr val="tx1"/>
                          </a:solidFill>
                          <a:effectLst/>
                          <a:latin typeface="Arial" charset="0"/>
                          <a:ea typeface="宋体" charset="-122"/>
                        </a:rPr>
                        <a:t> </a:t>
                      </a:r>
                      <a:r>
                        <a:rPr kumimoji="0" lang="en-US" altLang="zh-CN" sz="2400" b="1" i="1" u="none" strike="noStrike" cap="none" normalizeH="0" baseline="0" dirty="0">
                          <a:ln>
                            <a:noFill/>
                          </a:ln>
                          <a:solidFill>
                            <a:schemeClr val="tx1"/>
                          </a:solidFill>
                          <a:effectLst/>
                          <a:latin typeface="Arial" charset="0"/>
                          <a:ea typeface="宋体" charset="-122"/>
                        </a:rPr>
                        <a:t>       A</a:t>
                      </a:r>
                      <a:r>
                        <a:rPr kumimoji="0" lang="en-US" altLang="zh-CN" sz="2400" b="1" i="0" u="none" strike="noStrike" cap="none" normalizeH="0" baseline="-25000" dirty="0">
                          <a:ln>
                            <a:noFill/>
                          </a:ln>
                          <a:solidFill>
                            <a:schemeClr val="tx1"/>
                          </a:solidFill>
                          <a:effectLst/>
                          <a:latin typeface="Arial" charset="0"/>
                          <a:ea typeface="宋体" charset="-122"/>
                        </a:rPr>
                        <a:t>0 </a:t>
                      </a:r>
                      <a:r>
                        <a:rPr kumimoji="0" lang="en-US" altLang="zh-CN" sz="2400" b="1" i="1" u="none" strike="noStrike" cap="none" normalizeH="0" baseline="0" dirty="0">
                          <a:ln>
                            <a:noFill/>
                          </a:ln>
                          <a:solidFill>
                            <a:schemeClr val="tx1"/>
                          </a:solidFill>
                          <a:effectLst/>
                          <a:latin typeface="Arial" charset="0"/>
                          <a:ea typeface="宋体" charset="-122"/>
                        </a:rPr>
                        <a:t>B</a:t>
                      </a:r>
                      <a:r>
                        <a:rPr kumimoji="0" lang="en-US" altLang="zh-CN" sz="2400" b="1" i="0" u="none" strike="noStrike" cap="none" normalizeH="0" baseline="-25000" dirty="0">
                          <a:ln>
                            <a:noFill/>
                          </a:ln>
                          <a:solidFill>
                            <a:schemeClr val="tx1"/>
                          </a:solidFill>
                          <a:effectLst/>
                          <a:latin typeface="Arial" charset="0"/>
                          <a:ea typeface="宋体" charset="-122"/>
                        </a:rPr>
                        <a:t>0</a:t>
                      </a:r>
                      <a:endParaRPr kumimoji="0" lang="en-US" altLang="zh-CN" sz="2400" b="1" i="0" u="none" strike="noStrike" cap="none" normalizeH="0" baseline="0" dirty="0">
                        <a:ln>
                          <a:noFill/>
                        </a:ln>
                        <a:solidFill>
                          <a:schemeClr val="tx1"/>
                        </a:solidFill>
                        <a:effectLst/>
                        <a:latin typeface="Arial" charset="0"/>
                        <a:ea typeface="宋体" charset="-122"/>
                      </a:endParaRPr>
                    </a:p>
                  </a:txBody>
                  <a:tcPr marL="90000" marR="90000" marT="46800" marB="46800" anchor="ctr" anchorCtr="1" horzOverflow="overflow">
                    <a:lnL cap="flat">
                      <a:noFill/>
                    </a:lnL>
                    <a:lnR w="12700" cap="flat" cmpd="sng" algn="ctr">
                      <a:solidFill>
                        <a:schemeClr val="tx1"/>
                      </a:solidFill>
                      <a:prstDash val="solid"/>
                      <a:round/>
                      <a:headEnd type="none" w="med" len="med"/>
                      <a:tailEnd type="oval"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zh-CN" altLang="en-US" sz="2400" b="1" i="1" u="none" strike="noStrike" cap="none" normalizeH="0" baseline="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F</a:t>
                      </a:r>
                      <a:r>
                        <a:rPr kumimoji="0" lang="en-US" altLang="zh-CN" sz="2400" b="1" i="1" u="none" strike="noStrike" cap="none" normalizeH="0" baseline="-25000">
                          <a:ln>
                            <a:noFill/>
                          </a:ln>
                          <a:solidFill>
                            <a:schemeClr val="tx1"/>
                          </a:solidFill>
                          <a:effectLst/>
                          <a:latin typeface="Arial" charset="0"/>
                          <a:ea typeface="宋体" charset="-122"/>
                        </a:rPr>
                        <a:t>A</a:t>
                      </a:r>
                      <a:r>
                        <a:rPr kumimoji="0" lang="zh-CN" altLang="en-US" sz="2400" b="1" i="0" u="none" strike="noStrike" cap="none" normalizeH="0" baseline="-25000">
                          <a:ln>
                            <a:noFill/>
                          </a:ln>
                          <a:solidFill>
                            <a:schemeClr val="tx1"/>
                          </a:solidFill>
                          <a:effectLst/>
                          <a:latin typeface="Arial" charset="0"/>
                          <a:ea typeface="宋体" charset="-122"/>
                        </a:rPr>
                        <a:t>＞</a:t>
                      </a:r>
                      <a:r>
                        <a:rPr kumimoji="0" lang="en-US" altLang="zh-CN" sz="2400" b="1" i="1" u="none" strike="noStrike" cap="none" normalizeH="0" baseline="-25000">
                          <a:ln>
                            <a:noFill/>
                          </a:ln>
                          <a:solidFill>
                            <a:schemeClr val="tx1"/>
                          </a:solidFill>
                          <a:effectLst/>
                          <a:latin typeface="Arial" charset="0"/>
                          <a:ea typeface="宋体" charset="-122"/>
                        </a:rPr>
                        <a:t>B</a:t>
                      </a:r>
                      <a:r>
                        <a:rPr kumimoji="0" lang="en-US" altLang="zh-CN" sz="2400" b="1" i="1" u="none" strike="noStrike" cap="none" normalizeH="0" baseline="0">
                          <a:ln>
                            <a:noFill/>
                          </a:ln>
                          <a:solidFill>
                            <a:schemeClr val="tx1"/>
                          </a:solidFill>
                          <a:effectLst/>
                          <a:latin typeface="Arial" charset="0"/>
                          <a:ea typeface="宋体" charset="-122"/>
                        </a:rPr>
                        <a:t>     F</a:t>
                      </a:r>
                      <a:r>
                        <a:rPr kumimoji="0" lang="en-US" altLang="zh-CN" sz="2400" b="1" i="1" u="none" strike="noStrike" cap="none" normalizeH="0" baseline="-25000">
                          <a:ln>
                            <a:noFill/>
                          </a:ln>
                          <a:solidFill>
                            <a:schemeClr val="tx1"/>
                          </a:solidFill>
                          <a:effectLst/>
                          <a:latin typeface="Arial" charset="0"/>
                          <a:ea typeface="宋体" charset="-122"/>
                        </a:rPr>
                        <a:t>A</a:t>
                      </a:r>
                      <a:r>
                        <a:rPr kumimoji="0" lang="zh-CN" altLang="en-US" sz="2400" b="1" i="0" u="none" strike="noStrike" cap="none" normalizeH="0" baseline="-25000">
                          <a:ln>
                            <a:noFill/>
                          </a:ln>
                          <a:solidFill>
                            <a:schemeClr val="tx1"/>
                          </a:solidFill>
                          <a:effectLst/>
                          <a:latin typeface="Arial" charset="0"/>
                          <a:ea typeface="宋体" charset="-122"/>
                        </a:rPr>
                        <a:t>＜</a:t>
                      </a:r>
                      <a:r>
                        <a:rPr kumimoji="0" lang="en-US" altLang="zh-CN" sz="2400" b="1" i="1" u="none" strike="noStrike" cap="none" normalizeH="0" baseline="-25000">
                          <a:ln>
                            <a:noFill/>
                          </a:ln>
                          <a:solidFill>
                            <a:schemeClr val="tx1"/>
                          </a:solidFill>
                          <a:effectLst/>
                          <a:latin typeface="Arial" charset="0"/>
                          <a:ea typeface="宋体" charset="-122"/>
                        </a:rPr>
                        <a:t>B     </a:t>
                      </a:r>
                      <a:r>
                        <a:rPr kumimoji="0" lang="en-US" altLang="zh-CN" sz="2400" b="1" i="1" u="none" strike="noStrike" cap="none" normalizeH="0" baseline="0">
                          <a:ln>
                            <a:noFill/>
                          </a:ln>
                          <a:solidFill>
                            <a:schemeClr val="tx1"/>
                          </a:solidFill>
                          <a:effectLst/>
                          <a:latin typeface="Arial" charset="0"/>
                          <a:ea typeface="宋体" charset="-122"/>
                        </a:rPr>
                        <a:t>F</a:t>
                      </a:r>
                      <a:r>
                        <a:rPr kumimoji="0" lang="en-US" altLang="zh-CN" sz="2400" b="1" i="1" u="none" strike="noStrike" cap="none" normalizeH="0" baseline="-25000">
                          <a:ln>
                            <a:noFill/>
                          </a:ln>
                          <a:solidFill>
                            <a:schemeClr val="tx1"/>
                          </a:solidFill>
                          <a:effectLst/>
                          <a:latin typeface="Arial" charset="0"/>
                          <a:ea typeface="宋体" charset="-122"/>
                        </a:rPr>
                        <a:t>A</a:t>
                      </a:r>
                      <a:r>
                        <a:rPr kumimoji="0" lang="zh-CN" altLang="en-US" sz="2400" b="1" i="0" u="none" strike="noStrike" cap="none" normalizeH="0" baseline="-25000">
                          <a:ln>
                            <a:noFill/>
                          </a:ln>
                          <a:solidFill>
                            <a:schemeClr val="tx1"/>
                          </a:solidFill>
                          <a:effectLst/>
                          <a:latin typeface="Arial" charset="0"/>
                          <a:ea typeface="宋体" charset="-122"/>
                        </a:rPr>
                        <a:t>＝</a:t>
                      </a:r>
                      <a:r>
                        <a:rPr kumimoji="0" lang="en-US" altLang="zh-CN" sz="2400" b="1" i="1" u="none" strike="noStrike" cap="none" normalizeH="0" baseline="-25000">
                          <a:ln>
                            <a:noFill/>
                          </a:ln>
                          <a:solidFill>
                            <a:schemeClr val="tx1"/>
                          </a:solidFill>
                          <a:effectLst/>
                          <a:latin typeface="Arial" charset="0"/>
                          <a:ea typeface="宋体" charset="-122"/>
                        </a:rPr>
                        <a:t>B</a:t>
                      </a:r>
                      <a:endParaRPr kumimoji="0" lang="en-US" altLang="zh-CN" sz="2400" b="1" i="0" u="none" strike="noStrike" cap="none" normalizeH="0" baseline="0">
                        <a:ln>
                          <a:noFill/>
                        </a:ln>
                        <a:solidFill>
                          <a:schemeClr val="tx1"/>
                        </a:solidFill>
                        <a:effectLst/>
                        <a:latin typeface="Arial" charset="0"/>
                        <a:ea typeface="宋体" charset="-122"/>
                      </a:endParaRPr>
                    </a:p>
                  </a:txBody>
                  <a:tcPr marL="90000" marR="90000" marT="46800" marB="46800" anchor="ctr" anchorCtr="1" horzOverflow="overflow">
                    <a:lnL w="12700" cap="flat" cmpd="sng" algn="ctr">
                      <a:solidFill>
                        <a:schemeClr val="tx1"/>
                      </a:solidFill>
                      <a:prstDash val="solid"/>
                      <a:round/>
                      <a:headEnd type="none" w="med" len="med"/>
                      <a:tailEnd type="oval" w="sm" len="sm"/>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14756">
                <a:tc>
                  <a:txBody>
                    <a:bodyPr/>
                    <a:lstStyle/>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zh-CN" altLang="en-US" sz="2400" b="1" i="1" u="none" strike="noStrike" cap="none" normalizeH="0" baseline="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A</a:t>
                      </a:r>
                      <a:r>
                        <a:rPr kumimoji="0" lang="en-US" altLang="zh-CN" sz="2400" b="1" i="0" u="none" strike="noStrike" cap="none" normalizeH="0" baseline="-25000">
                          <a:ln>
                            <a:noFill/>
                          </a:ln>
                          <a:solidFill>
                            <a:schemeClr val="tx1"/>
                          </a:solidFill>
                          <a:effectLst/>
                          <a:latin typeface="Arial" charset="0"/>
                          <a:ea typeface="宋体" charset="-122"/>
                        </a:rPr>
                        <a:t>3</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3</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endParaRPr kumimoji="0" lang="en-US" altLang="zh-CN" sz="2400" b="1" i="1"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3</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3</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endParaRPr kumimoji="0" lang="en-US" altLang="zh-CN" sz="2400" b="1" i="1"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3</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3</a:t>
                      </a: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2</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2</a:t>
                      </a:r>
                      <a:r>
                        <a:rPr kumimoji="0" lang="en-US" altLang="zh-CN" sz="2400" b="1" i="1" u="none" strike="noStrike" cap="none" normalizeH="0" baseline="-2500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endParaRPr kumimoji="0" lang="en-US" altLang="zh-CN" sz="2400" b="1" i="1"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3</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3</a:t>
                      </a:r>
                      <a:r>
                        <a:rPr kumimoji="0" lang="en-US" altLang="zh-CN" sz="2400" b="1" i="1" u="none" strike="noStrike" cap="none" normalizeH="0" baseline="-2500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2</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2</a:t>
                      </a:r>
                      <a:r>
                        <a:rPr kumimoji="0" lang="en-US" altLang="zh-CN" sz="2400" b="1" i="1" u="none" strike="noStrike" cap="none" normalizeH="0" baseline="-2500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endParaRPr kumimoji="0" lang="en-US" altLang="zh-CN" sz="2400" b="1" i="1"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3</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3</a:t>
                      </a:r>
                      <a:r>
                        <a:rPr kumimoji="0" lang="en-US" altLang="zh-CN" sz="2400" b="1" i="1" u="none" strike="noStrike" cap="none" normalizeH="0" baseline="-2500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A</a:t>
                      </a:r>
                      <a:r>
                        <a:rPr kumimoji="0" lang="en-US" altLang="zh-CN" sz="2400" b="1" i="0" u="none" strike="noStrike" cap="none" normalizeH="0" baseline="-25000">
                          <a:ln>
                            <a:noFill/>
                          </a:ln>
                          <a:solidFill>
                            <a:schemeClr val="tx1"/>
                          </a:solidFill>
                          <a:effectLst/>
                          <a:latin typeface="Arial" charset="0"/>
                          <a:ea typeface="宋体" charset="-122"/>
                        </a:rPr>
                        <a:t>2</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2</a:t>
                      </a:r>
                      <a:r>
                        <a:rPr kumimoji="0" lang="en-US" altLang="zh-CN" sz="2400" b="1" i="0" u="none" strike="noStrike" cap="none" normalizeH="0" baseline="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1</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1</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endParaRPr kumimoji="0" lang="en-US" altLang="zh-CN" sz="2400" b="1" i="1"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3</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3</a:t>
                      </a:r>
                      <a:r>
                        <a:rPr kumimoji="0" lang="en-US" altLang="zh-CN" sz="2400" b="1" i="1" u="none" strike="noStrike" cap="none" normalizeH="0" baseline="-2500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A</a:t>
                      </a:r>
                      <a:r>
                        <a:rPr kumimoji="0" lang="en-US" altLang="zh-CN" sz="2400" b="1" i="0" u="none" strike="noStrike" cap="none" normalizeH="0" baseline="-25000">
                          <a:ln>
                            <a:noFill/>
                          </a:ln>
                          <a:solidFill>
                            <a:schemeClr val="tx1"/>
                          </a:solidFill>
                          <a:effectLst/>
                          <a:latin typeface="Arial" charset="0"/>
                          <a:ea typeface="宋体" charset="-122"/>
                        </a:rPr>
                        <a:t>2</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2</a:t>
                      </a:r>
                      <a:r>
                        <a:rPr kumimoji="0" lang="en-US" altLang="zh-CN" sz="2400" b="1" i="0" u="none" strike="noStrike" cap="none" normalizeH="0" baseline="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1</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1</a:t>
                      </a:r>
                      <a:r>
                        <a:rPr kumimoji="0" lang="en-US" altLang="zh-CN" sz="2400" b="1" i="1" u="none" strike="noStrike" cap="none" normalizeH="0" baseline="0">
                          <a:ln>
                            <a:noFill/>
                          </a:ln>
                          <a:solidFill>
                            <a:schemeClr val="tx1"/>
                          </a:solidFill>
                          <a:effectLst/>
                          <a:latin typeface="Arial" charset="0"/>
                          <a:ea typeface="宋体" charset="-122"/>
                        </a:rPr>
                        <a:t>        </a:t>
                      </a:r>
                      <a:r>
                        <a:rPr kumimoji="0" lang="en-US" altLang="zh-CN" sz="2400" b="1" i="0" u="none" strike="noStrike" cap="none" normalizeH="0" baseline="0">
                          <a:ln>
                            <a:noFill/>
                          </a:ln>
                          <a:solidFill>
                            <a:schemeClr val="tx1"/>
                          </a:solidFill>
                          <a:effectLst/>
                          <a:latin typeface="Arial" charset="0"/>
                          <a:ea typeface="宋体" charset="-122"/>
                        </a:rPr>
                        <a:t>×</a:t>
                      </a:r>
                      <a:endParaRPr kumimoji="0" lang="en-US" altLang="zh-CN" sz="2400" b="1" i="1"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3</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3</a:t>
                      </a:r>
                      <a:r>
                        <a:rPr kumimoji="0" lang="en-US" altLang="zh-CN" sz="2400" b="1" i="1" u="none" strike="noStrike" cap="none" normalizeH="0" baseline="-2500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A</a:t>
                      </a:r>
                      <a:r>
                        <a:rPr kumimoji="0" lang="en-US" altLang="zh-CN" sz="2400" b="1" i="0" u="none" strike="noStrike" cap="none" normalizeH="0" baseline="-25000">
                          <a:ln>
                            <a:noFill/>
                          </a:ln>
                          <a:solidFill>
                            <a:schemeClr val="tx1"/>
                          </a:solidFill>
                          <a:effectLst/>
                          <a:latin typeface="Arial" charset="0"/>
                          <a:ea typeface="宋体" charset="-122"/>
                        </a:rPr>
                        <a:t>2</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2</a:t>
                      </a:r>
                      <a:r>
                        <a:rPr kumimoji="0" lang="en-US" altLang="zh-CN" sz="2400" b="1" i="0" u="none" strike="noStrike" cap="none" normalizeH="0" baseline="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1</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1</a:t>
                      </a: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0</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0</a:t>
                      </a:r>
                      <a:endParaRPr kumimoji="0" lang="en-US" altLang="zh-CN" sz="2400" b="1" i="1" u="none" strike="noStrike" cap="none" normalizeH="0" baseline="0">
                        <a:ln>
                          <a:noFill/>
                        </a:ln>
                        <a:solidFill>
                          <a:schemeClr val="tx1"/>
                        </a:solidFill>
                        <a:effectLst/>
                        <a:latin typeface="Arial" charset="0"/>
                        <a:ea typeface="宋体" charset="-122"/>
                      </a:endParaRP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3</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3</a:t>
                      </a:r>
                      <a:r>
                        <a:rPr kumimoji="0" lang="en-US" altLang="zh-CN" sz="2400" b="1" i="1" u="none" strike="noStrike" cap="none" normalizeH="0" baseline="-2500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A</a:t>
                      </a:r>
                      <a:r>
                        <a:rPr kumimoji="0" lang="en-US" altLang="zh-CN" sz="2400" b="1" i="0" u="none" strike="noStrike" cap="none" normalizeH="0" baseline="-25000">
                          <a:ln>
                            <a:noFill/>
                          </a:ln>
                          <a:solidFill>
                            <a:schemeClr val="tx1"/>
                          </a:solidFill>
                          <a:effectLst/>
                          <a:latin typeface="Arial" charset="0"/>
                          <a:ea typeface="宋体" charset="-122"/>
                        </a:rPr>
                        <a:t>2</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2</a:t>
                      </a:r>
                      <a:r>
                        <a:rPr kumimoji="0" lang="en-US" altLang="zh-CN" sz="2400" b="1" i="0" u="none" strike="noStrike" cap="none" normalizeH="0" baseline="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1</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1</a:t>
                      </a: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0</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0</a:t>
                      </a:r>
                      <a:r>
                        <a:rPr kumimoji="0" lang="en-US" altLang="zh-CN" sz="2400" b="1" i="1" u="none" strike="noStrike" cap="none" normalizeH="0" baseline="0">
                          <a:ln>
                            <a:noFill/>
                          </a:ln>
                          <a:solidFill>
                            <a:schemeClr val="tx1"/>
                          </a:solidFill>
                          <a:effectLst/>
                          <a:latin typeface="Arial" charset="0"/>
                          <a:ea typeface="宋体" charset="-122"/>
                        </a:rPr>
                        <a:t> </a:t>
                      </a: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3</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3</a:t>
                      </a:r>
                      <a:r>
                        <a:rPr kumimoji="0" lang="en-US" altLang="zh-CN" sz="2400" b="1" i="1" u="none" strike="noStrike" cap="none" normalizeH="0" baseline="-2500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A</a:t>
                      </a:r>
                      <a:r>
                        <a:rPr kumimoji="0" lang="en-US" altLang="zh-CN" sz="2400" b="1" i="0" u="none" strike="noStrike" cap="none" normalizeH="0" baseline="-25000">
                          <a:ln>
                            <a:noFill/>
                          </a:ln>
                          <a:solidFill>
                            <a:schemeClr val="tx1"/>
                          </a:solidFill>
                          <a:effectLst/>
                          <a:latin typeface="Arial" charset="0"/>
                          <a:ea typeface="宋体" charset="-122"/>
                        </a:rPr>
                        <a:t>2</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2</a:t>
                      </a:r>
                      <a:r>
                        <a:rPr kumimoji="0" lang="en-US" altLang="zh-CN" sz="2400" b="1" i="0" u="none" strike="noStrike" cap="none" normalizeH="0" baseline="0">
                          <a:ln>
                            <a:noFill/>
                          </a:ln>
                          <a:solidFill>
                            <a:schemeClr val="tx1"/>
                          </a:solidFill>
                          <a:effectLst/>
                          <a:latin typeface="Arial" charset="0"/>
                          <a:ea typeface="宋体" charset="-122"/>
                        </a:rPr>
                        <a:t> </a:t>
                      </a: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1</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1</a:t>
                      </a:r>
                      <a:r>
                        <a:rPr kumimoji="0" lang="en-US" altLang="zh-CN" sz="2400" b="1" i="1" u="none" strike="noStrike" cap="none" normalizeH="0" baseline="0">
                          <a:ln>
                            <a:noFill/>
                          </a:ln>
                          <a:solidFill>
                            <a:schemeClr val="tx1"/>
                          </a:solidFill>
                          <a:effectLst/>
                          <a:latin typeface="Arial" charset="0"/>
                          <a:ea typeface="宋体" charset="-122"/>
                        </a:rPr>
                        <a:t>     A</a:t>
                      </a:r>
                      <a:r>
                        <a:rPr kumimoji="0" lang="en-US" altLang="zh-CN" sz="2400" b="1" i="0" u="none" strike="noStrike" cap="none" normalizeH="0" baseline="-25000">
                          <a:ln>
                            <a:noFill/>
                          </a:ln>
                          <a:solidFill>
                            <a:schemeClr val="tx1"/>
                          </a:solidFill>
                          <a:effectLst/>
                          <a:latin typeface="Arial" charset="0"/>
                          <a:ea typeface="宋体" charset="-122"/>
                        </a:rPr>
                        <a:t>0</a:t>
                      </a:r>
                      <a:r>
                        <a:rPr kumimoji="0" lang="zh-CN" altLang="en-US" sz="2400" b="1" i="0" u="none" strike="noStrike" cap="none" normalizeH="0" baseline="0">
                          <a:ln>
                            <a:noFill/>
                          </a:ln>
                          <a:solidFill>
                            <a:schemeClr val="tx1"/>
                          </a:solidFill>
                          <a:effectLst/>
                          <a:latin typeface="Arial" charset="0"/>
                          <a:ea typeface="宋体" charset="-122"/>
                        </a:rPr>
                        <a:t>＝</a:t>
                      </a:r>
                      <a:r>
                        <a:rPr kumimoji="0" lang="en-US" altLang="zh-CN" sz="2400" b="1" i="1" u="none" strike="noStrike" cap="none" normalizeH="0" baseline="0">
                          <a:ln>
                            <a:noFill/>
                          </a:ln>
                          <a:solidFill>
                            <a:schemeClr val="tx1"/>
                          </a:solidFill>
                          <a:effectLst/>
                          <a:latin typeface="Arial" charset="0"/>
                          <a:ea typeface="宋体" charset="-122"/>
                        </a:rPr>
                        <a:t>B</a:t>
                      </a:r>
                      <a:r>
                        <a:rPr kumimoji="0" lang="en-US" altLang="zh-CN" sz="2400" b="1" i="0" u="none" strike="noStrike" cap="none" normalizeH="0" baseline="-25000">
                          <a:ln>
                            <a:noFill/>
                          </a:ln>
                          <a:solidFill>
                            <a:schemeClr val="tx1"/>
                          </a:solidFill>
                          <a:effectLst/>
                          <a:latin typeface="Arial" charset="0"/>
                          <a:ea typeface="宋体" charset="-122"/>
                        </a:rPr>
                        <a:t>0</a:t>
                      </a:r>
                      <a:r>
                        <a:rPr kumimoji="0" lang="en-US" altLang="zh-CN" sz="2400" b="1" i="1" u="none" strike="noStrike" cap="none" normalizeH="0" baseline="0">
                          <a:ln>
                            <a:noFill/>
                          </a:ln>
                          <a:solidFill>
                            <a:schemeClr val="tx1"/>
                          </a:solidFill>
                          <a:effectLst/>
                          <a:latin typeface="Arial" charset="0"/>
                          <a:ea typeface="宋体" charset="-122"/>
                        </a:rPr>
                        <a:t> </a:t>
                      </a:r>
                    </a:p>
                  </a:txBody>
                  <a:tcPr marL="90000" marR="90000" marT="46800" marB="46800" anchor="ctr" anchorCtr="1" horzOverflow="overflow">
                    <a:lnL cap="flat">
                      <a:noFill/>
                    </a:lnL>
                    <a:lnR w="12700" cap="flat" cmpd="sng" algn="ctr">
                      <a:solidFill>
                        <a:schemeClr val="tx1"/>
                      </a:solidFill>
                      <a:prstDash val="solid"/>
                      <a:round/>
                      <a:headEnd type="none" w="med" len="med"/>
                      <a:tailEnd type="oval"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zh-CN" altLang="en-US" sz="2400" b="1" i="1" u="none" strike="noStrike" cap="none" normalizeH="0" baseline="0" dirty="0">
                          <a:ln>
                            <a:noFill/>
                          </a:ln>
                          <a:solidFill>
                            <a:schemeClr val="tx1"/>
                          </a:solidFill>
                          <a:effectLst/>
                          <a:latin typeface="Arial" charset="0"/>
                          <a:ea typeface="宋体" charset="-122"/>
                        </a:rPr>
                        <a:t>   </a:t>
                      </a:r>
                      <a:r>
                        <a:rPr kumimoji="0" lang="en-US" altLang="zh-CN" sz="2400" b="1" i="0" u="none" strike="noStrike" cap="none" normalizeH="0" baseline="0" dirty="0">
                          <a:ln>
                            <a:noFill/>
                          </a:ln>
                          <a:solidFill>
                            <a:schemeClr val="tx1"/>
                          </a:solidFill>
                          <a:effectLst/>
                          <a:latin typeface="Arial" charset="0"/>
                          <a:ea typeface="宋体" charset="-122"/>
                        </a:rPr>
                        <a:t>1            0            0</a:t>
                      </a: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dirty="0">
                          <a:ln>
                            <a:noFill/>
                          </a:ln>
                          <a:solidFill>
                            <a:schemeClr val="tx1"/>
                          </a:solidFill>
                          <a:effectLst/>
                          <a:latin typeface="Arial" charset="0"/>
                          <a:ea typeface="宋体" charset="-122"/>
                        </a:rPr>
                        <a:t>   </a:t>
                      </a:r>
                      <a:r>
                        <a:rPr kumimoji="0" lang="en-US" altLang="zh-CN" sz="2400" b="1" i="0" u="none" strike="noStrike" cap="none" normalizeH="0" baseline="0" dirty="0">
                          <a:ln>
                            <a:noFill/>
                          </a:ln>
                          <a:solidFill>
                            <a:schemeClr val="tx1"/>
                          </a:solidFill>
                          <a:effectLst/>
                          <a:latin typeface="Arial" charset="0"/>
                          <a:ea typeface="宋体" charset="-122"/>
                        </a:rPr>
                        <a:t>0            1            0</a:t>
                      </a: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dirty="0">
                          <a:ln>
                            <a:noFill/>
                          </a:ln>
                          <a:solidFill>
                            <a:schemeClr val="tx1"/>
                          </a:solidFill>
                          <a:effectLst/>
                          <a:latin typeface="Arial" charset="0"/>
                          <a:ea typeface="宋体" charset="-122"/>
                        </a:rPr>
                        <a:t>   </a:t>
                      </a:r>
                      <a:r>
                        <a:rPr kumimoji="0" lang="en-US" altLang="zh-CN" sz="2400" b="1" i="0" u="none" strike="noStrike" cap="none" normalizeH="0" baseline="0" dirty="0">
                          <a:ln>
                            <a:noFill/>
                          </a:ln>
                          <a:solidFill>
                            <a:schemeClr val="tx1"/>
                          </a:solidFill>
                          <a:effectLst/>
                          <a:latin typeface="Arial" charset="0"/>
                          <a:ea typeface="宋体" charset="-122"/>
                        </a:rPr>
                        <a:t>1            0            0</a:t>
                      </a: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dirty="0">
                          <a:ln>
                            <a:noFill/>
                          </a:ln>
                          <a:solidFill>
                            <a:schemeClr val="tx1"/>
                          </a:solidFill>
                          <a:effectLst/>
                          <a:latin typeface="Arial" charset="0"/>
                          <a:ea typeface="宋体" charset="-122"/>
                        </a:rPr>
                        <a:t>   </a:t>
                      </a:r>
                      <a:r>
                        <a:rPr kumimoji="0" lang="en-US" altLang="zh-CN" sz="2400" b="1" i="0" u="none" strike="noStrike" cap="none" normalizeH="0" baseline="0" dirty="0">
                          <a:ln>
                            <a:noFill/>
                          </a:ln>
                          <a:solidFill>
                            <a:schemeClr val="tx1"/>
                          </a:solidFill>
                          <a:effectLst/>
                          <a:latin typeface="Arial" charset="0"/>
                          <a:ea typeface="宋体" charset="-122"/>
                        </a:rPr>
                        <a:t>0            1            0</a:t>
                      </a: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dirty="0">
                          <a:ln>
                            <a:noFill/>
                          </a:ln>
                          <a:solidFill>
                            <a:schemeClr val="tx1"/>
                          </a:solidFill>
                          <a:effectLst/>
                          <a:latin typeface="Arial" charset="0"/>
                          <a:ea typeface="宋体" charset="-122"/>
                        </a:rPr>
                        <a:t>   </a:t>
                      </a:r>
                      <a:r>
                        <a:rPr kumimoji="0" lang="en-US" altLang="zh-CN" sz="2400" b="1" i="0" u="none" strike="noStrike" cap="none" normalizeH="0" baseline="0" dirty="0">
                          <a:ln>
                            <a:noFill/>
                          </a:ln>
                          <a:solidFill>
                            <a:schemeClr val="tx1"/>
                          </a:solidFill>
                          <a:effectLst/>
                          <a:latin typeface="Arial" charset="0"/>
                          <a:ea typeface="宋体" charset="-122"/>
                        </a:rPr>
                        <a:t>1            0            0</a:t>
                      </a: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dirty="0">
                          <a:ln>
                            <a:noFill/>
                          </a:ln>
                          <a:solidFill>
                            <a:schemeClr val="tx1"/>
                          </a:solidFill>
                          <a:effectLst/>
                          <a:latin typeface="Arial" charset="0"/>
                          <a:ea typeface="宋体" charset="-122"/>
                        </a:rPr>
                        <a:t>   </a:t>
                      </a:r>
                      <a:r>
                        <a:rPr kumimoji="0" lang="en-US" altLang="zh-CN" sz="2400" b="1" i="0" u="none" strike="noStrike" cap="none" normalizeH="0" baseline="0" dirty="0">
                          <a:ln>
                            <a:noFill/>
                          </a:ln>
                          <a:solidFill>
                            <a:schemeClr val="tx1"/>
                          </a:solidFill>
                          <a:effectLst/>
                          <a:latin typeface="Arial" charset="0"/>
                          <a:ea typeface="宋体" charset="-122"/>
                        </a:rPr>
                        <a:t>0            1            0</a:t>
                      </a: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dirty="0">
                          <a:ln>
                            <a:noFill/>
                          </a:ln>
                          <a:solidFill>
                            <a:schemeClr val="tx1"/>
                          </a:solidFill>
                          <a:effectLst/>
                          <a:latin typeface="Arial" charset="0"/>
                          <a:ea typeface="宋体" charset="-122"/>
                        </a:rPr>
                        <a:t>   </a:t>
                      </a:r>
                      <a:r>
                        <a:rPr kumimoji="0" lang="en-US" altLang="zh-CN" sz="2400" b="1" i="0" u="none" strike="noStrike" cap="none" normalizeH="0" baseline="0" dirty="0">
                          <a:ln>
                            <a:noFill/>
                          </a:ln>
                          <a:solidFill>
                            <a:schemeClr val="tx1"/>
                          </a:solidFill>
                          <a:effectLst/>
                          <a:latin typeface="Arial" charset="0"/>
                          <a:ea typeface="宋体" charset="-122"/>
                        </a:rPr>
                        <a:t>1            0            0</a:t>
                      </a: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1" u="none" strike="noStrike" cap="none" normalizeH="0" baseline="0" dirty="0">
                          <a:ln>
                            <a:noFill/>
                          </a:ln>
                          <a:solidFill>
                            <a:schemeClr val="tx1"/>
                          </a:solidFill>
                          <a:effectLst/>
                          <a:latin typeface="Arial" charset="0"/>
                          <a:ea typeface="宋体" charset="-122"/>
                        </a:rPr>
                        <a:t>   </a:t>
                      </a:r>
                      <a:r>
                        <a:rPr kumimoji="0" lang="en-US" altLang="zh-CN" sz="2400" b="1" i="0" u="none" strike="noStrike" cap="none" normalizeH="0" baseline="0" dirty="0">
                          <a:ln>
                            <a:noFill/>
                          </a:ln>
                          <a:solidFill>
                            <a:schemeClr val="tx1"/>
                          </a:solidFill>
                          <a:effectLst/>
                          <a:latin typeface="Arial" charset="0"/>
                          <a:ea typeface="宋体" charset="-122"/>
                        </a:rPr>
                        <a:t>0            1            0</a:t>
                      </a:r>
                    </a:p>
                    <a:p>
                      <a:pPr marL="0" marR="0" lvl="0" indent="0" algn="l" defTabSz="914400" rtl="0" eaLnBrk="1" fontAlgn="base" latinLnBrk="0" hangingPunct="1">
                        <a:lnSpc>
                          <a:spcPct val="120000"/>
                        </a:lnSpc>
                        <a:spcBef>
                          <a:spcPct val="0"/>
                        </a:spcBef>
                        <a:spcAft>
                          <a:spcPct val="0"/>
                        </a:spcAft>
                        <a:buClr>
                          <a:schemeClr val="accent1"/>
                        </a:buClr>
                        <a:buSzPct val="80000"/>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宋体" charset="-122"/>
                        </a:rPr>
                        <a:t>   0            0            1</a:t>
                      </a:r>
                    </a:p>
                  </a:txBody>
                  <a:tcPr marL="90000" marR="90000" marT="46800" marB="46800" anchor="ctr" anchorCtr="1" horzOverflow="overflow">
                    <a:lnL w="12700" cap="flat" cmpd="sng" algn="ctr">
                      <a:solidFill>
                        <a:schemeClr val="tx1"/>
                      </a:solidFill>
                      <a:prstDash val="solid"/>
                      <a:round/>
                      <a:headEnd type="none" w="med" len="med"/>
                      <a:tailEnd type="oval" w="sm" len="sm"/>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905000" y="228600"/>
            <a:ext cx="7924800" cy="1655762"/>
          </a:xfrm>
          <a:prstGeom prst="rect">
            <a:avLst/>
          </a:prstGeom>
          <a:solidFill>
            <a:schemeClr val="bg1"/>
          </a:solidFill>
          <a:ln w="28575">
            <a:solidFill>
              <a:srgbClr val="9999FF"/>
            </a:solidFill>
            <a:miter lim="800000"/>
            <a:headEnd/>
            <a:tailEnd/>
          </a:ln>
        </p:spPr>
        <p:txBody>
          <a:bodyPr lIns="90000" rIns="90000"/>
          <a:lstStyle/>
          <a:p>
            <a:pPr>
              <a:lnSpc>
                <a:spcPct val="110000"/>
              </a:lnSpc>
              <a:spcBef>
                <a:spcPct val="10000"/>
              </a:spcBef>
              <a:spcAft>
                <a:spcPct val="30000"/>
              </a:spcAft>
            </a:pPr>
            <a:r>
              <a:rPr kumimoji="1" lang="zh-CN" altLang="en-US" b="1" i="1" dirty="0">
                <a:ea typeface="楷体_GB2312" pitchFamily="49" charset="-122"/>
              </a:rPr>
              <a:t>　　</a:t>
            </a:r>
            <a:r>
              <a:rPr kumimoji="1" lang="en-US" altLang="zh-CN" b="1" i="1" dirty="0">
                <a:solidFill>
                  <a:srgbClr val="FF0000"/>
                </a:solidFill>
                <a:ea typeface="楷体_GB2312" pitchFamily="49" charset="-122"/>
              </a:rPr>
              <a:t>F</a:t>
            </a:r>
            <a:r>
              <a:rPr kumimoji="1" lang="en-US" altLang="zh-CN" b="1" baseline="-25000" dirty="0">
                <a:solidFill>
                  <a:srgbClr val="FF0000"/>
                </a:solidFill>
                <a:ea typeface="楷体_GB2312" pitchFamily="49" charset="-122"/>
              </a:rPr>
              <a:t>&gt;  </a:t>
            </a:r>
            <a:r>
              <a:rPr kumimoji="1" lang="en-US" altLang="zh-CN" b="1" dirty="0">
                <a:ea typeface="楷体_GB2312" pitchFamily="49" charset="-122"/>
              </a:rPr>
              <a:t>=  </a:t>
            </a:r>
            <a:r>
              <a:rPr kumimoji="1" lang="en-US" altLang="zh-CN" b="1" i="1" dirty="0">
                <a:ea typeface="楷体_GB2312" pitchFamily="49" charset="-122"/>
              </a:rPr>
              <a:t>F</a:t>
            </a:r>
            <a:r>
              <a:rPr kumimoji="1" lang="en-US" altLang="zh-CN" b="1" baseline="-25000" dirty="0">
                <a:ea typeface="楷体_GB2312" pitchFamily="49" charset="-122"/>
              </a:rPr>
              <a:t>3&gt;  </a:t>
            </a:r>
            <a:r>
              <a:rPr kumimoji="1" lang="en-US" altLang="zh-CN" b="1" dirty="0">
                <a:ea typeface="楷体_GB2312" pitchFamily="49" charset="-122"/>
              </a:rPr>
              <a:t>+  </a:t>
            </a:r>
            <a:r>
              <a:rPr kumimoji="1" lang="en-US" altLang="zh-CN" b="1" i="1" dirty="0">
                <a:ea typeface="楷体_GB2312" pitchFamily="49" charset="-122"/>
              </a:rPr>
              <a:t>F</a:t>
            </a:r>
            <a:r>
              <a:rPr kumimoji="1" lang="en-US" altLang="zh-CN" b="1" baseline="-25000" dirty="0">
                <a:ea typeface="楷体_GB2312" pitchFamily="49" charset="-122"/>
              </a:rPr>
              <a:t>3=</a:t>
            </a:r>
            <a:r>
              <a:rPr kumimoji="1" lang="en-US" altLang="zh-CN" b="1" i="1" dirty="0">
                <a:ea typeface="楷体_GB2312" pitchFamily="49" charset="-122"/>
              </a:rPr>
              <a:t>F</a:t>
            </a:r>
            <a:r>
              <a:rPr kumimoji="1" lang="en-US" altLang="zh-CN" b="1" baseline="-25000" dirty="0">
                <a:ea typeface="楷体_GB2312" pitchFamily="49" charset="-122"/>
              </a:rPr>
              <a:t>2&gt;  </a:t>
            </a:r>
            <a:r>
              <a:rPr kumimoji="1" lang="en-US" altLang="zh-CN" b="1" dirty="0">
                <a:ea typeface="楷体_GB2312" pitchFamily="49" charset="-122"/>
              </a:rPr>
              <a:t>+  </a:t>
            </a:r>
            <a:r>
              <a:rPr kumimoji="1" lang="en-US" altLang="zh-CN" b="1" i="1" dirty="0">
                <a:ea typeface="楷体_GB2312" pitchFamily="49" charset="-122"/>
              </a:rPr>
              <a:t>F</a:t>
            </a:r>
            <a:r>
              <a:rPr kumimoji="1" lang="en-US" altLang="zh-CN" b="1" baseline="-25000" dirty="0">
                <a:ea typeface="楷体_GB2312" pitchFamily="49" charset="-122"/>
              </a:rPr>
              <a:t>3=</a:t>
            </a:r>
            <a:r>
              <a:rPr kumimoji="1" lang="en-US" altLang="zh-CN" b="1" i="1" dirty="0">
                <a:ea typeface="楷体_GB2312" pitchFamily="49" charset="-122"/>
              </a:rPr>
              <a:t>F</a:t>
            </a:r>
            <a:r>
              <a:rPr kumimoji="1" lang="en-US" altLang="zh-CN" b="1" baseline="-25000" dirty="0">
                <a:ea typeface="楷体_GB2312" pitchFamily="49" charset="-122"/>
              </a:rPr>
              <a:t>2=</a:t>
            </a:r>
            <a:r>
              <a:rPr kumimoji="1" lang="en-US" altLang="zh-CN" b="1" i="1" dirty="0">
                <a:ea typeface="楷体_GB2312" pitchFamily="49" charset="-122"/>
              </a:rPr>
              <a:t>F</a:t>
            </a:r>
            <a:r>
              <a:rPr kumimoji="1" lang="en-US" altLang="zh-CN" b="1" baseline="-25000" dirty="0">
                <a:ea typeface="楷体_GB2312" pitchFamily="49" charset="-122"/>
              </a:rPr>
              <a:t>1&gt;  </a:t>
            </a:r>
            <a:r>
              <a:rPr kumimoji="1" lang="en-US" altLang="zh-CN" b="1" dirty="0">
                <a:ea typeface="楷体_GB2312" pitchFamily="49" charset="-122"/>
              </a:rPr>
              <a:t>+  </a:t>
            </a:r>
            <a:r>
              <a:rPr kumimoji="1" lang="en-US" altLang="zh-CN" b="1" i="1" dirty="0">
                <a:ea typeface="楷体_GB2312" pitchFamily="49" charset="-122"/>
              </a:rPr>
              <a:t>F</a:t>
            </a:r>
            <a:r>
              <a:rPr kumimoji="1" lang="en-US" altLang="zh-CN" b="1" baseline="-25000" dirty="0">
                <a:ea typeface="楷体_GB2312" pitchFamily="49" charset="-122"/>
              </a:rPr>
              <a:t>3=</a:t>
            </a:r>
            <a:r>
              <a:rPr kumimoji="1" lang="en-US" altLang="zh-CN" b="1" i="1" dirty="0">
                <a:ea typeface="楷体_GB2312" pitchFamily="49" charset="-122"/>
              </a:rPr>
              <a:t>F</a:t>
            </a:r>
            <a:r>
              <a:rPr kumimoji="1" lang="en-US" altLang="zh-CN" b="1" baseline="-25000" dirty="0">
                <a:ea typeface="楷体_GB2312" pitchFamily="49" charset="-122"/>
              </a:rPr>
              <a:t>2=</a:t>
            </a:r>
            <a:r>
              <a:rPr kumimoji="1" lang="en-US" altLang="zh-CN" b="1" i="1" dirty="0">
                <a:ea typeface="楷体_GB2312" pitchFamily="49" charset="-122"/>
              </a:rPr>
              <a:t>F</a:t>
            </a:r>
            <a:r>
              <a:rPr kumimoji="1" lang="en-US" altLang="zh-CN" b="1" baseline="-25000" dirty="0">
                <a:ea typeface="楷体_GB2312" pitchFamily="49" charset="-122"/>
              </a:rPr>
              <a:t>1=</a:t>
            </a:r>
            <a:r>
              <a:rPr kumimoji="1" lang="en-US" altLang="zh-CN" b="1" i="1" dirty="0">
                <a:ea typeface="楷体_GB2312" pitchFamily="49" charset="-122"/>
              </a:rPr>
              <a:t>F</a:t>
            </a:r>
            <a:r>
              <a:rPr kumimoji="1" lang="en-US" altLang="zh-CN" b="1" baseline="-25000" dirty="0">
                <a:ea typeface="楷体_GB2312" pitchFamily="49" charset="-122"/>
              </a:rPr>
              <a:t>0&gt;</a:t>
            </a:r>
            <a:r>
              <a:rPr kumimoji="1" lang="en-US" altLang="zh-CN" b="1" dirty="0">
                <a:ea typeface="楷体_GB2312" pitchFamily="49" charset="-122"/>
              </a:rPr>
              <a:t> </a:t>
            </a:r>
            <a:r>
              <a:rPr kumimoji="1" lang="zh-CN" altLang="en-US" b="1" dirty="0">
                <a:ea typeface="楷体_GB2312" pitchFamily="49" charset="-122"/>
              </a:rPr>
              <a:t>　　</a:t>
            </a:r>
          </a:p>
          <a:p>
            <a:pPr>
              <a:lnSpc>
                <a:spcPct val="110000"/>
              </a:lnSpc>
              <a:spcBef>
                <a:spcPct val="10000"/>
              </a:spcBef>
              <a:spcAft>
                <a:spcPct val="30000"/>
              </a:spcAft>
            </a:pPr>
            <a:r>
              <a:rPr kumimoji="1" lang="zh-CN" altLang="en-US" b="1" i="1" dirty="0">
                <a:ea typeface="楷体_GB2312" pitchFamily="49" charset="-122"/>
              </a:rPr>
              <a:t>　　</a:t>
            </a:r>
            <a:r>
              <a:rPr kumimoji="1" lang="en-US" altLang="zh-CN" b="1" i="1" dirty="0">
                <a:solidFill>
                  <a:srgbClr val="FF0000"/>
                </a:solidFill>
                <a:ea typeface="楷体_GB2312" pitchFamily="49" charset="-122"/>
              </a:rPr>
              <a:t>F</a:t>
            </a:r>
            <a:r>
              <a:rPr kumimoji="1" lang="en-US" altLang="zh-CN" b="1" baseline="-25000" dirty="0">
                <a:solidFill>
                  <a:srgbClr val="FF0000"/>
                </a:solidFill>
                <a:ea typeface="楷体_GB2312" pitchFamily="49" charset="-122"/>
              </a:rPr>
              <a:t>&lt;</a:t>
            </a:r>
            <a:r>
              <a:rPr kumimoji="1" lang="en-US" altLang="zh-CN" b="1" baseline="-25000" dirty="0">
                <a:ea typeface="楷体_GB2312" pitchFamily="49" charset="-122"/>
              </a:rPr>
              <a:t>  </a:t>
            </a:r>
            <a:r>
              <a:rPr kumimoji="1" lang="en-US" altLang="zh-CN" b="1" dirty="0">
                <a:ea typeface="楷体_GB2312" pitchFamily="49" charset="-122"/>
              </a:rPr>
              <a:t>=  </a:t>
            </a:r>
            <a:r>
              <a:rPr kumimoji="1" lang="en-US" altLang="zh-CN" b="1" i="1" dirty="0">
                <a:ea typeface="楷体_GB2312" pitchFamily="49" charset="-122"/>
              </a:rPr>
              <a:t>F</a:t>
            </a:r>
            <a:r>
              <a:rPr kumimoji="1" lang="en-US" altLang="zh-CN" b="1" baseline="-25000" dirty="0">
                <a:ea typeface="楷体_GB2312" pitchFamily="49" charset="-122"/>
              </a:rPr>
              <a:t>3&lt;  </a:t>
            </a:r>
            <a:r>
              <a:rPr kumimoji="1" lang="en-US" altLang="zh-CN" b="1" dirty="0">
                <a:ea typeface="楷体_GB2312" pitchFamily="49" charset="-122"/>
              </a:rPr>
              <a:t>+  </a:t>
            </a:r>
            <a:r>
              <a:rPr kumimoji="1" lang="en-US" altLang="zh-CN" b="1" i="1" dirty="0">
                <a:ea typeface="楷体_GB2312" pitchFamily="49" charset="-122"/>
              </a:rPr>
              <a:t>F</a:t>
            </a:r>
            <a:r>
              <a:rPr kumimoji="1" lang="en-US" altLang="zh-CN" b="1" baseline="-25000" dirty="0">
                <a:ea typeface="楷体_GB2312" pitchFamily="49" charset="-122"/>
              </a:rPr>
              <a:t>3=</a:t>
            </a:r>
            <a:r>
              <a:rPr kumimoji="1" lang="en-US" altLang="zh-CN" b="1" i="1" dirty="0">
                <a:ea typeface="楷体_GB2312" pitchFamily="49" charset="-122"/>
              </a:rPr>
              <a:t>F</a:t>
            </a:r>
            <a:r>
              <a:rPr kumimoji="1" lang="en-US" altLang="zh-CN" b="1" baseline="-25000" dirty="0">
                <a:ea typeface="楷体_GB2312" pitchFamily="49" charset="-122"/>
              </a:rPr>
              <a:t>2&lt;  </a:t>
            </a:r>
            <a:r>
              <a:rPr kumimoji="1" lang="en-US" altLang="zh-CN" b="1" dirty="0">
                <a:ea typeface="楷体_GB2312" pitchFamily="49" charset="-122"/>
              </a:rPr>
              <a:t>+  </a:t>
            </a:r>
            <a:r>
              <a:rPr kumimoji="1" lang="en-US" altLang="zh-CN" b="1" i="1" dirty="0">
                <a:ea typeface="楷体_GB2312" pitchFamily="49" charset="-122"/>
              </a:rPr>
              <a:t>F</a:t>
            </a:r>
            <a:r>
              <a:rPr kumimoji="1" lang="en-US" altLang="zh-CN" b="1" baseline="-25000" dirty="0">
                <a:ea typeface="楷体_GB2312" pitchFamily="49" charset="-122"/>
              </a:rPr>
              <a:t>3=</a:t>
            </a:r>
            <a:r>
              <a:rPr kumimoji="1" lang="en-US" altLang="zh-CN" b="1" i="1" dirty="0">
                <a:ea typeface="楷体_GB2312" pitchFamily="49" charset="-122"/>
              </a:rPr>
              <a:t>F</a:t>
            </a:r>
            <a:r>
              <a:rPr kumimoji="1" lang="en-US" altLang="zh-CN" b="1" baseline="-25000" dirty="0">
                <a:ea typeface="楷体_GB2312" pitchFamily="49" charset="-122"/>
              </a:rPr>
              <a:t>2=</a:t>
            </a:r>
            <a:r>
              <a:rPr kumimoji="1" lang="en-US" altLang="zh-CN" b="1" i="1" dirty="0">
                <a:ea typeface="楷体_GB2312" pitchFamily="49" charset="-122"/>
              </a:rPr>
              <a:t>F</a:t>
            </a:r>
            <a:r>
              <a:rPr kumimoji="1" lang="en-US" altLang="zh-CN" b="1" baseline="-25000" dirty="0">
                <a:ea typeface="楷体_GB2312" pitchFamily="49" charset="-122"/>
              </a:rPr>
              <a:t>1&lt;  </a:t>
            </a:r>
            <a:r>
              <a:rPr kumimoji="1" lang="en-US" altLang="zh-CN" b="1" dirty="0">
                <a:ea typeface="楷体_GB2312" pitchFamily="49" charset="-122"/>
              </a:rPr>
              <a:t>+  </a:t>
            </a:r>
            <a:r>
              <a:rPr kumimoji="1" lang="en-US" altLang="zh-CN" b="1" i="1" dirty="0">
                <a:ea typeface="楷体_GB2312" pitchFamily="49" charset="-122"/>
              </a:rPr>
              <a:t>F</a:t>
            </a:r>
            <a:r>
              <a:rPr kumimoji="1" lang="en-US" altLang="zh-CN" b="1" baseline="-25000" dirty="0">
                <a:ea typeface="楷体_GB2312" pitchFamily="49" charset="-122"/>
              </a:rPr>
              <a:t>3=</a:t>
            </a:r>
            <a:r>
              <a:rPr kumimoji="1" lang="en-US" altLang="zh-CN" b="1" i="1" dirty="0">
                <a:ea typeface="楷体_GB2312" pitchFamily="49" charset="-122"/>
              </a:rPr>
              <a:t>F</a:t>
            </a:r>
            <a:r>
              <a:rPr kumimoji="1" lang="en-US" altLang="zh-CN" b="1" baseline="-25000" dirty="0">
                <a:ea typeface="楷体_GB2312" pitchFamily="49" charset="-122"/>
              </a:rPr>
              <a:t>2=</a:t>
            </a:r>
            <a:r>
              <a:rPr kumimoji="1" lang="en-US" altLang="zh-CN" b="1" i="1" dirty="0">
                <a:ea typeface="楷体_GB2312" pitchFamily="49" charset="-122"/>
              </a:rPr>
              <a:t>F</a:t>
            </a:r>
            <a:r>
              <a:rPr kumimoji="1" lang="en-US" altLang="zh-CN" b="1" baseline="-25000" dirty="0">
                <a:ea typeface="楷体_GB2312" pitchFamily="49" charset="-122"/>
              </a:rPr>
              <a:t>1=</a:t>
            </a:r>
            <a:r>
              <a:rPr kumimoji="1" lang="en-US" altLang="zh-CN" b="1" i="1" dirty="0">
                <a:ea typeface="楷体_GB2312" pitchFamily="49" charset="-122"/>
              </a:rPr>
              <a:t>F</a:t>
            </a:r>
            <a:r>
              <a:rPr kumimoji="1" lang="en-US" altLang="zh-CN" b="1" baseline="-25000" dirty="0">
                <a:ea typeface="楷体_GB2312" pitchFamily="49" charset="-122"/>
              </a:rPr>
              <a:t>0&lt;</a:t>
            </a:r>
            <a:r>
              <a:rPr kumimoji="1" lang="en-US" altLang="zh-CN" b="1" dirty="0">
                <a:ea typeface="楷体_GB2312" pitchFamily="49" charset="-122"/>
              </a:rPr>
              <a:t> </a:t>
            </a:r>
            <a:r>
              <a:rPr kumimoji="1" lang="zh-CN" altLang="en-US" b="1" dirty="0">
                <a:ea typeface="楷体_GB2312" pitchFamily="49" charset="-122"/>
              </a:rPr>
              <a:t>　　</a:t>
            </a:r>
          </a:p>
          <a:p>
            <a:pPr>
              <a:lnSpc>
                <a:spcPct val="110000"/>
              </a:lnSpc>
              <a:spcBef>
                <a:spcPct val="10000"/>
              </a:spcBef>
              <a:spcAft>
                <a:spcPct val="30000"/>
              </a:spcAft>
            </a:pPr>
            <a:r>
              <a:rPr kumimoji="1" lang="zh-CN" altLang="en-US" b="1" i="1" dirty="0">
                <a:ea typeface="楷体_GB2312" pitchFamily="49" charset="-122"/>
              </a:rPr>
              <a:t>　　</a:t>
            </a:r>
            <a:r>
              <a:rPr kumimoji="1" lang="en-US" altLang="zh-CN" b="1" i="1" dirty="0">
                <a:solidFill>
                  <a:srgbClr val="FF0000"/>
                </a:solidFill>
                <a:ea typeface="楷体_GB2312" pitchFamily="49" charset="-122"/>
              </a:rPr>
              <a:t>F</a:t>
            </a:r>
            <a:r>
              <a:rPr kumimoji="1" lang="en-US" altLang="zh-CN" b="1" baseline="-25000" dirty="0">
                <a:solidFill>
                  <a:srgbClr val="FF0000"/>
                </a:solidFill>
                <a:ea typeface="楷体_GB2312" pitchFamily="49" charset="-122"/>
              </a:rPr>
              <a:t>=  </a:t>
            </a:r>
            <a:r>
              <a:rPr kumimoji="1" lang="en-US" altLang="zh-CN" b="1" dirty="0">
                <a:ea typeface="楷体_GB2312" pitchFamily="49" charset="-122"/>
              </a:rPr>
              <a:t>=  </a:t>
            </a:r>
            <a:r>
              <a:rPr kumimoji="1" lang="en-US" altLang="zh-CN" b="1" i="1" dirty="0">
                <a:ea typeface="楷体_GB2312" pitchFamily="49" charset="-122"/>
              </a:rPr>
              <a:t>F</a:t>
            </a:r>
            <a:r>
              <a:rPr kumimoji="1" lang="en-US" altLang="zh-CN" b="1" baseline="-25000" dirty="0">
                <a:ea typeface="楷体_GB2312" pitchFamily="49" charset="-122"/>
              </a:rPr>
              <a:t>3=</a:t>
            </a:r>
            <a:r>
              <a:rPr kumimoji="1" lang="en-US" altLang="zh-CN" b="1" i="1" dirty="0">
                <a:ea typeface="楷体_GB2312" pitchFamily="49" charset="-122"/>
              </a:rPr>
              <a:t>F</a:t>
            </a:r>
            <a:r>
              <a:rPr kumimoji="1" lang="en-US" altLang="zh-CN" b="1" baseline="-25000" dirty="0">
                <a:ea typeface="楷体_GB2312" pitchFamily="49" charset="-122"/>
              </a:rPr>
              <a:t>2=</a:t>
            </a:r>
            <a:r>
              <a:rPr kumimoji="1" lang="en-US" altLang="zh-CN" b="1" i="1" dirty="0">
                <a:ea typeface="楷体_GB2312" pitchFamily="49" charset="-122"/>
              </a:rPr>
              <a:t>F</a:t>
            </a:r>
            <a:r>
              <a:rPr kumimoji="1" lang="en-US" altLang="zh-CN" b="1" baseline="-25000" dirty="0">
                <a:ea typeface="楷体_GB2312" pitchFamily="49" charset="-122"/>
              </a:rPr>
              <a:t>1=</a:t>
            </a:r>
            <a:r>
              <a:rPr kumimoji="1" lang="en-US" altLang="zh-CN" b="1" i="1" dirty="0">
                <a:ea typeface="楷体_GB2312" pitchFamily="49" charset="-122"/>
              </a:rPr>
              <a:t>F</a:t>
            </a:r>
            <a:r>
              <a:rPr kumimoji="1" lang="en-US" altLang="zh-CN" b="1" baseline="-25000" dirty="0">
                <a:ea typeface="楷体_GB2312" pitchFamily="49" charset="-122"/>
              </a:rPr>
              <a:t>0=</a:t>
            </a:r>
            <a:r>
              <a:rPr kumimoji="1" lang="en-US" altLang="zh-CN" b="1" dirty="0">
                <a:ea typeface="楷体_GB2312" pitchFamily="49" charset="-122"/>
              </a:rPr>
              <a:t> </a:t>
            </a:r>
          </a:p>
        </p:txBody>
      </p:sp>
      <p:pic>
        <p:nvPicPr>
          <p:cNvPr id="30724" name="Picture 4" descr="C:\Users\Administrator\AppData\Roaming\Tencent\Users\2573009\QQ\WinTemp\RichOle\H9VU@ONN]S114RJ10X0]L]N.png"/>
          <p:cNvPicPr>
            <a:picLocks noChangeAspect="1" noChangeArrowheads="1"/>
          </p:cNvPicPr>
          <p:nvPr/>
        </p:nvPicPr>
        <p:blipFill>
          <a:blip r:embed="rId2" cstate="print"/>
          <a:srcRect/>
          <a:stretch>
            <a:fillRect/>
          </a:stretch>
        </p:blipFill>
        <p:spPr bwMode="auto">
          <a:xfrm>
            <a:off x="1524000" y="2057400"/>
            <a:ext cx="9067800" cy="4404360"/>
          </a:xfrm>
          <a:prstGeom prst="rect">
            <a:avLst/>
          </a:prstGeom>
          <a:noFill/>
          <a:ln w="28575">
            <a:solidFill>
              <a:srgbClr val="9999FF"/>
            </a:solid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8" name="Rectangle 4"/>
          <p:cNvSpPr>
            <a:spLocks noChangeArrowheads="1"/>
          </p:cNvSpPr>
          <p:nvPr/>
        </p:nvSpPr>
        <p:spPr bwMode="auto">
          <a:xfrm>
            <a:off x="4771215" y="516749"/>
            <a:ext cx="2533066"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Comparators</a:t>
            </a:r>
          </a:p>
        </p:txBody>
      </p:sp>
      <p:sp>
        <p:nvSpPr>
          <p:cNvPr id="31749" name="Text Box 5"/>
          <p:cNvSpPr txBox="1">
            <a:spLocks noChangeArrowheads="1"/>
          </p:cNvSpPr>
          <p:nvPr/>
        </p:nvSpPr>
        <p:spPr bwMode="auto">
          <a:xfrm>
            <a:off x="660286" y="1834038"/>
            <a:ext cx="3910013" cy="4185761"/>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IC comparators provide outputs to indicate which of the numbers is larger or if they are equal. </a:t>
            </a:r>
          </a:p>
          <a:p>
            <a:pPr marL="342900" indent="-342900">
              <a:spcBef>
                <a:spcPct val="50000"/>
              </a:spcBef>
              <a:buFont typeface="Arial" panose="020B0604020202020204" pitchFamily="34" charset="0"/>
              <a:buChar char="•"/>
            </a:pPr>
            <a:r>
              <a:rPr lang="en-US" altLang="zh-CN" sz="2800" b="1" dirty="0">
                <a:ea typeface="宋体" charset="-122"/>
              </a:rPr>
              <a:t>Cascading inputs are provided to expand the comparator to larger numbers.</a:t>
            </a:r>
          </a:p>
        </p:txBody>
      </p:sp>
      <p:grpSp>
        <p:nvGrpSpPr>
          <p:cNvPr id="2" name="组合 1"/>
          <p:cNvGrpSpPr/>
          <p:nvPr/>
        </p:nvGrpSpPr>
        <p:grpSpPr>
          <a:xfrm>
            <a:off x="5029200" y="1905000"/>
            <a:ext cx="6288713" cy="4249208"/>
            <a:chOff x="3765550" y="3200402"/>
            <a:chExt cx="4335464" cy="2838451"/>
          </a:xfrm>
        </p:grpSpPr>
        <p:sp>
          <p:nvSpPr>
            <p:cNvPr id="31750" name="Text Box 28"/>
            <p:cNvSpPr txBox="1">
              <a:spLocks noChangeArrowheads="1"/>
            </p:cNvSpPr>
            <p:nvPr/>
          </p:nvSpPr>
          <p:spPr bwMode="auto">
            <a:xfrm>
              <a:off x="7239001" y="4464050"/>
              <a:ext cx="862013" cy="267272"/>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Outputs</a:t>
              </a:r>
            </a:p>
          </p:txBody>
        </p:sp>
        <p:grpSp>
          <p:nvGrpSpPr>
            <p:cNvPr id="31751" name="Group 47"/>
            <p:cNvGrpSpPr>
              <a:grpSpLocks/>
            </p:cNvGrpSpPr>
            <p:nvPr/>
          </p:nvGrpSpPr>
          <p:grpSpPr bwMode="auto">
            <a:xfrm>
              <a:off x="3765550" y="3200402"/>
              <a:ext cx="3397250" cy="2838451"/>
              <a:chOff x="1412" y="2016"/>
              <a:chExt cx="2140" cy="1788"/>
            </a:xfrm>
          </p:grpSpPr>
          <p:graphicFrame>
            <p:nvGraphicFramePr>
              <p:cNvPr id="31753" name="Object 39"/>
              <p:cNvGraphicFramePr>
                <a:graphicFrameLocks noChangeAspect="1"/>
              </p:cNvGraphicFramePr>
              <p:nvPr/>
            </p:nvGraphicFramePr>
            <p:xfrm>
              <a:off x="2003" y="2016"/>
              <a:ext cx="1549" cy="1776"/>
            </p:xfrm>
            <a:graphic>
              <a:graphicData uri="http://schemas.openxmlformats.org/presentationml/2006/ole">
                <mc:AlternateContent xmlns:mc="http://schemas.openxmlformats.org/markup-compatibility/2006">
                  <mc:Choice xmlns:v="urn:schemas-microsoft-com:vml" Requires="v">
                    <p:oleObj name="CorelDRAW" r:id="rId3" imgW="1487424" imgH="1704929" progId="">
                      <p:embed/>
                    </p:oleObj>
                  </mc:Choice>
                  <mc:Fallback>
                    <p:oleObj name="CorelDRAW" r:id="rId3" imgW="1487424" imgH="1704929" progId="">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 y="2016"/>
                            <a:ext cx="1549" cy="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4" name="Text Box 17"/>
              <p:cNvSpPr txBox="1">
                <a:spLocks noChangeArrowheads="1"/>
              </p:cNvSpPr>
              <p:nvPr/>
            </p:nvSpPr>
            <p:spPr bwMode="auto">
              <a:xfrm>
                <a:off x="1872" y="2247"/>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1</a:t>
                </a:r>
                <a:endParaRPr lang="en-US" altLang="zh-CN" sz="2000">
                  <a:solidFill>
                    <a:srgbClr val="FF0000"/>
                  </a:solidFill>
                  <a:latin typeface="Arial" charset="0"/>
                  <a:ea typeface="宋体" charset="-122"/>
                </a:endParaRPr>
              </a:p>
            </p:txBody>
          </p:sp>
          <p:sp>
            <p:nvSpPr>
              <p:cNvPr id="31755" name="Text Box 20"/>
              <p:cNvSpPr txBox="1">
                <a:spLocks noChangeArrowheads="1"/>
              </p:cNvSpPr>
              <p:nvPr/>
            </p:nvSpPr>
            <p:spPr bwMode="auto">
              <a:xfrm>
                <a:off x="1872" y="2103"/>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0</a:t>
                </a:r>
                <a:endParaRPr lang="en-US" altLang="zh-CN" sz="2000">
                  <a:solidFill>
                    <a:srgbClr val="FF0000"/>
                  </a:solidFill>
                  <a:latin typeface="Arial" charset="0"/>
                  <a:ea typeface="宋体" charset="-122"/>
                </a:endParaRPr>
              </a:p>
            </p:txBody>
          </p:sp>
          <p:sp>
            <p:nvSpPr>
              <p:cNvPr id="31756" name="Text Box 21"/>
              <p:cNvSpPr txBox="1">
                <a:spLocks noChangeArrowheads="1"/>
              </p:cNvSpPr>
              <p:nvPr/>
            </p:nvSpPr>
            <p:spPr bwMode="auto">
              <a:xfrm>
                <a:off x="1872" y="2391"/>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2</a:t>
                </a:r>
                <a:endParaRPr lang="en-US" altLang="zh-CN" sz="2000">
                  <a:solidFill>
                    <a:srgbClr val="FF0000"/>
                  </a:solidFill>
                  <a:latin typeface="Arial" charset="0"/>
                  <a:ea typeface="宋体" charset="-122"/>
                </a:endParaRPr>
              </a:p>
            </p:txBody>
          </p:sp>
          <p:sp>
            <p:nvSpPr>
              <p:cNvPr id="31757" name="Text Box 22"/>
              <p:cNvSpPr txBox="1">
                <a:spLocks noChangeArrowheads="1"/>
              </p:cNvSpPr>
              <p:nvPr/>
            </p:nvSpPr>
            <p:spPr bwMode="auto">
              <a:xfrm>
                <a:off x="1872" y="2535"/>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3</a:t>
                </a:r>
                <a:endParaRPr lang="en-US" altLang="zh-CN" sz="2000">
                  <a:solidFill>
                    <a:srgbClr val="FF0000"/>
                  </a:solidFill>
                  <a:latin typeface="Arial" charset="0"/>
                  <a:ea typeface="宋体" charset="-122"/>
                </a:endParaRPr>
              </a:p>
            </p:txBody>
          </p:sp>
          <p:sp>
            <p:nvSpPr>
              <p:cNvPr id="31758" name="Text Box 23"/>
              <p:cNvSpPr txBox="1">
                <a:spLocks noChangeArrowheads="1"/>
              </p:cNvSpPr>
              <p:nvPr/>
            </p:nvSpPr>
            <p:spPr bwMode="auto">
              <a:xfrm>
                <a:off x="1872" y="3235"/>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1</a:t>
                </a:r>
                <a:endParaRPr lang="en-US" altLang="zh-CN" sz="2000">
                  <a:solidFill>
                    <a:srgbClr val="FF0000"/>
                  </a:solidFill>
                  <a:latin typeface="Arial" charset="0"/>
                  <a:ea typeface="宋体" charset="-122"/>
                </a:endParaRPr>
              </a:p>
            </p:txBody>
          </p:sp>
          <p:sp>
            <p:nvSpPr>
              <p:cNvPr id="31759" name="Text Box 24"/>
              <p:cNvSpPr txBox="1">
                <a:spLocks noChangeArrowheads="1"/>
              </p:cNvSpPr>
              <p:nvPr/>
            </p:nvSpPr>
            <p:spPr bwMode="auto">
              <a:xfrm>
                <a:off x="1872" y="3091"/>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0</a:t>
                </a:r>
                <a:endParaRPr lang="en-US" altLang="zh-CN" sz="2000">
                  <a:solidFill>
                    <a:srgbClr val="FF0000"/>
                  </a:solidFill>
                  <a:latin typeface="Arial" charset="0"/>
                  <a:ea typeface="宋体" charset="-122"/>
                </a:endParaRPr>
              </a:p>
            </p:txBody>
          </p:sp>
          <p:sp>
            <p:nvSpPr>
              <p:cNvPr id="31760" name="Text Box 25"/>
              <p:cNvSpPr txBox="1">
                <a:spLocks noChangeArrowheads="1"/>
              </p:cNvSpPr>
              <p:nvPr/>
            </p:nvSpPr>
            <p:spPr bwMode="auto">
              <a:xfrm>
                <a:off x="1872" y="3399"/>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2</a:t>
                </a:r>
                <a:endParaRPr lang="en-US" altLang="zh-CN" sz="2000">
                  <a:solidFill>
                    <a:srgbClr val="FF0000"/>
                  </a:solidFill>
                  <a:latin typeface="Arial" charset="0"/>
                  <a:ea typeface="宋体" charset="-122"/>
                </a:endParaRPr>
              </a:p>
            </p:txBody>
          </p:sp>
          <p:sp>
            <p:nvSpPr>
              <p:cNvPr id="31761" name="Text Box 26"/>
              <p:cNvSpPr txBox="1">
                <a:spLocks noChangeArrowheads="1"/>
              </p:cNvSpPr>
              <p:nvPr/>
            </p:nvSpPr>
            <p:spPr bwMode="auto">
              <a:xfrm>
                <a:off x="1872" y="3543"/>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3</a:t>
                </a:r>
                <a:endParaRPr lang="en-US" altLang="zh-CN" sz="2000">
                  <a:solidFill>
                    <a:srgbClr val="FF0000"/>
                  </a:solidFill>
                  <a:latin typeface="Arial" charset="0"/>
                  <a:ea typeface="宋体" charset="-122"/>
                </a:endParaRPr>
              </a:p>
            </p:txBody>
          </p:sp>
          <p:sp>
            <p:nvSpPr>
              <p:cNvPr id="31762" name="Text Box 27"/>
              <p:cNvSpPr txBox="1">
                <a:spLocks noChangeArrowheads="1"/>
              </p:cNvSpPr>
              <p:nvPr/>
            </p:nvSpPr>
            <p:spPr bwMode="auto">
              <a:xfrm>
                <a:off x="1412" y="2766"/>
                <a:ext cx="912" cy="363"/>
              </a:xfrm>
              <a:prstGeom prst="rect">
                <a:avLst/>
              </a:prstGeom>
              <a:noFill/>
              <a:ln w="9525">
                <a:noFill/>
                <a:miter lim="800000"/>
                <a:headEnd/>
                <a:tailEnd/>
              </a:ln>
              <a:effectLst/>
            </p:spPr>
            <p:txBody>
              <a:bodyPr>
                <a:spAutoFit/>
              </a:bodyPr>
              <a:lstStyle/>
              <a:p>
                <a:pPr>
                  <a:spcBef>
                    <a:spcPct val="50000"/>
                  </a:spcBef>
                </a:pPr>
                <a:r>
                  <a:rPr lang="en-US" altLang="zh-CN" sz="2000" dirty="0">
                    <a:solidFill>
                      <a:srgbClr val="FF0000"/>
                    </a:solidFill>
                    <a:ea typeface="宋体" charset="-122"/>
                  </a:rPr>
                  <a:t>Cascading</a:t>
                </a:r>
              </a:p>
              <a:p>
                <a:pPr>
                  <a:spcBef>
                    <a:spcPct val="50000"/>
                  </a:spcBef>
                </a:pPr>
                <a:r>
                  <a:rPr lang="en-US" altLang="zh-CN" sz="2000" dirty="0">
                    <a:solidFill>
                      <a:srgbClr val="FF0000"/>
                    </a:solidFill>
                    <a:ea typeface="宋体" charset="-122"/>
                  </a:rPr>
                  <a:t>inputs</a:t>
                </a:r>
              </a:p>
            </p:txBody>
          </p:sp>
          <p:sp>
            <p:nvSpPr>
              <p:cNvPr id="31763" name="Text Box 29"/>
              <p:cNvSpPr txBox="1">
                <a:spLocks noChangeArrowheads="1"/>
              </p:cNvSpPr>
              <p:nvPr/>
            </p:nvSpPr>
            <p:spPr bwMode="auto">
              <a:xfrm>
                <a:off x="2592" y="2016"/>
                <a:ext cx="624" cy="252"/>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COMP</a:t>
                </a:r>
              </a:p>
            </p:txBody>
          </p:sp>
          <p:sp>
            <p:nvSpPr>
              <p:cNvPr id="31764" name="Text Box 30"/>
              <p:cNvSpPr txBox="1">
                <a:spLocks noChangeArrowheads="1"/>
              </p:cNvSpPr>
              <p:nvPr/>
            </p:nvSpPr>
            <p:spPr bwMode="auto">
              <a:xfrm>
                <a:off x="2400" y="2832"/>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 B</a:t>
                </a:r>
              </a:p>
            </p:txBody>
          </p:sp>
          <p:sp>
            <p:nvSpPr>
              <p:cNvPr id="31765" name="Text Box 32"/>
              <p:cNvSpPr txBox="1">
                <a:spLocks noChangeArrowheads="1"/>
              </p:cNvSpPr>
              <p:nvPr/>
            </p:nvSpPr>
            <p:spPr bwMode="auto">
              <a:xfrm>
                <a:off x="2400" y="2995"/>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&lt; B</a:t>
                </a:r>
              </a:p>
            </p:txBody>
          </p:sp>
          <p:sp>
            <p:nvSpPr>
              <p:cNvPr id="31766" name="Text Box 34"/>
              <p:cNvSpPr txBox="1">
                <a:spLocks noChangeArrowheads="1"/>
              </p:cNvSpPr>
              <p:nvPr/>
            </p:nvSpPr>
            <p:spPr bwMode="auto">
              <a:xfrm>
                <a:off x="2400" y="2688"/>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&gt; B</a:t>
                </a:r>
              </a:p>
            </p:txBody>
          </p:sp>
          <p:sp>
            <p:nvSpPr>
              <p:cNvPr id="31767" name="Text Box 35"/>
              <p:cNvSpPr txBox="1">
                <a:spLocks noChangeArrowheads="1"/>
              </p:cNvSpPr>
              <p:nvPr/>
            </p:nvSpPr>
            <p:spPr bwMode="auto">
              <a:xfrm>
                <a:off x="2784" y="2832"/>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 B</a:t>
                </a:r>
              </a:p>
            </p:txBody>
          </p:sp>
          <p:sp>
            <p:nvSpPr>
              <p:cNvPr id="31768" name="Text Box 36"/>
              <p:cNvSpPr txBox="1">
                <a:spLocks noChangeArrowheads="1"/>
              </p:cNvSpPr>
              <p:nvPr/>
            </p:nvSpPr>
            <p:spPr bwMode="auto">
              <a:xfrm>
                <a:off x="2784" y="2995"/>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&lt; B</a:t>
                </a:r>
              </a:p>
            </p:txBody>
          </p:sp>
          <p:sp>
            <p:nvSpPr>
              <p:cNvPr id="31769" name="Text Box 37"/>
              <p:cNvSpPr txBox="1">
                <a:spLocks noChangeArrowheads="1"/>
              </p:cNvSpPr>
              <p:nvPr/>
            </p:nvSpPr>
            <p:spPr bwMode="auto">
              <a:xfrm>
                <a:off x="2784" y="2688"/>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&gt; B</a:t>
                </a:r>
              </a:p>
            </p:txBody>
          </p:sp>
          <p:sp>
            <p:nvSpPr>
              <p:cNvPr id="31770" name="Text Box 40"/>
              <p:cNvSpPr txBox="1">
                <a:spLocks noChangeArrowheads="1"/>
              </p:cNvSpPr>
              <p:nvPr/>
            </p:nvSpPr>
            <p:spPr bwMode="auto">
              <a:xfrm>
                <a:off x="2400" y="2112"/>
                <a:ext cx="197" cy="252"/>
              </a:xfrm>
              <a:prstGeom prst="rect">
                <a:avLst/>
              </a:prstGeom>
              <a:noFill/>
              <a:ln w="9525">
                <a:noFill/>
                <a:miter lim="800000"/>
                <a:headEnd/>
                <a:tailEnd/>
              </a:ln>
              <a:effectLst/>
            </p:spPr>
            <p:txBody>
              <a:bodyPr wrap="none">
                <a:spAutoFit/>
              </a:bodyPr>
              <a:lstStyle/>
              <a:p>
                <a:r>
                  <a:rPr lang="en-US" altLang="zh-CN" sz="2000">
                    <a:ea typeface="宋体" charset="-122"/>
                  </a:rPr>
                  <a:t>0</a:t>
                </a:r>
              </a:p>
            </p:txBody>
          </p:sp>
          <p:sp>
            <p:nvSpPr>
              <p:cNvPr id="31771" name="Text Box 41"/>
              <p:cNvSpPr txBox="1">
                <a:spLocks noChangeArrowheads="1"/>
              </p:cNvSpPr>
              <p:nvPr/>
            </p:nvSpPr>
            <p:spPr bwMode="auto">
              <a:xfrm>
                <a:off x="2400" y="3120"/>
                <a:ext cx="197" cy="252"/>
              </a:xfrm>
              <a:prstGeom prst="rect">
                <a:avLst/>
              </a:prstGeom>
              <a:noFill/>
              <a:ln w="9525">
                <a:noFill/>
                <a:miter lim="800000"/>
                <a:headEnd/>
                <a:tailEnd/>
              </a:ln>
              <a:effectLst/>
            </p:spPr>
            <p:txBody>
              <a:bodyPr wrap="none">
                <a:spAutoFit/>
              </a:bodyPr>
              <a:lstStyle/>
              <a:p>
                <a:r>
                  <a:rPr lang="en-US" altLang="zh-CN" sz="2000">
                    <a:ea typeface="宋体" charset="-122"/>
                  </a:rPr>
                  <a:t>0</a:t>
                </a:r>
              </a:p>
            </p:txBody>
          </p:sp>
          <p:sp>
            <p:nvSpPr>
              <p:cNvPr id="31772" name="Text Box 42"/>
              <p:cNvSpPr txBox="1">
                <a:spLocks noChangeArrowheads="1"/>
              </p:cNvSpPr>
              <p:nvPr/>
            </p:nvSpPr>
            <p:spPr bwMode="auto">
              <a:xfrm>
                <a:off x="2400" y="3552"/>
                <a:ext cx="197" cy="252"/>
              </a:xfrm>
              <a:prstGeom prst="rect">
                <a:avLst/>
              </a:prstGeom>
              <a:noFill/>
              <a:ln w="9525">
                <a:noFill/>
                <a:miter lim="800000"/>
                <a:headEnd/>
                <a:tailEnd/>
              </a:ln>
              <a:effectLst/>
            </p:spPr>
            <p:txBody>
              <a:bodyPr wrap="none">
                <a:spAutoFit/>
              </a:bodyPr>
              <a:lstStyle/>
              <a:p>
                <a:r>
                  <a:rPr lang="en-US" altLang="zh-CN" sz="2000">
                    <a:ea typeface="宋体" charset="-122"/>
                  </a:rPr>
                  <a:t>3</a:t>
                </a:r>
              </a:p>
            </p:txBody>
          </p:sp>
          <p:sp>
            <p:nvSpPr>
              <p:cNvPr id="31773" name="Text Box 43"/>
              <p:cNvSpPr txBox="1">
                <a:spLocks noChangeArrowheads="1"/>
              </p:cNvSpPr>
              <p:nvPr/>
            </p:nvSpPr>
            <p:spPr bwMode="auto">
              <a:xfrm>
                <a:off x="2400" y="2544"/>
                <a:ext cx="197" cy="252"/>
              </a:xfrm>
              <a:prstGeom prst="rect">
                <a:avLst/>
              </a:prstGeom>
              <a:noFill/>
              <a:ln w="9525">
                <a:noFill/>
                <a:miter lim="800000"/>
                <a:headEnd/>
                <a:tailEnd/>
              </a:ln>
              <a:effectLst/>
            </p:spPr>
            <p:txBody>
              <a:bodyPr wrap="none">
                <a:spAutoFit/>
              </a:bodyPr>
              <a:lstStyle/>
              <a:p>
                <a:r>
                  <a:rPr lang="en-US" altLang="zh-CN" sz="2000">
                    <a:ea typeface="宋体" charset="-122"/>
                  </a:rPr>
                  <a:t>3</a:t>
                </a:r>
              </a:p>
            </p:txBody>
          </p:sp>
          <p:sp>
            <p:nvSpPr>
              <p:cNvPr id="31774" name="Text Box 44"/>
              <p:cNvSpPr txBox="1">
                <a:spLocks noChangeArrowheads="1"/>
              </p:cNvSpPr>
              <p:nvPr/>
            </p:nvSpPr>
            <p:spPr bwMode="auto">
              <a:xfrm>
                <a:off x="2640" y="2304"/>
                <a:ext cx="212" cy="252"/>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a:t>
                </a:r>
              </a:p>
            </p:txBody>
          </p:sp>
          <p:sp>
            <p:nvSpPr>
              <p:cNvPr id="31775" name="Text Box 45"/>
              <p:cNvSpPr txBox="1">
                <a:spLocks noChangeArrowheads="1"/>
              </p:cNvSpPr>
              <p:nvPr/>
            </p:nvSpPr>
            <p:spPr bwMode="auto">
              <a:xfrm>
                <a:off x="2640" y="3216"/>
                <a:ext cx="212" cy="252"/>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a:t>
                </a:r>
              </a:p>
            </p:txBody>
          </p:sp>
        </p:grpSp>
      </p:grpSp>
      <p:sp>
        <p:nvSpPr>
          <p:cNvPr id="120878" name="Text Box 46"/>
          <p:cNvSpPr txBox="1">
            <a:spLocks noChangeArrowheads="1"/>
          </p:cNvSpPr>
          <p:nvPr/>
        </p:nvSpPr>
        <p:spPr bwMode="auto">
          <a:xfrm>
            <a:off x="5638307" y="6179424"/>
            <a:ext cx="4925423" cy="461665"/>
          </a:xfrm>
          <a:prstGeom prst="rect">
            <a:avLst/>
          </a:prstGeom>
          <a:noFill/>
          <a:ln w="9525">
            <a:noFill/>
            <a:miter lim="800000"/>
            <a:headEnd/>
            <a:tailEnd/>
          </a:ln>
          <a:effectLst/>
        </p:spPr>
        <p:txBody>
          <a:bodyPr wrap="square">
            <a:spAutoFit/>
          </a:bodyPr>
          <a:lstStyle/>
          <a:p>
            <a:pPr>
              <a:spcBef>
                <a:spcPct val="50000"/>
              </a:spcBef>
            </a:pPr>
            <a:r>
              <a:rPr lang="en-US" altLang="zh-CN" b="1" dirty="0">
                <a:ea typeface="宋体" charset="-122"/>
              </a:rPr>
              <a:t>The IC shown is the 4-bit </a:t>
            </a:r>
            <a:r>
              <a:rPr lang="en-US" altLang="zh-CN" b="1" dirty="0">
                <a:solidFill>
                  <a:srgbClr val="FF0000"/>
                </a:solidFill>
                <a:ea typeface="宋体" charset="-122"/>
              </a:rPr>
              <a:t>74LS85</a:t>
            </a:r>
            <a:r>
              <a:rPr lang="en-US" altLang="zh-CN" b="1" dirty="0">
                <a:ea typeface="宋体"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20878"/>
                                        </p:tgtEl>
                                        <p:attrNameLst>
                                          <p:attrName>style.visibility</p:attrName>
                                        </p:attrNameLst>
                                      </p:cBhvr>
                                      <p:to>
                                        <p:strVal val="visible"/>
                                      </p:to>
                                    </p:set>
                                    <p:animEffect transition="in" filter="fade">
                                      <p:cBhvr>
                                        <p:cTn id="7" dur="1000"/>
                                        <p:tgtEl>
                                          <p:spTgt spid="120878"/>
                                        </p:tgtEl>
                                      </p:cBhvr>
                                    </p:animEffect>
                                    <p:anim calcmode="lin" valueType="num">
                                      <p:cBhvr>
                                        <p:cTn id="8" dur="1000" fill="hold"/>
                                        <p:tgtEl>
                                          <p:spTgt spid="120878"/>
                                        </p:tgtEl>
                                        <p:attrNameLst>
                                          <p:attrName>ppt_x</p:attrName>
                                        </p:attrNameLst>
                                      </p:cBhvr>
                                      <p:tavLst>
                                        <p:tav tm="0">
                                          <p:val>
                                            <p:strVal val="#ppt_x"/>
                                          </p:val>
                                        </p:tav>
                                        <p:tav tm="100000">
                                          <p:val>
                                            <p:strVal val="#ppt_x"/>
                                          </p:val>
                                        </p:tav>
                                      </p:tavLst>
                                    </p:anim>
                                    <p:anim calcmode="lin" valueType="num">
                                      <p:cBhvr>
                                        <p:cTn id="9" dur="900" decel="100000" fill="hold"/>
                                        <p:tgtEl>
                                          <p:spTgt spid="12087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087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78"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2" name="Rectangle 4"/>
          <p:cNvSpPr>
            <a:spLocks noChangeArrowheads="1"/>
          </p:cNvSpPr>
          <p:nvPr/>
        </p:nvSpPr>
        <p:spPr bwMode="auto">
          <a:xfrm>
            <a:off x="5021281" y="517493"/>
            <a:ext cx="2533066"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Comparators</a:t>
            </a:r>
          </a:p>
        </p:txBody>
      </p:sp>
      <p:sp>
        <p:nvSpPr>
          <p:cNvPr id="32773" name="Text Box 5"/>
          <p:cNvSpPr txBox="1">
            <a:spLocks noChangeArrowheads="1"/>
          </p:cNvSpPr>
          <p:nvPr/>
        </p:nvSpPr>
        <p:spPr bwMode="auto">
          <a:xfrm>
            <a:off x="533400" y="1865789"/>
            <a:ext cx="3235981" cy="4185761"/>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IC comparators can be expanded using the cascading inputs as shown. </a:t>
            </a:r>
          </a:p>
          <a:p>
            <a:pPr marL="342900" indent="-342900">
              <a:spcBef>
                <a:spcPct val="50000"/>
              </a:spcBef>
              <a:buFont typeface="Arial" panose="020B0604020202020204" pitchFamily="34" charset="0"/>
              <a:buChar char="•"/>
            </a:pPr>
            <a:r>
              <a:rPr lang="en-US" altLang="zh-CN" sz="2800" b="1" dirty="0">
                <a:ea typeface="宋体" charset="-122"/>
              </a:rPr>
              <a:t>The lowest order comparator has a HIGH on the </a:t>
            </a:r>
            <a:r>
              <a:rPr lang="en-US" altLang="zh-CN" sz="2800" b="1" i="1" dirty="0">
                <a:ea typeface="宋体" charset="-122"/>
              </a:rPr>
              <a:t>A = B</a:t>
            </a:r>
            <a:r>
              <a:rPr lang="en-US" altLang="zh-CN" sz="2800" b="1" dirty="0">
                <a:ea typeface="宋体" charset="-122"/>
              </a:rPr>
              <a:t> input. </a:t>
            </a:r>
          </a:p>
        </p:txBody>
      </p:sp>
      <p:grpSp>
        <p:nvGrpSpPr>
          <p:cNvPr id="32774" name="Group 57"/>
          <p:cNvGrpSpPr>
            <a:grpSpLocks/>
          </p:cNvGrpSpPr>
          <p:nvPr/>
        </p:nvGrpSpPr>
        <p:grpSpPr bwMode="auto">
          <a:xfrm>
            <a:off x="3810000" y="1905000"/>
            <a:ext cx="8229600" cy="4447522"/>
            <a:chOff x="1008" y="1536"/>
            <a:chExt cx="4176" cy="2208"/>
          </a:xfrm>
        </p:grpSpPr>
        <p:graphicFrame>
          <p:nvGraphicFramePr>
            <p:cNvPr id="32775" name="Object 32"/>
            <p:cNvGraphicFramePr>
              <a:graphicFrameLocks noChangeAspect="1"/>
            </p:cNvGraphicFramePr>
            <p:nvPr/>
          </p:nvGraphicFramePr>
          <p:xfrm>
            <a:off x="1440" y="1720"/>
            <a:ext cx="3216" cy="2024"/>
          </p:xfrm>
          <a:graphic>
            <a:graphicData uri="http://schemas.openxmlformats.org/presentationml/2006/ole">
              <mc:AlternateContent xmlns:mc="http://schemas.openxmlformats.org/markup-compatibility/2006">
                <mc:Choice xmlns:v="urn:schemas-microsoft-com:vml" Requires="v">
                  <p:oleObj name="CorelDRAW" r:id="rId3" imgW="2974527" imgH="1873667" progId="">
                    <p:embed/>
                  </p:oleObj>
                </mc:Choice>
                <mc:Fallback>
                  <p:oleObj name="CorelDRAW" r:id="rId3" imgW="2974527" imgH="1873667" progId="">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1720"/>
                          <a:ext cx="3216" cy="2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6" name="Text Box 6"/>
            <p:cNvSpPr txBox="1">
              <a:spLocks noChangeArrowheads="1"/>
            </p:cNvSpPr>
            <p:nvPr/>
          </p:nvSpPr>
          <p:spPr bwMode="auto">
            <a:xfrm>
              <a:off x="4656" y="2544"/>
              <a:ext cx="528" cy="446"/>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Outputs</a:t>
              </a:r>
            </a:p>
          </p:txBody>
        </p:sp>
        <p:sp>
          <p:nvSpPr>
            <p:cNvPr id="32777" name="Text Box 9"/>
            <p:cNvSpPr txBox="1">
              <a:spLocks noChangeArrowheads="1"/>
            </p:cNvSpPr>
            <p:nvPr/>
          </p:nvSpPr>
          <p:spPr bwMode="auto">
            <a:xfrm>
              <a:off x="1392" y="1900"/>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1</a:t>
              </a:r>
              <a:endParaRPr lang="en-US" altLang="zh-CN" sz="2000">
                <a:solidFill>
                  <a:srgbClr val="FF0000"/>
                </a:solidFill>
                <a:latin typeface="Arial" charset="0"/>
                <a:ea typeface="宋体" charset="-122"/>
              </a:endParaRPr>
            </a:p>
          </p:txBody>
        </p:sp>
        <p:sp>
          <p:nvSpPr>
            <p:cNvPr id="32778" name="Text Box 10"/>
            <p:cNvSpPr txBox="1">
              <a:spLocks noChangeArrowheads="1"/>
            </p:cNvSpPr>
            <p:nvPr/>
          </p:nvSpPr>
          <p:spPr bwMode="auto">
            <a:xfrm>
              <a:off x="1392" y="1756"/>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0</a:t>
              </a:r>
              <a:endParaRPr lang="en-US" altLang="zh-CN" sz="2000">
                <a:solidFill>
                  <a:srgbClr val="FF0000"/>
                </a:solidFill>
                <a:latin typeface="Arial" charset="0"/>
                <a:ea typeface="宋体" charset="-122"/>
              </a:endParaRPr>
            </a:p>
          </p:txBody>
        </p:sp>
        <p:sp>
          <p:nvSpPr>
            <p:cNvPr id="32779" name="Text Box 11"/>
            <p:cNvSpPr txBox="1">
              <a:spLocks noChangeArrowheads="1"/>
            </p:cNvSpPr>
            <p:nvPr/>
          </p:nvSpPr>
          <p:spPr bwMode="auto">
            <a:xfrm>
              <a:off x="1392" y="2044"/>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2</a:t>
              </a:r>
              <a:endParaRPr lang="en-US" altLang="zh-CN" sz="2000">
                <a:solidFill>
                  <a:srgbClr val="FF0000"/>
                </a:solidFill>
                <a:latin typeface="Arial" charset="0"/>
                <a:ea typeface="宋体" charset="-122"/>
              </a:endParaRPr>
            </a:p>
          </p:txBody>
        </p:sp>
        <p:sp>
          <p:nvSpPr>
            <p:cNvPr id="32780" name="Text Box 12"/>
            <p:cNvSpPr txBox="1">
              <a:spLocks noChangeArrowheads="1"/>
            </p:cNvSpPr>
            <p:nvPr/>
          </p:nvSpPr>
          <p:spPr bwMode="auto">
            <a:xfrm>
              <a:off x="1392" y="2188"/>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3</a:t>
              </a:r>
              <a:endParaRPr lang="en-US" altLang="zh-CN" sz="2000">
                <a:solidFill>
                  <a:srgbClr val="FF0000"/>
                </a:solidFill>
                <a:latin typeface="Arial" charset="0"/>
                <a:ea typeface="宋体" charset="-122"/>
              </a:endParaRPr>
            </a:p>
          </p:txBody>
        </p:sp>
        <p:sp>
          <p:nvSpPr>
            <p:cNvPr id="32781" name="Text Box 13"/>
            <p:cNvSpPr txBox="1">
              <a:spLocks noChangeArrowheads="1"/>
            </p:cNvSpPr>
            <p:nvPr/>
          </p:nvSpPr>
          <p:spPr bwMode="auto">
            <a:xfrm>
              <a:off x="1392" y="3004"/>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1</a:t>
              </a:r>
              <a:endParaRPr lang="en-US" altLang="zh-CN" sz="2000">
                <a:solidFill>
                  <a:srgbClr val="FF0000"/>
                </a:solidFill>
                <a:latin typeface="Arial" charset="0"/>
                <a:ea typeface="宋体" charset="-122"/>
              </a:endParaRPr>
            </a:p>
          </p:txBody>
        </p:sp>
        <p:sp>
          <p:nvSpPr>
            <p:cNvPr id="32782" name="Text Box 14"/>
            <p:cNvSpPr txBox="1">
              <a:spLocks noChangeArrowheads="1"/>
            </p:cNvSpPr>
            <p:nvPr/>
          </p:nvSpPr>
          <p:spPr bwMode="auto">
            <a:xfrm>
              <a:off x="1392" y="2840"/>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0</a:t>
              </a:r>
              <a:endParaRPr lang="en-US" altLang="zh-CN" sz="2000">
                <a:solidFill>
                  <a:srgbClr val="FF0000"/>
                </a:solidFill>
                <a:latin typeface="Arial" charset="0"/>
                <a:ea typeface="宋体" charset="-122"/>
              </a:endParaRPr>
            </a:p>
          </p:txBody>
        </p:sp>
        <p:sp>
          <p:nvSpPr>
            <p:cNvPr id="32783" name="Text Box 15"/>
            <p:cNvSpPr txBox="1">
              <a:spLocks noChangeArrowheads="1"/>
            </p:cNvSpPr>
            <p:nvPr/>
          </p:nvSpPr>
          <p:spPr bwMode="auto">
            <a:xfrm>
              <a:off x="1392" y="3148"/>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2</a:t>
              </a:r>
              <a:endParaRPr lang="en-US" altLang="zh-CN" sz="2000">
                <a:solidFill>
                  <a:srgbClr val="FF0000"/>
                </a:solidFill>
                <a:latin typeface="Arial" charset="0"/>
                <a:ea typeface="宋体" charset="-122"/>
              </a:endParaRPr>
            </a:p>
          </p:txBody>
        </p:sp>
        <p:sp>
          <p:nvSpPr>
            <p:cNvPr id="32784" name="Text Box 16"/>
            <p:cNvSpPr txBox="1">
              <a:spLocks noChangeArrowheads="1"/>
            </p:cNvSpPr>
            <p:nvPr/>
          </p:nvSpPr>
          <p:spPr bwMode="auto">
            <a:xfrm>
              <a:off x="1392" y="3292"/>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3</a:t>
              </a:r>
              <a:endParaRPr lang="en-US" altLang="zh-CN" sz="2000">
                <a:solidFill>
                  <a:srgbClr val="FF0000"/>
                </a:solidFill>
                <a:latin typeface="Arial" charset="0"/>
                <a:ea typeface="宋体" charset="-122"/>
              </a:endParaRPr>
            </a:p>
          </p:txBody>
        </p:sp>
        <p:sp>
          <p:nvSpPr>
            <p:cNvPr id="32785" name="Text Box 18"/>
            <p:cNvSpPr txBox="1">
              <a:spLocks noChangeArrowheads="1"/>
            </p:cNvSpPr>
            <p:nvPr/>
          </p:nvSpPr>
          <p:spPr bwMode="auto">
            <a:xfrm>
              <a:off x="2112" y="1776"/>
              <a:ext cx="624" cy="252"/>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COMP</a:t>
              </a:r>
            </a:p>
          </p:txBody>
        </p:sp>
        <p:sp>
          <p:nvSpPr>
            <p:cNvPr id="32786" name="Text Box 19"/>
            <p:cNvSpPr txBox="1">
              <a:spLocks noChangeArrowheads="1"/>
            </p:cNvSpPr>
            <p:nvPr/>
          </p:nvSpPr>
          <p:spPr bwMode="auto">
            <a:xfrm>
              <a:off x="1920" y="2592"/>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 B</a:t>
              </a:r>
            </a:p>
          </p:txBody>
        </p:sp>
        <p:sp>
          <p:nvSpPr>
            <p:cNvPr id="32787" name="Text Box 20"/>
            <p:cNvSpPr txBox="1">
              <a:spLocks noChangeArrowheads="1"/>
            </p:cNvSpPr>
            <p:nvPr/>
          </p:nvSpPr>
          <p:spPr bwMode="auto">
            <a:xfrm>
              <a:off x="1920" y="2755"/>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&lt; B</a:t>
              </a:r>
            </a:p>
          </p:txBody>
        </p:sp>
        <p:sp>
          <p:nvSpPr>
            <p:cNvPr id="32788" name="Text Box 21"/>
            <p:cNvSpPr txBox="1">
              <a:spLocks noChangeArrowheads="1"/>
            </p:cNvSpPr>
            <p:nvPr/>
          </p:nvSpPr>
          <p:spPr bwMode="auto">
            <a:xfrm>
              <a:off x="1920" y="2448"/>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&gt; B</a:t>
              </a:r>
            </a:p>
          </p:txBody>
        </p:sp>
        <p:sp>
          <p:nvSpPr>
            <p:cNvPr id="32789" name="Text Box 22"/>
            <p:cNvSpPr txBox="1">
              <a:spLocks noChangeArrowheads="1"/>
            </p:cNvSpPr>
            <p:nvPr/>
          </p:nvSpPr>
          <p:spPr bwMode="auto">
            <a:xfrm>
              <a:off x="2304" y="2592"/>
              <a:ext cx="432" cy="446"/>
            </a:xfrm>
            <a:prstGeom prst="rect">
              <a:avLst/>
            </a:prstGeom>
            <a:noFill/>
            <a:ln w="9525">
              <a:noFill/>
              <a:miter lim="800000"/>
              <a:headEnd/>
              <a:tailEnd/>
            </a:ln>
            <a:effectLst/>
          </p:spPr>
          <p:txBody>
            <a:bodyPr>
              <a:spAutoFit/>
            </a:bodyPr>
            <a:lstStyle/>
            <a:p>
              <a:pPr>
                <a:spcBef>
                  <a:spcPct val="50000"/>
                </a:spcBef>
              </a:pPr>
              <a:r>
                <a:rPr lang="en-US" altLang="zh-CN" sz="2000" i="1" dirty="0">
                  <a:ea typeface="宋体" charset="-122"/>
                </a:rPr>
                <a:t>A = B</a:t>
              </a:r>
            </a:p>
          </p:txBody>
        </p:sp>
        <p:sp>
          <p:nvSpPr>
            <p:cNvPr id="32790" name="Text Box 23"/>
            <p:cNvSpPr txBox="1">
              <a:spLocks noChangeArrowheads="1"/>
            </p:cNvSpPr>
            <p:nvPr/>
          </p:nvSpPr>
          <p:spPr bwMode="auto">
            <a:xfrm>
              <a:off x="2304" y="2755"/>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&lt; B</a:t>
              </a:r>
            </a:p>
          </p:txBody>
        </p:sp>
        <p:sp>
          <p:nvSpPr>
            <p:cNvPr id="32791" name="Text Box 24"/>
            <p:cNvSpPr txBox="1">
              <a:spLocks noChangeArrowheads="1"/>
            </p:cNvSpPr>
            <p:nvPr/>
          </p:nvSpPr>
          <p:spPr bwMode="auto">
            <a:xfrm>
              <a:off x="2304" y="2448"/>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&gt; B</a:t>
              </a:r>
            </a:p>
          </p:txBody>
        </p:sp>
        <p:sp>
          <p:nvSpPr>
            <p:cNvPr id="32792" name="Text Box 25"/>
            <p:cNvSpPr txBox="1">
              <a:spLocks noChangeArrowheads="1"/>
            </p:cNvSpPr>
            <p:nvPr/>
          </p:nvSpPr>
          <p:spPr bwMode="auto">
            <a:xfrm>
              <a:off x="1920" y="1872"/>
              <a:ext cx="197" cy="252"/>
            </a:xfrm>
            <a:prstGeom prst="rect">
              <a:avLst/>
            </a:prstGeom>
            <a:noFill/>
            <a:ln w="9525">
              <a:noFill/>
              <a:miter lim="800000"/>
              <a:headEnd/>
              <a:tailEnd/>
            </a:ln>
            <a:effectLst/>
          </p:spPr>
          <p:txBody>
            <a:bodyPr wrap="none">
              <a:spAutoFit/>
            </a:bodyPr>
            <a:lstStyle/>
            <a:p>
              <a:r>
                <a:rPr lang="en-US" altLang="zh-CN" sz="2000">
                  <a:ea typeface="宋体" charset="-122"/>
                </a:rPr>
                <a:t>0</a:t>
              </a:r>
            </a:p>
          </p:txBody>
        </p:sp>
        <p:sp>
          <p:nvSpPr>
            <p:cNvPr id="32793" name="Text Box 26"/>
            <p:cNvSpPr txBox="1">
              <a:spLocks noChangeArrowheads="1"/>
            </p:cNvSpPr>
            <p:nvPr/>
          </p:nvSpPr>
          <p:spPr bwMode="auto">
            <a:xfrm>
              <a:off x="1920" y="2880"/>
              <a:ext cx="197" cy="252"/>
            </a:xfrm>
            <a:prstGeom prst="rect">
              <a:avLst/>
            </a:prstGeom>
            <a:noFill/>
            <a:ln w="9525">
              <a:noFill/>
              <a:miter lim="800000"/>
              <a:headEnd/>
              <a:tailEnd/>
            </a:ln>
            <a:effectLst/>
          </p:spPr>
          <p:txBody>
            <a:bodyPr wrap="none">
              <a:spAutoFit/>
            </a:bodyPr>
            <a:lstStyle/>
            <a:p>
              <a:r>
                <a:rPr lang="en-US" altLang="zh-CN" sz="2000">
                  <a:ea typeface="宋体" charset="-122"/>
                </a:rPr>
                <a:t>0</a:t>
              </a:r>
            </a:p>
          </p:txBody>
        </p:sp>
        <p:sp>
          <p:nvSpPr>
            <p:cNvPr id="32794" name="Text Box 27"/>
            <p:cNvSpPr txBox="1">
              <a:spLocks noChangeArrowheads="1"/>
            </p:cNvSpPr>
            <p:nvPr/>
          </p:nvSpPr>
          <p:spPr bwMode="auto">
            <a:xfrm>
              <a:off x="1920" y="3312"/>
              <a:ext cx="197" cy="252"/>
            </a:xfrm>
            <a:prstGeom prst="rect">
              <a:avLst/>
            </a:prstGeom>
            <a:noFill/>
            <a:ln w="9525">
              <a:noFill/>
              <a:miter lim="800000"/>
              <a:headEnd/>
              <a:tailEnd/>
            </a:ln>
            <a:effectLst/>
          </p:spPr>
          <p:txBody>
            <a:bodyPr wrap="none">
              <a:spAutoFit/>
            </a:bodyPr>
            <a:lstStyle/>
            <a:p>
              <a:r>
                <a:rPr lang="en-US" altLang="zh-CN" sz="2000">
                  <a:ea typeface="宋体" charset="-122"/>
                </a:rPr>
                <a:t>3</a:t>
              </a:r>
            </a:p>
          </p:txBody>
        </p:sp>
        <p:sp>
          <p:nvSpPr>
            <p:cNvPr id="32795" name="Text Box 28"/>
            <p:cNvSpPr txBox="1">
              <a:spLocks noChangeArrowheads="1"/>
            </p:cNvSpPr>
            <p:nvPr/>
          </p:nvSpPr>
          <p:spPr bwMode="auto">
            <a:xfrm>
              <a:off x="1920" y="2304"/>
              <a:ext cx="197" cy="252"/>
            </a:xfrm>
            <a:prstGeom prst="rect">
              <a:avLst/>
            </a:prstGeom>
            <a:noFill/>
            <a:ln w="9525">
              <a:noFill/>
              <a:miter lim="800000"/>
              <a:headEnd/>
              <a:tailEnd/>
            </a:ln>
            <a:effectLst/>
          </p:spPr>
          <p:txBody>
            <a:bodyPr wrap="none">
              <a:spAutoFit/>
            </a:bodyPr>
            <a:lstStyle/>
            <a:p>
              <a:r>
                <a:rPr lang="en-US" altLang="zh-CN" sz="2000">
                  <a:ea typeface="宋体" charset="-122"/>
                </a:rPr>
                <a:t>3</a:t>
              </a:r>
            </a:p>
          </p:txBody>
        </p:sp>
        <p:sp>
          <p:nvSpPr>
            <p:cNvPr id="32796" name="Text Box 29"/>
            <p:cNvSpPr txBox="1">
              <a:spLocks noChangeArrowheads="1"/>
            </p:cNvSpPr>
            <p:nvPr/>
          </p:nvSpPr>
          <p:spPr bwMode="auto">
            <a:xfrm>
              <a:off x="2160" y="2064"/>
              <a:ext cx="212" cy="252"/>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a:t>
              </a:r>
            </a:p>
          </p:txBody>
        </p:sp>
        <p:sp>
          <p:nvSpPr>
            <p:cNvPr id="32797" name="Text Box 30"/>
            <p:cNvSpPr txBox="1">
              <a:spLocks noChangeArrowheads="1"/>
            </p:cNvSpPr>
            <p:nvPr/>
          </p:nvSpPr>
          <p:spPr bwMode="auto">
            <a:xfrm>
              <a:off x="2160" y="2976"/>
              <a:ext cx="212" cy="252"/>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a:t>
              </a:r>
            </a:p>
          </p:txBody>
        </p:sp>
        <p:sp>
          <p:nvSpPr>
            <p:cNvPr id="32798" name="Text Box 33"/>
            <p:cNvSpPr txBox="1">
              <a:spLocks noChangeArrowheads="1"/>
            </p:cNvSpPr>
            <p:nvPr/>
          </p:nvSpPr>
          <p:spPr bwMode="auto">
            <a:xfrm>
              <a:off x="2880" y="1900"/>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5</a:t>
              </a:r>
              <a:endParaRPr lang="en-US" altLang="zh-CN" sz="2000">
                <a:solidFill>
                  <a:srgbClr val="FF0000"/>
                </a:solidFill>
                <a:latin typeface="Arial" charset="0"/>
                <a:ea typeface="宋体" charset="-122"/>
              </a:endParaRPr>
            </a:p>
          </p:txBody>
        </p:sp>
        <p:sp>
          <p:nvSpPr>
            <p:cNvPr id="32799" name="Text Box 34"/>
            <p:cNvSpPr txBox="1">
              <a:spLocks noChangeArrowheads="1"/>
            </p:cNvSpPr>
            <p:nvPr/>
          </p:nvSpPr>
          <p:spPr bwMode="auto">
            <a:xfrm>
              <a:off x="2880" y="1756"/>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4</a:t>
              </a:r>
              <a:endParaRPr lang="en-US" altLang="zh-CN" sz="2000">
                <a:solidFill>
                  <a:srgbClr val="FF0000"/>
                </a:solidFill>
                <a:latin typeface="Arial" charset="0"/>
                <a:ea typeface="宋体" charset="-122"/>
              </a:endParaRPr>
            </a:p>
          </p:txBody>
        </p:sp>
        <p:sp>
          <p:nvSpPr>
            <p:cNvPr id="32800" name="Text Box 35"/>
            <p:cNvSpPr txBox="1">
              <a:spLocks noChangeArrowheads="1"/>
            </p:cNvSpPr>
            <p:nvPr/>
          </p:nvSpPr>
          <p:spPr bwMode="auto">
            <a:xfrm>
              <a:off x="2880" y="2044"/>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6</a:t>
              </a:r>
              <a:endParaRPr lang="en-US" altLang="zh-CN" sz="2000">
                <a:solidFill>
                  <a:srgbClr val="FF0000"/>
                </a:solidFill>
                <a:latin typeface="Arial" charset="0"/>
                <a:ea typeface="宋体" charset="-122"/>
              </a:endParaRPr>
            </a:p>
          </p:txBody>
        </p:sp>
        <p:sp>
          <p:nvSpPr>
            <p:cNvPr id="32801" name="Text Box 36"/>
            <p:cNvSpPr txBox="1">
              <a:spLocks noChangeArrowheads="1"/>
            </p:cNvSpPr>
            <p:nvPr/>
          </p:nvSpPr>
          <p:spPr bwMode="auto">
            <a:xfrm>
              <a:off x="2880" y="2188"/>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7</a:t>
              </a:r>
              <a:endParaRPr lang="en-US" altLang="zh-CN" sz="2000">
                <a:solidFill>
                  <a:srgbClr val="FF0000"/>
                </a:solidFill>
                <a:latin typeface="Arial" charset="0"/>
                <a:ea typeface="宋体" charset="-122"/>
              </a:endParaRPr>
            </a:p>
          </p:txBody>
        </p:sp>
        <p:sp>
          <p:nvSpPr>
            <p:cNvPr id="32802" name="Text Box 37"/>
            <p:cNvSpPr txBox="1">
              <a:spLocks noChangeArrowheads="1"/>
            </p:cNvSpPr>
            <p:nvPr/>
          </p:nvSpPr>
          <p:spPr bwMode="auto">
            <a:xfrm>
              <a:off x="2880" y="3004"/>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5</a:t>
              </a:r>
              <a:endParaRPr lang="en-US" altLang="zh-CN" sz="2000">
                <a:solidFill>
                  <a:srgbClr val="FF0000"/>
                </a:solidFill>
                <a:latin typeface="Arial" charset="0"/>
                <a:ea typeface="宋体" charset="-122"/>
              </a:endParaRPr>
            </a:p>
          </p:txBody>
        </p:sp>
        <p:sp>
          <p:nvSpPr>
            <p:cNvPr id="32803" name="Text Box 38"/>
            <p:cNvSpPr txBox="1">
              <a:spLocks noChangeArrowheads="1"/>
            </p:cNvSpPr>
            <p:nvPr/>
          </p:nvSpPr>
          <p:spPr bwMode="auto">
            <a:xfrm>
              <a:off x="2880" y="2840"/>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4</a:t>
              </a:r>
              <a:endParaRPr lang="en-US" altLang="zh-CN" sz="2000">
                <a:solidFill>
                  <a:srgbClr val="FF0000"/>
                </a:solidFill>
                <a:latin typeface="Arial" charset="0"/>
                <a:ea typeface="宋体" charset="-122"/>
              </a:endParaRPr>
            </a:p>
          </p:txBody>
        </p:sp>
        <p:sp>
          <p:nvSpPr>
            <p:cNvPr id="32804" name="Text Box 39"/>
            <p:cNvSpPr txBox="1">
              <a:spLocks noChangeArrowheads="1"/>
            </p:cNvSpPr>
            <p:nvPr/>
          </p:nvSpPr>
          <p:spPr bwMode="auto">
            <a:xfrm>
              <a:off x="2880" y="3168"/>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6</a:t>
              </a:r>
              <a:endParaRPr lang="en-US" altLang="zh-CN" sz="2000">
                <a:solidFill>
                  <a:srgbClr val="FF0000"/>
                </a:solidFill>
                <a:latin typeface="Arial" charset="0"/>
                <a:ea typeface="宋体" charset="-122"/>
              </a:endParaRPr>
            </a:p>
          </p:txBody>
        </p:sp>
        <p:sp>
          <p:nvSpPr>
            <p:cNvPr id="32805" name="Text Box 40"/>
            <p:cNvSpPr txBox="1">
              <a:spLocks noChangeArrowheads="1"/>
            </p:cNvSpPr>
            <p:nvPr/>
          </p:nvSpPr>
          <p:spPr bwMode="auto">
            <a:xfrm>
              <a:off x="2880" y="3312"/>
              <a:ext cx="336" cy="252"/>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7</a:t>
              </a:r>
              <a:endParaRPr lang="en-US" altLang="zh-CN" sz="2000">
                <a:solidFill>
                  <a:srgbClr val="FF0000"/>
                </a:solidFill>
                <a:latin typeface="Arial" charset="0"/>
                <a:ea typeface="宋体" charset="-122"/>
              </a:endParaRPr>
            </a:p>
          </p:txBody>
        </p:sp>
        <p:sp>
          <p:nvSpPr>
            <p:cNvPr id="32806" name="Text Box 41"/>
            <p:cNvSpPr txBox="1">
              <a:spLocks noChangeArrowheads="1"/>
            </p:cNvSpPr>
            <p:nvPr/>
          </p:nvSpPr>
          <p:spPr bwMode="auto">
            <a:xfrm>
              <a:off x="1008" y="2544"/>
              <a:ext cx="528" cy="446"/>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+5.0 V</a:t>
              </a:r>
            </a:p>
          </p:txBody>
        </p:sp>
        <p:sp>
          <p:nvSpPr>
            <p:cNvPr id="32807" name="Text Box 42"/>
            <p:cNvSpPr txBox="1">
              <a:spLocks noChangeArrowheads="1"/>
            </p:cNvSpPr>
            <p:nvPr/>
          </p:nvSpPr>
          <p:spPr bwMode="auto">
            <a:xfrm>
              <a:off x="3648" y="1776"/>
              <a:ext cx="624" cy="252"/>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COMP</a:t>
              </a:r>
            </a:p>
          </p:txBody>
        </p:sp>
        <p:sp>
          <p:nvSpPr>
            <p:cNvPr id="32808" name="Text Box 43"/>
            <p:cNvSpPr txBox="1">
              <a:spLocks noChangeArrowheads="1"/>
            </p:cNvSpPr>
            <p:nvPr/>
          </p:nvSpPr>
          <p:spPr bwMode="auto">
            <a:xfrm>
              <a:off x="3456" y="2592"/>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 B</a:t>
              </a:r>
            </a:p>
          </p:txBody>
        </p:sp>
        <p:sp>
          <p:nvSpPr>
            <p:cNvPr id="32809" name="Text Box 44"/>
            <p:cNvSpPr txBox="1">
              <a:spLocks noChangeArrowheads="1"/>
            </p:cNvSpPr>
            <p:nvPr/>
          </p:nvSpPr>
          <p:spPr bwMode="auto">
            <a:xfrm>
              <a:off x="3456" y="2755"/>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&lt; B</a:t>
              </a:r>
            </a:p>
          </p:txBody>
        </p:sp>
        <p:sp>
          <p:nvSpPr>
            <p:cNvPr id="32810" name="Text Box 45"/>
            <p:cNvSpPr txBox="1">
              <a:spLocks noChangeArrowheads="1"/>
            </p:cNvSpPr>
            <p:nvPr/>
          </p:nvSpPr>
          <p:spPr bwMode="auto">
            <a:xfrm>
              <a:off x="3456" y="2448"/>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&gt; B</a:t>
              </a:r>
            </a:p>
          </p:txBody>
        </p:sp>
        <p:sp>
          <p:nvSpPr>
            <p:cNvPr id="32811" name="Text Box 46"/>
            <p:cNvSpPr txBox="1">
              <a:spLocks noChangeArrowheads="1"/>
            </p:cNvSpPr>
            <p:nvPr/>
          </p:nvSpPr>
          <p:spPr bwMode="auto">
            <a:xfrm>
              <a:off x="3840" y="2592"/>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 B</a:t>
              </a:r>
            </a:p>
          </p:txBody>
        </p:sp>
        <p:sp>
          <p:nvSpPr>
            <p:cNvPr id="32812" name="Text Box 47"/>
            <p:cNvSpPr txBox="1">
              <a:spLocks noChangeArrowheads="1"/>
            </p:cNvSpPr>
            <p:nvPr/>
          </p:nvSpPr>
          <p:spPr bwMode="auto">
            <a:xfrm>
              <a:off x="3840" y="2755"/>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&lt; B</a:t>
              </a:r>
            </a:p>
          </p:txBody>
        </p:sp>
        <p:sp>
          <p:nvSpPr>
            <p:cNvPr id="32813" name="Text Box 48"/>
            <p:cNvSpPr txBox="1">
              <a:spLocks noChangeArrowheads="1"/>
            </p:cNvSpPr>
            <p:nvPr/>
          </p:nvSpPr>
          <p:spPr bwMode="auto">
            <a:xfrm>
              <a:off x="3840" y="2448"/>
              <a:ext cx="432" cy="446"/>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 &gt; B</a:t>
              </a:r>
            </a:p>
          </p:txBody>
        </p:sp>
        <p:sp>
          <p:nvSpPr>
            <p:cNvPr id="32814" name="Text Box 49"/>
            <p:cNvSpPr txBox="1">
              <a:spLocks noChangeArrowheads="1"/>
            </p:cNvSpPr>
            <p:nvPr/>
          </p:nvSpPr>
          <p:spPr bwMode="auto">
            <a:xfrm>
              <a:off x="3456" y="1872"/>
              <a:ext cx="197" cy="252"/>
            </a:xfrm>
            <a:prstGeom prst="rect">
              <a:avLst/>
            </a:prstGeom>
            <a:noFill/>
            <a:ln w="9525">
              <a:noFill/>
              <a:miter lim="800000"/>
              <a:headEnd/>
              <a:tailEnd/>
            </a:ln>
            <a:effectLst/>
          </p:spPr>
          <p:txBody>
            <a:bodyPr wrap="none">
              <a:spAutoFit/>
            </a:bodyPr>
            <a:lstStyle/>
            <a:p>
              <a:r>
                <a:rPr lang="en-US" altLang="zh-CN" sz="2000">
                  <a:ea typeface="宋体" charset="-122"/>
                </a:rPr>
                <a:t>0</a:t>
              </a:r>
            </a:p>
          </p:txBody>
        </p:sp>
        <p:sp>
          <p:nvSpPr>
            <p:cNvPr id="32815" name="Text Box 50"/>
            <p:cNvSpPr txBox="1">
              <a:spLocks noChangeArrowheads="1"/>
            </p:cNvSpPr>
            <p:nvPr/>
          </p:nvSpPr>
          <p:spPr bwMode="auto">
            <a:xfrm>
              <a:off x="3456" y="2880"/>
              <a:ext cx="197" cy="252"/>
            </a:xfrm>
            <a:prstGeom prst="rect">
              <a:avLst/>
            </a:prstGeom>
            <a:noFill/>
            <a:ln w="9525">
              <a:noFill/>
              <a:miter lim="800000"/>
              <a:headEnd/>
              <a:tailEnd/>
            </a:ln>
            <a:effectLst/>
          </p:spPr>
          <p:txBody>
            <a:bodyPr wrap="none">
              <a:spAutoFit/>
            </a:bodyPr>
            <a:lstStyle/>
            <a:p>
              <a:r>
                <a:rPr lang="en-US" altLang="zh-CN" sz="2000">
                  <a:ea typeface="宋体" charset="-122"/>
                </a:rPr>
                <a:t>0</a:t>
              </a:r>
            </a:p>
          </p:txBody>
        </p:sp>
        <p:sp>
          <p:nvSpPr>
            <p:cNvPr id="32816" name="Text Box 51"/>
            <p:cNvSpPr txBox="1">
              <a:spLocks noChangeArrowheads="1"/>
            </p:cNvSpPr>
            <p:nvPr/>
          </p:nvSpPr>
          <p:spPr bwMode="auto">
            <a:xfrm>
              <a:off x="3456" y="3312"/>
              <a:ext cx="197" cy="252"/>
            </a:xfrm>
            <a:prstGeom prst="rect">
              <a:avLst/>
            </a:prstGeom>
            <a:noFill/>
            <a:ln w="9525">
              <a:noFill/>
              <a:miter lim="800000"/>
              <a:headEnd/>
              <a:tailEnd/>
            </a:ln>
            <a:effectLst/>
          </p:spPr>
          <p:txBody>
            <a:bodyPr wrap="none">
              <a:spAutoFit/>
            </a:bodyPr>
            <a:lstStyle/>
            <a:p>
              <a:r>
                <a:rPr lang="en-US" altLang="zh-CN" sz="2000">
                  <a:ea typeface="宋体" charset="-122"/>
                </a:rPr>
                <a:t>3</a:t>
              </a:r>
            </a:p>
          </p:txBody>
        </p:sp>
        <p:sp>
          <p:nvSpPr>
            <p:cNvPr id="32817" name="Text Box 52"/>
            <p:cNvSpPr txBox="1">
              <a:spLocks noChangeArrowheads="1"/>
            </p:cNvSpPr>
            <p:nvPr/>
          </p:nvSpPr>
          <p:spPr bwMode="auto">
            <a:xfrm>
              <a:off x="3456" y="2304"/>
              <a:ext cx="197" cy="252"/>
            </a:xfrm>
            <a:prstGeom prst="rect">
              <a:avLst/>
            </a:prstGeom>
            <a:noFill/>
            <a:ln w="9525">
              <a:noFill/>
              <a:miter lim="800000"/>
              <a:headEnd/>
              <a:tailEnd/>
            </a:ln>
            <a:effectLst/>
          </p:spPr>
          <p:txBody>
            <a:bodyPr wrap="none">
              <a:spAutoFit/>
            </a:bodyPr>
            <a:lstStyle/>
            <a:p>
              <a:r>
                <a:rPr lang="en-US" altLang="zh-CN" sz="2000">
                  <a:ea typeface="宋体" charset="-122"/>
                </a:rPr>
                <a:t>3</a:t>
              </a:r>
            </a:p>
          </p:txBody>
        </p:sp>
        <p:sp>
          <p:nvSpPr>
            <p:cNvPr id="32818" name="Text Box 53"/>
            <p:cNvSpPr txBox="1">
              <a:spLocks noChangeArrowheads="1"/>
            </p:cNvSpPr>
            <p:nvPr/>
          </p:nvSpPr>
          <p:spPr bwMode="auto">
            <a:xfrm>
              <a:off x="3696" y="2064"/>
              <a:ext cx="212" cy="252"/>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a:t>
              </a:r>
            </a:p>
          </p:txBody>
        </p:sp>
        <p:sp>
          <p:nvSpPr>
            <p:cNvPr id="32819" name="Text Box 54"/>
            <p:cNvSpPr txBox="1">
              <a:spLocks noChangeArrowheads="1"/>
            </p:cNvSpPr>
            <p:nvPr/>
          </p:nvSpPr>
          <p:spPr bwMode="auto">
            <a:xfrm>
              <a:off x="3696" y="2976"/>
              <a:ext cx="212" cy="252"/>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A</a:t>
              </a:r>
            </a:p>
          </p:txBody>
        </p:sp>
        <p:sp>
          <p:nvSpPr>
            <p:cNvPr id="32820" name="Text Box 55"/>
            <p:cNvSpPr txBox="1">
              <a:spLocks noChangeArrowheads="1"/>
            </p:cNvSpPr>
            <p:nvPr/>
          </p:nvSpPr>
          <p:spPr bwMode="auto">
            <a:xfrm>
              <a:off x="1392" y="1536"/>
              <a:ext cx="528" cy="252"/>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LSBs</a:t>
              </a:r>
            </a:p>
          </p:txBody>
        </p:sp>
        <p:sp>
          <p:nvSpPr>
            <p:cNvPr id="32821" name="Text Box 56"/>
            <p:cNvSpPr txBox="1">
              <a:spLocks noChangeArrowheads="1"/>
            </p:cNvSpPr>
            <p:nvPr/>
          </p:nvSpPr>
          <p:spPr bwMode="auto">
            <a:xfrm>
              <a:off x="2880" y="1536"/>
              <a:ext cx="528" cy="252"/>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MSBs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9"/>
          <p:cNvSpPr>
            <a:spLocks noChangeArrowheads="1"/>
          </p:cNvSpPr>
          <p:nvPr/>
        </p:nvSpPr>
        <p:spPr bwMode="auto">
          <a:xfrm>
            <a:off x="2337493" y="373230"/>
            <a:ext cx="2962478"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n-bit Addition ?</a:t>
            </a:r>
          </a:p>
        </p:txBody>
      </p:sp>
      <p:sp>
        <p:nvSpPr>
          <p:cNvPr id="5123" name="矩形 4"/>
          <p:cNvSpPr>
            <a:spLocks noChangeArrowheads="1"/>
          </p:cNvSpPr>
          <p:nvPr/>
        </p:nvSpPr>
        <p:spPr bwMode="auto">
          <a:xfrm>
            <a:off x="1219200" y="1751240"/>
            <a:ext cx="9906000" cy="954107"/>
          </a:xfrm>
          <a:prstGeom prst="rect">
            <a:avLst/>
          </a:prstGeom>
          <a:solidFill>
            <a:schemeClr val="bg1"/>
          </a:solidFill>
          <a:ln w="28575">
            <a:solidFill>
              <a:srgbClr val="9999FF"/>
            </a:solidFill>
            <a:miter lim="800000"/>
            <a:headEnd/>
            <a:tailEnd/>
          </a:ln>
        </p:spPr>
        <p:txBody>
          <a:bodyPr wrap="square">
            <a:spAutoFit/>
          </a:bodyPr>
          <a:lstStyle/>
          <a:p>
            <a:pPr marL="342900" indent="-342900">
              <a:buFont typeface="Arial" panose="020B0604020202020204" pitchFamily="34" charset="0"/>
              <a:buChar char="•"/>
            </a:pPr>
            <a:r>
              <a:rPr lang="en-US" altLang="zh-CN" sz="2800" b="1" dirty="0">
                <a:ea typeface="宋体" charset="-122"/>
              </a:rPr>
              <a:t>The addition of two n-bit binary numbers generates a </a:t>
            </a:r>
            <a:r>
              <a:rPr lang="en-US" altLang="zh-CN" sz="2800" b="1" dirty="0">
                <a:solidFill>
                  <a:srgbClr val="FF0000"/>
                </a:solidFill>
                <a:ea typeface="宋体" charset="-122"/>
              </a:rPr>
              <a:t>n-bit sum</a:t>
            </a:r>
            <a:r>
              <a:rPr lang="en-US" altLang="zh-CN" sz="2800" b="1" dirty="0">
                <a:ea typeface="宋体" charset="-122"/>
              </a:rPr>
              <a:t> and a </a:t>
            </a:r>
            <a:r>
              <a:rPr lang="en-US" altLang="zh-CN" sz="2800" b="1" dirty="0">
                <a:solidFill>
                  <a:srgbClr val="FF0000"/>
                </a:solidFill>
                <a:ea typeface="宋体" charset="-122"/>
              </a:rPr>
              <a:t>carry out</a:t>
            </a:r>
            <a:r>
              <a:rPr lang="en-US" altLang="zh-CN" sz="2800" b="1" dirty="0">
                <a:ea typeface="宋体" charset="-122"/>
              </a:rPr>
              <a:t>.</a:t>
            </a:r>
            <a:endParaRPr lang="zh-CN" altLang="en-US" sz="2800" b="1" dirty="0">
              <a:ea typeface="宋体" charset="-122"/>
            </a:endParaRPr>
          </a:p>
        </p:txBody>
      </p:sp>
      <p:graphicFrame>
        <p:nvGraphicFramePr>
          <p:cNvPr id="6" name="Group 154"/>
          <p:cNvGraphicFramePr>
            <a:graphicFrameLocks noGrp="1"/>
          </p:cNvGraphicFramePr>
          <p:nvPr>
            <p:extLst>
              <p:ext uri="{D42A27DB-BD31-4B8C-83A1-F6EECF244321}">
                <p14:modId xmlns:p14="http://schemas.microsoft.com/office/powerpoint/2010/main" val="4262378866"/>
              </p:ext>
            </p:extLst>
          </p:nvPr>
        </p:nvGraphicFramePr>
        <p:xfrm>
          <a:off x="3121025" y="3932237"/>
          <a:ext cx="2952750" cy="1828800"/>
        </p:xfrm>
        <a:graphic>
          <a:graphicData uri="http://schemas.openxmlformats.org/drawingml/2006/table">
            <a:tbl>
              <a:tblPr/>
              <a:tblGrid>
                <a:gridCol w="782638">
                  <a:extLst>
                    <a:ext uri="{9D8B030D-6E8A-4147-A177-3AD203B41FA5}">
                      <a16:colId xmlns:a16="http://schemas.microsoft.com/office/drawing/2014/main" val="20000"/>
                    </a:ext>
                  </a:extLst>
                </a:gridCol>
                <a:gridCol w="541337">
                  <a:extLst>
                    <a:ext uri="{9D8B030D-6E8A-4147-A177-3AD203B41FA5}">
                      <a16:colId xmlns:a16="http://schemas.microsoft.com/office/drawing/2014/main" val="20001"/>
                    </a:ext>
                  </a:extLst>
                </a:gridCol>
                <a:gridCol w="542925">
                  <a:extLst>
                    <a:ext uri="{9D8B030D-6E8A-4147-A177-3AD203B41FA5}">
                      <a16:colId xmlns:a16="http://schemas.microsoft.com/office/drawing/2014/main" val="20002"/>
                    </a:ext>
                  </a:extLst>
                </a:gridCol>
                <a:gridCol w="542925">
                  <a:extLst>
                    <a:ext uri="{9D8B030D-6E8A-4147-A177-3AD203B41FA5}">
                      <a16:colId xmlns:a16="http://schemas.microsoft.com/office/drawing/2014/main" val="20003"/>
                    </a:ext>
                  </a:extLst>
                </a:gridCol>
                <a:gridCol w="542925">
                  <a:extLst>
                    <a:ext uri="{9D8B030D-6E8A-4147-A177-3AD203B41FA5}">
                      <a16:colId xmlns:a16="http://schemas.microsoft.com/office/drawing/2014/main" val="20004"/>
                    </a:ext>
                  </a:extLst>
                </a:gridCol>
              </a:tblGrid>
              <a:tr h="3635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rgbClr val="FF0000"/>
                          </a:solidFill>
                          <a:effectLst/>
                          <a:latin typeface="Times New Roman" pitchFamily="18" charset="0"/>
                          <a:ea typeface="宋体" charset="-122"/>
                        </a:rPr>
                        <a:t>C</a:t>
                      </a:r>
                      <a:r>
                        <a:rPr kumimoji="0" lang="en-US" altLang="zh-CN" sz="2400" b="0" i="0" u="none" strike="noStrike" cap="none" normalizeH="0" baseline="-25000">
                          <a:ln>
                            <a:noFill/>
                          </a:ln>
                          <a:solidFill>
                            <a:srgbClr val="FF0000"/>
                          </a:solidFill>
                          <a:effectLst/>
                          <a:latin typeface="Times New Roman" pitchFamily="18" charset="0"/>
                          <a:ea typeface="宋体" charset="-122"/>
                        </a:rPr>
                        <a:t>out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C</a:t>
                      </a:r>
                      <a:r>
                        <a:rPr kumimoji="0" lang="en-US" altLang="zh-CN" sz="2400" b="0" i="0" u="none" strike="noStrike" cap="none" normalizeH="0" baseline="-25000">
                          <a:ln>
                            <a:noFill/>
                          </a:ln>
                          <a:solidFill>
                            <a:schemeClr val="tx1"/>
                          </a:solidFill>
                          <a:effectLst/>
                          <a:latin typeface="Times New Roman" pitchFamily="18" charset="0"/>
                          <a:ea typeface="宋体" charset="-122"/>
                        </a:rPr>
                        <a:t>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C</a:t>
                      </a:r>
                      <a:r>
                        <a:rPr kumimoji="0" lang="en-US" altLang="zh-CN" sz="2400" b="0" i="0" u="none" strike="noStrike" cap="none" normalizeH="0" baseline="-25000">
                          <a:ln>
                            <a:noFill/>
                          </a:ln>
                          <a:solidFill>
                            <a:schemeClr val="tx1"/>
                          </a:solidFill>
                          <a:effectLst/>
                          <a:latin typeface="Times New Roman" pitchFamily="18" charset="0"/>
                          <a:ea typeface="宋体" charset="-122"/>
                        </a:rPr>
                        <a:t>2</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C</a:t>
                      </a:r>
                      <a:r>
                        <a:rPr kumimoji="0" lang="en-US" altLang="zh-CN" sz="2400" b="0" i="0" u="none" strike="noStrike" cap="none" normalizeH="0" baseline="-25000">
                          <a:ln>
                            <a:noFill/>
                          </a:ln>
                          <a:solidFill>
                            <a:schemeClr val="tx1"/>
                          </a:solidFill>
                          <a:effectLst/>
                          <a:latin typeface="Times New Roman" pitchFamily="18" charset="0"/>
                          <a:ea typeface="宋体" charset="-122"/>
                        </a:rPr>
                        <a:t>1</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C</a:t>
                      </a:r>
                      <a:r>
                        <a:rPr kumimoji="0" lang="en-US" altLang="zh-CN" sz="2400" b="0" i="0" u="none" strike="noStrike" cap="none" normalizeH="0" baseline="-25000">
                          <a:ln>
                            <a:noFill/>
                          </a:ln>
                          <a:solidFill>
                            <a:schemeClr val="tx1"/>
                          </a:solidFill>
                          <a:effectLst/>
                          <a:latin typeface="Times New Roman" pitchFamily="18" charset="0"/>
                          <a:ea typeface="宋体" charset="-122"/>
                        </a:rPr>
                        <a:t>0</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635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en-US" sz="2400" b="0" i="0" u="none" strike="noStrike" cap="none" normalizeH="0" baseline="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A</a:t>
                      </a:r>
                      <a:r>
                        <a:rPr kumimoji="0" lang="en-US" altLang="zh-CN" sz="2400" b="0" i="0" u="none" strike="noStrike" cap="none" normalizeH="0" baseline="-25000">
                          <a:ln>
                            <a:noFill/>
                          </a:ln>
                          <a:solidFill>
                            <a:schemeClr val="tx1"/>
                          </a:solidFill>
                          <a:effectLst/>
                          <a:latin typeface="Times New Roman" pitchFamily="18" charset="0"/>
                          <a:ea typeface="宋体" charset="-122"/>
                        </a:rPr>
                        <a:t>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A</a:t>
                      </a:r>
                      <a:r>
                        <a:rPr kumimoji="0" lang="en-US" altLang="zh-CN" sz="2400" b="0" i="0" u="none" strike="noStrike" cap="none" normalizeH="0" baseline="-25000">
                          <a:ln>
                            <a:noFill/>
                          </a:ln>
                          <a:solidFill>
                            <a:schemeClr val="tx1"/>
                          </a:solidFill>
                          <a:effectLst/>
                          <a:latin typeface="Times New Roman" pitchFamily="18" charset="0"/>
                          <a:ea typeface="宋体" charset="-122"/>
                        </a:rPr>
                        <a:t>2</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A</a:t>
                      </a:r>
                      <a:r>
                        <a:rPr kumimoji="0" lang="en-US" altLang="zh-CN" sz="2400" b="0" i="0" u="none" strike="noStrike" cap="none" normalizeH="0" baseline="-25000">
                          <a:ln>
                            <a:noFill/>
                          </a:ln>
                          <a:solidFill>
                            <a:schemeClr val="tx1"/>
                          </a:solidFill>
                          <a:effectLst/>
                          <a:latin typeface="Times New Roman" pitchFamily="18" charset="0"/>
                          <a:ea typeface="宋体" charset="-122"/>
                        </a:rPr>
                        <a:t>1</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A</a:t>
                      </a:r>
                      <a:r>
                        <a:rPr kumimoji="0" lang="en-US" altLang="zh-CN" sz="2400" b="0" i="0" u="none" strike="noStrike" cap="none" normalizeH="0" baseline="-25000">
                          <a:ln>
                            <a:noFill/>
                          </a:ln>
                          <a:solidFill>
                            <a:schemeClr val="tx1"/>
                          </a:solidFill>
                          <a:effectLst/>
                          <a:latin typeface="Times New Roman" pitchFamily="18" charset="0"/>
                          <a:ea typeface="宋体" charset="-122"/>
                        </a:rPr>
                        <a:t>0</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B</a:t>
                      </a:r>
                      <a:r>
                        <a:rPr kumimoji="0" lang="en-US" altLang="zh-CN" sz="2400" b="0" i="0" u="none" strike="noStrike" cap="none" normalizeH="0" baseline="-25000">
                          <a:ln>
                            <a:noFill/>
                          </a:ln>
                          <a:solidFill>
                            <a:schemeClr val="tx1"/>
                          </a:solidFill>
                          <a:effectLst/>
                          <a:latin typeface="Times New Roman" pitchFamily="18" charset="0"/>
                          <a:ea typeface="宋体" charset="-122"/>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B</a:t>
                      </a:r>
                      <a:r>
                        <a:rPr kumimoji="0" lang="en-US" altLang="zh-CN" sz="2400" b="0" i="0" u="none" strike="noStrike" cap="none" normalizeH="0" baseline="-25000">
                          <a:ln>
                            <a:noFill/>
                          </a:ln>
                          <a:solidFill>
                            <a:schemeClr val="tx1"/>
                          </a:solidFill>
                          <a:effectLst/>
                          <a:latin typeface="Times New Roman" pitchFamily="18" charset="0"/>
                          <a:ea typeface="宋体" charset="-122"/>
                        </a:rPr>
                        <a:t>2</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err="1">
                          <a:ln>
                            <a:noFill/>
                          </a:ln>
                          <a:solidFill>
                            <a:schemeClr val="tx1"/>
                          </a:solidFill>
                          <a:effectLst/>
                          <a:latin typeface="Times New Roman" pitchFamily="18" charset="0"/>
                          <a:ea typeface="宋体" charset="-122"/>
                        </a:rPr>
                        <a:t>B</a:t>
                      </a:r>
                      <a:r>
                        <a:rPr kumimoji="0" lang="en-US" altLang="zh-CN" sz="2400" b="0" i="0" u="none" strike="noStrike" cap="none" normalizeH="0" baseline="-25000" dirty="0" err="1">
                          <a:ln>
                            <a:noFill/>
                          </a:ln>
                          <a:solidFill>
                            <a:schemeClr val="tx1"/>
                          </a:solidFill>
                          <a:effectLst/>
                          <a:latin typeface="Times New Roman" pitchFamily="18" charset="0"/>
                          <a:ea typeface="宋体" charset="-122"/>
                        </a:rPr>
                        <a:t>1</a:t>
                      </a:r>
                      <a:endParaRPr kumimoji="0" lang="zh-CN" altLang="en-US" sz="2400" b="0" i="0" u="none" strike="noStrike" cap="none" normalizeH="0" baseline="-25000" dirty="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B</a:t>
                      </a:r>
                      <a:r>
                        <a:rPr kumimoji="0" lang="en-US" altLang="zh-CN" sz="2400" b="0" i="0" u="none" strike="noStrike" cap="none" normalizeH="0" baseline="-25000">
                          <a:ln>
                            <a:noFill/>
                          </a:ln>
                          <a:solidFill>
                            <a:schemeClr val="tx1"/>
                          </a:solidFill>
                          <a:effectLst/>
                          <a:latin typeface="Times New Roman" pitchFamily="18" charset="0"/>
                          <a:ea typeface="宋体" charset="-122"/>
                        </a:rPr>
                        <a:t>0</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35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en-US" sz="2400" b="0" i="0" u="none" strike="noStrike" cap="none" normalizeH="0" baseline="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rgbClr val="0066FF"/>
                          </a:solidFill>
                          <a:effectLst/>
                          <a:latin typeface="Times New Roman" pitchFamily="18" charset="0"/>
                          <a:ea typeface="宋体" charset="-122"/>
                        </a:rPr>
                        <a:t>S</a:t>
                      </a:r>
                      <a:r>
                        <a:rPr kumimoji="0" lang="en-US" altLang="zh-CN" sz="2400" b="0" i="0" u="none" strike="noStrike" cap="none" normalizeH="0" baseline="-25000">
                          <a:ln>
                            <a:noFill/>
                          </a:ln>
                          <a:solidFill>
                            <a:srgbClr val="0066FF"/>
                          </a:solidFill>
                          <a:effectLst/>
                          <a:latin typeface="Times New Roman" pitchFamily="18" charset="0"/>
                          <a:ea typeface="宋体" charset="-122"/>
                        </a:rPr>
                        <a:t>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rgbClr val="0066FF"/>
                          </a:solidFill>
                          <a:effectLst/>
                          <a:latin typeface="Times New Roman" pitchFamily="18" charset="0"/>
                          <a:ea typeface="宋体" charset="-122"/>
                        </a:rPr>
                        <a:t>S</a:t>
                      </a:r>
                      <a:r>
                        <a:rPr kumimoji="0" lang="en-US" altLang="zh-CN" sz="2400" b="0" i="0" u="none" strike="noStrike" cap="none" normalizeH="0" baseline="-25000">
                          <a:ln>
                            <a:noFill/>
                          </a:ln>
                          <a:solidFill>
                            <a:srgbClr val="0066FF"/>
                          </a:solidFill>
                          <a:effectLst/>
                          <a:latin typeface="Times New Roman" pitchFamily="18" charset="0"/>
                          <a:ea typeface="宋体" charset="-122"/>
                        </a:rPr>
                        <a:t>2</a:t>
                      </a:r>
                      <a:endParaRPr kumimoji="0" lang="zh-CN" altLang="en-US" sz="2400" b="0" i="0" u="none" strike="noStrike" cap="none" normalizeH="0" baseline="-25000">
                        <a:ln>
                          <a:noFill/>
                        </a:ln>
                        <a:solidFill>
                          <a:srgbClr val="0066FF"/>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rgbClr val="0066FF"/>
                          </a:solidFill>
                          <a:effectLst/>
                          <a:latin typeface="Times New Roman" pitchFamily="18" charset="0"/>
                          <a:ea typeface="宋体" charset="-122"/>
                        </a:rPr>
                        <a:t>S</a:t>
                      </a:r>
                      <a:r>
                        <a:rPr kumimoji="0" lang="en-US" altLang="zh-CN" sz="2400" b="0" i="0" u="none" strike="noStrike" cap="none" normalizeH="0" baseline="-25000">
                          <a:ln>
                            <a:noFill/>
                          </a:ln>
                          <a:solidFill>
                            <a:srgbClr val="0066FF"/>
                          </a:solidFill>
                          <a:effectLst/>
                          <a:latin typeface="Times New Roman" pitchFamily="18" charset="0"/>
                          <a:ea typeface="宋体" charset="-122"/>
                        </a:rPr>
                        <a:t>1</a:t>
                      </a:r>
                      <a:endParaRPr kumimoji="0" lang="zh-CN" altLang="en-US" sz="2400" b="0" i="0" u="none" strike="noStrike" cap="none" normalizeH="0" baseline="-25000">
                        <a:ln>
                          <a:noFill/>
                        </a:ln>
                        <a:solidFill>
                          <a:srgbClr val="0066FF"/>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err="1">
                          <a:ln>
                            <a:noFill/>
                          </a:ln>
                          <a:solidFill>
                            <a:srgbClr val="0066FF"/>
                          </a:solidFill>
                          <a:effectLst/>
                          <a:latin typeface="Times New Roman" pitchFamily="18" charset="0"/>
                          <a:ea typeface="宋体" charset="-122"/>
                        </a:rPr>
                        <a:t>S</a:t>
                      </a:r>
                      <a:r>
                        <a:rPr kumimoji="0" lang="en-US" altLang="zh-CN" sz="2400" b="0" i="0" u="none" strike="noStrike" cap="none" normalizeH="0" baseline="-25000" dirty="0" err="1">
                          <a:ln>
                            <a:noFill/>
                          </a:ln>
                          <a:solidFill>
                            <a:srgbClr val="0066FF"/>
                          </a:solidFill>
                          <a:effectLst/>
                          <a:latin typeface="Times New Roman" pitchFamily="18" charset="0"/>
                          <a:ea typeface="宋体" charset="-122"/>
                        </a:rPr>
                        <a:t>0</a:t>
                      </a:r>
                      <a:endParaRPr kumimoji="0" lang="zh-CN" altLang="en-US" sz="2400" b="0" i="0" u="none" strike="noStrike" cap="none" normalizeH="0" baseline="-25000" dirty="0">
                        <a:ln>
                          <a:noFill/>
                        </a:ln>
                        <a:solidFill>
                          <a:srgbClr val="0066FF"/>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200"/>
          <p:cNvGraphicFramePr>
            <a:graphicFrameLocks noGrp="1"/>
          </p:cNvGraphicFramePr>
          <p:nvPr>
            <p:extLst>
              <p:ext uri="{D42A27DB-BD31-4B8C-83A1-F6EECF244321}">
                <p14:modId xmlns:p14="http://schemas.microsoft.com/office/powerpoint/2010/main" val="1776640805"/>
              </p:ext>
            </p:extLst>
          </p:nvPr>
        </p:nvGraphicFramePr>
        <p:xfrm>
          <a:off x="6648450" y="3932237"/>
          <a:ext cx="2952750" cy="1828800"/>
        </p:xfrm>
        <a:graphic>
          <a:graphicData uri="http://schemas.openxmlformats.org/drawingml/2006/table">
            <a:tbl>
              <a:tblPr/>
              <a:tblGrid>
                <a:gridCol w="782638">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69912">
                  <a:extLst>
                    <a:ext uri="{9D8B030D-6E8A-4147-A177-3AD203B41FA5}">
                      <a16:colId xmlns:a16="http://schemas.microsoft.com/office/drawing/2014/main" val="20002"/>
                    </a:ext>
                  </a:extLst>
                </a:gridCol>
                <a:gridCol w="542925">
                  <a:extLst>
                    <a:ext uri="{9D8B030D-6E8A-4147-A177-3AD203B41FA5}">
                      <a16:colId xmlns:a16="http://schemas.microsoft.com/office/drawing/2014/main" val="20003"/>
                    </a:ext>
                  </a:extLst>
                </a:gridCol>
                <a:gridCol w="542925">
                  <a:extLst>
                    <a:ext uri="{9D8B030D-6E8A-4147-A177-3AD203B41FA5}">
                      <a16:colId xmlns:a16="http://schemas.microsoft.com/office/drawing/2014/main" val="20004"/>
                    </a:ext>
                  </a:extLst>
                </a:gridCol>
              </a:tblGrid>
              <a:tr h="3635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rgbClr val="FF0000"/>
                          </a:solidFill>
                          <a:effectLst/>
                          <a:latin typeface="Times New Roman" pitchFamily="18" charset="0"/>
                          <a:ea typeface="宋体" charset="-122"/>
                        </a:rPr>
                        <a:t>1</a:t>
                      </a:r>
                      <a:endParaRPr kumimoji="0" lang="en-US" altLang="zh-CN" sz="2400" b="0" i="0" u="none" strike="noStrike" cap="none" normalizeH="0" baseline="-25000" dirty="0">
                        <a:ln>
                          <a:noFill/>
                        </a:ln>
                        <a:solidFill>
                          <a:srgbClr val="FF0000"/>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en-US" altLang="zh-CN"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0</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a:ln>
                            <a:noFill/>
                          </a:ln>
                          <a:solidFill>
                            <a:srgbClr val="33CC33"/>
                          </a:solidFill>
                          <a:effectLst/>
                          <a:latin typeface="Times New Roman" pitchFamily="18" charset="0"/>
                          <a:ea typeface="宋体" charset="-122"/>
                        </a:rPr>
                        <a:t>0</a:t>
                      </a:r>
                      <a:endParaRPr kumimoji="0" lang="zh-CN" altLang="en-US" sz="2400" b="0" i="0" u="none" strike="noStrike" cap="none" normalizeH="0" baseline="-25000" dirty="0">
                        <a:ln>
                          <a:noFill/>
                        </a:ln>
                        <a:solidFill>
                          <a:srgbClr val="33CC33"/>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635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en-US" sz="2400" b="0" i="0" u="none" strike="noStrike" cap="none" normalizeH="0" baseline="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en-US" altLang="zh-CN"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0</a:t>
                      </a:r>
                      <a:endParaRPr kumimoji="0" lang="en-US" altLang="zh-CN"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en-US" altLang="zh-CN"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0</a:t>
                      </a:r>
                      <a:endParaRPr kumimoji="0" lang="en-US" altLang="zh-CN"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35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zh-CN" altLang="en-US" sz="2400" b="0" i="0" u="none" strike="noStrike" cap="none" normalizeH="0" baseline="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en-US" altLang="zh-CN"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0</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endParaRPr kumimoji="0" lang="en-US" altLang="zh-CN"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0</a:t>
                      </a:r>
                      <a:endParaRPr kumimoji="0" lang="zh-CN" altLang="en-US" sz="2400" b="0" i="0" u="none" strike="noStrike" cap="none" normalizeH="0" baseline="-25000">
                        <a:ln>
                          <a:noFill/>
                        </a:ln>
                        <a:solidFill>
                          <a:schemeClr val="tx1"/>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Oval 199"/>
          <p:cNvSpPr>
            <a:spLocks noChangeArrowheads="1"/>
          </p:cNvSpPr>
          <p:nvPr/>
        </p:nvSpPr>
        <p:spPr bwMode="auto">
          <a:xfrm>
            <a:off x="4921250" y="3643312"/>
            <a:ext cx="647700" cy="2376488"/>
          </a:xfrm>
          <a:prstGeom prst="ellipse">
            <a:avLst/>
          </a:prstGeom>
          <a:noFill/>
          <a:ln w="19050">
            <a:solidFill>
              <a:srgbClr val="33CC33"/>
            </a:solidFill>
            <a:prstDash val="dash"/>
            <a:round/>
            <a:headEnd/>
            <a:tailEnd/>
          </a:ln>
          <a:effectLst/>
        </p:spPr>
        <p:txBody>
          <a:bodyPr wrap="none" anchor="ctr"/>
          <a:lstStyle/>
          <a:p>
            <a:endParaRPr lang="zh-CN" altLang="en-US" sz="2800" b="1">
              <a:ea typeface="宋体" charset="-122"/>
            </a:endParaRPr>
          </a:p>
        </p:txBody>
      </p:sp>
      <p:sp>
        <p:nvSpPr>
          <p:cNvPr id="11" name="矩形 10"/>
          <p:cNvSpPr>
            <a:spLocks noChangeArrowheads="1"/>
          </p:cNvSpPr>
          <p:nvPr/>
        </p:nvSpPr>
        <p:spPr bwMode="auto">
          <a:xfrm>
            <a:off x="1524000" y="2949068"/>
            <a:ext cx="2983509" cy="523220"/>
          </a:xfrm>
          <a:prstGeom prst="rect">
            <a:avLst/>
          </a:prstGeom>
          <a:noFill/>
          <a:ln w="9525">
            <a:noFill/>
            <a:miter lim="800000"/>
            <a:headEnd/>
            <a:tailEnd/>
          </a:ln>
        </p:spPr>
        <p:txBody>
          <a:bodyPr wrap="none">
            <a:spAutoFit/>
          </a:bodyPr>
          <a:lstStyle/>
          <a:p>
            <a:r>
              <a:rPr lang="en-US" altLang="zh-CN" sz="2800" b="1" dirty="0">
                <a:ea typeface="宋体" charset="-122"/>
              </a:rPr>
              <a:t>Example: let n = 4</a:t>
            </a:r>
            <a:endParaRPr lang="zh-CN" altLang="en-US" sz="2800" b="1" dirty="0">
              <a:ea typeface="宋体"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6" name="Rectangle 4"/>
          <p:cNvSpPr>
            <a:spLocks noChangeArrowheads="1"/>
          </p:cNvSpPr>
          <p:nvPr/>
        </p:nvSpPr>
        <p:spPr bwMode="auto">
          <a:xfrm>
            <a:off x="4381500" y="467241"/>
            <a:ext cx="3429000" cy="584775"/>
          </a:xfrm>
          <a:prstGeom prst="rect">
            <a:avLst/>
          </a:prstGeom>
          <a:solidFill>
            <a:srgbClr val="996633"/>
          </a:solidFill>
          <a:ln w="9525">
            <a:solidFill>
              <a:srgbClr val="000000"/>
            </a:solidFill>
            <a:miter lim="800000"/>
            <a:headEnd/>
            <a:tailEnd/>
          </a:ln>
          <a:effectLst/>
        </p:spPr>
        <p:txBody>
          <a:bodyPr wrap="square">
            <a:spAutoFit/>
          </a:bodyPr>
          <a:lstStyle/>
          <a:p>
            <a:pPr eaLnBrk="1" hangingPunct="1"/>
            <a:r>
              <a:rPr lang="en-US" altLang="zh-CN" sz="3200" b="1" dirty="0">
                <a:solidFill>
                  <a:srgbClr val="FFFF99"/>
                </a:solidFill>
                <a:ea typeface="宋体" charset="-122"/>
              </a:rPr>
              <a:t>Decoders </a:t>
            </a:r>
            <a:r>
              <a:rPr lang="zh-CN" altLang="en-US" sz="3200" b="1" dirty="0">
                <a:solidFill>
                  <a:srgbClr val="FFFF99"/>
                </a:solidFill>
                <a:ea typeface="宋体" charset="-122"/>
              </a:rPr>
              <a:t>译码器</a:t>
            </a:r>
            <a:endParaRPr lang="en-US" altLang="zh-CN" sz="3200" b="1" dirty="0">
              <a:solidFill>
                <a:srgbClr val="FFFF99"/>
              </a:solidFill>
              <a:ea typeface="宋体" charset="-122"/>
            </a:endParaRPr>
          </a:p>
        </p:txBody>
      </p:sp>
      <p:sp>
        <p:nvSpPr>
          <p:cNvPr id="33797" name="Text Box 5"/>
          <p:cNvSpPr txBox="1">
            <a:spLocks noChangeArrowheads="1"/>
          </p:cNvSpPr>
          <p:nvPr/>
        </p:nvSpPr>
        <p:spPr bwMode="auto">
          <a:xfrm>
            <a:off x="685800" y="1379081"/>
            <a:ext cx="10668000" cy="2246769"/>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ts val="0"/>
              </a:spcBef>
              <a:buFont typeface="Arial" panose="020B0604020202020204" pitchFamily="34" charset="0"/>
              <a:buChar char="•"/>
            </a:pPr>
            <a:r>
              <a:rPr lang="en-US" altLang="zh-CN" sz="2800" dirty="0">
                <a:ea typeface="宋体" charset="-122"/>
              </a:rPr>
              <a:t>A </a:t>
            </a:r>
            <a:r>
              <a:rPr lang="en-US" altLang="zh-CN" sz="2800" dirty="0">
                <a:solidFill>
                  <a:srgbClr val="FF0000"/>
                </a:solidFill>
                <a:ea typeface="宋体" charset="-122"/>
              </a:rPr>
              <a:t>decoder</a:t>
            </a:r>
            <a:r>
              <a:rPr lang="en-US" altLang="zh-CN" sz="2800" dirty="0">
                <a:ea typeface="宋体" charset="-122"/>
              </a:rPr>
              <a:t> is a logic circuit that </a:t>
            </a:r>
            <a:r>
              <a:rPr lang="en-US" altLang="zh-CN" sz="2800" dirty="0">
                <a:solidFill>
                  <a:srgbClr val="FF0000"/>
                </a:solidFill>
                <a:ea typeface="宋体" charset="-122"/>
              </a:rPr>
              <a:t>detects the presence of a specific combination of bits at its input</a:t>
            </a:r>
            <a:r>
              <a:rPr lang="en-US" altLang="zh-CN" sz="2800" dirty="0">
                <a:ea typeface="宋体" charset="-122"/>
              </a:rPr>
              <a:t>. </a:t>
            </a:r>
          </a:p>
          <a:p>
            <a:pPr marL="342900" indent="-342900">
              <a:spcBef>
                <a:spcPts val="0"/>
              </a:spcBef>
              <a:buFont typeface="Arial" panose="020B0604020202020204" pitchFamily="34" charset="0"/>
              <a:buChar char="•"/>
            </a:pPr>
            <a:r>
              <a:rPr lang="en-US" altLang="zh-CN" sz="2800" dirty="0">
                <a:ea typeface="宋体" charset="-122"/>
              </a:rPr>
              <a:t>Two simple decoders that detect the presence of the binary code 0011 are shown. The first has an active HIGH output; the second has an active LOW output.</a:t>
            </a:r>
          </a:p>
        </p:txBody>
      </p:sp>
      <p:grpSp>
        <p:nvGrpSpPr>
          <p:cNvPr id="2" name="组合 1"/>
          <p:cNvGrpSpPr/>
          <p:nvPr/>
        </p:nvGrpSpPr>
        <p:grpSpPr>
          <a:xfrm>
            <a:off x="2362200" y="3854450"/>
            <a:ext cx="7620000" cy="2851150"/>
            <a:chOff x="3048000" y="3854450"/>
            <a:chExt cx="6324600" cy="2612886"/>
          </a:xfrm>
        </p:grpSpPr>
        <p:graphicFrame>
          <p:nvGraphicFramePr>
            <p:cNvPr id="33798" name="Object 54"/>
            <p:cNvGraphicFramePr>
              <a:graphicFrameLocks noChangeAspect="1"/>
            </p:cNvGraphicFramePr>
            <p:nvPr>
              <p:extLst>
                <p:ext uri="{D42A27DB-BD31-4B8C-83A1-F6EECF244321}">
                  <p14:modId xmlns:p14="http://schemas.microsoft.com/office/powerpoint/2010/main" val="1342542595"/>
                </p:ext>
              </p:extLst>
            </p:nvPr>
          </p:nvGraphicFramePr>
          <p:xfrm>
            <a:off x="3429001" y="4006851"/>
            <a:ext cx="2333625" cy="1655763"/>
          </p:xfrm>
          <a:graphic>
            <a:graphicData uri="http://schemas.openxmlformats.org/presentationml/2006/ole">
              <mc:AlternateContent xmlns:mc="http://schemas.openxmlformats.org/markup-compatibility/2006">
                <mc:Choice xmlns:v="urn:schemas-microsoft-com:vml" Requires="v">
                  <p:oleObj name="CorelDRAW" r:id="rId3" imgW="1163694" imgH="824829" progId="">
                    <p:embed/>
                  </p:oleObj>
                </mc:Choice>
                <mc:Fallback>
                  <p:oleObj name="CorelDRAW" r:id="rId3" imgW="1163694" imgH="824829" progId="">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1" y="4006851"/>
                          <a:ext cx="2333625"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9" name="Text Box 57"/>
            <p:cNvSpPr txBox="1">
              <a:spLocks noChangeArrowheads="1"/>
            </p:cNvSpPr>
            <p:nvPr/>
          </p:nvSpPr>
          <p:spPr bwMode="auto">
            <a:xfrm>
              <a:off x="3048000" y="4203700"/>
              <a:ext cx="533400" cy="400110"/>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1</a:t>
              </a:r>
              <a:endParaRPr lang="en-US" altLang="zh-CN" sz="2000">
                <a:solidFill>
                  <a:srgbClr val="FF0000"/>
                </a:solidFill>
                <a:latin typeface="Arial" charset="0"/>
                <a:ea typeface="宋体" charset="-122"/>
              </a:endParaRPr>
            </a:p>
          </p:txBody>
        </p:sp>
        <p:sp>
          <p:nvSpPr>
            <p:cNvPr id="33800" name="Text Box 58"/>
            <p:cNvSpPr txBox="1">
              <a:spLocks noChangeArrowheads="1"/>
            </p:cNvSpPr>
            <p:nvPr/>
          </p:nvSpPr>
          <p:spPr bwMode="auto">
            <a:xfrm>
              <a:off x="3048000" y="3854450"/>
              <a:ext cx="533400" cy="400110"/>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0</a:t>
              </a:r>
              <a:endParaRPr lang="en-US" altLang="zh-CN" sz="2000">
                <a:solidFill>
                  <a:srgbClr val="FF0000"/>
                </a:solidFill>
                <a:latin typeface="Arial" charset="0"/>
                <a:ea typeface="宋体" charset="-122"/>
              </a:endParaRPr>
            </a:p>
          </p:txBody>
        </p:sp>
        <p:sp>
          <p:nvSpPr>
            <p:cNvPr id="33801" name="Text Box 59"/>
            <p:cNvSpPr txBox="1">
              <a:spLocks noChangeArrowheads="1"/>
            </p:cNvSpPr>
            <p:nvPr/>
          </p:nvSpPr>
          <p:spPr bwMode="auto">
            <a:xfrm>
              <a:off x="3048000" y="4584700"/>
              <a:ext cx="533400" cy="400110"/>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2</a:t>
              </a:r>
              <a:endParaRPr lang="en-US" altLang="zh-CN" sz="2000">
                <a:solidFill>
                  <a:srgbClr val="FF0000"/>
                </a:solidFill>
                <a:latin typeface="Arial" charset="0"/>
                <a:ea typeface="宋体" charset="-122"/>
              </a:endParaRPr>
            </a:p>
          </p:txBody>
        </p:sp>
        <p:sp>
          <p:nvSpPr>
            <p:cNvPr id="33802" name="Text Box 60"/>
            <p:cNvSpPr txBox="1">
              <a:spLocks noChangeArrowheads="1"/>
            </p:cNvSpPr>
            <p:nvPr/>
          </p:nvSpPr>
          <p:spPr bwMode="auto">
            <a:xfrm>
              <a:off x="3048000" y="5194300"/>
              <a:ext cx="533400" cy="400110"/>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3</a:t>
              </a:r>
              <a:endParaRPr lang="en-US" altLang="zh-CN" sz="2000">
                <a:solidFill>
                  <a:srgbClr val="FF0000"/>
                </a:solidFill>
                <a:latin typeface="Arial" charset="0"/>
                <a:ea typeface="宋体" charset="-122"/>
              </a:endParaRPr>
            </a:p>
          </p:txBody>
        </p:sp>
        <p:sp>
          <p:nvSpPr>
            <p:cNvPr id="33803" name="Text Box 80"/>
            <p:cNvSpPr txBox="1">
              <a:spLocks noChangeArrowheads="1"/>
            </p:cNvSpPr>
            <p:nvPr/>
          </p:nvSpPr>
          <p:spPr bwMode="auto">
            <a:xfrm>
              <a:off x="5410200" y="4159250"/>
              <a:ext cx="457200"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ea typeface="宋体" charset="-122"/>
                </a:rPr>
                <a:t>X</a:t>
              </a:r>
            </a:p>
          </p:txBody>
        </p:sp>
        <p:sp>
          <p:nvSpPr>
            <p:cNvPr id="33804" name="Text Box 81"/>
            <p:cNvSpPr txBox="1">
              <a:spLocks noChangeArrowheads="1"/>
            </p:cNvSpPr>
            <p:nvPr/>
          </p:nvSpPr>
          <p:spPr bwMode="auto">
            <a:xfrm>
              <a:off x="3048000" y="5759450"/>
              <a:ext cx="2971800" cy="707886"/>
            </a:xfrm>
            <a:prstGeom prst="rect">
              <a:avLst/>
            </a:prstGeom>
            <a:noFill/>
            <a:ln w="9525">
              <a:noFill/>
              <a:miter lim="800000"/>
              <a:headEnd/>
              <a:tailEnd/>
            </a:ln>
            <a:effectLst/>
          </p:spPr>
          <p:txBody>
            <a:bodyPr>
              <a:spAutoFit/>
            </a:bodyPr>
            <a:lstStyle/>
            <a:p>
              <a:pPr>
                <a:spcBef>
                  <a:spcPct val="50000"/>
                </a:spcBef>
              </a:pPr>
              <a:r>
                <a:rPr lang="en-US" altLang="zh-CN" sz="2000" dirty="0">
                  <a:ea typeface="宋体" charset="-122"/>
                </a:rPr>
                <a:t>Active HIGH decoder for 0011</a:t>
              </a:r>
            </a:p>
          </p:txBody>
        </p:sp>
        <p:graphicFrame>
          <p:nvGraphicFramePr>
            <p:cNvPr id="33805" name="Object 82"/>
            <p:cNvGraphicFramePr>
              <a:graphicFrameLocks noChangeAspect="1"/>
            </p:cNvGraphicFramePr>
            <p:nvPr>
              <p:extLst>
                <p:ext uri="{D42A27DB-BD31-4B8C-83A1-F6EECF244321}">
                  <p14:modId xmlns:p14="http://schemas.microsoft.com/office/powerpoint/2010/main" val="3159715265"/>
                </p:ext>
              </p:extLst>
            </p:nvPr>
          </p:nvGraphicFramePr>
          <p:xfrm>
            <a:off x="6705600" y="4006850"/>
            <a:ext cx="2362200" cy="1676400"/>
          </p:xfrm>
          <a:graphic>
            <a:graphicData uri="http://schemas.openxmlformats.org/presentationml/2006/ole">
              <mc:AlternateContent xmlns:mc="http://schemas.openxmlformats.org/markup-compatibility/2006">
                <mc:Choice xmlns:v="urn:schemas-microsoft-com:vml" Requires="v">
                  <p:oleObj name="CorelDRAW" r:id="rId5" imgW="1163694" imgH="824829" progId="">
                    <p:embed/>
                  </p:oleObj>
                </mc:Choice>
                <mc:Fallback>
                  <p:oleObj name="CorelDRAW" r:id="rId5" imgW="1163694" imgH="824829" progId="">
                    <p:embed/>
                    <p:pic>
                      <p:nvPicPr>
                        <p:cNvPr id="0" name="Object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4006850"/>
                          <a:ext cx="2362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6" name="Text Box 83"/>
            <p:cNvSpPr txBox="1">
              <a:spLocks noChangeArrowheads="1"/>
            </p:cNvSpPr>
            <p:nvPr/>
          </p:nvSpPr>
          <p:spPr bwMode="auto">
            <a:xfrm>
              <a:off x="6400800" y="4203700"/>
              <a:ext cx="533400" cy="400110"/>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1</a:t>
              </a:r>
              <a:endParaRPr lang="en-US" altLang="zh-CN" sz="2000">
                <a:solidFill>
                  <a:srgbClr val="FF0000"/>
                </a:solidFill>
                <a:latin typeface="Arial" charset="0"/>
                <a:ea typeface="宋体" charset="-122"/>
              </a:endParaRPr>
            </a:p>
          </p:txBody>
        </p:sp>
        <p:sp>
          <p:nvSpPr>
            <p:cNvPr id="33807" name="Text Box 84"/>
            <p:cNvSpPr txBox="1">
              <a:spLocks noChangeArrowheads="1"/>
            </p:cNvSpPr>
            <p:nvPr/>
          </p:nvSpPr>
          <p:spPr bwMode="auto">
            <a:xfrm>
              <a:off x="6400800" y="3854450"/>
              <a:ext cx="533400" cy="400110"/>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0</a:t>
              </a:r>
              <a:endParaRPr lang="en-US" altLang="zh-CN" sz="2000">
                <a:solidFill>
                  <a:srgbClr val="FF0000"/>
                </a:solidFill>
                <a:latin typeface="Arial" charset="0"/>
                <a:ea typeface="宋体" charset="-122"/>
              </a:endParaRPr>
            </a:p>
          </p:txBody>
        </p:sp>
        <p:sp>
          <p:nvSpPr>
            <p:cNvPr id="33808" name="Text Box 85"/>
            <p:cNvSpPr txBox="1">
              <a:spLocks noChangeArrowheads="1"/>
            </p:cNvSpPr>
            <p:nvPr/>
          </p:nvSpPr>
          <p:spPr bwMode="auto">
            <a:xfrm>
              <a:off x="6400800" y="4584700"/>
              <a:ext cx="533400" cy="400110"/>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2</a:t>
              </a:r>
              <a:endParaRPr lang="en-US" altLang="zh-CN" sz="2000">
                <a:solidFill>
                  <a:srgbClr val="FF0000"/>
                </a:solidFill>
                <a:latin typeface="Arial" charset="0"/>
                <a:ea typeface="宋体" charset="-122"/>
              </a:endParaRPr>
            </a:p>
          </p:txBody>
        </p:sp>
        <p:sp>
          <p:nvSpPr>
            <p:cNvPr id="33809" name="Text Box 86"/>
            <p:cNvSpPr txBox="1">
              <a:spLocks noChangeArrowheads="1"/>
            </p:cNvSpPr>
            <p:nvPr/>
          </p:nvSpPr>
          <p:spPr bwMode="auto">
            <a:xfrm>
              <a:off x="6400800" y="5194300"/>
              <a:ext cx="533400" cy="400110"/>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3</a:t>
              </a:r>
              <a:endParaRPr lang="en-US" altLang="zh-CN" sz="2000">
                <a:solidFill>
                  <a:srgbClr val="FF0000"/>
                </a:solidFill>
                <a:latin typeface="Arial" charset="0"/>
                <a:ea typeface="宋体" charset="-122"/>
              </a:endParaRPr>
            </a:p>
          </p:txBody>
        </p:sp>
        <p:sp>
          <p:nvSpPr>
            <p:cNvPr id="33810" name="Text Box 87"/>
            <p:cNvSpPr txBox="1">
              <a:spLocks noChangeArrowheads="1"/>
            </p:cNvSpPr>
            <p:nvPr/>
          </p:nvSpPr>
          <p:spPr bwMode="auto">
            <a:xfrm>
              <a:off x="8763000" y="4159250"/>
              <a:ext cx="457200"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ea typeface="宋体" charset="-122"/>
                </a:rPr>
                <a:t>X</a:t>
              </a:r>
            </a:p>
          </p:txBody>
        </p:sp>
        <p:sp>
          <p:nvSpPr>
            <p:cNvPr id="33811" name="Text Box 88"/>
            <p:cNvSpPr txBox="1">
              <a:spLocks noChangeArrowheads="1"/>
            </p:cNvSpPr>
            <p:nvPr/>
          </p:nvSpPr>
          <p:spPr bwMode="auto">
            <a:xfrm>
              <a:off x="6400800" y="5759450"/>
              <a:ext cx="2971800" cy="707886"/>
            </a:xfrm>
            <a:prstGeom prst="rect">
              <a:avLst/>
            </a:prstGeom>
            <a:noFill/>
            <a:ln w="9525">
              <a:noFill/>
              <a:miter lim="800000"/>
              <a:headEnd/>
              <a:tailEnd/>
            </a:ln>
            <a:effectLst/>
          </p:spPr>
          <p:txBody>
            <a:bodyPr>
              <a:spAutoFit/>
            </a:bodyPr>
            <a:lstStyle/>
            <a:p>
              <a:pPr>
                <a:spcBef>
                  <a:spcPct val="50000"/>
                </a:spcBef>
              </a:pPr>
              <a:r>
                <a:rPr lang="en-US" altLang="zh-CN" sz="2000" dirty="0">
                  <a:ea typeface="宋体" charset="-122"/>
                </a:rPr>
                <a:t>Active LOW decoder for 0011</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5410200" y="685800"/>
            <a:ext cx="180530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Decoders</a:t>
            </a:r>
          </a:p>
        </p:txBody>
      </p:sp>
      <p:graphicFrame>
        <p:nvGraphicFramePr>
          <p:cNvPr id="34821" name="Object 21"/>
          <p:cNvGraphicFramePr>
            <a:graphicFrameLocks noChangeAspect="1"/>
          </p:cNvGraphicFramePr>
          <p:nvPr/>
        </p:nvGraphicFramePr>
        <p:xfrm>
          <a:off x="3886200" y="3124201"/>
          <a:ext cx="4724400" cy="2430463"/>
        </p:xfrm>
        <a:graphic>
          <a:graphicData uri="http://schemas.openxmlformats.org/presentationml/2006/ole">
            <mc:AlternateContent xmlns:mc="http://schemas.openxmlformats.org/markup-compatibility/2006">
              <mc:Choice xmlns:v="urn:schemas-microsoft-com:vml" Requires="v">
                <p:oleObj name="CorelDRAW" r:id="rId3" imgW="1752562" imgH="901484" progId="">
                  <p:embed/>
                </p:oleObj>
              </mc:Choice>
              <mc:Fallback>
                <p:oleObj name="CorelDRAW" r:id="rId3" imgW="1752562" imgH="901484" progId="">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124201"/>
                        <a:ext cx="47244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2" name="Text Box 23"/>
          <p:cNvSpPr txBox="1">
            <a:spLocks noChangeArrowheads="1"/>
          </p:cNvSpPr>
          <p:nvPr/>
        </p:nvSpPr>
        <p:spPr bwMode="auto">
          <a:xfrm>
            <a:off x="2971800" y="1981201"/>
            <a:ext cx="8077200" cy="954107"/>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800" b="1" dirty="0">
                <a:ea typeface="宋体" charset="-122"/>
              </a:rPr>
              <a:t>Assume the output of the decoder shown is a logic 1. What are the inputs to the decoder?</a:t>
            </a:r>
          </a:p>
        </p:txBody>
      </p:sp>
      <p:sp>
        <p:nvSpPr>
          <p:cNvPr id="176152" name="Rectangle 24"/>
          <p:cNvSpPr>
            <a:spLocks noChangeArrowheads="1"/>
          </p:cNvSpPr>
          <p:nvPr/>
        </p:nvSpPr>
        <p:spPr bwMode="auto">
          <a:xfrm>
            <a:off x="4419600" y="3200400"/>
            <a:ext cx="228600" cy="2514600"/>
          </a:xfrm>
          <a:prstGeom prst="rect">
            <a:avLst/>
          </a:prstGeom>
          <a:solidFill>
            <a:srgbClr val="FFFFFF"/>
          </a:solidFill>
          <a:ln w="9525">
            <a:noFill/>
            <a:miter lim="800000"/>
            <a:headEnd/>
            <a:tailEnd/>
          </a:ln>
          <a:effectLst/>
        </p:spPr>
        <p:txBody>
          <a:bodyPr wrap="none" anchor="ctr"/>
          <a:lstStyle/>
          <a:p>
            <a:endParaRPr lang="zh-CN" altLang="en-US">
              <a:ea typeface="宋体" charset="-122"/>
            </a:endParaRPr>
          </a:p>
        </p:txBody>
      </p:sp>
      <p:sp>
        <p:nvSpPr>
          <p:cNvPr id="34824" name="WordArt 25"/>
          <p:cNvSpPr>
            <a:spLocks noChangeArrowheads="1" noChangeShapeType="1" noTextEdit="1"/>
          </p:cNvSpPr>
          <p:nvPr/>
        </p:nvSpPr>
        <p:spPr bwMode="auto">
          <a:xfrm>
            <a:off x="1295400" y="1981201"/>
            <a:ext cx="13716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Question</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1" fill="hold" grpId="0" nodeType="clickEffect">
                                  <p:stCondLst>
                                    <p:cond delay="0"/>
                                  </p:stCondLst>
                                  <p:childTnLst>
                                    <p:animEffect transition="out" filter="wipe(up)">
                                      <p:cBhvr>
                                        <p:cTn id="6" dur="2000"/>
                                        <p:tgtEl>
                                          <p:spTgt spid="176152"/>
                                        </p:tgtEl>
                                      </p:cBhvr>
                                    </p:animEffect>
                                    <p:set>
                                      <p:cBhvr>
                                        <p:cTn id="7" dur="1" fill="hold">
                                          <p:stCondLst>
                                            <p:cond delay="1999"/>
                                          </p:stCondLst>
                                        </p:cTn>
                                        <p:tgtEl>
                                          <p:spTgt spid="1761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52"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4" name="Rectangle 4"/>
          <p:cNvSpPr>
            <a:spLocks noChangeArrowheads="1"/>
          </p:cNvSpPr>
          <p:nvPr/>
        </p:nvSpPr>
        <p:spPr bwMode="auto">
          <a:xfrm>
            <a:off x="5294665" y="534960"/>
            <a:ext cx="180530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Decoders</a:t>
            </a:r>
          </a:p>
        </p:txBody>
      </p:sp>
      <p:sp>
        <p:nvSpPr>
          <p:cNvPr id="35845" name="Text Box 19"/>
          <p:cNvSpPr txBox="1">
            <a:spLocks noChangeArrowheads="1"/>
          </p:cNvSpPr>
          <p:nvPr/>
        </p:nvSpPr>
        <p:spPr bwMode="auto">
          <a:xfrm>
            <a:off x="924961" y="1588324"/>
            <a:ext cx="4344872" cy="4616648"/>
          </a:xfrm>
          <a:prstGeom prst="rect">
            <a:avLst/>
          </a:prstGeom>
          <a:solidFill>
            <a:schemeClr val="bg1"/>
          </a:solidFill>
          <a:ln w="28575">
            <a:solidFill>
              <a:srgbClr val="9999FF"/>
            </a:solidFill>
            <a:miter lim="800000"/>
            <a:headEnd/>
            <a:tailEnd/>
          </a:ln>
          <a:effectLst/>
        </p:spPr>
        <p:txBody>
          <a:bodyPr wrap="square">
            <a:spAutoFit/>
          </a:bodyPr>
          <a:lstStyle/>
          <a:p>
            <a:pPr marL="342900" indent="-342900" eaLnBrk="1" hangingPunct="1">
              <a:spcBef>
                <a:spcPct val="50000"/>
              </a:spcBef>
              <a:buFont typeface="Arial" panose="020B0604020202020204" pitchFamily="34" charset="0"/>
              <a:buChar char="•"/>
            </a:pPr>
            <a:r>
              <a:rPr lang="en-US" altLang="zh-CN" sz="2800" b="1" dirty="0">
                <a:ea typeface="宋体" charset="-122"/>
              </a:rPr>
              <a:t>IC decoders have </a:t>
            </a:r>
            <a:r>
              <a:rPr lang="en-US" altLang="zh-CN" sz="2800" b="1" dirty="0">
                <a:solidFill>
                  <a:srgbClr val="FF0000"/>
                </a:solidFill>
                <a:ea typeface="宋体" charset="-122"/>
              </a:rPr>
              <a:t>multiple outputs </a:t>
            </a:r>
            <a:r>
              <a:rPr lang="en-US" altLang="zh-CN" sz="2800" b="1" dirty="0">
                <a:ea typeface="宋体" charset="-122"/>
              </a:rPr>
              <a:t>to decode any combination of inputs. </a:t>
            </a:r>
          </a:p>
          <a:p>
            <a:pPr marL="342900" indent="-342900" eaLnBrk="1" hangingPunct="1">
              <a:spcBef>
                <a:spcPct val="50000"/>
              </a:spcBef>
              <a:buFont typeface="Arial" panose="020B0604020202020204" pitchFamily="34" charset="0"/>
              <a:buChar char="•"/>
            </a:pPr>
            <a:r>
              <a:rPr lang="en-US" altLang="zh-CN" sz="2800" b="1" dirty="0">
                <a:ea typeface="宋体" charset="-122"/>
              </a:rPr>
              <a:t>For example the binary-to-decimal decoder shown here has 16 outputs – one for each combination of binary inputs. </a:t>
            </a:r>
          </a:p>
        </p:txBody>
      </p:sp>
      <p:graphicFrame>
        <p:nvGraphicFramePr>
          <p:cNvPr id="35846" name="Object 20"/>
          <p:cNvGraphicFramePr>
            <a:graphicFrameLocks noChangeAspect="1"/>
          </p:cNvGraphicFramePr>
          <p:nvPr>
            <p:extLst>
              <p:ext uri="{D42A27DB-BD31-4B8C-83A1-F6EECF244321}">
                <p14:modId xmlns:p14="http://schemas.microsoft.com/office/powerpoint/2010/main" val="1509210862"/>
              </p:ext>
            </p:extLst>
          </p:nvPr>
        </p:nvGraphicFramePr>
        <p:xfrm>
          <a:off x="5638800" y="1588324"/>
          <a:ext cx="5930026" cy="4896654"/>
        </p:xfrm>
        <a:graphic>
          <a:graphicData uri="http://schemas.openxmlformats.org/presentationml/2006/ole">
            <mc:AlternateContent xmlns:mc="http://schemas.openxmlformats.org/markup-compatibility/2006">
              <mc:Choice xmlns:v="urn:schemas-microsoft-com:vml" Requires="v">
                <p:oleObj name="CorelDRAW" r:id="rId3" imgW="2408872" imgH="1828000" progId="">
                  <p:embed/>
                </p:oleObj>
              </mc:Choice>
              <mc:Fallback>
                <p:oleObj name="CorelDRAW" r:id="rId3" imgW="2408872" imgH="182800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588324"/>
                        <a:ext cx="5930026" cy="4896654"/>
                      </a:xfrm>
                      <a:prstGeom prst="rect">
                        <a:avLst/>
                      </a:prstGeom>
                      <a:noFill/>
                      <a:ln>
                        <a:noFill/>
                      </a:ln>
                      <a:effectLst/>
                    </p:spPr>
                  </p:pic>
                </p:oleObj>
              </mc:Fallback>
            </mc:AlternateContent>
          </a:graphicData>
        </a:graphic>
      </p:graphicFrame>
      <p:sp>
        <p:nvSpPr>
          <p:cNvPr id="178198" name="Rectangle 22"/>
          <p:cNvSpPr>
            <a:spLocks noChangeArrowheads="1"/>
          </p:cNvSpPr>
          <p:nvPr/>
        </p:nvSpPr>
        <p:spPr bwMode="auto">
          <a:xfrm>
            <a:off x="7147945" y="2782887"/>
            <a:ext cx="228600" cy="2819400"/>
          </a:xfrm>
          <a:prstGeom prst="rect">
            <a:avLst/>
          </a:prstGeom>
          <a:solidFill>
            <a:srgbClr val="FFFFFF"/>
          </a:solidFill>
          <a:ln w="9525">
            <a:noFill/>
            <a:miter lim="800000"/>
            <a:headEnd/>
            <a:tailEnd/>
          </a:ln>
          <a:effectLst/>
        </p:spPr>
        <p:txBody>
          <a:bodyPr wrap="none" anchor="ctr"/>
          <a:lstStyle/>
          <a:p>
            <a:endParaRPr lang="zh-CN" altLang="en-US" sz="2800">
              <a:ea typeface="宋体" charset="-122"/>
            </a:endParaRPr>
          </a:p>
        </p:txBody>
      </p:sp>
      <p:sp>
        <p:nvSpPr>
          <p:cNvPr id="178200" name="Rectangle 24"/>
          <p:cNvSpPr>
            <a:spLocks noChangeArrowheads="1"/>
          </p:cNvSpPr>
          <p:nvPr/>
        </p:nvSpPr>
        <p:spPr bwMode="auto">
          <a:xfrm>
            <a:off x="6553200" y="4192587"/>
            <a:ext cx="228600" cy="1219200"/>
          </a:xfrm>
          <a:prstGeom prst="rect">
            <a:avLst/>
          </a:prstGeom>
          <a:solidFill>
            <a:srgbClr val="FFFFFF"/>
          </a:solidFill>
          <a:ln w="9525">
            <a:noFill/>
            <a:miter lim="800000"/>
            <a:headEnd/>
            <a:tailEnd/>
          </a:ln>
          <a:effectLst/>
        </p:spPr>
        <p:txBody>
          <a:bodyPr wrap="none" anchor="ctr"/>
          <a:lstStyle/>
          <a:p>
            <a:endParaRPr lang="zh-CN" altLang="en-US" sz="280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xit" presetSubtype="1" fill="hold" grpId="0" nodeType="afterEffect">
                                  <p:stCondLst>
                                    <p:cond delay="0"/>
                                  </p:stCondLst>
                                  <p:childTnLst>
                                    <p:animEffect transition="out" filter="wipe(up)">
                                      <p:cBhvr>
                                        <p:cTn id="6" dur="1000"/>
                                        <p:tgtEl>
                                          <p:spTgt spid="178200"/>
                                        </p:tgtEl>
                                      </p:cBhvr>
                                    </p:animEffect>
                                    <p:set>
                                      <p:cBhvr>
                                        <p:cTn id="7" dur="1" fill="hold">
                                          <p:stCondLst>
                                            <p:cond delay="999"/>
                                          </p:stCondLst>
                                        </p:cTn>
                                        <p:tgtEl>
                                          <p:spTgt spid="178200"/>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1" fill="hold" grpId="0" nodeType="clickEffect">
                                  <p:stCondLst>
                                    <p:cond delay="0"/>
                                  </p:stCondLst>
                                  <p:childTnLst>
                                    <p:animEffect transition="out" filter="wipe(up)">
                                      <p:cBhvr>
                                        <p:cTn id="11" dur="1000"/>
                                        <p:tgtEl>
                                          <p:spTgt spid="178198"/>
                                        </p:tgtEl>
                                      </p:cBhvr>
                                    </p:animEffect>
                                    <p:set>
                                      <p:cBhvr>
                                        <p:cTn id="12" dur="1" fill="hold">
                                          <p:stCondLst>
                                            <p:cond delay="999"/>
                                          </p:stCondLst>
                                        </p:cTn>
                                        <p:tgtEl>
                                          <p:spTgt spid="1781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98" grpId="0" animBg="1"/>
      <p:bldP spid="178200"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894" name="Rectangle 4"/>
          <p:cNvSpPr>
            <a:spLocks noChangeArrowheads="1"/>
          </p:cNvSpPr>
          <p:nvPr/>
        </p:nvSpPr>
        <p:spPr bwMode="auto">
          <a:xfrm>
            <a:off x="5257800" y="642508"/>
            <a:ext cx="1712328"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74LS138</a:t>
            </a:r>
          </a:p>
        </p:txBody>
      </p:sp>
      <p:sp>
        <p:nvSpPr>
          <p:cNvPr id="37895" name="Text Box 5"/>
          <p:cNvSpPr txBox="1">
            <a:spLocks noChangeArrowheads="1"/>
          </p:cNvSpPr>
          <p:nvPr/>
        </p:nvSpPr>
        <p:spPr bwMode="auto">
          <a:xfrm>
            <a:off x="914400" y="1455443"/>
            <a:ext cx="10134600" cy="954107"/>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The 74LS138 is a </a:t>
            </a:r>
            <a:r>
              <a:rPr lang="en-US" altLang="zh-CN" sz="2800" b="1" dirty="0">
                <a:solidFill>
                  <a:srgbClr val="FF0000"/>
                </a:solidFill>
                <a:ea typeface="宋体" charset="-122"/>
              </a:rPr>
              <a:t>3-to-8 decoder(1-of-8) </a:t>
            </a:r>
            <a:r>
              <a:rPr lang="en-US" altLang="zh-CN" sz="2800" b="1" dirty="0">
                <a:ea typeface="宋体" charset="-122"/>
              </a:rPr>
              <a:t>with three chip select inputs (two active LOW, one active HIGH). </a:t>
            </a:r>
          </a:p>
        </p:txBody>
      </p:sp>
      <p:pic>
        <p:nvPicPr>
          <p:cNvPr id="14" name="Picture 5"/>
          <p:cNvPicPr>
            <a:picLocks noChangeAspect="1" noChangeArrowheads="1"/>
          </p:cNvPicPr>
          <p:nvPr/>
        </p:nvPicPr>
        <p:blipFill>
          <a:blip r:embed="rId3" cstate="print"/>
          <a:srcRect/>
          <a:stretch>
            <a:fillRect/>
          </a:stretch>
        </p:blipFill>
        <p:spPr bwMode="auto">
          <a:xfrm>
            <a:off x="5580062" y="2637710"/>
            <a:ext cx="6238210" cy="3839290"/>
          </a:xfrm>
          <a:prstGeom prst="rect">
            <a:avLst/>
          </a:prstGeom>
          <a:noFill/>
          <a:ln w="9525">
            <a:noFill/>
            <a:miter lim="800000"/>
            <a:headEnd/>
            <a:tailEnd/>
          </a:ln>
        </p:spPr>
      </p:pic>
      <p:pic>
        <p:nvPicPr>
          <p:cNvPr id="13" name="Picture 6" descr="55"/>
          <p:cNvPicPr>
            <a:picLocks noChangeAspect="1" noChangeArrowheads="1"/>
          </p:cNvPicPr>
          <p:nvPr/>
        </p:nvPicPr>
        <p:blipFill>
          <a:blip r:embed="rId4" cstate="print">
            <a:lum contrast="24000"/>
            <a:grayscl/>
          </a:blip>
          <a:srcRect l="3430"/>
          <a:stretch>
            <a:fillRect/>
          </a:stretch>
        </p:blipFill>
        <p:spPr bwMode="auto">
          <a:xfrm>
            <a:off x="685800" y="2434950"/>
            <a:ext cx="4894262" cy="404205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66"/>
          <p:cNvPicPr>
            <a:picLocks noChangeAspect="1" noChangeArrowheads="1"/>
          </p:cNvPicPr>
          <p:nvPr/>
        </p:nvPicPr>
        <p:blipFill>
          <a:blip r:embed="rId2" cstate="print">
            <a:lum contrast="36000"/>
            <a:grayscl/>
          </a:blip>
          <a:srcRect/>
          <a:stretch>
            <a:fillRect/>
          </a:stretch>
        </p:blipFill>
        <p:spPr bwMode="auto">
          <a:xfrm>
            <a:off x="838200" y="1295400"/>
            <a:ext cx="6324600" cy="5361595"/>
          </a:xfrm>
          <a:prstGeom prst="rect">
            <a:avLst/>
          </a:prstGeom>
          <a:solidFill>
            <a:schemeClr val="bg1"/>
          </a:solidFill>
          <a:ln w="28575">
            <a:solidFill>
              <a:srgbClr val="9999FF"/>
            </a:solidFill>
            <a:miter lim="800000"/>
            <a:headEnd/>
            <a:tailEnd/>
          </a:ln>
        </p:spPr>
      </p:pic>
      <p:sp>
        <p:nvSpPr>
          <p:cNvPr id="5" name="Text Box 5"/>
          <p:cNvSpPr txBox="1">
            <a:spLocks noChangeArrowheads="1"/>
          </p:cNvSpPr>
          <p:nvPr/>
        </p:nvSpPr>
        <p:spPr bwMode="auto">
          <a:xfrm>
            <a:off x="7772400" y="1981200"/>
            <a:ext cx="2079625" cy="4339650"/>
          </a:xfrm>
          <a:prstGeom prst="rect">
            <a:avLst/>
          </a:prstGeom>
          <a:noFill/>
          <a:ln w="9525">
            <a:noFill/>
            <a:miter lim="800000"/>
            <a:headEnd/>
            <a:tailEnd/>
          </a:ln>
        </p:spPr>
        <p:txBody>
          <a:bodyPr>
            <a:spAutoFit/>
          </a:bodyPr>
          <a:lstStyle/>
          <a:p>
            <a:pPr eaLnBrk="0" hangingPunct="0">
              <a:spcBef>
                <a:spcPct val="50000"/>
              </a:spcBef>
            </a:pPr>
            <a:r>
              <a:rPr lang="en-US" altLang="zh-CN" b="1" dirty="0">
                <a:ea typeface="宋体" pitchFamily="2" charset="-122"/>
              </a:rPr>
              <a:t>Y</a:t>
            </a:r>
            <a:r>
              <a:rPr lang="en-US" altLang="zh-CN" b="1" baseline="-25000" dirty="0">
                <a:ea typeface="宋体" pitchFamily="2" charset="-122"/>
              </a:rPr>
              <a:t>0</a:t>
            </a:r>
            <a:r>
              <a:rPr lang="en-US" altLang="zh-CN" b="1" dirty="0">
                <a:ea typeface="宋体" pitchFamily="2" charset="-122"/>
              </a:rPr>
              <a:t>’=(C’B’A’)’</a:t>
            </a:r>
          </a:p>
          <a:p>
            <a:pPr eaLnBrk="0" hangingPunct="0">
              <a:spcBef>
                <a:spcPct val="50000"/>
              </a:spcBef>
            </a:pPr>
            <a:r>
              <a:rPr lang="en-US" altLang="zh-CN" b="1" dirty="0">
                <a:ea typeface="宋体" pitchFamily="2" charset="-122"/>
              </a:rPr>
              <a:t>Y</a:t>
            </a:r>
            <a:r>
              <a:rPr lang="en-US" altLang="zh-CN" b="1" baseline="-25000" dirty="0">
                <a:ea typeface="宋体" pitchFamily="2" charset="-122"/>
              </a:rPr>
              <a:t>1</a:t>
            </a:r>
            <a:r>
              <a:rPr lang="en-US" altLang="zh-CN" b="1" dirty="0">
                <a:ea typeface="宋体" pitchFamily="2" charset="-122"/>
              </a:rPr>
              <a:t>’=(C’B’A)’</a:t>
            </a:r>
          </a:p>
          <a:p>
            <a:pPr eaLnBrk="0" hangingPunct="0">
              <a:spcBef>
                <a:spcPct val="50000"/>
              </a:spcBef>
            </a:pPr>
            <a:r>
              <a:rPr lang="en-US" altLang="zh-CN" b="1" dirty="0">
                <a:ea typeface="宋体" pitchFamily="2" charset="-122"/>
              </a:rPr>
              <a:t>Y</a:t>
            </a:r>
            <a:r>
              <a:rPr lang="en-US" altLang="zh-CN" b="1" baseline="-25000" dirty="0">
                <a:ea typeface="宋体" pitchFamily="2" charset="-122"/>
              </a:rPr>
              <a:t>2</a:t>
            </a:r>
            <a:r>
              <a:rPr lang="en-US" altLang="zh-CN" b="1" dirty="0">
                <a:ea typeface="宋体" pitchFamily="2" charset="-122"/>
              </a:rPr>
              <a:t>’=(C’BA’)’</a:t>
            </a:r>
          </a:p>
          <a:p>
            <a:pPr eaLnBrk="0" hangingPunct="0">
              <a:spcBef>
                <a:spcPct val="50000"/>
              </a:spcBef>
            </a:pPr>
            <a:r>
              <a:rPr lang="en-US" altLang="zh-CN" b="1" dirty="0">
                <a:ea typeface="宋体" pitchFamily="2" charset="-122"/>
              </a:rPr>
              <a:t>Y</a:t>
            </a:r>
            <a:r>
              <a:rPr lang="en-US" altLang="zh-CN" b="1" baseline="-25000" dirty="0">
                <a:ea typeface="宋体" pitchFamily="2" charset="-122"/>
              </a:rPr>
              <a:t>3</a:t>
            </a:r>
            <a:r>
              <a:rPr lang="en-US" altLang="zh-CN" b="1" dirty="0">
                <a:ea typeface="宋体" pitchFamily="2" charset="-122"/>
              </a:rPr>
              <a:t>’=(C’BA)’</a:t>
            </a:r>
          </a:p>
          <a:p>
            <a:pPr eaLnBrk="0" hangingPunct="0">
              <a:spcBef>
                <a:spcPct val="50000"/>
              </a:spcBef>
            </a:pPr>
            <a:r>
              <a:rPr lang="en-US" altLang="zh-CN" b="1" dirty="0">
                <a:ea typeface="宋体" pitchFamily="2" charset="-122"/>
              </a:rPr>
              <a:t>Y</a:t>
            </a:r>
            <a:r>
              <a:rPr lang="en-US" altLang="zh-CN" b="1" baseline="-25000" dirty="0">
                <a:ea typeface="宋体" pitchFamily="2" charset="-122"/>
              </a:rPr>
              <a:t>4</a:t>
            </a:r>
            <a:r>
              <a:rPr lang="en-US" altLang="zh-CN" b="1" dirty="0">
                <a:ea typeface="宋体" pitchFamily="2" charset="-122"/>
              </a:rPr>
              <a:t>’=(CB’A’)’</a:t>
            </a:r>
          </a:p>
          <a:p>
            <a:pPr eaLnBrk="0" hangingPunct="0">
              <a:spcBef>
                <a:spcPct val="50000"/>
              </a:spcBef>
            </a:pPr>
            <a:r>
              <a:rPr lang="en-US" altLang="zh-CN" b="1" dirty="0">
                <a:ea typeface="宋体" pitchFamily="2" charset="-122"/>
              </a:rPr>
              <a:t>Y</a:t>
            </a:r>
            <a:r>
              <a:rPr lang="en-US" altLang="zh-CN" b="1" baseline="-25000" dirty="0">
                <a:ea typeface="宋体" pitchFamily="2" charset="-122"/>
              </a:rPr>
              <a:t>5</a:t>
            </a:r>
            <a:r>
              <a:rPr lang="en-US" altLang="zh-CN" b="1" dirty="0">
                <a:ea typeface="宋体" pitchFamily="2" charset="-122"/>
              </a:rPr>
              <a:t>’=(CB’A)’</a:t>
            </a:r>
          </a:p>
          <a:p>
            <a:pPr eaLnBrk="0" hangingPunct="0">
              <a:spcBef>
                <a:spcPct val="50000"/>
              </a:spcBef>
            </a:pPr>
            <a:r>
              <a:rPr lang="en-US" altLang="zh-CN" b="1" dirty="0">
                <a:ea typeface="宋体" pitchFamily="2" charset="-122"/>
              </a:rPr>
              <a:t>Y</a:t>
            </a:r>
            <a:r>
              <a:rPr lang="en-US" altLang="zh-CN" b="1" baseline="-25000" dirty="0">
                <a:ea typeface="宋体" pitchFamily="2" charset="-122"/>
              </a:rPr>
              <a:t>6</a:t>
            </a:r>
            <a:r>
              <a:rPr lang="en-US" altLang="zh-CN" b="1" dirty="0">
                <a:ea typeface="宋体" pitchFamily="2" charset="-122"/>
              </a:rPr>
              <a:t>’=(CBA’)’</a:t>
            </a:r>
          </a:p>
          <a:p>
            <a:pPr eaLnBrk="0" hangingPunct="0">
              <a:spcBef>
                <a:spcPct val="50000"/>
              </a:spcBef>
            </a:pPr>
            <a:r>
              <a:rPr lang="en-US" altLang="zh-CN" b="1" dirty="0">
                <a:ea typeface="宋体" pitchFamily="2" charset="-122"/>
              </a:rPr>
              <a:t>Y</a:t>
            </a:r>
            <a:r>
              <a:rPr lang="en-US" altLang="zh-CN" b="1" baseline="-25000" dirty="0">
                <a:ea typeface="宋体" pitchFamily="2" charset="-122"/>
              </a:rPr>
              <a:t>7</a:t>
            </a:r>
            <a:r>
              <a:rPr lang="en-US" altLang="zh-CN" b="1" dirty="0">
                <a:ea typeface="宋体" pitchFamily="2" charset="-122"/>
              </a:rPr>
              <a:t>’=(CBA)’</a:t>
            </a:r>
          </a:p>
        </p:txBody>
      </p:sp>
      <p:sp>
        <p:nvSpPr>
          <p:cNvPr id="6" name="Text Box 7"/>
          <p:cNvSpPr txBox="1">
            <a:spLocks noChangeArrowheads="1"/>
          </p:cNvSpPr>
          <p:nvPr/>
        </p:nvSpPr>
        <p:spPr bwMode="auto">
          <a:xfrm>
            <a:off x="9717087" y="1966913"/>
            <a:ext cx="1223963" cy="4339650"/>
          </a:xfrm>
          <a:prstGeom prst="rect">
            <a:avLst/>
          </a:prstGeom>
          <a:noFill/>
          <a:ln w="9525">
            <a:noFill/>
            <a:miter lim="800000"/>
            <a:headEnd/>
            <a:tailEnd/>
          </a:ln>
        </p:spPr>
        <p:txBody>
          <a:bodyPr>
            <a:spAutoFit/>
          </a:bodyPr>
          <a:lstStyle/>
          <a:p>
            <a:pPr eaLnBrk="0" hangingPunct="0">
              <a:spcBef>
                <a:spcPct val="50000"/>
              </a:spcBef>
            </a:pPr>
            <a:r>
              <a:rPr lang="en-US" altLang="zh-CN" b="1" dirty="0">
                <a:solidFill>
                  <a:srgbClr val="FF3300"/>
                </a:solidFill>
                <a:ea typeface="宋体" pitchFamily="2" charset="-122"/>
              </a:rPr>
              <a:t>=m</a:t>
            </a:r>
            <a:r>
              <a:rPr lang="en-US" altLang="zh-CN" b="1" baseline="-25000" dirty="0">
                <a:solidFill>
                  <a:srgbClr val="FF3300"/>
                </a:solidFill>
                <a:ea typeface="宋体" pitchFamily="2" charset="-122"/>
              </a:rPr>
              <a:t>0</a:t>
            </a:r>
            <a:r>
              <a:rPr lang="en-US" altLang="zh-CN" b="1" dirty="0">
                <a:solidFill>
                  <a:srgbClr val="FF3300"/>
                </a:solidFill>
                <a:ea typeface="宋体" pitchFamily="2" charset="-122"/>
              </a:rPr>
              <a:t>’</a:t>
            </a:r>
          </a:p>
          <a:p>
            <a:pPr eaLnBrk="0" hangingPunct="0">
              <a:spcBef>
                <a:spcPct val="50000"/>
              </a:spcBef>
            </a:pPr>
            <a:r>
              <a:rPr lang="en-US" altLang="zh-CN" b="1" dirty="0">
                <a:solidFill>
                  <a:srgbClr val="FF3300"/>
                </a:solidFill>
                <a:ea typeface="宋体" pitchFamily="2" charset="-122"/>
              </a:rPr>
              <a:t>=m</a:t>
            </a:r>
            <a:r>
              <a:rPr lang="en-US" altLang="zh-CN" b="1" baseline="-25000" dirty="0">
                <a:solidFill>
                  <a:srgbClr val="FF3300"/>
                </a:solidFill>
                <a:ea typeface="宋体" pitchFamily="2" charset="-122"/>
              </a:rPr>
              <a:t>1</a:t>
            </a:r>
            <a:r>
              <a:rPr lang="en-US" altLang="zh-CN" b="1" dirty="0">
                <a:solidFill>
                  <a:srgbClr val="FF3300"/>
                </a:solidFill>
                <a:ea typeface="宋体" pitchFamily="2" charset="-122"/>
              </a:rPr>
              <a:t>’</a:t>
            </a:r>
          </a:p>
          <a:p>
            <a:pPr eaLnBrk="0" hangingPunct="0">
              <a:spcBef>
                <a:spcPct val="50000"/>
              </a:spcBef>
            </a:pPr>
            <a:r>
              <a:rPr lang="en-US" altLang="zh-CN" b="1" dirty="0">
                <a:solidFill>
                  <a:srgbClr val="FF3300"/>
                </a:solidFill>
                <a:ea typeface="宋体" pitchFamily="2" charset="-122"/>
              </a:rPr>
              <a:t>=m</a:t>
            </a:r>
            <a:r>
              <a:rPr lang="en-US" altLang="zh-CN" b="1" baseline="-25000" dirty="0">
                <a:solidFill>
                  <a:srgbClr val="FF3300"/>
                </a:solidFill>
                <a:ea typeface="宋体" pitchFamily="2" charset="-122"/>
              </a:rPr>
              <a:t>2</a:t>
            </a:r>
            <a:r>
              <a:rPr lang="en-US" altLang="zh-CN" b="1" dirty="0">
                <a:solidFill>
                  <a:srgbClr val="FF3300"/>
                </a:solidFill>
                <a:ea typeface="宋体" pitchFamily="2" charset="-122"/>
              </a:rPr>
              <a:t>’</a:t>
            </a:r>
          </a:p>
          <a:p>
            <a:pPr eaLnBrk="0" hangingPunct="0">
              <a:spcBef>
                <a:spcPct val="50000"/>
              </a:spcBef>
            </a:pPr>
            <a:r>
              <a:rPr lang="en-US" altLang="zh-CN" b="1" dirty="0">
                <a:solidFill>
                  <a:srgbClr val="FF3300"/>
                </a:solidFill>
                <a:ea typeface="宋体" pitchFamily="2" charset="-122"/>
              </a:rPr>
              <a:t>=m</a:t>
            </a:r>
            <a:r>
              <a:rPr lang="en-US" altLang="zh-CN" b="1" baseline="-25000" dirty="0">
                <a:solidFill>
                  <a:srgbClr val="FF3300"/>
                </a:solidFill>
                <a:ea typeface="宋体" pitchFamily="2" charset="-122"/>
              </a:rPr>
              <a:t>3</a:t>
            </a:r>
            <a:r>
              <a:rPr lang="en-US" altLang="zh-CN" b="1" dirty="0">
                <a:solidFill>
                  <a:srgbClr val="FF3300"/>
                </a:solidFill>
                <a:ea typeface="宋体" pitchFamily="2" charset="-122"/>
              </a:rPr>
              <a:t>’</a:t>
            </a:r>
          </a:p>
          <a:p>
            <a:pPr eaLnBrk="0" hangingPunct="0">
              <a:spcBef>
                <a:spcPct val="50000"/>
              </a:spcBef>
            </a:pPr>
            <a:r>
              <a:rPr lang="en-US" altLang="zh-CN" b="1" dirty="0">
                <a:solidFill>
                  <a:srgbClr val="FF3300"/>
                </a:solidFill>
                <a:ea typeface="宋体" pitchFamily="2" charset="-122"/>
              </a:rPr>
              <a:t>=m</a:t>
            </a:r>
            <a:r>
              <a:rPr lang="en-US" altLang="zh-CN" b="1" baseline="-25000" dirty="0">
                <a:solidFill>
                  <a:srgbClr val="FF3300"/>
                </a:solidFill>
                <a:ea typeface="宋体" pitchFamily="2" charset="-122"/>
              </a:rPr>
              <a:t>4</a:t>
            </a:r>
            <a:r>
              <a:rPr lang="en-US" altLang="zh-CN" b="1" dirty="0">
                <a:solidFill>
                  <a:srgbClr val="FF3300"/>
                </a:solidFill>
                <a:ea typeface="宋体" pitchFamily="2" charset="-122"/>
              </a:rPr>
              <a:t>’</a:t>
            </a:r>
          </a:p>
          <a:p>
            <a:pPr eaLnBrk="0" hangingPunct="0">
              <a:spcBef>
                <a:spcPct val="50000"/>
              </a:spcBef>
            </a:pPr>
            <a:r>
              <a:rPr lang="en-US" altLang="zh-CN" b="1" dirty="0">
                <a:solidFill>
                  <a:srgbClr val="FF3300"/>
                </a:solidFill>
                <a:ea typeface="宋体" pitchFamily="2" charset="-122"/>
              </a:rPr>
              <a:t>=m</a:t>
            </a:r>
            <a:r>
              <a:rPr lang="en-US" altLang="zh-CN" b="1" baseline="-25000" dirty="0">
                <a:solidFill>
                  <a:srgbClr val="FF3300"/>
                </a:solidFill>
                <a:ea typeface="宋体" pitchFamily="2" charset="-122"/>
              </a:rPr>
              <a:t>5</a:t>
            </a:r>
            <a:r>
              <a:rPr lang="en-US" altLang="zh-CN" b="1" dirty="0">
                <a:solidFill>
                  <a:srgbClr val="FF3300"/>
                </a:solidFill>
                <a:ea typeface="宋体" pitchFamily="2" charset="-122"/>
              </a:rPr>
              <a:t>’</a:t>
            </a:r>
          </a:p>
          <a:p>
            <a:pPr eaLnBrk="0" hangingPunct="0">
              <a:spcBef>
                <a:spcPct val="50000"/>
              </a:spcBef>
            </a:pPr>
            <a:r>
              <a:rPr lang="en-US" altLang="zh-CN" b="1" dirty="0">
                <a:solidFill>
                  <a:srgbClr val="FF3300"/>
                </a:solidFill>
                <a:ea typeface="宋体" pitchFamily="2" charset="-122"/>
              </a:rPr>
              <a:t>=m</a:t>
            </a:r>
            <a:r>
              <a:rPr lang="en-US" altLang="zh-CN" b="1" baseline="-25000" dirty="0">
                <a:solidFill>
                  <a:srgbClr val="FF3300"/>
                </a:solidFill>
                <a:ea typeface="宋体" pitchFamily="2" charset="-122"/>
              </a:rPr>
              <a:t>6</a:t>
            </a:r>
            <a:r>
              <a:rPr lang="en-US" altLang="zh-CN" b="1" dirty="0">
                <a:solidFill>
                  <a:srgbClr val="FF3300"/>
                </a:solidFill>
                <a:ea typeface="宋体" pitchFamily="2" charset="-122"/>
              </a:rPr>
              <a:t>’</a:t>
            </a:r>
          </a:p>
          <a:p>
            <a:pPr eaLnBrk="0" hangingPunct="0">
              <a:spcBef>
                <a:spcPct val="50000"/>
              </a:spcBef>
            </a:pPr>
            <a:r>
              <a:rPr lang="en-US" altLang="zh-CN" b="1" dirty="0">
                <a:solidFill>
                  <a:srgbClr val="FF3300"/>
                </a:solidFill>
                <a:ea typeface="宋体" pitchFamily="2" charset="-122"/>
              </a:rPr>
              <a:t>=m</a:t>
            </a:r>
            <a:r>
              <a:rPr lang="en-US" altLang="zh-CN" b="1" baseline="-25000" dirty="0">
                <a:solidFill>
                  <a:srgbClr val="FF3300"/>
                </a:solidFill>
                <a:ea typeface="宋体" pitchFamily="2" charset="-122"/>
              </a:rPr>
              <a:t>7</a:t>
            </a:r>
            <a:r>
              <a:rPr lang="en-US" altLang="zh-CN" b="1" dirty="0">
                <a:solidFill>
                  <a:srgbClr val="FF3300"/>
                </a:solidFill>
                <a:ea typeface="宋体" pitchFamily="2" charset="-122"/>
              </a:rPr>
              <a:t>’</a:t>
            </a:r>
          </a:p>
        </p:txBody>
      </p:sp>
      <p:sp>
        <p:nvSpPr>
          <p:cNvPr id="7" name="Rectangle 4"/>
          <p:cNvSpPr>
            <a:spLocks noChangeArrowheads="1"/>
          </p:cNvSpPr>
          <p:nvPr/>
        </p:nvSpPr>
        <p:spPr bwMode="auto">
          <a:xfrm>
            <a:off x="4267200" y="533400"/>
            <a:ext cx="4264309"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74LS138 and </a:t>
            </a:r>
            <a:r>
              <a:rPr lang="en-US" altLang="zh-CN" sz="3200" b="1" dirty="0" err="1">
                <a:solidFill>
                  <a:srgbClr val="FFFF99"/>
                </a:solidFill>
                <a:ea typeface="宋体" charset="-122"/>
              </a:rPr>
              <a:t>minterms</a:t>
            </a:r>
            <a:endParaRPr lang="en-US" altLang="zh-CN" sz="3200" b="1" dirty="0">
              <a:solidFill>
                <a:srgbClr val="FFFF99"/>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524000"/>
            <a:ext cx="10820400" cy="4419600"/>
          </a:xfrm>
          <a:solidFill>
            <a:schemeClr val="bg1"/>
          </a:solidFill>
          <a:ln w="28575">
            <a:solidFill>
              <a:srgbClr val="9999FF"/>
            </a:solidFill>
          </a:ln>
        </p:spPr>
        <p:txBody>
          <a:bodyPr/>
          <a:lstStyle/>
          <a:p>
            <a:pPr>
              <a:lnSpc>
                <a:spcPct val="150000"/>
              </a:lnSpc>
            </a:pPr>
            <a:r>
              <a:rPr lang="en-US" altLang="zh-CN" sz="2800" b="1" dirty="0">
                <a:solidFill>
                  <a:srgbClr val="FF0000"/>
                </a:solidFill>
              </a:rPr>
              <a:t>A binary decoder can be used to develop some logic expressions</a:t>
            </a:r>
            <a:r>
              <a:rPr lang="en-US" altLang="zh-CN" sz="2800" b="1" dirty="0"/>
              <a:t>.</a:t>
            </a:r>
          </a:p>
          <a:p>
            <a:pPr>
              <a:lnSpc>
                <a:spcPct val="150000"/>
              </a:lnSpc>
            </a:pPr>
            <a:r>
              <a:rPr lang="en-US" altLang="zh-CN" sz="2800" b="1" dirty="0" err="1"/>
              <a:t>Eg</a:t>
            </a:r>
            <a:r>
              <a:rPr lang="en-US" altLang="zh-CN" sz="2800" b="1" dirty="0"/>
              <a:t>: Implement the following logic expressions with 74LS138:</a:t>
            </a:r>
          </a:p>
          <a:p>
            <a:pPr lvl="1" eaLnBrk="1" hangingPunct="1">
              <a:lnSpc>
                <a:spcPct val="150000"/>
              </a:lnSpc>
            </a:pPr>
            <a:r>
              <a:rPr lang="en-US" altLang="zh-CN" sz="2800" b="1" dirty="0"/>
              <a:t>Y1=A’B’+AC+A’C’</a:t>
            </a:r>
          </a:p>
          <a:p>
            <a:pPr lvl="1" eaLnBrk="1" hangingPunct="1">
              <a:lnSpc>
                <a:spcPct val="150000"/>
              </a:lnSpc>
            </a:pPr>
            <a:r>
              <a:rPr lang="en-US" altLang="zh-CN" sz="2800" b="1" dirty="0"/>
              <a:t>Y2=A’C+AC’</a:t>
            </a:r>
          </a:p>
          <a:p>
            <a:pPr lvl="1" eaLnBrk="1" hangingPunct="1">
              <a:lnSpc>
                <a:spcPct val="150000"/>
              </a:lnSpc>
            </a:pPr>
            <a:r>
              <a:rPr lang="en-US" altLang="zh-CN" sz="2800" b="1" dirty="0"/>
              <a:t>Y3=B’C+BC’</a:t>
            </a:r>
            <a:endParaRPr lang="zh-CN" altLang="en-US" sz="2800" b="1" dirty="0"/>
          </a:p>
        </p:txBody>
      </p:sp>
      <p:sp>
        <p:nvSpPr>
          <p:cNvPr id="4" name="Rectangle 4"/>
          <p:cNvSpPr>
            <a:spLocks noChangeArrowheads="1"/>
          </p:cNvSpPr>
          <p:nvPr/>
        </p:nvSpPr>
        <p:spPr bwMode="auto">
          <a:xfrm>
            <a:off x="3352800" y="533400"/>
            <a:ext cx="5642891"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Application  of  binary decoder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6800" y="1066800"/>
            <a:ext cx="10134600" cy="5410200"/>
          </a:xfrm>
          <a:solidFill>
            <a:schemeClr val="bg1"/>
          </a:solidFill>
          <a:ln w="28575">
            <a:solidFill>
              <a:srgbClr val="9999FF"/>
            </a:solidFill>
          </a:ln>
        </p:spPr>
        <p:txBody>
          <a:bodyPr/>
          <a:lstStyle/>
          <a:p>
            <a:pPr eaLnBrk="1" hangingPunct="1">
              <a:lnSpc>
                <a:spcPct val="120000"/>
              </a:lnSpc>
              <a:spcBef>
                <a:spcPts val="0"/>
              </a:spcBef>
            </a:pPr>
            <a:r>
              <a:rPr lang="en-US" altLang="zh-CN" b="1" dirty="0"/>
              <a:t>Y1  =A’B’+AC+A’C’            </a:t>
            </a:r>
          </a:p>
          <a:p>
            <a:pPr eaLnBrk="1" hangingPunct="1">
              <a:lnSpc>
                <a:spcPct val="120000"/>
              </a:lnSpc>
              <a:spcBef>
                <a:spcPts val="0"/>
              </a:spcBef>
              <a:buFont typeface="Wingdings" pitchFamily="2" charset="2"/>
              <a:buNone/>
            </a:pPr>
            <a:r>
              <a:rPr lang="en-US" altLang="zh-CN" b="1" dirty="0"/>
              <a:t>         =A’B’C+A’B’C’+ABC+AB’C+A’BC’+A’B’C’</a:t>
            </a:r>
          </a:p>
          <a:p>
            <a:pPr eaLnBrk="1" hangingPunct="1">
              <a:lnSpc>
                <a:spcPct val="120000"/>
              </a:lnSpc>
              <a:spcBef>
                <a:spcPts val="0"/>
              </a:spcBef>
              <a:buFont typeface="Wingdings" pitchFamily="2" charset="2"/>
              <a:buNone/>
            </a:pPr>
            <a:r>
              <a:rPr lang="en-US" altLang="zh-CN" b="1" dirty="0"/>
              <a:t>         =m1+m0+m7+m5+m2+m0</a:t>
            </a:r>
          </a:p>
          <a:p>
            <a:pPr eaLnBrk="1" hangingPunct="1">
              <a:lnSpc>
                <a:spcPct val="120000"/>
              </a:lnSpc>
              <a:spcBef>
                <a:spcPts val="0"/>
              </a:spcBef>
              <a:buFont typeface="Wingdings" pitchFamily="2" charset="2"/>
              <a:buNone/>
            </a:pPr>
            <a:r>
              <a:rPr lang="en-US" altLang="zh-CN" b="1" dirty="0"/>
              <a:t>         = (m0’m1’m2’m5’m7’)’</a:t>
            </a:r>
          </a:p>
          <a:p>
            <a:pPr eaLnBrk="1" hangingPunct="1">
              <a:lnSpc>
                <a:spcPct val="120000"/>
              </a:lnSpc>
              <a:spcBef>
                <a:spcPts val="0"/>
              </a:spcBef>
            </a:pPr>
            <a:r>
              <a:rPr lang="en-US" altLang="zh-CN" b="1" dirty="0"/>
              <a:t>Y2  =A’C+AC’</a:t>
            </a:r>
          </a:p>
          <a:p>
            <a:pPr eaLnBrk="1" hangingPunct="1">
              <a:lnSpc>
                <a:spcPct val="120000"/>
              </a:lnSpc>
              <a:spcBef>
                <a:spcPts val="0"/>
              </a:spcBef>
              <a:buFont typeface="Wingdings" pitchFamily="2" charset="2"/>
              <a:buNone/>
            </a:pPr>
            <a:r>
              <a:rPr lang="en-US" altLang="zh-CN" b="1" dirty="0"/>
              <a:t>         =A’BC+A’B’C+ABC’+AB’C’</a:t>
            </a:r>
          </a:p>
          <a:p>
            <a:pPr eaLnBrk="1" hangingPunct="1">
              <a:lnSpc>
                <a:spcPct val="120000"/>
              </a:lnSpc>
              <a:spcBef>
                <a:spcPts val="0"/>
              </a:spcBef>
              <a:buFont typeface="Wingdings" pitchFamily="2" charset="2"/>
              <a:buNone/>
            </a:pPr>
            <a:r>
              <a:rPr lang="en-US" altLang="zh-CN" b="1" dirty="0"/>
              <a:t>         = m3+m1+m6+m4</a:t>
            </a:r>
          </a:p>
          <a:p>
            <a:pPr eaLnBrk="1" hangingPunct="1">
              <a:lnSpc>
                <a:spcPct val="120000"/>
              </a:lnSpc>
              <a:spcBef>
                <a:spcPts val="0"/>
              </a:spcBef>
              <a:buFont typeface="Wingdings" pitchFamily="2" charset="2"/>
              <a:buNone/>
            </a:pPr>
            <a:r>
              <a:rPr lang="en-US" altLang="zh-CN" b="1" dirty="0"/>
              <a:t>         = (m1’m3’m4’m6’)’</a:t>
            </a:r>
          </a:p>
          <a:p>
            <a:pPr eaLnBrk="1" hangingPunct="1">
              <a:lnSpc>
                <a:spcPct val="120000"/>
              </a:lnSpc>
              <a:spcBef>
                <a:spcPts val="0"/>
              </a:spcBef>
            </a:pPr>
            <a:r>
              <a:rPr lang="en-US" altLang="zh-CN" b="1" dirty="0"/>
              <a:t>Y3  =B’C+BC’</a:t>
            </a:r>
          </a:p>
          <a:p>
            <a:pPr eaLnBrk="1" hangingPunct="1">
              <a:lnSpc>
                <a:spcPct val="120000"/>
              </a:lnSpc>
              <a:spcBef>
                <a:spcPts val="0"/>
              </a:spcBef>
              <a:buFont typeface="Wingdings" pitchFamily="2" charset="2"/>
              <a:buNone/>
            </a:pPr>
            <a:r>
              <a:rPr lang="en-US" altLang="zh-CN" b="1" dirty="0"/>
              <a:t>         =AB’C+A’B’C+ABC’+A’BC’</a:t>
            </a:r>
          </a:p>
          <a:p>
            <a:pPr eaLnBrk="1" hangingPunct="1">
              <a:lnSpc>
                <a:spcPct val="120000"/>
              </a:lnSpc>
              <a:spcBef>
                <a:spcPts val="0"/>
              </a:spcBef>
              <a:buFont typeface="Wingdings" pitchFamily="2" charset="2"/>
              <a:buNone/>
            </a:pPr>
            <a:r>
              <a:rPr lang="en-US" altLang="zh-CN" b="1" dirty="0"/>
              <a:t>         =m5+m1+m6+m2</a:t>
            </a:r>
          </a:p>
          <a:p>
            <a:pPr eaLnBrk="1" hangingPunct="1">
              <a:lnSpc>
                <a:spcPct val="120000"/>
              </a:lnSpc>
              <a:spcBef>
                <a:spcPts val="0"/>
              </a:spcBef>
              <a:buFont typeface="Wingdings" pitchFamily="2" charset="2"/>
              <a:buNone/>
            </a:pPr>
            <a:r>
              <a:rPr lang="en-US" altLang="zh-CN" b="1" dirty="0"/>
              <a:t>         = (m1’m2’m5’m6’)’</a:t>
            </a:r>
            <a:endParaRPr lang="zh-CN" altLang="en-US" b="1" dirty="0"/>
          </a:p>
        </p:txBody>
      </p:sp>
      <p:sp>
        <p:nvSpPr>
          <p:cNvPr id="4" name="Rectangle 4"/>
          <p:cNvSpPr>
            <a:spLocks noChangeArrowheads="1"/>
          </p:cNvSpPr>
          <p:nvPr/>
        </p:nvSpPr>
        <p:spPr bwMode="auto">
          <a:xfrm>
            <a:off x="2057400" y="381000"/>
            <a:ext cx="8301632"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b="1" dirty="0">
                <a:solidFill>
                  <a:srgbClr val="FFFF99"/>
                </a:solidFill>
                <a:ea typeface="宋体" charset="-122"/>
              </a:rPr>
              <a:t>Step1:Convert the expressions to standard SOP form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7772400" y="3505200"/>
            <a:ext cx="4233863" cy="1801812"/>
          </a:xfrm>
          <a:prstGeom prst="rect">
            <a:avLst/>
          </a:prstGeom>
          <a:noFill/>
          <a:ln w="9525">
            <a:noFill/>
            <a:miter lim="800000"/>
            <a:headEnd/>
            <a:tailEnd/>
          </a:ln>
        </p:spPr>
        <p:txBody>
          <a:bodyPr>
            <a:spAutoFit/>
          </a:bodyPr>
          <a:lstStyle/>
          <a:p>
            <a:pPr eaLnBrk="0" hangingPunct="0">
              <a:spcBef>
                <a:spcPct val="50000"/>
              </a:spcBef>
            </a:pPr>
            <a:r>
              <a:rPr lang="en-US" altLang="zh-CN" sz="2800" b="1" dirty="0">
                <a:ea typeface="宋体" pitchFamily="2" charset="-122"/>
              </a:rPr>
              <a:t>Y</a:t>
            </a:r>
            <a:r>
              <a:rPr lang="en-US" altLang="zh-CN" sz="2800" b="1" baseline="-25000" dirty="0">
                <a:ea typeface="宋体" pitchFamily="2" charset="-122"/>
              </a:rPr>
              <a:t>1</a:t>
            </a:r>
            <a:r>
              <a:rPr lang="en-US" altLang="zh-CN" sz="2800" b="1" dirty="0">
                <a:ea typeface="宋体" pitchFamily="2" charset="-122"/>
              </a:rPr>
              <a:t>= (m</a:t>
            </a:r>
            <a:r>
              <a:rPr lang="en-US" altLang="zh-CN" sz="2800" b="1" baseline="-25000" dirty="0">
                <a:ea typeface="宋体" pitchFamily="2" charset="-122"/>
              </a:rPr>
              <a:t>0</a:t>
            </a:r>
            <a:r>
              <a:rPr lang="en-US" altLang="zh-CN" sz="2800" b="1" dirty="0">
                <a:ea typeface="宋体" pitchFamily="2" charset="-122"/>
              </a:rPr>
              <a:t>’m</a:t>
            </a:r>
            <a:r>
              <a:rPr lang="en-US" altLang="zh-CN" sz="2800" b="1" baseline="-25000" dirty="0">
                <a:ea typeface="宋体" pitchFamily="2" charset="-122"/>
              </a:rPr>
              <a:t>1</a:t>
            </a:r>
            <a:r>
              <a:rPr lang="en-US" altLang="zh-CN" sz="2800" b="1" dirty="0">
                <a:ea typeface="宋体" pitchFamily="2" charset="-122"/>
              </a:rPr>
              <a:t>’m</a:t>
            </a:r>
            <a:r>
              <a:rPr lang="en-US" altLang="zh-CN" sz="2800" b="1" baseline="-25000" dirty="0">
                <a:ea typeface="宋体" pitchFamily="2" charset="-122"/>
              </a:rPr>
              <a:t>2</a:t>
            </a:r>
            <a:r>
              <a:rPr lang="en-US" altLang="zh-CN" sz="2800" b="1" dirty="0">
                <a:ea typeface="宋体" pitchFamily="2" charset="-122"/>
              </a:rPr>
              <a:t>’m</a:t>
            </a:r>
            <a:r>
              <a:rPr lang="en-US" altLang="zh-CN" sz="2800" b="1" baseline="-25000" dirty="0">
                <a:ea typeface="宋体" pitchFamily="2" charset="-122"/>
              </a:rPr>
              <a:t>5</a:t>
            </a:r>
            <a:r>
              <a:rPr lang="en-US" altLang="zh-CN" sz="2800" b="1" dirty="0">
                <a:ea typeface="宋体" pitchFamily="2" charset="-122"/>
              </a:rPr>
              <a:t>’m</a:t>
            </a:r>
            <a:r>
              <a:rPr lang="en-US" altLang="zh-CN" sz="2800" b="1" baseline="-25000" dirty="0">
                <a:ea typeface="宋体" pitchFamily="2" charset="-122"/>
              </a:rPr>
              <a:t>7</a:t>
            </a:r>
            <a:r>
              <a:rPr lang="en-US" altLang="zh-CN" sz="2800" b="1" dirty="0">
                <a:ea typeface="宋体" pitchFamily="2" charset="-122"/>
              </a:rPr>
              <a:t>’)’</a:t>
            </a:r>
          </a:p>
          <a:p>
            <a:pPr eaLnBrk="0" hangingPunct="0">
              <a:spcBef>
                <a:spcPct val="50000"/>
              </a:spcBef>
            </a:pPr>
            <a:r>
              <a:rPr lang="en-US" altLang="zh-CN" sz="2800" b="1" dirty="0">
                <a:ea typeface="宋体" pitchFamily="2" charset="-122"/>
              </a:rPr>
              <a:t>Y</a:t>
            </a:r>
            <a:r>
              <a:rPr lang="en-US" altLang="zh-CN" sz="2800" b="1" baseline="-25000" dirty="0">
                <a:ea typeface="宋体" pitchFamily="2" charset="-122"/>
              </a:rPr>
              <a:t>2</a:t>
            </a:r>
            <a:r>
              <a:rPr lang="en-US" altLang="zh-CN" sz="2800" b="1" dirty="0">
                <a:ea typeface="宋体" pitchFamily="2" charset="-122"/>
              </a:rPr>
              <a:t>= (m</a:t>
            </a:r>
            <a:r>
              <a:rPr lang="en-US" altLang="zh-CN" sz="2800" b="1" baseline="-25000" dirty="0">
                <a:ea typeface="宋体" pitchFamily="2" charset="-122"/>
              </a:rPr>
              <a:t>1</a:t>
            </a:r>
            <a:r>
              <a:rPr lang="en-US" altLang="zh-CN" sz="2800" b="1" dirty="0">
                <a:ea typeface="宋体" pitchFamily="2" charset="-122"/>
              </a:rPr>
              <a:t>’m</a:t>
            </a:r>
            <a:r>
              <a:rPr lang="en-US" altLang="zh-CN" sz="2800" b="1" baseline="-25000" dirty="0">
                <a:ea typeface="宋体" pitchFamily="2" charset="-122"/>
              </a:rPr>
              <a:t>3</a:t>
            </a:r>
            <a:r>
              <a:rPr lang="en-US" altLang="zh-CN" sz="2800" b="1" dirty="0">
                <a:ea typeface="宋体" pitchFamily="2" charset="-122"/>
              </a:rPr>
              <a:t>’m</a:t>
            </a:r>
            <a:r>
              <a:rPr lang="en-US" altLang="zh-CN" sz="2800" b="1" baseline="-25000" dirty="0">
                <a:ea typeface="宋体" pitchFamily="2" charset="-122"/>
              </a:rPr>
              <a:t>4</a:t>
            </a:r>
            <a:r>
              <a:rPr lang="en-US" altLang="zh-CN" sz="2800" b="1" dirty="0">
                <a:ea typeface="宋体" pitchFamily="2" charset="-122"/>
              </a:rPr>
              <a:t>’m</a:t>
            </a:r>
            <a:r>
              <a:rPr lang="en-US" altLang="zh-CN" sz="2800" b="1" baseline="-25000" dirty="0">
                <a:ea typeface="宋体" pitchFamily="2" charset="-122"/>
              </a:rPr>
              <a:t>6</a:t>
            </a:r>
            <a:r>
              <a:rPr lang="en-US" altLang="zh-CN" sz="2800" b="1" dirty="0">
                <a:ea typeface="宋体" pitchFamily="2" charset="-122"/>
              </a:rPr>
              <a:t>’)’</a:t>
            </a:r>
          </a:p>
          <a:p>
            <a:pPr eaLnBrk="0" hangingPunct="0">
              <a:spcBef>
                <a:spcPct val="50000"/>
              </a:spcBef>
            </a:pPr>
            <a:r>
              <a:rPr lang="en-US" altLang="zh-CN" sz="2800" b="1" dirty="0">
                <a:ea typeface="宋体" pitchFamily="2" charset="-122"/>
              </a:rPr>
              <a:t>Y</a:t>
            </a:r>
            <a:r>
              <a:rPr lang="en-US" altLang="zh-CN" sz="2800" b="1" baseline="-25000" dirty="0">
                <a:ea typeface="宋体" pitchFamily="2" charset="-122"/>
              </a:rPr>
              <a:t>3</a:t>
            </a:r>
            <a:r>
              <a:rPr lang="en-US" altLang="zh-CN" sz="2800" b="1" dirty="0">
                <a:ea typeface="宋体" pitchFamily="2" charset="-122"/>
              </a:rPr>
              <a:t>= (m</a:t>
            </a:r>
            <a:r>
              <a:rPr lang="en-US" altLang="zh-CN" sz="2800" b="1" baseline="-25000" dirty="0">
                <a:ea typeface="宋体" pitchFamily="2" charset="-122"/>
              </a:rPr>
              <a:t>1</a:t>
            </a:r>
            <a:r>
              <a:rPr lang="en-US" altLang="zh-CN" sz="2800" b="1" dirty="0">
                <a:ea typeface="宋体" pitchFamily="2" charset="-122"/>
              </a:rPr>
              <a:t>’m</a:t>
            </a:r>
            <a:r>
              <a:rPr lang="en-US" altLang="zh-CN" sz="2800" b="1" baseline="-25000" dirty="0">
                <a:ea typeface="宋体" pitchFamily="2" charset="-122"/>
              </a:rPr>
              <a:t>2</a:t>
            </a:r>
            <a:r>
              <a:rPr lang="en-US" altLang="zh-CN" sz="2800" b="1" dirty="0">
                <a:ea typeface="宋体" pitchFamily="2" charset="-122"/>
              </a:rPr>
              <a:t>’m</a:t>
            </a:r>
            <a:r>
              <a:rPr lang="en-US" altLang="zh-CN" sz="2800" b="1" baseline="-25000" dirty="0">
                <a:ea typeface="宋体" pitchFamily="2" charset="-122"/>
              </a:rPr>
              <a:t>5</a:t>
            </a:r>
            <a:r>
              <a:rPr lang="en-US" altLang="zh-CN" sz="2800" b="1" dirty="0">
                <a:ea typeface="宋体" pitchFamily="2" charset="-122"/>
              </a:rPr>
              <a:t>’m</a:t>
            </a:r>
            <a:r>
              <a:rPr lang="en-US" altLang="zh-CN" sz="2800" b="1" baseline="-25000" dirty="0">
                <a:ea typeface="宋体" pitchFamily="2" charset="-122"/>
              </a:rPr>
              <a:t>6</a:t>
            </a:r>
            <a:r>
              <a:rPr lang="en-US" altLang="zh-CN" sz="2800" b="1" dirty="0">
                <a:ea typeface="宋体" pitchFamily="2" charset="-122"/>
              </a:rPr>
              <a:t>’)’</a:t>
            </a:r>
          </a:p>
        </p:txBody>
      </p:sp>
      <p:sp>
        <p:nvSpPr>
          <p:cNvPr id="6" name="Rectangle 4"/>
          <p:cNvSpPr>
            <a:spLocks noChangeArrowheads="1"/>
          </p:cNvSpPr>
          <p:nvPr/>
        </p:nvSpPr>
        <p:spPr bwMode="auto">
          <a:xfrm>
            <a:off x="1524000" y="391181"/>
            <a:ext cx="9305689" cy="523220"/>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2800" b="1" dirty="0">
                <a:solidFill>
                  <a:srgbClr val="FFFF99"/>
                </a:solidFill>
                <a:ea typeface="宋体" charset="-122"/>
              </a:rPr>
              <a:t>Step2: Draw the logic circuits with 74LS138 and basic gates</a:t>
            </a:r>
          </a:p>
        </p:txBody>
      </p:sp>
      <p:sp>
        <p:nvSpPr>
          <p:cNvPr id="7" name="Rectangle 7"/>
          <p:cNvSpPr>
            <a:spLocks noChangeArrowheads="1"/>
          </p:cNvSpPr>
          <p:nvPr/>
        </p:nvSpPr>
        <p:spPr bwMode="auto">
          <a:xfrm>
            <a:off x="8382000" y="2133600"/>
            <a:ext cx="2638247" cy="954107"/>
          </a:xfrm>
          <a:prstGeom prst="rect">
            <a:avLst/>
          </a:prstGeom>
          <a:solidFill>
            <a:srgbClr val="FFFF66"/>
          </a:solidFill>
          <a:ln w="28575">
            <a:solidFill>
              <a:srgbClr val="9999FF"/>
            </a:solidFill>
            <a:miter lim="800000"/>
            <a:headEnd/>
            <a:tailEnd/>
          </a:ln>
        </p:spPr>
        <p:txBody>
          <a:bodyPr wrap="square">
            <a:spAutoFit/>
          </a:bodyPr>
          <a:lstStyle/>
          <a:p>
            <a:pPr eaLnBrk="0" hangingPunct="0"/>
            <a:r>
              <a:rPr lang="en-US" altLang="zh-CN" sz="2800" b="1" dirty="0">
                <a:latin typeface="Times New Roman" charset="0"/>
                <a:ea typeface="宋体" pitchFamily="2" charset="-122"/>
              </a:rPr>
              <a:t>Is there any other solution?</a:t>
            </a:r>
            <a:endParaRPr lang="zh-CN" altLang="en-US" sz="2800" b="1" dirty="0">
              <a:latin typeface="Times New Roman" charset="0"/>
              <a:ea typeface="宋体" pitchFamily="2" charset="-122"/>
            </a:endParaRPr>
          </a:p>
        </p:txBody>
      </p:sp>
      <p:pic>
        <p:nvPicPr>
          <p:cNvPr id="205826" name="Picture 2"/>
          <p:cNvPicPr>
            <a:picLocks noChangeAspect="1" noChangeArrowheads="1"/>
          </p:cNvPicPr>
          <p:nvPr/>
        </p:nvPicPr>
        <p:blipFill>
          <a:blip r:embed="rId2" cstate="print"/>
          <a:srcRect/>
          <a:stretch>
            <a:fillRect/>
          </a:stretch>
        </p:blipFill>
        <p:spPr bwMode="auto">
          <a:xfrm>
            <a:off x="838201" y="1600200"/>
            <a:ext cx="6705600" cy="4136671"/>
          </a:xfrm>
          <a:prstGeom prst="rect">
            <a:avLst/>
          </a:prstGeom>
          <a:noFill/>
          <a:ln w="28575">
            <a:solidFill>
              <a:srgbClr val="9999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762000" y="2743200"/>
            <a:ext cx="4651378" cy="3416320"/>
          </a:xfrm>
          <a:prstGeom prst="rect">
            <a:avLst/>
          </a:prstGeom>
          <a:solidFill>
            <a:schemeClr val="bg1"/>
          </a:solidFill>
          <a:ln w="28575">
            <a:solidFill>
              <a:srgbClr val="9999FF"/>
            </a:solidFill>
            <a:miter lim="800000"/>
            <a:headEnd/>
            <a:tailEnd/>
          </a:ln>
        </p:spPr>
        <p:txBody>
          <a:bodyPr wrap="square">
            <a:spAutoFit/>
          </a:bodyPr>
          <a:lstStyle/>
          <a:p>
            <a:pPr eaLnBrk="0" hangingPunct="0">
              <a:lnSpc>
                <a:spcPct val="150000"/>
              </a:lnSpc>
            </a:pPr>
            <a:r>
              <a:rPr lang="en-US" altLang="zh-CN" b="1" dirty="0">
                <a:ea typeface="宋体" pitchFamily="2" charset="-122"/>
              </a:rPr>
              <a:t>Y</a:t>
            </a:r>
            <a:r>
              <a:rPr lang="en-US" altLang="zh-CN" b="1" baseline="-25000" dirty="0">
                <a:ea typeface="宋体" pitchFamily="2" charset="-122"/>
              </a:rPr>
              <a:t>1</a:t>
            </a:r>
            <a:r>
              <a:rPr lang="en-US" altLang="zh-CN" b="1" dirty="0">
                <a:ea typeface="宋体" pitchFamily="2" charset="-122"/>
              </a:rPr>
              <a:t>=A’B’+AC+A’C</a:t>
            </a:r>
          </a:p>
          <a:p>
            <a:pPr eaLnBrk="0" hangingPunct="0">
              <a:lnSpc>
                <a:spcPct val="150000"/>
              </a:lnSpc>
            </a:pPr>
            <a:r>
              <a:rPr lang="en-US" altLang="zh-CN" b="1" dirty="0">
                <a:ea typeface="宋体" pitchFamily="2" charset="-122"/>
              </a:rPr>
              <a:t>    =</a:t>
            </a:r>
            <a:r>
              <a:rPr lang="en-US" altLang="zh-CN" b="1" dirty="0">
                <a:ea typeface="宋体" pitchFamily="2" charset="-122"/>
                <a:cs typeface="Arial" charset="0"/>
              </a:rPr>
              <a:t>∑(0,1,2,5,7)</a:t>
            </a:r>
            <a:r>
              <a:rPr lang="en-US" altLang="zh-CN" b="1" dirty="0">
                <a:ea typeface="宋体" pitchFamily="2" charset="-122"/>
              </a:rPr>
              <a:t> = </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3</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4</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6</a:t>
            </a:r>
            <a:r>
              <a:rPr lang="en-US" altLang="zh-CN" b="1" dirty="0">
                <a:solidFill>
                  <a:srgbClr val="FF0000"/>
                </a:solidFill>
                <a:ea typeface="宋体" pitchFamily="2" charset="-122"/>
              </a:rPr>
              <a:t>’</a:t>
            </a:r>
          </a:p>
          <a:p>
            <a:pPr eaLnBrk="0" hangingPunct="0">
              <a:lnSpc>
                <a:spcPct val="150000"/>
              </a:lnSpc>
            </a:pPr>
            <a:r>
              <a:rPr lang="en-US" altLang="zh-CN" b="1" dirty="0">
                <a:ea typeface="宋体" pitchFamily="2" charset="-122"/>
              </a:rPr>
              <a:t>Y</a:t>
            </a:r>
            <a:r>
              <a:rPr lang="en-US" altLang="zh-CN" b="1" baseline="-25000" dirty="0">
                <a:ea typeface="宋体" pitchFamily="2" charset="-122"/>
              </a:rPr>
              <a:t>2</a:t>
            </a:r>
            <a:r>
              <a:rPr lang="en-US" altLang="zh-CN" b="1" dirty="0">
                <a:ea typeface="宋体" pitchFamily="2" charset="-122"/>
              </a:rPr>
              <a:t>=A’C+AC’</a:t>
            </a:r>
          </a:p>
          <a:p>
            <a:pPr eaLnBrk="0" hangingPunct="0">
              <a:lnSpc>
                <a:spcPct val="150000"/>
              </a:lnSpc>
            </a:pPr>
            <a:r>
              <a:rPr lang="en-US" altLang="zh-CN" b="1" dirty="0">
                <a:ea typeface="宋体" pitchFamily="2" charset="-122"/>
              </a:rPr>
              <a:t>    = ∑(1,3,4,6)   = </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0</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2</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5</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7</a:t>
            </a:r>
            <a:r>
              <a:rPr lang="en-US" altLang="zh-CN" b="1" dirty="0">
                <a:solidFill>
                  <a:srgbClr val="FF0000"/>
                </a:solidFill>
                <a:ea typeface="宋体" pitchFamily="2" charset="-122"/>
              </a:rPr>
              <a:t>’</a:t>
            </a:r>
            <a:r>
              <a:rPr lang="en-US" altLang="zh-CN" b="1" baseline="-25000" dirty="0">
                <a:solidFill>
                  <a:srgbClr val="FF0000"/>
                </a:solidFill>
                <a:ea typeface="宋体" pitchFamily="2" charset="-122"/>
              </a:rPr>
              <a:t> </a:t>
            </a:r>
          </a:p>
          <a:p>
            <a:pPr eaLnBrk="0" hangingPunct="0">
              <a:lnSpc>
                <a:spcPct val="150000"/>
              </a:lnSpc>
            </a:pPr>
            <a:r>
              <a:rPr lang="en-US" altLang="zh-CN" b="1" dirty="0">
                <a:ea typeface="宋体" pitchFamily="2" charset="-122"/>
              </a:rPr>
              <a:t>Y</a:t>
            </a:r>
            <a:r>
              <a:rPr lang="en-US" altLang="zh-CN" b="1" baseline="-25000" dirty="0">
                <a:ea typeface="宋体" pitchFamily="2" charset="-122"/>
              </a:rPr>
              <a:t>3</a:t>
            </a:r>
            <a:r>
              <a:rPr lang="en-US" altLang="zh-CN" b="1" dirty="0">
                <a:ea typeface="宋体" pitchFamily="2" charset="-122"/>
              </a:rPr>
              <a:t>=B’C+BC’</a:t>
            </a:r>
          </a:p>
          <a:p>
            <a:pPr eaLnBrk="0" hangingPunct="0">
              <a:lnSpc>
                <a:spcPct val="150000"/>
              </a:lnSpc>
            </a:pPr>
            <a:r>
              <a:rPr lang="en-US" altLang="zh-CN" b="1" dirty="0">
                <a:ea typeface="宋体" pitchFamily="2" charset="-122"/>
              </a:rPr>
              <a:t>    =∑(1,2,5,6)    = </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0</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3</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4</a:t>
            </a:r>
            <a:r>
              <a:rPr lang="en-US" altLang="zh-CN" b="1" dirty="0">
                <a:solidFill>
                  <a:srgbClr val="FF0000"/>
                </a:solidFill>
                <a:ea typeface="宋体" pitchFamily="2" charset="-122"/>
              </a:rPr>
              <a:t>’m</a:t>
            </a:r>
            <a:r>
              <a:rPr lang="en-US" altLang="zh-CN" b="1" baseline="-25000" dirty="0">
                <a:solidFill>
                  <a:srgbClr val="FF0000"/>
                </a:solidFill>
                <a:ea typeface="宋体" pitchFamily="2" charset="-122"/>
              </a:rPr>
              <a:t>7</a:t>
            </a:r>
            <a:r>
              <a:rPr lang="en-US" altLang="zh-CN" b="1" dirty="0">
                <a:solidFill>
                  <a:srgbClr val="FF0000"/>
                </a:solidFill>
                <a:ea typeface="宋体" pitchFamily="2" charset="-122"/>
              </a:rPr>
              <a:t>’</a:t>
            </a:r>
          </a:p>
        </p:txBody>
      </p:sp>
      <p:graphicFrame>
        <p:nvGraphicFramePr>
          <p:cNvPr id="41989" name="Object 5"/>
          <p:cNvGraphicFramePr>
            <a:graphicFrameLocks noGrp="1" noChangeAspect="1"/>
          </p:cNvGraphicFramePr>
          <p:nvPr>
            <p:ph idx="1"/>
            <p:extLst>
              <p:ext uri="{D42A27DB-BD31-4B8C-83A1-F6EECF244321}">
                <p14:modId xmlns:p14="http://schemas.microsoft.com/office/powerpoint/2010/main" val="1555012366"/>
              </p:ext>
            </p:extLst>
          </p:nvPr>
        </p:nvGraphicFramePr>
        <p:xfrm>
          <a:off x="5562600" y="2771422"/>
          <a:ext cx="6019800" cy="3264325"/>
        </p:xfrm>
        <a:graphic>
          <a:graphicData uri="http://schemas.openxmlformats.org/presentationml/2006/ole">
            <mc:AlternateContent xmlns:mc="http://schemas.openxmlformats.org/markup-compatibility/2006">
              <mc:Choice xmlns:v="urn:schemas-microsoft-com:vml" Requires="v">
                <p:oleObj name="Visio" r:id="rId2" imgW="4701540" imgH="2549366" progId="">
                  <p:embed/>
                </p:oleObj>
              </mc:Choice>
              <mc:Fallback>
                <p:oleObj name="Visio" r:id="rId2" imgW="4701540" imgH="2549366"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771422"/>
                        <a:ext cx="6019800" cy="3264325"/>
                      </a:xfrm>
                      <a:prstGeom prst="rect">
                        <a:avLst/>
                      </a:prstGeom>
                      <a:noFill/>
                      <a:ln>
                        <a:noFill/>
                      </a:ln>
                      <a:effectLst/>
                    </p:spPr>
                  </p:pic>
                </p:oleObj>
              </mc:Fallback>
            </mc:AlternateContent>
          </a:graphicData>
        </a:graphic>
      </p:graphicFrame>
      <p:sp>
        <p:nvSpPr>
          <p:cNvPr id="41992" name="Text Box 8"/>
          <p:cNvSpPr txBox="1">
            <a:spLocks noChangeArrowheads="1"/>
          </p:cNvSpPr>
          <p:nvPr/>
        </p:nvSpPr>
        <p:spPr bwMode="auto">
          <a:xfrm>
            <a:off x="6405565" y="94920"/>
            <a:ext cx="3505199" cy="1981200"/>
          </a:xfrm>
          <a:prstGeom prst="rect">
            <a:avLst/>
          </a:prstGeom>
          <a:solidFill>
            <a:schemeClr val="bg1"/>
          </a:solidFill>
          <a:ln w="28575">
            <a:solidFill>
              <a:srgbClr val="9999FF"/>
            </a:solidFill>
            <a:miter lim="800000"/>
            <a:headEnd/>
            <a:tailEnd/>
          </a:ln>
        </p:spPr>
        <p:txBody>
          <a:bodyPr wrap="square" anchor="ctr" anchorCtr="0">
            <a:noAutofit/>
          </a:bodyPr>
          <a:lstStyle/>
          <a:p>
            <a:pPr eaLnBrk="0" hangingPunct="0">
              <a:spcBef>
                <a:spcPct val="50000"/>
              </a:spcBef>
            </a:pPr>
            <a:r>
              <a:rPr lang="en-US" altLang="zh-CN" b="1" dirty="0">
                <a:ea typeface="宋体" pitchFamily="2" charset="-122"/>
              </a:rPr>
              <a:t>Y</a:t>
            </a:r>
            <a:r>
              <a:rPr lang="en-US" altLang="zh-CN" b="1" baseline="-25000" dirty="0">
                <a:ea typeface="宋体" pitchFamily="2" charset="-122"/>
              </a:rPr>
              <a:t>1</a:t>
            </a:r>
            <a:r>
              <a:rPr lang="en-US" altLang="zh-CN" b="1" dirty="0">
                <a:ea typeface="宋体" pitchFamily="2" charset="-122"/>
              </a:rPr>
              <a:t>= (m</a:t>
            </a:r>
            <a:r>
              <a:rPr lang="en-US" altLang="zh-CN" b="1" baseline="-25000" dirty="0">
                <a:ea typeface="宋体" pitchFamily="2" charset="-122"/>
              </a:rPr>
              <a:t>0</a:t>
            </a:r>
            <a:r>
              <a:rPr lang="en-US" altLang="zh-CN" b="1" dirty="0">
                <a:ea typeface="宋体" pitchFamily="2" charset="-122"/>
              </a:rPr>
              <a:t>’m</a:t>
            </a:r>
            <a:r>
              <a:rPr lang="en-US" altLang="zh-CN" b="1" baseline="-25000" dirty="0">
                <a:ea typeface="宋体" pitchFamily="2" charset="-122"/>
              </a:rPr>
              <a:t>1</a:t>
            </a:r>
            <a:r>
              <a:rPr lang="en-US" altLang="zh-CN" b="1" dirty="0">
                <a:ea typeface="宋体" pitchFamily="2" charset="-122"/>
              </a:rPr>
              <a:t>’m</a:t>
            </a:r>
            <a:r>
              <a:rPr lang="en-US" altLang="zh-CN" b="1" baseline="-25000" dirty="0">
                <a:ea typeface="宋体" pitchFamily="2" charset="-122"/>
              </a:rPr>
              <a:t>2</a:t>
            </a:r>
            <a:r>
              <a:rPr lang="en-US" altLang="zh-CN" b="1" dirty="0">
                <a:ea typeface="宋体" pitchFamily="2" charset="-122"/>
              </a:rPr>
              <a:t>’m</a:t>
            </a:r>
            <a:r>
              <a:rPr lang="en-US" altLang="zh-CN" b="1" baseline="-25000" dirty="0">
                <a:ea typeface="宋体" pitchFamily="2" charset="-122"/>
              </a:rPr>
              <a:t>5</a:t>
            </a:r>
            <a:r>
              <a:rPr lang="en-US" altLang="zh-CN" b="1" dirty="0">
                <a:ea typeface="宋体" pitchFamily="2" charset="-122"/>
              </a:rPr>
              <a:t>’m</a:t>
            </a:r>
            <a:r>
              <a:rPr lang="en-US" altLang="zh-CN" b="1" baseline="-25000" dirty="0">
                <a:ea typeface="宋体" pitchFamily="2" charset="-122"/>
              </a:rPr>
              <a:t>7</a:t>
            </a:r>
            <a:r>
              <a:rPr lang="en-US" altLang="zh-CN" b="1" dirty="0">
                <a:ea typeface="宋体" pitchFamily="2" charset="-122"/>
              </a:rPr>
              <a:t>’)’</a:t>
            </a:r>
          </a:p>
          <a:p>
            <a:pPr eaLnBrk="0" hangingPunct="0">
              <a:spcBef>
                <a:spcPct val="50000"/>
              </a:spcBef>
            </a:pPr>
            <a:r>
              <a:rPr lang="en-US" altLang="zh-CN" b="1" dirty="0">
                <a:ea typeface="宋体" pitchFamily="2" charset="-122"/>
              </a:rPr>
              <a:t>Y</a:t>
            </a:r>
            <a:r>
              <a:rPr lang="en-US" altLang="zh-CN" b="1" baseline="-25000" dirty="0">
                <a:ea typeface="宋体" pitchFamily="2" charset="-122"/>
              </a:rPr>
              <a:t>2</a:t>
            </a:r>
            <a:r>
              <a:rPr lang="en-US" altLang="zh-CN" b="1" dirty="0">
                <a:ea typeface="宋体" pitchFamily="2" charset="-122"/>
              </a:rPr>
              <a:t>= (m</a:t>
            </a:r>
            <a:r>
              <a:rPr lang="en-US" altLang="zh-CN" b="1" baseline="-25000" dirty="0">
                <a:ea typeface="宋体" pitchFamily="2" charset="-122"/>
              </a:rPr>
              <a:t>1</a:t>
            </a:r>
            <a:r>
              <a:rPr lang="en-US" altLang="zh-CN" b="1" dirty="0">
                <a:ea typeface="宋体" pitchFamily="2" charset="-122"/>
              </a:rPr>
              <a:t>’m</a:t>
            </a:r>
            <a:r>
              <a:rPr lang="en-US" altLang="zh-CN" b="1" baseline="-25000" dirty="0">
                <a:ea typeface="宋体" pitchFamily="2" charset="-122"/>
              </a:rPr>
              <a:t>3</a:t>
            </a:r>
            <a:r>
              <a:rPr lang="en-US" altLang="zh-CN" b="1" dirty="0">
                <a:ea typeface="宋体" pitchFamily="2" charset="-122"/>
              </a:rPr>
              <a:t>’m</a:t>
            </a:r>
            <a:r>
              <a:rPr lang="en-US" altLang="zh-CN" b="1" baseline="-25000" dirty="0">
                <a:ea typeface="宋体" pitchFamily="2" charset="-122"/>
              </a:rPr>
              <a:t>4</a:t>
            </a:r>
            <a:r>
              <a:rPr lang="en-US" altLang="zh-CN" b="1" dirty="0">
                <a:ea typeface="宋体" pitchFamily="2" charset="-122"/>
              </a:rPr>
              <a:t>’m</a:t>
            </a:r>
            <a:r>
              <a:rPr lang="en-US" altLang="zh-CN" b="1" baseline="-25000" dirty="0">
                <a:ea typeface="宋体" pitchFamily="2" charset="-122"/>
              </a:rPr>
              <a:t>6</a:t>
            </a:r>
            <a:r>
              <a:rPr lang="en-US" altLang="zh-CN" b="1" dirty="0">
                <a:ea typeface="宋体" pitchFamily="2" charset="-122"/>
              </a:rPr>
              <a:t>’)’</a:t>
            </a:r>
          </a:p>
          <a:p>
            <a:pPr eaLnBrk="0" hangingPunct="0">
              <a:spcBef>
                <a:spcPct val="50000"/>
              </a:spcBef>
            </a:pPr>
            <a:r>
              <a:rPr lang="en-US" altLang="zh-CN" b="1" dirty="0">
                <a:ea typeface="宋体" pitchFamily="2" charset="-122"/>
              </a:rPr>
              <a:t>Y</a:t>
            </a:r>
            <a:r>
              <a:rPr lang="en-US" altLang="zh-CN" b="1" baseline="-25000" dirty="0">
                <a:ea typeface="宋体" pitchFamily="2" charset="-122"/>
              </a:rPr>
              <a:t>3</a:t>
            </a:r>
            <a:r>
              <a:rPr lang="en-US" altLang="zh-CN" b="1" dirty="0">
                <a:ea typeface="宋体" pitchFamily="2" charset="-122"/>
              </a:rPr>
              <a:t>= (m</a:t>
            </a:r>
            <a:r>
              <a:rPr lang="en-US" altLang="zh-CN" b="1" baseline="-25000" dirty="0">
                <a:ea typeface="宋体" pitchFamily="2" charset="-122"/>
              </a:rPr>
              <a:t>1</a:t>
            </a:r>
            <a:r>
              <a:rPr lang="en-US" altLang="zh-CN" b="1" dirty="0">
                <a:ea typeface="宋体" pitchFamily="2" charset="-122"/>
              </a:rPr>
              <a:t>’m</a:t>
            </a:r>
            <a:r>
              <a:rPr lang="en-US" altLang="zh-CN" b="1" baseline="-25000" dirty="0">
                <a:ea typeface="宋体" pitchFamily="2" charset="-122"/>
              </a:rPr>
              <a:t>2</a:t>
            </a:r>
            <a:r>
              <a:rPr lang="en-US" altLang="zh-CN" b="1" dirty="0">
                <a:ea typeface="宋体" pitchFamily="2" charset="-122"/>
              </a:rPr>
              <a:t>’m</a:t>
            </a:r>
            <a:r>
              <a:rPr lang="en-US" altLang="zh-CN" b="1" baseline="-25000" dirty="0">
                <a:ea typeface="宋体" pitchFamily="2" charset="-122"/>
              </a:rPr>
              <a:t>5</a:t>
            </a:r>
            <a:r>
              <a:rPr lang="en-US" altLang="zh-CN" b="1" dirty="0">
                <a:ea typeface="宋体" pitchFamily="2" charset="-122"/>
              </a:rPr>
              <a:t>’m</a:t>
            </a:r>
            <a:r>
              <a:rPr lang="en-US" altLang="zh-CN" b="1" baseline="-25000" dirty="0">
                <a:ea typeface="宋体" pitchFamily="2" charset="-122"/>
              </a:rPr>
              <a:t>6</a:t>
            </a:r>
            <a:r>
              <a:rPr lang="en-US" altLang="zh-CN" b="1" dirty="0">
                <a:ea typeface="宋体" pitchFamily="2" charset="-122"/>
              </a:rPr>
              <a:t>’)’</a:t>
            </a:r>
          </a:p>
        </p:txBody>
      </p:sp>
      <p:pic>
        <p:nvPicPr>
          <p:cNvPr id="41994" name="Picture 10"/>
          <p:cNvPicPr>
            <a:picLocks noChangeAspect="1" noChangeArrowheads="1"/>
          </p:cNvPicPr>
          <p:nvPr/>
        </p:nvPicPr>
        <p:blipFill>
          <a:blip r:embed="rId4" cstate="print"/>
          <a:srcRect/>
          <a:stretch>
            <a:fillRect/>
          </a:stretch>
        </p:blipFill>
        <p:spPr bwMode="auto">
          <a:xfrm>
            <a:off x="1116764" y="94920"/>
            <a:ext cx="4296614" cy="26482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1989"/>
                                        </p:tgtEl>
                                        <p:attrNameLst>
                                          <p:attrName>style.visibility</p:attrName>
                                        </p:attrNameLst>
                                      </p:cBhvr>
                                      <p:to>
                                        <p:strVal val="visible"/>
                                      </p:to>
                                    </p:set>
                                    <p:animEffect transition="in" filter="blinds(horizontal)">
                                      <p:cBhvr>
                                        <p:cTn id="11" dur="500"/>
                                        <p:tgtEl>
                                          <p:spTgt spid="4198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1994"/>
                                        </p:tgtEl>
                                        <p:attrNameLst>
                                          <p:attrName>style.visibility</p:attrName>
                                        </p:attrNameLst>
                                      </p:cBhvr>
                                      <p:to>
                                        <p:strVal val="visible"/>
                                      </p:to>
                                    </p:set>
                                  </p:childTnLst>
                                </p:cTn>
                              </p:par>
                              <p:par>
                                <p:cTn id="16" presetID="3" presetClass="entr" presetSubtype="10" fill="hold" grpId="0" nodeType="withEffect">
                                  <p:stCondLst>
                                    <p:cond delay="0"/>
                                  </p:stCondLst>
                                  <p:childTnLst>
                                    <p:set>
                                      <p:cBhvr>
                                        <p:cTn id="17" dur="1" fill="hold">
                                          <p:stCondLst>
                                            <p:cond delay="0"/>
                                          </p:stCondLst>
                                        </p:cTn>
                                        <p:tgtEl>
                                          <p:spTgt spid="41992"/>
                                        </p:tgtEl>
                                        <p:attrNameLst>
                                          <p:attrName>style.visibility</p:attrName>
                                        </p:attrNameLst>
                                      </p:cBhvr>
                                      <p:to>
                                        <p:strVal val="visible"/>
                                      </p:to>
                                    </p:set>
                                    <p:animEffect transition="in" filter="blinds(horizontal)">
                                      <p:cBhvr>
                                        <p:cTn id="18" dur="500"/>
                                        <p:tgtEl>
                                          <p:spTgt spid="41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animBg="1"/>
      <p:bldP spid="4199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52800" y="685800"/>
            <a:ext cx="5486400" cy="533400"/>
          </a:xfrm>
        </p:spPr>
        <p:txBody>
          <a:bodyPr/>
          <a:lstStyle/>
          <a:p>
            <a:r>
              <a:rPr lang="en-US" altLang="zh-CN" sz="3200" b="1" dirty="0"/>
              <a:t>Exercise</a:t>
            </a:r>
            <a:endParaRPr lang="zh-CN" altLang="en-US" sz="3200" b="1" dirty="0"/>
          </a:p>
        </p:txBody>
      </p:sp>
      <p:sp>
        <p:nvSpPr>
          <p:cNvPr id="3" name="内容占位符 2"/>
          <p:cNvSpPr>
            <a:spLocks noGrp="1"/>
          </p:cNvSpPr>
          <p:nvPr>
            <p:ph idx="1"/>
          </p:nvPr>
        </p:nvSpPr>
        <p:spPr>
          <a:xfrm>
            <a:off x="914400" y="2133600"/>
            <a:ext cx="10134600" cy="3992566"/>
          </a:xfrm>
        </p:spPr>
        <p:txBody>
          <a:bodyPr/>
          <a:lstStyle/>
          <a:p>
            <a:pPr marL="342900" lvl="1" indent="-342900">
              <a:buFontTx/>
              <a:buChar char="•"/>
            </a:pPr>
            <a:r>
              <a:rPr lang="en-US" altLang="zh-CN" sz="2800" b="1" dirty="0"/>
              <a:t>Implement the following logic expressions with 74LS138 </a:t>
            </a:r>
          </a:p>
          <a:p>
            <a:pPr marL="742950" lvl="2" indent="-342900">
              <a:lnSpc>
                <a:spcPct val="150000"/>
              </a:lnSpc>
            </a:pPr>
            <a:r>
              <a:rPr lang="en-US" altLang="zh-CN" sz="2800" b="1" dirty="0"/>
              <a:t>X = f(</a:t>
            </a:r>
            <a:r>
              <a:rPr lang="en-US" altLang="zh-CN" sz="2800" b="1" dirty="0" err="1"/>
              <a:t>a,b,c</a:t>
            </a:r>
            <a:r>
              <a:rPr lang="en-US" altLang="zh-CN" sz="2800" b="1" dirty="0"/>
              <a:t>) = </a:t>
            </a:r>
            <a:r>
              <a:rPr lang="en-US" altLang="zh-CN" sz="2800" b="1" dirty="0">
                <a:cs typeface="Times New Roman" charset="0"/>
              </a:rPr>
              <a:t>∑(0,3,5,6,7)  </a:t>
            </a:r>
          </a:p>
          <a:p>
            <a:endParaRPr lang="zh-CN" alt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8" name="Rectangle 5"/>
          <p:cNvSpPr>
            <a:spLocks noChangeArrowheads="1"/>
          </p:cNvSpPr>
          <p:nvPr/>
        </p:nvSpPr>
        <p:spPr bwMode="auto">
          <a:xfrm>
            <a:off x="2096733" y="288232"/>
            <a:ext cx="365196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Full-Adder(</a:t>
            </a:r>
            <a:r>
              <a:rPr lang="zh-CN" altLang="en-US" sz="3200" b="1" dirty="0">
                <a:solidFill>
                  <a:srgbClr val="FFFF99"/>
                </a:solidFill>
                <a:ea typeface="宋体" charset="-122"/>
              </a:rPr>
              <a:t>全加器</a:t>
            </a:r>
            <a:r>
              <a:rPr lang="en-US" altLang="zh-CN" sz="3200" b="1" dirty="0">
                <a:solidFill>
                  <a:srgbClr val="FFFF99"/>
                </a:solidFill>
                <a:ea typeface="宋体" charset="-122"/>
              </a:rPr>
              <a:t>)</a:t>
            </a:r>
          </a:p>
        </p:txBody>
      </p:sp>
      <p:sp>
        <p:nvSpPr>
          <p:cNvPr id="6149" name="Text Box 7"/>
          <p:cNvSpPr txBox="1">
            <a:spLocks noChangeArrowheads="1"/>
          </p:cNvSpPr>
          <p:nvPr/>
        </p:nvSpPr>
        <p:spPr bwMode="auto">
          <a:xfrm>
            <a:off x="1176338" y="1214826"/>
            <a:ext cx="7280276" cy="1815882"/>
          </a:xfrm>
          <a:prstGeom prst="rect">
            <a:avLst/>
          </a:prstGeom>
          <a:solidFill>
            <a:schemeClr val="bg1"/>
          </a:solidFill>
          <a:ln w="28575">
            <a:solidFill>
              <a:srgbClr val="9999FF"/>
            </a:solidFill>
            <a:miter lim="800000"/>
            <a:headEnd/>
            <a:tailEnd/>
          </a:ln>
          <a:effectLst/>
        </p:spPr>
        <p:txBody>
          <a:bodyPr wrap="square">
            <a:spAutoFit/>
          </a:bodyPr>
          <a:lstStyle/>
          <a:p>
            <a:pPr marL="324000" indent="-342900" eaLnBrk="1" hangingPunct="1">
              <a:spcBef>
                <a:spcPts val="0"/>
              </a:spcBef>
              <a:buFont typeface="Arial" panose="020B0604020202020204" pitchFamily="34" charset="0"/>
              <a:buChar char="•"/>
            </a:pPr>
            <a:r>
              <a:rPr lang="en-US" altLang="zh-CN" sz="2800" dirty="0">
                <a:ea typeface="宋体" charset="-122"/>
              </a:rPr>
              <a:t>By contrast, a </a:t>
            </a:r>
            <a:r>
              <a:rPr lang="en-US" altLang="zh-CN" sz="2800" b="1" dirty="0">
                <a:solidFill>
                  <a:srgbClr val="FF0000"/>
                </a:solidFill>
                <a:ea typeface="宋体" charset="-122"/>
              </a:rPr>
              <a:t>full adder</a:t>
            </a:r>
            <a:r>
              <a:rPr lang="en-US" altLang="zh-CN" sz="2800" dirty="0">
                <a:ea typeface="宋体" charset="-122"/>
              </a:rPr>
              <a:t> has </a:t>
            </a:r>
            <a:r>
              <a:rPr lang="en-US" altLang="zh-CN" sz="2800" dirty="0">
                <a:solidFill>
                  <a:srgbClr val="FF0000"/>
                </a:solidFill>
                <a:ea typeface="宋体" charset="-122"/>
              </a:rPr>
              <a:t>three binary inputs</a:t>
            </a:r>
            <a:r>
              <a:rPr lang="en-US" altLang="zh-CN" sz="2800" dirty="0">
                <a:ea typeface="宋体" charset="-122"/>
              </a:rPr>
              <a:t> (</a:t>
            </a:r>
            <a:r>
              <a:rPr lang="en-US" altLang="zh-CN" sz="2800" i="1" dirty="0">
                <a:ea typeface="宋体" charset="-122"/>
              </a:rPr>
              <a:t>A</a:t>
            </a:r>
            <a:r>
              <a:rPr lang="en-US" altLang="zh-CN" sz="2800" dirty="0">
                <a:ea typeface="宋体" charset="-122"/>
              </a:rPr>
              <a:t>, </a:t>
            </a:r>
            <a:r>
              <a:rPr lang="en-US" altLang="zh-CN" sz="2800" i="1" dirty="0">
                <a:ea typeface="宋体" charset="-122"/>
              </a:rPr>
              <a:t>B, </a:t>
            </a:r>
            <a:r>
              <a:rPr lang="en-US" altLang="zh-CN" sz="2800" dirty="0">
                <a:ea typeface="宋体" charset="-122"/>
              </a:rPr>
              <a:t>and Carry in) and </a:t>
            </a:r>
            <a:r>
              <a:rPr lang="en-US" altLang="zh-CN" sz="2800" dirty="0">
                <a:solidFill>
                  <a:srgbClr val="FF0000"/>
                </a:solidFill>
                <a:ea typeface="宋体" charset="-122"/>
              </a:rPr>
              <a:t>two binary outputs </a:t>
            </a:r>
            <a:r>
              <a:rPr lang="en-US" altLang="zh-CN" sz="2800" dirty="0">
                <a:ea typeface="宋体" charset="-122"/>
              </a:rPr>
              <a:t>(Carry out and Sum). </a:t>
            </a:r>
          </a:p>
          <a:p>
            <a:pPr marL="324000" indent="-342900" eaLnBrk="1" hangingPunct="1">
              <a:spcBef>
                <a:spcPts val="0"/>
              </a:spcBef>
              <a:buFont typeface="Arial" panose="020B0604020202020204" pitchFamily="34" charset="0"/>
              <a:buChar char="•"/>
            </a:pPr>
            <a:r>
              <a:rPr lang="en-US" altLang="zh-CN" sz="2800" dirty="0">
                <a:ea typeface="宋体" charset="-122"/>
              </a:rPr>
              <a:t>The truth table summarizes the operation.</a:t>
            </a:r>
          </a:p>
        </p:txBody>
      </p:sp>
      <p:graphicFrame>
        <p:nvGraphicFramePr>
          <p:cNvPr id="6150" name="Object 11"/>
          <p:cNvGraphicFramePr>
            <a:graphicFrameLocks noChangeAspect="1"/>
          </p:cNvGraphicFramePr>
          <p:nvPr>
            <p:extLst>
              <p:ext uri="{D42A27DB-BD31-4B8C-83A1-F6EECF244321}">
                <p14:modId xmlns:p14="http://schemas.microsoft.com/office/powerpoint/2010/main" val="1032575620"/>
              </p:ext>
            </p:extLst>
          </p:nvPr>
        </p:nvGraphicFramePr>
        <p:xfrm>
          <a:off x="9155114" y="298553"/>
          <a:ext cx="2428875" cy="2895600"/>
        </p:xfrm>
        <a:graphic>
          <a:graphicData uri="http://schemas.openxmlformats.org/presentationml/2006/ole">
            <mc:AlternateContent xmlns:mc="http://schemas.openxmlformats.org/markup-compatibility/2006">
              <mc:Choice xmlns:v="urn:schemas-microsoft-com:vml" Requires="v">
                <p:oleObj name="CorelDRAW" r:id="rId3" imgW="1258664" imgH="1499453" progId="">
                  <p:embed/>
                </p:oleObj>
              </mc:Choice>
              <mc:Fallback>
                <p:oleObj name="CorelDRAW" r:id="rId3" imgW="1258664" imgH="1499453" progId="">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5114" y="298553"/>
                        <a:ext cx="24288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3" name="Group 34"/>
          <p:cNvGrpSpPr>
            <a:grpSpLocks/>
          </p:cNvGrpSpPr>
          <p:nvPr/>
        </p:nvGrpSpPr>
        <p:grpSpPr bwMode="auto">
          <a:xfrm>
            <a:off x="2020095" y="4247246"/>
            <a:ext cx="3545327" cy="2029376"/>
            <a:chOff x="1292" y="1298"/>
            <a:chExt cx="2178" cy="1200"/>
          </a:xfrm>
        </p:grpSpPr>
        <p:sp>
          <p:nvSpPr>
            <p:cNvPr id="6182" name="Rectangle 5"/>
            <p:cNvSpPr>
              <a:spLocks noChangeArrowheads="1"/>
            </p:cNvSpPr>
            <p:nvPr/>
          </p:nvSpPr>
          <p:spPr bwMode="auto">
            <a:xfrm>
              <a:off x="2682" y="2162"/>
              <a:ext cx="380"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zh-CN" altLang="en-US">
                  <a:ea typeface="宋体" charset="-122"/>
                </a:rPr>
                <a:t>1</a:t>
              </a:r>
            </a:p>
          </p:txBody>
        </p:sp>
        <p:sp>
          <p:nvSpPr>
            <p:cNvPr id="6183" name="Rectangle 6"/>
            <p:cNvSpPr>
              <a:spLocks noChangeArrowheads="1"/>
            </p:cNvSpPr>
            <p:nvPr/>
          </p:nvSpPr>
          <p:spPr bwMode="auto">
            <a:xfrm>
              <a:off x="2275" y="2162"/>
              <a:ext cx="407"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1</a:t>
              </a:r>
            </a:p>
          </p:txBody>
        </p:sp>
        <p:sp>
          <p:nvSpPr>
            <p:cNvPr id="6184" name="Rectangle 7"/>
            <p:cNvSpPr>
              <a:spLocks noChangeArrowheads="1"/>
            </p:cNvSpPr>
            <p:nvPr/>
          </p:nvSpPr>
          <p:spPr bwMode="auto">
            <a:xfrm>
              <a:off x="1868" y="2162"/>
              <a:ext cx="407"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0</a:t>
              </a:r>
            </a:p>
          </p:txBody>
        </p:sp>
        <p:sp>
          <p:nvSpPr>
            <p:cNvPr id="6185" name="Rectangle 8"/>
            <p:cNvSpPr>
              <a:spLocks noChangeArrowheads="1"/>
            </p:cNvSpPr>
            <p:nvPr/>
          </p:nvSpPr>
          <p:spPr bwMode="auto">
            <a:xfrm>
              <a:off x="3062" y="1826"/>
              <a:ext cx="380"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0</a:t>
              </a:r>
            </a:p>
          </p:txBody>
        </p:sp>
        <p:sp>
          <p:nvSpPr>
            <p:cNvPr id="6186" name="Rectangle 9"/>
            <p:cNvSpPr>
              <a:spLocks noChangeArrowheads="1"/>
            </p:cNvSpPr>
            <p:nvPr/>
          </p:nvSpPr>
          <p:spPr bwMode="auto">
            <a:xfrm>
              <a:off x="2682" y="1826"/>
              <a:ext cx="380"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zh-CN" altLang="en-US">
                  <a:ea typeface="宋体" charset="-122"/>
                </a:rPr>
                <a:t>1</a:t>
              </a:r>
            </a:p>
          </p:txBody>
        </p:sp>
        <p:sp>
          <p:nvSpPr>
            <p:cNvPr id="6187" name="Rectangle 10"/>
            <p:cNvSpPr>
              <a:spLocks noChangeArrowheads="1"/>
            </p:cNvSpPr>
            <p:nvPr/>
          </p:nvSpPr>
          <p:spPr bwMode="auto">
            <a:xfrm>
              <a:off x="2275" y="1826"/>
              <a:ext cx="407"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0</a:t>
              </a:r>
            </a:p>
          </p:txBody>
        </p:sp>
        <p:sp>
          <p:nvSpPr>
            <p:cNvPr id="6188" name="Rectangle 11"/>
            <p:cNvSpPr>
              <a:spLocks noChangeArrowheads="1"/>
            </p:cNvSpPr>
            <p:nvPr/>
          </p:nvSpPr>
          <p:spPr bwMode="auto">
            <a:xfrm>
              <a:off x="1868" y="1826"/>
              <a:ext cx="407"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dirty="0">
                  <a:ea typeface="宋体" charset="-122"/>
                </a:rPr>
                <a:t>0</a:t>
              </a:r>
            </a:p>
          </p:txBody>
        </p:sp>
        <p:sp>
          <p:nvSpPr>
            <p:cNvPr id="6189" name="Line 12"/>
            <p:cNvSpPr>
              <a:spLocks noChangeShapeType="1"/>
            </p:cNvSpPr>
            <p:nvPr/>
          </p:nvSpPr>
          <p:spPr bwMode="auto">
            <a:xfrm>
              <a:off x="1868" y="2162"/>
              <a:ext cx="1574" cy="0"/>
            </a:xfrm>
            <a:prstGeom prst="line">
              <a:avLst/>
            </a:prstGeom>
            <a:noFill/>
            <a:ln w="12700">
              <a:solidFill>
                <a:schemeClr val="bg2"/>
              </a:solidFill>
              <a:round/>
              <a:headEnd type="none" w="sm" len="sm"/>
              <a:tailEnd type="none" w="sm" len="sm"/>
            </a:ln>
            <a:effectLst/>
          </p:spPr>
          <p:txBody>
            <a:bodyPr wrap="none"/>
            <a:lstStyle/>
            <a:p>
              <a:pPr algn="ctr"/>
              <a:endParaRPr lang="zh-CN" altLang="en-US"/>
            </a:p>
          </p:txBody>
        </p:sp>
        <p:sp>
          <p:nvSpPr>
            <p:cNvPr id="6190" name="Line 13"/>
            <p:cNvSpPr>
              <a:spLocks noChangeShapeType="1"/>
            </p:cNvSpPr>
            <p:nvPr/>
          </p:nvSpPr>
          <p:spPr bwMode="auto">
            <a:xfrm>
              <a:off x="1868" y="2498"/>
              <a:ext cx="1574" cy="0"/>
            </a:xfrm>
            <a:prstGeom prst="line">
              <a:avLst/>
            </a:prstGeom>
            <a:noFill/>
            <a:ln w="28575" cap="sq">
              <a:solidFill>
                <a:schemeClr val="bg2"/>
              </a:solidFill>
              <a:round/>
              <a:headEnd type="none" w="sm" len="sm"/>
              <a:tailEnd type="none" w="sm" len="sm"/>
            </a:ln>
            <a:effectLst/>
          </p:spPr>
          <p:txBody>
            <a:bodyPr wrap="none"/>
            <a:lstStyle/>
            <a:p>
              <a:pPr algn="ctr"/>
              <a:endParaRPr lang="zh-CN" altLang="en-US"/>
            </a:p>
          </p:txBody>
        </p:sp>
        <p:sp>
          <p:nvSpPr>
            <p:cNvPr id="6191" name="Line 14"/>
            <p:cNvSpPr>
              <a:spLocks noChangeShapeType="1"/>
            </p:cNvSpPr>
            <p:nvPr/>
          </p:nvSpPr>
          <p:spPr bwMode="auto">
            <a:xfrm>
              <a:off x="1868" y="1826"/>
              <a:ext cx="0" cy="336"/>
            </a:xfrm>
            <a:prstGeom prst="line">
              <a:avLst/>
            </a:prstGeom>
            <a:noFill/>
            <a:ln w="28575">
              <a:solidFill>
                <a:schemeClr val="bg2"/>
              </a:solidFill>
              <a:round/>
              <a:headEnd type="none" w="sm" len="sm"/>
              <a:tailEnd type="none" w="sm" len="sm"/>
            </a:ln>
            <a:effectLst/>
          </p:spPr>
          <p:txBody>
            <a:bodyPr wrap="none"/>
            <a:lstStyle/>
            <a:p>
              <a:pPr algn="ctr"/>
              <a:endParaRPr lang="zh-CN" altLang="en-US"/>
            </a:p>
          </p:txBody>
        </p:sp>
        <p:sp>
          <p:nvSpPr>
            <p:cNvPr id="6192" name="Line 15"/>
            <p:cNvSpPr>
              <a:spLocks noChangeShapeType="1"/>
            </p:cNvSpPr>
            <p:nvPr/>
          </p:nvSpPr>
          <p:spPr bwMode="auto">
            <a:xfrm>
              <a:off x="2275" y="1826"/>
              <a:ext cx="0" cy="672"/>
            </a:xfrm>
            <a:prstGeom prst="line">
              <a:avLst/>
            </a:prstGeom>
            <a:noFill/>
            <a:ln w="12700">
              <a:solidFill>
                <a:schemeClr val="bg2"/>
              </a:solidFill>
              <a:round/>
              <a:headEnd type="none" w="sm" len="sm"/>
              <a:tailEnd type="none" w="sm" len="sm"/>
            </a:ln>
            <a:effectLst/>
          </p:spPr>
          <p:txBody>
            <a:bodyPr wrap="none"/>
            <a:lstStyle/>
            <a:p>
              <a:pPr algn="ctr"/>
              <a:endParaRPr lang="zh-CN" altLang="en-US"/>
            </a:p>
          </p:txBody>
        </p:sp>
        <p:sp>
          <p:nvSpPr>
            <p:cNvPr id="6193" name="Line 16"/>
            <p:cNvSpPr>
              <a:spLocks noChangeShapeType="1"/>
            </p:cNvSpPr>
            <p:nvPr/>
          </p:nvSpPr>
          <p:spPr bwMode="auto">
            <a:xfrm>
              <a:off x="2682" y="1826"/>
              <a:ext cx="0" cy="672"/>
            </a:xfrm>
            <a:prstGeom prst="line">
              <a:avLst/>
            </a:prstGeom>
            <a:noFill/>
            <a:ln w="12700">
              <a:solidFill>
                <a:schemeClr val="bg2"/>
              </a:solidFill>
              <a:round/>
              <a:headEnd type="none" w="sm" len="sm"/>
              <a:tailEnd type="none" w="sm" len="sm"/>
            </a:ln>
            <a:effectLst/>
          </p:spPr>
          <p:txBody>
            <a:bodyPr wrap="none"/>
            <a:lstStyle/>
            <a:p>
              <a:pPr algn="ctr"/>
              <a:endParaRPr lang="zh-CN" altLang="en-US"/>
            </a:p>
          </p:txBody>
        </p:sp>
        <p:sp>
          <p:nvSpPr>
            <p:cNvPr id="6194" name="Line 17"/>
            <p:cNvSpPr>
              <a:spLocks noChangeShapeType="1"/>
            </p:cNvSpPr>
            <p:nvPr/>
          </p:nvSpPr>
          <p:spPr bwMode="auto">
            <a:xfrm>
              <a:off x="3062" y="1826"/>
              <a:ext cx="0" cy="672"/>
            </a:xfrm>
            <a:prstGeom prst="line">
              <a:avLst/>
            </a:prstGeom>
            <a:noFill/>
            <a:ln w="12700">
              <a:solidFill>
                <a:schemeClr val="bg2"/>
              </a:solidFill>
              <a:round/>
              <a:headEnd type="none" w="sm" len="sm"/>
              <a:tailEnd type="none" w="sm" len="sm"/>
            </a:ln>
            <a:effectLst/>
          </p:spPr>
          <p:txBody>
            <a:bodyPr wrap="none"/>
            <a:lstStyle/>
            <a:p>
              <a:pPr algn="ctr"/>
              <a:endParaRPr lang="zh-CN" altLang="en-US"/>
            </a:p>
          </p:txBody>
        </p:sp>
        <p:sp>
          <p:nvSpPr>
            <p:cNvPr id="6195" name="Line 18"/>
            <p:cNvSpPr>
              <a:spLocks noChangeShapeType="1"/>
            </p:cNvSpPr>
            <p:nvPr/>
          </p:nvSpPr>
          <p:spPr bwMode="auto">
            <a:xfrm>
              <a:off x="3442" y="1826"/>
              <a:ext cx="0" cy="672"/>
            </a:xfrm>
            <a:prstGeom prst="line">
              <a:avLst/>
            </a:prstGeom>
            <a:noFill/>
            <a:ln w="28575" cap="sq">
              <a:solidFill>
                <a:schemeClr val="bg2"/>
              </a:solidFill>
              <a:round/>
              <a:headEnd type="none" w="sm" len="sm"/>
              <a:tailEnd type="none" w="sm" len="sm"/>
            </a:ln>
            <a:effectLst/>
          </p:spPr>
          <p:txBody>
            <a:bodyPr wrap="none"/>
            <a:lstStyle/>
            <a:p>
              <a:pPr algn="ctr"/>
              <a:endParaRPr lang="zh-CN" altLang="en-US"/>
            </a:p>
          </p:txBody>
        </p:sp>
        <p:sp>
          <p:nvSpPr>
            <p:cNvPr id="6196" name="Line 19"/>
            <p:cNvSpPr>
              <a:spLocks noChangeShapeType="1"/>
            </p:cNvSpPr>
            <p:nvPr/>
          </p:nvSpPr>
          <p:spPr bwMode="auto">
            <a:xfrm>
              <a:off x="1868" y="1826"/>
              <a:ext cx="1574" cy="0"/>
            </a:xfrm>
            <a:prstGeom prst="line">
              <a:avLst/>
            </a:prstGeom>
            <a:noFill/>
            <a:ln w="28575" cap="sq">
              <a:solidFill>
                <a:schemeClr val="bg2"/>
              </a:solidFill>
              <a:round/>
              <a:headEnd type="none" w="sm" len="sm"/>
              <a:tailEnd type="none" w="sm" len="sm"/>
            </a:ln>
            <a:effectLst/>
          </p:spPr>
          <p:txBody>
            <a:bodyPr wrap="none"/>
            <a:lstStyle/>
            <a:p>
              <a:pPr algn="ctr"/>
              <a:endParaRPr lang="zh-CN" altLang="en-US"/>
            </a:p>
          </p:txBody>
        </p:sp>
        <p:sp>
          <p:nvSpPr>
            <p:cNvPr id="6197" name="Line 20"/>
            <p:cNvSpPr>
              <a:spLocks noChangeShapeType="1"/>
            </p:cNvSpPr>
            <p:nvPr/>
          </p:nvSpPr>
          <p:spPr bwMode="auto">
            <a:xfrm>
              <a:off x="1868" y="2162"/>
              <a:ext cx="0" cy="336"/>
            </a:xfrm>
            <a:prstGeom prst="line">
              <a:avLst/>
            </a:prstGeom>
            <a:noFill/>
            <a:ln w="28575" cap="sq">
              <a:solidFill>
                <a:schemeClr val="bg2"/>
              </a:solidFill>
              <a:round/>
              <a:headEnd type="none" w="sm" len="sm"/>
              <a:tailEnd type="none" w="sm" len="sm"/>
            </a:ln>
            <a:effectLst/>
          </p:spPr>
          <p:txBody>
            <a:bodyPr wrap="none"/>
            <a:lstStyle/>
            <a:p>
              <a:pPr algn="ctr"/>
              <a:endParaRPr lang="zh-CN" altLang="en-US"/>
            </a:p>
          </p:txBody>
        </p:sp>
        <p:sp>
          <p:nvSpPr>
            <p:cNvPr id="6198" name="Line 24"/>
            <p:cNvSpPr>
              <a:spLocks noChangeShapeType="1"/>
            </p:cNvSpPr>
            <p:nvPr/>
          </p:nvSpPr>
          <p:spPr bwMode="auto">
            <a:xfrm flipH="1" flipV="1">
              <a:off x="1580" y="1490"/>
              <a:ext cx="288" cy="336"/>
            </a:xfrm>
            <a:prstGeom prst="line">
              <a:avLst/>
            </a:prstGeom>
            <a:noFill/>
            <a:ln w="9525">
              <a:solidFill>
                <a:srgbClr val="000000"/>
              </a:solidFill>
              <a:round/>
              <a:headEnd/>
              <a:tailEnd/>
            </a:ln>
            <a:effectLst/>
          </p:spPr>
          <p:txBody>
            <a:bodyPr/>
            <a:lstStyle/>
            <a:p>
              <a:pPr algn="ctr"/>
              <a:endParaRPr lang="zh-CN" altLang="en-US"/>
            </a:p>
          </p:txBody>
        </p:sp>
        <p:sp>
          <p:nvSpPr>
            <p:cNvPr id="6199" name="Text Box 25"/>
            <p:cNvSpPr txBox="1">
              <a:spLocks noChangeArrowheads="1"/>
            </p:cNvSpPr>
            <p:nvPr/>
          </p:nvSpPr>
          <p:spPr bwMode="auto">
            <a:xfrm>
              <a:off x="1484" y="1394"/>
              <a:ext cx="528" cy="218"/>
            </a:xfrm>
            <a:prstGeom prst="rect">
              <a:avLst/>
            </a:prstGeom>
            <a:noFill/>
            <a:ln w="9525" algn="ctr">
              <a:noFill/>
              <a:miter lim="800000"/>
              <a:headEnd/>
              <a:tailEnd/>
            </a:ln>
            <a:effectLst/>
          </p:spPr>
          <p:txBody>
            <a:bodyPr>
              <a:spAutoFit/>
            </a:bodyPr>
            <a:lstStyle/>
            <a:p>
              <a:pPr algn="ctr">
                <a:lnSpc>
                  <a:spcPct val="90000"/>
                </a:lnSpc>
                <a:spcBef>
                  <a:spcPct val="50000"/>
                </a:spcBef>
                <a:buSzPct val="100000"/>
                <a:buFont typeface="Arial" charset="0"/>
                <a:buNone/>
              </a:pPr>
              <a:r>
                <a:rPr lang="en-US" altLang="zh-CN" sz="2000" b="1" dirty="0">
                  <a:latin typeface="Comic Sans MS" pitchFamily="66" charset="0"/>
                  <a:ea typeface="宋体" charset="-122"/>
                </a:rPr>
                <a:t>AB</a:t>
              </a:r>
              <a:endParaRPr lang="en-US" altLang="zh-CN" b="1" baseline="-25000" dirty="0">
                <a:ea typeface="宋体" charset="-122"/>
              </a:endParaRPr>
            </a:p>
          </p:txBody>
        </p:sp>
        <p:sp>
          <p:nvSpPr>
            <p:cNvPr id="6200" name="Text Box 26"/>
            <p:cNvSpPr txBox="1">
              <a:spLocks noChangeArrowheads="1"/>
            </p:cNvSpPr>
            <p:nvPr/>
          </p:nvSpPr>
          <p:spPr bwMode="auto">
            <a:xfrm>
              <a:off x="1292" y="1490"/>
              <a:ext cx="528" cy="218"/>
            </a:xfrm>
            <a:prstGeom prst="rect">
              <a:avLst/>
            </a:prstGeom>
            <a:noFill/>
            <a:ln w="9525" algn="ctr">
              <a:noFill/>
              <a:miter lim="800000"/>
              <a:headEnd/>
              <a:tailEnd/>
            </a:ln>
            <a:effectLst/>
          </p:spPr>
          <p:txBody>
            <a:bodyPr>
              <a:spAutoFit/>
            </a:bodyPr>
            <a:lstStyle/>
            <a:p>
              <a:pPr algn="ctr">
                <a:lnSpc>
                  <a:spcPct val="90000"/>
                </a:lnSpc>
                <a:spcBef>
                  <a:spcPct val="50000"/>
                </a:spcBef>
                <a:buSzPct val="100000"/>
                <a:buFont typeface="Arial" charset="0"/>
                <a:buNone/>
              </a:pPr>
              <a:r>
                <a:rPr lang="en-US" altLang="zh-CN" sz="2000" b="1" dirty="0" err="1">
                  <a:latin typeface="Comic Sans MS" pitchFamily="66" charset="0"/>
                  <a:ea typeface="宋体" charset="-122"/>
                </a:rPr>
                <a:t>C</a:t>
              </a:r>
              <a:r>
                <a:rPr lang="en-US" altLang="zh-CN" sz="2000" b="1" baseline="-25000" dirty="0" err="1">
                  <a:latin typeface="Comic Sans MS" pitchFamily="66" charset="0"/>
                  <a:ea typeface="宋体" charset="-122"/>
                </a:rPr>
                <a:t>in</a:t>
              </a:r>
              <a:endParaRPr lang="en-US" altLang="zh-CN" sz="2000" b="1" baseline="-25000" dirty="0">
                <a:ea typeface="宋体" charset="-122"/>
              </a:endParaRPr>
            </a:p>
          </p:txBody>
        </p:sp>
        <p:sp>
          <p:nvSpPr>
            <p:cNvPr id="6201" name="Rectangle 27"/>
            <p:cNvSpPr>
              <a:spLocks noChangeArrowheads="1"/>
            </p:cNvSpPr>
            <p:nvPr/>
          </p:nvSpPr>
          <p:spPr bwMode="auto">
            <a:xfrm>
              <a:off x="3030" y="1298"/>
              <a:ext cx="374" cy="554"/>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10</a:t>
              </a:r>
            </a:p>
          </p:txBody>
        </p:sp>
        <p:sp>
          <p:nvSpPr>
            <p:cNvPr id="6202" name="Rectangle 28"/>
            <p:cNvSpPr>
              <a:spLocks noChangeArrowheads="1"/>
            </p:cNvSpPr>
            <p:nvPr/>
          </p:nvSpPr>
          <p:spPr bwMode="auto">
            <a:xfrm>
              <a:off x="2636" y="1298"/>
              <a:ext cx="459" cy="554"/>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11</a:t>
              </a:r>
            </a:p>
          </p:txBody>
        </p:sp>
        <p:sp>
          <p:nvSpPr>
            <p:cNvPr id="6203" name="Rectangle 29"/>
            <p:cNvSpPr>
              <a:spLocks noChangeArrowheads="1"/>
            </p:cNvSpPr>
            <p:nvPr/>
          </p:nvSpPr>
          <p:spPr bwMode="auto">
            <a:xfrm>
              <a:off x="2252" y="1298"/>
              <a:ext cx="432" cy="554"/>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01</a:t>
              </a:r>
            </a:p>
          </p:txBody>
        </p:sp>
        <p:sp>
          <p:nvSpPr>
            <p:cNvPr id="6204" name="Rectangle 30"/>
            <p:cNvSpPr>
              <a:spLocks noChangeArrowheads="1"/>
            </p:cNvSpPr>
            <p:nvPr/>
          </p:nvSpPr>
          <p:spPr bwMode="auto">
            <a:xfrm>
              <a:off x="1868" y="1298"/>
              <a:ext cx="384" cy="57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dirty="0">
                <a:ea typeface="宋体" charset="-122"/>
              </a:endParaRPr>
            </a:p>
            <a:p>
              <a:pPr algn="ctr" eaLnBrk="1" hangingPunct="1">
                <a:spcBef>
                  <a:spcPct val="20000"/>
                </a:spcBef>
                <a:buClr>
                  <a:schemeClr val="accent1"/>
                </a:buClr>
                <a:buSzPct val="80000"/>
                <a:buFont typeface="Wingdings" pitchFamily="2" charset="2"/>
                <a:buNone/>
              </a:pPr>
              <a:r>
                <a:rPr lang="zh-CN" altLang="en-US" sz="2000" dirty="0">
                  <a:ea typeface="宋体" charset="-122"/>
                </a:rPr>
                <a:t>00</a:t>
              </a:r>
            </a:p>
          </p:txBody>
        </p:sp>
        <p:sp>
          <p:nvSpPr>
            <p:cNvPr id="6205" name="Rectangle 31"/>
            <p:cNvSpPr>
              <a:spLocks noChangeArrowheads="1"/>
            </p:cNvSpPr>
            <p:nvPr/>
          </p:nvSpPr>
          <p:spPr bwMode="auto">
            <a:xfrm>
              <a:off x="1532" y="1922"/>
              <a:ext cx="384" cy="57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1</a:t>
              </a:r>
            </a:p>
          </p:txBody>
        </p:sp>
        <p:sp>
          <p:nvSpPr>
            <p:cNvPr id="6206" name="Rectangle 32"/>
            <p:cNvSpPr>
              <a:spLocks noChangeArrowheads="1"/>
            </p:cNvSpPr>
            <p:nvPr/>
          </p:nvSpPr>
          <p:spPr bwMode="auto">
            <a:xfrm>
              <a:off x="1532" y="1603"/>
              <a:ext cx="384" cy="581"/>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0</a:t>
              </a:r>
            </a:p>
          </p:txBody>
        </p:sp>
        <p:sp>
          <p:nvSpPr>
            <p:cNvPr id="6207" name="Rectangle 33"/>
            <p:cNvSpPr>
              <a:spLocks noChangeArrowheads="1"/>
            </p:cNvSpPr>
            <p:nvPr/>
          </p:nvSpPr>
          <p:spPr bwMode="auto">
            <a:xfrm>
              <a:off x="3063" y="2160"/>
              <a:ext cx="407"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1</a:t>
              </a:r>
            </a:p>
          </p:txBody>
        </p:sp>
      </p:grpSp>
      <p:sp>
        <p:nvSpPr>
          <p:cNvPr id="60" name="Oval 64"/>
          <p:cNvSpPr>
            <a:spLocks noChangeArrowheads="1"/>
          </p:cNvSpPr>
          <p:nvPr/>
        </p:nvSpPr>
        <p:spPr bwMode="auto">
          <a:xfrm>
            <a:off x="4393134" y="5181247"/>
            <a:ext cx="431800" cy="1008063"/>
          </a:xfrm>
          <a:prstGeom prst="ellipse">
            <a:avLst/>
          </a:prstGeom>
          <a:noFill/>
          <a:ln w="19050">
            <a:solidFill>
              <a:srgbClr val="FF0000"/>
            </a:solidFill>
            <a:round/>
            <a:headEnd/>
            <a:tailEnd/>
          </a:ln>
          <a:effectLst/>
        </p:spPr>
        <p:txBody>
          <a:bodyPr wrap="none" anchor="ctr"/>
          <a:lstStyle/>
          <a:p>
            <a:endParaRPr lang="zh-CN" altLang="en-US">
              <a:ea typeface="宋体" charset="-122"/>
            </a:endParaRPr>
          </a:p>
        </p:txBody>
      </p:sp>
      <p:grpSp>
        <p:nvGrpSpPr>
          <p:cNvPr id="63" name="Group 35"/>
          <p:cNvGrpSpPr>
            <a:grpSpLocks/>
          </p:cNvGrpSpPr>
          <p:nvPr/>
        </p:nvGrpSpPr>
        <p:grpSpPr bwMode="auto">
          <a:xfrm>
            <a:off x="6292851" y="4343400"/>
            <a:ext cx="3457575" cy="1905000"/>
            <a:chOff x="1292" y="1298"/>
            <a:chExt cx="2178" cy="1200"/>
          </a:xfrm>
        </p:grpSpPr>
        <p:sp>
          <p:nvSpPr>
            <p:cNvPr id="6156" name="Rectangle 36"/>
            <p:cNvSpPr>
              <a:spLocks noChangeArrowheads="1"/>
            </p:cNvSpPr>
            <p:nvPr/>
          </p:nvSpPr>
          <p:spPr bwMode="auto">
            <a:xfrm>
              <a:off x="2682" y="2162"/>
              <a:ext cx="380"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zh-CN" altLang="en-US">
                  <a:ea typeface="宋体" charset="-122"/>
                </a:rPr>
                <a:t>1</a:t>
              </a:r>
            </a:p>
          </p:txBody>
        </p:sp>
        <p:sp>
          <p:nvSpPr>
            <p:cNvPr id="6157" name="Rectangle 37"/>
            <p:cNvSpPr>
              <a:spLocks noChangeArrowheads="1"/>
            </p:cNvSpPr>
            <p:nvPr/>
          </p:nvSpPr>
          <p:spPr bwMode="auto">
            <a:xfrm>
              <a:off x="2275" y="2162"/>
              <a:ext cx="407"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0</a:t>
              </a:r>
            </a:p>
          </p:txBody>
        </p:sp>
        <p:sp>
          <p:nvSpPr>
            <p:cNvPr id="6158" name="Rectangle 38"/>
            <p:cNvSpPr>
              <a:spLocks noChangeArrowheads="1"/>
            </p:cNvSpPr>
            <p:nvPr/>
          </p:nvSpPr>
          <p:spPr bwMode="auto">
            <a:xfrm>
              <a:off x="1868" y="2162"/>
              <a:ext cx="407"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1</a:t>
              </a:r>
            </a:p>
          </p:txBody>
        </p:sp>
        <p:sp>
          <p:nvSpPr>
            <p:cNvPr id="6159" name="Rectangle 39"/>
            <p:cNvSpPr>
              <a:spLocks noChangeArrowheads="1"/>
            </p:cNvSpPr>
            <p:nvPr/>
          </p:nvSpPr>
          <p:spPr bwMode="auto">
            <a:xfrm>
              <a:off x="3062" y="1826"/>
              <a:ext cx="380"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1</a:t>
              </a:r>
            </a:p>
          </p:txBody>
        </p:sp>
        <p:sp>
          <p:nvSpPr>
            <p:cNvPr id="6160" name="Rectangle 40"/>
            <p:cNvSpPr>
              <a:spLocks noChangeArrowheads="1"/>
            </p:cNvSpPr>
            <p:nvPr/>
          </p:nvSpPr>
          <p:spPr bwMode="auto">
            <a:xfrm>
              <a:off x="2682" y="1826"/>
              <a:ext cx="380"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0</a:t>
              </a:r>
            </a:p>
          </p:txBody>
        </p:sp>
        <p:sp>
          <p:nvSpPr>
            <p:cNvPr id="6161" name="Rectangle 41"/>
            <p:cNvSpPr>
              <a:spLocks noChangeArrowheads="1"/>
            </p:cNvSpPr>
            <p:nvPr/>
          </p:nvSpPr>
          <p:spPr bwMode="auto">
            <a:xfrm>
              <a:off x="2275" y="1826"/>
              <a:ext cx="407"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1</a:t>
              </a:r>
            </a:p>
          </p:txBody>
        </p:sp>
        <p:sp>
          <p:nvSpPr>
            <p:cNvPr id="6162" name="Rectangle 42"/>
            <p:cNvSpPr>
              <a:spLocks noChangeArrowheads="1"/>
            </p:cNvSpPr>
            <p:nvPr/>
          </p:nvSpPr>
          <p:spPr bwMode="auto">
            <a:xfrm>
              <a:off x="1868" y="1826"/>
              <a:ext cx="407"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0</a:t>
              </a:r>
            </a:p>
          </p:txBody>
        </p:sp>
        <p:sp>
          <p:nvSpPr>
            <p:cNvPr id="6163" name="Line 43"/>
            <p:cNvSpPr>
              <a:spLocks noChangeShapeType="1"/>
            </p:cNvSpPr>
            <p:nvPr/>
          </p:nvSpPr>
          <p:spPr bwMode="auto">
            <a:xfrm>
              <a:off x="1868" y="2162"/>
              <a:ext cx="1574" cy="0"/>
            </a:xfrm>
            <a:prstGeom prst="line">
              <a:avLst/>
            </a:prstGeom>
            <a:noFill/>
            <a:ln w="12700">
              <a:solidFill>
                <a:schemeClr val="bg2"/>
              </a:solidFill>
              <a:round/>
              <a:headEnd type="none" w="sm" len="sm"/>
              <a:tailEnd type="none" w="sm" len="sm"/>
            </a:ln>
            <a:effectLst/>
          </p:spPr>
          <p:txBody>
            <a:bodyPr wrap="none"/>
            <a:lstStyle/>
            <a:p>
              <a:pPr algn="ctr"/>
              <a:endParaRPr lang="zh-CN" altLang="en-US"/>
            </a:p>
          </p:txBody>
        </p:sp>
        <p:sp>
          <p:nvSpPr>
            <p:cNvPr id="6164" name="Line 44"/>
            <p:cNvSpPr>
              <a:spLocks noChangeShapeType="1"/>
            </p:cNvSpPr>
            <p:nvPr/>
          </p:nvSpPr>
          <p:spPr bwMode="auto">
            <a:xfrm>
              <a:off x="1868" y="2498"/>
              <a:ext cx="1574" cy="0"/>
            </a:xfrm>
            <a:prstGeom prst="line">
              <a:avLst/>
            </a:prstGeom>
            <a:noFill/>
            <a:ln w="28575" cap="sq">
              <a:solidFill>
                <a:schemeClr val="bg2"/>
              </a:solidFill>
              <a:round/>
              <a:headEnd type="none" w="sm" len="sm"/>
              <a:tailEnd type="none" w="sm" len="sm"/>
            </a:ln>
            <a:effectLst/>
          </p:spPr>
          <p:txBody>
            <a:bodyPr wrap="none"/>
            <a:lstStyle/>
            <a:p>
              <a:pPr algn="ctr"/>
              <a:endParaRPr lang="zh-CN" altLang="en-US"/>
            </a:p>
          </p:txBody>
        </p:sp>
        <p:sp>
          <p:nvSpPr>
            <p:cNvPr id="6165" name="Line 45"/>
            <p:cNvSpPr>
              <a:spLocks noChangeShapeType="1"/>
            </p:cNvSpPr>
            <p:nvPr/>
          </p:nvSpPr>
          <p:spPr bwMode="auto">
            <a:xfrm>
              <a:off x="1868" y="1826"/>
              <a:ext cx="0" cy="336"/>
            </a:xfrm>
            <a:prstGeom prst="line">
              <a:avLst/>
            </a:prstGeom>
            <a:noFill/>
            <a:ln w="28575">
              <a:solidFill>
                <a:schemeClr val="bg2"/>
              </a:solidFill>
              <a:round/>
              <a:headEnd type="none" w="sm" len="sm"/>
              <a:tailEnd type="none" w="sm" len="sm"/>
            </a:ln>
            <a:effectLst/>
          </p:spPr>
          <p:txBody>
            <a:bodyPr wrap="none"/>
            <a:lstStyle/>
            <a:p>
              <a:pPr algn="ctr"/>
              <a:endParaRPr lang="zh-CN" altLang="en-US"/>
            </a:p>
          </p:txBody>
        </p:sp>
        <p:sp>
          <p:nvSpPr>
            <p:cNvPr id="6166" name="Line 46"/>
            <p:cNvSpPr>
              <a:spLocks noChangeShapeType="1"/>
            </p:cNvSpPr>
            <p:nvPr/>
          </p:nvSpPr>
          <p:spPr bwMode="auto">
            <a:xfrm>
              <a:off x="2275" y="1826"/>
              <a:ext cx="0" cy="672"/>
            </a:xfrm>
            <a:prstGeom prst="line">
              <a:avLst/>
            </a:prstGeom>
            <a:noFill/>
            <a:ln w="12700">
              <a:solidFill>
                <a:schemeClr val="bg2"/>
              </a:solidFill>
              <a:round/>
              <a:headEnd type="none" w="sm" len="sm"/>
              <a:tailEnd type="none" w="sm" len="sm"/>
            </a:ln>
            <a:effectLst/>
          </p:spPr>
          <p:txBody>
            <a:bodyPr wrap="none"/>
            <a:lstStyle/>
            <a:p>
              <a:pPr algn="ctr"/>
              <a:endParaRPr lang="zh-CN" altLang="en-US"/>
            </a:p>
          </p:txBody>
        </p:sp>
        <p:sp>
          <p:nvSpPr>
            <p:cNvPr id="6167" name="Line 47"/>
            <p:cNvSpPr>
              <a:spLocks noChangeShapeType="1"/>
            </p:cNvSpPr>
            <p:nvPr/>
          </p:nvSpPr>
          <p:spPr bwMode="auto">
            <a:xfrm>
              <a:off x="2682" y="1826"/>
              <a:ext cx="0" cy="672"/>
            </a:xfrm>
            <a:prstGeom prst="line">
              <a:avLst/>
            </a:prstGeom>
            <a:noFill/>
            <a:ln w="12700">
              <a:solidFill>
                <a:schemeClr val="bg2"/>
              </a:solidFill>
              <a:round/>
              <a:headEnd type="none" w="sm" len="sm"/>
              <a:tailEnd type="none" w="sm" len="sm"/>
            </a:ln>
            <a:effectLst/>
          </p:spPr>
          <p:txBody>
            <a:bodyPr wrap="none"/>
            <a:lstStyle/>
            <a:p>
              <a:pPr algn="ctr"/>
              <a:endParaRPr lang="zh-CN" altLang="en-US"/>
            </a:p>
          </p:txBody>
        </p:sp>
        <p:sp>
          <p:nvSpPr>
            <p:cNvPr id="6168" name="Line 48"/>
            <p:cNvSpPr>
              <a:spLocks noChangeShapeType="1"/>
            </p:cNvSpPr>
            <p:nvPr/>
          </p:nvSpPr>
          <p:spPr bwMode="auto">
            <a:xfrm>
              <a:off x="3062" y="1826"/>
              <a:ext cx="0" cy="672"/>
            </a:xfrm>
            <a:prstGeom prst="line">
              <a:avLst/>
            </a:prstGeom>
            <a:noFill/>
            <a:ln w="12700">
              <a:solidFill>
                <a:schemeClr val="bg2"/>
              </a:solidFill>
              <a:round/>
              <a:headEnd type="none" w="sm" len="sm"/>
              <a:tailEnd type="none" w="sm" len="sm"/>
            </a:ln>
            <a:effectLst/>
          </p:spPr>
          <p:txBody>
            <a:bodyPr wrap="none"/>
            <a:lstStyle/>
            <a:p>
              <a:pPr algn="ctr"/>
              <a:endParaRPr lang="zh-CN" altLang="en-US"/>
            </a:p>
          </p:txBody>
        </p:sp>
        <p:sp>
          <p:nvSpPr>
            <p:cNvPr id="6169" name="Line 49"/>
            <p:cNvSpPr>
              <a:spLocks noChangeShapeType="1"/>
            </p:cNvSpPr>
            <p:nvPr/>
          </p:nvSpPr>
          <p:spPr bwMode="auto">
            <a:xfrm>
              <a:off x="3442" y="1826"/>
              <a:ext cx="0" cy="672"/>
            </a:xfrm>
            <a:prstGeom prst="line">
              <a:avLst/>
            </a:prstGeom>
            <a:noFill/>
            <a:ln w="28575" cap="sq">
              <a:solidFill>
                <a:schemeClr val="bg2"/>
              </a:solidFill>
              <a:round/>
              <a:headEnd type="none" w="sm" len="sm"/>
              <a:tailEnd type="none" w="sm" len="sm"/>
            </a:ln>
            <a:effectLst/>
          </p:spPr>
          <p:txBody>
            <a:bodyPr wrap="none"/>
            <a:lstStyle/>
            <a:p>
              <a:pPr algn="ctr"/>
              <a:endParaRPr lang="zh-CN" altLang="en-US"/>
            </a:p>
          </p:txBody>
        </p:sp>
        <p:sp>
          <p:nvSpPr>
            <p:cNvPr id="6170" name="Line 50"/>
            <p:cNvSpPr>
              <a:spLocks noChangeShapeType="1"/>
            </p:cNvSpPr>
            <p:nvPr/>
          </p:nvSpPr>
          <p:spPr bwMode="auto">
            <a:xfrm>
              <a:off x="1868" y="1826"/>
              <a:ext cx="1574" cy="0"/>
            </a:xfrm>
            <a:prstGeom prst="line">
              <a:avLst/>
            </a:prstGeom>
            <a:noFill/>
            <a:ln w="28575" cap="sq">
              <a:solidFill>
                <a:schemeClr val="bg2"/>
              </a:solidFill>
              <a:round/>
              <a:headEnd type="none" w="sm" len="sm"/>
              <a:tailEnd type="none" w="sm" len="sm"/>
            </a:ln>
            <a:effectLst/>
          </p:spPr>
          <p:txBody>
            <a:bodyPr wrap="none"/>
            <a:lstStyle/>
            <a:p>
              <a:pPr algn="ctr"/>
              <a:endParaRPr lang="zh-CN" altLang="en-US"/>
            </a:p>
          </p:txBody>
        </p:sp>
        <p:sp>
          <p:nvSpPr>
            <p:cNvPr id="6171" name="Line 51"/>
            <p:cNvSpPr>
              <a:spLocks noChangeShapeType="1"/>
            </p:cNvSpPr>
            <p:nvPr/>
          </p:nvSpPr>
          <p:spPr bwMode="auto">
            <a:xfrm>
              <a:off x="1868" y="2162"/>
              <a:ext cx="0" cy="336"/>
            </a:xfrm>
            <a:prstGeom prst="line">
              <a:avLst/>
            </a:prstGeom>
            <a:noFill/>
            <a:ln w="28575" cap="sq">
              <a:solidFill>
                <a:schemeClr val="bg2"/>
              </a:solidFill>
              <a:round/>
              <a:headEnd type="none" w="sm" len="sm"/>
              <a:tailEnd type="none" w="sm" len="sm"/>
            </a:ln>
            <a:effectLst/>
          </p:spPr>
          <p:txBody>
            <a:bodyPr wrap="none"/>
            <a:lstStyle/>
            <a:p>
              <a:pPr algn="ctr"/>
              <a:endParaRPr lang="zh-CN" altLang="en-US"/>
            </a:p>
          </p:txBody>
        </p:sp>
        <p:sp>
          <p:nvSpPr>
            <p:cNvPr id="6172" name="Line 52"/>
            <p:cNvSpPr>
              <a:spLocks noChangeShapeType="1"/>
            </p:cNvSpPr>
            <p:nvPr/>
          </p:nvSpPr>
          <p:spPr bwMode="auto">
            <a:xfrm flipH="1" flipV="1">
              <a:off x="1580" y="1490"/>
              <a:ext cx="288" cy="336"/>
            </a:xfrm>
            <a:prstGeom prst="line">
              <a:avLst/>
            </a:prstGeom>
            <a:noFill/>
            <a:ln w="9525">
              <a:solidFill>
                <a:srgbClr val="000000"/>
              </a:solidFill>
              <a:round/>
              <a:headEnd/>
              <a:tailEnd/>
            </a:ln>
            <a:effectLst/>
          </p:spPr>
          <p:txBody>
            <a:bodyPr/>
            <a:lstStyle/>
            <a:p>
              <a:pPr algn="ctr"/>
              <a:endParaRPr lang="zh-CN" altLang="en-US"/>
            </a:p>
          </p:txBody>
        </p:sp>
        <p:sp>
          <p:nvSpPr>
            <p:cNvPr id="6173" name="Text Box 53"/>
            <p:cNvSpPr txBox="1">
              <a:spLocks noChangeArrowheads="1"/>
            </p:cNvSpPr>
            <p:nvPr/>
          </p:nvSpPr>
          <p:spPr bwMode="auto">
            <a:xfrm>
              <a:off x="1484" y="1394"/>
              <a:ext cx="528" cy="231"/>
            </a:xfrm>
            <a:prstGeom prst="rect">
              <a:avLst/>
            </a:prstGeom>
            <a:noFill/>
            <a:ln w="9525" algn="ctr">
              <a:noFill/>
              <a:miter lim="800000"/>
              <a:headEnd/>
              <a:tailEnd/>
            </a:ln>
            <a:effectLst/>
          </p:spPr>
          <p:txBody>
            <a:bodyPr>
              <a:spAutoFit/>
            </a:bodyPr>
            <a:lstStyle/>
            <a:p>
              <a:pPr algn="ctr">
                <a:lnSpc>
                  <a:spcPct val="90000"/>
                </a:lnSpc>
                <a:spcBef>
                  <a:spcPct val="50000"/>
                </a:spcBef>
                <a:buSzPct val="100000"/>
                <a:buFont typeface="Arial" charset="0"/>
                <a:buNone/>
              </a:pPr>
              <a:r>
                <a:rPr lang="en-US" altLang="zh-CN" sz="2000" b="1" dirty="0">
                  <a:latin typeface="Comic Sans MS" pitchFamily="66" charset="0"/>
                  <a:ea typeface="宋体" charset="-122"/>
                </a:rPr>
                <a:t>AB</a:t>
              </a:r>
              <a:endParaRPr lang="en-US" altLang="zh-CN" sz="2000" b="1" baseline="-25000" dirty="0">
                <a:latin typeface="Comic Sans MS" pitchFamily="66" charset="0"/>
                <a:ea typeface="宋体" charset="-122"/>
              </a:endParaRPr>
            </a:p>
          </p:txBody>
        </p:sp>
        <p:sp>
          <p:nvSpPr>
            <p:cNvPr id="6174" name="Text Box 54"/>
            <p:cNvSpPr txBox="1">
              <a:spLocks noChangeArrowheads="1"/>
            </p:cNvSpPr>
            <p:nvPr/>
          </p:nvSpPr>
          <p:spPr bwMode="auto">
            <a:xfrm>
              <a:off x="1292" y="1490"/>
              <a:ext cx="528" cy="233"/>
            </a:xfrm>
            <a:prstGeom prst="rect">
              <a:avLst/>
            </a:prstGeom>
            <a:noFill/>
            <a:ln w="9525" algn="ctr">
              <a:noFill/>
              <a:miter lim="800000"/>
              <a:headEnd/>
              <a:tailEnd/>
            </a:ln>
            <a:effectLst/>
          </p:spPr>
          <p:txBody>
            <a:bodyPr>
              <a:spAutoFit/>
            </a:bodyPr>
            <a:lstStyle/>
            <a:p>
              <a:pPr algn="ctr">
                <a:lnSpc>
                  <a:spcPct val="90000"/>
                </a:lnSpc>
                <a:spcBef>
                  <a:spcPct val="50000"/>
                </a:spcBef>
                <a:buSzPct val="100000"/>
              </a:pPr>
              <a:r>
                <a:rPr lang="en-US" altLang="zh-CN" sz="2000" b="1" dirty="0" err="1">
                  <a:latin typeface="Comic Sans MS" pitchFamily="66" charset="0"/>
                  <a:ea typeface="宋体" charset="-122"/>
                </a:rPr>
                <a:t>C</a:t>
              </a:r>
              <a:r>
                <a:rPr lang="en-US" altLang="zh-CN" sz="2000" b="1" baseline="-25000" dirty="0" err="1">
                  <a:latin typeface="Comic Sans MS" pitchFamily="66" charset="0"/>
                  <a:ea typeface="宋体" charset="-122"/>
                </a:rPr>
                <a:t>in</a:t>
              </a:r>
              <a:endParaRPr lang="en-US" altLang="zh-CN" sz="2000" b="1" baseline="-25000" dirty="0">
                <a:ea typeface="宋体" charset="-122"/>
              </a:endParaRPr>
            </a:p>
          </p:txBody>
        </p:sp>
        <p:sp>
          <p:nvSpPr>
            <p:cNvPr id="6175" name="Rectangle 55"/>
            <p:cNvSpPr>
              <a:spLocks noChangeArrowheads="1"/>
            </p:cNvSpPr>
            <p:nvPr/>
          </p:nvSpPr>
          <p:spPr bwMode="auto">
            <a:xfrm>
              <a:off x="3030" y="1298"/>
              <a:ext cx="374" cy="554"/>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10</a:t>
              </a:r>
            </a:p>
          </p:txBody>
        </p:sp>
        <p:sp>
          <p:nvSpPr>
            <p:cNvPr id="6176" name="Rectangle 56"/>
            <p:cNvSpPr>
              <a:spLocks noChangeArrowheads="1"/>
            </p:cNvSpPr>
            <p:nvPr/>
          </p:nvSpPr>
          <p:spPr bwMode="auto">
            <a:xfrm>
              <a:off x="2636" y="1298"/>
              <a:ext cx="459" cy="554"/>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11</a:t>
              </a:r>
            </a:p>
          </p:txBody>
        </p:sp>
        <p:sp>
          <p:nvSpPr>
            <p:cNvPr id="6177" name="Rectangle 57"/>
            <p:cNvSpPr>
              <a:spLocks noChangeArrowheads="1"/>
            </p:cNvSpPr>
            <p:nvPr/>
          </p:nvSpPr>
          <p:spPr bwMode="auto">
            <a:xfrm>
              <a:off x="2252" y="1298"/>
              <a:ext cx="432" cy="554"/>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01</a:t>
              </a:r>
            </a:p>
          </p:txBody>
        </p:sp>
        <p:sp>
          <p:nvSpPr>
            <p:cNvPr id="6178" name="Rectangle 58"/>
            <p:cNvSpPr>
              <a:spLocks noChangeArrowheads="1"/>
            </p:cNvSpPr>
            <p:nvPr/>
          </p:nvSpPr>
          <p:spPr bwMode="auto">
            <a:xfrm>
              <a:off x="1868" y="1298"/>
              <a:ext cx="384" cy="57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00</a:t>
              </a:r>
            </a:p>
          </p:txBody>
        </p:sp>
        <p:sp>
          <p:nvSpPr>
            <p:cNvPr id="6179" name="Rectangle 59"/>
            <p:cNvSpPr>
              <a:spLocks noChangeArrowheads="1"/>
            </p:cNvSpPr>
            <p:nvPr/>
          </p:nvSpPr>
          <p:spPr bwMode="auto">
            <a:xfrm>
              <a:off x="1532" y="1922"/>
              <a:ext cx="384" cy="57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a:ea typeface="宋体" charset="-122"/>
              </a:endParaRPr>
            </a:p>
            <a:p>
              <a:pPr algn="ctr" eaLnBrk="1" hangingPunct="1">
                <a:spcBef>
                  <a:spcPct val="20000"/>
                </a:spcBef>
                <a:buClr>
                  <a:schemeClr val="accent1"/>
                </a:buClr>
                <a:buSzPct val="80000"/>
                <a:buFont typeface="Wingdings" pitchFamily="2" charset="2"/>
                <a:buNone/>
              </a:pPr>
              <a:r>
                <a:rPr lang="zh-CN" altLang="en-US" sz="2000">
                  <a:ea typeface="宋体" charset="-122"/>
                </a:rPr>
                <a:t>1</a:t>
              </a:r>
            </a:p>
          </p:txBody>
        </p:sp>
        <p:sp>
          <p:nvSpPr>
            <p:cNvPr id="6180" name="Rectangle 60"/>
            <p:cNvSpPr>
              <a:spLocks noChangeArrowheads="1"/>
            </p:cNvSpPr>
            <p:nvPr/>
          </p:nvSpPr>
          <p:spPr bwMode="auto">
            <a:xfrm>
              <a:off x="1532" y="1603"/>
              <a:ext cx="384" cy="581"/>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endParaRPr lang="zh-CN" altLang="en-US" sz="2000" dirty="0">
                <a:ea typeface="宋体" charset="-122"/>
              </a:endParaRPr>
            </a:p>
            <a:p>
              <a:pPr algn="ctr" eaLnBrk="1" hangingPunct="1">
                <a:spcBef>
                  <a:spcPct val="20000"/>
                </a:spcBef>
                <a:buClr>
                  <a:schemeClr val="accent1"/>
                </a:buClr>
                <a:buSzPct val="80000"/>
                <a:buFont typeface="Wingdings" pitchFamily="2" charset="2"/>
                <a:buNone/>
              </a:pPr>
              <a:r>
                <a:rPr lang="zh-CN" altLang="en-US" sz="2000" dirty="0">
                  <a:ea typeface="宋体" charset="-122"/>
                </a:rPr>
                <a:t>0</a:t>
              </a:r>
            </a:p>
          </p:txBody>
        </p:sp>
        <p:sp>
          <p:nvSpPr>
            <p:cNvPr id="6181" name="Rectangle 61"/>
            <p:cNvSpPr>
              <a:spLocks noChangeArrowheads="1"/>
            </p:cNvSpPr>
            <p:nvPr/>
          </p:nvSpPr>
          <p:spPr bwMode="auto">
            <a:xfrm>
              <a:off x="3063" y="2160"/>
              <a:ext cx="407" cy="336"/>
            </a:xfrm>
            <a:prstGeom prst="rect">
              <a:avLst/>
            </a:prstGeom>
            <a:noFill/>
            <a:ln w="12700" cap="sq">
              <a:noFill/>
              <a:miter lim="800000"/>
              <a:headEnd type="none" w="sm" len="sm"/>
              <a:tailEnd type="none" w="sm" len="sm"/>
            </a:ln>
            <a:effectLst/>
          </p:spPr>
          <p:txBody>
            <a:bodyPr/>
            <a:lstStyle/>
            <a:p>
              <a:pPr algn="ctr" eaLnBrk="1" hangingPunct="1">
                <a:spcBef>
                  <a:spcPct val="20000"/>
                </a:spcBef>
                <a:buClr>
                  <a:schemeClr val="accent1"/>
                </a:buClr>
                <a:buSzPct val="80000"/>
                <a:buFont typeface="Wingdings" pitchFamily="2" charset="2"/>
                <a:buNone/>
              </a:pPr>
              <a:r>
                <a:rPr lang="en-US" altLang="zh-CN">
                  <a:ea typeface="宋体" charset="-122"/>
                </a:rPr>
                <a:t>0</a:t>
              </a:r>
            </a:p>
          </p:txBody>
        </p:sp>
      </p:grpSp>
      <p:sp>
        <p:nvSpPr>
          <p:cNvPr id="90" name="Text Box 67"/>
          <p:cNvSpPr txBox="1">
            <a:spLocks noChangeArrowheads="1"/>
          </p:cNvSpPr>
          <p:nvPr/>
        </p:nvSpPr>
        <p:spPr bwMode="auto">
          <a:xfrm>
            <a:off x="1213852" y="3362496"/>
            <a:ext cx="3882730" cy="830997"/>
          </a:xfrm>
          <a:prstGeom prst="rect">
            <a:avLst/>
          </a:prstGeom>
          <a:noFill/>
          <a:ln w="9525">
            <a:noFill/>
            <a:miter lim="800000"/>
            <a:headEnd/>
            <a:tailEnd/>
          </a:ln>
          <a:effectLst/>
        </p:spPr>
        <p:txBody>
          <a:bodyPr wrap="none">
            <a:spAutoFit/>
          </a:bodyPr>
          <a:lstStyle/>
          <a:p>
            <a:r>
              <a:rPr lang="en-US" altLang="zh-CN" b="1" dirty="0" err="1">
                <a:ea typeface="宋体" charset="-122"/>
              </a:rPr>
              <a:t>C</a:t>
            </a:r>
            <a:r>
              <a:rPr lang="en-US" altLang="zh-CN" b="1" baseline="-25000" dirty="0" err="1">
                <a:ea typeface="宋体" charset="-122"/>
              </a:rPr>
              <a:t>out</a:t>
            </a:r>
            <a:r>
              <a:rPr lang="en-US" altLang="zh-CN" b="1" dirty="0">
                <a:ea typeface="宋体" charset="-122"/>
              </a:rPr>
              <a:t> = AB + </a:t>
            </a:r>
            <a:r>
              <a:rPr lang="en-US" altLang="zh-CN" b="1" dirty="0" err="1">
                <a:ea typeface="宋体" charset="-122"/>
              </a:rPr>
              <a:t>A’BC</a:t>
            </a:r>
            <a:r>
              <a:rPr lang="en-US" altLang="zh-CN" b="1" baseline="-25000" dirty="0" err="1">
                <a:ea typeface="宋体" charset="-122"/>
              </a:rPr>
              <a:t>in</a:t>
            </a:r>
            <a:r>
              <a:rPr lang="en-US" altLang="zh-CN" b="1" dirty="0">
                <a:ea typeface="宋体" charset="-122"/>
              </a:rPr>
              <a:t> + </a:t>
            </a:r>
            <a:r>
              <a:rPr lang="en-US" altLang="zh-CN" b="1" dirty="0" err="1">
                <a:ea typeface="宋体" charset="-122"/>
              </a:rPr>
              <a:t>AB’C</a:t>
            </a:r>
            <a:r>
              <a:rPr lang="en-US" altLang="zh-CN" b="1" baseline="-25000" dirty="0" err="1">
                <a:ea typeface="宋体" charset="-122"/>
              </a:rPr>
              <a:t>in</a:t>
            </a:r>
            <a:endParaRPr lang="en-US" altLang="zh-CN" b="1" dirty="0">
              <a:ea typeface="宋体" charset="-122"/>
            </a:endParaRPr>
          </a:p>
          <a:p>
            <a:r>
              <a:rPr lang="en-US" altLang="zh-CN" b="1" dirty="0">
                <a:ea typeface="宋体" charset="-122"/>
              </a:rPr>
              <a:t>       =</a:t>
            </a:r>
            <a:r>
              <a:rPr lang="en-US" altLang="zh-CN" b="1" baseline="-25000" dirty="0">
                <a:ea typeface="宋体" charset="-122"/>
              </a:rPr>
              <a:t> </a:t>
            </a:r>
            <a:r>
              <a:rPr lang="en-US" altLang="zh-CN" b="1" dirty="0">
                <a:ea typeface="宋体" charset="-122"/>
              </a:rPr>
              <a:t>AB + (A⊕</a:t>
            </a:r>
            <a:r>
              <a:rPr lang="it-IT" altLang="zh-CN" b="1" dirty="0">
                <a:ea typeface="宋体" charset="-122"/>
              </a:rPr>
              <a:t>B)C</a:t>
            </a:r>
            <a:r>
              <a:rPr lang="en-US" altLang="zh-CN" b="1" baseline="-25000" dirty="0">
                <a:ea typeface="宋体" charset="-122"/>
              </a:rPr>
              <a:t>in</a:t>
            </a:r>
            <a:endParaRPr lang="zh-CN" altLang="en-US" b="1" baseline="-25000" dirty="0">
              <a:ea typeface="宋体" charset="-122"/>
            </a:endParaRPr>
          </a:p>
        </p:txBody>
      </p:sp>
      <p:sp>
        <p:nvSpPr>
          <p:cNvPr id="91" name="Rectangle 69"/>
          <p:cNvSpPr>
            <a:spLocks noChangeArrowheads="1"/>
          </p:cNvSpPr>
          <p:nvPr/>
        </p:nvSpPr>
        <p:spPr bwMode="auto">
          <a:xfrm>
            <a:off x="5418138" y="3348891"/>
            <a:ext cx="5938836" cy="830997"/>
          </a:xfrm>
          <a:prstGeom prst="rect">
            <a:avLst/>
          </a:prstGeom>
          <a:noFill/>
          <a:ln w="9525">
            <a:noFill/>
            <a:miter lim="800000"/>
            <a:headEnd/>
            <a:tailEnd/>
          </a:ln>
          <a:effectLst/>
        </p:spPr>
        <p:txBody>
          <a:bodyPr wrap="square">
            <a:spAutoFit/>
          </a:bodyPr>
          <a:lstStyle/>
          <a:p>
            <a:pPr>
              <a:spcBef>
                <a:spcPct val="50000"/>
              </a:spcBef>
            </a:pPr>
            <a:r>
              <a:rPr lang="zh-CN" altLang="en-US" b="1" dirty="0">
                <a:ea typeface="宋体" charset="-122"/>
              </a:rPr>
              <a:t>∑ </a:t>
            </a:r>
            <a:r>
              <a:rPr lang="it-IT" altLang="zh-CN" b="1" dirty="0">
                <a:ea typeface="宋体" charset="-122"/>
              </a:rPr>
              <a:t>= AB’ C</a:t>
            </a:r>
            <a:r>
              <a:rPr lang="it-IT" altLang="zh-CN" b="1" baseline="-25000" dirty="0">
                <a:ea typeface="宋体" charset="-122"/>
              </a:rPr>
              <a:t>in</a:t>
            </a:r>
            <a:r>
              <a:rPr lang="it-IT" altLang="zh-CN" b="1" dirty="0">
                <a:ea typeface="宋体" charset="-122"/>
              </a:rPr>
              <a:t>’ + A’B’C</a:t>
            </a:r>
            <a:r>
              <a:rPr lang="it-IT" altLang="zh-CN" b="1" baseline="-25000" dirty="0">
                <a:ea typeface="宋体" charset="-122"/>
              </a:rPr>
              <a:t>in</a:t>
            </a:r>
            <a:r>
              <a:rPr lang="it-IT" altLang="zh-CN" b="1" dirty="0">
                <a:ea typeface="宋体" charset="-122"/>
              </a:rPr>
              <a:t> + A’BC</a:t>
            </a:r>
            <a:r>
              <a:rPr lang="it-IT" altLang="zh-CN" b="1" baseline="-25000" dirty="0">
                <a:ea typeface="宋体" charset="-122"/>
              </a:rPr>
              <a:t>in</a:t>
            </a:r>
            <a:r>
              <a:rPr lang="it-IT" altLang="zh-CN" b="1" dirty="0">
                <a:ea typeface="宋体" charset="-122"/>
              </a:rPr>
              <a:t>’ +ABC</a:t>
            </a:r>
            <a:r>
              <a:rPr lang="it-IT" altLang="zh-CN" b="1" baseline="-25000" dirty="0">
                <a:ea typeface="宋体" charset="-122"/>
              </a:rPr>
              <a:t>in</a:t>
            </a:r>
            <a:br>
              <a:rPr lang="it-IT" altLang="zh-CN" b="1" dirty="0">
                <a:ea typeface="宋体" charset="-122"/>
              </a:rPr>
            </a:br>
            <a:r>
              <a:rPr lang="it-IT" altLang="zh-CN" b="1" dirty="0">
                <a:ea typeface="宋体" charset="-122"/>
              </a:rPr>
              <a:t>    = A</a:t>
            </a:r>
            <a:r>
              <a:rPr lang="en-US" altLang="zh-CN" b="1" dirty="0">
                <a:ea typeface="宋体" charset="-122"/>
              </a:rPr>
              <a:t>⊕</a:t>
            </a:r>
            <a:r>
              <a:rPr lang="it-IT" altLang="zh-CN" b="1" dirty="0">
                <a:ea typeface="宋体" charset="-122"/>
              </a:rPr>
              <a:t>B</a:t>
            </a:r>
            <a:r>
              <a:rPr lang="en-US" altLang="zh-CN" b="1" dirty="0">
                <a:ea typeface="宋体" charset="-122"/>
              </a:rPr>
              <a:t>⊕</a:t>
            </a:r>
            <a:r>
              <a:rPr lang="it-IT" altLang="zh-CN" b="1" dirty="0">
                <a:ea typeface="宋体" charset="-122"/>
              </a:rPr>
              <a:t>C</a:t>
            </a:r>
            <a:r>
              <a:rPr lang="it-IT" altLang="zh-CN" b="1" baseline="-25000" dirty="0">
                <a:ea typeface="宋体" charset="-122"/>
              </a:rPr>
              <a:t>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barn(inVertical)">
                                      <p:cBhvr>
                                        <p:cTn id="12" dur="500"/>
                                        <p:tgtEl>
                                          <p:spTgt spid="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1000"/>
                                        <p:tgtEl>
                                          <p:spTgt spid="60"/>
                                        </p:tgtEl>
                                      </p:cBhvr>
                                    </p:animEffect>
                                    <p:anim calcmode="lin" valueType="num">
                                      <p:cBhvr>
                                        <p:cTn id="18" dur="1000" fill="hold"/>
                                        <p:tgtEl>
                                          <p:spTgt spid="60"/>
                                        </p:tgtEl>
                                        <p:attrNameLst>
                                          <p:attrName>ppt_x</p:attrName>
                                        </p:attrNameLst>
                                      </p:cBhvr>
                                      <p:tavLst>
                                        <p:tav tm="0">
                                          <p:val>
                                            <p:strVal val="#ppt_x"/>
                                          </p:val>
                                        </p:tav>
                                        <p:tav tm="100000">
                                          <p:val>
                                            <p:strVal val="#ppt_x"/>
                                          </p:val>
                                        </p:tav>
                                      </p:tavLst>
                                    </p:anim>
                                    <p:anim calcmode="lin" valueType="num">
                                      <p:cBhvr>
                                        <p:cTn id="1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0"/>
                                        </p:tgtEl>
                                        <p:attrNameLst>
                                          <p:attrName>style.visibility</p:attrName>
                                        </p:attrNameLst>
                                      </p:cBhvr>
                                      <p:to>
                                        <p:strVal val="visible"/>
                                      </p:to>
                                    </p:set>
                                    <p:animEffect transition="in" filter="barn(inVertical)">
                                      <p:cBhvr>
                                        <p:cTn id="24" dur="500"/>
                                        <p:tgtEl>
                                          <p:spTgt spid="9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91"/>
                                        </p:tgtEl>
                                        <p:attrNameLst>
                                          <p:attrName>style.visibility</p:attrName>
                                        </p:attrNameLst>
                                      </p:cBhvr>
                                      <p:to>
                                        <p:strVal val="visible"/>
                                      </p:to>
                                    </p:set>
                                    <p:animEffect transition="in" filter="barn(inVertical)">
                                      <p:cBhvr>
                                        <p:cTn id="29"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90" grpId="0"/>
      <p:bldP spid="91"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8" name="Rectangle 4"/>
          <p:cNvSpPr>
            <a:spLocks noChangeArrowheads="1"/>
          </p:cNvSpPr>
          <p:nvPr/>
        </p:nvSpPr>
        <p:spPr bwMode="auto">
          <a:xfrm>
            <a:off x="5405476" y="533400"/>
            <a:ext cx="180530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Decoders</a:t>
            </a:r>
          </a:p>
        </p:txBody>
      </p:sp>
      <p:sp>
        <p:nvSpPr>
          <p:cNvPr id="36869" name="Text Box 5"/>
          <p:cNvSpPr txBox="1">
            <a:spLocks noChangeArrowheads="1"/>
          </p:cNvSpPr>
          <p:nvPr/>
        </p:nvSpPr>
        <p:spPr bwMode="auto">
          <a:xfrm>
            <a:off x="683986" y="1909326"/>
            <a:ext cx="6340702" cy="3754874"/>
          </a:xfrm>
          <a:prstGeom prst="rect">
            <a:avLst/>
          </a:prstGeom>
          <a:solidFill>
            <a:schemeClr val="bg1"/>
          </a:solidFill>
          <a:ln w="28575">
            <a:solidFill>
              <a:srgbClr val="9999FF"/>
            </a:solidFill>
            <a:miter lim="800000"/>
            <a:headEnd/>
            <a:tailEnd/>
          </a:ln>
          <a:effectLst/>
        </p:spPr>
        <p:txBody>
          <a:bodyPr wrap="square">
            <a:spAutoFit/>
          </a:bodyPr>
          <a:lstStyle/>
          <a:p>
            <a:pPr marL="457200" indent="-457200">
              <a:spcBef>
                <a:spcPct val="50000"/>
              </a:spcBef>
              <a:buFont typeface="Arial" panose="020B0604020202020204" pitchFamily="34" charset="0"/>
              <a:buChar char="•"/>
            </a:pPr>
            <a:r>
              <a:rPr lang="en-US" altLang="zh-CN" sz="2800" b="1" dirty="0">
                <a:ea typeface="宋体" charset="-122"/>
              </a:rPr>
              <a:t>A specific  integrated circuit decoder is the </a:t>
            </a:r>
            <a:r>
              <a:rPr lang="en-US" altLang="zh-CN" sz="2800" b="1" dirty="0">
                <a:solidFill>
                  <a:srgbClr val="FF0000"/>
                </a:solidFill>
                <a:ea typeface="宋体" charset="-122"/>
              </a:rPr>
              <a:t>74HC154</a:t>
            </a:r>
            <a:r>
              <a:rPr lang="en-US" altLang="zh-CN" sz="2800" b="1" dirty="0">
                <a:ea typeface="宋体" charset="-122"/>
              </a:rPr>
              <a:t> (shown as </a:t>
            </a:r>
            <a:r>
              <a:rPr lang="en-US" altLang="zh-CN" sz="2800" b="1" dirty="0">
                <a:solidFill>
                  <a:srgbClr val="FF0000"/>
                </a:solidFill>
                <a:ea typeface="宋体" charset="-122"/>
              </a:rPr>
              <a:t>a 4-to-16 decoder</a:t>
            </a:r>
            <a:r>
              <a:rPr lang="en-US" altLang="zh-CN" sz="2800" b="1" dirty="0">
                <a:ea typeface="宋体" charset="-122"/>
              </a:rPr>
              <a:t>). </a:t>
            </a:r>
          </a:p>
          <a:p>
            <a:pPr marL="457200" indent="-457200">
              <a:spcBef>
                <a:spcPct val="50000"/>
              </a:spcBef>
              <a:buFont typeface="Arial" panose="020B0604020202020204" pitchFamily="34" charset="0"/>
              <a:buChar char="•"/>
            </a:pPr>
            <a:r>
              <a:rPr lang="en-US" altLang="zh-CN" sz="2800" b="1" dirty="0">
                <a:ea typeface="宋体" charset="-122"/>
              </a:rPr>
              <a:t>It includes two active LOW chip </a:t>
            </a:r>
            <a:r>
              <a:rPr lang="en-US" altLang="zh-CN" sz="2800" b="1" dirty="0">
                <a:solidFill>
                  <a:srgbClr val="FF0000"/>
                </a:solidFill>
                <a:ea typeface="宋体" charset="-122"/>
              </a:rPr>
              <a:t>select lines </a:t>
            </a:r>
            <a:r>
              <a:rPr lang="en-US" altLang="zh-CN" sz="2800" b="1" dirty="0">
                <a:ea typeface="宋体" charset="-122"/>
              </a:rPr>
              <a:t>which must be at the active level to enable the outputs. These lines </a:t>
            </a:r>
            <a:r>
              <a:rPr lang="en-US" altLang="zh-CN" sz="2800" b="1" dirty="0">
                <a:solidFill>
                  <a:srgbClr val="FF0000"/>
                </a:solidFill>
                <a:ea typeface="宋体" charset="-122"/>
              </a:rPr>
              <a:t>can be used to expand the decoder to larger inputs</a:t>
            </a:r>
            <a:r>
              <a:rPr lang="en-US" altLang="zh-CN" sz="2800" b="1" dirty="0">
                <a:ea typeface="宋体" charset="-122"/>
              </a:rPr>
              <a:t>.</a:t>
            </a:r>
          </a:p>
        </p:txBody>
      </p:sp>
      <p:grpSp>
        <p:nvGrpSpPr>
          <p:cNvPr id="2" name="组合 1"/>
          <p:cNvGrpSpPr/>
          <p:nvPr/>
        </p:nvGrpSpPr>
        <p:grpSpPr>
          <a:xfrm>
            <a:off x="7543800" y="1295400"/>
            <a:ext cx="3505200" cy="5409323"/>
            <a:chOff x="7239000" y="1447800"/>
            <a:chExt cx="2743200" cy="4718888"/>
          </a:xfrm>
        </p:grpSpPr>
        <p:sp>
          <p:nvSpPr>
            <p:cNvPr id="36870" name="Text Box 8"/>
            <p:cNvSpPr txBox="1">
              <a:spLocks noChangeArrowheads="1"/>
            </p:cNvSpPr>
            <p:nvPr/>
          </p:nvSpPr>
          <p:spPr bwMode="auto">
            <a:xfrm>
              <a:off x="7239000" y="5410200"/>
              <a:ext cx="685800" cy="375488"/>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CS</a:t>
              </a:r>
              <a:r>
                <a:rPr lang="en-US" altLang="zh-CN" sz="2000" baseline="-25000">
                  <a:solidFill>
                    <a:srgbClr val="FF0000"/>
                  </a:solidFill>
                  <a:latin typeface="Arial" charset="0"/>
                  <a:ea typeface="宋体" charset="-122"/>
                </a:rPr>
                <a:t>2</a:t>
              </a:r>
              <a:endParaRPr lang="en-US" altLang="zh-CN" sz="2000">
                <a:solidFill>
                  <a:srgbClr val="FF0000"/>
                </a:solidFill>
                <a:latin typeface="Arial" charset="0"/>
                <a:ea typeface="宋体" charset="-122"/>
              </a:endParaRPr>
            </a:p>
          </p:txBody>
        </p:sp>
        <p:sp>
          <p:nvSpPr>
            <p:cNvPr id="36871" name="Text Box 14"/>
            <p:cNvSpPr txBox="1">
              <a:spLocks noChangeArrowheads="1"/>
            </p:cNvSpPr>
            <p:nvPr/>
          </p:nvSpPr>
          <p:spPr bwMode="auto">
            <a:xfrm>
              <a:off x="7391400" y="3186113"/>
              <a:ext cx="533400" cy="375488"/>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1</a:t>
              </a:r>
              <a:endParaRPr lang="en-US" altLang="zh-CN" sz="2000">
                <a:solidFill>
                  <a:srgbClr val="FF0000"/>
                </a:solidFill>
                <a:latin typeface="Arial" charset="0"/>
                <a:ea typeface="宋体" charset="-122"/>
              </a:endParaRPr>
            </a:p>
          </p:txBody>
        </p:sp>
        <p:sp>
          <p:nvSpPr>
            <p:cNvPr id="36872" name="Text Box 15"/>
            <p:cNvSpPr txBox="1">
              <a:spLocks noChangeArrowheads="1"/>
            </p:cNvSpPr>
            <p:nvPr/>
          </p:nvSpPr>
          <p:spPr bwMode="auto">
            <a:xfrm>
              <a:off x="7378700" y="2932113"/>
              <a:ext cx="533400" cy="375488"/>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0</a:t>
              </a:r>
              <a:endParaRPr lang="en-US" altLang="zh-CN" sz="2000">
                <a:solidFill>
                  <a:srgbClr val="FF0000"/>
                </a:solidFill>
                <a:latin typeface="Arial" charset="0"/>
                <a:ea typeface="宋体" charset="-122"/>
              </a:endParaRPr>
            </a:p>
          </p:txBody>
        </p:sp>
        <p:sp>
          <p:nvSpPr>
            <p:cNvPr id="36873" name="Text Box 16"/>
            <p:cNvSpPr txBox="1">
              <a:spLocks noChangeArrowheads="1"/>
            </p:cNvSpPr>
            <p:nvPr/>
          </p:nvSpPr>
          <p:spPr bwMode="auto">
            <a:xfrm>
              <a:off x="7391400" y="3429000"/>
              <a:ext cx="533400" cy="375488"/>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2</a:t>
              </a:r>
              <a:endParaRPr lang="en-US" altLang="zh-CN" sz="2000">
                <a:solidFill>
                  <a:srgbClr val="FF0000"/>
                </a:solidFill>
                <a:latin typeface="Arial" charset="0"/>
                <a:ea typeface="宋体" charset="-122"/>
              </a:endParaRPr>
            </a:p>
          </p:txBody>
        </p:sp>
        <p:sp>
          <p:nvSpPr>
            <p:cNvPr id="36874" name="Text Box 17"/>
            <p:cNvSpPr txBox="1">
              <a:spLocks noChangeArrowheads="1"/>
            </p:cNvSpPr>
            <p:nvPr/>
          </p:nvSpPr>
          <p:spPr bwMode="auto">
            <a:xfrm>
              <a:off x="7391400" y="3733800"/>
              <a:ext cx="533400" cy="375488"/>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3</a:t>
              </a:r>
              <a:endParaRPr lang="en-US" altLang="zh-CN" sz="2000">
                <a:solidFill>
                  <a:srgbClr val="FF0000"/>
                </a:solidFill>
                <a:latin typeface="Arial" charset="0"/>
                <a:ea typeface="宋体" charset="-122"/>
              </a:endParaRPr>
            </a:p>
          </p:txBody>
        </p:sp>
        <p:graphicFrame>
          <p:nvGraphicFramePr>
            <p:cNvPr id="36875" name="Object 20"/>
            <p:cNvGraphicFramePr>
              <a:graphicFrameLocks noChangeAspect="1"/>
            </p:cNvGraphicFramePr>
            <p:nvPr>
              <p:extLst>
                <p:ext uri="{D42A27DB-BD31-4B8C-83A1-F6EECF244321}">
                  <p14:modId xmlns:p14="http://schemas.microsoft.com/office/powerpoint/2010/main" val="4281552426"/>
                </p:ext>
              </p:extLst>
            </p:nvPr>
          </p:nvGraphicFramePr>
          <p:xfrm>
            <a:off x="7696200" y="1447800"/>
            <a:ext cx="1931988" cy="4419600"/>
          </p:xfrm>
          <a:graphic>
            <a:graphicData uri="http://schemas.openxmlformats.org/presentationml/2006/ole">
              <mc:AlternateContent xmlns:mc="http://schemas.openxmlformats.org/markup-compatibility/2006">
                <mc:Choice xmlns:v="urn:schemas-microsoft-com:vml" Requires="v">
                  <p:oleObj name="CorelDRAW" r:id="rId3" imgW="1136423" imgH="2599660" progId="">
                    <p:embed/>
                  </p:oleObj>
                </mc:Choice>
                <mc:Fallback>
                  <p:oleObj name="CorelDRAW" r:id="rId3" imgW="1136423" imgH="259966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447800"/>
                          <a:ext cx="193198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6" name="Text Box 21"/>
            <p:cNvSpPr txBox="1">
              <a:spLocks noChangeArrowheads="1"/>
            </p:cNvSpPr>
            <p:nvPr/>
          </p:nvSpPr>
          <p:spPr bwMode="auto">
            <a:xfrm>
              <a:off x="7239000" y="5105400"/>
              <a:ext cx="685800" cy="375488"/>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CS</a:t>
              </a:r>
              <a:r>
                <a:rPr lang="en-US" altLang="zh-CN" sz="2000" baseline="-25000">
                  <a:solidFill>
                    <a:srgbClr val="FF0000"/>
                  </a:solidFill>
                  <a:latin typeface="Arial" charset="0"/>
                  <a:ea typeface="宋体" charset="-122"/>
                </a:rPr>
                <a:t>1</a:t>
              </a:r>
              <a:endParaRPr lang="en-US" altLang="zh-CN" sz="2000">
                <a:solidFill>
                  <a:srgbClr val="FF0000"/>
                </a:solidFill>
                <a:latin typeface="Arial" charset="0"/>
                <a:ea typeface="宋体" charset="-122"/>
              </a:endParaRPr>
            </a:p>
          </p:txBody>
        </p:sp>
        <p:sp>
          <p:nvSpPr>
            <p:cNvPr id="36877" name="Line 22"/>
            <p:cNvSpPr>
              <a:spLocks noChangeShapeType="1"/>
            </p:cNvSpPr>
            <p:nvPr/>
          </p:nvSpPr>
          <p:spPr bwMode="auto">
            <a:xfrm>
              <a:off x="7315200" y="5181600"/>
              <a:ext cx="381000" cy="0"/>
            </a:xfrm>
            <a:prstGeom prst="line">
              <a:avLst/>
            </a:prstGeom>
            <a:noFill/>
            <a:ln w="9525">
              <a:solidFill>
                <a:srgbClr val="FF0000"/>
              </a:solidFill>
              <a:round/>
              <a:headEnd/>
              <a:tailEnd/>
            </a:ln>
            <a:effectLst/>
          </p:spPr>
          <p:txBody>
            <a:bodyPr/>
            <a:lstStyle/>
            <a:p>
              <a:endParaRPr lang="zh-CN" altLang="en-US" sz="2000"/>
            </a:p>
          </p:txBody>
        </p:sp>
        <p:sp>
          <p:nvSpPr>
            <p:cNvPr id="36878" name="Line 23"/>
            <p:cNvSpPr>
              <a:spLocks noChangeShapeType="1"/>
            </p:cNvSpPr>
            <p:nvPr/>
          </p:nvSpPr>
          <p:spPr bwMode="auto">
            <a:xfrm>
              <a:off x="7315200" y="5486400"/>
              <a:ext cx="381000" cy="0"/>
            </a:xfrm>
            <a:prstGeom prst="line">
              <a:avLst/>
            </a:prstGeom>
            <a:noFill/>
            <a:ln w="9525">
              <a:solidFill>
                <a:srgbClr val="FF0000"/>
              </a:solidFill>
              <a:round/>
              <a:headEnd/>
              <a:tailEnd/>
            </a:ln>
            <a:effectLst/>
          </p:spPr>
          <p:txBody>
            <a:bodyPr/>
            <a:lstStyle/>
            <a:p>
              <a:endParaRPr lang="zh-CN" altLang="en-US" sz="2000"/>
            </a:p>
          </p:txBody>
        </p:sp>
        <p:sp>
          <p:nvSpPr>
            <p:cNvPr id="36879" name="Text Box 24"/>
            <p:cNvSpPr txBox="1">
              <a:spLocks noChangeArrowheads="1"/>
            </p:cNvSpPr>
            <p:nvPr/>
          </p:nvSpPr>
          <p:spPr bwMode="auto">
            <a:xfrm>
              <a:off x="8458200" y="1447800"/>
              <a:ext cx="533400" cy="375488"/>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X/Y</a:t>
              </a:r>
            </a:p>
          </p:txBody>
        </p:sp>
        <p:sp>
          <p:nvSpPr>
            <p:cNvPr id="36880" name="Text Box 25"/>
            <p:cNvSpPr txBox="1">
              <a:spLocks noChangeArrowheads="1"/>
            </p:cNvSpPr>
            <p:nvPr/>
          </p:nvSpPr>
          <p:spPr bwMode="auto">
            <a:xfrm>
              <a:off x="8610600" y="5486400"/>
              <a:ext cx="533400" cy="375488"/>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EN</a:t>
              </a:r>
            </a:p>
          </p:txBody>
        </p:sp>
        <p:sp>
          <p:nvSpPr>
            <p:cNvPr id="36881" name="Text Box 27"/>
            <p:cNvSpPr txBox="1">
              <a:spLocks noChangeArrowheads="1"/>
            </p:cNvSpPr>
            <p:nvPr/>
          </p:nvSpPr>
          <p:spPr bwMode="auto">
            <a:xfrm>
              <a:off x="8229600" y="5791200"/>
              <a:ext cx="1752600" cy="375488"/>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74HC154</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4"/>
          <p:cNvSpPr>
            <a:spLocks noChangeArrowheads="1"/>
          </p:cNvSpPr>
          <p:nvPr/>
        </p:nvSpPr>
        <p:spPr bwMode="auto">
          <a:xfrm>
            <a:off x="1828800" y="464782"/>
            <a:ext cx="8573181"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Implementing Boolean functions using decoders</a:t>
            </a:r>
          </a:p>
        </p:txBody>
      </p:sp>
      <p:sp>
        <p:nvSpPr>
          <p:cNvPr id="89091" name="矩形 4"/>
          <p:cNvSpPr>
            <a:spLocks noChangeArrowheads="1"/>
          </p:cNvSpPr>
          <p:nvPr/>
        </p:nvSpPr>
        <p:spPr bwMode="auto">
          <a:xfrm>
            <a:off x="1295400" y="1371600"/>
            <a:ext cx="9487581" cy="533400"/>
          </a:xfrm>
          <a:prstGeom prst="rect">
            <a:avLst/>
          </a:prstGeom>
          <a:solidFill>
            <a:schemeClr val="bg1"/>
          </a:solidFill>
          <a:ln w="28575">
            <a:solidFill>
              <a:srgbClr val="9999FF"/>
            </a:solidFill>
            <a:miter lim="800000"/>
            <a:headEnd/>
            <a:tailEnd/>
          </a:ln>
        </p:spPr>
        <p:txBody>
          <a:bodyPr wrap="square" anchor="ctr" anchorCtr="0">
            <a:noAutofit/>
          </a:bodyPr>
          <a:lstStyle/>
          <a:p>
            <a:pPr marL="457200" indent="-457200">
              <a:buFont typeface="Arial" panose="020B0604020202020204" pitchFamily="34" charset="0"/>
              <a:buChar char="•"/>
            </a:pPr>
            <a:r>
              <a:rPr lang="en-US" altLang="zh-CN" sz="2800" b="1" dirty="0">
                <a:ea typeface="宋体" charset="-122"/>
              </a:rPr>
              <a:t>use 74HC154 to implement F(A, B, C, D) = </a:t>
            </a:r>
            <a:r>
              <a:rPr lang="en-US" altLang="zh-CN" sz="2800" b="1" dirty="0">
                <a:ea typeface="宋体" charset="-122"/>
                <a:sym typeface="Symbol" pitchFamily="18" charset="2"/>
              </a:rPr>
              <a:t></a:t>
            </a:r>
            <a:r>
              <a:rPr lang="en-US" altLang="zh-CN" sz="2800" b="1" dirty="0">
                <a:ea typeface="宋体" charset="-122"/>
              </a:rPr>
              <a:t>m(1,2,5,7)</a:t>
            </a:r>
            <a:endParaRPr lang="zh-CN" altLang="en-US" sz="2800" b="1" dirty="0">
              <a:ea typeface="宋体" charset="-122"/>
            </a:endParaRPr>
          </a:p>
        </p:txBody>
      </p:sp>
      <p:graphicFrame>
        <p:nvGraphicFramePr>
          <p:cNvPr id="89092" name="Object 20"/>
          <p:cNvGraphicFramePr>
            <a:graphicFrameLocks noChangeAspect="1"/>
          </p:cNvGraphicFramePr>
          <p:nvPr>
            <p:extLst>
              <p:ext uri="{D42A27DB-BD31-4B8C-83A1-F6EECF244321}">
                <p14:modId xmlns:p14="http://schemas.microsoft.com/office/powerpoint/2010/main" val="2211316397"/>
              </p:ext>
            </p:extLst>
          </p:nvPr>
        </p:nvGraphicFramePr>
        <p:xfrm>
          <a:off x="2209800" y="2057399"/>
          <a:ext cx="1931987" cy="4069335"/>
        </p:xfrm>
        <a:graphic>
          <a:graphicData uri="http://schemas.openxmlformats.org/presentationml/2006/ole">
            <mc:AlternateContent xmlns:mc="http://schemas.openxmlformats.org/markup-compatibility/2006">
              <mc:Choice xmlns:v="urn:schemas-microsoft-com:vml" Requires="v">
                <p:oleObj name="CorelDRAW" r:id="rId3" imgW="1136423" imgH="2599660" progId="CorelDRAW.Graphic.13">
                  <p:embed/>
                </p:oleObj>
              </mc:Choice>
              <mc:Fallback>
                <p:oleObj name="CorelDRAW" r:id="rId3" imgW="1136423" imgH="2599660" progId="CorelDRAW.Graphic.1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057399"/>
                        <a:ext cx="1931987" cy="4069335"/>
                      </a:xfrm>
                      <a:prstGeom prst="rect">
                        <a:avLst/>
                      </a:prstGeom>
                      <a:noFill/>
                      <a:ln>
                        <a:noFill/>
                      </a:ln>
                      <a:effectLst/>
                    </p:spPr>
                  </p:pic>
                </p:oleObj>
              </mc:Fallback>
            </mc:AlternateContent>
          </a:graphicData>
        </a:graphic>
      </p:graphicFrame>
      <p:grpSp>
        <p:nvGrpSpPr>
          <p:cNvPr id="3" name="组合 2"/>
          <p:cNvGrpSpPr/>
          <p:nvPr/>
        </p:nvGrpSpPr>
        <p:grpSpPr>
          <a:xfrm>
            <a:off x="5867400" y="2098167"/>
            <a:ext cx="4534581" cy="4150234"/>
            <a:chOff x="5867400" y="2098167"/>
            <a:chExt cx="4534581" cy="4150234"/>
          </a:xfrm>
        </p:grpSpPr>
        <p:pic>
          <p:nvPicPr>
            <p:cNvPr id="10" name="图片 9"/>
            <p:cNvPicPr>
              <a:picLocks noChangeAspect="1"/>
            </p:cNvPicPr>
            <p:nvPr/>
          </p:nvPicPr>
          <p:blipFill>
            <a:blip r:embed="rId5" cstate="print"/>
            <a:srcRect/>
            <a:stretch>
              <a:fillRect/>
            </a:stretch>
          </p:blipFill>
          <p:spPr bwMode="auto">
            <a:xfrm>
              <a:off x="5867400" y="2098167"/>
              <a:ext cx="4022725" cy="4150234"/>
            </a:xfrm>
            <a:prstGeom prst="rect">
              <a:avLst/>
            </a:prstGeom>
            <a:noFill/>
            <a:ln w="9525">
              <a:noFill/>
              <a:miter lim="800000"/>
              <a:headEnd/>
              <a:tailEnd/>
            </a:ln>
          </p:spPr>
        </p:pic>
        <p:sp>
          <p:nvSpPr>
            <p:cNvPr id="2" name="文本框 1"/>
            <p:cNvSpPr txBox="1"/>
            <p:nvPr/>
          </p:nvSpPr>
          <p:spPr>
            <a:xfrm>
              <a:off x="9944781" y="2971800"/>
              <a:ext cx="457200" cy="461665"/>
            </a:xfrm>
            <a:prstGeom prst="rect">
              <a:avLst/>
            </a:prstGeom>
            <a:noFill/>
          </p:spPr>
          <p:txBody>
            <a:bodyPr wrap="square" rtlCol="0">
              <a:spAutoFit/>
            </a:bodyPr>
            <a:lstStyle/>
            <a:p>
              <a:r>
                <a:rPr lang="en-US" altLang="zh-CN" dirty="0"/>
                <a:t>F</a:t>
              </a:r>
              <a:endParaRPr lang="zh-CN" altLang="en-US" dirty="0"/>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
          <p:cNvSpPr>
            <a:spLocks noChangeArrowheads="1"/>
          </p:cNvSpPr>
          <p:nvPr/>
        </p:nvSpPr>
        <p:spPr bwMode="auto">
          <a:xfrm>
            <a:off x="990600" y="1295399"/>
            <a:ext cx="10338086" cy="5273389"/>
          </a:xfrm>
          <a:prstGeom prst="rect">
            <a:avLst/>
          </a:prstGeom>
          <a:solidFill>
            <a:schemeClr val="bg1"/>
          </a:solidFill>
          <a:ln w="28575">
            <a:solidFill>
              <a:srgbClr val="9999FF"/>
            </a:solidFill>
            <a:miter lim="800000"/>
            <a:headEnd/>
            <a:tailEnd/>
          </a:ln>
        </p:spPr>
        <p:txBody>
          <a:bodyPr wrap="square">
            <a:noAutofit/>
          </a:bodyPr>
          <a:lstStyle/>
          <a:p>
            <a:endParaRPr lang="zh-CN" altLang="en-US" sz="2800" b="1" dirty="0">
              <a:ea typeface="宋体" charset="-122"/>
            </a:endParaRPr>
          </a:p>
        </p:txBody>
      </p:sp>
      <p:sp>
        <p:nvSpPr>
          <p:cNvPr id="4" name="Rectangle 4"/>
          <p:cNvSpPr>
            <a:spLocks noChangeArrowheads="1"/>
          </p:cNvSpPr>
          <p:nvPr/>
        </p:nvSpPr>
        <p:spPr bwMode="auto">
          <a:xfrm>
            <a:off x="5114926" y="3984624"/>
            <a:ext cx="1512887" cy="395288"/>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1   1   1</a:t>
            </a:r>
          </a:p>
        </p:txBody>
      </p:sp>
      <p:sp>
        <p:nvSpPr>
          <p:cNvPr id="5" name="Rectangle 5"/>
          <p:cNvSpPr>
            <a:spLocks noChangeArrowheads="1"/>
          </p:cNvSpPr>
          <p:nvPr/>
        </p:nvSpPr>
        <p:spPr bwMode="auto">
          <a:xfrm>
            <a:off x="8101013" y="1708150"/>
            <a:ext cx="1368425" cy="430213"/>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dirty="0">
                <a:latin typeface="Verdana" pitchFamily="34" charset="0"/>
              </a:rPr>
              <a:t>Chip2</a:t>
            </a:r>
            <a:endParaRPr lang="zh-CN" altLang="en-US" b="1" dirty="0">
              <a:latin typeface="Verdana" pitchFamily="34" charset="0"/>
            </a:endParaRPr>
          </a:p>
        </p:txBody>
      </p:sp>
      <p:sp>
        <p:nvSpPr>
          <p:cNvPr id="6" name="Rectangle 6"/>
          <p:cNvSpPr>
            <a:spLocks noChangeArrowheads="1"/>
          </p:cNvSpPr>
          <p:nvPr/>
        </p:nvSpPr>
        <p:spPr bwMode="auto">
          <a:xfrm>
            <a:off x="6627812" y="3589338"/>
            <a:ext cx="1511300" cy="790575"/>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endParaRPr lang="zh-CN" altLang="zh-CN" b="1">
              <a:latin typeface="Verdana" pitchFamily="34" charset="0"/>
            </a:endParaRPr>
          </a:p>
        </p:txBody>
      </p:sp>
      <p:sp>
        <p:nvSpPr>
          <p:cNvPr id="7" name="Rectangle 7"/>
          <p:cNvSpPr>
            <a:spLocks noChangeArrowheads="1"/>
          </p:cNvSpPr>
          <p:nvPr/>
        </p:nvSpPr>
        <p:spPr bwMode="auto">
          <a:xfrm>
            <a:off x="5114926" y="3589338"/>
            <a:ext cx="1512887" cy="395287"/>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0   0   0</a:t>
            </a:r>
          </a:p>
        </p:txBody>
      </p:sp>
      <p:sp>
        <p:nvSpPr>
          <p:cNvPr id="8" name="Rectangle 8"/>
          <p:cNvSpPr>
            <a:spLocks noChangeArrowheads="1"/>
          </p:cNvSpPr>
          <p:nvPr/>
        </p:nvSpPr>
        <p:spPr bwMode="auto">
          <a:xfrm>
            <a:off x="4419601" y="3616325"/>
            <a:ext cx="695325" cy="790575"/>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solidFill>
                  <a:srgbClr val="FF0000"/>
                </a:solidFill>
                <a:latin typeface="Verdana" pitchFamily="34" charset="0"/>
              </a:rPr>
              <a:t>1</a:t>
            </a:r>
          </a:p>
        </p:txBody>
      </p:sp>
      <p:sp>
        <p:nvSpPr>
          <p:cNvPr id="9" name="Rectangle 9"/>
          <p:cNvSpPr>
            <a:spLocks noChangeArrowheads="1"/>
          </p:cNvSpPr>
          <p:nvPr/>
        </p:nvSpPr>
        <p:spPr bwMode="auto">
          <a:xfrm>
            <a:off x="5114926" y="3194049"/>
            <a:ext cx="1512887" cy="395288"/>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1   1   1</a:t>
            </a:r>
          </a:p>
        </p:txBody>
      </p:sp>
      <p:sp>
        <p:nvSpPr>
          <p:cNvPr id="10" name="Rectangle 10"/>
          <p:cNvSpPr>
            <a:spLocks noChangeArrowheads="1"/>
          </p:cNvSpPr>
          <p:nvPr/>
        </p:nvSpPr>
        <p:spPr bwMode="auto">
          <a:xfrm>
            <a:off x="8139113" y="2798763"/>
            <a:ext cx="1368425" cy="790575"/>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endParaRPr lang="zh-CN" altLang="zh-CN" b="1">
              <a:latin typeface="Verdana" pitchFamily="34" charset="0"/>
            </a:endParaRPr>
          </a:p>
        </p:txBody>
      </p:sp>
      <p:sp>
        <p:nvSpPr>
          <p:cNvPr id="11" name="Rectangle 11"/>
          <p:cNvSpPr>
            <a:spLocks noChangeArrowheads="1"/>
          </p:cNvSpPr>
          <p:nvPr/>
        </p:nvSpPr>
        <p:spPr bwMode="auto">
          <a:xfrm>
            <a:off x="6627813" y="1709738"/>
            <a:ext cx="1400175" cy="492125"/>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dirty="0">
                <a:latin typeface="Verdana" pitchFamily="34" charset="0"/>
              </a:rPr>
              <a:t>Chip1</a:t>
            </a:r>
            <a:endParaRPr lang="zh-CN" altLang="en-US" b="1" dirty="0">
              <a:latin typeface="Verdana" pitchFamily="34" charset="0"/>
            </a:endParaRPr>
          </a:p>
        </p:txBody>
      </p:sp>
      <p:sp>
        <p:nvSpPr>
          <p:cNvPr id="12" name="Rectangle 12"/>
          <p:cNvSpPr>
            <a:spLocks noChangeArrowheads="1"/>
          </p:cNvSpPr>
          <p:nvPr/>
        </p:nvSpPr>
        <p:spPr bwMode="auto">
          <a:xfrm>
            <a:off x="5114926" y="2798763"/>
            <a:ext cx="1512887" cy="395287"/>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0   0   0</a:t>
            </a:r>
          </a:p>
        </p:txBody>
      </p:sp>
      <p:sp>
        <p:nvSpPr>
          <p:cNvPr id="13" name="Rectangle 13"/>
          <p:cNvSpPr>
            <a:spLocks noChangeArrowheads="1"/>
          </p:cNvSpPr>
          <p:nvPr/>
        </p:nvSpPr>
        <p:spPr bwMode="auto">
          <a:xfrm>
            <a:off x="4419601" y="2825750"/>
            <a:ext cx="695325" cy="790575"/>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solidFill>
                  <a:srgbClr val="FF0000"/>
                </a:solidFill>
                <a:latin typeface="Verdana" pitchFamily="34" charset="0"/>
              </a:rPr>
              <a:t>0</a:t>
            </a:r>
          </a:p>
        </p:txBody>
      </p:sp>
      <p:sp>
        <p:nvSpPr>
          <p:cNvPr id="14" name="Rectangle 14"/>
          <p:cNvSpPr>
            <a:spLocks noChangeArrowheads="1"/>
          </p:cNvSpPr>
          <p:nvPr/>
        </p:nvSpPr>
        <p:spPr bwMode="auto">
          <a:xfrm>
            <a:off x="8139113" y="2293938"/>
            <a:ext cx="1368425" cy="504825"/>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D</a:t>
            </a:r>
            <a:r>
              <a:rPr lang="en-US" altLang="zh-CN" b="1" baseline="-25000">
                <a:latin typeface="Verdana" pitchFamily="34" charset="0"/>
              </a:rPr>
              <a:t>8</a:t>
            </a:r>
            <a:r>
              <a:rPr lang="zh-CN" altLang="en-US" b="1">
                <a:latin typeface="Verdana" pitchFamily="34" charset="0"/>
              </a:rPr>
              <a:t>～</a:t>
            </a:r>
            <a:r>
              <a:rPr lang="en-US" altLang="zh-CN" b="1">
                <a:latin typeface="Verdana" pitchFamily="34" charset="0"/>
              </a:rPr>
              <a:t>D</a:t>
            </a:r>
            <a:r>
              <a:rPr lang="en-US" altLang="zh-CN" b="1" baseline="-25000">
                <a:latin typeface="Verdana" pitchFamily="34" charset="0"/>
              </a:rPr>
              <a:t>15</a:t>
            </a:r>
          </a:p>
        </p:txBody>
      </p:sp>
      <p:sp>
        <p:nvSpPr>
          <p:cNvPr id="15" name="Rectangle 15"/>
          <p:cNvSpPr>
            <a:spLocks noChangeArrowheads="1"/>
          </p:cNvSpPr>
          <p:nvPr/>
        </p:nvSpPr>
        <p:spPr bwMode="auto">
          <a:xfrm>
            <a:off x="6627812" y="2293938"/>
            <a:ext cx="1511300" cy="504825"/>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D</a:t>
            </a:r>
            <a:r>
              <a:rPr lang="en-US" altLang="zh-CN" b="1" baseline="-25000">
                <a:latin typeface="Verdana" pitchFamily="34" charset="0"/>
              </a:rPr>
              <a:t>0</a:t>
            </a:r>
            <a:r>
              <a:rPr lang="zh-CN" altLang="en-US" b="1">
                <a:latin typeface="Verdana" pitchFamily="34" charset="0"/>
              </a:rPr>
              <a:t>～</a:t>
            </a:r>
            <a:r>
              <a:rPr lang="en-US" altLang="zh-CN" b="1">
                <a:latin typeface="Verdana" pitchFamily="34" charset="0"/>
              </a:rPr>
              <a:t>D</a:t>
            </a:r>
            <a:r>
              <a:rPr lang="en-US" altLang="zh-CN" b="1" baseline="-25000">
                <a:latin typeface="Verdana" pitchFamily="34" charset="0"/>
              </a:rPr>
              <a:t>7</a:t>
            </a:r>
          </a:p>
        </p:txBody>
      </p:sp>
      <p:sp>
        <p:nvSpPr>
          <p:cNvPr id="16" name="Rectangle 16"/>
          <p:cNvSpPr>
            <a:spLocks noChangeArrowheads="1"/>
          </p:cNvSpPr>
          <p:nvPr/>
        </p:nvSpPr>
        <p:spPr bwMode="auto">
          <a:xfrm>
            <a:off x="5114926" y="2293938"/>
            <a:ext cx="1512887" cy="504825"/>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 x   y   z</a:t>
            </a:r>
          </a:p>
        </p:txBody>
      </p:sp>
      <p:sp>
        <p:nvSpPr>
          <p:cNvPr id="17" name="Rectangle 17"/>
          <p:cNvSpPr>
            <a:spLocks noChangeArrowheads="1"/>
          </p:cNvSpPr>
          <p:nvPr/>
        </p:nvSpPr>
        <p:spPr bwMode="auto">
          <a:xfrm>
            <a:off x="4419601" y="2293938"/>
            <a:ext cx="695325" cy="504825"/>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baseline="-25000">
                <a:latin typeface="Verdana" pitchFamily="34" charset="0"/>
              </a:rPr>
              <a:t>W</a:t>
            </a:r>
          </a:p>
        </p:txBody>
      </p:sp>
      <p:sp>
        <p:nvSpPr>
          <p:cNvPr id="18" name="Line 18"/>
          <p:cNvSpPr>
            <a:spLocks noChangeShapeType="1"/>
          </p:cNvSpPr>
          <p:nvPr/>
        </p:nvSpPr>
        <p:spPr bwMode="auto">
          <a:xfrm>
            <a:off x="4419601" y="2293937"/>
            <a:ext cx="5087937" cy="0"/>
          </a:xfrm>
          <a:prstGeom prst="line">
            <a:avLst/>
          </a:prstGeom>
          <a:noFill/>
          <a:ln w="28575">
            <a:solidFill>
              <a:schemeClr val="tx1"/>
            </a:solidFill>
            <a:round/>
            <a:headEnd/>
            <a:tailEnd/>
          </a:ln>
        </p:spPr>
        <p:txBody>
          <a:bodyPr/>
          <a:lstStyle/>
          <a:p>
            <a:endParaRPr lang="zh-CN" altLang="en-US" b="1"/>
          </a:p>
        </p:txBody>
      </p:sp>
      <p:sp>
        <p:nvSpPr>
          <p:cNvPr id="19" name="Line 19"/>
          <p:cNvSpPr>
            <a:spLocks noChangeShapeType="1"/>
          </p:cNvSpPr>
          <p:nvPr/>
        </p:nvSpPr>
        <p:spPr bwMode="auto">
          <a:xfrm>
            <a:off x="4419601" y="2798762"/>
            <a:ext cx="5087937" cy="0"/>
          </a:xfrm>
          <a:prstGeom prst="line">
            <a:avLst/>
          </a:prstGeom>
          <a:noFill/>
          <a:ln w="12700">
            <a:solidFill>
              <a:schemeClr val="tx1"/>
            </a:solidFill>
            <a:round/>
            <a:headEnd/>
            <a:tailEnd/>
          </a:ln>
        </p:spPr>
        <p:txBody>
          <a:bodyPr/>
          <a:lstStyle/>
          <a:p>
            <a:endParaRPr lang="zh-CN" altLang="en-US" b="1"/>
          </a:p>
        </p:txBody>
      </p:sp>
      <p:sp>
        <p:nvSpPr>
          <p:cNvPr id="20" name="Line 20"/>
          <p:cNvSpPr>
            <a:spLocks noChangeShapeType="1"/>
          </p:cNvSpPr>
          <p:nvPr/>
        </p:nvSpPr>
        <p:spPr bwMode="auto">
          <a:xfrm>
            <a:off x="4419601" y="3589337"/>
            <a:ext cx="5087937" cy="0"/>
          </a:xfrm>
          <a:prstGeom prst="line">
            <a:avLst/>
          </a:prstGeom>
          <a:noFill/>
          <a:ln w="12700">
            <a:solidFill>
              <a:schemeClr val="tx1"/>
            </a:solidFill>
            <a:round/>
            <a:headEnd/>
            <a:tailEnd/>
          </a:ln>
        </p:spPr>
        <p:txBody>
          <a:bodyPr/>
          <a:lstStyle/>
          <a:p>
            <a:endParaRPr lang="zh-CN" altLang="en-US" b="1"/>
          </a:p>
        </p:txBody>
      </p:sp>
      <p:sp>
        <p:nvSpPr>
          <p:cNvPr id="21" name="Line 21"/>
          <p:cNvSpPr>
            <a:spLocks noChangeShapeType="1"/>
          </p:cNvSpPr>
          <p:nvPr/>
        </p:nvSpPr>
        <p:spPr bwMode="auto">
          <a:xfrm>
            <a:off x="4419601" y="4379912"/>
            <a:ext cx="5087937" cy="0"/>
          </a:xfrm>
          <a:prstGeom prst="line">
            <a:avLst/>
          </a:prstGeom>
          <a:noFill/>
          <a:ln w="28575">
            <a:solidFill>
              <a:schemeClr val="tx1"/>
            </a:solidFill>
            <a:round/>
            <a:headEnd/>
            <a:tailEnd/>
          </a:ln>
        </p:spPr>
        <p:txBody>
          <a:bodyPr/>
          <a:lstStyle/>
          <a:p>
            <a:endParaRPr lang="zh-CN" altLang="en-US" b="1"/>
          </a:p>
        </p:txBody>
      </p:sp>
      <p:sp>
        <p:nvSpPr>
          <p:cNvPr id="22" name="Line 22"/>
          <p:cNvSpPr>
            <a:spLocks noChangeShapeType="1"/>
          </p:cNvSpPr>
          <p:nvPr/>
        </p:nvSpPr>
        <p:spPr bwMode="auto">
          <a:xfrm>
            <a:off x="4419600" y="2293938"/>
            <a:ext cx="0" cy="504825"/>
          </a:xfrm>
          <a:prstGeom prst="line">
            <a:avLst/>
          </a:prstGeom>
          <a:noFill/>
          <a:ln w="28575" cap="sq">
            <a:noFill/>
            <a:round/>
            <a:headEnd/>
            <a:tailEnd/>
          </a:ln>
        </p:spPr>
        <p:txBody>
          <a:bodyPr/>
          <a:lstStyle/>
          <a:p>
            <a:endParaRPr lang="zh-CN" altLang="en-US" b="1"/>
          </a:p>
        </p:txBody>
      </p:sp>
      <p:sp>
        <p:nvSpPr>
          <p:cNvPr id="23" name="Line 23"/>
          <p:cNvSpPr>
            <a:spLocks noChangeShapeType="1"/>
          </p:cNvSpPr>
          <p:nvPr/>
        </p:nvSpPr>
        <p:spPr bwMode="auto">
          <a:xfrm>
            <a:off x="5114925" y="2293938"/>
            <a:ext cx="0" cy="2085975"/>
          </a:xfrm>
          <a:prstGeom prst="line">
            <a:avLst/>
          </a:prstGeom>
          <a:noFill/>
          <a:ln w="12700">
            <a:solidFill>
              <a:schemeClr val="tx1"/>
            </a:solidFill>
            <a:round/>
            <a:headEnd/>
            <a:tailEnd/>
          </a:ln>
        </p:spPr>
        <p:txBody>
          <a:bodyPr/>
          <a:lstStyle/>
          <a:p>
            <a:endParaRPr lang="zh-CN" altLang="en-US" b="1"/>
          </a:p>
        </p:txBody>
      </p:sp>
      <p:sp>
        <p:nvSpPr>
          <p:cNvPr id="24" name="Line 24"/>
          <p:cNvSpPr>
            <a:spLocks noChangeShapeType="1"/>
          </p:cNvSpPr>
          <p:nvPr/>
        </p:nvSpPr>
        <p:spPr bwMode="auto">
          <a:xfrm>
            <a:off x="6627812" y="2293938"/>
            <a:ext cx="0" cy="2085975"/>
          </a:xfrm>
          <a:prstGeom prst="line">
            <a:avLst/>
          </a:prstGeom>
          <a:noFill/>
          <a:ln w="12700">
            <a:solidFill>
              <a:schemeClr val="tx1"/>
            </a:solidFill>
            <a:round/>
            <a:headEnd/>
            <a:tailEnd/>
          </a:ln>
        </p:spPr>
        <p:txBody>
          <a:bodyPr/>
          <a:lstStyle/>
          <a:p>
            <a:endParaRPr lang="zh-CN" altLang="en-US" b="1"/>
          </a:p>
        </p:txBody>
      </p:sp>
      <p:sp>
        <p:nvSpPr>
          <p:cNvPr id="25" name="Line 25"/>
          <p:cNvSpPr>
            <a:spLocks noChangeShapeType="1"/>
          </p:cNvSpPr>
          <p:nvPr/>
        </p:nvSpPr>
        <p:spPr bwMode="auto">
          <a:xfrm>
            <a:off x="8139112" y="2293938"/>
            <a:ext cx="0" cy="2085975"/>
          </a:xfrm>
          <a:prstGeom prst="line">
            <a:avLst/>
          </a:prstGeom>
          <a:noFill/>
          <a:ln w="12700">
            <a:solidFill>
              <a:schemeClr val="tx1"/>
            </a:solidFill>
            <a:round/>
            <a:headEnd/>
            <a:tailEnd/>
          </a:ln>
        </p:spPr>
        <p:txBody>
          <a:bodyPr/>
          <a:lstStyle/>
          <a:p>
            <a:endParaRPr lang="zh-CN" altLang="en-US" b="1"/>
          </a:p>
        </p:txBody>
      </p:sp>
      <p:sp>
        <p:nvSpPr>
          <p:cNvPr id="26" name="Line 26"/>
          <p:cNvSpPr>
            <a:spLocks noChangeShapeType="1"/>
          </p:cNvSpPr>
          <p:nvPr/>
        </p:nvSpPr>
        <p:spPr bwMode="auto">
          <a:xfrm>
            <a:off x="9507537" y="2293938"/>
            <a:ext cx="0" cy="504825"/>
          </a:xfrm>
          <a:prstGeom prst="line">
            <a:avLst/>
          </a:prstGeom>
          <a:noFill/>
          <a:ln w="28575" cap="sq">
            <a:noFill/>
            <a:round/>
            <a:headEnd/>
            <a:tailEnd/>
          </a:ln>
        </p:spPr>
        <p:txBody>
          <a:bodyPr/>
          <a:lstStyle/>
          <a:p>
            <a:endParaRPr lang="zh-CN" altLang="en-US" b="1"/>
          </a:p>
        </p:txBody>
      </p:sp>
      <p:sp>
        <p:nvSpPr>
          <p:cNvPr id="27" name="Line 27"/>
          <p:cNvSpPr>
            <a:spLocks noChangeShapeType="1"/>
          </p:cNvSpPr>
          <p:nvPr/>
        </p:nvSpPr>
        <p:spPr bwMode="auto">
          <a:xfrm>
            <a:off x="5114926" y="3194049"/>
            <a:ext cx="1512887" cy="0"/>
          </a:xfrm>
          <a:prstGeom prst="line">
            <a:avLst/>
          </a:prstGeom>
          <a:noFill/>
          <a:ln w="12700">
            <a:solidFill>
              <a:schemeClr val="tx1"/>
            </a:solidFill>
            <a:round/>
            <a:headEnd/>
            <a:tailEnd/>
          </a:ln>
        </p:spPr>
        <p:txBody>
          <a:bodyPr/>
          <a:lstStyle/>
          <a:p>
            <a:endParaRPr lang="zh-CN" altLang="en-US" b="1"/>
          </a:p>
        </p:txBody>
      </p:sp>
      <p:sp>
        <p:nvSpPr>
          <p:cNvPr id="28" name="Line 28"/>
          <p:cNvSpPr>
            <a:spLocks noChangeShapeType="1"/>
          </p:cNvSpPr>
          <p:nvPr/>
        </p:nvSpPr>
        <p:spPr bwMode="auto">
          <a:xfrm>
            <a:off x="5114926" y="3984624"/>
            <a:ext cx="1512887" cy="0"/>
          </a:xfrm>
          <a:prstGeom prst="line">
            <a:avLst/>
          </a:prstGeom>
          <a:noFill/>
          <a:ln w="12700">
            <a:solidFill>
              <a:schemeClr val="tx1"/>
            </a:solidFill>
            <a:round/>
            <a:headEnd/>
            <a:tailEnd/>
          </a:ln>
        </p:spPr>
        <p:txBody>
          <a:bodyPr/>
          <a:lstStyle/>
          <a:p>
            <a:endParaRPr lang="zh-CN" altLang="en-US" b="1"/>
          </a:p>
        </p:txBody>
      </p:sp>
      <p:sp>
        <p:nvSpPr>
          <p:cNvPr id="29" name="Line 29"/>
          <p:cNvSpPr>
            <a:spLocks noChangeShapeType="1"/>
          </p:cNvSpPr>
          <p:nvPr/>
        </p:nvSpPr>
        <p:spPr bwMode="auto">
          <a:xfrm>
            <a:off x="4419600" y="2798763"/>
            <a:ext cx="0" cy="790575"/>
          </a:xfrm>
          <a:prstGeom prst="line">
            <a:avLst/>
          </a:prstGeom>
          <a:noFill/>
          <a:ln w="28575" cap="sq">
            <a:noFill/>
            <a:round/>
            <a:headEnd/>
            <a:tailEnd/>
          </a:ln>
        </p:spPr>
        <p:txBody>
          <a:bodyPr/>
          <a:lstStyle/>
          <a:p>
            <a:endParaRPr lang="zh-CN" altLang="en-US" b="1"/>
          </a:p>
        </p:txBody>
      </p:sp>
      <p:sp>
        <p:nvSpPr>
          <p:cNvPr id="30" name="Line 30"/>
          <p:cNvSpPr>
            <a:spLocks noChangeShapeType="1"/>
          </p:cNvSpPr>
          <p:nvPr/>
        </p:nvSpPr>
        <p:spPr bwMode="auto">
          <a:xfrm>
            <a:off x="9507537" y="2798763"/>
            <a:ext cx="0" cy="790575"/>
          </a:xfrm>
          <a:prstGeom prst="line">
            <a:avLst/>
          </a:prstGeom>
          <a:noFill/>
          <a:ln w="28575" cap="sq">
            <a:noFill/>
            <a:round/>
            <a:headEnd/>
            <a:tailEnd/>
          </a:ln>
        </p:spPr>
        <p:txBody>
          <a:bodyPr/>
          <a:lstStyle/>
          <a:p>
            <a:endParaRPr lang="zh-CN" altLang="en-US" b="1"/>
          </a:p>
        </p:txBody>
      </p:sp>
      <p:sp>
        <p:nvSpPr>
          <p:cNvPr id="31" name="Line 31"/>
          <p:cNvSpPr>
            <a:spLocks noChangeShapeType="1"/>
          </p:cNvSpPr>
          <p:nvPr/>
        </p:nvSpPr>
        <p:spPr bwMode="auto">
          <a:xfrm>
            <a:off x="4419600" y="3589338"/>
            <a:ext cx="0" cy="790575"/>
          </a:xfrm>
          <a:prstGeom prst="line">
            <a:avLst/>
          </a:prstGeom>
          <a:noFill/>
          <a:ln w="28575" cap="sq">
            <a:noFill/>
            <a:round/>
            <a:headEnd/>
            <a:tailEnd/>
          </a:ln>
        </p:spPr>
        <p:txBody>
          <a:bodyPr/>
          <a:lstStyle/>
          <a:p>
            <a:endParaRPr lang="zh-CN" altLang="en-US" b="1"/>
          </a:p>
        </p:txBody>
      </p:sp>
      <p:sp>
        <p:nvSpPr>
          <p:cNvPr id="32" name="Line 32"/>
          <p:cNvSpPr>
            <a:spLocks noChangeShapeType="1"/>
          </p:cNvSpPr>
          <p:nvPr/>
        </p:nvSpPr>
        <p:spPr bwMode="auto">
          <a:xfrm>
            <a:off x="9507537" y="3589338"/>
            <a:ext cx="0" cy="790575"/>
          </a:xfrm>
          <a:prstGeom prst="line">
            <a:avLst/>
          </a:prstGeom>
          <a:noFill/>
          <a:ln w="28575" cap="sq">
            <a:noFill/>
            <a:round/>
            <a:headEnd/>
            <a:tailEnd/>
          </a:ln>
        </p:spPr>
        <p:txBody>
          <a:bodyPr/>
          <a:lstStyle/>
          <a:p>
            <a:endParaRPr lang="zh-CN" altLang="en-US" b="1"/>
          </a:p>
        </p:txBody>
      </p:sp>
      <p:sp>
        <p:nvSpPr>
          <p:cNvPr id="33" name="Line 33"/>
          <p:cNvSpPr>
            <a:spLocks noChangeShapeType="1"/>
          </p:cNvSpPr>
          <p:nvPr/>
        </p:nvSpPr>
        <p:spPr bwMode="auto">
          <a:xfrm>
            <a:off x="7011987" y="2365374"/>
            <a:ext cx="215900" cy="0"/>
          </a:xfrm>
          <a:prstGeom prst="line">
            <a:avLst/>
          </a:prstGeom>
          <a:noFill/>
          <a:ln w="28575">
            <a:solidFill>
              <a:schemeClr val="tx1"/>
            </a:solidFill>
            <a:round/>
            <a:headEnd/>
            <a:tailEnd/>
          </a:ln>
        </p:spPr>
        <p:txBody>
          <a:bodyPr/>
          <a:lstStyle/>
          <a:p>
            <a:endParaRPr lang="zh-CN" altLang="en-US" b="1"/>
          </a:p>
        </p:txBody>
      </p:sp>
      <p:sp>
        <p:nvSpPr>
          <p:cNvPr id="34" name="Line 34"/>
          <p:cNvSpPr>
            <a:spLocks noChangeShapeType="1"/>
          </p:cNvSpPr>
          <p:nvPr/>
        </p:nvSpPr>
        <p:spPr bwMode="auto">
          <a:xfrm>
            <a:off x="7500937" y="2365374"/>
            <a:ext cx="215900" cy="0"/>
          </a:xfrm>
          <a:prstGeom prst="line">
            <a:avLst/>
          </a:prstGeom>
          <a:noFill/>
          <a:ln w="28575">
            <a:solidFill>
              <a:schemeClr val="tx1"/>
            </a:solidFill>
            <a:round/>
            <a:headEnd/>
            <a:tailEnd/>
          </a:ln>
        </p:spPr>
        <p:txBody>
          <a:bodyPr/>
          <a:lstStyle/>
          <a:p>
            <a:endParaRPr lang="zh-CN" altLang="en-US" b="1"/>
          </a:p>
        </p:txBody>
      </p:sp>
      <p:sp>
        <p:nvSpPr>
          <p:cNvPr id="35" name="Line 35"/>
          <p:cNvSpPr>
            <a:spLocks noChangeShapeType="1"/>
          </p:cNvSpPr>
          <p:nvPr/>
        </p:nvSpPr>
        <p:spPr bwMode="auto">
          <a:xfrm>
            <a:off x="8380412" y="2365374"/>
            <a:ext cx="215900" cy="0"/>
          </a:xfrm>
          <a:prstGeom prst="line">
            <a:avLst/>
          </a:prstGeom>
          <a:noFill/>
          <a:ln w="28575">
            <a:solidFill>
              <a:schemeClr val="tx1"/>
            </a:solidFill>
            <a:round/>
            <a:headEnd/>
            <a:tailEnd/>
          </a:ln>
        </p:spPr>
        <p:txBody>
          <a:bodyPr/>
          <a:lstStyle/>
          <a:p>
            <a:endParaRPr lang="zh-CN" altLang="en-US" b="1"/>
          </a:p>
        </p:txBody>
      </p:sp>
      <p:sp>
        <p:nvSpPr>
          <p:cNvPr id="36" name="Line 36"/>
          <p:cNvSpPr>
            <a:spLocks noChangeShapeType="1"/>
          </p:cNvSpPr>
          <p:nvPr/>
        </p:nvSpPr>
        <p:spPr bwMode="auto">
          <a:xfrm>
            <a:off x="8897937" y="2365374"/>
            <a:ext cx="215900" cy="0"/>
          </a:xfrm>
          <a:prstGeom prst="line">
            <a:avLst/>
          </a:prstGeom>
          <a:noFill/>
          <a:ln w="28575">
            <a:solidFill>
              <a:schemeClr val="tx1"/>
            </a:solidFill>
            <a:round/>
            <a:headEnd/>
            <a:tailEnd/>
          </a:ln>
        </p:spPr>
        <p:txBody>
          <a:bodyPr/>
          <a:lstStyle/>
          <a:p>
            <a:endParaRPr lang="zh-CN" altLang="en-US" b="1"/>
          </a:p>
        </p:txBody>
      </p:sp>
      <p:grpSp>
        <p:nvGrpSpPr>
          <p:cNvPr id="37" name="Group 37"/>
          <p:cNvGrpSpPr>
            <a:grpSpLocks/>
          </p:cNvGrpSpPr>
          <p:nvPr/>
        </p:nvGrpSpPr>
        <p:grpSpPr bwMode="auto">
          <a:xfrm>
            <a:off x="6632576" y="2787650"/>
            <a:ext cx="1512887" cy="790575"/>
            <a:chOff x="3231" y="1423"/>
            <a:chExt cx="953" cy="498"/>
          </a:xfrm>
        </p:grpSpPr>
        <p:sp>
          <p:nvSpPr>
            <p:cNvPr id="38" name="Rectangle 38"/>
            <p:cNvSpPr>
              <a:spLocks noChangeArrowheads="1"/>
            </p:cNvSpPr>
            <p:nvPr/>
          </p:nvSpPr>
          <p:spPr bwMode="auto">
            <a:xfrm>
              <a:off x="3231" y="1672"/>
              <a:ext cx="953" cy="249"/>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0 1 1 1</a:t>
              </a:r>
            </a:p>
          </p:txBody>
        </p:sp>
        <p:sp>
          <p:nvSpPr>
            <p:cNvPr id="39" name="Rectangle 39"/>
            <p:cNvSpPr>
              <a:spLocks noChangeArrowheads="1"/>
            </p:cNvSpPr>
            <p:nvPr/>
          </p:nvSpPr>
          <p:spPr bwMode="auto">
            <a:xfrm>
              <a:off x="3231" y="1423"/>
              <a:ext cx="953" cy="249"/>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0 0 0 0</a:t>
              </a:r>
            </a:p>
          </p:txBody>
        </p:sp>
      </p:grpSp>
      <p:grpSp>
        <p:nvGrpSpPr>
          <p:cNvPr id="40" name="Group 40"/>
          <p:cNvGrpSpPr>
            <a:grpSpLocks/>
          </p:cNvGrpSpPr>
          <p:nvPr/>
        </p:nvGrpSpPr>
        <p:grpSpPr bwMode="auto">
          <a:xfrm>
            <a:off x="8027987" y="3616325"/>
            <a:ext cx="1512888" cy="790575"/>
            <a:chOff x="4110" y="1945"/>
            <a:chExt cx="953" cy="498"/>
          </a:xfrm>
        </p:grpSpPr>
        <p:sp>
          <p:nvSpPr>
            <p:cNvPr id="41" name="Rectangle 41"/>
            <p:cNvSpPr>
              <a:spLocks noChangeArrowheads="1"/>
            </p:cNvSpPr>
            <p:nvPr/>
          </p:nvSpPr>
          <p:spPr bwMode="auto">
            <a:xfrm>
              <a:off x="4110" y="2194"/>
              <a:ext cx="953" cy="249"/>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1 1 1 1</a:t>
              </a:r>
            </a:p>
          </p:txBody>
        </p:sp>
        <p:sp>
          <p:nvSpPr>
            <p:cNvPr id="42" name="Rectangle 42"/>
            <p:cNvSpPr>
              <a:spLocks noChangeArrowheads="1"/>
            </p:cNvSpPr>
            <p:nvPr/>
          </p:nvSpPr>
          <p:spPr bwMode="auto">
            <a:xfrm>
              <a:off x="4110" y="1945"/>
              <a:ext cx="953" cy="249"/>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b="1">
                  <a:latin typeface="Verdana" pitchFamily="34" charset="0"/>
                </a:rPr>
                <a:t>1 0 0 0</a:t>
              </a:r>
            </a:p>
          </p:txBody>
        </p:sp>
      </p:grpSp>
      <p:sp>
        <p:nvSpPr>
          <p:cNvPr id="43" name="AutoShape 43"/>
          <p:cNvSpPr>
            <a:spLocks noChangeArrowheads="1"/>
          </p:cNvSpPr>
          <p:nvPr/>
        </p:nvSpPr>
        <p:spPr bwMode="auto">
          <a:xfrm>
            <a:off x="1828800" y="2030413"/>
            <a:ext cx="1879600" cy="936625"/>
          </a:xfrm>
          <a:prstGeom prst="wedgeRoundRectCallout">
            <a:avLst>
              <a:gd name="adj1" fmla="val 86495"/>
              <a:gd name="adj2" fmla="val 51523"/>
              <a:gd name="adj3" fmla="val 16667"/>
            </a:avLst>
          </a:prstGeom>
          <a:gradFill rotWithShape="1">
            <a:gsLst>
              <a:gs pos="0">
                <a:srgbClr val="FFFF00"/>
              </a:gs>
              <a:gs pos="100000">
                <a:srgbClr val="767600"/>
              </a:gs>
            </a:gsLst>
            <a:lin ang="2700000" scaled="1"/>
          </a:gradFill>
          <a:ln w="9525">
            <a:solidFill>
              <a:schemeClr val="tx1"/>
            </a:solidFill>
            <a:miter lim="800000"/>
            <a:headEnd/>
            <a:tailEnd/>
          </a:ln>
        </p:spPr>
        <p:txBody>
          <a:bodyPr/>
          <a:lstStyle/>
          <a:p>
            <a:pPr algn="ctr" eaLnBrk="0" hangingPunct="0"/>
            <a:r>
              <a:rPr lang="en-US" altLang="zh-CN" b="1" dirty="0">
                <a:latin typeface="Times New Roman" charset="0"/>
                <a:ea typeface="宋体" pitchFamily="2" charset="-122"/>
              </a:rPr>
              <a:t>Select signal</a:t>
            </a:r>
            <a:endParaRPr lang="zh-CN" altLang="en-US" b="1" dirty="0">
              <a:latin typeface="Times New Roman" charset="0"/>
              <a:ea typeface="宋体" pitchFamily="2" charset="-122"/>
            </a:endParaRPr>
          </a:p>
          <a:p>
            <a:pPr algn="ctr" eaLnBrk="0" hangingPunct="0"/>
            <a:r>
              <a:rPr lang="en-US" altLang="zh-CN" b="1" dirty="0">
                <a:latin typeface="Times New Roman" charset="0"/>
                <a:ea typeface="宋体" pitchFamily="2" charset="-122"/>
              </a:rPr>
              <a:t>=&gt;Enable</a:t>
            </a:r>
            <a:endParaRPr lang="zh-CN" altLang="en-US" b="1" dirty="0">
              <a:latin typeface="Times New Roman" charset="0"/>
              <a:ea typeface="宋体" pitchFamily="2" charset="-122"/>
            </a:endParaRPr>
          </a:p>
        </p:txBody>
      </p:sp>
      <p:graphicFrame>
        <p:nvGraphicFramePr>
          <p:cNvPr id="44" name="Object 44"/>
          <p:cNvGraphicFramePr>
            <a:graphicFrameLocks noChangeAspect="1"/>
          </p:cNvGraphicFramePr>
          <p:nvPr>
            <p:extLst>
              <p:ext uri="{D42A27DB-BD31-4B8C-83A1-F6EECF244321}">
                <p14:modId xmlns:p14="http://schemas.microsoft.com/office/powerpoint/2010/main" val="3530046753"/>
              </p:ext>
            </p:extLst>
          </p:nvPr>
        </p:nvGraphicFramePr>
        <p:xfrm>
          <a:off x="4344987" y="4838700"/>
          <a:ext cx="4114800" cy="530225"/>
        </p:xfrm>
        <a:graphic>
          <a:graphicData uri="http://schemas.openxmlformats.org/presentationml/2006/ole">
            <mc:AlternateContent xmlns:mc="http://schemas.openxmlformats.org/markup-compatibility/2006">
              <mc:Choice xmlns:v="urn:schemas-microsoft-com:vml" Requires="v">
                <p:oleObj name="公式" r:id="rId2" imgW="1676160" imgH="215640" progId="Equations">
                  <p:embed/>
                </p:oleObj>
              </mc:Choice>
              <mc:Fallback>
                <p:oleObj name="公式" r:id="rId2" imgW="1676160" imgH="215640" progId="Equations">
                  <p:embed/>
                  <p:pic>
                    <p:nvPicPr>
                      <p:cNvPr id="0" name="Object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4987" y="4838700"/>
                        <a:ext cx="41148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Text Box 45"/>
          <p:cNvSpPr txBox="1">
            <a:spLocks noChangeArrowheads="1"/>
          </p:cNvSpPr>
          <p:nvPr/>
        </p:nvSpPr>
        <p:spPr bwMode="auto">
          <a:xfrm>
            <a:off x="2133601" y="4860924"/>
            <a:ext cx="2105025" cy="941796"/>
          </a:xfrm>
          <a:prstGeom prst="rect">
            <a:avLst/>
          </a:prstGeom>
          <a:noFill/>
          <a:ln w="9525">
            <a:noFill/>
            <a:miter lim="800000"/>
            <a:headEnd/>
            <a:tailEnd/>
          </a:ln>
        </p:spPr>
        <p:txBody>
          <a:bodyPr wrap="square">
            <a:spAutoFit/>
          </a:bodyPr>
          <a:lstStyle/>
          <a:p>
            <a:pPr>
              <a:spcBef>
                <a:spcPct val="30000"/>
              </a:spcBef>
            </a:pPr>
            <a:r>
              <a:rPr lang="en-US" altLang="zh-CN" b="1" dirty="0">
                <a:ea typeface="宋体" pitchFamily="2" charset="-122"/>
              </a:rPr>
              <a:t>Select chip 1:</a:t>
            </a:r>
            <a:endParaRPr lang="zh-CN" altLang="en-US" b="1" dirty="0">
              <a:ea typeface="宋体" pitchFamily="2" charset="-122"/>
            </a:endParaRPr>
          </a:p>
          <a:p>
            <a:pPr>
              <a:spcBef>
                <a:spcPct val="30000"/>
              </a:spcBef>
            </a:pPr>
            <a:r>
              <a:rPr lang="en-US" altLang="zh-CN" b="1" dirty="0">
                <a:ea typeface="宋体" pitchFamily="2" charset="-122"/>
              </a:rPr>
              <a:t>Select chip 2:</a:t>
            </a:r>
            <a:endParaRPr lang="zh-CN" altLang="en-US" b="1" dirty="0">
              <a:ea typeface="宋体" pitchFamily="2" charset="-122"/>
            </a:endParaRPr>
          </a:p>
        </p:txBody>
      </p:sp>
      <p:graphicFrame>
        <p:nvGraphicFramePr>
          <p:cNvPr id="46" name="Object 46"/>
          <p:cNvGraphicFramePr>
            <a:graphicFrameLocks noChangeAspect="1"/>
          </p:cNvGraphicFramePr>
          <p:nvPr>
            <p:extLst>
              <p:ext uri="{D42A27DB-BD31-4B8C-83A1-F6EECF244321}">
                <p14:modId xmlns:p14="http://schemas.microsoft.com/office/powerpoint/2010/main" val="2653700917"/>
              </p:ext>
            </p:extLst>
          </p:nvPr>
        </p:nvGraphicFramePr>
        <p:xfrm>
          <a:off x="4327525" y="5413375"/>
          <a:ext cx="4114800" cy="530225"/>
        </p:xfrm>
        <a:graphic>
          <a:graphicData uri="http://schemas.openxmlformats.org/presentationml/2006/ole">
            <mc:AlternateContent xmlns:mc="http://schemas.openxmlformats.org/markup-compatibility/2006">
              <mc:Choice xmlns:v="urn:schemas-microsoft-com:vml" Requires="v">
                <p:oleObj name="A Equation(公式3.1)" r:id="rId4" imgW="1676160" imgH="215640" progId="Equations">
                  <p:embed/>
                </p:oleObj>
              </mc:Choice>
              <mc:Fallback>
                <p:oleObj name="A Equation(公式3.1)" r:id="rId4" imgW="1676160" imgH="215640" progId="Equations">
                  <p:embed/>
                  <p:pic>
                    <p:nvPicPr>
                      <p:cNvPr id="0"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7525" y="5413375"/>
                        <a:ext cx="41148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Rectangle 4"/>
          <p:cNvSpPr>
            <a:spLocks noChangeArrowheads="1"/>
          </p:cNvSpPr>
          <p:nvPr/>
        </p:nvSpPr>
        <p:spPr bwMode="auto">
          <a:xfrm>
            <a:off x="990600" y="501980"/>
            <a:ext cx="10338086"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Cascading two 74LS138 to implement one 4-to-16 decoder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4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222"/>
          <p:cNvPicPr>
            <a:picLocks noChangeAspect="1" noChangeArrowheads="1"/>
          </p:cNvPicPr>
          <p:nvPr/>
        </p:nvPicPr>
        <p:blipFill>
          <a:blip r:embed="rId2" cstate="print">
            <a:lum contrast="42000"/>
            <a:grayscl/>
          </a:blip>
          <a:srcRect/>
          <a:stretch>
            <a:fillRect/>
          </a:stretch>
        </p:blipFill>
        <p:spPr bwMode="auto">
          <a:xfrm>
            <a:off x="2286000" y="0"/>
            <a:ext cx="6553200" cy="6866022"/>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1988" name="Rectangle 4"/>
          <p:cNvSpPr>
            <a:spLocks noChangeArrowheads="1"/>
          </p:cNvSpPr>
          <p:nvPr/>
        </p:nvSpPr>
        <p:spPr bwMode="auto">
          <a:xfrm>
            <a:off x="5292411" y="598191"/>
            <a:ext cx="180530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Decoders</a:t>
            </a:r>
          </a:p>
        </p:txBody>
      </p:sp>
      <p:sp>
        <p:nvSpPr>
          <p:cNvPr id="41989" name="Text Box 11"/>
          <p:cNvSpPr txBox="1">
            <a:spLocks noChangeArrowheads="1"/>
          </p:cNvSpPr>
          <p:nvPr/>
        </p:nvSpPr>
        <p:spPr bwMode="auto">
          <a:xfrm>
            <a:off x="685800" y="1895427"/>
            <a:ext cx="7162800" cy="1384995"/>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BCD-to-decimal decoders accept a binary coded decimal input and activate one of ten possible decimal digit indications. </a:t>
            </a:r>
          </a:p>
        </p:txBody>
      </p:sp>
      <p:grpSp>
        <p:nvGrpSpPr>
          <p:cNvPr id="2" name="组合 1"/>
          <p:cNvGrpSpPr/>
          <p:nvPr/>
        </p:nvGrpSpPr>
        <p:grpSpPr>
          <a:xfrm>
            <a:off x="7924800" y="2133600"/>
            <a:ext cx="3429000" cy="3886200"/>
            <a:chOff x="7162800" y="1219200"/>
            <a:chExt cx="2800350" cy="3352800"/>
          </a:xfrm>
        </p:grpSpPr>
        <p:graphicFrame>
          <p:nvGraphicFramePr>
            <p:cNvPr id="41990" name="Object 13"/>
            <p:cNvGraphicFramePr>
              <a:graphicFrameLocks noChangeAspect="1"/>
            </p:cNvGraphicFramePr>
            <p:nvPr>
              <p:extLst>
                <p:ext uri="{D42A27DB-BD31-4B8C-83A1-F6EECF244321}">
                  <p14:modId xmlns:p14="http://schemas.microsoft.com/office/powerpoint/2010/main" val="1998406559"/>
                </p:ext>
              </p:extLst>
            </p:nvPr>
          </p:nvGraphicFramePr>
          <p:xfrm>
            <a:off x="7543800" y="1219200"/>
            <a:ext cx="2419350" cy="3352800"/>
          </p:xfrm>
          <a:graphic>
            <a:graphicData uri="http://schemas.openxmlformats.org/presentationml/2006/ole">
              <mc:AlternateContent xmlns:mc="http://schemas.openxmlformats.org/markup-compatibility/2006">
                <mc:Choice xmlns:v="urn:schemas-microsoft-com:vml" Requires="v">
                  <p:oleObj name="CorelDRAW" r:id="rId3" imgW="1205404" imgH="1669816" progId="">
                    <p:embed/>
                  </p:oleObj>
                </mc:Choice>
                <mc:Fallback>
                  <p:oleObj name="CorelDRAW" r:id="rId3" imgW="1205404" imgH="1669816" progId="">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219200"/>
                          <a:ext cx="24193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1" name="Text Box 14"/>
            <p:cNvSpPr txBox="1">
              <a:spLocks noChangeArrowheads="1"/>
            </p:cNvSpPr>
            <p:nvPr/>
          </p:nvSpPr>
          <p:spPr bwMode="auto">
            <a:xfrm>
              <a:off x="7175500" y="2468563"/>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41992" name="Text Box 15"/>
            <p:cNvSpPr txBox="1">
              <a:spLocks noChangeArrowheads="1"/>
            </p:cNvSpPr>
            <p:nvPr/>
          </p:nvSpPr>
          <p:spPr bwMode="auto">
            <a:xfrm>
              <a:off x="7162800" y="2214563"/>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41993" name="Text Box 16"/>
            <p:cNvSpPr txBox="1">
              <a:spLocks noChangeArrowheads="1"/>
            </p:cNvSpPr>
            <p:nvPr/>
          </p:nvSpPr>
          <p:spPr bwMode="auto">
            <a:xfrm>
              <a:off x="7175500" y="2711450"/>
              <a:ext cx="533400" cy="336550"/>
            </a:xfrm>
            <a:prstGeom prst="rect">
              <a:avLst/>
            </a:prstGeom>
            <a:noFill/>
            <a:ln w="9525">
              <a:noFill/>
              <a:miter lim="800000"/>
              <a:headEnd/>
              <a:tailEnd/>
            </a:ln>
            <a:effectLst/>
          </p:spPr>
          <p:txBody>
            <a:bodyPr>
              <a:spAutoFit/>
            </a:bodyPr>
            <a:lstStyle/>
            <a:p>
              <a:r>
                <a:rPr lang="en-US" altLang="zh-CN" sz="1600" i="1" dirty="0">
                  <a:solidFill>
                    <a:srgbClr val="FF0000"/>
                  </a:solidFill>
                  <a:latin typeface="Arial" charset="0"/>
                  <a:ea typeface="宋体" charset="-122"/>
                </a:rPr>
                <a:t>A</a:t>
              </a:r>
              <a:r>
                <a:rPr lang="en-US" altLang="zh-CN" sz="1600" baseline="-25000" dirty="0">
                  <a:solidFill>
                    <a:srgbClr val="FF0000"/>
                  </a:solidFill>
                  <a:latin typeface="Arial" charset="0"/>
                  <a:ea typeface="宋体" charset="-122"/>
                </a:rPr>
                <a:t>2</a:t>
              </a:r>
              <a:endParaRPr lang="en-US" altLang="zh-CN" sz="1600" dirty="0">
                <a:solidFill>
                  <a:srgbClr val="FF0000"/>
                </a:solidFill>
                <a:latin typeface="Arial" charset="0"/>
                <a:ea typeface="宋体" charset="-122"/>
              </a:endParaRPr>
            </a:p>
          </p:txBody>
        </p:sp>
        <p:sp>
          <p:nvSpPr>
            <p:cNvPr id="41994" name="Text Box 17"/>
            <p:cNvSpPr txBox="1">
              <a:spLocks noChangeArrowheads="1"/>
            </p:cNvSpPr>
            <p:nvPr/>
          </p:nvSpPr>
          <p:spPr bwMode="auto">
            <a:xfrm>
              <a:off x="7175500" y="301625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grpSp>
      <p:sp>
        <p:nvSpPr>
          <p:cNvPr id="157714" name="WordArt 18"/>
          <p:cNvSpPr>
            <a:spLocks noChangeArrowheads="1" noChangeShapeType="1" noTextEdit="1"/>
          </p:cNvSpPr>
          <p:nvPr/>
        </p:nvSpPr>
        <p:spPr bwMode="auto">
          <a:xfrm>
            <a:off x="755002" y="3743255"/>
            <a:ext cx="1219200" cy="449262"/>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57715" name="WordArt 19"/>
          <p:cNvSpPr>
            <a:spLocks noChangeArrowheads="1" noChangeShapeType="1" noTextEdit="1"/>
          </p:cNvSpPr>
          <p:nvPr/>
        </p:nvSpPr>
        <p:spPr bwMode="auto">
          <a:xfrm>
            <a:off x="755002" y="4692825"/>
            <a:ext cx="1219200" cy="449262"/>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Solution</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57716" name="Text Box 20"/>
          <p:cNvSpPr txBox="1">
            <a:spLocks noChangeArrowheads="1"/>
          </p:cNvSpPr>
          <p:nvPr/>
        </p:nvSpPr>
        <p:spPr bwMode="auto">
          <a:xfrm>
            <a:off x="2143157" y="3491317"/>
            <a:ext cx="5689891" cy="1200329"/>
          </a:xfrm>
          <a:prstGeom prst="rect">
            <a:avLst/>
          </a:prstGeom>
          <a:noFill/>
          <a:ln w="9525">
            <a:noFill/>
            <a:miter lim="800000"/>
            <a:headEnd/>
            <a:tailEnd/>
          </a:ln>
          <a:effectLst/>
        </p:spPr>
        <p:txBody>
          <a:bodyPr wrap="square">
            <a:spAutoFit/>
          </a:bodyPr>
          <a:lstStyle/>
          <a:p>
            <a:pPr>
              <a:spcBef>
                <a:spcPct val="50000"/>
              </a:spcBef>
            </a:pPr>
            <a:r>
              <a:rPr lang="en-US" altLang="zh-CN" b="1" dirty="0">
                <a:ea typeface="宋体" charset="-122"/>
              </a:rPr>
              <a:t>Assume the inputs to the 74HC42 decoder are the sequence 0101, 0110, 0011, and 0010. Describe the output. </a:t>
            </a:r>
          </a:p>
        </p:txBody>
      </p:sp>
      <p:sp>
        <p:nvSpPr>
          <p:cNvPr id="157717" name="Text Box 21"/>
          <p:cNvSpPr txBox="1">
            <a:spLocks noChangeArrowheads="1"/>
          </p:cNvSpPr>
          <p:nvPr/>
        </p:nvSpPr>
        <p:spPr bwMode="auto">
          <a:xfrm>
            <a:off x="2093945" y="4692827"/>
            <a:ext cx="5770206" cy="1200329"/>
          </a:xfrm>
          <a:prstGeom prst="rect">
            <a:avLst/>
          </a:prstGeom>
          <a:noFill/>
          <a:ln w="9525">
            <a:noFill/>
            <a:miter lim="800000"/>
            <a:headEnd/>
            <a:tailEnd/>
          </a:ln>
          <a:effectLst/>
        </p:spPr>
        <p:txBody>
          <a:bodyPr wrap="square">
            <a:spAutoFit/>
          </a:bodyPr>
          <a:lstStyle/>
          <a:p>
            <a:pPr>
              <a:spcBef>
                <a:spcPct val="50000"/>
              </a:spcBef>
            </a:pPr>
            <a:r>
              <a:rPr lang="en-US" altLang="zh-CN" b="1" dirty="0">
                <a:ea typeface="宋体" charset="-122"/>
              </a:rPr>
              <a:t>All lines are HIGH except for one active output, which is LOW.  The active outputs are 5, 6, 3, and 2 in that order.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7714"/>
                                        </p:tgtEl>
                                        <p:attrNameLst>
                                          <p:attrName>style.visibility</p:attrName>
                                        </p:attrNameLst>
                                      </p:cBhvr>
                                      <p:to>
                                        <p:strVal val="visible"/>
                                      </p:to>
                                    </p:set>
                                    <p:animEffect transition="in" filter="dissolve">
                                      <p:cBhvr>
                                        <p:cTn id="7" dur="500"/>
                                        <p:tgtEl>
                                          <p:spTgt spid="15771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57716"/>
                                        </p:tgtEl>
                                        <p:attrNameLst>
                                          <p:attrName>style.visibility</p:attrName>
                                        </p:attrNameLst>
                                      </p:cBhvr>
                                      <p:to>
                                        <p:strVal val="visible"/>
                                      </p:to>
                                    </p:set>
                                    <p:anim calcmode="lin" valueType="num">
                                      <p:cBhvr additive="base">
                                        <p:cTn id="10" dur="500" fill="hold"/>
                                        <p:tgtEl>
                                          <p:spTgt spid="157716"/>
                                        </p:tgtEl>
                                        <p:attrNameLst>
                                          <p:attrName>ppt_x</p:attrName>
                                        </p:attrNameLst>
                                      </p:cBhvr>
                                      <p:tavLst>
                                        <p:tav tm="0">
                                          <p:val>
                                            <p:strVal val="#ppt_x"/>
                                          </p:val>
                                        </p:tav>
                                        <p:tav tm="100000">
                                          <p:val>
                                            <p:strVal val="#ppt_x"/>
                                          </p:val>
                                        </p:tav>
                                      </p:tavLst>
                                    </p:anim>
                                    <p:anim calcmode="lin" valueType="num">
                                      <p:cBhvr additive="base">
                                        <p:cTn id="11" dur="500" fill="hold"/>
                                        <p:tgtEl>
                                          <p:spTgt spid="157716"/>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57715"/>
                                        </p:tgtEl>
                                        <p:attrNameLst>
                                          <p:attrName>style.visibility</p:attrName>
                                        </p:attrNameLst>
                                      </p:cBhvr>
                                      <p:to>
                                        <p:strVal val="visible"/>
                                      </p:to>
                                    </p:set>
                                    <p:animEffect transition="in" filter="dissolve">
                                      <p:cBhvr>
                                        <p:cTn id="16" dur="500"/>
                                        <p:tgtEl>
                                          <p:spTgt spid="157715"/>
                                        </p:tgtEl>
                                      </p:cBhvr>
                                    </p:animEffect>
                                  </p:childTnLst>
                                </p:cTn>
                              </p:par>
                              <p:par>
                                <p:cTn id="17" presetID="2" presetClass="entr" presetSubtype="2" fill="hold" grpId="0" nodeType="withEffect">
                                  <p:stCondLst>
                                    <p:cond delay="0"/>
                                  </p:stCondLst>
                                  <p:childTnLst>
                                    <p:set>
                                      <p:cBhvr>
                                        <p:cTn id="18" dur="1" fill="hold">
                                          <p:stCondLst>
                                            <p:cond delay="0"/>
                                          </p:stCondLst>
                                        </p:cTn>
                                        <p:tgtEl>
                                          <p:spTgt spid="157717"/>
                                        </p:tgtEl>
                                        <p:attrNameLst>
                                          <p:attrName>style.visibility</p:attrName>
                                        </p:attrNameLst>
                                      </p:cBhvr>
                                      <p:to>
                                        <p:strVal val="visible"/>
                                      </p:to>
                                    </p:set>
                                    <p:anim calcmode="lin" valueType="num">
                                      <p:cBhvr additive="base">
                                        <p:cTn id="19" dur="500" fill="hold"/>
                                        <p:tgtEl>
                                          <p:spTgt spid="157717"/>
                                        </p:tgtEl>
                                        <p:attrNameLst>
                                          <p:attrName>ppt_x</p:attrName>
                                        </p:attrNameLst>
                                      </p:cBhvr>
                                      <p:tavLst>
                                        <p:tav tm="0">
                                          <p:val>
                                            <p:strVal val="1+#ppt_w/2"/>
                                          </p:val>
                                        </p:tav>
                                        <p:tav tm="100000">
                                          <p:val>
                                            <p:strVal val="#ppt_x"/>
                                          </p:val>
                                        </p:tav>
                                      </p:tavLst>
                                    </p:anim>
                                    <p:anim calcmode="lin" valueType="num">
                                      <p:cBhvr additive="base">
                                        <p:cTn id="20" dur="500" fill="hold"/>
                                        <p:tgtEl>
                                          <p:spTgt spid="1577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4" grpId="0" animBg="1"/>
      <p:bldP spid="157715" grpId="0" animBg="1"/>
      <p:bldP spid="157716" grpId="0"/>
      <p:bldP spid="157717"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4379296" y="568325"/>
            <a:ext cx="389241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BCD Decoder/Driver</a:t>
            </a:r>
          </a:p>
        </p:txBody>
      </p:sp>
      <p:sp>
        <p:nvSpPr>
          <p:cNvPr id="43013" name="Text Box 5"/>
          <p:cNvSpPr txBox="1">
            <a:spLocks noChangeArrowheads="1"/>
          </p:cNvSpPr>
          <p:nvPr/>
        </p:nvSpPr>
        <p:spPr bwMode="auto">
          <a:xfrm>
            <a:off x="1143000" y="1600201"/>
            <a:ext cx="9906000" cy="954107"/>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Another useful decoder is the 74LS47. This is a BCD-to-seven segment display with active LOW outputs. </a:t>
            </a:r>
          </a:p>
        </p:txBody>
      </p:sp>
      <p:grpSp>
        <p:nvGrpSpPr>
          <p:cNvPr id="3" name="组合 2"/>
          <p:cNvGrpSpPr/>
          <p:nvPr/>
        </p:nvGrpSpPr>
        <p:grpSpPr>
          <a:xfrm>
            <a:off x="2514600" y="2667000"/>
            <a:ext cx="7162800" cy="3798332"/>
            <a:chOff x="2979738" y="2514600"/>
            <a:chExt cx="6164262" cy="3798332"/>
          </a:xfrm>
        </p:grpSpPr>
        <p:graphicFrame>
          <p:nvGraphicFramePr>
            <p:cNvPr id="43015" name="Object 18"/>
            <p:cNvGraphicFramePr>
              <a:graphicFrameLocks noChangeAspect="1"/>
            </p:cNvGraphicFramePr>
            <p:nvPr>
              <p:extLst>
                <p:ext uri="{D42A27DB-BD31-4B8C-83A1-F6EECF244321}">
                  <p14:modId xmlns:p14="http://schemas.microsoft.com/office/powerpoint/2010/main" val="2318171978"/>
                </p:ext>
              </p:extLst>
            </p:nvPr>
          </p:nvGraphicFramePr>
          <p:xfrm>
            <a:off x="4267201" y="2590800"/>
            <a:ext cx="2886075" cy="3352800"/>
          </p:xfrm>
          <a:graphic>
            <a:graphicData uri="http://schemas.openxmlformats.org/presentationml/2006/ole">
              <mc:AlternateContent xmlns:mc="http://schemas.openxmlformats.org/markup-compatibility/2006">
                <mc:Choice xmlns:v="urn:schemas-microsoft-com:vml" Requires="v">
                  <p:oleObj name="CorelDRAW" r:id="rId3" imgW="1524000" imgH="1770604" progId="">
                    <p:embed/>
                  </p:oleObj>
                </mc:Choice>
                <mc:Fallback>
                  <p:oleObj name="CorelDRAW" r:id="rId3" imgW="1524000" imgH="1770604" progId="">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1" y="2590800"/>
                          <a:ext cx="288607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6" name="Text Box 19"/>
            <p:cNvSpPr txBox="1">
              <a:spLocks noChangeArrowheads="1"/>
            </p:cNvSpPr>
            <p:nvPr/>
          </p:nvSpPr>
          <p:spPr bwMode="auto">
            <a:xfrm>
              <a:off x="3733801" y="3962400"/>
              <a:ext cx="777875" cy="646331"/>
            </a:xfrm>
            <a:prstGeom prst="rect">
              <a:avLst/>
            </a:prstGeom>
            <a:noFill/>
            <a:ln w="9525">
              <a:noFill/>
              <a:miter lim="800000"/>
              <a:headEnd/>
              <a:tailEnd/>
            </a:ln>
            <a:effectLst/>
          </p:spPr>
          <p:txBody>
            <a:bodyPr>
              <a:spAutoFit/>
            </a:bodyPr>
            <a:lstStyle/>
            <a:p>
              <a:r>
                <a:rPr lang="en-US" altLang="zh-CN" sz="1800">
                  <a:solidFill>
                    <a:srgbClr val="FF0000"/>
                  </a:solidFill>
                  <a:ea typeface="宋体" charset="-122"/>
                </a:rPr>
                <a:t>BCD inputs</a:t>
              </a:r>
            </a:p>
          </p:txBody>
        </p:sp>
        <p:sp>
          <p:nvSpPr>
            <p:cNvPr id="43017" name="Text Box 20"/>
            <p:cNvSpPr txBox="1">
              <a:spLocks noChangeArrowheads="1"/>
            </p:cNvSpPr>
            <p:nvPr/>
          </p:nvSpPr>
          <p:spPr bwMode="auto">
            <a:xfrm>
              <a:off x="7077075" y="4038601"/>
              <a:ext cx="1017688" cy="1200329"/>
            </a:xfrm>
            <a:prstGeom prst="rect">
              <a:avLst/>
            </a:prstGeom>
            <a:noFill/>
            <a:ln w="9525">
              <a:noFill/>
              <a:miter lim="800000"/>
              <a:headEnd/>
              <a:tailEnd/>
            </a:ln>
            <a:effectLst/>
          </p:spPr>
          <p:txBody>
            <a:bodyPr wrap="square">
              <a:spAutoFit/>
            </a:bodyPr>
            <a:lstStyle/>
            <a:p>
              <a:r>
                <a:rPr lang="en-US" altLang="zh-CN" sz="1800" dirty="0">
                  <a:solidFill>
                    <a:srgbClr val="FF0000"/>
                  </a:solidFill>
                  <a:ea typeface="宋体" charset="-122"/>
                </a:rPr>
                <a:t>Outputs to seven segment device</a:t>
              </a:r>
            </a:p>
          </p:txBody>
        </p:sp>
        <p:sp>
          <p:nvSpPr>
            <p:cNvPr id="43018" name="Text Box 21"/>
            <p:cNvSpPr txBox="1">
              <a:spLocks noChangeArrowheads="1"/>
            </p:cNvSpPr>
            <p:nvPr/>
          </p:nvSpPr>
          <p:spPr bwMode="auto">
            <a:xfrm>
              <a:off x="5400676" y="5943600"/>
              <a:ext cx="684803" cy="369332"/>
            </a:xfrm>
            <a:prstGeom prst="rect">
              <a:avLst/>
            </a:prstGeom>
            <a:noFill/>
            <a:ln w="9525">
              <a:noFill/>
              <a:miter lim="800000"/>
              <a:headEnd/>
              <a:tailEnd/>
            </a:ln>
            <a:effectLst/>
          </p:spPr>
          <p:txBody>
            <a:bodyPr wrap="none">
              <a:spAutoFit/>
            </a:bodyPr>
            <a:lstStyle/>
            <a:p>
              <a:r>
                <a:rPr lang="en-US" altLang="zh-CN" sz="1800">
                  <a:ea typeface="宋体" charset="-122"/>
                </a:rPr>
                <a:t>GND</a:t>
              </a:r>
            </a:p>
          </p:txBody>
        </p:sp>
        <p:sp>
          <p:nvSpPr>
            <p:cNvPr id="43019" name="Text Box 22"/>
            <p:cNvSpPr txBox="1">
              <a:spLocks noChangeArrowheads="1"/>
            </p:cNvSpPr>
            <p:nvPr/>
          </p:nvSpPr>
          <p:spPr bwMode="auto">
            <a:xfrm>
              <a:off x="5105400" y="2514600"/>
              <a:ext cx="914400" cy="369332"/>
            </a:xfrm>
            <a:prstGeom prst="rect">
              <a:avLst/>
            </a:prstGeom>
            <a:noFill/>
            <a:ln w="9525">
              <a:noFill/>
              <a:miter lim="800000"/>
              <a:headEnd/>
              <a:tailEnd/>
            </a:ln>
            <a:effectLst/>
          </p:spPr>
          <p:txBody>
            <a:bodyPr>
              <a:spAutoFit/>
            </a:bodyPr>
            <a:lstStyle/>
            <a:p>
              <a:pPr>
                <a:spcBef>
                  <a:spcPct val="50000"/>
                </a:spcBef>
              </a:pPr>
              <a:r>
                <a:rPr lang="en-US" altLang="zh-CN" sz="1800" i="1" dirty="0">
                  <a:ea typeface="宋体" charset="-122"/>
                </a:rPr>
                <a:t>V</a:t>
              </a:r>
              <a:r>
                <a:rPr lang="en-US" altLang="zh-CN" sz="1800" i="1" baseline="-25000" dirty="0">
                  <a:ea typeface="宋体" charset="-122"/>
                </a:rPr>
                <a:t>CC</a:t>
              </a:r>
            </a:p>
          </p:txBody>
        </p:sp>
        <p:sp>
          <p:nvSpPr>
            <p:cNvPr id="43020" name="Text Box 23"/>
            <p:cNvSpPr txBox="1">
              <a:spLocks noChangeArrowheads="1"/>
            </p:cNvSpPr>
            <p:nvPr/>
          </p:nvSpPr>
          <p:spPr bwMode="auto">
            <a:xfrm>
              <a:off x="5095875" y="2971800"/>
              <a:ext cx="990600" cy="646331"/>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BCD/7-seg</a:t>
              </a:r>
            </a:p>
          </p:txBody>
        </p:sp>
        <p:sp>
          <p:nvSpPr>
            <p:cNvPr id="43021" name="Text Box 24"/>
            <p:cNvSpPr txBox="1">
              <a:spLocks noChangeArrowheads="1"/>
            </p:cNvSpPr>
            <p:nvPr/>
          </p:nvSpPr>
          <p:spPr bwMode="auto">
            <a:xfrm>
              <a:off x="5462588" y="3235325"/>
              <a:ext cx="838200" cy="646331"/>
            </a:xfrm>
            <a:prstGeom prst="rect">
              <a:avLst/>
            </a:prstGeom>
            <a:noFill/>
            <a:ln w="9525">
              <a:noFill/>
              <a:miter lim="800000"/>
              <a:headEnd/>
              <a:tailEnd/>
            </a:ln>
            <a:effectLst/>
          </p:spPr>
          <p:txBody>
            <a:bodyPr>
              <a:spAutoFit/>
            </a:bodyPr>
            <a:lstStyle/>
            <a:p>
              <a:pPr>
                <a:spcBef>
                  <a:spcPct val="50000"/>
                </a:spcBef>
              </a:pPr>
              <a:r>
                <a:rPr lang="en-US" altLang="zh-CN" sz="1800" i="1">
                  <a:ea typeface="宋体" charset="-122"/>
                </a:rPr>
                <a:t>BI/RBO</a:t>
              </a:r>
            </a:p>
          </p:txBody>
        </p:sp>
        <p:sp>
          <p:nvSpPr>
            <p:cNvPr id="43022" name="Text Box 25"/>
            <p:cNvSpPr txBox="1">
              <a:spLocks noChangeArrowheads="1"/>
            </p:cNvSpPr>
            <p:nvPr/>
          </p:nvSpPr>
          <p:spPr bwMode="auto">
            <a:xfrm>
              <a:off x="6924675" y="3214688"/>
              <a:ext cx="838200" cy="646331"/>
            </a:xfrm>
            <a:prstGeom prst="rect">
              <a:avLst/>
            </a:prstGeom>
            <a:noFill/>
            <a:ln w="9525">
              <a:noFill/>
              <a:miter lim="800000"/>
              <a:headEnd/>
              <a:tailEnd/>
            </a:ln>
            <a:effectLst/>
          </p:spPr>
          <p:txBody>
            <a:bodyPr>
              <a:spAutoFit/>
            </a:bodyPr>
            <a:lstStyle/>
            <a:p>
              <a:pPr>
                <a:spcBef>
                  <a:spcPct val="50000"/>
                </a:spcBef>
              </a:pPr>
              <a:r>
                <a:rPr lang="en-US" altLang="zh-CN" sz="1800" i="1">
                  <a:solidFill>
                    <a:srgbClr val="FF0000"/>
                  </a:solidFill>
                  <a:ea typeface="宋体" charset="-122"/>
                </a:rPr>
                <a:t>BI/RBO</a:t>
              </a:r>
            </a:p>
          </p:txBody>
        </p:sp>
        <p:sp>
          <p:nvSpPr>
            <p:cNvPr id="43023" name="Line 26"/>
            <p:cNvSpPr>
              <a:spLocks noChangeShapeType="1"/>
            </p:cNvSpPr>
            <p:nvPr/>
          </p:nvSpPr>
          <p:spPr bwMode="auto">
            <a:xfrm>
              <a:off x="6986588" y="3260725"/>
              <a:ext cx="152400" cy="0"/>
            </a:xfrm>
            <a:prstGeom prst="line">
              <a:avLst/>
            </a:prstGeom>
            <a:noFill/>
            <a:ln w="9525">
              <a:solidFill>
                <a:srgbClr val="FF0000"/>
              </a:solidFill>
              <a:round/>
              <a:headEnd/>
              <a:tailEnd/>
            </a:ln>
            <a:effectLst/>
          </p:spPr>
          <p:txBody>
            <a:bodyPr/>
            <a:lstStyle/>
            <a:p>
              <a:endParaRPr lang="zh-CN" altLang="en-US" sz="1800"/>
            </a:p>
          </p:txBody>
        </p:sp>
        <p:sp>
          <p:nvSpPr>
            <p:cNvPr id="43024" name="Line 27"/>
            <p:cNvSpPr>
              <a:spLocks noChangeShapeType="1"/>
            </p:cNvSpPr>
            <p:nvPr/>
          </p:nvSpPr>
          <p:spPr bwMode="auto">
            <a:xfrm>
              <a:off x="7215188" y="3260725"/>
              <a:ext cx="304800" cy="0"/>
            </a:xfrm>
            <a:prstGeom prst="line">
              <a:avLst/>
            </a:prstGeom>
            <a:noFill/>
            <a:ln w="9525">
              <a:solidFill>
                <a:srgbClr val="FF0000"/>
              </a:solidFill>
              <a:round/>
              <a:headEnd/>
              <a:tailEnd/>
            </a:ln>
            <a:effectLst/>
          </p:spPr>
          <p:txBody>
            <a:bodyPr/>
            <a:lstStyle/>
            <a:p>
              <a:endParaRPr lang="zh-CN" altLang="en-US" sz="1800"/>
            </a:p>
          </p:txBody>
        </p:sp>
        <p:sp>
          <p:nvSpPr>
            <p:cNvPr id="43025" name="Text Box 28"/>
            <p:cNvSpPr txBox="1">
              <a:spLocks noChangeArrowheads="1"/>
            </p:cNvSpPr>
            <p:nvPr/>
          </p:nvSpPr>
          <p:spPr bwMode="auto">
            <a:xfrm>
              <a:off x="5108575" y="4835525"/>
              <a:ext cx="533400" cy="369332"/>
            </a:xfrm>
            <a:prstGeom prst="rect">
              <a:avLst/>
            </a:prstGeom>
            <a:noFill/>
            <a:ln w="9525">
              <a:noFill/>
              <a:miter lim="800000"/>
              <a:headEnd/>
              <a:tailEnd/>
            </a:ln>
            <a:effectLst/>
          </p:spPr>
          <p:txBody>
            <a:bodyPr>
              <a:spAutoFit/>
            </a:bodyPr>
            <a:lstStyle/>
            <a:p>
              <a:pPr>
                <a:spcBef>
                  <a:spcPct val="50000"/>
                </a:spcBef>
              </a:pPr>
              <a:r>
                <a:rPr lang="en-US" altLang="zh-CN" sz="1800" i="1">
                  <a:ea typeface="宋体" charset="-122"/>
                </a:rPr>
                <a:t>LT</a:t>
              </a:r>
            </a:p>
          </p:txBody>
        </p:sp>
        <p:sp>
          <p:nvSpPr>
            <p:cNvPr id="43026" name="Text Box 29"/>
            <p:cNvSpPr txBox="1">
              <a:spLocks noChangeArrowheads="1"/>
            </p:cNvSpPr>
            <p:nvPr/>
          </p:nvSpPr>
          <p:spPr bwMode="auto">
            <a:xfrm>
              <a:off x="5095875" y="5105400"/>
              <a:ext cx="609600" cy="369332"/>
            </a:xfrm>
            <a:prstGeom prst="rect">
              <a:avLst/>
            </a:prstGeom>
            <a:noFill/>
            <a:ln w="9525">
              <a:noFill/>
              <a:miter lim="800000"/>
              <a:headEnd/>
              <a:tailEnd/>
            </a:ln>
            <a:effectLst/>
          </p:spPr>
          <p:txBody>
            <a:bodyPr>
              <a:spAutoFit/>
            </a:bodyPr>
            <a:lstStyle/>
            <a:p>
              <a:pPr>
                <a:spcBef>
                  <a:spcPct val="50000"/>
                </a:spcBef>
              </a:pPr>
              <a:r>
                <a:rPr lang="en-US" altLang="zh-CN" sz="1800" i="1">
                  <a:ea typeface="宋体" charset="-122"/>
                </a:rPr>
                <a:t>RBI</a:t>
              </a:r>
            </a:p>
          </p:txBody>
        </p:sp>
        <p:sp>
          <p:nvSpPr>
            <p:cNvPr id="43027" name="Text Box 30"/>
            <p:cNvSpPr txBox="1">
              <a:spLocks noChangeArrowheads="1"/>
            </p:cNvSpPr>
            <p:nvPr/>
          </p:nvSpPr>
          <p:spPr bwMode="auto">
            <a:xfrm>
              <a:off x="4105275" y="4800600"/>
              <a:ext cx="533400" cy="369332"/>
            </a:xfrm>
            <a:prstGeom prst="rect">
              <a:avLst/>
            </a:prstGeom>
            <a:noFill/>
            <a:ln w="9525">
              <a:noFill/>
              <a:miter lim="800000"/>
              <a:headEnd/>
              <a:tailEnd/>
            </a:ln>
            <a:effectLst/>
          </p:spPr>
          <p:txBody>
            <a:bodyPr>
              <a:spAutoFit/>
            </a:bodyPr>
            <a:lstStyle/>
            <a:p>
              <a:pPr>
                <a:spcBef>
                  <a:spcPct val="50000"/>
                </a:spcBef>
              </a:pPr>
              <a:r>
                <a:rPr lang="en-US" altLang="zh-CN" sz="1800" i="1">
                  <a:solidFill>
                    <a:srgbClr val="FF0000"/>
                  </a:solidFill>
                  <a:ea typeface="宋体" charset="-122"/>
                </a:rPr>
                <a:t>LT</a:t>
              </a:r>
            </a:p>
          </p:txBody>
        </p:sp>
        <p:sp>
          <p:nvSpPr>
            <p:cNvPr id="43028" name="Text Box 31"/>
            <p:cNvSpPr txBox="1">
              <a:spLocks noChangeArrowheads="1"/>
            </p:cNvSpPr>
            <p:nvPr/>
          </p:nvSpPr>
          <p:spPr bwMode="auto">
            <a:xfrm>
              <a:off x="4029075" y="5105400"/>
              <a:ext cx="609600" cy="369332"/>
            </a:xfrm>
            <a:prstGeom prst="rect">
              <a:avLst/>
            </a:prstGeom>
            <a:noFill/>
            <a:ln w="9525">
              <a:noFill/>
              <a:miter lim="800000"/>
              <a:headEnd/>
              <a:tailEnd/>
            </a:ln>
            <a:effectLst/>
          </p:spPr>
          <p:txBody>
            <a:bodyPr>
              <a:spAutoFit/>
            </a:bodyPr>
            <a:lstStyle/>
            <a:p>
              <a:pPr>
                <a:spcBef>
                  <a:spcPct val="50000"/>
                </a:spcBef>
              </a:pPr>
              <a:r>
                <a:rPr lang="en-US" altLang="zh-CN" sz="1800" i="1">
                  <a:solidFill>
                    <a:srgbClr val="FF0000"/>
                  </a:solidFill>
                  <a:ea typeface="宋体" charset="-122"/>
                </a:rPr>
                <a:t>RBI</a:t>
              </a:r>
            </a:p>
          </p:txBody>
        </p:sp>
        <p:sp>
          <p:nvSpPr>
            <p:cNvPr id="43029" name="Line 32"/>
            <p:cNvSpPr>
              <a:spLocks noChangeShapeType="1"/>
            </p:cNvSpPr>
            <p:nvPr/>
          </p:nvSpPr>
          <p:spPr bwMode="auto">
            <a:xfrm>
              <a:off x="4121150" y="5148263"/>
              <a:ext cx="304800" cy="0"/>
            </a:xfrm>
            <a:prstGeom prst="line">
              <a:avLst/>
            </a:prstGeom>
            <a:noFill/>
            <a:ln w="9525">
              <a:solidFill>
                <a:srgbClr val="FF0000"/>
              </a:solidFill>
              <a:round/>
              <a:headEnd/>
              <a:tailEnd/>
            </a:ln>
            <a:effectLst/>
          </p:spPr>
          <p:txBody>
            <a:bodyPr/>
            <a:lstStyle/>
            <a:p>
              <a:endParaRPr lang="zh-CN" altLang="en-US" sz="1800"/>
            </a:p>
          </p:txBody>
        </p:sp>
        <p:sp>
          <p:nvSpPr>
            <p:cNvPr id="43030" name="Line 35"/>
            <p:cNvSpPr>
              <a:spLocks noChangeShapeType="1"/>
            </p:cNvSpPr>
            <p:nvPr/>
          </p:nvSpPr>
          <p:spPr bwMode="auto">
            <a:xfrm>
              <a:off x="4222750" y="4833938"/>
              <a:ext cx="152400" cy="0"/>
            </a:xfrm>
            <a:prstGeom prst="line">
              <a:avLst/>
            </a:prstGeom>
            <a:noFill/>
            <a:ln w="9525">
              <a:solidFill>
                <a:srgbClr val="FF0000"/>
              </a:solidFill>
              <a:round/>
              <a:headEnd/>
              <a:tailEnd/>
            </a:ln>
            <a:effectLst/>
          </p:spPr>
          <p:txBody>
            <a:bodyPr/>
            <a:lstStyle/>
            <a:p>
              <a:endParaRPr lang="zh-CN" altLang="en-US" sz="1800"/>
            </a:p>
          </p:txBody>
        </p:sp>
        <p:sp>
          <p:nvSpPr>
            <p:cNvPr id="43031" name="Text Box 36"/>
            <p:cNvSpPr txBox="1">
              <a:spLocks noChangeArrowheads="1"/>
            </p:cNvSpPr>
            <p:nvPr/>
          </p:nvSpPr>
          <p:spPr bwMode="auto">
            <a:xfrm>
              <a:off x="4791075" y="5562600"/>
              <a:ext cx="762000" cy="646331"/>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74LS47</a:t>
              </a:r>
            </a:p>
          </p:txBody>
        </p:sp>
        <p:sp>
          <p:nvSpPr>
            <p:cNvPr id="2" name="文本框 1"/>
            <p:cNvSpPr txBox="1"/>
            <p:nvPr/>
          </p:nvSpPr>
          <p:spPr>
            <a:xfrm>
              <a:off x="2982914" y="4736068"/>
              <a:ext cx="930275" cy="369332"/>
            </a:xfrm>
            <a:prstGeom prst="rect">
              <a:avLst/>
            </a:prstGeom>
            <a:solidFill>
              <a:srgbClr val="FFFF00"/>
            </a:solidFill>
            <a:ln>
              <a:solidFill>
                <a:schemeClr val="tx1"/>
              </a:solidFill>
            </a:ln>
          </p:spPr>
          <p:txBody>
            <a:bodyPr wrap="square" rtlCol="0">
              <a:spAutoFit/>
            </a:bodyPr>
            <a:lstStyle/>
            <a:p>
              <a:r>
                <a:rPr lang="zh-CN" altLang="en-US" sz="1800" b="1" dirty="0">
                  <a:latin typeface="+mn-ea"/>
                </a:rPr>
                <a:t>灯测试</a:t>
              </a:r>
            </a:p>
          </p:txBody>
        </p:sp>
        <p:sp>
          <p:nvSpPr>
            <p:cNvPr id="22" name="文本框 21"/>
            <p:cNvSpPr txBox="1"/>
            <p:nvPr/>
          </p:nvSpPr>
          <p:spPr>
            <a:xfrm>
              <a:off x="2979738" y="5225535"/>
              <a:ext cx="930275" cy="646331"/>
            </a:xfrm>
            <a:prstGeom prst="rect">
              <a:avLst/>
            </a:prstGeom>
            <a:solidFill>
              <a:srgbClr val="FFFF00"/>
            </a:solidFill>
            <a:ln>
              <a:solidFill>
                <a:schemeClr val="tx1"/>
              </a:solidFill>
            </a:ln>
          </p:spPr>
          <p:txBody>
            <a:bodyPr wrap="square" rtlCol="0">
              <a:spAutoFit/>
            </a:bodyPr>
            <a:lstStyle/>
            <a:p>
              <a:r>
                <a:rPr lang="zh-CN" altLang="en-US" sz="1800" b="1" dirty="0">
                  <a:latin typeface="+mn-ea"/>
                </a:rPr>
                <a:t>异步灭零输入</a:t>
              </a:r>
            </a:p>
          </p:txBody>
        </p:sp>
        <p:sp>
          <p:nvSpPr>
            <p:cNvPr id="23" name="文本框 22"/>
            <p:cNvSpPr txBox="1"/>
            <p:nvPr/>
          </p:nvSpPr>
          <p:spPr>
            <a:xfrm>
              <a:off x="7690304" y="3132714"/>
              <a:ext cx="1453696" cy="646331"/>
            </a:xfrm>
            <a:prstGeom prst="rect">
              <a:avLst/>
            </a:prstGeom>
            <a:solidFill>
              <a:srgbClr val="FFFF00"/>
            </a:solidFill>
            <a:ln>
              <a:solidFill>
                <a:schemeClr val="tx1"/>
              </a:solidFill>
            </a:ln>
          </p:spPr>
          <p:txBody>
            <a:bodyPr wrap="square" rtlCol="0">
              <a:spAutoFit/>
            </a:bodyPr>
            <a:lstStyle/>
            <a:p>
              <a:r>
                <a:rPr lang="zh-CN" altLang="en-US" sz="1800" b="1" dirty="0">
                  <a:latin typeface="+mn-ea"/>
                </a:rPr>
                <a:t>灭零输入</a:t>
              </a:r>
              <a:r>
                <a:rPr lang="en-US" altLang="zh-CN" sz="1800" b="1" dirty="0">
                  <a:latin typeface="+mn-ea"/>
                </a:rPr>
                <a:t>/</a:t>
              </a:r>
              <a:r>
                <a:rPr lang="zh-CN" altLang="en-US" sz="1800" b="1" dirty="0">
                  <a:latin typeface="+mn-ea"/>
                </a:rPr>
                <a:t>异步灭零输出</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60" name="Rectangle 4"/>
          <p:cNvSpPr>
            <a:spLocks noChangeArrowheads="1"/>
          </p:cNvSpPr>
          <p:nvPr/>
        </p:nvSpPr>
        <p:spPr bwMode="auto">
          <a:xfrm>
            <a:off x="4187894" y="486281"/>
            <a:ext cx="389241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BCD Decoder/Driver</a:t>
            </a:r>
          </a:p>
        </p:txBody>
      </p:sp>
      <p:grpSp>
        <p:nvGrpSpPr>
          <p:cNvPr id="2" name="组合 1"/>
          <p:cNvGrpSpPr/>
          <p:nvPr/>
        </p:nvGrpSpPr>
        <p:grpSpPr>
          <a:xfrm>
            <a:off x="2133600" y="3294251"/>
            <a:ext cx="8153400" cy="3182749"/>
            <a:chOff x="2895600" y="3282950"/>
            <a:chExt cx="6400800" cy="2686110"/>
          </a:xfrm>
        </p:grpSpPr>
        <p:graphicFrame>
          <p:nvGraphicFramePr>
            <p:cNvPr id="45061" name="Object 28"/>
            <p:cNvGraphicFramePr>
              <a:graphicFrameLocks noChangeAspect="1"/>
            </p:cNvGraphicFramePr>
            <p:nvPr>
              <p:extLst>
                <p:ext uri="{D42A27DB-BD31-4B8C-83A1-F6EECF244321}">
                  <p14:modId xmlns:p14="http://schemas.microsoft.com/office/powerpoint/2010/main" val="3765720120"/>
                </p:ext>
              </p:extLst>
            </p:nvPr>
          </p:nvGraphicFramePr>
          <p:xfrm>
            <a:off x="2895600" y="3282950"/>
            <a:ext cx="6400800" cy="2311400"/>
          </p:xfrm>
          <a:graphic>
            <a:graphicData uri="http://schemas.openxmlformats.org/presentationml/2006/ole">
              <mc:AlternateContent xmlns:mc="http://schemas.openxmlformats.org/markup-compatibility/2006">
                <mc:Choice xmlns:v="urn:schemas-microsoft-com:vml" Requires="v">
                  <p:oleObj name="CorelDRAW" r:id="rId3" imgW="5056472" imgH="1825224" progId="">
                    <p:embed/>
                  </p:oleObj>
                </mc:Choice>
                <mc:Fallback>
                  <p:oleObj name="CorelDRAW" r:id="rId3" imgW="5056472" imgH="1825224" progId="">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282950"/>
                          <a:ext cx="6400800" cy="231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822" name="Text Box 30"/>
            <p:cNvSpPr txBox="1">
              <a:spLocks noChangeArrowheads="1"/>
            </p:cNvSpPr>
            <p:nvPr/>
          </p:nvSpPr>
          <p:spPr bwMode="auto">
            <a:xfrm>
              <a:off x="3200401" y="5568950"/>
              <a:ext cx="1039067" cy="400110"/>
            </a:xfrm>
            <a:prstGeom prst="rect">
              <a:avLst/>
            </a:prstGeom>
            <a:noFill/>
            <a:ln w="9525">
              <a:noFill/>
              <a:miter lim="800000"/>
              <a:headEnd/>
              <a:tailEnd/>
            </a:ln>
            <a:effectLst/>
          </p:spPr>
          <p:txBody>
            <a:bodyPr wrap="none">
              <a:spAutoFit/>
            </a:bodyPr>
            <a:lstStyle/>
            <a:p>
              <a:r>
                <a:rPr lang="en-US" altLang="zh-CN" sz="2000">
                  <a:ea typeface="宋体" charset="-122"/>
                </a:rPr>
                <a:t>Blanked</a:t>
              </a:r>
            </a:p>
          </p:txBody>
        </p:sp>
        <p:sp>
          <p:nvSpPr>
            <p:cNvPr id="161823" name="Text Box 31"/>
            <p:cNvSpPr txBox="1">
              <a:spLocks noChangeArrowheads="1"/>
            </p:cNvSpPr>
            <p:nvPr/>
          </p:nvSpPr>
          <p:spPr bwMode="auto">
            <a:xfrm>
              <a:off x="4800601" y="5568950"/>
              <a:ext cx="1039067" cy="400110"/>
            </a:xfrm>
            <a:prstGeom prst="rect">
              <a:avLst/>
            </a:prstGeom>
            <a:noFill/>
            <a:ln w="9525">
              <a:noFill/>
              <a:miter lim="800000"/>
              <a:headEnd/>
              <a:tailEnd/>
            </a:ln>
            <a:effectLst/>
          </p:spPr>
          <p:txBody>
            <a:bodyPr wrap="none">
              <a:spAutoFit/>
            </a:bodyPr>
            <a:lstStyle/>
            <a:p>
              <a:r>
                <a:rPr lang="en-US" altLang="zh-CN" sz="2000">
                  <a:ea typeface="宋体" charset="-122"/>
                </a:rPr>
                <a:t>Blanked</a:t>
              </a:r>
            </a:p>
          </p:txBody>
        </p:sp>
      </p:grpSp>
      <p:grpSp>
        <p:nvGrpSpPr>
          <p:cNvPr id="45064" name="Group 38"/>
          <p:cNvGrpSpPr>
            <a:grpSpLocks/>
          </p:cNvGrpSpPr>
          <p:nvPr/>
        </p:nvGrpSpPr>
        <p:grpSpPr bwMode="auto">
          <a:xfrm>
            <a:off x="685800" y="1274950"/>
            <a:ext cx="10896600" cy="1809750"/>
            <a:chOff x="720" y="1056"/>
            <a:chExt cx="4656" cy="1140"/>
          </a:xfrm>
          <a:solidFill>
            <a:schemeClr val="accent1"/>
          </a:solidFill>
        </p:grpSpPr>
        <p:sp>
          <p:nvSpPr>
            <p:cNvPr id="45066" name="Text Box 27"/>
            <p:cNvSpPr txBox="1">
              <a:spLocks noChangeArrowheads="1"/>
            </p:cNvSpPr>
            <p:nvPr/>
          </p:nvSpPr>
          <p:spPr bwMode="auto">
            <a:xfrm>
              <a:off x="720" y="1056"/>
              <a:ext cx="4656" cy="1140"/>
            </a:xfrm>
            <a:prstGeom prst="rect">
              <a:avLst/>
            </a:prstGeom>
            <a:solidFill>
              <a:schemeClr val="bg1"/>
            </a:solidFill>
            <a:ln w="28575">
              <a:solidFill>
                <a:srgbClr val="9999FF"/>
              </a:solidFill>
              <a:miter lim="800000"/>
              <a:headEnd/>
              <a:tailEnd/>
            </a:ln>
            <a:effectLst/>
          </p:spPr>
          <p:txBody>
            <a:bodyPr>
              <a:noAutofit/>
            </a:bodyPr>
            <a:lstStyle/>
            <a:p>
              <a:pPr marL="342900" indent="-342900">
                <a:buFont typeface="Arial" panose="020B0604020202020204" pitchFamily="34" charset="0"/>
                <a:buChar char="•"/>
              </a:pPr>
              <a:r>
                <a:rPr lang="en-US" altLang="zh-CN" sz="2800" b="1" dirty="0">
                  <a:ea typeface="宋体" charset="-122"/>
                </a:rPr>
                <a:t>The 74LS47 features leading zero suppression, which blanks unnecessary leading </a:t>
              </a:r>
              <a:r>
                <a:rPr lang="en-US" altLang="zh-CN" sz="2800" b="1" dirty="0" err="1">
                  <a:ea typeface="宋体" charset="-122"/>
                </a:rPr>
                <a:t>zeros</a:t>
              </a:r>
              <a:r>
                <a:rPr lang="en-US" altLang="zh-CN" sz="2800" b="1" dirty="0">
                  <a:ea typeface="宋体" charset="-122"/>
                </a:rPr>
                <a:t> but keeps significant </a:t>
              </a:r>
              <a:r>
                <a:rPr lang="en-US" altLang="zh-CN" sz="2800" b="1" dirty="0" err="1">
                  <a:ea typeface="宋体" charset="-122"/>
                </a:rPr>
                <a:t>zeros</a:t>
              </a:r>
              <a:r>
                <a:rPr lang="en-US" altLang="zh-CN" sz="2800" b="1" dirty="0">
                  <a:ea typeface="宋体" charset="-122"/>
                </a:rPr>
                <a:t> as illustrated here. The </a:t>
              </a:r>
              <a:r>
                <a:rPr lang="en-US" altLang="zh-CN" sz="2800" b="1" i="1" dirty="0">
                  <a:ea typeface="宋体" charset="-122"/>
                </a:rPr>
                <a:t>BI/RBO</a:t>
              </a:r>
              <a:r>
                <a:rPr lang="en-US" altLang="zh-CN" sz="2800" b="1" dirty="0">
                  <a:ea typeface="宋体" charset="-122"/>
                </a:rPr>
                <a:t> output is connected to the </a:t>
              </a:r>
              <a:r>
                <a:rPr lang="en-US" altLang="zh-CN" sz="2800" b="1" i="1" dirty="0">
                  <a:ea typeface="宋体" charset="-122"/>
                </a:rPr>
                <a:t>RBI</a:t>
              </a:r>
              <a:r>
                <a:rPr lang="en-US" altLang="zh-CN" sz="2800" b="1" dirty="0">
                  <a:ea typeface="宋体" charset="-122"/>
                </a:rPr>
                <a:t> input of the next decoder.</a:t>
              </a:r>
            </a:p>
          </p:txBody>
        </p:sp>
        <p:sp>
          <p:nvSpPr>
            <p:cNvPr id="45067" name="Line 32"/>
            <p:cNvSpPr>
              <a:spLocks noChangeShapeType="1"/>
            </p:cNvSpPr>
            <p:nvPr/>
          </p:nvSpPr>
          <p:spPr bwMode="auto">
            <a:xfrm>
              <a:off x="1534" y="1666"/>
              <a:ext cx="192" cy="0"/>
            </a:xfrm>
            <a:prstGeom prst="line">
              <a:avLst/>
            </a:prstGeom>
            <a:grpFill/>
            <a:ln w="9525">
              <a:solidFill>
                <a:schemeClr val="tx1"/>
              </a:solidFill>
              <a:round/>
              <a:headEnd/>
              <a:tailEnd/>
            </a:ln>
            <a:effectLst/>
          </p:spPr>
          <p:txBody>
            <a:bodyPr/>
            <a:lstStyle/>
            <a:p>
              <a:pPr marL="342900" indent="-342900">
                <a:buFont typeface="Arial" panose="020B0604020202020204" pitchFamily="34" charset="0"/>
                <a:buChar char="•"/>
              </a:pPr>
              <a:endParaRPr lang="zh-CN" altLang="en-US"/>
            </a:p>
          </p:txBody>
        </p:sp>
        <p:sp>
          <p:nvSpPr>
            <p:cNvPr id="45068" name="Line 35"/>
            <p:cNvSpPr>
              <a:spLocks noChangeShapeType="1"/>
            </p:cNvSpPr>
            <p:nvPr/>
          </p:nvSpPr>
          <p:spPr bwMode="auto">
            <a:xfrm>
              <a:off x="3763" y="1666"/>
              <a:ext cx="336" cy="0"/>
            </a:xfrm>
            <a:prstGeom prst="line">
              <a:avLst/>
            </a:prstGeom>
            <a:grpFill/>
            <a:ln w="9525">
              <a:solidFill>
                <a:schemeClr val="tx1"/>
              </a:solidFill>
              <a:round/>
              <a:headEnd/>
              <a:tailEnd/>
            </a:ln>
            <a:effectLst/>
          </p:spPr>
          <p:txBody>
            <a:bodyPr/>
            <a:lstStyle/>
            <a:p>
              <a:pPr marL="342900" indent="-342900">
                <a:buFont typeface="Arial" panose="020B0604020202020204" pitchFamily="34" charset="0"/>
                <a:buChar char="•"/>
              </a:pPr>
              <a:endParaRPr lang="zh-CN" altLang="en-US"/>
            </a:p>
          </p:txBody>
        </p:sp>
        <p:sp>
          <p:nvSpPr>
            <p:cNvPr id="45069" name="Line 36"/>
            <p:cNvSpPr>
              <a:spLocks noChangeShapeType="1"/>
            </p:cNvSpPr>
            <p:nvPr/>
          </p:nvSpPr>
          <p:spPr bwMode="auto">
            <a:xfrm>
              <a:off x="1762" y="1666"/>
              <a:ext cx="336" cy="0"/>
            </a:xfrm>
            <a:prstGeom prst="line">
              <a:avLst/>
            </a:prstGeom>
            <a:grpFill/>
            <a:ln w="9525">
              <a:solidFill>
                <a:schemeClr val="tx1"/>
              </a:solidFill>
              <a:round/>
              <a:headEnd/>
              <a:tailEnd/>
            </a:ln>
            <a:effectLst/>
          </p:spPr>
          <p:txBody>
            <a:bodyPr/>
            <a:lstStyle/>
            <a:p>
              <a:pPr marL="342900" indent="-342900">
                <a:buFont typeface="Arial" panose="020B0604020202020204" pitchFamily="34" charset="0"/>
                <a:buChar char="•"/>
              </a:pPr>
              <a:endParaRPr lang="zh-CN" altLang="en-US"/>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6084" name="Rectangle 4"/>
          <p:cNvSpPr>
            <a:spLocks noChangeArrowheads="1"/>
          </p:cNvSpPr>
          <p:nvPr/>
        </p:nvSpPr>
        <p:spPr bwMode="auto">
          <a:xfrm>
            <a:off x="4042140" y="509519"/>
            <a:ext cx="389241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BCD Decoder/Driver</a:t>
            </a:r>
          </a:p>
        </p:txBody>
      </p:sp>
      <p:grpSp>
        <p:nvGrpSpPr>
          <p:cNvPr id="2" name="组合 1"/>
          <p:cNvGrpSpPr/>
          <p:nvPr/>
        </p:nvGrpSpPr>
        <p:grpSpPr>
          <a:xfrm>
            <a:off x="1981200" y="3200400"/>
            <a:ext cx="8305800" cy="3276600"/>
            <a:chOff x="2895600" y="3216275"/>
            <a:chExt cx="6553200" cy="2838510"/>
          </a:xfrm>
        </p:grpSpPr>
        <p:sp>
          <p:nvSpPr>
            <p:cNvPr id="165895" name="Text Box 7"/>
            <p:cNvSpPr txBox="1">
              <a:spLocks noChangeArrowheads="1"/>
            </p:cNvSpPr>
            <p:nvPr/>
          </p:nvSpPr>
          <p:spPr bwMode="auto">
            <a:xfrm>
              <a:off x="6400801" y="5654675"/>
              <a:ext cx="1039067" cy="400110"/>
            </a:xfrm>
            <a:prstGeom prst="rect">
              <a:avLst/>
            </a:prstGeom>
            <a:noFill/>
            <a:ln w="9525">
              <a:noFill/>
              <a:miter lim="800000"/>
              <a:headEnd/>
              <a:tailEnd/>
            </a:ln>
            <a:effectLst/>
          </p:spPr>
          <p:txBody>
            <a:bodyPr wrap="none">
              <a:spAutoFit/>
            </a:bodyPr>
            <a:lstStyle/>
            <a:p>
              <a:r>
                <a:rPr lang="en-US" altLang="zh-CN" sz="2000">
                  <a:ea typeface="宋体" charset="-122"/>
                </a:rPr>
                <a:t>Blanked</a:t>
              </a:r>
            </a:p>
          </p:txBody>
        </p:sp>
        <p:sp>
          <p:nvSpPr>
            <p:cNvPr id="165896" name="Text Box 8"/>
            <p:cNvSpPr txBox="1">
              <a:spLocks noChangeArrowheads="1"/>
            </p:cNvSpPr>
            <p:nvPr/>
          </p:nvSpPr>
          <p:spPr bwMode="auto">
            <a:xfrm>
              <a:off x="8001001" y="5654675"/>
              <a:ext cx="1039067" cy="400110"/>
            </a:xfrm>
            <a:prstGeom prst="rect">
              <a:avLst/>
            </a:prstGeom>
            <a:noFill/>
            <a:ln w="9525">
              <a:noFill/>
              <a:miter lim="800000"/>
              <a:headEnd/>
              <a:tailEnd/>
            </a:ln>
            <a:effectLst/>
          </p:spPr>
          <p:txBody>
            <a:bodyPr wrap="none">
              <a:spAutoFit/>
            </a:bodyPr>
            <a:lstStyle/>
            <a:p>
              <a:r>
                <a:rPr lang="en-US" altLang="zh-CN" sz="2000">
                  <a:ea typeface="宋体" charset="-122"/>
                </a:rPr>
                <a:t>Blanked</a:t>
              </a:r>
            </a:p>
          </p:txBody>
        </p:sp>
        <p:graphicFrame>
          <p:nvGraphicFramePr>
            <p:cNvPr id="46087" name="Object 9"/>
            <p:cNvGraphicFramePr>
              <a:graphicFrameLocks noChangeAspect="1"/>
            </p:cNvGraphicFramePr>
            <p:nvPr>
              <p:extLst>
                <p:ext uri="{D42A27DB-BD31-4B8C-83A1-F6EECF244321}">
                  <p14:modId xmlns:p14="http://schemas.microsoft.com/office/powerpoint/2010/main" val="487455874"/>
                </p:ext>
              </p:extLst>
            </p:nvPr>
          </p:nvGraphicFramePr>
          <p:xfrm>
            <a:off x="3200400" y="3216275"/>
            <a:ext cx="6248400" cy="2463800"/>
          </p:xfrm>
          <a:graphic>
            <a:graphicData uri="http://schemas.openxmlformats.org/presentationml/2006/ole">
              <mc:AlternateContent xmlns:mc="http://schemas.openxmlformats.org/markup-compatibility/2006">
                <mc:Choice xmlns:v="urn:schemas-microsoft-com:vml" Requires="v">
                  <p:oleObj name="CorelDRAW" r:id="rId3" imgW="4948348" imgH="1951045" progId="">
                    <p:embed/>
                  </p:oleObj>
                </mc:Choice>
                <mc:Fallback>
                  <p:oleObj name="CorelDRAW" r:id="rId3" imgW="4948348" imgH="1951045"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16275"/>
                          <a:ext cx="6248400"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5898" name="Text Box 10"/>
            <p:cNvSpPr txBox="1">
              <a:spLocks noChangeArrowheads="1"/>
            </p:cNvSpPr>
            <p:nvPr/>
          </p:nvSpPr>
          <p:spPr bwMode="auto">
            <a:xfrm>
              <a:off x="2895600" y="5654675"/>
              <a:ext cx="1676400"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ea typeface="宋体" charset="-122"/>
                </a:rPr>
                <a:t>Decimal point</a:t>
              </a:r>
            </a:p>
          </p:txBody>
        </p:sp>
      </p:grpSp>
      <p:grpSp>
        <p:nvGrpSpPr>
          <p:cNvPr id="46089" name="Group 15"/>
          <p:cNvGrpSpPr>
            <a:grpSpLocks/>
          </p:cNvGrpSpPr>
          <p:nvPr/>
        </p:nvGrpSpPr>
        <p:grpSpPr bwMode="auto">
          <a:xfrm>
            <a:off x="762000" y="1526836"/>
            <a:ext cx="10439400" cy="1410039"/>
            <a:chOff x="576" y="953"/>
            <a:chExt cx="4560" cy="1415"/>
          </a:xfrm>
          <a:solidFill>
            <a:schemeClr val="bg1"/>
          </a:solidFill>
        </p:grpSpPr>
        <p:sp>
          <p:nvSpPr>
            <p:cNvPr id="46090" name="Text Box 5"/>
            <p:cNvSpPr txBox="1">
              <a:spLocks noChangeArrowheads="1"/>
            </p:cNvSpPr>
            <p:nvPr/>
          </p:nvSpPr>
          <p:spPr bwMode="auto">
            <a:xfrm>
              <a:off x="576" y="953"/>
              <a:ext cx="4560" cy="1415"/>
            </a:xfrm>
            <a:prstGeom prst="rect">
              <a:avLst/>
            </a:prstGeom>
            <a:grpFill/>
            <a:ln w="28575">
              <a:solidFill>
                <a:srgbClr val="9999FF"/>
              </a:solidFill>
              <a:miter lim="800000"/>
              <a:headEnd/>
              <a:tailEnd/>
            </a:ln>
            <a:effectLst/>
          </p:spPr>
          <p:txBody>
            <a:bodyPr anchor="ctr" anchorCtr="0">
              <a:noAutofit/>
            </a:bodyPr>
            <a:lstStyle/>
            <a:p>
              <a:pPr marL="342900" indent="-342900">
                <a:buFont typeface="Arial" panose="020B0604020202020204" pitchFamily="34" charset="0"/>
                <a:buChar char="•"/>
              </a:pPr>
              <a:r>
                <a:rPr lang="en-US" altLang="zh-CN" sz="2800" b="1" dirty="0">
                  <a:ea typeface="宋体" charset="-122"/>
                </a:rPr>
                <a:t>Trailing zero suppression blanks unnecessary trailing </a:t>
              </a:r>
              <a:r>
                <a:rPr lang="en-US" altLang="zh-CN" sz="2800" b="1" dirty="0" err="1">
                  <a:ea typeface="宋体" charset="-122"/>
                </a:rPr>
                <a:t>zeros</a:t>
              </a:r>
              <a:r>
                <a:rPr lang="en-US" altLang="zh-CN" sz="2800" b="1" dirty="0">
                  <a:ea typeface="宋体" charset="-122"/>
                </a:rPr>
                <a:t> to the right of the decimal point as illustrated here. The </a:t>
              </a:r>
              <a:r>
                <a:rPr lang="en-US" altLang="zh-CN" sz="2800" b="1" i="1" dirty="0">
                  <a:ea typeface="宋体" charset="-122"/>
                </a:rPr>
                <a:t>RBI</a:t>
              </a:r>
              <a:r>
                <a:rPr lang="en-US" altLang="zh-CN" sz="2800" b="1" dirty="0">
                  <a:ea typeface="宋体" charset="-122"/>
                </a:rPr>
                <a:t> input is connected to the </a:t>
              </a:r>
              <a:r>
                <a:rPr lang="en-US" altLang="zh-CN" sz="2800" b="1" i="1" dirty="0">
                  <a:ea typeface="宋体" charset="-122"/>
                </a:rPr>
                <a:t>BI/RBO</a:t>
              </a:r>
              <a:r>
                <a:rPr lang="en-US" altLang="zh-CN" sz="2800" b="1" dirty="0">
                  <a:ea typeface="宋体" charset="-122"/>
                </a:rPr>
                <a:t> output of the following decoder.</a:t>
              </a:r>
            </a:p>
          </p:txBody>
        </p:sp>
        <p:sp>
          <p:nvSpPr>
            <p:cNvPr id="46091" name="Line 11"/>
            <p:cNvSpPr>
              <a:spLocks noChangeShapeType="1"/>
            </p:cNvSpPr>
            <p:nvPr/>
          </p:nvSpPr>
          <p:spPr bwMode="auto">
            <a:xfrm>
              <a:off x="2107" y="1944"/>
              <a:ext cx="288" cy="0"/>
            </a:xfrm>
            <a:prstGeom prst="line">
              <a:avLst/>
            </a:prstGeom>
            <a:grpFill/>
            <a:ln w="12700">
              <a:solidFill>
                <a:schemeClr val="tx1"/>
              </a:solidFill>
              <a:round/>
              <a:headEnd/>
              <a:tailEnd/>
            </a:ln>
            <a:effectLst/>
          </p:spPr>
          <p:txBody>
            <a:bodyPr anchor="ctr" anchorCtr="0">
              <a:noAutofit/>
            </a:bodyPr>
            <a:lstStyle/>
            <a:p>
              <a:endParaRPr lang="zh-CN" altLang="en-US" sz="2800" b="1"/>
            </a:p>
          </p:txBody>
        </p:sp>
        <p:sp>
          <p:nvSpPr>
            <p:cNvPr id="46092" name="Line 12"/>
            <p:cNvSpPr>
              <a:spLocks noChangeShapeType="1"/>
            </p:cNvSpPr>
            <p:nvPr/>
          </p:nvSpPr>
          <p:spPr bwMode="auto">
            <a:xfrm>
              <a:off x="4071" y="1485"/>
              <a:ext cx="288" cy="0"/>
            </a:xfrm>
            <a:prstGeom prst="line">
              <a:avLst/>
            </a:prstGeom>
            <a:grpFill/>
            <a:ln w="12700">
              <a:solidFill>
                <a:schemeClr val="tx1"/>
              </a:solidFill>
              <a:round/>
              <a:headEnd/>
              <a:tailEnd/>
            </a:ln>
            <a:effectLst/>
          </p:spPr>
          <p:txBody>
            <a:bodyPr anchor="ctr" anchorCtr="0">
              <a:noAutofit/>
            </a:bodyPr>
            <a:lstStyle/>
            <a:p>
              <a:endParaRPr lang="zh-CN" altLang="en-US" sz="2800" b="1"/>
            </a:p>
          </p:txBody>
        </p:sp>
        <p:sp>
          <p:nvSpPr>
            <p:cNvPr id="46093" name="Line 14"/>
            <p:cNvSpPr>
              <a:spLocks noChangeShapeType="1"/>
            </p:cNvSpPr>
            <p:nvPr/>
          </p:nvSpPr>
          <p:spPr bwMode="auto">
            <a:xfrm>
              <a:off x="1907" y="1944"/>
              <a:ext cx="144" cy="0"/>
            </a:xfrm>
            <a:prstGeom prst="line">
              <a:avLst/>
            </a:prstGeom>
            <a:grpFill/>
            <a:ln w="12700">
              <a:solidFill>
                <a:schemeClr val="tx1"/>
              </a:solidFill>
              <a:round/>
              <a:headEnd/>
              <a:tailEnd/>
            </a:ln>
            <a:effectLst/>
          </p:spPr>
          <p:txBody>
            <a:bodyPr anchor="ctr" anchorCtr="0">
              <a:noAutofit/>
            </a:bodyPr>
            <a:lstStyle/>
            <a:p>
              <a:endParaRPr lang="zh-CN" altLang="en-US" sz="2800" b="1"/>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5667262" y="1371600"/>
            <a:ext cx="5181600" cy="5125018"/>
          </a:xfrm>
          <a:prstGeom prst="rect">
            <a:avLst/>
          </a:prstGeom>
          <a:noFill/>
          <a:ln w="9525">
            <a:noFill/>
            <a:miter lim="800000"/>
            <a:headEnd/>
            <a:tailEnd/>
          </a:ln>
        </p:spPr>
      </p:pic>
      <p:sp>
        <p:nvSpPr>
          <p:cNvPr id="5" name="Rectangle 4"/>
          <p:cNvSpPr>
            <a:spLocks noChangeArrowheads="1"/>
          </p:cNvSpPr>
          <p:nvPr/>
        </p:nvSpPr>
        <p:spPr bwMode="auto">
          <a:xfrm>
            <a:off x="3751376" y="607932"/>
            <a:ext cx="4506686" cy="584775"/>
          </a:xfrm>
          <a:prstGeom prst="rect">
            <a:avLst/>
          </a:prstGeom>
          <a:solidFill>
            <a:srgbClr val="996633"/>
          </a:solidFill>
          <a:ln w="9525">
            <a:solidFill>
              <a:srgbClr val="000000"/>
            </a:solidFill>
            <a:miter lim="800000"/>
            <a:headEnd/>
            <a:tailEnd/>
          </a:ln>
          <a:effectLst/>
        </p:spPr>
        <p:txBody>
          <a:bodyPr wrap="square">
            <a:spAutoFit/>
          </a:bodyPr>
          <a:lstStyle/>
          <a:p>
            <a:pPr algn="ctr" eaLnBrk="1" hangingPunct="1"/>
            <a:r>
              <a:rPr lang="en-US" altLang="zh-CN" sz="3200" b="1" dirty="0">
                <a:solidFill>
                  <a:srgbClr val="FFFF99"/>
                </a:solidFill>
                <a:ea typeface="宋体" charset="-122"/>
              </a:rPr>
              <a:t>Encoders</a:t>
            </a:r>
            <a:r>
              <a:rPr lang="zh-CN" altLang="en-US" sz="3200" b="1" dirty="0">
                <a:solidFill>
                  <a:srgbClr val="FFFF99"/>
                </a:solidFill>
                <a:ea typeface="宋体" charset="-122"/>
              </a:rPr>
              <a:t>编码器</a:t>
            </a:r>
            <a:endParaRPr lang="en-US" altLang="zh-CN" sz="3200" b="1" dirty="0">
              <a:solidFill>
                <a:srgbClr val="FFFF99"/>
              </a:solidFill>
              <a:ea typeface="宋体" charset="-122"/>
            </a:endParaRPr>
          </a:p>
        </p:txBody>
      </p:sp>
      <p:sp>
        <p:nvSpPr>
          <p:cNvPr id="6" name="Text Box 5"/>
          <p:cNvSpPr txBox="1">
            <a:spLocks noChangeArrowheads="1"/>
          </p:cNvSpPr>
          <p:nvPr/>
        </p:nvSpPr>
        <p:spPr bwMode="auto">
          <a:xfrm>
            <a:off x="1524000" y="2164394"/>
            <a:ext cx="3352800" cy="3539430"/>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An </a:t>
            </a:r>
            <a:r>
              <a:rPr lang="en-US" altLang="zh-CN" sz="2800" b="1" dirty="0">
                <a:solidFill>
                  <a:srgbClr val="FF0000"/>
                </a:solidFill>
                <a:ea typeface="宋体" charset="-122"/>
              </a:rPr>
              <a:t>encoder </a:t>
            </a:r>
            <a:r>
              <a:rPr lang="en-US" altLang="zh-CN" sz="2800" b="1" dirty="0">
                <a:ea typeface="宋体" charset="-122"/>
              </a:rPr>
              <a:t>accepts an active logic level on one of its inputs and converts it to a coded output, such as BCD or binary.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5562600" y="457200"/>
            <a:ext cx="1827744"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Encoders</a:t>
            </a:r>
          </a:p>
        </p:txBody>
      </p:sp>
      <p:sp>
        <p:nvSpPr>
          <p:cNvPr id="47110" name="Text Box 6"/>
          <p:cNvSpPr txBox="1">
            <a:spLocks noChangeArrowheads="1"/>
          </p:cNvSpPr>
          <p:nvPr/>
        </p:nvSpPr>
        <p:spPr bwMode="auto">
          <a:xfrm>
            <a:off x="914401" y="1878338"/>
            <a:ext cx="5413602" cy="3970318"/>
          </a:xfrm>
          <a:prstGeom prst="rect">
            <a:avLst/>
          </a:prstGeom>
          <a:solidFill>
            <a:srgbClr val="FFFFFF"/>
          </a:solidFill>
          <a:ln w="28575">
            <a:solidFill>
              <a:srgbClr val="9999FF"/>
            </a:solidFill>
            <a:miter lim="800000"/>
            <a:headEnd/>
            <a:tailEnd/>
          </a:ln>
          <a:effectLst/>
        </p:spPr>
        <p:txBody>
          <a:bodyPr wrap="square">
            <a:spAutoFit/>
          </a:bodyPr>
          <a:lstStyle/>
          <a:p>
            <a:pPr marL="457200" indent="-457200">
              <a:buFont typeface="Arial" panose="020B0604020202020204" pitchFamily="34" charset="0"/>
              <a:buChar char="•"/>
            </a:pPr>
            <a:r>
              <a:rPr lang="en-US" altLang="zh-CN" sz="2800" b="1" dirty="0">
                <a:ea typeface="宋体" charset="-122"/>
              </a:rPr>
              <a:t>The decimal to BCD is an </a:t>
            </a:r>
            <a:r>
              <a:rPr lang="en-US" altLang="zh-CN" sz="2800" b="1" dirty="0">
                <a:solidFill>
                  <a:srgbClr val="FF0000"/>
                </a:solidFill>
                <a:ea typeface="宋体" charset="-122"/>
              </a:rPr>
              <a:t>encoder </a:t>
            </a:r>
            <a:r>
              <a:rPr lang="en-US" altLang="zh-CN" sz="2800" b="1" dirty="0">
                <a:ea typeface="宋体" charset="-122"/>
              </a:rPr>
              <a:t>with an input for each of the ten decimal digits and four outputs that represent the BCD code for the active digit. </a:t>
            </a:r>
          </a:p>
          <a:p>
            <a:pPr marL="457200" indent="-457200">
              <a:buFont typeface="Arial" panose="020B0604020202020204" pitchFamily="34" charset="0"/>
              <a:buChar char="•"/>
            </a:pPr>
            <a:r>
              <a:rPr lang="en-US" altLang="zh-CN" sz="2800" b="1" dirty="0">
                <a:ea typeface="宋体" charset="-122"/>
              </a:rPr>
              <a:t>The basic logic diagram is shown. There is no zero input because the outputs are all LOW when the input is zero.</a:t>
            </a:r>
          </a:p>
        </p:txBody>
      </p:sp>
      <p:grpSp>
        <p:nvGrpSpPr>
          <p:cNvPr id="2" name="组合 1"/>
          <p:cNvGrpSpPr/>
          <p:nvPr/>
        </p:nvGrpSpPr>
        <p:grpSpPr>
          <a:xfrm>
            <a:off x="6629400" y="1981200"/>
            <a:ext cx="4203700" cy="3962400"/>
            <a:chOff x="6845300" y="2438400"/>
            <a:chExt cx="3365500" cy="2590800"/>
          </a:xfrm>
        </p:grpSpPr>
        <p:graphicFrame>
          <p:nvGraphicFramePr>
            <p:cNvPr id="47111" name="Object 7"/>
            <p:cNvGraphicFramePr>
              <a:graphicFrameLocks noChangeAspect="1"/>
            </p:cNvGraphicFramePr>
            <p:nvPr>
              <p:extLst>
                <p:ext uri="{D42A27DB-BD31-4B8C-83A1-F6EECF244321}">
                  <p14:modId xmlns:p14="http://schemas.microsoft.com/office/powerpoint/2010/main" val="3890060885"/>
                </p:ext>
              </p:extLst>
            </p:nvPr>
          </p:nvGraphicFramePr>
          <p:xfrm>
            <a:off x="7073900" y="2514601"/>
            <a:ext cx="2667000" cy="2417763"/>
          </p:xfrm>
          <a:graphic>
            <a:graphicData uri="http://schemas.openxmlformats.org/presentationml/2006/ole">
              <mc:AlternateContent xmlns:mc="http://schemas.openxmlformats.org/markup-compatibility/2006">
                <mc:Choice xmlns:v="urn:schemas-microsoft-com:vml" Requires="v">
                  <p:oleObj name="CorelDRAW" r:id="rId3" imgW="1351708" imgH="1224727" progId="">
                    <p:embed/>
                  </p:oleObj>
                </mc:Choice>
                <mc:Fallback>
                  <p:oleObj name="CorelDRAW" r:id="rId3" imgW="1351708" imgH="1224727"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3900" y="2514601"/>
                          <a:ext cx="26670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2" name="Text Box 8"/>
            <p:cNvSpPr txBox="1">
              <a:spLocks noChangeArrowheads="1"/>
            </p:cNvSpPr>
            <p:nvPr/>
          </p:nvSpPr>
          <p:spPr bwMode="auto">
            <a:xfrm>
              <a:off x="9677400" y="3225800"/>
              <a:ext cx="533400" cy="302305"/>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1</a:t>
              </a:r>
              <a:endParaRPr lang="en-US" altLang="zh-CN" sz="2000">
                <a:solidFill>
                  <a:srgbClr val="FF0000"/>
                </a:solidFill>
                <a:latin typeface="Arial" charset="0"/>
                <a:ea typeface="宋体" charset="-122"/>
              </a:endParaRPr>
            </a:p>
          </p:txBody>
        </p:sp>
        <p:sp>
          <p:nvSpPr>
            <p:cNvPr id="47113" name="Text Box 9"/>
            <p:cNvSpPr txBox="1">
              <a:spLocks noChangeArrowheads="1"/>
            </p:cNvSpPr>
            <p:nvPr/>
          </p:nvSpPr>
          <p:spPr bwMode="auto">
            <a:xfrm>
              <a:off x="9664700" y="2590800"/>
              <a:ext cx="533400" cy="302305"/>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0</a:t>
              </a:r>
              <a:endParaRPr lang="en-US" altLang="zh-CN" sz="2000">
                <a:solidFill>
                  <a:srgbClr val="FF0000"/>
                </a:solidFill>
                <a:latin typeface="Arial" charset="0"/>
                <a:ea typeface="宋体" charset="-122"/>
              </a:endParaRPr>
            </a:p>
          </p:txBody>
        </p:sp>
        <p:sp>
          <p:nvSpPr>
            <p:cNvPr id="47114" name="Text Box 10"/>
            <p:cNvSpPr txBox="1">
              <a:spLocks noChangeArrowheads="1"/>
            </p:cNvSpPr>
            <p:nvPr/>
          </p:nvSpPr>
          <p:spPr bwMode="auto">
            <a:xfrm>
              <a:off x="9677400" y="3860800"/>
              <a:ext cx="533400" cy="302305"/>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2</a:t>
              </a:r>
              <a:endParaRPr lang="en-US" altLang="zh-CN" sz="2000">
                <a:solidFill>
                  <a:srgbClr val="FF0000"/>
                </a:solidFill>
                <a:latin typeface="Arial" charset="0"/>
                <a:ea typeface="宋体" charset="-122"/>
              </a:endParaRPr>
            </a:p>
          </p:txBody>
        </p:sp>
        <p:sp>
          <p:nvSpPr>
            <p:cNvPr id="47115" name="Text Box 11"/>
            <p:cNvSpPr txBox="1">
              <a:spLocks noChangeArrowheads="1"/>
            </p:cNvSpPr>
            <p:nvPr/>
          </p:nvSpPr>
          <p:spPr bwMode="auto">
            <a:xfrm>
              <a:off x="9677400" y="4495800"/>
              <a:ext cx="533400" cy="302305"/>
            </a:xfrm>
            <a:prstGeom prst="rect">
              <a:avLst/>
            </a:prstGeom>
            <a:noFill/>
            <a:ln w="9525">
              <a:noFill/>
              <a:miter lim="800000"/>
              <a:headEnd/>
              <a:tailEnd/>
            </a:ln>
            <a:effectLst/>
          </p:spPr>
          <p:txBody>
            <a:bodyPr>
              <a:spAutoFit/>
            </a:bodyPr>
            <a:lstStyle/>
            <a:p>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3</a:t>
              </a:r>
              <a:endParaRPr lang="en-US" altLang="zh-CN" sz="2000">
                <a:solidFill>
                  <a:srgbClr val="FF0000"/>
                </a:solidFill>
                <a:latin typeface="Arial" charset="0"/>
                <a:ea typeface="宋体" charset="-122"/>
              </a:endParaRPr>
            </a:p>
          </p:txBody>
        </p:sp>
        <p:sp>
          <p:nvSpPr>
            <p:cNvPr id="47116" name="Text Box 12"/>
            <p:cNvSpPr txBox="1">
              <a:spLocks noChangeArrowheads="1"/>
            </p:cNvSpPr>
            <p:nvPr/>
          </p:nvSpPr>
          <p:spPr bwMode="auto">
            <a:xfrm>
              <a:off x="6845300" y="2438400"/>
              <a:ext cx="304800" cy="30480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1</a:t>
              </a:r>
            </a:p>
          </p:txBody>
        </p:sp>
        <p:sp>
          <p:nvSpPr>
            <p:cNvPr id="47117" name="Text Box 13"/>
            <p:cNvSpPr txBox="1">
              <a:spLocks noChangeArrowheads="1"/>
            </p:cNvSpPr>
            <p:nvPr/>
          </p:nvSpPr>
          <p:spPr bwMode="auto">
            <a:xfrm>
              <a:off x="6845300" y="2819400"/>
              <a:ext cx="304800" cy="30480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2</a:t>
              </a:r>
            </a:p>
          </p:txBody>
        </p:sp>
        <p:sp>
          <p:nvSpPr>
            <p:cNvPr id="47118" name="Text Box 14"/>
            <p:cNvSpPr txBox="1">
              <a:spLocks noChangeArrowheads="1"/>
            </p:cNvSpPr>
            <p:nvPr/>
          </p:nvSpPr>
          <p:spPr bwMode="auto">
            <a:xfrm>
              <a:off x="6845300" y="3124200"/>
              <a:ext cx="304800" cy="30480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3</a:t>
              </a:r>
            </a:p>
          </p:txBody>
        </p:sp>
        <p:sp>
          <p:nvSpPr>
            <p:cNvPr id="47119" name="Text Box 16"/>
            <p:cNvSpPr txBox="1">
              <a:spLocks noChangeArrowheads="1"/>
            </p:cNvSpPr>
            <p:nvPr/>
          </p:nvSpPr>
          <p:spPr bwMode="auto">
            <a:xfrm>
              <a:off x="6845300" y="3657600"/>
              <a:ext cx="304800" cy="30480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4</a:t>
              </a:r>
            </a:p>
          </p:txBody>
        </p:sp>
        <p:sp>
          <p:nvSpPr>
            <p:cNvPr id="47120" name="Text Box 17"/>
            <p:cNvSpPr txBox="1">
              <a:spLocks noChangeArrowheads="1"/>
            </p:cNvSpPr>
            <p:nvPr/>
          </p:nvSpPr>
          <p:spPr bwMode="auto">
            <a:xfrm>
              <a:off x="6845300" y="3810000"/>
              <a:ext cx="304800" cy="30480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5</a:t>
              </a:r>
            </a:p>
          </p:txBody>
        </p:sp>
        <p:sp>
          <p:nvSpPr>
            <p:cNvPr id="47121" name="Text Box 18"/>
            <p:cNvSpPr txBox="1">
              <a:spLocks noChangeArrowheads="1"/>
            </p:cNvSpPr>
            <p:nvPr/>
          </p:nvSpPr>
          <p:spPr bwMode="auto">
            <a:xfrm>
              <a:off x="6845300" y="3962400"/>
              <a:ext cx="304800" cy="30480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6</a:t>
              </a:r>
            </a:p>
          </p:txBody>
        </p:sp>
        <p:sp>
          <p:nvSpPr>
            <p:cNvPr id="47122" name="Text Box 19"/>
            <p:cNvSpPr txBox="1">
              <a:spLocks noChangeArrowheads="1"/>
            </p:cNvSpPr>
            <p:nvPr/>
          </p:nvSpPr>
          <p:spPr bwMode="auto">
            <a:xfrm>
              <a:off x="6845300" y="4114800"/>
              <a:ext cx="304800" cy="30480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7</a:t>
              </a:r>
            </a:p>
          </p:txBody>
        </p:sp>
        <p:sp>
          <p:nvSpPr>
            <p:cNvPr id="47123" name="Text Box 20"/>
            <p:cNvSpPr txBox="1">
              <a:spLocks noChangeArrowheads="1"/>
            </p:cNvSpPr>
            <p:nvPr/>
          </p:nvSpPr>
          <p:spPr bwMode="auto">
            <a:xfrm>
              <a:off x="6845300" y="4343400"/>
              <a:ext cx="304800" cy="30480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8</a:t>
              </a:r>
            </a:p>
          </p:txBody>
        </p:sp>
        <p:sp>
          <p:nvSpPr>
            <p:cNvPr id="47124" name="Text Box 21"/>
            <p:cNvSpPr txBox="1">
              <a:spLocks noChangeArrowheads="1"/>
            </p:cNvSpPr>
            <p:nvPr/>
          </p:nvSpPr>
          <p:spPr bwMode="auto">
            <a:xfrm>
              <a:off x="6845300" y="4724400"/>
              <a:ext cx="304800" cy="30480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9</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2425359" y="284888"/>
            <a:ext cx="2007281"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dirty="0">
                <a:solidFill>
                  <a:srgbClr val="FFFF99"/>
                </a:solidFill>
                <a:ea typeface="宋体" charset="-122"/>
              </a:rPr>
              <a:t>Full-Adder</a:t>
            </a:r>
          </a:p>
        </p:txBody>
      </p:sp>
      <p:graphicFrame>
        <p:nvGraphicFramePr>
          <p:cNvPr id="7174" name="Object 11"/>
          <p:cNvGraphicFramePr>
            <a:graphicFrameLocks noChangeAspect="1"/>
          </p:cNvGraphicFramePr>
          <p:nvPr>
            <p:extLst>
              <p:ext uri="{D42A27DB-BD31-4B8C-83A1-F6EECF244321}">
                <p14:modId xmlns:p14="http://schemas.microsoft.com/office/powerpoint/2010/main" val="1849446767"/>
              </p:ext>
            </p:extLst>
          </p:nvPr>
        </p:nvGraphicFramePr>
        <p:xfrm>
          <a:off x="8096956" y="326859"/>
          <a:ext cx="3119438" cy="3718859"/>
        </p:xfrm>
        <a:graphic>
          <a:graphicData uri="http://schemas.openxmlformats.org/presentationml/2006/ole">
            <mc:AlternateContent xmlns:mc="http://schemas.openxmlformats.org/markup-compatibility/2006">
              <mc:Choice xmlns:v="urn:schemas-microsoft-com:vml" Requires="v">
                <p:oleObj name="CorelDRAW" r:id="rId3" imgW="1258664" imgH="1499453" progId="">
                  <p:embed/>
                </p:oleObj>
              </mc:Choice>
              <mc:Fallback>
                <p:oleObj name="CorelDRAW" r:id="rId3" imgW="1258664" imgH="1499453" progId="">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956" y="326859"/>
                        <a:ext cx="3119438" cy="3718859"/>
                      </a:xfrm>
                      <a:prstGeom prst="rect">
                        <a:avLst/>
                      </a:prstGeom>
                      <a:noFill/>
                      <a:ln>
                        <a:noFill/>
                      </a:ln>
                      <a:effectLst/>
                    </p:spPr>
                  </p:pic>
                </p:oleObj>
              </mc:Fallback>
            </mc:AlternateContent>
          </a:graphicData>
        </a:graphic>
      </p:graphicFrame>
      <p:sp>
        <p:nvSpPr>
          <p:cNvPr id="108557" name="Text Box 13"/>
          <p:cNvSpPr txBox="1">
            <a:spLocks noChangeArrowheads="1"/>
          </p:cNvSpPr>
          <p:nvPr/>
        </p:nvSpPr>
        <p:spPr bwMode="auto">
          <a:xfrm>
            <a:off x="1504054" y="2628548"/>
            <a:ext cx="6192145" cy="954107"/>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dirty="0">
                <a:ea typeface="宋体" charset="-122"/>
              </a:rPr>
              <a:t>A full-adder can be constructed from two half adders as shown:</a:t>
            </a:r>
          </a:p>
        </p:txBody>
      </p:sp>
      <p:grpSp>
        <p:nvGrpSpPr>
          <p:cNvPr id="2" name="组合 1"/>
          <p:cNvGrpSpPr/>
          <p:nvPr/>
        </p:nvGrpSpPr>
        <p:grpSpPr>
          <a:xfrm>
            <a:off x="2263775" y="3952875"/>
            <a:ext cx="4495800" cy="2190750"/>
            <a:chOff x="2895600" y="3962400"/>
            <a:chExt cx="4495800" cy="2190750"/>
          </a:xfrm>
        </p:grpSpPr>
        <p:graphicFrame>
          <p:nvGraphicFramePr>
            <p:cNvPr id="108556" name="Object 12"/>
            <p:cNvGraphicFramePr>
              <a:graphicFrameLocks noChangeAspect="1"/>
            </p:cNvGraphicFramePr>
            <p:nvPr>
              <p:extLst>
                <p:ext uri="{D42A27DB-BD31-4B8C-83A1-F6EECF244321}">
                  <p14:modId xmlns:p14="http://schemas.microsoft.com/office/powerpoint/2010/main" val="2491921758"/>
                </p:ext>
              </p:extLst>
            </p:nvPr>
          </p:nvGraphicFramePr>
          <p:xfrm>
            <a:off x="3155950" y="3962400"/>
            <a:ext cx="3581400" cy="2190750"/>
          </p:xfrm>
          <a:graphic>
            <a:graphicData uri="http://schemas.openxmlformats.org/presentationml/2006/ole">
              <mc:AlternateContent xmlns:mc="http://schemas.openxmlformats.org/markup-compatibility/2006">
                <mc:Choice xmlns:v="urn:schemas-microsoft-com:vml" Requires="v">
                  <p:oleObj name="CorelDRAW" r:id="rId5" imgW="2134242" imgH="1305357" progId="">
                    <p:embed/>
                  </p:oleObj>
                </mc:Choice>
                <mc:Fallback>
                  <p:oleObj name="CorelDRAW" r:id="rId5" imgW="2134242" imgH="1305357" progId="">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5950" y="3962400"/>
                          <a:ext cx="358140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60" name="Text Box 16"/>
            <p:cNvSpPr txBox="1">
              <a:spLocks noChangeArrowheads="1"/>
            </p:cNvSpPr>
            <p:nvPr/>
          </p:nvSpPr>
          <p:spPr bwMode="auto">
            <a:xfrm>
              <a:off x="3473450" y="4114800"/>
              <a:ext cx="304800" cy="400110"/>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A</a:t>
              </a:r>
            </a:p>
          </p:txBody>
        </p:sp>
        <p:sp>
          <p:nvSpPr>
            <p:cNvPr id="108561" name="Text Box 17"/>
            <p:cNvSpPr txBox="1">
              <a:spLocks noChangeArrowheads="1"/>
            </p:cNvSpPr>
            <p:nvPr/>
          </p:nvSpPr>
          <p:spPr bwMode="auto">
            <a:xfrm>
              <a:off x="3473450" y="4692650"/>
              <a:ext cx="304800" cy="400110"/>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B</a:t>
              </a:r>
            </a:p>
          </p:txBody>
        </p:sp>
        <p:sp>
          <p:nvSpPr>
            <p:cNvPr id="108562" name="Text Box 18"/>
            <p:cNvSpPr txBox="1">
              <a:spLocks noChangeArrowheads="1"/>
            </p:cNvSpPr>
            <p:nvPr/>
          </p:nvSpPr>
          <p:spPr bwMode="auto">
            <a:xfrm>
              <a:off x="3733800" y="3962400"/>
              <a:ext cx="381000" cy="400110"/>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sp>
          <p:nvSpPr>
            <p:cNvPr id="108563" name="Text Box 19"/>
            <p:cNvSpPr txBox="1">
              <a:spLocks noChangeArrowheads="1"/>
            </p:cNvSpPr>
            <p:nvPr/>
          </p:nvSpPr>
          <p:spPr bwMode="auto">
            <a:xfrm>
              <a:off x="3756025" y="4692650"/>
              <a:ext cx="685800" cy="400110"/>
            </a:xfrm>
            <a:prstGeom prst="rect">
              <a:avLst/>
            </a:prstGeom>
            <a:noFill/>
            <a:ln w="9525">
              <a:noFill/>
              <a:miter lim="800000"/>
              <a:headEnd/>
              <a:tailEnd/>
            </a:ln>
            <a:effectLst/>
          </p:spPr>
          <p:txBody>
            <a:bodyPr>
              <a:spAutoFit/>
            </a:bodyPr>
            <a:lstStyle/>
            <a:p>
              <a:pPr>
                <a:spcBef>
                  <a:spcPct val="50000"/>
                </a:spcBef>
              </a:pPr>
              <a:r>
                <a:rPr lang="en-US" altLang="zh-CN" sz="2000" i="1" dirty="0" err="1">
                  <a:latin typeface="Arial" charset="0"/>
                  <a:ea typeface="宋体" charset="-122"/>
                </a:rPr>
                <a:t>C</a:t>
              </a:r>
              <a:r>
                <a:rPr lang="en-US" altLang="zh-CN" sz="2000" baseline="-25000" dirty="0" err="1">
                  <a:latin typeface="Arial" charset="0"/>
                  <a:ea typeface="宋体" charset="-122"/>
                </a:rPr>
                <a:t>out</a:t>
              </a:r>
              <a:endParaRPr lang="en-US" altLang="zh-CN" sz="2000" baseline="-25000" dirty="0">
                <a:latin typeface="Arial" charset="0"/>
                <a:ea typeface="宋体" charset="-122"/>
              </a:endParaRPr>
            </a:p>
          </p:txBody>
        </p:sp>
        <p:sp>
          <p:nvSpPr>
            <p:cNvPr id="108564" name="Text Box 20"/>
            <p:cNvSpPr txBox="1">
              <a:spLocks noChangeArrowheads="1"/>
            </p:cNvSpPr>
            <p:nvPr/>
          </p:nvSpPr>
          <p:spPr bwMode="auto">
            <a:xfrm>
              <a:off x="4006850" y="4083050"/>
              <a:ext cx="381000" cy="400110"/>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grpSp>
          <p:nvGrpSpPr>
            <p:cNvPr id="108570" name="Group 26"/>
            <p:cNvGrpSpPr>
              <a:grpSpLocks/>
            </p:cNvGrpSpPr>
            <p:nvPr/>
          </p:nvGrpSpPr>
          <p:grpSpPr bwMode="auto">
            <a:xfrm>
              <a:off x="4813300" y="3962404"/>
              <a:ext cx="1000125" cy="1130301"/>
              <a:chOff x="2112" y="2496"/>
              <a:chExt cx="630" cy="712"/>
            </a:xfrm>
          </p:grpSpPr>
          <p:sp>
            <p:nvSpPr>
              <p:cNvPr id="7198" name="Text Box 21"/>
              <p:cNvSpPr txBox="1">
                <a:spLocks noChangeArrowheads="1"/>
              </p:cNvSpPr>
              <p:nvPr/>
            </p:nvSpPr>
            <p:spPr bwMode="auto">
              <a:xfrm>
                <a:off x="2112" y="2592"/>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A</a:t>
                </a:r>
              </a:p>
            </p:txBody>
          </p:sp>
          <p:sp>
            <p:nvSpPr>
              <p:cNvPr id="7199" name="Text Box 22"/>
              <p:cNvSpPr txBox="1">
                <a:spLocks noChangeArrowheads="1"/>
              </p:cNvSpPr>
              <p:nvPr/>
            </p:nvSpPr>
            <p:spPr bwMode="auto">
              <a:xfrm>
                <a:off x="2112" y="2956"/>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B</a:t>
                </a:r>
              </a:p>
            </p:txBody>
          </p:sp>
          <p:sp>
            <p:nvSpPr>
              <p:cNvPr id="7200" name="Text Box 23"/>
              <p:cNvSpPr txBox="1">
                <a:spLocks noChangeArrowheads="1"/>
              </p:cNvSpPr>
              <p:nvPr/>
            </p:nvSpPr>
            <p:spPr bwMode="auto">
              <a:xfrm>
                <a:off x="2276" y="2496"/>
                <a:ext cx="240" cy="25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sp>
            <p:nvSpPr>
              <p:cNvPr id="7201" name="Text Box 24"/>
              <p:cNvSpPr txBox="1">
                <a:spLocks noChangeArrowheads="1"/>
              </p:cNvSpPr>
              <p:nvPr/>
            </p:nvSpPr>
            <p:spPr bwMode="auto">
              <a:xfrm>
                <a:off x="2310" y="2956"/>
                <a:ext cx="432" cy="252"/>
              </a:xfrm>
              <a:prstGeom prst="rect">
                <a:avLst/>
              </a:prstGeom>
              <a:noFill/>
              <a:ln w="9525">
                <a:noFill/>
                <a:miter lim="800000"/>
                <a:headEnd/>
                <a:tailEnd/>
              </a:ln>
              <a:effectLst/>
            </p:spPr>
            <p:txBody>
              <a:bodyPr>
                <a:spAutoFit/>
              </a:bodyPr>
              <a:lstStyle/>
              <a:p>
                <a:pPr>
                  <a:spcBef>
                    <a:spcPct val="50000"/>
                  </a:spcBef>
                </a:pPr>
                <a:r>
                  <a:rPr lang="en-US" altLang="zh-CN" sz="2000" i="1" dirty="0" err="1">
                    <a:latin typeface="Arial" charset="0"/>
                    <a:ea typeface="宋体" charset="-122"/>
                  </a:rPr>
                  <a:t>C</a:t>
                </a:r>
                <a:r>
                  <a:rPr lang="en-US" altLang="zh-CN" sz="2000" baseline="-25000" dirty="0" err="1">
                    <a:latin typeface="Arial" charset="0"/>
                    <a:ea typeface="宋体" charset="-122"/>
                  </a:rPr>
                  <a:t>out</a:t>
                </a:r>
                <a:endParaRPr lang="en-US" altLang="zh-CN" sz="2000" baseline="-25000" dirty="0">
                  <a:latin typeface="Arial" charset="0"/>
                  <a:ea typeface="宋体" charset="-122"/>
                </a:endParaRPr>
              </a:p>
            </p:txBody>
          </p:sp>
          <p:sp>
            <p:nvSpPr>
              <p:cNvPr id="7202" name="Text Box 25"/>
              <p:cNvSpPr txBox="1">
                <a:spLocks noChangeArrowheads="1"/>
              </p:cNvSpPr>
              <p:nvPr/>
            </p:nvSpPr>
            <p:spPr bwMode="auto">
              <a:xfrm>
                <a:off x="2448" y="2572"/>
                <a:ext cx="240" cy="25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grpSp>
        <p:sp>
          <p:nvSpPr>
            <p:cNvPr id="108573" name="Text Box 29"/>
            <p:cNvSpPr txBox="1">
              <a:spLocks noChangeArrowheads="1"/>
            </p:cNvSpPr>
            <p:nvPr/>
          </p:nvSpPr>
          <p:spPr bwMode="auto">
            <a:xfrm>
              <a:off x="2895600" y="4114800"/>
              <a:ext cx="304800"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A</a:t>
              </a:r>
            </a:p>
          </p:txBody>
        </p:sp>
        <p:sp>
          <p:nvSpPr>
            <p:cNvPr id="108574" name="Text Box 30"/>
            <p:cNvSpPr txBox="1">
              <a:spLocks noChangeArrowheads="1"/>
            </p:cNvSpPr>
            <p:nvPr/>
          </p:nvSpPr>
          <p:spPr bwMode="auto">
            <a:xfrm>
              <a:off x="2895600" y="4724400"/>
              <a:ext cx="304800"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B</a:t>
              </a:r>
            </a:p>
          </p:txBody>
        </p:sp>
        <p:sp>
          <p:nvSpPr>
            <p:cNvPr id="108575" name="Text Box 31"/>
            <p:cNvSpPr txBox="1">
              <a:spLocks noChangeArrowheads="1"/>
            </p:cNvSpPr>
            <p:nvPr/>
          </p:nvSpPr>
          <p:spPr bwMode="auto">
            <a:xfrm>
              <a:off x="6629400" y="4114800"/>
              <a:ext cx="762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Sum</a:t>
              </a:r>
            </a:p>
          </p:txBody>
        </p:sp>
        <p:sp>
          <p:nvSpPr>
            <p:cNvPr id="108576" name="Text Box 32"/>
            <p:cNvSpPr txBox="1">
              <a:spLocks noChangeArrowheads="1"/>
            </p:cNvSpPr>
            <p:nvPr/>
          </p:nvSpPr>
          <p:spPr bwMode="auto">
            <a:xfrm>
              <a:off x="6705600" y="5715000"/>
              <a:ext cx="685800"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C</a:t>
              </a:r>
              <a:r>
                <a:rPr lang="en-US" altLang="zh-CN" sz="2000" baseline="-25000">
                  <a:solidFill>
                    <a:srgbClr val="FF0000"/>
                  </a:solidFill>
                  <a:latin typeface="Arial" charset="0"/>
                  <a:ea typeface="宋体" charset="-122"/>
                </a:rPr>
                <a:t>out</a:t>
              </a:r>
            </a:p>
          </p:txBody>
        </p:sp>
        <p:sp>
          <p:nvSpPr>
            <p:cNvPr id="108577" name="Text Box 33"/>
            <p:cNvSpPr txBox="1">
              <a:spLocks noChangeArrowheads="1"/>
            </p:cNvSpPr>
            <p:nvPr/>
          </p:nvSpPr>
          <p:spPr bwMode="auto">
            <a:xfrm>
              <a:off x="3429000" y="5257800"/>
              <a:ext cx="685800" cy="400110"/>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C</a:t>
              </a:r>
              <a:r>
                <a:rPr lang="en-US" altLang="zh-CN" sz="2000" baseline="-25000">
                  <a:solidFill>
                    <a:srgbClr val="FF0000"/>
                  </a:solidFill>
                  <a:latin typeface="Arial" charset="0"/>
                  <a:ea typeface="宋体" charset="-122"/>
                </a:rPr>
                <a:t>in</a:t>
              </a:r>
            </a:p>
          </p:txBody>
        </p:sp>
      </p:grpSp>
      <p:grpSp>
        <p:nvGrpSpPr>
          <p:cNvPr id="3" name="组合 2"/>
          <p:cNvGrpSpPr/>
          <p:nvPr/>
        </p:nvGrpSpPr>
        <p:grpSpPr>
          <a:xfrm>
            <a:off x="7521134" y="4100689"/>
            <a:ext cx="2362200" cy="2133600"/>
            <a:chOff x="7696200" y="4419600"/>
            <a:chExt cx="1676400" cy="1771711"/>
          </a:xfrm>
        </p:grpSpPr>
        <p:graphicFrame>
          <p:nvGraphicFramePr>
            <p:cNvPr id="108579" name="Object 35"/>
            <p:cNvGraphicFramePr>
              <a:graphicFrameLocks noChangeAspect="1"/>
            </p:cNvGraphicFramePr>
            <p:nvPr>
              <p:extLst>
                <p:ext uri="{D42A27DB-BD31-4B8C-83A1-F6EECF244321}">
                  <p14:modId xmlns:p14="http://schemas.microsoft.com/office/powerpoint/2010/main" val="277723599"/>
                </p:ext>
              </p:extLst>
            </p:nvPr>
          </p:nvGraphicFramePr>
          <p:xfrm>
            <a:off x="7696200" y="4419600"/>
            <a:ext cx="1600200" cy="1257300"/>
          </p:xfrm>
          <a:graphic>
            <a:graphicData uri="http://schemas.openxmlformats.org/presentationml/2006/ole">
              <mc:AlternateContent xmlns:mc="http://schemas.openxmlformats.org/markup-compatibility/2006">
                <mc:Choice xmlns:v="urn:schemas-microsoft-com:vml" Requires="v">
                  <p:oleObj name="CorelDRAW" r:id="rId7" imgW="921138" imgH="724367" progId="">
                    <p:embed/>
                  </p:oleObj>
                </mc:Choice>
                <mc:Fallback>
                  <p:oleObj name="CorelDRAW" r:id="rId7" imgW="921138" imgH="724367" progId="">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6200" y="4419600"/>
                          <a:ext cx="16002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81" name="Text Box 37"/>
            <p:cNvSpPr txBox="1">
              <a:spLocks noChangeArrowheads="1"/>
            </p:cNvSpPr>
            <p:nvPr/>
          </p:nvSpPr>
          <p:spPr bwMode="auto">
            <a:xfrm>
              <a:off x="8077200" y="4648200"/>
              <a:ext cx="304800" cy="400110"/>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A</a:t>
              </a:r>
            </a:p>
          </p:txBody>
        </p:sp>
        <p:sp>
          <p:nvSpPr>
            <p:cNvPr id="108582" name="Text Box 38"/>
            <p:cNvSpPr txBox="1">
              <a:spLocks noChangeArrowheads="1"/>
            </p:cNvSpPr>
            <p:nvPr/>
          </p:nvSpPr>
          <p:spPr bwMode="auto">
            <a:xfrm>
              <a:off x="8077200" y="4953000"/>
              <a:ext cx="304800" cy="400110"/>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B</a:t>
              </a:r>
            </a:p>
          </p:txBody>
        </p:sp>
        <p:sp>
          <p:nvSpPr>
            <p:cNvPr id="108583" name="Text Box 39"/>
            <p:cNvSpPr txBox="1">
              <a:spLocks noChangeArrowheads="1"/>
            </p:cNvSpPr>
            <p:nvPr/>
          </p:nvSpPr>
          <p:spPr bwMode="auto">
            <a:xfrm>
              <a:off x="8337550" y="4419600"/>
              <a:ext cx="381000" cy="400110"/>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sp>
          <p:nvSpPr>
            <p:cNvPr id="108584" name="Text Box 40"/>
            <p:cNvSpPr txBox="1">
              <a:spLocks noChangeArrowheads="1"/>
            </p:cNvSpPr>
            <p:nvPr/>
          </p:nvSpPr>
          <p:spPr bwMode="auto">
            <a:xfrm>
              <a:off x="8458200" y="5105400"/>
              <a:ext cx="685800" cy="400110"/>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C</a:t>
              </a:r>
              <a:r>
                <a:rPr lang="en-US" altLang="zh-CN" sz="2000" baseline="-25000">
                  <a:latin typeface="Arial" charset="0"/>
                  <a:ea typeface="宋体" charset="-122"/>
                </a:rPr>
                <a:t>out</a:t>
              </a:r>
            </a:p>
          </p:txBody>
        </p:sp>
        <p:sp>
          <p:nvSpPr>
            <p:cNvPr id="108585" name="Text Box 41"/>
            <p:cNvSpPr txBox="1">
              <a:spLocks noChangeArrowheads="1"/>
            </p:cNvSpPr>
            <p:nvPr/>
          </p:nvSpPr>
          <p:spPr bwMode="auto">
            <a:xfrm>
              <a:off x="8610600" y="4724400"/>
              <a:ext cx="381000" cy="400110"/>
            </a:xfrm>
            <a:prstGeom prst="rect">
              <a:avLst/>
            </a:prstGeom>
            <a:noFill/>
            <a:ln w="9525">
              <a:noFill/>
              <a:miter lim="800000"/>
              <a:headEnd/>
              <a:tailEnd/>
            </a:ln>
            <a:effectLst/>
          </p:spPr>
          <p:txBody>
            <a:bodyPr>
              <a:spAutoFit/>
            </a:bodyPr>
            <a:lstStyle/>
            <a:p>
              <a:pPr>
                <a:spcBef>
                  <a:spcPct val="50000"/>
                </a:spcBef>
              </a:pPr>
              <a:r>
                <a:rPr lang="en-US" altLang="zh-CN" sz="2000" dirty="0">
                  <a:latin typeface="Symbol" pitchFamily="18" charset="2"/>
                  <a:ea typeface="宋体" charset="-122"/>
                </a:rPr>
                <a:t>S</a:t>
              </a:r>
            </a:p>
          </p:txBody>
        </p:sp>
        <p:sp>
          <p:nvSpPr>
            <p:cNvPr id="108586" name="Text Box 42"/>
            <p:cNvSpPr txBox="1">
              <a:spLocks noChangeArrowheads="1"/>
            </p:cNvSpPr>
            <p:nvPr/>
          </p:nvSpPr>
          <p:spPr bwMode="auto">
            <a:xfrm>
              <a:off x="8077200" y="5257800"/>
              <a:ext cx="533400" cy="400110"/>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C</a:t>
              </a:r>
              <a:r>
                <a:rPr lang="en-US" altLang="zh-CN" sz="2000" baseline="-25000">
                  <a:latin typeface="Arial" charset="0"/>
                  <a:ea typeface="宋体" charset="-122"/>
                </a:rPr>
                <a:t>in</a:t>
              </a:r>
            </a:p>
          </p:txBody>
        </p:sp>
        <p:sp>
          <p:nvSpPr>
            <p:cNvPr id="108587" name="Text Box 43"/>
            <p:cNvSpPr txBox="1">
              <a:spLocks noChangeArrowheads="1"/>
            </p:cNvSpPr>
            <p:nvPr/>
          </p:nvSpPr>
          <p:spPr bwMode="auto">
            <a:xfrm>
              <a:off x="8077200" y="5791201"/>
              <a:ext cx="1295400" cy="400110"/>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Symbol</a:t>
              </a:r>
            </a:p>
          </p:txBody>
        </p:sp>
      </p:grpSp>
      <p:sp>
        <p:nvSpPr>
          <p:cNvPr id="7195" name="Text Box 67"/>
          <p:cNvSpPr txBox="1">
            <a:spLocks noChangeArrowheads="1"/>
          </p:cNvSpPr>
          <p:nvPr/>
        </p:nvSpPr>
        <p:spPr bwMode="auto">
          <a:xfrm>
            <a:off x="1408805" y="1892956"/>
            <a:ext cx="3494290" cy="523220"/>
          </a:xfrm>
          <a:prstGeom prst="rect">
            <a:avLst/>
          </a:prstGeom>
          <a:noFill/>
          <a:ln w="9525">
            <a:noFill/>
            <a:miter lim="800000"/>
            <a:headEnd/>
            <a:tailEnd/>
          </a:ln>
          <a:effectLst/>
        </p:spPr>
        <p:txBody>
          <a:bodyPr wrap="none">
            <a:spAutoFit/>
          </a:bodyPr>
          <a:lstStyle/>
          <a:p>
            <a:r>
              <a:rPr lang="en-US" altLang="zh-CN" sz="2800" dirty="0" err="1">
                <a:ea typeface="宋体" charset="-122"/>
              </a:rPr>
              <a:t>C</a:t>
            </a:r>
            <a:r>
              <a:rPr lang="en-US" altLang="zh-CN" sz="2800" baseline="-25000" dirty="0" err="1">
                <a:ea typeface="宋体" charset="-122"/>
              </a:rPr>
              <a:t>out</a:t>
            </a:r>
            <a:r>
              <a:rPr lang="en-US" altLang="zh-CN" sz="2800" dirty="0">
                <a:ea typeface="宋体" charset="-122"/>
              </a:rPr>
              <a:t> = AB + (A⊕</a:t>
            </a:r>
            <a:r>
              <a:rPr lang="it-IT" altLang="zh-CN" sz="2800" dirty="0">
                <a:ea typeface="宋体" charset="-122"/>
              </a:rPr>
              <a:t>B)C</a:t>
            </a:r>
            <a:r>
              <a:rPr lang="en-US" altLang="zh-CN" sz="2800" baseline="-25000" dirty="0">
                <a:ea typeface="宋体" charset="-122"/>
              </a:rPr>
              <a:t>in</a:t>
            </a:r>
            <a:endParaRPr lang="zh-CN" altLang="en-US" sz="2800" baseline="-25000" dirty="0">
              <a:ea typeface="宋体" charset="-122"/>
            </a:endParaRPr>
          </a:p>
        </p:txBody>
      </p:sp>
      <p:sp>
        <p:nvSpPr>
          <p:cNvPr id="7196" name="Rectangle 69"/>
          <p:cNvSpPr>
            <a:spLocks noChangeArrowheads="1"/>
          </p:cNvSpPr>
          <p:nvPr/>
        </p:nvSpPr>
        <p:spPr bwMode="auto">
          <a:xfrm>
            <a:off x="5216878" y="1892956"/>
            <a:ext cx="4608512" cy="523220"/>
          </a:xfrm>
          <a:prstGeom prst="rect">
            <a:avLst/>
          </a:prstGeom>
          <a:noFill/>
          <a:ln w="9525">
            <a:noFill/>
            <a:miter lim="800000"/>
            <a:headEnd/>
            <a:tailEnd/>
          </a:ln>
          <a:effectLst/>
        </p:spPr>
        <p:txBody>
          <a:bodyPr>
            <a:spAutoFit/>
          </a:bodyPr>
          <a:lstStyle/>
          <a:p>
            <a:pPr>
              <a:spcBef>
                <a:spcPct val="50000"/>
              </a:spcBef>
            </a:pPr>
            <a:r>
              <a:rPr lang="zh-CN" altLang="en-US" sz="2800" dirty="0">
                <a:ea typeface="宋体" charset="-122"/>
              </a:rPr>
              <a:t>∑ </a:t>
            </a:r>
            <a:r>
              <a:rPr lang="it-IT" altLang="zh-CN" sz="2800" dirty="0">
                <a:ea typeface="宋体" charset="-122"/>
              </a:rPr>
              <a:t>= A</a:t>
            </a:r>
            <a:r>
              <a:rPr lang="en-US" altLang="zh-CN" sz="2800" dirty="0">
                <a:ea typeface="宋体" charset="-122"/>
              </a:rPr>
              <a:t>⊕</a:t>
            </a:r>
            <a:r>
              <a:rPr lang="it-IT" altLang="zh-CN" sz="2800" dirty="0">
                <a:ea typeface="宋体" charset="-122"/>
              </a:rPr>
              <a:t>B</a:t>
            </a:r>
            <a:r>
              <a:rPr lang="en-US" altLang="zh-CN" sz="2800" dirty="0">
                <a:ea typeface="宋体" charset="-122"/>
              </a:rPr>
              <a:t>⊕</a:t>
            </a:r>
            <a:r>
              <a:rPr lang="it-IT" altLang="zh-CN" sz="2800" dirty="0">
                <a:ea typeface="宋体" charset="-122"/>
              </a:rPr>
              <a:t>C</a:t>
            </a:r>
            <a:r>
              <a:rPr lang="it-IT" altLang="zh-CN" sz="2800" baseline="-25000" dirty="0">
                <a:ea typeface="宋体" charset="-122"/>
              </a:rPr>
              <a:t>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8557"/>
                                        </p:tgtEl>
                                        <p:attrNameLst>
                                          <p:attrName>style.visibility</p:attrName>
                                        </p:attrNameLst>
                                      </p:cBhvr>
                                      <p:to>
                                        <p:strVal val="visible"/>
                                      </p:to>
                                    </p:set>
                                    <p:animEffect transition="in" filter="barn(inVertical)">
                                      <p:cBhvr>
                                        <p:cTn id="7" dur="500"/>
                                        <p:tgtEl>
                                          <p:spTgt spid="108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7"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5257800" y="473309"/>
            <a:ext cx="1827744"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Encoders</a:t>
            </a:r>
          </a:p>
        </p:txBody>
      </p:sp>
      <p:graphicFrame>
        <p:nvGraphicFramePr>
          <p:cNvPr id="48133" name="Object 7"/>
          <p:cNvGraphicFramePr>
            <a:graphicFrameLocks noChangeAspect="1"/>
          </p:cNvGraphicFramePr>
          <p:nvPr>
            <p:extLst>
              <p:ext uri="{D42A27DB-BD31-4B8C-83A1-F6EECF244321}">
                <p14:modId xmlns:p14="http://schemas.microsoft.com/office/powerpoint/2010/main" val="3893577443"/>
              </p:ext>
            </p:extLst>
          </p:nvPr>
        </p:nvGraphicFramePr>
        <p:xfrm>
          <a:off x="4922898" y="2679700"/>
          <a:ext cx="2667000" cy="2417763"/>
        </p:xfrm>
        <a:graphic>
          <a:graphicData uri="http://schemas.openxmlformats.org/presentationml/2006/ole">
            <mc:AlternateContent xmlns:mc="http://schemas.openxmlformats.org/markup-compatibility/2006">
              <mc:Choice xmlns:v="urn:schemas-microsoft-com:vml" Requires="v">
                <p:oleObj name="CorelDRAW" r:id="rId3" imgW="1351708" imgH="1224727" progId="">
                  <p:embed/>
                </p:oleObj>
              </mc:Choice>
              <mc:Fallback>
                <p:oleObj name="CorelDRAW" r:id="rId3" imgW="1351708" imgH="1224727"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2898" y="2679700"/>
                        <a:ext cx="2667000" cy="2417763"/>
                      </a:xfrm>
                      <a:prstGeom prst="rect">
                        <a:avLst/>
                      </a:prstGeom>
                      <a:noFill/>
                      <a:ln>
                        <a:noFill/>
                      </a:ln>
                      <a:effectLst/>
                    </p:spPr>
                  </p:pic>
                </p:oleObj>
              </mc:Fallback>
            </mc:AlternateContent>
          </a:graphicData>
        </a:graphic>
      </p:graphicFrame>
      <p:sp>
        <p:nvSpPr>
          <p:cNvPr id="48134" name="Text Box 8"/>
          <p:cNvSpPr txBox="1">
            <a:spLocks noChangeArrowheads="1"/>
          </p:cNvSpPr>
          <p:nvPr/>
        </p:nvSpPr>
        <p:spPr bwMode="auto">
          <a:xfrm>
            <a:off x="7526398" y="3390899"/>
            <a:ext cx="533400" cy="369332"/>
          </a:xfrm>
          <a:prstGeom prst="rect">
            <a:avLst/>
          </a:prstGeom>
          <a:noFill/>
          <a:ln w="9525">
            <a:noFill/>
            <a:miter lim="800000"/>
            <a:headEnd/>
            <a:tailEnd/>
          </a:ln>
          <a:effectLst/>
        </p:spPr>
        <p:txBody>
          <a:bodyPr>
            <a:spAutoFit/>
          </a:bodyPr>
          <a:lstStyle/>
          <a:p>
            <a:r>
              <a:rPr lang="en-US" altLang="zh-CN" sz="1800" i="1">
                <a:solidFill>
                  <a:srgbClr val="FF0000"/>
                </a:solidFill>
                <a:latin typeface="Arial" charset="0"/>
                <a:ea typeface="宋体" charset="-122"/>
              </a:rPr>
              <a:t>A</a:t>
            </a:r>
            <a:r>
              <a:rPr lang="en-US" altLang="zh-CN" sz="1800" baseline="-25000">
                <a:solidFill>
                  <a:srgbClr val="FF0000"/>
                </a:solidFill>
                <a:latin typeface="Arial" charset="0"/>
                <a:ea typeface="宋体" charset="-122"/>
              </a:rPr>
              <a:t>1</a:t>
            </a:r>
            <a:endParaRPr lang="en-US" altLang="zh-CN" sz="1800">
              <a:solidFill>
                <a:srgbClr val="FF0000"/>
              </a:solidFill>
              <a:latin typeface="Arial" charset="0"/>
              <a:ea typeface="宋体" charset="-122"/>
            </a:endParaRPr>
          </a:p>
        </p:txBody>
      </p:sp>
      <p:sp>
        <p:nvSpPr>
          <p:cNvPr id="48135" name="Text Box 9"/>
          <p:cNvSpPr txBox="1">
            <a:spLocks noChangeArrowheads="1"/>
          </p:cNvSpPr>
          <p:nvPr/>
        </p:nvSpPr>
        <p:spPr bwMode="auto">
          <a:xfrm>
            <a:off x="7513698" y="2755899"/>
            <a:ext cx="533400" cy="369332"/>
          </a:xfrm>
          <a:prstGeom prst="rect">
            <a:avLst/>
          </a:prstGeom>
          <a:noFill/>
          <a:ln w="9525">
            <a:noFill/>
            <a:miter lim="800000"/>
            <a:headEnd/>
            <a:tailEnd/>
          </a:ln>
          <a:effectLst/>
        </p:spPr>
        <p:txBody>
          <a:bodyPr>
            <a:spAutoFit/>
          </a:bodyPr>
          <a:lstStyle/>
          <a:p>
            <a:r>
              <a:rPr lang="en-US" altLang="zh-CN" sz="1800" i="1">
                <a:solidFill>
                  <a:srgbClr val="FF0000"/>
                </a:solidFill>
                <a:latin typeface="Arial" charset="0"/>
                <a:ea typeface="宋体" charset="-122"/>
              </a:rPr>
              <a:t>A</a:t>
            </a:r>
            <a:r>
              <a:rPr lang="en-US" altLang="zh-CN" sz="1800" baseline="-25000">
                <a:solidFill>
                  <a:srgbClr val="FF0000"/>
                </a:solidFill>
                <a:latin typeface="Arial" charset="0"/>
                <a:ea typeface="宋体" charset="-122"/>
              </a:rPr>
              <a:t>0</a:t>
            </a:r>
            <a:endParaRPr lang="en-US" altLang="zh-CN" sz="1800">
              <a:solidFill>
                <a:srgbClr val="FF0000"/>
              </a:solidFill>
              <a:latin typeface="Arial" charset="0"/>
              <a:ea typeface="宋体" charset="-122"/>
            </a:endParaRPr>
          </a:p>
        </p:txBody>
      </p:sp>
      <p:sp>
        <p:nvSpPr>
          <p:cNvPr id="48136" name="Text Box 10"/>
          <p:cNvSpPr txBox="1">
            <a:spLocks noChangeArrowheads="1"/>
          </p:cNvSpPr>
          <p:nvPr/>
        </p:nvSpPr>
        <p:spPr bwMode="auto">
          <a:xfrm>
            <a:off x="7526398" y="4025899"/>
            <a:ext cx="533400" cy="369332"/>
          </a:xfrm>
          <a:prstGeom prst="rect">
            <a:avLst/>
          </a:prstGeom>
          <a:noFill/>
          <a:ln w="9525">
            <a:noFill/>
            <a:miter lim="800000"/>
            <a:headEnd/>
            <a:tailEnd/>
          </a:ln>
          <a:effectLst/>
        </p:spPr>
        <p:txBody>
          <a:bodyPr>
            <a:spAutoFit/>
          </a:bodyPr>
          <a:lstStyle/>
          <a:p>
            <a:r>
              <a:rPr lang="en-US" altLang="zh-CN" sz="1800" i="1">
                <a:solidFill>
                  <a:srgbClr val="FF0000"/>
                </a:solidFill>
                <a:latin typeface="Arial" charset="0"/>
                <a:ea typeface="宋体" charset="-122"/>
              </a:rPr>
              <a:t>A</a:t>
            </a:r>
            <a:r>
              <a:rPr lang="en-US" altLang="zh-CN" sz="1800" baseline="-25000">
                <a:solidFill>
                  <a:srgbClr val="FF0000"/>
                </a:solidFill>
                <a:latin typeface="Arial" charset="0"/>
                <a:ea typeface="宋体" charset="-122"/>
              </a:rPr>
              <a:t>2</a:t>
            </a:r>
            <a:endParaRPr lang="en-US" altLang="zh-CN" sz="1800">
              <a:solidFill>
                <a:srgbClr val="FF0000"/>
              </a:solidFill>
              <a:latin typeface="Arial" charset="0"/>
              <a:ea typeface="宋体" charset="-122"/>
            </a:endParaRPr>
          </a:p>
        </p:txBody>
      </p:sp>
      <p:sp>
        <p:nvSpPr>
          <p:cNvPr id="48137" name="Text Box 11"/>
          <p:cNvSpPr txBox="1">
            <a:spLocks noChangeArrowheads="1"/>
          </p:cNvSpPr>
          <p:nvPr/>
        </p:nvSpPr>
        <p:spPr bwMode="auto">
          <a:xfrm>
            <a:off x="7526398" y="4660899"/>
            <a:ext cx="533400" cy="369332"/>
          </a:xfrm>
          <a:prstGeom prst="rect">
            <a:avLst/>
          </a:prstGeom>
          <a:noFill/>
          <a:ln w="9525">
            <a:noFill/>
            <a:miter lim="800000"/>
            <a:headEnd/>
            <a:tailEnd/>
          </a:ln>
          <a:effectLst/>
        </p:spPr>
        <p:txBody>
          <a:bodyPr>
            <a:spAutoFit/>
          </a:bodyPr>
          <a:lstStyle/>
          <a:p>
            <a:r>
              <a:rPr lang="en-US" altLang="zh-CN" sz="1800" i="1" dirty="0" err="1">
                <a:solidFill>
                  <a:srgbClr val="FF0000"/>
                </a:solidFill>
                <a:latin typeface="Arial" charset="0"/>
                <a:ea typeface="宋体" charset="-122"/>
              </a:rPr>
              <a:t>A</a:t>
            </a:r>
            <a:r>
              <a:rPr lang="en-US" altLang="zh-CN" sz="1800" baseline="-25000" dirty="0" err="1">
                <a:solidFill>
                  <a:srgbClr val="FF0000"/>
                </a:solidFill>
                <a:latin typeface="Arial" charset="0"/>
                <a:ea typeface="宋体" charset="-122"/>
              </a:rPr>
              <a:t>3</a:t>
            </a:r>
            <a:endParaRPr lang="en-US" altLang="zh-CN" sz="1800" dirty="0">
              <a:solidFill>
                <a:srgbClr val="FF0000"/>
              </a:solidFill>
              <a:latin typeface="Arial" charset="0"/>
              <a:ea typeface="宋体" charset="-122"/>
            </a:endParaRPr>
          </a:p>
        </p:txBody>
      </p:sp>
      <p:sp>
        <p:nvSpPr>
          <p:cNvPr id="48138" name="WordArt 21"/>
          <p:cNvSpPr>
            <a:spLocks noChangeArrowheads="1" noChangeShapeType="1" noTextEdit="1"/>
          </p:cNvSpPr>
          <p:nvPr/>
        </p:nvSpPr>
        <p:spPr bwMode="auto">
          <a:xfrm>
            <a:off x="1905000" y="1824830"/>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67958" name="WordArt 22"/>
          <p:cNvSpPr>
            <a:spLocks noChangeArrowheads="1" noChangeShapeType="1" noTextEdit="1"/>
          </p:cNvSpPr>
          <p:nvPr/>
        </p:nvSpPr>
        <p:spPr bwMode="auto">
          <a:xfrm>
            <a:off x="9448799" y="1824829"/>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Solution</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48140" name="Text Box 23"/>
          <p:cNvSpPr txBox="1">
            <a:spLocks noChangeArrowheads="1"/>
          </p:cNvSpPr>
          <p:nvPr/>
        </p:nvSpPr>
        <p:spPr bwMode="auto">
          <a:xfrm>
            <a:off x="1042178" y="2679700"/>
            <a:ext cx="2780583" cy="2688688"/>
          </a:xfrm>
          <a:prstGeom prst="rect">
            <a:avLst/>
          </a:prstGeom>
          <a:solidFill>
            <a:schemeClr val="bg1"/>
          </a:solidFill>
          <a:ln w="28575">
            <a:solidFill>
              <a:srgbClr val="9999FF"/>
            </a:solidFill>
            <a:miter lim="800000"/>
            <a:headEnd/>
            <a:tailEnd/>
          </a:ln>
          <a:effectLst/>
        </p:spPr>
        <p:txBody>
          <a:bodyPr wrap="square">
            <a:spAutoFit/>
          </a:bodyPr>
          <a:lstStyle/>
          <a:p>
            <a:r>
              <a:rPr lang="en-US" altLang="zh-CN" sz="2800" b="1" dirty="0">
                <a:ea typeface="宋体" charset="-122"/>
              </a:rPr>
              <a:t>Show how the decimal-to-BCD encoder converts the decimal number 3 into a BCD 0011.</a:t>
            </a:r>
          </a:p>
        </p:txBody>
      </p:sp>
      <p:sp>
        <p:nvSpPr>
          <p:cNvPr id="167960" name="Text Box 24"/>
          <p:cNvSpPr txBox="1">
            <a:spLocks noChangeArrowheads="1"/>
          </p:cNvSpPr>
          <p:nvPr/>
        </p:nvSpPr>
        <p:spPr bwMode="auto">
          <a:xfrm>
            <a:off x="8686799" y="2749353"/>
            <a:ext cx="2743201" cy="2756291"/>
          </a:xfrm>
          <a:prstGeom prst="rect">
            <a:avLst/>
          </a:prstGeom>
          <a:solidFill>
            <a:schemeClr val="bg1"/>
          </a:solidFill>
          <a:ln w="28575">
            <a:solidFill>
              <a:srgbClr val="9999FF"/>
            </a:solidFill>
            <a:miter lim="800000"/>
            <a:headEnd/>
            <a:tailEnd/>
          </a:ln>
          <a:effectLst/>
        </p:spPr>
        <p:txBody>
          <a:bodyPr wrap="square">
            <a:spAutoFit/>
          </a:bodyPr>
          <a:lstStyle/>
          <a:p>
            <a:pPr>
              <a:spcBef>
                <a:spcPct val="50000"/>
              </a:spcBef>
            </a:pPr>
            <a:r>
              <a:rPr lang="en-US" altLang="zh-CN" sz="2800" b="1" dirty="0">
                <a:ea typeface="宋体" charset="-122"/>
              </a:rPr>
              <a:t>The top two OR gates have ones as indicated with the red lines. Thus the output is 0111.</a:t>
            </a:r>
          </a:p>
        </p:txBody>
      </p:sp>
      <p:grpSp>
        <p:nvGrpSpPr>
          <p:cNvPr id="167980" name="Group 44"/>
          <p:cNvGrpSpPr>
            <a:grpSpLocks/>
          </p:cNvGrpSpPr>
          <p:nvPr/>
        </p:nvGrpSpPr>
        <p:grpSpPr bwMode="auto">
          <a:xfrm>
            <a:off x="4935598" y="2603500"/>
            <a:ext cx="2667000" cy="2514600"/>
            <a:chOff x="3312" y="2016"/>
            <a:chExt cx="1680" cy="1584"/>
          </a:xfrm>
        </p:grpSpPr>
        <p:sp>
          <p:nvSpPr>
            <p:cNvPr id="48166" name="Rectangle 43"/>
            <p:cNvSpPr>
              <a:spLocks noChangeArrowheads="1"/>
            </p:cNvSpPr>
            <p:nvPr/>
          </p:nvSpPr>
          <p:spPr bwMode="auto">
            <a:xfrm>
              <a:off x="3312" y="2016"/>
              <a:ext cx="1680" cy="1584"/>
            </a:xfrm>
            <a:prstGeom prst="rect">
              <a:avLst/>
            </a:prstGeom>
            <a:solidFill>
              <a:srgbClr val="FFFFFF"/>
            </a:solidFill>
            <a:ln w="9525">
              <a:noFill/>
              <a:miter lim="800000"/>
              <a:headEnd/>
              <a:tailEnd/>
            </a:ln>
            <a:effectLst/>
          </p:spPr>
          <p:txBody>
            <a:bodyPr wrap="none" anchor="ctr"/>
            <a:lstStyle/>
            <a:p>
              <a:endParaRPr lang="zh-CN" altLang="en-US" sz="1800">
                <a:ea typeface="宋体" charset="-122"/>
              </a:endParaRPr>
            </a:p>
          </p:txBody>
        </p:sp>
        <p:graphicFrame>
          <p:nvGraphicFramePr>
            <p:cNvPr id="48167" name="Object 42"/>
            <p:cNvGraphicFramePr>
              <a:graphicFrameLocks noChangeAspect="1"/>
            </p:cNvGraphicFramePr>
            <p:nvPr>
              <p:extLst>
                <p:ext uri="{D42A27DB-BD31-4B8C-83A1-F6EECF244321}">
                  <p14:modId xmlns:p14="http://schemas.microsoft.com/office/powerpoint/2010/main" val="4242744350"/>
                </p:ext>
              </p:extLst>
            </p:nvPr>
          </p:nvGraphicFramePr>
          <p:xfrm>
            <a:off x="3312" y="2064"/>
            <a:ext cx="1680" cy="1523"/>
          </p:xfrm>
          <a:graphic>
            <a:graphicData uri="http://schemas.openxmlformats.org/presentationml/2006/ole">
              <mc:AlternateContent xmlns:mc="http://schemas.openxmlformats.org/markup-compatibility/2006">
                <mc:Choice xmlns:v="urn:schemas-microsoft-com:vml" Requires="v">
                  <p:oleObj name="CorelDRAW" r:id="rId5" imgW="1351708" imgH="1224727" progId="">
                    <p:embed/>
                  </p:oleObj>
                </mc:Choice>
                <mc:Fallback>
                  <p:oleObj name="CorelDRAW" r:id="rId5" imgW="1351708" imgH="1224727" progId="">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2064"/>
                          <a:ext cx="1680" cy="1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8143" name="Text Box 12"/>
          <p:cNvSpPr txBox="1">
            <a:spLocks noChangeArrowheads="1"/>
          </p:cNvSpPr>
          <p:nvPr/>
        </p:nvSpPr>
        <p:spPr bwMode="auto">
          <a:xfrm>
            <a:off x="4694298" y="2603499"/>
            <a:ext cx="304800" cy="369332"/>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1</a:t>
            </a:r>
          </a:p>
        </p:txBody>
      </p:sp>
      <p:sp>
        <p:nvSpPr>
          <p:cNvPr id="48144" name="Text Box 13"/>
          <p:cNvSpPr txBox="1">
            <a:spLocks noChangeArrowheads="1"/>
          </p:cNvSpPr>
          <p:nvPr/>
        </p:nvSpPr>
        <p:spPr bwMode="auto">
          <a:xfrm>
            <a:off x="4694298" y="2984499"/>
            <a:ext cx="304800" cy="369332"/>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2</a:t>
            </a:r>
          </a:p>
        </p:txBody>
      </p:sp>
      <p:sp>
        <p:nvSpPr>
          <p:cNvPr id="48145" name="Text Box 14"/>
          <p:cNvSpPr txBox="1">
            <a:spLocks noChangeArrowheads="1"/>
          </p:cNvSpPr>
          <p:nvPr/>
        </p:nvSpPr>
        <p:spPr bwMode="auto">
          <a:xfrm>
            <a:off x="4694298" y="3289299"/>
            <a:ext cx="304800" cy="369332"/>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3</a:t>
            </a:r>
          </a:p>
        </p:txBody>
      </p:sp>
      <p:sp>
        <p:nvSpPr>
          <p:cNvPr id="48146" name="Text Box 15"/>
          <p:cNvSpPr txBox="1">
            <a:spLocks noChangeArrowheads="1"/>
          </p:cNvSpPr>
          <p:nvPr/>
        </p:nvSpPr>
        <p:spPr bwMode="auto">
          <a:xfrm>
            <a:off x="4694298" y="3822699"/>
            <a:ext cx="304800" cy="369332"/>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4</a:t>
            </a:r>
          </a:p>
        </p:txBody>
      </p:sp>
      <p:sp>
        <p:nvSpPr>
          <p:cNvPr id="48147" name="Text Box 16"/>
          <p:cNvSpPr txBox="1">
            <a:spLocks noChangeArrowheads="1"/>
          </p:cNvSpPr>
          <p:nvPr/>
        </p:nvSpPr>
        <p:spPr bwMode="auto">
          <a:xfrm>
            <a:off x="4694298" y="3975099"/>
            <a:ext cx="304800" cy="369332"/>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5</a:t>
            </a:r>
          </a:p>
        </p:txBody>
      </p:sp>
      <p:sp>
        <p:nvSpPr>
          <p:cNvPr id="48148" name="Text Box 17"/>
          <p:cNvSpPr txBox="1">
            <a:spLocks noChangeArrowheads="1"/>
          </p:cNvSpPr>
          <p:nvPr/>
        </p:nvSpPr>
        <p:spPr bwMode="auto">
          <a:xfrm>
            <a:off x="4694298" y="4127499"/>
            <a:ext cx="304800" cy="369332"/>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6</a:t>
            </a:r>
          </a:p>
        </p:txBody>
      </p:sp>
      <p:sp>
        <p:nvSpPr>
          <p:cNvPr id="48149" name="Text Box 18"/>
          <p:cNvSpPr txBox="1">
            <a:spLocks noChangeArrowheads="1"/>
          </p:cNvSpPr>
          <p:nvPr/>
        </p:nvSpPr>
        <p:spPr bwMode="auto">
          <a:xfrm>
            <a:off x="4694298" y="4279899"/>
            <a:ext cx="304800" cy="369332"/>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7</a:t>
            </a:r>
          </a:p>
        </p:txBody>
      </p:sp>
      <p:sp>
        <p:nvSpPr>
          <p:cNvPr id="48150" name="Text Box 19"/>
          <p:cNvSpPr txBox="1">
            <a:spLocks noChangeArrowheads="1"/>
          </p:cNvSpPr>
          <p:nvPr/>
        </p:nvSpPr>
        <p:spPr bwMode="auto">
          <a:xfrm>
            <a:off x="4694298" y="4508499"/>
            <a:ext cx="304800" cy="369332"/>
          </a:xfrm>
          <a:prstGeom prst="rect">
            <a:avLst/>
          </a:prstGeom>
          <a:noFill/>
          <a:ln w="9525">
            <a:noFill/>
            <a:miter lim="800000"/>
            <a:headEnd/>
            <a:tailEnd/>
          </a:ln>
          <a:effectLst/>
        </p:spPr>
        <p:txBody>
          <a:bodyPr>
            <a:spAutoFit/>
          </a:bodyPr>
          <a:lstStyle/>
          <a:p>
            <a:pPr>
              <a:spcBef>
                <a:spcPct val="50000"/>
              </a:spcBef>
            </a:pPr>
            <a:r>
              <a:rPr lang="en-US" altLang="zh-CN" sz="1800">
                <a:ea typeface="宋体" charset="-122"/>
              </a:rPr>
              <a:t>8</a:t>
            </a:r>
          </a:p>
        </p:txBody>
      </p:sp>
      <p:sp>
        <p:nvSpPr>
          <p:cNvPr id="48151" name="Text Box 20"/>
          <p:cNvSpPr txBox="1">
            <a:spLocks noChangeArrowheads="1"/>
          </p:cNvSpPr>
          <p:nvPr/>
        </p:nvSpPr>
        <p:spPr bwMode="auto">
          <a:xfrm>
            <a:off x="4694298" y="4889499"/>
            <a:ext cx="304800" cy="369332"/>
          </a:xfrm>
          <a:prstGeom prst="rect">
            <a:avLst/>
          </a:prstGeom>
          <a:noFill/>
          <a:ln w="9525">
            <a:noFill/>
            <a:miter lim="800000"/>
            <a:headEnd/>
            <a:tailEnd/>
          </a:ln>
          <a:effectLst/>
        </p:spPr>
        <p:txBody>
          <a:bodyPr>
            <a:spAutoFit/>
          </a:bodyPr>
          <a:lstStyle/>
          <a:p>
            <a:pPr>
              <a:spcBef>
                <a:spcPct val="50000"/>
              </a:spcBef>
            </a:pPr>
            <a:r>
              <a:rPr lang="en-US" altLang="zh-CN" sz="1800" dirty="0">
                <a:ea typeface="宋体" charset="-122"/>
              </a:rPr>
              <a:t>9</a:t>
            </a:r>
          </a:p>
        </p:txBody>
      </p:sp>
      <p:grpSp>
        <p:nvGrpSpPr>
          <p:cNvPr id="167977" name="Group 41"/>
          <p:cNvGrpSpPr>
            <a:grpSpLocks/>
          </p:cNvGrpSpPr>
          <p:nvPr/>
        </p:nvGrpSpPr>
        <p:grpSpPr bwMode="auto">
          <a:xfrm>
            <a:off x="4919724" y="2527300"/>
            <a:ext cx="396875" cy="2638426"/>
            <a:chOff x="3302" y="1968"/>
            <a:chExt cx="250" cy="1662"/>
          </a:xfrm>
        </p:grpSpPr>
        <p:sp>
          <p:nvSpPr>
            <p:cNvPr id="48157" name="Text Box 26"/>
            <p:cNvSpPr txBox="1">
              <a:spLocks noChangeArrowheads="1"/>
            </p:cNvSpPr>
            <p:nvPr/>
          </p:nvSpPr>
          <p:spPr bwMode="auto">
            <a:xfrm>
              <a:off x="3302" y="1968"/>
              <a:ext cx="240" cy="233"/>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a:t>
              </a:r>
            </a:p>
          </p:txBody>
        </p:sp>
        <p:sp>
          <p:nvSpPr>
            <p:cNvPr id="48158" name="Text Box 27"/>
            <p:cNvSpPr txBox="1">
              <a:spLocks noChangeArrowheads="1"/>
            </p:cNvSpPr>
            <p:nvPr/>
          </p:nvSpPr>
          <p:spPr bwMode="auto">
            <a:xfrm>
              <a:off x="3302" y="2976"/>
              <a:ext cx="240" cy="233"/>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a:t>
              </a:r>
            </a:p>
          </p:txBody>
        </p:sp>
        <p:sp>
          <p:nvSpPr>
            <p:cNvPr id="48159" name="Text Box 28"/>
            <p:cNvSpPr txBox="1">
              <a:spLocks noChangeArrowheads="1"/>
            </p:cNvSpPr>
            <p:nvPr/>
          </p:nvSpPr>
          <p:spPr bwMode="auto">
            <a:xfrm>
              <a:off x="3302" y="2208"/>
              <a:ext cx="240" cy="233"/>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a:t>
              </a:r>
            </a:p>
          </p:txBody>
        </p:sp>
        <p:sp>
          <p:nvSpPr>
            <p:cNvPr id="48160" name="Text Box 29"/>
            <p:cNvSpPr txBox="1">
              <a:spLocks noChangeArrowheads="1"/>
            </p:cNvSpPr>
            <p:nvPr/>
          </p:nvSpPr>
          <p:spPr bwMode="auto">
            <a:xfrm>
              <a:off x="3302" y="2847"/>
              <a:ext cx="240" cy="233"/>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a:t>
              </a:r>
            </a:p>
          </p:txBody>
        </p:sp>
        <p:sp>
          <p:nvSpPr>
            <p:cNvPr id="48161" name="Text Box 30"/>
            <p:cNvSpPr txBox="1">
              <a:spLocks noChangeArrowheads="1"/>
            </p:cNvSpPr>
            <p:nvPr/>
          </p:nvSpPr>
          <p:spPr bwMode="auto">
            <a:xfrm>
              <a:off x="3302" y="2736"/>
              <a:ext cx="240" cy="233"/>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a:t>
              </a:r>
            </a:p>
          </p:txBody>
        </p:sp>
        <p:sp>
          <p:nvSpPr>
            <p:cNvPr id="48162" name="Text Box 31"/>
            <p:cNvSpPr txBox="1">
              <a:spLocks noChangeArrowheads="1"/>
            </p:cNvSpPr>
            <p:nvPr/>
          </p:nvSpPr>
          <p:spPr bwMode="auto">
            <a:xfrm>
              <a:off x="3302" y="2919"/>
              <a:ext cx="240" cy="233"/>
            </a:xfrm>
            <a:prstGeom prst="rect">
              <a:avLst/>
            </a:prstGeom>
            <a:noFill/>
            <a:ln w="9525">
              <a:noFill/>
              <a:miter lim="800000"/>
              <a:headEnd/>
              <a:tailEnd/>
            </a:ln>
            <a:effectLst/>
          </p:spPr>
          <p:txBody>
            <a:bodyPr>
              <a:spAutoFit/>
            </a:bodyPr>
            <a:lstStyle/>
            <a:p>
              <a:pPr>
                <a:spcBef>
                  <a:spcPct val="50000"/>
                </a:spcBef>
              </a:pPr>
              <a:r>
                <a:rPr lang="en-US" altLang="zh-CN" sz="1800" dirty="0">
                  <a:solidFill>
                    <a:srgbClr val="FF0000"/>
                  </a:solidFill>
                  <a:ea typeface="宋体" charset="-122"/>
                </a:rPr>
                <a:t>0</a:t>
              </a:r>
            </a:p>
          </p:txBody>
        </p:sp>
        <p:sp>
          <p:nvSpPr>
            <p:cNvPr id="48163" name="Text Box 33"/>
            <p:cNvSpPr txBox="1">
              <a:spLocks noChangeArrowheads="1"/>
            </p:cNvSpPr>
            <p:nvPr/>
          </p:nvSpPr>
          <p:spPr bwMode="auto">
            <a:xfrm>
              <a:off x="3302" y="3178"/>
              <a:ext cx="240" cy="233"/>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a:t>
              </a:r>
            </a:p>
          </p:txBody>
        </p:sp>
        <p:sp>
          <p:nvSpPr>
            <p:cNvPr id="48164" name="Text Box 35"/>
            <p:cNvSpPr txBox="1">
              <a:spLocks noChangeArrowheads="1"/>
            </p:cNvSpPr>
            <p:nvPr/>
          </p:nvSpPr>
          <p:spPr bwMode="auto">
            <a:xfrm>
              <a:off x="3302" y="3397"/>
              <a:ext cx="240" cy="233"/>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a:t>
              </a:r>
            </a:p>
          </p:txBody>
        </p:sp>
        <p:sp>
          <p:nvSpPr>
            <p:cNvPr id="48165" name="Text Box 36"/>
            <p:cNvSpPr txBox="1">
              <a:spLocks noChangeArrowheads="1"/>
            </p:cNvSpPr>
            <p:nvPr/>
          </p:nvSpPr>
          <p:spPr bwMode="auto">
            <a:xfrm>
              <a:off x="3312" y="2352"/>
              <a:ext cx="240" cy="233"/>
            </a:xfrm>
            <a:prstGeom prst="rect">
              <a:avLst/>
            </a:prstGeom>
            <a:noFill/>
            <a:ln w="9525">
              <a:noFill/>
              <a:miter lim="800000"/>
              <a:headEnd/>
              <a:tailEnd/>
            </a:ln>
            <a:effectLst/>
          </p:spPr>
          <p:txBody>
            <a:bodyPr>
              <a:spAutoFit/>
            </a:bodyPr>
            <a:lstStyle/>
            <a:p>
              <a:pPr>
                <a:spcBef>
                  <a:spcPct val="50000"/>
                </a:spcBef>
              </a:pPr>
              <a:r>
                <a:rPr lang="en-US" altLang="zh-CN" sz="1800" dirty="0">
                  <a:solidFill>
                    <a:srgbClr val="FF0000"/>
                  </a:solidFill>
                  <a:ea typeface="宋体" charset="-122"/>
                </a:rPr>
                <a:t>1</a:t>
              </a:r>
            </a:p>
          </p:txBody>
        </p:sp>
      </p:grpSp>
      <p:sp>
        <p:nvSpPr>
          <p:cNvPr id="167970" name="Text Box 34"/>
          <p:cNvSpPr txBox="1">
            <a:spLocks noChangeArrowheads="1"/>
          </p:cNvSpPr>
          <p:nvPr/>
        </p:nvSpPr>
        <p:spPr bwMode="auto">
          <a:xfrm>
            <a:off x="7297798" y="4508499"/>
            <a:ext cx="381000" cy="369332"/>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a:t>
            </a:r>
          </a:p>
        </p:txBody>
      </p:sp>
      <p:sp>
        <p:nvSpPr>
          <p:cNvPr id="167981" name="Text Box 45"/>
          <p:cNvSpPr txBox="1">
            <a:spLocks noChangeArrowheads="1"/>
          </p:cNvSpPr>
          <p:nvPr/>
        </p:nvSpPr>
        <p:spPr bwMode="auto">
          <a:xfrm>
            <a:off x="7297798" y="3898899"/>
            <a:ext cx="381000" cy="369332"/>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a:t>
            </a:r>
          </a:p>
        </p:txBody>
      </p:sp>
      <p:sp>
        <p:nvSpPr>
          <p:cNvPr id="167982" name="Text Box 46"/>
          <p:cNvSpPr txBox="1">
            <a:spLocks noChangeArrowheads="1"/>
          </p:cNvSpPr>
          <p:nvPr/>
        </p:nvSpPr>
        <p:spPr bwMode="auto">
          <a:xfrm>
            <a:off x="7297798" y="3289299"/>
            <a:ext cx="381000" cy="369332"/>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1</a:t>
            </a:r>
          </a:p>
        </p:txBody>
      </p:sp>
      <p:sp>
        <p:nvSpPr>
          <p:cNvPr id="167983" name="Text Box 47"/>
          <p:cNvSpPr txBox="1">
            <a:spLocks noChangeArrowheads="1"/>
          </p:cNvSpPr>
          <p:nvPr/>
        </p:nvSpPr>
        <p:spPr bwMode="auto">
          <a:xfrm>
            <a:off x="7297798" y="2603499"/>
            <a:ext cx="381000" cy="369332"/>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7958"/>
                                        </p:tgtEl>
                                        <p:attrNameLst>
                                          <p:attrName>style.visibility</p:attrName>
                                        </p:attrNameLst>
                                      </p:cBhvr>
                                      <p:to>
                                        <p:strVal val="visible"/>
                                      </p:to>
                                    </p:set>
                                    <p:animEffect transition="in" filter="dissolve">
                                      <p:cBhvr>
                                        <p:cTn id="7" dur="500"/>
                                        <p:tgtEl>
                                          <p:spTgt spid="167958"/>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67960"/>
                                        </p:tgtEl>
                                        <p:attrNameLst>
                                          <p:attrName>style.visibility</p:attrName>
                                        </p:attrNameLst>
                                      </p:cBhvr>
                                      <p:to>
                                        <p:strVal val="visible"/>
                                      </p:to>
                                    </p:set>
                                    <p:anim calcmode="lin" valueType="num">
                                      <p:cBhvr additive="base">
                                        <p:cTn id="10" dur="500" fill="hold"/>
                                        <p:tgtEl>
                                          <p:spTgt spid="167960"/>
                                        </p:tgtEl>
                                        <p:attrNameLst>
                                          <p:attrName>ppt_x</p:attrName>
                                        </p:attrNameLst>
                                      </p:cBhvr>
                                      <p:tavLst>
                                        <p:tav tm="0">
                                          <p:val>
                                            <p:strVal val="1+#ppt_w/2"/>
                                          </p:val>
                                        </p:tav>
                                        <p:tav tm="100000">
                                          <p:val>
                                            <p:strVal val="#ppt_x"/>
                                          </p:val>
                                        </p:tav>
                                      </p:tavLst>
                                    </p:anim>
                                    <p:anim calcmode="lin" valueType="num">
                                      <p:cBhvr additive="base">
                                        <p:cTn id="11" dur="500" fill="hold"/>
                                        <p:tgtEl>
                                          <p:spTgt spid="167960"/>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500"/>
                            </p:stCondLst>
                            <p:childTnLst>
                              <p:par>
                                <p:cTn id="13" presetID="9" presetClass="entr" presetSubtype="0" fill="hold" nodeType="afterEffect">
                                  <p:stCondLst>
                                    <p:cond delay="0"/>
                                  </p:stCondLst>
                                  <p:childTnLst>
                                    <p:set>
                                      <p:cBhvr>
                                        <p:cTn id="14" dur="1" fill="hold">
                                          <p:stCondLst>
                                            <p:cond delay="0"/>
                                          </p:stCondLst>
                                        </p:cTn>
                                        <p:tgtEl>
                                          <p:spTgt spid="167977"/>
                                        </p:tgtEl>
                                        <p:attrNameLst>
                                          <p:attrName>style.visibility</p:attrName>
                                        </p:attrNameLst>
                                      </p:cBhvr>
                                      <p:to>
                                        <p:strVal val="visible"/>
                                      </p:to>
                                    </p:set>
                                    <p:animEffect transition="in" filter="dissolve">
                                      <p:cBhvr>
                                        <p:cTn id="15" dur="500"/>
                                        <p:tgtEl>
                                          <p:spTgt spid="167977"/>
                                        </p:tgtEl>
                                      </p:cBhvr>
                                    </p:animEffect>
                                  </p:childTnLst>
                                </p:cTn>
                              </p:par>
                            </p:childTnLst>
                          </p:cTn>
                        </p:par>
                        <p:par>
                          <p:cTn id="16" fill="hold" nodeType="afterGroup">
                            <p:stCondLst>
                              <p:cond delay="1000"/>
                            </p:stCondLst>
                            <p:childTnLst>
                              <p:par>
                                <p:cTn id="17" presetID="9" presetClass="entr" presetSubtype="0" fill="hold" nodeType="afterEffect">
                                  <p:stCondLst>
                                    <p:cond delay="0"/>
                                  </p:stCondLst>
                                  <p:childTnLst>
                                    <p:set>
                                      <p:cBhvr>
                                        <p:cTn id="18" dur="1" fill="hold">
                                          <p:stCondLst>
                                            <p:cond delay="0"/>
                                          </p:stCondLst>
                                        </p:cTn>
                                        <p:tgtEl>
                                          <p:spTgt spid="167980"/>
                                        </p:tgtEl>
                                        <p:attrNameLst>
                                          <p:attrName>style.visibility</p:attrName>
                                        </p:attrNameLst>
                                      </p:cBhvr>
                                      <p:to>
                                        <p:strVal val="visible"/>
                                      </p:to>
                                    </p:set>
                                    <p:animEffect transition="in" filter="dissolve">
                                      <p:cBhvr>
                                        <p:cTn id="19" dur="500"/>
                                        <p:tgtEl>
                                          <p:spTgt spid="167980"/>
                                        </p:tgtEl>
                                      </p:cBhvr>
                                    </p:animEffect>
                                  </p:childTnLst>
                                </p:cTn>
                              </p:par>
                            </p:childTnLst>
                          </p:cTn>
                        </p:par>
                        <p:par>
                          <p:cTn id="20" fill="hold" nodeType="afterGroup">
                            <p:stCondLst>
                              <p:cond delay="1500"/>
                            </p:stCondLst>
                            <p:childTnLst>
                              <p:par>
                                <p:cTn id="21" presetID="9" presetClass="entr" presetSubtype="0" fill="hold" grpId="0" nodeType="afterEffect">
                                  <p:stCondLst>
                                    <p:cond delay="0"/>
                                  </p:stCondLst>
                                  <p:childTnLst>
                                    <p:set>
                                      <p:cBhvr>
                                        <p:cTn id="22" dur="1" fill="hold">
                                          <p:stCondLst>
                                            <p:cond delay="0"/>
                                          </p:stCondLst>
                                        </p:cTn>
                                        <p:tgtEl>
                                          <p:spTgt spid="167970"/>
                                        </p:tgtEl>
                                        <p:attrNameLst>
                                          <p:attrName>style.visibility</p:attrName>
                                        </p:attrNameLst>
                                      </p:cBhvr>
                                      <p:to>
                                        <p:strVal val="visible"/>
                                      </p:to>
                                    </p:set>
                                    <p:animEffect transition="in" filter="dissolve">
                                      <p:cBhvr>
                                        <p:cTn id="23" dur="500"/>
                                        <p:tgtEl>
                                          <p:spTgt spid="16797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7981"/>
                                        </p:tgtEl>
                                        <p:attrNameLst>
                                          <p:attrName>style.visibility</p:attrName>
                                        </p:attrNameLst>
                                      </p:cBhvr>
                                      <p:to>
                                        <p:strVal val="visible"/>
                                      </p:to>
                                    </p:set>
                                    <p:animEffect transition="in" filter="dissolve">
                                      <p:cBhvr>
                                        <p:cTn id="26" dur="500"/>
                                        <p:tgtEl>
                                          <p:spTgt spid="167981"/>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67982"/>
                                        </p:tgtEl>
                                        <p:attrNameLst>
                                          <p:attrName>style.visibility</p:attrName>
                                        </p:attrNameLst>
                                      </p:cBhvr>
                                      <p:to>
                                        <p:strVal val="visible"/>
                                      </p:to>
                                    </p:set>
                                    <p:animEffect transition="in" filter="dissolve">
                                      <p:cBhvr>
                                        <p:cTn id="29" dur="500"/>
                                        <p:tgtEl>
                                          <p:spTgt spid="16798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67983"/>
                                        </p:tgtEl>
                                        <p:attrNameLst>
                                          <p:attrName>style.visibility</p:attrName>
                                        </p:attrNameLst>
                                      </p:cBhvr>
                                      <p:to>
                                        <p:strVal val="visible"/>
                                      </p:to>
                                    </p:set>
                                    <p:animEffect transition="in" filter="dissolve">
                                      <p:cBhvr>
                                        <p:cTn id="32" dur="500"/>
                                        <p:tgtEl>
                                          <p:spTgt spid="167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58" grpId="0" animBg="1"/>
      <p:bldP spid="167960" grpId="0" animBg="1"/>
      <p:bldP spid="167970" grpId="0"/>
      <p:bldP spid="167981" grpId="0"/>
      <p:bldP spid="167982" grpId="0"/>
      <p:bldP spid="16798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676400" y="542834"/>
            <a:ext cx="3650358"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8-3 binary encoders</a:t>
            </a:r>
          </a:p>
        </p:txBody>
      </p:sp>
      <p:pic>
        <p:nvPicPr>
          <p:cNvPr id="5" name="Picture 4"/>
          <p:cNvPicPr>
            <a:picLocks noChangeAspect="1" noChangeArrowheads="1"/>
          </p:cNvPicPr>
          <p:nvPr/>
        </p:nvPicPr>
        <p:blipFill>
          <a:blip r:embed="rId2" cstate="print"/>
          <a:srcRect l="33333" t="46071" r="11806" b="22255"/>
          <a:stretch>
            <a:fillRect/>
          </a:stretch>
        </p:blipFill>
        <p:spPr bwMode="auto">
          <a:xfrm>
            <a:off x="533400" y="1828800"/>
            <a:ext cx="10949152" cy="4572000"/>
          </a:xfrm>
          <a:prstGeom prst="rect">
            <a:avLst/>
          </a:prstGeom>
          <a:noFill/>
          <a:ln w="25400" cap="sq">
            <a:noFill/>
            <a:miter lim="800000"/>
            <a:headEnd/>
            <a:tailEnd/>
          </a:ln>
        </p:spPr>
      </p:pic>
      <p:sp>
        <p:nvSpPr>
          <p:cNvPr id="6" name="Text Box 5"/>
          <p:cNvSpPr txBox="1">
            <a:spLocks noChangeArrowheads="1"/>
          </p:cNvSpPr>
          <p:nvPr/>
        </p:nvSpPr>
        <p:spPr bwMode="auto">
          <a:xfrm>
            <a:off x="7086600" y="235058"/>
            <a:ext cx="3935693" cy="1200329"/>
          </a:xfrm>
          <a:prstGeom prst="rect">
            <a:avLst/>
          </a:prstGeom>
          <a:solidFill>
            <a:srgbClr val="FFFF66"/>
          </a:solidFill>
          <a:ln w="28575">
            <a:solidFill>
              <a:srgbClr val="9999FF"/>
            </a:solidFill>
            <a:miter lim="800000"/>
            <a:headEnd/>
            <a:tailEnd/>
          </a:ln>
        </p:spPr>
        <p:txBody>
          <a:bodyPr wrap="none">
            <a:spAutoFit/>
          </a:bodyPr>
          <a:lstStyle/>
          <a:p>
            <a:pPr eaLnBrk="0" hangingPunct="0"/>
            <a:r>
              <a:rPr lang="en-US" altLang="zh-CN" b="1" dirty="0" err="1">
                <a:latin typeface="Courier New" pitchFamily="49" charset="0"/>
                <a:ea typeface="宋体" pitchFamily="2" charset="-122"/>
              </a:rPr>
              <a:t>A</a:t>
            </a:r>
            <a:r>
              <a:rPr lang="en-US" altLang="zh-CN" b="1" baseline="-25000" dirty="0" err="1">
                <a:latin typeface="Courier New" pitchFamily="49" charset="0"/>
                <a:ea typeface="宋体" pitchFamily="2" charset="-122"/>
              </a:rPr>
              <a:t>0</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1</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3</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5</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7</a:t>
            </a:r>
            <a:endParaRPr lang="en-US" altLang="zh-CN" b="1" baseline="-25000" dirty="0">
              <a:latin typeface="Courier New" pitchFamily="49" charset="0"/>
              <a:ea typeface="宋体" pitchFamily="2" charset="-122"/>
            </a:endParaRPr>
          </a:p>
          <a:p>
            <a:pPr eaLnBrk="0" hangingPunct="0"/>
            <a:r>
              <a:rPr lang="en-US" altLang="zh-CN" b="1" dirty="0">
                <a:latin typeface="Courier New" pitchFamily="49" charset="0"/>
                <a:ea typeface="宋体" pitchFamily="2" charset="-122"/>
              </a:rPr>
              <a:t>A</a:t>
            </a:r>
            <a:r>
              <a:rPr lang="en-US" altLang="zh-CN" b="1" baseline="-25000" dirty="0">
                <a:latin typeface="Courier New" pitchFamily="49" charset="0"/>
                <a:ea typeface="宋体" pitchFamily="2" charset="-122"/>
              </a:rPr>
              <a:t>1</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2</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3</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6</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7</a:t>
            </a:r>
            <a:endParaRPr lang="en-US" altLang="zh-CN" b="1" baseline="-25000" dirty="0">
              <a:latin typeface="Courier New" pitchFamily="49" charset="0"/>
              <a:ea typeface="宋体" pitchFamily="2" charset="-122"/>
            </a:endParaRPr>
          </a:p>
          <a:p>
            <a:pPr eaLnBrk="0" hangingPunct="0"/>
            <a:r>
              <a:rPr lang="en-US" altLang="zh-CN" b="1" dirty="0" err="1">
                <a:latin typeface="Courier New" pitchFamily="49" charset="0"/>
                <a:ea typeface="宋体" pitchFamily="2" charset="-122"/>
              </a:rPr>
              <a:t>A</a:t>
            </a:r>
            <a:r>
              <a:rPr lang="en-US" altLang="zh-CN" b="1" baseline="-25000" dirty="0" err="1">
                <a:latin typeface="Courier New" pitchFamily="49" charset="0"/>
                <a:ea typeface="宋体" pitchFamily="2" charset="-122"/>
              </a:rPr>
              <a:t>2</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4</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5</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6</a:t>
            </a:r>
            <a:r>
              <a:rPr lang="en-US" altLang="zh-CN" b="1" dirty="0">
                <a:latin typeface="Courier New" pitchFamily="49" charset="0"/>
                <a:ea typeface="宋体" pitchFamily="2" charset="-122"/>
              </a:rPr>
              <a:t> + </a:t>
            </a:r>
            <a:r>
              <a:rPr lang="en-US" altLang="zh-CN" b="1" dirty="0" err="1">
                <a:latin typeface="Courier New" pitchFamily="49" charset="0"/>
                <a:ea typeface="宋体" pitchFamily="2" charset="-122"/>
              </a:rPr>
              <a:t>D</a:t>
            </a:r>
            <a:r>
              <a:rPr lang="en-US" altLang="zh-CN" b="1" baseline="-25000" dirty="0" err="1">
                <a:latin typeface="Courier New" pitchFamily="49" charset="0"/>
                <a:ea typeface="宋体" pitchFamily="2" charset="-122"/>
              </a:rPr>
              <a:t>7</a:t>
            </a:r>
            <a:endParaRPr lang="en-US" altLang="zh-CN" b="1" baseline="-25000" dirty="0">
              <a:latin typeface="Courier New" pitchFamily="49"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2590800" y="762001"/>
            <a:ext cx="6769100" cy="5337175"/>
          </a:xfrm>
          <a:prstGeom prst="rect">
            <a:avLst/>
          </a:prstGeom>
          <a:noFill/>
          <a:ln w="28575">
            <a:solidFill>
              <a:srgbClr val="9999FF"/>
            </a:solid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156" name="Rectangle 4"/>
          <p:cNvSpPr>
            <a:spLocks noChangeArrowheads="1"/>
          </p:cNvSpPr>
          <p:nvPr/>
        </p:nvSpPr>
        <p:spPr bwMode="auto">
          <a:xfrm>
            <a:off x="5182128" y="662457"/>
            <a:ext cx="1827744"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Encoders</a:t>
            </a:r>
          </a:p>
        </p:txBody>
      </p:sp>
      <p:sp>
        <p:nvSpPr>
          <p:cNvPr id="49157" name="Text Box 41"/>
          <p:cNvSpPr txBox="1">
            <a:spLocks noChangeArrowheads="1"/>
          </p:cNvSpPr>
          <p:nvPr/>
        </p:nvSpPr>
        <p:spPr bwMode="auto">
          <a:xfrm>
            <a:off x="599343" y="1793777"/>
            <a:ext cx="5968512" cy="4616648"/>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The </a:t>
            </a:r>
            <a:r>
              <a:rPr lang="en-US" altLang="zh-CN" sz="2800" b="1" dirty="0">
                <a:solidFill>
                  <a:srgbClr val="FF0000"/>
                </a:solidFill>
                <a:ea typeface="宋体" charset="-122"/>
              </a:rPr>
              <a:t>74HC147</a:t>
            </a:r>
            <a:r>
              <a:rPr lang="zh-CN" altLang="en-US" sz="2800" b="1" dirty="0">
                <a:ea typeface="宋体" charset="-122"/>
              </a:rPr>
              <a:t>（十进制</a:t>
            </a:r>
            <a:r>
              <a:rPr lang="en-US" altLang="zh-CN" sz="2800" b="1" dirty="0">
                <a:ea typeface="宋体" charset="-122"/>
              </a:rPr>
              <a:t>-BCD</a:t>
            </a:r>
            <a:r>
              <a:rPr lang="zh-CN" altLang="en-US" sz="2800" b="1" dirty="0">
                <a:ea typeface="宋体" charset="-122"/>
              </a:rPr>
              <a:t>编码器）</a:t>
            </a:r>
            <a:r>
              <a:rPr lang="en-US" altLang="zh-CN" sz="2800" b="1" dirty="0">
                <a:ea typeface="宋体" charset="-122"/>
              </a:rPr>
              <a:t> is an example of an IC encoder. It is has ten </a:t>
            </a:r>
            <a:r>
              <a:rPr lang="en-US" altLang="zh-CN" sz="2800" b="1" dirty="0">
                <a:solidFill>
                  <a:srgbClr val="FF0000"/>
                </a:solidFill>
                <a:ea typeface="宋体" charset="-122"/>
              </a:rPr>
              <a:t>active-LOW inputs </a:t>
            </a:r>
            <a:r>
              <a:rPr lang="en-US" altLang="zh-CN" sz="2800" b="1" dirty="0">
                <a:ea typeface="宋体" charset="-122"/>
              </a:rPr>
              <a:t>and converts the active input to an </a:t>
            </a:r>
            <a:r>
              <a:rPr lang="en-US" altLang="zh-CN" sz="2800" b="1" dirty="0">
                <a:solidFill>
                  <a:srgbClr val="FF0000"/>
                </a:solidFill>
                <a:ea typeface="宋体" charset="-122"/>
              </a:rPr>
              <a:t>active-LOW</a:t>
            </a:r>
            <a:r>
              <a:rPr lang="en-US" altLang="zh-CN" sz="2800" b="1" dirty="0">
                <a:ea typeface="宋体" charset="-122"/>
              </a:rPr>
              <a:t> </a:t>
            </a:r>
            <a:r>
              <a:rPr lang="en-US" altLang="zh-CN" sz="2800" b="1" dirty="0">
                <a:solidFill>
                  <a:srgbClr val="FF0000"/>
                </a:solidFill>
                <a:ea typeface="宋体" charset="-122"/>
              </a:rPr>
              <a:t>BCD output</a:t>
            </a:r>
            <a:r>
              <a:rPr lang="en-US" altLang="zh-CN" sz="2800" b="1" dirty="0">
                <a:ea typeface="宋体" charset="-122"/>
              </a:rPr>
              <a:t>. </a:t>
            </a:r>
          </a:p>
          <a:p>
            <a:pPr marL="342900" indent="-342900">
              <a:spcBef>
                <a:spcPct val="50000"/>
              </a:spcBef>
              <a:buFont typeface="Arial" panose="020B0604020202020204" pitchFamily="34" charset="0"/>
              <a:buChar char="•"/>
            </a:pPr>
            <a:r>
              <a:rPr lang="en-US" altLang="zh-CN" sz="2800" b="1" dirty="0">
                <a:ea typeface="宋体" charset="-122"/>
              </a:rPr>
              <a:t>It is a </a:t>
            </a:r>
            <a:r>
              <a:rPr lang="en-US" altLang="zh-CN" sz="2800" b="1" dirty="0">
                <a:solidFill>
                  <a:srgbClr val="FF0000"/>
                </a:solidFill>
                <a:ea typeface="宋体" charset="-122"/>
              </a:rPr>
              <a:t>priority encoder(</a:t>
            </a:r>
            <a:r>
              <a:rPr lang="zh-CN" altLang="en-US" sz="2800" b="1" dirty="0">
                <a:solidFill>
                  <a:srgbClr val="FF0000"/>
                </a:solidFill>
                <a:ea typeface="宋体" charset="-122"/>
              </a:rPr>
              <a:t>优先编码器</a:t>
            </a:r>
            <a:r>
              <a:rPr lang="en-US" altLang="zh-CN" sz="2800" b="1" dirty="0">
                <a:solidFill>
                  <a:srgbClr val="FF0000"/>
                </a:solidFill>
                <a:ea typeface="宋体" charset="-122"/>
              </a:rPr>
              <a:t>). </a:t>
            </a:r>
            <a:r>
              <a:rPr lang="en-US" altLang="zh-CN" sz="2800" b="1" dirty="0">
                <a:ea typeface="宋体" charset="-122"/>
              </a:rPr>
              <a:t>This means that if more than one input is active, the one with the highest order decimal digit will be active.</a:t>
            </a:r>
          </a:p>
        </p:txBody>
      </p:sp>
      <p:grpSp>
        <p:nvGrpSpPr>
          <p:cNvPr id="2" name="组合 1">
            <a:extLst>
              <a:ext uri="{FF2B5EF4-FFF2-40B4-BE49-F238E27FC236}">
                <a16:creationId xmlns:a16="http://schemas.microsoft.com/office/drawing/2014/main" id="{406E99D1-8E73-4705-BA6B-8276EB04A83E}"/>
              </a:ext>
            </a:extLst>
          </p:cNvPr>
          <p:cNvGrpSpPr/>
          <p:nvPr/>
        </p:nvGrpSpPr>
        <p:grpSpPr>
          <a:xfrm>
            <a:off x="6858000" y="1539816"/>
            <a:ext cx="5029200" cy="4655727"/>
            <a:chOff x="6324600" y="2819400"/>
            <a:chExt cx="3962400" cy="3668028"/>
          </a:xfrm>
        </p:grpSpPr>
        <p:sp>
          <p:nvSpPr>
            <p:cNvPr id="170031" name="Text Box 47"/>
            <p:cNvSpPr txBox="1">
              <a:spLocks noChangeArrowheads="1"/>
            </p:cNvSpPr>
            <p:nvPr/>
          </p:nvSpPr>
          <p:spPr bwMode="auto">
            <a:xfrm>
              <a:off x="6324600" y="4511675"/>
              <a:ext cx="1143000" cy="5577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Decimal input</a:t>
              </a:r>
            </a:p>
          </p:txBody>
        </p:sp>
        <p:sp>
          <p:nvSpPr>
            <p:cNvPr id="170032" name="Text Box 48"/>
            <p:cNvSpPr txBox="1">
              <a:spLocks noChangeArrowheads="1"/>
            </p:cNvSpPr>
            <p:nvPr/>
          </p:nvSpPr>
          <p:spPr bwMode="auto">
            <a:xfrm>
              <a:off x="9448800" y="4511675"/>
              <a:ext cx="838200" cy="5577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BCD output</a:t>
              </a:r>
            </a:p>
          </p:txBody>
        </p:sp>
        <p:graphicFrame>
          <p:nvGraphicFramePr>
            <p:cNvPr id="49161" name="Object 49"/>
            <p:cNvGraphicFramePr>
              <a:graphicFrameLocks noChangeAspect="1"/>
            </p:cNvGraphicFramePr>
            <p:nvPr>
              <p:extLst>
                <p:ext uri="{D42A27DB-BD31-4B8C-83A1-F6EECF244321}">
                  <p14:modId xmlns:p14="http://schemas.microsoft.com/office/powerpoint/2010/main" val="685248920"/>
                </p:ext>
              </p:extLst>
            </p:nvPr>
          </p:nvGraphicFramePr>
          <p:xfrm>
            <a:off x="7086601" y="3200399"/>
            <a:ext cx="2366963" cy="2971800"/>
          </p:xfrm>
          <a:graphic>
            <a:graphicData uri="http://schemas.openxmlformats.org/presentationml/2006/ole">
              <mc:AlternateContent xmlns:mc="http://schemas.openxmlformats.org/markup-compatibility/2006">
                <mc:Choice xmlns:v="urn:schemas-microsoft-com:vml" Requires="v">
                  <p:oleObj name="CorelDRAW" r:id="rId3" imgW="1444431" imgH="1813844" progId="">
                    <p:embed/>
                  </p:oleObj>
                </mc:Choice>
                <mc:Fallback>
                  <p:oleObj name="CorelDRAW" r:id="rId3" imgW="1444431" imgH="1813844" progId="">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1" y="3200399"/>
                          <a:ext cx="2366963"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2" name="Text Box 50"/>
            <p:cNvSpPr txBox="1">
              <a:spLocks noChangeArrowheads="1"/>
            </p:cNvSpPr>
            <p:nvPr/>
          </p:nvSpPr>
          <p:spPr bwMode="auto">
            <a:xfrm>
              <a:off x="8001001" y="6172200"/>
              <a:ext cx="585009" cy="315228"/>
            </a:xfrm>
            <a:prstGeom prst="rect">
              <a:avLst/>
            </a:prstGeom>
            <a:noFill/>
            <a:ln w="9525">
              <a:noFill/>
              <a:miter lim="800000"/>
              <a:headEnd/>
              <a:tailEnd/>
            </a:ln>
            <a:effectLst/>
          </p:spPr>
          <p:txBody>
            <a:bodyPr wrap="none">
              <a:spAutoFit/>
            </a:bodyPr>
            <a:lstStyle/>
            <a:p>
              <a:r>
                <a:rPr lang="en-US" altLang="zh-CN" sz="2000">
                  <a:ea typeface="宋体" charset="-122"/>
                </a:rPr>
                <a:t>GND</a:t>
              </a:r>
            </a:p>
          </p:txBody>
        </p:sp>
        <p:sp>
          <p:nvSpPr>
            <p:cNvPr id="49163" name="Text Box 51"/>
            <p:cNvSpPr txBox="1">
              <a:spLocks noChangeArrowheads="1"/>
            </p:cNvSpPr>
            <p:nvPr/>
          </p:nvSpPr>
          <p:spPr bwMode="auto">
            <a:xfrm>
              <a:off x="8001000" y="2819400"/>
              <a:ext cx="914400" cy="315228"/>
            </a:xfrm>
            <a:prstGeom prst="rect">
              <a:avLst/>
            </a:prstGeom>
            <a:noFill/>
            <a:ln w="9525">
              <a:noFill/>
              <a:miter lim="800000"/>
              <a:headEnd/>
              <a:tailEnd/>
            </a:ln>
            <a:effectLst/>
          </p:spPr>
          <p:txBody>
            <a:bodyPr>
              <a:spAutoFit/>
            </a:bodyPr>
            <a:lstStyle/>
            <a:p>
              <a:pPr>
                <a:spcBef>
                  <a:spcPct val="50000"/>
                </a:spcBef>
              </a:pPr>
              <a:r>
                <a:rPr lang="en-US" altLang="zh-CN" sz="2000" i="1">
                  <a:ea typeface="宋体" charset="-122"/>
                </a:rPr>
                <a:t>V</a:t>
              </a:r>
              <a:r>
                <a:rPr lang="en-US" altLang="zh-CN" sz="2000" i="1" baseline="-25000">
                  <a:ea typeface="宋体" charset="-122"/>
                </a:rPr>
                <a:t>CC</a:t>
              </a:r>
            </a:p>
          </p:txBody>
        </p:sp>
        <p:sp>
          <p:nvSpPr>
            <p:cNvPr id="49164" name="Text Box 52"/>
            <p:cNvSpPr txBox="1">
              <a:spLocks noChangeArrowheads="1"/>
            </p:cNvSpPr>
            <p:nvPr/>
          </p:nvSpPr>
          <p:spPr bwMode="auto">
            <a:xfrm>
              <a:off x="7772400" y="3505200"/>
              <a:ext cx="1078831" cy="315228"/>
            </a:xfrm>
            <a:prstGeom prst="rect">
              <a:avLst/>
            </a:prstGeom>
            <a:noFill/>
            <a:ln w="9525">
              <a:noFill/>
              <a:miter lim="800000"/>
              <a:headEnd/>
              <a:tailEnd/>
            </a:ln>
            <a:effectLst/>
          </p:spPr>
          <p:txBody>
            <a:bodyPr wrap="none">
              <a:spAutoFit/>
            </a:bodyPr>
            <a:lstStyle/>
            <a:p>
              <a:r>
                <a:rPr lang="en-US" altLang="zh-CN" sz="2000">
                  <a:ea typeface="宋体" charset="-122"/>
                </a:rPr>
                <a:t>HPRI/BCD</a:t>
              </a:r>
            </a:p>
          </p:txBody>
        </p:sp>
        <p:sp>
          <p:nvSpPr>
            <p:cNvPr id="49165" name="Text Box 53"/>
            <p:cNvSpPr txBox="1">
              <a:spLocks noChangeArrowheads="1"/>
            </p:cNvSpPr>
            <p:nvPr/>
          </p:nvSpPr>
          <p:spPr bwMode="auto">
            <a:xfrm>
              <a:off x="7239000" y="5867400"/>
              <a:ext cx="990600" cy="315228"/>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74HC147</a:t>
              </a: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048001" y="417279"/>
            <a:ext cx="5966360" cy="584775"/>
          </a:xfrm>
          <a:prstGeom prst="rect">
            <a:avLst/>
          </a:prstGeom>
          <a:solidFill>
            <a:srgbClr val="996633"/>
          </a:solidFill>
          <a:ln w="9525">
            <a:solidFill>
              <a:srgbClr val="000000"/>
            </a:solidFill>
            <a:miter lim="800000"/>
            <a:headEnd/>
            <a:tailEnd/>
          </a:ln>
          <a:effectLst/>
        </p:spPr>
        <p:txBody>
          <a:bodyPr wrap="square">
            <a:spAutoFit/>
          </a:bodyPr>
          <a:lstStyle/>
          <a:p>
            <a:pPr algn="ctr" eaLnBrk="1" hangingPunct="1"/>
            <a:r>
              <a:rPr lang="en-US" altLang="zh-CN" sz="3200" b="1" dirty="0">
                <a:solidFill>
                  <a:srgbClr val="FFFF99"/>
                </a:solidFill>
                <a:ea typeface="宋体" charset="-122"/>
              </a:rPr>
              <a:t>priority encoder </a:t>
            </a:r>
            <a:r>
              <a:rPr lang="zh-CN" altLang="en-US" sz="3200" b="1" dirty="0">
                <a:solidFill>
                  <a:srgbClr val="FFFF99"/>
                </a:solidFill>
                <a:ea typeface="宋体" charset="-122"/>
              </a:rPr>
              <a:t>优先编码器</a:t>
            </a:r>
            <a:endParaRPr lang="en-US" altLang="zh-CN" sz="3200" b="1" dirty="0">
              <a:solidFill>
                <a:srgbClr val="FFFF99"/>
              </a:solidFill>
              <a:ea typeface="宋体" charset="-122"/>
            </a:endParaRPr>
          </a:p>
        </p:txBody>
      </p:sp>
      <p:pic>
        <p:nvPicPr>
          <p:cNvPr id="4" name="Picture 4"/>
          <p:cNvPicPr>
            <a:picLocks noChangeAspect="1" noChangeArrowheads="1"/>
          </p:cNvPicPr>
          <p:nvPr/>
        </p:nvPicPr>
        <p:blipFill>
          <a:blip r:embed="rId3" cstate="print"/>
          <a:srcRect l="1666" t="21785"/>
          <a:stretch>
            <a:fillRect/>
          </a:stretch>
        </p:blipFill>
        <p:spPr bwMode="auto">
          <a:xfrm>
            <a:off x="3667126" y="4081463"/>
            <a:ext cx="6696075" cy="2673350"/>
          </a:xfrm>
          <a:prstGeom prst="rect">
            <a:avLst/>
          </a:prstGeom>
          <a:noFill/>
          <a:ln w="9525">
            <a:noFill/>
            <a:miter lim="800000"/>
            <a:headEnd/>
            <a:tailEnd/>
          </a:ln>
        </p:spPr>
      </p:pic>
      <p:sp>
        <p:nvSpPr>
          <p:cNvPr id="5" name="Rectangle 7"/>
          <p:cNvSpPr>
            <a:spLocks noChangeArrowheads="1"/>
          </p:cNvSpPr>
          <p:nvPr/>
        </p:nvSpPr>
        <p:spPr bwMode="auto">
          <a:xfrm>
            <a:off x="762000" y="5486401"/>
            <a:ext cx="2661250" cy="523220"/>
          </a:xfrm>
          <a:prstGeom prst="rect">
            <a:avLst/>
          </a:prstGeom>
          <a:solidFill>
            <a:srgbClr val="FFFF66"/>
          </a:solidFill>
          <a:ln w="28575">
            <a:solidFill>
              <a:srgbClr val="9999FF"/>
            </a:solidFill>
            <a:miter lim="800000"/>
            <a:headEnd/>
            <a:tailEnd/>
          </a:ln>
        </p:spPr>
        <p:txBody>
          <a:bodyPr wrap="square">
            <a:spAutoFit/>
          </a:bodyPr>
          <a:lstStyle/>
          <a:p>
            <a:r>
              <a:rPr lang="en-US" altLang="zh-CN" sz="2800" b="1" dirty="0">
                <a:latin typeface="Times New Roman" charset="0"/>
                <a:ea typeface="宋体" pitchFamily="2" charset="-122"/>
              </a:rPr>
              <a:t>highest priority</a:t>
            </a:r>
            <a:endParaRPr lang="zh-CN" altLang="en-US" sz="2800" b="1" dirty="0">
              <a:latin typeface="Times New Roman" charset="0"/>
              <a:ea typeface="宋体" pitchFamily="2" charset="-122"/>
            </a:endParaRPr>
          </a:p>
        </p:txBody>
      </p:sp>
      <p:pic>
        <p:nvPicPr>
          <p:cNvPr id="6" name="Picture 8"/>
          <p:cNvPicPr>
            <a:picLocks noChangeAspect="1" noChangeArrowheads="1"/>
          </p:cNvPicPr>
          <p:nvPr/>
        </p:nvPicPr>
        <p:blipFill>
          <a:blip r:embed="rId4" cstate="print"/>
          <a:srcRect/>
          <a:stretch>
            <a:fillRect/>
          </a:stretch>
        </p:blipFill>
        <p:spPr bwMode="auto">
          <a:xfrm>
            <a:off x="3657601" y="1196976"/>
            <a:ext cx="6804025" cy="2811463"/>
          </a:xfrm>
          <a:prstGeom prst="rect">
            <a:avLst/>
          </a:prstGeom>
          <a:noFill/>
          <a:ln w="9525">
            <a:noFill/>
            <a:miter lim="800000"/>
            <a:headEnd/>
            <a:tailEnd/>
          </a:ln>
        </p:spPr>
      </p:pic>
      <p:sp>
        <p:nvSpPr>
          <p:cNvPr id="7" name="Rectangle 9"/>
          <p:cNvSpPr>
            <a:spLocks noChangeArrowheads="1"/>
          </p:cNvSpPr>
          <p:nvPr/>
        </p:nvSpPr>
        <p:spPr bwMode="auto">
          <a:xfrm>
            <a:off x="1219200" y="1981200"/>
            <a:ext cx="2209801" cy="954107"/>
          </a:xfrm>
          <a:prstGeom prst="rect">
            <a:avLst/>
          </a:prstGeom>
          <a:solidFill>
            <a:srgbClr val="FFFF66"/>
          </a:solidFill>
          <a:ln w="28575">
            <a:solidFill>
              <a:srgbClr val="9999FF"/>
            </a:solidFill>
            <a:miter lim="800000"/>
            <a:headEnd/>
            <a:tailEnd/>
          </a:ln>
        </p:spPr>
        <p:txBody>
          <a:bodyPr wrap="square">
            <a:spAutoFit/>
          </a:bodyPr>
          <a:lstStyle/>
          <a:p>
            <a:pPr eaLnBrk="1" hangingPunct="1"/>
            <a:r>
              <a:rPr lang="en-US" altLang="zh-CN" sz="2800" b="1" dirty="0">
                <a:ea typeface="宋体" charset="-122"/>
              </a:rPr>
              <a:t>non-priority encoder</a:t>
            </a:r>
          </a:p>
        </p:txBody>
      </p:sp>
      <p:sp>
        <p:nvSpPr>
          <p:cNvPr id="8" name="Rectangle 10"/>
          <p:cNvSpPr>
            <a:spLocks noChangeArrowheads="1"/>
          </p:cNvSpPr>
          <p:nvPr/>
        </p:nvSpPr>
        <p:spPr bwMode="auto">
          <a:xfrm>
            <a:off x="1224951" y="4081463"/>
            <a:ext cx="2204050" cy="954107"/>
          </a:xfrm>
          <a:prstGeom prst="rect">
            <a:avLst/>
          </a:prstGeom>
          <a:solidFill>
            <a:srgbClr val="FFFF66"/>
          </a:solidFill>
          <a:ln w="28575">
            <a:solidFill>
              <a:srgbClr val="9999FF"/>
            </a:solidFill>
            <a:miter lim="800000"/>
            <a:headEnd/>
            <a:tailEnd/>
          </a:ln>
        </p:spPr>
        <p:txBody>
          <a:bodyPr wrap="square">
            <a:spAutoFit/>
          </a:bodyPr>
          <a:lstStyle/>
          <a:p>
            <a:pPr eaLnBrk="1" hangingPunct="1"/>
            <a:r>
              <a:rPr lang="en-US" altLang="zh-CN" sz="2800" b="1" dirty="0">
                <a:ea typeface="宋体" charset="-122"/>
              </a:rPr>
              <a:t>priority encoder</a:t>
            </a:r>
          </a:p>
        </p:txBody>
      </p:sp>
      <p:sp>
        <p:nvSpPr>
          <p:cNvPr id="9" name="AutoShape 6"/>
          <p:cNvSpPr>
            <a:spLocks noChangeArrowheads="1"/>
          </p:cNvSpPr>
          <p:nvPr/>
        </p:nvSpPr>
        <p:spPr bwMode="auto">
          <a:xfrm>
            <a:off x="3721100" y="6189664"/>
            <a:ext cx="469900" cy="287337"/>
          </a:xfrm>
          <a:prstGeom prst="wedgeEllipseCallout">
            <a:avLst>
              <a:gd name="adj1" fmla="val -136486"/>
              <a:gd name="adj2" fmla="val -62153"/>
            </a:avLst>
          </a:prstGeom>
          <a:noFill/>
          <a:ln w="28575">
            <a:solidFill>
              <a:srgbClr val="FF0000"/>
            </a:solidFill>
            <a:miter lim="800000"/>
            <a:headEnd/>
            <a:tailEnd/>
          </a:ln>
        </p:spPr>
        <p:txBody>
          <a:bodyPr/>
          <a:lstStyle/>
          <a:p>
            <a:pPr algn="ctr" eaLnBrk="0" hangingPunct="0"/>
            <a:endParaRPr lang="zh-CN" altLang="zh-CN">
              <a:latin typeface="Times New Roman"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cstate="print"/>
          <a:srcRect/>
          <a:stretch>
            <a:fillRect/>
          </a:stretch>
        </p:blipFill>
        <p:spPr>
          <a:xfrm>
            <a:off x="228600" y="1600200"/>
            <a:ext cx="8398138" cy="4386262"/>
          </a:xfrm>
          <a:prstGeom prst="rect">
            <a:avLst/>
          </a:prstGeom>
          <a:noFill/>
        </p:spPr>
      </p:pic>
      <p:sp>
        <p:nvSpPr>
          <p:cNvPr id="3" name="Oval 8"/>
          <p:cNvSpPr>
            <a:spLocks noChangeArrowheads="1"/>
          </p:cNvSpPr>
          <p:nvPr/>
        </p:nvSpPr>
        <p:spPr bwMode="auto">
          <a:xfrm>
            <a:off x="4800600" y="2743200"/>
            <a:ext cx="431800" cy="358775"/>
          </a:xfrm>
          <a:prstGeom prst="ellipse">
            <a:avLst/>
          </a:prstGeom>
          <a:noFill/>
          <a:ln w="28575">
            <a:solidFill>
              <a:srgbClr val="FF0000"/>
            </a:solidFill>
            <a:round/>
            <a:headEnd/>
            <a:tailEnd/>
          </a:ln>
        </p:spPr>
        <p:txBody>
          <a:bodyPr wrap="none" anchor="ctr"/>
          <a:lstStyle/>
          <a:p>
            <a:endParaRPr lang="zh-CN" altLang="en-US"/>
          </a:p>
        </p:txBody>
      </p:sp>
      <p:sp>
        <p:nvSpPr>
          <p:cNvPr id="7" name="Rectangle 4"/>
          <p:cNvSpPr>
            <a:spLocks noChangeArrowheads="1"/>
          </p:cNvSpPr>
          <p:nvPr/>
        </p:nvSpPr>
        <p:spPr bwMode="auto">
          <a:xfrm>
            <a:off x="3276600" y="432974"/>
            <a:ext cx="5625835"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74LS148  8-3 priority  encoder </a:t>
            </a:r>
          </a:p>
        </p:txBody>
      </p:sp>
      <p:pic>
        <p:nvPicPr>
          <p:cNvPr id="8" name="Picture 3" descr="AAGIGWN0"/>
          <p:cNvPicPr>
            <a:picLocks noChangeAspect="1" noChangeArrowheads="1"/>
          </p:cNvPicPr>
          <p:nvPr/>
        </p:nvPicPr>
        <p:blipFill>
          <a:blip r:embed="rId3" cstate="print"/>
          <a:srcRect/>
          <a:stretch>
            <a:fillRect/>
          </a:stretch>
        </p:blipFill>
        <p:spPr bwMode="auto">
          <a:xfrm>
            <a:off x="8631530" y="1600200"/>
            <a:ext cx="3276599" cy="434343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
          <p:cNvGrpSpPr>
            <a:grpSpLocks/>
          </p:cNvGrpSpPr>
          <p:nvPr/>
        </p:nvGrpSpPr>
        <p:grpSpPr bwMode="auto">
          <a:xfrm>
            <a:off x="3505200" y="2286001"/>
            <a:ext cx="2311400" cy="2535237"/>
            <a:chOff x="2270" y="2198"/>
            <a:chExt cx="1188" cy="1510"/>
          </a:xfrm>
        </p:grpSpPr>
        <p:sp>
          <p:nvSpPr>
            <p:cNvPr id="4" name="Rectangle 6"/>
            <p:cNvSpPr>
              <a:spLocks noChangeArrowheads="1"/>
            </p:cNvSpPr>
            <p:nvPr/>
          </p:nvSpPr>
          <p:spPr bwMode="auto">
            <a:xfrm>
              <a:off x="2810" y="2198"/>
              <a:ext cx="648" cy="1510"/>
            </a:xfrm>
            <a:prstGeom prst="rect">
              <a:avLst/>
            </a:prstGeom>
            <a:noFill/>
            <a:ln w="25400">
              <a:solidFill>
                <a:schemeClr val="tx1"/>
              </a:solidFill>
              <a:miter lim="800000"/>
              <a:headEnd/>
              <a:tailEnd/>
            </a:ln>
          </p:spPr>
          <p:txBody>
            <a:bodyPr wrap="none" anchor="ctr"/>
            <a:lstStyle/>
            <a:p>
              <a:pPr algn="ctr"/>
              <a:r>
                <a:rPr lang="en-US" altLang="zh-CN" b="1" dirty="0">
                  <a:ea typeface="宋体" charset="-122"/>
                </a:rPr>
                <a:t>priority  </a:t>
              </a:r>
            </a:p>
            <a:p>
              <a:pPr algn="ctr"/>
              <a:r>
                <a:rPr lang="en-US" altLang="zh-CN" b="1" dirty="0">
                  <a:ea typeface="宋体" charset="-122"/>
                </a:rPr>
                <a:t>encoder</a:t>
              </a:r>
              <a:endParaRPr lang="zh-CN" altLang="en-US" b="1" dirty="0">
                <a:ea typeface="楷体_GB2312" pitchFamily="49" charset="-122"/>
              </a:endParaRPr>
            </a:p>
          </p:txBody>
        </p:sp>
        <p:sp>
          <p:nvSpPr>
            <p:cNvPr id="5" name="Line 7"/>
            <p:cNvSpPr>
              <a:spLocks noChangeShapeType="1"/>
            </p:cNvSpPr>
            <p:nvPr/>
          </p:nvSpPr>
          <p:spPr bwMode="auto">
            <a:xfrm>
              <a:off x="2270" y="2414"/>
              <a:ext cx="540" cy="0"/>
            </a:xfrm>
            <a:prstGeom prst="line">
              <a:avLst/>
            </a:prstGeom>
            <a:noFill/>
            <a:ln w="19050">
              <a:solidFill>
                <a:schemeClr val="tx1"/>
              </a:solidFill>
              <a:round/>
              <a:headEnd/>
              <a:tailEnd/>
            </a:ln>
          </p:spPr>
          <p:txBody>
            <a:bodyPr/>
            <a:lstStyle/>
            <a:p>
              <a:endParaRPr lang="zh-CN" altLang="en-US" sz="2000"/>
            </a:p>
          </p:txBody>
        </p:sp>
        <p:sp>
          <p:nvSpPr>
            <p:cNvPr id="6" name="Line 8"/>
            <p:cNvSpPr>
              <a:spLocks noChangeShapeType="1"/>
            </p:cNvSpPr>
            <p:nvPr/>
          </p:nvSpPr>
          <p:spPr bwMode="auto">
            <a:xfrm>
              <a:off x="2270" y="2630"/>
              <a:ext cx="540" cy="0"/>
            </a:xfrm>
            <a:prstGeom prst="line">
              <a:avLst/>
            </a:prstGeom>
            <a:noFill/>
            <a:ln w="19050">
              <a:solidFill>
                <a:schemeClr val="tx1"/>
              </a:solidFill>
              <a:round/>
              <a:headEnd/>
              <a:tailEnd/>
            </a:ln>
          </p:spPr>
          <p:txBody>
            <a:bodyPr/>
            <a:lstStyle/>
            <a:p>
              <a:endParaRPr lang="zh-CN" altLang="en-US" sz="2000"/>
            </a:p>
          </p:txBody>
        </p:sp>
        <p:sp>
          <p:nvSpPr>
            <p:cNvPr id="7" name="Line 9"/>
            <p:cNvSpPr>
              <a:spLocks noChangeShapeType="1"/>
            </p:cNvSpPr>
            <p:nvPr/>
          </p:nvSpPr>
          <p:spPr bwMode="auto">
            <a:xfrm flipV="1">
              <a:off x="2270" y="2844"/>
              <a:ext cx="540" cy="2"/>
            </a:xfrm>
            <a:prstGeom prst="line">
              <a:avLst/>
            </a:prstGeom>
            <a:noFill/>
            <a:ln w="19050">
              <a:solidFill>
                <a:schemeClr val="tx1"/>
              </a:solidFill>
              <a:round/>
              <a:headEnd/>
              <a:tailEnd/>
            </a:ln>
          </p:spPr>
          <p:txBody>
            <a:bodyPr/>
            <a:lstStyle/>
            <a:p>
              <a:endParaRPr lang="zh-CN" altLang="en-US" sz="2000"/>
            </a:p>
          </p:txBody>
        </p:sp>
        <p:sp>
          <p:nvSpPr>
            <p:cNvPr id="8" name="Line 10"/>
            <p:cNvSpPr>
              <a:spLocks noChangeShapeType="1"/>
            </p:cNvSpPr>
            <p:nvPr/>
          </p:nvSpPr>
          <p:spPr bwMode="auto">
            <a:xfrm>
              <a:off x="2270" y="3062"/>
              <a:ext cx="540" cy="0"/>
            </a:xfrm>
            <a:prstGeom prst="line">
              <a:avLst/>
            </a:prstGeom>
            <a:noFill/>
            <a:ln w="19050">
              <a:solidFill>
                <a:schemeClr val="tx1"/>
              </a:solidFill>
              <a:round/>
              <a:headEnd/>
              <a:tailEnd/>
            </a:ln>
          </p:spPr>
          <p:txBody>
            <a:bodyPr/>
            <a:lstStyle/>
            <a:p>
              <a:endParaRPr lang="zh-CN" altLang="en-US" sz="2000"/>
            </a:p>
          </p:txBody>
        </p:sp>
        <p:sp>
          <p:nvSpPr>
            <p:cNvPr id="9" name="Line 11"/>
            <p:cNvSpPr>
              <a:spLocks noChangeShapeType="1"/>
            </p:cNvSpPr>
            <p:nvPr/>
          </p:nvSpPr>
          <p:spPr bwMode="auto">
            <a:xfrm>
              <a:off x="2270" y="3278"/>
              <a:ext cx="540" cy="0"/>
            </a:xfrm>
            <a:prstGeom prst="line">
              <a:avLst/>
            </a:prstGeom>
            <a:noFill/>
            <a:ln w="19050">
              <a:solidFill>
                <a:schemeClr val="tx1"/>
              </a:solidFill>
              <a:round/>
              <a:headEnd/>
              <a:tailEnd/>
            </a:ln>
          </p:spPr>
          <p:txBody>
            <a:bodyPr/>
            <a:lstStyle/>
            <a:p>
              <a:endParaRPr lang="zh-CN" altLang="en-US" sz="2000"/>
            </a:p>
          </p:txBody>
        </p:sp>
        <p:sp>
          <p:nvSpPr>
            <p:cNvPr id="10" name="Line 12"/>
            <p:cNvSpPr>
              <a:spLocks noChangeShapeType="1"/>
            </p:cNvSpPr>
            <p:nvPr/>
          </p:nvSpPr>
          <p:spPr bwMode="auto">
            <a:xfrm>
              <a:off x="2270" y="3495"/>
              <a:ext cx="540" cy="0"/>
            </a:xfrm>
            <a:prstGeom prst="line">
              <a:avLst/>
            </a:prstGeom>
            <a:noFill/>
            <a:ln w="19050">
              <a:solidFill>
                <a:schemeClr val="tx1"/>
              </a:solidFill>
              <a:round/>
              <a:headEnd/>
              <a:tailEnd/>
            </a:ln>
          </p:spPr>
          <p:txBody>
            <a:bodyPr/>
            <a:lstStyle/>
            <a:p>
              <a:endParaRPr lang="zh-CN" altLang="en-US" sz="2000"/>
            </a:p>
          </p:txBody>
        </p:sp>
      </p:grpSp>
      <p:sp>
        <p:nvSpPr>
          <p:cNvPr id="11" name="Text Box 13"/>
          <p:cNvSpPr txBox="1">
            <a:spLocks noChangeArrowheads="1"/>
          </p:cNvSpPr>
          <p:nvPr/>
        </p:nvSpPr>
        <p:spPr bwMode="auto">
          <a:xfrm>
            <a:off x="3438526" y="2286000"/>
            <a:ext cx="796925" cy="400110"/>
          </a:xfrm>
          <a:prstGeom prst="rect">
            <a:avLst/>
          </a:prstGeom>
          <a:noFill/>
          <a:ln w="9525">
            <a:noFill/>
            <a:miter lim="800000"/>
            <a:headEnd/>
            <a:tailEnd/>
          </a:ln>
        </p:spPr>
        <p:txBody>
          <a:bodyPr>
            <a:spAutoFit/>
          </a:bodyPr>
          <a:lstStyle/>
          <a:p>
            <a:pPr>
              <a:spcBef>
                <a:spcPct val="50000"/>
              </a:spcBef>
            </a:pPr>
            <a:r>
              <a:rPr lang="en-US" altLang="zh-CN" sz="2000" b="1" dirty="0">
                <a:solidFill>
                  <a:srgbClr val="FF0000"/>
                </a:solidFill>
                <a:ea typeface="楷体_GB2312" pitchFamily="49" charset="-122"/>
              </a:rPr>
              <a:t>  Fire</a:t>
            </a:r>
            <a:endParaRPr lang="zh-CN" altLang="en-US" sz="2000" b="1" dirty="0">
              <a:solidFill>
                <a:srgbClr val="FF0000"/>
              </a:solidFill>
              <a:ea typeface="楷体_GB2312" pitchFamily="49" charset="-122"/>
            </a:endParaRPr>
          </a:p>
        </p:txBody>
      </p:sp>
      <p:sp>
        <p:nvSpPr>
          <p:cNvPr id="12" name="Text Box 14"/>
          <p:cNvSpPr txBox="1">
            <a:spLocks noChangeArrowheads="1"/>
          </p:cNvSpPr>
          <p:nvPr/>
        </p:nvSpPr>
        <p:spPr bwMode="auto">
          <a:xfrm>
            <a:off x="3438526" y="2646362"/>
            <a:ext cx="796925" cy="400110"/>
          </a:xfrm>
          <a:prstGeom prst="rect">
            <a:avLst/>
          </a:prstGeom>
          <a:noFill/>
          <a:ln w="9525">
            <a:noFill/>
            <a:miter lim="800000"/>
            <a:headEnd/>
            <a:tailEnd/>
          </a:ln>
        </p:spPr>
        <p:txBody>
          <a:bodyPr>
            <a:spAutoFit/>
          </a:bodyPr>
          <a:lstStyle/>
          <a:p>
            <a:pPr>
              <a:spcBef>
                <a:spcPct val="50000"/>
              </a:spcBef>
            </a:pPr>
            <a:r>
              <a:rPr lang="en-US" altLang="zh-CN" sz="2000" b="1" dirty="0">
                <a:solidFill>
                  <a:srgbClr val="FF0000"/>
                </a:solidFill>
                <a:ea typeface="楷体_GB2312" pitchFamily="49" charset="-122"/>
              </a:rPr>
              <a:t>Theft</a:t>
            </a:r>
            <a:endParaRPr lang="zh-CN" altLang="en-US" sz="2000" b="1" dirty="0">
              <a:solidFill>
                <a:srgbClr val="FF0000"/>
              </a:solidFill>
              <a:ea typeface="楷体_GB2312" pitchFamily="49" charset="-122"/>
            </a:endParaRPr>
          </a:p>
        </p:txBody>
      </p:sp>
      <p:sp>
        <p:nvSpPr>
          <p:cNvPr id="13" name="Text Box 15"/>
          <p:cNvSpPr txBox="1">
            <a:spLocks noChangeArrowheads="1"/>
          </p:cNvSpPr>
          <p:nvPr/>
        </p:nvSpPr>
        <p:spPr bwMode="auto">
          <a:xfrm>
            <a:off x="2895601" y="3006725"/>
            <a:ext cx="1524000" cy="400110"/>
          </a:xfrm>
          <a:prstGeom prst="rect">
            <a:avLst/>
          </a:prstGeom>
          <a:noFill/>
          <a:ln w="9525">
            <a:noFill/>
            <a:miter lim="800000"/>
            <a:headEnd/>
            <a:tailEnd/>
          </a:ln>
        </p:spPr>
        <p:txBody>
          <a:bodyPr wrap="square">
            <a:spAutoFit/>
          </a:bodyPr>
          <a:lstStyle/>
          <a:p>
            <a:pPr>
              <a:spcBef>
                <a:spcPct val="50000"/>
              </a:spcBef>
            </a:pPr>
            <a:r>
              <a:rPr lang="en-US" altLang="zh-CN" sz="2000" b="1" dirty="0">
                <a:solidFill>
                  <a:srgbClr val="FF0000"/>
                </a:solidFill>
                <a:ea typeface="楷体_GB2312" pitchFamily="49" charset="-122"/>
              </a:rPr>
              <a:t>Gas leakage</a:t>
            </a:r>
            <a:endParaRPr lang="zh-CN" altLang="en-US" sz="2000" b="1" dirty="0">
              <a:solidFill>
                <a:srgbClr val="FF0000"/>
              </a:solidFill>
              <a:ea typeface="楷体_GB2312" pitchFamily="49" charset="-122"/>
            </a:endParaRPr>
          </a:p>
        </p:txBody>
      </p:sp>
      <p:sp>
        <p:nvSpPr>
          <p:cNvPr id="14" name="Text Box 16"/>
          <p:cNvSpPr txBox="1">
            <a:spLocks noChangeArrowheads="1"/>
          </p:cNvSpPr>
          <p:nvPr/>
        </p:nvSpPr>
        <p:spPr bwMode="auto">
          <a:xfrm>
            <a:off x="3438526" y="3432175"/>
            <a:ext cx="796925" cy="400110"/>
          </a:xfrm>
          <a:prstGeom prst="rect">
            <a:avLst/>
          </a:prstGeom>
          <a:noFill/>
          <a:ln w="9525">
            <a:noFill/>
            <a:miter lim="800000"/>
            <a:headEnd/>
            <a:tailEnd/>
          </a:ln>
        </p:spPr>
        <p:txBody>
          <a:bodyPr>
            <a:spAutoFit/>
          </a:bodyPr>
          <a:lstStyle/>
          <a:p>
            <a:pPr>
              <a:spcBef>
                <a:spcPct val="50000"/>
              </a:spcBef>
            </a:pPr>
            <a:r>
              <a:rPr lang="en-US" altLang="zh-CN" sz="2000" b="1" dirty="0">
                <a:solidFill>
                  <a:srgbClr val="FF0000"/>
                </a:solidFill>
                <a:ea typeface="楷体_GB2312" pitchFamily="49" charset="-122"/>
              </a:rPr>
              <a:t> TV</a:t>
            </a:r>
            <a:endParaRPr lang="zh-CN" altLang="en-US" sz="2000" b="1" dirty="0">
              <a:solidFill>
                <a:srgbClr val="FF0000"/>
              </a:solidFill>
              <a:ea typeface="楷体_GB2312" pitchFamily="49" charset="-122"/>
            </a:endParaRPr>
          </a:p>
        </p:txBody>
      </p:sp>
      <p:sp>
        <p:nvSpPr>
          <p:cNvPr id="15" name="Text Box 17"/>
          <p:cNvSpPr txBox="1">
            <a:spLocks noChangeArrowheads="1"/>
          </p:cNvSpPr>
          <p:nvPr/>
        </p:nvSpPr>
        <p:spPr bwMode="auto">
          <a:xfrm>
            <a:off x="3438526" y="3798887"/>
            <a:ext cx="796925" cy="400110"/>
          </a:xfrm>
          <a:prstGeom prst="rect">
            <a:avLst/>
          </a:prstGeom>
          <a:noFill/>
          <a:ln w="9525">
            <a:noFill/>
            <a:miter lim="800000"/>
            <a:headEnd/>
            <a:tailEnd/>
          </a:ln>
        </p:spPr>
        <p:txBody>
          <a:bodyPr>
            <a:spAutoFit/>
          </a:bodyPr>
          <a:lstStyle/>
          <a:p>
            <a:pPr>
              <a:spcBef>
                <a:spcPct val="50000"/>
              </a:spcBef>
            </a:pPr>
            <a:r>
              <a:rPr lang="en-US" altLang="zh-CN" sz="2000" b="1" dirty="0">
                <a:solidFill>
                  <a:srgbClr val="FF0000"/>
                </a:solidFill>
                <a:ea typeface="楷体_GB2312" pitchFamily="49" charset="-122"/>
              </a:rPr>
              <a:t> AC</a:t>
            </a:r>
            <a:endParaRPr lang="zh-CN" altLang="en-US" sz="2000" b="1" dirty="0">
              <a:solidFill>
                <a:srgbClr val="FF0000"/>
              </a:solidFill>
              <a:ea typeface="楷体_GB2312" pitchFamily="49" charset="-122"/>
            </a:endParaRPr>
          </a:p>
        </p:txBody>
      </p:sp>
      <p:grpSp>
        <p:nvGrpSpPr>
          <p:cNvPr id="16" name="Group 18"/>
          <p:cNvGrpSpPr>
            <a:grpSpLocks/>
          </p:cNvGrpSpPr>
          <p:nvPr/>
        </p:nvGrpSpPr>
        <p:grpSpPr bwMode="auto">
          <a:xfrm>
            <a:off x="6592889" y="2757487"/>
            <a:ext cx="1704975" cy="1544638"/>
            <a:chOff x="4215" y="2522"/>
            <a:chExt cx="1074" cy="973"/>
          </a:xfrm>
        </p:grpSpPr>
        <p:sp>
          <p:nvSpPr>
            <p:cNvPr id="17" name="Rectangle 19"/>
            <p:cNvSpPr>
              <a:spLocks noChangeArrowheads="1"/>
            </p:cNvSpPr>
            <p:nvPr/>
          </p:nvSpPr>
          <p:spPr bwMode="auto">
            <a:xfrm>
              <a:off x="4215" y="2522"/>
              <a:ext cx="537" cy="973"/>
            </a:xfrm>
            <a:prstGeom prst="rect">
              <a:avLst/>
            </a:prstGeom>
            <a:gradFill rotWithShape="1">
              <a:gsLst>
                <a:gs pos="0">
                  <a:srgbClr val="FFEFD1"/>
                </a:gs>
                <a:gs pos="64999">
                  <a:srgbClr val="F0EBD5"/>
                </a:gs>
                <a:gs pos="100000">
                  <a:srgbClr val="D1C39F"/>
                </a:gs>
              </a:gsLst>
              <a:path path="shape">
                <a:fillToRect l="50000" t="50000" r="50000" b="50000"/>
              </a:path>
            </a:gradFill>
            <a:ln w="25400">
              <a:solidFill>
                <a:schemeClr val="tx1"/>
              </a:solidFill>
              <a:miter lim="800000"/>
              <a:headEnd/>
              <a:tailEnd/>
            </a:ln>
          </p:spPr>
          <p:txBody>
            <a:bodyPr wrap="none" anchor="ctr"/>
            <a:lstStyle/>
            <a:p>
              <a:pPr algn="ctr"/>
              <a:r>
                <a:rPr lang="en-US" altLang="zh-CN" sz="2000" b="1" dirty="0">
                  <a:ea typeface="楷体_GB2312" pitchFamily="49" charset="-122"/>
                </a:rPr>
                <a:t>proc</a:t>
              </a:r>
              <a:endParaRPr lang="zh-CN" altLang="en-US" sz="2000" b="1" dirty="0">
                <a:ea typeface="楷体_GB2312" pitchFamily="49" charset="-122"/>
              </a:endParaRPr>
            </a:p>
          </p:txBody>
        </p:sp>
        <p:sp>
          <p:nvSpPr>
            <p:cNvPr id="18" name="Line 20"/>
            <p:cNvSpPr>
              <a:spLocks noChangeShapeType="1"/>
            </p:cNvSpPr>
            <p:nvPr/>
          </p:nvSpPr>
          <p:spPr bwMode="auto">
            <a:xfrm>
              <a:off x="4752" y="2739"/>
              <a:ext cx="537" cy="0"/>
            </a:xfrm>
            <a:prstGeom prst="line">
              <a:avLst/>
            </a:prstGeom>
            <a:noFill/>
            <a:ln w="19050">
              <a:solidFill>
                <a:schemeClr val="tx1"/>
              </a:solidFill>
              <a:round/>
              <a:headEnd/>
              <a:tailEnd/>
            </a:ln>
          </p:spPr>
          <p:txBody>
            <a:bodyPr/>
            <a:lstStyle/>
            <a:p>
              <a:endParaRPr lang="zh-CN" altLang="en-US" sz="2000"/>
            </a:p>
          </p:txBody>
        </p:sp>
        <p:sp>
          <p:nvSpPr>
            <p:cNvPr id="19" name="Line 21"/>
            <p:cNvSpPr>
              <a:spLocks noChangeShapeType="1"/>
            </p:cNvSpPr>
            <p:nvPr/>
          </p:nvSpPr>
          <p:spPr bwMode="auto">
            <a:xfrm>
              <a:off x="4752" y="2955"/>
              <a:ext cx="537" cy="0"/>
            </a:xfrm>
            <a:prstGeom prst="line">
              <a:avLst/>
            </a:prstGeom>
            <a:noFill/>
            <a:ln w="19050">
              <a:solidFill>
                <a:schemeClr val="tx1"/>
              </a:solidFill>
              <a:round/>
              <a:headEnd/>
              <a:tailEnd/>
            </a:ln>
          </p:spPr>
          <p:txBody>
            <a:bodyPr/>
            <a:lstStyle/>
            <a:p>
              <a:endParaRPr lang="zh-CN" altLang="en-US" sz="2000"/>
            </a:p>
          </p:txBody>
        </p:sp>
        <p:sp>
          <p:nvSpPr>
            <p:cNvPr id="20" name="Line 22"/>
            <p:cNvSpPr>
              <a:spLocks noChangeShapeType="1"/>
            </p:cNvSpPr>
            <p:nvPr/>
          </p:nvSpPr>
          <p:spPr bwMode="auto">
            <a:xfrm>
              <a:off x="4752" y="3170"/>
              <a:ext cx="537" cy="0"/>
            </a:xfrm>
            <a:prstGeom prst="line">
              <a:avLst/>
            </a:prstGeom>
            <a:noFill/>
            <a:ln w="19050">
              <a:solidFill>
                <a:schemeClr val="tx1"/>
              </a:solidFill>
              <a:round/>
              <a:headEnd/>
              <a:tailEnd/>
            </a:ln>
          </p:spPr>
          <p:txBody>
            <a:bodyPr/>
            <a:lstStyle/>
            <a:p>
              <a:endParaRPr lang="zh-CN" altLang="en-US" sz="2000"/>
            </a:p>
          </p:txBody>
        </p:sp>
        <p:sp>
          <p:nvSpPr>
            <p:cNvPr id="21" name="Line 23"/>
            <p:cNvSpPr>
              <a:spLocks noChangeShapeType="1"/>
            </p:cNvSpPr>
            <p:nvPr/>
          </p:nvSpPr>
          <p:spPr bwMode="auto">
            <a:xfrm>
              <a:off x="4752" y="3384"/>
              <a:ext cx="537" cy="0"/>
            </a:xfrm>
            <a:prstGeom prst="line">
              <a:avLst/>
            </a:prstGeom>
            <a:noFill/>
            <a:ln w="19050">
              <a:solidFill>
                <a:schemeClr val="tx1"/>
              </a:solidFill>
              <a:round/>
              <a:headEnd/>
              <a:tailEnd/>
            </a:ln>
          </p:spPr>
          <p:txBody>
            <a:bodyPr/>
            <a:lstStyle/>
            <a:p>
              <a:endParaRPr lang="zh-CN" altLang="en-US" sz="2000"/>
            </a:p>
          </p:txBody>
        </p:sp>
      </p:grpSp>
      <p:sp>
        <p:nvSpPr>
          <p:cNvPr id="22" name="Text Box 24"/>
          <p:cNvSpPr txBox="1">
            <a:spLocks noChangeArrowheads="1"/>
          </p:cNvSpPr>
          <p:nvPr/>
        </p:nvSpPr>
        <p:spPr bwMode="auto">
          <a:xfrm>
            <a:off x="7558088" y="2749550"/>
            <a:ext cx="614362" cy="400110"/>
          </a:xfrm>
          <a:prstGeom prst="rect">
            <a:avLst/>
          </a:prstGeom>
          <a:noFill/>
          <a:ln w="9525">
            <a:noFill/>
            <a:miter lim="800000"/>
            <a:headEnd/>
            <a:tailEnd/>
          </a:ln>
        </p:spPr>
        <p:txBody>
          <a:bodyPr>
            <a:spAutoFit/>
          </a:bodyPr>
          <a:lstStyle/>
          <a:p>
            <a:pPr>
              <a:spcBef>
                <a:spcPct val="50000"/>
              </a:spcBef>
            </a:pPr>
            <a:r>
              <a:rPr lang="en-US" altLang="zh-CN" sz="2000" b="1">
                <a:solidFill>
                  <a:srgbClr val="FF0000"/>
                </a:solidFill>
                <a:ea typeface="楷体_GB2312" pitchFamily="49" charset="-122"/>
              </a:rPr>
              <a:t>119</a:t>
            </a:r>
          </a:p>
        </p:txBody>
      </p:sp>
      <p:sp>
        <p:nvSpPr>
          <p:cNvPr id="23" name="Text Box 25"/>
          <p:cNvSpPr txBox="1">
            <a:spLocks noChangeArrowheads="1"/>
          </p:cNvSpPr>
          <p:nvPr/>
        </p:nvSpPr>
        <p:spPr bwMode="auto">
          <a:xfrm>
            <a:off x="7561263" y="3082925"/>
            <a:ext cx="614362" cy="400110"/>
          </a:xfrm>
          <a:prstGeom prst="rect">
            <a:avLst/>
          </a:prstGeom>
          <a:noFill/>
          <a:ln w="9525">
            <a:noFill/>
            <a:miter lim="800000"/>
            <a:headEnd/>
            <a:tailEnd/>
          </a:ln>
        </p:spPr>
        <p:txBody>
          <a:bodyPr>
            <a:spAutoFit/>
          </a:bodyPr>
          <a:lstStyle/>
          <a:p>
            <a:pPr>
              <a:spcBef>
                <a:spcPct val="50000"/>
              </a:spcBef>
            </a:pPr>
            <a:r>
              <a:rPr lang="en-US" altLang="zh-CN" sz="2000" b="1">
                <a:solidFill>
                  <a:srgbClr val="FF0000"/>
                </a:solidFill>
                <a:ea typeface="楷体_GB2312" pitchFamily="49" charset="-122"/>
              </a:rPr>
              <a:t>110</a:t>
            </a:r>
          </a:p>
        </p:txBody>
      </p:sp>
      <p:sp>
        <p:nvSpPr>
          <p:cNvPr id="24" name="Text Box 26"/>
          <p:cNvSpPr txBox="1">
            <a:spLocks noChangeArrowheads="1"/>
          </p:cNvSpPr>
          <p:nvPr/>
        </p:nvSpPr>
        <p:spPr bwMode="auto">
          <a:xfrm>
            <a:off x="7561264" y="3411537"/>
            <a:ext cx="1303337" cy="400110"/>
          </a:xfrm>
          <a:prstGeom prst="rect">
            <a:avLst/>
          </a:prstGeom>
          <a:noFill/>
          <a:ln w="9525">
            <a:noFill/>
            <a:miter lim="800000"/>
            <a:headEnd/>
            <a:tailEnd/>
          </a:ln>
        </p:spPr>
        <p:txBody>
          <a:bodyPr wrap="square">
            <a:spAutoFit/>
          </a:bodyPr>
          <a:lstStyle/>
          <a:p>
            <a:pPr>
              <a:spcBef>
                <a:spcPct val="50000"/>
              </a:spcBef>
            </a:pPr>
            <a:r>
              <a:rPr lang="en-US" altLang="zh-CN" sz="2000" b="1" dirty="0">
                <a:solidFill>
                  <a:srgbClr val="FF0000"/>
                </a:solidFill>
                <a:ea typeface="楷体_GB2312" pitchFamily="49" charset="-122"/>
              </a:rPr>
              <a:t>call user</a:t>
            </a:r>
            <a:endParaRPr lang="zh-CN" altLang="en-US" sz="2000" b="1" dirty="0">
              <a:solidFill>
                <a:srgbClr val="FF0000"/>
              </a:solidFill>
              <a:ea typeface="楷体_GB2312" pitchFamily="49" charset="-122"/>
            </a:endParaRPr>
          </a:p>
        </p:txBody>
      </p:sp>
      <p:sp>
        <p:nvSpPr>
          <p:cNvPr id="25" name="Text Box 27"/>
          <p:cNvSpPr txBox="1">
            <a:spLocks noChangeArrowheads="1"/>
          </p:cNvSpPr>
          <p:nvPr/>
        </p:nvSpPr>
        <p:spPr bwMode="auto">
          <a:xfrm>
            <a:off x="7631114" y="3778250"/>
            <a:ext cx="776287" cy="400110"/>
          </a:xfrm>
          <a:prstGeom prst="rect">
            <a:avLst/>
          </a:prstGeom>
          <a:noFill/>
          <a:ln w="9525">
            <a:noFill/>
            <a:miter lim="800000"/>
            <a:headEnd/>
            <a:tailEnd/>
          </a:ln>
        </p:spPr>
        <p:txBody>
          <a:bodyPr>
            <a:spAutoFit/>
          </a:bodyPr>
          <a:lstStyle/>
          <a:p>
            <a:pPr>
              <a:spcBef>
                <a:spcPct val="50000"/>
              </a:spcBef>
            </a:pPr>
            <a:r>
              <a:rPr lang="en-US" altLang="zh-CN" sz="2000" b="1" dirty="0">
                <a:solidFill>
                  <a:srgbClr val="FF0000"/>
                </a:solidFill>
                <a:ea typeface="楷体_GB2312" pitchFamily="49" charset="-122"/>
              </a:rPr>
              <a:t>other</a:t>
            </a:r>
            <a:endParaRPr lang="zh-CN" altLang="en-US" sz="2000" b="1" dirty="0">
              <a:solidFill>
                <a:srgbClr val="FF0000"/>
              </a:solidFill>
              <a:ea typeface="楷体_GB2312" pitchFamily="49" charset="-122"/>
            </a:endParaRPr>
          </a:p>
        </p:txBody>
      </p:sp>
      <p:sp>
        <p:nvSpPr>
          <p:cNvPr id="26" name="AutoShape 28"/>
          <p:cNvSpPr>
            <a:spLocks noChangeArrowheads="1"/>
          </p:cNvSpPr>
          <p:nvPr/>
        </p:nvSpPr>
        <p:spPr bwMode="auto">
          <a:xfrm>
            <a:off x="5924550" y="3294063"/>
            <a:ext cx="654050" cy="454025"/>
          </a:xfrm>
          <a:prstGeom prst="notchedRightArrow">
            <a:avLst>
              <a:gd name="adj1" fmla="val 50000"/>
              <a:gd name="adj2" fmla="val 36014"/>
            </a:avLst>
          </a:prstGeom>
          <a:solidFill>
            <a:srgbClr val="FFFF66"/>
          </a:solidFill>
          <a:ln w="25400">
            <a:solidFill>
              <a:schemeClr val="tx1"/>
            </a:solidFill>
            <a:miter lim="800000"/>
            <a:headEnd/>
            <a:tailEnd/>
          </a:ln>
        </p:spPr>
        <p:txBody>
          <a:bodyPr wrap="none" anchor="ctr"/>
          <a:lstStyle/>
          <a:p>
            <a:endParaRPr lang="zh-CN" altLang="en-US" sz="2000"/>
          </a:p>
        </p:txBody>
      </p:sp>
      <p:sp>
        <p:nvSpPr>
          <p:cNvPr id="27" name="Text Box 29"/>
          <p:cNvSpPr txBox="1">
            <a:spLocks noChangeArrowheads="1"/>
          </p:cNvSpPr>
          <p:nvPr/>
        </p:nvSpPr>
        <p:spPr bwMode="auto">
          <a:xfrm>
            <a:off x="3438525" y="4157662"/>
            <a:ext cx="776288" cy="400110"/>
          </a:xfrm>
          <a:prstGeom prst="rect">
            <a:avLst/>
          </a:prstGeom>
          <a:noFill/>
          <a:ln w="9525">
            <a:noFill/>
            <a:miter lim="800000"/>
            <a:headEnd/>
            <a:tailEnd/>
          </a:ln>
        </p:spPr>
        <p:txBody>
          <a:bodyPr>
            <a:spAutoFit/>
          </a:bodyPr>
          <a:lstStyle/>
          <a:p>
            <a:pPr>
              <a:spcBef>
                <a:spcPct val="50000"/>
              </a:spcBef>
            </a:pPr>
            <a:r>
              <a:rPr lang="en-US" altLang="zh-CN" sz="2000" b="1" dirty="0">
                <a:solidFill>
                  <a:srgbClr val="FF0000"/>
                </a:solidFill>
                <a:ea typeface="楷体_GB2312" pitchFamily="49" charset="-122"/>
              </a:rPr>
              <a:t>other</a:t>
            </a:r>
            <a:endParaRPr lang="zh-CN" altLang="en-US" sz="2000" b="1" dirty="0">
              <a:solidFill>
                <a:srgbClr val="FF0000"/>
              </a:solidFill>
              <a:ea typeface="楷体_GB2312" pitchFamily="49" charset="-122"/>
            </a:endParaRPr>
          </a:p>
        </p:txBody>
      </p:sp>
      <p:sp>
        <p:nvSpPr>
          <p:cNvPr id="28" name="Rectangle 4"/>
          <p:cNvSpPr>
            <a:spLocks noChangeArrowheads="1"/>
          </p:cNvSpPr>
          <p:nvPr/>
        </p:nvSpPr>
        <p:spPr bwMode="auto">
          <a:xfrm>
            <a:off x="3454340" y="609600"/>
            <a:ext cx="5635453"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Application : priority  encoder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slide(from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lide(from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Left)">
                                      <p:cBhvr>
                                        <p:cTn id="22" dur="500"/>
                                        <p:tgtEl>
                                          <p:spTgt spid="11"/>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slide(fromLeft)">
                                      <p:cBhvr>
                                        <p:cTn id="25" dur="500"/>
                                        <p:tgtEl>
                                          <p:spTgt spid="12"/>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slide(fromLeft)">
                                      <p:cBhvr>
                                        <p:cTn id="28" dur="500"/>
                                        <p:tgtEl>
                                          <p:spTgt spid="13"/>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slide(fromLeft)">
                                      <p:cBhvr>
                                        <p:cTn id="31" dur="500"/>
                                        <p:tgtEl>
                                          <p:spTgt spid="14"/>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slide(fromLeft)">
                                      <p:cBhvr>
                                        <p:cTn id="34" dur="500"/>
                                        <p:tgtEl>
                                          <p:spTgt spid="15"/>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slide(from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slide(fromLeft)">
                                      <p:cBhvr>
                                        <p:cTn id="42" dur="500"/>
                                        <p:tgtEl>
                                          <p:spTgt spid="22"/>
                                        </p:tgtEl>
                                      </p:cBhvr>
                                    </p:animEffect>
                                  </p:childTnLst>
                                </p:cTn>
                              </p:par>
                              <p:par>
                                <p:cTn id="43" presetID="12" presetClass="entr" presetSubtype="8"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slide(fromLeft)">
                                      <p:cBhvr>
                                        <p:cTn id="45" dur="500"/>
                                        <p:tgtEl>
                                          <p:spTgt spid="23"/>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slide(fromLeft)">
                                      <p:cBhvr>
                                        <p:cTn id="48" dur="500"/>
                                        <p:tgtEl>
                                          <p:spTgt spid="24"/>
                                        </p:tgtEl>
                                      </p:cBhvr>
                                    </p:animEffect>
                                  </p:childTnLst>
                                </p:cTn>
                              </p:par>
                              <p:par>
                                <p:cTn id="49" presetID="12" presetClass="entr" presetSubtype="8"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slide(fromLeft)">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22" grpId="0"/>
      <p:bldP spid="23" grpId="0"/>
      <p:bldP spid="24" grpId="0"/>
      <p:bldP spid="25" grpId="0"/>
      <p:bldP spid="26" grpId="0" animBg="1"/>
      <p:bldP spid="27"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04" name="Rectangle 4"/>
          <p:cNvSpPr>
            <a:spLocks noChangeArrowheads="1"/>
          </p:cNvSpPr>
          <p:nvPr/>
        </p:nvSpPr>
        <p:spPr bwMode="auto">
          <a:xfrm>
            <a:off x="3660475" y="475972"/>
            <a:ext cx="5107488"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Code converters</a:t>
            </a:r>
            <a:r>
              <a:rPr lang="zh-CN" altLang="en-US" sz="3200" b="1" dirty="0">
                <a:solidFill>
                  <a:srgbClr val="FFFF99"/>
                </a:solidFill>
                <a:ea typeface="宋体" charset="-122"/>
              </a:rPr>
              <a:t>代码转换器</a:t>
            </a:r>
            <a:endParaRPr lang="en-US" altLang="zh-CN" sz="3200" b="1" dirty="0">
              <a:solidFill>
                <a:srgbClr val="FFFF99"/>
              </a:solidFill>
              <a:ea typeface="宋体" charset="-122"/>
            </a:endParaRPr>
          </a:p>
        </p:txBody>
      </p:sp>
      <p:sp>
        <p:nvSpPr>
          <p:cNvPr id="51205" name="Text Box 8"/>
          <p:cNvSpPr txBox="1">
            <a:spLocks noChangeArrowheads="1"/>
          </p:cNvSpPr>
          <p:nvPr/>
        </p:nvSpPr>
        <p:spPr bwMode="auto">
          <a:xfrm>
            <a:off x="1143000" y="1508502"/>
            <a:ext cx="9906000" cy="1384995"/>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There are various code converters that change one code to another. Two examples are the </a:t>
            </a:r>
            <a:r>
              <a:rPr lang="en-US" altLang="zh-CN" sz="2800" b="1" dirty="0">
                <a:solidFill>
                  <a:srgbClr val="FF0000"/>
                </a:solidFill>
                <a:ea typeface="宋体" charset="-122"/>
              </a:rPr>
              <a:t>four bit binary-to-Gray converter </a:t>
            </a:r>
            <a:r>
              <a:rPr lang="en-US" altLang="zh-CN" sz="2800" b="1" dirty="0">
                <a:ea typeface="宋体" charset="-122"/>
              </a:rPr>
              <a:t>and the </a:t>
            </a:r>
            <a:r>
              <a:rPr lang="en-US" altLang="zh-CN" sz="2800" b="1" dirty="0">
                <a:solidFill>
                  <a:srgbClr val="FF0000"/>
                </a:solidFill>
                <a:ea typeface="宋体" charset="-122"/>
              </a:rPr>
              <a:t>Gray-to-binary converter</a:t>
            </a:r>
            <a:r>
              <a:rPr lang="en-US" altLang="zh-CN" sz="2800" b="1" dirty="0">
                <a:ea typeface="宋体" charset="-122"/>
              </a:rPr>
              <a:t>.</a:t>
            </a:r>
          </a:p>
        </p:txBody>
      </p:sp>
      <p:sp>
        <p:nvSpPr>
          <p:cNvPr id="174094" name="WordArt 14"/>
          <p:cNvSpPr>
            <a:spLocks noChangeArrowheads="1" noChangeShapeType="1" noTextEdit="1"/>
          </p:cNvSpPr>
          <p:nvPr/>
        </p:nvSpPr>
        <p:spPr bwMode="auto">
          <a:xfrm>
            <a:off x="1371600" y="3031611"/>
            <a:ext cx="1219200" cy="449263"/>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74095" name="Text Box 15"/>
          <p:cNvSpPr txBox="1">
            <a:spLocks noChangeArrowheads="1"/>
          </p:cNvSpPr>
          <p:nvPr/>
        </p:nvSpPr>
        <p:spPr bwMode="auto">
          <a:xfrm>
            <a:off x="2743201" y="3031611"/>
            <a:ext cx="8610599" cy="523220"/>
          </a:xfrm>
          <a:prstGeom prst="rect">
            <a:avLst/>
          </a:prstGeom>
          <a:noFill/>
          <a:ln w="9525">
            <a:noFill/>
            <a:miter lim="800000"/>
            <a:headEnd/>
            <a:tailEnd/>
          </a:ln>
          <a:effectLst/>
        </p:spPr>
        <p:txBody>
          <a:bodyPr wrap="square">
            <a:spAutoFit/>
          </a:bodyPr>
          <a:lstStyle/>
          <a:p>
            <a:r>
              <a:rPr lang="en-US" altLang="zh-CN" sz="2800" b="1" dirty="0">
                <a:ea typeface="宋体" charset="-122"/>
              </a:rPr>
              <a:t>Show the conversion of binary 0111 to Gray and back.</a:t>
            </a:r>
          </a:p>
        </p:txBody>
      </p:sp>
      <p:sp>
        <p:nvSpPr>
          <p:cNvPr id="174096" name="WordArt 16"/>
          <p:cNvSpPr>
            <a:spLocks noChangeArrowheads="1" noChangeShapeType="1" noTextEdit="1"/>
          </p:cNvSpPr>
          <p:nvPr/>
        </p:nvSpPr>
        <p:spPr bwMode="auto">
          <a:xfrm>
            <a:off x="1371600" y="3717411"/>
            <a:ext cx="1219200" cy="449263"/>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Solution</a:t>
            </a:r>
            <a:endParaRPr lang="zh-CN" altLang="en-US" sz="28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grpSp>
        <p:nvGrpSpPr>
          <p:cNvPr id="2" name="组合 1">
            <a:extLst>
              <a:ext uri="{FF2B5EF4-FFF2-40B4-BE49-F238E27FC236}">
                <a16:creationId xmlns:a16="http://schemas.microsoft.com/office/drawing/2014/main" id="{E1928117-9AE1-406D-AD2B-B6D2AE607B53}"/>
              </a:ext>
            </a:extLst>
          </p:cNvPr>
          <p:cNvGrpSpPr/>
          <p:nvPr/>
        </p:nvGrpSpPr>
        <p:grpSpPr>
          <a:xfrm>
            <a:off x="3505200" y="3554831"/>
            <a:ext cx="5638800" cy="3150769"/>
            <a:chOff x="4114800" y="3429000"/>
            <a:chExt cx="4953000" cy="2751139"/>
          </a:xfrm>
        </p:grpSpPr>
        <p:sp>
          <p:nvSpPr>
            <p:cNvPr id="174098" name="Text Box 18"/>
            <p:cNvSpPr txBox="1">
              <a:spLocks noChangeArrowheads="1"/>
            </p:cNvSpPr>
            <p:nvPr/>
          </p:nvSpPr>
          <p:spPr bwMode="auto">
            <a:xfrm>
              <a:off x="4114800" y="54864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74100" name="Text Box 20"/>
            <p:cNvSpPr txBox="1">
              <a:spLocks noChangeArrowheads="1"/>
            </p:cNvSpPr>
            <p:nvPr/>
          </p:nvSpPr>
          <p:spPr bwMode="auto">
            <a:xfrm>
              <a:off x="5486400" y="53340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74102" name="Text Box 22"/>
            <p:cNvSpPr txBox="1">
              <a:spLocks noChangeArrowheads="1"/>
            </p:cNvSpPr>
            <p:nvPr/>
          </p:nvSpPr>
          <p:spPr bwMode="auto">
            <a:xfrm>
              <a:off x="5486400" y="43434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74106" name="Text Box 26"/>
            <p:cNvSpPr txBox="1">
              <a:spLocks noChangeArrowheads="1"/>
            </p:cNvSpPr>
            <p:nvPr/>
          </p:nvSpPr>
          <p:spPr bwMode="auto">
            <a:xfrm>
              <a:off x="4114800" y="49530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sp>
          <p:nvSpPr>
            <p:cNvPr id="174107" name="Text Box 27"/>
            <p:cNvSpPr txBox="1">
              <a:spLocks noChangeArrowheads="1"/>
            </p:cNvSpPr>
            <p:nvPr/>
          </p:nvSpPr>
          <p:spPr bwMode="auto">
            <a:xfrm>
              <a:off x="4114800" y="43434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sp>
          <p:nvSpPr>
            <p:cNvPr id="174108" name="Text Box 28"/>
            <p:cNvSpPr txBox="1">
              <a:spLocks noChangeArrowheads="1"/>
            </p:cNvSpPr>
            <p:nvPr/>
          </p:nvSpPr>
          <p:spPr bwMode="auto">
            <a:xfrm>
              <a:off x="4114800" y="3719513"/>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grpSp>
          <p:nvGrpSpPr>
            <p:cNvPr id="51215" name="Group 33"/>
            <p:cNvGrpSpPr>
              <a:grpSpLocks/>
            </p:cNvGrpSpPr>
            <p:nvPr/>
          </p:nvGrpSpPr>
          <p:grpSpPr bwMode="auto">
            <a:xfrm>
              <a:off x="4267200" y="3429001"/>
              <a:ext cx="4800600" cy="2751138"/>
              <a:chOff x="1728" y="2169"/>
              <a:chExt cx="3024" cy="1733"/>
            </a:xfrm>
          </p:grpSpPr>
          <p:graphicFrame>
            <p:nvGraphicFramePr>
              <p:cNvPr id="51226" name="Object 12"/>
              <p:cNvGraphicFramePr>
                <a:graphicFrameLocks noChangeAspect="1"/>
              </p:cNvGraphicFramePr>
              <p:nvPr/>
            </p:nvGraphicFramePr>
            <p:xfrm>
              <a:off x="1776" y="2169"/>
              <a:ext cx="2448" cy="1444"/>
            </p:xfrm>
            <a:graphic>
              <a:graphicData uri="http://schemas.openxmlformats.org/presentationml/2006/ole">
                <mc:AlternateContent xmlns:mc="http://schemas.openxmlformats.org/markup-compatibility/2006">
                  <mc:Choice xmlns:v="urn:schemas-microsoft-com:vml" Requires="v">
                    <p:oleObj name="CorelDRAW" r:id="rId3" imgW="1966120" imgH="1161004" progId="">
                      <p:embed/>
                    </p:oleObj>
                  </mc:Choice>
                  <mc:Fallback>
                    <p:oleObj name="CorelDRAW" r:id="rId3" imgW="1966120" imgH="1161004" progId="">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 y="2169"/>
                            <a:ext cx="2448" cy="1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27" name="Text Box 13"/>
              <p:cNvSpPr txBox="1">
                <a:spLocks noChangeArrowheads="1"/>
              </p:cNvSpPr>
              <p:nvPr/>
            </p:nvSpPr>
            <p:spPr bwMode="auto">
              <a:xfrm>
                <a:off x="1728" y="3648"/>
                <a:ext cx="2855" cy="252"/>
              </a:xfrm>
              <a:prstGeom prst="rect">
                <a:avLst/>
              </a:prstGeom>
              <a:noFill/>
              <a:ln w="9525">
                <a:noFill/>
                <a:miter lim="800000"/>
                <a:headEnd/>
                <a:tailEnd/>
              </a:ln>
              <a:effectLst/>
            </p:spPr>
            <p:txBody>
              <a:bodyPr wrap="square">
                <a:spAutoFit/>
              </a:bodyPr>
              <a:lstStyle/>
              <a:p>
                <a:pPr>
                  <a:spcBef>
                    <a:spcPct val="50000"/>
                  </a:spcBef>
                </a:pPr>
                <a:r>
                  <a:rPr lang="en-US" altLang="zh-CN" sz="2000" dirty="0">
                    <a:ea typeface="宋体" charset="-122"/>
                  </a:rPr>
                  <a:t>Binary-to-Gray                        Gray-to-Binary</a:t>
                </a:r>
              </a:p>
            </p:txBody>
          </p:sp>
          <p:sp>
            <p:nvSpPr>
              <p:cNvPr id="51228" name="Text Box 29"/>
              <p:cNvSpPr txBox="1">
                <a:spLocks noChangeArrowheads="1"/>
              </p:cNvSpPr>
              <p:nvPr/>
            </p:nvSpPr>
            <p:spPr bwMode="auto">
              <a:xfrm>
                <a:off x="2688" y="3456"/>
                <a:ext cx="432" cy="446"/>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MSB</a:t>
                </a:r>
              </a:p>
            </p:txBody>
          </p:sp>
          <p:sp>
            <p:nvSpPr>
              <p:cNvPr id="51229" name="Text Box 30"/>
              <p:cNvSpPr txBox="1">
                <a:spLocks noChangeArrowheads="1"/>
              </p:cNvSpPr>
              <p:nvPr/>
            </p:nvSpPr>
            <p:spPr bwMode="auto">
              <a:xfrm>
                <a:off x="2688" y="2448"/>
                <a:ext cx="432" cy="252"/>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LSB</a:t>
                </a:r>
              </a:p>
            </p:txBody>
          </p:sp>
          <p:sp>
            <p:nvSpPr>
              <p:cNvPr id="51230" name="Text Box 31"/>
              <p:cNvSpPr txBox="1">
                <a:spLocks noChangeArrowheads="1"/>
              </p:cNvSpPr>
              <p:nvPr/>
            </p:nvSpPr>
            <p:spPr bwMode="auto">
              <a:xfrm>
                <a:off x="4320" y="3456"/>
                <a:ext cx="432" cy="446"/>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MSB</a:t>
                </a:r>
              </a:p>
            </p:txBody>
          </p:sp>
          <p:sp>
            <p:nvSpPr>
              <p:cNvPr id="51231" name="Text Box 32"/>
              <p:cNvSpPr txBox="1">
                <a:spLocks noChangeArrowheads="1"/>
              </p:cNvSpPr>
              <p:nvPr/>
            </p:nvSpPr>
            <p:spPr bwMode="auto">
              <a:xfrm>
                <a:off x="4320" y="2208"/>
                <a:ext cx="432" cy="252"/>
              </a:xfrm>
              <a:prstGeom prst="rect">
                <a:avLst/>
              </a:prstGeom>
              <a:noFill/>
              <a:ln w="9525">
                <a:noFill/>
                <a:miter lim="800000"/>
                <a:headEnd/>
                <a:tailEnd/>
              </a:ln>
              <a:effectLst/>
            </p:spPr>
            <p:txBody>
              <a:bodyPr>
                <a:spAutoFit/>
              </a:bodyPr>
              <a:lstStyle/>
              <a:p>
                <a:pPr>
                  <a:spcBef>
                    <a:spcPct val="50000"/>
                  </a:spcBef>
                </a:pPr>
                <a:r>
                  <a:rPr lang="en-US" altLang="zh-CN" sz="2000">
                    <a:ea typeface="宋体" charset="-122"/>
                  </a:rPr>
                  <a:t>LSB</a:t>
                </a:r>
              </a:p>
            </p:txBody>
          </p:sp>
        </p:grpSp>
        <p:sp>
          <p:nvSpPr>
            <p:cNvPr id="174114" name="Text Box 34"/>
            <p:cNvSpPr txBox="1">
              <a:spLocks noChangeArrowheads="1"/>
            </p:cNvSpPr>
            <p:nvPr/>
          </p:nvSpPr>
          <p:spPr bwMode="auto">
            <a:xfrm>
              <a:off x="5486400" y="49530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sp>
          <p:nvSpPr>
            <p:cNvPr id="174115" name="Text Box 35"/>
            <p:cNvSpPr txBox="1">
              <a:spLocks noChangeArrowheads="1"/>
            </p:cNvSpPr>
            <p:nvPr/>
          </p:nvSpPr>
          <p:spPr bwMode="auto">
            <a:xfrm>
              <a:off x="5486400" y="37338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74116" name="Text Box 36"/>
            <p:cNvSpPr txBox="1">
              <a:spLocks noChangeArrowheads="1"/>
            </p:cNvSpPr>
            <p:nvPr/>
          </p:nvSpPr>
          <p:spPr bwMode="auto">
            <a:xfrm>
              <a:off x="6553200" y="54864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74117" name="Text Box 37"/>
            <p:cNvSpPr txBox="1">
              <a:spLocks noChangeArrowheads="1"/>
            </p:cNvSpPr>
            <p:nvPr/>
          </p:nvSpPr>
          <p:spPr bwMode="auto">
            <a:xfrm>
              <a:off x="6553200" y="41910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74118" name="Text Box 38"/>
            <p:cNvSpPr txBox="1">
              <a:spLocks noChangeArrowheads="1"/>
            </p:cNvSpPr>
            <p:nvPr/>
          </p:nvSpPr>
          <p:spPr bwMode="auto">
            <a:xfrm>
              <a:off x="6553200" y="49530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sp>
          <p:nvSpPr>
            <p:cNvPr id="174119" name="Text Box 39"/>
            <p:cNvSpPr txBox="1">
              <a:spLocks noChangeArrowheads="1"/>
            </p:cNvSpPr>
            <p:nvPr/>
          </p:nvSpPr>
          <p:spPr bwMode="auto">
            <a:xfrm>
              <a:off x="6553200" y="34290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74120" name="Text Box 40"/>
            <p:cNvSpPr txBox="1">
              <a:spLocks noChangeArrowheads="1"/>
            </p:cNvSpPr>
            <p:nvPr/>
          </p:nvSpPr>
          <p:spPr bwMode="auto">
            <a:xfrm>
              <a:off x="8001000" y="53340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74121" name="Text Box 41"/>
            <p:cNvSpPr txBox="1">
              <a:spLocks noChangeArrowheads="1"/>
            </p:cNvSpPr>
            <p:nvPr/>
          </p:nvSpPr>
          <p:spPr bwMode="auto">
            <a:xfrm>
              <a:off x="8001000" y="41910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sp>
          <p:nvSpPr>
            <p:cNvPr id="174122" name="Text Box 42"/>
            <p:cNvSpPr txBox="1">
              <a:spLocks noChangeArrowheads="1"/>
            </p:cNvSpPr>
            <p:nvPr/>
          </p:nvSpPr>
          <p:spPr bwMode="auto">
            <a:xfrm>
              <a:off x="8001000" y="49530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sp>
          <p:nvSpPr>
            <p:cNvPr id="174123" name="Text Box 43"/>
            <p:cNvSpPr txBox="1">
              <a:spLocks noChangeArrowheads="1"/>
            </p:cNvSpPr>
            <p:nvPr/>
          </p:nvSpPr>
          <p:spPr bwMode="auto">
            <a:xfrm>
              <a:off x="7924800" y="3429000"/>
              <a:ext cx="381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094"/>
                                        </p:tgtEl>
                                        <p:attrNameLst>
                                          <p:attrName>style.visibility</p:attrName>
                                        </p:attrNameLst>
                                      </p:cBhvr>
                                      <p:to>
                                        <p:strVal val="visible"/>
                                      </p:to>
                                    </p:set>
                                    <p:animEffect transition="in" filter="dissolve">
                                      <p:cBhvr>
                                        <p:cTn id="7" dur="500"/>
                                        <p:tgtEl>
                                          <p:spTgt spid="174094"/>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74095"/>
                                        </p:tgtEl>
                                        <p:attrNameLst>
                                          <p:attrName>style.visibility</p:attrName>
                                        </p:attrNameLst>
                                      </p:cBhvr>
                                      <p:to>
                                        <p:strVal val="visible"/>
                                      </p:to>
                                    </p:set>
                                    <p:anim calcmode="lin" valueType="num">
                                      <p:cBhvr additive="base">
                                        <p:cTn id="10" dur="500" fill="hold"/>
                                        <p:tgtEl>
                                          <p:spTgt spid="174095"/>
                                        </p:tgtEl>
                                        <p:attrNameLst>
                                          <p:attrName>ppt_x</p:attrName>
                                        </p:attrNameLst>
                                      </p:cBhvr>
                                      <p:tavLst>
                                        <p:tav tm="0">
                                          <p:val>
                                            <p:strVal val="1+#ppt_w/2"/>
                                          </p:val>
                                        </p:tav>
                                        <p:tav tm="100000">
                                          <p:val>
                                            <p:strVal val="#ppt_x"/>
                                          </p:val>
                                        </p:tav>
                                      </p:tavLst>
                                    </p:anim>
                                    <p:anim calcmode="lin" valueType="num">
                                      <p:cBhvr additive="base">
                                        <p:cTn id="11" dur="500" fill="hold"/>
                                        <p:tgtEl>
                                          <p:spTgt spid="174095"/>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74096"/>
                                        </p:tgtEl>
                                        <p:attrNameLst>
                                          <p:attrName>style.visibility</p:attrName>
                                        </p:attrNameLst>
                                      </p:cBhvr>
                                      <p:to>
                                        <p:strVal val="visible"/>
                                      </p:to>
                                    </p:set>
                                    <p:animEffect transition="in" filter="dissolve">
                                      <p:cBhvr>
                                        <p:cTn id="16" dur="500"/>
                                        <p:tgtEl>
                                          <p:spTgt spid="174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4" grpId="0" animBg="1"/>
      <p:bldP spid="174095" grpId="0"/>
      <p:bldP spid="174096"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7" name="Text Box 8"/>
          <p:cNvSpPr txBox="1">
            <a:spLocks noChangeArrowheads="1"/>
          </p:cNvSpPr>
          <p:nvPr/>
        </p:nvSpPr>
        <p:spPr bwMode="auto">
          <a:xfrm>
            <a:off x="685800" y="1282460"/>
            <a:ext cx="6705600" cy="2462213"/>
          </a:xfrm>
          <a:prstGeom prst="rect">
            <a:avLst/>
          </a:prstGeom>
          <a:solidFill>
            <a:schemeClr val="bg1"/>
          </a:solidFill>
          <a:ln w="28575">
            <a:solidFill>
              <a:srgbClr val="9999FF"/>
            </a:solidFill>
            <a:miter lim="800000"/>
            <a:headEnd/>
            <a:tailEnd/>
          </a:ln>
          <a:effectLst/>
        </p:spPr>
        <p:txBody>
          <a:bodyPr wrap="square">
            <a:spAutoFit/>
          </a:bodyPr>
          <a:lstStyle/>
          <a:p>
            <a:pPr eaLnBrk="1" hangingPunct="1">
              <a:spcBef>
                <a:spcPct val="50000"/>
              </a:spcBef>
              <a:buFont typeface="Arial" pitchFamily="34" charset="0"/>
              <a:buChar char="•"/>
            </a:pPr>
            <a:r>
              <a:rPr lang="en-US" altLang="zh-CN" sz="2800" b="1" dirty="0">
                <a:ea typeface="宋体" charset="-122"/>
              </a:rPr>
              <a:t>A multiplexer (MUX) </a:t>
            </a:r>
            <a:r>
              <a:rPr lang="en-US" altLang="zh-CN" sz="2800" b="1" dirty="0">
                <a:solidFill>
                  <a:srgbClr val="FF0000"/>
                </a:solidFill>
                <a:ea typeface="宋体" charset="-122"/>
              </a:rPr>
              <a:t>selects one data line from two or more input lines</a:t>
            </a:r>
            <a:r>
              <a:rPr lang="en-US" altLang="zh-CN" sz="2800" b="1" dirty="0">
                <a:ea typeface="宋体" charset="-122"/>
              </a:rPr>
              <a:t> and </a:t>
            </a:r>
            <a:r>
              <a:rPr lang="en-US" altLang="zh-CN" sz="2800" b="1" dirty="0">
                <a:solidFill>
                  <a:srgbClr val="FF0000"/>
                </a:solidFill>
                <a:ea typeface="宋体" charset="-122"/>
              </a:rPr>
              <a:t>routes data from the selected line to the output</a:t>
            </a:r>
            <a:r>
              <a:rPr lang="en-US" altLang="zh-CN" sz="2800" b="1" dirty="0">
                <a:ea typeface="宋体" charset="-122"/>
              </a:rPr>
              <a:t>. </a:t>
            </a:r>
          </a:p>
          <a:p>
            <a:pPr eaLnBrk="1" hangingPunct="1">
              <a:spcBef>
                <a:spcPct val="50000"/>
              </a:spcBef>
              <a:buFont typeface="Arial" pitchFamily="34" charset="0"/>
              <a:buChar char="•"/>
            </a:pPr>
            <a:r>
              <a:rPr lang="en-US" altLang="zh-CN" sz="2800" b="1" dirty="0">
                <a:ea typeface="宋体" charset="-122"/>
              </a:rPr>
              <a:t>The particular data line that is selected is determined by the select inputs. </a:t>
            </a:r>
          </a:p>
        </p:txBody>
      </p:sp>
      <p:sp>
        <p:nvSpPr>
          <p:cNvPr id="52230" name="Rectangle 15"/>
          <p:cNvSpPr>
            <a:spLocks noChangeArrowheads="1"/>
          </p:cNvSpPr>
          <p:nvPr/>
        </p:nvSpPr>
        <p:spPr bwMode="auto">
          <a:xfrm>
            <a:off x="3657600" y="340330"/>
            <a:ext cx="4953000" cy="584775"/>
          </a:xfrm>
          <a:prstGeom prst="rect">
            <a:avLst/>
          </a:prstGeom>
          <a:solidFill>
            <a:srgbClr val="996633"/>
          </a:solidFill>
          <a:ln w="9525">
            <a:solidFill>
              <a:srgbClr val="000000"/>
            </a:solidFill>
            <a:miter lim="800000"/>
            <a:headEnd/>
            <a:tailEnd/>
          </a:ln>
          <a:effectLst/>
        </p:spPr>
        <p:txBody>
          <a:bodyPr wrap="square">
            <a:spAutoFit/>
          </a:bodyPr>
          <a:lstStyle/>
          <a:p>
            <a:pPr algn="ctr" eaLnBrk="1" hangingPunct="1"/>
            <a:r>
              <a:rPr lang="en-US" altLang="zh-CN" sz="3200" b="1" dirty="0">
                <a:solidFill>
                  <a:srgbClr val="FFFF99"/>
                </a:solidFill>
                <a:ea typeface="宋体" charset="-122"/>
              </a:rPr>
              <a:t>Multiplexers</a:t>
            </a:r>
            <a:r>
              <a:rPr lang="zh-CN" altLang="en-US" sz="3200" b="1" dirty="0">
                <a:solidFill>
                  <a:srgbClr val="FFFF99"/>
                </a:solidFill>
                <a:ea typeface="宋体" charset="-122"/>
              </a:rPr>
              <a:t>数字多路器</a:t>
            </a:r>
            <a:endParaRPr lang="en-US" altLang="zh-CN" sz="3200" b="1" dirty="0">
              <a:solidFill>
                <a:srgbClr val="FFFF99"/>
              </a:solidFill>
              <a:ea typeface="宋体" charset="-122"/>
            </a:endParaRPr>
          </a:p>
        </p:txBody>
      </p:sp>
      <p:pic>
        <p:nvPicPr>
          <p:cNvPr id="24" name="Picture 4"/>
          <p:cNvPicPr>
            <a:picLocks noChangeAspect="1" noChangeArrowheads="1"/>
          </p:cNvPicPr>
          <p:nvPr/>
        </p:nvPicPr>
        <p:blipFill>
          <a:blip r:embed="rId4" cstate="print"/>
          <a:srcRect/>
          <a:stretch>
            <a:fillRect/>
          </a:stretch>
        </p:blipFill>
        <p:spPr bwMode="auto">
          <a:xfrm>
            <a:off x="7654926" y="1295400"/>
            <a:ext cx="3851274" cy="4993199"/>
          </a:xfrm>
          <a:prstGeom prst="rect">
            <a:avLst/>
          </a:prstGeom>
          <a:noFill/>
          <a:ln w="28575">
            <a:solidFill>
              <a:srgbClr val="9999FF"/>
            </a:solidFill>
            <a:miter lim="800000"/>
            <a:headEnd/>
            <a:tailEnd/>
          </a:ln>
        </p:spPr>
      </p:pic>
      <p:pic>
        <p:nvPicPr>
          <p:cNvPr id="25" name="Picture 5" descr="11"/>
          <p:cNvPicPr>
            <a:picLocks noChangeAspect="1" noChangeArrowheads="1"/>
          </p:cNvPicPr>
          <p:nvPr/>
        </p:nvPicPr>
        <p:blipFill>
          <a:blip r:embed="rId5" cstate="print">
            <a:lum contrast="18000"/>
            <a:grayscl/>
          </a:blip>
          <a:srcRect/>
          <a:stretch>
            <a:fillRect/>
          </a:stretch>
        </p:blipFill>
        <p:spPr bwMode="auto">
          <a:xfrm>
            <a:off x="1600200" y="4032791"/>
            <a:ext cx="4572000" cy="2286000"/>
          </a:xfrm>
          <a:prstGeom prst="rect">
            <a:avLst/>
          </a:prstGeom>
          <a:noFill/>
          <a:ln w="28575">
            <a:solidFill>
              <a:srgbClr val="9999FF"/>
            </a:solidFill>
            <a:miter lim="800000"/>
            <a:headEnd/>
            <a:tailEnd/>
          </a:ln>
        </p:spPr>
      </p:pic>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1828800"/>
            <a:ext cx="10287000" cy="4038599"/>
          </a:xfrm>
          <a:solidFill>
            <a:schemeClr val="bg1"/>
          </a:solidFill>
          <a:ln w="28575">
            <a:solidFill>
              <a:srgbClr val="9999FF"/>
            </a:solidFill>
          </a:ln>
        </p:spPr>
        <p:txBody>
          <a:bodyPr/>
          <a:lstStyle/>
          <a:p>
            <a:pPr>
              <a:lnSpc>
                <a:spcPct val="150000"/>
              </a:lnSpc>
            </a:pPr>
            <a:r>
              <a:rPr lang="en-US" altLang="zh-CN" sz="2800" b="1" dirty="0">
                <a:ea typeface="宋体" charset="-122"/>
              </a:rPr>
              <a:t>For a </a:t>
            </a:r>
            <a:r>
              <a:rPr lang="en-US" altLang="zh-CN" sz="2800" b="1" dirty="0">
                <a:solidFill>
                  <a:srgbClr val="FF0000"/>
                </a:solidFill>
                <a:ea typeface="宋体" charset="-122"/>
              </a:rPr>
              <a:t>2</a:t>
            </a:r>
            <a:r>
              <a:rPr lang="en-US" altLang="zh-CN" sz="2800" b="1" i="1" baseline="30000" dirty="0">
                <a:solidFill>
                  <a:srgbClr val="FF0000"/>
                </a:solidFill>
                <a:ea typeface="宋体" charset="-122"/>
              </a:rPr>
              <a:t>n</a:t>
            </a:r>
            <a:r>
              <a:rPr lang="en-US" altLang="zh-CN" sz="2800" b="1" dirty="0">
                <a:solidFill>
                  <a:srgbClr val="FF0000"/>
                </a:solidFill>
                <a:ea typeface="宋体" charset="-122"/>
              </a:rPr>
              <a:t>-to-1 multiplexer</a:t>
            </a:r>
            <a:r>
              <a:rPr lang="en-US" altLang="zh-CN" sz="2800" b="1" dirty="0">
                <a:ea typeface="宋体" charset="-122"/>
              </a:rPr>
              <a:t>, there are </a:t>
            </a:r>
            <a:r>
              <a:rPr lang="en-US" altLang="zh-CN" sz="2800" b="1" dirty="0">
                <a:solidFill>
                  <a:srgbClr val="FF0000"/>
                </a:solidFill>
                <a:ea typeface="宋体" charset="-122"/>
              </a:rPr>
              <a:t>2</a:t>
            </a:r>
            <a:r>
              <a:rPr lang="en-US" altLang="zh-CN" sz="2800" b="1" i="1" baseline="30000" dirty="0">
                <a:solidFill>
                  <a:srgbClr val="FF0000"/>
                </a:solidFill>
                <a:ea typeface="宋体" charset="-122"/>
              </a:rPr>
              <a:t>n</a:t>
            </a:r>
            <a:r>
              <a:rPr lang="en-US" altLang="zh-CN" sz="2800" b="1" dirty="0">
                <a:solidFill>
                  <a:srgbClr val="FF0000"/>
                </a:solidFill>
                <a:ea typeface="宋体" charset="-122"/>
              </a:rPr>
              <a:t> data input</a:t>
            </a:r>
            <a:r>
              <a:rPr lang="en-US" altLang="zh-CN" sz="2800" b="1" dirty="0">
                <a:ea typeface="宋体" charset="-122"/>
              </a:rPr>
              <a:t> lines and </a:t>
            </a:r>
            <a:r>
              <a:rPr lang="en-US" altLang="zh-CN" sz="2800" b="1" i="1" dirty="0">
                <a:solidFill>
                  <a:srgbClr val="FF0000"/>
                </a:solidFill>
                <a:ea typeface="宋体" charset="-122"/>
              </a:rPr>
              <a:t>n </a:t>
            </a:r>
            <a:r>
              <a:rPr lang="en-US" altLang="zh-CN" sz="2800" b="1" dirty="0">
                <a:solidFill>
                  <a:srgbClr val="FF0000"/>
                </a:solidFill>
                <a:ea typeface="宋体" charset="-122"/>
              </a:rPr>
              <a:t>selection </a:t>
            </a:r>
            <a:r>
              <a:rPr lang="en-US" altLang="zh-CN" sz="2800" b="1" dirty="0">
                <a:ea typeface="宋体" charset="-122"/>
              </a:rPr>
              <a:t>lines whose bit combination determines which input is selected.</a:t>
            </a:r>
          </a:p>
          <a:p>
            <a:pPr lvl="1">
              <a:lnSpc>
                <a:spcPct val="150000"/>
              </a:lnSpc>
            </a:pPr>
            <a:r>
              <a:rPr lang="en-US" altLang="zh-CN" sz="2800" b="1" dirty="0">
                <a:solidFill>
                  <a:srgbClr val="FF0000"/>
                </a:solidFill>
                <a:ea typeface="宋体" charset="-122"/>
              </a:rPr>
              <a:t>4-to-1</a:t>
            </a:r>
            <a:r>
              <a:rPr lang="zh-CN" altLang="en-US" sz="2800" b="1" dirty="0">
                <a:ea typeface="宋体" charset="-122"/>
              </a:rPr>
              <a:t> </a:t>
            </a:r>
            <a:r>
              <a:rPr lang="en-US" altLang="zh-CN" sz="2800" b="1" dirty="0">
                <a:ea typeface="宋体" charset="-122"/>
              </a:rPr>
              <a:t>Multiplexer needs </a:t>
            </a:r>
            <a:r>
              <a:rPr lang="en-US" altLang="zh-CN" sz="2800" b="1" dirty="0">
                <a:solidFill>
                  <a:srgbClr val="FF0000"/>
                </a:solidFill>
                <a:ea typeface="宋体" charset="-122"/>
              </a:rPr>
              <a:t>2</a:t>
            </a:r>
            <a:r>
              <a:rPr lang="en-US" altLang="zh-CN" sz="2800" b="1" dirty="0">
                <a:ea typeface="宋体" charset="-122"/>
              </a:rPr>
              <a:t> selection lines.</a:t>
            </a:r>
            <a:endParaRPr lang="zh-CN" altLang="en-US" sz="2800" b="1" dirty="0">
              <a:ea typeface="宋体" charset="-122"/>
            </a:endParaRPr>
          </a:p>
          <a:p>
            <a:pPr lvl="1">
              <a:lnSpc>
                <a:spcPct val="150000"/>
              </a:lnSpc>
            </a:pPr>
            <a:r>
              <a:rPr lang="en-US" altLang="zh-CN" sz="2800" b="1" dirty="0">
                <a:solidFill>
                  <a:srgbClr val="FF0000"/>
                </a:solidFill>
                <a:ea typeface="宋体" charset="-122"/>
              </a:rPr>
              <a:t>8-to-1</a:t>
            </a:r>
            <a:r>
              <a:rPr lang="en-US" altLang="zh-CN" sz="2800" b="1" dirty="0">
                <a:ea typeface="宋体" charset="-122"/>
              </a:rPr>
              <a:t> Multiplexer needs </a:t>
            </a:r>
            <a:r>
              <a:rPr lang="en-US" altLang="zh-CN" sz="2800" b="1" dirty="0">
                <a:solidFill>
                  <a:srgbClr val="FF0000"/>
                </a:solidFill>
                <a:ea typeface="宋体" charset="-122"/>
              </a:rPr>
              <a:t>3</a:t>
            </a:r>
            <a:r>
              <a:rPr lang="en-US" altLang="zh-CN" sz="2800" b="1" dirty="0">
                <a:ea typeface="宋体" charset="-122"/>
              </a:rPr>
              <a:t> selection lines.</a:t>
            </a:r>
            <a:endParaRPr lang="zh-CN" altLang="en-US" sz="2800" b="1" dirty="0"/>
          </a:p>
        </p:txBody>
      </p:sp>
      <p:sp>
        <p:nvSpPr>
          <p:cNvPr id="4" name="Rectangle 15"/>
          <p:cNvSpPr>
            <a:spLocks noChangeArrowheads="1"/>
          </p:cNvSpPr>
          <p:nvPr/>
        </p:nvSpPr>
        <p:spPr bwMode="auto">
          <a:xfrm>
            <a:off x="4419600" y="609600"/>
            <a:ext cx="3200400" cy="584775"/>
          </a:xfrm>
          <a:prstGeom prst="rect">
            <a:avLst/>
          </a:prstGeom>
          <a:solidFill>
            <a:srgbClr val="996633"/>
          </a:solidFill>
          <a:ln w="9525">
            <a:solidFill>
              <a:srgbClr val="000000"/>
            </a:solidFill>
            <a:miter lim="800000"/>
            <a:headEnd/>
            <a:tailEnd/>
          </a:ln>
          <a:effectLst/>
        </p:spPr>
        <p:txBody>
          <a:bodyPr wrap="square">
            <a:spAutoFit/>
          </a:bodyPr>
          <a:lstStyle/>
          <a:p>
            <a:pPr algn="ctr" eaLnBrk="1" hangingPunct="1"/>
            <a:r>
              <a:rPr lang="en-US" altLang="zh-CN" sz="3200" b="1" dirty="0">
                <a:solidFill>
                  <a:srgbClr val="FFFF99"/>
                </a:solidFill>
                <a:ea typeface="宋体" charset="-122"/>
              </a:rPr>
              <a:t>Multiplexers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6" name="Rectangle 5"/>
          <p:cNvSpPr>
            <a:spLocks noChangeArrowheads="1"/>
          </p:cNvSpPr>
          <p:nvPr/>
        </p:nvSpPr>
        <p:spPr bwMode="auto">
          <a:xfrm>
            <a:off x="2362200" y="494438"/>
            <a:ext cx="2007281"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a:solidFill>
                  <a:srgbClr val="FFFF99"/>
                </a:solidFill>
                <a:ea typeface="宋体" charset="-122"/>
              </a:rPr>
              <a:t>Full-Adder</a:t>
            </a:r>
          </a:p>
        </p:txBody>
      </p:sp>
      <p:sp>
        <p:nvSpPr>
          <p:cNvPr id="8198" name="WordArt 50"/>
          <p:cNvSpPr>
            <a:spLocks noChangeArrowheads="1" noChangeShapeType="1" noTextEdit="1"/>
          </p:cNvSpPr>
          <p:nvPr/>
        </p:nvSpPr>
        <p:spPr bwMode="auto">
          <a:xfrm>
            <a:off x="728839" y="1848556"/>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10643" name="WordArt 51"/>
          <p:cNvSpPr>
            <a:spLocks noChangeArrowheads="1" noChangeShapeType="1" noTextEdit="1"/>
          </p:cNvSpPr>
          <p:nvPr/>
        </p:nvSpPr>
        <p:spPr bwMode="auto">
          <a:xfrm>
            <a:off x="729897" y="2935171"/>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Solution</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8200" name="Text Box 53"/>
          <p:cNvSpPr txBox="1">
            <a:spLocks noChangeArrowheads="1"/>
          </p:cNvSpPr>
          <p:nvPr/>
        </p:nvSpPr>
        <p:spPr bwMode="auto">
          <a:xfrm>
            <a:off x="2209800" y="1810271"/>
            <a:ext cx="8534400" cy="954107"/>
          </a:xfrm>
          <a:prstGeom prst="rect">
            <a:avLst/>
          </a:prstGeom>
          <a:noFill/>
          <a:ln w="9525">
            <a:noFill/>
            <a:miter lim="800000"/>
            <a:headEnd/>
            <a:tailEnd/>
          </a:ln>
          <a:effectLst/>
        </p:spPr>
        <p:txBody>
          <a:bodyPr wrap="square">
            <a:spAutoFit/>
          </a:bodyPr>
          <a:lstStyle/>
          <a:p>
            <a:pPr>
              <a:spcBef>
                <a:spcPct val="50000"/>
              </a:spcBef>
            </a:pPr>
            <a:r>
              <a:rPr lang="en-US" altLang="zh-CN" sz="2800" dirty="0">
                <a:ea typeface="宋体" charset="-122"/>
              </a:rPr>
              <a:t>For the given inputs, determine the intermediate and final outputs of the full adder.</a:t>
            </a:r>
          </a:p>
        </p:txBody>
      </p:sp>
      <p:sp>
        <p:nvSpPr>
          <p:cNvPr id="110652" name="Text Box 60"/>
          <p:cNvSpPr txBox="1">
            <a:spLocks noChangeArrowheads="1"/>
          </p:cNvSpPr>
          <p:nvPr/>
        </p:nvSpPr>
        <p:spPr bwMode="auto">
          <a:xfrm>
            <a:off x="2214739" y="2823982"/>
            <a:ext cx="8416572" cy="954107"/>
          </a:xfrm>
          <a:prstGeom prst="rect">
            <a:avLst/>
          </a:prstGeom>
          <a:noFill/>
          <a:ln w="9525">
            <a:noFill/>
            <a:miter lim="800000"/>
            <a:headEnd/>
            <a:tailEnd/>
          </a:ln>
          <a:effectLst/>
        </p:spPr>
        <p:txBody>
          <a:bodyPr wrap="square">
            <a:spAutoFit/>
          </a:bodyPr>
          <a:lstStyle/>
          <a:p>
            <a:pPr>
              <a:spcBef>
                <a:spcPct val="50000"/>
              </a:spcBef>
            </a:pPr>
            <a:r>
              <a:rPr lang="en-US" altLang="zh-CN" sz="2800" dirty="0">
                <a:ea typeface="宋体" charset="-122"/>
              </a:rPr>
              <a:t>The first half-adder has inputs of 1 and 0; therefore the Sum =1 and the Carry out = 0.</a:t>
            </a:r>
          </a:p>
        </p:txBody>
      </p:sp>
      <p:sp>
        <p:nvSpPr>
          <p:cNvPr id="110654" name="Text Box 62"/>
          <p:cNvSpPr txBox="1">
            <a:spLocks noChangeArrowheads="1"/>
          </p:cNvSpPr>
          <p:nvPr/>
        </p:nvSpPr>
        <p:spPr bwMode="auto">
          <a:xfrm>
            <a:off x="687211" y="3820250"/>
            <a:ext cx="7467600" cy="954107"/>
          </a:xfrm>
          <a:prstGeom prst="rect">
            <a:avLst/>
          </a:prstGeom>
          <a:noFill/>
          <a:ln w="9525">
            <a:noFill/>
            <a:miter lim="800000"/>
            <a:headEnd/>
            <a:tailEnd/>
          </a:ln>
          <a:effectLst/>
        </p:spPr>
        <p:txBody>
          <a:bodyPr>
            <a:spAutoFit/>
          </a:bodyPr>
          <a:lstStyle/>
          <a:p>
            <a:pPr>
              <a:spcBef>
                <a:spcPct val="50000"/>
              </a:spcBef>
            </a:pPr>
            <a:r>
              <a:rPr lang="en-US" altLang="zh-CN" sz="2800" dirty="0">
                <a:ea typeface="宋体" charset="-122"/>
              </a:rPr>
              <a:t>The second half-adder has inputs of 1 and 1; therefore the Sum = 0 and the Carry out = 1.</a:t>
            </a:r>
          </a:p>
        </p:txBody>
      </p:sp>
      <p:sp>
        <p:nvSpPr>
          <p:cNvPr id="110655" name="Text Box 63"/>
          <p:cNvSpPr txBox="1">
            <a:spLocks noChangeArrowheads="1"/>
          </p:cNvSpPr>
          <p:nvPr/>
        </p:nvSpPr>
        <p:spPr bwMode="auto">
          <a:xfrm>
            <a:off x="699911" y="4876720"/>
            <a:ext cx="6502400" cy="954107"/>
          </a:xfrm>
          <a:prstGeom prst="rect">
            <a:avLst/>
          </a:prstGeom>
          <a:noFill/>
          <a:ln w="9525">
            <a:noFill/>
            <a:miter lim="800000"/>
            <a:headEnd/>
            <a:tailEnd/>
          </a:ln>
          <a:effectLst/>
        </p:spPr>
        <p:txBody>
          <a:bodyPr wrap="square">
            <a:spAutoFit/>
          </a:bodyPr>
          <a:lstStyle/>
          <a:p>
            <a:pPr>
              <a:spcBef>
                <a:spcPct val="50000"/>
              </a:spcBef>
            </a:pPr>
            <a:r>
              <a:rPr lang="en-US" altLang="zh-CN" sz="2800" dirty="0">
                <a:ea typeface="宋体" charset="-122"/>
              </a:rPr>
              <a:t>The OR gate has inputs of 1 and 0, therefore the final carry out = 1.</a:t>
            </a:r>
          </a:p>
        </p:txBody>
      </p:sp>
      <p:grpSp>
        <p:nvGrpSpPr>
          <p:cNvPr id="2" name="组合 1"/>
          <p:cNvGrpSpPr/>
          <p:nvPr/>
        </p:nvGrpSpPr>
        <p:grpSpPr>
          <a:xfrm>
            <a:off x="7506053" y="3640076"/>
            <a:ext cx="4114800" cy="2398834"/>
            <a:chOff x="6096000" y="1295400"/>
            <a:chExt cx="4114800" cy="2398834"/>
          </a:xfrm>
        </p:grpSpPr>
        <p:grpSp>
          <p:nvGrpSpPr>
            <p:cNvPr id="8197" name="Group 52"/>
            <p:cNvGrpSpPr>
              <a:grpSpLocks/>
            </p:cNvGrpSpPr>
            <p:nvPr/>
          </p:nvGrpSpPr>
          <p:grpSpPr bwMode="auto">
            <a:xfrm>
              <a:off x="6324600" y="1295401"/>
              <a:ext cx="3581400" cy="2190750"/>
              <a:chOff x="1028" y="2496"/>
              <a:chExt cx="2256" cy="1380"/>
            </a:xfrm>
          </p:grpSpPr>
          <p:graphicFrame>
            <p:nvGraphicFramePr>
              <p:cNvPr id="8214" name="Object 33"/>
              <p:cNvGraphicFramePr>
                <a:graphicFrameLocks noChangeAspect="1"/>
              </p:cNvGraphicFramePr>
              <p:nvPr/>
            </p:nvGraphicFramePr>
            <p:xfrm>
              <a:off x="1028" y="2496"/>
              <a:ext cx="2256" cy="1380"/>
            </p:xfrm>
            <a:graphic>
              <a:graphicData uri="http://schemas.openxmlformats.org/presentationml/2006/ole">
                <mc:AlternateContent xmlns:mc="http://schemas.openxmlformats.org/markup-compatibility/2006">
                  <mc:Choice xmlns:v="urn:schemas-microsoft-com:vml" Requires="v">
                    <p:oleObj name="CorelDRAW" r:id="rId3" imgW="2134242" imgH="1305357" progId="">
                      <p:embed/>
                    </p:oleObj>
                  </mc:Choice>
                  <mc:Fallback>
                    <p:oleObj name="CorelDRAW" r:id="rId3" imgW="2134242" imgH="1305357" progId="">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 y="2496"/>
                            <a:ext cx="2256" cy="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5" name="Text Box 34"/>
              <p:cNvSpPr txBox="1">
                <a:spLocks noChangeArrowheads="1"/>
              </p:cNvSpPr>
              <p:nvPr/>
            </p:nvSpPr>
            <p:spPr bwMode="auto">
              <a:xfrm>
                <a:off x="1228" y="2592"/>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A</a:t>
                </a:r>
              </a:p>
            </p:txBody>
          </p:sp>
          <p:sp>
            <p:nvSpPr>
              <p:cNvPr id="8216" name="Text Box 35"/>
              <p:cNvSpPr txBox="1">
                <a:spLocks noChangeArrowheads="1"/>
              </p:cNvSpPr>
              <p:nvPr/>
            </p:nvSpPr>
            <p:spPr bwMode="auto">
              <a:xfrm>
                <a:off x="1228" y="2956"/>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B</a:t>
                </a:r>
              </a:p>
            </p:txBody>
          </p:sp>
          <p:sp>
            <p:nvSpPr>
              <p:cNvPr id="8217" name="Text Box 36"/>
              <p:cNvSpPr txBox="1">
                <a:spLocks noChangeArrowheads="1"/>
              </p:cNvSpPr>
              <p:nvPr/>
            </p:nvSpPr>
            <p:spPr bwMode="auto">
              <a:xfrm>
                <a:off x="1392" y="2496"/>
                <a:ext cx="240" cy="25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sp>
            <p:nvSpPr>
              <p:cNvPr id="8218" name="Text Box 37"/>
              <p:cNvSpPr txBox="1">
                <a:spLocks noChangeArrowheads="1"/>
              </p:cNvSpPr>
              <p:nvPr/>
            </p:nvSpPr>
            <p:spPr bwMode="auto">
              <a:xfrm>
                <a:off x="1388" y="2956"/>
                <a:ext cx="432" cy="252"/>
              </a:xfrm>
              <a:prstGeom prst="rect">
                <a:avLst/>
              </a:prstGeom>
              <a:noFill/>
              <a:ln w="9525">
                <a:noFill/>
                <a:miter lim="800000"/>
                <a:headEnd/>
                <a:tailEnd/>
              </a:ln>
              <a:effectLst/>
            </p:spPr>
            <p:txBody>
              <a:bodyPr>
                <a:spAutoFit/>
              </a:bodyPr>
              <a:lstStyle/>
              <a:p>
                <a:pPr>
                  <a:spcBef>
                    <a:spcPct val="50000"/>
                  </a:spcBef>
                </a:pPr>
                <a:r>
                  <a:rPr lang="en-US" altLang="zh-CN" sz="2000" i="1" dirty="0" err="1">
                    <a:latin typeface="Arial" charset="0"/>
                    <a:ea typeface="宋体" charset="-122"/>
                  </a:rPr>
                  <a:t>C</a:t>
                </a:r>
                <a:r>
                  <a:rPr lang="en-US" altLang="zh-CN" sz="2000" baseline="-25000" dirty="0" err="1">
                    <a:latin typeface="Arial" charset="0"/>
                    <a:ea typeface="宋体" charset="-122"/>
                  </a:rPr>
                  <a:t>out</a:t>
                </a:r>
                <a:endParaRPr lang="en-US" altLang="zh-CN" sz="2000" baseline="-25000" dirty="0">
                  <a:latin typeface="Arial" charset="0"/>
                  <a:ea typeface="宋体" charset="-122"/>
                </a:endParaRPr>
              </a:p>
            </p:txBody>
          </p:sp>
          <p:sp>
            <p:nvSpPr>
              <p:cNvPr id="8219" name="Text Box 38"/>
              <p:cNvSpPr txBox="1">
                <a:spLocks noChangeArrowheads="1"/>
              </p:cNvSpPr>
              <p:nvPr/>
            </p:nvSpPr>
            <p:spPr bwMode="auto">
              <a:xfrm>
                <a:off x="1564" y="2572"/>
                <a:ext cx="240" cy="25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grpSp>
            <p:nvGrpSpPr>
              <p:cNvPr id="8220" name="Group 39"/>
              <p:cNvGrpSpPr>
                <a:grpSpLocks/>
              </p:cNvGrpSpPr>
              <p:nvPr/>
            </p:nvGrpSpPr>
            <p:grpSpPr bwMode="auto">
              <a:xfrm>
                <a:off x="2072" y="2496"/>
                <a:ext cx="612" cy="712"/>
                <a:chOff x="2112" y="2496"/>
                <a:chExt cx="612" cy="712"/>
              </a:xfrm>
            </p:grpSpPr>
            <p:sp>
              <p:nvSpPr>
                <p:cNvPr id="8221" name="Text Box 40"/>
                <p:cNvSpPr txBox="1">
                  <a:spLocks noChangeArrowheads="1"/>
                </p:cNvSpPr>
                <p:nvPr/>
              </p:nvSpPr>
              <p:spPr bwMode="auto">
                <a:xfrm>
                  <a:off x="2112" y="2592"/>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A</a:t>
                  </a:r>
                </a:p>
              </p:txBody>
            </p:sp>
            <p:sp>
              <p:nvSpPr>
                <p:cNvPr id="8222" name="Text Box 41"/>
                <p:cNvSpPr txBox="1">
                  <a:spLocks noChangeArrowheads="1"/>
                </p:cNvSpPr>
                <p:nvPr/>
              </p:nvSpPr>
              <p:spPr bwMode="auto">
                <a:xfrm>
                  <a:off x="2112" y="2956"/>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B</a:t>
                  </a:r>
                </a:p>
              </p:txBody>
            </p:sp>
            <p:sp>
              <p:nvSpPr>
                <p:cNvPr id="8223" name="Text Box 42"/>
                <p:cNvSpPr txBox="1">
                  <a:spLocks noChangeArrowheads="1"/>
                </p:cNvSpPr>
                <p:nvPr/>
              </p:nvSpPr>
              <p:spPr bwMode="auto">
                <a:xfrm>
                  <a:off x="2276" y="2496"/>
                  <a:ext cx="240" cy="25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sp>
              <p:nvSpPr>
                <p:cNvPr id="8224" name="Text Box 43"/>
                <p:cNvSpPr txBox="1">
                  <a:spLocks noChangeArrowheads="1"/>
                </p:cNvSpPr>
                <p:nvPr/>
              </p:nvSpPr>
              <p:spPr bwMode="auto">
                <a:xfrm>
                  <a:off x="2292" y="2956"/>
                  <a:ext cx="432" cy="252"/>
                </a:xfrm>
                <a:prstGeom prst="rect">
                  <a:avLst/>
                </a:prstGeom>
                <a:noFill/>
                <a:ln w="9525">
                  <a:noFill/>
                  <a:miter lim="800000"/>
                  <a:headEnd/>
                  <a:tailEnd/>
                </a:ln>
                <a:effectLst/>
              </p:spPr>
              <p:txBody>
                <a:bodyPr>
                  <a:spAutoFit/>
                </a:bodyPr>
                <a:lstStyle/>
                <a:p>
                  <a:pPr>
                    <a:spcBef>
                      <a:spcPct val="50000"/>
                    </a:spcBef>
                  </a:pPr>
                  <a:r>
                    <a:rPr lang="en-US" altLang="zh-CN" sz="2000" i="1" dirty="0" err="1">
                      <a:latin typeface="Arial" charset="0"/>
                      <a:ea typeface="宋体" charset="-122"/>
                    </a:rPr>
                    <a:t>C</a:t>
                  </a:r>
                  <a:r>
                    <a:rPr lang="en-US" altLang="zh-CN" sz="2000" baseline="-25000" dirty="0" err="1">
                      <a:latin typeface="Arial" charset="0"/>
                      <a:ea typeface="宋体" charset="-122"/>
                    </a:rPr>
                    <a:t>out</a:t>
                  </a:r>
                  <a:endParaRPr lang="en-US" altLang="zh-CN" sz="2000" baseline="-25000" dirty="0">
                    <a:latin typeface="Arial" charset="0"/>
                    <a:ea typeface="宋体" charset="-122"/>
                  </a:endParaRPr>
                </a:p>
              </p:txBody>
            </p:sp>
            <p:sp>
              <p:nvSpPr>
                <p:cNvPr id="8225" name="Text Box 44"/>
                <p:cNvSpPr txBox="1">
                  <a:spLocks noChangeArrowheads="1"/>
                </p:cNvSpPr>
                <p:nvPr/>
              </p:nvSpPr>
              <p:spPr bwMode="auto">
                <a:xfrm>
                  <a:off x="2448" y="2572"/>
                  <a:ext cx="240" cy="25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grpSp>
        </p:grpSp>
        <p:sp>
          <p:nvSpPr>
            <p:cNvPr id="8201" name="Text Box 54"/>
            <p:cNvSpPr txBox="1">
              <a:spLocks noChangeArrowheads="1"/>
            </p:cNvSpPr>
            <p:nvPr/>
          </p:nvSpPr>
          <p:spPr bwMode="auto">
            <a:xfrm>
              <a:off x="6096000" y="1447800"/>
              <a:ext cx="3048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sp>
          <p:nvSpPr>
            <p:cNvPr id="8202" name="Text Box 55"/>
            <p:cNvSpPr txBox="1">
              <a:spLocks noChangeArrowheads="1"/>
            </p:cNvSpPr>
            <p:nvPr/>
          </p:nvSpPr>
          <p:spPr bwMode="auto">
            <a:xfrm>
              <a:off x="6705600" y="2571750"/>
              <a:ext cx="3048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sp>
          <p:nvSpPr>
            <p:cNvPr id="8203" name="Text Box 56"/>
            <p:cNvSpPr txBox="1">
              <a:spLocks noChangeArrowheads="1"/>
            </p:cNvSpPr>
            <p:nvPr/>
          </p:nvSpPr>
          <p:spPr bwMode="auto">
            <a:xfrm>
              <a:off x="6096000" y="2057400"/>
              <a:ext cx="3048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10649" name="Text Box 57"/>
            <p:cNvSpPr txBox="1">
              <a:spLocks noChangeArrowheads="1"/>
            </p:cNvSpPr>
            <p:nvPr/>
          </p:nvSpPr>
          <p:spPr bwMode="auto">
            <a:xfrm>
              <a:off x="7467600" y="1352550"/>
              <a:ext cx="3048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sp>
          <p:nvSpPr>
            <p:cNvPr id="110650" name="Text Box 58"/>
            <p:cNvSpPr txBox="1">
              <a:spLocks noChangeArrowheads="1"/>
            </p:cNvSpPr>
            <p:nvPr/>
          </p:nvSpPr>
          <p:spPr bwMode="auto">
            <a:xfrm>
              <a:off x="7467600" y="1930400"/>
              <a:ext cx="3048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10656" name="Text Box 64"/>
            <p:cNvSpPr txBox="1">
              <a:spLocks noChangeArrowheads="1"/>
            </p:cNvSpPr>
            <p:nvPr/>
          </p:nvSpPr>
          <p:spPr bwMode="auto">
            <a:xfrm>
              <a:off x="8839200" y="1925638"/>
              <a:ext cx="3048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1</a:t>
              </a:r>
            </a:p>
          </p:txBody>
        </p:sp>
        <p:sp>
          <p:nvSpPr>
            <p:cNvPr id="110657" name="Text Box 65"/>
            <p:cNvSpPr txBox="1">
              <a:spLocks noChangeArrowheads="1"/>
            </p:cNvSpPr>
            <p:nvPr/>
          </p:nvSpPr>
          <p:spPr bwMode="auto">
            <a:xfrm>
              <a:off x="8839200" y="1316038"/>
              <a:ext cx="3048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0</a:t>
              </a:r>
            </a:p>
          </p:txBody>
        </p:sp>
        <p:sp>
          <p:nvSpPr>
            <p:cNvPr id="110658" name="Text Box 66"/>
            <p:cNvSpPr txBox="1">
              <a:spLocks noChangeArrowheads="1"/>
            </p:cNvSpPr>
            <p:nvPr/>
          </p:nvSpPr>
          <p:spPr bwMode="auto">
            <a:xfrm>
              <a:off x="9677400" y="2894014"/>
              <a:ext cx="304800" cy="400110"/>
            </a:xfrm>
            <a:prstGeom prst="rect">
              <a:avLst/>
            </a:prstGeom>
            <a:noFill/>
            <a:ln w="9525">
              <a:noFill/>
              <a:miter lim="800000"/>
              <a:headEnd/>
              <a:tailEnd/>
            </a:ln>
            <a:effectLst/>
          </p:spPr>
          <p:txBody>
            <a:bodyPr>
              <a:spAutoFit/>
            </a:bodyPr>
            <a:lstStyle/>
            <a:p>
              <a:pPr>
                <a:spcBef>
                  <a:spcPct val="50000"/>
                </a:spcBef>
              </a:pPr>
              <a:r>
                <a:rPr lang="en-US" altLang="zh-CN" sz="2000" dirty="0">
                  <a:solidFill>
                    <a:srgbClr val="FF0000"/>
                  </a:solidFill>
                  <a:ea typeface="宋体" charset="-122"/>
                </a:rPr>
                <a:t>1</a:t>
              </a:r>
            </a:p>
          </p:txBody>
        </p:sp>
        <p:sp>
          <p:nvSpPr>
            <p:cNvPr id="8212" name="Text Box 67"/>
            <p:cNvSpPr txBox="1">
              <a:spLocks noChangeArrowheads="1"/>
            </p:cNvSpPr>
            <p:nvPr/>
          </p:nvSpPr>
          <p:spPr bwMode="auto">
            <a:xfrm>
              <a:off x="9448800" y="1295400"/>
              <a:ext cx="762000" cy="400110"/>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ea typeface="宋体" charset="-122"/>
                </a:rPr>
                <a:t>Sum</a:t>
              </a:r>
            </a:p>
          </p:txBody>
        </p:sp>
        <p:sp>
          <p:nvSpPr>
            <p:cNvPr id="8213" name="Text Box 68"/>
            <p:cNvSpPr txBox="1">
              <a:spLocks noChangeArrowheads="1"/>
            </p:cNvSpPr>
            <p:nvPr/>
          </p:nvSpPr>
          <p:spPr bwMode="auto">
            <a:xfrm>
              <a:off x="9525000" y="3294124"/>
              <a:ext cx="685800" cy="400110"/>
            </a:xfrm>
            <a:prstGeom prst="rect">
              <a:avLst/>
            </a:prstGeom>
            <a:noFill/>
            <a:ln w="9525">
              <a:noFill/>
              <a:miter lim="800000"/>
              <a:headEnd/>
              <a:tailEnd/>
            </a:ln>
            <a:effectLst/>
          </p:spPr>
          <p:txBody>
            <a:bodyPr>
              <a:spAutoFit/>
            </a:bodyPr>
            <a:lstStyle/>
            <a:p>
              <a:pPr>
                <a:spcBef>
                  <a:spcPct val="50000"/>
                </a:spcBef>
              </a:pPr>
              <a:r>
                <a:rPr lang="en-US" altLang="zh-CN" sz="2000" i="1" dirty="0" err="1">
                  <a:solidFill>
                    <a:srgbClr val="FF0000"/>
                  </a:solidFill>
                  <a:latin typeface="Arial" charset="0"/>
                  <a:ea typeface="宋体" charset="-122"/>
                </a:rPr>
                <a:t>C</a:t>
              </a:r>
              <a:r>
                <a:rPr lang="en-US" altLang="zh-CN" sz="2000" baseline="-25000" dirty="0" err="1">
                  <a:solidFill>
                    <a:srgbClr val="FF0000"/>
                  </a:solidFill>
                  <a:latin typeface="Arial" charset="0"/>
                  <a:ea typeface="宋体" charset="-122"/>
                </a:rPr>
                <a:t>out</a:t>
              </a:r>
              <a:endParaRPr lang="en-US" altLang="zh-CN" sz="2000" baseline="-25000" dirty="0">
                <a:solidFill>
                  <a:srgbClr val="FF0000"/>
                </a:solidFill>
                <a:latin typeface="Arial" charset="0"/>
                <a:ea typeface="宋体"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643"/>
                                        </p:tgtEl>
                                        <p:attrNameLst>
                                          <p:attrName>style.visibility</p:attrName>
                                        </p:attrNameLst>
                                      </p:cBhvr>
                                      <p:to>
                                        <p:strVal val="visible"/>
                                      </p:to>
                                    </p:set>
                                    <p:animEffect transition="in" filter="dissolve">
                                      <p:cBhvr>
                                        <p:cTn id="7" dur="500"/>
                                        <p:tgtEl>
                                          <p:spTgt spid="11064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10652"/>
                                        </p:tgtEl>
                                        <p:attrNameLst>
                                          <p:attrName>style.visibility</p:attrName>
                                        </p:attrNameLst>
                                      </p:cBhvr>
                                      <p:to>
                                        <p:strVal val="visible"/>
                                      </p:to>
                                    </p:set>
                                    <p:anim calcmode="lin" valueType="num">
                                      <p:cBhvr additive="base">
                                        <p:cTn id="10" dur="500" fill="hold"/>
                                        <p:tgtEl>
                                          <p:spTgt spid="110652"/>
                                        </p:tgtEl>
                                        <p:attrNameLst>
                                          <p:attrName>ppt_x</p:attrName>
                                        </p:attrNameLst>
                                      </p:cBhvr>
                                      <p:tavLst>
                                        <p:tav tm="0">
                                          <p:val>
                                            <p:strVal val="1+#ppt_w/2"/>
                                          </p:val>
                                        </p:tav>
                                        <p:tav tm="100000">
                                          <p:val>
                                            <p:strVal val="#ppt_x"/>
                                          </p:val>
                                        </p:tav>
                                      </p:tavLst>
                                    </p:anim>
                                    <p:anim calcmode="lin" valueType="num">
                                      <p:cBhvr additive="base">
                                        <p:cTn id="11" dur="500" fill="hold"/>
                                        <p:tgtEl>
                                          <p:spTgt spid="110652"/>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110654"/>
                                        </p:tgtEl>
                                        <p:attrNameLst>
                                          <p:attrName>style.visibility</p:attrName>
                                        </p:attrNameLst>
                                      </p:cBhvr>
                                      <p:to>
                                        <p:strVal val="visible"/>
                                      </p:to>
                                    </p:set>
                                    <p:anim calcmode="lin" valueType="num">
                                      <p:cBhvr additive="base">
                                        <p:cTn id="16" dur="500" fill="hold"/>
                                        <p:tgtEl>
                                          <p:spTgt spid="110654"/>
                                        </p:tgtEl>
                                        <p:attrNameLst>
                                          <p:attrName>ppt_x</p:attrName>
                                        </p:attrNameLst>
                                      </p:cBhvr>
                                      <p:tavLst>
                                        <p:tav tm="0">
                                          <p:val>
                                            <p:strVal val="1+#ppt_w/2"/>
                                          </p:val>
                                        </p:tav>
                                        <p:tav tm="100000">
                                          <p:val>
                                            <p:strVal val="#ppt_x"/>
                                          </p:val>
                                        </p:tav>
                                      </p:tavLst>
                                    </p:anim>
                                    <p:anim calcmode="lin" valueType="num">
                                      <p:cBhvr additive="base">
                                        <p:cTn id="17" dur="500" fill="hold"/>
                                        <p:tgtEl>
                                          <p:spTgt spid="110654"/>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10655"/>
                                        </p:tgtEl>
                                        <p:attrNameLst>
                                          <p:attrName>style.visibility</p:attrName>
                                        </p:attrNameLst>
                                      </p:cBhvr>
                                      <p:to>
                                        <p:strVal val="visible"/>
                                      </p:to>
                                    </p:set>
                                    <p:anim calcmode="lin" valueType="num">
                                      <p:cBhvr additive="base">
                                        <p:cTn id="22" dur="500" fill="hold"/>
                                        <p:tgtEl>
                                          <p:spTgt spid="110655"/>
                                        </p:tgtEl>
                                        <p:attrNameLst>
                                          <p:attrName>ppt_x</p:attrName>
                                        </p:attrNameLst>
                                      </p:cBhvr>
                                      <p:tavLst>
                                        <p:tav tm="0">
                                          <p:val>
                                            <p:strVal val="1+#ppt_w/2"/>
                                          </p:val>
                                        </p:tav>
                                        <p:tav tm="100000">
                                          <p:val>
                                            <p:strVal val="#ppt_x"/>
                                          </p:val>
                                        </p:tav>
                                      </p:tavLst>
                                    </p:anim>
                                    <p:anim calcmode="lin" valueType="num">
                                      <p:cBhvr additive="base">
                                        <p:cTn id="23" dur="500" fill="hold"/>
                                        <p:tgtEl>
                                          <p:spTgt spid="1106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43" grpId="0" animBg="1"/>
      <p:bldP spid="110652" grpId="0"/>
      <p:bldP spid="110654" grpId="0"/>
      <p:bldP spid="110655"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4" name="Rectangle 13"/>
          <p:cNvSpPr>
            <a:spLocks noChangeArrowheads="1"/>
          </p:cNvSpPr>
          <p:nvPr/>
        </p:nvSpPr>
        <p:spPr bwMode="auto">
          <a:xfrm>
            <a:off x="4343400" y="467450"/>
            <a:ext cx="337464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2-1  </a:t>
            </a:r>
            <a:r>
              <a:rPr lang="en-US" altLang="zh-CN" sz="3200" b="1" dirty="0" err="1">
                <a:solidFill>
                  <a:srgbClr val="FFFF99"/>
                </a:solidFill>
                <a:ea typeface="宋体" charset="-122"/>
              </a:rPr>
              <a:t>demultiplexer</a:t>
            </a:r>
            <a:endParaRPr lang="en-US" altLang="zh-CN" sz="3200" b="1" dirty="0">
              <a:solidFill>
                <a:srgbClr val="FFFF99"/>
              </a:solidFill>
              <a:ea typeface="宋体" charset="-122"/>
            </a:endParaRPr>
          </a:p>
        </p:txBody>
      </p:sp>
      <p:pic>
        <p:nvPicPr>
          <p:cNvPr id="12" name="Picture 4"/>
          <p:cNvPicPr>
            <a:picLocks noChangeAspect="1" noChangeArrowheads="1"/>
          </p:cNvPicPr>
          <p:nvPr/>
        </p:nvPicPr>
        <p:blipFill>
          <a:blip r:embed="rId4" cstate="print"/>
          <a:srcRect/>
          <a:stretch>
            <a:fillRect/>
          </a:stretch>
        </p:blipFill>
        <p:spPr bwMode="auto">
          <a:xfrm>
            <a:off x="1344613" y="2560637"/>
            <a:ext cx="4751387" cy="2200275"/>
          </a:xfrm>
          <a:prstGeom prst="rect">
            <a:avLst/>
          </a:prstGeom>
          <a:noFill/>
          <a:ln w="9525">
            <a:noFill/>
            <a:miter lim="800000"/>
            <a:headEnd/>
            <a:tailEnd/>
          </a:ln>
        </p:spPr>
      </p:pic>
      <p:sp>
        <p:nvSpPr>
          <p:cNvPr id="13" name="Text Box 5"/>
          <p:cNvSpPr txBox="1">
            <a:spLocks noChangeArrowheads="1"/>
          </p:cNvSpPr>
          <p:nvPr/>
        </p:nvSpPr>
        <p:spPr bwMode="auto">
          <a:xfrm>
            <a:off x="2563813" y="1987549"/>
            <a:ext cx="1720851" cy="369332"/>
          </a:xfrm>
          <a:prstGeom prst="rect">
            <a:avLst/>
          </a:prstGeom>
          <a:noFill/>
          <a:ln w="9525">
            <a:noFill/>
            <a:miter lim="800000"/>
            <a:headEnd/>
            <a:tailEnd/>
          </a:ln>
        </p:spPr>
        <p:txBody>
          <a:bodyPr wrap="square">
            <a:spAutoFit/>
          </a:bodyPr>
          <a:lstStyle/>
          <a:p>
            <a:pPr eaLnBrk="0" hangingPunct="0">
              <a:spcBef>
                <a:spcPct val="50000"/>
              </a:spcBef>
            </a:pPr>
            <a:r>
              <a:rPr lang="en-US" altLang="zh-CN" sz="1800" b="1" dirty="0">
                <a:solidFill>
                  <a:schemeClr val="tx2"/>
                </a:solidFill>
                <a:latin typeface="Verdana" pitchFamily="34" charset="0"/>
                <a:ea typeface="宋体" pitchFamily="2" charset="-122"/>
              </a:rPr>
              <a:t>Truth table</a:t>
            </a:r>
            <a:endParaRPr lang="zh-CN" altLang="en-US" sz="1800" b="1" dirty="0">
              <a:solidFill>
                <a:schemeClr val="tx2"/>
              </a:solidFill>
              <a:latin typeface="Verdana" pitchFamily="34" charset="0"/>
              <a:ea typeface="宋体" pitchFamily="2" charset="-122"/>
            </a:endParaRPr>
          </a:p>
        </p:txBody>
      </p:sp>
      <p:grpSp>
        <p:nvGrpSpPr>
          <p:cNvPr id="14" name="Group 6"/>
          <p:cNvGrpSpPr>
            <a:grpSpLocks/>
          </p:cNvGrpSpPr>
          <p:nvPr/>
        </p:nvGrpSpPr>
        <p:grpSpPr bwMode="auto">
          <a:xfrm>
            <a:off x="3294063" y="3382962"/>
            <a:ext cx="1577975" cy="720725"/>
            <a:chOff x="1642" y="2132"/>
            <a:chExt cx="1060" cy="454"/>
          </a:xfrm>
        </p:grpSpPr>
        <p:sp>
          <p:nvSpPr>
            <p:cNvPr id="15" name="Oval 7"/>
            <p:cNvSpPr>
              <a:spLocks noChangeArrowheads="1"/>
            </p:cNvSpPr>
            <p:nvPr/>
          </p:nvSpPr>
          <p:spPr bwMode="auto">
            <a:xfrm>
              <a:off x="1642" y="2218"/>
              <a:ext cx="312" cy="368"/>
            </a:xfrm>
            <a:prstGeom prst="ellipse">
              <a:avLst/>
            </a:prstGeom>
            <a:noFill/>
            <a:ln w="38100">
              <a:solidFill>
                <a:srgbClr val="FF0000"/>
              </a:solidFill>
              <a:round/>
              <a:headEnd/>
              <a:tailEnd/>
            </a:ln>
          </p:spPr>
          <p:txBody>
            <a:bodyPr wrap="none" anchor="ctr"/>
            <a:lstStyle/>
            <a:p>
              <a:endParaRPr lang="zh-CN" altLang="en-US"/>
            </a:p>
          </p:txBody>
        </p:sp>
        <p:sp>
          <p:nvSpPr>
            <p:cNvPr id="16" name="Oval 8"/>
            <p:cNvSpPr>
              <a:spLocks noChangeArrowheads="1"/>
            </p:cNvSpPr>
            <p:nvPr/>
          </p:nvSpPr>
          <p:spPr bwMode="auto">
            <a:xfrm>
              <a:off x="2390" y="2218"/>
              <a:ext cx="312" cy="368"/>
            </a:xfrm>
            <a:prstGeom prst="ellipse">
              <a:avLst/>
            </a:prstGeom>
            <a:noFill/>
            <a:ln w="38100">
              <a:solidFill>
                <a:srgbClr val="FF0000"/>
              </a:solidFill>
              <a:round/>
              <a:headEnd/>
              <a:tailEnd/>
            </a:ln>
          </p:spPr>
          <p:txBody>
            <a:bodyPr wrap="none" anchor="ctr"/>
            <a:lstStyle/>
            <a:p>
              <a:endParaRPr lang="zh-CN" altLang="en-US"/>
            </a:p>
          </p:txBody>
        </p:sp>
        <p:sp>
          <p:nvSpPr>
            <p:cNvPr id="17" name="Freeform 9"/>
            <p:cNvSpPr>
              <a:spLocks/>
            </p:cNvSpPr>
            <p:nvPr/>
          </p:nvSpPr>
          <p:spPr bwMode="auto">
            <a:xfrm>
              <a:off x="1784" y="2132"/>
              <a:ext cx="766" cy="85"/>
            </a:xfrm>
            <a:custGeom>
              <a:avLst/>
              <a:gdLst>
                <a:gd name="T0" fmla="*/ 0 w 766"/>
                <a:gd name="T1" fmla="*/ 6 h 203"/>
                <a:gd name="T2" fmla="*/ 454 w 766"/>
                <a:gd name="T3" fmla="*/ 0 h 203"/>
                <a:gd name="T4" fmla="*/ 766 w 766"/>
                <a:gd name="T5" fmla="*/ 5 h 203"/>
                <a:gd name="T6" fmla="*/ 0 60000 65536"/>
                <a:gd name="T7" fmla="*/ 0 60000 65536"/>
                <a:gd name="T8" fmla="*/ 0 60000 65536"/>
                <a:gd name="T9" fmla="*/ 0 w 766"/>
                <a:gd name="T10" fmla="*/ 0 h 203"/>
                <a:gd name="T11" fmla="*/ 766 w 766"/>
                <a:gd name="T12" fmla="*/ 203 h 203"/>
              </a:gdLst>
              <a:ahLst/>
              <a:cxnLst>
                <a:cxn ang="T6">
                  <a:pos x="T0" y="T1"/>
                </a:cxn>
                <a:cxn ang="T7">
                  <a:pos x="T2" y="T3"/>
                </a:cxn>
                <a:cxn ang="T8">
                  <a:pos x="T4" y="T5"/>
                </a:cxn>
              </a:cxnLst>
              <a:rect l="T9" t="T10" r="T11" b="T12"/>
              <a:pathLst>
                <a:path w="766" h="203">
                  <a:moveTo>
                    <a:pt x="0" y="203"/>
                  </a:moveTo>
                  <a:cubicBezTo>
                    <a:pt x="163" y="106"/>
                    <a:pt x="326" y="10"/>
                    <a:pt x="454" y="5"/>
                  </a:cubicBezTo>
                  <a:cubicBezTo>
                    <a:pt x="582" y="0"/>
                    <a:pt x="714" y="147"/>
                    <a:pt x="766" y="175"/>
                  </a:cubicBezTo>
                </a:path>
              </a:pathLst>
            </a:custGeom>
            <a:noFill/>
            <a:ln w="38100">
              <a:solidFill>
                <a:srgbClr val="FF3300"/>
              </a:solidFill>
              <a:round/>
              <a:headEnd/>
              <a:tailEnd/>
            </a:ln>
          </p:spPr>
          <p:txBody>
            <a:bodyPr/>
            <a:lstStyle/>
            <a:p>
              <a:endParaRPr lang="zh-CN" altLang="en-US"/>
            </a:p>
          </p:txBody>
        </p:sp>
      </p:grpSp>
      <p:grpSp>
        <p:nvGrpSpPr>
          <p:cNvPr id="18" name="Group 10"/>
          <p:cNvGrpSpPr>
            <a:grpSpLocks/>
          </p:cNvGrpSpPr>
          <p:nvPr/>
        </p:nvGrpSpPr>
        <p:grpSpPr bwMode="auto">
          <a:xfrm>
            <a:off x="3736975" y="3976687"/>
            <a:ext cx="1135063" cy="892175"/>
            <a:chOff x="2075" y="2619"/>
            <a:chExt cx="805" cy="562"/>
          </a:xfrm>
        </p:grpSpPr>
        <p:sp>
          <p:nvSpPr>
            <p:cNvPr id="19" name="Oval 11"/>
            <p:cNvSpPr>
              <a:spLocks noChangeArrowheads="1"/>
            </p:cNvSpPr>
            <p:nvPr/>
          </p:nvSpPr>
          <p:spPr bwMode="auto">
            <a:xfrm>
              <a:off x="2075" y="2619"/>
              <a:ext cx="312" cy="368"/>
            </a:xfrm>
            <a:prstGeom prst="ellipse">
              <a:avLst/>
            </a:prstGeom>
            <a:noFill/>
            <a:ln w="38100">
              <a:solidFill>
                <a:srgbClr val="0000FF"/>
              </a:solidFill>
              <a:round/>
              <a:headEnd/>
              <a:tailEnd/>
            </a:ln>
          </p:spPr>
          <p:txBody>
            <a:bodyPr wrap="none" anchor="ctr"/>
            <a:lstStyle/>
            <a:p>
              <a:endParaRPr lang="zh-CN" altLang="en-US"/>
            </a:p>
          </p:txBody>
        </p:sp>
        <p:sp>
          <p:nvSpPr>
            <p:cNvPr id="20" name="Oval 12"/>
            <p:cNvSpPr>
              <a:spLocks noChangeArrowheads="1"/>
            </p:cNvSpPr>
            <p:nvPr/>
          </p:nvSpPr>
          <p:spPr bwMode="auto">
            <a:xfrm>
              <a:off x="2568" y="2619"/>
              <a:ext cx="312" cy="368"/>
            </a:xfrm>
            <a:prstGeom prst="ellipse">
              <a:avLst/>
            </a:prstGeom>
            <a:noFill/>
            <a:ln w="38100">
              <a:solidFill>
                <a:srgbClr val="0000FF"/>
              </a:solidFill>
              <a:round/>
              <a:headEnd/>
              <a:tailEnd/>
            </a:ln>
          </p:spPr>
          <p:txBody>
            <a:bodyPr wrap="none" anchor="ctr"/>
            <a:lstStyle/>
            <a:p>
              <a:endParaRPr lang="zh-CN" altLang="en-US"/>
            </a:p>
          </p:txBody>
        </p:sp>
        <p:sp>
          <p:nvSpPr>
            <p:cNvPr id="21" name="Freeform 13"/>
            <p:cNvSpPr>
              <a:spLocks/>
            </p:cNvSpPr>
            <p:nvPr/>
          </p:nvSpPr>
          <p:spPr bwMode="auto">
            <a:xfrm rot="10800000">
              <a:off x="2245" y="2982"/>
              <a:ext cx="465" cy="199"/>
            </a:xfrm>
            <a:custGeom>
              <a:avLst/>
              <a:gdLst>
                <a:gd name="T0" fmla="*/ 0 w 766"/>
                <a:gd name="T1" fmla="*/ 187 h 203"/>
                <a:gd name="T2" fmla="*/ 62 w 766"/>
                <a:gd name="T3" fmla="*/ 5 h 203"/>
                <a:gd name="T4" fmla="*/ 104 w 766"/>
                <a:gd name="T5" fmla="*/ 163 h 203"/>
                <a:gd name="T6" fmla="*/ 0 60000 65536"/>
                <a:gd name="T7" fmla="*/ 0 60000 65536"/>
                <a:gd name="T8" fmla="*/ 0 60000 65536"/>
                <a:gd name="T9" fmla="*/ 0 w 766"/>
                <a:gd name="T10" fmla="*/ 0 h 203"/>
                <a:gd name="T11" fmla="*/ 766 w 766"/>
                <a:gd name="T12" fmla="*/ 203 h 203"/>
              </a:gdLst>
              <a:ahLst/>
              <a:cxnLst>
                <a:cxn ang="T6">
                  <a:pos x="T0" y="T1"/>
                </a:cxn>
                <a:cxn ang="T7">
                  <a:pos x="T2" y="T3"/>
                </a:cxn>
                <a:cxn ang="T8">
                  <a:pos x="T4" y="T5"/>
                </a:cxn>
              </a:cxnLst>
              <a:rect l="T9" t="T10" r="T11" b="T12"/>
              <a:pathLst>
                <a:path w="766" h="203">
                  <a:moveTo>
                    <a:pt x="0" y="203"/>
                  </a:moveTo>
                  <a:cubicBezTo>
                    <a:pt x="163" y="106"/>
                    <a:pt x="326" y="10"/>
                    <a:pt x="454" y="5"/>
                  </a:cubicBezTo>
                  <a:cubicBezTo>
                    <a:pt x="582" y="0"/>
                    <a:pt x="714" y="147"/>
                    <a:pt x="766" y="175"/>
                  </a:cubicBezTo>
                </a:path>
              </a:pathLst>
            </a:custGeom>
            <a:noFill/>
            <a:ln w="38100">
              <a:solidFill>
                <a:srgbClr val="0000FF"/>
              </a:solidFill>
              <a:round/>
              <a:headEnd/>
              <a:tailEnd/>
            </a:ln>
          </p:spPr>
          <p:txBody>
            <a:bodyPr/>
            <a:lstStyle/>
            <a:p>
              <a:endParaRPr lang="zh-CN" altLang="en-US"/>
            </a:p>
          </p:txBody>
        </p:sp>
      </p:grpSp>
      <p:grpSp>
        <p:nvGrpSpPr>
          <p:cNvPr id="22" name="Group 15"/>
          <p:cNvGrpSpPr>
            <a:grpSpLocks/>
          </p:cNvGrpSpPr>
          <p:nvPr/>
        </p:nvGrpSpPr>
        <p:grpSpPr bwMode="auto">
          <a:xfrm>
            <a:off x="3294063" y="1987549"/>
            <a:ext cx="4070349" cy="1352550"/>
            <a:chOff x="1642" y="1253"/>
            <a:chExt cx="2564" cy="852"/>
          </a:xfrm>
        </p:grpSpPr>
        <p:sp>
          <p:nvSpPr>
            <p:cNvPr id="23" name="AutoShape 16"/>
            <p:cNvSpPr>
              <a:spLocks noChangeArrowheads="1"/>
            </p:cNvSpPr>
            <p:nvPr/>
          </p:nvSpPr>
          <p:spPr bwMode="auto">
            <a:xfrm>
              <a:off x="1642" y="1821"/>
              <a:ext cx="613" cy="284"/>
            </a:xfrm>
            <a:prstGeom prst="wedgeRoundRectCallout">
              <a:avLst>
                <a:gd name="adj1" fmla="val 106769"/>
                <a:gd name="adj2" fmla="val -173241"/>
                <a:gd name="adj3" fmla="val 16667"/>
              </a:avLst>
            </a:prstGeom>
            <a:noFill/>
            <a:ln w="38100">
              <a:solidFill>
                <a:srgbClr val="FF6600"/>
              </a:solidFill>
              <a:miter lim="800000"/>
              <a:headEnd/>
              <a:tailEnd/>
            </a:ln>
          </p:spPr>
          <p:txBody>
            <a:bodyPr/>
            <a:lstStyle/>
            <a:p>
              <a:pPr algn="ctr" eaLnBrk="0" hangingPunct="0"/>
              <a:endParaRPr lang="zh-CN" altLang="zh-CN" b="1">
                <a:latin typeface="Times New Roman" charset="0"/>
                <a:ea typeface="宋体" pitchFamily="2" charset="-122"/>
              </a:endParaRPr>
            </a:p>
          </p:txBody>
        </p:sp>
        <p:sp>
          <p:nvSpPr>
            <p:cNvPr id="24" name="Text Box 17"/>
            <p:cNvSpPr txBox="1">
              <a:spLocks noChangeArrowheads="1"/>
            </p:cNvSpPr>
            <p:nvPr/>
          </p:nvSpPr>
          <p:spPr bwMode="auto">
            <a:xfrm>
              <a:off x="2718" y="1253"/>
              <a:ext cx="1488" cy="291"/>
            </a:xfrm>
            <a:prstGeom prst="rect">
              <a:avLst/>
            </a:prstGeom>
            <a:noFill/>
            <a:ln w="9525">
              <a:noFill/>
              <a:miter lim="800000"/>
              <a:headEnd/>
              <a:tailEnd/>
            </a:ln>
          </p:spPr>
          <p:txBody>
            <a:bodyPr wrap="square">
              <a:spAutoFit/>
            </a:bodyPr>
            <a:lstStyle/>
            <a:p>
              <a:pPr eaLnBrk="0" hangingPunct="0">
                <a:spcBef>
                  <a:spcPct val="50000"/>
                </a:spcBef>
              </a:pPr>
              <a:r>
                <a:rPr lang="en-US" altLang="zh-CN" b="1" dirty="0">
                  <a:solidFill>
                    <a:srgbClr val="FF9900"/>
                  </a:solidFill>
                  <a:latin typeface="Times New Roman" charset="0"/>
                  <a:ea typeface="宋体" pitchFamily="2" charset="-122"/>
                </a:rPr>
                <a:t>Input</a:t>
              </a:r>
              <a:r>
                <a:rPr lang="zh-CN" altLang="en-US" b="1" dirty="0">
                  <a:solidFill>
                    <a:srgbClr val="FF9900"/>
                  </a:solidFill>
                  <a:latin typeface="Times New Roman" charset="0"/>
                  <a:ea typeface="宋体" pitchFamily="2" charset="-122"/>
                </a:rPr>
                <a:t>（</a:t>
              </a:r>
              <a:r>
                <a:rPr lang="en-US" altLang="zh-CN" b="1" dirty="0">
                  <a:solidFill>
                    <a:srgbClr val="FF9900"/>
                  </a:solidFill>
                  <a:latin typeface="Times New Roman" charset="0"/>
                  <a:ea typeface="宋体" pitchFamily="2" charset="-122"/>
                </a:rPr>
                <a:t>2lines</a:t>
              </a:r>
              <a:r>
                <a:rPr lang="zh-CN" altLang="en-US" b="1" dirty="0">
                  <a:solidFill>
                    <a:srgbClr val="FF9900"/>
                  </a:solidFill>
                  <a:latin typeface="Times New Roman" charset="0"/>
                  <a:ea typeface="宋体" pitchFamily="2" charset="-122"/>
                </a:rPr>
                <a:t>）</a:t>
              </a:r>
            </a:p>
          </p:txBody>
        </p:sp>
      </p:grpSp>
      <p:sp>
        <p:nvSpPr>
          <p:cNvPr id="25" name="AutoShape 18"/>
          <p:cNvSpPr>
            <a:spLocks noChangeArrowheads="1"/>
          </p:cNvSpPr>
          <p:nvPr/>
        </p:nvSpPr>
        <p:spPr bwMode="auto">
          <a:xfrm>
            <a:off x="6175374" y="3340100"/>
            <a:ext cx="388938" cy="401637"/>
          </a:xfrm>
          <a:prstGeom prst="rightArrow">
            <a:avLst>
              <a:gd name="adj1" fmla="val 50000"/>
              <a:gd name="adj2" fmla="val 25000"/>
            </a:avLst>
          </a:prstGeom>
          <a:solidFill>
            <a:srgbClr val="0000FF"/>
          </a:solidFill>
          <a:ln w="9525">
            <a:solidFill>
              <a:srgbClr val="0000FF"/>
            </a:solidFill>
            <a:miter lim="800000"/>
            <a:headEnd/>
            <a:tailEnd/>
          </a:ln>
        </p:spPr>
        <p:txBody>
          <a:bodyPr wrap="none" anchor="ctr"/>
          <a:lstStyle/>
          <a:p>
            <a:endParaRPr lang="zh-CN" altLang="en-US"/>
          </a:p>
        </p:txBody>
      </p:sp>
      <p:grpSp>
        <p:nvGrpSpPr>
          <p:cNvPr id="26" name="Group 19"/>
          <p:cNvGrpSpPr>
            <a:grpSpLocks/>
          </p:cNvGrpSpPr>
          <p:nvPr/>
        </p:nvGrpSpPr>
        <p:grpSpPr bwMode="auto">
          <a:xfrm>
            <a:off x="7467600" y="5006974"/>
            <a:ext cx="2928937" cy="776288"/>
            <a:chOff x="3757" y="2983"/>
            <a:chExt cx="1845" cy="489"/>
          </a:xfrm>
        </p:grpSpPr>
        <p:sp>
          <p:nvSpPr>
            <p:cNvPr id="27" name="Rectangle 20"/>
            <p:cNvSpPr>
              <a:spLocks noChangeArrowheads="1"/>
            </p:cNvSpPr>
            <p:nvPr/>
          </p:nvSpPr>
          <p:spPr bwMode="auto">
            <a:xfrm>
              <a:off x="4403" y="3172"/>
              <a:ext cx="1199" cy="288"/>
            </a:xfrm>
            <a:prstGeom prst="rect">
              <a:avLst/>
            </a:prstGeom>
            <a:noFill/>
            <a:ln w="19050">
              <a:solidFill>
                <a:schemeClr val="tx1"/>
              </a:solidFill>
              <a:miter lim="800000"/>
              <a:headEnd/>
              <a:tailEnd/>
            </a:ln>
          </p:spPr>
          <p:txBody>
            <a:bodyPr anchor="ctr">
              <a:spAutoFit/>
            </a:bodyPr>
            <a:lstStyle/>
            <a:p>
              <a:endParaRPr lang="zh-CN" altLang="en-US"/>
            </a:p>
          </p:txBody>
        </p:sp>
        <p:sp>
          <p:nvSpPr>
            <p:cNvPr id="28" name="Line 21"/>
            <p:cNvSpPr>
              <a:spLocks noChangeShapeType="1"/>
            </p:cNvSpPr>
            <p:nvPr/>
          </p:nvSpPr>
          <p:spPr bwMode="auto">
            <a:xfrm>
              <a:off x="5017" y="3172"/>
              <a:ext cx="0" cy="288"/>
            </a:xfrm>
            <a:prstGeom prst="line">
              <a:avLst/>
            </a:prstGeom>
            <a:noFill/>
            <a:ln w="19050">
              <a:solidFill>
                <a:schemeClr val="tx1"/>
              </a:solidFill>
              <a:round/>
              <a:headEnd/>
              <a:tailEnd/>
            </a:ln>
          </p:spPr>
          <p:txBody>
            <a:bodyPr anchor="ctr">
              <a:spAutoFit/>
            </a:bodyPr>
            <a:lstStyle/>
            <a:p>
              <a:endParaRPr lang="zh-CN" altLang="en-US"/>
            </a:p>
          </p:txBody>
        </p:sp>
        <p:sp>
          <p:nvSpPr>
            <p:cNvPr id="29" name="Text Box 22"/>
            <p:cNvSpPr txBox="1">
              <a:spLocks noChangeArrowheads="1"/>
            </p:cNvSpPr>
            <p:nvPr/>
          </p:nvSpPr>
          <p:spPr bwMode="auto">
            <a:xfrm>
              <a:off x="4607" y="2983"/>
              <a:ext cx="144" cy="139"/>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1600" b="1">
                  <a:latin typeface="Times New Roman" charset="0"/>
                  <a:ea typeface="宋体-方正超大字符集" pitchFamily="65" charset="-122"/>
                </a:rPr>
                <a:t>0</a:t>
              </a:r>
            </a:p>
          </p:txBody>
        </p:sp>
        <p:sp>
          <p:nvSpPr>
            <p:cNvPr id="30" name="Text Box 23"/>
            <p:cNvSpPr txBox="1">
              <a:spLocks noChangeArrowheads="1"/>
            </p:cNvSpPr>
            <p:nvPr/>
          </p:nvSpPr>
          <p:spPr bwMode="auto">
            <a:xfrm>
              <a:off x="5202" y="2983"/>
              <a:ext cx="144" cy="139"/>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1600" b="1">
                  <a:latin typeface="Times New Roman" charset="0"/>
                  <a:ea typeface="宋体-方正超大字符集" pitchFamily="65" charset="-122"/>
                </a:rPr>
                <a:t>1</a:t>
              </a:r>
            </a:p>
          </p:txBody>
        </p:sp>
        <p:sp>
          <p:nvSpPr>
            <p:cNvPr id="31" name="Text Box 24"/>
            <p:cNvSpPr txBox="1">
              <a:spLocks noChangeArrowheads="1"/>
            </p:cNvSpPr>
            <p:nvPr/>
          </p:nvSpPr>
          <p:spPr bwMode="auto">
            <a:xfrm>
              <a:off x="3757" y="3243"/>
              <a:ext cx="597" cy="139"/>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1600" b="1" i="1">
                  <a:latin typeface="Times New Roman" charset="0"/>
                  <a:ea typeface="宋体-方正超大字符集" pitchFamily="65" charset="-122"/>
                </a:rPr>
                <a:t>Select</a:t>
              </a:r>
            </a:p>
          </p:txBody>
        </p:sp>
        <p:sp>
          <p:nvSpPr>
            <p:cNvPr id="32" name="Text Box 25"/>
            <p:cNvSpPr txBox="1">
              <a:spLocks noChangeArrowheads="1"/>
            </p:cNvSpPr>
            <p:nvPr/>
          </p:nvSpPr>
          <p:spPr bwMode="auto">
            <a:xfrm>
              <a:off x="4553" y="3181"/>
              <a:ext cx="348" cy="291"/>
            </a:xfrm>
            <a:prstGeom prst="rect">
              <a:avLst/>
            </a:prstGeom>
            <a:noFill/>
            <a:ln w="9525">
              <a:noFill/>
              <a:miter lim="800000"/>
              <a:headEnd/>
              <a:tailEnd/>
            </a:ln>
          </p:spPr>
          <p:txBody>
            <a:bodyPr>
              <a:spAutoFit/>
            </a:bodyPr>
            <a:lstStyle/>
            <a:p>
              <a:pPr eaLnBrk="0" hangingPunct="0">
                <a:spcBef>
                  <a:spcPct val="50000"/>
                </a:spcBef>
              </a:pPr>
              <a:r>
                <a:rPr lang="en-US" altLang="zh-CN" b="1">
                  <a:latin typeface="Times New Roman" charset="0"/>
                  <a:ea typeface="宋体" pitchFamily="2" charset="-122"/>
                </a:rPr>
                <a:t>D</a:t>
              </a:r>
              <a:r>
                <a:rPr lang="en-US" altLang="zh-CN" b="1" baseline="-25000">
                  <a:latin typeface="Times New Roman" charset="0"/>
                  <a:ea typeface="宋体" pitchFamily="2" charset="-122"/>
                </a:rPr>
                <a:t>0</a:t>
              </a:r>
            </a:p>
          </p:txBody>
        </p:sp>
        <p:sp>
          <p:nvSpPr>
            <p:cNvPr id="33" name="Text Box 26"/>
            <p:cNvSpPr txBox="1">
              <a:spLocks noChangeArrowheads="1"/>
            </p:cNvSpPr>
            <p:nvPr/>
          </p:nvSpPr>
          <p:spPr bwMode="auto">
            <a:xfrm>
              <a:off x="5148" y="3181"/>
              <a:ext cx="348" cy="291"/>
            </a:xfrm>
            <a:prstGeom prst="rect">
              <a:avLst/>
            </a:prstGeom>
            <a:noFill/>
            <a:ln w="9525">
              <a:noFill/>
              <a:miter lim="800000"/>
              <a:headEnd/>
              <a:tailEnd/>
            </a:ln>
          </p:spPr>
          <p:txBody>
            <a:bodyPr>
              <a:spAutoFit/>
            </a:bodyPr>
            <a:lstStyle/>
            <a:p>
              <a:pPr eaLnBrk="0" hangingPunct="0">
                <a:spcBef>
                  <a:spcPct val="50000"/>
                </a:spcBef>
              </a:pPr>
              <a:r>
                <a:rPr lang="en-US" altLang="zh-CN" b="1">
                  <a:latin typeface="Times New Roman" charset="0"/>
                  <a:ea typeface="宋体" pitchFamily="2" charset="-122"/>
                </a:rPr>
                <a:t>D</a:t>
              </a:r>
              <a:r>
                <a:rPr lang="en-US" altLang="zh-CN" b="1" baseline="-25000">
                  <a:latin typeface="Times New Roman" charset="0"/>
                  <a:ea typeface="宋体" pitchFamily="2" charset="-122"/>
                </a:rPr>
                <a:t>1</a:t>
              </a:r>
            </a:p>
          </p:txBody>
        </p:sp>
      </p:grpSp>
      <p:pic>
        <p:nvPicPr>
          <p:cNvPr id="34" name="Picture 27"/>
          <p:cNvPicPr>
            <a:picLocks noChangeAspect="1" noChangeArrowheads="1"/>
          </p:cNvPicPr>
          <p:nvPr/>
        </p:nvPicPr>
        <p:blipFill>
          <a:blip r:embed="rId5" cstate="print"/>
          <a:srcRect/>
          <a:stretch>
            <a:fillRect/>
          </a:stretch>
        </p:blipFill>
        <p:spPr bwMode="auto">
          <a:xfrm>
            <a:off x="7094296" y="2433636"/>
            <a:ext cx="4074008" cy="2127251"/>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1000" fill="hold"/>
                                        <p:tgtEl>
                                          <p:spTgt spid="25"/>
                                        </p:tgtEl>
                                        <p:attrNameLst>
                                          <p:attrName>ppt_x</p:attrName>
                                        </p:attrNameLst>
                                      </p:cBhvr>
                                      <p:tavLst>
                                        <p:tav tm="0">
                                          <p:val>
                                            <p:strVal val="#ppt_x-.2"/>
                                          </p:val>
                                        </p:tav>
                                        <p:tav tm="100000">
                                          <p:val>
                                            <p:strVal val="#ppt_x"/>
                                          </p:val>
                                        </p:tav>
                                      </p:tavLst>
                                    </p:anim>
                                    <p:anim calcmode="lin" valueType="num">
                                      <p:cBhvr>
                                        <p:cTn id="20" dur="1000" fill="hold"/>
                                        <p:tgtEl>
                                          <p:spTgt spid="25"/>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randombar(horizontal)">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slide(fromBottom)">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bwMode="auto">
          <a:xfrm>
            <a:off x="1509711" y="4470401"/>
            <a:ext cx="2205038" cy="549275"/>
            <a:chOff x="499" y="2441"/>
            <a:chExt cx="1389" cy="346"/>
          </a:xfrm>
        </p:grpSpPr>
        <p:sp>
          <p:nvSpPr>
            <p:cNvPr id="5" name="AutoShape 5"/>
            <p:cNvSpPr>
              <a:spLocks noChangeAspect="1" noChangeArrowheads="1" noTextEdit="1"/>
            </p:cNvSpPr>
            <p:nvPr/>
          </p:nvSpPr>
          <p:spPr bwMode="auto">
            <a:xfrm>
              <a:off x="499" y="2443"/>
              <a:ext cx="1389" cy="344"/>
            </a:xfrm>
            <a:prstGeom prst="rect">
              <a:avLst/>
            </a:prstGeom>
            <a:noFill/>
            <a:ln w="9525">
              <a:noFill/>
              <a:miter lim="800000"/>
              <a:headEnd/>
              <a:tailEnd/>
            </a:ln>
          </p:spPr>
          <p:txBody>
            <a:bodyPr/>
            <a:lstStyle/>
            <a:p>
              <a:endParaRPr lang="zh-CN" altLang="en-US"/>
            </a:p>
          </p:txBody>
        </p:sp>
        <p:sp>
          <p:nvSpPr>
            <p:cNvPr id="6" name="Rectangle 6"/>
            <p:cNvSpPr>
              <a:spLocks noChangeArrowheads="1"/>
            </p:cNvSpPr>
            <p:nvPr/>
          </p:nvSpPr>
          <p:spPr bwMode="auto">
            <a:xfrm>
              <a:off x="1722" y="2468"/>
              <a:ext cx="143" cy="281"/>
            </a:xfrm>
            <a:prstGeom prst="rect">
              <a:avLst/>
            </a:prstGeom>
            <a:noFill/>
            <a:ln w="9525">
              <a:noFill/>
              <a:miter lim="800000"/>
              <a:headEnd/>
              <a:tailEnd/>
            </a:ln>
          </p:spPr>
          <p:txBody>
            <a:bodyPr wrap="none" lIns="0" tIns="0" rIns="0" bIns="0">
              <a:spAutoFit/>
            </a:bodyPr>
            <a:lstStyle/>
            <a:p>
              <a:pPr eaLnBrk="0" hangingPunct="0"/>
              <a:r>
                <a:rPr lang="en-US" altLang="zh-CN" sz="2900" i="1">
                  <a:solidFill>
                    <a:srgbClr val="000000"/>
                  </a:solidFill>
                  <a:latin typeface="Times New Roman" charset="0"/>
                  <a:ea typeface="宋体" pitchFamily="2" charset="-122"/>
                </a:rPr>
                <a:t>A</a:t>
              </a:r>
              <a:endParaRPr lang="en-US" altLang="zh-CN">
                <a:latin typeface="Times New Roman" charset="0"/>
                <a:ea typeface="宋体" pitchFamily="2" charset="-122"/>
              </a:endParaRPr>
            </a:p>
          </p:txBody>
        </p:sp>
        <p:sp>
          <p:nvSpPr>
            <p:cNvPr id="7" name="Rectangle 7"/>
            <p:cNvSpPr>
              <a:spLocks noChangeArrowheads="1"/>
            </p:cNvSpPr>
            <p:nvPr/>
          </p:nvSpPr>
          <p:spPr bwMode="auto">
            <a:xfrm>
              <a:off x="1493" y="2468"/>
              <a:ext cx="170" cy="281"/>
            </a:xfrm>
            <a:prstGeom prst="rect">
              <a:avLst/>
            </a:prstGeom>
            <a:noFill/>
            <a:ln w="9525">
              <a:noFill/>
              <a:miter lim="800000"/>
              <a:headEnd/>
              <a:tailEnd/>
            </a:ln>
          </p:spPr>
          <p:txBody>
            <a:bodyPr wrap="none" lIns="0" tIns="0" rIns="0" bIns="0">
              <a:spAutoFit/>
            </a:bodyPr>
            <a:lstStyle/>
            <a:p>
              <a:pPr eaLnBrk="0" hangingPunct="0"/>
              <a:r>
                <a:rPr lang="en-US" altLang="zh-CN" sz="2900" i="1">
                  <a:solidFill>
                    <a:srgbClr val="000000"/>
                  </a:solidFill>
                  <a:latin typeface="Times New Roman" charset="0"/>
                  <a:ea typeface="宋体" pitchFamily="2" charset="-122"/>
                </a:rPr>
                <a:t>D</a:t>
              </a:r>
              <a:endParaRPr lang="en-US" altLang="zh-CN">
                <a:latin typeface="Times New Roman" charset="0"/>
                <a:ea typeface="宋体" pitchFamily="2" charset="-122"/>
              </a:endParaRPr>
            </a:p>
          </p:txBody>
        </p:sp>
        <p:sp>
          <p:nvSpPr>
            <p:cNvPr id="8" name="Rectangle 8"/>
            <p:cNvSpPr>
              <a:spLocks noChangeArrowheads="1"/>
            </p:cNvSpPr>
            <p:nvPr/>
          </p:nvSpPr>
          <p:spPr bwMode="auto">
            <a:xfrm>
              <a:off x="1176" y="2468"/>
              <a:ext cx="143" cy="281"/>
            </a:xfrm>
            <a:prstGeom prst="rect">
              <a:avLst/>
            </a:prstGeom>
            <a:noFill/>
            <a:ln w="9525">
              <a:noFill/>
              <a:miter lim="800000"/>
              <a:headEnd/>
              <a:tailEnd/>
            </a:ln>
          </p:spPr>
          <p:txBody>
            <a:bodyPr wrap="none" lIns="0" tIns="0" rIns="0" bIns="0">
              <a:spAutoFit/>
            </a:bodyPr>
            <a:lstStyle/>
            <a:p>
              <a:pPr eaLnBrk="0" hangingPunct="0"/>
              <a:r>
                <a:rPr lang="en-US" altLang="zh-CN" sz="2900" i="1">
                  <a:solidFill>
                    <a:srgbClr val="000000"/>
                  </a:solidFill>
                  <a:latin typeface="Times New Roman" charset="0"/>
                  <a:ea typeface="宋体" pitchFamily="2" charset="-122"/>
                </a:rPr>
                <a:t>A</a:t>
              </a:r>
              <a:endParaRPr lang="en-US" altLang="zh-CN">
                <a:latin typeface="Times New Roman" charset="0"/>
                <a:ea typeface="宋体" pitchFamily="2" charset="-122"/>
              </a:endParaRPr>
            </a:p>
          </p:txBody>
        </p:sp>
        <p:sp>
          <p:nvSpPr>
            <p:cNvPr id="9" name="Rectangle 9"/>
            <p:cNvSpPr>
              <a:spLocks noChangeArrowheads="1"/>
            </p:cNvSpPr>
            <p:nvPr/>
          </p:nvSpPr>
          <p:spPr bwMode="auto">
            <a:xfrm>
              <a:off x="924" y="2468"/>
              <a:ext cx="170" cy="281"/>
            </a:xfrm>
            <a:prstGeom prst="rect">
              <a:avLst/>
            </a:prstGeom>
            <a:noFill/>
            <a:ln w="9525">
              <a:noFill/>
              <a:miter lim="800000"/>
              <a:headEnd/>
              <a:tailEnd/>
            </a:ln>
          </p:spPr>
          <p:txBody>
            <a:bodyPr wrap="none" lIns="0" tIns="0" rIns="0" bIns="0">
              <a:spAutoFit/>
            </a:bodyPr>
            <a:lstStyle/>
            <a:p>
              <a:pPr eaLnBrk="0" hangingPunct="0"/>
              <a:r>
                <a:rPr lang="en-US" altLang="zh-CN" sz="2900" i="1">
                  <a:solidFill>
                    <a:srgbClr val="000000"/>
                  </a:solidFill>
                  <a:latin typeface="Times New Roman" charset="0"/>
                  <a:ea typeface="宋体" pitchFamily="2" charset="-122"/>
                </a:rPr>
                <a:t>D</a:t>
              </a:r>
              <a:endParaRPr lang="en-US" altLang="zh-CN">
                <a:latin typeface="Times New Roman" charset="0"/>
                <a:ea typeface="宋体" pitchFamily="2" charset="-122"/>
              </a:endParaRPr>
            </a:p>
          </p:txBody>
        </p:sp>
        <p:sp>
          <p:nvSpPr>
            <p:cNvPr id="10" name="Rectangle 10"/>
            <p:cNvSpPr>
              <a:spLocks noChangeArrowheads="1"/>
            </p:cNvSpPr>
            <p:nvPr/>
          </p:nvSpPr>
          <p:spPr bwMode="auto">
            <a:xfrm>
              <a:off x="519" y="2468"/>
              <a:ext cx="130" cy="281"/>
            </a:xfrm>
            <a:prstGeom prst="rect">
              <a:avLst/>
            </a:prstGeom>
            <a:noFill/>
            <a:ln w="9525">
              <a:noFill/>
              <a:miter lim="800000"/>
              <a:headEnd/>
              <a:tailEnd/>
            </a:ln>
          </p:spPr>
          <p:txBody>
            <a:bodyPr wrap="none" lIns="0" tIns="0" rIns="0" bIns="0">
              <a:spAutoFit/>
            </a:bodyPr>
            <a:lstStyle/>
            <a:p>
              <a:pPr eaLnBrk="0" hangingPunct="0"/>
              <a:r>
                <a:rPr lang="en-US" altLang="zh-CN" sz="2900" i="1">
                  <a:solidFill>
                    <a:srgbClr val="000000"/>
                  </a:solidFill>
                  <a:latin typeface="Times New Roman" charset="0"/>
                  <a:ea typeface="宋体" pitchFamily="2" charset="-122"/>
                </a:rPr>
                <a:t>Y</a:t>
              </a:r>
              <a:endParaRPr lang="en-US" altLang="zh-CN">
                <a:latin typeface="Times New Roman" charset="0"/>
                <a:ea typeface="宋体" pitchFamily="2" charset="-122"/>
              </a:endParaRPr>
            </a:p>
          </p:txBody>
        </p:sp>
        <p:sp>
          <p:nvSpPr>
            <p:cNvPr id="11" name="Rectangle 11"/>
            <p:cNvSpPr>
              <a:spLocks noChangeArrowheads="1"/>
            </p:cNvSpPr>
            <p:nvPr/>
          </p:nvSpPr>
          <p:spPr bwMode="auto">
            <a:xfrm>
              <a:off x="1637" y="2610"/>
              <a:ext cx="69" cy="165"/>
            </a:xfrm>
            <a:prstGeom prst="rect">
              <a:avLst/>
            </a:prstGeom>
            <a:noFill/>
            <a:ln w="9525">
              <a:noFill/>
              <a:miter lim="800000"/>
              <a:headEnd/>
              <a:tailEnd/>
            </a:ln>
          </p:spPr>
          <p:txBody>
            <a:bodyPr wrap="none" lIns="0" tIns="0" rIns="0" bIns="0">
              <a:spAutoFit/>
            </a:bodyPr>
            <a:lstStyle/>
            <a:p>
              <a:pPr eaLnBrk="0" hangingPunct="0"/>
              <a:r>
                <a:rPr lang="en-US" altLang="zh-CN" sz="1700">
                  <a:solidFill>
                    <a:srgbClr val="000000"/>
                  </a:solidFill>
                  <a:latin typeface="Times New Roman" charset="0"/>
                  <a:ea typeface="宋体" pitchFamily="2" charset="-122"/>
                </a:rPr>
                <a:t>1</a:t>
              </a:r>
              <a:endParaRPr lang="en-US" altLang="zh-CN">
                <a:latin typeface="Times New Roman" charset="0"/>
                <a:ea typeface="宋体" pitchFamily="2" charset="-122"/>
              </a:endParaRPr>
            </a:p>
          </p:txBody>
        </p:sp>
        <p:sp>
          <p:nvSpPr>
            <p:cNvPr id="12" name="Rectangle 12"/>
            <p:cNvSpPr>
              <a:spLocks noChangeArrowheads="1"/>
            </p:cNvSpPr>
            <p:nvPr/>
          </p:nvSpPr>
          <p:spPr bwMode="auto">
            <a:xfrm>
              <a:off x="1081" y="2610"/>
              <a:ext cx="69" cy="165"/>
            </a:xfrm>
            <a:prstGeom prst="rect">
              <a:avLst/>
            </a:prstGeom>
            <a:noFill/>
            <a:ln w="9525">
              <a:noFill/>
              <a:miter lim="800000"/>
              <a:headEnd/>
              <a:tailEnd/>
            </a:ln>
          </p:spPr>
          <p:txBody>
            <a:bodyPr wrap="none" lIns="0" tIns="0" rIns="0" bIns="0">
              <a:spAutoFit/>
            </a:bodyPr>
            <a:lstStyle/>
            <a:p>
              <a:pPr eaLnBrk="0" hangingPunct="0"/>
              <a:r>
                <a:rPr lang="en-US" altLang="zh-CN" sz="1700">
                  <a:solidFill>
                    <a:srgbClr val="000000"/>
                  </a:solidFill>
                  <a:latin typeface="Times New Roman" charset="0"/>
                  <a:ea typeface="宋体" pitchFamily="2" charset="-122"/>
                </a:rPr>
                <a:t>0</a:t>
              </a:r>
              <a:endParaRPr lang="en-US" altLang="zh-CN">
                <a:latin typeface="Times New Roman" charset="0"/>
                <a:ea typeface="宋体" pitchFamily="2" charset="-122"/>
              </a:endParaRPr>
            </a:p>
          </p:txBody>
        </p:sp>
        <p:sp>
          <p:nvSpPr>
            <p:cNvPr id="13" name="Rectangle 13"/>
            <p:cNvSpPr>
              <a:spLocks noChangeArrowheads="1"/>
            </p:cNvSpPr>
            <p:nvPr/>
          </p:nvSpPr>
          <p:spPr bwMode="auto">
            <a:xfrm>
              <a:off x="1311" y="2468"/>
              <a:ext cx="42" cy="281"/>
            </a:xfrm>
            <a:prstGeom prst="rect">
              <a:avLst/>
            </a:prstGeom>
            <a:noFill/>
            <a:ln w="9525">
              <a:noFill/>
              <a:miter lim="800000"/>
              <a:headEnd/>
              <a:tailEnd/>
            </a:ln>
          </p:spPr>
          <p:txBody>
            <a:bodyPr wrap="none" lIns="0" tIns="0" rIns="0" bIns="0">
              <a:spAutoFit/>
            </a:bodyPr>
            <a:lstStyle/>
            <a:p>
              <a:pPr eaLnBrk="0" hangingPunct="0"/>
              <a:r>
                <a:rPr lang="en-US" altLang="zh-CN" sz="2900">
                  <a:solidFill>
                    <a:srgbClr val="000000"/>
                  </a:solidFill>
                  <a:latin typeface="Times New Roman" charset="0"/>
                  <a:ea typeface="宋体" pitchFamily="2" charset="-122"/>
                </a:rPr>
                <a:t>'</a:t>
              </a:r>
              <a:endParaRPr lang="en-US" altLang="zh-CN">
                <a:latin typeface="Times New Roman" charset="0"/>
                <a:ea typeface="宋体" pitchFamily="2" charset="-122"/>
              </a:endParaRPr>
            </a:p>
          </p:txBody>
        </p:sp>
        <p:sp>
          <p:nvSpPr>
            <p:cNvPr id="14" name="Rectangle 14"/>
            <p:cNvSpPr>
              <a:spLocks noChangeArrowheads="1"/>
            </p:cNvSpPr>
            <p:nvPr/>
          </p:nvSpPr>
          <p:spPr bwMode="auto">
            <a:xfrm>
              <a:off x="1350" y="2441"/>
              <a:ext cx="128" cy="281"/>
            </a:xfrm>
            <a:prstGeom prst="rect">
              <a:avLst/>
            </a:prstGeom>
            <a:noFill/>
            <a:ln w="9525">
              <a:noFill/>
              <a:miter lim="800000"/>
              <a:headEnd/>
              <a:tailEnd/>
            </a:ln>
          </p:spPr>
          <p:txBody>
            <a:bodyPr wrap="none" lIns="0" tIns="0" rIns="0" bIns="0">
              <a:spAutoFit/>
            </a:bodyPr>
            <a:lstStyle/>
            <a:p>
              <a:pPr eaLnBrk="0" hangingPunct="0"/>
              <a:r>
                <a:rPr lang="en-US" altLang="zh-CN" sz="2900" dirty="0">
                  <a:solidFill>
                    <a:srgbClr val="000000"/>
                  </a:solidFill>
                  <a:latin typeface="Symbol" pitchFamily="18" charset="2"/>
                  <a:ea typeface="宋体" pitchFamily="2" charset="-122"/>
                </a:rPr>
                <a:t>+</a:t>
              </a:r>
              <a:endParaRPr lang="en-US" altLang="zh-CN" dirty="0">
                <a:latin typeface="Times New Roman" charset="0"/>
                <a:ea typeface="宋体" pitchFamily="2" charset="-122"/>
              </a:endParaRPr>
            </a:p>
          </p:txBody>
        </p:sp>
        <p:sp>
          <p:nvSpPr>
            <p:cNvPr id="15" name="Rectangle 15"/>
            <p:cNvSpPr>
              <a:spLocks noChangeArrowheads="1"/>
            </p:cNvSpPr>
            <p:nvPr/>
          </p:nvSpPr>
          <p:spPr bwMode="auto">
            <a:xfrm>
              <a:off x="732" y="2441"/>
              <a:ext cx="128" cy="281"/>
            </a:xfrm>
            <a:prstGeom prst="rect">
              <a:avLst/>
            </a:prstGeom>
            <a:noFill/>
            <a:ln w="9525">
              <a:noFill/>
              <a:miter lim="800000"/>
              <a:headEnd/>
              <a:tailEnd/>
            </a:ln>
          </p:spPr>
          <p:txBody>
            <a:bodyPr wrap="none" lIns="0" tIns="0" rIns="0" bIns="0">
              <a:spAutoFit/>
            </a:bodyPr>
            <a:lstStyle/>
            <a:p>
              <a:pPr eaLnBrk="0" hangingPunct="0"/>
              <a:r>
                <a:rPr lang="en-US" altLang="zh-CN" sz="2900">
                  <a:solidFill>
                    <a:srgbClr val="000000"/>
                  </a:solidFill>
                  <a:latin typeface="Symbol" pitchFamily="18" charset="2"/>
                  <a:ea typeface="宋体" pitchFamily="2" charset="-122"/>
                </a:rPr>
                <a:t>=</a:t>
              </a:r>
              <a:endParaRPr lang="en-US" altLang="zh-CN">
                <a:latin typeface="Times New Roman" charset="0"/>
                <a:ea typeface="宋体" pitchFamily="2" charset="-122"/>
              </a:endParaRPr>
            </a:p>
          </p:txBody>
        </p:sp>
      </p:grpSp>
      <p:pic>
        <p:nvPicPr>
          <p:cNvPr id="16" name="Picture 17"/>
          <p:cNvPicPr>
            <a:picLocks noChangeAspect="1" noChangeArrowheads="1"/>
          </p:cNvPicPr>
          <p:nvPr/>
        </p:nvPicPr>
        <p:blipFill>
          <a:blip r:embed="rId2" cstate="print"/>
          <a:srcRect/>
          <a:stretch>
            <a:fillRect/>
          </a:stretch>
        </p:blipFill>
        <p:spPr bwMode="auto">
          <a:xfrm>
            <a:off x="4994277" y="3949072"/>
            <a:ext cx="6692778" cy="1981200"/>
          </a:xfrm>
          <a:prstGeom prst="rect">
            <a:avLst/>
          </a:prstGeom>
          <a:noFill/>
          <a:ln w="9525">
            <a:noFill/>
            <a:miter lim="800000"/>
            <a:headEnd/>
            <a:tailEnd/>
          </a:ln>
        </p:spPr>
      </p:pic>
      <p:grpSp>
        <p:nvGrpSpPr>
          <p:cNvPr id="17" name="Group 18"/>
          <p:cNvGrpSpPr>
            <a:grpSpLocks/>
          </p:cNvGrpSpPr>
          <p:nvPr/>
        </p:nvGrpSpPr>
        <p:grpSpPr bwMode="auto">
          <a:xfrm>
            <a:off x="2160586" y="4338639"/>
            <a:ext cx="1309688" cy="720725"/>
            <a:chOff x="909" y="2471"/>
            <a:chExt cx="825" cy="454"/>
          </a:xfrm>
        </p:grpSpPr>
        <p:sp>
          <p:nvSpPr>
            <p:cNvPr id="18" name="Oval 19"/>
            <p:cNvSpPr>
              <a:spLocks noChangeArrowheads="1"/>
            </p:cNvSpPr>
            <p:nvPr/>
          </p:nvSpPr>
          <p:spPr bwMode="auto">
            <a:xfrm>
              <a:off x="909" y="2557"/>
              <a:ext cx="271" cy="368"/>
            </a:xfrm>
            <a:prstGeom prst="ellipse">
              <a:avLst/>
            </a:prstGeom>
            <a:noFill/>
            <a:ln w="38100">
              <a:solidFill>
                <a:srgbClr val="FF0000"/>
              </a:solidFill>
              <a:round/>
              <a:headEnd/>
              <a:tailEnd/>
            </a:ln>
          </p:spPr>
          <p:txBody>
            <a:bodyPr wrap="none" anchor="ctr"/>
            <a:lstStyle/>
            <a:p>
              <a:endParaRPr lang="zh-CN" altLang="en-US"/>
            </a:p>
          </p:txBody>
        </p:sp>
        <p:sp>
          <p:nvSpPr>
            <p:cNvPr id="19" name="Oval 20"/>
            <p:cNvSpPr>
              <a:spLocks noChangeArrowheads="1"/>
            </p:cNvSpPr>
            <p:nvPr/>
          </p:nvSpPr>
          <p:spPr bwMode="auto">
            <a:xfrm>
              <a:off x="1463" y="2557"/>
              <a:ext cx="271" cy="368"/>
            </a:xfrm>
            <a:prstGeom prst="ellipse">
              <a:avLst/>
            </a:prstGeom>
            <a:noFill/>
            <a:ln w="38100">
              <a:solidFill>
                <a:srgbClr val="FF0000"/>
              </a:solidFill>
              <a:round/>
              <a:headEnd/>
              <a:tailEnd/>
            </a:ln>
          </p:spPr>
          <p:txBody>
            <a:bodyPr wrap="none" anchor="ctr"/>
            <a:lstStyle/>
            <a:p>
              <a:endParaRPr lang="zh-CN" altLang="en-US"/>
            </a:p>
          </p:txBody>
        </p:sp>
        <p:sp>
          <p:nvSpPr>
            <p:cNvPr id="20" name="Freeform 21"/>
            <p:cNvSpPr>
              <a:spLocks/>
            </p:cNvSpPr>
            <p:nvPr/>
          </p:nvSpPr>
          <p:spPr bwMode="auto">
            <a:xfrm>
              <a:off x="1081" y="2471"/>
              <a:ext cx="509" cy="85"/>
            </a:xfrm>
            <a:custGeom>
              <a:avLst/>
              <a:gdLst>
                <a:gd name="T0" fmla="*/ 0 w 766"/>
                <a:gd name="T1" fmla="*/ 6 h 203"/>
                <a:gd name="T2" fmla="*/ 89 w 766"/>
                <a:gd name="T3" fmla="*/ 0 h 203"/>
                <a:gd name="T4" fmla="*/ 150 w 766"/>
                <a:gd name="T5" fmla="*/ 5 h 203"/>
                <a:gd name="T6" fmla="*/ 0 60000 65536"/>
                <a:gd name="T7" fmla="*/ 0 60000 65536"/>
                <a:gd name="T8" fmla="*/ 0 60000 65536"/>
                <a:gd name="T9" fmla="*/ 0 w 766"/>
                <a:gd name="T10" fmla="*/ 0 h 203"/>
                <a:gd name="T11" fmla="*/ 766 w 766"/>
                <a:gd name="T12" fmla="*/ 203 h 203"/>
              </a:gdLst>
              <a:ahLst/>
              <a:cxnLst>
                <a:cxn ang="T6">
                  <a:pos x="T0" y="T1"/>
                </a:cxn>
                <a:cxn ang="T7">
                  <a:pos x="T2" y="T3"/>
                </a:cxn>
                <a:cxn ang="T8">
                  <a:pos x="T4" y="T5"/>
                </a:cxn>
              </a:cxnLst>
              <a:rect l="T9" t="T10" r="T11" b="T12"/>
              <a:pathLst>
                <a:path w="766" h="203">
                  <a:moveTo>
                    <a:pt x="0" y="203"/>
                  </a:moveTo>
                  <a:cubicBezTo>
                    <a:pt x="163" y="106"/>
                    <a:pt x="326" y="10"/>
                    <a:pt x="454" y="5"/>
                  </a:cubicBezTo>
                  <a:cubicBezTo>
                    <a:pt x="582" y="0"/>
                    <a:pt x="714" y="147"/>
                    <a:pt x="766" y="175"/>
                  </a:cubicBezTo>
                </a:path>
              </a:pathLst>
            </a:custGeom>
            <a:noFill/>
            <a:ln w="38100">
              <a:solidFill>
                <a:srgbClr val="FF3300"/>
              </a:solidFill>
              <a:round/>
              <a:headEnd/>
              <a:tailEnd/>
            </a:ln>
          </p:spPr>
          <p:txBody>
            <a:bodyPr/>
            <a:lstStyle/>
            <a:p>
              <a:endParaRPr lang="zh-CN" altLang="en-US"/>
            </a:p>
          </p:txBody>
        </p:sp>
      </p:grpSp>
      <p:sp>
        <p:nvSpPr>
          <p:cNvPr id="21" name="Text Box 22"/>
          <p:cNvSpPr txBox="1">
            <a:spLocks noChangeArrowheads="1"/>
          </p:cNvSpPr>
          <p:nvPr/>
        </p:nvSpPr>
        <p:spPr bwMode="auto">
          <a:xfrm>
            <a:off x="2316162" y="3973514"/>
            <a:ext cx="1135063" cy="461665"/>
          </a:xfrm>
          <a:prstGeom prst="rect">
            <a:avLst/>
          </a:prstGeom>
          <a:noFill/>
          <a:ln w="9525">
            <a:noFill/>
            <a:miter lim="800000"/>
            <a:headEnd/>
            <a:tailEnd/>
          </a:ln>
        </p:spPr>
        <p:txBody>
          <a:bodyPr>
            <a:spAutoFit/>
          </a:bodyPr>
          <a:lstStyle/>
          <a:p>
            <a:pPr eaLnBrk="0" hangingPunct="0">
              <a:spcBef>
                <a:spcPct val="50000"/>
              </a:spcBef>
            </a:pPr>
            <a:r>
              <a:rPr lang="en-US" altLang="zh-CN" b="1" dirty="0">
                <a:solidFill>
                  <a:srgbClr val="FF3300"/>
                </a:solidFill>
                <a:latin typeface="Times New Roman" charset="0"/>
                <a:ea typeface="宋体" pitchFamily="2" charset="-122"/>
              </a:rPr>
              <a:t>Input</a:t>
            </a:r>
            <a:endParaRPr lang="zh-CN" altLang="en-US" b="1" dirty="0">
              <a:solidFill>
                <a:srgbClr val="FF3300"/>
              </a:solidFill>
              <a:latin typeface="Times New Roman" charset="0"/>
              <a:ea typeface="宋体" pitchFamily="2" charset="-122"/>
            </a:endParaRPr>
          </a:p>
        </p:txBody>
      </p:sp>
      <p:grpSp>
        <p:nvGrpSpPr>
          <p:cNvPr id="22" name="Group 23"/>
          <p:cNvGrpSpPr>
            <a:grpSpLocks/>
          </p:cNvGrpSpPr>
          <p:nvPr/>
        </p:nvGrpSpPr>
        <p:grpSpPr bwMode="auto">
          <a:xfrm>
            <a:off x="2590800" y="4648200"/>
            <a:ext cx="2384425" cy="461963"/>
            <a:chOff x="1180" y="2666"/>
            <a:chExt cx="1502" cy="291"/>
          </a:xfrm>
        </p:grpSpPr>
        <p:sp>
          <p:nvSpPr>
            <p:cNvPr id="23" name="Line 24"/>
            <p:cNvSpPr>
              <a:spLocks noChangeShapeType="1"/>
            </p:cNvSpPr>
            <p:nvPr/>
          </p:nvSpPr>
          <p:spPr bwMode="auto">
            <a:xfrm>
              <a:off x="1180" y="2870"/>
              <a:ext cx="173" cy="0"/>
            </a:xfrm>
            <a:prstGeom prst="line">
              <a:avLst/>
            </a:prstGeom>
            <a:noFill/>
            <a:ln w="38100">
              <a:solidFill>
                <a:srgbClr val="0000FF"/>
              </a:solidFill>
              <a:round/>
              <a:headEnd/>
              <a:tailEnd/>
            </a:ln>
          </p:spPr>
          <p:txBody>
            <a:bodyPr/>
            <a:lstStyle/>
            <a:p>
              <a:endParaRPr lang="zh-CN" altLang="en-US"/>
            </a:p>
          </p:txBody>
        </p:sp>
        <p:sp>
          <p:nvSpPr>
            <p:cNvPr id="24" name="Line 25"/>
            <p:cNvSpPr>
              <a:spLocks noChangeShapeType="1"/>
            </p:cNvSpPr>
            <p:nvPr/>
          </p:nvSpPr>
          <p:spPr bwMode="auto">
            <a:xfrm>
              <a:off x="1734" y="2882"/>
              <a:ext cx="173" cy="0"/>
            </a:xfrm>
            <a:prstGeom prst="line">
              <a:avLst/>
            </a:prstGeom>
            <a:noFill/>
            <a:ln w="38100">
              <a:solidFill>
                <a:srgbClr val="0000FF"/>
              </a:solidFill>
              <a:round/>
              <a:headEnd/>
              <a:tailEnd/>
            </a:ln>
          </p:spPr>
          <p:txBody>
            <a:bodyPr/>
            <a:lstStyle/>
            <a:p>
              <a:endParaRPr lang="zh-CN" altLang="en-US"/>
            </a:p>
          </p:txBody>
        </p:sp>
        <p:sp>
          <p:nvSpPr>
            <p:cNvPr id="25" name="Text Box 26"/>
            <p:cNvSpPr txBox="1">
              <a:spLocks noChangeArrowheads="1"/>
            </p:cNvSpPr>
            <p:nvPr/>
          </p:nvSpPr>
          <p:spPr bwMode="auto">
            <a:xfrm>
              <a:off x="1967" y="2666"/>
              <a:ext cx="715" cy="291"/>
            </a:xfrm>
            <a:prstGeom prst="rect">
              <a:avLst/>
            </a:prstGeom>
            <a:noFill/>
            <a:ln w="9525">
              <a:noFill/>
              <a:miter lim="800000"/>
              <a:headEnd/>
              <a:tailEnd/>
            </a:ln>
          </p:spPr>
          <p:txBody>
            <a:bodyPr>
              <a:spAutoFit/>
            </a:bodyPr>
            <a:lstStyle/>
            <a:p>
              <a:pPr eaLnBrk="0" hangingPunct="0">
                <a:spcBef>
                  <a:spcPct val="50000"/>
                </a:spcBef>
              </a:pPr>
              <a:r>
                <a:rPr lang="en-US" altLang="zh-CN" b="1" dirty="0">
                  <a:solidFill>
                    <a:srgbClr val="0000FF"/>
                  </a:solidFill>
                  <a:latin typeface="Times New Roman" charset="0"/>
                  <a:ea typeface="宋体" pitchFamily="2" charset="-122"/>
                </a:rPr>
                <a:t>Select</a:t>
              </a:r>
              <a:endParaRPr lang="zh-CN" altLang="en-US" b="1" dirty="0">
                <a:solidFill>
                  <a:srgbClr val="0000FF"/>
                </a:solidFill>
                <a:latin typeface="Times New Roman" charset="0"/>
                <a:ea typeface="宋体" pitchFamily="2" charset="-122"/>
              </a:endParaRPr>
            </a:p>
          </p:txBody>
        </p:sp>
      </p:grpSp>
      <p:pic>
        <p:nvPicPr>
          <p:cNvPr id="26" name="Picture 16"/>
          <p:cNvPicPr>
            <a:picLocks noChangeAspect="1" noChangeArrowheads="1"/>
          </p:cNvPicPr>
          <p:nvPr/>
        </p:nvPicPr>
        <p:blipFill>
          <a:blip r:embed="rId3" cstate="print"/>
          <a:srcRect/>
          <a:stretch>
            <a:fillRect/>
          </a:stretch>
        </p:blipFill>
        <p:spPr bwMode="auto">
          <a:xfrm>
            <a:off x="2159148" y="1533580"/>
            <a:ext cx="7830043" cy="2295509"/>
          </a:xfrm>
          <a:prstGeom prst="rect">
            <a:avLst/>
          </a:prstGeom>
          <a:noFill/>
          <a:ln w="9525">
            <a:noFill/>
            <a:miter lim="800000"/>
            <a:headEnd/>
            <a:tailEnd/>
          </a:ln>
        </p:spPr>
      </p:pic>
      <p:sp>
        <p:nvSpPr>
          <p:cNvPr id="27" name="Rectangle 13"/>
          <p:cNvSpPr>
            <a:spLocks noChangeArrowheads="1"/>
          </p:cNvSpPr>
          <p:nvPr/>
        </p:nvSpPr>
        <p:spPr bwMode="auto">
          <a:xfrm>
            <a:off x="4331494" y="397888"/>
            <a:ext cx="3272050"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2-1 </a:t>
            </a:r>
            <a:r>
              <a:rPr lang="en-US" altLang="zh-CN" sz="3200" b="1" dirty="0" err="1">
                <a:solidFill>
                  <a:srgbClr val="FFFF99"/>
                </a:solidFill>
                <a:ea typeface="宋体" charset="-122"/>
              </a:rPr>
              <a:t>demultiplexer</a:t>
            </a:r>
            <a:endParaRPr lang="en-US" altLang="zh-CN" sz="3200" b="1" dirty="0">
              <a:solidFill>
                <a:srgbClr val="FFFF99"/>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ox(in)">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352" name="Text Box 102"/>
          <p:cNvSpPr txBox="1">
            <a:spLocks noChangeArrowheads="1"/>
          </p:cNvSpPr>
          <p:nvPr/>
        </p:nvSpPr>
        <p:spPr bwMode="auto">
          <a:xfrm>
            <a:off x="3870325" y="7173913"/>
            <a:ext cx="184150" cy="304800"/>
          </a:xfrm>
          <a:prstGeom prst="rect">
            <a:avLst/>
          </a:prstGeom>
          <a:noFill/>
          <a:ln w="9525">
            <a:noFill/>
            <a:miter lim="800000"/>
            <a:headEnd/>
            <a:tailEnd/>
          </a:ln>
          <a:effectLst/>
        </p:spPr>
        <p:txBody>
          <a:bodyPr wrap="none">
            <a:spAutoFit/>
          </a:bodyPr>
          <a:lstStyle/>
          <a:p>
            <a:endParaRPr lang="zh-CN" altLang="zh-CN" sz="1400">
              <a:ea typeface="宋体" charset="-122"/>
            </a:endParaRPr>
          </a:p>
        </p:txBody>
      </p:sp>
      <p:grpSp>
        <p:nvGrpSpPr>
          <p:cNvPr id="90" name="Group 25"/>
          <p:cNvGrpSpPr>
            <a:grpSpLocks/>
          </p:cNvGrpSpPr>
          <p:nvPr/>
        </p:nvGrpSpPr>
        <p:grpSpPr bwMode="auto">
          <a:xfrm>
            <a:off x="4110255" y="3691343"/>
            <a:ext cx="2320705" cy="2328442"/>
            <a:chOff x="3888" y="3398"/>
            <a:chExt cx="1099" cy="823"/>
          </a:xfrm>
        </p:grpSpPr>
        <p:sp>
          <p:nvSpPr>
            <p:cNvPr id="91" name="Rectangle 26"/>
            <p:cNvSpPr>
              <a:spLocks noChangeArrowheads="1"/>
            </p:cNvSpPr>
            <p:nvPr/>
          </p:nvSpPr>
          <p:spPr bwMode="auto">
            <a:xfrm>
              <a:off x="4176" y="3645"/>
              <a:ext cx="811" cy="576"/>
            </a:xfrm>
            <a:prstGeom prst="rect">
              <a:avLst/>
            </a:prstGeom>
            <a:noFill/>
            <a:ln w="19050">
              <a:solidFill>
                <a:schemeClr val="tx1"/>
              </a:solidFill>
              <a:miter lim="800000"/>
              <a:headEnd/>
              <a:tailEnd/>
            </a:ln>
          </p:spPr>
          <p:txBody>
            <a:bodyPr anchor="ctr">
              <a:noAutofit/>
            </a:bodyPr>
            <a:lstStyle/>
            <a:p>
              <a:endParaRPr lang="zh-CN" altLang="en-US" sz="2000"/>
            </a:p>
          </p:txBody>
        </p:sp>
        <p:sp>
          <p:nvSpPr>
            <p:cNvPr id="92" name="Line 27"/>
            <p:cNvSpPr>
              <a:spLocks noChangeShapeType="1"/>
            </p:cNvSpPr>
            <p:nvPr/>
          </p:nvSpPr>
          <p:spPr bwMode="auto">
            <a:xfrm>
              <a:off x="4176" y="3933"/>
              <a:ext cx="811" cy="0"/>
            </a:xfrm>
            <a:prstGeom prst="line">
              <a:avLst/>
            </a:prstGeom>
            <a:noFill/>
            <a:ln w="19050">
              <a:solidFill>
                <a:schemeClr val="tx1"/>
              </a:solidFill>
              <a:round/>
              <a:headEnd/>
              <a:tailEnd/>
            </a:ln>
          </p:spPr>
          <p:txBody>
            <a:bodyPr anchor="ctr">
              <a:spAutoFit/>
            </a:bodyPr>
            <a:lstStyle/>
            <a:p>
              <a:endParaRPr lang="zh-CN" altLang="en-US" sz="2000"/>
            </a:p>
          </p:txBody>
        </p:sp>
        <p:sp>
          <p:nvSpPr>
            <p:cNvPr id="93" name="Line 28"/>
            <p:cNvSpPr>
              <a:spLocks noChangeShapeType="1"/>
            </p:cNvSpPr>
            <p:nvPr/>
          </p:nvSpPr>
          <p:spPr bwMode="auto">
            <a:xfrm>
              <a:off x="4585" y="3645"/>
              <a:ext cx="0" cy="576"/>
            </a:xfrm>
            <a:prstGeom prst="line">
              <a:avLst/>
            </a:prstGeom>
            <a:noFill/>
            <a:ln w="19050">
              <a:solidFill>
                <a:schemeClr val="tx1"/>
              </a:solidFill>
              <a:round/>
              <a:headEnd/>
              <a:tailEnd/>
            </a:ln>
          </p:spPr>
          <p:txBody>
            <a:bodyPr wrap="none" anchor="ctr">
              <a:spAutoFit/>
            </a:bodyPr>
            <a:lstStyle/>
            <a:p>
              <a:endParaRPr lang="zh-CN" altLang="en-US" sz="2000"/>
            </a:p>
          </p:txBody>
        </p:sp>
        <p:sp>
          <p:nvSpPr>
            <p:cNvPr id="94" name="Line 29"/>
            <p:cNvSpPr>
              <a:spLocks noChangeShapeType="1"/>
            </p:cNvSpPr>
            <p:nvPr/>
          </p:nvSpPr>
          <p:spPr bwMode="auto">
            <a:xfrm flipH="1" flipV="1">
              <a:off x="3888" y="3478"/>
              <a:ext cx="288" cy="167"/>
            </a:xfrm>
            <a:prstGeom prst="line">
              <a:avLst/>
            </a:prstGeom>
            <a:noFill/>
            <a:ln w="19050">
              <a:solidFill>
                <a:schemeClr val="tx1"/>
              </a:solidFill>
              <a:round/>
              <a:headEnd/>
              <a:tailEnd/>
            </a:ln>
          </p:spPr>
          <p:txBody>
            <a:bodyPr anchor="ctr">
              <a:spAutoFit/>
            </a:bodyPr>
            <a:lstStyle/>
            <a:p>
              <a:endParaRPr lang="zh-CN" altLang="en-US" sz="2000"/>
            </a:p>
          </p:txBody>
        </p:sp>
        <p:sp>
          <p:nvSpPr>
            <p:cNvPr id="95" name="Text Box 30"/>
            <p:cNvSpPr txBox="1">
              <a:spLocks noChangeArrowheads="1"/>
            </p:cNvSpPr>
            <p:nvPr/>
          </p:nvSpPr>
          <p:spPr bwMode="auto">
            <a:xfrm>
              <a:off x="4272" y="3741"/>
              <a:ext cx="239" cy="98"/>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i="1" dirty="0">
                  <a:latin typeface="Times New Roman" charset="0"/>
                  <a:ea typeface="宋体-方正超大字符集" pitchFamily="65" charset="-122"/>
                </a:rPr>
                <a:t>D0</a:t>
              </a:r>
            </a:p>
          </p:txBody>
        </p:sp>
        <p:sp>
          <p:nvSpPr>
            <p:cNvPr id="96" name="Text Box 31"/>
            <p:cNvSpPr txBox="1">
              <a:spLocks noChangeArrowheads="1"/>
            </p:cNvSpPr>
            <p:nvPr/>
          </p:nvSpPr>
          <p:spPr bwMode="auto">
            <a:xfrm>
              <a:off x="4703" y="3745"/>
              <a:ext cx="198" cy="141"/>
            </a:xfrm>
            <a:prstGeom prst="rect">
              <a:avLst/>
            </a:prstGeom>
            <a:noFill/>
            <a:ln w="19050">
              <a:noFill/>
              <a:miter lim="800000"/>
              <a:headEnd/>
              <a:tailEnd/>
            </a:ln>
          </p:spPr>
          <p:txBody>
            <a:bodyPr wrap="none" lIns="0" tIns="0" rIns="0" bIns="0">
              <a:spAutoFit/>
            </a:bodyPr>
            <a:lstStyle/>
            <a:p>
              <a:pPr algn="ctr">
                <a:lnSpc>
                  <a:spcPct val="90000"/>
                </a:lnSpc>
                <a:spcBef>
                  <a:spcPct val="50000"/>
                </a:spcBef>
              </a:pPr>
              <a:r>
                <a:rPr kumimoji="1" lang="en-US" altLang="zh-CN" sz="2000" b="1" i="1" dirty="0">
                  <a:latin typeface="Times New Roman" charset="0"/>
                  <a:ea typeface="宋体-方正超大字符集" pitchFamily="65" charset="-122"/>
                </a:rPr>
                <a:t>D2</a:t>
              </a:r>
            </a:p>
          </p:txBody>
        </p:sp>
        <p:sp>
          <p:nvSpPr>
            <p:cNvPr id="97" name="Text Box 32"/>
            <p:cNvSpPr txBox="1">
              <a:spLocks noChangeArrowheads="1"/>
            </p:cNvSpPr>
            <p:nvPr/>
          </p:nvSpPr>
          <p:spPr bwMode="auto">
            <a:xfrm>
              <a:off x="4272" y="4026"/>
              <a:ext cx="239" cy="141"/>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i="1" dirty="0" err="1">
                  <a:latin typeface="Times New Roman" charset="0"/>
                  <a:ea typeface="宋体-方正超大字符集" pitchFamily="65" charset="-122"/>
                </a:rPr>
                <a:t>D1</a:t>
              </a:r>
              <a:endParaRPr kumimoji="1" lang="en-US" altLang="zh-CN" sz="2000" b="1" i="1" dirty="0">
                <a:latin typeface="Times New Roman" charset="0"/>
                <a:ea typeface="宋体-方正超大字符集" pitchFamily="65" charset="-122"/>
              </a:endParaRPr>
            </a:p>
          </p:txBody>
        </p:sp>
        <p:sp>
          <p:nvSpPr>
            <p:cNvPr id="98" name="Text Box 33"/>
            <p:cNvSpPr txBox="1">
              <a:spLocks noChangeArrowheads="1"/>
            </p:cNvSpPr>
            <p:nvPr/>
          </p:nvSpPr>
          <p:spPr bwMode="auto">
            <a:xfrm>
              <a:off x="4703" y="4026"/>
              <a:ext cx="198" cy="141"/>
            </a:xfrm>
            <a:prstGeom prst="rect">
              <a:avLst/>
            </a:prstGeom>
            <a:noFill/>
            <a:ln w="19050">
              <a:noFill/>
              <a:miter lim="800000"/>
              <a:headEnd/>
              <a:tailEnd/>
            </a:ln>
          </p:spPr>
          <p:txBody>
            <a:bodyPr wrap="none" lIns="0" tIns="0" rIns="0" bIns="0">
              <a:spAutoFit/>
            </a:bodyPr>
            <a:lstStyle/>
            <a:p>
              <a:pPr algn="ctr">
                <a:lnSpc>
                  <a:spcPct val="90000"/>
                </a:lnSpc>
                <a:spcBef>
                  <a:spcPct val="50000"/>
                </a:spcBef>
              </a:pPr>
              <a:r>
                <a:rPr kumimoji="1" lang="en-US" altLang="zh-CN" sz="2000" b="1" i="1" dirty="0" err="1">
                  <a:latin typeface="Times New Roman" charset="0"/>
                  <a:ea typeface="宋体-方正超大字符集" pitchFamily="65" charset="-122"/>
                </a:rPr>
                <a:t>D3</a:t>
              </a:r>
              <a:endParaRPr kumimoji="1" lang="en-US" altLang="zh-CN" sz="2000" b="1" i="1" dirty="0">
                <a:latin typeface="Times New Roman" charset="0"/>
                <a:ea typeface="宋体-方正超大字符集" pitchFamily="65" charset="-122"/>
              </a:endParaRPr>
            </a:p>
          </p:txBody>
        </p:sp>
        <p:sp>
          <p:nvSpPr>
            <p:cNvPr id="99" name="Text Box 34"/>
            <p:cNvSpPr txBox="1">
              <a:spLocks noChangeArrowheads="1"/>
            </p:cNvSpPr>
            <p:nvPr/>
          </p:nvSpPr>
          <p:spPr bwMode="auto">
            <a:xfrm>
              <a:off x="4261" y="3496"/>
              <a:ext cx="144" cy="141"/>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0</a:t>
              </a:r>
            </a:p>
          </p:txBody>
        </p:sp>
        <p:sp>
          <p:nvSpPr>
            <p:cNvPr id="100" name="Text Box 35"/>
            <p:cNvSpPr txBox="1">
              <a:spLocks noChangeArrowheads="1"/>
            </p:cNvSpPr>
            <p:nvPr/>
          </p:nvSpPr>
          <p:spPr bwMode="auto">
            <a:xfrm>
              <a:off x="4662" y="3501"/>
              <a:ext cx="144" cy="141"/>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1</a:t>
              </a:r>
            </a:p>
          </p:txBody>
        </p:sp>
        <p:sp>
          <p:nvSpPr>
            <p:cNvPr id="101" name="Text Box 36"/>
            <p:cNvSpPr txBox="1">
              <a:spLocks noChangeArrowheads="1"/>
            </p:cNvSpPr>
            <p:nvPr/>
          </p:nvSpPr>
          <p:spPr bwMode="auto">
            <a:xfrm>
              <a:off x="4035" y="3741"/>
              <a:ext cx="96" cy="141"/>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0</a:t>
              </a:r>
            </a:p>
          </p:txBody>
        </p:sp>
        <p:sp>
          <p:nvSpPr>
            <p:cNvPr id="102" name="Text Box 37"/>
            <p:cNvSpPr txBox="1">
              <a:spLocks noChangeArrowheads="1"/>
            </p:cNvSpPr>
            <p:nvPr/>
          </p:nvSpPr>
          <p:spPr bwMode="auto">
            <a:xfrm>
              <a:off x="4035" y="4004"/>
              <a:ext cx="96" cy="141"/>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1</a:t>
              </a:r>
            </a:p>
          </p:txBody>
        </p:sp>
        <p:sp>
          <p:nvSpPr>
            <p:cNvPr id="103" name="Text Box 38"/>
            <p:cNvSpPr txBox="1">
              <a:spLocks noChangeArrowheads="1"/>
            </p:cNvSpPr>
            <p:nvPr/>
          </p:nvSpPr>
          <p:spPr bwMode="auto">
            <a:xfrm>
              <a:off x="3984" y="3398"/>
              <a:ext cx="192" cy="141"/>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i="1">
                  <a:latin typeface="Times New Roman" charset="0"/>
                  <a:ea typeface="宋体-方正超大字符集" pitchFamily="65" charset="-122"/>
                </a:rPr>
                <a:t>A</a:t>
              </a:r>
              <a:r>
                <a:rPr kumimoji="1" lang="en-US" altLang="zh-CN" sz="2000" b="1" i="1" baseline="-25000">
                  <a:latin typeface="Times New Roman" charset="0"/>
                  <a:ea typeface="宋体-方正超大字符集" pitchFamily="65" charset="-122"/>
                </a:rPr>
                <a:t>1</a:t>
              </a:r>
            </a:p>
          </p:txBody>
        </p:sp>
        <p:sp>
          <p:nvSpPr>
            <p:cNvPr id="104" name="Text Box 39"/>
            <p:cNvSpPr txBox="1">
              <a:spLocks noChangeArrowheads="1"/>
            </p:cNvSpPr>
            <p:nvPr/>
          </p:nvSpPr>
          <p:spPr bwMode="auto">
            <a:xfrm>
              <a:off x="3907" y="3577"/>
              <a:ext cx="144" cy="236"/>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i="1">
                  <a:latin typeface="Times New Roman" charset="0"/>
                  <a:ea typeface="宋体-方正超大字符集" pitchFamily="65" charset="-122"/>
                </a:rPr>
                <a:t>A</a:t>
              </a:r>
              <a:r>
                <a:rPr kumimoji="1" lang="en-US" altLang="zh-CN" sz="2000" b="1" i="1" baseline="-25000">
                  <a:latin typeface="Times New Roman" charset="0"/>
                  <a:ea typeface="宋体-方正超大字符集" pitchFamily="65" charset="-122"/>
                </a:rPr>
                <a:t>0</a:t>
              </a:r>
            </a:p>
          </p:txBody>
        </p:sp>
      </p:grpSp>
      <p:grpSp>
        <p:nvGrpSpPr>
          <p:cNvPr id="105" name="Group 44"/>
          <p:cNvGrpSpPr>
            <a:grpSpLocks/>
          </p:cNvGrpSpPr>
          <p:nvPr/>
        </p:nvGrpSpPr>
        <p:grpSpPr bwMode="auto">
          <a:xfrm>
            <a:off x="746069" y="3194549"/>
            <a:ext cx="3062288" cy="2943226"/>
            <a:chOff x="288" y="1042"/>
            <a:chExt cx="1929" cy="1854"/>
          </a:xfrm>
        </p:grpSpPr>
        <p:sp>
          <p:nvSpPr>
            <p:cNvPr id="106" name="Text Box 4"/>
            <p:cNvSpPr txBox="1">
              <a:spLocks noChangeArrowheads="1"/>
            </p:cNvSpPr>
            <p:nvPr/>
          </p:nvSpPr>
          <p:spPr bwMode="auto">
            <a:xfrm>
              <a:off x="1731" y="2354"/>
              <a:ext cx="486"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D</a:t>
              </a:r>
              <a:r>
                <a:rPr lang="en-US" altLang="zh-CN" b="1" baseline="-25000">
                  <a:solidFill>
                    <a:srgbClr val="000000"/>
                  </a:solidFill>
                  <a:ea typeface="宋体" pitchFamily="2" charset="-122"/>
                </a:rPr>
                <a:t>2</a:t>
              </a:r>
            </a:p>
          </p:txBody>
        </p:sp>
        <p:sp>
          <p:nvSpPr>
            <p:cNvPr id="107" name="Line 6"/>
            <p:cNvSpPr>
              <a:spLocks noChangeShapeType="1"/>
            </p:cNvSpPr>
            <p:nvPr/>
          </p:nvSpPr>
          <p:spPr bwMode="auto">
            <a:xfrm>
              <a:off x="721" y="1548"/>
              <a:ext cx="1321" cy="0"/>
            </a:xfrm>
            <a:prstGeom prst="line">
              <a:avLst/>
            </a:prstGeom>
            <a:noFill/>
            <a:ln w="9525">
              <a:solidFill>
                <a:srgbClr val="00CCFF"/>
              </a:solidFill>
              <a:round/>
              <a:headEnd/>
              <a:tailEnd/>
            </a:ln>
          </p:spPr>
          <p:txBody>
            <a:bodyPr/>
            <a:lstStyle/>
            <a:p>
              <a:endParaRPr lang="zh-CN" altLang="en-US"/>
            </a:p>
          </p:txBody>
        </p:sp>
        <p:sp>
          <p:nvSpPr>
            <p:cNvPr id="108" name="Line 7"/>
            <p:cNvSpPr>
              <a:spLocks noChangeShapeType="1"/>
            </p:cNvSpPr>
            <p:nvPr/>
          </p:nvSpPr>
          <p:spPr bwMode="auto">
            <a:xfrm>
              <a:off x="721" y="1845"/>
              <a:ext cx="1321" cy="0"/>
            </a:xfrm>
            <a:prstGeom prst="line">
              <a:avLst/>
            </a:prstGeom>
            <a:noFill/>
            <a:ln w="9525">
              <a:solidFill>
                <a:srgbClr val="00CCFF"/>
              </a:solidFill>
              <a:round/>
              <a:headEnd/>
              <a:tailEnd/>
            </a:ln>
          </p:spPr>
          <p:txBody>
            <a:bodyPr/>
            <a:lstStyle/>
            <a:p>
              <a:endParaRPr lang="zh-CN" altLang="en-US"/>
            </a:p>
          </p:txBody>
        </p:sp>
        <p:sp>
          <p:nvSpPr>
            <p:cNvPr id="109" name="Line 8"/>
            <p:cNvSpPr>
              <a:spLocks noChangeShapeType="1"/>
            </p:cNvSpPr>
            <p:nvPr/>
          </p:nvSpPr>
          <p:spPr bwMode="auto">
            <a:xfrm>
              <a:off x="1575" y="1548"/>
              <a:ext cx="0" cy="1315"/>
            </a:xfrm>
            <a:prstGeom prst="line">
              <a:avLst/>
            </a:prstGeom>
            <a:noFill/>
            <a:ln w="9525">
              <a:solidFill>
                <a:srgbClr val="00CCFF"/>
              </a:solidFill>
              <a:round/>
              <a:headEnd/>
              <a:tailEnd/>
            </a:ln>
          </p:spPr>
          <p:txBody>
            <a:bodyPr/>
            <a:lstStyle/>
            <a:p>
              <a:endParaRPr lang="zh-CN" altLang="en-US"/>
            </a:p>
          </p:txBody>
        </p:sp>
        <p:sp>
          <p:nvSpPr>
            <p:cNvPr id="110" name="Line 9"/>
            <p:cNvSpPr>
              <a:spLocks noChangeShapeType="1"/>
            </p:cNvSpPr>
            <p:nvPr/>
          </p:nvSpPr>
          <p:spPr bwMode="auto">
            <a:xfrm>
              <a:off x="721" y="2863"/>
              <a:ext cx="1360" cy="0"/>
            </a:xfrm>
            <a:prstGeom prst="line">
              <a:avLst/>
            </a:prstGeom>
            <a:noFill/>
            <a:ln w="9525">
              <a:solidFill>
                <a:srgbClr val="00CCFF"/>
              </a:solidFill>
              <a:round/>
              <a:headEnd/>
              <a:tailEnd/>
            </a:ln>
          </p:spPr>
          <p:txBody>
            <a:bodyPr/>
            <a:lstStyle/>
            <a:p>
              <a:endParaRPr lang="zh-CN" altLang="en-US"/>
            </a:p>
          </p:txBody>
        </p:sp>
        <p:sp>
          <p:nvSpPr>
            <p:cNvPr id="111" name="Text Box 10"/>
            <p:cNvSpPr txBox="1">
              <a:spLocks noChangeArrowheads="1"/>
            </p:cNvSpPr>
            <p:nvPr/>
          </p:nvSpPr>
          <p:spPr bwMode="auto">
            <a:xfrm>
              <a:off x="838" y="1591"/>
              <a:ext cx="387"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A</a:t>
              </a:r>
              <a:r>
                <a:rPr lang="en-US" altLang="zh-CN" b="1" baseline="-25000">
                  <a:solidFill>
                    <a:srgbClr val="000000"/>
                  </a:solidFill>
                  <a:ea typeface="宋体" pitchFamily="2" charset="-122"/>
                </a:rPr>
                <a:t>1</a:t>
              </a:r>
            </a:p>
          </p:txBody>
        </p:sp>
        <p:sp>
          <p:nvSpPr>
            <p:cNvPr id="112" name="Text Box 11"/>
            <p:cNvSpPr txBox="1">
              <a:spLocks noChangeArrowheads="1"/>
            </p:cNvSpPr>
            <p:nvPr/>
          </p:nvSpPr>
          <p:spPr bwMode="auto">
            <a:xfrm>
              <a:off x="1225" y="1591"/>
              <a:ext cx="350"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A</a:t>
              </a:r>
              <a:r>
                <a:rPr lang="en-US" altLang="zh-CN" b="1" baseline="-25000">
                  <a:solidFill>
                    <a:srgbClr val="000000"/>
                  </a:solidFill>
                  <a:ea typeface="宋体" pitchFamily="2" charset="-122"/>
                </a:rPr>
                <a:t>0</a:t>
              </a:r>
            </a:p>
          </p:txBody>
        </p:sp>
        <p:sp>
          <p:nvSpPr>
            <p:cNvPr id="113" name="Text Box 12"/>
            <p:cNvSpPr txBox="1">
              <a:spLocks noChangeArrowheads="1"/>
            </p:cNvSpPr>
            <p:nvPr/>
          </p:nvSpPr>
          <p:spPr bwMode="auto">
            <a:xfrm>
              <a:off x="1731" y="1591"/>
              <a:ext cx="155"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Y</a:t>
              </a:r>
            </a:p>
          </p:txBody>
        </p:sp>
        <p:sp>
          <p:nvSpPr>
            <p:cNvPr id="114" name="Text Box 13"/>
            <p:cNvSpPr txBox="1">
              <a:spLocks noChangeArrowheads="1"/>
            </p:cNvSpPr>
            <p:nvPr/>
          </p:nvSpPr>
          <p:spPr bwMode="auto">
            <a:xfrm>
              <a:off x="1227" y="1884"/>
              <a:ext cx="193"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0</a:t>
              </a:r>
            </a:p>
          </p:txBody>
        </p:sp>
        <p:sp>
          <p:nvSpPr>
            <p:cNvPr id="115" name="Text Box 14"/>
            <p:cNvSpPr txBox="1">
              <a:spLocks noChangeArrowheads="1"/>
            </p:cNvSpPr>
            <p:nvPr/>
          </p:nvSpPr>
          <p:spPr bwMode="auto">
            <a:xfrm>
              <a:off x="838" y="1884"/>
              <a:ext cx="193"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0</a:t>
              </a:r>
            </a:p>
          </p:txBody>
        </p:sp>
        <p:sp>
          <p:nvSpPr>
            <p:cNvPr id="116" name="Text Box 15"/>
            <p:cNvSpPr txBox="1">
              <a:spLocks noChangeArrowheads="1"/>
            </p:cNvSpPr>
            <p:nvPr/>
          </p:nvSpPr>
          <p:spPr bwMode="auto">
            <a:xfrm>
              <a:off x="838" y="2096"/>
              <a:ext cx="193"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0</a:t>
              </a:r>
            </a:p>
          </p:txBody>
        </p:sp>
        <p:sp>
          <p:nvSpPr>
            <p:cNvPr id="117" name="Text Box 16"/>
            <p:cNvSpPr txBox="1">
              <a:spLocks noChangeArrowheads="1"/>
            </p:cNvSpPr>
            <p:nvPr/>
          </p:nvSpPr>
          <p:spPr bwMode="auto">
            <a:xfrm>
              <a:off x="1227" y="2354"/>
              <a:ext cx="193"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0</a:t>
              </a:r>
            </a:p>
          </p:txBody>
        </p:sp>
        <p:sp>
          <p:nvSpPr>
            <p:cNvPr id="118" name="Text Box 17"/>
            <p:cNvSpPr txBox="1">
              <a:spLocks noChangeArrowheads="1"/>
            </p:cNvSpPr>
            <p:nvPr/>
          </p:nvSpPr>
          <p:spPr bwMode="auto">
            <a:xfrm>
              <a:off x="1731" y="1884"/>
              <a:ext cx="396"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D</a:t>
              </a:r>
              <a:r>
                <a:rPr lang="en-US" altLang="zh-CN" b="1" baseline="-25000">
                  <a:solidFill>
                    <a:srgbClr val="000000"/>
                  </a:solidFill>
                  <a:ea typeface="宋体" pitchFamily="2" charset="-122"/>
                </a:rPr>
                <a:t>0</a:t>
              </a:r>
            </a:p>
          </p:txBody>
        </p:sp>
        <p:sp>
          <p:nvSpPr>
            <p:cNvPr id="119" name="Text Box 18"/>
            <p:cNvSpPr txBox="1">
              <a:spLocks noChangeArrowheads="1"/>
            </p:cNvSpPr>
            <p:nvPr/>
          </p:nvSpPr>
          <p:spPr bwMode="auto">
            <a:xfrm>
              <a:off x="1227" y="2096"/>
              <a:ext cx="193"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1</a:t>
              </a:r>
            </a:p>
          </p:txBody>
        </p:sp>
        <p:sp>
          <p:nvSpPr>
            <p:cNvPr id="120" name="Text Box 19"/>
            <p:cNvSpPr txBox="1">
              <a:spLocks noChangeArrowheads="1"/>
            </p:cNvSpPr>
            <p:nvPr/>
          </p:nvSpPr>
          <p:spPr bwMode="auto">
            <a:xfrm>
              <a:off x="838" y="2351"/>
              <a:ext cx="193"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1</a:t>
              </a:r>
            </a:p>
          </p:txBody>
        </p:sp>
        <p:sp>
          <p:nvSpPr>
            <p:cNvPr id="121" name="Text Box 20"/>
            <p:cNvSpPr txBox="1">
              <a:spLocks noChangeArrowheads="1"/>
            </p:cNvSpPr>
            <p:nvPr/>
          </p:nvSpPr>
          <p:spPr bwMode="auto">
            <a:xfrm>
              <a:off x="1227" y="2605"/>
              <a:ext cx="193"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1</a:t>
              </a:r>
            </a:p>
          </p:txBody>
        </p:sp>
        <p:sp>
          <p:nvSpPr>
            <p:cNvPr id="122" name="Text Box 21"/>
            <p:cNvSpPr txBox="1">
              <a:spLocks noChangeArrowheads="1"/>
            </p:cNvSpPr>
            <p:nvPr/>
          </p:nvSpPr>
          <p:spPr bwMode="auto">
            <a:xfrm>
              <a:off x="838" y="2605"/>
              <a:ext cx="193"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1</a:t>
              </a:r>
            </a:p>
          </p:txBody>
        </p:sp>
        <p:sp>
          <p:nvSpPr>
            <p:cNvPr id="123" name="Text Box 22"/>
            <p:cNvSpPr txBox="1">
              <a:spLocks noChangeArrowheads="1"/>
            </p:cNvSpPr>
            <p:nvPr/>
          </p:nvSpPr>
          <p:spPr bwMode="auto">
            <a:xfrm>
              <a:off x="1731" y="2100"/>
              <a:ext cx="396"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D</a:t>
              </a:r>
              <a:r>
                <a:rPr lang="en-US" altLang="zh-CN" b="1" baseline="-25000">
                  <a:solidFill>
                    <a:srgbClr val="000000"/>
                  </a:solidFill>
                  <a:ea typeface="宋体" pitchFamily="2" charset="-122"/>
                </a:rPr>
                <a:t>1</a:t>
              </a:r>
            </a:p>
          </p:txBody>
        </p:sp>
        <p:sp>
          <p:nvSpPr>
            <p:cNvPr id="124" name="Text Box 23"/>
            <p:cNvSpPr txBox="1">
              <a:spLocks noChangeArrowheads="1"/>
            </p:cNvSpPr>
            <p:nvPr/>
          </p:nvSpPr>
          <p:spPr bwMode="auto">
            <a:xfrm>
              <a:off x="1731" y="2605"/>
              <a:ext cx="396" cy="291"/>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D</a:t>
              </a:r>
              <a:r>
                <a:rPr lang="en-US" altLang="zh-CN" b="1" baseline="-25000">
                  <a:solidFill>
                    <a:srgbClr val="000000"/>
                  </a:solidFill>
                  <a:ea typeface="宋体" pitchFamily="2" charset="-122"/>
                </a:rPr>
                <a:t>3</a:t>
              </a:r>
            </a:p>
          </p:txBody>
        </p:sp>
        <p:grpSp>
          <p:nvGrpSpPr>
            <p:cNvPr id="125" name="Group 40"/>
            <p:cNvGrpSpPr>
              <a:grpSpLocks/>
            </p:cNvGrpSpPr>
            <p:nvPr/>
          </p:nvGrpSpPr>
          <p:grpSpPr bwMode="auto">
            <a:xfrm>
              <a:off x="288" y="1042"/>
              <a:ext cx="1488" cy="842"/>
              <a:chOff x="151" y="1054"/>
              <a:chExt cx="1488" cy="842"/>
            </a:xfrm>
          </p:grpSpPr>
          <p:sp>
            <p:nvSpPr>
              <p:cNvPr id="126" name="AutoShape 41"/>
              <p:cNvSpPr>
                <a:spLocks noChangeArrowheads="1"/>
              </p:cNvSpPr>
              <p:nvPr/>
            </p:nvSpPr>
            <p:spPr bwMode="auto">
              <a:xfrm>
                <a:off x="678" y="1560"/>
                <a:ext cx="699" cy="336"/>
              </a:xfrm>
              <a:prstGeom prst="wedgeRoundRectCallout">
                <a:avLst>
                  <a:gd name="adj1" fmla="val -54494"/>
                  <a:gd name="adj2" fmla="val -105061"/>
                  <a:gd name="adj3" fmla="val 16667"/>
                </a:avLst>
              </a:prstGeom>
              <a:noFill/>
              <a:ln w="38100">
                <a:solidFill>
                  <a:srgbClr val="FF0000"/>
                </a:solidFill>
                <a:miter lim="800000"/>
                <a:headEnd/>
                <a:tailEnd/>
              </a:ln>
            </p:spPr>
            <p:txBody>
              <a:bodyPr/>
              <a:lstStyle/>
              <a:p>
                <a:pPr algn="ctr" eaLnBrk="0" hangingPunct="0"/>
                <a:endParaRPr lang="zh-CN" altLang="zh-CN" b="1">
                  <a:latin typeface="Times New Roman" charset="0"/>
                  <a:ea typeface="宋体" pitchFamily="2" charset="-122"/>
                </a:endParaRPr>
              </a:p>
            </p:txBody>
          </p:sp>
          <p:sp>
            <p:nvSpPr>
              <p:cNvPr id="127" name="Text Box 42"/>
              <p:cNvSpPr txBox="1">
                <a:spLocks noChangeArrowheads="1"/>
              </p:cNvSpPr>
              <p:nvPr/>
            </p:nvSpPr>
            <p:spPr bwMode="auto">
              <a:xfrm>
                <a:off x="151" y="1054"/>
                <a:ext cx="1488" cy="291"/>
              </a:xfrm>
              <a:prstGeom prst="rect">
                <a:avLst/>
              </a:prstGeom>
              <a:noFill/>
              <a:ln w="9525">
                <a:noFill/>
                <a:miter lim="800000"/>
                <a:headEnd/>
                <a:tailEnd/>
              </a:ln>
            </p:spPr>
            <p:txBody>
              <a:bodyPr wrap="square">
                <a:spAutoFit/>
              </a:bodyPr>
              <a:lstStyle/>
              <a:p>
                <a:pPr eaLnBrk="0" hangingPunct="0">
                  <a:spcBef>
                    <a:spcPct val="50000"/>
                  </a:spcBef>
                </a:pPr>
                <a:r>
                  <a:rPr lang="en-US" altLang="zh-CN" b="1" dirty="0">
                    <a:solidFill>
                      <a:srgbClr val="FF3300"/>
                    </a:solidFill>
                    <a:latin typeface="Times New Roman" charset="0"/>
                    <a:ea typeface="宋体" pitchFamily="2" charset="-122"/>
                  </a:rPr>
                  <a:t>Select signal</a:t>
                </a:r>
                <a:endParaRPr lang="zh-CN" altLang="en-US" b="1" dirty="0">
                  <a:solidFill>
                    <a:srgbClr val="FF3300"/>
                  </a:solidFill>
                  <a:latin typeface="Times New Roman" charset="0"/>
                  <a:ea typeface="宋体" pitchFamily="2" charset="-122"/>
                </a:endParaRPr>
              </a:p>
            </p:txBody>
          </p:sp>
        </p:grpSp>
      </p:grpSp>
      <p:pic>
        <p:nvPicPr>
          <p:cNvPr id="128" name="Picture 43"/>
          <p:cNvPicPr>
            <a:picLocks noChangeAspect="1" noChangeArrowheads="1"/>
          </p:cNvPicPr>
          <p:nvPr/>
        </p:nvPicPr>
        <p:blipFill>
          <a:blip r:embed="rId4" cstate="print"/>
          <a:srcRect/>
          <a:stretch>
            <a:fillRect/>
          </a:stretch>
        </p:blipFill>
        <p:spPr bwMode="auto">
          <a:xfrm>
            <a:off x="6230991" y="304800"/>
            <a:ext cx="5095875" cy="3200400"/>
          </a:xfrm>
          <a:prstGeom prst="rect">
            <a:avLst/>
          </a:prstGeom>
          <a:noFill/>
          <a:ln w="28575">
            <a:solidFill>
              <a:srgbClr val="9999FF"/>
            </a:solidFill>
            <a:miter lim="800000"/>
            <a:headEnd/>
            <a:tailEnd/>
          </a:ln>
        </p:spPr>
      </p:pic>
      <p:sp>
        <p:nvSpPr>
          <p:cNvPr id="129" name="Rectangle 13"/>
          <p:cNvSpPr>
            <a:spLocks noChangeArrowheads="1"/>
          </p:cNvSpPr>
          <p:nvPr/>
        </p:nvSpPr>
        <p:spPr bwMode="auto">
          <a:xfrm>
            <a:off x="1417965" y="391032"/>
            <a:ext cx="3272050"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4-1 </a:t>
            </a:r>
            <a:r>
              <a:rPr lang="en-US" altLang="zh-CN" sz="3200" b="1" dirty="0" err="1">
                <a:solidFill>
                  <a:srgbClr val="FFFF99"/>
                </a:solidFill>
                <a:ea typeface="宋体" charset="-122"/>
              </a:rPr>
              <a:t>demultiplexer</a:t>
            </a:r>
            <a:endParaRPr lang="en-US" altLang="zh-CN" sz="3200" b="1" dirty="0">
              <a:solidFill>
                <a:srgbClr val="FFFF99"/>
              </a:solidFill>
              <a:ea typeface="宋体" charset="-122"/>
            </a:endParaRPr>
          </a:p>
        </p:txBody>
      </p:sp>
      <p:pic>
        <p:nvPicPr>
          <p:cNvPr id="77" name="Picture 3" descr="AAGIGWS0"/>
          <p:cNvPicPr>
            <a:picLocks noChangeAspect="1" noChangeArrowheads="1"/>
          </p:cNvPicPr>
          <p:nvPr/>
        </p:nvPicPr>
        <p:blipFill>
          <a:blip r:embed="rId5" cstate="print"/>
          <a:srcRect/>
          <a:stretch>
            <a:fillRect/>
          </a:stretch>
        </p:blipFill>
        <p:spPr bwMode="auto">
          <a:xfrm>
            <a:off x="6983469" y="3684194"/>
            <a:ext cx="4343397" cy="2785201"/>
          </a:xfrm>
          <a:prstGeom prst="rect">
            <a:avLst/>
          </a:prstGeom>
          <a:noFill/>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1ED2C1D-1B2E-401D-9474-4FD18E6B67C1}"/>
                  </a:ext>
                </a:extLst>
              </p:cNvPr>
              <p:cNvSpPr txBox="1"/>
              <p:nvPr/>
            </p:nvSpPr>
            <p:spPr>
              <a:xfrm>
                <a:off x="633219" y="1992868"/>
                <a:ext cx="5371855" cy="738664"/>
              </a:xfrm>
              <a:prstGeom prst="rect">
                <a:avLst/>
              </a:prstGeom>
              <a:noFill/>
            </p:spPr>
            <p:txBody>
              <a:bodyPr wrap="none" lIns="0" tIns="0" rIns="0" bIns="0" rtlCol="0">
                <a:spAutoFit/>
              </a:bodyPr>
              <a:lstStyle/>
              <a:p>
                <a14:m>
                  <m:oMath xmlns:m="http://schemas.openxmlformats.org/officeDocument/2006/math">
                    <m:r>
                      <a:rPr lang="en-US" altLang="zh-CN" b="0" i="1" smtClean="0">
                        <a:latin typeface="Cambria Math" panose="02040503050406030204" pitchFamily="18" charset="0"/>
                      </a:rPr>
                      <m:t>𝑌</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b="0" i="1" smtClean="0">
                            <a:latin typeface="Cambria Math" panose="02040503050406030204" pitchFamily="18" charset="0"/>
                          </a:rPr>
                          <m:t>0</m:t>
                        </m:r>
                      </m:sub>
                      <m:sup>
                        <m:r>
                          <a:rPr lang="en-US" altLang="zh-CN" i="1">
                            <a:latin typeface="Cambria Math" panose="02040503050406030204" pitchFamily="18" charset="0"/>
                          </a:rPr>
                          <m:t>′</m:t>
                        </m:r>
                      </m:sup>
                    </m:sSubSup>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0</m:t>
                        </m:r>
                      </m:sub>
                    </m:sSub>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0</m:t>
                        </m:r>
                      </m:sub>
                    </m:sSub>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0</m:t>
                        </m:r>
                      </m:sub>
                    </m:sSub>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0</m:t>
                        </m:r>
                      </m:sub>
                    </m:sSub>
                  </m:oMath>
                </a14:m>
                <a:endParaRPr lang="en-US" altLang="zh-CN" i="1" dirty="0">
                  <a:latin typeface="Cambria Math" panose="02040503050406030204" pitchFamily="18" charset="0"/>
                </a:endParaRPr>
              </a:p>
              <a:p>
                <a:r>
                  <a:rPr lang="en-US" altLang="zh-CN" b="0" dirty="0"/>
                  <a:t>   </a:t>
                </a:r>
                <a14:m>
                  <m:oMath xmlns:m="http://schemas.openxmlformats.org/officeDocument/2006/math">
                    <m:r>
                      <a:rPr lang="en-US" altLang="zh-CN" b="0" i="0" smtClean="0">
                        <a:latin typeface="Cambria Math" panose="02040503050406030204" pitchFamily="18" charset="0"/>
                      </a:rPr>
                      <m:t>=</m:t>
                    </m:r>
                    <m:nary>
                      <m:naryPr>
                        <m:chr m:val="∑"/>
                        <m:subHide m:val="on"/>
                        <m:supHide m:val="on"/>
                        <m:ctrlPr>
                          <a:rPr lang="en-US" altLang="zh-CN" b="0" i="1" smtClean="0">
                            <a:latin typeface="Cambria Math" panose="02040503050406030204" pitchFamily="18" charset="0"/>
                          </a:rPr>
                        </m:ctrlPr>
                      </m:naryP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Sub>
                      </m:e>
                    </m:nary>
                  </m:oMath>
                </a14:m>
                <a:endParaRPr lang="en-US" altLang="zh-CN" dirty="0"/>
              </a:p>
            </p:txBody>
          </p:sp>
        </mc:Choice>
        <mc:Fallback xmlns="">
          <p:sp>
            <p:nvSpPr>
              <p:cNvPr id="2" name="文本框 1">
                <a:extLst>
                  <a:ext uri="{FF2B5EF4-FFF2-40B4-BE49-F238E27FC236}">
                    <a16:creationId xmlns:a16="http://schemas.microsoft.com/office/drawing/2014/main" id="{51ED2C1D-1B2E-401D-9474-4FD18E6B67C1}"/>
                  </a:ext>
                </a:extLst>
              </p:cNvPr>
              <p:cNvSpPr txBox="1">
                <a:spLocks noRot="1" noChangeAspect="1" noMove="1" noResize="1" noEditPoints="1" noAdjustHandles="1" noChangeArrowheads="1" noChangeShapeType="1" noTextEdit="1"/>
              </p:cNvSpPr>
              <p:nvPr/>
            </p:nvSpPr>
            <p:spPr>
              <a:xfrm>
                <a:off x="633219" y="1992868"/>
                <a:ext cx="5371855" cy="738664"/>
              </a:xfrm>
              <a:prstGeom prst="rect">
                <a:avLst/>
              </a:prstGeom>
              <a:blipFill>
                <a:blip r:embed="rId6"/>
                <a:stretch>
                  <a:fillRect l="-2043" t="-38017" r="-341" b="-128926"/>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blinds(horizontal)">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barn(inHorizontal)">
                                      <p:cBhvr>
                                        <p:cTn id="12" dur="500"/>
                                        <p:tgtEl>
                                          <p:spTgt spid="9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9570" name="Object 171"/>
          <p:cNvGraphicFramePr>
            <a:graphicFrameLocks noChangeAspect="1"/>
          </p:cNvGraphicFramePr>
          <p:nvPr>
            <p:extLst>
              <p:ext uri="{D42A27DB-BD31-4B8C-83A1-F6EECF244321}">
                <p14:modId xmlns:p14="http://schemas.microsoft.com/office/powerpoint/2010/main" val="3827219763"/>
              </p:ext>
            </p:extLst>
          </p:nvPr>
        </p:nvGraphicFramePr>
        <p:xfrm>
          <a:off x="4724400" y="3288414"/>
          <a:ext cx="2438400" cy="2349500"/>
        </p:xfrm>
        <a:graphic>
          <a:graphicData uri="http://schemas.openxmlformats.org/presentationml/2006/ole">
            <mc:AlternateContent xmlns:mc="http://schemas.openxmlformats.org/markup-compatibility/2006">
              <mc:Choice xmlns:v="urn:schemas-microsoft-com:vml" Requires="v">
                <p:oleObj name="CorelDRAW" r:id="rId4" imgW="1364221" imgH="1314785" progId="CorelDRAW.Graphic.13">
                  <p:embed/>
                </p:oleObj>
              </mc:Choice>
              <mc:Fallback>
                <p:oleObj name="CorelDRAW" r:id="rId4" imgW="1364221" imgH="1314785" progId="CorelDRAW.Graphic.13">
                  <p:embed/>
                  <p:pic>
                    <p:nvPicPr>
                      <p:cNvPr id="0" name="Object 1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288414"/>
                        <a:ext cx="2438400" cy="23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73" name="Rectangle 15"/>
          <p:cNvSpPr>
            <a:spLocks noChangeArrowheads="1"/>
          </p:cNvSpPr>
          <p:nvPr/>
        </p:nvSpPr>
        <p:spPr bwMode="auto">
          <a:xfrm>
            <a:off x="4876898" y="523300"/>
            <a:ext cx="2419252"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Multiplexers</a:t>
            </a:r>
          </a:p>
        </p:txBody>
      </p:sp>
      <p:sp>
        <p:nvSpPr>
          <p:cNvPr id="109574" name="Text Box 154"/>
          <p:cNvSpPr txBox="1">
            <a:spLocks noChangeArrowheads="1"/>
          </p:cNvSpPr>
          <p:nvPr/>
        </p:nvSpPr>
        <p:spPr bwMode="auto">
          <a:xfrm>
            <a:off x="590551" y="1458859"/>
            <a:ext cx="11125200" cy="523220"/>
          </a:xfrm>
          <a:prstGeom prst="rect">
            <a:avLst/>
          </a:prstGeom>
          <a:solidFill>
            <a:schemeClr val="bg1"/>
          </a:solidFill>
          <a:ln w="28575">
            <a:solidFill>
              <a:srgbClr val="9999FF"/>
            </a:solidFill>
            <a:miter lim="800000"/>
            <a:headEnd/>
            <a:tailEnd/>
          </a:ln>
          <a:effectLst/>
        </p:spPr>
        <p:txBody>
          <a:bodyPr wrap="square">
            <a:spAutoFit/>
          </a:bodyPr>
          <a:lstStyle/>
          <a:p>
            <a:pPr marL="457200" indent="-457200">
              <a:spcBef>
                <a:spcPct val="50000"/>
              </a:spcBef>
              <a:buFont typeface="Arial" panose="020B0604020202020204" pitchFamily="34" charset="0"/>
              <a:buChar char="•"/>
            </a:pPr>
            <a:r>
              <a:rPr lang="en-US" altLang="zh-CN" sz="2800" b="1" dirty="0">
                <a:ea typeface="宋体" charset="-122"/>
              </a:rPr>
              <a:t>Two select lines are shown here to choose any of the four data inputs.</a:t>
            </a:r>
          </a:p>
        </p:txBody>
      </p:sp>
      <p:sp>
        <p:nvSpPr>
          <p:cNvPr id="109575" name="Text Box 156"/>
          <p:cNvSpPr txBox="1">
            <a:spLocks noChangeArrowheads="1"/>
          </p:cNvSpPr>
          <p:nvPr/>
        </p:nvSpPr>
        <p:spPr bwMode="auto">
          <a:xfrm>
            <a:off x="3451226" y="3631315"/>
            <a:ext cx="1469276" cy="369332"/>
          </a:xfrm>
          <a:prstGeom prst="rect">
            <a:avLst/>
          </a:prstGeom>
          <a:noFill/>
          <a:ln w="9525">
            <a:noFill/>
            <a:miter lim="800000"/>
            <a:headEnd/>
            <a:tailEnd/>
          </a:ln>
          <a:effectLst/>
        </p:spPr>
        <p:txBody>
          <a:bodyPr wrap="square">
            <a:spAutoFit/>
          </a:bodyPr>
          <a:lstStyle/>
          <a:p>
            <a:r>
              <a:rPr lang="en-US" altLang="zh-CN" sz="1800" dirty="0">
                <a:solidFill>
                  <a:srgbClr val="FF0000"/>
                </a:solidFill>
                <a:ea typeface="宋体" charset="-122"/>
              </a:rPr>
              <a:t>Data select</a:t>
            </a:r>
          </a:p>
        </p:txBody>
      </p:sp>
      <p:sp>
        <p:nvSpPr>
          <p:cNvPr id="109576" name="Text Box 157"/>
          <p:cNvSpPr txBox="1">
            <a:spLocks noChangeArrowheads="1"/>
          </p:cNvSpPr>
          <p:nvPr/>
        </p:nvSpPr>
        <p:spPr bwMode="auto">
          <a:xfrm>
            <a:off x="3470649" y="4621915"/>
            <a:ext cx="1469275" cy="369332"/>
          </a:xfrm>
          <a:prstGeom prst="rect">
            <a:avLst/>
          </a:prstGeom>
          <a:noFill/>
          <a:ln w="9525">
            <a:noFill/>
            <a:miter lim="800000"/>
            <a:headEnd/>
            <a:tailEnd/>
          </a:ln>
          <a:effectLst/>
        </p:spPr>
        <p:txBody>
          <a:bodyPr wrap="square">
            <a:spAutoFit/>
          </a:bodyPr>
          <a:lstStyle/>
          <a:p>
            <a:r>
              <a:rPr lang="en-US" altLang="zh-CN" sz="1800" dirty="0">
                <a:solidFill>
                  <a:srgbClr val="FF0000"/>
                </a:solidFill>
                <a:ea typeface="宋体" charset="-122"/>
              </a:rPr>
              <a:t>Data inputs</a:t>
            </a:r>
          </a:p>
        </p:txBody>
      </p:sp>
      <p:sp>
        <p:nvSpPr>
          <p:cNvPr id="109577" name="Text Box 158"/>
          <p:cNvSpPr txBox="1">
            <a:spLocks noChangeArrowheads="1"/>
          </p:cNvSpPr>
          <p:nvPr/>
        </p:nvSpPr>
        <p:spPr bwMode="auto">
          <a:xfrm>
            <a:off x="7239000" y="4240915"/>
            <a:ext cx="1752600" cy="369332"/>
          </a:xfrm>
          <a:prstGeom prst="rect">
            <a:avLst/>
          </a:prstGeom>
          <a:noFill/>
          <a:ln w="9525">
            <a:noFill/>
            <a:miter lim="800000"/>
            <a:headEnd/>
            <a:tailEnd/>
          </a:ln>
          <a:effectLst/>
        </p:spPr>
        <p:txBody>
          <a:bodyPr wrap="square">
            <a:spAutoFit/>
          </a:bodyPr>
          <a:lstStyle/>
          <a:p>
            <a:r>
              <a:rPr lang="en-US" altLang="zh-CN" sz="1800" dirty="0">
                <a:solidFill>
                  <a:srgbClr val="FF0000"/>
                </a:solidFill>
                <a:ea typeface="宋体" charset="-122"/>
              </a:rPr>
              <a:t>Data output</a:t>
            </a:r>
          </a:p>
        </p:txBody>
      </p:sp>
      <p:sp>
        <p:nvSpPr>
          <p:cNvPr id="109578" name="Text Box 159"/>
          <p:cNvSpPr txBox="1">
            <a:spLocks noChangeArrowheads="1"/>
          </p:cNvSpPr>
          <p:nvPr/>
        </p:nvSpPr>
        <p:spPr bwMode="auto">
          <a:xfrm>
            <a:off x="4800600" y="4494914"/>
            <a:ext cx="533400" cy="369332"/>
          </a:xfrm>
          <a:prstGeom prst="rect">
            <a:avLst/>
          </a:prstGeom>
          <a:noFill/>
          <a:ln w="9525">
            <a:noFill/>
            <a:miter lim="800000"/>
            <a:headEnd/>
            <a:tailEnd/>
          </a:ln>
          <a:effectLst/>
        </p:spPr>
        <p:txBody>
          <a:bodyPr>
            <a:spAutoFit/>
          </a:bodyPr>
          <a:lstStyle/>
          <a:p>
            <a:r>
              <a:rPr lang="en-US" altLang="zh-CN" sz="1800" i="1">
                <a:solidFill>
                  <a:srgbClr val="FF0000"/>
                </a:solidFill>
                <a:latin typeface="Arial" charset="0"/>
                <a:ea typeface="宋体" charset="-122"/>
              </a:rPr>
              <a:t>D</a:t>
            </a:r>
            <a:r>
              <a:rPr lang="en-US" altLang="zh-CN" sz="1800" baseline="-25000">
                <a:solidFill>
                  <a:srgbClr val="FF0000"/>
                </a:solidFill>
                <a:latin typeface="Arial" charset="0"/>
                <a:ea typeface="宋体" charset="-122"/>
              </a:rPr>
              <a:t>1</a:t>
            </a:r>
            <a:endParaRPr lang="en-US" altLang="zh-CN" sz="1800">
              <a:solidFill>
                <a:srgbClr val="FF0000"/>
              </a:solidFill>
              <a:latin typeface="Arial" charset="0"/>
              <a:ea typeface="宋体" charset="-122"/>
            </a:endParaRPr>
          </a:p>
        </p:txBody>
      </p:sp>
      <p:sp>
        <p:nvSpPr>
          <p:cNvPr id="109579" name="Text Box 160"/>
          <p:cNvSpPr txBox="1">
            <a:spLocks noChangeArrowheads="1"/>
          </p:cNvSpPr>
          <p:nvPr/>
        </p:nvSpPr>
        <p:spPr bwMode="auto">
          <a:xfrm>
            <a:off x="4800600" y="4266314"/>
            <a:ext cx="533400" cy="369332"/>
          </a:xfrm>
          <a:prstGeom prst="rect">
            <a:avLst/>
          </a:prstGeom>
          <a:noFill/>
          <a:ln w="9525">
            <a:noFill/>
            <a:miter lim="800000"/>
            <a:headEnd/>
            <a:tailEnd/>
          </a:ln>
          <a:effectLst/>
        </p:spPr>
        <p:txBody>
          <a:bodyPr>
            <a:spAutoFit/>
          </a:bodyPr>
          <a:lstStyle/>
          <a:p>
            <a:r>
              <a:rPr lang="en-US" altLang="zh-CN" sz="1800" i="1">
                <a:solidFill>
                  <a:srgbClr val="FF0000"/>
                </a:solidFill>
                <a:latin typeface="Arial" charset="0"/>
                <a:ea typeface="宋体" charset="-122"/>
              </a:rPr>
              <a:t>D</a:t>
            </a:r>
            <a:r>
              <a:rPr lang="en-US" altLang="zh-CN" sz="1800" baseline="-25000">
                <a:solidFill>
                  <a:srgbClr val="FF0000"/>
                </a:solidFill>
                <a:latin typeface="Arial" charset="0"/>
                <a:ea typeface="宋体" charset="-122"/>
              </a:rPr>
              <a:t>0</a:t>
            </a:r>
            <a:endParaRPr lang="en-US" altLang="zh-CN" sz="1800">
              <a:solidFill>
                <a:srgbClr val="FF0000"/>
              </a:solidFill>
              <a:latin typeface="Arial" charset="0"/>
              <a:ea typeface="宋体" charset="-122"/>
            </a:endParaRPr>
          </a:p>
        </p:txBody>
      </p:sp>
      <p:sp>
        <p:nvSpPr>
          <p:cNvPr id="109580" name="Text Box 161"/>
          <p:cNvSpPr txBox="1">
            <a:spLocks noChangeArrowheads="1"/>
          </p:cNvSpPr>
          <p:nvPr/>
        </p:nvSpPr>
        <p:spPr bwMode="auto">
          <a:xfrm>
            <a:off x="4800600" y="4723514"/>
            <a:ext cx="533400" cy="369332"/>
          </a:xfrm>
          <a:prstGeom prst="rect">
            <a:avLst/>
          </a:prstGeom>
          <a:noFill/>
          <a:ln w="9525">
            <a:noFill/>
            <a:miter lim="800000"/>
            <a:headEnd/>
            <a:tailEnd/>
          </a:ln>
          <a:effectLst/>
        </p:spPr>
        <p:txBody>
          <a:bodyPr>
            <a:spAutoFit/>
          </a:bodyPr>
          <a:lstStyle/>
          <a:p>
            <a:r>
              <a:rPr lang="en-US" altLang="zh-CN" sz="1800" i="1">
                <a:solidFill>
                  <a:srgbClr val="FF0000"/>
                </a:solidFill>
                <a:latin typeface="Arial" charset="0"/>
                <a:ea typeface="宋体" charset="-122"/>
              </a:rPr>
              <a:t>D</a:t>
            </a:r>
            <a:r>
              <a:rPr lang="en-US" altLang="zh-CN" sz="1800" baseline="-25000">
                <a:solidFill>
                  <a:srgbClr val="FF0000"/>
                </a:solidFill>
                <a:latin typeface="Arial" charset="0"/>
                <a:ea typeface="宋体" charset="-122"/>
              </a:rPr>
              <a:t>2</a:t>
            </a:r>
            <a:endParaRPr lang="en-US" altLang="zh-CN" sz="1800">
              <a:solidFill>
                <a:srgbClr val="FF0000"/>
              </a:solidFill>
              <a:latin typeface="Arial" charset="0"/>
              <a:ea typeface="宋体" charset="-122"/>
            </a:endParaRPr>
          </a:p>
        </p:txBody>
      </p:sp>
      <p:sp>
        <p:nvSpPr>
          <p:cNvPr id="109581" name="Text Box 162"/>
          <p:cNvSpPr txBox="1">
            <a:spLocks noChangeArrowheads="1"/>
          </p:cNvSpPr>
          <p:nvPr/>
        </p:nvSpPr>
        <p:spPr bwMode="auto">
          <a:xfrm>
            <a:off x="4800600" y="4952114"/>
            <a:ext cx="533400" cy="369332"/>
          </a:xfrm>
          <a:prstGeom prst="rect">
            <a:avLst/>
          </a:prstGeom>
          <a:noFill/>
          <a:ln w="9525">
            <a:noFill/>
            <a:miter lim="800000"/>
            <a:headEnd/>
            <a:tailEnd/>
          </a:ln>
          <a:effectLst/>
        </p:spPr>
        <p:txBody>
          <a:bodyPr>
            <a:spAutoFit/>
          </a:bodyPr>
          <a:lstStyle/>
          <a:p>
            <a:r>
              <a:rPr lang="en-US" altLang="zh-CN" sz="1800" i="1">
                <a:solidFill>
                  <a:srgbClr val="FF0000"/>
                </a:solidFill>
                <a:latin typeface="Arial" charset="0"/>
                <a:ea typeface="宋体" charset="-122"/>
              </a:rPr>
              <a:t>D</a:t>
            </a:r>
            <a:r>
              <a:rPr lang="en-US" altLang="zh-CN" sz="1800" baseline="-25000">
                <a:solidFill>
                  <a:srgbClr val="FF0000"/>
                </a:solidFill>
                <a:latin typeface="Arial" charset="0"/>
                <a:ea typeface="宋体" charset="-122"/>
              </a:rPr>
              <a:t>3</a:t>
            </a:r>
            <a:endParaRPr lang="en-US" altLang="zh-CN" sz="1800">
              <a:solidFill>
                <a:srgbClr val="FF0000"/>
              </a:solidFill>
              <a:latin typeface="Arial" charset="0"/>
              <a:ea typeface="宋体" charset="-122"/>
            </a:endParaRPr>
          </a:p>
        </p:txBody>
      </p:sp>
      <p:sp>
        <p:nvSpPr>
          <p:cNvPr id="109582" name="Text Box 163"/>
          <p:cNvSpPr txBox="1">
            <a:spLocks noChangeArrowheads="1"/>
          </p:cNvSpPr>
          <p:nvPr/>
        </p:nvSpPr>
        <p:spPr bwMode="auto">
          <a:xfrm>
            <a:off x="4822825" y="3821814"/>
            <a:ext cx="533400" cy="369332"/>
          </a:xfrm>
          <a:prstGeom prst="rect">
            <a:avLst/>
          </a:prstGeom>
          <a:noFill/>
          <a:ln w="9525">
            <a:noFill/>
            <a:miter lim="800000"/>
            <a:headEnd/>
            <a:tailEnd/>
          </a:ln>
          <a:effectLst/>
        </p:spPr>
        <p:txBody>
          <a:bodyPr>
            <a:spAutoFit/>
          </a:bodyPr>
          <a:lstStyle/>
          <a:p>
            <a:r>
              <a:rPr lang="en-US" altLang="zh-CN" sz="1800" i="1">
                <a:solidFill>
                  <a:srgbClr val="FF0000"/>
                </a:solidFill>
                <a:latin typeface="Arial" charset="0"/>
                <a:ea typeface="宋体" charset="-122"/>
              </a:rPr>
              <a:t>S</a:t>
            </a:r>
            <a:r>
              <a:rPr lang="en-US" altLang="zh-CN" sz="1800" baseline="-25000">
                <a:solidFill>
                  <a:srgbClr val="FF0000"/>
                </a:solidFill>
                <a:latin typeface="Arial" charset="0"/>
                <a:ea typeface="宋体" charset="-122"/>
              </a:rPr>
              <a:t>1</a:t>
            </a:r>
            <a:endParaRPr lang="en-US" altLang="zh-CN" sz="1800">
              <a:solidFill>
                <a:srgbClr val="FF0000"/>
              </a:solidFill>
              <a:latin typeface="Arial" charset="0"/>
              <a:ea typeface="宋体" charset="-122"/>
            </a:endParaRPr>
          </a:p>
        </p:txBody>
      </p:sp>
      <p:sp>
        <p:nvSpPr>
          <p:cNvPr id="109583" name="Text Box 164"/>
          <p:cNvSpPr txBox="1">
            <a:spLocks noChangeArrowheads="1"/>
          </p:cNvSpPr>
          <p:nvPr/>
        </p:nvSpPr>
        <p:spPr bwMode="auto">
          <a:xfrm>
            <a:off x="4822825" y="3517014"/>
            <a:ext cx="533400" cy="369332"/>
          </a:xfrm>
          <a:prstGeom prst="rect">
            <a:avLst/>
          </a:prstGeom>
          <a:noFill/>
          <a:ln w="9525">
            <a:noFill/>
            <a:miter lim="800000"/>
            <a:headEnd/>
            <a:tailEnd/>
          </a:ln>
          <a:effectLst/>
        </p:spPr>
        <p:txBody>
          <a:bodyPr>
            <a:spAutoFit/>
          </a:bodyPr>
          <a:lstStyle/>
          <a:p>
            <a:r>
              <a:rPr lang="en-US" altLang="zh-CN" sz="1800" i="1">
                <a:solidFill>
                  <a:srgbClr val="FF0000"/>
                </a:solidFill>
                <a:latin typeface="Arial" charset="0"/>
                <a:ea typeface="宋体" charset="-122"/>
              </a:rPr>
              <a:t>S</a:t>
            </a:r>
            <a:r>
              <a:rPr lang="en-US" altLang="zh-CN" sz="1800" baseline="-25000">
                <a:solidFill>
                  <a:srgbClr val="FF0000"/>
                </a:solidFill>
                <a:latin typeface="Arial" charset="0"/>
                <a:ea typeface="宋体" charset="-122"/>
              </a:rPr>
              <a:t>0</a:t>
            </a:r>
            <a:endParaRPr lang="en-US" altLang="zh-CN" sz="1800">
              <a:solidFill>
                <a:srgbClr val="FF0000"/>
              </a:solidFill>
              <a:latin typeface="Arial" charset="0"/>
              <a:ea typeface="宋体" charset="-122"/>
            </a:endParaRPr>
          </a:p>
        </p:txBody>
      </p:sp>
      <p:sp>
        <p:nvSpPr>
          <p:cNvPr id="182437" name="WordArt 165"/>
          <p:cNvSpPr>
            <a:spLocks noChangeArrowheads="1" noChangeShapeType="1" noTextEdit="1"/>
          </p:cNvSpPr>
          <p:nvPr/>
        </p:nvSpPr>
        <p:spPr bwMode="auto">
          <a:xfrm>
            <a:off x="1219200" y="2401750"/>
            <a:ext cx="1371600" cy="449262"/>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Question</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82438" name="Text Box 166"/>
          <p:cNvSpPr txBox="1">
            <a:spLocks noChangeArrowheads="1"/>
          </p:cNvSpPr>
          <p:nvPr/>
        </p:nvSpPr>
        <p:spPr bwMode="auto">
          <a:xfrm>
            <a:off x="2885693" y="2364771"/>
            <a:ext cx="7900166" cy="523220"/>
          </a:xfrm>
          <a:prstGeom prst="rect">
            <a:avLst/>
          </a:prstGeom>
          <a:noFill/>
          <a:ln w="9525">
            <a:noFill/>
            <a:miter lim="800000"/>
            <a:headEnd/>
            <a:tailEnd/>
          </a:ln>
          <a:effectLst/>
        </p:spPr>
        <p:txBody>
          <a:bodyPr wrap="square">
            <a:spAutoFit/>
          </a:bodyPr>
          <a:lstStyle/>
          <a:p>
            <a:pPr>
              <a:spcBef>
                <a:spcPct val="50000"/>
              </a:spcBef>
            </a:pPr>
            <a:r>
              <a:rPr lang="en-US" altLang="zh-CN" sz="2800" b="1" dirty="0">
                <a:ea typeface="宋体" charset="-122"/>
              </a:rPr>
              <a:t>Which data line is selected if </a:t>
            </a:r>
            <a:r>
              <a:rPr lang="en-US" altLang="zh-CN" sz="2800" b="1" i="1" dirty="0" err="1">
                <a:ea typeface="宋体" charset="-122"/>
              </a:rPr>
              <a:t>S</a:t>
            </a:r>
            <a:r>
              <a:rPr lang="en-US" altLang="zh-CN" sz="2800" b="1" baseline="-25000" dirty="0" err="1">
                <a:ea typeface="宋体" charset="-122"/>
              </a:rPr>
              <a:t>1</a:t>
            </a:r>
            <a:r>
              <a:rPr lang="en-US" altLang="zh-CN" sz="2800" b="1" i="1" dirty="0" err="1">
                <a:ea typeface="宋体" charset="-122"/>
              </a:rPr>
              <a:t>S</a:t>
            </a:r>
            <a:r>
              <a:rPr lang="en-US" altLang="zh-CN" sz="2800" b="1" baseline="-25000" dirty="0" err="1">
                <a:ea typeface="宋体" charset="-122"/>
              </a:rPr>
              <a:t>0</a:t>
            </a:r>
            <a:r>
              <a:rPr lang="en-US" altLang="zh-CN" sz="2800" b="1" dirty="0">
                <a:ea typeface="宋体" charset="-122"/>
              </a:rPr>
              <a:t> = 10?</a:t>
            </a:r>
          </a:p>
        </p:txBody>
      </p:sp>
      <p:sp>
        <p:nvSpPr>
          <p:cNvPr id="182439" name="Text Box 167"/>
          <p:cNvSpPr txBox="1">
            <a:spLocks noChangeArrowheads="1"/>
          </p:cNvSpPr>
          <p:nvPr/>
        </p:nvSpPr>
        <p:spPr bwMode="auto">
          <a:xfrm>
            <a:off x="9306307" y="2327792"/>
            <a:ext cx="838200" cy="523220"/>
          </a:xfrm>
          <a:prstGeom prst="rect">
            <a:avLst/>
          </a:prstGeom>
          <a:noFill/>
          <a:ln w="9525">
            <a:noFill/>
            <a:miter lim="800000"/>
            <a:headEnd/>
            <a:tailEnd/>
          </a:ln>
          <a:effectLst/>
        </p:spPr>
        <p:txBody>
          <a:bodyPr>
            <a:spAutoFit/>
          </a:bodyPr>
          <a:lstStyle/>
          <a:p>
            <a:pPr>
              <a:spcBef>
                <a:spcPct val="50000"/>
              </a:spcBef>
            </a:pPr>
            <a:r>
              <a:rPr lang="en-US" altLang="zh-CN" sz="2800" b="1" i="1" dirty="0" err="1">
                <a:solidFill>
                  <a:srgbClr val="FF0000"/>
                </a:solidFill>
                <a:ea typeface="宋体" charset="-122"/>
              </a:rPr>
              <a:t>D</a:t>
            </a:r>
            <a:r>
              <a:rPr lang="en-US" altLang="zh-CN" sz="2800" b="1" baseline="-25000" dirty="0" err="1">
                <a:solidFill>
                  <a:srgbClr val="FF0000"/>
                </a:solidFill>
                <a:ea typeface="宋体" charset="-122"/>
              </a:rPr>
              <a:t>2</a:t>
            </a:r>
            <a:r>
              <a:rPr lang="en-US" altLang="zh-CN" dirty="0">
                <a:solidFill>
                  <a:srgbClr val="FF0000"/>
                </a:solidFill>
                <a:ea typeface="宋体" charset="-122"/>
              </a:rPr>
              <a:t> </a:t>
            </a:r>
          </a:p>
        </p:txBody>
      </p:sp>
      <p:sp>
        <p:nvSpPr>
          <p:cNvPr id="182440" name="Line 168"/>
          <p:cNvSpPr>
            <a:spLocks noChangeShapeType="1"/>
          </p:cNvSpPr>
          <p:nvPr/>
        </p:nvSpPr>
        <p:spPr bwMode="auto">
          <a:xfrm flipV="1">
            <a:off x="5715000" y="4494914"/>
            <a:ext cx="914400" cy="457200"/>
          </a:xfrm>
          <a:prstGeom prst="line">
            <a:avLst/>
          </a:prstGeom>
          <a:noFill/>
          <a:ln w="19050">
            <a:solidFill>
              <a:srgbClr val="FF0000"/>
            </a:solidFill>
            <a:round/>
            <a:headEnd/>
            <a:tailEnd/>
          </a:ln>
          <a:effectLst/>
        </p:spPr>
        <p:txBody>
          <a:bodyPr/>
          <a:lstStyle/>
          <a:p>
            <a:endParaRPr lang="zh-CN" altLang="en-US" sz="1800"/>
          </a:p>
        </p:txBody>
      </p:sp>
      <p:sp>
        <p:nvSpPr>
          <p:cNvPr id="182441" name="Text Box 169"/>
          <p:cNvSpPr txBox="1">
            <a:spLocks noChangeArrowheads="1"/>
          </p:cNvSpPr>
          <p:nvPr/>
        </p:nvSpPr>
        <p:spPr bwMode="auto">
          <a:xfrm>
            <a:off x="5257800" y="3732914"/>
            <a:ext cx="304800" cy="369332"/>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1</a:t>
            </a:r>
          </a:p>
        </p:txBody>
      </p:sp>
      <p:sp>
        <p:nvSpPr>
          <p:cNvPr id="182442" name="Text Box 170"/>
          <p:cNvSpPr txBox="1">
            <a:spLocks noChangeArrowheads="1"/>
          </p:cNvSpPr>
          <p:nvPr/>
        </p:nvSpPr>
        <p:spPr bwMode="auto">
          <a:xfrm>
            <a:off x="5257800" y="3428114"/>
            <a:ext cx="304800" cy="369332"/>
          </a:xfrm>
          <a:prstGeom prst="rect">
            <a:avLst/>
          </a:prstGeom>
          <a:noFill/>
          <a:ln w="9525">
            <a:noFill/>
            <a:miter lim="800000"/>
            <a:headEnd/>
            <a:tailEnd/>
          </a:ln>
          <a:effectLst/>
        </p:spPr>
        <p:txBody>
          <a:bodyPr>
            <a:spAutoFit/>
          </a:bodyPr>
          <a:lstStyle/>
          <a:p>
            <a:pPr>
              <a:spcBef>
                <a:spcPct val="50000"/>
              </a:spcBef>
            </a:pPr>
            <a:r>
              <a:rPr lang="en-US" altLang="zh-CN" sz="1800">
                <a:solidFill>
                  <a:srgbClr val="FF0000"/>
                </a:solidFill>
                <a:ea typeface="宋体" charset="-122"/>
              </a:rPr>
              <a:t>0</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2437"/>
                                        </p:tgtEl>
                                        <p:attrNameLst>
                                          <p:attrName>style.visibility</p:attrName>
                                        </p:attrNameLst>
                                      </p:cBhvr>
                                      <p:to>
                                        <p:strVal val="visible"/>
                                      </p:to>
                                    </p:set>
                                    <p:animEffect transition="in" filter="dissolve">
                                      <p:cBhvr>
                                        <p:cTn id="7" dur="500"/>
                                        <p:tgtEl>
                                          <p:spTgt spid="182437"/>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82438"/>
                                        </p:tgtEl>
                                        <p:attrNameLst>
                                          <p:attrName>style.visibility</p:attrName>
                                        </p:attrNameLst>
                                      </p:cBhvr>
                                      <p:to>
                                        <p:strVal val="visible"/>
                                      </p:to>
                                    </p:set>
                                    <p:anim calcmode="lin" valueType="num">
                                      <p:cBhvr additive="base">
                                        <p:cTn id="10" dur="500" fill="hold"/>
                                        <p:tgtEl>
                                          <p:spTgt spid="182438"/>
                                        </p:tgtEl>
                                        <p:attrNameLst>
                                          <p:attrName>ppt_x</p:attrName>
                                        </p:attrNameLst>
                                      </p:cBhvr>
                                      <p:tavLst>
                                        <p:tav tm="0">
                                          <p:val>
                                            <p:strVal val="0-#ppt_w/2"/>
                                          </p:val>
                                        </p:tav>
                                        <p:tav tm="100000">
                                          <p:val>
                                            <p:strVal val="#ppt_x"/>
                                          </p:val>
                                        </p:tav>
                                      </p:tavLst>
                                    </p:anim>
                                    <p:anim calcmode="lin" valueType="num">
                                      <p:cBhvr additive="base">
                                        <p:cTn id="11" dur="500" fill="hold"/>
                                        <p:tgtEl>
                                          <p:spTgt spid="182438"/>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500"/>
                            </p:stCondLst>
                            <p:childTnLst>
                              <p:par>
                                <p:cTn id="13" presetID="15" presetClass="entr" presetSubtype="0" fill="hold" grpId="0" nodeType="afterEffect">
                                  <p:stCondLst>
                                    <p:cond delay="0"/>
                                  </p:stCondLst>
                                  <p:childTnLst>
                                    <p:set>
                                      <p:cBhvr>
                                        <p:cTn id="14" dur="1" fill="hold">
                                          <p:stCondLst>
                                            <p:cond delay="0"/>
                                          </p:stCondLst>
                                        </p:cTn>
                                        <p:tgtEl>
                                          <p:spTgt spid="182441"/>
                                        </p:tgtEl>
                                        <p:attrNameLst>
                                          <p:attrName>style.visibility</p:attrName>
                                        </p:attrNameLst>
                                      </p:cBhvr>
                                      <p:to>
                                        <p:strVal val="visible"/>
                                      </p:to>
                                    </p:set>
                                    <p:anim calcmode="lin" valueType="num">
                                      <p:cBhvr>
                                        <p:cTn id="15" dur="1000" fill="hold"/>
                                        <p:tgtEl>
                                          <p:spTgt spid="182441"/>
                                        </p:tgtEl>
                                        <p:attrNameLst>
                                          <p:attrName>ppt_w</p:attrName>
                                        </p:attrNameLst>
                                      </p:cBhvr>
                                      <p:tavLst>
                                        <p:tav tm="0">
                                          <p:val>
                                            <p:fltVal val="0"/>
                                          </p:val>
                                        </p:tav>
                                        <p:tav tm="100000">
                                          <p:val>
                                            <p:strVal val="#ppt_w"/>
                                          </p:val>
                                        </p:tav>
                                      </p:tavLst>
                                    </p:anim>
                                    <p:anim calcmode="lin" valueType="num">
                                      <p:cBhvr>
                                        <p:cTn id="16" dur="1000" fill="hold"/>
                                        <p:tgtEl>
                                          <p:spTgt spid="182441"/>
                                        </p:tgtEl>
                                        <p:attrNameLst>
                                          <p:attrName>ppt_h</p:attrName>
                                        </p:attrNameLst>
                                      </p:cBhvr>
                                      <p:tavLst>
                                        <p:tav tm="0">
                                          <p:val>
                                            <p:fltVal val="0"/>
                                          </p:val>
                                        </p:tav>
                                        <p:tav tm="100000">
                                          <p:val>
                                            <p:strVal val="#ppt_h"/>
                                          </p:val>
                                        </p:tav>
                                      </p:tavLst>
                                    </p:anim>
                                    <p:anim calcmode="lin" valueType="num">
                                      <p:cBhvr>
                                        <p:cTn id="17" dur="1000" fill="hold"/>
                                        <p:tgtEl>
                                          <p:spTgt spid="182441"/>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82441"/>
                                        </p:tgtEl>
                                        <p:attrNameLst>
                                          <p:attrName>ppt_y</p:attrName>
                                        </p:attrNameLst>
                                      </p:cBhvr>
                                      <p:tavLst>
                                        <p:tav tm="0" fmla="#ppt_y+(sin(-2*pi*(1-$))*-#ppt_x+cos(-2*pi*(1-$))*(1-#ppt_y))*(1-$)">
                                          <p:val>
                                            <p:fltVal val="0"/>
                                          </p:val>
                                        </p:tav>
                                        <p:tav tm="100000">
                                          <p:val>
                                            <p:fltVal val="1"/>
                                          </p:val>
                                        </p:tav>
                                      </p:tavLst>
                                    </p:anim>
                                  </p:childTnLst>
                                </p:cTn>
                              </p:par>
                              <p:par>
                                <p:cTn id="19" presetID="15" presetClass="entr" presetSubtype="0" fill="hold" grpId="0" nodeType="withEffect">
                                  <p:stCondLst>
                                    <p:cond delay="0"/>
                                  </p:stCondLst>
                                  <p:childTnLst>
                                    <p:set>
                                      <p:cBhvr>
                                        <p:cTn id="20" dur="1" fill="hold">
                                          <p:stCondLst>
                                            <p:cond delay="0"/>
                                          </p:stCondLst>
                                        </p:cTn>
                                        <p:tgtEl>
                                          <p:spTgt spid="182442"/>
                                        </p:tgtEl>
                                        <p:attrNameLst>
                                          <p:attrName>style.visibility</p:attrName>
                                        </p:attrNameLst>
                                      </p:cBhvr>
                                      <p:to>
                                        <p:strVal val="visible"/>
                                      </p:to>
                                    </p:set>
                                    <p:anim calcmode="lin" valueType="num">
                                      <p:cBhvr>
                                        <p:cTn id="21" dur="1000" fill="hold"/>
                                        <p:tgtEl>
                                          <p:spTgt spid="182442"/>
                                        </p:tgtEl>
                                        <p:attrNameLst>
                                          <p:attrName>ppt_w</p:attrName>
                                        </p:attrNameLst>
                                      </p:cBhvr>
                                      <p:tavLst>
                                        <p:tav tm="0">
                                          <p:val>
                                            <p:fltVal val="0"/>
                                          </p:val>
                                        </p:tav>
                                        <p:tav tm="100000">
                                          <p:val>
                                            <p:strVal val="#ppt_w"/>
                                          </p:val>
                                        </p:tav>
                                      </p:tavLst>
                                    </p:anim>
                                    <p:anim calcmode="lin" valueType="num">
                                      <p:cBhvr>
                                        <p:cTn id="22" dur="1000" fill="hold"/>
                                        <p:tgtEl>
                                          <p:spTgt spid="182442"/>
                                        </p:tgtEl>
                                        <p:attrNameLst>
                                          <p:attrName>ppt_h</p:attrName>
                                        </p:attrNameLst>
                                      </p:cBhvr>
                                      <p:tavLst>
                                        <p:tav tm="0">
                                          <p:val>
                                            <p:fltVal val="0"/>
                                          </p:val>
                                        </p:tav>
                                        <p:tav tm="100000">
                                          <p:val>
                                            <p:strVal val="#ppt_h"/>
                                          </p:val>
                                        </p:tav>
                                      </p:tavLst>
                                    </p:anim>
                                    <p:anim calcmode="lin" valueType="num">
                                      <p:cBhvr>
                                        <p:cTn id="23" dur="1000" fill="hold"/>
                                        <p:tgtEl>
                                          <p:spTgt spid="182442"/>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8244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182439"/>
                                        </p:tgtEl>
                                        <p:attrNameLst>
                                          <p:attrName>style.visibility</p:attrName>
                                        </p:attrNameLst>
                                      </p:cBhvr>
                                      <p:to>
                                        <p:strVal val="visible"/>
                                      </p:to>
                                    </p:set>
                                    <p:animEffect transition="in" filter="fade">
                                      <p:cBhvr>
                                        <p:cTn id="29" dur="1000"/>
                                        <p:tgtEl>
                                          <p:spTgt spid="182439"/>
                                        </p:tgtEl>
                                      </p:cBhvr>
                                    </p:animEffect>
                                    <p:anim calcmode="lin" valueType="num">
                                      <p:cBhvr>
                                        <p:cTn id="30" dur="1000" fill="hold"/>
                                        <p:tgtEl>
                                          <p:spTgt spid="182439"/>
                                        </p:tgtEl>
                                        <p:attrNameLst>
                                          <p:attrName>ppt_x</p:attrName>
                                        </p:attrNameLst>
                                      </p:cBhvr>
                                      <p:tavLst>
                                        <p:tav tm="0">
                                          <p:val>
                                            <p:strVal val="#ppt_x"/>
                                          </p:val>
                                        </p:tav>
                                        <p:tav tm="100000">
                                          <p:val>
                                            <p:strVal val="#ppt_x"/>
                                          </p:val>
                                        </p:tav>
                                      </p:tavLst>
                                    </p:anim>
                                    <p:anim calcmode="lin" valueType="num">
                                      <p:cBhvr>
                                        <p:cTn id="31" dur="900" decel="100000" fill="hold"/>
                                        <p:tgtEl>
                                          <p:spTgt spid="182439"/>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82439"/>
                                        </p:tgtEl>
                                        <p:attrNameLst>
                                          <p:attrName>ppt_y</p:attrName>
                                        </p:attrNameLst>
                                      </p:cBhvr>
                                      <p:tavLst>
                                        <p:tav tm="0">
                                          <p:val>
                                            <p:strVal val="#ppt_y-.03"/>
                                          </p:val>
                                        </p:tav>
                                        <p:tav tm="100000">
                                          <p:val>
                                            <p:strVal val="#ppt_y"/>
                                          </p:val>
                                        </p:tav>
                                      </p:tavLst>
                                    </p:anim>
                                  </p:childTnLst>
                                </p:cTn>
                              </p:par>
                              <p:par>
                                <p:cTn id="33" presetID="22" presetClass="entr" presetSubtype="8" fill="hold" grpId="0" nodeType="withEffect">
                                  <p:stCondLst>
                                    <p:cond delay="0"/>
                                  </p:stCondLst>
                                  <p:childTnLst>
                                    <p:set>
                                      <p:cBhvr>
                                        <p:cTn id="34" dur="1" fill="hold">
                                          <p:stCondLst>
                                            <p:cond delay="0"/>
                                          </p:stCondLst>
                                        </p:cTn>
                                        <p:tgtEl>
                                          <p:spTgt spid="182440"/>
                                        </p:tgtEl>
                                        <p:attrNameLst>
                                          <p:attrName>style.visibility</p:attrName>
                                        </p:attrNameLst>
                                      </p:cBhvr>
                                      <p:to>
                                        <p:strVal val="visible"/>
                                      </p:to>
                                    </p:set>
                                    <p:animEffect transition="in" filter="wipe(left)">
                                      <p:cBhvr>
                                        <p:cTn id="35" dur="500"/>
                                        <p:tgtEl>
                                          <p:spTgt spid="182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437" grpId="0" animBg="1"/>
      <p:bldP spid="182438" grpId="0"/>
      <p:bldP spid="182439" grpId="0"/>
      <p:bldP spid="182440" grpId="0" animBg="1"/>
      <p:bldP spid="182441" grpId="0"/>
      <p:bldP spid="182442"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15"/>
          <p:cNvSpPr>
            <a:spLocks noChangeArrowheads="1"/>
          </p:cNvSpPr>
          <p:nvPr/>
        </p:nvSpPr>
        <p:spPr bwMode="auto">
          <a:xfrm>
            <a:off x="3302545" y="416938"/>
            <a:ext cx="5163593"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Example: Quad 2-to-1 MUX</a:t>
            </a:r>
          </a:p>
        </p:txBody>
      </p:sp>
      <p:sp>
        <p:nvSpPr>
          <p:cNvPr id="5" name="Rectangle 3"/>
          <p:cNvSpPr txBox="1">
            <a:spLocks noChangeArrowheads="1"/>
          </p:cNvSpPr>
          <p:nvPr/>
        </p:nvSpPr>
        <p:spPr>
          <a:xfrm>
            <a:off x="903956" y="1814147"/>
            <a:ext cx="4606926" cy="4495800"/>
          </a:xfrm>
          <a:prstGeom prst="rect">
            <a:avLst/>
          </a:prstGeom>
          <a:solidFill>
            <a:schemeClr val="bg1"/>
          </a:solidFill>
          <a:ln w="28575">
            <a:solidFill>
              <a:srgbClr val="9999FF"/>
            </a:solidFill>
          </a:ln>
        </p:spPr>
        <p:txBody>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a:lstStyle>
          <a:p>
            <a:pPr>
              <a:defRPr/>
            </a:pPr>
            <a:r>
              <a:rPr lang="en-US" altLang="zh-CN" sz="2800" b="1" kern="0" dirty="0">
                <a:ea typeface="宋体" panose="02010600030101010101" pitchFamily="2" charset="-122"/>
              </a:rPr>
              <a:t>Uses four 2-to-1 MUXs with common select (S) and enable (E).</a:t>
            </a:r>
          </a:p>
          <a:p>
            <a:pPr>
              <a:defRPr/>
            </a:pPr>
            <a:r>
              <a:rPr lang="en-US" altLang="zh-CN" sz="2800" b="1" kern="0" dirty="0">
                <a:ea typeface="宋体" panose="02010600030101010101" pitchFamily="2" charset="-122"/>
              </a:rPr>
              <a:t>Select line chooses between A</a:t>
            </a:r>
            <a:r>
              <a:rPr lang="en-US" altLang="zh-CN" sz="2800" b="1" i="1" kern="0" baseline="-25000" dirty="0">
                <a:ea typeface="宋体" panose="02010600030101010101" pitchFamily="2" charset="-122"/>
              </a:rPr>
              <a:t>i</a:t>
            </a:r>
            <a:r>
              <a:rPr lang="en-US" altLang="zh-CN" sz="2800" b="1" kern="0" dirty="0">
                <a:latin typeface="Comic Sans MS" panose="030F0702030302020204" pitchFamily="66" charset="0"/>
                <a:ea typeface="宋体" panose="02010600030101010101" pitchFamily="2" charset="-122"/>
              </a:rPr>
              <a:t>’</a:t>
            </a:r>
            <a:r>
              <a:rPr lang="en-US" altLang="zh-CN" sz="2800" b="1" kern="0" dirty="0">
                <a:ea typeface="宋体" panose="02010600030101010101" pitchFamily="2" charset="-122"/>
              </a:rPr>
              <a:t>s and </a:t>
            </a:r>
            <a:r>
              <a:rPr lang="en-US" altLang="zh-CN" sz="2800" b="1" kern="0" dirty="0" err="1">
                <a:ea typeface="宋体" panose="02010600030101010101" pitchFamily="2" charset="-122"/>
              </a:rPr>
              <a:t>B</a:t>
            </a:r>
            <a:r>
              <a:rPr lang="en-US" altLang="zh-CN" sz="2800" b="1" i="1" kern="0" baseline="-25000" dirty="0" err="1">
                <a:ea typeface="宋体" panose="02010600030101010101" pitchFamily="2" charset="-122"/>
              </a:rPr>
              <a:t>i</a:t>
            </a:r>
            <a:r>
              <a:rPr lang="en-US" altLang="zh-CN" sz="2800" b="1" kern="0" dirty="0" err="1">
                <a:latin typeface="Comic Sans MS" panose="030F0702030302020204" pitchFamily="66" charset="0"/>
                <a:ea typeface="宋体" panose="02010600030101010101" pitchFamily="2" charset="-122"/>
              </a:rPr>
              <a:t>’</a:t>
            </a:r>
            <a:r>
              <a:rPr lang="en-US" altLang="zh-CN" sz="2800" b="1" kern="0" dirty="0" err="1">
                <a:ea typeface="宋体" panose="02010600030101010101" pitchFamily="2" charset="-122"/>
              </a:rPr>
              <a:t>s</a:t>
            </a:r>
            <a:r>
              <a:rPr lang="en-US" altLang="zh-CN" sz="2800" b="1" kern="0" dirty="0">
                <a:ea typeface="宋体" panose="02010600030101010101" pitchFamily="2" charset="-122"/>
              </a:rPr>
              <a:t>. The selected four-wire digital signal is sent to the Y</a:t>
            </a:r>
            <a:r>
              <a:rPr lang="en-US" altLang="zh-CN" sz="2800" b="1" i="1" kern="0" baseline="-25000" dirty="0">
                <a:ea typeface="宋体" panose="02010600030101010101" pitchFamily="2" charset="-122"/>
              </a:rPr>
              <a:t>i</a:t>
            </a:r>
            <a:r>
              <a:rPr lang="en-US" altLang="zh-CN" sz="2800" b="1" kern="0" dirty="0">
                <a:latin typeface="Comic Sans MS" panose="030F0702030302020204" pitchFamily="66" charset="0"/>
                <a:ea typeface="宋体" panose="02010600030101010101" pitchFamily="2" charset="-122"/>
              </a:rPr>
              <a:t>’</a:t>
            </a:r>
            <a:r>
              <a:rPr lang="en-US" altLang="zh-CN" sz="2800" b="1" kern="0" dirty="0">
                <a:ea typeface="宋体" panose="02010600030101010101" pitchFamily="2" charset="-122"/>
              </a:rPr>
              <a:t>s</a:t>
            </a:r>
          </a:p>
          <a:p>
            <a:pPr>
              <a:defRPr/>
            </a:pPr>
            <a:r>
              <a:rPr lang="en-US" altLang="zh-CN" sz="2800" b="1" kern="0" dirty="0">
                <a:ea typeface="宋体" panose="02010600030101010101" pitchFamily="2" charset="-122"/>
              </a:rPr>
              <a:t>Enable line turns MUX on and off (E=1 is on).</a:t>
            </a:r>
          </a:p>
        </p:txBody>
      </p:sp>
      <p:pic>
        <p:nvPicPr>
          <p:cNvPr id="7" name="Picture 6"/>
          <p:cNvPicPr>
            <a:picLocks noChangeAspect="1" noChangeArrowheads="1"/>
          </p:cNvPicPr>
          <p:nvPr/>
        </p:nvPicPr>
        <p:blipFill>
          <a:blip r:embed="rId3" cstate="print"/>
          <a:srcRect l="29167" t="29880" r="26389" b="8623"/>
          <a:stretch>
            <a:fillRect/>
          </a:stretch>
        </p:blipFill>
        <p:spPr bwMode="auto">
          <a:xfrm>
            <a:off x="6248400" y="1905000"/>
            <a:ext cx="4267200" cy="4280416"/>
          </a:xfrm>
          <a:prstGeom prst="rect">
            <a:avLst/>
          </a:prstGeom>
          <a:noFill/>
          <a:ln w="25400" cap="sq">
            <a:noFill/>
            <a:miter lim="800000"/>
            <a:headEnd/>
            <a:tailEnd/>
          </a:ln>
        </p:spPr>
      </p:pic>
      <p:grpSp>
        <p:nvGrpSpPr>
          <p:cNvPr id="8" name="Group 7"/>
          <p:cNvGrpSpPr>
            <a:grpSpLocks/>
          </p:cNvGrpSpPr>
          <p:nvPr/>
        </p:nvGrpSpPr>
        <p:grpSpPr bwMode="auto">
          <a:xfrm>
            <a:off x="7328420" y="2189535"/>
            <a:ext cx="1070576" cy="3407153"/>
            <a:chOff x="3787" y="1905"/>
            <a:chExt cx="567" cy="1843"/>
          </a:xfrm>
        </p:grpSpPr>
        <p:sp>
          <p:nvSpPr>
            <p:cNvPr id="9" name="Line 8"/>
            <p:cNvSpPr>
              <a:spLocks noChangeShapeType="1"/>
            </p:cNvSpPr>
            <p:nvPr/>
          </p:nvSpPr>
          <p:spPr bwMode="auto">
            <a:xfrm flipV="1">
              <a:off x="3787" y="1905"/>
              <a:ext cx="0" cy="1843"/>
            </a:xfrm>
            <a:prstGeom prst="line">
              <a:avLst/>
            </a:prstGeom>
            <a:noFill/>
            <a:ln w="28575">
              <a:solidFill>
                <a:srgbClr val="FF3300"/>
              </a:solidFill>
              <a:round/>
              <a:headEnd/>
              <a:tailEnd/>
            </a:ln>
          </p:spPr>
          <p:txBody>
            <a:bodyPr/>
            <a:lstStyle/>
            <a:p>
              <a:endParaRPr lang="zh-CN" altLang="en-US"/>
            </a:p>
          </p:txBody>
        </p:sp>
        <p:sp>
          <p:nvSpPr>
            <p:cNvPr id="10" name="Line 9"/>
            <p:cNvSpPr>
              <a:spLocks noChangeShapeType="1"/>
            </p:cNvSpPr>
            <p:nvPr/>
          </p:nvSpPr>
          <p:spPr bwMode="auto">
            <a:xfrm>
              <a:off x="3787" y="1905"/>
              <a:ext cx="567" cy="0"/>
            </a:xfrm>
            <a:prstGeom prst="line">
              <a:avLst/>
            </a:prstGeom>
            <a:noFill/>
            <a:ln w="28575">
              <a:solidFill>
                <a:srgbClr val="FF3300"/>
              </a:solidFill>
              <a:round/>
              <a:headEnd/>
              <a:tailEnd/>
            </a:ln>
          </p:spPr>
          <p:txBody>
            <a:bodyPr/>
            <a:lstStyle/>
            <a:p>
              <a:endParaRPr lang="zh-CN" altLang="en-US"/>
            </a:p>
          </p:txBody>
        </p:sp>
        <p:sp>
          <p:nvSpPr>
            <p:cNvPr id="11" name="Line 10"/>
            <p:cNvSpPr>
              <a:spLocks noChangeShapeType="1"/>
            </p:cNvSpPr>
            <p:nvPr/>
          </p:nvSpPr>
          <p:spPr bwMode="auto">
            <a:xfrm>
              <a:off x="3787" y="2132"/>
              <a:ext cx="567" cy="0"/>
            </a:xfrm>
            <a:prstGeom prst="line">
              <a:avLst/>
            </a:prstGeom>
            <a:noFill/>
            <a:ln w="28575">
              <a:solidFill>
                <a:srgbClr val="FF3300"/>
              </a:solidFill>
              <a:round/>
              <a:headEnd/>
              <a:tailEnd/>
            </a:ln>
          </p:spPr>
          <p:txBody>
            <a:bodyPr/>
            <a:lstStyle/>
            <a:p>
              <a:endParaRPr lang="zh-CN" altLang="en-US"/>
            </a:p>
          </p:txBody>
        </p:sp>
        <p:sp>
          <p:nvSpPr>
            <p:cNvPr id="12" name="Line 11"/>
            <p:cNvSpPr>
              <a:spLocks noChangeShapeType="1"/>
            </p:cNvSpPr>
            <p:nvPr/>
          </p:nvSpPr>
          <p:spPr bwMode="auto">
            <a:xfrm>
              <a:off x="3787" y="2358"/>
              <a:ext cx="567" cy="0"/>
            </a:xfrm>
            <a:prstGeom prst="line">
              <a:avLst/>
            </a:prstGeom>
            <a:noFill/>
            <a:ln w="28575">
              <a:solidFill>
                <a:srgbClr val="FF3300"/>
              </a:solidFill>
              <a:round/>
              <a:headEnd/>
              <a:tailEnd/>
            </a:ln>
          </p:spPr>
          <p:txBody>
            <a:bodyPr/>
            <a:lstStyle/>
            <a:p>
              <a:endParaRPr lang="zh-CN" altLang="en-US"/>
            </a:p>
          </p:txBody>
        </p:sp>
        <p:sp>
          <p:nvSpPr>
            <p:cNvPr id="13" name="Line 12"/>
            <p:cNvSpPr>
              <a:spLocks noChangeShapeType="1"/>
            </p:cNvSpPr>
            <p:nvPr/>
          </p:nvSpPr>
          <p:spPr bwMode="auto">
            <a:xfrm>
              <a:off x="3787" y="2585"/>
              <a:ext cx="567" cy="0"/>
            </a:xfrm>
            <a:prstGeom prst="line">
              <a:avLst/>
            </a:prstGeom>
            <a:noFill/>
            <a:ln w="28575">
              <a:solidFill>
                <a:srgbClr val="FF3300"/>
              </a:solidFill>
              <a:round/>
              <a:headEnd/>
              <a:tailEnd/>
            </a:ln>
          </p:spPr>
          <p:txBody>
            <a:bodyPr/>
            <a:lstStyle/>
            <a:p>
              <a:endParaRPr lang="zh-CN" altLang="en-US"/>
            </a:p>
          </p:txBody>
        </p:sp>
      </p:grpSp>
      <p:grpSp>
        <p:nvGrpSpPr>
          <p:cNvPr id="14" name="Group 13"/>
          <p:cNvGrpSpPr>
            <a:grpSpLocks/>
          </p:cNvGrpSpPr>
          <p:nvPr/>
        </p:nvGrpSpPr>
        <p:grpSpPr bwMode="auto">
          <a:xfrm>
            <a:off x="7931317" y="4062047"/>
            <a:ext cx="481476" cy="1573243"/>
            <a:chOff x="4099" y="2897"/>
            <a:chExt cx="255" cy="851"/>
          </a:xfrm>
        </p:grpSpPr>
        <p:sp>
          <p:nvSpPr>
            <p:cNvPr id="15" name="Line 14"/>
            <p:cNvSpPr>
              <a:spLocks noChangeShapeType="1"/>
            </p:cNvSpPr>
            <p:nvPr/>
          </p:nvSpPr>
          <p:spPr bwMode="auto">
            <a:xfrm flipV="1">
              <a:off x="4099" y="2897"/>
              <a:ext cx="0" cy="851"/>
            </a:xfrm>
            <a:prstGeom prst="line">
              <a:avLst/>
            </a:prstGeom>
            <a:noFill/>
            <a:ln w="28575">
              <a:solidFill>
                <a:srgbClr val="0000FF"/>
              </a:solidFill>
              <a:round/>
              <a:headEnd/>
              <a:tailEnd/>
            </a:ln>
          </p:spPr>
          <p:txBody>
            <a:bodyPr/>
            <a:lstStyle/>
            <a:p>
              <a:endParaRPr lang="zh-CN" altLang="en-US"/>
            </a:p>
          </p:txBody>
        </p:sp>
        <p:sp>
          <p:nvSpPr>
            <p:cNvPr id="16" name="Line 15"/>
            <p:cNvSpPr>
              <a:spLocks noChangeShapeType="1"/>
            </p:cNvSpPr>
            <p:nvPr/>
          </p:nvSpPr>
          <p:spPr bwMode="auto">
            <a:xfrm>
              <a:off x="4099" y="2897"/>
              <a:ext cx="255" cy="0"/>
            </a:xfrm>
            <a:prstGeom prst="line">
              <a:avLst/>
            </a:prstGeom>
            <a:noFill/>
            <a:ln w="28575">
              <a:solidFill>
                <a:srgbClr val="0000FF"/>
              </a:solidFill>
              <a:round/>
              <a:headEnd/>
              <a:tailEnd/>
            </a:ln>
          </p:spPr>
          <p:txBody>
            <a:bodyPr/>
            <a:lstStyle/>
            <a:p>
              <a:endParaRPr lang="zh-CN" altLang="en-US"/>
            </a:p>
          </p:txBody>
        </p:sp>
        <p:sp>
          <p:nvSpPr>
            <p:cNvPr id="17" name="Line 16"/>
            <p:cNvSpPr>
              <a:spLocks noChangeShapeType="1"/>
            </p:cNvSpPr>
            <p:nvPr/>
          </p:nvSpPr>
          <p:spPr bwMode="auto">
            <a:xfrm>
              <a:off x="4099" y="3124"/>
              <a:ext cx="255" cy="0"/>
            </a:xfrm>
            <a:prstGeom prst="line">
              <a:avLst/>
            </a:prstGeom>
            <a:noFill/>
            <a:ln w="28575">
              <a:solidFill>
                <a:srgbClr val="0000FF"/>
              </a:solidFill>
              <a:round/>
              <a:headEnd/>
              <a:tailEnd/>
            </a:ln>
          </p:spPr>
          <p:txBody>
            <a:bodyPr/>
            <a:lstStyle/>
            <a:p>
              <a:endParaRPr lang="zh-CN" altLang="en-US"/>
            </a:p>
          </p:txBody>
        </p:sp>
        <p:sp>
          <p:nvSpPr>
            <p:cNvPr id="18" name="Line 17"/>
            <p:cNvSpPr>
              <a:spLocks noChangeShapeType="1"/>
            </p:cNvSpPr>
            <p:nvPr/>
          </p:nvSpPr>
          <p:spPr bwMode="auto">
            <a:xfrm>
              <a:off x="4099" y="3339"/>
              <a:ext cx="255" cy="0"/>
            </a:xfrm>
            <a:prstGeom prst="line">
              <a:avLst/>
            </a:prstGeom>
            <a:noFill/>
            <a:ln w="28575">
              <a:solidFill>
                <a:srgbClr val="0000FF"/>
              </a:solidFill>
              <a:round/>
              <a:headEnd/>
              <a:tailEnd/>
            </a:ln>
          </p:spPr>
          <p:txBody>
            <a:bodyPr/>
            <a:lstStyle/>
            <a:p>
              <a:endParaRPr lang="zh-CN" altLang="en-US"/>
            </a:p>
          </p:txBody>
        </p:sp>
        <p:sp>
          <p:nvSpPr>
            <p:cNvPr id="19" name="Line 18"/>
            <p:cNvSpPr>
              <a:spLocks noChangeShapeType="1"/>
            </p:cNvSpPr>
            <p:nvPr/>
          </p:nvSpPr>
          <p:spPr bwMode="auto">
            <a:xfrm>
              <a:off x="4099" y="3559"/>
              <a:ext cx="255" cy="0"/>
            </a:xfrm>
            <a:prstGeom prst="line">
              <a:avLst/>
            </a:prstGeom>
            <a:noFill/>
            <a:ln w="28575">
              <a:solidFill>
                <a:srgbClr val="0000FF"/>
              </a:solidFill>
              <a:round/>
              <a:headEnd/>
              <a:tailEnd/>
            </a:ln>
          </p:spPr>
          <p:txBody>
            <a:bodyPr/>
            <a:lstStyle/>
            <a:p>
              <a:endParaRPr lang="zh-CN" altLang="en-US"/>
            </a:p>
          </p:txBody>
        </p:sp>
      </p:grpSp>
      <p:grpSp>
        <p:nvGrpSpPr>
          <p:cNvPr id="20" name="Group 19"/>
          <p:cNvGrpSpPr>
            <a:grpSpLocks/>
          </p:cNvGrpSpPr>
          <p:nvPr/>
        </p:nvGrpSpPr>
        <p:grpSpPr bwMode="auto">
          <a:xfrm>
            <a:off x="8734353" y="2189535"/>
            <a:ext cx="1019596" cy="1257115"/>
            <a:chOff x="4523" y="1905"/>
            <a:chExt cx="540" cy="680"/>
          </a:xfrm>
        </p:grpSpPr>
        <p:sp>
          <p:nvSpPr>
            <p:cNvPr id="21" name="Line 20"/>
            <p:cNvSpPr>
              <a:spLocks noChangeShapeType="1"/>
            </p:cNvSpPr>
            <p:nvPr/>
          </p:nvSpPr>
          <p:spPr bwMode="auto">
            <a:xfrm>
              <a:off x="4524" y="1905"/>
              <a:ext cx="539" cy="0"/>
            </a:xfrm>
            <a:prstGeom prst="line">
              <a:avLst/>
            </a:prstGeom>
            <a:noFill/>
            <a:ln w="28575">
              <a:solidFill>
                <a:srgbClr val="FF9999"/>
              </a:solidFill>
              <a:round/>
              <a:headEnd/>
              <a:tailEnd/>
            </a:ln>
          </p:spPr>
          <p:txBody>
            <a:bodyPr/>
            <a:lstStyle/>
            <a:p>
              <a:endParaRPr lang="zh-CN" altLang="en-US"/>
            </a:p>
          </p:txBody>
        </p:sp>
        <p:sp>
          <p:nvSpPr>
            <p:cNvPr id="22" name="Line 21"/>
            <p:cNvSpPr>
              <a:spLocks noChangeShapeType="1"/>
            </p:cNvSpPr>
            <p:nvPr/>
          </p:nvSpPr>
          <p:spPr bwMode="auto">
            <a:xfrm>
              <a:off x="4523" y="2132"/>
              <a:ext cx="539" cy="0"/>
            </a:xfrm>
            <a:prstGeom prst="line">
              <a:avLst/>
            </a:prstGeom>
            <a:noFill/>
            <a:ln w="28575">
              <a:solidFill>
                <a:srgbClr val="FF9999"/>
              </a:solidFill>
              <a:round/>
              <a:headEnd/>
              <a:tailEnd/>
            </a:ln>
          </p:spPr>
          <p:txBody>
            <a:bodyPr/>
            <a:lstStyle/>
            <a:p>
              <a:endParaRPr lang="zh-CN" altLang="en-US"/>
            </a:p>
          </p:txBody>
        </p:sp>
        <p:sp>
          <p:nvSpPr>
            <p:cNvPr id="23" name="Line 22"/>
            <p:cNvSpPr>
              <a:spLocks noChangeShapeType="1"/>
            </p:cNvSpPr>
            <p:nvPr/>
          </p:nvSpPr>
          <p:spPr bwMode="auto">
            <a:xfrm>
              <a:off x="4524" y="2358"/>
              <a:ext cx="539" cy="0"/>
            </a:xfrm>
            <a:prstGeom prst="line">
              <a:avLst/>
            </a:prstGeom>
            <a:noFill/>
            <a:ln w="28575">
              <a:solidFill>
                <a:srgbClr val="FF9999"/>
              </a:solidFill>
              <a:round/>
              <a:headEnd/>
              <a:tailEnd/>
            </a:ln>
          </p:spPr>
          <p:txBody>
            <a:bodyPr/>
            <a:lstStyle/>
            <a:p>
              <a:endParaRPr lang="zh-CN" altLang="en-US"/>
            </a:p>
          </p:txBody>
        </p:sp>
        <p:sp>
          <p:nvSpPr>
            <p:cNvPr id="24" name="Line 23"/>
            <p:cNvSpPr>
              <a:spLocks noChangeShapeType="1"/>
            </p:cNvSpPr>
            <p:nvPr/>
          </p:nvSpPr>
          <p:spPr bwMode="auto">
            <a:xfrm>
              <a:off x="4524" y="2585"/>
              <a:ext cx="539" cy="0"/>
            </a:xfrm>
            <a:prstGeom prst="line">
              <a:avLst/>
            </a:prstGeom>
            <a:noFill/>
            <a:ln w="28575">
              <a:solidFill>
                <a:srgbClr val="FF9999"/>
              </a:solidFill>
              <a:round/>
              <a:headEnd/>
              <a:tailEnd/>
            </a:ln>
          </p:spPr>
          <p:txBody>
            <a:bodyPr/>
            <a:lstStyle/>
            <a:p>
              <a:endParaRPr lang="zh-CN" altLang="en-US"/>
            </a:p>
          </p:txBody>
        </p:sp>
      </p:grpSp>
      <p:grpSp>
        <p:nvGrpSpPr>
          <p:cNvPr id="25" name="Group 24"/>
          <p:cNvGrpSpPr>
            <a:grpSpLocks/>
          </p:cNvGrpSpPr>
          <p:nvPr/>
        </p:nvGrpSpPr>
        <p:grpSpPr bwMode="auto">
          <a:xfrm>
            <a:off x="8727088" y="2340004"/>
            <a:ext cx="986224" cy="2936878"/>
            <a:chOff x="4520" y="1990"/>
            <a:chExt cx="543" cy="1567"/>
          </a:xfrm>
        </p:grpSpPr>
        <p:sp>
          <p:nvSpPr>
            <p:cNvPr id="26" name="Line 25"/>
            <p:cNvSpPr>
              <a:spLocks noChangeShapeType="1"/>
            </p:cNvSpPr>
            <p:nvPr/>
          </p:nvSpPr>
          <p:spPr bwMode="auto">
            <a:xfrm>
              <a:off x="4524" y="2897"/>
              <a:ext cx="170" cy="0"/>
            </a:xfrm>
            <a:prstGeom prst="line">
              <a:avLst/>
            </a:prstGeom>
            <a:noFill/>
            <a:ln w="28575">
              <a:solidFill>
                <a:srgbClr val="0099FF"/>
              </a:solidFill>
              <a:round/>
              <a:headEnd/>
              <a:tailEnd/>
            </a:ln>
          </p:spPr>
          <p:txBody>
            <a:bodyPr/>
            <a:lstStyle/>
            <a:p>
              <a:endParaRPr lang="zh-CN" altLang="en-US"/>
            </a:p>
          </p:txBody>
        </p:sp>
        <p:sp>
          <p:nvSpPr>
            <p:cNvPr id="27" name="Line 26"/>
            <p:cNvSpPr>
              <a:spLocks noChangeShapeType="1"/>
            </p:cNvSpPr>
            <p:nvPr/>
          </p:nvSpPr>
          <p:spPr bwMode="auto">
            <a:xfrm flipV="1">
              <a:off x="4682" y="1990"/>
              <a:ext cx="0" cy="907"/>
            </a:xfrm>
            <a:prstGeom prst="line">
              <a:avLst/>
            </a:prstGeom>
            <a:noFill/>
            <a:ln w="28575">
              <a:solidFill>
                <a:srgbClr val="0099FF"/>
              </a:solidFill>
              <a:round/>
              <a:headEnd/>
              <a:tailEnd/>
            </a:ln>
          </p:spPr>
          <p:txBody>
            <a:bodyPr/>
            <a:lstStyle/>
            <a:p>
              <a:endParaRPr lang="zh-CN" altLang="en-US"/>
            </a:p>
          </p:txBody>
        </p:sp>
        <p:sp>
          <p:nvSpPr>
            <p:cNvPr id="28" name="Line 27"/>
            <p:cNvSpPr>
              <a:spLocks noChangeShapeType="1"/>
            </p:cNvSpPr>
            <p:nvPr/>
          </p:nvSpPr>
          <p:spPr bwMode="auto">
            <a:xfrm>
              <a:off x="4694" y="1990"/>
              <a:ext cx="369" cy="0"/>
            </a:xfrm>
            <a:prstGeom prst="line">
              <a:avLst/>
            </a:prstGeom>
            <a:noFill/>
            <a:ln w="28575">
              <a:solidFill>
                <a:srgbClr val="0099FF"/>
              </a:solidFill>
              <a:round/>
              <a:headEnd/>
              <a:tailEnd/>
            </a:ln>
          </p:spPr>
          <p:txBody>
            <a:bodyPr/>
            <a:lstStyle/>
            <a:p>
              <a:endParaRPr lang="zh-CN" altLang="en-US"/>
            </a:p>
          </p:txBody>
        </p:sp>
        <p:sp>
          <p:nvSpPr>
            <p:cNvPr id="29" name="Line 28"/>
            <p:cNvSpPr>
              <a:spLocks noChangeShapeType="1"/>
            </p:cNvSpPr>
            <p:nvPr/>
          </p:nvSpPr>
          <p:spPr bwMode="auto">
            <a:xfrm>
              <a:off x="4524" y="3124"/>
              <a:ext cx="227" cy="0"/>
            </a:xfrm>
            <a:prstGeom prst="line">
              <a:avLst/>
            </a:prstGeom>
            <a:noFill/>
            <a:ln w="28575">
              <a:solidFill>
                <a:srgbClr val="0099FF"/>
              </a:solidFill>
              <a:round/>
              <a:headEnd/>
              <a:tailEnd/>
            </a:ln>
          </p:spPr>
          <p:txBody>
            <a:bodyPr/>
            <a:lstStyle/>
            <a:p>
              <a:endParaRPr lang="zh-CN" altLang="en-US"/>
            </a:p>
          </p:txBody>
        </p:sp>
        <p:sp>
          <p:nvSpPr>
            <p:cNvPr id="30" name="Line 29"/>
            <p:cNvSpPr>
              <a:spLocks noChangeShapeType="1"/>
            </p:cNvSpPr>
            <p:nvPr/>
          </p:nvSpPr>
          <p:spPr bwMode="auto">
            <a:xfrm flipV="1">
              <a:off x="4755" y="2217"/>
              <a:ext cx="0" cy="907"/>
            </a:xfrm>
            <a:prstGeom prst="line">
              <a:avLst/>
            </a:prstGeom>
            <a:noFill/>
            <a:ln w="28575">
              <a:solidFill>
                <a:srgbClr val="0099FF"/>
              </a:solidFill>
              <a:round/>
              <a:headEnd/>
              <a:tailEnd/>
            </a:ln>
          </p:spPr>
          <p:txBody>
            <a:bodyPr/>
            <a:lstStyle/>
            <a:p>
              <a:endParaRPr lang="zh-CN" altLang="en-US"/>
            </a:p>
          </p:txBody>
        </p:sp>
        <p:sp>
          <p:nvSpPr>
            <p:cNvPr id="31" name="Line 30"/>
            <p:cNvSpPr>
              <a:spLocks noChangeShapeType="1"/>
            </p:cNvSpPr>
            <p:nvPr/>
          </p:nvSpPr>
          <p:spPr bwMode="auto">
            <a:xfrm>
              <a:off x="4755" y="2217"/>
              <a:ext cx="307" cy="0"/>
            </a:xfrm>
            <a:prstGeom prst="line">
              <a:avLst/>
            </a:prstGeom>
            <a:noFill/>
            <a:ln w="28575">
              <a:solidFill>
                <a:srgbClr val="0099FF"/>
              </a:solidFill>
              <a:round/>
              <a:headEnd/>
              <a:tailEnd/>
            </a:ln>
          </p:spPr>
          <p:txBody>
            <a:bodyPr/>
            <a:lstStyle/>
            <a:p>
              <a:endParaRPr lang="zh-CN" altLang="en-US"/>
            </a:p>
          </p:txBody>
        </p:sp>
        <p:sp>
          <p:nvSpPr>
            <p:cNvPr id="32" name="Line 31"/>
            <p:cNvSpPr>
              <a:spLocks noChangeShapeType="1"/>
            </p:cNvSpPr>
            <p:nvPr/>
          </p:nvSpPr>
          <p:spPr bwMode="auto">
            <a:xfrm>
              <a:off x="4524" y="3339"/>
              <a:ext cx="312" cy="0"/>
            </a:xfrm>
            <a:prstGeom prst="line">
              <a:avLst/>
            </a:prstGeom>
            <a:noFill/>
            <a:ln w="28575">
              <a:solidFill>
                <a:srgbClr val="0099FF"/>
              </a:solidFill>
              <a:round/>
              <a:headEnd/>
              <a:tailEnd/>
            </a:ln>
          </p:spPr>
          <p:txBody>
            <a:bodyPr/>
            <a:lstStyle/>
            <a:p>
              <a:endParaRPr lang="zh-CN" altLang="en-US"/>
            </a:p>
          </p:txBody>
        </p:sp>
        <p:sp>
          <p:nvSpPr>
            <p:cNvPr id="33" name="Line 32"/>
            <p:cNvSpPr>
              <a:spLocks noChangeShapeType="1"/>
            </p:cNvSpPr>
            <p:nvPr/>
          </p:nvSpPr>
          <p:spPr bwMode="auto">
            <a:xfrm flipV="1">
              <a:off x="4836" y="2443"/>
              <a:ext cx="0" cy="896"/>
            </a:xfrm>
            <a:prstGeom prst="line">
              <a:avLst/>
            </a:prstGeom>
            <a:noFill/>
            <a:ln w="28575">
              <a:solidFill>
                <a:srgbClr val="0099FF"/>
              </a:solidFill>
              <a:round/>
              <a:headEnd/>
              <a:tailEnd/>
            </a:ln>
          </p:spPr>
          <p:txBody>
            <a:bodyPr/>
            <a:lstStyle/>
            <a:p>
              <a:endParaRPr lang="zh-CN" altLang="en-US"/>
            </a:p>
          </p:txBody>
        </p:sp>
        <p:sp>
          <p:nvSpPr>
            <p:cNvPr id="34" name="Line 33"/>
            <p:cNvSpPr>
              <a:spLocks noChangeShapeType="1"/>
            </p:cNvSpPr>
            <p:nvPr/>
          </p:nvSpPr>
          <p:spPr bwMode="auto">
            <a:xfrm>
              <a:off x="4836" y="2443"/>
              <a:ext cx="227" cy="0"/>
            </a:xfrm>
            <a:prstGeom prst="line">
              <a:avLst/>
            </a:prstGeom>
            <a:noFill/>
            <a:ln w="28575">
              <a:solidFill>
                <a:srgbClr val="0099FF"/>
              </a:solidFill>
              <a:round/>
              <a:headEnd/>
              <a:tailEnd/>
            </a:ln>
          </p:spPr>
          <p:txBody>
            <a:bodyPr/>
            <a:lstStyle/>
            <a:p>
              <a:endParaRPr lang="zh-CN" altLang="en-US"/>
            </a:p>
          </p:txBody>
        </p:sp>
        <p:sp>
          <p:nvSpPr>
            <p:cNvPr id="35" name="Line 34"/>
            <p:cNvSpPr>
              <a:spLocks noChangeShapeType="1"/>
            </p:cNvSpPr>
            <p:nvPr/>
          </p:nvSpPr>
          <p:spPr bwMode="auto">
            <a:xfrm>
              <a:off x="4520" y="3557"/>
              <a:ext cx="426" cy="0"/>
            </a:xfrm>
            <a:prstGeom prst="line">
              <a:avLst/>
            </a:prstGeom>
            <a:noFill/>
            <a:ln w="28575">
              <a:solidFill>
                <a:srgbClr val="0099FF"/>
              </a:solidFill>
              <a:round/>
              <a:headEnd/>
              <a:tailEnd/>
            </a:ln>
          </p:spPr>
          <p:txBody>
            <a:bodyPr/>
            <a:lstStyle/>
            <a:p>
              <a:endParaRPr lang="zh-CN" altLang="en-US"/>
            </a:p>
          </p:txBody>
        </p:sp>
        <p:sp>
          <p:nvSpPr>
            <p:cNvPr id="36" name="Line 35"/>
            <p:cNvSpPr>
              <a:spLocks noChangeShapeType="1"/>
            </p:cNvSpPr>
            <p:nvPr/>
          </p:nvSpPr>
          <p:spPr bwMode="auto">
            <a:xfrm flipV="1">
              <a:off x="4934" y="2670"/>
              <a:ext cx="0" cy="887"/>
            </a:xfrm>
            <a:prstGeom prst="line">
              <a:avLst/>
            </a:prstGeom>
            <a:noFill/>
            <a:ln w="28575">
              <a:solidFill>
                <a:srgbClr val="0099FF"/>
              </a:solidFill>
              <a:round/>
              <a:headEnd/>
              <a:tailEnd/>
            </a:ln>
          </p:spPr>
          <p:txBody>
            <a:bodyPr/>
            <a:lstStyle/>
            <a:p>
              <a:endParaRPr lang="zh-CN" altLang="en-US"/>
            </a:p>
          </p:txBody>
        </p:sp>
        <p:sp>
          <p:nvSpPr>
            <p:cNvPr id="37" name="Line 36"/>
            <p:cNvSpPr>
              <a:spLocks noChangeShapeType="1"/>
            </p:cNvSpPr>
            <p:nvPr/>
          </p:nvSpPr>
          <p:spPr bwMode="auto">
            <a:xfrm>
              <a:off x="4946" y="2670"/>
              <a:ext cx="116" cy="0"/>
            </a:xfrm>
            <a:prstGeom prst="line">
              <a:avLst/>
            </a:prstGeom>
            <a:noFill/>
            <a:ln w="28575">
              <a:solidFill>
                <a:srgbClr val="0099FF"/>
              </a:solidFill>
              <a:round/>
              <a:headEnd/>
              <a:tailEnd/>
            </a:ln>
          </p:spPr>
          <p:txBody>
            <a:bodyPr/>
            <a:lstStyle/>
            <a:p>
              <a:endParaRPr lang="zh-CN" altLang="en-US"/>
            </a:p>
          </p:txBody>
        </p:sp>
      </p:grpSp>
      <p:grpSp>
        <p:nvGrpSpPr>
          <p:cNvPr id="38" name="Group 37"/>
          <p:cNvGrpSpPr>
            <a:grpSpLocks/>
          </p:cNvGrpSpPr>
          <p:nvPr/>
        </p:nvGrpSpPr>
        <p:grpSpPr bwMode="auto">
          <a:xfrm>
            <a:off x="6696372" y="2106988"/>
            <a:ext cx="1712544" cy="1266358"/>
            <a:chOff x="3447" y="1860"/>
            <a:chExt cx="907" cy="685"/>
          </a:xfrm>
        </p:grpSpPr>
        <p:sp>
          <p:nvSpPr>
            <p:cNvPr id="39" name="Line 38"/>
            <p:cNvSpPr>
              <a:spLocks noChangeShapeType="1"/>
            </p:cNvSpPr>
            <p:nvPr/>
          </p:nvSpPr>
          <p:spPr bwMode="auto">
            <a:xfrm>
              <a:off x="3447" y="1860"/>
              <a:ext cx="907" cy="0"/>
            </a:xfrm>
            <a:prstGeom prst="line">
              <a:avLst/>
            </a:prstGeom>
            <a:noFill/>
            <a:ln w="19050">
              <a:solidFill>
                <a:srgbClr val="FF9999"/>
              </a:solidFill>
              <a:round/>
              <a:headEnd/>
              <a:tailEnd/>
            </a:ln>
          </p:spPr>
          <p:txBody>
            <a:bodyPr/>
            <a:lstStyle/>
            <a:p>
              <a:endParaRPr lang="zh-CN" altLang="en-US"/>
            </a:p>
          </p:txBody>
        </p:sp>
        <p:sp>
          <p:nvSpPr>
            <p:cNvPr id="40" name="Line 39"/>
            <p:cNvSpPr>
              <a:spLocks noChangeShapeType="1"/>
            </p:cNvSpPr>
            <p:nvPr/>
          </p:nvSpPr>
          <p:spPr bwMode="auto">
            <a:xfrm>
              <a:off x="3447" y="2095"/>
              <a:ext cx="907" cy="0"/>
            </a:xfrm>
            <a:prstGeom prst="line">
              <a:avLst/>
            </a:prstGeom>
            <a:noFill/>
            <a:ln w="19050">
              <a:solidFill>
                <a:srgbClr val="FF9999"/>
              </a:solidFill>
              <a:round/>
              <a:headEnd/>
              <a:tailEnd/>
            </a:ln>
          </p:spPr>
          <p:txBody>
            <a:bodyPr/>
            <a:lstStyle/>
            <a:p>
              <a:endParaRPr lang="zh-CN" altLang="en-US"/>
            </a:p>
          </p:txBody>
        </p:sp>
        <p:sp>
          <p:nvSpPr>
            <p:cNvPr id="41" name="Line 40"/>
            <p:cNvSpPr>
              <a:spLocks noChangeShapeType="1"/>
            </p:cNvSpPr>
            <p:nvPr/>
          </p:nvSpPr>
          <p:spPr bwMode="auto">
            <a:xfrm>
              <a:off x="3447" y="2318"/>
              <a:ext cx="907" cy="0"/>
            </a:xfrm>
            <a:prstGeom prst="line">
              <a:avLst/>
            </a:prstGeom>
            <a:noFill/>
            <a:ln w="19050">
              <a:solidFill>
                <a:srgbClr val="FF9999"/>
              </a:solidFill>
              <a:round/>
              <a:headEnd/>
              <a:tailEnd/>
            </a:ln>
          </p:spPr>
          <p:txBody>
            <a:bodyPr/>
            <a:lstStyle/>
            <a:p>
              <a:endParaRPr lang="zh-CN" altLang="en-US"/>
            </a:p>
          </p:txBody>
        </p:sp>
        <p:sp>
          <p:nvSpPr>
            <p:cNvPr id="42" name="Line 41"/>
            <p:cNvSpPr>
              <a:spLocks noChangeShapeType="1"/>
            </p:cNvSpPr>
            <p:nvPr/>
          </p:nvSpPr>
          <p:spPr bwMode="auto">
            <a:xfrm>
              <a:off x="3447" y="2545"/>
              <a:ext cx="907" cy="0"/>
            </a:xfrm>
            <a:prstGeom prst="line">
              <a:avLst/>
            </a:prstGeom>
            <a:noFill/>
            <a:ln w="19050">
              <a:solidFill>
                <a:srgbClr val="FF9999"/>
              </a:solidFill>
              <a:round/>
              <a:headEnd/>
              <a:tailEnd/>
            </a:ln>
          </p:spPr>
          <p:txBody>
            <a:bodyPr/>
            <a:lstStyle/>
            <a:p>
              <a:endParaRPr lang="zh-CN" altLang="en-US"/>
            </a:p>
          </p:txBody>
        </p:sp>
      </p:grpSp>
      <p:grpSp>
        <p:nvGrpSpPr>
          <p:cNvPr id="43" name="Group 42"/>
          <p:cNvGrpSpPr>
            <a:grpSpLocks/>
          </p:cNvGrpSpPr>
          <p:nvPr/>
        </p:nvGrpSpPr>
        <p:grpSpPr bwMode="auto">
          <a:xfrm>
            <a:off x="6700535" y="3962405"/>
            <a:ext cx="1712545" cy="1244208"/>
            <a:chOff x="3448" y="2864"/>
            <a:chExt cx="907" cy="645"/>
          </a:xfrm>
        </p:grpSpPr>
        <p:sp>
          <p:nvSpPr>
            <p:cNvPr id="44" name="Line 43"/>
            <p:cNvSpPr>
              <a:spLocks noChangeShapeType="1"/>
            </p:cNvSpPr>
            <p:nvPr/>
          </p:nvSpPr>
          <p:spPr bwMode="auto">
            <a:xfrm>
              <a:off x="3448" y="2864"/>
              <a:ext cx="907" cy="0"/>
            </a:xfrm>
            <a:prstGeom prst="line">
              <a:avLst/>
            </a:prstGeom>
            <a:noFill/>
            <a:ln w="19050">
              <a:solidFill>
                <a:srgbClr val="0099FF"/>
              </a:solidFill>
              <a:round/>
              <a:headEnd/>
              <a:tailEnd/>
            </a:ln>
          </p:spPr>
          <p:txBody>
            <a:bodyPr/>
            <a:lstStyle/>
            <a:p>
              <a:endParaRPr lang="zh-CN" altLang="en-US"/>
            </a:p>
          </p:txBody>
        </p:sp>
        <p:sp>
          <p:nvSpPr>
            <p:cNvPr id="45" name="Line 44"/>
            <p:cNvSpPr>
              <a:spLocks noChangeShapeType="1"/>
            </p:cNvSpPr>
            <p:nvPr/>
          </p:nvSpPr>
          <p:spPr bwMode="auto">
            <a:xfrm>
              <a:off x="3448" y="3071"/>
              <a:ext cx="907" cy="0"/>
            </a:xfrm>
            <a:prstGeom prst="line">
              <a:avLst/>
            </a:prstGeom>
            <a:noFill/>
            <a:ln w="19050">
              <a:solidFill>
                <a:srgbClr val="0099FF"/>
              </a:solidFill>
              <a:round/>
              <a:headEnd/>
              <a:tailEnd/>
            </a:ln>
          </p:spPr>
          <p:txBody>
            <a:bodyPr/>
            <a:lstStyle/>
            <a:p>
              <a:endParaRPr lang="zh-CN" altLang="en-US"/>
            </a:p>
          </p:txBody>
        </p:sp>
        <p:sp>
          <p:nvSpPr>
            <p:cNvPr id="46" name="Line 45"/>
            <p:cNvSpPr>
              <a:spLocks noChangeShapeType="1"/>
            </p:cNvSpPr>
            <p:nvPr/>
          </p:nvSpPr>
          <p:spPr bwMode="auto">
            <a:xfrm>
              <a:off x="3448" y="3290"/>
              <a:ext cx="907" cy="0"/>
            </a:xfrm>
            <a:prstGeom prst="line">
              <a:avLst/>
            </a:prstGeom>
            <a:noFill/>
            <a:ln w="19050">
              <a:solidFill>
                <a:srgbClr val="0099FF"/>
              </a:solidFill>
              <a:round/>
              <a:headEnd/>
              <a:tailEnd/>
            </a:ln>
          </p:spPr>
          <p:txBody>
            <a:bodyPr/>
            <a:lstStyle/>
            <a:p>
              <a:endParaRPr lang="zh-CN" altLang="en-US"/>
            </a:p>
          </p:txBody>
        </p:sp>
        <p:sp>
          <p:nvSpPr>
            <p:cNvPr id="47" name="Line 46"/>
            <p:cNvSpPr>
              <a:spLocks noChangeShapeType="1"/>
            </p:cNvSpPr>
            <p:nvPr/>
          </p:nvSpPr>
          <p:spPr bwMode="auto">
            <a:xfrm>
              <a:off x="3448" y="3509"/>
              <a:ext cx="907" cy="0"/>
            </a:xfrm>
            <a:prstGeom prst="line">
              <a:avLst/>
            </a:prstGeom>
            <a:noFill/>
            <a:ln w="19050">
              <a:solidFill>
                <a:srgbClr val="0099FF"/>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10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20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10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3" name="Rectangle 15"/>
          <p:cNvSpPr>
            <a:spLocks noChangeArrowheads="1"/>
          </p:cNvSpPr>
          <p:nvPr/>
        </p:nvSpPr>
        <p:spPr bwMode="auto">
          <a:xfrm>
            <a:off x="3830508" y="566448"/>
            <a:ext cx="4530984"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8-1 Multiplexer 74LS151</a:t>
            </a:r>
          </a:p>
        </p:txBody>
      </p:sp>
      <p:pic>
        <p:nvPicPr>
          <p:cNvPr id="20" name="Picture 4"/>
          <p:cNvPicPr>
            <a:picLocks noChangeAspect="1" noChangeArrowheads="1"/>
          </p:cNvPicPr>
          <p:nvPr/>
        </p:nvPicPr>
        <p:blipFill>
          <a:blip r:embed="rId4" cstate="print"/>
          <a:srcRect/>
          <a:stretch>
            <a:fillRect/>
          </a:stretch>
        </p:blipFill>
        <p:spPr bwMode="auto">
          <a:xfrm>
            <a:off x="685800" y="1828800"/>
            <a:ext cx="5947064" cy="3886200"/>
          </a:xfrm>
          <a:prstGeom prst="rect">
            <a:avLst/>
          </a:prstGeom>
          <a:noFill/>
          <a:ln w="9525">
            <a:noFill/>
            <a:miter lim="800000"/>
            <a:headEnd/>
            <a:tailEnd/>
          </a:ln>
        </p:spPr>
      </p:pic>
      <p:pic>
        <p:nvPicPr>
          <p:cNvPr id="21" name="Picture 5"/>
          <p:cNvPicPr>
            <a:picLocks noChangeAspect="1" noChangeArrowheads="1"/>
          </p:cNvPicPr>
          <p:nvPr/>
        </p:nvPicPr>
        <p:blipFill>
          <a:blip r:embed="rId5" cstate="print"/>
          <a:srcRect/>
          <a:stretch>
            <a:fillRect/>
          </a:stretch>
        </p:blipFill>
        <p:spPr bwMode="auto">
          <a:xfrm>
            <a:off x="6781800" y="1371600"/>
            <a:ext cx="4724400" cy="5080060"/>
          </a:xfrm>
          <a:prstGeom prst="rect">
            <a:avLst/>
          </a:prstGeom>
          <a:noFill/>
          <a:ln w="9525">
            <a:noFill/>
            <a:miter lim="800000"/>
            <a:headEnd/>
            <a:tailEnd/>
          </a:ln>
        </p:spPr>
      </p:pic>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15"/>
          <p:cNvSpPr>
            <a:spLocks noChangeArrowheads="1"/>
          </p:cNvSpPr>
          <p:nvPr/>
        </p:nvSpPr>
        <p:spPr bwMode="auto">
          <a:xfrm>
            <a:off x="1676400" y="457200"/>
            <a:ext cx="9095760"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Implementing Boolean functions with Multiplexers</a:t>
            </a:r>
          </a:p>
        </p:txBody>
      </p:sp>
      <p:sp>
        <p:nvSpPr>
          <p:cNvPr id="5" name="Rectangle 3"/>
          <p:cNvSpPr txBox="1">
            <a:spLocks noChangeArrowheads="1"/>
          </p:cNvSpPr>
          <p:nvPr/>
        </p:nvSpPr>
        <p:spPr>
          <a:xfrm>
            <a:off x="609600" y="1293812"/>
            <a:ext cx="7239000" cy="1220788"/>
          </a:xfrm>
          <a:prstGeom prst="rect">
            <a:avLst/>
          </a:prstGeom>
          <a:solidFill>
            <a:schemeClr val="bg1"/>
          </a:solidFill>
          <a:ln w="28575">
            <a:solidFill>
              <a:srgbClr val="9999FF"/>
            </a:solidFill>
          </a:ln>
        </p:spPr>
        <p:txBody>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a:lstStyle>
          <a:p>
            <a:pPr marL="6350" indent="-6350">
              <a:lnSpc>
                <a:spcPct val="120000"/>
              </a:lnSpc>
              <a:spcBef>
                <a:spcPts val="0"/>
              </a:spcBef>
              <a:buNone/>
              <a:defRPr/>
            </a:pPr>
            <a:r>
              <a:rPr lang="en-US" altLang="zh-CN" sz="2800" b="1" kern="0" dirty="0">
                <a:ea typeface="宋体" panose="02010600030101010101" pitchFamily="2" charset="-122"/>
              </a:rPr>
              <a:t>Using an 8-to-1 multiplexer to realize the Boolean function F=f(</a:t>
            </a:r>
            <a:r>
              <a:rPr lang="en-US" altLang="zh-CN" sz="2800" b="1" kern="0" dirty="0" err="1">
                <a:ea typeface="宋体" panose="02010600030101010101" pitchFamily="2" charset="-122"/>
              </a:rPr>
              <a:t>x,y,z</a:t>
            </a:r>
            <a:r>
              <a:rPr lang="en-US" altLang="zh-CN" sz="2800" b="1" kern="0" dirty="0">
                <a:ea typeface="宋体" panose="02010600030101010101" pitchFamily="2" charset="-122"/>
              </a:rPr>
              <a:t>)=</a:t>
            </a:r>
            <a:r>
              <a:rPr lang="en-US" altLang="zh-CN" sz="2800" b="1" kern="0" dirty="0">
                <a:ea typeface="宋体" panose="02010600030101010101" pitchFamily="2" charset="-122"/>
                <a:cs typeface="Times New Roman" panose="02020603050405020304" pitchFamily="18" charset="0"/>
              </a:rPr>
              <a:t>∑(1,2,4,5,7)</a:t>
            </a:r>
          </a:p>
        </p:txBody>
      </p:sp>
      <p:pic>
        <p:nvPicPr>
          <p:cNvPr id="20" name="Picture 5"/>
          <p:cNvPicPr>
            <a:picLocks noChangeAspect="1" noChangeArrowheads="1"/>
          </p:cNvPicPr>
          <p:nvPr/>
        </p:nvPicPr>
        <p:blipFill>
          <a:blip r:embed="rId3" cstate="print"/>
          <a:srcRect/>
          <a:stretch>
            <a:fillRect/>
          </a:stretch>
        </p:blipFill>
        <p:spPr bwMode="auto">
          <a:xfrm>
            <a:off x="7889660" y="2263953"/>
            <a:ext cx="3902863" cy="4496980"/>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EB3B0BE-45EF-4D92-8E00-874D91DB198B}"/>
                  </a:ext>
                </a:extLst>
              </p:cNvPr>
              <p:cNvSpPr txBox="1"/>
              <p:nvPr/>
            </p:nvSpPr>
            <p:spPr>
              <a:xfrm>
                <a:off x="1183234" y="2689293"/>
                <a:ext cx="6687700" cy="847733"/>
              </a:xfrm>
              <a:prstGeom prst="rect">
                <a:avLst/>
              </a:prstGeom>
              <a:noFill/>
            </p:spPr>
            <p:txBody>
              <a:bodyPr wrap="square" lIns="0" tIns="0" rIns="0" bIns="0" rtlCol="0">
                <a:spAutoFit/>
              </a:bodyPr>
              <a:lstStyle/>
              <a:p>
                <a:pPr>
                  <a:lnSpc>
                    <a:spcPct val="120000"/>
                  </a:lnSpc>
                </a:pPr>
                <a14:m>
                  <m:oMath xmlns:m="http://schemas.openxmlformats.org/officeDocument/2006/math">
                    <m:r>
                      <a:rPr lang="en-US" altLang="zh-CN" b="0" i="1" smtClean="0">
                        <a:latin typeface="Cambria Math" panose="02040503050406030204" pitchFamily="18" charset="0"/>
                      </a:rPr>
                      <m:t>𝑌</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𝐶</m:t>
                        </m:r>
                      </m:e>
                      <m:sup>
                        <m:r>
                          <a:rPr lang="en-US" altLang="zh-CN" b="0" i="1" smtClean="0">
                            <a:latin typeface="Cambria Math" panose="02040503050406030204" pitchFamily="18" charset="0"/>
                          </a:rPr>
                          <m:t>′</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𝐶</m:t>
                        </m:r>
                      </m:e>
                      <m:sup>
                        <m:r>
                          <a:rPr lang="en-US" altLang="zh-CN" i="1">
                            <a:latin typeface="Cambria Math" panose="02040503050406030204" pitchFamily="18" charset="0"/>
                          </a:rPr>
                          <m:t>′</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𝐵</m:t>
                        </m:r>
                      </m:e>
                      <m:sup>
                        <m:r>
                          <a:rPr lang="en-US" altLang="zh-CN" i="1">
                            <a:latin typeface="Cambria Math" panose="02040503050406030204" pitchFamily="18" charset="0"/>
                          </a:rPr>
                          <m:t>′</m:t>
                        </m:r>
                      </m:sup>
                    </m:sSup>
                    <m:r>
                      <a:rPr lang="en-US" altLang="zh-CN" i="1">
                        <a:latin typeface="Cambria Math" panose="02040503050406030204" pitchFamily="18" charset="0"/>
                      </a:rPr>
                      <m:t>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r>
                      <a:rPr lang="en-US" altLang="zh-CN" i="1">
                        <a:latin typeface="Cambria Math" panose="02040503050406030204" pitchFamily="18" charset="0"/>
                        <a:ea typeface="Cambria Math" panose="02040503050406030204" pitchFamily="18" charset="0"/>
                      </a:rPr>
                      <m:t>+ </m:t>
                    </m:r>
                    <m:sSup>
                      <m:sSupPr>
                        <m:ctrlPr>
                          <a:rPr lang="en-US" altLang="zh-CN" i="1">
                            <a:latin typeface="Cambria Math" panose="02040503050406030204" pitchFamily="18" charset="0"/>
                          </a:rPr>
                        </m:ctrlPr>
                      </m:sSupPr>
                      <m:e>
                        <m:r>
                          <a:rPr lang="en-US" altLang="zh-CN" i="1">
                            <a:latin typeface="Cambria Math" panose="02040503050406030204" pitchFamily="18" charset="0"/>
                          </a:rPr>
                          <m:t>𝐶</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𝐵</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𝐶</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𝐵</m:t>
                    </m:r>
                    <m:r>
                      <a:rPr lang="en-US" altLang="zh-CN" i="1">
                        <a:latin typeface="Cambria Math" panose="02040503050406030204" pitchFamily="18" charset="0"/>
                      </a:rPr>
                      <m:t>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3</m:t>
                        </m:r>
                      </m:sub>
                    </m:sSub>
                  </m:oMath>
                </a14:m>
                <a:endParaRPr lang="en-US" altLang="zh-CN" dirty="0"/>
              </a:p>
              <a:p>
                <a:pPr>
                  <a:lnSpc>
                    <a:spcPct val="120000"/>
                  </a:lnSpc>
                </a:pPr>
                <a14:m>
                  <m:oMath xmlns:m="http://schemas.openxmlformats.org/officeDocument/2006/math">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rPr>
                      <m:t>𝐶</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𝐶</m:t>
                    </m:r>
                    <m:sSup>
                      <m:sSupPr>
                        <m:ctrlPr>
                          <a:rPr lang="en-US" altLang="zh-CN" i="1">
                            <a:latin typeface="Cambria Math" panose="02040503050406030204" pitchFamily="18" charset="0"/>
                          </a:rPr>
                        </m:ctrlPr>
                      </m:sSupPr>
                      <m:e>
                        <m:r>
                          <a:rPr lang="en-US" altLang="zh-CN" i="1">
                            <a:latin typeface="Cambria Math" panose="02040503050406030204" pitchFamily="18" charset="0"/>
                          </a:rPr>
                          <m:t>𝐵</m:t>
                        </m:r>
                      </m:e>
                      <m:sup>
                        <m:r>
                          <a:rPr lang="en-US" altLang="zh-CN" i="1">
                            <a:latin typeface="Cambria Math" panose="02040503050406030204" pitchFamily="18" charset="0"/>
                          </a:rPr>
                          <m:t>′</m:t>
                        </m:r>
                      </m:sup>
                    </m:sSup>
                    <m:r>
                      <a:rPr lang="en-US" altLang="zh-CN" i="1">
                        <a:latin typeface="Cambria Math" panose="02040503050406030204" pitchFamily="18" charset="0"/>
                      </a:rPr>
                      <m:t>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5</m:t>
                        </m:r>
                      </m:sub>
                    </m:sSub>
                  </m:oMath>
                </a14:m>
                <a:r>
                  <a:rPr lang="en-US" altLang="zh-CN" dirty="0"/>
                  <a:t>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r>
                      <a:rPr lang="en-US" altLang="zh-CN" b="0" i="1" smtClean="0">
                        <a:latin typeface="Cambria Math" panose="02040503050406030204" pitchFamily="18" charset="0"/>
                      </a:rPr>
                      <m:t>𝐵</m:t>
                    </m:r>
                    <m:r>
                      <a:rPr lang="en-US" altLang="zh-CN" i="1">
                        <a:latin typeface="Cambria Math" panose="02040503050406030204" pitchFamily="18" charset="0"/>
                      </a:rPr>
                      <m:t>𝐴</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6</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𝐶𝐵</m:t>
                    </m:r>
                    <m:r>
                      <a:rPr lang="en-US" altLang="zh-CN" i="1">
                        <a:latin typeface="Cambria Math" panose="02040503050406030204" pitchFamily="18" charset="0"/>
                      </a:rPr>
                      <m:t>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7</m:t>
                        </m:r>
                      </m:sub>
                    </m:sSub>
                  </m:oMath>
                </a14:m>
                <a:endParaRPr lang="zh-CN" altLang="en-US" dirty="0"/>
              </a:p>
            </p:txBody>
          </p:sp>
        </mc:Choice>
        <mc:Fallback xmlns="">
          <p:sp>
            <p:nvSpPr>
              <p:cNvPr id="2" name="文本框 1">
                <a:extLst>
                  <a:ext uri="{FF2B5EF4-FFF2-40B4-BE49-F238E27FC236}">
                    <a16:creationId xmlns:a16="http://schemas.microsoft.com/office/drawing/2014/main" id="{4EB3B0BE-45EF-4D92-8E00-874D91DB198B}"/>
                  </a:ext>
                </a:extLst>
              </p:cNvPr>
              <p:cNvSpPr txBox="1">
                <a:spLocks noRot="1" noChangeAspect="1" noMove="1" noResize="1" noEditPoints="1" noAdjustHandles="1" noChangeArrowheads="1" noChangeShapeType="1" noTextEdit="1"/>
              </p:cNvSpPr>
              <p:nvPr/>
            </p:nvSpPr>
            <p:spPr>
              <a:xfrm>
                <a:off x="1183234" y="2689293"/>
                <a:ext cx="6687700" cy="847733"/>
              </a:xfrm>
              <a:prstGeom prst="rect">
                <a:avLst/>
              </a:prstGeom>
              <a:blipFill>
                <a:blip r:embed="rId4"/>
                <a:stretch>
                  <a:fillRect l="-1550" b="-71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1C671F6-4E4F-4C83-8580-BCA60FD4C8B8}"/>
                  </a:ext>
                </a:extLst>
              </p:cNvPr>
              <p:cNvSpPr txBox="1"/>
              <p:nvPr/>
            </p:nvSpPr>
            <p:spPr>
              <a:xfrm>
                <a:off x="1183234" y="4184809"/>
                <a:ext cx="6796989" cy="2215991"/>
              </a:xfrm>
              <a:prstGeom prst="rect">
                <a:avLst/>
              </a:prstGeom>
              <a:noFill/>
            </p:spPr>
            <p:txBody>
              <a:bodyPr wrap="none" lIns="0" tIns="0" rIns="0" bIns="0" rtlCol="0">
                <a:spAutoFit/>
              </a:bodyPr>
              <a:lstStyle/>
              <a:p>
                <a:pPr>
                  <a:lnSpc>
                    <a:spcPct val="120000"/>
                  </a:lnSpc>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sSup>
                        <m:sSupPr>
                          <m:ctrlPr>
                            <a:rPr lang="en-US" altLang="zh-CN" b="0" i="1" smtClean="0">
                              <a:solidFill>
                                <a:srgbClr val="0000FF"/>
                              </a:solidFill>
                              <a:latin typeface="Cambria Math" panose="02040503050406030204" pitchFamily="18" charset="0"/>
                            </a:rPr>
                          </m:ctrlPr>
                        </m:sSupPr>
                        <m:e>
                          <m:r>
                            <a:rPr lang="en-US" altLang="zh-CN" b="0" i="1" smtClean="0">
                              <a:solidFill>
                                <a:srgbClr val="0000FF"/>
                              </a:solidFill>
                              <a:latin typeface="Cambria Math" panose="02040503050406030204" pitchFamily="18" charset="0"/>
                            </a:rPr>
                            <m:t>𝑥</m:t>
                          </m:r>
                        </m:e>
                        <m:sup>
                          <m:r>
                            <a:rPr lang="en-US" altLang="zh-CN" b="0" i="1" smtClean="0">
                              <a:solidFill>
                                <a:srgbClr val="0000FF"/>
                              </a:solidFill>
                              <a:latin typeface="Cambria Math" panose="02040503050406030204" pitchFamily="18" charset="0"/>
                            </a:rPr>
                            <m:t>′</m:t>
                          </m:r>
                        </m:sup>
                      </m:sSup>
                      <m:sSup>
                        <m:sSupPr>
                          <m:ctrlPr>
                            <a:rPr lang="en-US" altLang="zh-CN" b="0" i="1" smtClean="0">
                              <a:solidFill>
                                <a:srgbClr val="0000FF"/>
                              </a:solidFill>
                              <a:latin typeface="Cambria Math" panose="02040503050406030204" pitchFamily="18" charset="0"/>
                            </a:rPr>
                          </m:ctrlPr>
                        </m:sSupPr>
                        <m:e>
                          <m:r>
                            <a:rPr lang="en-US" altLang="zh-CN" b="0" i="1" smtClean="0">
                              <a:solidFill>
                                <a:srgbClr val="0000FF"/>
                              </a:solidFill>
                              <a:latin typeface="Cambria Math" panose="02040503050406030204" pitchFamily="18" charset="0"/>
                            </a:rPr>
                            <m:t>𝑦</m:t>
                          </m:r>
                        </m:e>
                        <m:sup>
                          <m:r>
                            <a:rPr lang="en-US" altLang="zh-CN" b="0" i="1" smtClean="0">
                              <a:solidFill>
                                <a:srgbClr val="0000FF"/>
                              </a:solidFill>
                              <a:latin typeface="Cambria Math" panose="02040503050406030204" pitchFamily="18" charset="0"/>
                            </a:rPr>
                            <m:t>′</m:t>
                          </m:r>
                        </m:sup>
                      </m:sSup>
                      <m:r>
                        <a:rPr lang="en-US" altLang="zh-CN" b="0" i="1" smtClean="0">
                          <a:solidFill>
                            <a:srgbClr val="0000FF"/>
                          </a:solidFill>
                          <a:latin typeface="Cambria Math" panose="02040503050406030204" pitchFamily="18" charset="0"/>
                        </a:rPr>
                        <m:t>𝑧</m:t>
                      </m:r>
                      <m:r>
                        <a:rPr lang="en-US" altLang="zh-CN" b="0" i="1" smtClean="0">
                          <a:solidFill>
                            <a:srgbClr val="0000FF"/>
                          </a:solidFill>
                          <a:latin typeface="Cambria Math" panose="02040503050406030204" pitchFamily="18" charset="0"/>
                          <a:ea typeface="Cambria Math" panose="02040503050406030204" pitchFamily="18" charset="0"/>
                        </a:rPr>
                        <m:t>+</m:t>
                      </m:r>
                      <m:sSup>
                        <m:sSupPr>
                          <m:ctrlPr>
                            <a:rPr lang="en-US" altLang="zh-CN" i="1">
                              <a:solidFill>
                                <a:srgbClr val="0000FF"/>
                              </a:solidFill>
                              <a:latin typeface="Cambria Math" panose="02040503050406030204" pitchFamily="18" charset="0"/>
                            </a:rPr>
                          </m:ctrlPr>
                        </m:sSupPr>
                        <m:e>
                          <m:r>
                            <a:rPr lang="en-US" altLang="zh-CN" i="1">
                              <a:solidFill>
                                <a:srgbClr val="0000FF"/>
                              </a:solidFill>
                              <a:latin typeface="Cambria Math" panose="02040503050406030204" pitchFamily="18" charset="0"/>
                            </a:rPr>
                            <m:t>𝑥</m:t>
                          </m:r>
                        </m:e>
                        <m:sup>
                          <m:r>
                            <a:rPr lang="en-US" altLang="zh-CN" i="1">
                              <a:solidFill>
                                <a:srgbClr val="0000FF"/>
                              </a:solidFill>
                              <a:latin typeface="Cambria Math" panose="02040503050406030204" pitchFamily="18" charset="0"/>
                            </a:rPr>
                            <m:t>′</m:t>
                          </m:r>
                        </m:sup>
                      </m:sSup>
                      <m:r>
                        <a:rPr lang="en-US" altLang="zh-CN" b="0" i="1" smtClean="0">
                          <a:solidFill>
                            <a:srgbClr val="0000FF"/>
                          </a:solidFill>
                          <a:latin typeface="Cambria Math" panose="02040503050406030204" pitchFamily="18" charset="0"/>
                        </a:rPr>
                        <m:t>𝑦</m:t>
                      </m:r>
                      <m:r>
                        <a:rPr lang="en-US" altLang="zh-CN" i="1">
                          <a:solidFill>
                            <a:srgbClr val="0000FF"/>
                          </a:solidFill>
                          <a:latin typeface="Cambria Math" panose="02040503050406030204" pitchFamily="18" charset="0"/>
                        </a:rPr>
                        <m:t>𝑧</m:t>
                      </m:r>
                      <m:r>
                        <a:rPr lang="en-US" altLang="zh-CN" b="0" i="1" smtClean="0">
                          <a:solidFill>
                            <a:srgbClr val="0000FF"/>
                          </a:solidFill>
                          <a:latin typeface="Cambria Math" panose="02040503050406030204" pitchFamily="18" charset="0"/>
                        </a:rPr>
                        <m:t>′+</m:t>
                      </m:r>
                      <m:r>
                        <a:rPr lang="en-US" altLang="zh-CN" b="0" i="1" smtClean="0">
                          <a:solidFill>
                            <a:srgbClr val="0000FF"/>
                          </a:solidFill>
                          <a:latin typeface="Cambria Math" panose="02040503050406030204" pitchFamily="18" charset="0"/>
                        </a:rPr>
                        <m:t>𝑥</m:t>
                      </m:r>
                      <m:sSup>
                        <m:sSupPr>
                          <m:ctrlPr>
                            <a:rPr lang="en-US" altLang="zh-CN" i="1">
                              <a:solidFill>
                                <a:srgbClr val="0000FF"/>
                              </a:solidFill>
                              <a:latin typeface="Cambria Math" panose="02040503050406030204" pitchFamily="18" charset="0"/>
                            </a:rPr>
                          </m:ctrlPr>
                        </m:sSupPr>
                        <m:e>
                          <m:r>
                            <a:rPr lang="en-US" altLang="zh-CN" i="1">
                              <a:solidFill>
                                <a:srgbClr val="0000FF"/>
                              </a:solidFill>
                              <a:latin typeface="Cambria Math" panose="02040503050406030204" pitchFamily="18" charset="0"/>
                            </a:rPr>
                            <m:t>𝑦</m:t>
                          </m:r>
                        </m:e>
                        <m:sup>
                          <m:r>
                            <a:rPr lang="en-US" altLang="zh-CN" i="1">
                              <a:solidFill>
                                <a:srgbClr val="0000FF"/>
                              </a:solidFill>
                              <a:latin typeface="Cambria Math" panose="02040503050406030204" pitchFamily="18" charset="0"/>
                            </a:rPr>
                            <m:t>′</m:t>
                          </m:r>
                        </m:sup>
                      </m:sSup>
                      <m:r>
                        <a:rPr lang="en-US" altLang="zh-CN" i="1">
                          <a:solidFill>
                            <a:srgbClr val="0000FF"/>
                          </a:solidFill>
                          <a:latin typeface="Cambria Math" panose="02040503050406030204" pitchFamily="18" charset="0"/>
                        </a:rPr>
                        <m:t>𝑧</m:t>
                      </m:r>
                      <m:r>
                        <a:rPr lang="en-US" altLang="zh-CN" b="0" i="1" smtClean="0">
                          <a:solidFill>
                            <a:srgbClr val="0000FF"/>
                          </a:solidFill>
                          <a:latin typeface="Cambria Math" panose="02040503050406030204" pitchFamily="18" charset="0"/>
                        </a:rPr>
                        <m:t>′ </m:t>
                      </m:r>
                      <m:r>
                        <a:rPr lang="en-US" altLang="zh-CN" i="1">
                          <a:solidFill>
                            <a:srgbClr val="0000FF"/>
                          </a:solidFill>
                          <a:latin typeface="Cambria Math" panose="02040503050406030204" pitchFamily="18" charset="0"/>
                        </a:rPr>
                        <m:t>+</m:t>
                      </m:r>
                      <m:r>
                        <a:rPr lang="en-US" altLang="zh-CN" b="0" i="1" smtClean="0">
                          <a:solidFill>
                            <a:srgbClr val="0000FF"/>
                          </a:solidFill>
                          <a:latin typeface="Cambria Math" panose="02040503050406030204" pitchFamily="18" charset="0"/>
                        </a:rPr>
                        <m:t>𝑥</m:t>
                      </m:r>
                      <m:sSup>
                        <m:sSupPr>
                          <m:ctrlPr>
                            <a:rPr lang="en-US" altLang="zh-CN" i="1">
                              <a:solidFill>
                                <a:srgbClr val="0000FF"/>
                              </a:solidFill>
                              <a:latin typeface="Cambria Math" panose="02040503050406030204" pitchFamily="18" charset="0"/>
                            </a:rPr>
                          </m:ctrlPr>
                        </m:sSupPr>
                        <m:e>
                          <m:r>
                            <a:rPr lang="en-US" altLang="zh-CN" i="1">
                              <a:solidFill>
                                <a:srgbClr val="0000FF"/>
                              </a:solidFill>
                              <a:latin typeface="Cambria Math" panose="02040503050406030204" pitchFamily="18" charset="0"/>
                            </a:rPr>
                            <m:t>𝑦</m:t>
                          </m:r>
                        </m:e>
                        <m:sup>
                          <m:r>
                            <a:rPr lang="en-US" altLang="zh-CN" i="1">
                              <a:solidFill>
                                <a:srgbClr val="0000FF"/>
                              </a:solidFill>
                              <a:latin typeface="Cambria Math" panose="02040503050406030204" pitchFamily="18" charset="0"/>
                            </a:rPr>
                            <m:t>′</m:t>
                          </m:r>
                        </m:sup>
                      </m:sSup>
                      <m:r>
                        <a:rPr lang="en-US" altLang="zh-CN" i="1">
                          <a:solidFill>
                            <a:srgbClr val="0000FF"/>
                          </a:solidFill>
                          <a:latin typeface="Cambria Math" panose="02040503050406030204" pitchFamily="18" charset="0"/>
                        </a:rPr>
                        <m:t>𝑧</m:t>
                      </m:r>
                      <m:r>
                        <a:rPr lang="en-US" altLang="zh-CN" b="0" i="1" smtClean="0">
                          <a:solidFill>
                            <a:srgbClr val="0000FF"/>
                          </a:solidFill>
                          <a:latin typeface="Cambria Math" panose="02040503050406030204" pitchFamily="18" charset="0"/>
                        </a:rPr>
                        <m:t>+</m:t>
                      </m:r>
                      <m:r>
                        <a:rPr lang="en-US" altLang="zh-CN" b="0" i="1" smtClean="0">
                          <a:solidFill>
                            <a:srgbClr val="0000FF"/>
                          </a:solidFill>
                          <a:latin typeface="Cambria Math" panose="02040503050406030204" pitchFamily="18" charset="0"/>
                        </a:rPr>
                        <m:t>𝑥𝑦𝑧</m:t>
                      </m:r>
                    </m:oMath>
                  </m:oMathPara>
                </a14:m>
                <a:endParaRPr lang="en-US" altLang="zh-CN" i="1" dirty="0">
                  <a:latin typeface="Cambria Math" panose="02040503050406030204" pitchFamily="18" charset="0"/>
                </a:endParaRPr>
              </a:p>
              <a:p>
                <a:pPr>
                  <a:lnSpc>
                    <a:spcPct val="120000"/>
                  </a:lnSpc>
                </a:pPr>
                <a:r>
                  <a:rPr lang="en-US" altLang="zh-CN" dirty="0"/>
                  <a:t> </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r>
                      <a:rPr lang="en-US" altLang="zh-CN" i="1">
                        <a:latin typeface="Cambria Math" panose="02040503050406030204" pitchFamily="18" charset="0"/>
                      </a:rPr>
                      <m:t>𝑧</m:t>
                    </m:r>
                    <m:sSub>
                      <m:sSubPr>
                        <m:ctrlPr>
                          <a:rPr lang="en-US" altLang="zh-CN" i="1">
                            <a:latin typeface="Cambria Math" panose="02040503050406030204" pitchFamily="18" charset="0"/>
                          </a:rPr>
                        </m:ctrlPr>
                      </m:sSubPr>
                      <m:e>
                        <m:r>
                          <a:rPr lang="en-US" altLang="zh-CN" i="1">
                            <a:solidFill>
                              <a:srgbClr val="FF0000"/>
                            </a:solidFill>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𝐷</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i="1">
                            <a:latin typeface="Cambria Math" panose="02040503050406030204" pitchFamily="18" charset="0"/>
                          </a:rPr>
                          <m:t>′</m:t>
                        </m:r>
                      </m:sup>
                    </m:sSup>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𝑧</m:t>
                    </m:r>
                    <m:sSub>
                      <m:sSubPr>
                        <m:ctrlPr>
                          <a:rPr lang="en-US" altLang="zh-CN" i="1">
                            <a:latin typeface="Cambria Math" panose="02040503050406030204" pitchFamily="18" charset="0"/>
                          </a:rPr>
                        </m:ctrlPr>
                      </m:sSubPr>
                      <m:e>
                        <m:r>
                          <a:rPr lang="en-US" altLang="zh-CN" i="1">
                            <a:solidFill>
                              <a:srgbClr val="FF0000"/>
                            </a:solidFill>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𝐷</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r>
                      <a:rPr lang="en-US" altLang="zh-CN" i="1">
                        <a:latin typeface="Cambria Math" panose="02040503050406030204" pitchFamily="18" charset="0"/>
                        <a:ea typeface="Cambria Math" panose="02040503050406030204" pitchFamily="18" charset="0"/>
                      </a:rPr>
                      <m:t>+ </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𝑦</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i="1">
                            <a:latin typeface="Cambria Math" panose="02040503050406030204" pitchFamily="18" charset="0"/>
                          </a:rPr>
                          <m:t>′</m:t>
                        </m:r>
                      </m:sup>
                    </m:sSup>
                    <m:sSub>
                      <m:sSubPr>
                        <m:ctrlPr>
                          <a:rPr lang="en-US" altLang="zh-CN" i="1">
                            <a:latin typeface="Cambria Math" panose="02040503050406030204" pitchFamily="18" charset="0"/>
                          </a:rPr>
                        </m:ctrlPr>
                      </m:sSubPr>
                      <m:e>
                        <m:r>
                          <a:rPr lang="en-US" altLang="zh-CN" i="1">
                            <a:solidFill>
                              <a:srgbClr val="FF0000"/>
                            </a:solidFill>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𝐷</m:t>
                        </m:r>
                      </m:e>
                      <m:sub>
                        <m:r>
                          <a:rPr lang="en-US" altLang="zh-CN" i="1">
                            <a:latin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𝑦𝑧</m:t>
                    </m:r>
                    <m:r>
                      <a:rPr lang="en-US" altLang="zh-CN" i="1">
                        <a:solidFill>
                          <a:srgbClr val="FF0000"/>
                        </a:solidFill>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3</m:t>
                        </m:r>
                      </m:sub>
                    </m:sSub>
                  </m:oMath>
                </a14:m>
                <a:r>
                  <a:rPr lang="en-US" altLang="zh-CN" dirty="0"/>
                  <a:t> </a:t>
                </a:r>
              </a:p>
              <a:p>
                <a:pPr>
                  <a:lnSpc>
                    <a:spcPct val="120000"/>
                  </a:lnSpc>
                </a:pPr>
                <a14:m>
                  <m:oMath xmlns:m="http://schemas.openxmlformats.org/officeDocument/2006/math">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rPr>
                      <m:t>𝑥</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solidFill>
                              <a:srgbClr val="FF0000"/>
                            </a:solidFill>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𝐷</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𝑥</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𝑧</m:t>
                    </m:r>
                    <m:sSub>
                      <m:sSubPr>
                        <m:ctrlPr>
                          <a:rPr lang="en-US" altLang="zh-CN" i="1">
                            <a:latin typeface="Cambria Math" panose="02040503050406030204" pitchFamily="18" charset="0"/>
                          </a:rPr>
                        </m:ctrlPr>
                      </m:sSubPr>
                      <m:e>
                        <m:r>
                          <a:rPr lang="en-US" altLang="zh-CN" i="1">
                            <a:solidFill>
                              <a:srgbClr val="FF0000"/>
                            </a:solidFill>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𝐷</m:t>
                        </m:r>
                      </m:e>
                      <m:sub>
                        <m:r>
                          <a:rPr lang="en-US" altLang="zh-CN" b="0" i="1" smtClean="0">
                            <a:latin typeface="Cambria Math" panose="02040503050406030204" pitchFamily="18" charset="0"/>
                          </a:rPr>
                          <m:t>5</m:t>
                        </m:r>
                      </m:sub>
                    </m:sSub>
                  </m:oMath>
                </a14:m>
                <a:r>
                  <a:rPr lang="en-US" altLang="zh-CN" dirty="0"/>
                  <a:t>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𝑥𝑦</m:t>
                    </m:r>
                    <m:sSup>
                      <m:sSupPr>
                        <m:ctrlPr>
                          <a:rPr lang="en-US" altLang="zh-CN" b="0" i="1">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solidFill>
                                  <a:srgbClr val="FF0000"/>
                                </a:solidFill>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𝐷</m:t>
                            </m:r>
                          </m:e>
                          <m:sub>
                            <m:r>
                              <a:rPr lang="en-US" altLang="zh-CN" b="0" i="1" smtClean="0">
                                <a:latin typeface="Cambria Math" panose="02040503050406030204" pitchFamily="18" charset="0"/>
                              </a:rPr>
                              <m:t>6</m:t>
                            </m:r>
                          </m:sub>
                        </m:sSub>
                      </m:sup>
                    </m:s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𝑥𝑦𝑧</m:t>
                    </m:r>
                    <m:r>
                      <a:rPr lang="en-US" altLang="zh-CN" i="1">
                        <a:solidFill>
                          <a:srgbClr val="FF0000"/>
                        </a:solidFill>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7</m:t>
                        </m:r>
                      </m:sub>
                    </m:sSub>
                  </m:oMath>
                </a14:m>
                <a:endParaRPr lang="en-US" altLang="zh-CN" b="0" i="1" dirty="0">
                  <a:latin typeface="Cambria Math" panose="02040503050406030204" pitchFamily="18" charset="0"/>
                </a:endParaRPr>
              </a:p>
              <a:p>
                <a:pPr>
                  <a:lnSpc>
                    <a:spcPct val="120000"/>
                  </a:lnSpc>
                </a:pPr>
                <a:r>
                  <a:rPr lang="en-US" altLang="zh-CN" dirty="0"/>
                  <a:t>    </a:t>
                </a:r>
                <a14:m>
                  <m:oMath xmlns:m="http://schemas.openxmlformats.org/officeDocument/2006/math">
                    <m:r>
                      <a:rPr lang="en-US" altLang="zh-CN" i="1" smtClean="0">
                        <a:latin typeface="Cambria Math" panose="02040503050406030204" pitchFamily="18" charset="0"/>
                      </a:rPr>
                      <m:t>=</m:t>
                    </m:r>
                    <m:sSup>
                      <m:sSupPr>
                        <m:ctrlPr>
                          <a:rPr lang="en-US" altLang="zh-CN" i="1" smtClean="0">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𝑥</m:t>
                        </m:r>
                      </m:e>
                      <m:sup>
                        <m:r>
                          <a:rPr lang="en-US" altLang="zh-CN" i="1">
                            <a:solidFill>
                              <a:srgbClr val="FF0000"/>
                            </a:solidFill>
                            <a:latin typeface="Cambria Math" panose="02040503050406030204" pitchFamily="18" charset="0"/>
                          </a:rPr>
                          <m:t>′</m:t>
                        </m:r>
                      </m:sup>
                    </m:sSup>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𝑦</m:t>
                        </m:r>
                      </m:e>
                      <m:sup>
                        <m:r>
                          <a:rPr lang="en-US" altLang="zh-CN" i="1">
                            <a:solidFill>
                              <a:srgbClr val="FF0000"/>
                            </a:solidFill>
                            <a:latin typeface="Cambria Math" panose="02040503050406030204" pitchFamily="18" charset="0"/>
                          </a:rPr>
                          <m:t>′</m:t>
                        </m:r>
                      </m:sup>
                    </m:sSup>
                    <m:r>
                      <a:rPr lang="en-US" altLang="zh-CN" i="1">
                        <a:solidFill>
                          <a:srgbClr val="FF0000"/>
                        </a:solidFill>
                        <a:latin typeface="Cambria Math" panose="02040503050406030204" pitchFamily="18" charset="0"/>
                      </a:rPr>
                      <m:t>𝑧</m:t>
                    </m:r>
                    <m:r>
                      <a:rPr lang="en-US" altLang="zh-CN"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rPr>
                      <m:t>+ </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i="1">
                            <a:latin typeface="Cambria Math" panose="02040503050406030204" pitchFamily="18" charset="0"/>
                          </a:rPr>
                          <m:t>′</m:t>
                        </m:r>
                      </m:sup>
                    </m:sSup>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𝑧</m:t>
                    </m:r>
                    <m:r>
                      <a:rPr lang="en-US" altLang="zh-CN" i="1">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 </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𝑦</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i="1">
                            <a:latin typeface="Cambria Math" panose="02040503050406030204" pitchFamily="18" charset="0"/>
                          </a:rPr>
                          <m:t>′</m:t>
                        </m:r>
                      </m:sup>
                    </m:sSup>
                    <m:r>
                      <a:rPr lang="en-US" altLang="zh-CN" i="1">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sSup>
                      <m:sSupPr>
                        <m:ctrlPr>
                          <a:rPr lang="en-US" altLang="zh-CN"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𝑥</m:t>
                        </m:r>
                      </m:e>
                      <m:sup>
                        <m:r>
                          <a:rPr lang="en-US" altLang="zh-CN" i="1">
                            <a:solidFill>
                              <a:srgbClr val="FF0000"/>
                            </a:solidFill>
                            <a:latin typeface="Cambria Math" panose="02040503050406030204" pitchFamily="18" charset="0"/>
                          </a:rPr>
                          <m:t>′</m:t>
                        </m:r>
                      </m:sup>
                    </m:sSup>
                    <m:r>
                      <a:rPr lang="en-US" altLang="zh-CN" b="0" i="1" smtClean="0">
                        <a:solidFill>
                          <a:srgbClr val="FF0000"/>
                        </a:solidFill>
                        <a:latin typeface="Cambria Math" panose="02040503050406030204" pitchFamily="18" charset="0"/>
                      </a:rPr>
                      <m:t>𝑦𝑧</m:t>
                    </m:r>
                    <m:r>
                      <a:rPr lang="en-US" altLang="zh-CN" i="1">
                        <a:solidFill>
                          <a:srgbClr val="FF0000"/>
                        </a:solidFill>
                        <a:latin typeface="Cambria Math" panose="02040503050406030204" pitchFamily="18" charset="0"/>
                        <a:ea typeface="Cambria Math" panose="02040503050406030204" pitchFamily="18" charset="0"/>
                      </a:rPr>
                      <m:t>∙0</m:t>
                    </m:r>
                  </m:oMath>
                </a14:m>
                <a:endParaRPr lang="en-US" altLang="zh-CN" dirty="0"/>
              </a:p>
              <a:p>
                <a:pPr>
                  <a:lnSpc>
                    <a:spcPct val="120000"/>
                  </a:lnSpc>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rPr>
                        <m:t>𝑥</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𝑧</m:t>
                      </m:r>
                      <m:r>
                        <a:rPr lang="en-US" altLang="zh-CN" b="0" i="1" smtClean="0">
                          <a:latin typeface="Cambria Math" panose="02040503050406030204" pitchFamily="18" charset="0"/>
                        </a:rPr>
                        <m:t>′∙1+</m:t>
                      </m:r>
                      <m:r>
                        <a:rPr lang="en-US" altLang="zh-CN" b="0" i="1" smtClean="0">
                          <a:latin typeface="Cambria Math" panose="02040503050406030204" pitchFamily="18" charset="0"/>
                        </a:rPr>
                        <m:t>𝑥</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𝑧</m:t>
                      </m:r>
                      <m:r>
                        <a:rPr lang="en-US" altLang="zh-CN" i="1">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r>
                        <a:rPr lang="en-US" altLang="zh-CN" b="0" i="1" smtClean="0">
                          <a:solidFill>
                            <a:srgbClr val="FF0000"/>
                          </a:solidFill>
                          <a:latin typeface="Cambria Math" panose="02040503050406030204" pitchFamily="18" charset="0"/>
                          <a:ea typeface="Cambria Math" panose="02040503050406030204" pitchFamily="18" charset="0"/>
                        </a:rPr>
                        <m:t>𝑥𝑦𝑧</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𝑥𝑦𝑧</m:t>
                      </m:r>
                      <m:r>
                        <a:rPr lang="en-US" altLang="zh-CN" i="1">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1</m:t>
                      </m:r>
                    </m:oMath>
                  </m:oMathPara>
                </a14:m>
                <a:endParaRPr lang="zh-CN" altLang="en-US" dirty="0"/>
              </a:p>
            </p:txBody>
          </p:sp>
        </mc:Choice>
        <mc:Fallback xmlns="">
          <p:sp>
            <p:nvSpPr>
              <p:cNvPr id="3" name="文本框 2">
                <a:extLst>
                  <a:ext uri="{FF2B5EF4-FFF2-40B4-BE49-F238E27FC236}">
                    <a16:creationId xmlns:a16="http://schemas.microsoft.com/office/drawing/2014/main" id="{41C671F6-4E4F-4C83-8580-BCA60FD4C8B8}"/>
                  </a:ext>
                </a:extLst>
              </p:cNvPr>
              <p:cNvSpPr txBox="1">
                <a:spLocks noRot="1" noChangeAspect="1" noMove="1" noResize="1" noEditPoints="1" noAdjustHandles="1" noChangeArrowheads="1" noChangeShapeType="1" noTextEdit="1"/>
              </p:cNvSpPr>
              <p:nvPr/>
            </p:nvSpPr>
            <p:spPr>
              <a:xfrm>
                <a:off x="1183234" y="4184809"/>
                <a:ext cx="6796989" cy="2215991"/>
              </a:xfrm>
              <a:prstGeom prst="rect">
                <a:avLst/>
              </a:prstGeom>
              <a:blipFill>
                <a:blip r:embed="rId5"/>
                <a:stretch>
                  <a:fillRect l="-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2E27A76-719D-44CD-B38D-8F0CF33027B8}"/>
                  </a:ext>
                </a:extLst>
              </p:cNvPr>
              <p:cNvSpPr txBox="1"/>
              <p:nvPr/>
            </p:nvSpPr>
            <p:spPr>
              <a:xfrm>
                <a:off x="8001000" y="1293812"/>
                <a:ext cx="3902863" cy="970141"/>
              </a:xfrm>
              <a:prstGeom prst="rect">
                <a:avLst/>
              </a:prstGeom>
              <a:solidFill>
                <a:srgbClr val="FFFF00"/>
              </a:solidFill>
              <a:ln w="28575">
                <a:solidFill>
                  <a:srgbClr val="9999FF"/>
                </a:solidFill>
              </a:ln>
            </p:spPr>
            <p:txBody>
              <a:bodyPr wrap="none" lIns="0" tIns="0" rIns="0" bIns="0" rtlCol="0">
                <a:noAutofit/>
              </a:bodyPr>
              <a:lstStyle/>
              <a:p>
                <a:pPr>
                  <a:lnSpc>
                    <a:spcPct val="120000"/>
                  </a:lnSpc>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b="0" i="1" dirty="0">
                    <a:latin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3</m:t>
                        </m:r>
                      </m:sub>
                    </m:sSub>
                    <m:r>
                      <a:rPr lang="en-US" altLang="zh-CN" b="0" i="1" smtClean="0">
                        <a:latin typeface="Cambria Math" panose="02040503050406030204" pitchFamily="18" charset="0"/>
                      </a:rPr>
                      <m:t>= </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6</m:t>
                        </m:r>
                      </m:sub>
                    </m:sSub>
                  </m:oMath>
                </a14:m>
                <a:r>
                  <a:rPr lang="en-US" altLang="zh-CN" b="0" i="1" dirty="0">
                    <a:latin typeface="Cambria Math" panose="02040503050406030204" pitchFamily="18" charset="0"/>
                  </a:rPr>
                  <a:t> </a:t>
                </a:r>
                <a:r>
                  <a:rPr lang="en-US" altLang="zh-CN" b="0" dirty="0">
                    <a:latin typeface="Cambria Math" panose="02040503050406030204" pitchFamily="18" charset="0"/>
                  </a:rPr>
                  <a:t>=</a:t>
                </a:r>
                <a:r>
                  <a:rPr lang="en-US" altLang="zh-CN" b="0" i="1" dirty="0">
                    <a:latin typeface="Cambria Math" panose="02040503050406030204" pitchFamily="18" charset="0"/>
                  </a:rPr>
                  <a:t> </a:t>
                </a:r>
                <a:r>
                  <a:rPr lang="en-US" altLang="zh-CN" b="0" dirty="0">
                    <a:latin typeface="Cambria Math" panose="02040503050406030204" pitchFamily="18" charset="0"/>
                  </a:rPr>
                  <a:t>0</a:t>
                </a:r>
              </a:p>
              <a:p>
                <a:pPr>
                  <a:lnSpc>
                    <a:spcPct val="120000"/>
                  </a:lnSpc>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5</m:t>
                        </m:r>
                      </m:sub>
                    </m:sSub>
                  </m:oMath>
                </a14:m>
                <a:r>
                  <a:rPr lang="en-US" altLang="zh-CN" dirty="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7</m:t>
                        </m:r>
                      </m:sub>
                    </m:sSub>
                    <m:r>
                      <a:rPr lang="en-US" altLang="zh-CN" b="0" i="1" smtClean="0">
                        <a:latin typeface="Cambria Math" panose="02040503050406030204" pitchFamily="18" charset="0"/>
                      </a:rPr>
                      <m:t> </m:t>
                    </m:r>
                    <m:r>
                      <a:rPr lang="en-US" altLang="zh-CN" i="1" smtClean="0">
                        <a:latin typeface="Cambria Math" panose="02040503050406030204" pitchFamily="18" charset="0"/>
                      </a:rPr>
                      <m:t>=</m:t>
                    </m:r>
                    <m:r>
                      <a:rPr lang="en-US" altLang="zh-CN" b="0" i="1" smtClean="0">
                        <a:latin typeface="Cambria Math" panose="02040503050406030204" pitchFamily="18" charset="0"/>
                      </a:rPr>
                      <m:t>1</m:t>
                    </m:r>
                  </m:oMath>
                </a14:m>
                <a:endParaRPr lang="zh-CN" altLang="en-US" dirty="0"/>
              </a:p>
            </p:txBody>
          </p:sp>
        </mc:Choice>
        <mc:Fallback xmlns="">
          <p:sp>
            <p:nvSpPr>
              <p:cNvPr id="4" name="文本框 3">
                <a:extLst>
                  <a:ext uri="{FF2B5EF4-FFF2-40B4-BE49-F238E27FC236}">
                    <a16:creationId xmlns:a16="http://schemas.microsoft.com/office/drawing/2014/main" id="{E2E27A76-719D-44CD-B38D-8F0CF33027B8}"/>
                  </a:ext>
                </a:extLst>
              </p:cNvPr>
              <p:cNvSpPr txBox="1">
                <a:spLocks noRot="1" noChangeAspect="1" noMove="1" noResize="1" noEditPoints="1" noAdjustHandles="1" noChangeArrowheads="1" noChangeShapeType="1" noTextEdit="1"/>
              </p:cNvSpPr>
              <p:nvPr/>
            </p:nvSpPr>
            <p:spPr>
              <a:xfrm>
                <a:off x="8001000" y="1293812"/>
                <a:ext cx="3902863" cy="970141"/>
              </a:xfrm>
              <a:prstGeom prst="rect">
                <a:avLst/>
              </a:prstGeom>
              <a:blipFill>
                <a:blip r:embed="rId6"/>
                <a:stretch>
                  <a:fillRect l="-2481" t="-4878" r="-1395"/>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D014C62-F465-4A37-9DE7-193915BFA4CC}"/>
                  </a:ext>
                </a:extLst>
              </p:cNvPr>
              <p:cNvSpPr txBox="1"/>
              <p:nvPr/>
            </p:nvSpPr>
            <p:spPr>
              <a:xfrm>
                <a:off x="1183234" y="3678033"/>
                <a:ext cx="3090205" cy="369332"/>
              </a:xfrm>
              <a:prstGeom prst="rect">
                <a:avLst/>
              </a:prstGeom>
              <a:noFill/>
            </p:spPr>
            <p:txBody>
              <a:bodyPr wrap="none" lIns="0" tIns="0" rIns="0" bIns="0" rtlCol="0">
                <a:spAutoFit/>
              </a:bodyPr>
              <a:lstStyle/>
              <a:p>
                <a:r>
                  <a:rPr lang="zh-CN" altLang="en-US" b="0" dirty="0">
                    <a:solidFill>
                      <a:srgbClr val="FF0000"/>
                    </a:solidFill>
                  </a:rPr>
                  <a:t>令</a:t>
                </a:r>
                <a14:m>
                  <m:oMath xmlns:m="http://schemas.openxmlformats.org/officeDocument/2006/math">
                    <m:r>
                      <a:rPr lang="en-US" altLang="zh-CN" b="0" i="0"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𝐶</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𝐵</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𝑦</m:t>
                    </m:r>
                    <m:r>
                      <a:rPr lang="en-US" altLang="zh-CN" b="0" i="1"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𝐴</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𝑧</m:t>
                    </m:r>
                  </m:oMath>
                </a14:m>
                <a:endParaRPr lang="zh-CN" altLang="en-US" dirty="0">
                  <a:solidFill>
                    <a:srgbClr val="FF0000"/>
                  </a:solidFill>
                </a:endParaRPr>
              </a:p>
            </p:txBody>
          </p:sp>
        </mc:Choice>
        <mc:Fallback xmlns="">
          <p:sp>
            <p:nvSpPr>
              <p:cNvPr id="7" name="文本框 6">
                <a:extLst>
                  <a:ext uri="{FF2B5EF4-FFF2-40B4-BE49-F238E27FC236}">
                    <a16:creationId xmlns:a16="http://schemas.microsoft.com/office/drawing/2014/main" id="{5D014C62-F465-4A37-9DE7-193915BFA4CC}"/>
                  </a:ext>
                </a:extLst>
              </p:cNvPr>
              <p:cNvSpPr txBox="1">
                <a:spLocks noRot="1" noChangeAspect="1" noMove="1" noResize="1" noEditPoints="1" noAdjustHandles="1" noChangeArrowheads="1" noChangeShapeType="1" noTextEdit="1"/>
              </p:cNvSpPr>
              <p:nvPr/>
            </p:nvSpPr>
            <p:spPr>
              <a:xfrm>
                <a:off x="1183234" y="3678033"/>
                <a:ext cx="3090205" cy="369332"/>
              </a:xfrm>
              <a:prstGeom prst="rect">
                <a:avLst/>
              </a:prstGeom>
              <a:blipFill>
                <a:blip r:embed="rId7"/>
                <a:stretch>
                  <a:fillRect l="-5917" t="-24590" r="-1381" b="-49180"/>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linds(horizontal)">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Exercise</a:t>
            </a:r>
            <a:endParaRPr lang="zh-CN" altLang="en-US" sz="3200" b="1" dirty="0"/>
          </a:p>
        </p:txBody>
      </p:sp>
      <p:sp>
        <p:nvSpPr>
          <p:cNvPr id="3" name="内容占位符 2"/>
          <p:cNvSpPr>
            <a:spLocks noGrp="1"/>
          </p:cNvSpPr>
          <p:nvPr>
            <p:ph idx="1"/>
          </p:nvPr>
        </p:nvSpPr>
        <p:spPr>
          <a:xfrm>
            <a:off x="609600" y="1981200"/>
            <a:ext cx="10972800" cy="4144966"/>
          </a:xfrm>
        </p:spPr>
        <p:txBody>
          <a:bodyPr/>
          <a:lstStyle/>
          <a:p>
            <a:pPr>
              <a:lnSpc>
                <a:spcPct val="150000"/>
              </a:lnSpc>
            </a:pPr>
            <a:r>
              <a:rPr lang="en-US" altLang="zh-CN" sz="2800" b="1" dirty="0">
                <a:ea typeface="宋体" panose="02010600030101010101" pitchFamily="2" charset="-122"/>
              </a:rPr>
              <a:t>Using an 8-to-1 multiplexer to realize the Boolean function </a:t>
            </a:r>
          </a:p>
          <a:p>
            <a:pPr marL="0" indent="0" algn="ctr">
              <a:lnSpc>
                <a:spcPct val="150000"/>
              </a:lnSpc>
              <a:buNone/>
            </a:pPr>
            <a:r>
              <a:rPr lang="en-US" altLang="zh-CN" sz="2800" b="1" dirty="0">
                <a:ea typeface="宋体" panose="02010600030101010101" pitchFamily="2" charset="-122"/>
              </a:rPr>
              <a:t>F=f(</a:t>
            </a:r>
            <a:r>
              <a:rPr lang="en-US" altLang="zh-CN" sz="2800" b="1" dirty="0" err="1">
                <a:ea typeface="宋体" panose="02010600030101010101" pitchFamily="2" charset="-122"/>
              </a:rPr>
              <a:t>x,y,z</a:t>
            </a:r>
            <a:r>
              <a:rPr lang="en-US" altLang="zh-CN" sz="2800" b="1" dirty="0">
                <a:ea typeface="宋体" panose="02010600030101010101" pitchFamily="2" charset="-122"/>
              </a:rPr>
              <a:t>)=</a:t>
            </a:r>
            <a:r>
              <a:rPr lang="en-US" altLang="zh-CN" sz="2800" b="1" dirty="0">
                <a:ea typeface="宋体" panose="02010600030101010101" pitchFamily="2" charset="-122"/>
                <a:cs typeface="Times New Roman" panose="02020603050405020304" pitchFamily="18" charset="0"/>
              </a:rPr>
              <a:t>∑(0,3,5,6,7)</a:t>
            </a:r>
            <a:endParaRPr lang="zh-CN" altLang="en-US" sz="28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1682751" y="2466974"/>
            <a:ext cx="2473325" cy="2049462"/>
            <a:chOff x="188" y="1351"/>
            <a:chExt cx="1558" cy="1291"/>
          </a:xfrm>
        </p:grpSpPr>
        <p:grpSp>
          <p:nvGrpSpPr>
            <p:cNvPr id="5" name="Group 5"/>
            <p:cNvGrpSpPr>
              <a:grpSpLocks/>
            </p:cNvGrpSpPr>
            <p:nvPr/>
          </p:nvGrpSpPr>
          <p:grpSpPr bwMode="auto">
            <a:xfrm>
              <a:off x="188" y="1351"/>
              <a:ext cx="1558" cy="1290"/>
              <a:chOff x="702" y="1946"/>
              <a:chExt cx="1558" cy="1290"/>
            </a:xfrm>
          </p:grpSpPr>
          <p:sp>
            <p:nvSpPr>
              <p:cNvPr id="30" name="Text Box 6"/>
              <p:cNvSpPr txBox="1">
                <a:spLocks noChangeArrowheads="1"/>
              </p:cNvSpPr>
              <p:nvPr/>
            </p:nvSpPr>
            <p:spPr bwMode="auto">
              <a:xfrm>
                <a:off x="842" y="1946"/>
                <a:ext cx="520"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AB</a:t>
                </a:r>
                <a:endParaRPr lang="en-US" altLang="zh-CN" sz="1600" b="1" baseline="-25000">
                  <a:ea typeface="宋体" pitchFamily="2" charset="-122"/>
                </a:endParaRPr>
              </a:p>
            </p:txBody>
          </p:sp>
          <p:sp>
            <p:nvSpPr>
              <p:cNvPr id="31" name="Text Box 7"/>
              <p:cNvSpPr txBox="1">
                <a:spLocks noChangeArrowheads="1"/>
              </p:cNvSpPr>
              <p:nvPr/>
            </p:nvSpPr>
            <p:spPr bwMode="auto">
              <a:xfrm>
                <a:off x="1053" y="2088"/>
                <a:ext cx="288"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00</a:t>
                </a:r>
                <a:endParaRPr lang="en-US" altLang="zh-CN" sz="1600" b="1" baseline="-25000">
                  <a:ea typeface="宋体" pitchFamily="2" charset="-122"/>
                </a:endParaRPr>
              </a:p>
            </p:txBody>
          </p:sp>
          <p:sp>
            <p:nvSpPr>
              <p:cNvPr id="32" name="Text Box 8"/>
              <p:cNvSpPr txBox="1">
                <a:spLocks noChangeArrowheads="1"/>
              </p:cNvSpPr>
              <p:nvPr/>
            </p:nvSpPr>
            <p:spPr bwMode="auto">
              <a:xfrm>
                <a:off x="1289" y="2088"/>
                <a:ext cx="278"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01</a:t>
                </a:r>
                <a:endParaRPr lang="en-US" altLang="zh-CN" sz="1600" b="1" baseline="-25000">
                  <a:ea typeface="宋体" pitchFamily="2" charset="-122"/>
                </a:endParaRPr>
              </a:p>
            </p:txBody>
          </p:sp>
          <p:sp>
            <p:nvSpPr>
              <p:cNvPr id="33" name="Text Box 9"/>
              <p:cNvSpPr txBox="1">
                <a:spLocks noChangeArrowheads="1"/>
              </p:cNvSpPr>
              <p:nvPr/>
            </p:nvSpPr>
            <p:spPr bwMode="auto">
              <a:xfrm>
                <a:off x="1523" y="2088"/>
                <a:ext cx="267"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11</a:t>
                </a:r>
                <a:endParaRPr lang="en-US" altLang="zh-CN" sz="1600" b="1" baseline="-25000">
                  <a:ea typeface="宋体" pitchFamily="2" charset="-122"/>
                </a:endParaRPr>
              </a:p>
            </p:txBody>
          </p:sp>
          <p:sp>
            <p:nvSpPr>
              <p:cNvPr id="34" name="Text Box 10"/>
              <p:cNvSpPr txBox="1">
                <a:spLocks noChangeArrowheads="1"/>
              </p:cNvSpPr>
              <p:nvPr/>
            </p:nvSpPr>
            <p:spPr bwMode="auto">
              <a:xfrm>
                <a:off x="1745" y="2088"/>
                <a:ext cx="515"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10</a:t>
                </a:r>
                <a:endParaRPr lang="en-US" altLang="zh-CN" sz="1600" b="1" baseline="-25000">
                  <a:ea typeface="宋体" pitchFamily="2" charset="-122"/>
                </a:endParaRPr>
              </a:p>
            </p:txBody>
          </p:sp>
          <p:sp>
            <p:nvSpPr>
              <p:cNvPr id="35" name="Rectangle 11"/>
              <p:cNvSpPr>
                <a:spLocks noChangeArrowheads="1"/>
              </p:cNvSpPr>
              <p:nvPr/>
            </p:nvSpPr>
            <p:spPr bwMode="auto">
              <a:xfrm>
                <a:off x="1043" y="2284"/>
                <a:ext cx="966" cy="952"/>
              </a:xfrm>
              <a:prstGeom prst="rect">
                <a:avLst/>
              </a:prstGeom>
              <a:gradFill rotWithShape="1">
                <a:gsLst>
                  <a:gs pos="0">
                    <a:srgbClr val="FFEFD1"/>
                  </a:gs>
                  <a:gs pos="64999">
                    <a:srgbClr val="F0EBD5"/>
                  </a:gs>
                  <a:gs pos="100000">
                    <a:srgbClr val="D1C39F"/>
                  </a:gs>
                </a:gsLst>
                <a:path path="shape">
                  <a:fillToRect l="50000" t="50000" r="50000" b="50000"/>
                </a:path>
              </a:gradFill>
              <a:ln w="25400">
                <a:solidFill>
                  <a:schemeClr val="tx1"/>
                </a:solidFill>
                <a:miter lim="800000"/>
                <a:headEnd/>
                <a:tailEnd/>
              </a:ln>
            </p:spPr>
            <p:txBody>
              <a:bodyPr wrap="none" anchor="ctr"/>
              <a:lstStyle/>
              <a:p>
                <a:endParaRPr lang="zh-CN" altLang="en-US"/>
              </a:p>
            </p:txBody>
          </p:sp>
          <p:sp>
            <p:nvSpPr>
              <p:cNvPr id="36" name="Line 12"/>
              <p:cNvSpPr>
                <a:spLocks noChangeShapeType="1"/>
              </p:cNvSpPr>
              <p:nvPr/>
            </p:nvSpPr>
            <p:spPr bwMode="auto">
              <a:xfrm flipH="1">
                <a:off x="1043" y="2760"/>
                <a:ext cx="966" cy="0"/>
              </a:xfrm>
              <a:prstGeom prst="line">
                <a:avLst/>
              </a:prstGeom>
              <a:noFill/>
              <a:ln w="19050">
                <a:solidFill>
                  <a:schemeClr val="tx1"/>
                </a:solidFill>
                <a:round/>
                <a:headEnd/>
                <a:tailEnd/>
              </a:ln>
            </p:spPr>
            <p:txBody>
              <a:bodyPr/>
              <a:lstStyle/>
              <a:p>
                <a:endParaRPr lang="zh-CN" altLang="en-US"/>
              </a:p>
            </p:txBody>
          </p:sp>
          <p:sp>
            <p:nvSpPr>
              <p:cNvPr id="37" name="Line 13"/>
              <p:cNvSpPr>
                <a:spLocks noChangeShapeType="1"/>
              </p:cNvSpPr>
              <p:nvPr/>
            </p:nvSpPr>
            <p:spPr bwMode="auto">
              <a:xfrm flipH="1">
                <a:off x="1043" y="2521"/>
                <a:ext cx="966" cy="0"/>
              </a:xfrm>
              <a:prstGeom prst="line">
                <a:avLst/>
              </a:prstGeom>
              <a:noFill/>
              <a:ln w="19050">
                <a:solidFill>
                  <a:schemeClr val="tx1"/>
                </a:solidFill>
                <a:round/>
                <a:headEnd/>
                <a:tailEnd/>
              </a:ln>
            </p:spPr>
            <p:txBody>
              <a:bodyPr/>
              <a:lstStyle/>
              <a:p>
                <a:endParaRPr lang="zh-CN" altLang="en-US"/>
              </a:p>
            </p:txBody>
          </p:sp>
          <p:sp>
            <p:nvSpPr>
              <p:cNvPr id="38" name="Line 14"/>
              <p:cNvSpPr>
                <a:spLocks noChangeShapeType="1"/>
              </p:cNvSpPr>
              <p:nvPr/>
            </p:nvSpPr>
            <p:spPr bwMode="auto">
              <a:xfrm flipH="1">
                <a:off x="1043" y="3000"/>
                <a:ext cx="966" cy="0"/>
              </a:xfrm>
              <a:prstGeom prst="line">
                <a:avLst/>
              </a:prstGeom>
              <a:noFill/>
              <a:ln w="19050">
                <a:solidFill>
                  <a:schemeClr val="tx1"/>
                </a:solidFill>
                <a:round/>
                <a:headEnd/>
                <a:tailEnd/>
              </a:ln>
            </p:spPr>
            <p:txBody>
              <a:bodyPr/>
              <a:lstStyle/>
              <a:p>
                <a:endParaRPr lang="zh-CN" altLang="en-US"/>
              </a:p>
            </p:txBody>
          </p:sp>
          <p:sp>
            <p:nvSpPr>
              <p:cNvPr id="39" name="Line 15"/>
              <p:cNvSpPr>
                <a:spLocks noChangeShapeType="1"/>
              </p:cNvSpPr>
              <p:nvPr/>
            </p:nvSpPr>
            <p:spPr bwMode="auto">
              <a:xfrm flipV="1">
                <a:off x="1527" y="2284"/>
                <a:ext cx="0" cy="952"/>
              </a:xfrm>
              <a:prstGeom prst="line">
                <a:avLst/>
              </a:prstGeom>
              <a:noFill/>
              <a:ln w="19050">
                <a:solidFill>
                  <a:schemeClr val="tx1"/>
                </a:solidFill>
                <a:round/>
                <a:headEnd/>
                <a:tailEnd/>
              </a:ln>
            </p:spPr>
            <p:txBody>
              <a:bodyPr/>
              <a:lstStyle/>
              <a:p>
                <a:endParaRPr lang="zh-CN" altLang="en-US"/>
              </a:p>
            </p:txBody>
          </p:sp>
          <p:sp>
            <p:nvSpPr>
              <p:cNvPr id="40" name="Line 16"/>
              <p:cNvSpPr>
                <a:spLocks noChangeShapeType="1"/>
              </p:cNvSpPr>
              <p:nvPr/>
            </p:nvSpPr>
            <p:spPr bwMode="auto">
              <a:xfrm flipV="1">
                <a:off x="1285" y="2284"/>
                <a:ext cx="0" cy="952"/>
              </a:xfrm>
              <a:prstGeom prst="line">
                <a:avLst/>
              </a:prstGeom>
              <a:noFill/>
              <a:ln w="19050">
                <a:solidFill>
                  <a:schemeClr val="tx1"/>
                </a:solidFill>
                <a:round/>
                <a:headEnd/>
                <a:tailEnd/>
              </a:ln>
            </p:spPr>
            <p:txBody>
              <a:bodyPr/>
              <a:lstStyle/>
              <a:p>
                <a:endParaRPr lang="zh-CN" altLang="en-US"/>
              </a:p>
            </p:txBody>
          </p:sp>
          <p:sp>
            <p:nvSpPr>
              <p:cNvPr id="41" name="Line 17"/>
              <p:cNvSpPr>
                <a:spLocks noChangeShapeType="1"/>
              </p:cNvSpPr>
              <p:nvPr/>
            </p:nvSpPr>
            <p:spPr bwMode="auto">
              <a:xfrm flipV="1">
                <a:off x="1766" y="2284"/>
                <a:ext cx="0" cy="952"/>
              </a:xfrm>
              <a:prstGeom prst="line">
                <a:avLst/>
              </a:prstGeom>
              <a:noFill/>
              <a:ln w="19050">
                <a:solidFill>
                  <a:schemeClr val="tx1"/>
                </a:solidFill>
                <a:round/>
                <a:headEnd/>
                <a:tailEnd/>
              </a:ln>
            </p:spPr>
            <p:txBody>
              <a:bodyPr/>
              <a:lstStyle/>
              <a:p>
                <a:endParaRPr lang="zh-CN" altLang="en-US"/>
              </a:p>
            </p:txBody>
          </p:sp>
          <p:sp>
            <p:nvSpPr>
              <p:cNvPr id="42" name="Line 18"/>
              <p:cNvSpPr>
                <a:spLocks noChangeShapeType="1"/>
              </p:cNvSpPr>
              <p:nvPr/>
            </p:nvSpPr>
            <p:spPr bwMode="auto">
              <a:xfrm flipH="1" flipV="1">
                <a:off x="797" y="2040"/>
                <a:ext cx="246" cy="244"/>
              </a:xfrm>
              <a:prstGeom prst="line">
                <a:avLst/>
              </a:prstGeom>
              <a:noFill/>
              <a:ln w="25400">
                <a:solidFill>
                  <a:schemeClr val="tx1"/>
                </a:solidFill>
                <a:round/>
                <a:headEnd/>
                <a:tailEnd/>
              </a:ln>
            </p:spPr>
            <p:txBody>
              <a:bodyPr/>
              <a:lstStyle/>
              <a:p>
                <a:endParaRPr lang="zh-CN" altLang="en-US"/>
              </a:p>
            </p:txBody>
          </p:sp>
          <p:sp>
            <p:nvSpPr>
              <p:cNvPr id="43" name="Text Box 19"/>
              <p:cNvSpPr txBox="1">
                <a:spLocks noChangeArrowheads="1"/>
              </p:cNvSpPr>
              <p:nvPr/>
            </p:nvSpPr>
            <p:spPr bwMode="auto">
              <a:xfrm>
                <a:off x="702" y="2146"/>
                <a:ext cx="375"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C</a:t>
                </a:r>
                <a:r>
                  <a:rPr lang="en-US" altLang="zh-CN" sz="1600" b="1">
                    <a:solidFill>
                      <a:srgbClr val="FF3300"/>
                    </a:solidFill>
                    <a:ea typeface="宋体" pitchFamily="2" charset="-122"/>
                  </a:rPr>
                  <a:t>D</a:t>
                </a:r>
                <a:endParaRPr lang="en-US" altLang="zh-CN" sz="1600" b="1" baseline="-25000">
                  <a:solidFill>
                    <a:srgbClr val="FF3300"/>
                  </a:solidFill>
                  <a:ea typeface="宋体" pitchFamily="2" charset="-122"/>
                </a:endParaRPr>
              </a:p>
            </p:txBody>
          </p:sp>
          <p:sp>
            <p:nvSpPr>
              <p:cNvPr id="44" name="Text Box 20"/>
              <p:cNvSpPr txBox="1">
                <a:spLocks noChangeArrowheads="1"/>
              </p:cNvSpPr>
              <p:nvPr/>
            </p:nvSpPr>
            <p:spPr bwMode="auto">
              <a:xfrm>
                <a:off x="815" y="2302"/>
                <a:ext cx="288"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0</a:t>
                </a:r>
                <a:r>
                  <a:rPr lang="en-US" altLang="zh-CN" sz="1600" b="1">
                    <a:solidFill>
                      <a:srgbClr val="FF3300"/>
                    </a:solidFill>
                    <a:ea typeface="宋体" pitchFamily="2" charset="-122"/>
                  </a:rPr>
                  <a:t>0</a:t>
                </a:r>
                <a:endParaRPr lang="en-US" altLang="zh-CN" sz="1600" b="1" baseline="-25000">
                  <a:solidFill>
                    <a:srgbClr val="FF3300"/>
                  </a:solidFill>
                  <a:ea typeface="宋体" pitchFamily="2" charset="-122"/>
                </a:endParaRPr>
              </a:p>
            </p:txBody>
          </p:sp>
          <p:sp>
            <p:nvSpPr>
              <p:cNvPr id="45" name="Text Box 21"/>
              <p:cNvSpPr txBox="1">
                <a:spLocks noChangeArrowheads="1"/>
              </p:cNvSpPr>
              <p:nvPr/>
            </p:nvSpPr>
            <p:spPr bwMode="auto">
              <a:xfrm>
                <a:off x="807" y="2548"/>
                <a:ext cx="278"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0</a:t>
                </a:r>
                <a:r>
                  <a:rPr lang="en-US" altLang="zh-CN" sz="1600" b="1">
                    <a:solidFill>
                      <a:srgbClr val="FF3300"/>
                    </a:solidFill>
                    <a:ea typeface="宋体" pitchFamily="2" charset="-122"/>
                  </a:rPr>
                  <a:t>1</a:t>
                </a:r>
              </a:p>
            </p:txBody>
          </p:sp>
          <p:sp>
            <p:nvSpPr>
              <p:cNvPr id="46" name="Text Box 22"/>
              <p:cNvSpPr txBox="1">
                <a:spLocks noChangeArrowheads="1"/>
              </p:cNvSpPr>
              <p:nvPr/>
            </p:nvSpPr>
            <p:spPr bwMode="auto">
              <a:xfrm>
                <a:off x="806" y="2776"/>
                <a:ext cx="267"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1</a:t>
                </a:r>
                <a:r>
                  <a:rPr lang="en-US" altLang="zh-CN" sz="1600" b="1">
                    <a:solidFill>
                      <a:srgbClr val="FF3300"/>
                    </a:solidFill>
                    <a:ea typeface="宋体" pitchFamily="2" charset="-122"/>
                  </a:rPr>
                  <a:t>1</a:t>
                </a:r>
              </a:p>
            </p:txBody>
          </p:sp>
          <p:sp>
            <p:nvSpPr>
              <p:cNvPr id="47" name="Text Box 23"/>
              <p:cNvSpPr txBox="1">
                <a:spLocks noChangeArrowheads="1"/>
              </p:cNvSpPr>
              <p:nvPr/>
            </p:nvSpPr>
            <p:spPr bwMode="auto">
              <a:xfrm>
                <a:off x="814" y="3012"/>
                <a:ext cx="269"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1</a:t>
                </a:r>
                <a:r>
                  <a:rPr lang="en-US" altLang="zh-CN" sz="1600" b="1">
                    <a:solidFill>
                      <a:srgbClr val="FF3300"/>
                    </a:solidFill>
                    <a:ea typeface="宋体" pitchFamily="2" charset="-122"/>
                  </a:rPr>
                  <a:t>0</a:t>
                </a:r>
              </a:p>
            </p:txBody>
          </p:sp>
        </p:grpSp>
        <p:graphicFrame>
          <p:nvGraphicFramePr>
            <p:cNvPr id="6" name="Object 24"/>
            <p:cNvGraphicFramePr>
              <a:graphicFrameLocks noChangeAspect="1"/>
            </p:cNvGraphicFramePr>
            <p:nvPr/>
          </p:nvGraphicFramePr>
          <p:xfrm>
            <a:off x="568" y="2179"/>
            <a:ext cx="177" cy="229"/>
          </p:xfrm>
          <a:graphic>
            <a:graphicData uri="http://schemas.openxmlformats.org/presentationml/2006/ole">
              <mc:AlternateContent xmlns:mc="http://schemas.openxmlformats.org/markup-compatibility/2006">
                <mc:Choice xmlns:v="urn:schemas-microsoft-com:vml" Requires="v">
                  <p:oleObj name="公式" r:id="rId2" imgW="126720" imgH="177480" progId="Equations">
                    <p:embed/>
                  </p:oleObj>
                </mc:Choice>
                <mc:Fallback>
                  <p:oleObj name="公式" r:id="rId2" imgW="126720" imgH="177480" progId="Equations">
                    <p:embed/>
                    <p:pic>
                      <p:nvPicPr>
                        <p:cNvPr id="0" name="Object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 y="2179"/>
                          <a:ext cx="17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25"/>
            <p:cNvGraphicFramePr>
              <a:graphicFrameLocks noChangeAspect="1"/>
            </p:cNvGraphicFramePr>
            <p:nvPr/>
          </p:nvGraphicFramePr>
          <p:xfrm>
            <a:off x="568" y="1689"/>
            <a:ext cx="161" cy="225"/>
          </p:xfrm>
          <a:graphic>
            <a:graphicData uri="http://schemas.openxmlformats.org/presentationml/2006/ole">
              <mc:AlternateContent xmlns:mc="http://schemas.openxmlformats.org/markup-compatibility/2006">
                <mc:Choice xmlns:v="urn:schemas-microsoft-com:vml" Requires="v">
                  <p:oleObj name="公式" r:id="rId4" imgW="126720" imgH="177480" progId="Equations">
                    <p:embed/>
                  </p:oleObj>
                </mc:Choice>
                <mc:Fallback>
                  <p:oleObj name="公式" r:id="rId4" imgW="126720" imgH="177480" progId="Equations">
                    <p:embed/>
                    <p:pic>
                      <p:nvPicPr>
                        <p:cNvPr id="0" name="Object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 y="1689"/>
                          <a:ext cx="161"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6"/>
            <p:cNvGraphicFramePr>
              <a:graphicFrameLocks noChangeAspect="1"/>
            </p:cNvGraphicFramePr>
            <p:nvPr/>
          </p:nvGraphicFramePr>
          <p:xfrm>
            <a:off x="571" y="2417"/>
            <a:ext cx="161" cy="225"/>
          </p:xfrm>
          <a:graphic>
            <a:graphicData uri="http://schemas.openxmlformats.org/presentationml/2006/ole">
              <mc:AlternateContent xmlns:mc="http://schemas.openxmlformats.org/markup-compatibility/2006">
                <mc:Choice xmlns:v="urn:schemas-microsoft-com:vml" Requires="v">
                  <p:oleObj name="公式" r:id="rId5" imgW="126720" imgH="177480" progId="Equations">
                    <p:embed/>
                  </p:oleObj>
                </mc:Choice>
                <mc:Fallback>
                  <p:oleObj name="公式" r:id="rId5" imgW="126720" imgH="177480" progId="Equations">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 y="2417"/>
                          <a:ext cx="161"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7"/>
            <p:cNvGraphicFramePr>
              <a:graphicFrameLocks noChangeAspect="1"/>
            </p:cNvGraphicFramePr>
            <p:nvPr/>
          </p:nvGraphicFramePr>
          <p:xfrm>
            <a:off x="1053" y="2172"/>
            <a:ext cx="161" cy="225"/>
          </p:xfrm>
          <a:graphic>
            <a:graphicData uri="http://schemas.openxmlformats.org/presentationml/2006/ole">
              <mc:AlternateContent xmlns:mc="http://schemas.openxmlformats.org/markup-compatibility/2006">
                <mc:Choice xmlns:v="urn:schemas-microsoft-com:vml" Requires="v">
                  <p:oleObj name="公式" r:id="rId6" imgW="126720" imgH="177480" progId="Equations">
                    <p:embed/>
                  </p:oleObj>
                </mc:Choice>
                <mc:Fallback>
                  <p:oleObj name="公式" r:id="rId6" imgW="126720" imgH="177480" progId="Equations">
                    <p:embed/>
                    <p:pic>
                      <p:nvPicPr>
                        <p:cNvPr id="0"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 y="2172"/>
                          <a:ext cx="161"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8"/>
            <p:cNvGraphicFramePr>
              <a:graphicFrameLocks noChangeAspect="1"/>
            </p:cNvGraphicFramePr>
            <p:nvPr/>
          </p:nvGraphicFramePr>
          <p:xfrm>
            <a:off x="803" y="1692"/>
            <a:ext cx="161" cy="225"/>
          </p:xfrm>
          <a:graphic>
            <a:graphicData uri="http://schemas.openxmlformats.org/presentationml/2006/ole">
              <mc:AlternateContent xmlns:mc="http://schemas.openxmlformats.org/markup-compatibility/2006">
                <mc:Choice xmlns:v="urn:schemas-microsoft-com:vml" Requires="v">
                  <p:oleObj name="公式" r:id="rId7" imgW="126720" imgH="177480" progId="Equations">
                    <p:embed/>
                  </p:oleObj>
                </mc:Choice>
                <mc:Fallback>
                  <p:oleObj name="公式" r:id="rId7" imgW="126720" imgH="177480" progId="Equations">
                    <p:embed/>
                    <p:pic>
                      <p:nvPicPr>
                        <p:cNvPr id="0" name="Object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 y="1692"/>
                          <a:ext cx="161"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29"/>
            <p:cNvGraphicFramePr>
              <a:graphicFrameLocks noChangeAspect="1"/>
            </p:cNvGraphicFramePr>
            <p:nvPr/>
          </p:nvGraphicFramePr>
          <p:xfrm>
            <a:off x="1285" y="1692"/>
            <a:ext cx="161" cy="225"/>
          </p:xfrm>
          <a:graphic>
            <a:graphicData uri="http://schemas.openxmlformats.org/presentationml/2006/ole">
              <mc:AlternateContent xmlns:mc="http://schemas.openxmlformats.org/markup-compatibility/2006">
                <mc:Choice xmlns:v="urn:schemas-microsoft-com:vml" Requires="v">
                  <p:oleObj name="公式" r:id="rId8" imgW="126720" imgH="177480" progId="Equations">
                    <p:embed/>
                  </p:oleObj>
                </mc:Choice>
                <mc:Fallback>
                  <p:oleObj name="公式" r:id="rId8" imgW="126720" imgH="177480" progId="Equations">
                    <p:embed/>
                    <p:pic>
                      <p:nvPicPr>
                        <p:cNvPr id="0"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 y="1692"/>
                          <a:ext cx="161"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30"/>
            <p:cNvGraphicFramePr>
              <a:graphicFrameLocks noChangeAspect="1"/>
            </p:cNvGraphicFramePr>
            <p:nvPr/>
          </p:nvGraphicFramePr>
          <p:xfrm>
            <a:off x="1285" y="2408"/>
            <a:ext cx="161" cy="225"/>
          </p:xfrm>
          <a:graphic>
            <a:graphicData uri="http://schemas.openxmlformats.org/presentationml/2006/ole">
              <mc:AlternateContent xmlns:mc="http://schemas.openxmlformats.org/markup-compatibility/2006">
                <mc:Choice xmlns:v="urn:schemas-microsoft-com:vml" Requires="v">
                  <p:oleObj name="公式" r:id="rId9" imgW="126720" imgH="177480" progId="Equations">
                    <p:embed/>
                  </p:oleObj>
                </mc:Choice>
                <mc:Fallback>
                  <p:oleObj name="公式" r:id="rId9" imgW="126720" imgH="177480" progId="Equations">
                    <p:embed/>
                    <p:pic>
                      <p:nvPicPr>
                        <p:cNvPr id="0" name="Object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 y="2408"/>
                          <a:ext cx="161"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31"/>
            <p:cNvGraphicFramePr>
              <a:graphicFrameLocks noChangeAspect="1"/>
            </p:cNvGraphicFramePr>
            <p:nvPr/>
          </p:nvGraphicFramePr>
          <p:xfrm>
            <a:off x="595" y="1926"/>
            <a:ext cx="112" cy="209"/>
          </p:xfrm>
          <a:graphic>
            <a:graphicData uri="http://schemas.openxmlformats.org/presentationml/2006/ole">
              <mc:AlternateContent xmlns:mc="http://schemas.openxmlformats.org/markup-compatibility/2006">
                <mc:Choice xmlns:v="urn:schemas-microsoft-com:vml" Requires="v">
                  <p:oleObj name="公式" r:id="rId10" imgW="88560" imgH="164880" progId="Equations">
                    <p:embed/>
                  </p:oleObj>
                </mc:Choice>
                <mc:Fallback>
                  <p:oleObj name="公式" r:id="rId10" imgW="88560" imgH="164880" progId="Equations">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5" y="1926"/>
                          <a:ext cx="112"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32"/>
            <p:cNvGraphicFramePr>
              <a:graphicFrameLocks noChangeAspect="1"/>
            </p:cNvGraphicFramePr>
            <p:nvPr/>
          </p:nvGraphicFramePr>
          <p:xfrm>
            <a:off x="827" y="1926"/>
            <a:ext cx="112" cy="209"/>
          </p:xfrm>
          <a:graphic>
            <a:graphicData uri="http://schemas.openxmlformats.org/presentationml/2006/ole">
              <mc:AlternateContent xmlns:mc="http://schemas.openxmlformats.org/markup-compatibility/2006">
                <mc:Choice xmlns:v="urn:schemas-microsoft-com:vml" Requires="v">
                  <p:oleObj name="公式" r:id="rId12" imgW="88560" imgH="164880" progId="Equations">
                    <p:embed/>
                  </p:oleObj>
                </mc:Choice>
                <mc:Fallback>
                  <p:oleObj name="公式" r:id="rId12" imgW="88560" imgH="164880" progId="Equations">
                    <p:embed/>
                    <p:pic>
                      <p:nvPicPr>
                        <p:cNvPr id="0" name="Object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 y="1926"/>
                          <a:ext cx="112"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33"/>
            <p:cNvGraphicFramePr>
              <a:graphicFrameLocks noChangeAspect="1"/>
            </p:cNvGraphicFramePr>
            <p:nvPr/>
          </p:nvGraphicFramePr>
          <p:xfrm>
            <a:off x="827" y="2163"/>
            <a:ext cx="112" cy="209"/>
          </p:xfrm>
          <a:graphic>
            <a:graphicData uri="http://schemas.openxmlformats.org/presentationml/2006/ole">
              <mc:AlternateContent xmlns:mc="http://schemas.openxmlformats.org/markup-compatibility/2006">
                <mc:Choice xmlns:v="urn:schemas-microsoft-com:vml" Requires="v">
                  <p:oleObj name="公式" r:id="rId13" imgW="88560" imgH="164880" progId="Equations">
                    <p:embed/>
                  </p:oleObj>
                </mc:Choice>
                <mc:Fallback>
                  <p:oleObj name="公式" r:id="rId13" imgW="88560" imgH="164880" progId="Equations">
                    <p:embed/>
                    <p:pic>
                      <p:nvPicPr>
                        <p:cNvPr id="0"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 y="2163"/>
                          <a:ext cx="112"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34"/>
            <p:cNvGraphicFramePr>
              <a:graphicFrameLocks noChangeAspect="1"/>
            </p:cNvGraphicFramePr>
            <p:nvPr/>
          </p:nvGraphicFramePr>
          <p:xfrm>
            <a:off x="827" y="2411"/>
            <a:ext cx="112" cy="209"/>
          </p:xfrm>
          <a:graphic>
            <a:graphicData uri="http://schemas.openxmlformats.org/presentationml/2006/ole">
              <mc:AlternateContent xmlns:mc="http://schemas.openxmlformats.org/markup-compatibility/2006">
                <mc:Choice xmlns:v="urn:schemas-microsoft-com:vml" Requires="v">
                  <p:oleObj name="公式" r:id="rId14" imgW="88560" imgH="164880" progId="Equations">
                    <p:embed/>
                  </p:oleObj>
                </mc:Choice>
                <mc:Fallback>
                  <p:oleObj name="公式" r:id="rId14" imgW="88560" imgH="164880" progId="Equations">
                    <p:embed/>
                    <p:pic>
                      <p:nvPicPr>
                        <p:cNvPr id="0"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 y="2411"/>
                          <a:ext cx="112"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35"/>
            <p:cNvGraphicFramePr>
              <a:graphicFrameLocks noChangeAspect="1"/>
            </p:cNvGraphicFramePr>
            <p:nvPr/>
          </p:nvGraphicFramePr>
          <p:xfrm>
            <a:off x="1080" y="1689"/>
            <a:ext cx="112" cy="209"/>
          </p:xfrm>
          <a:graphic>
            <a:graphicData uri="http://schemas.openxmlformats.org/presentationml/2006/ole">
              <mc:AlternateContent xmlns:mc="http://schemas.openxmlformats.org/markup-compatibility/2006">
                <mc:Choice xmlns:v="urn:schemas-microsoft-com:vml" Requires="v">
                  <p:oleObj name="公式" r:id="rId15" imgW="88560" imgH="164880" progId="Equations">
                    <p:embed/>
                  </p:oleObj>
                </mc:Choice>
                <mc:Fallback>
                  <p:oleObj name="公式" r:id="rId15" imgW="88560" imgH="164880" progId="Equations">
                    <p:embed/>
                    <p:pic>
                      <p:nvPicPr>
                        <p:cNvPr id="0"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80" y="1689"/>
                          <a:ext cx="112"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36"/>
            <p:cNvGraphicFramePr>
              <a:graphicFrameLocks noChangeAspect="1"/>
            </p:cNvGraphicFramePr>
            <p:nvPr/>
          </p:nvGraphicFramePr>
          <p:xfrm>
            <a:off x="1080" y="1926"/>
            <a:ext cx="112" cy="209"/>
          </p:xfrm>
          <a:graphic>
            <a:graphicData uri="http://schemas.openxmlformats.org/presentationml/2006/ole">
              <mc:AlternateContent xmlns:mc="http://schemas.openxmlformats.org/markup-compatibility/2006">
                <mc:Choice xmlns:v="urn:schemas-microsoft-com:vml" Requires="v">
                  <p:oleObj name="公式" r:id="rId16" imgW="88560" imgH="164880" progId="Equations">
                    <p:embed/>
                  </p:oleObj>
                </mc:Choice>
                <mc:Fallback>
                  <p:oleObj name="公式" r:id="rId16" imgW="88560" imgH="164880" progId="Equations">
                    <p:embed/>
                    <p:pic>
                      <p:nvPicPr>
                        <p:cNvPr id="0" name="Object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80" y="1926"/>
                          <a:ext cx="112"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37"/>
            <p:cNvGraphicFramePr>
              <a:graphicFrameLocks noChangeAspect="1"/>
            </p:cNvGraphicFramePr>
            <p:nvPr/>
          </p:nvGraphicFramePr>
          <p:xfrm>
            <a:off x="1062" y="2411"/>
            <a:ext cx="112" cy="209"/>
          </p:xfrm>
          <a:graphic>
            <a:graphicData uri="http://schemas.openxmlformats.org/presentationml/2006/ole">
              <mc:AlternateContent xmlns:mc="http://schemas.openxmlformats.org/markup-compatibility/2006">
                <mc:Choice xmlns:v="urn:schemas-microsoft-com:vml" Requires="v">
                  <p:oleObj name="公式" r:id="rId17" imgW="88560" imgH="164880" progId="Equations">
                    <p:embed/>
                  </p:oleObj>
                </mc:Choice>
                <mc:Fallback>
                  <p:oleObj name="公式" r:id="rId17" imgW="88560" imgH="164880" progId="Equations">
                    <p:embed/>
                    <p:pic>
                      <p:nvPicPr>
                        <p:cNvPr id="0"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2" y="2411"/>
                          <a:ext cx="112"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38"/>
            <p:cNvGraphicFramePr>
              <a:graphicFrameLocks noChangeAspect="1"/>
            </p:cNvGraphicFramePr>
            <p:nvPr/>
          </p:nvGraphicFramePr>
          <p:xfrm>
            <a:off x="1307" y="1938"/>
            <a:ext cx="112" cy="209"/>
          </p:xfrm>
          <a:graphic>
            <a:graphicData uri="http://schemas.openxmlformats.org/presentationml/2006/ole">
              <mc:AlternateContent xmlns:mc="http://schemas.openxmlformats.org/markup-compatibility/2006">
                <mc:Choice xmlns:v="urn:schemas-microsoft-com:vml" Requires="v">
                  <p:oleObj name="公式" r:id="rId18" imgW="88560" imgH="164880" progId="Equations">
                    <p:embed/>
                  </p:oleObj>
                </mc:Choice>
                <mc:Fallback>
                  <p:oleObj name="公式" r:id="rId18" imgW="88560" imgH="164880" progId="Equations">
                    <p:embed/>
                    <p:pic>
                      <p:nvPicPr>
                        <p:cNvPr id="0" name="Object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07" y="1938"/>
                          <a:ext cx="112"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39"/>
            <p:cNvGraphicFramePr>
              <a:graphicFrameLocks noChangeAspect="1"/>
            </p:cNvGraphicFramePr>
            <p:nvPr/>
          </p:nvGraphicFramePr>
          <p:xfrm>
            <a:off x="1307" y="2179"/>
            <a:ext cx="112" cy="209"/>
          </p:xfrm>
          <a:graphic>
            <a:graphicData uri="http://schemas.openxmlformats.org/presentationml/2006/ole">
              <mc:AlternateContent xmlns:mc="http://schemas.openxmlformats.org/markup-compatibility/2006">
                <mc:Choice xmlns:v="urn:schemas-microsoft-com:vml" Requires="v">
                  <p:oleObj name="公式" r:id="rId19" imgW="88560" imgH="164880" progId="Equations">
                    <p:embed/>
                  </p:oleObj>
                </mc:Choice>
                <mc:Fallback>
                  <p:oleObj name="公式" r:id="rId19" imgW="88560" imgH="164880" progId="Equations">
                    <p:embed/>
                    <p:pic>
                      <p:nvPicPr>
                        <p:cNvPr id="0" name="Object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07" y="2179"/>
                          <a:ext cx="112"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AutoShape 40"/>
            <p:cNvSpPr>
              <a:spLocks noChangeArrowheads="1"/>
            </p:cNvSpPr>
            <p:nvPr/>
          </p:nvSpPr>
          <p:spPr bwMode="auto">
            <a:xfrm>
              <a:off x="544" y="1692"/>
              <a:ext cx="226" cy="454"/>
            </a:xfrm>
            <a:prstGeom prst="roundRect">
              <a:avLst>
                <a:gd name="adj" fmla="val 16667"/>
              </a:avLst>
            </a:prstGeom>
            <a:solidFill>
              <a:schemeClr val="accent1">
                <a:alpha val="41176"/>
              </a:schemeClr>
            </a:solidFill>
            <a:ln w="25400">
              <a:noFill/>
              <a:round/>
              <a:headEnd/>
              <a:tailEnd/>
            </a:ln>
          </p:spPr>
          <p:txBody>
            <a:bodyPr wrap="none" anchor="ctr"/>
            <a:lstStyle/>
            <a:p>
              <a:endParaRPr lang="zh-CN" altLang="en-US"/>
            </a:p>
          </p:txBody>
        </p:sp>
        <p:sp>
          <p:nvSpPr>
            <p:cNvPr id="23" name="AutoShape 41"/>
            <p:cNvSpPr>
              <a:spLocks noChangeArrowheads="1"/>
            </p:cNvSpPr>
            <p:nvPr/>
          </p:nvSpPr>
          <p:spPr bwMode="auto">
            <a:xfrm>
              <a:off x="542" y="2174"/>
              <a:ext cx="226" cy="454"/>
            </a:xfrm>
            <a:prstGeom prst="roundRect">
              <a:avLst>
                <a:gd name="adj" fmla="val 16667"/>
              </a:avLst>
            </a:prstGeom>
            <a:solidFill>
              <a:srgbClr val="FFFF00">
                <a:alpha val="27058"/>
              </a:srgbClr>
            </a:solidFill>
            <a:ln w="25400">
              <a:noFill/>
              <a:round/>
              <a:headEnd/>
              <a:tailEnd/>
            </a:ln>
          </p:spPr>
          <p:txBody>
            <a:bodyPr wrap="none" anchor="ctr"/>
            <a:lstStyle/>
            <a:p>
              <a:endParaRPr lang="zh-CN" altLang="en-US"/>
            </a:p>
          </p:txBody>
        </p:sp>
        <p:sp>
          <p:nvSpPr>
            <p:cNvPr id="24" name="AutoShape 42"/>
            <p:cNvSpPr>
              <a:spLocks noChangeArrowheads="1"/>
            </p:cNvSpPr>
            <p:nvPr/>
          </p:nvSpPr>
          <p:spPr bwMode="auto">
            <a:xfrm>
              <a:off x="778" y="1692"/>
              <a:ext cx="226" cy="454"/>
            </a:xfrm>
            <a:prstGeom prst="roundRect">
              <a:avLst>
                <a:gd name="adj" fmla="val 16667"/>
              </a:avLst>
            </a:prstGeom>
            <a:solidFill>
              <a:srgbClr val="FFFF00">
                <a:alpha val="27058"/>
              </a:srgbClr>
            </a:solidFill>
            <a:ln w="25400">
              <a:noFill/>
              <a:round/>
              <a:headEnd/>
              <a:tailEnd/>
            </a:ln>
          </p:spPr>
          <p:txBody>
            <a:bodyPr wrap="none" anchor="ctr"/>
            <a:lstStyle/>
            <a:p>
              <a:endParaRPr lang="zh-CN" altLang="en-US"/>
            </a:p>
          </p:txBody>
        </p:sp>
        <p:sp>
          <p:nvSpPr>
            <p:cNvPr id="25" name="AutoShape 43"/>
            <p:cNvSpPr>
              <a:spLocks noChangeArrowheads="1"/>
            </p:cNvSpPr>
            <p:nvPr/>
          </p:nvSpPr>
          <p:spPr bwMode="auto">
            <a:xfrm>
              <a:off x="1023" y="2172"/>
              <a:ext cx="227" cy="454"/>
            </a:xfrm>
            <a:prstGeom prst="roundRect">
              <a:avLst>
                <a:gd name="adj" fmla="val 16667"/>
              </a:avLst>
            </a:prstGeom>
            <a:solidFill>
              <a:srgbClr val="FFFF00">
                <a:alpha val="27058"/>
              </a:srgbClr>
            </a:solidFill>
            <a:ln w="25400">
              <a:noFill/>
              <a:round/>
              <a:headEnd/>
              <a:tailEnd/>
            </a:ln>
          </p:spPr>
          <p:txBody>
            <a:bodyPr wrap="none" anchor="ctr"/>
            <a:lstStyle/>
            <a:p>
              <a:endParaRPr lang="zh-CN" altLang="en-US"/>
            </a:p>
          </p:txBody>
        </p:sp>
        <p:sp>
          <p:nvSpPr>
            <p:cNvPr id="26" name="AutoShape 44"/>
            <p:cNvSpPr>
              <a:spLocks noChangeArrowheads="1"/>
            </p:cNvSpPr>
            <p:nvPr/>
          </p:nvSpPr>
          <p:spPr bwMode="auto">
            <a:xfrm>
              <a:off x="1260" y="1690"/>
              <a:ext cx="226" cy="454"/>
            </a:xfrm>
            <a:prstGeom prst="roundRect">
              <a:avLst>
                <a:gd name="adj" fmla="val 16667"/>
              </a:avLst>
            </a:prstGeom>
            <a:solidFill>
              <a:srgbClr val="FFFF00">
                <a:alpha val="27058"/>
              </a:srgbClr>
            </a:solidFill>
            <a:ln w="25400">
              <a:noFill/>
              <a:round/>
              <a:headEnd/>
              <a:tailEnd/>
            </a:ln>
          </p:spPr>
          <p:txBody>
            <a:bodyPr wrap="none" anchor="ctr"/>
            <a:lstStyle/>
            <a:p>
              <a:endParaRPr lang="zh-CN" altLang="en-US"/>
            </a:p>
          </p:txBody>
        </p:sp>
        <p:sp>
          <p:nvSpPr>
            <p:cNvPr id="27" name="AutoShape 45"/>
            <p:cNvSpPr>
              <a:spLocks noChangeArrowheads="1"/>
            </p:cNvSpPr>
            <p:nvPr/>
          </p:nvSpPr>
          <p:spPr bwMode="auto">
            <a:xfrm>
              <a:off x="782" y="2174"/>
              <a:ext cx="226" cy="454"/>
            </a:xfrm>
            <a:prstGeom prst="roundRect">
              <a:avLst>
                <a:gd name="adj" fmla="val 16667"/>
              </a:avLst>
            </a:prstGeom>
            <a:solidFill>
              <a:schemeClr val="accent1">
                <a:alpha val="41176"/>
              </a:schemeClr>
            </a:solidFill>
            <a:ln w="25400">
              <a:noFill/>
              <a:round/>
              <a:headEnd/>
              <a:tailEnd/>
            </a:ln>
          </p:spPr>
          <p:txBody>
            <a:bodyPr wrap="none" anchor="ctr"/>
            <a:lstStyle/>
            <a:p>
              <a:endParaRPr lang="zh-CN" altLang="en-US"/>
            </a:p>
          </p:txBody>
        </p:sp>
        <p:sp>
          <p:nvSpPr>
            <p:cNvPr id="28" name="AutoShape 46"/>
            <p:cNvSpPr>
              <a:spLocks noChangeArrowheads="1"/>
            </p:cNvSpPr>
            <p:nvPr/>
          </p:nvSpPr>
          <p:spPr bwMode="auto">
            <a:xfrm>
              <a:off x="1019" y="1690"/>
              <a:ext cx="226" cy="454"/>
            </a:xfrm>
            <a:prstGeom prst="roundRect">
              <a:avLst>
                <a:gd name="adj" fmla="val 16667"/>
              </a:avLst>
            </a:prstGeom>
            <a:solidFill>
              <a:schemeClr val="accent1">
                <a:alpha val="41176"/>
              </a:schemeClr>
            </a:solidFill>
            <a:ln w="25400">
              <a:noFill/>
              <a:round/>
              <a:headEnd/>
              <a:tailEnd/>
            </a:ln>
          </p:spPr>
          <p:txBody>
            <a:bodyPr wrap="none" anchor="ctr"/>
            <a:lstStyle/>
            <a:p>
              <a:endParaRPr lang="zh-CN" altLang="en-US"/>
            </a:p>
          </p:txBody>
        </p:sp>
        <p:sp>
          <p:nvSpPr>
            <p:cNvPr id="29" name="AutoShape 47"/>
            <p:cNvSpPr>
              <a:spLocks noChangeArrowheads="1"/>
            </p:cNvSpPr>
            <p:nvPr/>
          </p:nvSpPr>
          <p:spPr bwMode="auto">
            <a:xfrm>
              <a:off x="1264" y="2172"/>
              <a:ext cx="226" cy="454"/>
            </a:xfrm>
            <a:prstGeom prst="roundRect">
              <a:avLst>
                <a:gd name="adj" fmla="val 16667"/>
              </a:avLst>
            </a:prstGeom>
            <a:solidFill>
              <a:schemeClr val="accent1">
                <a:alpha val="41176"/>
              </a:schemeClr>
            </a:solidFill>
            <a:ln w="25400">
              <a:noFill/>
              <a:round/>
              <a:headEnd/>
              <a:tailEnd/>
            </a:ln>
          </p:spPr>
          <p:txBody>
            <a:bodyPr wrap="none" anchor="ctr"/>
            <a:lstStyle/>
            <a:p>
              <a:endParaRPr lang="zh-CN" altLang="en-US"/>
            </a:p>
          </p:txBody>
        </p:sp>
      </p:grpSp>
      <p:grpSp>
        <p:nvGrpSpPr>
          <p:cNvPr id="48" name="Group 48"/>
          <p:cNvGrpSpPr>
            <a:grpSpLocks/>
          </p:cNvGrpSpPr>
          <p:nvPr/>
        </p:nvGrpSpPr>
        <p:grpSpPr bwMode="auto">
          <a:xfrm>
            <a:off x="4510088" y="2862262"/>
            <a:ext cx="2711450" cy="1482725"/>
            <a:chOff x="2210" y="1395"/>
            <a:chExt cx="1708" cy="934"/>
          </a:xfrm>
        </p:grpSpPr>
        <p:sp>
          <p:nvSpPr>
            <p:cNvPr id="49" name="Rectangle 49"/>
            <p:cNvSpPr>
              <a:spLocks noChangeArrowheads="1"/>
            </p:cNvSpPr>
            <p:nvPr/>
          </p:nvSpPr>
          <p:spPr bwMode="auto">
            <a:xfrm>
              <a:off x="2451" y="1729"/>
              <a:ext cx="1258" cy="599"/>
            </a:xfrm>
            <a:prstGeom prst="rect">
              <a:avLst/>
            </a:prstGeom>
            <a:noFill/>
            <a:ln w="25400">
              <a:solidFill>
                <a:schemeClr val="tx1"/>
              </a:solidFill>
              <a:miter lim="800000"/>
              <a:headEnd/>
              <a:tailEnd/>
            </a:ln>
          </p:spPr>
          <p:txBody>
            <a:bodyPr wrap="none" anchor="ctr"/>
            <a:lstStyle/>
            <a:p>
              <a:endParaRPr lang="zh-CN" altLang="en-US"/>
            </a:p>
          </p:txBody>
        </p:sp>
        <p:sp>
          <p:nvSpPr>
            <p:cNvPr id="50" name="Line 50"/>
            <p:cNvSpPr>
              <a:spLocks noChangeShapeType="1"/>
            </p:cNvSpPr>
            <p:nvPr/>
          </p:nvSpPr>
          <p:spPr bwMode="auto">
            <a:xfrm>
              <a:off x="3078" y="1729"/>
              <a:ext cx="3" cy="599"/>
            </a:xfrm>
            <a:prstGeom prst="line">
              <a:avLst/>
            </a:prstGeom>
            <a:noFill/>
            <a:ln w="19050">
              <a:solidFill>
                <a:schemeClr val="tx1"/>
              </a:solidFill>
              <a:round/>
              <a:headEnd/>
              <a:tailEnd/>
            </a:ln>
          </p:spPr>
          <p:txBody>
            <a:bodyPr/>
            <a:lstStyle/>
            <a:p>
              <a:endParaRPr lang="zh-CN" altLang="en-US"/>
            </a:p>
          </p:txBody>
        </p:sp>
        <p:sp>
          <p:nvSpPr>
            <p:cNvPr id="51" name="Line 51"/>
            <p:cNvSpPr>
              <a:spLocks noChangeShapeType="1"/>
            </p:cNvSpPr>
            <p:nvPr/>
          </p:nvSpPr>
          <p:spPr bwMode="auto">
            <a:xfrm>
              <a:off x="2451" y="2030"/>
              <a:ext cx="1258" cy="0"/>
            </a:xfrm>
            <a:prstGeom prst="line">
              <a:avLst/>
            </a:prstGeom>
            <a:noFill/>
            <a:ln w="19050">
              <a:solidFill>
                <a:schemeClr val="tx1"/>
              </a:solidFill>
              <a:round/>
              <a:headEnd/>
              <a:tailEnd/>
            </a:ln>
          </p:spPr>
          <p:txBody>
            <a:bodyPr/>
            <a:lstStyle/>
            <a:p>
              <a:endParaRPr lang="zh-CN" altLang="en-US"/>
            </a:p>
          </p:txBody>
        </p:sp>
        <p:sp>
          <p:nvSpPr>
            <p:cNvPr id="52" name="Line 52"/>
            <p:cNvSpPr>
              <a:spLocks noChangeShapeType="1"/>
            </p:cNvSpPr>
            <p:nvPr/>
          </p:nvSpPr>
          <p:spPr bwMode="auto">
            <a:xfrm>
              <a:off x="2765" y="1729"/>
              <a:ext cx="2" cy="600"/>
            </a:xfrm>
            <a:prstGeom prst="line">
              <a:avLst/>
            </a:prstGeom>
            <a:noFill/>
            <a:ln w="19050">
              <a:solidFill>
                <a:schemeClr val="tx1"/>
              </a:solidFill>
              <a:round/>
              <a:headEnd/>
              <a:tailEnd/>
            </a:ln>
          </p:spPr>
          <p:txBody>
            <a:bodyPr/>
            <a:lstStyle/>
            <a:p>
              <a:endParaRPr lang="zh-CN" altLang="en-US"/>
            </a:p>
          </p:txBody>
        </p:sp>
        <p:sp>
          <p:nvSpPr>
            <p:cNvPr id="53" name="Line 53"/>
            <p:cNvSpPr>
              <a:spLocks noChangeShapeType="1"/>
            </p:cNvSpPr>
            <p:nvPr/>
          </p:nvSpPr>
          <p:spPr bwMode="auto">
            <a:xfrm>
              <a:off x="3393" y="1729"/>
              <a:ext cx="2" cy="600"/>
            </a:xfrm>
            <a:prstGeom prst="line">
              <a:avLst/>
            </a:prstGeom>
            <a:noFill/>
            <a:ln w="19050">
              <a:solidFill>
                <a:schemeClr val="tx1"/>
              </a:solidFill>
              <a:round/>
              <a:headEnd/>
              <a:tailEnd/>
            </a:ln>
          </p:spPr>
          <p:txBody>
            <a:bodyPr/>
            <a:lstStyle/>
            <a:p>
              <a:endParaRPr lang="zh-CN" altLang="en-US"/>
            </a:p>
          </p:txBody>
        </p:sp>
        <p:sp>
          <p:nvSpPr>
            <p:cNvPr id="54" name="Line 54"/>
            <p:cNvSpPr>
              <a:spLocks noChangeShapeType="1"/>
            </p:cNvSpPr>
            <p:nvPr/>
          </p:nvSpPr>
          <p:spPr bwMode="auto">
            <a:xfrm flipH="1" flipV="1">
              <a:off x="2296" y="1581"/>
              <a:ext cx="155" cy="148"/>
            </a:xfrm>
            <a:prstGeom prst="line">
              <a:avLst/>
            </a:prstGeom>
            <a:noFill/>
            <a:ln w="19050">
              <a:solidFill>
                <a:schemeClr val="tx1"/>
              </a:solidFill>
              <a:round/>
              <a:headEnd/>
              <a:tailEnd/>
            </a:ln>
          </p:spPr>
          <p:txBody>
            <a:bodyPr/>
            <a:lstStyle/>
            <a:p>
              <a:endParaRPr lang="zh-CN" altLang="en-US"/>
            </a:p>
          </p:txBody>
        </p:sp>
        <p:sp>
          <p:nvSpPr>
            <p:cNvPr id="55" name="Text Box 55"/>
            <p:cNvSpPr txBox="1">
              <a:spLocks noChangeArrowheads="1"/>
            </p:cNvSpPr>
            <p:nvPr/>
          </p:nvSpPr>
          <p:spPr bwMode="auto">
            <a:xfrm>
              <a:off x="2253" y="1395"/>
              <a:ext cx="520"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AB</a:t>
              </a:r>
              <a:endParaRPr lang="en-US" altLang="zh-CN" sz="1600" b="1" baseline="-25000">
                <a:ea typeface="宋体" pitchFamily="2" charset="-122"/>
              </a:endParaRPr>
            </a:p>
          </p:txBody>
        </p:sp>
        <p:sp>
          <p:nvSpPr>
            <p:cNvPr id="56" name="Text Box 56"/>
            <p:cNvSpPr txBox="1">
              <a:spLocks noChangeArrowheads="1"/>
            </p:cNvSpPr>
            <p:nvPr/>
          </p:nvSpPr>
          <p:spPr bwMode="auto">
            <a:xfrm>
              <a:off x="2210" y="1599"/>
              <a:ext cx="368" cy="212"/>
            </a:xfrm>
            <a:prstGeom prst="rect">
              <a:avLst/>
            </a:prstGeom>
            <a:noFill/>
            <a:ln w="9525">
              <a:noFill/>
              <a:miter lim="800000"/>
              <a:headEnd/>
              <a:tailEnd/>
            </a:ln>
          </p:spPr>
          <p:txBody>
            <a:bodyPr>
              <a:spAutoFit/>
            </a:bodyPr>
            <a:lstStyle/>
            <a:p>
              <a:pPr>
                <a:spcBef>
                  <a:spcPct val="50000"/>
                </a:spcBef>
              </a:pPr>
              <a:r>
                <a:rPr lang="en-US" altLang="zh-CN" sz="1600" b="1">
                  <a:solidFill>
                    <a:srgbClr val="FF3300"/>
                  </a:solidFill>
                  <a:ea typeface="宋体" pitchFamily="2" charset="-122"/>
                </a:rPr>
                <a:t>C</a:t>
              </a:r>
            </a:p>
          </p:txBody>
        </p:sp>
        <p:sp>
          <p:nvSpPr>
            <p:cNvPr id="57" name="Text Box 57"/>
            <p:cNvSpPr txBox="1">
              <a:spLocks noChangeArrowheads="1"/>
            </p:cNvSpPr>
            <p:nvPr/>
          </p:nvSpPr>
          <p:spPr bwMode="auto">
            <a:xfrm>
              <a:off x="2474" y="1543"/>
              <a:ext cx="325"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00</a:t>
              </a:r>
              <a:endParaRPr lang="en-US" altLang="zh-CN" sz="1600" b="1" baseline="-25000">
                <a:ea typeface="宋体" pitchFamily="2" charset="-122"/>
              </a:endParaRPr>
            </a:p>
          </p:txBody>
        </p:sp>
        <p:sp>
          <p:nvSpPr>
            <p:cNvPr id="58" name="Text Box 58"/>
            <p:cNvSpPr txBox="1">
              <a:spLocks noChangeArrowheads="1"/>
            </p:cNvSpPr>
            <p:nvPr/>
          </p:nvSpPr>
          <p:spPr bwMode="auto">
            <a:xfrm>
              <a:off x="2793" y="1537"/>
              <a:ext cx="405"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01</a:t>
              </a:r>
              <a:endParaRPr lang="en-US" altLang="zh-CN" sz="1600" b="1" baseline="-25000">
                <a:ea typeface="宋体" pitchFamily="2" charset="-122"/>
              </a:endParaRPr>
            </a:p>
          </p:txBody>
        </p:sp>
        <p:sp>
          <p:nvSpPr>
            <p:cNvPr id="59" name="Text Box 59"/>
            <p:cNvSpPr txBox="1">
              <a:spLocks noChangeArrowheads="1"/>
            </p:cNvSpPr>
            <p:nvPr/>
          </p:nvSpPr>
          <p:spPr bwMode="auto">
            <a:xfrm>
              <a:off x="3089" y="1547"/>
              <a:ext cx="510"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11</a:t>
              </a:r>
              <a:endParaRPr lang="en-US" altLang="zh-CN" sz="1600" b="1" baseline="-25000">
                <a:ea typeface="宋体" pitchFamily="2" charset="-122"/>
              </a:endParaRPr>
            </a:p>
          </p:txBody>
        </p:sp>
        <p:sp>
          <p:nvSpPr>
            <p:cNvPr id="60" name="Text Box 60"/>
            <p:cNvSpPr txBox="1">
              <a:spLocks noChangeArrowheads="1"/>
            </p:cNvSpPr>
            <p:nvPr/>
          </p:nvSpPr>
          <p:spPr bwMode="auto">
            <a:xfrm>
              <a:off x="3403" y="1549"/>
              <a:ext cx="515" cy="212"/>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10</a:t>
              </a:r>
              <a:endParaRPr lang="en-US" altLang="zh-CN" sz="1600" b="1" baseline="-25000">
                <a:ea typeface="宋体" pitchFamily="2" charset="-122"/>
              </a:endParaRPr>
            </a:p>
          </p:txBody>
        </p:sp>
        <p:sp>
          <p:nvSpPr>
            <p:cNvPr id="61" name="Text Box 61"/>
            <p:cNvSpPr txBox="1">
              <a:spLocks noChangeArrowheads="1"/>
            </p:cNvSpPr>
            <p:nvPr/>
          </p:nvSpPr>
          <p:spPr bwMode="auto">
            <a:xfrm>
              <a:off x="2296" y="1824"/>
              <a:ext cx="213" cy="212"/>
            </a:xfrm>
            <a:prstGeom prst="rect">
              <a:avLst/>
            </a:prstGeom>
            <a:noFill/>
            <a:ln w="9525">
              <a:noFill/>
              <a:miter lim="800000"/>
              <a:headEnd/>
              <a:tailEnd/>
            </a:ln>
          </p:spPr>
          <p:txBody>
            <a:bodyPr>
              <a:spAutoFit/>
            </a:bodyPr>
            <a:lstStyle/>
            <a:p>
              <a:pPr>
                <a:spcBef>
                  <a:spcPct val="50000"/>
                </a:spcBef>
              </a:pPr>
              <a:r>
                <a:rPr lang="en-US" altLang="zh-CN" sz="1600" b="1">
                  <a:solidFill>
                    <a:srgbClr val="FF3300"/>
                  </a:solidFill>
                  <a:ea typeface="宋体" pitchFamily="2" charset="-122"/>
                </a:rPr>
                <a:t>0</a:t>
              </a:r>
            </a:p>
          </p:txBody>
        </p:sp>
        <p:sp>
          <p:nvSpPr>
            <p:cNvPr id="62" name="Text Box 62"/>
            <p:cNvSpPr txBox="1">
              <a:spLocks noChangeArrowheads="1"/>
            </p:cNvSpPr>
            <p:nvPr/>
          </p:nvSpPr>
          <p:spPr bwMode="auto">
            <a:xfrm>
              <a:off x="2296" y="2110"/>
              <a:ext cx="213" cy="212"/>
            </a:xfrm>
            <a:prstGeom prst="rect">
              <a:avLst/>
            </a:prstGeom>
            <a:noFill/>
            <a:ln w="9525">
              <a:noFill/>
              <a:miter lim="800000"/>
              <a:headEnd/>
              <a:tailEnd/>
            </a:ln>
          </p:spPr>
          <p:txBody>
            <a:bodyPr>
              <a:spAutoFit/>
            </a:bodyPr>
            <a:lstStyle/>
            <a:p>
              <a:pPr>
                <a:spcBef>
                  <a:spcPct val="50000"/>
                </a:spcBef>
              </a:pPr>
              <a:r>
                <a:rPr lang="en-US" altLang="zh-CN" sz="1600" b="1">
                  <a:solidFill>
                    <a:srgbClr val="FF3300"/>
                  </a:solidFill>
                  <a:ea typeface="宋体" pitchFamily="2" charset="-122"/>
                </a:rPr>
                <a:t>1</a:t>
              </a:r>
            </a:p>
          </p:txBody>
        </p:sp>
      </p:grpSp>
      <p:graphicFrame>
        <p:nvGraphicFramePr>
          <p:cNvPr id="63" name="Object 63"/>
          <p:cNvGraphicFramePr>
            <a:graphicFrameLocks noChangeAspect="1"/>
          </p:cNvGraphicFramePr>
          <p:nvPr>
            <p:extLst>
              <p:ext uri="{D42A27DB-BD31-4B8C-83A1-F6EECF244321}">
                <p14:modId xmlns:p14="http://schemas.microsoft.com/office/powerpoint/2010/main" val="1583205334"/>
              </p:ext>
            </p:extLst>
          </p:nvPr>
        </p:nvGraphicFramePr>
        <p:xfrm>
          <a:off x="4965700" y="3436936"/>
          <a:ext cx="381000" cy="330200"/>
        </p:xfrm>
        <a:graphic>
          <a:graphicData uri="http://schemas.openxmlformats.org/presentationml/2006/ole">
            <mc:AlternateContent xmlns:mc="http://schemas.openxmlformats.org/markup-compatibility/2006">
              <mc:Choice xmlns:v="urn:schemas-microsoft-com:vml" Requires="v">
                <p:oleObj name="公式" r:id="rId20" imgW="190440" imgH="164880" progId="Equations">
                  <p:embed/>
                </p:oleObj>
              </mc:Choice>
              <mc:Fallback>
                <p:oleObj name="公式" r:id="rId20" imgW="190440" imgH="164880" progId="Equations">
                  <p:embed/>
                  <p:pic>
                    <p:nvPicPr>
                      <p:cNvPr id="0" name="Object 6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65700" y="3436936"/>
                        <a:ext cx="3810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64"/>
          <p:cNvGraphicFramePr>
            <a:graphicFrameLocks noChangeAspect="1"/>
          </p:cNvGraphicFramePr>
          <p:nvPr>
            <p:extLst>
              <p:ext uri="{D42A27DB-BD31-4B8C-83A1-F6EECF244321}">
                <p14:modId xmlns:p14="http://schemas.microsoft.com/office/powerpoint/2010/main" val="360938741"/>
              </p:ext>
            </p:extLst>
          </p:nvPr>
        </p:nvGraphicFramePr>
        <p:xfrm>
          <a:off x="5972175" y="3841749"/>
          <a:ext cx="381000" cy="406400"/>
        </p:xfrm>
        <a:graphic>
          <a:graphicData uri="http://schemas.openxmlformats.org/presentationml/2006/ole">
            <mc:AlternateContent xmlns:mc="http://schemas.openxmlformats.org/markup-compatibility/2006">
              <mc:Choice xmlns:v="urn:schemas-microsoft-com:vml" Requires="v">
                <p:oleObj name="公式" r:id="rId22" imgW="190440" imgH="203040" progId="Equations">
                  <p:embed/>
                </p:oleObj>
              </mc:Choice>
              <mc:Fallback>
                <p:oleObj name="公式" r:id="rId22" imgW="190440" imgH="203040" progId="Equations">
                  <p:embed/>
                  <p:pic>
                    <p:nvPicPr>
                      <p:cNvPr id="0" name="Object 6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972175" y="3841749"/>
                        <a:ext cx="3810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Object 65"/>
          <p:cNvGraphicFramePr>
            <a:graphicFrameLocks noChangeAspect="1"/>
          </p:cNvGraphicFramePr>
          <p:nvPr>
            <p:extLst>
              <p:ext uri="{D42A27DB-BD31-4B8C-83A1-F6EECF244321}">
                <p14:modId xmlns:p14="http://schemas.microsoft.com/office/powerpoint/2010/main" val="2324020640"/>
              </p:ext>
            </p:extLst>
          </p:nvPr>
        </p:nvGraphicFramePr>
        <p:xfrm>
          <a:off x="5481638" y="3436936"/>
          <a:ext cx="381000" cy="330200"/>
        </p:xfrm>
        <a:graphic>
          <a:graphicData uri="http://schemas.openxmlformats.org/presentationml/2006/ole">
            <mc:AlternateContent xmlns:mc="http://schemas.openxmlformats.org/markup-compatibility/2006">
              <mc:Choice xmlns:v="urn:schemas-microsoft-com:vml" Requires="v">
                <p:oleObj name="公式" r:id="rId24" imgW="190440" imgH="164880" progId="Equations">
                  <p:embed/>
                </p:oleObj>
              </mc:Choice>
              <mc:Fallback>
                <p:oleObj name="公式" r:id="rId24" imgW="190440" imgH="164880" progId="Equations">
                  <p:embed/>
                  <p:pic>
                    <p:nvPicPr>
                      <p:cNvPr id="0" name="Object 6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481638" y="3436936"/>
                        <a:ext cx="3810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 name="Object 66"/>
          <p:cNvGraphicFramePr>
            <a:graphicFrameLocks noChangeAspect="1"/>
          </p:cNvGraphicFramePr>
          <p:nvPr>
            <p:extLst>
              <p:ext uri="{D42A27DB-BD31-4B8C-83A1-F6EECF244321}">
                <p14:modId xmlns:p14="http://schemas.microsoft.com/office/powerpoint/2010/main" val="4086135292"/>
              </p:ext>
            </p:extLst>
          </p:nvPr>
        </p:nvGraphicFramePr>
        <p:xfrm>
          <a:off x="6462713" y="3436936"/>
          <a:ext cx="381000" cy="330200"/>
        </p:xfrm>
        <a:graphic>
          <a:graphicData uri="http://schemas.openxmlformats.org/presentationml/2006/ole">
            <mc:AlternateContent xmlns:mc="http://schemas.openxmlformats.org/markup-compatibility/2006">
              <mc:Choice xmlns:v="urn:schemas-microsoft-com:vml" Requires="v">
                <p:oleObj name="公式" r:id="rId26" imgW="190440" imgH="164880" progId="Equations">
                  <p:embed/>
                </p:oleObj>
              </mc:Choice>
              <mc:Fallback>
                <p:oleObj name="公式" r:id="rId26" imgW="190440" imgH="164880" progId="Equations">
                  <p:embed/>
                  <p:pic>
                    <p:nvPicPr>
                      <p:cNvPr id="0" name="Object 6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462713" y="3436936"/>
                        <a:ext cx="3810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 name="Object 67"/>
          <p:cNvGraphicFramePr>
            <a:graphicFrameLocks noChangeAspect="1"/>
          </p:cNvGraphicFramePr>
          <p:nvPr>
            <p:extLst>
              <p:ext uri="{D42A27DB-BD31-4B8C-83A1-F6EECF244321}">
                <p14:modId xmlns:p14="http://schemas.microsoft.com/office/powerpoint/2010/main" val="1113144136"/>
              </p:ext>
            </p:extLst>
          </p:nvPr>
        </p:nvGraphicFramePr>
        <p:xfrm>
          <a:off x="6462713" y="3916361"/>
          <a:ext cx="381000" cy="330200"/>
        </p:xfrm>
        <a:graphic>
          <a:graphicData uri="http://schemas.openxmlformats.org/presentationml/2006/ole">
            <mc:AlternateContent xmlns:mc="http://schemas.openxmlformats.org/markup-compatibility/2006">
              <mc:Choice xmlns:v="urn:schemas-microsoft-com:vml" Requires="v">
                <p:oleObj name="公式" r:id="rId28" imgW="190440" imgH="164880" progId="Equations">
                  <p:embed/>
                </p:oleObj>
              </mc:Choice>
              <mc:Fallback>
                <p:oleObj name="公式" r:id="rId28" imgW="190440" imgH="164880" progId="Equations">
                  <p:embed/>
                  <p:pic>
                    <p:nvPicPr>
                      <p:cNvPr id="0" name="Object 6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462713" y="3916361"/>
                        <a:ext cx="3810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 name="Object 68"/>
          <p:cNvGraphicFramePr>
            <a:graphicFrameLocks noChangeAspect="1"/>
          </p:cNvGraphicFramePr>
          <p:nvPr>
            <p:extLst>
              <p:ext uri="{D42A27DB-BD31-4B8C-83A1-F6EECF244321}">
                <p14:modId xmlns:p14="http://schemas.microsoft.com/office/powerpoint/2010/main" val="3741389112"/>
              </p:ext>
            </p:extLst>
          </p:nvPr>
        </p:nvGraphicFramePr>
        <p:xfrm>
          <a:off x="5037139" y="3932236"/>
          <a:ext cx="255587" cy="331788"/>
        </p:xfrm>
        <a:graphic>
          <a:graphicData uri="http://schemas.openxmlformats.org/presentationml/2006/ole">
            <mc:AlternateContent xmlns:mc="http://schemas.openxmlformats.org/markup-compatibility/2006">
              <mc:Choice xmlns:v="urn:schemas-microsoft-com:vml" Requires="v">
                <p:oleObj name="公式" r:id="rId30" imgW="126720" imgH="164880" progId="Equations">
                  <p:embed/>
                </p:oleObj>
              </mc:Choice>
              <mc:Fallback>
                <p:oleObj name="公式" r:id="rId30" imgW="126720" imgH="164880" progId="Equations">
                  <p:embed/>
                  <p:pic>
                    <p:nvPicPr>
                      <p:cNvPr id="0" name="Object 6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037139" y="3932236"/>
                        <a:ext cx="255587"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Object 69"/>
          <p:cNvGraphicFramePr>
            <a:graphicFrameLocks noChangeAspect="1"/>
          </p:cNvGraphicFramePr>
          <p:nvPr>
            <p:extLst>
              <p:ext uri="{D42A27DB-BD31-4B8C-83A1-F6EECF244321}">
                <p14:modId xmlns:p14="http://schemas.microsoft.com/office/powerpoint/2010/main" val="4233781072"/>
              </p:ext>
            </p:extLst>
          </p:nvPr>
        </p:nvGraphicFramePr>
        <p:xfrm>
          <a:off x="6045200" y="3436936"/>
          <a:ext cx="177800" cy="331788"/>
        </p:xfrm>
        <a:graphic>
          <a:graphicData uri="http://schemas.openxmlformats.org/presentationml/2006/ole">
            <mc:AlternateContent xmlns:mc="http://schemas.openxmlformats.org/markup-compatibility/2006">
              <mc:Choice xmlns:v="urn:schemas-microsoft-com:vml" Requires="v">
                <p:oleObj name="公式" r:id="rId32" imgW="88560" imgH="164880" progId="Equations">
                  <p:embed/>
                </p:oleObj>
              </mc:Choice>
              <mc:Fallback>
                <p:oleObj name="公式" r:id="rId32" imgW="88560" imgH="164880" progId="Equations">
                  <p:embed/>
                  <p:pic>
                    <p:nvPicPr>
                      <p:cNvPr id="0" name="Object 6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045200" y="3436936"/>
                        <a:ext cx="177800"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 name="Object 70"/>
          <p:cNvGraphicFramePr>
            <a:graphicFrameLocks noChangeAspect="1"/>
          </p:cNvGraphicFramePr>
          <p:nvPr>
            <p:extLst>
              <p:ext uri="{D42A27DB-BD31-4B8C-83A1-F6EECF244321}">
                <p14:modId xmlns:p14="http://schemas.microsoft.com/office/powerpoint/2010/main" val="1814466017"/>
              </p:ext>
            </p:extLst>
          </p:nvPr>
        </p:nvGraphicFramePr>
        <p:xfrm>
          <a:off x="5599113" y="3932236"/>
          <a:ext cx="177800" cy="331788"/>
        </p:xfrm>
        <a:graphic>
          <a:graphicData uri="http://schemas.openxmlformats.org/presentationml/2006/ole">
            <mc:AlternateContent xmlns:mc="http://schemas.openxmlformats.org/markup-compatibility/2006">
              <mc:Choice xmlns:v="urn:schemas-microsoft-com:vml" Requires="v">
                <p:oleObj name="公式" r:id="rId34" imgW="88560" imgH="164880" progId="Equations">
                  <p:embed/>
                </p:oleObj>
              </mc:Choice>
              <mc:Fallback>
                <p:oleObj name="公式" r:id="rId34" imgW="88560" imgH="164880" progId="Equations">
                  <p:embed/>
                  <p:pic>
                    <p:nvPicPr>
                      <p:cNvPr id="0" name="Object 70"/>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599113" y="3932236"/>
                        <a:ext cx="177800"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 name="AutoShape 71"/>
          <p:cNvSpPr>
            <a:spLocks noChangeArrowheads="1"/>
          </p:cNvSpPr>
          <p:nvPr/>
        </p:nvSpPr>
        <p:spPr bwMode="auto">
          <a:xfrm>
            <a:off x="3976688" y="3522662"/>
            <a:ext cx="533400" cy="409575"/>
          </a:xfrm>
          <a:prstGeom prst="rightArrow">
            <a:avLst>
              <a:gd name="adj1" fmla="val 50000"/>
              <a:gd name="adj2" fmla="val 32558"/>
            </a:avLst>
          </a:prstGeom>
          <a:solidFill>
            <a:srgbClr val="FFFF66"/>
          </a:solidFill>
          <a:ln w="9525">
            <a:solidFill>
              <a:schemeClr val="tx1"/>
            </a:solidFill>
            <a:miter lim="800000"/>
            <a:headEnd/>
            <a:tailEnd/>
          </a:ln>
        </p:spPr>
        <p:txBody>
          <a:bodyPr wrap="none" anchor="ctr"/>
          <a:lstStyle/>
          <a:p>
            <a:endParaRPr lang="zh-CN" altLang="en-US"/>
          </a:p>
        </p:txBody>
      </p:sp>
      <p:sp>
        <p:nvSpPr>
          <p:cNvPr id="72" name="Text Box 72"/>
          <p:cNvSpPr txBox="1">
            <a:spLocks noChangeArrowheads="1"/>
          </p:cNvSpPr>
          <p:nvPr/>
        </p:nvSpPr>
        <p:spPr bwMode="auto">
          <a:xfrm>
            <a:off x="2439988" y="4921250"/>
            <a:ext cx="1300162" cy="461665"/>
          </a:xfrm>
          <a:prstGeom prst="rect">
            <a:avLst/>
          </a:prstGeom>
          <a:noFill/>
          <a:ln w="9525">
            <a:noFill/>
            <a:miter lim="800000"/>
            <a:headEnd/>
            <a:tailEnd/>
          </a:ln>
        </p:spPr>
        <p:txBody>
          <a:bodyPr wrap="square">
            <a:spAutoFit/>
          </a:bodyPr>
          <a:lstStyle/>
          <a:p>
            <a:pPr eaLnBrk="0" hangingPunct="0">
              <a:spcBef>
                <a:spcPct val="50000"/>
              </a:spcBef>
            </a:pPr>
            <a:r>
              <a:rPr lang="en-US" altLang="zh-CN" b="1" dirty="0">
                <a:latin typeface="Times New Roman" charset="0"/>
                <a:ea typeface="宋体" pitchFamily="2" charset="-122"/>
              </a:rPr>
              <a:t>4-input</a:t>
            </a:r>
            <a:endParaRPr lang="zh-CN" altLang="en-US" b="1" dirty="0">
              <a:latin typeface="Times New Roman" charset="0"/>
              <a:ea typeface="宋体" pitchFamily="2" charset="-122"/>
            </a:endParaRPr>
          </a:p>
        </p:txBody>
      </p:sp>
      <p:sp>
        <p:nvSpPr>
          <p:cNvPr id="73" name="Text Box 73"/>
          <p:cNvSpPr txBox="1">
            <a:spLocks noChangeArrowheads="1"/>
          </p:cNvSpPr>
          <p:nvPr/>
        </p:nvSpPr>
        <p:spPr bwMode="auto">
          <a:xfrm>
            <a:off x="5365750" y="4933950"/>
            <a:ext cx="1346200" cy="461665"/>
          </a:xfrm>
          <a:prstGeom prst="rect">
            <a:avLst/>
          </a:prstGeom>
          <a:noFill/>
          <a:ln w="9525">
            <a:noFill/>
            <a:miter lim="800000"/>
            <a:headEnd/>
            <a:tailEnd/>
          </a:ln>
        </p:spPr>
        <p:txBody>
          <a:bodyPr wrap="square">
            <a:spAutoFit/>
          </a:bodyPr>
          <a:lstStyle/>
          <a:p>
            <a:pPr eaLnBrk="0" hangingPunct="0">
              <a:spcBef>
                <a:spcPct val="50000"/>
              </a:spcBef>
            </a:pPr>
            <a:r>
              <a:rPr lang="en-US" altLang="zh-CN" b="1" dirty="0">
                <a:latin typeface="Times New Roman" charset="0"/>
                <a:ea typeface="宋体" pitchFamily="2" charset="-122"/>
              </a:rPr>
              <a:t>3-input</a:t>
            </a:r>
            <a:endParaRPr lang="zh-CN" altLang="en-US" b="1" dirty="0">
              <a:latin typeface="Times New Roman" charset="0"/>
              <a:ea typeface="宋体" pitchFamily="2" charset="-122"/>
            </a:endParaRPr>
          </a:p>
        </p:txBody>
      </p:sp>
      <p:sp>
        <p:nvSpPr>
          <p:cNvPr id="74" name="Text Box 74"/>
          <p:cNvSpPr txBox="1">
            <a:spLocks noChangeArrowheads="1"/>
          </p:cNvSpPr>
          <p:nvPr/>
        </p:nvSpPr>
        <p:spPr bwMode="auto">
          <a:xfrm>
            <a:off x="8382000" y="4876800"/>
            <a:ext cx="1377950" cy="461665"/>
          </a:xfrm>
          <a:prstGeom prst="rect">
            <a:avLst/>
          </a:prstGeom>
          <a:noFill/>
          <a:ln w="9525">
            <a:noFill/>
            <a:miter lim="800000"/>
            <a:headEnd/>
            <a:tailEnd/>
          </a:ln>
        </p:spPr>
        <p:txBody>
          <a:bodyPr wrap="square">
            <a:spAutoFit/>
          </a:bodyPr>
          <a:lstStyle/>
          <a:p>
            <a:pPr eaLnBrk="0" hangingPunct="0">
              <a:spcBef>
                <a:spcPct val="50000"/>
              </a:spcBef>
            </a:pPr>
            <a:r>
              <a:rPr lang="en-US" altLang="zh-CN" b="1" dirty="0">
                <a:latin typeface="Times New Roman" charset="0"/>
                <a:ea typeface="宋体" pitchFamily="2" charset="-122"/>
              </a:rPr>
              <a:t>2-input</a:t>
            </a:r>
            <a:endParaRPr lang="zh-CN" altLang="en-US" b="1" dirty="0">
              <a:latin typeface="Times New Roman" charset="0"/>
              <a:ea typeface="宋体" pitchFamily="2" charset="-122"/>
            </a:endParaRPr>
          </a:p>
        </p:txBody>
      </p:sp>
      <p:grpSp>
        <p:nvGrpSpPr>
          <p:cNvPr id="75" name="Group 75"/>
          <p:cNvGrpSpPr>
            <a:grpSpLocks/>
          </p:cNvGrpSpPr>
          <p:nvPr/>
        </p:nvGrpSpPr>
        <p:grpSpPr bwMode="auto">
          <a:xfrm>
            <a:off x="2247900" y="2647949"/>
            <a:ext cx="3035300" cy="1193800"/>
            <a:chOff x="544" y="1465"/>
            <a:chExt cx="1912" cy="752"/>
          </a:xfrm>
        </p:grpSpPr>
        <p:sp>
          <p:nvSpPr>
            <p:cNvPr id="76" name="Oval 76"/>
            <p:cNvSpPr>
              <a:spLocks noChangeArrowheads="1"/>
            </p:cNvSpPr>
            <p:nvPr/>
          </p:nvSpPr>
          <p:spPr bwMode="auto">
            <a:xfrm>
              <a:off x="544" y="1707"/>
              <a:ext cx="188" cy="469"/>
            </a:xfrm>
            <a:prstGeom prst="ellipse">
              <a:avLst/>
            </a:prstGeom>
            <a:noFill/>
            <a:ln w="38100">
              <a:solidFill>
                <a:srgbClr val="FF0000"/>
              </a:solidFill>
              <a:round/>
              <a:headEnd/>
              <a:tailEnd/>
            </a:ln>
          </p:spPr>
          <p:txBody>
            <a:bodyPr wrap="none" anchor="ctr"/>
            <a:lstStyle/>
            <a:p>
              <a:endParaRPr lang="zh-CN" altLang="en-US"/>
            </a:p>
          </p:txBody>
        </p:sp>
        <p:sp>
          <p:nvSpPr>
            <p:cNvPr id="77" name="Oval 77"/>
            <p:cNvSpPr>
              <a:spLocks noChangeArrowheads="1"/>
            </p:cNvSpPr>
            <p:nvPr/>
          </p:nvSpPr>
          <p:spPr bwMode="auto">
            <a:xfrm>
              <a:off x="2268" y="1960"/>
              <a:ext cx="188" cy="257"/>
            </a:xfrm>
            <a:prstGeom prst="ellipse">
              <a:avLst/>
            </a:prstGeom>
            <a:noFill/>
            <a:ln w="38100">
              <a:solidFill>
                <a:srgbClr val="FF0000"/>
              </a:solidFill>
              <a:round/>
              <a:headEnd/>
              <a:tailEnd/>
            </a:ln>
          </p:spPr>
          <p:txBody>
            <a:bodyPr wrap="none" anchor="ctr"/>
            <a:lstStyle/>
            <a:p>
              <a:endParaRPr lang="zh-CN" altLang="en-US"/>
            </a:p>
          </p:txBody>
        </p:sp>
        <p:sp>
          <p:nvSpPr>
            <p:cNvPr id="78" name="Freeform 78"/>
            <p:cNvSpPr>
              <a:spLocks/>
            </p:cNvSpPr>
            <p:nvPr/>
          </p:nvSpPr>
          <p:spPr bwMode="auto">
            <a:xfrm>
              <a:off x="612" y="1465"/>
              <a:ext cx="1758" cy="468"/>
            </a:xfrm>
            <a:custGeom>
              <a:avLst/>
              <a:gdLst>
                <a:gd name="T0" fmla="*/ 0 w 1758"/>
                <a:gd name="T1" fmla="*/ 213 h 468"/>
                <a:gd name="T2" fmla="*/ 879 w 1758"/>
                <a:gd name="T3" fmla="*/ 43 h 468"/>
                <a:gd name="T4" fmla="*/ 1758 w 1758"/>
                <a:gd name="T5" fmla="*/ 468 h 468"/>
                <a:gd name="T6" fmla="*/ 0 60000 65536"/>
                <a:gd name="T7" fmla="*/ 0 60000 65536"/>
                <a:gd name="T8" fmla="*/ 0 60000 65536"/>
                <a:gd name="T9" fmla="*/ 0 w 1758"/>
                <a:gd name="T10" fmla="*/ 0 h 468"/>
                <a:gd name="T11" fmla="*/ 1758 w 1758"/>
                <a:gd name="T12" fmla="*/ 468 h 468"/>
              </a:gdLst>
              <a:ahLst/>
              <a:cxnLst>
                <a:cxn ang="T6">
                  <a:pos x="T0" y="T1"/>
                </a:cxn>
                <a:cxn ang="T7">
                  <a:pos x="T2" y="T3"/>
                </a:cxn>
                <a:cxn ang="T8">
                  <a:pos x="T4" y="T5"/>
                </a:cxn>
              </a:cxnLst>
              <a:rect l="T9" t="T10" r="T11" b="T12"/>
              <a:pathLst>
                <a:path w="1758" h="468">
                  <a:moveTo>
                    <a:pt x="0" y="213"/>
                  </a:moveTo>
                  <a:cubicBezTo>
                    <a:pt x="293" y="106"/>
                    <a:pt x="586" y="0"/>
                    <a:pt x="879" y="43"/>
                  </a:cubicBezTo>
                  <a:cubicBezTo>
                    <a:pt x="1172" y="86"/>
                    <a:pt x="1612" y="397"/>
                    <a:pt x="1758" y="468"/>
                  </a:cubicBezTo>
                </a:path>
              </a:pathLst>
            </a:custGeom>
            <a:noFill/>
            <a:ln w="28575">
              <a:solidFill>
                <a:srgbClr val="FF3300"/>
              </a:solidFill>
              <a:round/>
              <a:headEnd/>
              <a:tailEnd/>
            </a:ln>
          </p:spPr>
          <p:txBody>
            <a:bodyPr/>
            <a:lstStyle/>
            <a:p>
              <a:endParaRPr lang="zh-CN" altLang="en-US"/>
            </a:p>
          </p:txBody>
        </p:sp>
      </p:grpSp>
      <p:grpSp>
        <p:nvGrpSpPr>
          <p:cNvPr id="79" name="Group 79"/>
          <p:cNvGrpSpPr>
            <a:grpSpLocks/>
          </p:cNvGrpSpPr>
          <p:nvPr/>
        </p:nvGrpSpPr>
        <p:grpSpPr bwMode="auto">
          <a:xfrm>
            <a:off x="3055938" y="2625724"/>
            <a:ext cx="3198812" cy="1219200"/>
            <a:chOff x="1053" y="1451"/>
            <a:chExt cx="2015" cy="768"/>
          </a:xfrm>
        </p:grpSpPr>
        <p:sp>
          <p:nvSpPr>
            <p:cNvPr id="80" name="Oval 80"/>
            <p:cNvSpPr>
              <a:spLocks noChangeArrowheads="1"/>
            </p:cNvSpPr>
            <p:nvPr/>
          </p:nvSpPr>
          <p:spPr bwMode="auto">
            <a:xfrm>
              <a:off x="1053" y="1693"/>
              <a:ext cx="188" cy="469"/>
            </a:xfrm>
            <a:prstGeom prst="ellipse">
              <a:avLst/>
            </a:prstGeom>
            <a:noFill/>
            <a:ln w="38100">
              <a:solidFill>
                <a:srgbClr val="0072C0"/>
              </a:solidFill>
              <a:round/>
              <a:headEnd/>
              <a:tailEnd/>
            </a:ln>
          </p:spPr>
          <p:txBody>
            <a:bodyPr wrap="none" anchor="ctr"/>
            <a:lstStyle/>
            <a:p>
              <a:endParaRPr lang="zh-CN" altLang="en-US"/>
            </a:p>
          </p:txBody>
        </p:sp>
        <p:sp>
          <p:nvSpPr>
            <p:cNvPr id="81" name="Oval 81"/>
            <p:cNvSpPr>
              <a:spLocks noChangeArrowheads="1"/>
            </p:cNvSpPr>
            <p:nvPr/>
          </p:nvSpPr>
          <p:spPr bwMode="auto">
            <a:xfrm>
              <a:off x="2880" y="1962"/>
              <a:ext cx="188" cy="257"/>
            </a:xfrm>
            <a:prstGeom prst="ellipse">
              <a:avLst/>
            </a:prstGeom>
            <a:noFill/>
            <a:ln w="38100">
              <a:solidFill>
                <a:srgbClr val="0072C0"/>
              </a:solidFill>
              <a:round/>
              <a:headEnd/>
              <a:tailEnd/>
            </a:ln>
          </p:spPr>
          <p:txBody>
            <a:bodyPr wrap="none" anchor="ctr"/>
            <a:lstStyle/>
            <a:p>
              <a:endParaRPr lang="zh-CN" altLang="en-US"/>
            </a:p>
          </p:txBody>
        </p:sp>
        <p:sp>
          <p:nvSpPr>
            <p:cNvPr id="82" name="Freeform 82"/>
            <p:cNvSpPr>
              <a:spLocks/>
            </p:cNvSpPr>
            <p:nvPr/>
          </p:nvSpPr>
          <p:spPr bwMode="auto">
            <a:xfrm>
              <a:off x="1121" y="1451"/>
              <a:ext cx="1872" cy="468"/>
            </a:xfrm>
            <a:custGeom>
              <a:avLst/>
              <a:gdLst>
                <a:gd name="T0" fmla="*/ 0 w 1758"/>
                <a:gd name="T1" fmla="*/ 213 h 468"/>
                <a:gd name="T2" fmla="*/ 1131 w 1758"/>
                <a:gd name="T3" fmla="*/ 43 h 468"/>
                <a:gd name="T4" fmla="*/ 2260 w 1758"/>
                <a:gd name="T5" fmla="*/ 468 h 468"/>
                <a:gd name="T6" fmla="*/ 0 60000 65536"/>
                <a:gd name="T7" fmla="*/ 0 60000 65536"/>
                <a:gd name="T8" fmla="*/ 0 60000 65536"/>
                <a:gd name="T9" fmla="*/ 0 w 1758"/>
                <a:gd name="T10" fmla="*/ 0 h 468"/>
                <a:gd name="T11" fmla="*/ 1758 w 1758"/>
                <a:gd name="T12" fmla="*/ 468 h 468"/>
              </a:gdLst>
              <a:ahLst/>
              <a:cxnLst>
                <a:cxn ang="T6">
                  <a:pos x="T0" y="T1"/>
                </a:cxn>
                <a:cxn ang="T7">
                  <a:pos x="T2" y="T3"/>
                </a:cxn>
                <a:cxn ang="T8">
                  <a:pos x="T4" y="T5"/>
                </a:cxn>
              </a:cxnLst>
              <a:rect l="T9" t="T10" r="T11" b="T12"/>
              <a:pathLst>
                <a:path w="1758" h="468">
                  <a:moveTo>
                    <a:pt x="0" y="213"/>
                  </a:moveTo>
                  <a:cubicBezTo>
                    <a:pt x="293" y="106"/>
                    <a:pt x="586" y="0"/>
                    <a:pt x="879" y="43"/>
                  </a:cubicBezTo>
                  <a:cubicBezTo>
                    <a:pt x="1172" y="86"/>
                    <a:pt x="1612" y="397"/>
                    <a:pt x="1758" y="468"/>
                  </a:cubicBezTo>
                </a:path>
              </a:pathLst>
            </a:custGeom>
            <a:noFill/>
            <a:ln w="28575">
              <a:solidFill>
                <a:srgbClr val="0072C0"/>
              </a:solidFill>
              <a:round/>
              <a:headEnd/>
              <a:tailEnd/>
            </a:ln>
          </p:spPr>
          <p:txBody>
            <a:bodyPr/>
            <a:lstStyle/>
            <a:p>
              <a:endParaRPr lang="zh-CN" altLang="en-US"/>
            </a:p>
          </p:txBody>
        </p:sp>
      </p:grpSp>
      <p:grpSp>
        <p:nvGrpSpPr>
          <p:cNvPr id="83" name="Group 83"/>
          <p:cNvGrpSpPr>
            <a:grpSpLocks/>
          </p:cNvGrpSpPr>
          <p:nvPr/>
        </p:nvGrpSpPr>
        <p:grpSpPr bwMode="auto">
          <a:xfrm>
            <a:off x="3008313" y="3775075"/>
            <a:ext cx="3352800" cy="1214437"/>
            <a:chOff x="1023" y="2175"/>
            <a:chExt cx="2112" cy="765"/>
          </a:xfrm>
        </p:grpSpPr>
        <p:sp>
          <p:nvSpPr>
            <p:cNvPr id="84" name="Oval 84"/>
            <p:cNvSpPr>
              <a:spLocks noChangeArrowheads="1"/>
            </p:cNvSpPr>
            <p:nvPr/>
          </p:nvSpPr>
          <p:spPr bwMode="auto">
            <a:xfrm>
              <a:off x="1023" y="2175"/>
              <a:ext cx="188" cy="469"/>
            </a:xfrm>
            <a:prstGeom prst="ellipse">
              <a:avLst/>
            </a:prstGeom>
            <a:noFill/>
            <a:ln w="38100">
              <a:solidFill>
                <a:srgbClr val="3FAE12"/>
              </a:solidFill>
              <a:round/>
              <a:headEnd/>
              <a:tailEnd/>
            </a:ln>
          </p:spPr>
          <p:txBody>
            <a:bodyPr wrap="none" anchor="ctr"/>
            <a:lstStyle/>
            <a:p>
              <a:endParaRPr lang="zh-CN" altLang="en-US"/>
            </a:p>
          </p:txBody>
        </p:sp>
        <p:sp>
          <p:nvSpPr>
            <p:cNvPr id="85" name="Oval 85"/>
            <p:cNvSpPr>
              <a:spLocks noChangeArrowheads="1"/>
            </p:cNvSpPr>
            <p:nvPr/>
          </p:nvSpPr>
          <p:spPr bwMode="auto">
            <a:xfrm>
              <a:off x="2852" y="2217"/>
              <a:ext cx="283" cy="364"/>
            </a:xfrm>
            <a:prstGeom prst="ellipse">
              <a:avLst/>
            </a:prstGeom>
            <a:noFill/>
            <a:ln w="38100">
              <a:solidFill>
                <a:srgbClr val="3FAE12"/>
              </a:solidFill>
              <a:round/>
              <a:headEnd/>
              <a:tailEnd/>
            </a:ln>
          </p:spPr>
          <p:txBody>
            <a:bodyPr wrap="none" anchor="ctr"/>
            <a:lstStyle/>
            <a:p>
              <a:endParaRPr lang="zh-CN" altLang="en-US"/>
            </a:p>
          </p:txBody>
        </p:sp>
        <p:sp>
          <p:nvSpPr>
            <p:cNvPr id="86" name="Freeform 86"/>
            <p:cNvSpPr>
              <a:spLocks/>
            </p:cNvSpPr>
            <p:nvPr/>
          </p:nvSpPr>
          <p:spPr bwMode="auto">
            <a:xfrm rot="10363079">
              <a:off x="1204" y="2472"/>
              <a:ext cx="1761" cy="468"/>
            </a:xfrm>
            <a:custGeom>
              <a:avLst/>
              <a:gdLst>
                <a:gd name="T0" fmla="*/ 0 w 1758"/>
                <a:gd name="T1" fmla="*/ 213 h 468"/>
                <a:gd name="T2" fmla="*/ 887 w 1758"/>
                <a:gd name="T3" fmla="*/ 43 h 468"/>
                <a:gd name="T4" fmla="*/ 1770 w 1758"/>
                <a:gd name="T5" fmla="*/ 468 h 468"/>
                <a:gd name="T6" fmla="*/ 0 60000 65536"/>
                <a:gd name="T7" fmla="*/ 0 60000 65536"/>
                <a:gd name="T8" fmla="*/ 0 60000 65536"/>
                <a:gd name="T9" fmla="*/ 0 w 1758"/>
                <a:gd name="T10" fmla="*/ 0 h 468"/>
                <a:gd name="T11" fmla="*/ 1758 w 1758"/>
                <a:gd name="T12" fmla="*/ 468 h 468"/>
              </a:gdLst>
              <a:ahLst/>
              <a:cxnLst>
                <a:cxn ang="T6">
                  <a:pos x="T0" y="T1"/>
                </a:cxn>
                <a:cxn ang="T7">
                  <a:pos x="T2" y="T3"/>
                </a:cxn>
                <a:cxn ang="T8">
                  <a:pos x="T4" y="T5"/>
                </a:cxn>
              </a:cxnLst>
              <a:rect l="T9" t="T10" r="T11" b="T12"/>
              <a:pathLst>
                <a:path w="1758" h="468">
                  <a:moveTo>
                    <a:pt x="0" y="213"/>
                  </a:moveTo>
                  <a:cubicBezTo>
                    <a:pt x="293" y="106"/>
                    <a:pt x="586" y="0"/>
                    <a:pt x="879" y="43"/>
                  </a:cubicBezTo>
                  <a:cubicBezTo>
                    <a:pt x="1172" y="86"/>
                    <a:pt x="1612" y="397"/>
                    <a:pt x="1758" y="468"/>
                  </a:cubicBezTo>
                </a:path>
              </a:pathLst>
            </a:custGeom>
            <a:noFill/>
            <a:ln w="28575">
              <a:solidFill>
                <a:srgbClr val="3FAE12"/>
              </a:solidFill>
              <a:round/>
              <a:headEnd/>
              <a:tailEnd/>
            </a:ln>
          </p:spPr>
          <p:txBody>
            <a:bodyPr/>
            <a:lstStyle/>
            <a:p>
              <a:endParaRPr lang="zh-CN" altLang="en-US"/>
            </a:p>
          </p:txBody>
        </p:sp>
      </p:grpSp>
      <p:grpSp>
        <p:nvGrpSpPr>
          <p:cNvPr id="87" name="Group 87"/>
          <p:cNvGrpSpPr>
            <a:grpSpLocks/>
          </p:cNvGrpSpPr>
          <p:nvPr/>
        </p:nvGrpSpPr>
        <p:grpSpPr bwMode="auto">
          <a:xfrm>
            <a:off x="2243139" y="3763961"/>
            <a:ext cx="3038475" cy="1174750"/>
            <a:chOff x="541" y="2168"/>
            <a:chExt cx="1914" cy="740"/>
          </a:xfrm>
        </p:grpSpPr>
        <p:sp>
          <p:nvSpPr>
            <p:cNvPr id="88" name="Oval 88"/>
            <p:cNvSpPr>
              <a:spLocks noChangeArrowheads="1"/>
            </p:cNvSpPr>
            <p:nvPr/>
          </p:nvSpPr>
          <p:spPr bwMode="auto">
            <a:xfrm>
              <a:off x="541" y="2168"/>
              <a:ext cx="188" cy="469"/>
            </a:xfrm>
            <a:prstGeom prst="ellipse">
              <a:avLst/>
            </a:prstGeom>
            <a:noFill/>
            <a:ln w="38100">
              <a:solidFill>
                <a:srgbClr val="0000FF"/>
              </a:solidFill>
              <a:round/>
              <a:headEnd/>
              <a:tailEnd/>
            </a:ln>
          </p:spPr>
          <p:txBody>
            <a:bodyPr wrap="none" anchor="ctr"/>
            <a:lstStyle/>
            <a:p>
              <a:endParaRPr lang="zh-CN" altLang="en-US"/>
            </a:p>
          </p:txBody>
        </p:sp>
        <p:sp>
          <p:nvSpPr>
            <p:cNvPr id="89" name="Oval 89"/>
            <p:cNvSpPr>
              <a:spLocks noChangeArrowheads="1"/>
            </p:cNvSpPr>
            <p:nvPr/>
          </p:nvSpPr>
          <p:spPr bwMode="auto">
            <a:xfrm>
              <a:off x="2285" y="2239"/>
              <a:ext cx="170" cy="290"/>
            </a:xfrm>
            <a:prstGeom prst="ellipse">
              <a:avLst/>
            </a:prstGeom>
            <a:noFill/>
            <a:ln w="38100">
              <a:solidFill>
                <a:srgbClr val="0000FF"/>
              </a:solidFill>
              <a:round/>
              <a:headEnd/>
              <a:tailEnd/>
            </a:ln>
          </p:spPr>
          <p:txBody>
            <a:bodyPr wrap="none" anchor="ctr"/>
            <a:lstStyle/>
            <a:p>
              <a:endParaRPr lang="zh-CN" altLang="en-US"/>
            </a:p>
          </p:txBody>
        </p:sp>
        <p:sp>
          <p:nvSpPr>
            <p:cNvPr id="90" name="Freeform 90"/>
            <p:cNvSpPr>
              <a:spLocks/>
            </p:cNvSpPr>
            <p:nvPr/>
          </p:nvSpPr>
          <p:spPr bwMode="auto">
            <a:xfrm rot="10259882">
              <a:off x="721" y="2440"/>
              <a:ext cx="1619" cy="468"/>
            </a:xfrm>
            <a:custGeom>
              <a:avLst/>
              <a:gdLst>
                <a:gd name="T0" fmla="*/ 0 w 1758"/>
                <a:gd name="T1" fmla="*/ 213 h 468"/>
                <a:gd name="T2" fmla="*/ 633 w 1758"/>
                <a:gd name="T3" fmla="*/ 43 h 468"/>
                <a:gd name="T4" fmla="*/ 1264 w 1758"/>
                <a:gd name="T5" fmla="*/ 468 h 468"/>
                <a:gd name="T6" fmla="*/ 0 60000 65536"/>
                <a:gd name="T7" fmla="*/ 0 60000 65536"/>
                <a:gd name="T8" fmla="*/ 0 60000 65536"/>
                <a:gd name="T9" fmla="*/ 0 w 1758"/>
                <a:gd name="T10" fmla="*/ 0 h 468"/>
                <a:gd name="T11" fmla="*/ 1758 w 1758"/>
                <a:gd name="T12" fmla="*/ 468 h 468"/>
              </a:gdLst>
              <a:ahLst/>
              <a:cxnLst>
                <a:cxn ang="T6">
                  <a:pos x="T0" y="T1"/>
                </a:cxn>
                <a:cxn ang="T7">
                  <a:pos x="T2" y="T3"/>
                </a:cxn>
                <a:cxn ang="T8">
                  <a:pos x="T4" y="T5"/>
                </a:cxn>
              </a:cxnLst>
              <a:rect l="T9" t="T10" r="T11" b="T12"/>
              <a:pathLst>
                <a:path w="1758" h="468">
                  <a:moveTo>
                    <a:pt x="0" y="213"/>
                  </a:moveTo>
                  <a:cubicBezTo>
                    <a:pt x="293" y="106"/>
                    <a:pt x="586" y="0"/>
                    <a:pt x="879" y="43"/>
                  </a:cubicBezTo>
                  <a:cubicBezTo>
                    <a:pt x="1172" y="86"/>
                    <a:pt x="1612" y="397"/>
                    <a:pt x="1758" y="468"/>
                  </a:cubicBezTo>
                </a:path>
              </a:pathLst>
            </a:custGeom>
            <a:noFill/>
            <a:ln w="28575">
              <a:solidFill>
                <a:srgbClr val="0000FF"/>
              </a:solidFill>
              <a:round/>
              <a:headEnd/>
              <a:tailEnd/>
            </a:ln>
          </p:spPr>
          <p:txBody>
            <a:bodyPr/>
            <a:lstStyle/>
            <a:p>
              <a:endParaRPr lang="zh-CN" altLang="en-US"/>
            </a:p>
          </p:txBody>
        </p:sp>
      </p:grpSp>
      <p:grpSp>
        <p:nvGrpSpPr>
          <p:cNvPr id="91" name="Group 91"/>
          <p:cNvGrpSpPr>
            <a:grpSpLocks/>
          </p:cNvGrpSpPr>
          <p:nvPr/>
        </p:nvGrpSpPr>
        <p:grpSpPr bwMode="auto">
          <a:xfrm>
            <a:off x="6450859" y="2848383"/>
            <a:ext cx="3330575" cy="1512887"/>
            <a:chOff x="3192" y="1579"/>
            <a:chExt cx="2098" cy="953"/>
          </a:xfrm>
        </p:grpSpPr>
        <p:sp>
          <p:nvSpPr>
            <p:cNvPr id="92" name="Oval 92"/>
            <p:cNvSpPr>
              <a:spLocks noChangeArrowheads="1"/>
            </p:cNvSpPr>
            <p:nvPr/>
          </p:nvSpPr>
          <p:spPr bwMode="auto">
            <a:xfrm>
              <a:off x="3192" y="1852"/>
              <a:ext cx="255" cy="680"/>
            </a:xfrm>
            <a:prstGeom prst="ellipse">
              <a:avLst/>
            </a:prstGeom>
            <a:noFill/>
            <a:ln w="38100">
              <a:solidFill>
                <a:srgbClr val="66FF33"/>
              </a:solidFill>
              <a:round/>
              <a:headEnd/>
              <a:tailEnd/>
            </a:ln>
          </p:spPr>
          <p:txBody>
            <a:bodyPr wrap="none" anchor="ctr"/>
            <a:lstStyle/>
            <a:p>
              <a:endParaRPr lang="zh-CN" altLang="en-US"/>
            </a:p>
          </p:txBody>
        </p:sp>
        <p:sp>
          <p:nvSpPr>
            <p:cNvPr id="93" name="Oval 93"/>
            <p:cNvSpPr>
              <a:spLocks noChangeArrowheads="1"/>
            </p:cNvSpPr>
            <p:nvPr/>
          </p:nvSpPr>
          <p:spPr bwMode="auto">
            <a:xfrm flipH="1">
              <a:off x="4950" y="1905"/>
              <a:ext cx="340" cy="312"/>
            </a:xfrm>
            <a:prstGeom prst="ellipse">
              <a:avLst/>
            </a:prstGeom>
            <a:noFill/>
            <a:ln w="38100">
              <a:solidFill>
                <a:srgbClr val="66FF33"/>
              </a:solidFill>
              <a:round/>
              <a:headEnd/>
              <a:tailEnd/>
            </a:ln>
          </p:spPr>
          <p:txBody>
            <a:bodyPr wrap="none" anchor="ctr"/>
            <a:lstStyle/>
            <a:p>
              <a:endParaRPr lang="zh-CN" altLang="en-US"/>
            </a:p>
          </p:txBody>
        </p:sp>
        <p:sp>
          <p:nvSpPr>
            <p:cNvPr id="94" name="Freeform 94"/>
            <p:cNvSpPr>
              <a:spLocks/>
            </p:cNvSpPr>
            <p:nvPr/>
          </p:nvSpPr>
          <p:spPr bwMode="auto">
            <a:xfrm rot="-496050">
              <a:off x="3370" y="1579"/>
              <a:ext cx="1619" cy="468"/>
            </a:xfrm>
            <a:custGeom>
              <a:avLst/>
              <a:gdLst>
                <a:gd name="T0" fmla="*/ 0 w 1758"/>
                <a:gd name="T1" fmla="*/ 213 h 468"/>
                <a:gd name="T2" fmla="*/ 633 w 1758"/>
                <a:gd name="T3" fmla="*/ 43 h 468"/>
                <a:gd name="T4" fmla="*/ 1264 w 1758"/>
                <a:gd name="T5" fmla="*/ 468 h 468"/>
                <a:gd name="T6" fmla="*/ 0 60000 65536"/>
                <a:gd name="T7" fmla="*/ 0 60000 65536"/>
                <a:gd name="T8" fmla="*/ 0 60000 65536"/>
                <a:gd name="T9" fmla="*/ 0 w 1758"/>
                <a:gd name="T10" fmla="*/ 0 h 468"/>
                <a:gd name="T11" fmla="*/ 1758 w 1758"/>
                <a:gd name="T12" fmla="*/ 468 h 468"/>
              </a:gdLst>
              <a:ahLst/>
              <a:cxnLst>
                <a:cxn ang="T6">
                  <a:pos x="T0" y="T1"/>
                </a:cxn>
                <a:cxn ang="T7">
                  <a:pos x="T2" y="T3"/>
                </a:cxn>
                <a:cxn ang="T8">
                  <a:pos x="T4" y="T5"/>
                </a:cxn>
              </a:cxnLst>
              <a:rect l="T9" t="T10" r="T11" b="T12"/>
              <a:pathLst>
                <a:path w="1758" h="468">
                  <a:moveTo>
                    <a:pt x="0" y="213"/>
                  </a:moveTo>
                  <a:cubicBezTo>
                    <a:pt x="293" y="106"/>
                    <a:pt x="586" y="0"/>
                    <a:pt x="879" y="43"/>
                  </a:cubicBezTo>
                  <a:cubicBezTo>
                    <a:pt x="1172" y="86"/>
                    <a:pt x="1612" y="397"/>
                    <a:pt x="1758" y="468"/>
                  </a:cubicBezTo>
                </a:path>
              </a:pathLst>
            </a:custGeom>
            <a:noFill/>
            <a:ln w="28575">
              <a:solidFill>
                <a:srgbClr val="66FF33"/>
              </a:solidFill>
              <a:round/>
              <a:headEnd/>
              <a:tailEnd/>
            </a:ln>
          </p:spPr>
          <p:txBody>
            <a:bodyPr/>
            <a:lstStyle/>
            <a:p>
              <a:endParaRPr lang="zh-CN" altLang="en-US"/>
            </a:p>
          </p:txBody>
        </p:sp>
      </p:grpSp>
      <p:grpSp>
        <p:nvGrpSpPr>
          <p:cNvPr id="95" name="Group 95"/>
          <p:cNvGrpSpPr>
            <a:grpSpLocks/>
          </p:cNvGrpSpPr>
          <p:nvPr/>
        </p:nvGrpSpPr>
        <p:grpSpPr bwMode="auto">
          <a:xfrm>
            <a:off x="7724776" y="2790871"/>
            <a:ext cx="2243135" cy="1776365"/>
            <a:chOff x="3992" y="1694"/>
            <a:chExt cx="1411" cy="820"/>
          </a:xfrm>
        </p:grpSpPr>
        <p:sp>
          <p:nvSpPr>
            <p:cNvPr id="96" name="Rectangle 96"/>
            <p:cNvSpPr>
              <a:spLocks noChangeArrowheads="1"/>
            </p:cNvSpPr>
            <p:nvPr/>
          </p:nvSpPr>
          <p:spPr bwMode="auto">
            <a:xfrm>
              <a:off x="4280" y="1938"/>
              <a:ext cx="1123" cy="576"/>
            </a:xfrm>
            <a:prstGeom prst="rect">
              <a:avLst/>
            </a:prstGeom>
            <a:noFill/>
            <a:ln w="19050">
              <a:solidFill>
                <a:schemeClr val="tx1"/>
              </a:solidFill>
              <a:miter lim="800000"/>
              <a:headEnd/>
              <a:tailEnd/>
            </a:ln>
          </p:spPr>
          <p:txBody>
            <a:bodyPr anchor="ctr">
              <a:noAutofit/>
            </a:bodyPr>
            <a:lstStyle/>
            <a:p>
              <a:endParaRPr lang="zh-CN" altLang="en-US" sz="2000"/>
            </a:p>
          </p:txBody>
        </p:sp>
        <p:sp>
          <p:nvSpPr>
            <p:cNvPr id="97" name="Line 97"/>
            <p:cNvSpPr>
              <a:spLocks noChangeShapeType="1"/>
            </p:cNvSpPr>
            <p:nvPr/>
          </p:nvSpPr>
          <p:spPr bwMode="auto">
            <a:xfrm>
              <a:off x="4280" y="2229"/>
              <a:ext cx="1123" cy="0"/>
            </a:xfrm>
            <a:prstGeom prst="line">
              <a:avLst/>
            </a:prstGeom>
            <a:noFill/>
            <a:ln w="19050">
              <a:solidFill>
                <a:schemeClr val="tx1"/>
              </a:solidFill>
              <a:round/>
              <a:headEnd/>
              <a:tailEnd/>
            </a:ln>
          </p:spPr>
          <p:txBody>
            <a:bodyPr anchor="ctr">
              <a:spAutoFit/>
            </a:bodyPr>
            <a:lstStyle/>
            <a:p>
              <a:endParaRPr lang="zh-CN" altLang="en-US" sz="2000"/>
            </a:p>
          </p:txBody>
        </p:sp>
        <p:sp>
          <p:nvSpPr>
            <p:cNvPr id="98" name="Line 98"/>
            <p:cNvSpPr>
              <a:spLocks noChangeShapeType="1"/>
            </p:cNvSpPr>
            <p:nvPr/>
          </p:nvSpPr>
          <p:spPr bwMode="auto">
            <a:xfrm>
              <a:off x="4836" y="1921"/>
              <a:ext cx="0" cy="576"/>
            </a:xfrm>
            <a:prstGeom prst="line">
              <a:avLst/>
            </a:prstGeom>
            <a:noFill/>
            <a:ln w="19050">
              <a:solidFill>
                <a:schemeClr val="tx1"/>
              </a:solidFill>
              <a:round/>
              <a:headEnd/>
              <a:tailEnd/>
            </a:ln>
          </p:spPr>
          <p:txBody>
            <a:bodyPr wrap="none" anchor="ctr">
              <a:spAutoFit/>
            </a:bodyPr>
            <a:lstStyle/>
            <a:p>
              <a:endParaRPr lang="zh-CN" altLang="en-US" sz="2000"/>
            </a:p>
          </p:txBody>
        </p:sp>
        <p:sp>
          <p:nvSpPr>
            <p:cNvPr id="99" name="Line 99"/>
            <p:cNvSpPr>
              <a:spLocks noChangeShapeType="1"/>
            </p:cNvSpPr>
            <p:nvPr/>
          </p:nvSpPr>
          <p:spPr bwMode="auto">
            <a:xfrm flipH="1" flipV="1">
              <a:off x="3992" y="1774"/>
              <a:ext cx="288" cy="167"/>
            </a:xfrm>
            <a:prstGeom prst="line">
              <a:avLst/>
            </a:prstGeom>
            <a:noFill/>
            <a:ln w="19050">
              <a:solidFill>
                <a:schemeClr val="tx1"/>
              </a:solidFill>
              <a:round/>
              <a:headEnd/>
              <a:tailEnd/>
            </a:ln>
          </p:spPr>
          <p:txBody>
            <a:bodyPr anchor="ctr">
              <a:spAutoFit/>
            </a:bodyPr>
            <a:lstStyle/>
            <a:p>
              <a:endParaRPr lang="zh-CN" altLang="en-US" sz="2000"/>
            </a:p>
          </p:txBody>
        </p:sp>
        <p:sp>
          <p:nvSpPr>
            <p:cNvPr id="100" name="Text Box 100"/>
            <p:cNvSpPr txBox="1">
              <a:spLocks noChangeArrowheads="1"/>
            </p:cNvSpPr>
            <p:nvPr/>
          </p:nvSpPr>
          <p:spPr bwMode="auto">
            <a:xfrm>
              <a:off x="5056" y="2027"/>
              <a:ext cx="117" cy="128"/>
            </a:xfrm>
            <a:prstGeom prst="rect">
              <a:avLst/>
            </a:prstGeom>
            <a:noFill/>
            <a:ln w="19050">
              <a:noFill/>
              <a:miter lim="800000"/>
              <a:headEnd/>
              <a:tailEnd/>
            </a:ln>
          </p:spPr>
          <p:txBody>
            <a:bodyPr wrap="none" lIns="0" tIns="0" rIns="0" bIns="0">
              <a:spAutoFit/>
            </a:bodyPr>
            <a:lstStyle/>
            <a:p>
              <a:pPr algn="ctr">
                <a:lnSpc>
                  <a:spcPct val="90000"/>
                </a:lnSpc>
                <a:spcBef>
                  <a:spcPct val="50000"/>
                </a:spcBef>
              </a:pPr>
              <a:r>
                <a:rPr kumimoji="1" lang="en-US" altLang="zh-CN" sz="2000" b="1" i="1" dirty="0">
                  <a:latin typeface="Times New Roman" charset="0"/>
                  <a:ea typeface="宋体-方正超大字符集" pitchFamily="65" charset="-122"/>
                </a:rPr>
                <a:t>D</a:t>
              </a:r>
            </a:p>
          </p:txBody>
        </p:sp>
        <p:sp>
          <p:nvSpPr>
            <p:cNvPr id="101" name="Text Box 101"/>
            <p:cNvSpPr txBox="1">
              <a:spLocks noChangeArrowheads="1"/>
            </p:cNvSpPr>
            <p:nvPr/>
          </p:nvSpPr>
          <p:spPr bwMode="auto">
            <a:xfrm>
              <a:off x="4973" y="2302"/>
              <a:ext cx="317" cy="128"/>
            </a:xfrm>
            <a:prstGeom prst="rect">
              <a:avLst/>
            </a:prstGeom>
            <a:noFill/>
            <a:ln w="19050">
              <a:noFill/>
              <a:miter lim="800000"/>
              <a:headEnd/>
              <a:tailEnd/>
            </a:ln>
          </p:spPr>
          <p:txBody>
            <a:bodyPr wrap="none" lIns="0" tIns="0" rIns="0" bIns="0">
              <a:spAutoFit/>
            </a:bodyPr>
            <a:lstStyle/>
            <a:p>
              <a:pPr algn="ctr">
                <a:lnSpc>
                  <a:spcPct val="90000"/>
                </a:lnSpc>
                <a:spcBef>
                  <a:spcPct val="50000"/>
                </a:spcBef>
              </a:pPr>
              <a:r>
                <a:rPr kumimoji="1" lang="en-US" altLang="zh-CN" sz="2000" b="1" i="1">
                  <a:latin typeface="Times New Roman" charset="0"/>
                  <a:ea typeface="宋体-方正超大字符集" pitchFamily="65" charset="-122"/>
                </a:rPr>
                <a:t>C+D</a:t>
              </a:r>
            </a:p>
          </p:txBody>
        </p:sp>
        <p:sp>
          <p:nvSpPr>
            <p:cNvPr id="102" name="Text Box 102"/>
            <p:cNvSpPr txBox="1">
              <a:spLocks noChangeArrowheads="1"/>
            </p:cNvSpPr>
            <p:nvPr/>
          </p:nvSpPr>
          <p:spPr bwMode="auto">
            <a:xfrm>
              <a:off x="4365" y="1792"/>
              <a:ext cx="144" cy="128"/>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0</a:t>
              </a:r>
            </a:p>
          </p:txBody>
        </p:sp>
        <p:sp>
          <p:nvSpPr>
            <p:cNvPr id="103" name="Text Box 103"/>
            <p:cNvSpPr txBox="1">
              <a:spLocks noChangeArrowheads="1"/>
            </p:cNvSpPr>
            <p:nvPr/>
          </p:nvSpPr>
          <p:spPr bwMode="auto">
            <a:xfrm>
              <a:off x="5058" y="1789"/>
              <a:ext cx="144" cy="128"/>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1</a:t>
              </a:r>
            </a:p>
          </p:txBody>
        </p:sp>
        <p:sp>
          <p:nvSpPr>
            <p:cNvPr id="104" name="Text Box 104"/>
            <p:cNvSpPr txBox="1">
              <a:spLocks noChangeArrowheads="1"/>
            </p:cNvSpPr>
            <p:nvPr/>
          </p:nvSpPr>
          <p:spPr bwMode="auto">
            <a:xfrm>
              <a:off x="4139" y="2037"/>
              <a:ext cx="96" cy="128"/>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0</a:t>
              </a:r>
            </a:p>
          </p:txBody>
        </p:sp>
        <p:sp>
          <p:nvSpPr>
            <p:cNvPr id="105" name="Text Box 105"/>
            <p:cNvSpPr txBox="1">
              <a:spLocks noChangeArrowheads="1"/>
            </p:cNvSpPr>
            <p:nvPr/>
          </p:nvSpPr>
          <p:spPr bwMode="auto">
            <a:xfrm>
              <a:off x="4139" y="2300"/>
              <a:ext cx="96" cy="128"/>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1</a:t>
              </a:r>
            </a:p>
          </p:txBody>
        </p:sp>
        <p:sp>
          <p:nvSpPr>
            <p:cNvPr id="106" name="Text Box 106"/>
            <p:cNvSpPr txBox="1">
              <a:spLocks noChangeArrowheads="1"/>
            </p:cNvSpPr>
            <p:nvPr/>
          </p:nvSpPr>
          <p:spPr bwMode="auto">
            <a:xfrm>
              <a:off x="4088" y="1694"/>
              <a:ext cx="192" cy="128"/>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i="1">
                  <a:latin typeface="Times New Roman" charset="0"/>
                  <a:ea typeface="宋体-方正超大字符集" pitchFamily="65" charset="-122"/>
                </a:rPr>
                <a:t>A</a:t>
              </a:r>
            </a:p>
          </p:txBody>
        </p:sp>
        <p:sp>
          <p:nvSpPr>
            <p:cNvPr id="107" name="Text Box 107"/>
            <p:cNvSpPr txBox="1">
              <a:spLocks noChangeArrowheads="1"/>
            </p:cNvSpPr>
            <p:nvPr/>
          </p:nvSpPr>
          <p:spPr bwMode="auto">
            <a:xfrm>
              <a:off x="4011" y="1873"/>
              <a:ext cx="144" cy="128"/>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i="1">
                  <a:latin typeface="Times New Roman" charset="0"/>
                  <a:ea typeface="宋体-方正超大字符集" pitchFamily="65" charset="-122"/>
                </a:rPr>
                <a:t>B</a:t>
              </a:r>
            </a:p>
          </p:txBody>
        </p:sp>
        <p:sp>
          <p:nvSpPr>
            <p:cNvPr id="108" name="Rectangle 108"/>
            <p:cNvSpPr>
              <a:spLocks noChangeArrowheads="1"/>
            </p:cNvSpPr>
            <p:nvPr/>
          </p:nvSpPr>
          <p:spPr bwMode="auto">
            <a:xfrm>
              <a:off x="4357" y="1990"/>
              <a:ext cx="341" cy="185"/>
            </a:xfrm>
            <a:prstGeom prst="rect">
              <a:avLst/>
            </a:prstGeom>
            <a:noFill/>
            <a:ln w="9525">
              <a:noFill/>
              <a:miter lim="800000"/>
              <a:headEnd/>
              <a:tailEnd/>
            </a:ln>
          </p:spPr>
          <p:txBody>
            <a:bodyPr wrap="none">
              <a:spAutoFit/>
            </a:bodyPr>
            <a:lstStyle/>
            <a:p>
              <a:pPr eaLnBrk="0" hangingPunct="0"/>
              <a:r>
                <a:rPr kumimoji="1" lang="en-US" altLang="zh-CN" sz="2000" b="1" i="1" dirty="0">
                  <a:latin typeface="Times New Roman" charset="0"/>
                  <a:ea typeface="宋体" pitchFamily="2" charset="-122"/>
                </a:rPr>
                <a:t>CD</a:t>
              </a:r>
            </a:p>
          </p:txBody>
        </p:sp>
        <p:sp>
          <p:nvSpPr>
            <p:cNvPr id="109" name="Line 109"/>
            <p:cNvSpPr>
              <a:spLocks noChangeShapeType="1"/>
            </p:cNvSpPr>
            <p:nvPr/>
          </p:nvSpPr>
          <p:spPr bwMode="auto">
            <a:xfrm>
              <a:off x="4427" y="2018"/>
              <a:ext cx="96" cy="0"/>
            </a:xfrm>
            <a:prstGeom prst="line">
              <a:avLst/>
            </a:prstGeom>
            <a:noFill/>
            <a:ln w="19050">
              <a:solidFill>
                <a:schemeClr val="tx1"/>
              </a:solidFill>
              <a:round/>
              <a:headEnd/>
              <a:tailEnd/>
            </a:ln>
          </p:spPr>
          <p:txBody>
            <a:bodyPr>
              <a:spAutoFit/>
            </a:bodyPr>
            <a:lstStyle/>
            <a:p>
              <a:endParaRPr lang="zh-CN" altLang="en-US" sz="2000"/>
            </a:p>
          </p:txBody>
        </p:sp>
        <p:sp>
          <p:nvSpPr>
            <p:cNvPr id="110" name="Text Box 110"/>
            <p:cNvSpPr txBox="1">
              <a:spLocks noChangeArrowheads="1"/>
            </p:cNvSpPr>
            <p:nvPr/>
          </p:nvSpPr>
          <p:spPr bwMode="auto">
            <a:xfrm>
              <a:off x="4383" y="2302"/>
              <a:ext cx="317" cy="128"/>
            </a:xfrm>
            <a:prstGeom prst="rect">
              <a:avLst/>
            </a:prstGeom>
            <a:noFill/>
            <a:ln w="19050">
              <a:noFill/>
              <a:miter lim="800000"/>
              <a:headEnd/>
              <a:tailEnd/>
            </a:ln>
          </p:spPr>
          <p:txBody>
            <a:bodyPr wrap="none" lIns="0" tIns="0" rIns="0" bIns="0">
              <a:spAutoFit/>
            </a:bodyPr>
            <a:lstStyle/>
            <a:p>
              <a:pPr algn="ctr">
                <a:lnSpc>
                  <a:spcPct val="90000"/>
                </a:lnSpc>
                <a:spcBef>
                  <a:spcPct val="50000"/>
                </a:spcBef>
              </a:pPr>
              <a:r>
                <a:rPr kumimoji="1" lang="en-US" altLang="zh-CN" sz="2000" b="1" i="1">
                  <a:latin typeface="Times New Roman" charset="0"/>
                  <a:ea typeface="宋体-方正超大字符集" pitchFamily="65" charset="-122"/>
                </a:rPr>
                <a:t>C+D</a:t>
              </a:r>
            </a:p>
          </p:txBody>
        </p:sp>
        <p:sp>
          <p:nvSpPr>
            <p:cNvPr id="111" name="Line 111"/>
            <p:cNvSpPr>
              <a:spLocks noChangeShapeType="1"/>
            </p:cNvSpPr>
            <p:nvPr/>
          </p:nvSpPr>
          <p:spPr bwMode="auto">
            <a:xfrm>
              <a:off x="5165" y="2277"/>
              <a:ext cx="96" cy="0"/>
            </a:xfrm>
            <a:prstGeom prst="line">
              <a:avLst/>
            </a:prstGeom>
            <a:noFill/>
            <a:ln w="19050">
              <a:solidFill>
                <a:schemeClr val="tx1"/>
              </a:solidFill>
              <a:round/>
              <a:headEnd/>
              <a:tailEnd/>
            </a:ln>
          </p:spPr>
          <p:txBody>
            <a:bodyPr>
              <a:spAutoFit/>
            </a:bodyPr>
            <a:lstStyle/>
            <a:p>
              <a:endParaRPr lang="zh-CN" altLang="en-US" sz="2000"/>
            </a:p>
          </p:txBody>
        </p:sp>
        <p:sp>
          <p:nvSpPr>
            <p:cNvPr id="112" name="Line 112"/>
            <p:cNvSpPr>
              <a:spLocks noChangeShapeType="1"/>
            </p:cNvSpPr>
            <p:nvPr/>
          </p:nvSpPr>
          <p:spPr bwMode="auto">
            <a:xfrm>
              <a:off x="5016" y="2281"/>
              <a:ext cx="96" cy="0"/>
            </a:xfrm>
            <a:prstGeom prst="line">
              <a:avLst/>
            </a:prstGeom>
            <a:noFill/>
            <a:ln w="19050">
              <a:solidFill>
                <a:schemeClr val="tx1"/>
              </a:solidFill>
              <a:round/>
              <a:headEnd/>
              <a:tailEnd/>
            </a:ln>
          </p:spPr>
          <p:txBody>
            <a:bodyPr>
              <a:spAutoFit/>
            </a:bodyPr>
            <a:lstStyle/>
            <a:p>
              <a:endParaRPr lang="zh-CN" altLang="en-US" sz="2000"/>
            </a:p>
          </p:txBody>
        </p:sp>
      </p:grpSp>
      <p:sp>
        <p:nvSpPr>
          <p:cNvPr id="113" name="AutoShape 113"/>
          <p:cNvSpPr>
            <a:spLocks noChangeArrowheads="1"/>
          </p:cNvSpPr>
          <p:nvPr/>
        </p:nvSpPr>
        <p:spPr bwMode="auto">
          <a:xfrm>
            <a:off x="7178675" y="3521075"/>
            <a:ext cx="533400" cy="409575"/>
          </a:xfrm>
          <a:prstGeom prst="rightArrow">
            <a:avLst>
              <a:gd name="adj1" fmla="val 50000"/>
              <a:gd name="adj2" fmla="val 32558"/>
            </a:avLst>
          </a:prstGeom>
          <a:solidFill>
            <a:srgbClr val="FFFF66"/>
          </a:solidFill>
          <a:ln w="9525">
            <a:solidFill>
              <a:schemeClr val="tx1"/>
            </a:solidFill>
            <a:miter lim="800000"/>
            <a:headEnd/>
            <a:tailEnd/>
          </a:ln>
        </p:spPr>
        <p:txBody>
          <a:bodyPr wrap="none" anchor="ctr"/>
          <a:lstStyle/>
          <a:p>
            <a:endParaRPr lang="zh-CN" altLang="en-US"/>
          </a:p>
        </p:txBody>
      </p:sp>
      <p:sp>
        <p:nvSpPr>
          <p:cNvPr id="114" name="内容占位符 113"/>
          <p:cNvSpPr>
            <a:spLocks noGrp="1"/>
          </p:cNvSpPr>
          <p:nvPr>
            <p:ph idx="1"/>
          </p:nvPr>
        </p:nvSpPr>
        <p:spPr>
          <a:xfrm>
            <a:off x="1995488" y="435655"/>
            <a:ext cx="8229600" cy="1371600"/>
          </a:xfrm>
          <a:solidFill>
            <a:schemeClr val="bg1"/>
          </a:solidFill>
          <a:ln w="28575">
            <a:solidFill>
              <a:srgbClr val="9999FF"/>
            </a:solidFill>
          </a:ln>
        </p:spPr>
        <p:txBody>
          <a:bodyPr/>
          <a:lstStyle/>
          <a:p>
            <a:pPr>
              <a:lnSpc>
                <a:spcPct val="150000"/>
              </a:lnSpc>
            </a:pPr>
            <a:r>
              <a:rPr lang="en-US" altLang="zh-CN" sz="2800" b="1" dirty="0"/>
              <a:t>How can implement a 3-input function with a 4-1 </a:t>
            </a:r>
            <a:r>
              <a:rPr lang="en-US" altLang="zh-CN" sz="2800" b="1" dirty="0">
                <a:ea typeface="宋体" panose="02010600030101010101" pitchFamily="2" charset="-122"/>
              </a:rPr>
              <a:t>multiplexer?</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strips(downRight)">
                                      <p:cBhvr>
                                        <p:cTn id="7" dur="1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1000"/>
                                        <p:tgtEl>
                                          <p:spTgt spid="63"/>
                                        </p:tgtEl>
                                      </p:cBhvr>
                                    </p:animEffect>
                                    <p:anim calcmode="lin" valueType="num">
                                      <p:cBhvr>
                                        <p:cTn id="13" dur="1000" fill="hold"/>
                                        <p:tgtEl>
                                          <p:spTgt spid="63"/>
                                        </p:tgtEl>
                                        <p:attrNameLst>
                                          <p:attrName>ppt_x</p:attrName>
                                        </p:attrNameLst>
                                      </p:cBhvr>
                                      <p:tavLst>
                                        <p:tav tm="0">
                                          <p:val>
                                            <p:strVal val="#ppt_x"/>
                                          </p:val>
                                        </p:tav>
                                        <p:tav tm="100000">
                                          <p:val>
                                            <p:strVal val="#ppt_x"/>
                                          </p:val>
                                        </p:tav>
                                      </p:tavLst>
                                    </p:anim>
                                    <p:anim calcmode="lin" valueType="num">
                                      <p:cBhvr>
                                        <p:cTn id="14"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1000"/>
                                        <p:tgtEl>
                                          <p:spTgt spid="68"/>
                                        </p:tgtEl>
                                      </p:cBhvr>
                                    </p:animEffect>
                                    <p:anim calcmode="lin" valueType="num">
                                      <p:cBhvr>
                                        <p:cTn id="20" dur="1000" fill="hold"/>
                                        <p:tgtEl>
                                          <p:spTgt spid="68"/>
                                        </p:tgtEl>
                                        <p:attrNameLst>
                                          <p:attrName>ppt_x</p:attrName>
                                        </p:attrNameLst>
                                      </p:cBhvr>
                                      <p:tavLst>
                                        <p:tav tm="0">
                                          <p:val>
                                            <p:strVal val="#ppt_x"/>
                                          </p:val>
                                        </p:tav>
                                        <p:tav tm="100000">
                                          <p:val>
                                            <p:strVal val="#ppt_x"/>
                                          </p:val>
                                        </p:tav>
                                      </p:tavLst>
                                    </p:anim>
                                    <p:anim calcmode="lin" valueType="num">
                                      <p:cBhvr>
                                        <p:cTn id="21"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fade">
                                      <p:cBhvr>
                                        <p:cTn id="26" dur="1000"/>
                                        <p:tgtEl>
                                          <p:spTgt spid="65"/>
                                        </p:tgtEl>
                                      </p:cBhvr>
                                    </p:animEffect>
                                    <p:anim calcmode="lin" valueType="num">
                                      <p:cBhvr>
                                        <p:cTn id="27" dur="1000" fill="hold"/>
                                        <p:tgtEl>
                                          <p:spTgt spid="65"/>
                                        </p:tgtEl>
                                        <p:attrNameLst>
                                          <p:attrName>ppt_x</p:attrName>
                                        </p:attrNameLst>
                                      </p:cBhvr>
                                      <p:tavLst>
                                        <p:tav tm="0">
                                          <p:val>
                                            <p:strVal val="#ppt_x"/>
                                          </p:val>
                                        </p:tav>
                                        <p:tav tm="100000">
                                          <p:val>
                                            <p:strVal val="#ppt_x"/>
                                          </p:val>
                                        </p:tav>
                                      </p:tavLst>
                                    </p:anim>
                                    <p:anim calcmode="lin" valueType="num">
                                      <p:cBhvr>
                                        <p:cTn id="28"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fade">
                                      <p:cBhvr>
                                        <p:cTn id="33" dur="1000"/>
                                        <p:tgtEl>
                                          <p:spTgt spid="70"/>
                                        </p:tgtEl>
                                      </p:cBhvr>
                                    </p:animEffect>
                                    <p:anim calcmode="lin" valueType="num">
                                      <p:cBhvr>
                                        <p:cTn id="34" dur="1000" fill="hold"/>
                                        <p:tgtEl>
                                          <p:spTgt spid="70"/>
                                        </p:tgtEl>
                                        <p:attrNameLst>
                                          <p:attrName>ppt_x</p:attrName>
                                        </p:attrNameLst>
                                      </p:cBhvr>
                                      <p:tavLst>
                                        <p:tav tm="0">
                                          <p:val>
                                            <p:strVal val="#ppt_x"/>
                                          </p:val>
                                        </p:tav>
                                        <p:tav tm="100000">
                                          <p:val>
                                            <p:strVal val="#ppt_x"/>
                                          </p:val>
                                        </p:tav>
                                      </p:tavLst>
                                    </p:anim>
                                    <p:anim calcmode="lin" valueType="num">
                                      <p:cBhvr>
                                        <p:cTn id="35"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nodeType="click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fade">
                                      <p:cBhvr>
                                        <p:cTn id="40" dur="1000"/>
                                        <p:tgtEl>
                                          <p:spTgt spid="66"/>
                                        </p:tgtEl>
                                      </p:cBhvr>
                                    </p:animEffect>
                                    <p:anim calcmode="lin" valueType="num">
                                      <p:cBhvr>
                                        <p:cTn id="41" dur="1000" fill="hold"/>
                                        <p:tgtEl>
                                          <p:spTgt spid="66"/>
                                        </p:tgtEl>
                                        <p:attrNameLst>
                                          <p:attrName>ppt_x</p:attrName>
                                        </p:attrNameLst>
                                      </p:cBhvr>
                                      <p:tavLst>
                                        <p:tav tm="0">
                                          <p:val>
                                            <p:strVal val="#ppt_x"/>
                                          </p:val>
                                        </p:tav>
                                        <p:tav tm="100000">
                                          <p:val>
                                            <p:strVal val="#ppt_x"/>
                                          </p:val>
                                        </p:tav>
                                      </p:tavLst>
                                    </p:anim>
                                    <p:anim calcmode="lin" valueType="num">
                                      <p:cBhvr>
                                        <p:cTn id="42"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fade">
                                      <p:cBhvr>
                                        <p:cTn id="47" dur="1000"/>
                                        <p:tgtEl>
                                          <p:spTgt spid="67"/>
                                        </p:tgtEl>
                                      </p:cBhvr>
                                    </p:animEffect>
                                    <p:anim calcmode="lin" valueType="num">
                                      <p:cBhvr>
                                        <p:cTn id="48" dur="1000" fill="hold"/>
                                        <p:tgtEl>
                                          <p:spTgt spid="67"/>
                                        </p:tgtEl>
                                        <p:attrNameLst>
                                          <p:attrName>ppt_x</p:attrName>
                                        </p:attrNameLst>
                                      </p:cBhvr>
                                      <p:tavLst>
                                        <p:tav tm="0">
                                          <p:val>
                                            <p:strVal val="#ppt_x"/>
                                          </p:val>
                                        </p:tav>
                                        <p:tav tm="100000">
                                          <p:val>
                                            <p:strVal val="#ppt_x"/>
                                          </p:val>
                                        </p:tav>
                                      </p:tavLst>
                                    </p:anim>
                                    <p:anim calcmode="lin" valueType="num">
                                      <p:cBhvr>
                                        <p:cTn id="49"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nodeType="click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fade">
                                      <p:cBhvr>
                                        <p:cTn id="54" dur="1000"/>
                                        <p:tgtEl>
                                          <p:spTgt spid="69"/>
                                        </p:tgtEl>
                                      </p:cBhvr>
                                    </p:animEffect>
                                    <p:anim calcmode="lin" valueType="num">
                                      <p:cBhvr>
                                        <p:cTn id="55" dur="1000" fill="hold"/>
                                        <p:tgtEl>
                                          <p:spTgt spid="69"/>
                                        </p:tgtEl>
                                        <p:attrNameLst>
                                          <p:attrName>ppt_x</p:attrName>
                                        </p:attrNameLst>
                                      </p:cBhvr>
                                      <p:tavLst>
                                        <p:tav tm="0">
                                          <p:val>
                                            <p:strVal val="#ppt_x"/>
                                          </p:val>
                                        </p:tav>
                                        <p:tav tm="100000">
                                          <p:val>
                                            <p:strVal val="#ppt_x"/>
                                          </p:val>
                                        </p:tav>
                                      </p:tavLst>
                                    </p:anim>
                                    <p:anim calcmode="lin" valueType="num">
                                      <p:cBhvr>
                                        <p:cTn id="56"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64"/>
                                        </p:tgtEl>
                                        <p:attrNameLst>
                                          <p:attrName>style.visibility</p:attrName>
                                        </p:attrNameLst>
                                      </p:cBhvr>
                                      <p:to>
                                        <p:strVal val="visible"/>
                                      </p:to>
                                    </p:set>
                                    <p:animEffect transition="in" filter="fade">
                                      <p:cBhvr>
                                        <p:cTn id="61" dur="1000"/>
                                        <p:tgtEl>
                                          <p:spTgt spid="64"/>
                                        </p:tgtEl>
                                      </p:cBhvr>
                                    </p:animEffect>
                                    <p:anim calcmode="lin" valueType="num">
                                      <p:cBhvr>
                                        <p:cTn id="62" dur="1000" fill="hold"/>
                                        <p:tgtEl>
                                          <p:spTgt spid="64"/>
                                        </p:tgtEl>
                                        <p:attrNameLst>
                                          <p:attrName>ppt_x</p:attrName>
                                        </p:attrNameLst>
                                      </p:cBhvr>
                                      <p:tavLst>
                                        <p:tav tm="0">
                                          <p:val>
                                            <p:strVal val="#ppt_x"/>
                                          </p:val>
                                        </p:tav>
                                        <p:tav tm="100000">
                                          <p:val>
                                            <p:strVal val="#ppt_x"/>
                                          </p:val>
                                        </p:tav>
                                      </p:tavLst>
                                    </p:anim>
                                    <p:anim calcmode="lin" valueType="num">
                                      <p:cBhvr>
                                        <p:cTn id="63"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box(in)">
                                      <p:cBhvr>
                                        <p:cTn id="68" dur="500"/>
                                        <p:tgtEl>
                                          <p:spTgt spid="71"/>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8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1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9" presetClass="entr" presetSubtype="0" fill="hold" nodeType="clickEffect">
                                  <p:stCondLst>
                                    <p:cond delay="0"/>
                                  </p:stCondLst>
                                  <p:childTnLst>
                                    <p:set>
                                      <p:cBhvr>
                                        <p:cTn id="96" dur="1" fill="hold">
                                          <p:stCondLst>
                                            <p:cond delay="0"/>
                                          </p:stCondLst>
                                        </p:cTn>
                                        <p:tgtEl>
                                          <p:spTgt spid="91"/>
                                        </p:tgtEl>
                                        <p:attrNameLst>
                                          <p:attrName>style.visibility</p:attrName>
                                        </p:attrNameLst>
                                      </p:cBhvr>
                                      <p:to>
                                        <p:strVal val="visible"/>
                                      </p:to>
                                    </p:set>
                                    <p:anim calcmode="lin" valueType="num">
                                      <p:cBhvr>
                                        <p:cTn id="97" dur="1000" fill="hold"/>
                                        <p:tgtEl>
                                          <p:spTgt spid="91"/>
                                        </p:tgtEl>
                                        <p:attrNameLst>
                                          <p:attrName>ppt_x</p:attrName>
                                        </p:attrNameLst>
                                      </p:cBhvr>
                                      <p:tavLst>
                                        <p:tav tm="0">
                                          <p:val>
                                            <p:strVal val="#ppt_x-.2"/>
                                          </p:val>
                                        </p:tav>
                                        <p:tav tm="100000">
                                          <p:val>
                                            <p:strVal val="#ppt_x"/>
                                          </p:val>
                                        </p:tav>
                                      </p:tavLst>
                                    </p:anim>
                                    <p:anim calcmode="lin" valueType="num">
                                      <p:cBhvr>
                                        <p:cTn id="98" dur="1000" fill="hold"/>
                                        <p:tgtEl>
                                          <p:spTgt spid="91"/>
                                        </p:tgtEl>
                                        <p:attrNameLst>
                                          <p:attrName>ppt_y</p:attrName>
                                        </p:attrNameLst>
                                      </p:cBhvr>
                                      <p:tavLst>
                                        <p:tav tm="0">
                                          <p:val>
                                            <p:strVal val="#ppt_y"/>
                                          </p:val>
                                        </p:tav>
                                        <p:tav tm="100000">
                                          <p:val>
                                            <p:strVal val="#ppt_y"/>
                                          </p:val>
                                        </p:tav>
                                      </p:tavLst>
                                    </p:anim>
                                    <p:animEffect transition="in" filter="wipe(right)" prLst="gradientSize: 0.1">
                                      <p:cBhvr>
                                        <p:cTn id="99" dur="1000"/>
                                        <p:tgtEl>
                                          <p:spTgt spid="91"/>
                                        </p:tgtEl>
                                      </p:cBhvr>
                                    </p:animEffect>
                                  </p:childTnLst>
                                </p:cTn>
                              </p:par>
                            </p:childTnLst>
                          </p:cTn>
                        </p:par>
                      </p:childTnLst>
                    </p:cTn>
                  </p:par>
                  <p:par>
                    <p:cTn id="100" fill="hold">
                      <p:stCondLst>
                        <p:cond delay="indefinite"/>
                      </p:stCondLst>
                      <p:childTnLst>
                        <p:par>
                          <p:cTn id="101" fill="hold">
                            <p:stCondLst>
                              <p:cond delay="0"/>
                            </p:stCondLst>
                            <p:childTnLst>
                              <p:par>
                                <p:cTn id="102" presetID="12" presetClass="entr" presetSubtype="4" fill="hold" grpId="0" nodeType="clickEffect">
                                  <p:stCondLst>
                                    <p:cond delay="0"/>
                                  </p:stCondLst>
                                  <p:childTnLst>
                                    <p:set>
                                      <p:cBhvr>
                                        <p:cTn id="103" dur="1" fill="hold">
                                          <p:stCondLst>
                                            <p:cond delay="0"/>
                                          </p:stCondLst>
                                        </p:cTn>
                                        <p:tgtEl>
                                          <p:spTgt spid="72"/>
                                        </p:tgtEl>
                                        <p:attrNameLst>
                                          <p:attrName>style.visibility</p:attrName>
                                        </p:attrNameLst>
                                      </p:cBhvr>
                                      <p:to>
                                        <p:strVal val="visible"/>
                                      </p:to>
                                    </p:set>
                                    <p:animEffect transition="in" filter="slide(fromBottom)">
                                      <p:cBhvr>
                                        <p:cTn id="104" dur="500"/>
                                        <p:tgtEl>
                                          <p:spTgt spid="72"/>
                                        </p:tgtEl>
                                      </p:cBhvr>
                                    </p:animEffect>
                                  </p:childTnLst>
                                </p:cTn>
                              </p:par>
                              <p:par>
                                <p:cTn id="105" presetID="12" presetClass="entr" presetSubtype="4" fill="hold" grpId="0" nodeType="with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slide(fromBottom)">
                                      <p:cBhvr>
                                        <p:cTn id="107" dur="500"/>
                                        <p:tgtEl>
                                          <p:spTgt spid="73"/>
                                        </p:tgtEl>
                                      </p:cBhvr>
                                    </p:animEffect>
                                  </p:childTnLst>
                                </p:cTn>
                              </p:par>
                              <p:par>
                                <p:cTn id="108" presetID="12" presetClass="entr" presetSubtype="4" fill="hold" grpId="0" nodeType="withEffect">
                                  <p:stCondLst>
                                    <p:cond delay="0"/>
                                  </p:stCondLst>
                                  <p:childTnLst>
                                    <p:set>
                                      <p:cBhvr>
                                        <p:cTn id="109" dur="1" fill="hold">
                                          <p:stCondLst>
                                            <p:cond delay="0"/>
                                          </p:stCondLst>
                                        </p:cTn>
                                        <p:tgtEl>
                                          <p:spTgt spid="74"/>
                                        </p:tgtEl>
                                        <p:attrNameLst>
                                          <p:attrName>style.visibility</p:attrName>
                                        </p:attrNameLst>
                                      </p:cBhvr>
                                      <p:to>
                                        <p:strVal val="visible"/>
                                      </p:to>
                                    </p:set>
                                    <p:animEffect transition="in" filter="slide(fromBottom)">
                                      <p:cBhvr>
                                        <p:cTn id="11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p:bldP spid="73" grpId="0"/>
      <p:bldP spid="74" grpId="0"/>
      <p:bldP spid="11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83ADA34-3389-49F1-A27C-3ABB57147BA9}"/>
              </a:ext>
            </a:extLst>
          </p:cNvPr>
          <p:cNvGrpSpPr/>
          <p:nvPr/>
        </p:nvGrpSpPr>
        <p:grpSpPr>
          <a:xfrm>
            <a:off x="2019261" y="2227387"/>
            <a:ext cx="2695527" cy="2490787"/>
            <a:chOff x="2651125" y="1700213"/>
            <a:chExt cx="2239964" cy="1319211"/>
          </a:xfrm>
        </p:grpSpPr>
        <p:sp>
          <p:nvSpPr>
            <p:cNvPr id="12" name="Rectangle 13"/>
            <p:cNvSpPr>
              <a:spLocks noChangeArrowheads="1"/>
            </p:cNvSpPr>
            <p:nvPr/>
          </p:nvSpPr>
          <p:spPr bwMode="auto">
            <a:xfrm>
              <a:off x="3108326" y="2092325"/>
              <a:ext cx="1782763" cy="927098"/>
            </a:xfrm>
            <a:prstGeom prst="rect">
              <a:avLst/>
            </a:prstGeom>
            <a:noFill/>
            <a:ln w="19050">
              <a:solidFill>
                <a:schemeClr val="tx1"/>
              </a:solidFill>
              <a:miter lim="800000"/>
              <a:headEnd/>
              <a:tailEnd/>
            </a:ln>
          </p:spPr>
          <p:txBody>
            <a:bodyPr anchor="ctr">
              <a:noAutofit/>
            </a:bodyPr>
            <a:lstStyle/>
            <a:p>
              <a:endParaRPr lang="zh-CN" altLang="en-US" sz="2000"/>
            </a:p>
          </p:txBody>
        </p:sp>
        <p:sp>
          <p:nvSpPr>
            <p:cNvPr id="13" name="Line 14"/>
            <p:cNvSpPr>
              <a:spLocks noChangeShapeType="1"/>
            </p:cNvSpPr>
            <p:nvPr/>
          </p:nvSpPr>
          <p:spPr bwMode="auto">
            <a:xfrm>
              <a:off x="3108326" y="2549525"/>
              <a:ext cx="1782763" cy="0"/>
            </a:xfrm>
            <a:prstGeom prst="line">
              <a:avLst/>
            </a:prstGeom>
            <a:noFill/>
            <a:ln w="19050">
              <a:solidFill>
                <a:schemeClr val="tx1"/>
              </a:solidFill>
              <a:round/>
              <a:headEnd/>
              <a:tailEnd/>
            </a:ln>
          </p:spPr>
          <p:txBody>
            <a:bodyPr anchor="ctr">
              <a:spAutoFit/>
            </a:bodyPr>
            <a:lstStyle/>
            <a:p>
              <a:endParaRPr lang="zh-CN" altLang="en-US" sz="2000"/>
            </a:p>
          </p:txBody>
        </p:sp>
        <p:sp>
          <p:nvSpPr>
            <p:cNvPr id="14" name="Line 15"/>
            <p:cNvSpPr>
              <a:spLocks noChangeShapeType="1"/>
            </p:cNvSpPr>
            <p:nvPr/>
          </p:nvSpPr>
          <p:spPr bwMode="auto">
            <a:xfrm>
              <a:off x="4010130" y="2092326"/>
              <a:ext cx="1" cy="927098"/>
            </a:xfrm>
            <a:prstGeom prst="line">
              <a:avLst/>
            </a:prstGeom>
            <a:noFill/>
            <a:ln w="19050">
              <a:solidFill>
                <a:schemeClr val="tx1"/>
              </a:solidFill>
              <a:round/>
              <a:headEnd/>
              <a:tailEnd/>
            </a:ln>
          </p:spPr>
          <p:txBody>
            <a:bodyPr wrap="square" anchor="ctr">
              <a:spAutoFit/>
            </a:bodyPr>
            <a:lstStyle/>
            <a:p>
              <a:endParaRPr lang="zh-CN" altLang="en-US" sz="2000"/>
            </a:p>
          </p:txBody>
        </p:sp>
        <p:sp>
          <p:nvSpPr>
            <p:cNvPr id="15" name="Line 16"/>
            <p:cNvSpPr>
              <a:spLocks noChangeShapeType="1"/>
            </p:cNvSpPr>
            <p:nvPr/>
          </p:nvSpPr>
          <p:spPr bwMode="auto">
            <a:xfrm flipH="1" flipV="1">
              <a:off x="2651125" y="1827213"/>
              <a:ext cx="457200" cy="265112"/>
            </a:xfrm>
            <a:prstGeom prst="line">
              <a:avLst/>
            </a:prstGeom>
            <a:noFill/>
            <a:ln w="19050">
              <a:solidFill>
                <a:schemeClr val="tx1"/>
              </a:solidFill>
              <a:round/>
              <a:headEnd/>
              <a:tailEnd/>
            </a:ln>
          </p:spPr>
          <p:txBody>
            <a:bodyPr anchor="ctr">
              <a:spAutoFit/>
            </a:bodyPr>
            <a:lstStyle/>
            <a:p>
              <a:endParaRPr lang="zh-CN" altLang="en-US" sz="2000"/>
            </a:p>
          </p:txBody>
        </p:sp>
        <p:sp>
          <p:nvSpPr>
            <p:cNvPr id="16" name="Text Box 17"/>
            <p:cNvSpPr txBox="1">
              <a:spLocks noChangeArrowheads="1"/>
            </p:cNvSpPr>
            <p:nvPr/>
          </p:nvSpPr>
          <p:spPr bwMode="auto">
            <a:xfrm>
              <a:off x="4339326" y="2212258"/>
              <a:ext cx="185948" cy="186263"/>
            </a:xfrm>
            <a:prstGeom prst="rect">
              <a:avLst/>
            </a:prstGeom>
            <a:noFill/>
            <a:ln w="19050">
              <a:noFill/>
              <a:miter lim="800000"/>
              <a:headEnd/>
              <a:tailEnd/>
            </a:ln>
          </p:spPr>
          <p:txBody>
            <a:bodyPr wrap="none" lIns="0" tIns="0" rIns="0" bIns="0">
              <a:spAutoFit/>
            </a:bodyPr>
            <a:lstStyle/>
            <a:p>
              <a:pPr algn="ctr">
                <a:lnSpc>
                  <a:spcPct val="90000"/>
                </a:lnSpc>
                <a:spcBef>
                  <a:spcPct val="50000"/>
                </a:spcBef>
              </a:pPr>
              <a:r>
                <a:rPr kumimoji="1" lang="en-US" altLang="zh-CN" sz="2000" b="1" i="1" dirty="0">
                  <a:latin typeface="Times New Roman" charset="0"/>
                  <a:ea typeface="宋体-方正超大字符集" pitchFamily="65" charset="-122"/>
                </a:rPr>
                <a:t>D</a:t>
              </a:r>
            </a:p>
          </p:txBody>
        </p:sp>
        <p:sp>
          <p:nvSpPr>
            <p:cNvPr id="17" name="Text Box 18"/>
            <p:cNvSpPr txBox="1">
              <a:spLocks noChangeArrowheads="1"/>
            </p:cNvSpPr>
            <p:nvPr/>
          </p:nvSpPr>
          <p:spPr bwMode="auto">
            <a:xfrm>
              <a:off x="4207617" y="2665413"/>
              <a:ext cx="503343" cy="186263"/>
            </a:xfrm>
            <a:prstGeom prst="rect">
              <a:avLst/>
            </a:prstGeom>
            <a:noFill/>
            <a:ln w="19050">
              <a:noFill/>
              <a:miter lim="800000"/>
              <a:headEnd/>
              <a:tailEnd/>
            </a:ln>
          </p:spPr>
          <p:txBody>
            <a:bodyPr wrap="none" lIns="0" tIns="0" rIns="0" bIns="0">
              <a:spAutoFit/>
            </a:bodyPr>
            <a:lstStyle/>
            <a:p>
              <a:pPr algn="ctr">
                <a:lnSpc>
                  <a:spcPct val="90000"/>
                </a:lnSpc>
                <a:spcBef>
                  <a:spcPct val="50000"/>
                </a:spcBef>
              </a:pPr>
              <a:r>
                <a:rPr kumimoji="1" lang="en-US" altLang="zh-CN" sz="2000" b="1" i="1">
                  <a:latin typeface="Times New Roman" charset="0"/>
                  <a:ea typeface="宋体-方正超大字符集" pitchFamily="65" charset="-122"/>
                </a:rPr>
                <a:t>C+D</a:t>
              </a:r>
            </a:p>
          </p:txBody>
        </p:sp>
        <p:sp>
          <p:nvSpPr>
            <p:cNvPr id="18" name="Text Box 19"/>
            <p:cNvSpPr txBox="1">
              <a:spLocks noChangeArrowheads="1"/>
            </p:cNvSpPr>
            <p:nvPr/>
          </p:nvSpPr>
          <p:spPr bwMode="auto">
            <a:xfrm>
              <a:off x="3243263" y="1855788"/>
              <a:ext cx="228600" cy="186263"/>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0</a:t>
              </a:r>
            </a:p>
          </p:txBody>
        </p:sp>
        <p:sp>
          <p:nvSpPr>
            <p:cNvPr id="19" name="Text Box 20"/>
            <p:cNvSpPr txBox="1">
              <a:spLocks noChangeArrowheads="1"/>
            </p:cNvSpPr>
            <p:nvPr/>
          </p:nvSpPr>
          <p:spPr bwMode="auto">
            <a:xfrm>
              <a:off x="4343400" y="1851026"/>
              <a:ext cx="228600" cy="186263"/>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1</a:t>
              </a:r>
            </a:p>
          </p:txBody>
        </p:sp>
        <p:sp>
          <p:nvSpPr>
            <p:cNvPr id="20" name="Text Box 21"/>
            <p:cNvSpPr txBox="1">
              <a:spLocks noChangeArrowheads="1"/>
            </p:cNvSpPr>
            <p:nvPr/>
          </p:nvSpPr>
          <p:spPr bwMode="auto">
            <a:xfrm>
              <a:off x="2884488" y="2244726"/>
              <a:ext cx="152400" cy="186263"/>
            </a:xfrm>
            <a:prstGeom prst="rect">
              <a:avLst/>
            </a:prstGeom>
            <a:noFill/>
            <a:ln w="19050">
              <a:noFill/>
              <a:miter lim="800000"/>
              <a:headEnd/>
              <a:tailEnd/>
            </a:ln>
          </p:spPr>
          <p:txBody>
            <a:bodyPr lIns="0" tIns="0" rIns="0" bIns="0">
              <a:spAutoFit/>
            </a:bodyPr>
            <a:lstStyle/>
            <a:p>
              <a:pPr algn="ctr">
                <a:lnSpc>
                  <a:spcPct val="90000"/>
                </a:lnSpc>
                <a:spcBef>
                  <a:spcPct val="50000"/>
                </a:spcBef>
              </a:pPr>
              <a:r>
                <a:rPr lang="en-US" altLang="zh-CN" sz="2000" b="1">
                  <a:solidFill>
                    <a:srgbClr val="FF3300"/>
                  </a:solidFill>
                  <a:ea typeface="宋体" pitchFamily="2" charset="-122"/>
                </a:rPr>
                <a:t>0</a:t>
              </a:r>
            </a:p>
          </p:txBody>
        </p:sp>
        <p:sp>
          <p:nvSpPr>
            <p:cNvPr id="21" name="Text Box 22"/>
            <p:cNvSpPr txBox="1">
              <a:spLocks noChangeArrowheads="1"/>
            </p:cNvSpPr>
            <p:nvPr/>
          </p:nvSpPr>
          <p:spPr bwMode="auto">
            <a:xfrm>
              <a:off x="2884488" y="2662238"/>
              <a:ext cx="152400" cy="186263"/>
            </a:xfrm>
            <a:prstGeom prst="rect">
              <a:avLst/>
            </a:prstGeom>
            <a:noFill/>
            <a:ln w="19050">
              <a:noFill/>
              <a:miter lim="800000"/>
              <a:headEnd/>
              <a:tailEnd/>
            </a:ln>
          </p:spPr>
          <p:txBody>
            <a:bodyPr lIns="0" tIns="0" rIns="0" bIns="0">
              <a:spAutoFit/>
            </a:bodyPr>
            <a:lstStyle/>
            <a:p>
              <a:pPr algn="ctr">
                <a:lnSpc>
                  <a:spcPct val="90000"/>
                </a:lnSpc>
                <a:spcBef>
                  <a:spcPct val="50000"/>
                </a:spcBef>
              </a:pPr>
              <a:r>
                <a:rPr lang="en-US" altLang="zh-CN" sz="2000" b="1">
                  <a:solidFill>
                    <a:srgbClr val="FF3300"/>
                  </a:solidFill>
                  <a:ea typeface="宋体" pitchFamily="2" charset="-122"/>
                </a:rPr>
                <a:t>1</a:t>
              </a:r>
            </a:p>
          </p:txBody>
        </p:sp>
        <p:sp>
          <p:nvSpPr>
            <p:cNvPr id="22" name="Text Box 23"/>
            <p:cNvSpPr txBox="1">
              <a:spLocks noChangeArrowheads="1"/>
            </p:cNvSpPr>
            <p:nvPr/>
          </p:nvSpPr>
          <p:spPr bwMode="auto">
            <a:xfrm>
              <a:off x="2803525" y="1700213"/>
              <a:ext cx="304800" cy="186263"/>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i="1">
                  <a:latin typeface="Times New Roman" charset="0"/>
                  <a:ea typeface="宋体-方正超大字符集" pitchFamily="65" charset="-122"/>
                </a:rPr>
                <a:t>A</a:t>
              </a:r>
            </a:p>
          </p:txBody>
        </p:sp>
        <p:sp>
          <p:nvSpPr>
            <p:cNvPr id="23" name="Text Box 24"/>
            <p:cNvSpPr txBox="1">
              <a:spLocks noChangeArrowheads="1"/>
            </p:cNvSpPr>
            <p:nvPr/>
          </p:nvSpPr>
          <p:spPr bwMode="auto">
            <a:xfrm>
              <a:off x="2681288" y="1984376"/>
              <a:ext cx="228600" cy="186263"/>
            </a:xfrm>
            <a:prstGeom prst="rect">
              <a:avLst/>
            </a:prstGeom>
            <a:noFill/>
            <a:ln w="19050">
              <a:noFill/>
              <a:miter lim="800000"/>
              <a:headEnd/>
              <a:tailEnd/>
            </a:ln>
          </p:spPr>
          <p:txBody>
            <a:bodyPr lIns="0" tIns="0" rIns="0" bIns="0">
              <a:spAutoFit/>
            </a:bodyPr>
            <a:lstStyle/>
            <a:p>
              <a:pPr algn="ctr">
                <a:lnSpc>
                  <a:spcPct val="90000"/>
                </a:lnSpc>
                <a:spcBef>
                  <a:spcPct val="50000"/>
                </a:spcBef>
              </a:pPr>
              <a:r>
                <a:rPr lang="en-US" altLang="zh-CN" sz="2000" b="1">
                  <a:solidFill>
                    <a:srgbClr val="FF3300"/>
                  </a:solidFill>
                  <a:ea typeface="宋体" pitchFamily="2" charset="-122"/>
                </a:rPr>
                <a:t>B</a:t>
              </a:r>
            </a:p>
          </p:txBody>
        </p:sp>
        <p:sp>
          <p:nvSpPr>
            <p:cNvPr id="24" name="Rectangle 25"/>
            <p:cNvSpPr>
              <a:spLocks noChangeArrowheads="1"/>
            </p:cNvSpPr>
            <p:nvPr/>
          </p:nvSpPr>
          <p:spPr bwMode="auto">
            <a:xfrm>
              <a:off x="3230563" y="2170114"/>
              <a:ext cx="542136" cy="269046"/>
            </a:xfrm>
            <a:prstGeom prst="rect">
              <a:avLst/>
            </a:prstGeom>
            <a:noFill/>
            <a:ln w="9525">
              <a:noFill/>
              <a:miter lim="800000"/>
              <a:headEnd/>
              <a:tailEnd/>
            </a:ln>
          </p:spPr>
          <p:txBody>
            <a:bodyPr wrap="none">
              <a:spAutoFit/>
            </a:bodyPr>
            <a:lstStyle/>
            <a:p>
              <a:pPr eaLnBrk="0" hangingPunct="0"/>
              <a:r>
                <a:rPr kumimoji="1" lang="en-US" altLang="zh-CN" sz="2000" b="1" i="1">
                  <a:latin typeface="Times New Roman" charset="0"/>
                  <a:ea typeface="宋体" pitchFamily="2" charset="-122"/>
                </a:rPr>
                <a:t>CD</a:t>
              </a:r>
            </a:p>
          </p:txBody>
        </p:sp>
        <p:sp>
          <p:nvSpPr>
            <p:cNvPr id="25" name="Line 26"/>
            <p:cNvSpPr>
              <a:spLocks noChangeShapeType="1"/>
            </p:cNvSpPr>
            <p:nvPr/>
          </p:nvSpPr>
          <p:spPr bwMode="auto">
            <a:xfrm>
              <a:off x="3341688" y="2214563"/>
              <a:ext cx="152400" cy="0"/>
            </a:xfrm>
            <a:prstGeom prst="line">
              <a:avLst/>
            </a:prstGeom>
            <a:noFill/>
            <a:ln w="19050">
              <a:solidFill>
                <a:schemeClr val="tx1"/>
              </a:solidFill>
              <a:round/>
              <a:headEnd/>
              <a:tailEnd/>
            </a:ln>
          </p:spPr>
          <p:txBody>
            <a:bodyPr>
              <a:spAutoFit/>
            </a:bodyPr>
            <a:lstStyle/>
            <a:p>
              <a:endParaRPr lang="zh-CN" altLang="en-US" sz="2000"/>
            </a:p>
          </p:txBody>
        </p:sp>
        <p:sp>
          <p:nvSpPr>
            <p:cNvPr id="26" name="Text Box 27"/>
            <p:cNvSpPr txBox="1">
              <a:spLocks noChangeArrowheads="1"/>
            </p:cNvSpPr>
            <p:nvPr/>
          </p:nvSpPr>
          <p:spPr bwMode="auto">
            <a:xfrm>
              <a:off x="3270992" y="2665413"/>
              <a:ext cx="503343" cy="186263"/>
            </a:xfrm>
            <a:prstGeom prst="rect">
              <a:avLst/>
            </a:prstGeom>
            <a:noFill/>
            <a:ln w="19050">
              <a:noFill/>
              <a:miter lim="800000"/>
              <a:headEnd/>
              <a:tailEnd/>
            </a:ln>
          </p:spPr>
          <p:txBody>
            <a:bodyPr wrap="none" lIns="0" tIns="0" rIns="0" bIns="0">
              <a:spAutoFit/>
            </a:bodyPr>
            <a:lstStyle/>
            <a:p>
              <a:pPr algn="ctr">
                <a:lnSpc>
                  <a:spcPct val="90000"/>
                </a:lnSpc>
                <a:spcBef>
                  <a:spcPct val="50000"/>
                </a:spcBef>
              </a:pPr>
              <a:r>
                <a:rPr kumimoji="1" lang="en-US" altLang="zh-CN" sz="2000" b="1" i="1">
                  <a:latin typeface="Times New Roman" charset="0"/>
                  <a:ea typeface="宋体-方正超大字符集" pitchFamily="65" charset="-122"/>
                </a:rPr>
                <a:t>C+D</a:t>
              </a:r>
            </a:p>
          </p:txBody>
        </p:sp>
        <p:sp>
          <p:nvSpPr>
            <p:cNvPr id="27" name="Line 28"/>
            <p:cNvSpPr>
              <a:spLocks noChangeShapeType="1"/>
            </p:cNvSpPr>
            <p:nvPr/>
          </p:nvSpPr>
          <p:spPr bwMode="auto">
            <a:xfrm>
              <a:off x="4513263" y="2625725"/>
              <a:ext cx="152400" cy="0"/>
            </a:xfrm>
            <a:prstGeom prst="line">
              <a:avLst/>
            </a:prstGeom>
            <a:noFill/>
            <a:ln w="19050">
              <a:solidFill>
                <a:schemeClr val="tx1"/>
              </a:solidFill>
              <a:round/>
              <a:headEnd/>
              <a:tailEnd/>
            </a:ln>
          </p:spPr>
          <p:txBody>
            <a:bodyPr>
              <a:spAutoFit/>
            </a:bodyPr>
            <a:lstStyle/>
            <a:p>
              <a:endParaRPr lang="zh-CN" altLang="en-US" sz="2000"/>
            </a:p>
          </p:txBody>
        </p:sp>
        <p:sp>
          <p:nvSpPr>
            <p:cNvPr id="28" name="Line 29"/>
            <p:cNvSpPr>
              <a:spLocks noChangeShapeType="1"/>
            </p:cNvSpPr>
            <p:nvPr/>
          </p:nvSpPr>
          <p:spPr bwMode="auto">
            <a:xfrm>
              <a:off x="4276725" y="2632075"/>
              <a:ext cx="152400" cy="0"/>
            </a:xfrm>
            <a:prstGeom prst="line">
              <a:avLst/>
            </a:prstGeom>
            <a:noFill/>
            <a:ln w="19050">
              <a:solidFill>
                <a:schemeClr val="tx1"/>
              </a:solidFill>
              <a:round/>
              <a:headEnd/>
              <a:tailEnd/>
            </a:ln>
          </p:spPr>
          <p:txBody>
            <a:bodyPr>
              <a:spAutoFit/>
            </a:bodyPr>
            <a:lstStyle/>
            <a:p>
              <a:endParaRPr lang="zh-CN" altLang="en-US" sz="2000"/>
            </a:p>
          </p:txBody>
        </p:sp>
      </p:grpSp>
      <p:grpSp>
        <p:nvGrpSpPr>
          <p:cNvPr id="3" name="组合 2">
            <a:extLst>
              <a:ext uri="{FF2B5EF4-FFF2-40B4-BE49-F238E27FC236}">
                <a16:creationId xmlns:a16="http://schemas.microsoft.com/office/drawing/2014/main" id="{32B245F1-9A70-4D9F-BDD0-3E1773B14074}"/>
              </a:ext>
            </a:extLst>
          </p:cNvPr>
          <p:cNvGrpSpPr/>
          <p:nvPr/>
        </p:nvGrpSpPr>
        <p:grpSpPr>
          <a:xfrm>
            <a:off x="5933202" y="2467174"/>
            <a:ext cx="4582389" cy="2065841"/>
            <a:chOff x="5933202" y="2955439"/>
            <a:chExt cx="3689351" cy="1606872"/>
          </a:xfrm>
        </p:grpSpPr>
        <p:sp>
          <p:nvSpPr>
            <p:cNvPr id="5" name="Rectangle 6"/>
            <p:cNvSpPr>
              <a:spLocks noChangeArrowheads="1"/>
            </p:cNvSpPr>
            <p:nvPr/>
          </p:nvSpPr>
          <p:spPr bwMode="auto">
            <a:xfrm>
              <a:off x="6264990" y="3250338"/>
              <a:ext cx="3357563" cy="470276"/>
            </a:xfrm>
            <a:prstGeom prst="rect">
              <a:avLst/>
            </a:prstGeom>
            <a:noFill/>
            <a:ln w="19050">
              <a:solidFill>
                <a:schemeClr val="tx1"/>
              </a:solidFill>
              <a:miter lim="800000"/>
              <a:headEnd/>
              <a:tailEnd/>
            </a:ln>
          </p:spPr>
          <p:txBody>
            <a:bodyPr anchor="ctr">
              <a:noAutofit/>
            </a:bodyPr>
            <a:lstStyle/>
            <a:p>
              <a:endParaRPr lang="zh-CN" altLang="en-US" sz="2000"/>
            </a:p>
          </p:txBody>
        </p:sp>
        <p:sp>
          <p:nvSpPr>
            <p:cNvPr id="6" name="Line 7"/>
            <p:cNvSpPr>
              <a:spLocks noChangeShapeType="1"/>
            </p:cNvSpPr>
            <p:nvPr/>
          </p:nvSpPr>
          <p:spPr bwMode="auto">
            <a:xfrm>
              <a:off x="7958852" y="3257063"/>
              <a:ext cx="0" cy="457200"/>
            </a:xfrm>
            <a:prstGeom prst="line">
              <a:avLst/>
            </a:prstGeom>
            <a:noFill/>
            <a:ln w="19050">
              <a:solidFill>
                <a:schemeClr val="tx1"/>
              </a:solidFill>
              <a:round/>
              <a:headEnd/>
              <a:tailEnd/>
            </a:ln>
          </p:spPr>
          <p:txBody>
            <a:bodyPr anchor="ctr">
              <a:spAutoFit/>
            </a:bodyPr>
            <a:lstStyle/>
            <a:p>
              <a:endParaRPr lang="zh-CN" altLang="en-US" sz="2000"/>
            </a:p>
          </p:txBody>
        </p:sp>
        <p:sp>
          <p:nvSpPr>
            <p:cNvPr id="7" name="Text Box 8"/>
            <p:cNvSpPr txBox="1">
              <a:spLocks noChangeArrowheads="1"/>
            </p:cNvSpPr>
            <p:nvPr/>
          </p:nvSpPr>
          <p:spPr bwMode="auto">
            <a:xfrm>
              <a:off x="6628527" y="2955439"/>
              <a:ext cx="228600" cy="220663"/>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0</a:t>
              </a:r>
            </a:p>
          </p:txBody>
        </p:sp>
        <p:sp>
          <p:nvSpPr>
            <p:cNvPr id="8" name="Text Box 9"/>
            <p:cNvSpPr txBox="1">
              <a:spLocks noChangeArrowheads="1"/>
            </p:cNvSpPr>
            <p:nvPr/>
          </p:nvSpPr>
          <p:spPr bwMode="auto">
            <a:xfrm>
              <a:off x="8449389" y="2955439"/>
              <a:ext cx="228600" cy="220663"/>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a:latin typeface="Times New Roman" charset="0"/>
                  <a:ea typeface="宋体-方正超大字符集" pitchFamily="65" charset="-122"/>
                </a:rPr>
                <a:t>1</a:t>
              </a:r>
            </a:p>
          </p:txBody>
        </p:sp>
        <p:sp>
          <p:nvSpPr>
            <p:cNvPr id="9" name="Text Box 10"/>
            <p:cNvSpPr txBox="1">
              <a:spLocks noChangeArrowheads="1"/>
            </p:cNvSpPr>
            <p:nvPr/>
          </p:nvSpPr>
          <p:spPr bwMode="auto">
            <a:xfrm>
              <a:off x="5933202" y="3404701"/>
              <a:ext cx="304800" cy="220662"/>
            </a:xfrm>
            <a:prstGeom prst="rect">
              <a:avLst/>
            </a:prstGeom>
            <a:noFill/>
            <a:ln w="19050">
              <a:noFill/>
              <a:miter lim="800000"/>
              <a:headEnd/>
              <a:tailEnd/>
            </a:ln>
          </p:spPr>
          <p:txBody>
            <a:bodyPr lIns="0" tIns="0" rIns="0" bIns="0">
              <a:spAutoFit/>
            </a:bodyPr>
            <a:lstStyle/>
            <a:p>
              <a:pPr algn="ctr">
                <a:lnSpc>
                  <a:spcPct val="90000"/>
                </a:lnSpc>
                <a:spcBef>
                  <a:spcPct val="50000"/>
                </a:spcBef>
              </a:pPr>
              <a:r>
                <a:rPr kumimoji="1" lang="en-US" altLang="zh-CN" sz="2000" b="1" i="1">
                  <a:latin typeface="Times New Roman" charset="0"/>
                  <a:ea typeface="宋体-方正超大字符集" pitchFamily="65" charset="-122"/>
                </a:rPr>
                <a:t>A</a:t>
              </a:r>
            </a:p>
          </p:txBody>
        </p:sp>
        <p:graphicFrame>
          <p:nvGraphicFramePr>
            <p:cNvPr id="10" name="Object 11"/>
            <p:cNvGraphicFramePr>
              <a:graphicFrameLocks noChangeAspect="1"/>
            </p:cNvGraphicFramePr>
            <p:nvPr>
              <p:extLst>
                <p:ext uri="{D42A27DB-BD31-4B8C-83A1-F6EECF244321}">
                  <p14:modId xmlns:p14="http://schemas.microsoft.com/office/powerpoint/2010/main" val="876593617"/>
                </p:ext>
              </p:extLst>
            </p:nvPr>
          </p:nvGraphicFramePr>
          <p:xfrm>
            <a:off x="7958852" y="3306277"/>
            <a:ext cx="1574800" cy="352425"/>
          </p:xfrm>
          <a:graphic>
            <a:graphicData uri="http://schemas.openxmlformats.org/presentationml/2006/ole">
              <mc:AlternateContent xmlns:mc="http://schemas.openxmlformats.org/markup-compatibility/2006">
                <mc:Choice xmlns:v="urn:schemas-microsoft-com:vml" Requires="v">
                  <p:oleObj name="公式" r:id="rId2" imgW="965160" imgH="215640" progId="Equations">
                    <p:embed/>
                  </p:oleObj>
                </mc:Choice>
                <mc:Fallback>
                  <p:oleObj name="公式" r:id="rId2" imgW="965160" imgH="215640" progId="Equations">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8852" y="3306277"/>
                          <a:ext cx="15748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335177296"/>
                </p:ext>
              </p:extLst>
            </p:nvPr>
          </p:nvGraphicFramePr>
          <p:xfrm>
            <a:off x="6287214" y="3307863"/>
            <a:ext cx="1625600" cy="330200"/>
          </p:xfrm>
          <a:graphic>
            <a:graphicData uri="http://schemas.openxmlformats.org/presentationml/2006/ole">
              <mc:AlternateContent xmlns:mc="http://schemas.openxmlformats.org/markup-compatibility/2006">
                <mc:Choice xmlns:v="urn:schemas-microsoft-com:vml" Requires="v">
                  <p:oleObj name="公式" r:id="rId4" imgW="1066680" imgH="215640" progId="Equations">
                    <p:embed/>
                  </p:oleObj>
                </mc:Choice>
                <mc:Fallback>
                  <p:oleObj name="公式" r:id="rId4" imgW="1066680" imgH="215640" progId="Equations">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7214" y="3307863"/>
                          <a:ext cx="16256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Text Box 74"/>
            <p:cNvSpPr txBox="1">
              <a:spLocks noChangeArrowheads="1"/>
            </p:cNvSpPr>
            <p:nvPr/>
          </p:nvSpPr>
          <p:spPr bwMode="auto">
            <a:xfrm>
              <a:off x="7223839" y="4203214"/>
              <a:ext cx="1377950" cy="359097"/>
            </a:xfrm>
            <a:prstGeom prst="rect">
              <a:avLst/>
            </a:prstGeom>
            <a:noFill/>
            <a:ln w="9525">
              <a:noFill/>
              <a:miter lim="800000"/>
              <a:headEnd/>
              <a:tailEnd/>
            </a:ln>
          </p:spPr>
          <p:txBody>
            <a:bodyPr wrap="square">
              <a:spAutoFit/>
            </a:bodyPr>
            <a:lstStyle/>
            <a:p>
              <a:pPr eaLnBrk="0" hangingPunct="0">
                <a:spcBef>
                  <a:spcPct val="50000"/>
                </a:spcBef>
              </a:pPr>
              <a:r>
                <a:rPr lang="en-US" altLang="zh-CN" b="1" dirty="0">
                  <a:latin typeface="Times New Roman" charset="0"/>
                  <a:ea typeface="宋体" pitchFamily="2" charset="-122"/>
                </a:rPr>
                <a:t>1-input</a:t>
              </a:r>
              <a:endParaRPr lang="zh-CN" altLang="en-US" b="1" dirty="0">
                <a:latin typeface="Times New Roman" charset="0"/>
                <a:ea typeface="宋体" pitchFamily="2"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9"/>
          <p:cNvSpPr>
            <a:spLocks noChangeArrowheads="1"/>
          </p:cNvSpPr>
          <p:nvPr/>
        </p:nvSpPr>
        <p:spPr bwMode="auto">
          <a:xfrm>
            <a:off x="1600200" y="609600"/>
            <a:ext cx="7434856"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dirty="0">
                <a:solidFill>
                  <a:srgbClr val="FFFF99"/>
                </a:solidFill>
                <a:ea typeface="宋体" charset="-122"/>
              </a:rPr>
              <a:t>n-bit Combinational Adders</a:t>
            </a:r>
            <a:r>
              <a:rPr lang="zh-CN" altLang="en-US" sz="3200" dirty="0">
                <a:solidFill>
                  <a:srgbClr val="FFFF99"/>
                </a:solidFill>
                <a:ea typeface="宋体" charset="-122"/>
              </a:rPr>
              <a:t>（</a:t>
            </a:r>
            <a:r>
              <a:rPr lang="en-US" altLang="zh-CN" sz="3200" dirty="0">
                <a:solidFill>
                  <a:srgbClr val="FFFF99"/>
                </a:solidFill>
                <a:ea typeface="宋体" charset="-122"/>
              </a:rPr>
              <a:t>n</a:t>
            </a:r>
            <a:r>
              <a:rPr lang="zh-CN" altLang="en-US" sz="3200" dirty="0">
                <a:solidFill>
                  <a:srgbClr val="FFFF99"/>
                </a:solidFill>
                <a:ea typeface="宋体" charset="-122"/>
              </a:rPr>
              <a:t>位加法器）</a:t>
            </a:r>
            <a:endParaRPr lang="en-US" altLang="zh-CN" sz="3200" dirty="0">
              <a:solidFill>
                <a:srgbClr val="FFFF99"/>
              </a:solidFill>
              <a:ea typeface="宋体" charset="-122"/>
            </a:endParaRPr>
          </a:p>
        </p:txBody>
      </p:sp>
      <p:sp>
        <p:nvSpPr>
          <p:cNvPr id="10245" name="Rectangle 3"/>
          <p:cNvSpPr txBox="1">
            <a:spLocks noChangeArrowheads="1"/>
          </p:cNvSpPr>
          <p:nvPr/>
        </p:nvSpPr>
        <p:spPr bwMode="auto">
          <a:xfrm>
            <a:off x="685800" y="1371600"/>
            <a:ext cx="10591800" cy="5257800"/>
          </a:xfrm>
          <a:prstGeom prst="rect">
            <a:avLst/>
          </a:prstGeom>
          <a:solidFill>
            <a:schemeClr val="bg1"/>
          </a:solidFill>
          <a:ln w="28575">
            <a:solidFill>
              <a:srgbClr val="9999FF"/>
            </a:solidFill>
            <a:miter lim="800000"/>
            <a:headEnd/>
            <a:tailEnd/>
          </a:ln>
        </p:spPr>
        <p:txBody>
          <a:bodyPr/>
          <a:lstStyle/>
          <a:p>
            <a:pPr marL="342900" indent="-342900">
              <a:lnSpc>
                <a:spcPct val="150000"/>
              </a:lnSpc>
              <a:spcBef>
                <a:spcPts val="0"/>
              </a:spcBef>
              <a:buClr>
                <a:schemeClr val="tx2"/>
              </a:buClr>
              <a:buFontTx/>
              <a:buChar char="•"/>
            </a:pPr>
            <a:r>
              <a:rPr lang="en-US" altLang="zh-CN" sz="2800" b="1" dirty="0">
                <a:latin typeface="Arial" charset="0"/>
                <a:ea typeface="宋体" charset="-122"/>
              </a:rPr>
              <a:t>Perform </a:t>
            </a:r>
            <a:r>
              <a:rPr lang="en-US" altLang="zh-CN" sz="2800" b="1" i="1" dirty="0">
                <a:latin typeface="Arial" charset="0"/>
                <a:ea typeface="宋体" charset="-122"/>
              </a:rPr>
              <a:t>parallel </a:t>
            </a:r>
            <a:r>
              <a:rPr lang="en-US" altLang="zh-CN" sz="2800" b="1" dirty="0">
                <a:latin typeface="Arial" charset="0"/>
                <a:ea typeface="宋体" charset="-122"/>
              </a:rPr>
              <a:t>multi-bit addition</a:t>
            </a:r>
          </a:p>
          <a:p>
            <a:pPr marL="800100" lvl="1" indent="-342900">
              <a:lnSpc>
                <a:spcPct val="150000"/>
              </a:lnSpc>
              <a:spcBef>
                <a:spcPts val="0"/>
              </a:spcBef>
              <a:buClr>
                <a:schemeClr val="tx2"/>
              </a:buClr>
              <a:buFontTx/>
              <a:buChar char="•"/>
            </a:pPr>
            <a:r>
              <a:rPr lang="en-US" altLang="zh-CN" sz="2800" b="1" dirty="0">
                <a:solidFill>
                  <a:srgbClr val="FF0000"/>
                </a:solidFill>
                <a:latin typeface="Arial" charset="0"/>
                <a:ea typeface="宋体" charset="-122"/>
              </a:rPr>
              <a:t>Parallel Adders </a:t>
            </a:r>
            <a:r>
              <a:rPr lang="en-US" altLang="zh-CN" sz="2800" b="1" dirty="0">
                <a:latin typeface="Arial" charset="0"/>
                <a:ea typeface="宋体" charset="-122"/>
              </a:rPr>
              <a:t>(</a:t>
            </a:r>
            <a:r>
              <a:rPr lang="zh-CN" altLang="en-US" sz="2800" b="1" dirty="0">
                <a:latin typeface="Arial" charset="0"/>
                <a:ea typeface="宋体" charset="-122"/>
              </a:rPr>
              <a:t>并行加法器，</a:t>
            </a:r>
            <a:r>
              <a:rPr lang="en-US" altLang="zh-CN" sz="2800" b="1" dirty="0">
                <a:latin typeface="Arial" charset="0"/>
                <a:ea typeface="宋体" charset="-122"/>
              </a:rPr>
              <a:t>also called </a:t>
            </a:r>
            <a:r>
              <a:rPr lang="en-US" altLang="zh-CN" sz="2800" b="1" dirty="0">
                <a:solidFill>
                  <a:srgbClr val="FF0000"/>
                </a:solidFill>
                <a:latin typeface="Arial" charset="0"/>
                <a:ea typeface="宋体" charset="-122"/>
              </a:rPr>
              <a:t>Ripple Carry Adder</a:t>
            </a:r>
            <a:r>
              <a:rPr lang="zh-CN" altLang="en-US" sz="2800" b="1" dirty="0">
                <a:latin typeface="Arial" charset="0"/>
                <a:ea typeface="宋体" charset="-122"/>
              </a:rPr>
              <a:t>，脉动进位加法器</a:t>
            </a:r>
            <a:r>
              <a:rPr lang="en-US" altLang="zh-CN" sz="2800" b="1" dirty="0">
                <a:latin typeface="Arial" charset="0"/>
                <a:ea typeface="宋体" charset="-122"/>
              </a:rPr>
              <a:t> )</a:t>
            </a:r>
          </a:p>
          <a:p>
            <a:pPr marL="1200150" lvl="2" indent="-285750">
              <a:lnSpc>
                <a:spcPct val="150000"/>
              </a:lnSpc>
              <a:spcBef>
                <a:spcPts val="0"/>
              </a:spcBef>
              <a:buClr>
                <a:schemeClr val="tx2"/>
              </a:buClr>
              <a:buFontTx/>
              <a:buChar char="–"/>
            </a:pPr>
            <a:r>
              <a:rPr lang="en-US" altLang="zh-CN" sz="2800" b="1" dirty="0">
                <a:latin typeface="Arial" charset="0"/>
                <a:ea typeface="宋体" charset="-122"/>
              </a:rPr>
              <a:t>Simple design</a:t>
            </a:r>
          </a:p>
          <a:p>
            <a:pPr marL="1200150" lvl="2" indent="-285750">
              <a:lnSpc>
                <a:spcPct val="150000"/>
              </a:lnSpc>
              <a:spcBef>
                <a:spcPts val="0"/>
              </a:spcBef>
              <a:buClr>
                <a:schemeClr val="tx2"/>
              </a:buClr>
              <a:buFontTx/>
              <a:buChar char="–"/>
            </a:pPr>
            <a:r>
              <a:rPr lang="en-US" altLang="zh-CN" sz="2800" b="1" dirty="0">
                <a:latin typeface="Arial" charset="0"/>
                <a:ea typeface="宋体" charset="-122"/>
              </a:rPr>
              <a:t>Time consuming. </a:t>
            </a:r>
          </a:p>
          <a:p>
            <a:pPr marL="800100" lvl="1" indent="-342900">
              <a:lnSpc>
                <a:spcPct val="150000"/>
              </a:lnSpc>
              <a:spcBef>
                <a:spcPts val="0"/>
              </a:spcBef>
              <a:buClr>
                <a:schemeClr val="tx2"/>
              </a:buClr>
              <a:buFontTx/>
              <a:buChar char="•"/>
            </a:pPr>
            <a:r>
              <a:rPr lang="en-US" altLang="zh-CN" sz="2800" b="1" dirty="0">
                <a:solidFill>
                  <a:srgbClr val="FF0000"/>
                </a:solidFill>
                <a:latin typeface="Arial" charset="0"/>
                <a:ea typeface="宋体" charset="-122"/>
              </a:rPr>
              <a:t>Carry Look ahead Adder </a:t>
            </a:r>
            <a:r>
              <a:rPr lang="en-US" altLang="zh-CN" sz="2800" b="1" dirty="0">
                <a:latin typeface="Arial" charset="0"/>
                <a:ea typeface="宋体" charset="-122"/>
              </a:rPr>
              <a:t>(</a:t>
            </a:r>
            <a:r>
              <a:rPr lang="zh-CN" altLang="en-US" sz="2800" b="1" dirty="0">
                <a:latin typeface="Arial" charset="0"/>
                <a:ea typeface="宋体" charset="-122"/>
              </a:rPr>
              <a:t>先行进位加法器</a:t>
            </a:r>
            <a:r>
              <a:rPr lang="en-US" altLang="zh-CN" sz="2800" b="1" dirty="0">
                <a:latin typeface="Arial" charset="0"/>
                <a:ea typeface="宋体" charset="-122"/>
              </a:rPr>
              <a:t>)</a:t>
            </a:r>
          </a:p>
          <a:p>
            <a:pPr marL="1200150" lvl="2" indent="-285750">
              <a:lnSpc>
                <a:spcPct val="150000"/>
              </a:lnSpc>
              <a:spcBef>
                <a:spcPts val="0"/>
              </a:spcBef>
              <a:buClr>
                <a:schemeClr val="tx2"/>
              </a:buClr>
              <a:buFontTx/>
              <a:buChar char="–"/>
            </a:pPr>
            <a:r>
              <a:rPr lang="en-US" altLang="zh-CN" sz="2800" b="1" dirty="0">
                <a:latin typeface="Arial" charset="0"/>
                <a:ea typeface="宋体" charset="-122"/>
              </a:rPr>
              <a:t>More complex than Parallel Adders </a:t>
            </a:r>
          </a:p>
          <a:p>
            <a:pPr marL="1200150" lvl="2" indent="-285750">
              <a:lnSpc>
                <a:spcPct val="150000"/>
              </a:lnSpc>
              <a:spcBef>
                <a:spcPts val="0"/>
              </a:spcBef>
              <a:buClr>
                <a:schemeClr val="tx2"/>
              </a:buClr>
              <a:buFontTx/>
              <a:buChar char="–"/>
            </a:pPr>
            <a:r>
              <a:rPr lang="en-US" altLang="zh-CN" sz="2800" b="1" dirty="0">
                <a:latin typeface="Arial" charset="0"/>
                <a:ea typeface="宋体" charset="-122"/>
              </a:rPr>
              <a:t>Reduces circuit delay</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143000" y="424343"/>
            <a:ext cx="9753595" cy="1143000"/>
          </a:xfrm>
          <a:solidFill>
            <a:schemeClr val="bg1"/>
          </a:solidFill>
          <a:ln w="28575">
            <a:solidFill>
              <a:srgbClr val="9999FF"/>
            </a:solidFill>
          </a:ln>
        </p:spPr>
        <p:txBody>
          <a:bodyPr/>
          <a:lstStyle/>
          <a:p>
            <a:pPr>
              <a:lnSpc>
                <a:spcPct val="120000"/>
              </a:lnSpc>
              <a:spcBef>
                <a:spcPts val="0"/>
              </a:spcBef>
            </a:pPr>
            <a:r>
              <a:rPr lang="en-US" altLang="zh-CN" sz="2800" b="1" dirty="0">
                <a:ea typeface="宋体" panose="02010600030101010101" pitchFamily="2" charset="-122"/>
              </a:rPr>
              <a:t>E.g. Using an 4-1 multiplexer to realize the Boolean function  </a:t>
            </a:r>
            <a:r>
              <a:rPr lang="en-US" altLang="zh-CN" sz="2800" b="1" dirty="0"/>
              <a:t>F=</a:t>
            </a:r>
            <a:r>
              <a:rPr lang="en-US" altLang="zh-CN" sz="2800" b="1" dirty="0" err="1"/>
              <a:t>f</a:t>
            </a:r>
            <a:r>
              <a:rPr lang="en-US" altLang="zh-CN" sz="2800" b="1" dirty="0"/>
              <a:t>(</a:t>
            </a:r>
            <a:r>
              <a:rPr lang="en-US" altLang="zh-CN" sz="2800" b="1" dirty="0" err="1"/>
              <a:t>x,y,z</a:t>
            </a:r>
            <a:r>
              <a:rPr lang="en-US" altLang="zh-CN" sz="2800" b="1" dirty="0"/>
              <a:t>)=∑(1,2,4,5,7)</a:t>
            </a:r>
            <a:endParaRPr lang="zh-CN" altLang="en-US" sz="2800" b="1" dirty="0"/>
          </a:p>
        </p:txBody>
      </p:sp>
      <p:grpSp>
        <p:nvGrpSpPr>
          <p:cNvPr id="5" name="Group 5"/>
          <p:cNvGrpSpPr>
            <a:grpSpLocks/>
          </p:cNvGrpSpPr>
          <p:nvPr/>
        </p:nvGrpSpPr>
        <p:grpSpPr bwMode="auto">
          <a:xfrm>
            <a:off x="2209801" y="1905001"/>
            <a:ext cx="3375025" cy="1655763"/>
            <a:chOff x="469" y="1196"/>
            <a:chExt cx="2496" cy="1406"/>
          </a:xfrm>
        </p:grpSpPr>
        <p:sp>
          <p:nvSpPr>
            <p:cNvPr id="6" name="Rectangle 6"/>
            <p:cNvSpPr>
              <a:spLocks noChangeArrowheads="1"/>
            </p:cNvSpPr>
            <p:nvPr/>
          </p:nvSpPr>
          <p:spPr bwMode="auto">
            <a:xfrm>
              <a:off x="1952" y="1714"/>
              <a:ext cx="330" cy="816"/>
            </a:xfrm>
            <a:prstGeom prst="rect">
              <a:avLst/>
            </a:prstGeom>
            <a:noFill/>
            <a:ln w="25400">
              <a:solidFill>
                <a:srgbClr val="FF0000"/>
              </a:solidFill>
              <a:prstDash val="dash"/>
              <a:miter lim="800000"/>
              <a:headEnd/>
              <a:tailEnd/>
            </a:ln>
          </p:spPr>
          <p:txBody>
            <a:bodyPr wrap="none" anchor="ctr"/>
            <a:lstStyle/>
            <a:p>
              <a:endParaRPr lang="zh-CN" altLang="en-US" sz="2000"/>
            </a:p>
          </p:txBody>
        </p:sp>
        <p:sp>
          <p:nvSpPr>
            <p:cNvPr id="7" name="Rectangle 7"/>
            <p:cNvSpPr>
              <a:spLocks noChangeArrowheads="1"/>
            </p:cNvSpPr>
            <p:nvPr/>
          </p:nvSpPr>
          <p:spPr bwMode="auto">
            <a:xfrm>
              <a:off x="1414" y="1707"/>
              <a:ext cx="330" cy="816"/>
            </a:xfrm>
            <a:prstGeom prst="rect">
              <a:avLst/>
            </a:prstGeom>
            <a:noFill/>
            <a:ln w="25400">
              <a:solidFill>
                <a:srgbClr val="FF0000"/>
              </a:solidFill>
              <a:prstDash val="dash"/>
              <a:miter lim="800000"/>
              <a:headEnd/>
              <a:tailEnd/>
            </a:ln>
          </p:spPr>
          <p:txBody>
            <a:bodyPr wrap="none" anchor="ctr"/>
            <a:lstStyle/>
            <a:p>
              <a:endParaRPr lang="zh-CN" altLang="en-US" sz="2000"/>
            </a:p>
          </p:txBody>
        </p:sp>
        <p:sp>
          <p:nvSpPr>
            <p:cNvPr id="8" name="Rectangle 8"/>
            <p:cNvSpPr>
              <a:spLocks noChangeArrowheads="1"/>
            </p:cNvSpPr>
            <p:nvPr/>
          </p:nvSpPr>
          <p:spPr bwMode="auto">
            <a:xfrm>
              <a:off x="2525" y="1695"/>
              <a:ext cx="330" cy="816"/>
            </a:xfrm>
            <a:prstGeom prst="rect">
              <a:avLst/>
            </a:prstGeom>
            <a:noFill/>
            <a:ln w="25400">
              <a:solidFill>
                <a:srgbClr val="FF0000"/>
              </a:solidFill>
              <a:prstDash val="dash"/>
              <a:miter lim="800000"/>
              <a:headEnd/>
              <a:tailEnd/>
            </a:ln>
          </p:spPr>
          <p:txBody>
            <a:bodyPr wrap="none" anchor="ctr"/>
            <a:lstStyle/>
            <a:p>
              <a:endParaRPr lang="zh-CN" altLang="en-US" sz="2000"/>
            </a:p>
          </p:txBody>
        </p:sp>
        <p:sp>
          <p:nvSpPr>
            <p:cNvPr id="9" name="Rectangle 9"/>
            <p:cNvSpPr>
              <a:spLocks noChangeArrowheads="1"/>
            </p:cNvSpPr>
            <p:nvPr/>
          </p:nvSpPr>
          <p:spPr bwMode="auto">
            <a:xfrm>
              <a:off x="836" y="1695"/>
              <a:ext cx="330" cy="816"/>
            </a:xfrm>
            <a:prstGeom prst="rect">
              <a:avLst/>
            </a:prstGeom>
            <a:noFill/>
            <a:ln w="25400">
              <a:solidFill>
                <a:srgbClr val="FF0000"/>
              </a:solidFill>
              <a:prstDash val="dash"/>
              <a:miter lim="800000"/>
              <a:headEnd/>
              <a:tailEnd/>
            </a:ln>
          </p:spPr>
          <p:txBody>
            <a:bodyPr wrap="none" anchor="ctr"/>
            <a:lstStyle/>
            <a:p>
              <a:endParaRPr lang="zh-CN" altLang="en-US" sz="2000"/>
            </a:p>
          </p:txBody>
        </p:sp>
        <p:sp>
          <p:nvSpPr>
            <p:cNvPr id="10" name="Line 10"/>
            <p:cNvSpPr>
              <a:spLocks noChangeShapeType="1"/>
            </p:cNvSpPr>
            <p:nvPr/>
          </p:nvSpPr>
          <p:spPr bwMode="auto">
            <a:xfrm>
              <a:off x="762" y="1604"/>
              <a:ext cx="0" cy="998"/>
            </a:xfrm>
            <a:prstGeom prst="line">
              <a:avLst/>
            </a:prstGeom>
            <a:noFill/>
            <a:ln w="9525">
              <a:solidFill>
                <a:srgbClr val="000000"/>
              </a:solidFill>
              <a:round/>
              <a:headEnd/>
              <a:tailEnd/>
            </a:ln>
          </p:spPr>
          <p:txBody>
            <a:bodyPr/>
            <a:lstStyle/>
            <a:p>
              <a:endParaRPr lang="zh-CN" altLang="en-US" sz="2000"/>
            </a:p>
          </p:txBody>
        </p:sp>
        <p:sp>
          <p:nvSpPr>
            <p:cNvPr id="11" name="Line 11"/>
            <p:cNvSpPr>
              <a:spLocks noChangeShapeType="1"/>
            </p:cNvSpPr>
            <p:nvPr/>
          </p:nvSpPr>
          <p:spPr bwMode="auto">
            <a:xfrm>
              <a:off x="762" y="1604"/>
              <a:ext cx="2203" cy="0"/>
            </a:xfrm>
            <a:prstGeom prst="line">
              <a:avLst/>
            </a:prstGeom>
            <a:noFill/>
            <a:ln w="9525">
              <a:solidFill>
                <a:srgbClr val="000000"/>
              </a:solidFill>
              <a:round/>
              <a:headEnd/>
              <a:tailEnd/>
            </a:ln>
          </p:spPr>
          <p:txBody>
            <a:bodyPr/>
            <a:lstStyle/>
            <a:p>
              <a:endParaRPr lang="zh-CN" altLang="en-US" sz="2000"/>
            </a:p>
          </p:txBody>
        </p:sp>
        <p:sp>
          <p:nvSpPr>
            <p:cNvPr id="12" name="Line 12"/>
            <p:cNvSpPr>
              <a:spLocks noChangeShapeType="1"/>
            </p:cNvSpPr>
            <p:nvPr/>
          </p:nvSpPr>
          <p:spPr bwMode="auto">
            <a:xfrm>
              <a:off x="2965" y="1604"/>
              <a:ext cx="0" cy="998"/>
            </a:xfrm>
            <a:prstGeom prst="line">
              <a:avLst/>
            </a:prstGeom>
            <a:noFill/>
            <a:ln w="9525">
              <a:solidFill>
                <a:srgbClr val="000000"/>
              </a:solidFill>
              <a:round/>
              <a:headEnd/>
              <a:tailEnd/>
            </a:ln>
          </p:spPr>
          <p:txBody>
            <a:bodyPr/>
            <a:lstStyle/>
            <a:p>
              <a:endParaRPr lang="zh-CN" altLang="en-US" sz="2000"/>
            </a:p>
          </p:txBody>
        </p:sp>
        <p:sp>
          <p:nvSpPr>
            <p:cNvPr id="13" name="Line 13"/>
            <p:cNvSpPr>
              <a:spLocks noChangeShapeType="1"/>
            </p:cNvSpPr>
            <p:nvPr/>
          </p:nvSpPr>
          <p:spPr bwMode="auto">
            <a:xfrm>
              <a:off x="762" y="2103"/>
              <a:ext cx="2203" cy="0"/>
            </a:xfrm>
            <a:prstGeom prst="line">
              <a:avLst/>
            </a:prstGeom>
            <a:noFill/>
            <a:ln w="9525">
              <a:solidFill>
                <a:srgbClr val="000000"/>
              </a:solidFill>
              <a:round/>
              <a:headEnd/>
              <a:tailEnd/>
            </a:ln>
          </p:spPr>
          <p:txBody>
            <a:bodyPr/>
            <a:lstStyle/>
            <a:p>
              <a:endParaRPr lang="zh-CN" altLang="en-US" sz="2000"/>
            </a:p>
          </p:txBody>
        </p:sp>
        <p:sp>
          <p:nvSpPr>
            <p:cNvPr id="14" name="Line 14"/>
            <p:cNvSpPr>
              <a:spLocks noChangeShapeType="1"/>
            </p:cNvSpPr>
            <p:nvPr/>
          </p:nvSpPr>
          <p:spPr bwMode="auto">
            <a:xfrm>
              <a:off x="762" y="2602"/>
              <a:ext cx="2203" cy="0"/>
            </a:xfrm>
            <a:prstGeom prst="line">
              <a:avLst/>
            </a:prstGeom>
            <a:noFill/>
            <a:ln w="9525">
              <a:solidFill>
                <a:srgbClr val="000000"/>
              </a:solidFill>
              <a:round/>
              <a:headEnd/>
              <a:tailEnd/>
            </a:ln>
          </p:spPr>
          <p:txBody>
            <a:bodyPr/>
            <a:lstStyle/>
            <a:p>
              <a:endParaRPr lang="zh-CN" altLang="en-US" sz="2000"/>
            </a:p>
          </p:txBody>
        </p:sp>
        <p:sp>
          <p:nvSpPr>
            <p:cNvPr id="15" name="Line 15"/>
            <p:cNvSpPr>
              <a:spLocks noChangeShapeType="1"/>
            </p:cNvSpPr>
            <p:nvPr/>
          </p:nvSpPr>
          <p:spPr bwMode="auto">
            <a:xfrm>
              <a:off x="1276" y="1604"/>
              <a:ext cx="0" cy="998"/>
            </a:xfrm>
            <a:prstGeom prst="line">
              <a:avLst/>
            </a:prstGeom>
            <a:noFill/>
            <a:ln w="9525">
              <a:solidFill>
                <a:srgbClr val="000000"/>
              </a:solidFill>
              <a:round/>
              <a:headEnd/>
              <a:tailEnd/>
            </a:ln>
          </p:spPr>
          <p:txBody>
            <a:bodyPr/>
            <a:lstStyle/>
            <a:p>
              <a:endParaRPr lang="zh-CN" altLang="en-US" sz="2000"/>
            </a:p>
          </p:txBody>
        </p:sp>
        <p:sp>
          <p:nvSpPr>
            <p:cNvPr id="16" name="Line 16"/>
            <p:cNvSpPr>
              <a:spLocks noChangeShapeType="1"/>
            </p:cNvSpPr>
            <p:nvPr/>
          </p:nvSpPr>
          <p:spPr bwMode="auto">
            <a:xfrm>
              <a:off x="2415" y="1604"/>
              <a:ext cx="0" cy="998"/>
            </a:xfrm>
            <a:prstGeom prst="line">
              <a:avLst/>
            </a:prstGeom>
            <a:noFill/>
            <a:ln w="9525">
              <a:solidFill>
                <a:srgbClr val="000000"/>
              </a:solidFill>
              <a:round/>
              <a:headEnd/>
              <a:tailEnd/>
            </a:ln>
          </p:spPr>
          <p:txBody>
            <a:bodyPr/>
            <a:lstStyle/>
            <a:p>
              <a:endParaRPr lang="zh-CN" altLang="en-US" sz="2000"/>
            </a:p>
          </p:txBody>
        </p:sp>
        <p:sp>
          <p:nvSpPr>
            <p:cNvPr id="17" name="Line 17"/>
            <p:cNvSpPr>
              <a:spLocks noChangeShapeType="1"/>
            </p:cNvSpPr>
            <p:nvPr/>
          </p:nvSpPr>
          <p:spPr bwMode="auto">
            <a:xfrm>
              <a:off x="1827" y="1604"/>
              <a:ext cx="0" cy="998"/>
            </a:xfrm>
            <a:prstGeom prst="line">
              <a:avLst/>
            </a:prstGeom>
            <a:noFill/>
            <a:ln w="9525">
              <a:solidFill>
                <a:srgbClr val="000000"/>
              </a:solidFill>
              <a:round/>
              <a:headEnd/>
              <a:tailEnd/>
            </a:ln>
          </p:spPr>
          <p:txBody>
            <a:bodyPr/>
            <a:lstStyle/>
            <a:p>
              <a:endParaRPr lang="zh-CN" altLang="en-US" sz="2000"/>
            </a:p>
          </p:txBody>
        </p:sp>
        <p:sp>
          <p:nvSpPr>
            <p:cNvPr id="18" name="Line 18"/>
            <p:cNvSpPr>
              <a:spLocks noChangeShapeType="1"/>
            </p:cNvSpPr>
            <p:nvPr/>
          </p:nvSpPr>
          <p:spPr bwMode="auto">
            <a:xfrm flipH="1" flipV="1">
              <a:off x="469" y="1196"/>
              <a:ext cx="293" cy="408"/>
            </a:xfrm>
            <a:prstGeom prst="line">
              <a:avLst/>
            </a:prstGeom>
            <a:noFill/>
            <a:ln w="9525">
              <a:solidFill>
                <a:srgbClr val="000000"/>
              </a:solidFill>
              <a:round/>
              <a:headEnd/>
              <a:tailEnd/>
            </a:ln>
          </p:spPr>
          <p:txBody>
            <a:bodyPr/>
            <a:lstStyle/>
            <a:p>
              <a:endParaRPr lang="zh-CN" altLang="en-US" sz="2000"/>
            </a:p>
          </p:txBody>
        </p:sp>
        <p:sp>
          <p:nvSpPr>
            <p:cNvPr id="19" name="Text Box 19"/>
            <p:cNvSpPr txBox="1">
              <a:spLocks noChangeArrowheads="1"/>
            </p:cNvSpPr>
            <p:nvPr/>
          </p:nvSpPr>
          <p:spPr bwMode="auto">
            <a:xfrm>
              <a:off x="944" y="2239"/>
              <a:ext cx="222" cy="340"/>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ea typeface="宋体" pitchFamily="2" charset="-122"/>
                </a:rPr>
                <a:t>1</a:t>
              </a:r>
            </a:p>
          </p:txBody>
        </p:sp>
        <p:sp>
          <p:nvSpPr>
            <p:cNvPr id="20" name="Text Box 20"/>
            <p:cNvSpPr txBox="1">
              <a:spLocks noChangeArrowheads="1"/>
            </p:cNvSpPr>
            <p:nvPr/>
          </p:nvSpPr>
          <p:spPr bwMode="auto">
            <a:xfrm>
              <a:off x="2046" y="2261"/>
              <a:ext cx="220" cy="340"/>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ea typeface="宋体" pitchFamily="2" charset="-122"/>
                </a:rPr>
                <a:t>1</a:t>
              </a:r>
            </a:p>
          </p:txBody>
        </p:sp>
        <p:sp>
          <p:nvSpPr>
            <p:cNvPr id="21" name="Text Box 21"/>
            <p:cNvSpPr txBox="1">
              <a:spLocks noChangeArrowheads="1"/>
            </p:cNvSpPr>
            <p:nvPr/>
          </p:nvSpPr>
          <p:spPr bwMode="auto">
            <a:xfrm>
              <a:off x="1496" y="1724"/>
              <a:ext cx="222" cy="340"/>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ea typeface="宋体" pitchFamily="2" charset="-122"/>
                </a:rPr>
                <a:t>1</a:t>
              </a:r>
            </a:p>
          </p:txBody>
        </p:sp>
        <p:sp>
          <p:nvSpPr>
            <p:cNvPr id="22" name="Text Box 22"/>
            <p:cNvSpPr txBox="1">
              <a:spLocks noChangeArrowheads="1"/>
            </p:cNvSpPr>
            <p:nvPr/>
          </p:nvSpPr>
          <p:spPr bwMode="auto">
            <a:xfrm>
              <a:off x="2634" y="2239"/>
              <a:ext cx="221" cy="340"/>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ea typeface="宋体" pitchFamily="2" charset="-122"/>
                </a:rPr>
                <a:t>1</a:t>
              </a:r>
            </a:p>
          </p:txBody>
        </p:sp>
        <p:sp>
          <p:nvSpPr>
            <p:cNvPr id="23" name="Text Box 23"/>
            <p:cNvSpPr txBox="1">
              <a:spLocks noChangeArrowheads="1"/>
            </p:cNvSpPr>
            <p:nvPr/>
          </p:nvSpPr>
          <p:spPr bwMode="auto">
            <a:xfrm>
              <a:off x="579" y="1196"/>
              <a:ext cx="439" cy="340"/>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ea typeface="宋体" pitchFamily="2" charset="-122"/>
                </a:rPr>
                <a:t>XY</a:t>
              </a:r>
            </a:p>
          </p:txBody>
        </p:sp>
        <p:sp>
          <p:nvSpPr>
            <p:cNvPr id="24" name="Text Box 24"/>
            <p:cNvSpPr txBox="1">
              <a:spLocks noChangeArrowheads="1"/>
            </p:cNvSpPr>
            <p:nvPr/>
          </p:nvSpPr>
          <p:spPr bwMode="auto">
            <a:xfrm>
              <a:off x="469" y="1373"/>
              <a:ext cx="220" cy="340"/>
            </a:xfrm>
            <a:prstGeom prst="rect">
              <a:avLst/>
            </a:prstGeom>
            <a:noFill/>
            <a:ln w="9525">
              <a:noFill/>
              <a:miter lim="800000"/>
              <a:headEnd/>
              <a:tailEnd/>
            </a:ln>
          </p:spPr>
          <p:txBody>
            <a:bodyPr>
              <a:spAutoFit/>
            </a:bodyPr>
            <a:lstStyle/>
            <a:p>
              <a:pPr>
                <a:spcBef>
                  <a:spcPct val="50000"/>
                </a:spcBef>
              </a:pPr>
              <a:r>
                <a:rPr lang="en-US" altLang="zh-CN" sz="2000" b="1">
                  <a:solidFill>
                    <a:srgbClr val="FF3300"/>
                  </a:solidFill>
                  <a:ea typeface="宋体" pitchFamily="2" charset="-122"/>
                </a:rPr>
                <a:t>Z</a:t>
              </a:r>
            </a:p>
          </p:txBody>
        </p:sp>
        <p:sp>
          <p:nvSpPr>
            <p:cNvPr id="25" name="Text Box 25"/>
            <p:cNvSpPr txBox="1">
              <a:spLocks noChangeArrowheads="1"/>
            </p:cNvSpPr>
            <p:nvPr/>
          </p:nvSpPr>
          <p:spPr bwMode="auto">
            <a:xfrm>
              <a:off x="908" y="1290"/>
              <a:ext cx="377" cy="340"/>
            </a:xfrm>
            <a:prstGeom prst="rect">
              <a:avLst/>
            </a:prstGeom>
            <a:noFill/>
            <a:ln w="9525">
              <a:noFill/>
              <a:miter lim="800000"/>
              <a:headEnd/>
              <a:tailEnd/>
            </a:ln>
          </p:spPr>
          <p:txBody>
            <a:bodyPr>
              <a:spAutoFit/>
            </a:bodyPr>
            <a:lstStyle/>
            <a:p>
              <a:pPr>
                <a:spcBef>
                  <a:spcPct val="50000"/>
                </a:spcBef>
              </a:pPr>
              <a:r>
                <a:rPr lang="en-US" altLang="zh-CN" sz="2000" b="1" dirty="0">
                  <a:solidFill>
                    <a:srgbClr val="000000"/>
                  </a:solidFill>
                  <a:ea typeface="宋体" pitchFamily="2" charset="-122"/>
                </a:rPr>
                <a:t>00</a:t>
              </a:r>
            </a:p>
          </p:txBody>
        </p:sp>
        <p:sp>
          <p:nvSpPr>
            <p:cNvPr id="26" name="Text Box 26"/>
            <p:cNvSpPr txBox="1">
              <a:spLocks noChangeArrowheads="1"/>
            </p:cNvSpPr>
            <p:nvPr/>
          </p:nvSpPr>
          <p:spPr bwMode="auto">
            <a:xfrm>
              <a:off x="1422" y="1290"/>
              <a:ext cx="391" cy="340"/>
            </a:xfrm>
            <a:prstGeom prst="rect">
              <a:avLst/>
            </a:prstGeom>
            <a:noFill/>
            <a:ln w="9525">
              <a:noFill/>
              <a:miter lim="800000"/>
              <a:headEnd/>
              <a:tailEnd/>
            </a:ln>
          </p:spPr>
          <p:txBody>
            <a:bodyPr>
              <a:spAutoFit/>
            </a:bodyPr>
            <a:lstStyle/>
            <a:p>
              <a:pPr>
                <a:spcBef>
                  <a:spcPct val="50000"/>
                </a:spcBef>
              </a:pPr>
              <a:r>
                <a:rPr lang="en-US" altLang="zh-CN" sz="2000" b="1" dirty="0">
                  <a:solidFill>
                    <a:srgbClr val="000000"/>
                  </a:solidFill>
                  <a:ea typeface="宋体" pitchFamily="2" charset="-122"/>
                </a:rPr>
                <a:t>01</a:t>
              </a:r>
            </a:p>
          </p:txBody>
        </p:sp>
        <p:sp>
          <p:nvSpPr>
            <p:cNvPr id="27" name="Text Box 27"/>
            <p:cNvSpPr txBox="1">
              <a:spLocks noChangeArrowheads="1"/>
            </p:cNvSpPr>
            <p:nvPr/>
          </p:nvSpPr>
          <p:spPr bwMode="auto">
            <a:xfrm>
              <a:off x="2011" y="1286"/>
              <a:ext cx="378" cy="340"/>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ea typeface="宋体" pitchFamily="2" charset="-122"/>
                </a:rPr>
                <a:t>11</a:t>
              </a:r>
            </a:p>
          </p:txBody>
        </p:sp>
        <p:sp>
          <p:nvSpPr>
            <p:cNvPr id="28" name="Text Box 28"/>
            <p:cNvSpPr txBox="1">
              <a:spLocks noChangeArrowheads="1"/>
            </p:cNvSpPr>
            <p:nvPr/>
          </p:nvSpPr>
          <p:spPr bwMode="auto">
            <a:xfrm>
              <a:off x="2581" y="1261"/>
              <a:ext cx="331" cy="340"/>
            </a:xfrm>
            <a:prstGeom prst="rect">
              <a:avLst/>
            </a:prstGeom>
            <a:noFill/>
            <a:ln w="9525">
              <a:noFill/>
              <a:miter lim="800000"/>
              <a:headEnd/>
              <a:tailEnd/>
            </a:ln>
          </p:spPr>
          <p:txBody>
            <a:bodyPr>
              <a:spAutoFit/>
            </a:bodyPr>
            <a:lstStyle/>
            <a:p>
              <a:pPr>
                <a:spcBef>
                  <a:spcPct val="50000"/>
                </a:spcBef>
              </a:pPr>
              <a:r>
                <a:rPr lang="en-US" altLang="zh-CN" sz="2000" b="1" dirty="0">
                  <a:solidFill>
                    <a:srgbClr val="000000"/>
                  </a:solidFill>
                  <a:ea typeface="宋体" pitchFamily="2" charset="-122"/>
                </a:rPr>
                <a:t>10</a:t>
              </a:r>
            </a:p>
          </p:txBody>
        </p:sp>
        <p:sp>
          <p:nvSpPr>
            <p:cNvPr id="29" name="Text Box 29"/>
            <p:cNvSpPr txBox="1">
              <a:spLocks noChangeArrowheads="1"/>
            </p:cNvSpPr>
            <p:nvPr/>
          </p:nvSpPr>
          <p:spPr bwMode="auto">
            <a:xfrm>
              <a:off x="505" y="1737"/>
              <a:ext cx="258" cy="340"/>
            </a:xfrm>
            <a:prstGeom prst="rect">
              <a:avLst/>
            </a:prstGeom>
            <a:noFill/>
            <a:ln w="9525">
              <a:noFill/>
              <a:miter lim="800000"/>
              <a:headEnd/>
              <a:tailEnd/>
            </a:ln>
          </p:spPr>
          <p:txBody>
            <a:bodyPr>
              <a:spAutoFit/>
            </a:bodyPr>
            <a:lstStyle/>
            <a:p>
              <a:pPr>
                <a:spcBef>
                  <a:spcPct val="50000"/>
                </a:spcBef>
              </a:pPr>
              <a:r>
                <a:rPr lang="en-US" altLang="zh-CN" sz="2000" b="1">
                  <a:solidFill>
                    <a:srgbClr val="FF3300"/>
                  </a:solidFill>
                  <a:ea typeface="宋体" pitchFamily="2" charset="-122"/>
                </a:rPr>
                <a:t>0</a:t>
              </a:r>
            </a:p>
          </p:txBody>
        </p:sp>
        <p:sp>
          <p:nvSpPr>
            <p:cNvPr id="30" name="Text Box 30"/>
            <p:cNvSpPr txBox="1">
              <a:spLocks noChangeArrowheads="1"/>
            </p:cNvSpPr>
            <p:nvPr/>
          </p:nvSpPr>
          <p:spPr bwMode="auto">
            <a:xfrm>
              <a:off x="505" y="2239"/>
              <a:ext cx="258" cy="340"/>
            </a:xfrm>
            <a:prstGeom prst="rect">
              <a:avLst/>
            </a:prstGeom>
            <a:noFill/>
            <a:ln w="9525">
              <a:noFill/>
              <a:miter lim="800000"/>
              <a:headEnd/>
              <a:tailEnd/>
            </a:ln>
          </p:spPr>
          <p:txBody>
            <a:bodyPr>
              <a:spAutoFit/>
            </a:bodyPr>
            <a:lstStyle/>
            <a:p>
              <a:pPr>
                <a:spcBef>
                  <a:spcPct val="50000"/>
                </a:spcBef>
              </a:pPr>
              <a:r>
                <a:rPr lang="en-US" altLang="zh-CN" sz="2000" b="1">
                  <a:solidFill>
                    <a:srgbClr val="FF3300"/>
                  </a:solidFill>
                  <a:ea typeface="宋体" pitchFamily="2" charset="-122"/>
                </a:rPr>
                <a:t>1</a:t>
              </a:r>
            </a:p>
          </p:txBody>
        </p:sp>
        <p:sp>
          <p:nvSpPr>
            <p:cNvPr id="31" name="Text Box 31"/>
            <p:cNvSpPr txBox="1">
              <a:spLocks noChangeArrowheads="1"/>
            </p:cNvSpPr>
            <p:nvPr/>
          </p:nvSpPr>
          <p:spPr bwMode="auto">
            <a:xfrm>
              <a:off x="2600" y="1733"/>
              <a:ext cx="221" cy="340"/>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ea typeface="宋体" pitchFamily="2" charset="-122"/>
                </a:rPr>
                <a:t>1</a:t>
              </a:r>
            </a:p>
          </p:txBody>
        </p:sp>
      </p:grpSp>
      <p:sp>
        <p:nvSpPr>
          <p:cNvPr id="32" name="Text Box 32"/>
          <p:cNvSpPr txBox="1">
            <a:spLocks noChangeArrowheads="1"/>
          </p:cNvSpPr>
          <p:nvPr/>
        </p:nvSpPr>
        <p:spPr bwMode="auto">
          <a:xfrm>
            <a:off x="2830512" y="5381626"/>
            <a:ext cx="598487" cy="523220"/>
          </a:xfrm>
          <a:prstGeom prst="rect">
            <a:avLst/>
          </a:prstGeom>
          <a:noFill/>
          <a:ln w="9525">
            <a:noFill/>
            <a:miter lim="800000"/>
            <a:headEnd/>
            <a:tailEnd/>
          </a:ln>
        </p:spPr>
        <p:txBody>
          <a:bodyPr wrap="square">
            <a:spAutoFit/>
          </a:bodyPr>
          <a:lstStyle/>
          <a:p>
            <a:pPr>
              <a:spcBef>
                <a:spcPct val="50000"/>
              </a:spcBef>
            </a:pPr>
            <a:r>
              <a:rPr lang="en-US" altLang="zh-CN" sz="2800" b="1" dirty="0">
                <a:solidFill>
                  <a:srgbClr val="000000"/>
                </a:solidFill>
                <a:latin typeface="+mn-ea"/>
              </a:rPr>
              <a:t>z'</a:t>
            </a:r>
          </a:p>
        </p:txBody>
      </p:sp>
      <p:grpSp>
        <p:nvGrpSpPr>
          <p:cNvPr id="33" name="Group 33"/>
          <p:cNvGrpSpPr>
            <a:grpSpLocks/>
          </p:cNvGrpSpPr>
          <p:nvPr/>
        </p:nvGrpSpPr>
        <p:grpSpPr bwMode="auto">
          <a:xfrm>
            <a:off x="2133600" y="3843339"/>
            <a:ext cx="2133600" cy="2251075"/>
            <a:chOff x="430" y="2755"/>
            <a:chExt cx="1344" cy="1418"/>
          </a:xfrm>
        </p:grpSpPr>
        <p:sp>
          <p:nvSpPr>
            <p:cNvPr id="34" name="Line 34"/>
            <p:cNvSpPr>
              <a:spLocks noChangeShapeType="1"/>
            </p:cNvSpPr>
            <p:nvPr/>
          </p:nvSpPr>
          <p:spPr bwMode="auto">
            <a:xfrm>
              <a:off x="723" y="3163"/>
              <a:ext cx="0" cy="998"/>
            </a:xfrm>
            <a:prstGeom prst="line">
              <a:avLst/>
            </a:prstGeom>
            <a:noFill/>
            <a:ln w="9525">
              <a:solidFill>
                <a:srgbClr val="000000"/>
              </a:solidFill>
              <a:round/>
              <a:headEnd/>
              <a:tailEnd/>
            </a:ln>
          </p:spPr>
          <p:txBody>
            <a:bodyPr/>
            <a:lstStyle/>
            <a:p>
              <a:endParaRPr lang="zh-CN" altLang="en-US" sz="2000"/>
            </a:p>
          </p:txBody>
        </p:sp>
        <p:sp>
          <p:nvSpPr>
            <p:cNvPr id="35" name="Line 35"/>
            <p:cNvSpPr>
              <a:spLocks noChangeShapeType="1"/>
            </p:cNvSpPr>
            <p:nvPr/>
          </p:nvSpPr>
          <p:spPr bwMode="auto">
            <a:xfrm>
              <a:off x="1237" y="3163"/>
              <a:ext cx="0" cy="998"/>
            </a:xfrm>
            <a:prstGeom prst="line">
              <a:avLst/>
            </a:prstGeom>
            <a:noFill/>
            <a:ln w="9525">
              <a:solidFill>
                <a:srgbClr val="000000"/>
              </a:solidFill>
              <a:round/>
              <a:headEnd/>
              <a:tailEnd/>
            </a:ln>
          </p:spPr>
          <p:txBody>
            <a:bodyPr/>
            <a:lstStyle/>
            <a:p>
              <a:endParaRPr lang="zh-CN" altLang="en-US" sz="2000"/>
            </a:p>
          </p:txBody>
        </p:sp>
        <p:sp>
          <p:nvSpPr>
            <p:cNvPr id="36" name="Line 36"/>
            <p:cNvSpPr>
              <a:spLocks noChangeShapeType="1"/>
            </p:cNvSpPr>
            <p:nvPr/>
          </p:nvSpPr>
          <p:spPr bwMode="auto">
            <a:xfrm>
              <a:off x="1770" y="3163"/>
              <a:ext cx="0" cy="998"/>
            </a:xfrm>
            <a:prstGeom prst="line">
              <a:avLst/>
            </a:prstGeom>
            <a:noFill/>
            <a:ln w="9525">
              <a:solidFill>
                <a:srgbClr val="000000"/>
              </a:solidFill>
              <a:round/>
              <a:headEnd/>
              <a:tailEnd/>
            </a:ln>
          </p:spPr>
          <p:txBody>
            <a:bodyPr/>
            <a:lstStyle/>
            <a:p>
              <a:endParaRPr lang="zh-CN" altLang="en-US" sz="2000"/>
            </a:p>
          </p:txBody>
        </p:sp>
        <p:sp>
          <p:nvSpPr>
            <p:cNvPr id="37" name="Line 37"/>
            <p:cNvSpPr>
              <a:spLocks noChangeShapeType="1"/>
            </p:cNvSpPr>
            <p:nvPr/>
          </p:nvSpPr>
          <p:spPr bwMode="auto">
            <a:xfrm flipH="1" flipV="1">
              <a:off x="430" y="2755"/>
              <a:ext cx="293" cy="408"/>
            </a:xfrm>
            <a:prstGeom prst="line">
              <a:avLst/>
            </a:prstGeom>
            <a:noFill/>
            <a:ln w="9525">
              <a:solidFill>
                <a:srgbClr val="000000"/>
              </a:solidFill>
              <a:round/>
              <a:headEnd/>
              <a:tailEnd/>
            </a:ln>
          </p:spPr>
          <p:txBody>
            <a:bodyPr/>
            <a:lstStyle/>
            <a:p>
              <a:endParaRPr lang="zh-CN" altLang="en-US" sz="2000"/>
            </a:p>
          </p:txBody>
        </p:sp>
        <p:sp>
          <p:nvSpPr>
            <p:cNvPr id="38" name="Text Box 38"/>
            <p:cNvSpPr txBox="1">
              <a:spLocks noChangeArrowheads="1"/>
            </p:cNvSpPr>
            <p:nvPr/>
          </p:nvSpPr>
          <p:spPr bwMode="auto">
            <a:xfrm>
              <a:off x="540" y="2755"/>
              <a:ext cx="440" cy="252"/>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ea typeface="宋体" pitchFamily="2" charset="-122"/>
                </a:rPr>
                <a:t>X</a:t>
              </a:r>
            </a:p>
          </p:txBody>
        </p:sp>
        <p:sp>
          <p:nvSpPr>
            <p:cNvPr id="39" name="Text Box 39"/>
            <p:cNvSpPr txBox="1">
              <a:spLocks noChangeArrowheads="1"/>
            </p:cNvSpPr>
            <p:nvPr/>
          </p:nvSpPr>
          <p:spPr bwMode="auto">
            <a:xfrm>
              <a:off x="430" y="2932"/>
              <a:ext cx="220" cy="252"/>
            </a:xfrm>
            <a:prstGeom prst="rect">
              <a:avLst/>
            </a:prstGeom>
            <a:noFill/>
            <a:ln w="9525">
              <a:noFill/>
              <a:miter lim="800000"/>
              <a:headEnd/>
              <a:tailEnd/>
            </a:ln>
          </p:spPr>
          <p:txBody>
            <a:bodyPr>
              <a:spAutoFit/>
            </a:bodyPr>
            <a:lstStyle/>
            <a:p>
              <a:pPr>
                <a:spcBef>
                  <a:spcPct val="50000"/>
                </a:spcBef>
              </a:pPr>
              <a:r>
                <a:rPr lang="en-US" altLang="zh-CN" sz="2000" b="1">
                  <a:ea typeface="宋体" pitchFamily="2" charset="-122"/>
                </a:rPr>
                <a:t>Y</a:t>
              </a:r>
            </a:p>
          </p:txBody>
        </p:sp>
        <p:sp>
          <p:nvSpPr>
            <p:cNvPr id="40" name="Text Box 40"/>
            <p:cNvSpPr txBox="1">
              <a:spLocks noChangeArrowheads="1"/>
            </p:cNvSpPr>
            <p:nvPr/>
          </p:nvSpPr>
          <p:spPr bwMode="auto">
            <a:xfrm>
              <a:off x="869" y="2936"/>
              <a:ext cx="377" cy="252"/>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ea typeface="宋体" pitchFamily="2" charset="-122"/>
                </a:rPr>
                <a:t>0</a:t>
              </a:r>
            </a:p>
          </p:txBody>
        </p:sp>
        <p:sp>
          <p:nvSpPr>
            <p:cNvPr id="41" name="Text Box 41"/>
            <p:cNvSpPr txBox="1">
              <a:spLocks noChangeArrowheads="1"/>
            </p:cNvSpPr>
            <p:nvPr/>
          </p:nvSpPr>
          <p:spPr bwMode="auto">
            <a:xfrm>
              <a:off x="1383" y="2936"/>
              <a:ext cx="391" cy="252"/>
            </a:xfrm>
            <a:prstGeom prst="rect">
              <a:avLst/>
            </a:prstGeom>
            <a:noFill/>
            <a:ln w="9525">
              <a:noFill/>
              <a:miter lim="800000"/>
              <a:headEnd/>
              <a:tailEnd/>
            </a:ln>
          </p:spPr>
          <p:txBody>
            <a:bodyPr>
              <a:spAutoFit/>
            </a:bodyPr>
            <a:lstStyle/>
            <a:p>
              <a:pPr>
                <a:spcBef>
                  <a:spcPct val="50000"/>
                </a:spcBef>
              </a:pPr>
              <a:r>
                <a:rPr lang="en-US" altLang="zh-CN" sz="2000" b="1">
                  <a:solidFill>
                    <a:srgbClr val="000000"/>
                  </a:solidFill>
                  <a:ea typeface="宋体" pitchFamily="2" charset="-122"/>
                </a:rPr>
                <a:t>1</a:t>
              </a:r>
            </a:p>
          </p:txBody>
        </p:sp>
        <p:sp>
          <p:nvSpPr>
            <p:cNvPr id="42" name="Text Box 42"/>
            <p:cNvSpPr txBox="1">
              <a:spLocks noChangeArrowheads="1"/>
            </p:cNvSpPr>
            <p:nvPr/>
          </p:nvSpPr>
          <p:spPr bwMode="auto">
            <a:xfrm>
              <a:off x="466" y="3295"/>
              <a:ext cx="258" cy="252"/>
            </a:xfrm>
            <a:prstGeom prst="rect">
              <a:avLst/>
            </a:prstGeom>
            <a:noFill/>
            <a:ln w="9525">
              <a:noFill/>
              <a:miter lim="800000"/>
              <a:headEnd/>
              <a:tailEnd/>
            </a:ln>
          </p:spPr>
          <p:txBody>
            <a:bodyPr>
              <a:spAutoFit/>
            </a:bodyPr>
            <a:lstStyle/>
            <a:p>
              <a:pPr>
                <a:spcBef>
                  <a:spcPct val="50000"/>
                </a:spcBef>
              </a:pPr>
              <a:r>
                <a:rPr lang="en-US" altLang="zh-CN" sz="2000" b="1">
                  <a:ea typeface="宋体" pitchFamily="2" charset="-122"/>
                </a:rPr>
                <a:t>0</a:t>
              </a:r>
            </a:p>
          </p:txBody>
        </p:sp>
        <p:sp>
          <p:nvSpPr>
            <p:cNvPr id="43" name="Text Box 43"/>
            <p:cNvSpPr txBox="1">
              <a:spLocks noChangeArrowheads="1"/>
            </p:cNvSpPr>
            <p:nvPr/>
          </p:nvSpPr>
          <p:spPr bwMode="auto">
            <a:xfrm>
              <a:off x="466" y="3798"/>
              <a:ext cx="258" cy="252"/>
            </a:xfrm>
            <a:prstGeom prst="rect">
              <a:avLst/>
            </a:prstGeom>
            <a:noFill/>
            <a:ln w="9525">
              <a:noFill/>
              <a:miter lim="800000"/>
              <a:headEnd/>
              <a:tailEnd/>
            </a:ln>
          </p:spPr>
          <p:txBody>
            <a:bodyPr>
              <a:spAutoFit/>
            </a:bodyPr>
            <a:lstStyle/>
            <a:p>
              <a:pPr>
                <a:spcBef>
                  <a:spcPct val="50000"/>
                </a:spcBef>
              </a:pPr>
              <a:r>
                <a:rPr lang="en-US" altLang="zh-CN" sz="2000" b="1">
                  <a:ea typeface="宋体" pitchFamily="2" charset="-122"/>
                </a:rPr>
                <a:t>1</a:t>
              </a:r>
            </a:p>
          </p:txBody>
        </p:sp>
        <p:sp>
          <p:nvSpPr>
            <p:cNvPr id="44" name="Line 44"/>
            <p:cNvSpPr>
              <a:spLocks noChangeShapeType="1"/>
            </p:cNvSpPr>
            <p:nvPr/>
          </p:nvSpPr>
          <p:spPr bwMode="auto">
            <a:xfrm>
              <a:off x="723" y="3157"/>
              <a:ext cx="1051" cy="0"/>
            </a:xfrm>
            <a:prstGeom prst="line">
              <a:avLst/>
            </a:prstGeom>
            <a:noFill/>
            <a:ln w="9525">
              <a:solidFill>
                <a:srgbClr val="000000"/>
              </a:solidFill>
              <a:round/>
              <a:headEnd/>
              <a:tailEnd/>
            </a:ln>
          </p:spPr>
          <p:txBody>
            <a:bodyPr/>
            <a:lstStyle/>
            <a:p>
              <a:endParaRPr lang="zh-CN" altLang="en-US" sz="2000"/>
            </a:p>
          </p:txBody>
        </p:sp>
        <p:sp>
          <p:nvSpPr>
            <p:cNvPr id="45" name="Line 45"/>
            <p:cNvSpPr>
              <a:spLocks noChangeShapeType="1"/>
            </p:cNvSpPr>
            <p:nvPr/>
          </p:nvSpPr>
          <p:spPr bwMode="auto">
            <a:xfrm>
              <a:off x="713" y="3681"/>
              <a:ext cx="1051" cy="0"/>
            </a:xfrm>
            <a:prstGeom prst="line">
              <a:avLst/>
            </a:prstGeom>
            <a:noFill/>
            <a:ln w="9525">
              <a:solidFill>
                <a:srgbClr val="000000"/>
              </a:solidFill>
              <a:round/>
              <a:headEnd/>
              <a:tailEnd/>
            </a:ln>
          </p:spPr>
          <p:txBody>
            <a:bodyPr/>
            <a:lstStyle/>
            <a:p>
              <a:endParaRPr lang="zh-CN" altLang="en-US" sz="2000"/>
            </a:p>
          </p:txBody>
        </p:sp>
        <p:sp>
          <p:nvSpPr>
            <p:cNvPr id="46" name="Line 46"/>
            <p:cNvSpPr>
              <a:spLocks noChangeShapeType="1"/>
            </p:cNvSpPr>
            <p:nvPr/>
          </p:nvSpPr>
          <p:spPr bwMode="auto">
            <a:xfrm>
              <a:off x="713" y="4173"/>
              <a:ext cx="1051" cy="0"/>
            </a:xfrm>
            <a:prstGeom prst="line">
              <a:avLst/>
            </a:prstGeom>
            <a:noFill/>
            <a:ln w="9525">
              <a:solidFill>
                <a:srgbClr val="000000"/>
              </a:solidFill>
              <a:round/>
              <a:headEnd/>
              <a:tailEnd/>
            </a:ln>
          </p:spPr>
          <p:txBody>
            <a:bodyPr/>
            <a:lstStyle/>
            <a:p>
              <a:endParaRPr lang="zh-CN" altLang="en-US" sz="2000"/>
            </a:p>
          </p:txBody>
        </p:sp>
      </p:grpSp>
      <p:sp>
        <p:nvSpPr>
          <p:cNvPr id="47" name="Text Box 47"/>
          <p:cNvSpPr txBox="1">
            <a:spLocks noChangeArrowheads="1"/>
          </p:cNvSpPr>
          <p:nvPr/>
        </p:nvSpPr>
        <p:spPr bwMode="auto">
          <a:xfrm>
            <a:off x="2852739" y="4575176"/>
            <a:ext cx="350837" cy="523220"/>
          </a:xfrm>
          <a:prstGeom prst="rect">
            <a:avLst/>
          </a:prstGeom>
          <a:noFill/>
          <a:ln w="9525">
            <a:noFill/>
            <a:miter lim="800000"/>
            <a:headEnd/>
            <a:tailEnd/>
          </a:ln>
        </p:spPr>
        <p:txBody>
          <a:bodyPr>
            <a:spAutoFit/>
          </a:bodyPr>
          <a:lstStyle/>
          <a:p>
            <a:pPr>
              <a:spcBef>
                <a:spcPct val="50000"/>
              </a:spcBef>
            </a:pPr>
            <a:r>
              <a:rPr lang="en-US" altLang="zh-CN" sz="2800" b="1" dirty="0">
                <a:solidFill>
                  <a:srgbClr val="000000"/>
                </a:solidFill>
                <a:latin typeface="+mn-ea"/>
              </a:rPr>
              <a:t>z</a:t>
            </a:r>
          </a:p>
        </p:txBody>
      </p:sp>
      <p:sp>
        <p:nvSpPr>
          <p:cNvPr id="48" name="Text Box 48"/>
          <p:cNvSpPr txBox="1">
            <a:spLocks noChangeArrowheads="1"/>
          </p:cNvSpPr>
          <p:nvPr/>
        </p:nvSpPr>
        <p:spPr bwMode="auto">
          <a:xfrm>
            <a:off x="3717925" y="4581526"/>
            <a:ext cx="350838" cy="461665"/>
          </a:xfrm>
          <a:prstGeom prst="rect">
            <a:avLst/>
          </a:prstGeom>
          <a:noFill/>
          <a:ln w="9525">
            <a:noFill/>
            <a:miter lim="800000"/>
            <a:headEnd/>
            <a:tailEnd/>
          </a:ln>
        </p:spPr>
        <p:txBody>
          <a:bodyPr>
            <a:spAutoFit/>
          </a:bodyPr>
          <a:lstStyle/>
          <a:p>
            <a:pPr>
              <a:spcBef>
                <a:spcPct val="50000"/>
              </a:spcBef>
            </a:pPr>
            <a:r>
              <a:rPr lang="en-US" altLang="zh-CN" b="1">
                <a:solidFill>
                  <a:srgbClr val="000000"/>
                </a:solidFill>
                <a:ea typeface="宋体" pitchFamily="2" charset="-122"/>
              </a:rPr>
              <a:t>1</a:t>
            </a:r>
          </a:p>
        </p:txBody>
      </p:sp>
      <p:sp>
        <p:nvSpPr>
          <p:cNvPr id="49" name="Text Box 49"/>
          <p:cNvSpPr txBox="1">
            <a:spLocks noChangeArrowheads="1"/>
          </p:cNvSpPr>
          <p:nvPr/>
        </p:nvSpPr>
        <p:spPr bwMode="auto">
          <a:xfrm>
            <a:off x="3663950" y="5391151"/>
            <a:ext cx="350838" cy="523220"/>
          </a:xfrm>
          <a:prstGeom prst="rect">
            <a:avLst/>
          </a:prstGeom>
          <a:noFill/>
          <a:ln w="9525">
            <a:noFill/>
            <a:miter lim="800000"/>
            <a:headEnd/>
            <a:tailEnd/>
          </a:ln>
        </p:spPr>
        <p:txBody>
          <a:bodyPr>
            <a:spAutoFit/>
          </a:bodyPr>
          <a:lstStyle/>
          <a:p>
            <a:pPr>
              <a:spcBef>
                <a:spcPct val="50000"/>
              </a:spcBef>
            </a:pPr>
            <a:r>
              <a:rPr lang="en-US" altLang="zh-CN" sz="2800" b="1">
                <a:solidFill>
                  <a:srgbClr val="000000"/>
                </a:solidFill>
                <a:latin typeface="+mn-ea"/>
              </a:rPr>
              <a:t>z</a:t>
            </a:r>
          </a:p>
        </p:txBody>
      </p:sp>
      <p:sp>
        <p:nvSpPr>
          <p:cNvPr id="50" name="Text Box 50"/>
          <p:cNvSpPr txBox="1">
            <a:spLocks noChangeArrowheads="1"/>
          </p:cNvSpPr>
          <p:nvPr/>
        </p:nvSpPr>
        <p:spPr bwMode="auto">
          <a:xfrm>
            <a:off x="4953001" y="3962400"/>
            <a:ext cx="1152525" cy="2123658"/>
          </a:xfrm>
          <a:prstGeom prst="rect">
            <a:avLst/>
          </a:prstGeom>
          <a:noFill/>
          <a:ln w="25400" cap="sq" algn="ctr">
            <a:noFill/>
            <a:miter lim="800000"/>
            <a:headEnd/>
            <a:tailEnd/>
          </a:ln>
          <a:effectLst/>
        </p:spPr>
        <p:txBody>
          <a:bodyPr wrap="square">
            <a:spAutoFit/>
          </a:bodyPr>
          <a:lstStyle/>
          <a:p>
            <a:pPr algn="ctr">
              <a:spcBef>
                <a:spcPct val="50000"/>
              </a:spcBef>
              <a:buClr>
                <a:schemeClr val="tx2"/>
              </a:buClr>
              <a:buSzPct val="75000"/>
              <a:defRPr/>
            </a:pPr>
            <a:r>
              <a:rPr lang="en-US" altLang="zh-CN" b="1" dirty="0">
                <a:effectLst>
                  <a:outerShdw blurRad="38100" dist="38100" dir="2700000" algn="tl">
                    <a:srgbClr val="C0C0C0"/>
                  </a:outerShdw>
                </a:effectLst>
                <a:latin typeface="+mn-ea"/>
              </a:rPr>
              <a:t>D</a:t>
            </a:r>
            <a:r>
              <a:rPr lang="en-US" altLang="zh-CN" b="1" baseline="-25000" dirty="0">
                <a:effectLst>
                  <a:outerShdw blurRad="38100" dist="38100" dir="2700000" algn="tl">
                    <a:srgbClr val="C0C0C0"/>
                  </a:outerShdw>
                </a:effectLst>
                <a:latin typeface="+mn-ea"/>
              </a:rPr>
              <a:t>0</a:t>
            </a:r>
            <a:r>
              <a:rPr lang="en-US" altLang="zh-CN" b="1" dirty="0">
                <a:effectLst>
                  <a:outerShdw blurRad="38100" dist="38100" dir="2700000" algn="tl">
                    <a:srgbClr val="C0C0C0"/>
                  </a:outerShdw>
                </a:effectLst>
                <a:latin typeface="+mn-ea"/>
              </a:rPr>
              <a:t>=z</a:t>
            </a:r>
          </a:p>
          <a:p>
            <a:pPr algn="ctr">
              <a:spcBef>
                <a:spcPct val="50000"/>
              </a:spcBef>
              <a:buClr>
                <a:schemeClr val="tx2"/>
              </a:buClr>
              <a:buSzPct val="75000"/>
              <a:defRPr/>
            </a:pPr>
            <a:r>
              <a:rPr lang="en-US" altLang="zh-CN" b="1" dirty="0" err="1">
                <a:effectLst>
                  <a:outerShdw blurRad="38100" dist="38100" dir="2700000" algn="tl">
                    <a:srgbClr val="C0C0C0"/>
                  </a:outerShdw>
                </a:effectLst>
                <a:latin typeface="+mn-ea"/>
              </a:rPr>
              <a:t>D</a:t>
            </a:r>
            <a:r>
              <a:rPr lang="en-US" altLang="zh-CN" b="1" baseline="-25000" dirty="0" err="1">
                <a:effectLst>
                  <a:outerShdw blurRad="38100" dist="38100" dir="2700000" algn="tl">
                    <a:srgbClr val="C0C0C0"/>
                  </a:outerShdw>
                </a:effectLst>
                <a:latin typeface="+mn-ea"/>
              </a:rPr>
              <a:t>1</a:t>
            </a:r>
            <a:r>
              <a:rPr lang="en-US" altLang="zh-CN" b="1" dirty="0">
                <a:effectLst>
                  <a:outerShdw blurRad="38100" dist="38100" dir="2700000" algn="tl">
                    <a:srgbClr val="C0C0C0"/>
                  </a:outerShdw>
                </a:effectLst>
                <a:latin typeface="+mn-ea"/>
              </a:rPr>
              <a:t>=z’</a:t>
            </a:r>
          </a:p>
          <a:p>
            <a:pPr algn="ctr">
              <a:spcBef>
                <a:spcPct val="50000"/>
              </a:spcBef>
              <a:buClr>
                <a:schemeClr val="tx2"/>
              </a:buClr>
              <a:buSzPct val="75000"/>
              <a:defRPr/>
            </a:pPr>
            <a:r>
              <a:rPr lang="en-US" altLang="zh-CN" b="1" dirty="0">
                <a:effectLst>
                  <a:outerShdw blurRad="38100" dist="38100" dir="2700000" algn="tl">
                    <a:srgbClr val="C0C0C0"/>
                  </a:outerShdw>
                </a:effectLst>
                <a:latin typeface="+mn-ea"/>
              </a:rPr>
              <a:t>D</a:t>
            </a:r>
            <a:r>
              <a:rPr lang="en-US" altLang="zh-CN" b="1" baseline="-25000" dirty="0">
                <a:effectLst>
                  <a:outerShdw blurRad="38100" dist="38100" dir="2700000" algn="tl">
                    <a:srgbClr val="C0C0C0"/>
                  </a:outerShdw>
                </a:effectLst>
                <a:latin typeface="+mn-ea"/>
              </a:rPr>
              <a:t>2</a:t>
            </a:r>
            <a:r>
              <a:rPr lang="en-US" altLang="zh-CN" b="1" dirty="0">
                <a:effectLst>
                  <a:outerShdw blurRad="38100" dist="38100" dir="2700000" algn="tl">
                    <a:srgbClr val="C0C0C0"/>
                  </a:outerShdw>
                </a:effectLst>
                <a:latin typeface="+mn-ea"/>
              </a:rPr>
              <a:t>=1</a:t>
            </a:r>
          </a:p>
          <a:p>
            <a:pPr algn="ctr">
              <a:spcBef>
                <a:spcPct val="50000"/>
              </a:spcBef>
              <a:buClr>
                <a:schemeClr val="tx2"/>
              </a:buClr>
              <a:buSzPct val="75000"/>
              <a:defRPr/>
            </a:pPr>
            <a:r>
              <a:rPr lang="en-US" altLang="zh-CN" b="1" dirty="0">
                <a:effectLst>
                  <a:outerShdw blurRad="38100" dist="38100" dir="2700000" algn="tl">
                    <a:srgbClr val="C0C0C0"/>
                  </a:outerShdw>
                </a:effectLst>
                <a:latin typeface="+mn-ea"/>
              </a:rPr>
              <a:t>D</a:t>
            </a:r>
            <a:r>
              <a:rPr lang="en-US" altLang="zh-CN" b="1" baseline="-25000" dirty="0">
                <a:effectLst>
                  <a:outerShdw blurRad="38100" dist="38100" dir="2700000" algn="tl">
                    <a:srgbClr val="C0C0C0"/>
                  </a:outerShdw>
                </a:effectLst>
                <a:latin typeface="+mn-ea"/>
              </a:rPr>
              <a:t>3</a:t>
            </a:r>
            <a:r>
              <a:rPr lang="en-US" altLang="zh-CN" b="1" dirty="0">
                <a:effectLst>
                  <a:outerShdw blurRad="38100" dist="38100" dir="2700000" algn="tl">
                    <a:srgbClr val="C0C0C0"/>
                  </a:outerShdw>
                </a:effectLst>
                <a:latin typeface="+mn-ea"/>
              </a:rPr>
              <a:t>=z</a:t>
            </a:r>
          </a:p>
        </p:txBody>
      </p:sp>
      <p:sp>
        <p:nvSpPr>
          <p:cNvPr id="51" name="Text Box 51"/>
          <p:cNvSpPr txBox="1">
            <a:spLocks noChangeArrowheads="1"/>
          </p:cNvSpPr>
          <p:nvPr/>
        </p:nvSpPr>
        <p:spPr bwMode="auto">
          <a:xfrm>
            <a:off x="6324600" y="5095876"/>
            <a:ext cx="5105397" cy="1015663"/>
          </a:xfrm>
          <a:prstGeom prst="rect">
            <a:avLst/>
          </a:prstGeom>
          <a:noFill/>
          <a:ln w="25400" cap="sq" algn="ctr">
            <a:noFill/>
            <a:miter lim="800000"/>
            <a:headEnd/>
            <a:tailEnd/>
          </a:ln>
          <a:effectLst/>
        </p:spPr>
        <p:txBody>
          <a:bodyPr wrap="square">
            <a:spAutoFit/>
          </a:bodyPr>
          <a:lstStyle/>
          <a:p>
            <a:pPr algn="ctr">
              <a:spcBef>
                <a:spcPct val="50000"/>
              </a:spcBef>
              <a:buClr>
                <a:schemeClr val="tx2"/>
              </a:buClr>
              <a:buSzPct val="75000"/>
              <a:defRPr/>
            </a:pPr>
            <a:r>
              <a:rPr lang="en-US" altLang="zh-CN" b="1" dirty="0">
                <a:effectLst>
                  <a:outerShdw blurRad="38100" dist="38100" dir="2700000" algn="tl">
                    <a:srgbClr val="C0C0C0"/>
                  </a:outerShdw>
                </a:effectLst>
                <a:latin typeface="Arial" panose="020B0604020202020204" pitchFamily="34" charset="0"/>
                <a:cs typeface="Arial" panose="020B0604020202020204" pitchFamily="34" charset="0"/>
              </a:rPr>
              <a:t>F=X’Y’D</a:t>
            </a:r>
            <a:r>
              <a:rPr lang="en-US" altLang="zh-CN" b="1" baseline="-25000" dirty="0">
                <a:effectLst>
                  <a:outerShdw blurRad="38100" dist="38100" dir="2700000" algn="tl">
                    <a:srgbClr val="C0C0C0"/>
                  </a:outerShdw>
                </a:effectLst>
                <a:latin typeface="Arial" panose="020B0604020202020204" pitchFamily="34" charset="0"/>
                <a:cs typeface="Arial" panose="020B0604020202020204" pitchFamily="34" charset="0"/>
              </a:rPr>
              <a:t>0</a:t>
            </a:r>
            <a:r>
              <a:rPr lang="en-US" altLang="zh-CN" b="1" dirty="0">
                <a:effectLst>
                  <a:outerShdw blurRad="38100" dist="38100" dir="2700000" algn="tl">
                    <a:srgbClr val="C0C0C0"/>
                  </a:outerShdw>
                </a:effectLst>
                <a:latin typeface="Arial" panose="020B0604020202020204" pitchFamily="34" charset="0"/>
                <a:cs typeface="Arial" panose="020B0604020202020204" pitchFamily="34" charset="0"/>
              </a:rPr>
              <a:t>+X’YD</a:t>
            </a:r>
            <a:r>
              <a:rPr lang="en-US" altLang="zh-CN" b="1" baseline="-25000" dirty="0">
                <a:effectLst>
                  <a:outerShdw blurRad="38100" dist="38100" dir="2700000" algn="tl">
                    <a:srgbClr val="C0C0C0"/>
                  </a:outerShdw>
                </a:effectLst>
                <a:latin typeface="Arial" panose="020B0604020202020204" pitchFamily="34" charset="0"/>
                <a:cs typeface="Arial" panose="020B0604020202020204" pitchFamily="34" charset="0"/>
              </a:rPr>
              <a:t>1</a:t>
            </a:r>
            <a:r>
              <a:rPr lang="en-US" altLang="zh-CN" b="1" dirty="0">
                <a:effectLst>
                  <a:outerShdw blurRad="38100" dist="38100" dir="2700000" algn="tl">
                    <a:srgbClr val="C0C0C0"/>
                  </a:outerShdw>
                </a:effectLst>
                <a:latin typeface="Arial" panose="020B0604020202020204" pitchFamily="34" charset="0"/>
                <a:cs typeface="Arial" panose="020B0604020202020204" pitchFamily="34" charset="0"/>
              </a:rPr>
              <a:t>+XY’D</a:t>
            </a:r>
            <a:r>
              <a:rPr lang="en-US" altLang="zh-CN" b="1" baseline="-25000" dirty="0">
                <a:effectLst>
                  <a:outerShdw blurRad="38100" dist="38100" dir="2700000" algn="tl">
                    <a:srgbClr val="C0C0C0"/>
                  </a:outerShdw>
                </a:effectLst>
                <a:latin typeface="Arial" panose="020B0604020202020204" pitchFamily="34" charset="0"/>
                <a:cs typeface="Arial" panose="020B0604020202020204" pitchFamily="34" charset="0"/>
              </a:rPr>
              <a:t>2</a:t>
            </a:r>
            <a:r>
              <a:rPr lang="en-US" altLang="zh-CN" b="1" dirty="0">
                <a:effectLst>
                  <a:outerShdw blurRad="38100" dist="38100" dir="2700000" algn="tl">
                    <a:srgbClr val="C0C0C0"/>
                  </a:outerShdw>
                </a:effectLst>
                <a:latin typeface="Arial" panose="020B0604020202020204" pitchFamily="34" charset="0"/>
                <a:cs typeface="Arial" panose="020B0604020202020204" pitchFamily="34" charset="0"/>
              </a:rPr>
              <a:t>+XYD</a:t>
            </a:r>
            <a:r>
              <a:rPr lang="en-US" altLang="zh-CN" b="1" baseline="-25000" dirty="0">
                <a:effectLst>
                  <a:outerShdw blurRad="38100" dist="38100" dir="2700000" algn="tl">
                    <a:srgbClr val="C0C0C0"/>
                  </a:outerShdw>
                </a:effectLst>
                <a:latin typeface="Arial" panose="020B0604020202020204" pitchFamily="34" charset="0"/>
                <a:cs typeface="Arial" panose="020B0604020202020204" pitchFamily="34" charset="0"/>
              </a:rPr>
              <a:t>3</a:t>
            </a:r>
          </a:p>
          <a:p>
            <a:pPr>
              <a:spcBef>
                <a:spcPct val="50000"/>
              </a:spcBef>
              <a:buClr>
                <a:schemeClr val="tx2"/>
              </a:buClr>
              <a:buSzPct val="75000"/>
              <a:defRPr/>
            </a:pPr>
            <a:r>
              <a:rPr lang="en-US" altLang="zh-CN" b="1" baseline="-25000" dirty="0">
                <a:effectLst>
                  <a:outerShdw blurRad="38100" dist="38100" dir="2700000" algn="tl">
                    <a:srgbClr val="C0C0C0"/>
                  </a:outerShdw>
                </a:effectLst>
                <a:latin typeface="Arial" panose="020B0604020202020204" pitchFamily="34" charset="0"/>
                <a:cs typeface="Arial" panose="020B0604020202020204" pitchFamily="34" charset="0"/>
              </a:rPr>
              <a:t>           </a:t>
            </a:r>
            <a:r>
              <a:rPr lang="en-US" altLang="zh-CN" b="1" dirty="0">
                <a:effectLst>
                  <a:outerShdw blurRad="38100" dist="38100" dir="2700000" algn="tl">
                    <a:srgbClr val="C0C0C0"/>
                  </a:outerShdw>
                </a:effectLst>
                <a:latin typeface="Arial" panose="020B0604020202020204" pitchFamily="34" charset="0"/>
                <a:cs typeface="Arial" panose="020B0604020202020204" pitchFamily="34" charset="0"/>
              </a:rPr>
              <a:t>=X’Y’Z+X’YZ’+XY’+XYZ</a:t>
            </a:r>
          </a:p>
        </p:txBody>
      </p:sp>
      <p:grpSp>
        <p:nvGrpSpPr>
          <p:cNvPr id="52" name="Group 52"/>
          <p:cNvGrpSpPr>
            <a:grpSpLocks/>
          </p:cNvGrpSpPr>
          <p:nvPr/>
        </p:nvGrpSpPr>
        <p:grpSpPr bwMode="auto">
          <a:xfrm>
            <a:off x="6924676" y="1905001"/>
            <a:ext cx="3667112" cy="2892425"/>
            <a:chOff x="3448" y="1480"/>
            <a:chExt cx="1994" cy="1614"/>
          </a:xfrm>
        </p:grpSpPr>
        <p:sp>
          <p:nvSpPr>
            <p:cNvPr id="53" name="Text Box 53"/>
            <p:cNvSpPr txBox="1">
              <a:spLocks noChangeArrowheads="1"/>
            </p:cNvSpPr>
            <p:nvPr/>
          </p:nvSpPr>
          <p:spPr bwMode="auto">
            <a:xfrm>
              <a:off x="3456" y="2530"/>
              <a:ext cx="302" cy="252"/>
            </a:xfrm>
            <a:prstGeom prst="rect">
              <a:avLst/>
            </a:prstGeom>
            <a:noFill/>
            <a:ln w="9525">
              <a:noFill/>
              <a:miter lim="800000"/>
              <a:headEnd/>
              <a:tailEnd/>
            </a:ln>
          </p:spPr>
          <p:txBody>
            <a:bodyPr>
              <a:spAutoFit/>
            </a:bodyPr>
            <a:lstStyle/>
            <a:p>
              <a:pPr>
                <a:spcBef>
                  <a:spcPct val="50000"/>
                </a:spcBef>
              </a:pPr>
              <a:r>
                <a:rPr lang="en-US" altLang="zh-CN" sz="2000">
                  <a:solidFill>
                    <a:srgbClr val="000000"/>
                  </a:solidFill>
                  <a:ea typeface="宋体" pitchFamily="2" charset="-122"/>
                </a:rPr>
                <a:t>X</a:t>
              </a:r>
            </a:p>
          </p:txBody>
        </p:sp>
        <p:sp>
          <p:nvSpPr>
            <p:cNvPr id="54" name="Text Box 54"/>
            <p:cNvSpPr txBox="1">
              <a:spLocks noChangeArrowheads="1"/>
            </p:cNvSpPr>
            <p:nvPr/>
          </p:nvSpPr>
          <p:spPr bwMode="auto">
            <a:xfrm>
              <a:off x="3448" y="2326"/>
              <a:ext cx="192" cy="252"/>
            </a:xfrm>
            <a:prstGeom prst="rect">
              <a:avLst/>
            </a:prstGeom>
            <a:noFill/>
            <a:ln w="9525">
              <a:noFill/>
              <a:miter lim="800000"/>
              <a:headEnd/>
              <a:tailEnd/>
            </a:ln>
          </p:spPr>
          <p:txBody>
            <a:bodyPr>
              <a:spAutoFit/>
            </a:bodyPr>
            <a:lstStyle/>
            <a:p>
              <a:pPr>
                <a:spcBef>
                  <a:spcPct val="50000"/>
                </a:spcBef>
              </a:pPr>
              <a:r>
                <a:rPr lang="en-US" altLang="zh-CN" sz="2000">
                  <a:solidFill>
                    <a:srgbClr val="000000"/>
                  </a:solidFill>
                  <a:ea typeface="宋体" pitchFamily="2" charset="-122"/>
                </a:rPr>
                <a:t>Y</a:t>
              </a:r>
            </a:p>
          </p:txBody>
        </p:sp>
        <p:sp>
          <p:nvSpPr>
            <p:cNvPr id="55" name="Rectangle 55"/>
            <p:cNvSpPr>
              <a:spLocks noChangeArrowheads="1"/>
            </p:cNvSpPr>
            <p:nvPr/>
          </p:nvSpPr>
          <p:spPr bwMode="auto">
            <a:xfrm>
              <a:off x="3456" y="1480"/>
              <a:ext cx="336" cy="756"/>
            </a:xfrm>
            <a:prstGeom prst="rect">
              <a:avLst/>
            </a:prstGeom>
            <a:noFill/>
            <a:ln w="25400" cap="sq" algn="ctr">
              <a:noFill/>
              <a:miter lim="800000"/>
              <a:headEnd/>
              <a:tailEnd/>
            </a:ln>
          </p:spPr>
          <p:txBody>
            <a:bodyPr>
              <a:spAutoFit/>
            </a:bodyPr>
            <a:lstStyle/>
            <a:p>
              <a:pPr algn="ctr">
                <a:lnSpc>
                  <a:spcPct val="90000"/>
                </a:lnSpc>
                <a:buClr>
                  <a:schemeClr val="tx2"/>
                </a:buClr>
                <a:buSzPct val="75000"/>
              </a:pPr>
              <a:r>
                <a:rPr lang="en-US" altLang="zh-CN" sz="2000">
                  <a:ea typeface="宋体" pitchFamily="2" charset="-122"/>
                </a:rPr>
                <a:t>z</a:t>
              </a:r>
            </a:p>
            <a:p>
              <a:pPr algn="ctr">
                <a:lnSpc>
                  <a:spcPct val="90000"/>
                </a:lnSpc>
                <a:buClr>
                  <a:schemeClr val="tx2"/>
                </a:buClr>
                <a:buSzPct val="75000"/>
              </a:pPr>
              <a:r>
                <a:rPr lang="en-US" altLang="zh-CN" sz="2000">
                  <a:ea typeface="宋体" pitchFamily="2" charset="-122"/>
                </a:rPr>
                <a:t>z’</a:t>
              </a:r>
            </a:p>
            <a:p>
              <a:pPr algn="ctr">
                <a:lnSpc>
                  <a:spcPct val="90000"/>
                </a:lnSpc>
                <a:buClr>
                  <a:schemeClr val="tx2"/>
                </a:buClr>
                <a:buSzPct val="75000"/>
              </a:pPr>
              <a:r>
                <a:rPr lang="en-US" altLang="zh-CN" sz="2000">
                  <a:ea typeface="宋体" pitchFamily="2" charset="-122"/>
                </a:rPr>
                <a:t>1</a:t>
              </a:r>
            </a:p>
            <a:p>
              <a:pPr algn="ctr">
                <a:lnSpc>
                  <a:spcPct val="90000"/>
                </a:lnSpc>
                <a:buClr>
                  <a:schemeClr val="tx2"/>
                </a:buClr>
                <a:buSzPct val="75000"/>
              </a:pPr>
              <a:r>
                <a:rPr lang="en-US" altLang="zh-CN" sz="2000">
                  <a:ea typeface="宋体" pitchFamily="2" charset="-122"/>
                </a:rPr>
                <a:t>z</a:t>
              </a:r>
            </a:p>
          </p:txBody>
        </p:sp>
        <p:grpSp>
          <p:nvGrpSpPr>
            <p:cNvPr id="56" name="Group 56"/>
            <p:cNvGrpSpPr>
              <a:grpSpLocks/>
            </p:cNvGrpSpPr>
            <p:nvPr/>
          </p:nvGrpSpPr>
          <p:grpSpPr bwMode="auto">
            <a:xfrm>
              <a:off x="3721" y="1480"/>
              <a:ext cx="1721" cy="1614"/>
              <a:chOff x="3721" y="1538"/>
              <a:chExt cx="1721" cy="1614"/>
            </a:xfrm>
          </p:grpSpPr>
          <p:sp>
            <p:nvSpPr>
              <p:cNvPr id="57" name="Rectangle 57"/>
              <p:cNvSpPr>
                <a:spLocks noChangeArrowheads="1"/>
              </p:cNvSpPr>
              <p:nvPr/>
            </p:nvSpPr>
            <p:spPr bwMode="auto">
              <a:xfrm>
                <a:off x="4141" y="1538"/>
                <a:ext cx="894" cy="1529"/>
              </a:xfrm>
              <a:prstGeom prst="rect">
                <a:avLst/>
              </a:prstGeom>
              <a:solidFill>
                <a:srgbClr val="FFFFFF"/>
              </a:solidFill>
              <a:ln w="9525">
                <a:solidFill>
                  <a:srgbClr val="000000"/>
                </a:solidFill>
                <a:miter lim="800000"/>
                <a:headEnd/>
                <a:tailEnd/>
              </a:ln>
            </p:spPr>
            <p:txBody>
              <a:bodyPr wrap="none" anchor="ctr"/>
              <a:lstStyle/>
              <a:p>
                <a:endParaRPr lang="zh-CN" altLang="en-US" sz="2000"/>
              </a:p>
            </p:txBody>
          </p:sp>
          <p:sp>
            <p:nvSpPr>
              <p:cNvPr id="58" name="Line 58"/>
              <p:cNvSpPr>
                <a:spLocks noChangeShapeType="1"/>
              </p:cNvSpPr>
              <p:nvPr/>
            </p:nvSpPr>
            <p:spPr bwMode="auto">
              <a:xfrm>
                <a:off x="3735" y="1654"/>
                <a:ext cx="406" cy="0"/>
              </a:xfrm>
              <a:prstGeom prst="line">
                <a:avLst/>
              </a:prstGeom>
              <a:noFill/>
              <a:ln w="9525">
                <a:solidFill>
                  <a:srgbClr val="000000"/>
                </a:solidFill>
                <a:round/>
                <a:headEnd/>
                <a:tailEnd/>
              </a:ln>
            </p:spPr>
            <p:txBody>
              <a:bodyPr/>
              <a:lstStyle/>
              <a:p>
                <a:endParaRPr lang="zh-CN" altLang="en-US" sz="2000"/>
              </a:p>
            </p:txBody>
          </p:sp>
          <p:sp>
            <p:nvSpPr>
              <p:cNvPr id="59" name="Line 59"/>
              <p:cNvSpPr>
                <a:spLocks noChangeShapeType="1"/>
              </p:cNvSpPr>
              <p:nvPr/>
            </p:nvSpPr>
            <p:spPr bwMode="auto">
              <a:xfrm>
                <a:off x="3735" y="1808"/>
                <a:ext cx="406" cy="0"/>
              </a:xfrm>
              <a:prstGeom prst="line">
                <a:avLst/>
              </a:prstGeom>
              <a:noFill/>
              <a:ln w="9525">
                <a:solidFill>
                  <a:srgbClr val="000000"/>
                </a:solidFill>
                <a:round/>
                <a:headEnd/>
                <a:tailEnd/>
              </a:ln>
            </p:spPr>
            <p:txBody>
              <a:bodyPr/>
              <a:lstStyle/>
              <a:p>
                <a:endParaRPr lang="zh-CN" altLang="en-US" sz="2000"/>
              </a:p>
            </p:txBody>
          </p:sp>
          <p:sp>
            <p:nvSpPr>
              <p:cNvPr id="60" name="Line 60"/>
              <p:cNvSpPr>
                <a:spLocks noChangeShapeType="1"/>
              </p:cNvSpPr>
              <p:nvPr/>
            </p:nvSpPr>
            <p:spPr bwMode="auto">
              <a:xfrm>
                <a:off x="3735" y="1963"/>
                <a:ext cx="406" cy="0"/>
              </a:xfrm>
              <a:prstGeom prst="line">
                <a:avLst/>
              </a:prstGeom>
              <a:noFill/>
              <a:ln w="9525">
                <a:solidFill>
                  <a:srgbClr val="000000"/>
                </a:solidFill>
                <a:round/>
                <a:headEnd/>
                <a:tailEnd/>
              </a:ln>
            </p:spPr>
            <p:txBody>
              <a:bodyPr/>
              <a:lstStyle/>
              <a:p>
                <a:endParaRPr lang="zh-CN" altLang="en-US" sz="2000"/>
              </a:p>
            </p:txBody>
          </p:sp>
          <p:sp>
            <p:nvSpPr>
              <p:cNvPr id="61" name="Line 61"/>
              <p:cNvSpPr>
                <a:spLocks noChangeShapeType="1"/>
              </p:cNvSpPr>
              <p:nvPr/>
            </p:nvSpPr>
            <p:spPr bwMode="auto">
              <a:xfrm>
                <a:off x="3735" y="2118"/>
                <a:ext cx="406" cy="0"/>
              </a:xfrm>
              <a:prstGeom prst="line">
                <a:avLst/>
              </a:prstGeom>
              <a:noFill/>
              <a:ln w="9525">
                <a:solidFill>
                  <a:srgbClr val="000000"/>
                </a:solidFill>
                <a:round/>
                <a:headEnd/>
                <a:tailEnd/>
              </a:ln>
            </p:spPr>
            <p:txBody>
              <a:bodyPr/>
              <a:lstStyle/>
              <a:p>
                <a:endParaRPr lang="zh-CN" altLang="en-US" sz="2000"/>
              </a:p>
            </p:txBody>
          </p:sp>
          <p:sp>
            <p:nvSpPr>
              <p:cNvPr id="62" name="Text Box 62"/>
              <p:cNvSpPr txBox="1">
                <a:spLocks noChangeArrowheads="1"/>
              </p:cNvSpPr>
              <p:nvPr/>
            </p:nvSpPr>
            <p:spPr bwMode="auto">
              <a:xfrm>
                <a:off x="4182" y="2002"/>
                <a:ext cx="325" cy="252"/>
              </a:xfrm>
              <a:prstGeom prst="rect">
                <a:avLst/>
              </a:prstGeom>
              <a:noFill/>
              <a:ln w="9525">
                <a:noFill/>
                <a:miter lim="800000"/>
                <a:headEnd/>
                <a:tailEnd/>
              </a:ln>
            </p:spPr>
            <p:txBody>
              <a:bodyPr>
                <a:spAutoFit/>
              </a:bodyPr>
              <a:lstStyle/>
              <a:p>
                <a:pPr>
                  <a:spcBef>
                    <a:spcPct val="50000"/>
                  </a:spcBef>
                </a:pPr>
                <a:r>
                  <a:rPr lang="en-US" altLang="zh-CN" sz="2000">
                    <a:solidFill>
                      <a:srgbClr val="000000"/>
                    </a:solidFill>
                    <a:ea typeface="宋体" pitchFamily="2" charset="-122"/>
                  </a:rPr>
                  <a:t>D</a:t>
                </a:r>
                <a:r>
                  <a:rPr lang="en-US" altLang="zh-CN" sz="2000" baseline="-25000">
                    <a:solidFill>
                      <a:srgbClr val="000000"/>
                    </a:solidFill>
                    <a:ea typeface="宋体" pitchFamily="2" charset="-122"/>
                  </a:rPr>
                  <a:t>3</a:t>
                </a:r>
              </a:p>
            </p:txBody>
          </p:sp>
          <p:sp>
            <p:nvSpPr>
              <p:cNvPr id="63" name="Text Box 63"/>
              <p:cNvSpPr txBox="1">
                <a:spLocks noChangeArrowheads="1"/>
              </p:cNvSpPr>
              <p:nvPr/>
            </p:nvSpPr>
            <p:spPr bwMode="auto">
              <a:xfrm>
                <a:off x="4182" y="1847"/>
                <a:ext cx="325" cy="252"/>
              </a:xfrm>
              <a:prstGeom prst="rect">
                <a:avLst/>
              </a:prstGeom>
              <a:noFill/>
              <a:ln w="9525">
                <a:noFill/>
                <a:miter lim="800000"/>
                <a:headEnd/>
                <a:tailEnd/>
              </a:ln>
            </p:spPr>
            <p:txBody>
              <a:bodyPr>
                <a:spAutoFit/>
              </a:bodyPr>
              <a:lstStyle/>
              <a:p>
                <a:pPr>
                  <a:spcBef>
                    <a:spcPct val="50000"/>
                  </a:spcBef>
                </a:pPr>
                <a:r>
                  <a:rPr lang="en-US" altLang="zh-CN" sz="2000">
                    <a:solidFill>
                      <a:srgbClr val="000000"/>
                    </a:solidFill>
                    <a:ea typeface="宋体" pitchFamily="2" charset="-122"/>
                  </a:rPr>
                  <a:t>D</a:t>
                </a:r>
                <a:r>
                  <a:rPr lang="en-US" altLang="zh-CN" sz="2000" baseline="-25000">
                    <a:solidFill>
                      <a:srgbClr val="000000"/>
                    </a:solidFill>
                    <a:ea typeface="宋体" pitchFamily="2" charset="-122"/>
                  </a:rPr>
                  <a:t>2</a:t>
                </a:r>
              </a:p>
            </p:txBody>
          </p:sp>
          <p:sp>
            <p:nvSpPr>
              <p:cNvPr id="64" name="Text Box 64"/>
              <p:cNvSpPr txBox="1">
                <a:spLocks noChangeArrowheads="1"/>
              </p:cNvSpPr>
              <p:nvPr/>
            </p:nvSpPr>
            <p:spPr bwMode="auto">
              <a:xfrm>
                <a:off x="4182" y="1692"/>
                <a:ext cx="325" cy="252"/>
              </a:xfrm>
              <a:prstGeom prst="rect">
                <a:avLst/>
              </a:prstGeom>
              <a:noFill/>
              <a:ln w="9525">
                <a:noFill/>
                <a:miter lim="800000"/>
                <a:headEnd/>
                <a:tailEnd/>
              </a:ln>
            </p:spPr>
            <p:txBody>
              <a:bodyPr>
                <a:spAutoFit/>
              </a:bodyPr>
              <a:lstStyle/>
              <a:p>
                <a:pPr>
                  <a:spcBef>
                    <a:spcPct val="50000"/>
                  </a:spcBef>
                </a:pPr>
                <a:r>
                  <a:rPr lang="en-US" altLang="zh-CN" sz="2000">
                    <a:solidFill>
                      <a:srgbClr val="000000"/>
                    </a:solidFill>
                    <a:ea typeface="宋体" pitchFamily="2" charset="-122"/>
                  </a:rPr>
                  <a:t>D</a:t>
                </a:r>
                <a:r>
                  <a:rPr lang="en-US" altLang="zh-CN" sz="2000" baseline="-25000">
                    <a:solidFill>
                      <a:srgbClr val="000000"/>
                    </a:solidFill>
                    <a:ea typeface="宋体" pitchFamily="2" charset="-122"/>
                  </a:rPr>
                  <a:t>1</a:t>
                </a:r>
              </a:p>
            </p:txBody>
          </p:sp>
          <p:sp>
            <p:nvSpPr>
              <p:cNvPr id="65" name="Text Box 65"/>
              <p:cNvSpPr txBox="1">
                <a:spLocks noChangeArrowheads="1"/>
              </p:cNvSpPr>
              <p:nvPr/>
            </p:nvSpPr>
            <p:spPr bwMode="auto">
              <a:xfrm>
                <a:off x="4182" y="1538"/>
                <a:ext cx="325" cy="252"/>
              </a:xfrm>
              <a:prstGeom prst="rect">
                <a:avLst/>
              </a:prstGeom>
              <a:noFill/>
              <a:ln w="9525">
                <a:noFill/>
                <a:miter lim="800000"/>
                <a:headEnd/>
                <a:tailEnd/>
              </a:ln>
            </p:spPr>
            <p:txBody>
              <a:bodyPr>
                <a:spAutoFit/>
              </a:bodyPr>
              <a:lstStyle/>
              <a:p>
                <a:pPr>
                  <a:spcBef>
                    <a:spcPct val="50000"/>
                  </a:spcBef>
                </a:pPr>
                <a:r>
                  <a:rPr lang="en-US" altLang="zh-CN" sz="2000">
                    <a:solidFill>
                      <a:srgbClr val="000000"/>
                    </a:solidFill>
                    <a:ea typeface="宋体" pitchFamily="2" charset="-122"/>
                  </a:rPr>
                  <a:t>D</a:t>
                </a:r>
                <a:r>
                  <a:rPr lang="en-US" altLang="zh-CN" sz="2000" baseline="-25000">
                    <a:solidFill>
                      <a:srgbClr val="000000"/>
                    </a:solidFill>
                    <a:ea typeface="宋体" pitchFamily="2" charset="-122"/>
                  </a:rPr>
                  <a:t>0</a:t>
                </a:r>
              </a:p>
            </p:txBody>
          </p:sp>
          <p:sp>
            <p:nvSpPr>
              <p:cNvPr id="66" name="Line 66"/>
              <p:cNvSpPr>
                <a:spLocks noChangeShapeType="1"/>
              </p:cNvSpPr>
              <p:nvPr/>
            </p:nvSpPr>
            <p:spPr bwMode="auto">
              <a:xfrm>
                <a:off x="5036" y="1963"/>
                <a:ext cx="406" cy="0"/>
              </a:xfrm>
              <a:prstGeom prst="line">
                <a:avLst/>
              </a:prstGeom>
              <a:noFill/>
              <a:ln w="9525">
                <a:solidFill>
                  <a:srgbClr val="000000"/>
                </a:solidFill>
                <a:round/>
                <a:headEnd/>
                <a:tailEnd/>
              </a:ln>
            </p:spPr>
            <p:txBody>
              <a:bodyPr/>
              <a:lstStyle/>
              <a:p>
                <a:endParaRPr lang="zh-CN" altLang="en-US" sz="2000"/>
              </a:p>
            </p:txBody>
          </p:sp>
          <p:sp>
            <p:nvSpPr>
              <p:cNvPr id="67" name="Text Box 67"/>
              <p:cNvSpPr txBox="1">
                <a:spLocks noChangeArrowheads="1"/>
              </p:cNvSpPr>
              <p:nvPr/>
            </p:nvSpPr>
            <p:spPr bwMode="auto">
              <a:xfrm>
                <a:off x="4385" y="1692"/>
                <a:ext cx="610" cy="543"/>
              </a:xfrm>
              <a:prstGeom prst="rect">
                <a:avLst/>
              </a:prstGeom>
              <a:noFill/>
              <a:ln w="9525">
                <a:noFill/>
                <a:miter lim="800000"/>
                <a:headEnd/>
                <a:tailEnd/>
              </a:ln>
            </p:spPr>
            <p:txBody>
              <a:bodyPr>
                <a:spAutoFit/>
              </a:bodyPr>
              <a:lstStyle/>
              <a:p>
                <a:pPr algn="ctr">
                  <a:spcBef>
                    <a:spcPct val="50000"/>
                  </a:spcBef>
                </a:pPr>
                <a:r>
                  <a:rPr lang="en-US" altLang="zh-CN" sz="2000">
                    <a:solidFill>
                      <a:srgbClr val="000000"/>
                    </a:solidFill>
                    <a:ea typeface="宋体" pitchFamily="2" charset="-122"/>
                  </a:rPr>
                  <a:t>4-1</a:t>
                </a:r>
              </a:p>
              <a:p>
                <a:pPr algn="ctr">
                  <a:spcBef>
                    <a:spcPct val="50000"/>
                  </a:spcBef>
                </a:pPr>
                <a:r>
                  <a:rPr lang="en-US" altLang="zh-CN" sz="2000">
                    <a:solidFill>
                      <a:srgbClr val="000000"/>
                    </a:solidFill>
                    <a:ea typeface="宋体" pitchFamily="2" charset="-122"/>
                  </a:rPr>
                  <a:t>MUX</a:t>
                </a:r>
              </a:p>
            </p:txBody>
          </p:sp>
          <p:sp>
            <p:nvSpPr>
              <p:cNvPr id="68" name="Text Box 68"/>
              <p:cNvSpPr txBox="1">
                <a:spLocks noChangeArrowheads="1"/>
              </p:cNvSpPr>
              <p:nvPr/>
            </p:nvSpPr>
            <p:spPr bwMode="auto">
              <a:xfrm>
                <a:off x="4199" y="2529"/>
                <a:ext cx="324" cy="252"/>
              </a:xfrm>
              <a:prstGeom prst="rect">
                <a:avLst/>
              </a:prstGeom>
              <a:noFill/>
              <a:ln w="9525">
                <a:noFill/>
                <a:miter lim="800000"/>
                <a:headEnd/>
                <a:tailEnd/>
              </a:ln>
            </p:spPr>
            <p:txBody>
              <a:bodyPr>
                <a:spAutoFit/>
              </a:bodyPr>
              <a:lstStyle/>
              <a:p>
                <a:pPr>
                  <a:spcBef>
                    <a:spcPct val="50000"/>
                  </a:spcBef>
                </a:pPr>
                <a:r>
                  <a:rPr lang="en-US" altLang="zh-CN" sz="2000">
                    <a:solidFill>
                      <a:srgbClr val="000000"/>
                    </a:solidFill>
                    <a:ea typeface="宋体" pitchFamily="2" charset="-122"/>
                  </a:rPr>
                  <a:t>A</a:t>
                </a:r>
                <a:r>
                  <a:rPr lang="en-US" altLang="zh-CN" sz="900">
                    <a:solidFill>
                      <a:srgbClr val="000000"/>
                    </a:solidFill>
                    <a:ea typeface="宋体" pitchFamily="2" charset="-122"/>
                  </a:rPr>
                  <a:t>1</a:t>
                </a:r>
                <a:endParaRPr lang="en-US" altLang="zh-CN" sz="900" baseline="-25000">
                  <a:solidFill>
                    <a:srgbClr val="000000"/>
                  </a:solidFill>
                  <a:ea typeface="宋体" pitchFamily="2" charset="-122"/>
                </a:endParaRPr>
              </a:p>
            </p:txBody>
          </p:sp>
          <p:sp>
            <p:nvSpPr>
              <p:cNvPr id="69" name="Text Box 69"/>
              <p:cNvSpPr txBox="1">
                <a:spLocks noChangeArrowheads="1"/>
              </p:cNvSpPr>
              <p:nvPr/>
            </p:nvSpPr>
            <p:spPr bwMode="auto">
              <a:xfrm>
                <a:off x="4199" y="2354"/>
                <a:ext cx="325" cy="252"/>
              </a:xfrm>
              <a:prstGeom prst="rect">
                <a:avLst/>
              </a:prstGeom>
              <a:noFill/>
              <a:ln w="9525">
                <a:noFill/>
                <a:miter lim="800000"/>
                <a:headEnd/>
                <a:tailEnd/>
              </a:ln>
            </p:spPr>
            <p:txBody>
              <a:bodyPr>
                <a:spAutoFit/>
              </a:bodyPr>
              <a:lstStyle/>
              <a:p>
                <a:pPr>
                  <a:spcBef>
                    <a:spcPct val="50000"/>
                  </a:spcBef>
                </a:pPr>
                <a:r>
                  <a:rPr lang="en-US" altLang="zh-CN" sz="2000">
                    <a:solidFill>
                      <a:srgbClr val="000000"/>
                    </a:solidFill>
                    <a:ea typeface="宋体" pitchFamily="2" charset="-122"/>
                  </a:rPr>
                  <a:t>A</a:t>
                </a:r>
                <a:r>
                  <a:rPr lang="en-US" altLang="zh-CN" sz="900">
                    <a:solidFill>
                      <a:srgbClr val="000000"/>
                    </a:solidFill>
                    <a:ea typeface="宋体" pitchFamily="2" charset="-122"/>
                  </a:rPr>
                  <a:t>0</a:t>
                </a:r>
                <a:endParaRPr lang="en-US" altLang="zh-CN" sz="900" baseline="-25000">
                  <a:solidFill>
                    <a:srgbClr val="000000"/>
                  </a:solidFill>
                  <a:ea typeface="宋体" pitchFamily="2" charset="-122"/>
                </a:endParaRPr>
              </a:p>
            </p:txBody>
          </p:sp>
          <p:sp>
            <p:nvSpPr>
              <p:cNvPr id="70" name="Line 70"/>
              <p:cNvSpPr>
                <a:spLocks noChangeShapeType="1"/>
              </p:cNvSpPr>
              <p:nvPr/>
            </p:nvSpPr>
            <p:spPr bwMode="auto">
              <a:xfrm>
                <a:off x="3721" y="2670"/>
                <a:ext cx="406" cy="0"/>
              </a:xfrm>
              <a:prstGeom prst="line">
                <a:avLst/>
              </a:prstGeom>
              <a:noFill/>
              <a:ln w="9525">
                <a:solidFill>
                  <a:srgbClr val="000000"/>
                </a:solidFill>
                <a:round/>
                <a:headEnd/>
                <a:tailEnd/>
              </a:ln>
            </p:spPr>
            <p:txBody>
              <a:bodyPr/>
              <a:lstStyle/>
              <a:p>
                <a:endParaRPr lang="zh-CN" altLang="en-US" sz="2000"/>
              </a:p>
            </p:txBody>
          </p:sp>
          <p:sp>
            <p:nvSpPr>
              <p:cNvPr id="71" name="Line 71"/>
              <p:cNvSpPr>
                <a:spLocks noChangeShapeType="1"/>
              </p:cNvSpPr>
              <p:nvPr/>
            </p:nvSpPr>
            <p:spPr bwMode="auto">
              <a:xfrm>
                <a:off x="3721" y="2500"/>
                <a:ext cx="406" cy="0"/>
              </a:xfrm>
              <a:prstGeom prst="line">
                <a:avLst/>
              </a:prstGeom>
              <a:noFill/>
              <a:ln w="9525">
                <a:solidFill>
                  <a:srgbClr val="000000"/>
                </a:solidFill>
                <a:round/>
                <a:headEnd/>
                <a:tailEnd/>
              </a:ln>
            </p:spPr>
            <p:txBody>
              <a:bodyPr/>
              <a:lstStyle/>
              <a:p>
                <a:endParaRPr lang="zh-CN" altLang="en-US" sz="2000"/>
              </a:p>
            </p:txBody>
          </p:sp>
          <p:sp>
            <p:nvSpPr>
              <p:cNvPr id="72" name="Line 72"/>
              <p:cNvSpPr>
                <a:spLocks noChangeShapeType="1"/>
              </p:cNvSpPr>
              <p:nvPr/>
            </p:nvSpPr>
            <p:spPr bwMode="auto">
              <a:xfrm>
                <a:off x="3901" y="2897"/>
                <a:ext cx="235" cy="0"/>
              </a:xfrm>
              <a:prstGeom prst="line">
                <a:avLst/>
              </a:prstGeom>
              <a:noFill/>
              <a:ln w="9525">
                <a:solidFill>
                  <a:srgbClr val="000000"/>
                </a:solidFill>
                <a:round/>
                <a:headEnd/>
                <a:tailEnd/>
              </a:ln>
            </p:spPr>
            <p:txBody>
              <a:bodyPr/>
              <a:lstStyle/>
              <a:p>
                <a:endParaRPr lang="zh-CN" altLang="en-US" sz="2000"/>
              </a:p>
            </p:txBody>
          </p:sp>
          <p:sp>
            <p:nvSpPr>
              <p:cNvPr id="73" name="Line 73"/>
              <p:cNvSpPr>
                <a:spLocks noChangeShapeType="1"/>
              </p:cNvSpPr>
              <p:nvPr/>
            </p:nvSpPr>
            <p:spPr bwMode="auto">
              <a:xfrm>
                <a:off x="3845" y="3152"/>
                <a:ext cx="141" cy="0"/>
              </a:xfrm>
              <a:prstGeom prst="line">
                <a:avLst/>
              </a:prstGeom>
              <a:noFill/>
              <a:ln w="9525">
                <a:solidFill>
                  <a:srgbClr val="000000"/>
                </a:solidFill>
                <a:round/>
                <a:headEnd/>
                <a:tailEnd/>
              </a:ln>
            </p:spPr>
            <p:txBody>
              <a:bodyPr/>
              <a:lstStyle/>
              <a:p>
                <a:endParaRPr lang="zh-CN" altLang="en-US" sz="2000"/>
              </a:p>
            </p:txBody>
          </p:sp>
          <p:sp>
            <p:nvSpPr>
              <p:cNvPr id="74" name="Line 74"/>
              <p:cNvSpPr>
                <a:spLocks noChangeShapeType="1"/>
              </p:cNvSpPr>
              <p:nvPr/>
            </p:nvSpPr>
            <p:spPr bwMode="auto">
              <a:xfrm>
                <a:off x="3901" y="2897"/>
                <a:ext cx="0" cy="255"/>
              </a:xfrm>
              <a:prstGeom prst="line">
                <a:avLst/>
              </a:prstGeom>
              <a:noFill/>
              <a:ln w="9525">
                <a:solidFill>
                  <a:schemeClr val="tx1"/>
                </a:solidFill>
                <a:round/>
                <a:headEnd/>
                <a:tailEnd/>
              </a:ln>
            </p:spPr>
            <p:txBody>
              <a:bodyPr/>
              <a:lstStyle/>
              <a:p>
                <a:endParaRPr lang="zh-CN" altLang="en-US" sz="2000"/>
              </a:p>
            </p:txBody>
          </p:sp>
          <p:sp>
            <p:nvSpPr>
              <p:cNvPr id="75" name="Text Box 75"/>
              <p:cNvSpPr txBox="1">
                <a:spLocks noChangeArrowheads="1"/>
              </p:cNvSpPr>
              <p:nvPr/>
            </p:nvSpPr>
            <p:spPr bwMode="auto">
              <a:xfrm>
                <a:off x="4212" y="2751"/>
                <a:ext cx="442" cy="252"/>
              </a:xfrm>
              <a:prstGeom prst="rect">
                <a:avLst/>
              </a:prstGeom>
              <a:noFill/>
              <a:ln w="9525">
                <a:noFill/>
                <a:miter lim="800000"/>
                <a:headEnd/>
                <a:tailEnd/>
              </a:ln>
            </p:spPr>
            <p:txBody>
              <a:bodyPr wrap="square">
                <a:spAutoFit/>
              </a:bodyPr>
              <a:lstStyle/>
              <a:p>
                <a:pPr>
                  <a:spcBef>
                    <a:spcPct val="50000"/>
                  </a:spcBef>
                </a:pPr>
                <a:r>
                  <a:rPr lang="en-US" altLang="zh-CN" sz="2000" dirty="0">
                    <a:solidFill>
                      <a:srgbClr val="000000"/>
                    </a:solidFill>
                    <a:ea typeface="宋体" pitchFamily="2" charset="-122"/>
                  </a:rPr>
                  <a:t>EN</a:t>
                </a:r>
                <a:endParaRPr lang="en-US" altLang="zh-CN" sz="2000" baseline="-25000" dirty="0">
                  <a:solidFill>
                    <a:srgbClr val="000000"/>
                  </a:solidFill>
                  <a:ea typeface="宋体" pitchFamily="2" charset="-122"/>
                </a:endParaRPr>
              </a:p>
            </p:txBody>
          </p:sp>
        </p:grpSp>
      </p:grpSp>
      <p:sp>
        <p:nvSpPr>
          <p:cNvPr id="76" name="Text Box 75"/>
          <p:cNvSpPr txBox="1">
            <a:spLocks noChangeArrowheads="1"/>
          </p:cNvSpPr>
          <p:nvPr/>
        </p:nvSpPr>
        <p:spPr bwMode="auto">
          <a:xfrm>
            <a:off x="10217111" y="2292589"/>
            <a:ext cx="457200" cy="400110"/>
          </a:xfrm>
          <a:prstGeom prst="rect">
            <a:avLst/>
          </a:prstGeom>
          <a:noFill/>
          <a:ln w="9525">
            <a:noFill/>
            <a:miter lim="800000"/>
            <a:headEnd/>
            <a:tailEnd/>
          </a:ln>
        </p:spPr>
        <p:txBody>
          <a:bodyPr wrap="square">
            <a:spAutoFit/>
          </a:bodyPr>
          <a:lstStyle/>
          <a:p>
            <a:pPr>
              <a:spcBef>
                <a:spcPct val="50000"/>
              </a:spcBef>
            </a:pPr>
            <a:r>
              <a:rPr lang="en-US" altLang="zh-CN" sz="2000" dirty="0">
                <a:solidFill>
                  <a:srgbClr val="000000"/>
                </a:solidFill>
                <a:ea typeface="宋体" pitchFamily="2" charset="-122"/>
              </a:rPr>
              <a:t>F</a:t>
            </a:r>
            <a:endParaRPr lang="en-US" altLang="zh-CN" sz="2000" baseline="-25000" dirty="0">
              <a:solidFill>
                <a:srgbClr val="0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7" grpId="0"/>
      <p:bldP spid="48" grpId="0"/>
      <p:bldP spid="49" grpId="0"/>
      <p:bldP spid="50" grpId="0"/>
      <p:bldP spid="5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1066800" y="2209800"/>
            <a:ext cx="10058400" cy="3276600"/>
          </a:xfrm>
          <a:prstGeom prst="rect">
            <a:avLst/>
          </a:prstGeom>
          <a:noFill/>
        </p:spPr>
        <p:txBody>
          <a:bodyPr/>
          <a:lstStyle/>
          <a:p>
            <a:pPr marL="342900" indent="-342900">
              <a:lnSpc>
                <a:spcPct val="150000"/>
              </a:lnSpc>
              <a:spcBef>
                <a:spcPct val="20000"/>
              </a:spcBef>
              <a:buClr>
                <a:schemeClr val="tx2"/>
              </a:buClr>
              <a:buFontTx/>
              <a:buChar char="•"/>
              <a:defRPr/>
            </a:pPr>
            <a:r>
              <a:rPr lang="en-US" altLang="zh-CN" sz="2800" b="1" kern="0" dirty="0">
                <a:latin typeface="+mn-lt"/>
                <a:ea typeface="宋体" panose="02010600030101010101" pitchFamily="2" charset="-122"/>
              </a:rPr>
              <a:t>Exercise: Using an 4-1 multiplexer to realize the Boolean function </a:t>
            </a:r>
          </a:p>
          <a:p>
            <a:pPr algn="ctr">
              <a:lnSpc>
                <a:spcPct val="150000"/>
              </a:lnSpc>
              <a:spcBef>
                <a:spcPct val="20000"/>
              </a:spcBef>
              <a:buClr>
                <a:schemeClr val="tx2"/>
              </a:buClr>
              <a:defRPr/>
            </a:pPr>
            <a:r>
              <a:rPr lang="en-US" altLang="zh-CN" sz="2800" b="1" kern="0" dirty="0">
                <a:latin typeface="+mn-lt"/>
              </a:rPr>
              <a:t>F = f(</a:t>
            </a:r>
            <a:r>
              <a:rPr lang="en-US" altLang="zh-CN" sz="2800" b="1" kern="0" dirty="0" err="1">
                <a:latin typeface="+mn-lt"/>
              </a:rPr>
              <a:t>x,y,z</a:t>
            </a:r>
            <a:r>
              <a:rPr lang="en-US" altLang="zh-CN" sz="2800" b="1" kern="0" dirty="0">
                <a:latin typeface="+mn-lt"/>
              </a:rPr>
              <a:t>) = ∑(1,2,6,7)</a:t>
            </a:r>
            <a:endParaRPr lang="zh-CN" altLang="en-US" sz="2800" b="1" kern="0" dirty="0">
              <a:latin typeface="+mn-l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Text Box 8"/>
          <p:cNvSpPr txBox="1">
            <a:spLocks noChangeArrowheads="1"/>
          </p:cNvSpPr>
          <p:nvPr/>
        </p:nvSpPr>
        <p:spPr bwMode="auto">
          <a:xfrm>
            <a:off x="838200" y="1306789"/>
            <a:ext cx="10363200" cy="1384995"/>
          </a:xfrm>
          <a:prstGeom prst="rect">
            <a:avLst/>
          </a:prstGeom>
          <a:solidFill>
            <a:schemeClr val="bg1"/>
          </a:solidFill>
          <a:ln w="28575">
            <a:solidFill>
              <a:srgbClr val="9999FF"/>
            </a:solidFill>
            <a:miter lim="800000"/>
            <a:headEnd/>
            <a:tailEnd/>
          </a:ln>
          <a:effectLst/>
        </p:spPr>
        <p:txBody>
          <a:bodyPr wrap="square">
            <a:spAutoFit/>
          </a:bodyPr>
          <a:lstStyle/>
          <a:p>
            <a:pPr marL="457200" indent="-457200" eaLnBrk="1" hangingPunct="1">
              <a:spcBef>
                <a:spcPct val="50000"/>
              </a:spcBef>
              <a:buFont typeface="Arial" panose="020B0604020202020204" pitchFamily="34" charset="0"/>
              <a:buChar char="•"/>
            </a:pPr>
            <a:r>
              <a:rPr lang="en-US" altLang="zh-CN" sz="2800" b="1" dirty="0">
                <a:ea typeface="宋体" charset="-122"/>
              </a:rPr>
              <a:t>A </a:t>
            </a:r>
            <a:r>
              <a:rPr lang="en-US" altLang="zh-CN" sz="2800" b="1" dirty="0" err="1">
                <a:solidFill>
                  <a:srgbClr val="FF0000"/>
                </a:solidFill>
                <a:ea typeface="宋体" charset="-122"/>
              </a:rPr>
              <a:t>demultiplexer</a:t>
            </a:r>
            <a:r>
              <a:rPr lang="en-US" altLang="zh-CN" sz="2800" b="1" dirty="0">
                <a:solidFill>
                  <a:srgbClr val="FF0000"/>
                </a:solidFill>
                <a:ea typeface="宋体" charset="-122"/>
              </a:rPr>
              <a:t> (DEMUX)</a:t>
            </a:r>
            <a:r>
              <a:rPr lang="en-US" altLang="zh-CN" sz="2800" b="1" dirty="0">
                <a:ea typeface="宋体" charset="-122"/>
              </a:rPr>
              <a:t> performs the </a:t>
            </a:r>
            <a:r>
              <a:rPr lang="en-US" altLang="zh-CN" sz="2800" b="1" dirty="0">
                <a:solidFill>
                  <a:srgbClr val="FF0000"/>
                </a:solidFill>
                <a:ea typeface="宋体" charset="-122"/>
              </a:rPr>
              <a:t>opposite</a:t>
            </a:r>
            <a:r>
              <a:rPr lang="en-US" altLang="zh-CN" sz="2800" b="1" dirty="0">
                <a:ea typeface="宋体" charset="-122"/>
              </a:rPr>
              <a:t> function from a </a:t>
            </a:r>
            <a:r>
              <a:rPr lang="en-US" altLang="zh-CN" sz="2800" b="1" dirty="0">
                <a:solidFill>
                  <a:srgbClr val="FF0000"/>
                </a:solidFill>
                <a:ea typeface="宋体" charset="-122"/>
              </a:rPr>
              <a:t>MUX</a:t>
            </a:r>
            <a:r>
              <a:rPr lang="en-US" altLang="zh-CN" sz="2800" b="1" dirty="0">
                <a:ea typeface="宋体" charset="-122"/>
              </a:rPr>
              <a:t>. It switches data from one input line to two or more data lines depending on the select inputs. </a:t>
            </a:r>
          </a:p>
        </p:txBody>
      </p:sp>
      <p:sp>
        <p:nvSpPr>
          <p:cNvPr id="184329" name="Text Box 9"/>
          <p:cNvSpPr txBox="1">
            <a:spLocks noChangeArrowheads="1"/>
          </p:cNvSpPr>
          <p:nvPr/>
        </p:nvSpPr>
        <p:spPr bwMode="auto">
          <a:xfrm>
            <a:off x="838200" y="2852451"/>
            <a:ext cx="6400800" cy="3539430"/>
          </a:xfrm>
          <a:prstGeom prst="rect">
            <a:avLst/>
          </a:prstGeom>
          <a:solidFill>
            <a:schemeClr val="bg1"/>
          </a:solidFill>
          <a:ln w="28575">
            <a:solidFill>
              <a:srgbClr val="9999FF"/>
            </a:solidFill>
            <a:miter lim="800000"/>
            <a:headEnd/>
            <a:tailEnd/>
          </a:ln>
          <a:effectLst/>
        </p:spPr>
        <p:txBody>
          <a:bodyPr wrap="square">
            <a:spAutoFit/>
          </a:bodyPr>
          <a:lstStyle/>
          <a:p>
            <a:pPr marL="342900" indent="-342900" eaLnBrk="1" hangingPunct="1">
              <a:spcBef>
                <a:spcPts val="0"/>
              </a:spcBef>
              <a:buFont typeface="Arial" panose="020B0604020202020204" pitchFamily="34" charset="0"/>
              <a:buChar char="•"/>
            </a:pPr>
            <a:r>
              <a:rPr lang="en-US" altLang="zh-CN" sz="2800" b="1" dirty="0">
                <a:ea typeface="宋体" charset="-122"/>
              </a:rPr>
              <a:t>The </a:t>
            </a:r>
            <a:r>
              <a:rPr lang="en-US" altLang="zh-CN" sz="2800" b="1" dirty="0" err="1">
                <a:ea typeface="宋体" charset="-122"/>
              </a:rPr>
              <a:t>74LS138</a:t>
            </a:r>
            <a:r>
              <a:rPr lang="en-US" altLang="zh-CN" sz="2800" b="1" dirty="0">
                <a:ea typeface="宋体" charset="-122"/>
              </a:rPr>
              <a:t> was introduced previously as a decoder but can also serve as a DEMUX. </a:t>
            </a:r>
          </a:p>
          <a:p>
            <a:pPr marL="342900" indent="-342900" eaLnBrk="1" hangingPunct="1">
              <a:spcBef>
                <a:spcPts val="0"/>
              </a:spcBef>
              <a:buFont typeface="Arial" panose="020B0604020202020204" pitchFamily="34" charset="0"/>
              <a:buChar char="•"/>
            </a:pPr>
            <a:r>
              <a:rPr lang="en-US" altLang="zh-CN" sz="2800" b="1" dirty="0">
                <a:ea typeface="宋体" charset="-122"/>
              </a:rPr>
              <a:t>When connected as a DEMUX, data is applied to one of the enable inputs, and routed to the selected output line depending on the select variables. </a:t>
            </a:r>
          </a:p>
          <a:p>
            <a:pPr marL="342900" indent="-342900" eaLnBrk="1" hangingPunct="1">
              <a:spcBef>
                <a:spcPts val="0"/>
              </a:spcBef>
              <a:buFont typeface="Arial" panose="020B0604020202020204" pitchFamily="34" charset="0"/>
              <a:buChar char="•"/>
            </a:pPr>
            <a:r>
              <a:rPr lang="en-US" altLang="zh-CN" sz="2800" b="1" dirty="0">
                <a:ea typeface="宋体" charset="-122"/>
              </a:rPr>
              <a:t>Note that the outputs are active-LOW .</a:t>
            </a:r>
          </a:p>
        </p:txBody>
      </p:sp>
      <p:sp>
        <p:nvSpPr>
          <p:cNvPr id="119814" name="Rectangle 13"/>
          <p:cNvSpPr>
            <a:spLocks noChangeArrowheads="1"/>
          </p:cNvSpPr>
          <p:nvPr/>
        </p:nvSpPr>
        <p:spPr bwMode="auto">
          <a:xfrm>
            <a:off x="3228067" y="479178"/>
            <a:ext cx="5735866"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err="1">
                <a:solidFill>
                  <a:srgbClr val="FFFF99"/>
                </a:solidFill>
                <a:ea typeface="宋体" charset="-122"/>
              </a:rPr>
              <a:t>Demultiplexers</a:t>
            </a:r>
            <a:r>
              <a:rPr lang="zh-CN" altLang="en-US" sz="3200" b="1" dirty="0">
                <a:solidFill>
                  <a:srgbClr val="FFFF99"/>
                </a:solidFill>
                <a:ea typeface="宋体" charset="-122"/>
              </a:rPr>
              <a:t>（多路分配器）</a:t>
            </a:r>
            <a:endParaRPr lang="en-US" altLang="zh-CN" sz="3200" b="1" dirty="0">
              <a:solidFill>
                <a:srgbClr val="FFFF99"/>
              </a:solidFill>
              <a:ea typeface="宋体" charset="-122"/>
            </a:endParaRPr>
          </a:p>
        </p:txBody>
      </p:sp>
      <p:sp>
        <p:nvSpPr>
          <p:cNvPr id="119815" name="Rectangle 16"/>
          <p:cNvSpPr>
            <a:spLocks noChangeArrowheads="1"/>
          </p:cNvSpPr>
          <p:nvPr/>
        </p:nvSpPr>
        <p:spPr bwMode="auto">
          <a:xfrm>
            <a:off x="8994413" y="5863772"/>
            <a:ext cx="1146148" cy="369332"/>
          </a:xfrm>
          <a:prstGeom prst="rect">
            <a:avLst/>
          </a:prstGeom>
          <a:noFill/>
          <a:ln w="9525">
            <a:noFill/>
            <a:miter lim="800000"/>
            <a:headEnd/>
            <a:tailEnd/>
          </a:ln>
        </p:spPr>
        <p:txBody>
          <a:bodyPr wrap="none" lIns="0" tIns="0" rIns="0" bIns="0">
            <a:spAutoFit/>
          </a:bodyPr>
          <a:lstStyle/>
          <a:p>
            <a:r>
              <a:rPr lang="en-US" altLang="zh-CN" b="1" dirty="0" err="1">
                <a:solidFill>
                  <a:srgbClr val="1F1A17"/>
                </a:solidFill>
                <a:ea typeface="宋体" charset="-122"/>
              </a:rPr>
              <a:t>74LS138</a:t>
            </a:r>
            <a:endParaRPr lang="en-US" altLang="zh-CN" b="1" dirty="0">
              <a:ea typeface="宋体" charset="-122"/>
            </a:endParaRPr>
          </a:p>
        </p:txBody>
      </p:sp>
      <p:graphicFrame>
        <p:nvGraphicFramePr>
          <p:cNvPr id="119816" name="Object 94"/>
          <p:cNvGraphicFramePr>
            <a:graphicFrameLocks noChangeAspect="1"/>
          </p:cNvGraphicFramePr>
          <p:nvPr>
            <p:extLst>
              <p:ext uri="{D42A27DB-BD31-4B8C-83A1-F6EECF244321}">
                <p14:modId xmlns:p14="http://schemas.microsoft.com/office/powerpoint/2010/main" val="1869300936"/>
              </p:ext>
            </p:extLst>
          </p:nvPr>
        </p:nvGraphicFramePr>
        <p:xfrm>
          <a:off x="8317482" y="3189010"/>
          <a:ext cx="2469840" cy="2674761"/>
        </p:xfrm>
        <a:graphic>
          <a:graphicData uri="http://schemas.openxmlformats.org/presentationml/2006/ole">
            <mc:AlternateContent xmlns:mc="http://schemas.openxmlformats.org/markup-compatibility/2006">
              <mc:Choice xmlns:v="urn:schemas-microsoft-com:vml" Requires="v">
                <p:oleObj name="CorelDRAW" r:id="rId4" imgW="1207650" imgH="1307633" progId="CorelDRAW.Graphic.13">
                  <p:embed/>
                </p:oleObj>
              </mc:Choice>
              <mc:Fallback>
                <p:oleObj name="CorelDRAW" r:id="rId4" imgW="1207650" imgH="1307633" progId="CorelDRAW.Graphic.13">
                  <p:embed/>
                  <p:pic>
                    <p:nvPicPr>
                      <p:cNvPr id="0" name="Object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482" y="3189010"/>
                        <a:ext cx="2469840" cy="2674761"/>
                      </a:xfrm>
                      <a:prstGeom prst="rect">
                        <a:avLst/>
                      </a:prstGeom>
                      <a:noFill/>
                      <a:ln>
                        <a:noFill/>
                      </a:ln>
                      <a:effectLst/>
                    </p:spPr>
                  </p:pic>
                </p:oleObj>
              </mc:Fallback>
            </mc:AlternateContent>
          </a:graphicData>
        </a:graphic>
      </p:graphicFrame>
      <p:sp>
        <p:nvSpPr>
          <p:cNvPr id="119817" name="Text Box 95"/>
          <p:cNvSpPr txBox="1">
            <a:spLocks noChangeArrowheads="1"/>
          </p:cNvSpPr>
          <p:nvPr/>
        </p:nvSpPr>
        <p:spPr bwMode="auto">
          <a:xfrm>
            <a:off x="7520375" y="3493811"/>
            <a:ext cx="1182605" cy="1015663"/>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Data select lines</a:t>
            </a:r>
          </a:p>
        </p:txBody>
      </p:sp>
      <p:sp>
        <p:nvSpPr>
          <p:cNvPr id="119818" name="Text Box 96"/>
          <p:cNvSpPr txBox="1">
            <a:spLocks noChangeArrowheads="1"/>
          </p:cNvSpPr>
          <p:nvPr/>
        </p:nvSpPr>
        <p:spPr bwMode="auto">
          <a:xfrm>
            <a:off x="7520375" y="4723708"/>
            <a:ext cx="932556" cy="707886"/>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Enable</a:t>
            </a:r>
          </a:p>
          <a:p>
            <a:pPr>
              <a:spcBef>
                <a:spcPts val="0"/>
              </a:spcBef>
            </a:pPr>
            <a:r>
              <a:rPr lang="en-US" altLang="zh-CN" sz="2000" dirty="0">
                <a:solidFill>
                  <a:srgbClr val="FF0000"/>
                </a:solidFill>
                <a:ea typeface="宋体" charset="-122"/>
              </a:rPr>
              <a:t>inputs</a:t>
            </a:r>
          </a:p>
        </p:txBody>
      </p:sp>
      <p:sp>
        <p:nvSpPr>
          <p:cNvPr id="119819" name="Text Box 97"/>
          <p:cNvSpPr txBox="1">
            <a:spLocks noChangeArrowheads="1"/>
          </p:cNvSpPr>
          <p:nvPr/>
        </p:nvSpPr>
        <p:spPr bwMode="auto">
          <a:xfrm>
            <a:off x="10787322" y="4027211"/>
            <a:ext cx="1023678" cy="707886"/>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Data outputs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29"/>
                                        </p:tgtEl>
                                        <p:attrNameLst>
                                          <p:attrName>style.visibility</p:attrName>
                                        </p:attrNameLst>
                                      </p:cBhvr>
                                      <p:to>
                                        <p:strVal val="visible"/>
                                      </p:to>
                                    </p:set>
                                    <p:anim calcmode="lin" valueType="num">
                                      <p:cBhvr additive="base">
                                        <p:cTn id="7" dur="1000" fill="hold"/>
                                        <p:tgtEl>
                                          <p:spTgt spid="184329"/>
                                        </p:tgtEl>
                                        <p:attrNameLst>
                                          <p:attrName>ppt_x</p:attrName>
                                        </p:attrNameLst>
                                      </p:cBhvr>
                                      <p:tavLst>
                                        <p:tav tm="0">
                                          <p:val>
                                            <p:strVal val="0-#ppt_w/2"/>
                                          </p:val>
                                        </p:tav>
                                        <p:tav tm="100000">
                                          <p:val>
                                            <p:strVal val="#ppt_x"/>
                                          </p:val>
                                        </p:tav>
                                      </p:tavLst>
                                    </p:anim>
                                    <p:anim calcmode="lin" valueType="num">
                                      <p:cBhvr additive="base">
                                        <p:cTn id="8" dur="1000" fill="hold"/>
                                        <p:tgtEl>
                                          <p:spTgt spid="1843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9"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9897158-D897-4828-9667-8DEFB34ADB23}"/>
              </a:ext>
            </a:extLst>
          </p:cNvPr>
          <p:cNvSpPr/>
          <p:nvPr/>
        </p:nvSpPr>
        <p:spPr>
          <a:xfrm>
            <a:off x="7459208" y="304800"/>
            <a:ext cx="3776663" cy="6248400"/>
          </a:xfrm>
          <a:prstGeom prst="rect">
            <a:avLst/>
          </a:prstGeom>
          <a:solidFill>
            <a:schemeClr val="bg1"/>
          </a:solidFill>
          <a:ln w="28575">
            <a:solidFill>
              <a:srgbClr val="99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858" name="Text Box 10"/>
          <p:cNvSpPr txBox="1">
            <a:spLocks noChangeArrowheads="1"/>
          </p:cNvSpPr>
          <p:nvPr/>
        </p:nvSpPr>
        <p:spPr bwMode="auto">
          <a:xfrm>
            <a:off x="2390361" y="1609072"/>
            <a:ext cx="4729576" cy="954107"/>
          </a:xfrm>
          <a:prstGeom prst="rect">
            <a:avLst/>
          </a:prstGeom>
          <a:solidFill>
            <a:schemeClr val="bg1"/>
          </a:solidFill>
          <a:ln w="28575">
            <a:solidFill>
              <a:srgbClr val="9999FF"/>
            </a:solidFill>
            <a:miter lim="800000"/>
            <a:headEnd/>
            <a:tailEnd/>
          </a:ln>
          <a:effectLst/>
        </p:spPr>
        <p:txBody>
          <a:bodyPr wrap="square">
            <a:spAutoFit/>
          </a:bodyPr>
          <a:lstStyle/>
          <a:p>
            <a:pPr eaLnBrk="1" hangingPunct="1">
              <a:spcBef>
                <a:spcPct val="50000"/>
              </a:spcBef>
            </a:pPr>
            <a:r>
              <a:rPr lang="en-US" altLang="zh-CN" sz="2800" b="1" dirty="0">
                <a:ea typeface="宋体" charset="-122"/>
              </a:rPr>
              <a:t>Determine the outputs, given the inputs shown. </a:t>
            </a:r>
          </a:p>
        </p:txBody>
      </p:sp>
      <p:sp>
        <p:nvSpPr>
          <p:cNvPr id="121859" name="Rectangle 13"/>
          <p:cNvSpPr>
            <a:spLocks noChangeArrowheads="1"/>
          </p:cNvSpPr>
          <p:nvPr/>
        </p:nvSpPr>
        <p:spPr bwMode="auto">
          <a:xfrm>
            <a:off x="7944984" y="3048000"/>
            <a:ext cx="2481262" cy="3124200"/>
          </a:xfrm>
          <a:prstGeom prst="rect">
            <a:avLst/>
          </a:prstGeom>
          <a:solidFill>
            <a:srgbClr val="FFFFFF"/>
          </a:solidFill>
          <a:ln w="9525">
            <a:noFill/>
            <a:miter lim="800000"/>
            <a:headEnd/>
            <a:tailEnd/>
          </a:ln>
          <a:effectLst/>
        </p:spPr>
        <p:txBody>
          <a:bodyPr wrap="none" anchor="ctr"/>
          <a:lstStyle/>
          <a:p>
            <a:endParaRPr lang="zh-CN" altLang="en-US">
              <a:ea typeface="宋体" charset="-122"/>
            </a:endParaRPr>
          </a:p>
        </p:txBody>
      </p:sp>
      <p:sp>
        <p:nvSpPr>
          <p:cNvPr id="121862" name="Rectangle 19"/>
          <p:cNvSpPr>
            <a:spLocks noChangeArrowheads="1"/>
          </p:cNvSpPr>
          <p:nvPr/>
        </p:nvSpPr>
        <p:spPr bwMode="auto">
          <a:xfrm>
            <a:off x="2405737" y="506415"/>
            <a:ext cx="2852063"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a:solidFill>
                  <a:srgbClr val="FFFF99"/>
                </a:solidFill>
                <a:ea typeface="宋体" charset="-122"/>
              </a:rPr>
              <a:t>Demultiplexers</a:t>
            </a:r>
          </a:p>
        </p:txBody>
      </p:sp>
      <p:sp>
        <p:nvSpPr>
          <p:cNvPr id="121863" name="WordArt 20"/>
          <p:cNvSpPr>
            <a:spLocks noChangeArrowheads="1" noChangeShapeType="1" noTextEdit="1"/>
          </p:cNvSpPr>
          <p:nvPr/>
        </p:nvSpPr>
        <p:spPr bwMode="auto">
          <a:xfrm>
            <a:off x="977900" y="1667511"/>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21864" name="Rectangle 22"/>
          <p:cNvSpPr>
            <a:spLocks noChangeArrowheads="1"/>
          </p:cNvSpPr>
          <p:nvPr/>
        </p:nvSpPr>
        <p:spPr bwMode="auto">
          <a:xfrm>
            <a:off x="3745307" y="6065523"/>
            <a:ext cx="1168006" cy="369332"/>
          </a:xfrm>
          <a:prstGeom prst="rect">
            <a:avLst/>
          </a:prstGeom>
          <a:noFill/>
          <a:ln w="9525">
            <a:noFill/>
            <a:miter lim="800000"/>
            <a:headEnd/>
            <a:tailEnd/>
          </a:ln>
        </p:spPr>
        <p:txBody>
          <a:bodyPr wrap="square" lIns="0" tIns="0" rIns="0" bIns="0">
            <a:spAutoFit/>
          </a:bodyPr>
          <a:lstStyle/>
          <a:p>
            <a:r>
              <a:rPr lang="en-US" altLang="zh-CN" dirty="0" err="1">
                <a:solidFill>
                  <a:srgbClr val="1F1A17"/>
                </a:solidFill>
                <a:ea typeface="宋体" charset="-122"/>
              </a:rPr>
              <a:t>74LS138</a:t>
            </a:r>
            <a:endParaRPr lang="en-US" altLang="zh-CN" dirty="0">
              <a:ea typeface="宋体" charset="-122"/>
            </a:endParaRPr>
          </a:p>
        </p:txBody>
      </p:sp>
      <p:graphicFrame>
        <p:nvGraphicFramePr>
          <p:cNvPr id="121865" name="Object 23"/>
          <p:cNvGraphicFramePr>
            <a:graphicFrameLocks noChangeAspect="1"/>
          </p:cNvGraphicFramePr>
          <p:nvPr>
            <p:extLst>
              <p:ext uri="{D42A27DB-BD31-4B8C-83A1-F6EECF244321}">
                <p14:modId xmlns:p14="http://schemas.microsoft.com/office/powerpoint/2010/main" val="1844283046"/>
              </p:ext>
            </p:extLst>
          </p:nvPr>
        </p:nvGraphicFramePr>
        <p:xfrm>
          <a:off x="2858392" y="2896017"/>
          <a:ext cx="2856610" cy="3093621"/>
        </p:xfrm>
        <a:graphic>
          <a:graphicData uri="http://schemas.openxmlformats.org/presentationml/2006/ole">
            <mc:AlternateContent xmlns:mc="http://schemas.openxmlformats.org/markup-compatibility/2006">
              <mc:Choice xmlns:v="urn:schemas-microsoft-com:vml" Requires="v">
                <p:oleObj name="CorelDRAW" r:id="rId4" imgW="1207650" imgH="1307633" progId="CorelDRAW.Graphic.13">
                  <p:embed/>
                </p:oleObj>
              </mc:Choice>
              <mc:Fallback>
                <p:oleObj name="CorelDRAW" r:id="rId4" imgW="1207650" imgH="1307633" progId="CorelDRAW.Graphic.13">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8392" y="2896017"/>
                        <a:ext cx="2856610" cy="3093621"/>
                      </a:xfrm>
                      <a:prstGeom prst="rect">
                        <a:avLst/>
                      </a:prstGeom>
                      <a:noFill/>
                      <a:ln>
                        <a:noFill/>
                      </a:ln>
                      <a:effectLst/>
                    </p:spPr>
                  </p:pic>
                </p:oleObj>
              </mc:Fallback>
            </mc:AlternateContent>
          </a:graphicData>
        </a:graphic>
      </p:graphicFrame>
      <p:sp>
        <p:nvSpPr>
          <p:cNvPr id="121866" name="Text Box 24"/>
          <p:cNvSpPr txBox="1">
            <a:spLocks noChangeArrowheads="1"/>
          </p:cNvSpPr>
          <p:nvPr/>
        </p:nvSpPr>
        <p:spPr bwMode="auto">
          <a:xfrm>
            <a:off x="977900" y="3617754"/>
            <a:ext cx="2832100"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Data select lines</a:t>
            </a:r>
          </a:p>
        </p:txBody>
      </p:sp>
      <p:sp>
        <p:nvSpPr>
          <p:cNvPr id="121867" name="Text Box 25"/>
          <p:cNvSpPr txBox="1">
            <a:spLocks noChangeArrowheads="1"/>
          </p:cNvSpPr>
          <p:nvPr/>
        </p:nvSpPr>
        <p:spPr bwMode="auto">
          <a:xfrm>
            <a:off x="957460" y="4495741"/>
            <a:ext cx="1845369"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Enable inputs</a:t>
            </a:r>
          </a:p>
        </p:txBody>
      </p:sp>
      <p:sp>
        <p:nvSpPr>
          <p:cNvPr id="121868" name="Text Box 26"/>
          <p:cNvSpPr txBox="1">
            <a:spLocks noChangeArrowheads="1"/>
          </p:cNvSpPr>
          <p:nvPr/>
        </p:nvSpPr>
        <p:spPr bwMode="auto">
          <a:xfrm>
            <a:off x="5715837" y="3825104"/>
            <a:ext cx="1135034" cy="707886"/>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Data outputs</a:t>
            </a:r>
          </a:p>
        </p:txBody>
      </p:sp>
      <p:grpSp>
        <p:nvGrpSpPr>
          <p:cNvPr id="2" name="Group 98"/>
          <p:cNvGrpSpPr>
            <a:grpSpLocks/>
          </p:cNvGrpSpPr>
          <p:nvPr/>
        </p:nvGrpSpPr>
        <p:grpSpPr bwMode="auto">
          <a:xfrm>
            <a:off x="8124371" y="533401"/>
            <a:ext cx="2197100" cy="5675313"/>
            <a:chOff x="3944" y="257"/>
            <a:chExt cx="1384" cy="3654"/>
          </a:xfrm>
        </p:grpSpPr>
        <p:sp>
          <p:nvSpPr>
            <p:cNvPr id="121940" name="Rectangle 29"/>
            <p:cNvSpPr>
              <a:spLocks noChangeArrowheads="1"/>
            </p:cNvSpPr>
            <p:nvPr/>
          </p:nvSpPr>
          <p:spPr bwMode="auto">
            <a:xfrm>
              <a:off x="3944" y="257"/>
              <a:ext cx="153" cy="3654"/>
            </a:xfrm>
            <a:prstGeom prst="rect">
              <a:avLst/>
            </a:prstGeom>
            <a:solidFill>
              <a:srgbClr val="FFFB9C"/>
            </a:solidFill>
            <a:ln w="9525">
              <a:noFill/>
              <a:miter lim="800000"/>
              <a:headEnd/>
              <a:tailEnd/>
            </a:ln>
          </p:spPr>
          <p:txBody>
            <a:bodyPr/>
            <a:lstStyle/>
            <a:p>
              <a:endParaRPr lang="zh-CN" altLang="en-US">
                <a:ea typeface="宋体" charset="-122"/>
              </a:endParaRPr>
            </a:p>
          </p:txBody>
        </p:sp>
        <p:sp>
          <p:nvSpPr>
            <p:cNvPr id="121941" name="Rectangle 30"/>
            <p:cNvSpPr>
              <a:spLocks noChangeArrowheads="1"/>
            </p:cNvSpPr>
            <p:nvPr/>
          </p:nvSpPr>
          <p:spPr bwMode="auto">
            <a:xfrm>
              <a:off x="4266" y="257"/>
              <a:ext cx="153" cy="3654"/>
            </a:xfrm>
            <a:prstGeom prst="rect">
              <a:avLst/>
            </a:prstGeom>
            <a:solidFill>
              <a:srgbClr val="FFFB9C"/>
            </a:solidFill>
            <a:ln w="9525">
              <a:noFill/>
              <a:miter lim="800000"/>
              <a:headEnd/>
              <a:tailEnd/>
            </a:ln>
          </p:spPr>
          <p:txBody>
            <a:bodyPr/>
            <a:lstStyle/>
            <a:p>
              <a:endParaRPr lang="zh-CN" altLang="en-US">
                <a:ea typeface="宋体" charset="-122"/>
              </a:endParaRPr>
            </a:p>
          </p:txBody>
        </p:sp>
        <p:sp>
          <p:nvSpPr>
            <p:cNvPr id="121942" name="Rectangle 31"/>
            <p:cNvSpPr>
              <a:spLocks noChangeArrowheads="1"/>
            </p:cNvSpPr>
            <p:nvPr/>
          </p:nvSpPr>
          <p:spPr bwMode="auto">
            <a:xfrm>
              <a:off x="4569" y="257"/>
              <a:ext cx="153" cy="3654"/>
            </a:xfrm>
            <a:prstGeom prst="rect">
              <a:avLst/>
            </a:prstGeom>
            <a:solidFill>
              <a:srgbClr val="FFFB9C"/>
            </a:solidFill>
            <a:ln w="9525">
              <a:noFill/>
              <a:miter lim="800000"/>
              <a:headEnd/>
              <a:tailEnd/>
            </a:ln>
          </p:spPr>
          <p:txBody>
            <a:bodyPr/>
            <a:lstStyle/>
            <a:p>
              <a:endParaRPr lang="zh-CN" altLang="en-US">
                <a:ea typeface="宋体" charset="-122"/>
              </a:endParaRPr>
            </a:p>
          </p:txBody>
        </p:sp>
        <p:sp>
          <p:nvSpPr>
            <p:cNvPr id="121943" name="Rectangle 32"/>
            <p:cNvSpPr>
              <a:spLocks noChangeArrowheads="1"/>
            </p:cNvSpPr>
            <p:nvPr/>
          </p:nvSpPr>
          <p:spPr bwMode="auto">
            <a:xfrm>
              <a:off x="4872" y="257"/>
              <a:ext cx="153" cy="3654"/>
            </a:xfrm>
            <a:prstGeom prst="rect">
              <a:avLst/>
            </a:prstGeom>
            <a:solidFill>
              <a:srgbClr val="FFFB9C"/>
            </a:solidFill>
            <a:ln w="9525">
              <a:noFill/>
              <a:miter lim="800000"/>
              <a:headEnd/>
              <a:tailEnd/>
            </a:ln>
          </p:spPr>
          <p:txBody>
            <a:bodyPr/>
            <a:lstStyle/>
            <a:p>
              <a:endParaRPr lang="zh-CN" altLang="en-US">
                <a:ea typeface="宋体" charset="-122"/>
              </a:endParaRPr>
            </a:p>
          </p:txBody>
        </p:sp>
        <p:sp>
          <p:nvSpPr>
            <p:cNvPr id="121944" name="Rectangle 33"/>
            <p:cNvSpPr>
              <a:spLocks noChangeArrowheads="1"/>
            </p:cNvSpPr>
            <p:nvPr/>
          </p:nvSpPr>
          <p:spPr bwMode="auto">
            <a:xfrm>
              <a:off x="5175" y="257"/>
              <a:ext cx="153" cy="3654"/>
            </a:xfrm>
            <a:prstGeom prst="rect">
              <a:avLst/>
            </a:prstGeom>
            <a:solidFill>
              <a:srgbClr val="FFFB9C"/>
            </a:solidFill>
            <a:ln w="9525">
              <a:noFill/>
              <a:miter lim="800000"/>
              <a:headEnd/>
              <a:tailEnd/>
            </a:ln>
          </p:spPr>
          <p:txBody>
            <a:bodyPr/>
            <a:lstStyle/>
            <a:p>
              <a:endParaRPr lang="zh-CN" altLang="en-US">
                <a:ea typeface="宋体" charset="-122"/>
              </a:endParaRPr>
            </a:p>
          </p:txBody>
        </p:sp>
      </p:grpSp>
      <p:sp>
        <p:nvSpPr>
          <p:cNvPr id="121870" name="Freeform 34"/>
          <p:cNvSpPr>
            <a:spLocks noEditPoints="1"/>
          </p:cNvSpPr>
          <p:nvPr/>
        </p:nvSpPr>
        <p:spPr bwMode="auto">
          <a:xfrm>
            <a:off x="7922760" y="647701"/>
            <a:ext cx="2490787" cy="269875"/>
          </a:xfrm>
          <a:custGeom>
            <a:avLst/>
            <a:gdLst>
              <a:gd name="T0" fmla="*/ 0 w 1569"/>
              <a:gd name="T1" fmla="*/ 2147483646 h 170"/>
              <a:gd name="T2" fmla="*/ 2147483646 w 1569"/>
              <a:gd name="T3" fmla="*/ 2147483646 h 170"/>
              <a:gd name="T4" fmla="*/ 2147483646 w 1569"/>
              <a:gd name="T5" fmla="*/ 2147483646 h 170"/>
              <a:gd name="T6" fmla="*/ 2147483646 w 1569"/>
              <a:gd name="T7" fmla="*/ 0 h 170"/>
              <a:gd name="T8" fmla="*/ 2147483646 w 1569"/>
              <a:gd name="T9" fmla="*/ 2147483646 h 170"/>
              <a:gd name="T10" fmla="*/ 2147483646 w 1569"/>
              <a:gd name="T11" fmla="*/ 0 h 170"/>
              <a:gd name="T12" fmla="*/ 2147483646 w 1569"/>
              <a:gd name="T13" fmla="*/ 0 h 170"/>
              <a:gd name="T14" fmla="*/ 2147483646 w 1569"/>
              <a:gd name="T15" fmla="*/ 2147483646 h 170"/>
              <a:gd name="T16" fmla="*/ 2147483646 w 1569"/>
              <a:gd name="T17" fmla="*/ 2147483646 h 170"/>
              <a:gd name="T18" fmla="*/ 2147483646 w 1569"/>
              <a:gd name="T19" fmla="*/ 2147483646 h 170"/>
              <a:gd name="T20" fmla="*/ 2147483646 w 1569"/>
              <a:gd name="T21" fmla="*/ 2147483646 h 170"/>
              <a:gd name="T22" fmla="*/ 2147483646 w 1569"/>
              <a:gd name="T23" fmla="*/ 2147483646 h 170"/>
              <a:gd name="T24" fmla="*/ 2147483646 w 1569"/>
              <a:gd name="T25" fmla="*/ 2147483646 h 170"/>
              <a:gd name="T26" fmla="*/ 2147483646 w 1569"/>
              <a:gd name="T27" fmla="*/ 0 h 170"/>
              <a:gd name="T28" fmla="*/ 2147483646 w 1569"/>
              <a:gd name="T29" fmla="*/ 2147483646 h 170"/>
              <a:gd name="T30" fmla="*/ 2147483646 w 1569"/>
              <a:gd name="T31" fmla="*/ 0 h 170"/>
              <a:gd name="T32" fmla="*/ 2147483646 w 1569"/>
              <a:gd name="T33" fmla="*/ 0 h 170"/>
              <a:gd name="T34" fmla="*/ 2147483646 w 1569"/>
              <a:gd name="T35" fmla="*/ 2147483646 h 170"/>
              <a:gd name="T36" fmla="*/ 2147483646 w 1569"/>
              <a:gd name="T37" fmla="*/ 2147483646 h 170"/>
              <a:gd name="T38" fmla="*/ 2147483646 w 1569"/>
              <a:gd name="T39" fmla="*/ 2147483646 h 170"/>
              <a:gd name="T40" fmla="*/ 2147483646 w 1569"/>
              <a:gd name="T41" fmla="*/ 2147483646 h 170"/>
              <a:gd name="T42" fmla="*/ 2147483646 w 1569"/>
              <a:gd name="T43" fmla="*/ 2147483646 h 170"/>
              <a:gd name="T44" fmla="*/ 2147483646 w 1569"/>
              <a:gd name="T45" fmla="*/ 2147483646 h 170"/>
              <a:gd name="T46" fmla="*/ 2147483646 w 1569"/>
              <a:gd name="T47" fmla="*/ 0 h 170"/>
              <a:gd name="T48" fmla="*/ 2147483646 w 1569"/>
              <a:gd name="T49" fmla="*/ 2147483646 h 170"/>
              <a:gd name="T50" fmla="*/ 2147483646 w 1569"/>
              <a:gd name="T51" fmla="*/ 0 h 170"/>
              <a:gd name="T52" fmla="*/ 2147483646 w 1569"/>
              <a:gd name="T53" fmla="*/ 0 h 170"/>
              <a:gd name="T54" fmla="*/ 2147483646 w 1569"/>
              <a:gd name="T55" fmla="*/ 2147483646 h 170"/>
              <a:gd name="T56" fmla="*/ 2147483646 w 1569"/>
              <a:gd name="T57" fmla="*/ 2147483646 h 170"/>
              <a:gd name="T58" fmla="*/ 2147483646 w 1569"/>
              <a:gd name="T59" fmla="*/ 2147483646 h 170"/>
              <a:gd name="T60" fmla="*/ 2147483646 w 1569"/>
              <a:gd name="T61" fmla="*/ 2147483646 h 170"/>
              <a:gd name="T62" fmla="*/ 2147483646 w 1569"/>
              <a:gd name="T63" fmla="*/ 2147483646 h 170"/>
              <a:gd name="T64" fmla="*/ 2147483646 w 1569"/>
              <a:gd name="T65" fmla="*/ 2147483646 h 170"/>
              <a:gd name="T66" fmla="*/ 2147483646 w 1569"/>
              <a:gd name="T67" fmla="*/ 0 h 170"/>
              <a:gd name="T68" fmla="*/ 2147483646 w 1569"/>
              <a:gd name="T69" fmla="*/ 2147483646 h 170"/>
              <a:gd name="T70" fmla="*/ 2147483646 w 1569"/>
              <a:gd name="T71" fmla="*/ 0 h 170"/>
              <a:gd name="T72" fmla="*/ 2147483646 w 1569"/>
              <a:gd name="T73" fmla="*/ 0 h 170"/>
              <a:gd name="T74" fmla="*/ 2147483646 w 1569"/>
              <a:gd name="T75" fmla="*/ 2147483646 h 170"/>
              <a:gd name="T76" fmla="*/ 2147483646 w 1569"/>
              <a:gd name="T77" fmla="*/ 2147483646 h 170"/>
              <a:gd name="T78" fmla="*/ 2147483646 w 1569"/>
              <a:gd name="T79" fmla="*/ 2147483646 h 170"/>
              <a:gd name="T80" fmla="*/ 2147483646 w 1569"/>
              <a:gd name="T81" fmla="*/ 2147483646 h 170"/>
              <a:gd name="T82" fmla="*/ 2147483646 w 1569"/>
              <a:gd name="T83" fmla="*/ 2147483646 h 170"/>
              <a:gd name="T84" fmla="*/ 2147483646 w 1569"/>
              <a:gd name="T85" fmla="*/ 2147483646 h 170"/>
              <a:gd name="T86" fmla="*/ 2147483646 w 1569"/>
              <a:gd name="T87" fmla="*/ 0 h 170"/>
              <a:gd name="T88" fmla="*/ 2147483646 w 1569"/>
              <a:gd name="T89" fmla="*/ 2147483646 h 170"/>
              <a:gd name="T90" fmla="*/ 2147483646 w 1569"/>
              <a:gd name="T91" fmla="*/ 0 h 170"/>
              <a:gd name="T92" fmla="*/ 2147483646 w 1569"/>
              <a:gd name="T93" fmla="*/ 0 h 170"/>
              <a:gd name="T94" fmla="*/ 2147483646 w 1569"/>
              <a:gd name="T95" fmla="*/ 2147483646 h 170"/>
              <a:gd name="T96" fmla="*/ 2147483646 w 1569"/>
              <a:gd name="T97" fmla="*/ 2147483646 h 170"/>
              <a:gd name="T98" fmla="*/ 2147483646 w 1569"/>
              <a:gd name="T99" fmla="*/ 2147483646 h 170"/>
              <a:gd name="T100" fmla="*/ 2147483646 w 1569"/>
              <a:gd name="T101" fmla="*/ 2147483646 h 17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569" h="170">
                <a:moveTo>
                  <a:pt x="141" y="158"/>
                </a:moveTo>
                <a:lnTo>
                  <a:pt x="129" y="170"/>
                </a:lnTo>
                <a:lnTo>
                  <a:pt x="0" y="170"/>
                </a:lnTo>
                <a:lnTo>
                  <a:pt x="0" y="145"/>
                </a:lnTo>
                <a:lnTo>
                  <a:pt x="129" y="145"/>
                </a:lnTo>
                <a:lnTo>
                  <a:pt x="141" y="158"/>
                </a:lnTo>
                <a:close/>
                <a:moveTo>
                  <a:pt x="141" y="158"/>
                </a:moveTo>
                <a:lnTo>
                  <a:pt x="141" y="170"/>
                </a:lnTo>
                <a:lnTo>
                  <a:pt x="129" y="170"/>
                </a:lnTo>
                <a:lnTo>
                  <a:pt x="141" y="158"/>
                </a:lnTo>
                <a:close/>
                <a:moveTo>
                  <a:pt x="129" y="0"/>
                </a:moveTo>
                <a:lnTo>
                  <a:pt x="141" y="13"/>
                </a:lnTo>
                <a:lnTo>
                  <a:pt x="141" y="158"/>
                </a:lnTo>
                <a:lnTo>
                  <a:pt x="112" y="158"/>
                </a:lnTo>
                <a:lnTo>
                  <a:pt x="112" y="13"/>
                </a:lnTo>
                <a:lnTo>
                  <a:pt x="129" y="0"/>
                </a:lnTo>
                <a:close/>
                <a:moveTo>
                  <a:pt x="112" y="13"/>
                </a:moveTo>
                <a:lnTo>
                  <a:pt x="112" y="0"/>
                </a:lnTo>
                <a:lnTo>
                  <a:pt x="129" y="0"/>
                </a:lnTo>
                <a:lnTo>
                  <a:pt x="112" y="13"/>
                </a:lnTo>
                <a:close/>
                <a:moveTo>
                  <a:pt x="295" y="13"/>
                </a:moveTo>
                <a:lnTo>
                  <a:pt x="282" y="29"/>
                </a:lnTo>
                <a:lnTo>
                  <a:pt x="129" y="29"/>
                </a:lnTo>
                <a:lnTo>
                  <a:pt x="129" y="0"/>
                </a:lnTo>
                <a:lnTo>
                  <a:pt x="282" y="0"/>
                </a:lnTo>
                <a:lnTo>
                  <a:pt x="295" y="13"/>
                </a:lnTo>
                <a:close/>
                <a:moveTo>
                  <a:pt x="282" y="0"/>
                </a:moveTo>
                <a:lnTo>
                  <a:pt x="295" y="0"/>
                </a:lnTo>
                <a:lnTo>
                  <a:pt x="295" y="13"/>
                </a:lnTo>
                <a:lnTo>
                  <a:pt x="282" y="0"/>
                </a:lnTo>
                <a:close/>
                <a:moveTo>
                  <a:pt x="282" y="170"/>
                </a:moveTo>
                <a:lnTo>
                  <a:pt x="266" y="158"/>
                </a:lnTo>
                <a:lnTo>
                  <a:pt x="266" y="13"/>
                </a:lnTo>
                <a:lnTo>
                  <a:pt x="295" y="13"/>
                </a:lnTo>
                <a:lnTo>
                  <a:pt x="295" y="158"/>
                </a:lnTo>
                <a:lnTo>
                  <a:pt x="282" y="170"/>
                </a:lnTo>
                <a:close/>
                <a:moveTo>
                  <a:pt x="282" y="170"/>
                </a:moveTo>
                <a:lnTo>
                  <a:pt x="266" y="170"/>
                </a:lnTo>
                <a:lnTo>
                  <a:pt x="266" y="158"/>
                </a:lnTo>
                <a:lnTo>
                  <a:pt x="282" y="170"/>
                </a:lnTo>
                <a:close/>
                <a:moveTo>
                  <a:pt x="448" y="158"/>
                </a:moveTo>
                <a:lnTo>
                  <a:pt x="432" y="170"/>
                </a:lnTo>
                <a:lnTo>
                  <a:pt x="282" y="170"/>
                </a:lnTo>
                <a:lnTo>
                  <a:pt x="282" y="141"/>
                </a:lnTo>
                <a:lnTo>
                  <a:pt x="432" y="141"/>
                </a:lnTo>
                <a:lnTo>
                  <a:pt x="448" y="158"/>
                </a:lnTo>
                <a:close/>
                <a:moveTo>
                  <a:pt x="448" y="158"/>
                </a:moveTo>
                <a:lnTo>
                  <a:pt x="448" y="170"/>
                </a:lnTo>
                <a:lnTo>
                  <a:pt x="432" y="170"/>
                </a:lnTo>
                <a:lnTo>
                  <a:pt x="448" y="158"/>
                </a:lnTo>
                <a:close/>
                <a:moveTo>
                  <a:pt x="432" y="0"/>
                </a:moveTo>
                <a:lnTo>
                  <a:pt x="448" y="13"/>
                </a:lnTo>
                <a:lnTo>
                  <a:pt x="448" y="158"/>
                </a:lnTo>
                <a:lnTo>
                  <a:pt x="419" y="158"/>
                </a:lnTo>
                <a:lnTo>
                  <a:pt x="419" y="13"/>
                </a:lnTo>
                <a:lnTo>
                  <a:pt x="432" y="0"/>
                </a:lnTo>
                <a:close/>
                <a:moveTo>
                  <a:pt x="419" y="13"/>
                </a:moveTo>
                <a:lnTo>
                  <a:pt x="419" y="0"/>
                </a:lnTo>
                <a:lnTo>
                  <a:pt x="432" y="0"/>
                </a:lnTo>
                <a:lnTo>
                  <a:pt x="419" y="13"/>
                </a:lnTo>
                <a:close/>
                <a:moveTo>
                  <a:pt x="598" y="13"/>
                </a:moveTo>
                <a:lnTo>
                  <a:pt x="585" y="25"/>
                </a:lnTo>
                <a:lnTo>
                  <a:pt x="432" y="25"/>
                </a:lnTo>
                <a:lnTo>
                  <a:pt x="432" y="0"/>
                </a:lnTo>
                <a:lnTo>
                  <a:pt x="585" y="0"/>
                </a:lnTo>
                <a:lnTo>
                  <a:pt x="598" y="13"/>
                </a:lnTo>
                <a:close/>
                <a:moveTo>
                  <a:pt x="585" y="0"/>
                </a:moveTo>
                <a:lnTo>
                  <a:pt x="598" y="0"/>
                </a:lnTo>
                <a:lnTo>
                  <a:pt x="598" y="13"/>
                </a:lnTo>
                <a:lnTo>
                  <a:pt x="585" y="0"/>
                </a:lnTo>
                <a:close/>
                <a:moveTo>
                  <a:pt x="585" y="170"/>
                </a:moveTo>
                <a:lnTo>
                  <a:pt x="569" y="158"/>
                </a:lnTo>
                <a:lnTo>
                  <a:pt x="569" y="13"/>
                </a:lnTo>
                <a:lnTo>
                  <a:pt x="598" y="13"/>
                </a:lnTo>
                <a:lnTo>
                  <a:pt x="598" y="158"/>
                </a:lnTo>
                <a:lnTo>
                  <a:pt x="585" y="170"/>
                </a:lnTo>
                <a:close/>
                <a:moveTo>
                  <a:pt x="585" y="170"/>
                </a:moveTo>
                <a:lnTo>
                  <a:pt x="569" y="170"/>
                </a:lnTo>
                <a:lnTo>
                  <a:pt x="569" y="158"/>
                </a:lnTo>
                <a:lnTo>
                  <a:pt x="585" y="170"/>
                </a:lnTo>
                <a:close/>
                <a:moveTo>
                  <a:pt x="751" y="158"/>
                </a:moveTo>
                <a:lnTo>
                  <a:pt x="735" y="170"/>
                </a:lnTo>
                <a:lnTo>
                  <a:pt x="585" y="170"/>
                </a:lnTo>
                <a:lnTo>
                  <a:pt x="585" y="141"/>
                </a:lnTo>
                <a:lnTo>
                  <a:pt x="735" y="141"/>
                </a:lnTo>
                <a:lnTo>
                  <a:pt x="751" y="158"/>
                </a:lnTo>
                <a:close/>
                <a:moveTo>
                  <a:pt x="751" y="158"/>
                </a:moveTo>
                <a:lnTo>
                  <a:pt x="751" y="170"/>
                </a:lnTo>
                <a:lnTo>
                  <a:pt x="735" y="170"/>
                </a:lnTo>
                <a:lnTo>
                  <a:pt x="751" y="158"/>
                </a:lnTo>
                <a:close/>
                <a:moveTo>
                  <a:pt x="735" y="0"/>
                </a:moveTo>
                <a:lnTo>
                  <a:pt x="751" y="13"/>
                </a:lnTo>
                <a:lnTo>
                  <a:pt x="751" y="158"/>
                </a:lnTo>
                <a:lnTo>
                  <a:pt x="722" y="158"/>
                </a:lnTo>
                <a:lnTo>
                  <a:pt x="722" y="13"/>
                </a:lnTo>
                <a:lnTo>
                  <a:pt x="735" y="0"/>
                </a:lnTo>
                <a:close/>
                <a:moveTo>
                  <a:pt x="722" y="13"/>
                </a:moveTo>
                <a:lnTo>
                  <a:pt x="722" y="0"/>
                </a:lnTo>
                <a:lnTo>
                  <a:pt x="735" y="0"/>
                </a:lnTo>
                <a:lnTo>
                  <a:pt x="722" y="13"/>
                </a:lnTo>
                <a:close/>
                <a:moveTo>
                  <a:pt x="901" y="13"/>
                </a:moveTo>
                <a:lnTo>
                  <a:pt x="888" y="25"/>
                </a:lnTo>
                <a:lnTo>
                  <a:pt x="735" y="25"/>
                </a:lnTo>
                <a:lnTo>
                  <a:pt x="735" y="0"/>
                </a:lnTo>
                <a:lnTo>
                  <a:pt x="888" y="0"/>
                </a:lnTo>
                <a:lnTo>
                  <a:pt x="901" y="13"/>
                </a:lnTo>
                <a:close/>
                <a:moveTo>
                  <a:pt x="888" y="0"/>
                </a:moveTo>
                <a:lnTo>
                  <a:pt x="901" y="0"/>
                </a:lnTo>
                <a:lnTo>
                  <a:pt x="901" y="13"/>
                </a:lnTo>
                <a:lnTo>
                  <a:pt x="888" y="0"/>
                </a:lnTo>
                <a:close/>
                <a:moveTo>
                  <a:pt x="888" y="170"/>
                </a:moveTo>
                <a:lnTo>
                  <a:pt x="876" y="158"/>
                </a:lnTo>
                <a:lnTo>
                  <a:pt x="876" y="13"/>
                </a:lnTo>
                <a:lnTo>
                  <a:pt x="901" y="13"/>
                </a:lnTo>
                <a:lnTo>
                  <a:pt x="901" y="158"/>
                </a:lnTo>
                <a:lnTo>
                  <a:pt x="888" y="170"/>
                </a:lnTo>
                <a:close/>
                <a:moveTo>
                  <a:pt x="888" y="170"/>
                </a:moveTo>
                <a:lnTo>
                  <a:pt x="876" y="170"/>
                </a:lnTo>
                <a:lnTo>
                  <a:pt x="876" y="158"/>
                </a:lnTo>
                <a:lnTo>
                  <a:pt x="888" y="170"/>
                </a:lnTo>
                <a:close/>
                <a:moveTo>
                  <a:pt x="1054" y="158"/>
                </a:moveTo>
                <a:lnTo>
                  <a:pt x="1042" y="170"/>
                </a:lnTo>
                <a:lnTo>
                  <a:pt x="888" y="170"/>
                </a:lnTo>
                <a:lnTo>
                  <a:pt x="888" y="141"/>
                </a:lnTo>
                <a:lnTo>
                  <a:pt x="1042" y="141"/>
                </a:lnTo>
                <a:lnTo>
                  <a:pt x="1054" y="158"/>
                </a:lnTo>
                <a:close/>
                <a:moveTo>
                  <a:pt x="1054" y="158"/>
                </a:moveTo>
                <a:lnTo>
                  <a:pt x="1054" y="170"/>
                </a:lnTo>
                <a:lnTo>
                  <a:pt x="1042" y="170"/>
                </a:lnTo>
                <a:lnTo>
                  <a:pt x="1054" y="158"/>
                </a:lnTo>
                <a:close/>
                <a:moveTo>
                  <a:pt x="1042" y="0"/>
                </a:moveTo>
                <a:lnTo>
                  <a:pt x="1054" y="13"/>
                </a:lnTo>
                <a:lnTo>
                  <a:pt x="1054" y="158"/>
                </a:lnTo>
                <a:lnTo>
                  <a:pt x="1025" y="158"/>
                </a:lnTo>
                <a:lnTo>
                  <a:pt x="1025" y="13"/>
                </a:lnTo>
                <a:lnTo>
                  <a:pt x="1042" y="0"/>
                </a:lnTo>
                <a:close/>
                <a:moveTo>
                  <a:pt x="1025" y="13"/>
                </a:moveTo>
                <a:lnTo>
                  <a:pt x="1025" y="0"/>
                </a:lnTo>
                <a:lnTo>
                  <a:pt x="1042" y="0"/>
                </a:lnTo>
                <a:lnTo>
                  <a:pt x="1025" y="13"/>
                </a:lnTo>
                <a:close/>
                <a:moveTo>
                  <a:pt x="1204" y="13"/>
                </a:moveTo>
                <a:lnTo>
                  <a:pt x="1191" y="25"/>
                </a:lnTo>
                <a:lnTo>
                  <a:pt x="1042" y="25"/>
                </a:lnTo>
                <a:lnTo>
                  <a:pt x="1042" y="0"/>
                </a:lnTo>
                <a:lnTo>
                  <a:pt x="1191" y="0"/>
                </a:lnTo>
                <a:lnTo>
                  <a:pt x="1204" y="13"/>
                </a:lnTo>
                <a:close/>
                <a:moveTo>
                  <a:pt x="1191" y="0"/>
                </a:moveTo>
                <a:lnTo>
                  <a:pt x="1204" y="0"/>
                </a:lnTo>
                <a:lnTo>
                  <a:pt x="1204" y="13"/>
                </a:lnTo>
                <a:lnTo>
                  <a:pt x="1191" y="0"/>
                </a:lnTo>
                <a:close/>
                <a:moveTo>
                  <a:pt x="1191" y="170"/>
                </a:moveTo>
                <a:lnTo>
                  <a:pt x="1179" y="158"/>
                </a:lnTo>
                <a:lnTo>
                  <a:pt x="1179" y="13"/>
                </a:lnTo>
                <a:lnTo>
                  <a:pt x="1204" y="13"/>
                </a:lnTo>
                <a:lnTo>
                  <a:pt x="1204" y="158"/>
                </a:lnTo>
                <a:lnTo>
                  <a:pt x="1191" y="170"/>
                </a:lnTo>
                <a:close/>
                <a:moveTo>
                  <a:pt x="1191" y="170"/>
                </a:moveTo>
                <a:lnTo>
                  <a:pt x="1179" y="170"/>
                </a:lnTo>
                <a:lnTo>
                  <a:pt x="1179" y="158"/>
                </a:lnTo>
                <a:lnTo>
                  <a:pt x="1191" y="170"/>
                </a:lnTo>
                <a:close/>
                <a:moveTo>
                  <a:pt x="1357" y="158"/>
                </a:moveTo>
                <a:lnTo>
                  <a:pt x="1345" y="170"/>
                </a:lnTo>
                <a:lnTo>
                  <a:pt x="1191" y="170"/>
                </a:lnTo>
                <a:lnTo>
                  <a:pt x="1191" y="141"/>
                </a:lnTo>
                <a:lnTo>
                  <a:pt x="1345" y="141"/>
                </a:lnTo>
                <a:lnTo>
                  <a:pt x="1357" y="158"/>
                </a:lnTo>
                <a:close/>
                <a:moveTo>
                  <a:pt x="1357" y="158"/>
                </a:moveTo>
                <a:lnTo>
                  <a:pt x="1357" y="170"/>
                </a:lnTo>
                <a:lnTo>
                  <a:pt x="1345" y="170"/>
                </a:lnTo>
                <a:lnTo>
                  <a:pt x="1357" y="158"/>
                </a:lnTo>
                <a:close/>
                <a:moveTo>
                  <a:pt x="1345" y="0"/>
                </a:moveTo>
                <a:lnTo>
                  <a:pt x="1357" y="13"/>
                </a:lnTo>
                <a:lnTo>
                  <a:pt x="1357" y="158"/>
                </a:lnTo>
                <a:lnTo>
                  <a:pt x="1328" y="158"/>
                </a:lnTo>
                <a:lnTo>
                  <a:pt x="1328" y="13"/>
                </a:lnTo>
                <a:lnTo>
                  <a:pt x="1345" y="0"/>
                </a:lnTo>
                <a:close/>
                <a:moveTo>
                  <a:pt x="1328" y="13"/>
                </a:moveTo>
                <a:lnTo>
                  <a:pt x="1328" y="0"/>
                </a:lnTo>
                <a:lnTo>
                  <a:pt x="1345" y="0"/>
                </a:lnTo>
                <a:lnTo>
                  <a:pt x="1328" y="13"/>
                </a:lnTo>
                <a:close/>
                <a:moveTo>
                  <a:pt x="1511" y="13"/>
                </a:moveTo>
                <a:lnTo>
                  <a:pt x="1494" y="25"/>
                </a:lnTo>
                <a:lnTo>
                  <a:pt x="1345" y="25"/>
                </a:lnTo>
                <a:lnTo>
                  <a:pt x="1345" y="0"/>
                </a:lnTo>
                <a:lnTo>
                  <a:pt x="1494" y="0"/>
                </a:lnTo>
                <a:lnTo>
                  <a:pt x="1511" y="13"/>
                </a:lnTo>
                <a:close/>
                <a:moveTo>
                  <a:pt x="1494" y="0"/>
                </a:moveTo>
                <a:lnTo>
                  <a:pt x="1511" y="0"/>
                </a:lnTo>
                <a:lnTo>
                  <a:pt x="1511" y="13"/>
                </a:lnTo>
                <a:lnTo>
                  <a:pt x="1494" y="0"/>
                </a:lnTo>
                <a:close/>
                <a:moveTo>
                  <a:pt x="1494" y="170"/>
                </a:moveTo>
                <a:lnTo>
                  <a:pt x="1482" y="158"/>
                </a:lnTo>
                <a:lnTo>
                  <a:pt x="1482" y="13"/>
                </a:lnTo>
                <a:lnTo>
                  <a:pt x="1511" y="13"/>
                </a:lnTo>
                <a:lnTo>
                  <a:pt x="1511" y="158"/>
                </a:lnTo>
                <a:lnTo>
                  <a:pt x="1494" y="170"/>
                </a:lnTo>
                <a:close/>
                <a:moveTo>
                  <a:pt x="1494" y="170"/>
                </a:moveTo>
                <a:lnTo>
                  <a:pt x="1482" y="170"/>
                </a:lnTo>
                <a:lnTo>
                  <a:pt x="1482" y="158"/>
                </a:lnTo>
                <a:lnTo>
                  <a:pt x="1494" y="170"/>
                </a:lnTo>
                <a:close/>
                <a:moveTo>
                  <a:pt x="1569" y="170"/>
                </a:moveTo>
                <a:lnTo>
                  <a:pt x="1494" y="170"/>
                </a:lnTo>
                <a:lnTo>
                  <a:pt x="1494" y="141"/>
                </a:lnTo>
                <a:lnTo>
                  <a:pt x="1569" y="141"/>
                </a:lnTo>
                <a:lnTo>
                  <a:pt x="1569" y="170"/>
                </a:lnTo>
                <a:close/>
              </a:path>
            </a:pathLst>
          </a:custGeom>
          <a:solidFill>
            <a:srgbClr val="28166F"/>
          </a:solidFill>
          <a:ln w="9525">
            <a:noFill/>
            <a:round/>
            <a:headEnd/>
            <a:tailEnd/>
          </a:ln>
        </p:spPr>
        <p:txBody>
          <a:bodyPr/>
          <a:lstStyle/>
          <a:p>
            <a:endParaRPr lang="zh-CN" altLang="en-US"/>
          </a:p>
        </p:txBody>
      </p:sp>
      <p:sp>
        <p:nvSpPr>
          <p:cNvPr id="121871" name="Freeform 35"/>
          <p:cNvSpPr>
            <a:spLocks noEditPoints="1"/>
          </p:cNvSpPr>
          <p:nvPr/>
        </p:nvSpPr>
        <p:spPr bwMode="auto">
          <a:xfrm>
            <a:off x="7922760" y="1049339"/>
            <a:ext cx="2490787" cy="269875"/>
          </a:xfrm>
          <a:custGeom>
            <a:avLst/>
            <a:gdLst>
              <a:gd name="T0" fmla="*/ 2147483646 w 1569"/>
              <a:gd name="T1" fmla="*/ 2147483646 h 170"/>
              <a:gd name="T2" fmla="*/ 0 w 1569"/>
              <a:gd name="T3" fmla="*/ 2147483646 h 170"/>
              <a:gd name="T4" fmla="*/ 2147483646 w 1569"/>
              <a:gd name="T5" fmla="*/ 2147483646 h 170"/>
              <a:gd name="T6" fmla="*/ 2147483646 w 1569"/>
              <a:gd name="T7" fmla="*/ 2147483646 h 170"/>
              <a:gd name="T8" fmla="*/ 2147483646 w 1569"/>
              <a:gd name="T9" fmla="*/ 2147483646 h 170"/>
              <a:gd name="T10" fmla="*/ 2147483646 w 1569"/>
              <a:gd name="T11" fmla="*/ 2147483646 h 170"/>
              <a:gd name="T12" fmla="*/ 2147483646 w 1569"/>
              <a:gd name="T13" fmla="*/ 2147483646 h 170"/>
              <a:gd name="T14" fmla="*/ 2147483646 w 1569"/>
              <a:gd name="T15" fmla="*/ 0 h 170"/>
              <a:gd name="T16" fmla="*/ 2147483646 w 1569"/>
              <a:gd name="T17" fmla="*/ 0 h 170"/>
              <a:gd name="T18" fmla="*/ 2147483646 w 1569"/>
              <a:gd name="T19" fmla="*/ 2147483646 h 170"/>
              <a:gd name="T20" fmla="*/ 2147483646 w 1569"/>
              <a:gd name="T21" fmla="*/ 2147483646 h 170"/>
              <a:gd name="T22" fmla="*/ 2147483646 w 1569"/>
              <a:gd name="T23" fmla="*/ 0 h 170"/>
              <a:gd name="T24" fmla="*/ 2147483646 w 1569"/>
              <a:gd name="T25" fmla="*/ 2147483646 h 170"/>
              <a:gd name="T26" fmla="*/ 2147483646 w 1569"/>
              <a:gd name="T27" fmla="*/ 0 h 170"/>
              <a:gd name="T28" fmla="*/ 2147483646 w 1569"/>
              <a:gd name="T29" fmla="*/ 0 h 170"/>
              <a:gd name="T30" fmla="*/ 2147483646 w 1569"/>
              <a:gd name="T31" fmla="*/ 2147483646 h 170"/>
              <a:gd name="T32" fmla="*/ 2147483646 w 1569"/>
              <a:gd name="T33" fmla="*/ 2147483646 h 170"/>
              <a:gd name="T34" fmla="*/ 2147483646 w 1569"/>
              <a:gd name="T35" fmla="*/ 2147483646 h 170"/>
              <a:gd name="T36" fmla="*/ 2147483646 w 1569"/>
              <a:gd name="T37" fmla="*/ 2147483646 h 170"/>
              <a:gd name="T38" fmla="*/ 2147483646 w 1569"/>
              <a:gd name="T39" fmla="*/ 2147483646 h 170"/>
              <a:gd name="T40" fmla="*/ 2147483646 w 1569"/>
              <a:gd name="T41" fmla="*/ 2147483646 h 170"/>
              <a:gd name="T42" fmla="*/ 2147483646 w 1569"/>
              <a:gd name="T43" fmla="*/ 2147483646 h 170"/>
              <a:gd name="T44" fmla="*/ 2147483646 w 1569"/>
              <a:gd name="T45" fmla="*/ 2147483646 h 170"/>
              <a:gd name="T46" fmla="*/ 2147483646 w 1569"/>
              <a:gd name="T47" fmla="*/ 2147483646 h 170"/>
              <a:gd name="T48" fmla="*/ 2147483646 w 1569"/>
              <a:gd name="T49" fmla="*/ 2147483646 h 170"/>
              <a:gd name="T50" fmla="*/ 2147483646 w 1569"/>
              <a:gd name="T51" fmla="*/ 2147483646 h 170"/>
              <a:gd name="T52" fmla="*/ 2147483646 w 1569"/>
              <a:gd name="T53" fmla="*/ 2147483646 h 170"/>
              <a:gd name="T54" fmla="*/ 2147483646 w 1569"/>
              <a:gd name="T55" fmla="*/ 0 h 170"/>
              <a:gd name="T56" fmla="*/ 2147483646 w 1569"/>
              <a:gd name="T57" fmla="*/ 0 h 170"/>
              <a:gd name="T58" fmla="*/ 2147483646 w 1569"/>
              <a:gd name="T59" fmla="*/ 2147483646 h 170"/>
              <a:gd name="T60" fmla="*/ 2147483646 w 1569"/>
              <a:gd name="T61" fmla="*/ 2147483646 h 170"/>
              <a:gd name="T62" fmla="*/ 2147483646 w 1569"/>
              <a:gd name="T63" fmla="*/ 0 h 170"/>
              <a:gd name="T64" fmla="*/ 2147483646 w 1569"/>
              <a:gd name="T65" fmla="*/ 2147483646 h 170"/>
              <a:gd name="T66" fmla="*/ 2147483646 w 1569"/>
              <a:gd name="T67" fmla="*/ 0 h 170"/>
              <a:gd name="T68" fmla="*/ 2147483646 w 1569"/>
              <a:gd name="T69" fmla="*/ 0 h 170"/>
              <a:gd name="T70" fmla="*/ 2147483646 w 1569"/>
              <a:gd name="T71" fmla="*/ 2147483646 h 170"/>
              <a:gd name="T72" fmla="*/ 2147483646 w 1569"/>
              <a:gd name="T73" fmla="*/ 2147483646 h 170"/>
              <a:gd name="T74" fmla="*/ 2147483646 w 1569"/>
              <a:gd name="T75" fmla="*/ 2147483646 h 170"/>
              <a:gd name="T76" fmla="*/ 2147483646 w 1569"/>
              <a:gd name="T77" fmla="*/ 2147483646 h 170"/>
              <a:gd name="T78" fmla="*/ 2147483646 w 1569"/>
              <a:gd name="T79" fmla="*/ 2147483646 h 170"/>
              <a:gd name="T80" fmla="*/ 2147483646 w 1569"/>
              <a:gd name="T81" fmla="*/ 2147483646 h 170"/>
              <a:gd name="T82" fmla="*/ 2147483646 w 1569"/>
              <a:gd name="T83" fmla="*/ 2147483646 h 170"/>
              <a:gd name="T84" fmla="*/ 2147483646 w 1569"/>
              <a:gd name="T85" fmla="*/ 2147483646 h 170"/>
              <a:gd name="T86" fmla="*/ 2147483646 w 1569"/>
              <a:gd name="T87" fmla="*/ 2147483646 h 170"/>
              <a:gd name="T88" fmla="*/ 2147483646 w 1569"/>
              <a:gd name="T89" fmla="*/ 2147483646 h 170"/>
              <a:gd name="T90" fmla="*/ 2147483646 w 1569"/>
              <a:gd name="T91" fmla="*/ 2147483646 h 170"/>
              <a:gd name="T92" fmla="*/ 2147483646 w 1569"/>
              <a:gd name="T93" fmla="*/ 2147483646 h 170"/>
              <a:gd name="T94" fmla="*/ 2147483646 w 1569"/>
              <a:gd name="T95" fmla="*/ 0 h 170"/>
              <a:gd name="T96" fmla="*/ 2147483646 w 1569"/>
              <a:gd name="T97" fmla="*/ 0 h 170"/>
              <a:gd name="T98" fmla="*/ 2147483646 w 1569"/>
              <a:gd name="T99" fmla="*/ 2147483646 h 170"/>
              <a:gd name="T100" fmla="*/ 2147483646 w 1569"/>
              <a:gd name="T101" fmla="*/ 2147483646 h 170"/>
              <a:gd name="T102" fmla="*/ 2147483646 w 1569"/>
              <a:gd name="T103" fmla="*/ 0 h 17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569" h="170">
                <a:moveTo>
                  <a:pt x="295" y="158"/>
                </a:moveTo>
                <a:lnTo>
                  <a:pt x="282" y="170"/>
                </a:lnTo>
                <a:lnTo>
                  <a:pt x="0" y="170"/>
                </a:lnTo>
                <a:lnTo>
                  <a:pt x="0" y="141"/>
                </a:lnTo>
                <a:lnTo>
                  <a:pt x="282" y="141"/>
                </a:lnTo>
                <a:lnTo>
                  <a:pt x="295" y="158"/>
                </a:lnTo>
                <a:close/>
                <a:moveTo>
                  <a:pt x="295" y="158"/>
                </a:moveTo>
                <a:lnTo>
                  <a:pt x="295" y="170"/>
                </a:lnTo>
                <a:lnTo>
                  <a:pt x="282" y="170"/>
                </a:lnTo>
                <a:lnTo>
                  <a:pt x="295" y="158"/>
                </a:lnTo>
                <a:close/>
                <a:moveTo>
                  <a:pt x="282" y="0"/>
                </a:moveTo>
                <a:lnTo>
                  <a:pt x="295" y="13"/>
                </a:lnTo>
                <a:lnTo>
                  <a:pt x="295" y="158"/>
                </a:lnTo>
                <a:lnTo>
                  <a:pt x="266" y="158"/>
                </a:lnTo>
                <a:lnTo>
                  <a:pt x="266" y="13"/>
                </a:lnTo>
                <a:lnTo>
                  <a:pt x="282" y="0"/>
                </a:lnTo>
                <a:close/>
                <a:moveTo>
                  <a:pt x="266" y="13"/>
                </a:moveTo>
                <a:lnTo>
                  <a:pt x="266" y="0"/>
                </a:lnTo>
                <a:lnTo>
                  <a:pt x="282" y="0"/>
                </a:lnTo>
                <a:lnTo>
                  <a:pt x="266" y="13"/>
                </a:lnTo>
                <a:close/>
                <a:moveTo>
                  <a:pt x="598" y="13"/>
                </a:moveTo>
                <a:lnTo>
                  <a:pt x="585" y="25"/>
                </a:lnTo>
                <a:lnTo>
                  <a:pt x="282" y="25"/>
                </a:lnTo>
                <a:lnTo>
                  <a:pt x="282" y="0"/>
                </a:lnTo>
                <a:lnTo>
                  <a:pt x="585" y="0"/>
                </a:lnTo>
                <a:lnTo>
                  <a:pt x="598" y="13"/>
                </a:lnTo>
                <a:close/>
                <a:moveTo>
                  <a:pt x="585" y="0"/>
                </a:moveTo>
                <a:lnTo>
                  <a:pt x="598" y="0"/>
                </a:lnTo>
                <a:lnTo>
                  <a:pt x="598" y="13"/>
                </a:lnTo>
                <a:lnTo>
                  <a:pt x="585" y="0"/>
                </a:lnTo>
                <a:close/>
                <a:moveTo>
                  <a:pt x="585" y="170"/>
                </a:moveTo>
                <a:lnTo>
                  <a:pt x="569" y="154"/>
                </a:lnTo>
                <a:lnTo>
                  <a:pt x="569" y="13"/>
                </a:lnTo>
                <a:lnTo>
                  <a:pt x="598" y="13"/>
                </a:lnTo>
                <a:lnTo>
                  <a:pt x="598" y="154"/>
                </a:lnTo>
                <a:lnTo>
                  <a:pt x="585" y="170"/>
                </a:lnTo>
                <a:close/>
                <a:moveTo>
                  <a:pt x="585" y="170"/>
                </a:moveTo>
                <a:lnTo>
                  <a:pt x="569" y="170"/>
                </a:lnTo>
                <a:lnTo>
                  <a:pt x="569" y="154"/>
                </a:lnTo>
                <a:lnTo>
                  <a:pt x="585" y="170"/>
                </a:lnTo>
                <a:close/>
                <a:moveTo>
                  <a:pt x="901" y="154"/>
                </a:moveTo>
                <a:lnTo>
                  <a:pt x="888" y="170"/>
                </a:lnTo>
                <a:lnTo>
                  <a:pt x="585" y="170"/>
                </a:lnTo>
                <a:lnTo>
                  <a:pt x="585" y="141"/>
                </a:lnTo>
                <a:lnTo>
                  <a:pt x="888" y="141"/>
                </a:lnTo>
                <a:lnTo>
                  <a:pt x="901" y="154"/>
                </a:lnTo>
                <a:close/>
                <a:moveTo>
                  <a:pt x="901" y="154"/>
                </a:moveTo>
                <a:lnTo>
                  <a:pt x="901" y="170"/>
                </a:lnTo>
                <a:lnTo>
                  <a:pt x="888" y="170"/>
                </a:lnTo>
                <a:lnTo>
                  <a:pt x="901" y="154"/>
                </a:lnTo>
                <a:close/>
                <a:moveTo>
                  <a:pt x="888" y="0"/>
                </a:moveTo>
                <a:lnTo>
                  <a:pt x="901" y="13"/>
                </a:lnTo>
                <a:lnTo>
                  <a:pt x="901" y="154"/>
                </a:lnTo>
                <a:lnTo>
                  <a:pt x="876" y="154"/>
                </a:lnTo>
                <a:lnTo>
                  <a:pt x="876" y="13"/>
                </a:lnTo>
                <a:lnTo>
                  <a:pt x="888" y="0"/>
                </a:lnTo>
                <a:close/>
                <a:moveTo>
                  <a:pt x="876" y="13"/>
                </a:moveTo>
                <a:lnTo>
                  <a:pt x="876" y="0"/>
                </a:lnTo>
                <a:lnTo>
                  <a:pt x="888" y="0"/>
                </a:lnTo>
                <a:lnTo>
                  <a:pt x="876" y="13"/>
                </a:lnTo>
                <a:close/>
                <a:moveTo>
                  <a:pt x="1204" y="13"/>
                </a:moveTo>
                <a:lnTo>
                  <a:pt x="1191" y="25"/>
                </a:lnTo>
                <a:lnTo>
                  <a:pt x="888" y="25"/>
                </a:lnTo>
                <a:lnTo>
                  <a:pt x="888" y="0"/>
                </a:lnTo>
                <a:lnTo>
                  <a:pt x="1191" y="0"/>
                </a:lnTo>
                <a:lnTo>
                  <a:pt x="1204" y="13"/>
                </a:lnTo>
                <a:close/>
                <a:moveTo>
                  <a:pt x="1191" y="0"/>
                </a:moveTo>
                <a:lnTo>
                  <a:pt x="1204" y="0"/>
                </a:lnTo>
                <a:lnTo>
                  <a:pt x="1204" y="13"/>
                </a:lnTo>
                <a:lnTo>
                  <a:pt x="1191" y="0"/>
                </a:lnTo>
                <a:close/>
                <a:moveTo>
                  <a:pt x="1191" y="170"/>
                </a:moveTo>
                <a:lnTo>
                  <a:pt x="1179" y="154"/>
                </a:lnTo>
                <a:lnTo>
                  <a:pt x="1179" y="13"/>
                </a:lnTo>
                <a:lnTo>
                  <a:pt x="1204" y="13"/>
                </a:lnTo>
                <a:lnTo>
                  <a:pt x="1204" y="154"/>
                </a:lnTo>
                <a:lnTo>
                  <a:pt x="1191" y="170"/>
                </a:lnTo>
                <a:close/>
                <a:moveTo>
                  <a:pt x="1191" y="170"/>
                </a:moveTo>
                <a:lnTo>
                  <a:pt x="1179" y="170"/>
                </a:lnTo>
                <a:lnTo>
                  <a:pt x="1179" y="154"/>
                </a:lnTo>
                <a:lnTo>
                  <a:pt x="1191" y="170"/>
                </a:lnTo>
                <a:close/>
                <a:moveTo>
                  <a:pt x="1511" y="154"/>
                </a:moveTo>
                <a:lnTo>
                  <a:pt x="1494" y="170"/>
                </a:lnTo>
                <a:lnTo>
                  <a:pt x="1191" y="170"/>
                </a:lnTo>
                <a:lnTo>
                  <a:pt x="1191" y="141"/>
                </a:lnTo>
                <a:lnTo>
                  <a:pt x="1494" y="141"/>
                </a:lnTo>
                <a:lnTo>
                  <a:pt x="1511" y="154"/>
                </a:lnTo>
                <a:close/>
                <a:moveTo>
                  <a:pt x="1511" y="154"/>
                </a:moveTo>
                <a:lnTo>
                  <a:pt x="1511" y="170"/>
                </a:lnTo>
                <a:lnTo>
                  <a:pt x="1494" y="170"/>
                </a:lnTo>
                <a:lnTo>
                  <a:pt x="1511" y="154"/>
                </a:lnTo>
                <a:close/>
                <a:moveTo>
                  <a:pt x="1494" y="0"/>
                </a:moveTo>
                <a:lnTo>
                  <a:pt x="1511" y="13"/>
                </a:lnTo>
                <a:lnTo>
                  <a:pt x="1511" y="154"/>
                </a:lnTo>
                <a:lnTo>
                  <a:pt x="1482" y="154"/>
                </a:lnTo>
                <a:lnTo>
                  <a:pt x="1482" y="13"/>
                </a:lnTo>
                <a:lnTo>
                  <a:pt x="1494" y="0"/>
                </a:lnTo>
                <a:close/>
                <a:moveTo>
                  <a:pt x="1482" y="13"/>
                </a:moveTo>
                <a:lnTo>
                  <a:pt x="1482" y="0"/>
                </a:lnTo>
                <a:lnTo>
                  <a:pt x="1494" y="0"/>
                </a:lnTo>
                <a:lnTo>
                  <a:pt x="1482" y="13"/>
                </a:lnTo>
                <a:close/>
                <a:moveTo>
                  <a:pt x="1569" y="25"/>
                </a:moveTo>
                <a:lnTo>
                  <a:pt x="1494" y="25"/>
                </a:lnTo>
                <a:lnTo>
                  <a:pt x="1494" y="0"/>
                </a:lnTo>
                <a:lnTo>
                  <a:pt x="1569" y="0"/>
                </a:lnTo>
                <a:lnTo>
                  <a:pt x="1569" y="25"/>
                </a:lnTo>
                <a:close/>
              </a:path>
            </a:pathLst>
          </a:custGeom>
          <a:solidFill>
            <a:srgbClr val="28166F"/>
          </a:solidFill>
          <a:ln w="9525">
            <a:noFill/>
            <a:round/>
            <a:headEnd/>
            <a:tailEnd/>
          </a:ln>
        </p:spPr>
        <p:txBody>
          <a:bodyPr/>
          <a:lstStyle/>
          <a:p>
            <a:endParaRPr lang="zh-CN" altLang="en-US"/>
          </a:p>
        </p:txBody>
      </p:sp>
      <p:sp>
        <p:nvSpPr>
          <p:cNvPr id="121872" name="Freeform 36"/>
          <p:cNvSpPr>
            <a:spLocks noEditPoints="1"/>
          </p:cNvSpPr>
          <p:nvPr/>
        </p:nvSpPr>
        <p:spPr bwMode="auto">
          <a:xfrm>
            <a:off x="7922760" y="1444626"/>
            <a:ext cx="2490787" cy="269875"/>
          </a:xfrm>
          <a:custGeom>
            <a:avLst/>
            <a:gdLst>
              <a:gd name="T0" fmla="*/ 2147483646 w 1569"/>
              <a:gd name="T1" fmla="*/ 2147483646 h 170"/>
              <a:gd name="T2" fmla="*/ 2147483646 w 1569"/>
              <a:gd name="T3" fmla="*/ 2147483646 h 170"/>
              <a:gd name="T4" fmla="*/ 0 w 1569"/>
              <a:gd name="T5" fmla="*/ 2147483646 h 170"/>
              <a:gd name="T6" fmla="*/ 0 w 1569"/>
              <a:gd name="T7" fmla="*/ 2147483646 h 170"/>
              <a:gd name="T8" fmla="*/ 2147483646 w 1569"/>
              <a:gd name="T9" fmla="*/ 2147483646 h 170"/>
              <a:gd name="T10" fmla="*/ 2147483646 w 1569"/>
              <a:gd name="T11" fmla="*/ 2147483646 h 170"/>
              <a:gd name="T12" fmla="*/ 2147483646 w 1569"/>
              <a:gd name="T13" fmla="*/ 2147483646 h 170"/>
              <a:gd name="T14" fmla="*/ 2147483646 w 1569"/>
              <a:gd name="T15" fmla="*/ 2147483646 h 170"/>
              <a:gd name="T16" fmla="*/ 2147483646 w 1569"/>
              <a:gd name="T17" fmla="*/ 2147483646 h 170"/>
              <a:gd name="T18" fmla="*/ 2147483646 w 1569"/>
              <a:gd name="T19" fmla="*/ 2147483646 h 170"/>
              <a:gd name="T20" fmla="*/ 2147483646 w 1569"/>
              <a:gd name="T21" fmla="*/ 0 h 170"/>
              <a:gd name="T22" fmla="*/ 2147483646 w 1569"/>
              <a:gd name="T23" fmla="*/ 2147483646 h 170"/>
              <a:gd name="T24" fmla="*/ 2147483646 w 1569"/>
              <a:gd name="T25" fmla="*/ 2147483646 h 170"/>
              <a:gd name="T26" fmla="*/ 2147483646 w 1569"/>
              <a:gd name="T27" fmla="*/ 2147483646 h 170"/>
              <a:gd name="T28" fmla="*/ 2147483646 w 1569"/>
              <a:gd name="T29" fmla="*/ 2147483646 h 170"/>
              <a:gd name="T30" fmla="*/ 2147483646 w 1569"/>
              <a:gd name="T31" fmla="*/ 0 h 170"/>
              <a:gd name="T32" fmla="*/ 2147483646 w 1569"/>
              <a:gd name="T33" fmla="*/ 2147483646 h 170"/>
              <a:gd name="T34" fmla="*/ 2147483646 w 1569"/>
              <a:gd name="T35" fmla="*/ 0 h 170"/>
              <a:gd name="T36" fmla="*/ 2147483646 w 1569"/>
              <a:gd name="T37" fmla="*/ 0 h 170"/>
              <a:gd name="T38" fmla="*/ 2147483646 w 1569"/>
              <a:gd name="T39" fmla="*/ 2147483646 h 170"/>
              <a:gd name="T40" fmla="*/ 2147483646 w 1569"/>
              <a:gd name="T41" fmla="*/ 2147483646 h 170"/>
              <a:gd name="T42" fmla="*/ 2147483646 w 1569"/>
              <a:gd name="T43" fmla="*/ 2147483646 h 170"/>
              <a:gd name="T44" fmla="*/ 2147483646 w 1569"/>
              <a:gd name="T45" fmla="*/ 2147483646 h 170"/>
              <a:gd name="T46" fmla="*/ 2147483646 w 1569"/>
              <a:gd name="T47" fmla="*/ 0 h 170"/>
              <a:gd name="T48" fmla="*/ 2147483646 w 1569"/>
              <a:gd name="T49" fmla="*/ 0 h 170"/>
              <a:gd name="T50" fmla="*/ 2147483646 w 1569"/>
              <a:gd name="T51" fmla="*/ 2147483646 h 170"/>
              <a:gd name="T52" fmla="*/ 2147483646 w 1569"/>
              <a:gd name="T53" fmla="*/ 0 h 170"/>
              <a:gd name="T54" fmla="*/ 2147483646 w 1569"/>
              <a:gd name="T55" fmla="*/ 0 h 170"/>
              <a:gd name="T56" fmla="*/ 2147483646 w 1569"/>
              <a:gd name="T57" fmla="*/ 2147483646 h 170"/>
              <a:gd name="T58" fmla="*/ 2147483646 w 1569"/>
              <a:gd name="T59" fmla="*/ 0 h 170"/>
              <a:gd name="T60" fmla="*/ 2147483646 w 1569"/>
              <a:gd name="T61" fmla="*/ 2147483646 h 170"/>
              <a:gd name="T62" fmla="*/ 2147483646 w 1569"/>
              <a:gd name="T63" fmla="*/ 2147483646 h 170"/>
              <a:gd name="T64" fmla="*/ 2147483646 w 1569"/>
              <a:gd name="T65" fmla="*/ 2147483646 h 170"/>
              <a:gd name="T66" fmla="*/ 2147483646 w 1569"/>
              <a:gd name="T67" fmla="*/ 2147483646 h 170"/>
              <a:gd name="T68" fmla="*/ 2147483646 w 1569"/>
              <a:gd name="T69" fmla="*/ 2147483646 h 170"/>
              <a:gd name="T70" fmla="*/ 2147483646 w 1569"/>
              <a:gd name="T71" fmla="*/ 2147483646 h 170"/>
              <a:gd name="T72" fmla="*/ 2147483646 w 1569"/>
              <a:gd name="T73" fmla="*/ 2147483646 h 170"/>
              <a:gd name="T74" fmla="*/ 2147483646 w 1569"/>
              <a:gd name="T75" fmla="*/ 2147483646 h 170"/>
              <a:gd name="T76" fmla="*/ 2147483646 w 1569"/>
              <a:gd name="T77" fmla="*/ 2147483646 h 170"/>
              <a:gd name="T78" fmla="*/ 2147483646 w 1569"/>
              <a:gd name="T79" fmla="*/ 2147483646 h 170"/>
              <a:gd name="T80" fmla="*/ 2147483646 w 1569"/>
              <a:gd name="T81" fmla="*/ 2147483646 h 170"/>
              <a:gd name="T82" fmla="*/ 2147483646 w 1569"/>
              <a:gd name="T83" fmla="*/ 2147483646 h 170"/>
              <a:gd name="T84" fmla="*/ 2147483646 w 1569"/>
              <a:gd name="T85" fmla="*/ 2147483646 h 170"/>
              <a:gd name="T86" fmla="*/ 2147483646 w 1569"/>
              <a:gd name="T87" fmla="*/ 2147483646 h 170"/>
              <a:gd name="T88" fmla="*/ 2147483646 w 1569"/>
              <a:gd name="T89" fmla="*/ 2147483646 h 1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569" h="170">
                <a:moveTo>
                  <a:pt x="598" y="158"/>
                </a:moveTo>
                <a:lnTo>
                  <a:pt x="585" y="170"/>
                </a:lnTo>
                <a:lnTo>
                  <a:pt x="0" y="170"/>
                </a:lnTo>
                <a:lnTo>
                  <a:pt x="0" y="145"/>
                </a:lnTo>
                <a:lnTo>
                  <a:pt x="585" y="145"/>
                </a:lnTo>
                <a:lnTo>
                  <a:pt x="598" y="158"/>
                </a:lnTo>
                <a:close/>
                <a:moveTo>
                  <a:pt x="598" y="158"/>
                </a:moveTo>
                <a:lnTo>
                  <a:pt x="598" y="170"/>
                </a:lnTo>
                <a:lnTo>
                  <a:pt x="585" y="170"/>
                </a:lnTo>
                <a:lnTo>
                  <a:pt x="598" y="158"/>
                </a:lnTo>
                <a:close/>
                <a:moveTo>
                  <a:pt x="585" y="0"/>
                </a:moveTo>
                <a:lnTo>
                  <a:pt x="598" y="13"/>
                </a:lnTo>
                <a:lnTo>
                  <a:pt x="598" y="158"/>
                </a:lnTo>
                <a:lnTo>
                  <a:pt x="569" y="158"/>
                </a:lnTo>
                <a:lnTo>
                  <a:pt x="569" y="13"/>
                </a:lnTo>
                <a:lnTo>
                  <a:pt x="585" y="0"/>
                </a:lnTo>
                <a:close/>
                <a:moveTo>
                  <a:pt x="569" y="13"/>
                </a:moveTo>
                <a:lnTo>
                  <a:pt x="569" y="0"/>
                </a:lnTo>
                <a:lnTo>
                  <a:pt x="585" y="0"/>
                </a:lnTo>
                <a:lnTo>
                  <a:pt x="569" y="13"/>
                </a:lnTo>
                <a:close/>
                <a:moveTo>
                  <a:pt x="1204" y="13"/>
                </a:moveTo>
                <a:lnTo>
                  <a:pt x="1191" y="29"/>
                </a:lnTo>
                <a:lnTo>
                  <a:pt x="585" y="29"/>
                </a:lnTo>
                <a:lnTo>
                  <a:pt x="585" y="0"/>
                </a:lnTo>
                <a:lnTo>
                  <a:pt x="1191" y="0"/>
                </a:lnTo>
                <a:lnTo>
                  <a:pt x="1204" y="13"/>
                </a:lnTo>
                <a:close/>
                <a:moveTo>
                  <a:pt x="1191" y="0"/>
                </a:moveTo>
                <a:lnTo>
                  <a:pt x="1204" y="0"/>
                </a:lnTo>
                <a:lnTo>
                  <a:pt x="1204" y="13"/>
                </a:lnTo>
                <a:lnTo>
                  <a:pt x="1191" y="0"/>
                </a:lnTo>
                <a:close/>
                <a:moveTo>
                  <a:pt x="1191" y="170"/>
                </a:moveTo>
                <a:lnTo>
                  <a:pt x="1179" y="158"/>
                </a:lnTo>
                <a:lnTo>
                  <a:pt x="1179" y="13"/>
                </a:lnTo>
                <a:lnTo>
                  <a:pt x="1204" y="13"/>
                </a:lnTo>
                <a:lnTo>
                  <a:pt x="1204" y="158"/>
                </a:lnTo>
                <a:lnTo>
                  <a:pt x="1191" y="170"/>
                </a:lnTo>
                <a:close/>
                <a:moveTo>
                  <a:pt x="1191" y="170"/>
                </a:moveTo>
                <a:lnTo>
                  <a:pt x="1179" y="170"/>
                </a:lnTo>
                <a:lnTo>
                  <a:pt x="1179" y="158"/>
                </a:lnTo>
                <a:lnTo>
                  <a:pt x="1191" y="170"/>
                </a:lnTo>
                <a:close/>
                <a:moveTo>
                  <a:pt x="1569" y="170"/>
                </a:moveTo>
                <a:lnTo>
                  <a:pt x="1191" y="170"/>
                </a:lnTo>
                <a:lnTo>
                  <a:pt x="1191" y="145"/>
                </a:lnTo>
                <a:lnTo>
                  <a:pt x="1569" y="145"/>
                </a:lnTo>
                <a:lnTo>
                  <a:pt x="1569" y="170"/>
                </a:lnTo>
                <a:close/>
              </a:path>
            </a:pathLst>
          </a:custGeom>
          <a:solidFill>
            <a:srgbClr val="28166F"/>
          </a:solidFill>
          <a:ln w="9525">
            <a:noFill/>
            <a:round/>
            <a:headEnd/>
            <a:tailEnd/>
          </a:ln>
        </p:spPr>
        <p:txBody>
          <a:bodyPr/>
          <a:lstStyle/>
          <a:p>
            <a:endParaRPr lang="zh-CN" altLang="en-US"/>
          </a:p>
        </p:txBody>
      </p:sp>
      <p:sp>
        <p:nvSpPr>
          <p:cNvPr id="121873" name="Rectangle 37"/>
          <p:cNvSpPr>
            <a:spLocks noChangeArrowheads="1"/>
          </p:cNvSpPr>
          <p:nvPr/>
        </p:nvSpPr>
        <p:spPr bwMode="auto">
          <a:xfrm>
            <a:off x="7598909" y="595313"/>
            <a:ext cx="173124"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A</a:t>
            </a:r>
            <a:endParaRPr lang="en-US" altLang="zh-CN" sz="1400">
              <a:ea typeface="宋体" charset="-122"/>
            </a:endParaRPr>
          </a:p>
        </p:txBody>
      </p:sp>
      <p:sp>
        <p:nvSpPr>
          <p:cNvPr id="121874" name="Rectangle 38"/>
          <p:cNvSpPr>
            <a:spLocks noChangeArrowheads="1"/>
          </p:cNvSpPr>
          <p:nvPr/>
        </p:nvSpPr>
        <p:spPr bwMode="auto">
          <a:xfrm>
            <a:off x="7737021" y="779464"/>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0</a:t>
            </a:r>
            <a:endParaRPr lang="en-US" altLang="zh-CN" sz="1400">
              <a:ea typeface="宋体" charset="-122"/>
            </a:endParaRPr>
          </a:p>
        </p:txBody>
      </p:sp>
      <p:sp>
        <p:nvSpPr>
          <p:cNvPr id="121875" name="Rectangle 39"/>
          <p:cNvSpPr>
            <a:spLocks noChangeArrowheads="1"/>
          </p:cNvSpPr>
          <p:nvPr/>
        </p:nvSpPr>
        <p:spPr bwMode="auto">
          <a:xfrm>
            <a:off x="7617959" y="3176588"/>
            <a:ext cx="157094"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121876" name="Rectangle 40"/>
          <p:cNvSpPr>
            <a:spLocks noChangeArrowheads="1"/>
          </p:cNvSpPr>
          <p:nvPr/>
        </p:nvSpPr>
        <p:spPr bwMode="auto">
          <a:xfrm>
            <a:off x="7737021" y="3367089"/>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0</a:t>
            </a:r>
            <a:endParaRPr lang="en-US" altLang="zh-CN" sz="1400">
              <a:ea typeface="宋体" charset="-122"/>
            </a:endParaRPr>
          </a:p>
        </p:txBody>
      </p:sp>
      <p:sp>
        <p:nvSpPr>
          <p:cNvPr id="121877" name="Rectangle 41"/>
          <p:cNvSpPr>
            <a:spLocks noChangeArrowheads="1"/>
          </p:cNvSpPr>
          <p:nvPr/>
        </p:nvSpPr>
        <p:spPr bwMode="auto">
          <a:xfrm>
            <a:off x="7617959" y="3557588"/>
            <a:ext cx="157094"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121878" name="Rectangle 42"/>
          <p:cNvSpPr>
            <a:spLocks noChangeArrowheads="1"/>
          </p:cNvSpPr>
          <p:nvPr/>
        </p:nvSpPr>
        <p:spPr bwMode="auto">
          <a:xfrm>
            <a:off x="7737021" y="3749676"/>
            <a:ext cx="69850" cy="168275"/>
          </a:xfrm>
          <a:prstGeom prst="rect">
            <a:avLst/>
          </a:prstGeom>
          <a:noFill/>
          <a:ln w="9525">
            <a:noFill/>
            <a:miter lim="800000"/>
            <a:headEnd/>
            <a:tailEnd/>
          </a:ln>
        </p:spPr>
        <p:txBody>
          <a:bodyPr wrap="none" lIns="0" tIns="0" rIns="0" bIns="0">
            <a:spAutoFit/>
          </a:bodyPr>
          <a:lstStyle/>
          <a:p>
            <a:r>
              <a:rPr lang="en-US" altLang="zh-CN" sz="1100" dirty="0">
                <a:solidFill>
                  <a:srgbClr val="1F1A17"/>
                </a:solidFill>
                <a:ea typeface="宋体" charset="-122"/>
              </a:rPr>
              <a:t>1</a:t>
            </a:r>
            <a:endParaRPr lang="en-US" altLang="zh-CN" sz="1400" dirty="0">
              <a:ea typeface="宋体" charset="-122"/>
            </a:endParaRPr>
          </a:p>
        </p:txBody>
      </p:sp>
      <p:sp>
        <p:nvSpPr>
          <p:cNvPr id="121879" name="Rectangle 43"/>
          <p:cNvSpPr>
            <a:spLocks noChangeArrowheads="1"/>
          </p:cNvSpPr>
          <p:nvPr/>
        </p:nvSpPr>
        <p:spPr bwMode="auto">
          <a:xfrm>
            <a:off x="7617959" y="3940175"/>
            <a:ext cx="157094"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121880" name="Rectangle 44"/>
          <p:cNvSpPr>
            <a:spLocks noChangeArrowheads="1"/>
          </p:cNvSpPr>
          <p:nvPr/>
        </p:nvSpPr>
        <p:spPr bwMode="auto">
          <a:xfrm>
            <a:off x="7737021" y="4130676"/>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2</a:t>
            </a:r>
            <a:endParaRPr lang="en-US" altLang="zh-CN" sz="1400">
              <a:ea typeface="宋体" charset="-122"/>
            </a:endParaRPr>
          </a:p>
        </p:txBody>
      </p:sp>
      <p:sp>
        <p:nvSpPr>
          <p:cNvPr id="121881" name="Rectangle 45"/>
          <p:cNvSpPr>
            <a:spLocks noChangeArrowheads="1"/>
          </p:cNvSpPr>
          <p:nvPr/>
        </p:nvSpPr>
        <p:spPr bwMode="auto">
          <a:xfrm>
            <a:off x="7617959" y="4322763"/>
            <a:ext cx="157094"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121882" name="Rectangle 46"/>
          <p:cNvSpPr>
            <a:spLocks noChangeArrowheads="1"/>
          </p:cNvSpPr>
          <p:nvPr/>
        </p:nvSpPr>
        <p:spPr bwMode="auto">
          <a:xfrm>
            <a:off x="7737021" y="4513264"/>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3</a:t>
            </a:r>
            <a:endParaRPr lang="en-US" altLang="zh-CN" sz="1400">
              <a:ea typeface="宋体" charset="-122"/>
            </a:endParaRPr>
          </a:p>
        </p:txBody>
      </p:sp>
      <p:sp>
        <p:nvSpPr>
          <p:cNvPr id="121883" name="Rectangle 47"/>
          <p:cNvSpPr>
            <a:spLocks noChangeArrowheads="1"/>
          </p:cNvSpPr>
          <p:nvPr/>
        </p:nvSpPr>
        <p:spPr bwMode="auto">
          <a:xfrm>
            <a:off x="7617959" y="4703763"/>
            <a:ext cx="157094"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121884" name="Rectangle 48"/>
          <p:cNvSpPr>
            <a:spLocks noChangeArrowheads="1"/>
          </p:cNvSpPr>
          <p:nvPr/>
        </p:nvSpPr>
        <p:spPr bwMode="auto">
          <a:xfrm>
            <a:off x="7737021" y="4895851"/>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4</a:t>
            </a:r>
            <a:endParaRPr lang="en-US" altLang="zh-CN" sz="1400">
              <a:ea typeface="宋体" charset="-122"/>
            </a:endParaRPr>
          </a:p>
        </p:txBody>
      </p:sp>
      <p:sp>
        <p:nvSpPr>
          <p:cNvPr id="121885" name="Rectangle 49"/>
          <p:cNvSpPr>
            <a:spLocks noChangeArrowheads="1"/>
          </p:cNvSpPr>
          <p:nvPr/>
        </p:nvSpPr>
        <p:spPr bwMode="auto">
          <a:xfrm>
            <a:off x="7617959" y="5086350"/>
            <a:ext cx="157094"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121886" name="Rectangle 50"/>
          <p:cNvSpPr>
            <a:spLocks noChangeArrowheads="1"/>
          </p:cNvSpPr>
          <p:nvPr/>
        </p:nvSpPr>
        <p:spPr bwMode="auto">
          <a:xfrm>
            <a:off x="7737021" y="5270501"/>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5</a:t>
            </a:r>
            <a:endParaRPr lang="en-US" altLang="zh-CN" sz="1400">
              <a:ea typeface="宋体" charset="-122"/>
            </a:endParaRPr>
          </a:p>
        </p:txBody>
      </p:sp>
      <p:sp>
        <p:nvSpPr>
          <p:cNvPr id="121887" name="Rectangle 51"/>
          <p:cNvSpPr>
            <a:spLocks noChangeArrowheads="1"/>
          </p:cNvSpPr>
          <p:nvPr/>
        </p:nvSpPr>
        <p:spPr bwMode="auto">
          <a:xfrm>
            <a:off x="7617959" y="5467351"/>
            <a:ext cx="149080" cy="323165"/>
          </a:xfrm>
          <a:prstGeom prst="rect">
            <a:avLst/>
          </a:prstGeom>
          <a:noFill/>
          <a:ln w="9525">
            <a:noFill/>
            <a:miter lim="800000"/>
            <a:headEnd/>
            <a:tailEnd/>
          </a:ln>
        </p:spPr>
        <p:txBody>
          <a:bodyPr wrap="none" lIns="0" tIns="0" rIns="0" bIns="0">
            <a:spAutoFit/>
          </a:bodyPr>
          <a:lstStyle/>
          <a:p>
            <a:r>
              <a:rPr lang="en-US" altLang="zh-CN" sz="2100" i="1">
                <a:solidFill>
                  <a:srgbClr val="1F1A17"/>
                </a:solidFill>
                <a:ea typeface="宋体" charset="-122"/>
              </a:rPr>
              <a:t>Y</a:t>
            </a:r>
            <a:endParaRPr lang="en-US" altLang="zh-CN" sz="1400">
              <a:ea typeface="宋体" charset="-122"/>
            </a:endParaRPr>
          </a:p>
        </p:txBody>
      </p:sp>
      <p:sp>
        <p:nvSpPr>
          <p:cNvPr id="121888" name="Rectangle 52"/>
          <p:cNvSpPr>
            <a:spLocks noChangeArrowheads="1"/>
          </p:cNvSpPr>
          <p:nvPr/>
        </p:nvSpPr>
        <p:spPr bwMode="auto">
          <a:xfrm>
            <a:off x="7737021" y="5653089"/>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6</a:t>
            </a:r>
            <a:endParaRPr lang="en-US" altLang="zh-CN" sz="1400">
              <a:ea typeface="宋体" charset="-122"/>
            </a:endParaRPr>
          </a:p>
        </p:txBody>
      </p:sp>
      <p:sp>
        <p:nvSpPr>
          <p:cNvPr id="121889" name="Rectangle 53"/>
          <p:cNvSpPr>
            <a:spLocks noChangeArrowheads="1"/>
          </p:cNvSpPr>
          <p:nvPr/>
        </p:nvSpPr>
        <p:spPr bwMode="auto">
          <a:xfrm>
            <a:off x="7617959" y="5849938"/>
            <a:ext cx="157094"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Y</a:t>
            </a:r>
            <a:endParaRPr lang="en-US" altLang="zh-CN" sz="1400">
              <a:ea typeface="宋体" charset="-122"/>
            </a:endParaRPr>
          </a:p>
        </p:txBody>
      </p:sp>
      <p:sp>
        <p:nvSpPr>
          <p:cNvPr id="121890" name="Rectangle 54"/>
          <p:cNvSpPr>
            <a:spLocks noChangeArrowheads="1"/>
          </p:cNvSpPr>
          <p:nvPr/>
        </p:nvSpPr>
        <p:spPr bwMode="auto">
          <a:xfrm>
            <a:off x="7737021" y="6034089"/>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7</a:t>
            </a:r>
            <a:endParaRPr lang="en-US" altLang="zh-CN" sz="1400">
              <a:ea typeface="宋体" charset="-122"/>
            </a:endParaRPr>
          </a:p>
        </p:txBody>
      </p:sp>
      <p:sp>
        <p:nvSpPr>
          <p:cNvPr id="121891" name="Rectangle 55"/>
          <p:cNvSpPr>
            <a:spLocks noChangeArrowheads="1"/>
          </p:cNvSpPr>
          <p:nvPr/>
        </p:nvSpPr>
        <p:spPr bwMode="auto">
          <a:xfrm>
            <a:off x="7598909" y="996950"/>
            <a:ext cx="173124"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A</a:t>
            </a:r>
            <a:endParaRPr lang="en-US" altLang="zh-CN" sz="1400">
              <a:ea typeface="宋体" charset="-122"/>
            </a:endParaRPr>
          </a:p>
        </p:txBody>
      </p:sp>
      <p:sp>
        <p:nvSpPr>
          <p:cNvPr id="121892" name="Rectangle 56"/>
          <p:cNvSpPr>
            <a:spLocks noChangeArrowheads="1"/>
          </p:cNvSpPr>
          <p:nvPr/>
        </p:nvSpPr>
        <p:spPr bwMode="auto">
          <a:xfrm>
            <a:off x="7737021" y="1181101"/>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1</a:t>
            </a:r>
            <a:endParaRPr lang="en-US" altLang="zh-CN" sz="1400">
              <a:ea typeface="宋体" charset="-122"/>
            </a:endParaRPr>
          </a:p>
        </p:txBody>
      </p:sp>
      <p:sp>
        <p:nvSpPr>
          <p:cNvPr id="121893" name="Rectangle 57"/>
          <p:cNvSpPr>
            <a:spLocks noChangeArrowheads="1"/>
          </p:cNvSpPr>
          <p:nvPr/>
        </p:nvSpPr>
        <p:spPr bwMode="auto">
          <a:xfrm>
            <a:off x="7598909" y="1398588"/>
            <a:ext cx="173124"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A</a:t>
            </a:r>
            <a:endParaRPr lang="en-US" altLang="zh-CN" sz="1400">
              <a:ea typeface="宋体" charset="-122"/>
            </a:endParaRPr>
          </a:p>
        </p:txBody>
      </p:sp>
      <p:sp>
        <p:nvSpPr>
          <p:cNvPr id="121894" name="Rectangle 58"/>
          <p:cNvSpPr>
            <a:spLocks noChangeArrowheads="1"/>
          </p:cNvSpPr>
          <p:nvPr/>
        </p:nvSpPr>
        <p:spPr bwMode="auto">
          <a:xfrm>
            <a:off x="7737021" y="1589089"/>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2</a:t>
            </a:r>
            <a:endParaRPr lang="en-US" altLang="zh-CN" sz="1400">
              <a:ea typeface="宋体" charset="-122"/>
            </a:endParaRPr>
          </a:p>
        </p:txBody>
      </p:sp>
      <p:sp>
        <p:nvSpPr>
          <p:cNvPr id="121895" name="Rectangle 59"/>
          <p:cNvSpPr>
            <a:spLocks noChangeArrowheads="1"/>
          </p:cNvSpPr>
          <p:nvPr/>
        </p:nvSpPr>
        <p:spPr bwMode="auto">
          <a:xfrm>
            <a:off x="7535409" y="1800225"/>
            <a:ext cx="203582"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G</a:t>
            </a:r>
            <a:endParaRPr lang="en-US" altLang="zh-CN" sz="1400">
              <a:ea typeface="宋体" charset="-122"/>
            </a:endParaRPr>
          </a:p>
        </p:txBody>
      </p:sp>
      <p:sp>
        <p:nvSpPr>
          <p:cNvPr id="121896" name="Rectangle 60"/>
          <p:cNvSpPr>
            <a:spLocks noChangeArrowheads="1"/>
          </p:cNvSpPr>
          <p:nvPr/>
        </p:nvSpPr>
        <p:spPr bwMode="auto">
          <a:xfrm>
            <a:off x="7706859" y="1984376"/>
            <a:ext cx="698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1</a:t>
            </a:r>
            <a:endParaRPr lang="en-US" altLang="zh-CN" sz="1400">
              <a:ea typeface="宋体" charset="-122"/>
            </a:endParaRPr>
          </a:p>
        </p:txBody>
      </p:sp>
      <p:sp>
        <p:nvSpPr>
          <p:cNvPr id="121897" name="Rectangle 61"/>
          <p:cNvSpPr>
            <a:spLocks noChangeArrowheads="1"/>
          </p:cNvSpPr>
          <p:nvPr/>
        </p:nvSpPr>
        <p:spPr bwMode="auto">
          <a:xfrm>
            <a:off x="7535409" y="2201863"/>
            <a:ext cx="203582"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G</a:t>
            </a:r>
            <a:endParaRPr lang="en-US" altLang="zh-CN" sz="1400">
              <a:ea typeface="宋体" charset="-122"/>
            </a:endParaRPr>
          </a:p>
        </p:txBody>
      </p:sp>
      <p:sp>
        <p:nvSpPr>
          <p:cNvPr id="121898" name="Rectangle 62"/>
          <p:cNvSpPr>
            <a:spLocks noChangeArrowheads="1"/>
          </p:cNvSpPr>
          <p:nvPr/>
        </p:nvSpPr>
        <p:spPr bwMode="auto">
          <a:xfrm>
            <a:off x="7730671" y="2386014"/>
            <a:ext cx="171450"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2A</a:t>
            </a:r>
            <a:endParaRPr lang="en-US" altLang="zh-CN" sz="1400">
              <a:ea typeface="宋体" charset="-122"/>
            </a:endParaRPr>
          </a:p>
        </p:txBody>
      </p:sp>
      <p:sp>
        <p:nvSpPr>
          <p:cNvPr id="121899" name="Rectangle 63"/>
          <p:cNvSpPr>
            <a:spLocks noChangeArrowheads="1"/>
          </p:cNvSpPr>
          <p:nvPr/>
        </p:nvSpPr>
        <p:spPr bwMode="auto">
          <a:xfrm>
            <a:off x="7535409" y="2597150"/>
            <a:ext cx="203582" cy="338554"/>
          </a:xfrm>
          <a:prstGeom prst="rect">
            <a:avLst/>
          </a:prstGeom>
          <a:noFill/>
          <a:ln w="9525">
            <a:noFill/>
            <a:miter lim="800000"/>
            <a:headEnd/>
            <a:tailEnd/>
          </a:ln>
        </p:spPr>
        <p:txBody>
          <a:bodyPr wrap="none" lIns="0" tIns="0" rIns="0" bIns="0">
            <a:spAutoFit/>
          </a:bodyPr>
          <a:lstStyle/>
          <a:p>
            <a:r>
              <a:rPr lang="en-US" altLang="zh-CN" sz="2200" i="1">
                <a:solidFill>
                  <a:srgbClr val="1F1A17"/>
                </a:solidFill>
                <a:ea typeface="宋体" charset="-122"/>
              </a:rPr>
              <a:t>G</a:t>
            </a:r>
            <a:endParaRPr lang="en-US" altLang="zh-CN" sz="1400">
              <a:ea typeface="宋体" charset="-122"/>
            </a:endParaRPr>
          </a:p>
        </p:txBody>
      </p:sp>
      <p:sp>
        <p:nvSpPr>
          <p:cNvPr id="121900" name="Rectangle 64"/>
          <p:cNvSpPr>
            <a:spLocks noChangeArrowheads="1"/>
          </p:cNvSpPr>
          <p:nvPr/>
        </p:nvSpPr>
        <p:spPr bwMode="auto">
          <a:xfrm>
            <a:off x="7730672" y="2787651"/>
            <a:ext cx="163513" cy="168275"/>
          </a:xfrm>
          <a:prstGeom prst="rect">
            <a:avLst/>
          </a:prstGeom>
          <a:noFill/>
          <a:ln w="9525">
            <a:noFill/>
            <a:miter lim="800000"/>
            <a:headEnd/>
            <a:tailEnd/>
          </a:ln>
        </p:spPr>
        <p:txBody>
          <a:bodyPr wrap="none" lIns="0" tIns="0" rIns="0" bIns="0">
            <a:spAutoFit/>
          </a:bodyPr>
          <a:lstStyle/>
          <a:p>
            <a:r>
              <a:rPr lang="en-US" altLang="zh-CN" sz="1100">
                <a:solidFill>
                  <a:srgbClr val="1F1A17"/>
                </a:solidFill>
                <a:ea typeface="宋体" charset="-122"/>
              </a:rPr>
              <a:t>2B</a:t>
            </a:r>
            <a:endParaRPr lang="en-US" altLang="zh-CN" sz="1400">
              <a:ea typeface="宋体" charset="-122"/>
            </a:endParaRPr>
          </a:p>
        </p:txBody>
      </p:sp>
      <p:sp>
        <p:nvSpPr>
          <p:cNvPr id="121901" name="Freeform 65"/>
          <p:cNvSpPr>
            <a:spLocks noEditPoints="1"/>
          </p:cNvSpPr>
          <p:nvPr/>
        </p:nvSpPr>
        <p:spPr bwMode="auto">
          <a:xfrm flipV="1">
            <a:off x="7922760" y="1828801"/>
            <a:ext cx="2484437" cy="315913"/>
          </a:xfrm>
          <a:custGeom>
            <a:avLst/>
            <a:gdLst>
              <a:gd name="T0" fmla="*/ 2147483646 w 1565"/>
              <a:gd name="T1" fmla="*/ 2147483646 h 182"/>
              <a:gd name="T2" fmla="*/ 0 w 1565"/>
              <a:gd name="T3" fmla="*/ 2147483646 h 182"/>
              <a:gd name="T4" fmla="*/ 2147483646 w 1565"/>
              <a:gd name="T5" fmla="*/ 2147483646 h 182"/>
              <a:gd name="T6" fmla="*/ 2147483646 w 1565"/>
              <a:gd name="T7" fmla="*/ 2147483646 h 182"/>
              <a:gd name="T8" fmla="*/ 2147483646 w 1565"/>
              <a:gd name="T9" fmla="*/ 2147483646 h 182"/>
              <a:gd name="T10" fmla="*/ 2147483646 w 1565"/>
              <a:gd name="T11" fmla="*/ 2147483646 h 182"/>
              <a:gd name="T12" fmla="*/ 2147483646 w 1565"/>
              <a:gd name="T13" fmla="*/ 2147483646 h 182"/>
              <a:gd name="T14" fmla="*/ 2147483646 w 1565"/>
              <a:gd name="T15" fmla="*/ 0 h 182"/>
              <a:gd name="T16" fmla="*/ 2147483646 w 1565"/>
              <a:gd name="T17" fmla="*/ 0 h 182"/>
              <a:gd name="T18" fmla="*/ 2147483646 w 1565"/>
              <a:gd name="T19" fmla="*/ 2147483646 h 182"/>
              <a:gd name="T20" fmla="*/ 2147483646 w 1565"/>
              <a:gd name="T21" fmla="*/ 2147483646 h 182"/>
              <a:gd name="T22" fmla="*/ 2147483646 w 1565"/>
              <a:gd name="T23" fmla="*/ 0 h 182"/>
              <a:gd name="T24" fmla="*/ 2147483646 w 1565"/>
              <a:gd name="T25" fmla="*/ 2147483646 h 182"/>
              <a:gd name="T26" fmla="*/ 2147483646 w 1565"/>
              <a:gd name="T27" fmla="*/ 0 h 182"/>
              <a:gd name="T28" fmla="*/ 2147483646 w 1565"/>
              <a:gd name="T29" fmla="*/ 0 h 182"/>
              <a:gd name="T30" fmla="*/ 2147483646 w 1565"/>
              <a:gd name="T31" fmla="*/ 2147483646 h 182"/>
              <a:gd name="T32" fmla="*/ 2147483646 w 1565"/>
              <a:gd name="T33" fmla="*/ 2147483646 h 182"/>
              <a:gd name="T34" fmla="*/ 2147483646 w 1565"/>
              <a:gd name="T35" fmla="*/ 2147483646 h 182"/>
              <a:gd name="T36" fmla="*/ 2147483646 w 1565"/>
              <a:gd name="T37" fmla="*/ 2147483646 h 182"/>
              <a:gd name="T38" fmla="*/ 2147483646 w 1565"/>
              <a:gd name="T39" fmla="*/ 2147483646 h 182"/>
              <a:gd name="T40" fmla="*/ 2147483646 w 1565"/>
              <a:gd name="T41" fmla="*/ 2147483646 h 182"/>
              <a:gd name="T42" fmla="*/ 2147483646 w 1565"/>
              <a:gd name="T43" fmla="*/ 2147483646 h 182"/>
              <a:gd name="T44" fmla="*/ 2147483646 w 1565"/>
              <a:gd name="T45" fmla="*/ 2147483646 h 182"/>
              <a:gd name="T46" fmla="*/ 2147483646 w 1565"/>
              <a:gd name="T47" fmla="*/ 2147483646 h 182"/>
              <a:gd name="T48" fmla="*/ 2147483646 w 1565"/>
              <a:gd name="T49" fmla="*/ 2147483646 h 182"/>
              <a:gd name="T50" fmla="*/ 2147483646 w 1565"/>
              <a:gd name="T51" fmla="*/ 2147483646 h 182"/>
              <a:gd name="T52" fmla="*/ 2147483646 w 1565"/>
              <a:gd name="T53" fmla="*/ 2147483646 h 182"/>
              <a:gd name="T54" fmla="*/ 2147483646 w 1565"/>
              <a:gd name="T55" fmla="*/ 0 h 182"/>
              <a:gd name="T56" fmla="*/ 2147483646 w 1565"/>
              <a:gd name="T57" fmla="*/ 0 h 182"/>
              <a:gd name="T58" fmla="*/ 2147483646 w 1565"/>
              <a:gd name="T59" fmla="*/ 2147483646 h 182"/>
              <a:gd name="T60" fmla="*/ 2147483646 w 1565"/>
              <a:gd name="T61" fmla="*/ 2147483646 h 182"/>
              <a:gd name="T62" fmla="*/ 2147483646 w 1565"/>
              <a:gd name="T63" fmla="*/ 0 h 1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5" h="182">
                <a:moveTo>
                  <a:pt x="444" y="162"/>
                </a:moveTo>
                <a:lnTo>
                  <a:pt x="432" y="178"/>
                </a:lnTo>
                <a:lnTo>
                  <a:pt x="0" y="178"/>
                </a:lnTo>
                <a:lnTo>
                  <a:pt x="0" y="149"/>
                </a:lnTo>
                <a:lnTo>
                  <a:pt x="432" y="149"/>
                </a:lnTo>
                <a:lnTo>
                  <a:pt x="444" y="162"/>
                </a:lnTo>
                <a:close/>
                <a:moveTo>
                  <a:pt x="444" y="162"/>
                </a:moveTo>
                <a:lnTo>
                  <a:pt x="444" y="178"/>
                </a:lnTo>
                <a:lnTo>
                  <a:pt x="432" y="178"/>
                </a:lnTo>
                <a:lnTo>
                  <a:pt x="444" y="162"/>
                </a:lnTo>
                <a:close/>
                <a:moveTo>
                  <a:pt x="432" y="0"/>
                </a:moveTo>
                <a:lnTo>
                  <a:pt x="444" y="12"/>
                </a:lnTo>
                <a:lnTo>
                  <a:pt x="444" y="162"/>
                </a:lnTo>
                <a:lnTo>
                  <a:pt x="415" y="162"/>
                </a:lnTo>
                <a:lnTo>
                  <a:pt x="415" y="12"/>
                </a:lnTo>
                <a:lnTo>
                  <a:pt x="432" y="0"/>
                </a:lnTo>
                <a:close/>
                <a:moveTo>
                  <a:pt x="415" y="12"/>
                </a:moveTo>
                <a:lnTo>
                  <a:pt x="415" y="0"/>
                </a:lnTo>
                <a:lnTo>
                  <a:pt x="432" y="0"/>
                </a:lnTo>
                <a:lnTo>
                  <a:pt x="415" y="12"/>
                </a:lnTo>
                <a:close/>
                <a:moveTo>
                  <a:pt x="901" y="12"/>
                </a:moveTo>
                <a:lnTo>
                  <a:pt x="888" y="25"/>
                </a:lnTo>
                <a:lnTo>
                  <a:pt x="432" y="25"/>
                </a:lnTo>
                <a:lnTo>
                  <a:pt x="432" y="0"/>
                </a:lnTo>
                <a:lnTo>
                  <a:pt x="888" y="0"/>
                </a:lnTo>
                <a:lnTo>
                  <a:pt x="901" y="12"/>
                </a:lnTo>
                <a:close/>
                <a:moveTo>
                  <a:pt x="888" y="0"/>
                </a:moveTo>
                <a:lnTo>
                  <a:pt x="901" y="0"/>
                </a:lnTo>
                <a:lnTo>
                  <a:pt x="901" y="12"/>
                </a:lnTo>
                <a:lnTo>
                  <a:pt x="888" y="0"/>
                </a:lnTo>
                <a:close/>
                <a:moveTo>
                  <a:pt x="888" y="182"/>
                </a:moveTo>
                <a:lnTo>
                  <a:pt x="876" y="170"/>
                </a:lnTo>
                <a:lnTo>
                  <a:pt x="876" y="12"/>
                </a:lnTo>
                <a:lnTo>
                  <a:pt x="901" y="12"/>
                </a:lnTo>
                <a:lnTo>
                  <a:pt x="901" y="170"/>
                </a:lnTo>
                <a:lnTo>
                  <a:pt x="888" y="182"/>
                </a:lnTo>
                <a:close/>
                <a:moveTo>
                  <a:pt x="888" y="182"/>
                </a:moveTo>
                <a:lnTo>
                  <a:pt x="876" y="182"/>
                </a:lnTo>
                <a:lnTo>
                  <a:pt x="876" y="170"/>
                </a:lnTo>
                <a:lnTo>
                  <a:pt x="888" y="182"/>
                </a:lnTo>
                <a:close/>
                <a:moveTo>
                  <a:pt x="1503" y="162"/>
                </a:moveTo>
                <a:lnTo>
                  <a:pt x="1490" y="178"/>
                </a:lnTo>
                <a:lnTo>
                  <a:pt x="888" y="182"/>
                </a:lnTo>
                <a:lnTo>
                  <a:pt x="888" y="158"/>
                </a:lnTo>
                <a:lnTo>
                  <a:pt x="1490" y="149"/>
                </a:lnTo>
                <a:lnTo>
                  <a:pt x="1503" y="162"/>
                </a:lnTo>
                <a:close/>
                <a:moveTo>
                  <a:pt x="1503" y="162"/>
                </a:moveTo>
                <a:lnTo>
                  <a:pt x="1503" y="178"/>
                </a:lnTo>
                <a:lnTo>
                  <a:pt x="1490" y="178"/>
                </a:lnTo>
                <a:lnTo>
                  <a:pt x="1503" y="162"/>
                </a:lnTo>
                <a:close/>
                <a:moveTo>
                  <a:pt x="1490" y="0"/>
                </a:moveTo>
                <a:lnTo>
                  <a:pt x="1503" y="12"/>
                </a:lnTo>
                <a:lnTo>
                  <a:pt x="1503" y="162"/>
                </a:lnTo>
                <a:lnTo>
                  <a:pt x="1473" y="162"/>
                </a:lnTo>
                <a:lnTo>
                  <a:pt x="1473" y="12"/>
                </a:lnTo>
                <a:lnTo>
                  <a:pt x="1490" y="0"/>
                </a:lnTo>
                <a:close/>
                <a:moveTo>
                  <a:pt x="1473" y="12"/>
                </a:moveTo>
                <a:lnTo>
                  <a:pt x="1473" y="0"/>
                </a:lnTo>
                <a:lnTo>
                  <a:pt x="1490" y="0"/>
                </a:lnTo>
                <a:lnTo>
                  <a:pt x="1473" y="12"/>
                </a:lnTo>
                <a:close/>
                <a:moveTo>
                  <a:pt x="1565" y="29"/>
                </a:moveTo>
                <a:lnTo>
                  <a:pt x="1490" y="29"/>
                </a:lnTo>
                <a:lnTo>
                  <a:pt x="1490" y="0"/>
                </a:lnTo>
                <a:lnTo>
                  <a:pt x="1565" y="0"/>
                </a:lnTo>
                <a:lnTo>
                  <a:pt x="1565" y="29"/>
                </a:lnTo>
                <a:close/>
              </a:path>
            </a:pathLst>
          </a:custGeom>
          <a:solidFill>
            <a:srgbClr val="DA251D"/>
          </a:solidFill>
          <a:ln w="9525">
            <a:noFill/>
            <a:round/>
            <a:headEnd/>
            <a:tailEnd/>
          </a:ln>
        </p:spPr>
        <p:txBody>
          <a:bodyPr/>
          <a:lstStyle/>
          <a:p>
            <a:endParaRPr lang="zh-CN" altLang="en-US"/>
          </a:p>
        </p:txBody>
      </p:sp>
      <p:sp>
        <p:nvSpPr>
          <p:cNvPr id="121902" name="Freeform 66"/>
          <p:cNvSpPr>
            <a:spLocks noEditPoints="1"/>
          </p:cNvSpPr>
          <p:nvPr/>
        </p:nvSpPr>
        <p:spPr bwMode="auto">
          <a:xfrm>
            <a:off x="8630785" y="4006850"/>
            <a:ext cx="1792287" cy="46038"/>
          </a:xfrm>
          <a:custGeom>
            <a:avLst/>
            <a:gdLst>
              <a:gd name="T0" fmla="*/ 2147483646 w 1129"/>
              <a:gd name="T1" fmla="*/ 0 h 29"/>
              <a:gd name="T2" fmla="*/ 2147483646 w 1129"/>
              <a:gd name="T3" fmla="*/ 2147483646 h 29"/>
              <a:gd name="T4" fmla="*/ 0 w 1129"/>
              <a:gd name="T5" fmla="*/ 2147483646 h 29"/>
              <a:gd name="T6" fmla="*/ 0 w 1129"/>
              <a:gd name="T7" fmla="*/ 0 h 29"/>
              <a:gd name="T8" fmla="*/ 2147483646 w 1129"/>
              <a:gd name="T9" fmla="*/ 0 h 29"/>
              <a:gd name="T10" fmla="*/ 2147483646 w 1129"/>
              <a:gd name="T11" fmla="*/ 2147483646 h 29"/>
              <a:gd name="T12" fmla="*/ 2147483646 w 1129"/>
              <a:gd name="T13" fmla="*/ 2147483646 h 29"/>
              <a:gd name="T14" fmla="*/ 2147483646 w 1129"/>
              <a:gd name="T15" fmla="*/ 0 h 29"/>
              <a:gd name="T16" fmla="*/ 2147483646 w 1129"/>
              <a:gd name="T17" fmla="*/ 0 h 29"/>
              <a:gd name="T18" fmla="*/ 2147483646 w 1129"/>
              <a:gd name="T19" fmla="*/ 2147483646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29" h="29">
                <a:moveTo>
                  <a:pt x="606" y="0"/>
                </a:moveTo>
                <a:lnTo>
                  <a:pt x="606" y="29"/>
                </a:lnTo>
                <a:lnTo>
                  <a:pt x="0" y="29"/>
                </a:lnTo>
                <a:lnTo>
                  <a:pt x="0" y="0"/>
                </a:lnTo>
                <a:lnTo>
                  <a:pt x="606" y="0"/>
                </a:lnTo>
                <a:close/>
                <a:moveTo>
                  <a:pt x="1129" y="29"/>
                </a:moveTo>
                <a:lnTo>
                  <a:pt x="606" y="29"/>
                </a:lnTo>
                <a:lnTo>
                  <a:pt x="606" y="0"/>
                </a:lnTo>
                <a:lnTo>
                  <a:pt x="1129" y="0"/>
                </a:lnTo>
                <a:lnTo>
                  <a:pt x="1129" y="29"/>
                </a:lnTo>
                <a:close/>
              </a:path>
            </a:pathLst>
          </a:custGeom>
          <a:solidFill>
            <a:srgbClr val="28166F"/>
          </a:solidFill>
          <a:ln w="9525">
            <a:noFill/>
            <a:round/>
            <a:headEnd/>
            <a:tailEnd/>
          </a:ln>
        </p:spPr>
        <p:txBody>
          <a:bodyPr/>
          <a:lstStyle/>
          <a:p>
            <a:endParaRPr lang="zh-CN" altLang="en-US"/>
          </a:p>
        </p:txBody>
      </p:sp>
      <p:sp>
        <p:nvSpPr>
          <p:cNvPr id="121903" name="Rectangle 67"/>
          <p:cNvSpPr>
            <a:spLocks noChangeArrowheads="1"/>
          </p:cNvSpPr>
          <p:nvPr/>
        </p:nvSpPr>
        <p:spPr bwMode="auto">
          <a:xfrm>
            <a:off x="7971971" y="4006850"/>
            <a:ext cx="414338" cy="46038"/>
          </a:xfrm>
          <a:prstGeom prst="rect">
            <a:avLst/>
          </a:prstGeom>
          <a:solidFill>
            <a:srgbClr val="28166F"/>
          </a:solidFill>
          <a:ln w="9525">
            <a:noFill/>
            <a:miter lim="800000"/>
            <a:headEnd/>
            <a:tailEnd/>
          </a:ln>
        </p:spPr>
        <p:txBody>
          <a:bodyPr/>
          <a:lstStyle/>
          <a:p>
            <a:endParaRPr lang="zh-CN" altLang="en-US">
              <a:ea typeface="宋体" charset="-122"/>
            </a:endParaRPr>
          </a:p>
        </p:txBody>
      </p:sp>
      <p:sp>
        <p:nvSpPr>
          <p:cNvPr id="121904" name="Freeform 68"/>
          <p:cNvSpPr>
            <a:spLocks noEditPoints="1"/>
          </p:cNvSpPr>
          <p:nvPr/>
        </p:nvSpPr>
        <p:spPr bwMode="auto">
          <a:xfrm>
            <a:off x="8367260" y="4032250"/>
            <a:ext cx="288925" cy="223838"/>
          </a:xfrm>
          <a:custGeom>
            <a:avLst/>
            <a:gdLst>
              <a:gd name="T0" fmla="*/ 2147483646 w 182"/>
              <a:gd name="T1" fmla="*/ 2147483646 h 141"/>
              <a:gd name="T2" fmla="*/ 2147483646 w 182"/>
              <a:gd name="T3" fmla="*/ 2147483646 h 141"/>
              <a:gd name="T4" fmla="*/ 2147483646 w 182"/>
              <a:gd name="T5" fmla="*/ 0 h 141"/>
              <a:gd name="T6" fmla="*/ 2147483646 w 182"/>
              <a:gd name="T7" fmla="*/ 0 h 141"/>
              <a:gd name="T8" fmla="*/ 2147483646 w 182"/>
              <a:gd name="T9" fmla="*/ 2147483646 h 141"/>
              <a:gd name="T10" fmla="*/ 2147483646 w 182"/>
              <a:gd name="T11" fmla="*/ 2147483646 h 141"/>
              <a:gd name="T12" fmla="*/ 2147483646 w 182"/>
              <a:gd name="T13" fmla="*/ 2147483646 h 141"/>
              <a:gd name="T14" fmla="*/ 2147483646 w 182"/>
              <a:gd name="T15" fmla="*/ 2147483646 h 141"/>
              <a:gd name="T16" fmla="*/ 2147483646 w 182"/>
              <a:gd name="T17" fmla="*/ 2147483646 h 141"/>
              <a:gd name="T18" fmla="*/ 2147483646 w 182"/>
              <a:gd name="T19" fmla="*/ 2147483646 h 141"/>
              <a:gd name="T20" fmla="*/ 0 w 182"/>
              <a:gd name="T21" fmla="*/ 2147483646 h 141"/>
              <a:gd name="T22" fmla="*/ 2147483646 w 182"/>
              <a:gd name="T23" fmla="*/ 2147483646 h 141"/>
              <a:gd name="T24" fmla="*/ 2147483646 w 182"/>
              <a:gd name="T25" fmla="*/ 2147483646 h 141"/>
              <a:gd name="T26" fmla="*/ 2147483646 w 182"/>
              <a:gd name="T27" fmla="*/ 2147483646 h 141"/>
              <a:gd name="T28" fmla="*/ 2147483646 w 182"/>
              <a:gd name="T29" fmla="*/ 2147483646 h 141"/>
              <a:gd name="T30" fmla="*/ 0 w 182"/>
              <a:gd name="T31" fmla="*/ 2147483646 h 141"/>
              <a:gd name="T32" fmla="*/ 2147483646 w 182"/>
              <a:gd name="T33" fmla="*/ 2147483646 h 141"/>
              <a:gd name="T34" fmla="*/ 0 w 182"/>
              <a:gd name="T35" fmla="*/ 2147483646 h 141"/>
              <a:gd name="T36" fmla="*/ 0 w 182"/>
              <a:gd name="T37" fmla="*/ 2147483646 h 141"/>
              <a:gd name="T38" fmla="*/ 2147483646 w 182"/>
              <a:gd name="T39" fmla="*/ 2147483646 h 141"/>
              <a:gd name="T40" fmla="*/ 2147483646 w 182"/>
              <a:gd name="T41" fmla="*/ 0 h 141"/>
              <a:gd name="T42" fmla="*/ 2147483646 w 182"/>
              <a:gd name="T43" fmla="*/ 2147483646 h 141"/>
              <a:gd name="T44" fmla="*/ 0 w 182"/>
              <a:gd name="T45" fmla="*/ 2147483646 h 141"/>
              <a:gd name="T46" fmla="*/ 0 w 182"/>
              <a:gd name="T47" fmla="*/ 0 h 141"/>
              <a:gd name="T48" fmla="*/ 2147483646 w 182"/>
              <a:gd name="T49" fmla="*/ 0 h 1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82" h="141">
                <a:moveTo>
                  <a:pt x="166" y="141"/>
                </a:moveTo>
                <a:lnTo>
                  <a:pt x="153" y="125"/>
                </a:lnTo>
                <a:lnTo>
                  <a:pt x="153" y="0"/>
                </a:lnTo>
                <a:lnTo>
                  <a:pt x="182" y="0"/>
                </a:lnTo>
                <a:lnTo>
                  <a:pt x="182" y="125"/>
                </a:lnTo>
                <a:lnTo>
                  <a:pt x="166" y="141"/>
                </a:lnTo>
                <a:close/>
                <a:moveTo>
                  <a:pt x="182" y="125"/>
                </a:moveTo>
                <a:lnTo>
                  <a:pt x="182" y="141"/>
                </a:lnTo>
                <a:lnTo>
                  <a:pt x="166" y="141"/>
                </a:lnTo>
                <a:lnTo>
                  <a:pt x="182" y="125"/>
                </a:lnTo>
                <a:close/>
                <a:moveTo>
                  <a:pt x="0" y="125"/>
                </a:moveTo>
                <a:lnTo>
                  <a:pt x="16" y="112"/>
                </a:lnTo>
                <a:lnTo>
                  <a:pt x="166" y="112"/>
                </a:lnTo>
                <a:lnTo>
                  <a:pt x="166" y="141"/>
                </a:lnTo>
                <a:lnTo>
                  <a:pt x="16" y="141"/>
                </a:lnTo>
                <a:lnTo>
                  <a:pt x="0" y="125"/>
                </a:lnTo>
                <a:close/>
                <a:moveTo>
                  <a:pt x="16" y="141"/>
                </a:moveTo>
                <a:lnTo>
                  <a:pt x="0" y="141"/>
                </a:lnTo>
                <a:lnTo>
                  <a:pt x="0" y="125"/>
                </a:lnTo>
                <a:lnTo>
                  <a:pt x="16" y="141"/>
                </a:lnTo>
                <a:close/>
                <a:moveTo>
                  <a:pt x="29" y="0"/>
                </a:moveTo>
                <a:lnTo>
                  <a:pt x="29" y="125"/>
                </a:lnTo>
                <a:lnTo>
                  <a:pt x="0" y="125"/>
                </a:lnTo>
                <a:lnTo>
                  <a:pt x="0" y="0"/>
                </a:lnTo>
                <a:lnTo>
                  <a:pt x="29" y="0"/>
                </a:lnTo>
                <a:close/>
              </a:path>
            </a:pathLst>
          </a:custGeom>
          <a:solidFill>
            <a:srgbClr val="DA251D"/>
          </a:solidFill>
          <a:ln w="9525">
            <a:noFill/>
            <a:round/>
            <a:headEnd/>
            <a:tailEnd/>
          </a:ln>
        </p:spPr>
        <p:txBody>
          <a:bodyPr/>
          <a:lstStyle/>
          <a:p>
            <a:endParaRPr lang="zh-CN" altLang="en-US"/>
          </a:p>
        </p:txBody>
      </p:sp>
      <p:sp>
        <p:nvSpPr>
          <p:cNvPr id="121905" name="Freeform 69"/>
          <p:cNvSpPr>
            <a:spLocks noEditPoints="1"/>
          </p:cNvSpPr>
          <p:nvPr/>
        </p:nvSpPr>
        <p:spPr bwMode="auto">
          <a:xfrm>
            <a:off x="8873671" y="4395788"/>
            <a:ext cx="1430338" cy="38100"/>
          </a:xfrm>
          <a:custGeom>
            <a:avLst/>
            <a:gdLst>
              <a:gd name="T0" fmla="*/ 2147483646 w 901"/>
              <a:gd name="T1" fmla="*/ 0 h 24"/>
              <a:gd name="T2" fmla="*/ 2147483646 w 901"/>
              <a:gd name="T3" fmla="*/ 2147483646 h 24"/>
              <a:gd name="T4" fmla="*/ 0 w 901"/>
              <a:gd name="T5" fmla="*/ 2147483646 h 24"/>
              <a:gd name="T6" fmla="*/ 0 w 901"/>
              <a:gd name="T7" fmla="*/ 0 h 24"/>
              <a:gd name="T8" fmla="*/ 2147483646 w 901"/>
              <a:gd name="T9" fmla="*/ 0 h 24"/>
              <a:gd name="T10" fmla="*/ 2147483646 w 901"/>
              <a:gd name="T11" fmla="*/ 2147483646 h 24"/>
              <a:gd name="T12" fmla="*/ 2147483646 w 901"/>
              <a:gd name="T13" fmla="*/ 2147483646 h 24"/>
              <a:gd name="T14" fmla="*/ 2147483646 w 901"/>
              <a:gd name="T15" fmla="*/ 0 h 24"/>
              <a:gd name="T16" fmla="*/ 2147483646 w 901"/>
              <a:gd name="T17" fmla="*/ 0 h 24"/>
              <a:gd name="T18" fmla="*/ 2147483646 w 901"/>
              <a:gd name="T19" fmla="*/ 2147483646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01" h="24">
                <a:moveTo>
                  <a:pt x="482" y="0"/>
                </a:moveTo>
                <a:lnTo>
                  <a:pt x="482" y="24"/>
                </a:lnTo>
                <a:lnTo>
                  <a:pt x="0" y="24"/>
                </a:lnTo>
                <a:lnTo>
                  <a:pt x="0" y="0"/>
                </a:lnTo>
                <a:lnTo>
                  <a:pt x="482" y="0"/>
                </a:lnTo>
                <a:close/>
                <a:moveTo>
                  <a:pt x="901" y="24"/>
                </a:moveTo>
                <a:lnTo>
                  <a:pt x="482" y="24"/>
                </a:lnTo>
                <a:lnTo>
                  <a:pt x="482" y="0"/>
                </a:lnTo>
                <a:lnTo>
                  <a:pt x="901" y="0"/>
                </a:lnTo>
                <a:lnTo>
                  <a:pt x="901" y="24"/>
                </a:lnTo>
                <a:close/>
              </a:path>
            </a:pathLst>
          </a:custGeom>
          <a:solidFill>
            <a:srgbClr val="28166F"/>
          </a:solidFill>
          <a:ln w="9525">
            <a:noFill/>
            <a:round/>
            <a:headEnd/>
            <a:tailEnd/>
          </a:ln>
        </p:spPr>
        <p:txBody>
          <a:bodyPr/>
          <a:lstStyle/>
          <a:p>
            <a:endParaRPr lang="zh-CN" altLang="en-US"/>
          </a:p>
        </p:txBody>
      </p:sp>
      <p:sp>
        <p:nvSpPr>
          <p:cNvPr id="121906" name="Rectangle 70"/>
          <p:cNvSpPr>
            <a:spLocks noChangeArrowheads="1"/>
          </p:cNvSpPr>
          <p:nvPr/>
        </p:nvSpPr>
        <p:spPr bwMode="auto">
          <a:xfrm>
            <a:off x="7916409" y="4395788"/>
            <a:ext cx="704850" cy="38100"/>
          </a:xfrm>
          <a:prstGeom prst="rect">
            <a:avLst/>
          </a:prstGeom>
          <a:solidFill>
            <a:srgbClr val="28166F"/>
          </a:solidFill>
          <a:ln w="9525">
            <a:noFill/>
            <a:miter lim="800000"/>
            <a:headEnd/>
            <a:tailEnd/>
          </a:ln>
        </p:spPr>
        <p:txBody>
          <a:bodyPr/>
          <a:lstStyle/>
          <a:p>
            <a:endParaRPr lang="zh-CN" altLang="en-US">
              <a:ea typeface="宋体" charset="-122"/>
            </a:endParaRPr>
          </a:p>
        </p:txBody>
      </p:sp>
      <p:sp>
        <p:nvSpPr>
          <p:cNvPr id="121907" name="Rectangle 71"/>
          <p:cNvSpPr>
            <a:spLocks noChangeArrowheads="1"/>
          </p:cNvSpPr>
          <p:nvPr/>
        </p:nvSpPr>
        <p:spPr bwMode="auto">
          <a:xfrm>
            <a:off x="8637135" y="4395788"/>
            <a:ext cx="236537" cy="38100"/>
          </a:xfrm>
          <a:prstGeom prst="rect">
            <a:avLst/>
          </a:prstGeom>
          <a:solidFill>
            <a:srgbClr val="DA251D"/>
          </a:solidFill>
          <a:ln w="9525">
            <a:noFill/>
            <a:miter lim="800000"/>
            <a:headEnd/>
            <a:tailEnd/>
          </a:ln>
        </p:spPr>
        <p:txBody>
          <a:bodyPr/>
          <a:lstStyle/>
          <a:p>
            <a:endParaRPr lang="zh-CN" altLang="en-US">
              <a:ea typeface="宋体" charset="-122"/>
            </a:endParaRPr>
          </a:p>
        </p:txBody>
      </p:sp>
      <p:sp>
        <p:nvSpPr>
          <p:cNvPr id="121908" name="Rectangle 72"/>
          <p:cNvSpPr>
            <a:spLocks noChangeArrowheads="1"/>
          </p:cNvSpPr>
          <p:nvPr/>
        </p:nvSpPr>
        <p:spPr bwMode="auto">
          <a:xfrm>
            <a:off x="10310360" y="4395788"/>
            <a:ext cx="98425" cy="38100"/>
          </a:xfrm>
          <a:prstGeom prst="rect">
            <a:avLst/>
          </a:prstGeom>
          <a:solidFill>
            <a:srgbClr val="DA251D"/>
          </a:solidFill>
          <a:ln w="9525">
            <a:noFill/>
            <a:miter lim="800000"/>
            <a:headEnd/>
            <a:tailEnd/>
          </a:ln>
        </p:spPr>
        <p:txBody>
          <a:bodyPr/>
          <a:lstStyle/>
          <a:p>
            <a:endParaRPr lang="zh-CN" altLang="en-US">
              <a:ea typeface="宋体" charset="-122"/>
            </a:endParaRPr>
          </a:p>
        </p:txBody>
      </p:sp>
      <p:sp>
        <p:nvSpPr>
          <p:cNvPr id="121909" name="Freeform 73"/>
          <p:cNvSpPr>
            <a:spLocks noEditPoints="1"/>
          </p:cNvSpPr>
          <p:nvPr/>
        </p:nvSpPr>
        <p:spPr bwMode="auto">
          <a:xfrm>
            <a:off x="9124497" y="4770439"/>
            <a:ext cx="1298575" cy="39687"/>
          </a:xfrm>
          <a:custGeom>
            <a:avLst/>
            <a:gdLst>
              <a:gd name="T0" fmla="*/ 2147483646 w 818"/>
              <a:gd name="T1" fmla="*/ 0 h 25"/>
              <a:gd name="T2" fmla="*/ 2147483646 w 818"/>
              <a:gd name="T3" fmla="*/ 2147483646 h 25"/>
              <a:gd name="T4" fmla="*/ 0 w 818"/>
              <a:gd name="T5" fmla="*/ 2147483646 h 25"/>
              <a:gd name="T6" fmla="*/ 0 w 818"/>
              <a:gd name="T7" fmla="*/ 0 h 25"/>
              <a:gd name="T8" fmla="*/ 2147483646 w 818"/>
              <a:gd name="T9" fmla="*/ 0 h 25"/>
              <a:gd name="T10" fmla="*/ 2147483646 w 818"/>
              <a:gd name="T11" fmla="*/ 0 h 25"/>
              <a:gd name="T12" fmla="*/ 2147483646 w 818"/>
              <a:gd name="T13" fmla="*/ 2147483646 h 25"/>
              <a:gd name="T14" fmla="*/ 2147483646 w 818"/>
              <a:gd name="T15" fmla="*/ 2147483646 h 25"/>
              <a:gd name="T16" fmla="*/ 2147483646 w 818"/>
              <a:gd name="T17" fmla="*/ 0 h 25"/>
              <a:gd name="T18" fmla="*/ 2147483646 w 818"/>
              <a:gd name="T19" fmla="*/ 0 h 25"/>
              <a:gd name="T20" fmla="*/ 2147483646 w 818"/>
              <a:gd name="T21" fmla="*/ 2147483646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18" h="25">
                <a:moveTo>
                  <a:pt x="436" y="0"/>
                </a:moveTo>
                <a:lnTo>
                  <a:pt x="436" y="25"/>
                </a:lnTo>
                <a:lnTo>
                  <a:pt x="0" y="25"/>
                </a:lnTo>
                <a:lnTo>
                  <a:pt x="0" y="0"/>
                </a:lnTo>
                <a:lnTo>
                  <a:pt x="436" y="0"/>
                </a:lnTo>
                <a:close/>
                <a:moveTo>
                  <a:pt x="818" y="25"/>
                </a:moveTo>
                <a:lnTo>
                  <a:pt x="436" y="25"/>
                </a:lnTo>
                <a:lnTo>
                  <a:pt x="436" y="0"/>
                </a:lnTo>
                <a:lnTo>
                  <a:pt x="818" y="0"/>
                </a:lnTo>
                <a:lnTo>
                  <a:pt x="818" y="25"/>
                </a:lnTo>
                <a:close/>
              </a:path>
            </a:pathLst>
          </a:custGeom>
          <a:solidFill>
            <a:srgbClr val="28166F"/>
          </a:solidFill>
          <a:ln w="9525">
            <a:noFill/>
            <a:round/>
            <a:headEnd/>
            <a:tailEnd/>
          </a:ln>
        </p:spPr>
        <p:txBody>
          <a:bodyPr/>
          <a:lstStyle/>
          <a:p>
            <a:endParaRPr lang="zh-CN" altLang="en-US"/>
          </a:p>
        </p:txBody>
      </p:sp>
      <p:sp>
        <p:nvSpPr>
          <p:cNvPr id="121910" name="Rectangle 74"/>
          <p:cNvSpPr>
            <a:spLocks noChangeArrowheads="1"/>
          </p:cNvSpPr>
          <p:nvPr/>
        </p:nvSpPr>
        <p:spPr bwMode="auto">
          <a:xfrm>
            <a:off x="7971971" y="4770439"/>
            <a:ext cx="909638" cy="39687"/>
          </a:xfrm>
          <a:prstGeom prst="rect">
            <a:avLst/>
          </a:prstGeom>
          <a:solidFill>
            <a:srgbClr val="28166F"/>
          </a:solidFill>
          <a:ln w="9525">
            <a:noFill/>
            <a:miter lim="800000"/>
            <a:headEnd/>
            <a:tailEnd/>
          </a:ln>
        </p:spPr>
        <p:txBody>
          <a:bodyPr/>
          <a:lstStyle/>
          <a:p>
            <a:endParaRPr lang="zh-CN" altLang="en-US">
              <a:ea typeface="宋体" charset="-122"/>
            </a:endParaRPr>
          </a:p>
        </p:txBody>
      </p:sp>
      <p:sp>
        <p:nvSpPr>
          <p:cNvPr id="121911" name="Rectangle 75"/>
          <p:cNvSpPr>
            <a:spLocks noChangeArrowheads="1"/>
          </p:cNvSpPr>
          <p:nvPr/>
        </p:nvSpPr>
        <p:spPr bwMode="auto">
          <a:xfrm>
            <a:off x="8881610" y="4770439"/>
            <a:ext cx="242887" cy="39687"/>
          </a:xfrm>
          <a:prstGeom prst="rect">
            <a:avLst/>
          </a:prstGeom>
          <a:solidFill>
            <a:srgbClr val="DA251D"/>
          </a:solidFill>
          <a:ln w="9525">
            <a:noFill/>
            <a:miter lim="800000"/>
            <a:headEnd/>
            <a:tailEnd/>
          </a:ln>
        </p:spPr>
        <p:txBody>
          <a:bodyPr/>
          <a:lstStyle/>
          <a:p>
            <a:endParaRPr lang="zh-CN" altLang="en-US">
              <a:ea typeface="宋体" charset="-122"/>
            </a:endParaRPr>
          </a:p>
        </p:txBody>
      </p:sp>
      <p:sp>
        <p:nvSpPr>
          <p:cNvPr id="121912" name="Freeform 76"/>
          <p:cNvSpPr>
            <a:spLocks noEditPoints="1"/>
          </p:cNvSpPr>
          <p:nvPr/>
        </p:nvSpPr>
        <p:spPr bwMode="auto">
          <a:xfrm>
            <a:off x="9354685" y="5132389"/>
            <a:ext cx="1081087" cy="46037"/>
          </a:xfrm>
          <a:custGeom>
            <a:avLst/>
            <a:gdLst>
              <a:gd name="T0" fmla="*/ 2147483646 w 681"/>
              <a:gd name="T1" fmla="*/ 0 h 29"/>
              <a:gd name="T2" fmla="*/ 2147483646 w 681"/>
              <a:gd name="T3" fmla="*/ 2147483646 h 29"/>
              <a:gd name="T4" fmla="*/ 0 w 681"/>
              <a:gd name="T5" fmla="*/ 2147483646 h 29"/>
              <a:gd name="T6" fmla="*/ 0 w 681"/>
              <a:gd name="T7" fmla="*/ 0 h 29"/>
              <a:gd name="T8" fmla="*/ 2147483646 w 681"/>
              <a:gd name="T9" fmla="*/ 0 h 29"/>
              <a:gd name="T10" fmla="*/ 2147483646 w 681"/>
              <a:gd name="T11" fmla="*/ 0 h 29"/>
              <a:gd name="T12" fmla="*/ 2147483646 w 681"/>
              <a:gd name="T13" fmla="*/ 2147483646 h 29"/>
              <a:gd name="T14" fmla="*/ 2147483646 w 681"/>
              <a:gd name="T15" fmla="*/ 2147483646 h 29"/>
              <a:gd name="T16" fmla="*/ 2147483646 w 681"/>
              <a:gd name="T17" fmla="*/ 0 h 29"/>
              <a:gd name="T18" fmla="*/ 2147483646 w 681"/>
              <a:gd name="T19" fmla="*/ 0 h 29"/>
              <a:gd name="T20" fmla="*/ 2147483646 w 681"/>
              <a:gd name="T21" fmla="*/ 2147483646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81" h="29">
                <a:moveTo>
                  <a:pt x="366" y="0"/>
                </a:moveTo>
                <a:lnTo>
                  <a:pt x="366" y="29"/>
                </a:lnTo>
                <a:lnTo>
                  <a:pt x="0" y="29"/>
                </a:lnTo>
                <a:lnTo>
                  <a:pt x="0" y="0"/>
                </a:lnTo>
                <a:lnTo>
                  <a:pt x="366" y="0"/>
                </a:lnTo>
                <a:close/>
                <a:moveTo>
                  <a:pt x="681" y="29"/>
                </a:moveTo>
                <a:lnTo>
                  <a:pt x="366" y="29"/>
                </a:lnTo>
                <a:lnTo>
                  <a:pt x="366" y="0"/>
                </a:lnTo>
                <a:lnTo>
                  <a:pt x="681" y="0"/>
                </a:lnTo>
                <a:lnTo>
                  <a:pt x="681" y="29"/>
                </a:lnTo>
                <a:close/>
              </a:path>
            </a:pathLst>
          </a:custGeom>
          <a:solidFill>
            <a:srgbClr val="28166F"/>
          </a:solidFill>
          <a:ln w="9525">
            <a:noFill/>
            <a:round/>
            <a:headEnd/>
            <a:tailEnd/>
          </a:ln>
        </p:spPr>
        <p:txBody>
          <a:bodyPr/>
          <a:lstStyle/>
          <a:p>
            <a:endParaRPr lang="zh-CN" altLang="en-US"/>
          </a:p>
        </p:txBody>
      </p:sp>
      <p:sp>
        <p:nvSpPr>
          <p:cNvPr id="121913" name="Rectangle 77"/>
          <p:cNvSpPr>
            <a:spLocks noChangeArrowheads="1"/>
          </p:cNvSpPr>
          <p:nvPr/>
        </p:nvSpPr>
        <p:spPr bwMode="auto">
          <a:xfrm>
            <a:off x="7944984" y="5132389"/>
            <a:ext cx="1166812" cy="46037"/>
          </a:xfrm>
          <a:prstGeom prst="rect">
            <a:avLst/>
          </a:prstGeom>
          <a:solidFill>
            <a:srgbClr val="28166F"/>
          </a:solidFill>
          <a:ln w="9525">
            <a:noFill/>
            <a:miter lim="800000"/>
            <a:headEnd/>
            <a:tailEnd/>
          </a:ln>
        </p:spPr>
        <p:txBody>
          <a:bodyPr/>
          <a:lstStyle/>
          <a:p>
            <a:endParaRPr lang="zh-CN" altLang="en-US">
              <a:ea typeface="宋体" charset="-122"/>
            </a:endParaRPr>
          </a:p>
        </p:txBody>
      </p:sp>
      <p:sp>
        <p:nvSpPr>
          <p:cNvPr id="121914" name="Rectangle 78"/>
          <p:cNvSpPr>
            <a:spLocks noChangeArrowheads="1"/>
          </p:cNvSpPr>
          <p:nvPr/>
        </p:nvSpPr>
        <p:spPr bwMode="auto">
          <a:xfrm>
            <a:off x="9111796" y="5132389"/>
            <a:ext cx="242888" cy="46037"/>
          </a:xfrm>
          <a:prstGeom prst="rect">
            <a:avLst/>
          </a:prstGeom>
          <a:solidFill>
            <a:srgbClr val="DA251D"/>
          </a:solidFill>
          <a:ln w="9525">
            <a:noFill/>
            <a:miter lim="800000"/>
            <a:headEnd/>
            <a:tailEnd/>
          </a:ln>
        </p:spPr>
        <p:txBody>
          <a:bodyPr/>
          <a:lstStyle/>
          <a:p>
            <a:endParaRPr lang="zh-CN" altLang="en-US">
              <a:ea typeface="宋体" charset="-122"/>
            </a:endParaRPr>
          </a:p>
        </p:txBody>
      </p:sp>
      <p:sp>
        <p:nvSpPr>
          <p:cNvPr id="121915" name="Freeform 79"/>
          <p:cNvSpPr>
            <a:spLocks noEditPoints="1"/>
          </p:cNvSpPr>
          <p:nvPr/>
        </p:nvSpPr>
        <p:spPr bwMode="auto">
          <a:xfrm>
            <a:off x="9605509" y="5534025"/>
            <a:ext cx="830262" cy="39688"/>
          </a:xfrm>
          <a:custGeom>
            <a:avLst/>
            <a:gdLst>
              <a:gd name="T0" fmla="*/ 2147483646 w 523"/>
              <a:gd name="T1" fmla="*/ 0 h 25"/>
              <a:gd name="T2" fmla="*/ 2147483646 w 523"/>
              <a:gd name="T3" fmla="*/ 2147483646 h 25"/>
              <a:gd name="T4" fmla="*/ 0 w 523"/>
              <a:gd name="T5" fmla="*/ 2147483646 h 25"/>
              <a:gd name="T6" fmla="*/ 0 w 523"/>
              <a:gd name="T7" fmla="*/ 0 h 25"/>
              <a:gd name="T8" fmla="*/ 2147483646 w 523"/>
              <a:gd name="T9" fmla="*/ 0 h 25"/>
              <a:gd name="T10" fmla="*/ 2147483646 w 523"/>
              <a:gd name="T11" fmla="*/ 0 h 25"/>
              <a:gd name="T12" fmla="*/ 2147483646 w 523"/>
              <a:gd name="T13" fmla="*/ 2147483646 h 25"/>
              <a:gd name="T14" fmla="*/ 2147483646 w 523"/>
              <a:gd name="T15" fmla="*/ 2147483646 h 25"/>
              <a:gd name="T16" fmla="*/ 2147483646 w 523"/>
              <a:gd name="T17" fmla="*/ 0 h 25"/>
              <a:gd name="T18" fmla="*/ 2147483646 w 523"/>
              <a:gd name="T19" fmla="*/ 0 h 25"/>
              <a:gd name="T20" fmla="*/ 2147483646 w 523"/>
              <a:gd name="T21" fmla="*/ 2147483646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23" h="25">
                <a:moveTo>
                  <a:pt x="278" y="0"/>
                </a:moveTo>
                <a:lnTo>
                  <a:pt x="278" y="25"/>
                </a:lnTo>
                <a:lnTo>
                  <a:pt x="0" y="25"/>
                </a:lnTo>
                <a:lnTo>
                  <a:pt x="0" y="0"/>
                </a:lnTo>
                <a:lnTo>
                  <a:pt x="278" y="0"/>
                </a:lnTo>
                <a:close/>
                <a:moveTo>
                  <a:pt x="523" y="25"/>
                </a:moveTo>
                <a:lnTo>
                  <a:pt x="278" y="25"/>
                </a:lnTo>
                <a:lnTo>
                  <a:pt x="278" y="0"/>
                </a:lnTo>
                <a:lnTo>
                  <a:pt x="523" y="0"/>
                </a:lnTo>
                <a:lnTo>
                  <a:pt x="523" y="25"/>
                </a:lnTo>
                <a:close/>
              </a:path>
            </a:pathLst>
          </a:custGeom>
          <a:solidFill>
            <a:srgbClr val="28166F"/>
          </a:solidFill>
          <a:ln w="9525">
            <a:noFill/>
            <a:round/>
            <a:headEnd/>
            <a:tailEnd/>
          </a:ln>
        </p:spPr>
        <p:txBody>
          <a:bodyPr/>
          <a:lstStyle/>
          <a:p>
            <a:endParaRPr lang="zh-CN" altLang="en-US"/>
          </a:p>
        </p:txBody>
      </p:sp>
      <p:sp>
        <p:nvSpPr>
          <p:cNvPr id="121916" name="Rectangle 80"/>
          <p:cNvSpPr>
            <a:spLocks noChangeArrowheads="1"/>
          </p:cNvSpPr>
          <p:nvPr/>
        </p:nvSpPr>
        <p:spPr bwMode="auto">
          <a:xfrm>
            <a:off x="7957685" y="5534025"/>
            <a:ext cx="1404937" cy="39688"/>
          </a:xfrm>
          <a:prstGeom prst="rect">
            <a:avLst/>
          </a:prstGeom>
          <a:solidFill>
            <a:srgbClr val="28166F"/>
          </a:solidFill>
          <a:ln w="9525">
            <a:noFill/>
            <a:miter lim="800000"/>
            <a:headEnd/>
            <a:tailEnd/>
          </a:ln>
        </p:spPr>
        <p:txBody>
          <a:bodyPr/>
          <a:lstStyle/>
          <a:p>
            <a:endParaRPr lang="zh-CN" altLang="en-US">
              <a:ea typeface="宋体" charset="-122"/>
            </a:endParaRPr>
          </a:p>
        </p:txBody>
      </p:sp>
      <p:sp>
        <p:nvSpPr>
          <p:cNvPr id="121917" name="Freeform 81"/>
          <p:cNvSpPr>
            <a:spLocks noEditPoints="1"/>
          </p:cNvSpPr>
          <p:nvPr/>
        </p:nvSpPr>
        <p:spPr bwMode="auto">
          <a:xfrm>
            <a:off x="9341984" y="5554664"/>
            <a:ext cx="284162" cy="223837"/>
          </a:xfrm>
          <a:custGeom>
            <a:avLst/>
            <a:gdLst>
              <a:gd name="T0" fmla="*/ 2147483646 w 179"/>
              <a:gd name="T1" fmla="*/ 2147483646 h 141"/>
              <a:gd name="T2" fmla="*/ 2147483646 w 179"/>
              <a:gd name="T3" fmla="*/ 2147483646 h 141"/>
              <a:gd name="T4" fmla="*/ 2147483646 w 179"/>
              <a:gd name="T5" fmla="*/ 0 h 141"/>
              <a:gd name="T6" fmla="*/ 2147483646 w 179"/>
              <a:gd name="T7" fmla="*/ 0 h 141"/>
              <a:gd name="T8" fmla="*/ 2147483646 w 179"/>
              <a:gd name="T9" fmla="*/ 2147483646 h 141"/>
              <a:gd name="T10" fmla="*/ 2147483646 w 179"/>
              <a:gd name="T11" fmla="*/ 2147483646 h 141"/>
              <a:gd name="T12" fmla="*/ 2147483646 w 179"/>
              <a:gd name="T13" fmla="*/ 2147483646 h 141"/>
              <a:gd name="T14" fmla="*/ 2147483646 w 179"/>
              <a:gd name="T15" fmla="*/ 2147483646 h 141"/>
              <a:gd name="T16" fmla="*/ 2147483646 w 179"/>
              <a:gd name="T17" fmla="*/ 2147483646 h 141"/>
              <a:gd name="T18" fmla="*/ 2147483646 w 179"/>
              <a:gd name="T19" fmla="*/ 2147483646 h 141"/>
              <a:gd name="T20" fmla="*/ 0 w 179"/>
              <a:gd name="T21" fmla="*/ 2147483646 h 141"/>
              <a:gd name="T22" fmla="*/ 2147483646 w 179"/>
              <a:gd name="T23" fmla="*/ 2147483646 h 141"/>
              <a:gd name="T24" fmla="*/ 2147483646 w 179"/>
              <a:gd name="T25" fmla="*/ 2147483646 h 141"/>
              <a:gd name="T26" fmla="*/ 2147483646 w 179"/>
              <a:gd name="T27" fmla="*/ 2147483646 h 141"/>
              <a:gd name="T28" fmla="*/ 2147483646 w 179"/>
              <a:gd name="T29" fmla="*/ 2147483646 h 141"/>
              <a:gd name="T30" fmla="*/ 0 w 179"/>
              <a:gd name="T31" fmla="*/ 2147483646 h 141"/>
              <a:gd name="T32" fmla="*/ 2147483646 w 179"/>
              <a:gd name="T33" fmla="*/ 2147483646 h 141"/>
              <a:gd name="T34" fmla="*/ 0 w 179"/>
              <a:gd name="T35" fmla="*/ 2147483646 h 141"/>
              <a:gd name="T36" fmla="*/ 0 w 179"/>
              <a:gd name="T37" fmla="*/ 2147483646 h 141"/>
              <a:gd name="T38" fmla="*/ 2147483646 w 179"/>
              <a:gd name="T39" fmla="*/ 2147483646 h 141"/>
              <a:gd name="T40" fmla="*/ 2147483646 w 179"/>
              <a:gd name="T41" fmla="*/ 0 h 141"/>
              <a:gd name="T42" fmla="*/ 2147483646 w 179"/>
              <a:gd name="T43" fmla="*/ 2147483646 h 141"/>
              <a:gd name="T44" fmla="*/ 0 w 179"/>
              <a:gd name="T45" fmla="*/ 2147483646 h 141"/>
              <a:gd name="T46" fmla="*/ 0 w 179"/>
              <a:gd name="T47" fmla="*/ 0 h 141"/>
              <a:gd name="T48" fmla="*/ 2147483646 w 179"/>
              <a:gd name="T49" fmla="*/ 0 h 1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79" h="141">
                <a:moveTo>
                  <a:pt x="166" y="141"/>
                </a:moveTo>
                <a:lnTo>
                  <a:pt x="150" y="128"/>
                </a:lnTo>
                <a:lnTo>
                  <a:pt x="150" y="0"/>
                </a:lnTo>
                <a:lnTo>
                  <a:pt x="179" y="0"/>
                </a:lnTo>
                <a:lnTo>
                  <a:pt x="179" y="128"/>
                </a:lnTo>
                <a:lnTo>
                  <a:pt x="166" y="141"/>
                </a:lnTo>
                <a:close/>
                <a:moveTo>
                  <a:pt x="179" y="128"/>
                </a:moveTo>
                <a:lnTo>
                  <a:pt x="179" y="141"/>
                </a:lnTo>
                <a:lnTo>
                  <a:pt x="166" y="141"/>
                </a:lnTo>
                <a:lnTo>
                  <a:pt x="179" y="128"/>
                </a:lnTo>
                <a:close/>
                <a:moveTo>
                  <a:pt x="0" y="128"/>
                </a:moveTo>
                <a:lnTo>
                  <a:pt x="13" y="112"/>
                </a:lnTo>
                <a:lnTo>
                  <a:pt x="166" y="112"/>
                </a:lnTo>
                <a:lnTo>
                  <a:pt x="166" y="141"/>
                </a:lnTo>
                <a:lnTo>
                  <a:pt x="13" y="141"/>
                </a:lnTo>
                <a:lnTo>
                  <a:pt x="0" y="128"/>
                </a:lnTo>
                <a:close/>
                <a:moveTo>
                  <a:pt x="13" y="141"/>
                </a:moveTo>
                <a:lnTo>
                  <a:pt x="0" y="141"/>
                </a:lnTo>
                <a:lnTo>
                  <a:pt x="0" y="128"/>
                </a:lnTo>
                <a:lnTo>
                  <a:pt x="13" y="141"/>
                </a:lnTo>
                <a:close/>
                <a:moveTo>
                  <a:pt x="25" y="0"/>
                </a:moveTo>
                <a:lnTo>
                  <a:pt x="25" y="128"/>
                </a:lnTo>
                <a:lnTo>
                  <a:pt x="0" y="128"/>
                </a:lnTo>
                <a:lnTo>
                  <a:pt x="0" y="0"/>
                </a:lnTo>
                <a:lnTo>
                  <a:pt x="25" y="0"/>
                </a:lnTo>
                <a:close/>
              </a:path>
            </a:pathLst>
          </a:custGeom>
          <a:solidFill>
            <a:srgbClr val="DA251D"/>
          </a:solidFill>
          <a:ln w="9525">
            <a:noFill/>
            <a:round/>
            <a:headEnd/>
            <a:tailEnd/>
          </a:ln>
        </p:spPr>
        <p:txBody>
          <a:bodyPr/>
          <a:lstStyle/>
          <a:p>
            <a:endParaRPr lang="zh-CN" altLang="en-US"/>
          </a:p>
        </p:txBody>
      </p:sp>
      <p:sp>
        <p:nvSpPr>
          <p:cNvPr id="121918" name="Freeform 82"/>
          <p:cNvSpPr>
            <a:spLocks noEditPoints="1"/>
          </p:cNvSpPr>
          <p:nvPr/>
        </p:nvSpPr>
        <p:spPr bwMode="auto">
          <a:xfrm>
            <a:off x="9849985" y="5929314"/>
            <a:ext cx="573087" cy="39687"/>
          </a:xfrm>
          <a:custGeom>
            <a:avLst/>
            <a:gdLst>
              <a:gd name="T0" fmla="*/ 2147483646 w 361"/>
              <a:gd name="T1" fmla="*/ 0 h 25"/>
              <a:gd name="T2" fmla="*/ 2147483646 w 361"/>
              <a:gd name="T3" fmla="*/ 2147483646 h 25"/>
              <a:gd name="T4" fmla="*/ 0 w 361"/>
              <a:gd name="T5" fmla="*/ 2147483646 h 25"/>
              <a:gd name="T6" fmla="*/ 0 w 361"/>
              <a:gd name="T7" fmla="*/ 0 h 25"/>
              <a:gd name="T8" fmla="*/ 2147483646 w 361"/>
              <a:gd name="T9" fmla="*/ 0 h 25"/>
              <a:gd name="T10" fmla="*/ 2147483646 w 361"/>
              <a:gd name="T11" fmla="*/ 0 h 25"/>
              <a:gd name="T12" fmla="*/ 2147483646 w 361"/>
              <a:gd name="T13" fmla="*/ 2147483646 h 25"/>
              <a:gd name="T14" fmla="*/ 2147483646 w 361"/>
              <a:gd name="T15" fmla="*/ 2147483646 h 25"/>
              <a:gd name="T16" fmla="*/ 2147483646 w 361"/>
              <a:gd name="T17" fmla="*/ 0 h 25"/>
              <a:gd name="T18" fmla="*/ 2147483646 w 361"/>
              <a:gd name="T19" fmla="*/ 0 h 25"/>
              <a:gd name="T20" fmla="*/ 2147483646 w 361"/>
              <a:gd name="T21" fmla="*/ 2147483646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1" h="25">
                <a:moveTo>
                  <a:pt x="191" y="0"/>
                </a:moveTo>
                <a:lnTo>
                  <a:pt x="191" y="25"/>
                </a:lnTo>
                <a:lnTo>
                  <a:pt x="0" y="25"/>
                </a:lnTo>
                <a:lnTo>
                  <a:pt x="0" y="0"/>
                </a:lnTo>
                <a:lnTo>
                  <a:pt x="191" y="0"/>
                </a:lnTo>
                <a:close/>
                <a:moveTo>
                  <a:pt x="361" y="25"/>
                </a:moveTo>
                <a:lnTo>
                  <a:pt x="191" y="25"/>
                </a:lnTo>
                <a:lnTo>
                  <a:pt x="191" y="0"/>
                </a:lnTo>
                <a:lnTo>
                  <a:pt x="361" y="0"/>
                </a:lnTo>
                <a:lnTo>
                  <a:pt x="361" y="25"/>
                </a:lnTo>
                <a:close/>
              </a:path>
            </a:pathLst>
          </a:custGeom>
          <a:solidFill>
            <a:srgbClr val="28166F"/>
          </a:solidFill>
          <a:ln w="9525">
            <a:noFill/>
            <a:round/>
            <a:headEnd/>
            <a:tailEnd/>
          </a:ln>
        </p:spPr>
        <p:txBody>
          <a:bodyPr/>
          <a:lstStyle/>
          <a:p>
            <a:endParaRPr lang="zh-CN" altLang="en-US"/>
          </a:p>
        </p:txBody>
      </p:sp>
      <p:sp>
        <p:nvSpPr>
          <p:cNvPr id="121919" name="Rectangle 83"/>
          <p:cNvSpPr>
            <a:spLocks noChangeArrowheads="1"/>
          </p:cNvSpPr>
          <p:nvPr/>
        </p:nvSpPr>
        <p:spPr bwMode="auto">
          <a:xfrm>
            <a:off x="7957685" y="5929314"/>
            <a:ext cx="1647825" cy="39687"/>
          </a:xfrm>
          <a:prstGeom prst="rect">
            <a:avLst/>
          </a:prstGeom>
          <a:solidFill>
            <a:srgbClr val="28166F"/>
          </a:solidFill>
          <a:ln w="9525">
            <a:noFill/>
            <a:miter lim="800000"/>
            <a:headEnd/>
            <a:tailEnd/>
          </a:ln>
        </p:spPr>
        <p:txBody>
          <a:bodyPr/>
          <a:lstStyle/>
          <a:p>
            <a:endParaRPr lang="zh-CN" altLang="en-US">
              <a:ea typeface="宋体" charset="-122"/>
            </a:endParaRPr>
          </a:p>
        </p:txBody>
      </p:sp>
      <p:sp>
        <p:nvSpPr>
          <p:cNvPr id="121920" name="Freeform 84"/>
          <p:cNvSpPr>
            <a:spLocks noEditPoints="1"/>
          </p:cNvSpPr>
          <p:nvPr/>
        </p:nvSpPr>
        <p:spPr bwMode="auto">
          <a:xfrm>
            <a:off x="9586460" y="5949950"/>
            <a:ext cx="282575" cy="223838"/>
          </a:xfrm>
          <a:custGeom>
            <a:avLst/>
            <a:gdLst>
              <a:gd name="T0" fmla="*/ 2147483646 w 178"/>
              <a:gd name="T1" fmla="*/ 2147483646 h 141"/>
              <a:gd name="T2" fmla="*/ 2147483646 w 178"/>
              <a:gd name="T3" fmla="*/ 2147483646 h 141"/>
              <a:gd name="T4" fmla="*/ 2147483646 w 178"/>
              <a:gd name="T5" fmla="*/ 0 h 141"/>
              <a:gd name="T6" fmla="*/ 2147483646 w 178"/>
              <a:gd name="T7" fmla="*/ 0 h 141"/>
              <a:gd name="T8" fmla="*/ 2147483646 w 178"/>
              <a:gd name="T9" fmla="*/ 2147483646 h 141"/>
              <a:gd name="T10" fmla="*/ 2147483646 w 178"/>
              <a:gd name="T11" fmla="*/ 2147483646 h 141"/>
              <a:gd name="T12" fmla="*/ 2147483646 w 178"/>
              <a:gd name="T13" fmla="*/ 2147483646 h 141"/>
              <a:gd name="T14" fmla="*/ 2147483646 w 178"/>
              <a:gd name="T15" fmla="*/ 2147483646 h 141"/>
              <a:gd name="T16" fmla="*/ 2147483646 w 178"/>
              <a:gd name="T17" fmla="*/ 2147483646 h 141"/>
              <a:gd name="T18" fmla="*/ 2147483646 w 178"/>
              <a:gd name="T19" fmla="*/ 2147483646 h 141"/>
              <a:gd name="T20" fmla="*/ 0 w 178"/>
              <a:gd name="T21" fmla="*/ 2147483646 h 141"/>
              <a:gd name="T22" fmla="*/ 2147483646 w 178"/>
              <a:gd name="T23" fmla="*/ 2147483646 h 141"/>
              <a:gd name="T24" fmla="*/ 2147483646 w 178"/>
              <a:gd name="T25" fmla="*/ 2147483646 h 141"/>
              <a:gd name="T26" fmla="*/ 2147483646 w 178"/>
              <a:gd name="T27" fmla="*/ 2147483646 h 141"/>
              <a:gd name="T28" fmla="*/ 2147483646 w 178"/>
              <a:gd name="T29" fmla="*/ 2147483646 h 141"/>
              <a:gd name="T30" fmla="*/ 0 w 178"/>
              <a:gd name="T31" fmla="*/ 2147483646 h 141"/>
              <a:gd name="T32" fmla="*/ 2147483646 w 178"/>
              <a:gd name="T33" fmla="*/ 2147483646 h 141"/>
              <a:gd name="T34" fmla="*/ 0 w 178"/>
              <a:gd name="T35" fmla="*/ 2147483646 h 141"/>
              <a:gd name="T36" fmla="*/ 0 w 178"/>
              <a:gd name="T37" fmla="*/ 2147483646 h 141"/>
              <a:gd name="T38" fmla="*/ 2147483646 w 178"/>
              <a:gd name="T39" fmla="*/ 2147483646 h 141"/>
              <a:gd name="T40" fmla="*/ 2147483646 w 178"/>
              <a:gd name="T41" fmla="*/ 0 h 141"/>
              <a:gd name="T42" fmla="*/ 2147483646 w 178"/>
              <a:gd name="T43" fmla="*/ 2147483646 h 141"/>
              <a:gd name="T44" fmla="*/ 0 w 178"/>
              <a:gd name="T45" fmla="*/ 2147483646 h 141"/>
              <a:gd name="T46" fmla="*/ 0 w 178"/>
              <a:gd name="T47" fmla="*/ 0 h 141"/>
              <a:gd name="T48" fmla="*/ 2147483646 w 178"/>
              <a:gd name="T49" fmla="*/ 0 h 1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78" h="141">
                <a:moveTo>
                  <a:pt x="166" y="141"/>
                </a:moveTo>
                <a:lnTo>
                  <a:pt x="149" y="128"/>
                </a:lnTo>
                <a:lnTo>
                  <a:pt x="149" y="0"/>
                </a:lnTo>
                <a:lnTo>
                  <a:pt x="178" y="0"/>
                </a:lnTo>
                <a:lnTo>
                  <a:pt x="178" y="128"/>
                </a:lnTo>
                <a:lnTo>
                  <a:pt x="166" y="141"/>
                </a:lnTo>
                <a:close/>
                <a:moveTo>
                  <a:pt x="178" y="128"/>
                </a:moveTo>
                <a:lnTo>
                  <a:pt x="178" y="141"/>
                </a:lnTo>
                <a:lnTo>
                  <a:pt x="166" y="141"/>
                </a:lnTo>
                <a:lnTo>
                  <a:pt x="178" y="128"/>
                </a:lnTo>
                <a:close/>
                <a:moveTo>
                  <a:pt x="0" y="128"/>
                </a:moveTo>
                <a:lnTo>
                  <a:pt x="12" y="112"/>
                </a:lnTo>
                <a:lnTo>
                  <a:pt x="166" y="112"/>
                </a:lnTo>
                <a:lnTo>
                  <a:pt x="166" y="141"/>
                </a:lnTo>
                <a:lnTo>
                  <a:pt x="12" y="141"/>
                </a:lnTo>
                <a:lnTo>
                  <a:pt x="0" y="128"/>
                </a:lnTo>
                <a:close/>
                <a:moveTo>
                  <a:pt x="12" y="141"/>
                </a:moveTo>
                <a:lnTo>
                  <a:pt x="0" y="141"/>
                </a:lnTo>
                <a:lnTo>
                  <a:pt x="0" y="128"/>
                </a:lnTo>
                <a:lnTo>
                  <a:pt x="12" y="141"/>
                </a:lnTo>
                <a:close/>
                <a:moveTo>
                  <a:pt x="25" y="0"/>
                </a:moveTo>
                <a:lnTo>
                  <a:pt x="25" y="128"/>
                </a:lnTo>
                <a:lnTo>
                  <a:pt x="0" y="128"/>
                </a:lnTo>
                <a:lnTo>
                  <a:pt x="0" y="0"/>
                </a:lnTo>
                <a:lnTo>
                  <a:pt x="25" y="0"/>
                </a:lnTo>
                <a:close/>
              </a:path>
            </a:pathLst>
          </a:custGeom>
          <a:solidFill>
            <a:srgbClr val="DA251D"/>
          </a:solidFill>
          <a:ln w="9525">
            <a:noFill/>
            <a:round/>
            <a:headEnd/>
            <a:tailEnd/>
          </a:ln>
        </p:spPr>
        <p:txBody>
          <a:bodyPr/>
          <a:lstStyle/>
          <a:p>
            <a:endParaRPr lang="zh-CN" altLang="en-US"/>
          </a:p>
        </p:txBody>
      </p:sp>
      <p:sp>
        <p:nvSpPr>
          <p:cNvPr id="121921" name="Freeform 85"/>
          <p:cNvSpPr>
            <a:spLocks noEditPoints="1"/>
          </p:cNvSpPr>
          <p:nvPr/>
        </p:nvSpPr>
        <p:spPr bwMode="auto">
          <a:xfrm>
            <a:off x="8386309" y="3624264"/>
            <a:ext cx="1693862" cy="46037"/>
          </a:xfrm>
          <a:custGeom>
            <a:avLst/>
            <a:gdLst>
              <a:gd name="T0" fmla="*/ 2147483646 w 1067"/>
              <a:gd name="T1" fmla="*/ 0 h 29"/>
              <a:gd name="T2" fmla="*/ 2147483646 w 1067"/>
              <a:gd name="T3" fmla="*/ 2147483646 h 29"/>
              <a:gd name="T4" fmla="*/ 0 w 1067"/>
              <a:gd name="T5" fmla="*/ 2147483646 h 29"/>
              <a:gd name="T6" fmla="*/ 0 w 1067"/>
              <a:gd name="T7" fmla="*/ 0 h 29"/>
              <a:gd name="T8" fmla="*/ 2147483646 w 1067"/>
              <a:gd name="T9" fmla="*/ 0 h 29"/>
              <a:gd name="T10" fmla="*/ 2147483646 w 1067"/>
              <a:gd name="T11" fmla="*/ 2147483646 h 29"/>
              <a:gd name="T12" fmla="*/ 2147483646 w 1067"/>
              <a:gd name="T13" fmla="*/ 2147483646 h 29"/>
              <a:gd name="T14" fmla="*/ 2147483646 w 1067"/>
              <a:gd name="T15" fmla="*/ 0 h 29"/>
              <a:gd name="T16" fmla="*/ 2147483646 w 1067"/>
              <a:gd name="T17" fmla="*/ 0 h 29"/>
              <a:gd name="T18" fmla="*/ 2147483646 w 1067"/>
              <a:gd name="T19" fmla="*/ 2147483646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67" h="29">
                <a:moveTo>
                  <a:pt x="573" y="0"/>
                </a:moveTo>
                <a:lnTo>
                  <a:pt x="573" y="29"/>
                </a:lnTo>
                <a:lnTo>
                  <a:pt x="0" y="29"/>
                </a:lnTo>
                <a:lnTo>
                  <a:pt x="0" y="0"/>
                </a:lnTo>
                <a:lnTo>
                  <a:pt x="573" y="0"/>
                </a:lnTo>
                <a:close/>
                <a:moveTo>
                  <a:pt x="1067" y="29"/>
                </a:moveTo>
                <a:lnTo>
                  <a:pt x="573" y="29"/>
                </a:lnTo>
                <a:lnTo>
                  <a:pt x="573" y="0"/>
                </a:lnTo>
                <a:lnTo>
                  <a:pt x="1067" y="0"/>
                </a:lnTo>
                <a:lnTo>
                  <a:pt x="1067" y="29"/>
                </a:lnTo>
                <a:close/>
              </a:path>
            </a:pathLst>
          </a:custGeom>
          <a:solidFill>
            <a:srgbClr val="28166F"/>
          </a:solidFill>
          <a:ln w="9525">
            <a:noFill/>
            <a:round/>
            <a:headEnd/>
            <a:tailEnd/>
          </a:ln>
        </p:spPr>
        <p:txBody>
          <a:bodyPr/>
          <a:lstStyle/>
          <a:p>
            <a:endParaRPr lang="zh-CN" altLang="en-US"/>
          </a:p>
        </p:txBody>
      </p:sp>
      <p:sp>
        <p:nvSpPr>
          <p:cNvPr id="121922" name="Freeform 86"/>
          <p:cNvSpPr>
            <a:spLocks noEditPoints="1"/>
          </p:cNvSpPr>
          <p:nvPr/>
        </p:nvSpPr>
        <p:spPr bwMode="auto">
          <a:xfrm>
            <a:off x="10324647" y="3617914"/>
            <a:ext cx="104775" cy="46037"/>
          </a:xfrm>
          <a:custGeom>
            <a:avLst/>
            <a:gdLst>
              <a:gd name="T0" fmla="*/ 2147483646 w 66"/>
              <a:gd name="T1" fmla="*/ 0 h 29"/>
              <a:gd name="T2" fmla="*/ 2147483646 w 66"/>
              <a:gd name="T3" fmla="*/ 2147483646 h 29"/>
              <a:gd name="T4" fmla="*/ 2147483646 w 66"/>
              <a:gd name="T5" fmla="*/ 2147483646 h 29"/>
              <a:gd name="T6" fmla="*/ 2147483646 w 66"/>
              <a:gd name="T7" fmla="*/ 0 h 29"/>
              <a:gd name="T8" fmla="*/ 2147483646 w 66"/>
              <a:gd name="T9" fmla="*/ 0 h 29"/>
              <a:gd name="T10" fmla="*/ 2147483646 w 66"/>
              <a:gd name="T11" fmla="*/ 0 h 29"/>
              <a:gd name="T12" fmla="*/ 2147483646 w 66"/>
              <a:gd name="T13" fmla="*/ 0 h 29"/>
              <a:gd name="T14" fmla="*/ 2147483646 w 66"/>
              <a:gd name="T15" fmla="*/ 0 h 29"/>
              <a:gd name="T16" fmla="*/ 0 w 66"/>
              <a:gd name="T17" fmla="*/ 0 h 29"/>
              <a:gd name="T18" fmla="*/ 2147483646 w 66"/>
              <a:gd name="T19" fmla="*/ 0 h 29"/>
              <a:gd name="T20" fmla="*/ 2147483646 w 66"/>
              <a:gd name="T21" fmla="*/ 2147483646 h 29"/>
              <a:gd name="T22" fmla="*/ 2147483646 w 66"/>
              <a:gd name="T23" fmla="*/ 2147483646 h 29"/>
              <a:gd name="T24" fmla="*/ 2147483646 w 66"/>
              <a:gd name="T25" fmla="*/ 0 h 29"/>
              <a:gd name="T26" fmla="*/ 2147483646 w 66"/>
              <a:gd name="T27" fmla="*/ 0 h 29"/>
              <a:gd name="T28" fmla="*/ 2147483646 w 66"/>
              <a:gd name="T29" fmla="*/ 2147483646 h 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6" h="29">
                <a:moveTo>
                  <a:pt x="37" y="0"/>
                </a:moveTo>
                <a:lnTo>
                  <a:pt x="37" y="29"/>
                </a:lnTo>
                <a:lnTo>
                  <a:pt x="4" y="29"/>
                </a:lnTo>
                <a:lnTo>
                  <a:pt x="4" y="0"/>
                </a:lnTo>
                <a:lnTo>
                  <a:pt x="37" y="0"/>
                </a:lnTo>
                <a:close/>
                <a:moveTo>
                  <a:pt x="37" y="0"/>
                </a:moveTo>
                <a:lnTo>
                  <a:pt x="37" y="0"/>
                </a:lnTo>
                <a:lnTo>
                  <a:pt x="0" y="0"/>
                </a:lnTo>
                <a:lnTo>
                  <a:pt x="37" y="0"/>
                </a:lnTo>
                <a:close/>
                <a:moveTo>
                  <a:pt x="66" y="29"/>
                </a:moveTo>
                <a:lnTo>
                  <a:pt x="37" y="29"/>
                </a:lnTo>
                <a:lnTo>
                  <a:pt x="37" y="0"/>
                </a:lnTo>
                <a:lnTo>
                  <a:pt x="66" y="0"/>
                </a:lnTo>
                <a:lnTo>
                  <a:pt x="66" y="29"/>
                </a:lnTo>
                <a:close/>
              </a:path>
            </a:pathLst>
          </a:custGeom>
          <a:solidFill>
            <a:srgbClr val="28166F"/>
          </a:solidFill>
          <a:ln w="9525">
            <a:noFill/>
            <a:round/>
            <a:headEnd/>
            <a:tailEnd/>
          </a:ln>
        </p:spPr>
        <p:txBody>
          <a:bodyPr/>
          <a:lstStyle/>
          <a:p>
            <a:endParaRPr lang="zh-CN" altLang="en-US"/>
          </a:p>
        </p:txBody>
      </p:sp>
      <p:sp>
        <p:nvSpPr>
          <p:cNvPr id="121923" name="Rectangle 87"/>
          <p:cNvSpPr>
            <a:spLocks noChangeArrowheads="1"/>
          </p:cNvSpPr>
          <p:nvPr/>
        </p:nvSpPr>
        <p:spPr bwMode="auto">
          <a:xfrm>
            <a:off x="7957685" y="3624264"/>
            <a:ext cx="185737" cy="46037"/>
          </a:xfrm>
          <a:prstGeom prst="rect">
            <a:avLst/>
          </a:prstGeom>
          <a:solidFill>
            <a:srgbClr val="28166F"/>
          </a:solidFill>
          <a:ln w="9525">
            <a:noFill/>
            <a:miter lim="800000"/>
            <a:headEnd/>
            <a:tailEnd/>
          </a:ln>
        </p:spPr>
        <p:txBody>
          <a:bodyPr/>
          <a:lstStyle/>
          <a:p>
            <a:endParaRPr lang="zh-CN" altLang="en-US">
              <a:ea typeface="宋体" charset="-122"/>
            </a:endParaRPr>
          </a:p>
        </p:txBody>
      </p:sp>
      <p:sp>
        <p:nvSpPr>
          <p:cNvPr id="121924" name="Freeform 88"/>
          <p:cNvSpPr>
            <a:spLocks noEditPoints="1"/>
          </p:cNvSpPr>
          <p:nvPr/>
        </p:nvSpPr>
        <p:spPr bwMode="auto">
          <a:xfrm>
            <a:off x="8122784" y="3651250"/>
            <a:ext cx="290512" cy="223838"/>
          </a:xfrm>
          <a:custGeom>
            <a:avLst/>
            <a:gdLst>
              <a:gd name="T0" fmla="*/ 2147483646 w 183"/>
              <a:gd name="T1" fmla="*/ 2147483646 h 141"/>
              <a:gd name="T2" fmla="*/ 2147483646 w 183"/>
              <a:gd name="T3" fmla="*/ 2147483646 h 141"/>
              <a:gd name="T4" fmla="*/ 2147483646 w 183"/>
              <a:gd name="T5" fmla="*/ 0 h 141"/>
              <a:gd name="T6" fmla="*/ 2147483646 w 183"/>
              <a:gd name="T7" fmla="*/ 0 h 141"/>
              <a:gd name="T8" fmla="*/ 2147483646 w 183"/>
              <a:gd name="T9" fmla="*/ 2147483646 h 141"/>
              <a:gd name="T10" fmla="*/ 2147483646 w 183"/>
              <a:gd name="T11" fmla="*/ 2147483646 h 141"/>
              <a:gd name="T12" fmla="*/ 2147483646 w 183"/>
              <a:gd name="T13" fmla="*/ 2147483646 h 141"/>
              <a:gd name="T14" fmla="*/ 2147483646 w 183"/>
              <a:gd name="T15" fmla="*/ 2147483646 h 141"/>
              <a:gd name="T16" fmla="*/ 2147483646 w 183"/>
              <a:gd name="T17" fmla="*/ 2147483646 h 141"/>
              <a:gd name="T18" fmla="*/ 2147483646 w 183"/>
              <a:gd name="T19" fmla="*/ 2147483646 h 141"/>
              <a:gd name="T20" fmla="*/ 0 w 183"/>
              <a:gd name="T21" fmla="*/ 2147483646 h 141"/>
              <a:gd name="T22" fmla="*/ 2147483646 w 183"/>
              <a:gd name="T23" fmla="*/ 2147483646 h 141"/>
              <a:gd name="T24" fmla="*/ 2147483646 w 183"/>
              <a:gd name="T25" fmla="*/ 2147483646 h 141"/>
              <a:gd name="T26" fmla="*/ 2147483646 w 183"/>
              <a:gd name="T27" fmla="*/ 2147483646 h 141"/>
              <a:gd name="T28" fmla="*/ 2147483646 w 183"/>
              <a:gd name="T29" fmla="*/ 2147483646 h 141"/>
              <a:gd name="T30" fmla="*/ 0 w 183"/>
              <a:gd name="T31" fmla="*/ 2147483646 h 141"/>
              <a:gd name="T32" fmla="*/ 2147483646 w 183"/>
              <a:gd name="T33" fmla="*/ 2147483646 h 141"/>
              <a:gd name="T34" fmla="*/ 0 w 183"/>
              <a:gd name="T35" fmla="*/ 2147483646 h 141"/>
              <a:gd name="T36" fmla="*/ 0 w 183"/>
              <a:gd name="T37" fmla="*/ 2147483646 h 141"/>
              <a:gd name="T38" fmla="*/ 2147483646 w 183"/>
              <a:gd name="T39" fmla="*/ 2147483646 h 141"/>
              <a:gd name="T40" fmla="*/ 2147483646 w 183"/>
              <a:gd name="T41" fmla="*/ 0 h 141"/>
              <a:gd name="T42" fmla="*/ 2147483646 w 183"/>
              <a:gd name="T43" fmla="*/ 2147483646 h 141"/>
              <a:gd name="T44" fmla="*/ 0 w 183"/>
              <a:gd name="T45" fmla="*/ 2147483646 h 141"/>
              <a:gd name="T46" fmla="*/ 0 w 183"/>
              <a:gd name="T47" fmla="*/ 0 h 141"/>
              <a:gd name="T48" fmla="*/ 2147483646 w 183"/>
              <a:gd name="T49" fmla="*/ 0 h 1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83" h="141">
                <a:moveTo>
                  <a:pt x="166" y="141"/>
                </a:moveTo>
                <a:lnTo>
                  <a:pt x="154" y="124"/>
                </a:lnTo>
                <a:lnTo>
                  <a:pt x="154" y="0"/>
                </a:lnTo>
                <a:lnTo>
                  <a:pt x="183" y="0"/>
                </a:lnTo>
                <a:lnTo>
                  <a:pt x="183" y="124"/>
                </a:lnTo>
                <a:lnTo>
                  <a:pt x="166" y="141"/>
                </a:lnTo>
                <a:close/>
                <a:moveTo>
                  <a:pt x="183" y="124"/>
                </a:moveTo>
                <a:lnTo>
                  <a:pt x="183" y="141"/>
                </a:lnTo>
                <a:lnTo>
                  <a:pt x="166" y="141"/>
                </a:lnTo>
                <a:lnTo>
                  <a:pt x="183" y="124"/>
                </a:lnTo>
                <a:close/>
                <a:moveTo>
                  <a:pt x="0" y="124"/>
                </a:moveTo>
                <a:lnTo>
                  <a:pt x="17" y="112"/>
                </a:lnTo>
                <a:lnTo>
                  <a:pt x="166" y="112"/>
                </a:lnTo>
                <a:lnTo>
                  <a:pt x="166" y="141"/>
                </a:lnTo>
                <a:lnTo>
                  <a:pt x="17" y="141"/>
                </a:lnTo>
                <a:lnTo>
                  <a:pt x="0" y="124"/>
                </a:lnTo>
                <a:close/>
                <a:moveTo>
                  <a:pt x="17" y="141"/>
                </a:moveTo>
                <a:lnTo>
                  <a:pt x="0" y="141"/>
                </a:lnTo>
                <a:lnTo>
                  <a:pt x="0" y="124"/>
                </a:lnTo>
                <a:lnTo>
                  <a:pt x="17" y="141"/>
                </a:lnTo>
                <a:close/>
                <a:moveTo>
                  <a:pt x="29" y="0"/>
                </a:moveTo>
                <a:lnTo>
                  <a:pt x="29" y="124"/>
                </a:lnTo>
                <a:lnTo>
                  <a:pt x="0" y="124"/>
                </a:lnTo>
                <a:lnTo>
                  <a:pt x="0" y="0"/>
                </a:lnTo>
                <a:lnTo>
                  <a:pt x="29" y="0"/>
                </a:lnTo>
                <a:close/>
              </a:path>
            </a:pathLst>
          </a:custGeom>
          <a:solidFill>
            <a:srgbClr val="DA251D"/>
          </a:solidFill>
          <a:ln w="9525">
            <a:noFill/>
            <a:round/>
            <a:headEnd/>
            <a:tailEnd/>
          </a:ln>
        </p:spPr>
        <p:txBody>
          <a:bodyPr/>
          <a:lstStyle/>
          <a:p>
            <a:endParaRPr lang="zh-CN" altLang="en-US"/>
          </a:p>
        </p:txBody>
      </p:sp>
      <p:sp>
        <p:nvSpPr>
          <p:cNvPr id="121925" name="Freeform 89"/>
          <p:cNvSpPr>
            <a:spLocks noEditPoints="1"/>
          </p:cNvSpPr>
          <p:nvPr/>
        </p:nvSpPr>
        <p:spPr bwMode="auto">
          <a:xfrm>
            <a:off x="10053184" y="3630614"/>
            <a:ext cx="284162" cy="223837"/>
          </a:xfrm>
          <a:custGeom>
            <a:avLst/>
            <a:gdLst>
              <a:gd name="T0" fmla="*/ 2147483646 w 179"/>
              <a:gd name="T1" fmla="*/ 2147483646 h 141"/>
              <a:gd name="T2" fmla="*/ 2147483646 w 179"/>
              <a:gd name="T3" fmla="*/ 2147483646 h 141"/>
              <a:gd name="T4" fmla="*/ 2147483646 w 179"/>
              <a:gd name="T5" fmla="*/ 0 h 141"/>
              <a:gd name="T6" fmla="*/ 2147483646 w 179"/>
              <a:gd name="T7" fmla="*/ 0 h 141"/>
              <a:gd name="T8" fmla="*/ 2147483646 w 179"/>
              <a:gd name="T9" fmla="*/ 2147483646 h 141"/>
              <a:gd name="T10" fmla="*/ 2147483646 w 179"/>
              <a:gd name="T11" fmla="*/ 2147483646 h 141"/>
              <a:gd name="T12" fmla="*/ 2147483646 w 179"/>
              <a:gd name="T13" fmla="*/ 2147483646 h 141"/>
              <a:gd name="T14" fmla="*/ 2147483646 w 179"/>
              <a:gd name="T15" fmla="*/ 2147483646 h 141"/>
              <a:gd name="T16" fmla="*/ 2147483646 w 179"/>
              <a:gd name="T17" fmla="*/ 2147483646 h 141"/>
              <a:gd name="T18" fmla="*/ 2147483646 w 179"/>
              <a:gd name="T19" fmla="*/ 2147483646 h 141"/>
              <a:gd name="T20" fmla="*/ 0 w 179"/>
              <a:gd name="T21" fmla="*/ 2147483646 h 141"/>
              <a:gd name="T22" fmla="*/ 2147483646 w 179"/>
              <a:gd name="T23" fmla="*/ 2147483646 h 141"/>
              <a:gd name="T24" fmla="*/ 2147483646 w 179"/>
              <a:gd name="T25" fmla="*/ 2147483646 h 141"/>
              <a:gd name="T26" fmla="*/ 2147483646 w 179"/>
              <a:gd name="T27" fmla="*/ 2147483646 h 141"/>
              <a:gd name="T28" fmla="*/ 2147483646 w 179"/>
              <a:gd name="T29" fmla="*/ 2147483646 h 141"/>
              <a:gd name="T30" fmla="*/ 0 w 179"/>
              <a:gd name="T31" fmla="*/ 2147483646 h 141"/>
              <a:gd name="T32" fmla="*/ 2147483646 w 179"/>
              <a:gd name="T33" fmla="*/ 2147483646 h 141"/>
              <a:gd name="T34" fmla="*/ 0 w 179"/>
              <a:gd name="T35" fmla="*/ 2147483646 h 141"/>
              <a:gd name="T36" fmla="*/ 0 w 179"/>
              <a:gd name="T37" fmla="*/ 2147483646 h 141"/>
              <a:gd name="T38" fmla="*/ 2147483646 w 179"/>
              <a:gd name="T39" fmla="*/ 2147483646 h 141"/>
              <a:gd name="T40" fmla="*/ 2147483646 w 179"/>
              <a:gd name="T41" fmla="*/ 0 h 141"/>
              <a:gd name="T42" fmla="*/ 2147483646 w 179"/>
              <a:gd name="T43" fmla="*/ 2147483646 h 141"/>
              <a:gd name="T44" fmla="*/ 0 w 179"/>
              <a:gd name="T45" fmla="*/ 2147483646 h 141"/>
              <a:gd name="T46" fmla="*/ 0 w 179"/>
              <a:gd name="T47" fmla="*/ 0 h 141"/>
              <a:gd name="T48" fmla="*/ 2147483646 w 179"/>
              <a:gd name="T49" fmla="*/ 0 h 1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79" h="141">
                <a:moveTo>
                  <a:pt x="166" y="141"/>
                </a:moveTo>
                <a:lnTo>
                  <a:pt x="154" y="129"/>
                </a:lnTo>
                <a:lnTo>
                  <a:pt x="154" y="0"/>
                </a:lnTo>
                <a:lnTo>
                  <a:pt x="179" y="0"/>
                </a:lnTo>
                <a:lnTo>
                  <a:pt x="179" y="129"/>
                </a:lnTo>
                <a:lnTo>
                  <a:pt x="166" y="141"/>
                </a:lnTo>
                <a:close/>
                <a:moveTo>
                  <a:pt x="179" y="129"/>
                </a:moveTo>
                <a:lnTo>
                  <a:pt x="179" y="141"/>
                </a:lnTo>
                <a:lnTo>
                  <a:pt x="166" y="141"/>
                </a:lnTo>
                <a:lnTo>
                  <a:pt x="179" y="129"/>
                </a:lnTo>
                <a:close/>
                <a:moveTo>
                  <a:pt x="0" y="129"/>
                </a:moveTo>
                <a:lnTo>
                  <a:pt x="13" y="112"/>
                </a:lnTo>
                <a:lnTo>
                  <a:pt x="166" y="112"/>
                </a:lnTo>
                <a:lnTo>
                  <a:pt x="166" y="141"/>
                </a:lnTo>
                <a:lnTo>
                  <a:pt x="13" y="141"/>
                </a:lnTo>
                <a:lnTo>
                  <a:pt x="0" y="129"/>
                </a:lnTo>
                <a:close/>
                <a:moveTo>
                  <a:pt x="13" y="141"/>
                </a:moveTo>
                <a:lnTo>
                  <a:pt x="0" y="141"/>
                </a:lnTo>
                <a:lnTo>
                  <a:pt x="0" y="129"/>
                </a:lnTo>
                <a:lnTo>
                  <a:pt x="13" y="141"/>
                </a:lnTo>
                <a:close/>
                <a:moveTo>
                  <a:pt x="29" y="0"/>
                </a:moveTo>
                <a:lnTo>
                  <a:pt x="29" y="129"/>
                </a:lnTo>
                <a:lnTo>
                  <a:pt x="0" y="129"/>
                </a:lnTo>
                <a:lnTo>
                  <a:pt x="0" y="0"/>
                </a:lnTo>
                <a:lnTo>
                  <a:pt x="29" y="0"/>
                </a:lnTo>
                <a:close/>
              </a:path>
            </a:pathLst>
          </a:custGeom>
          <a:solidFill>
            <a:srgbClr val="DA251D"/>
          </a:solidFill>
          <a:ln w="9525">
            <a:noFill/>
            <a:round/>
            <a:headEnd/>
            <a:tailEnd/>
          </a:ln>
        </p:spPr>
        <p:txBody>
          <a:bodyPr/>
          <a:lstStyle/>
          <a:p>
            <a:endParaRPr lang="zh-CN" altLang="en-US"/>
          </a:p>
        </p:txBody>
      </p:sp>
      <p:sp>
        <p:nvSpPr>
          <p:cNvPr id="121926" name="Freeform 90"/>
          <p:cNvSpPr>
            <a:spLocks noEditPoints="1"/>
          </p:cNvSpPr>
          <p:nvPr/>
        </p:nvSpPr>
        <p:spPr bwMode="auto">
          <a:xfrm>
            <a:off x="8122784" y="3182939"/>
            <a:ext cx="1712912" cy="46037"/>
          </a:xfrm>
          <a:custGeom>
            <a:avLst/>
            <a:gdLst>
              <a:gd name="T0" fmla="*/ 2147483646 w 1079"/>
              <a:gd name="T1" fmla="*/ 0 h 29"/>
              <a:gd name="T2" fmla="*/ 2147483646 w 1079"/>
              <a:gd name="T3" fmla="*/ 2147483646 h 29"/>
              <a:gd name="T4" fmla="*/ 0 w 1079"/>
              <a:gd name="T5" fmla="*/ 2147483646 h 29"/>
              <a:gd name="T6" fmla="*/ 0 w 1079"/>
              <a:gd name="T7" fmla="*/ 0 h 29"/>
              <a:gd name="T8" fmla="*/ 2147483646 w 1079"/>
              <a:gd name="T9" fmla="*/ 0 h 29"/>
              <a:gd name="T10" fmla="*/ 2147483646 w 1079"/>
              <a:gd name="T11" fmla="*/ 0 h 29"/>
              <a:gd name="T12" fmla="*/ 2147483646 w 1079"/>
              <a:gd name="T13" fmla="*/ 2147483646 h 29"/>
              <a:gd name="T14" fmla="*/ 2147483646 w 1079"/>
              <a:gd name="T15" fmla="*/ 2147483646 h 29"/>
              <a:gd name="T16" fmla="*/ 2147483646 w 1079"/>
              <a:gd name="T17" fmla="*/ 0 h 29"/>
              <a:gd name="T18" fmla="*/ 2147483646 w 1079"/>
              <a:gd name="T19" fmla="*/ 0 h 29"/>
              <a:gd name="T20" fmla="*/ 2147483646 w 1079"/>
              <a:gd name="T21" fmla="*/ 2147483646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79" h="29">
                <a:moveTo>
                  <a:pt x="581" y="0"/>
                </a:moveTo>
                <a:lnTo>
                  <a:pt x="581" y="29"/>
                </a:lnTo>
                <a:lnTo>
                  <a:pt x="0" y="29"/>
                </a:lnTo>
                <a:lnTo>
                  <a:pt x="0" y="0"/>
                </a:lnTo>
                <a:lnTo>
                  <a:pt x="581" y="0"/>
                </a:lnTo>
                <a:close/>
                <a:moveTo>
                  <a:pt x="1079" y="29"/>
                </a:moveTo>
                <a:lnTo>
                  <a:pt x="581" y="29"/>
                </a:lnTo>
                <a:lnTo>
                  <a:pt x="581" y="0"/>
                </a:lnTo>
                <a:lnTo>
                  <a:pt x="1079" y="0"/>
                </a:lnTo>
                <a:lnTo>
                  <a:pt x="1079" y="29"/>
                </a:lnTo>
                <a:close/>
              </a:path>
            </a:pathLst>
          </a:custGeom>
          <a:solidFill>
            <a:srgbClr val="28166F"/>
          </a:solidFill>
          <a:ln w="9525">
            <a:noFill/>
            <a:round/>
            <a:headEnd/>
            <a:tailEnd/>
          </a:ln>
        </p:spPr>
        <p:txBody>
          <a:bodyPr/>
          <a:lstStyle/>
          <a:p>
            <a:endParaRPr lang="zh-CN" altLang="en-US"/>
          </a:p>
        </p:txBody>
      </p:sp>
      <p:sp>
        <p:nvSpPr>
          <p:cNvPr id="121927" name="Freeform 91"/>
          <p:cNvSpPr>
            <a:spLocks noEditPoints="1"/>
          </p:cNvSpPr>
          <p:nvPr/>
        </p:nvSpPr>
        <p:spPr bwMode="auto">
          <a:xfrm>
            <a:off x="10080171" y="3176589"/>
            <a:ext cx="342900" cy="46037"/>
          </a:xfrm>
          <a:custGeom>
            <a:avLst/>
            <a:gdLst>
              <a:gd name="T0" fmla="*/ 2147483646 w 216"/>
              <a:gd name="T1" fmla="*/ 0 h 29"/>
              <a:gd name="T2" fmla="*/ 2147483646 w 216"/>
              <a:gd name="T3" fmla="*/ 2147483646 h 29"/>
              <a:gd name="T4" fmla="*/ 0 w 216"/>
              <a:gd name="T5" fmla="*/ 2147483646 h 29"/>
              <a:gd name="T6" fmla="*/ 0 w 216"/>
              <a:gd name="T7" fmla="*/ 0 h 29"/>
              <a:gd name="T8" fmla="*/ 2147483646 w 216"/>
              <a:gd name="T9" fmla="*/ 0 h 29"/>
              <a:gd name="T10" fmla="*/ 2147483646 w 216"/>
              <a:gd name="T11" fmla="*/ 2147483646 h 29"/>
              <a:gd name="T12" fmla="*/ 2147483646 w 216"/>
              <a:gd name="T13" fmla="*/ 2147483646 h 29"/>
              <a:gd name="T14" fmla="*/ 2147483646 w 216"/>
              <a:gd name="T15" fmla="*/ 0 h 29"/>
              <a:gd name="T16" fmla="*/ 2147483646 w 216"/>
              <a:gd name="T17" fmla="*/ 0 h 29"/>
              <a:gd name="T18" fmla="*/ 2147483646 w 216"/>
              <a:gd name="T19" fmla="*/ 2147483646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 h="29">
                <a:moveTo>
                  <a:pt x="116" y="0"/>
                </a:moveTo>
                <a:lnTo>
                  <a:pt x="116" y="29"/>
                </a:lnTo>
                <a:lnTo>
                  <a:pt x="0" y="29"/>
                </a:lnTo>
                <a:lnTo>
                  <a:pt x="0" y="0"/>
                </a:lnTo>
                <a:lnTo>
                  <a:pt x="116" y="0"/>
                </a:lnTo>
                <a:close/>
                <a:moveTo>
                  <a:pt x="216" y="29"/>
                </a:moveTo>
                <a:lnTo>
                  <a:pt x="116" y="29"/>
                </a:lnTo>
                <a:lnTo>
                  <a:pt x="116" y="0"/>
                </a:lnTo>
                <a:lnTo>
                  <a:pt x="216" y="0"/>
                </a:lnTo>
                <a:lnTo>
                  <a:pt x="216" y="29"/>
                </a:lnTo>
                <a:close/>
              </a:path>
            </a:pathLst>
          </a:custGeom>
          <a:solidFill>
            <a:srgbClr val="28166F"/>
          </a:solidFill>
          <a:ln w="9525">
            <a:noFill/>
            <a:round/>
            <a:headEnd/>
            <a:tailEnd/>
          </a:ln>
        </p:spPr>
        <p:txBody>
          <a:bodyPr/>
          <a:lstStyle/>
          <a:p>
            <a:endParaRPr lang="zh-CN" altLang="en-US"/>
          </a:p>
        </p:txBody>
      </p:sp>
      <p:sp>
        <p:nvSpPr>
          <p:cNvPr id="121928" name="Freeform 92"/>
          <p:cNvSpPr>
            <a:spLocks noEditPoints="1"/>
          </p:cNvSpPr>
          <p:nvPr/>
        </p:nvSpPr>
        <p:spPr bwMode="auto">
          <a:xfrm>
            <a:off x="9816647" y="3197225"/>
            <a:ext cx="282575" cy="230188"/>
          </a:xfrm>
          <a:custGeom>
            <a:avLst/>
            <a:gdLst>
              <a:gd name="T0" fmla="*/ 2147483646 w 178"/>
              <a:gd name="T1" fmla="*/ 2147483646 h 145"/>
              <a:gd name="T2" fmla="*/ 2147483646 w 178"/>
              <a:gd name="T3" fmla="*/ 2147483646 h 145"/>
              <a:gd name="T4" fmla="*/ 2147483646 w 178"/>
              <a:gd name="T5" fmla="*/ 0 h 145"/>
              <a:gd name="T6" fmla="*/ 2147483646 w 178"/>
              <a:gd name="T7" fmla="*/ 0 h 145"/>
              <a:gd name="T8" fmla="*/ 2147483646 w 178"/>
              <a:gd name="T9" fmla="*/ 2147483646 h 145"/>
              <a:gd name="T10" fmla="*/ 2147483646 w 178"/>
              <a:gd name="T11" fmla="*/ 2147483646 h 145"/>
              <a:gd name="T12" fmla="*/ 2147483646 w 178"/>
              <a:gd name="T13" fmla="*/ 2147483646 h 145"/>
              <a:gd name="T14" fmla="*/ 2147483646 w 178"/>
              <a:gd name="T15" fmla="*/ 2147483646 h 145"/>
              <a:gd name="T16" fmla="*/ 2147483646 w 178"/>
              <a:gd name="T17" fmla="*/ 2147483646 h 145"/>
              <a:gd name="T18" fmla="*/ 2147483646 w 178"/>
              <a:gd name="T19" fmla="*/ 2147483646 h 145"/>
              <a:gd name="T20" fmla="*/ 0 w 178"/>
              <a:gd name="T21" fmla="*/ 2147483646 h 145"/>
              <a:gd name="T22" fmla="*/ 2147483646 w 178"/>
              <a:gd name="T23" fmla="*/ 2147483646 h 145"/>
              <a:gd name="T24" fmla="*/ 2147483646 w 178"/>
              <a:gd name="T25" fmla="*/ 2147483646 h 145"/>
              <a:gd name="T26" fmla="*/ 2147483646 w 178"/>
              <a:gd name="T27" fmla="*/ 2147483646 h 145"/>
              <a:gd name="T28" fmla="*/ 2147483646 w 178"/>
              <a:gd name="T29" fmla="*/ 2147483646 h 145"/>
              <a:gd name="T30" fmla="*/ 0 w 178"/>
              <a:gd name="T31" fmla="*/ 2147483646 h 145"/>
              <a:gd name="T32" fmla="*/ 2147483646 w 178"/>
              <a:gd name="T33" fmla="*/ 2147483646 h 145"/>
              <a:gd name="T34" fmla="*/ 0 w 178"/>
              <a:gd name="T35" fmla="*/ 2147483646 h 145"/>
              <a:gd name="T36" fmla="*/ 0 w 178"/>
              <a:gd name="T37" fmla="*/ 2147483646 h 145"/>
              <a:gd name="T38" fmla="*/ 2147483646 w 178"/>
              <a:gd name="T39" fmla="*/ 2147483646 h 145"/>
              <a:gd name="T40" fmla="*/ 2147483646 w 178"/>
              <a:gd name="T41" fmla="*/ 2147483646 h 145"/>
              <a:gd name="T42" fmla="*/ 2147483646 w 178"/>
              <a:gd name="T43" fmla="*/ 2147483646 h 145"/>
              <a:gd name="T44" fmla="*/ 0 w 178"/>
              <a:gd name="T45" fmla="*/ 2147483646 h 145"/>
              <a:gd name="T46" fmla="*/ 0 w 178"/>
              <a:gd name="T47" fmla="*/ 2147483646 h 145"/>
              <a:gd name="T48" fmla="*/ 2147483646 w 178"/>
              <a:gd name="T49" fmla="*/ 2147483646 h 14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78" h="145">
                <a:moveTo>
                  <a:pt x="166" y="145"/>
                </a:moveTo>
                <a:lnTo>
                  <a:pt x="154" y="128"/>
                </a:lnTo>
                <a:lnTo>
                  <a:pt x="154" y="0"/>
                </a:lnTo>
                <a:lnTo>
                  <a:pt x="178" y="0"/>
                </a:lnTo>
                <a:lnTo>
                  <a:pt x="178" y="128"/>
                </a:lnTo>
                <a:lnTo>
                  <a:pt x="166" y="145"/>
                </a:lnTo>
                <a:close/>
                <a:moveTo>
                  <a:pt x="178" y="128"/>
                </a:moveTo>
                <a:lnTo>
                  <a:pt x="178" y="145"/>
                </a:lnTo>
                <a:lnTo>
                  <a:pt x="166" y="145"/>
                </a:lnTo>
                <a:lnTo>
                  <a:pt x="178" y="128"/>
                </a:lnTo>
                <a:close/>
                <a:moveTo>
                  <a:pt x="0" y="128"/>
                </a:moveTo>
                <a:lnTo>
                  <a:pt x="12" y="116"/>
                </a:lnTo>
                <a:lnTo>
                  <a:pt x="166" y="116"/>
                </a:lnTo>
                <a:lnTo>
                  <a:pt x="166" y="145"/>
                </a:lnTo>
                <a:lnTo>
                  <a:pt x="12" y="145"/>
                </a:lnTo>
                <a:lnTo>
                  <a:pt x="0" y="128"/>
                </a:lnTo>
                <a:close/>
                <a:moveTo>
                  <a:pt x="12" y="145"/>
                </a:moveTo>
                <a:lnTo>
                  <a:pt x="0" y="145"/>
                </a:lnTo>
                <a:lnTo>
                  <a:pt x="0" y="128"/>
                </a:lnTo>
                <a:lnTo>
                  <a:pt x="12" y="145"/>
                </a:lnTo>
                <a:close/>
                <a:moveTo>
                  <a:pt x="29" y="4"/>
                </a:moveTo>
                <a:lnTo>
                  <a:pt x="29" y="128"/>
                </a:lnTo>
                <a:lnTo>
                  <a:pt x="0" y="128"/>
                </a:lnTo>
                <a:lnTo>
                  <a:pt x="0" y="4"/>
                </a:lnTo>
                <a:lnTo>
                  <a:pt x="29" y="4"/>
                </a:lnTo>
                <a:close/>
              </a:path>
            </a:pathLst>
          </a:custGeom>
          <a:solidFill>
            <a:srgbClr val="DA251D"/>
          </a:solidFill>
          <a:ln w="9525">
            <a:noFill/>
            <a:round/>
            <a:headEnd/>
            <a:tailEnd/>
          </a:ln>
        </p:spPr>
        <p:txBody>
          <a:bodyPr/>
          <a:lstStyle/>
          <a:p>
            <a:endParaRPr lang="zh-CN" altLang="en-US"/>
          </a:p>
        </p:txBody>
      </p:sp>
      <p:sp>
        <p:nvSpPr>
          <p:cNvPr id="121929" name="Freeform 93"/>
          <p:cNvSpPr>
            <a:spLocks noEditPoints="1"/>
          </p:cNvSpPr>
          <p:nvPr/>
        </p:nvSpPr>
        <p:spPr bwMode="auto">
          <a:xfrm>
            <a:off x="7910060" y="3216275"/>
            <a:ext cx="230187" cy="230188"/>
          </a:xfrm>
          <a:custGeom>
            <a:avLst/>
            <a:gdLst>
              <a:gd name="T0" fmla="*/ 2147483646 w 145"/>
              <a:gd name="T1" fmla="*/ 2147483646 h 145"/>
              <a:gd name="T2" fmla="*/ 2147483646 w 145"/>
              <a:gd name="T3" fmla="*/ 2147483646 h 145"/>
              <a:gd name="T4" fmla="*/ 2147483646 w 145"/>
              <a:gd name="T5" fmla="*/ 0 h 145"/>
              <a:gd name="T6" fmla="*/ 2147483646 w 145"/>
              <a:gd name="T7" fmla="*/ 0 h 145"/>
              <a:gd name="T8" fmla="*/ 2147483646 w 145"/>
              <a:gd name="T9" fmla="*/ 2147483646 h 145"/>
              <a:gd name="T10" fmla="*/ 2147483646 w 145"/>
              <a:gd name="T11" fmla="*/ 2147483646 h 145"/>
              <a:gd name="T12" fmla="*/ 2147483646 w 145"/>
              <a:gd name="T13" fmla="*/ 2147483646 h 145"/>
              <a:gd name="T14" fmla="*/ 2147483646 w 145"/>
              <a:gd name="T15" fmla="*/ 2147483646 h 145"/>
              <a:gd name="T16" fmla="*/ 2147483646 w 145"/>
              <a:gd name="T17" fmla="*/ 2147483646 h 145"/>
              <a:gd name="T18" fmla="*/ 2147483646 w 145"/>
              <a:gd name="T19" fmla="*/ 2147483646 h 145"/>
              <a:gd name="T20" fmla="*/ 0 w 145"/>
              <a:gd name="T21" fmla="*/ 2147483646 h 145"/>
              <a:gd name="T22" fmla="*/ 2147483646 w 145"/>
              <a:gd name="T23" fmla="*/ 2147483646 h 145"/>
              <a:gd name="T24" fmla="*/ 2147483646 w 145"/>
              <a:gd name="T25" fmla="*/ 2147483646 h 145"/>
              <a:gd name="T26" fmla="*/ 0 w 145"/>
              <a:gd name="T27" fmla="*/ 2147483646 h 145"/>
              <a:gd name="T28" fmla="*/ 0 w 145"/>
              <a:gd name="T29" fmla="*/ 2147483646 h 1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5" h="145">
                <a:moveTo>
                  <a:pt x="133" y="145"/>
                </a:moveTo>
                <a:lnTo>
                  <a:pt x="116" y="133"/>
                </a:lnTo>
                <a:lnTo>
                  <a:pt x="116" y="0"/>
                </a:lnTo>
                <a:lnTo>
                  <a:pt x="145" y="0"/>
                </a:lnTo>
                <a:lnTo>
                  <a:pt x="145" y="133"/>
                </a:lnTo>
                <a:lnTo>
                  <a:pt x="133" y="145"/>
                </a:lnTo>
                <a:close/>
                <a:moveTo>
                  <a:pt x="145" y="133"/>
                </a:moveTo>
                <a:lnTo>
                  <a:pt x="145" y="145"/>
                </a:lnTo>
                <a:lnTo>
                  <a:pt x="133" y="145"/>
                </a:lnTo>
                <a:lnTo>
                  <a:pt x="145" y="133"/>
                </a:lnTo>
                <a:close/>
                <a:moveTo>
                  <a:pt x="0" y="120"/>
                </a:moveTo>
                <a:lnTo>
                  <a:pt x="133" y="120"/>
                </a:lnTo>
                <a:lnTo>
                  <a:pt x="133" y="145"/>
                </a:lnTo>
                <a:lnTo>
                  <a:pt x="0" y="145"/>
                </a:lnTo>
                <a:lnTo>
                  <a:pt x="0" y="120"/>
                </a:lnTo>
                <a:close/>
              </a:path>
            </a:pathLst>
          </a:custGeom>
          <a:solidFill>
            <a:srgbClr val="DA251D"/>
          </a:solidFill>
          <a:ln w="9525">
            <a:noFill/>
            <a:round/>
            <a:headEnd/>
            <a:tailEnd/>
          </a:ln>
        </p:spPr>
        <p:txBody>
          <a:bodyPr/>
          <a:lstStyle/>
          <a:p>
            <a:endParaRPr lang="zh-CN" altLang="en-US"/>
          </a:p>
        </p:txBody>
      </p:sp>
      <p:sp>
        <p:nvSpPr>
          <p:cNvPr id="121930" name="Rectangle 94"/>
          <p:cNvSpPr>
            <a:spLocks noChangeArrowheads="1"/>
          </p:cNvSpPr>
          <p:nvPr/>
        </p:nvSpPr>
        <p:spPr bwMode="auto">
          <a:xfrm>
            <a:off x="7964035" y="2465389"/>
            <a:ext cx="2497137" cy="39687"/>
          </a:xfrm>
          <a:prstGeom prst="rect">
            <a:avLst/>
          </a:prstGeom>
          <a:solidFill>
            <a:srgbClr val="1F1A17"/>
          </a:solidFill>
          <a:ln w="9525">
            <a:noFill/>
            <a:miter lim="800000"/>
            <a:headEnd/>
            <a:tailEnd/>
          </a:ln>
        </p:spPr>
        <p:txBody>
          <a:bodyPr/>
          <a:lstStyle/>
          <a:p>
            <a:endParaRPr lang="zh-CN" altLang="en-US">
              <a:ea typeface="宋体" charset="-122"/>
            </a:endParaRPr>
          </a:p>
        </p:txBody>
      </p:sp>
      <p:sp>
        <p:nvSpPr>
          <p:cNvPr id="121931" name="Rectangle 95"/>
          <p:cNvSpPr>
            <a:spLocks noChangeArrowheads="1"/>
          </p:cNvSpPr>
          <p:nvPr/>
        </p:nvSpPr>
        <p:spPr bwMode="auto">
          <a:xfrm>
            <a:off x="7964035" y="2841625"/>
            <a:ext cx="2509837" cy="39688"/>
          </a:xfrm>
          <a:prstGeom prst="rect">
            <a:avLst/>
          </a:prstGeom>
          <a:solidFill>
            <a:srgbClr val="1F1A17"/>
          </a:solidFill>
          <a:ln w="9525">
            <a:noFill/>
            <a:miter lim="800000"/>
            <a:headEnd/>
            <a:tailEnd/>
          </a:ln>
        </p:spPr>
        <p:txBody>
          <a:bodyPr/>
          <a:lstStyle/>
          <a:p>
            <a:endParaRPr lang="zh-CN" altLang="en-US">
              <a:ea typeface="宋体" charset="-122"/>
            </a:endParaRPr>
          </a:p>
        </p:txBody>
      </p:sp>
      <p:sp>
        <p:nvSpPr>
          <p:cNvPr id="121932" name="Rectangle 96"/>
          <p:cNvSpPr>
            <a:spLocks noChangeArrowheads="1"/>
          </p:cNvSpPr>
          <p:nvPr/>
        </p:nvSpPr>
        <p:spPr bwMode="auto">
          <a:xfrm>
            <a:off x="7978322" y="2168525"/>
            <a:ext cx="642805" cy="338554"/>
          </a:xfrm>
          <a:prstGeom prst="rect">
            <a:avLst/>
          </a:prstGeom>
          <a:noFill/>
          <a:ln w="9525">
            <a:noFill/>
            <a:miter lim="800000"/>
            <a:headEnd/>
            <a:tailEnd/>
          </a:ln>
        </p:spPr>
        <p:txBody>
          <a:bodyPr wrap="none" lIns="0" tIns="0" rIns="0" bIns="0">
            <a:spAutoFit/>
          </a:bodyPr>
          <a:lstStyle/>
          <a:p>
            <a:r>
              <a:rPr lang="en-US" altLang="zh-CN" sz="2200">
                <a:solidFill>
                  <a:srgbClr val="1F1A17"/>
                </a:solidFill>
                <a:ea typeface="宋体" charset="-122"/>
              </a:rPr>
              <a:t>LOW</a:t>
            </a:r>
            <a:endParaRPr lang="en-US" altLang="zh-CN" sz="1400">
              <a:ea typeface="宋体" charset="-122"/>
            </a:endParaRPr>
          </a:p>
        </p:txBody>
      </p:sp>
      <p:sp>
        <p:nvSpPr>
          <p:cNvPr id="121933" name="Rectangle 97"/>
          <p:cNvSpPr>
            <a:spLocks noChangeArrowheads="1"/>
          </p:cNvSpPr>
          <p:nvPr/>
        </p:nvSpPr>
        <p:spPr bwMode="auto">
          <a:xfrm>
            <a:off x="7984672" y="2557463"/>
            <a:ext cx="642805" cy="338554"/>
          </a:xfrm>
          <a:prstGeom prst="rect">
            <a:avLst/>
          </a:prstGeom>
          <a:noFill/>
          <a:ln w="9525">
            <a:noFill/>
            <a:miter lim="800000"/>
            <a:headEnd/>
            <a:tailEnd/>
          </a:ln>
        </p:spPr>
        <p:txBody>
          <a:bodyPr wrap="none" lIns="0" tIns="0" rIns="0" bIns="0">
            <a:spAutoFit/>
          </a:bodyPr>
          <a:lstStyle/>
          <a:p>
            <a:r>
              <a:rPr lang="en-US" altLang="zh-CN" sz="2200">
                <a:solidFill>
                  <a:srgbClr val="1F1A17"/>
                </a:solidFill>
                <a:ea typeface="宋体" charset="-122"/>
              </a:rPr>
              <a:t>LOW</a:t>
            </a:r>
            <a:endParaRPr lang="en-US" altLang="zh-CN" sz="1400">
              <a:ea typeface="宋体" charset="-122"/>
            </a:endParaRPr>
          </a:p>
        </p:txBody>
      </p:sp>
      <p:sp>
        <p:nvSpPr>
          <p:cNvPr id="121934" name="Line 99"/>
          <p:cNvSpPr>
            <a:spLocks noChangeShapeType="1"/>
          </p:cNvSpPr>
          <p:nvPr/>
        </p:nvSpPr>
        <p:spPr bwMode="auto">
          <a:xfrm>
            <a:off x="7578271" y="2236788"/>
            <a:ext cx="228600" cy="0"/>
          </a:xfrm>
          <a:prstGeom prst="line">
            <a:avLst/>
          </a:prstGeom>
          <a:noFill/>
          <a:ln w="9525">
            <a:solidFill>
              <a:schemeClr val="tx1"/>
            </a:solidFill>
            <a:round/>
            <a:headEnd/>
            <a:tailEnd/>
          </a:ln>
          <a:effectLst/>
        </p:spPr>
        <p:txBody>
          <a:bodyPr/>
          <a:lstStyle/>
          <a:p>
            <a:endParaRPr lang="zh-CN" altLang="en-US"/>
          </a:p>
        </p:txBody>
      </p:sp>
      <p:sp>
        <p:nvSpPr>
          <p:cNvPr id="121935" name="Line 100"/>
          <p:cNvSpPr>
            <a:spLocks noChangeShapeType="1"/>
          </p:cNvSpPr>
          <p:nvPr/>
        </p:nvSpPr>
        <p:spPr bwMode="auto">
          <a:xfrm>
            <a:off x="7578271" y="2646363"/>
            <a:ext cx="228600" cy="0"/>
          </a:xfrm>
          <a:prstGeom prst="line">
            <a:avLst/>
          </a:prstGeom>
          <a:noFill/>
          <a:ln w="9525">
            <a:solidFill>
              <a:schemeClr val="tx1"/>
            </a:solidFill>
            <a:round/>
            <a:headEnd/>
            <a:tailEnd/>
          </a:ln>
          <a:effectLst/>
        </p:spPr>
        <p:txBody>
          <a:bodyPr/>
          <a:lstStyle/>
          <a:p>
            <a:endParaRPr lang="zh-CN" altLang="en-US"/>
          </a:p>
        </p:txBody>
      </p:sp>
      <p:sp>
        <p:nvSpPr>
          <p:cNvPr id="121936" name="Text Box 102"/>
          <p:cNvSpPr txBox="1">
            <a:spLocks noChangeArrowheads="1"/>
          </p:cNvSpPr>
          <p:nvPr/>
        </p:nvSpPr>
        <p:spPr bwMode="auto">
          <a:xfrm>
            <a:off x="3870325" y="7173913"/>
            <a:ext cx="184150" cy="304800"/>
          </a:xfrm>
          <a:prstGeom prst="rect">
            <a:avLst/>
          </a:prstGeom>
          <a:noFill/>
          <a:ln w="9525">
            <a:noFill/>
            <a:miter lim="800000"/>
            <a:headEnd/>
            <a:tailEnd/>
          </a:ln>
          <a:effectLst/>
        </p:spPr>
        <p:txBody>
          <a:bodyPr wrap="none">
            <a:spAutoFit/>
          </a:bodyPr>
          <a:lstStyle/>
          <a:p>
            <a:endParaRPr lang="zh-CN" altLang="zh-CN" sz="1400">
              <a:ea typeface="宋体" charset="-122"/>
            </a:endParaRPr>
          </a:p>
        </p:txBody>
      </p:sp>
      <p:sp>
        <p:nvSpPr>
          <p:cNvPr id="186473" name="WordArt 105"/>
          <p:cNvSpPr>
            <a:spLocks noChangeArrowheads="1" noChangeShapeType="1" noTextEdit="1"/>
          </p:cNvSpPr>
          <p:nvPr/>
        </p:nvSpPr>
        <p:spPr bwMode="auto">
          <a:xfrm>
            <a:off x="977900" y="2671385"/>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Solution</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186475" name="Rectangle 107"/>
          <p:cNvSpPr>
            <a:spLocks noChangeArrowheads="1"/>
          </p:cNvSpPr>
          <p:nvPr/>
        </p:nvSpPr>
        <p:spPr bwMode="auto">
          <a:xfrm>
            <a:off x="7862434" y="3016251"/>
            <a:ext cx="2571750" cy="3197225"/>
          </a:xfrm>
          <a:prstGeom prst="rect">
            <a:avLst/>
          </a:prstGeom>
          <a:solidFill>
            <a:srgbClr val="FFFFFF"/>
          </a:solidFill>
          <a:ln w="9525">
            <a:noFill/>
            <a:miter lim="800000"/>
            <a:headEnd/>
            <a:tailEnd/>
          </a:ln>
          <a:effectLst/>
        </p:spPr>
        <p:txBody>
          <a:bodyPr wrap="none" anchor="ctr"/>
          <a:lstStyle/>
          <a:p>
            <a:endParaRPr lang="zh-CN" altLang="en-US">
              <a:ea typeface="宋体"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6473"/>
                                        </p:tgtEl>
                                        <p:attrNameLst>
                                          <p:attrName>style.visibility</p:attrName>
                                        </p:attrNameLst>
                                      </p:cBhvr>
                                      <p:to>
                                        <p:strVal val="visible"/>
                                      </p:to>
                                    </p:set>
                                    <p:animEffect transition="in" filter="dissolve">
                                      <p:cBhvr>
                                        <p:cTn id="7" dur="500"/>
                                        <p:tgtEl>
                                          <p:spTgt spid="186473"/>
                                        </p:tgtEl>
                                      </p:cBhvr>
                                    </p:animEffect>
                                  </p:childTnLst>
                                </p:cTn>
                              </p:par>
                              <p:par>
                                <p:cTn id="8" presetID="22" presetClass="exit" presetSubtype="8" fill="hold" grpId="0" nodeType="withEffect">
                                  <p:stCondLst>
                                    <p:cond delay="0"/>
                                  </p:stCondLst>
                                  <p:childTnLst>
                                    <p:animEffect transition="out" filter="wipe(left)">
                                      <p:cBhvr>
                                        <p:cTn id="9" dur="2000"/>
                                        <p:tgtEl>
                                          <p:spTgt spid="186475"/>
                                        </p:tgtEl>
                                      </p:cBhvr>
                                    </p:animEffect>
                                    <p:set>
                                      <p:cBhvr>
                                        <p:cTn id="10" dur="1" fill="hold">
                                          <p:stCondLst>
                                            <p:cond delay="1999"/>
                                          </p:stCondLst>
                                        </p:cTn>
                                        <p:tgtEl>
                                          <p:spTgt spid="1864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473" grpId="0" animBg="1"/>
      <p:bldP spid="186475"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5301" name="Rectangle 8"/>
          <p:cNvSpPr>
            <a:spLocks noChangeArrowheads="1"/>
          </p:cNvSpPr>
          <p:nvPr/>
        </p:nvSpPr>
        <p:spPr bwMode="auto">
          <a:xfrm>
            <a:off x="1676400" y="491191"/>
            <a:ext cx="8531503"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Parity Generators/Checkers</a:t>
            </a:r>
            <a:r>
              <a:rPr lang="zh-CN" altLang="en-US" sz="3200" b="1" dirty="0">
                <a:solidFill>
                  <a:srgbClr val="FFFF99"/>
                </a:solidFill>
                <a:ea typeface="宋体" charset="-122"/>
              </a:rPr>
              <a:t>奇偶发生器</a:t>
            </a:r>
            <a:r>
              <a:rPr lang="en-US" altLang="zh-CN" sz="3200" b="1" dirty="0">
                <a:solidFill>
                  <a:srgbClr val="FFFF99"/>
                </a:solidFill>
                <a:ea typeface="宋体" charset="-122"/>
              </a:rPr>
              <a:t>/</a:t>
            </a:r>
            <a:r>
              <a:rPr lang="zh-CN" altLang="en-US" sz="3200" b="1" dirty="0">
                <a:solidFill>
                  <a:srgbClr val="FFFF99"/>
                </a:solidFill>
                <a:ea typeface="宋体" charset="-122"/>
              </a:rPr>
              <a:t>校验器</a:t>
            </a:r>
            <a:endParaRPr lang="en-US" altLang="zh-CN" sz="3200" b="1" dirty="0">
              <a:solidFill>
                <a:srgbClr val="FFFF99"/>
              </a:solidFill>
              <a:ea typeface="宋体" charset="-122"/>
            </a:endParaRPr>
          </a:p>
        </p:txBody>
      </p:sp>
      <p:sp>
        <p:nvSpPr>
          <p:cNvPr id="55302" name="Text Box 21"/>
          <p:cNvSpPr txBox="1">
            <a:spLocks noChangeArrowheads="1"/>
          </p:cNvSpPr>
          <p:nvPr/>
        </p:nvSpPr>
        <p:spPr bwMode="auto">
          <a:xfrm>
            <a:off x="838200" y="1600200"/>
            <a:ext cx="10439400" cy="1815882"/>
          </a:xfrm>
          <a:prstGeom prst="rect">
            <a:avLst/>
          </a:prstGeom>
          <a:solidFill>
            <a:schemeClr val="bg1"/>
          </a:solidFill>
          <a:ln w="28575">
            <a:solidFill>
              <a:srgbClr val="9999FF"/>
            </a:solidFill>
            <a:miter lim="800000"/>
            <a:headEnd/>
            <a:tailEnd/>
          </a:ln>
          <a:effectLst/>
        </p:spPr>
        <p:txBody>
          <a:bodyPr wrap="square">
            <a:spAutoFit/>
          </a:bodyPr>
          <a:lstStyle/>
          <a:p>
            <a:pPr marL="457200" indent="-457200" eaLnBrk="1" hangingPunct="1">
              <a:spcBef>
                <a:spcPct val="50000"/>
              </a:spcBef>
              <a:buFont typeface="Arial" panose="020B0604020202020204" pitchFamily="34" charset="0"/>
              <a:buChar char="•"/>
            </a:pPr>
            <a:r>
              <a:rPr lang="en-US" altLang="zh-CN" sz="2800" b="1" dirty="0">
                <a:ea typeface="宋体" charset="-122"/>
              </a:rPr>
              <a:t>Parity is an error detection method that uses an extra bit appended to a group of bits to force them to be either odd or even. In </a:t>
            </a:r>
            <a:r>
              <a:rPr lang="en-US" altLang="zh-CN" sz="2800" b="1" dirty="0">
                <a:solidFill>
                  <a:srgbClr val="FF0000"/>
                </a:solidFill>
                <a:ea typeface="宋体" charset="-122"/>
              </a:rPr>
              <a:t>even parity</a:t>
            </a:r>
            <a:r>
              <a:rPr lang="en-US" altLang="zh-CN" sz="2800" b="1" dirty="0">
                <a:solidFill>
                  <a:srgbClr val="FF0000"/>
                </a:solidFill>
              </a:rPr>
              <a:t>(</a:t>
            </a:r>
            <a:r>
              <a:rPr lang="zh-CN" altLang="en-US" sz="2800" b="1" dirty="0">
                <a:solidFill>
                  <a:srgbClr val="FF0000"/>
                </a:solidFill>
              </a:rPr>
              <a:t>偶校验</a:t>
            </a:r>
            <a:r>
              <a:rPr lang="en-US" altLang="zh-CN" sz="2800" b="1" dirty="0">
                <a:solidFill>
                  <a:srgbClr val="FF0000"/>
                </a:solidFill>
              </a:rPr>
              <a:t>)</a:t>
            </a:r>
            <a:r>
              <a:rPr lang="en-US" altLang="zh-CN" sz="2800" b="1" dirty="0"/>
              <a:t>,</a:t>
            </a:r>
            <a:r>
              <a:rPr lang="en-US" altLang="zh-CN" sz="2800" b="1" dirty="0">
                <a:ea typeface="宋体" charset="-122"/>
              </a:rPr>
              <a:t> the total number of ones is even; in </a:t>
            </a:r>
            <a:r>
              <a:rPr lang="en-US" altLang="zh-CN" sz="2800" b="1" dirty="0">
                <a:solidFill>
                  <a:srgbClr val="FF0000"/>
                </a:solidFill>
                <a:ea typeface="宋体" charset="-122"/>
              </a:rPr>
              <a:t>odd parity(</a:t>
            </a:r>
            <a:r>
              <a:rPr lang="zh-CN" altLang="en-US" sz="2800" b="1" dirty="0">
                <a:solidFill>
                  <a:srgbClr val="FF0000"/>
                </a:solidFill>
                <a:latin typeface="+mn-ea"/>
              </a:rPr>
              <a:t>奇校验</a:t>
            </a:r>
            <a:r>
              <a:rPr lang="en-US" altLang="zh-CN" sz="2800" b="1" dirty="0">
                <a:solidFill>
                  <a:srgbClr val="FF0000"/>
                </a:solidFill>
                <a:ea typeface="宋体" charset="-122"/>
              </a:rPr>
              <a:t>) </a:t>
            </a:r>
            <a:r>
              <a:rPr lang="en-US" altLang="zh-CN" sz="2800" b="1" dirty="0">
                <a:ea typeface="宋体" charset="-122"/>
              </a:rPr>
              <a:t>the total number of ones is odd. </a:t>
            </a:r>
          </a:p>
        </p:txBody>
      </p:sp>
      <p:sp>
        <p:nvSpPr>
          <p:cNvPr id="77847" name="Rectangle 23"/>
          <p:cNvSpPr>
            <a:spLocks noChangeArrowheads="1"/>
          </p:cNvSpPr>
          <p:nvPr/>
        </p:nvSpPr>
        <p:spPr bwMode="auto">
          <a:xfrm>
            <a:off x="6482917" y="4734580"/>
            <a:ext cx="1594283" cy="523220"/>
          </a:xfrm>
          <a:prstGeom prst="rect">
            <a:avLst/>
          </a:prstGeom>
          <a:noFill/>
          <a:ln w="9525">
            <a:noFill/>
            <a:miter lim="800000"/>
            <a:headEnd/>
            <a:tailEnd/>
          </a:ln>
          <a:effectLst/>
        </p:spPr>
        <p:txBody>
          <a:bodyPr wrap="none">
            <a:spAutoFit/>
          </a:bodyPr>
          <a:lstStyle/>
          <a:p>
            <a:pPr eaLnBrk="1" hangingPunct="1"/>
            <a:r>
              <a:rPr lang="en-US" altLang="zh-CN" sz="2800" b="1" dirty="0">
                <a:solidFill>
                  <a:srgbClr val="FF0000"/>
                </a:solidFill>
                <a:ea typeface="宋体" charset="-122"/>
              </a:rPr>
              <a:t>1</a:t>
            </a:r>
            <a:r>
              <a:rPr lang="en-US" altLang="zh-CN" sz="2800" b="1" dirty="0">
                <a:ea typeface="宋体" charset="-122"/>
              </a:rPr>
              <a:t>1010011</a:t>
            </a:r>
          </a:p>
        </p:txBody>
      </p:sp>
      <p:sp>
        <p:nvSpPr>
          <p:cNvPr id="77850" name="Text Box 26"/>
          <p:cNvSpPr txBox="1">
            <a:spLocks noChangeArrowheads="1"/>
          </p:cNvSpPr>
          <p:nvPr/>
        </p:nvSpPr>
        <p:spPr bwMode="auto">
          <a:xfrm>
            <a:off x="3014662" y="4772037"/>
            <a:ext cx="3309938" cy="52322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800" b="1" dirty="0">
                <a:ea typeface="宋体" charset="-122"/>
              </a:rPr>
              <a:t>S with odd parity =</a:t>
            </a:r>
          </a:p>
        </p:txBody>
      </p:sp>
      <p:sp>
        <p:nvSpPr>
          <p:cNvPr id="77851" name="Rectangle 27"/>
          <p:cNvSpPr>
            <a:spLocks noChangeArrowheads="1"/>
          </p:cNvSpPr>
          <p:nvPr/>
        </p:nvSpPr>
        <p:spPr bwMode="auto">
          <a:xfrm>
            <a:off x="3016839" y="5257800"/>
            <a:ext cx="3264035" cy="523220"/>
          </a:xfrm>
          <a:prstGeom prst="rect">
            <a:avLst/>
          </a:prstGeom>
          <a:noFill/>
          <a:ln w="9525">
            <a:noFill/>
            <a:miter lim="800000"/>
            <a:headEnd/>
            <a:tailEnd/>
          </a:ln>
          <a:effectLst/>
        </p:spPr>
        <p:txBody>
          <a:bodyPr wrap="none">
            <a:spAutoFit/>
          </a:bodyPr>
          <a:lstStyle/>
          <a:p>
            <a:pPr eaLnBrk="1" hangingPunct="1"/>
            <a:r>
              <a:rPr lang="en-US" altLang="zh-CN" sz="2800" b="1" dirty="0">
                <a:ea typeface="宋体" charset="-122"/>
              </a:rPr>
              <a:t>S with even parity =</a:t>
            </a:r>
          </a:p>
        </p:txBody>
      </p:sp>
      <p:sp>
        <p:nvSpPr>
          <p:cNvPr id="77852" name="Rectangle 28"/>
          <p:cNvSpPr>
            <a:spLocks noChangeArrowheads="1"/>
          </p:cNvSpPr>
          <p:nvPr/>
        </p:nvSpPr>
        <p:spPr bwMode="auto">
          <a:xfrm>
            <a:off x="6477000" y="5257800"/>
            <a:ext cx="1607620" cy="523220"/>
          </a:xfrm>
          <a:prstGeom prst="rect">
            <a:avLst/>
          </a:prstGeom>
          <a:noFill/>
          <a:ln w="9525">
            <a:noFill/>
            <a:miter lim="800000"/>
            <a:headEnd/>
            <a:tailEnd/>
          </a:ln>
          <a:effectLst/>
        </p:spPr>
        <p:txBody>
          <a:bodyPr wrap="none">
            <a:spAutoFit/>
          </a:bodyPr>
          <a:lstStyle/>
          <a:p>
            <a:pPr eaLnBrk="1" hangingPunct="1"/>
            <a:r>
              <a:rPr lang="en-US" altLang="zh-CN" sz="2800" b="1" dirty="0">
                <a:solidFill>
                  <a:srgbClr val="FF0000"/>
                </a:solidFill>
                <a:ea typeface="宋体" charset="-122"/>
              </a:rPr>
              <a:t>0</a:t>
            </a:r>
            <a:r>
              <a:rPr lang="en-US" altLang="zh-CN" sz="2800" b="1" dirty="0">
                <a:ea typeface="宋体" charset="-122"/>
              </a:rPr>
              <a:t>1010011</a:t>
            </a:r>
          </a:p>
        </p:txBody>
      </p:sp>
      <p:sp>
        <p:nvSpPr>
          <p:cNvPr id="77853" name="WordArt 29"/>
          <p:cNvSpPr>
            <a:spLocks noChangeArrowheads="1" noChangeShapeType="1" noTextEdit="1"/>
          </p:cNvSpPr>
          <p:nvPr/>
        </p:nvSpPr>
        <p:spPr bwMode="auto">
          <a:xfrm>
            <a:off x="1295400" y="3809228"/>
            <a:ext cx="1219200" cy="449263"/>
          </a:xfrm>
          <a:prstGeom prst="rect">
            <a:avLst/>
          </a:prstGeom>
        </p:spPr>
        <p:txBody>
          <a:bodyPr wrap="none" fromWordArt="1">
            <a:prstTxWarp prst="textPlain">
              <a:avLst>
                <a:gd name="adj" fmla="val 50000"/>
              </a:avLst>
            </a:prstTxWarp>
          </a:bodyPr>
          <a:lstStyle/>
          <a:p>
            <a:pPr algn="ctr"/>
            <a:r>
              <a:rPr lang="en-US" altLang="zh-CN"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Example</a:t>
            </a:r>
            <a:endParaRPr lang="zh-CN" altLang="en-US" sz="2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77854" name="Text Box 30"/>
          <p:cNvSpPr txBox="1">
            <a:spLocks noChangeArrowheads="1"/>
          </p:cNvSpPr>
          <p:nvPr/>
        </p:nvSpPr>
        <p:spPr bwMode="auto">
          <a:xfrm>
            <a:off x="2895600" y="3694093"/>
            <a:ext cx="8382000" cy="954107"/>
          </a:xfrm>
          <a:prstGeom prst="rect">
            <a:avLst/>
          </a:prstGeom>
          <a:noFill/>
          <a:ln w="9525">
            <a:noFill/>
            <a:miter lim="800000"/>
            <a:headEnd/>
            <a:tailEnd/>
          </a:ln>
          <a:effectLst/>
        </p:spPr>
        <p:txBody>
          <a:bodyPr wrap="square">
            <a:spAutoFit/>
          </a:bodyPr>
          <a:lstStyle/>
          <a:p>
            <a:pPr>
              <a:spcBef>
                <a:spcPct val="50000"/>
              </a:spcBef>
            </a:pPr>
            <a:r>
              <a:rPr lang="en-US" altLang="zh-CN" sz="2800" b="1" dirty="0">
                <a:ea typeface="宋体" charset="-122"/>
              </a:rPr>
              <a:t>The ASCII letter S is 1010011. Show the parity bit for the letter S with odd and even parity.</a:t>
            </a:r>
          </a:p>
        </p:txBody>
      </p:sp>
      <p:sp>
        <p:nvSpPr>
          <p:cNvPr id="77855" name="WordArt 31"/>
          <p:cNvSpPr>
            <a:spLocks noChangeArrowheads="1" noChangeShapeType="1" noTextEdit="1"/>
          </p:cNvSpPr>
          <p:nvPr/>
        </p:nvSpPr>
        <p:spPr bwMode="auto">
          <a:xfrm>
            <a:off x="1295400" y="4799828"/>
            <a:ext cx="1219200" cy="449263"/>
          </a:xfrm>
          <a:prstGeom prst="rect">
            <a:avLst/>
          </a:prstGeom>
        </p:spPr>
        <p:txBody>
          <a:bodyPr wrap="none" fromWordArt="1">
            <a:prstTxWarp prst="textPlain">
              <a:avLst>
                <a:gd name="adj" fmla="val 50000"/>
              </a:avLst>
            </a:prstTxWarp>
          </a:bodyPr>
          <a:lstStyle/>
          <a:p>
            <a:pPr algn="ctr"/>
            <a:r>
              <a:rPr lang="en-US" altLang="zh-CN" sz="28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Solution</a:t>
            </a:r>
            <a:endParaRPr lang="zh-CN" altLang="en-US" sz="28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853"/>
                                        </p:tgtEl>
                                        <p:attrNameLst>
                                          <p:attrName>style.visibility</p:attrName>
                                        </p:attrNameLst>
                                      </p:cBhvr>
                                      <p:to>
                                        <p:strVal val="visible"/>
                                      </p:to>
                                    </p:set>
                                    <p:animEffect transition="in" filter="dissolve">
                                      <p:cBhvr>
                                        <p:cTn id="7" dur="500"/>
                                        <p:tgtEl>
                                          <p:spTgt spid="7785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77854"/>
                                        </p:tgtEl>
                                        <p:attrNameLst>
                                          <p:attrName>style.visibility</p:attrName>
                                        </p:attrNameLst>
                                      </p:cBhvr>
                                      <p:to>
                                        <p:strVal val="visible"/>
                                      </p:to>
                                    </p:set>
                                    <p:anim calcmode="lin" valueType="num">
                                      <p:cBhvr additive="base">
                                        <p:cTn id="10" dur="500" fill="hold"/>
                                        <p:tgtEl>
                                          <p:spTgt spid="77854"/>
                                        </p:tgtEl>
                                        <p:attrNameLst>
                                          <p:attrName>ppt_x</p:attrName>
                                        </p:attrNameLst>
                                      </p:cBhvr>
                                      <p:tavLst>
                                        <p:tav tm="0">
                                          <p:val>
                                            <p:strVal val="1+#ppt_w/2"/>
                                          </p:val>
                                        </p:tav>
                                        <p:tav tm="100000">
                                          <p:val>
                                            <p:strVal val="#ppt_x"/>
                                          </p:val>
                                        </p:tav>
                                      </p:tavLst>
                                    </p:anim>
                                    <p:anim calcmode="lin" valueType="num">
                                      <p:cBhvr additive="base">
                                        <p:cTn id="11" dur="500" fill="hold"/>
                                        <p:tgtEl>
                                          <p:spTgt spid="77854"/>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7855"/>
                                        </p:tgtEl>
                                        <p:attrNameLst>
                                          <p:attrName>style.visibility</p:attrName>
                                        </p:attrNameLst>
                                      </p:cBhvr>
                                      <p:to>
                                        <p:strVal val="visible"/>
                                      </p:to>
                                    </p:set>
                                    <p:animEffect transition="in" filter="dissolve">
                                      <p:cBhvr>
                                        <p:cTn id="16" dur="500"/>
                                        <p:tgtEl>
                                          <p:spTgt spid="77855"/>
                                        </p:tgtEl>
                                      </p:cBhvr>
                                    </p:animEffect>
                                  </p:childTnLst>
                                </p:cTn>
                              </p:par>
                              <p:par>
                                <p:cTn id="17" presetID="37" presetClass="entr" presetSubtype="0" fill="hold" grpId="0" nodeType="withEffect">
                                  <p:stCondLst>
                                    <p:cond delay="0"/>
                                  </p:stCondLst>
                                  <p:childTnLst>
                                    <p:set>
                                      <p:cBhvr>
                                        <p:cTn id="18" dur="1" fill="hold">
                                          <p:stCondLst>
                                            <p:cond delay="0"/>
                                          </p:stCondLst>
                                        </p:cTn>
                                        <p:tgtEl>
                                          <p:spTgt spid="77850"/>
                                        </p:tgtEl>
                                        <p:attrNameLst>
                                          <p:attrName>style.visibility</p:attrName>
                                        </p:attrNameLst>
                                      </p:cBhvr>
                                      <p:to>
                                        <p:strVal val="visible"/>
                                      </p:to>
                                    </p:set>
                                    <p:animEffect transition="in" filter="fade">
                                      <p:cBhvr>
                                        <p:cTn id="19" dur="1000"/>
                                        <p:tgtEl>
                                          <p:spTgt spid="77850"/>
                                        </p:tgtEl>
                                      </p:cBhvr>
                                    </p:animEffect>
                                    <p:anim calcmode="lin" valueType="num">
                                      <p:cBhvr>
                                        <p:cTn id="20" dur="1000" fill="hold"/>
                                        <p:tgtEl>
                                          <p:spTgt spid="77850"/>
                                        </p:tgtEl>
                                        <p:attrNameLst>
                                          <p:attrName>ppt_x</p:attrName>
                                        </p:attrNameLst>
                                      </p:cBhvr>
                                      <p:tavLst>
                                        <p:tav tm="0">
                                          <p:val>
                                            <p:strVal val="#ppt_x"/>
                                          </p:val>
                                        </p:tav>
                                        <p:tav tm="100000">
                                          <p:val>
                                            <p:strVal val="#ppt_x"/>
                                          </p:val>
                                        </p:tav>
                                      </p:tavLst>
                                    </p:anim>
                                    <p:anim calcmode="lin" valueType="num">
                                      <p:cBhvr>
                                        <p:cTn id="21" dur="900" decel="100000" fill="hold"/>
                                        <p:tgtEl>
                                          <p:spTgt spid="7785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77850"/>
                                        </p:tgtEl>
                                        <p:attrNameLst>
                                          <p:attrName>ppt_y</p:attrName>
                                        </p:attrNameLst>
                                      </p:cBhvr>
                                      <p:tavLst>
                                        <p:tav tm="0">
                                          <p:val>
                                            <p:strVal val="#ppt_y-.03"/>
                                          </p:val>
                                        </p:tav>
                                        <p:tav tm="100000">
                                          <p:val>
                                            <p:strVal val="#ppt_y"/>
                                          </p:val>
                                        </p:tav>
                                      </p:tavLst>
                                    </p:anim>
                                  </p:childTnLst>
                                </p:cTn>
                              </p:par>
                            </p:childTnLst>
                          </p:cTn>
                        </p:par>
                        <p:par>
                          <p:cTn id="23" fill="hold" nodeType="afterGroup">
                            <p:stCondLst>
                              <p:cond delay="1000"/>
                            </p:stCondLst>
                            <p:childTnLst>
                              <p:par>
                                <p:cTn id="24" presetID="2" presetClass="entr" presetSubtype="2" fill="hold" grpId="0" nodeType="afterEffect">
                                  <p:stCondLst>
                                    <p:cond delay="0"/>
                                  </p:stCondLst>
                                  <p:childTnLst>
                                    <p:set>
                                      <p:cBhvr>
                                        <p:cTn id="25" dur="1" fill="hold">
                                          <p:stCondLst>
                                            <p:cond delay="0"/>
                                          </p:stCondLst>
                                        </p:cTn>
                                        <p:tgtEl>
                                          <p:spTgt spid="77847"/>
                                        </p:tgtEl>
                                        <p:attrNameLst>
                                          <p:attrName>style.visibility</p:attrName>
                                        </p:attrNameLst>
                                      </p:cBhvr>
                                      <p:to>
                                        <p:strVal val="visible"/>
                                      </p:to>
                                    </p:set>
                                    <p:anim calcmode="lin" valueType="num">
                                      <p:cBhvr additive="base">
                                        <p:cTn id="26" dur="500" fill="hold"/>
                                        <p:tgtEl>
                                          <p:spTgt spid="77847"/>
                                        </p:tgtEl>
                                        <p:attrNameLst>
                                          <p:attrName>ppt_x</p:attrName>
                                        </p:attrNameLst>
                                      </p:cBhvr>
                                      <p:tavLst>
                                        <p:tav tm="0">
                                          <p:val>
                                            <p:strVal val="1+#ppt_w/2"/>
                                          </p:val>
                                        </p:tav>
                                        <p:tav tm="100000">
                                          <p:val>
                                            <p:strVal val="#ppt_x"/>
                                          </p:val>
                                        </p:tav>
                                      </p:tavLst>
                                    </p:anim>
                                    <p:anim calcmode="lin" valueType="num">
                                      <p:cBhvr additive="base">
                                        <p:cTn id="27" dur="500" fill="hold"/>
                                        <p:tgtEl>
                                          <p:spTgt spid="77847"/>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7" presetClass="entr" presetSubtype="0" fill="hold" grpId="0" nodeType="clickEffect">
                                  <p:stCondLst>
                                    <p:cond delay="0"/>
                                  </p:stCondLst>
                                  <p:childTnLst>
                                    <p:set>
                                      <p:cBhvr>
                                        <p:cTn id="31" dur="1" fill="hold">
                                          <p:stCondLst>
                                            <p:cond delay="0"/>
                                          </p:stCondLst>
                                        </p:cTn>
                                        <p:tgtEl>
                                          <p:spTgt spid="77851"/>
                                        </p:tgtEl>
                                        <p:attrNameLst>
                                          <p:attrName>style.visibility</p:attrName>
                                        </p:attrNameLst>
                                      </p:cBhvr>
                                      <p:to>
                                        <p:strVal val="visible"/>
                                      </p:to>
                                    </p:set>
                                    <p:animEffect transition="in" filter="fade">
                                      <p:cBhvr>
                                        <p:cTn id="32" dur="1000"/>
                                        <p:tgtEl>
                                          <p:spTgt spid="77851"/>
                                        </p:tgtEl>
                                      </p:cBhvr>
                                    </p:animEffect>
                                    <p:anim calcmode="lin" valueType="num">
                                      <p:cBhvr>
                                        <p:cTn id="33" dur="1000" fill="hold"/>
                                        <p:tgtEl>
                                          <p:spTgt spid="77851"/>
                                        </p:tgtEl>
                                        <p:attrNameLst>
                                          <p:attrName>ppt_x</p:attrName>
                                        </p:attrNameLst>
                                      </p:cBhvr>
                                      <p:tavLst>
                                        <p:tav tm="0">
                                          <p:val>
                                            <p:strVal val="#ppt_x"/>
                                          </p:val>
                                        </p:tav>
                                        <p:tav tm="100000">
                                          <p:val>
                                            <p:strVal val="#ppt_x"/>
                                          </p:val>
                                        </p:tav>
                                      </p:tavLst>
                                    </p:anim>
                                    <p:anim calcmode="lin" valueType="num">
                                      <p:cBhvr>
                                        <p:cTn id="34" dur="900" decel="100000" fill="hold"/>
                                        <p:tgtEl>
                                          <p:spTgt spid="77851"/>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77851"/>
                                        </p:tgtEl>
                                        <p:attrNameLst>
                                          <p:attrName>ppt_y</p:attrName>
                                        </p:attrNameLst>
                                      </p:cBhvr>
                                      <p:tavLst>
                                        <p:tav tm="0">
                                          <p:val>
                                            <p:strVal val="#ppt_y-.03"/>
                                          </p:val>
                                        </p:tav>
                                        <p:tav tm="100000">
                                          <p:val>
                                            <p:strVal val="#ppt_y"/>
                                          </p:val>
                                        </p:tav>
                                      </p:tavLst>
                                    </p:anim>
                                  </p:childTnLst>
                                </p:cTn>
                              </p:par>
                            </p:childTnLst>
                          </p:cTn>
                        </p:par>
                        <p:par>
                          <p:cTn id="36" fill="hold" nodeType="afterGroup">
                            <p:stCondLst>
                              <p:cond delay="1000"/>
                            </p:stCondLst>
                            <p:childTnLst>
                              <p:par>
                                <p:cTn id="37" presetID="2" presetClass="entr" presetSubtype="2" fill="hold" grpId="0" nodeType="afterEffect">
                                  <p:stCondLst>
                                    <p:cond delay="0"/>
                                  </p:stCondLst>
                                  <p:childTnLst>
                                    <p:set>
                                      <p:cBhvr>
                                        <p:cTn id="38" dur="1" fill="hold">
                                          <p:stCondLst>
                                            <p:cond delay="0"/>
                                          </p:stCondLst>
                                        </p:cTn>
                                        <p:tgtEl>
                                          <p:spTgt spid="77852"/>
                                        </p:tgtEl>
                                        <p:attrNameLst>
                                          <p:attrName>style.visibility</p:attrName>
                                        </p:attrNameLst>
                                      </p:cBhvr>
                                      <p:to>
                                        <p:strVal val="visible"/>
                                      </p:to>
                                    </p:set>
                                    <p:anim calcmode="lin" valueType="num">
                                      <p:cBhvr additive="base">
                                        <p:cTn id="39" dur="500" fill="hold"/>
                                        <p:tgtEl>
                                          <p:spTgt spid="77852"/>
                                        </p:tgtEl>
                                        <p:attrNameLst>
                                          <p:attrName>ppt_x</p:attrName>
                                        </p:attrNameLst>
                                      </p:cBhvr>
                                      <p:tavLst>
                                        <p:tav tm="0">
                                          <p:val>
                                            <p:strVal val="1+#ppt_w/2"/>
                                          </p:val>
                                        </p:tav>
                                        <p:tav tm="100000">
                                          <p:val>
                                            <p:strVal val="#ppt_x"/>
                                          </p:val>
                                        </p:tav>
                                      </p:tavLst>
                                    </p:anim>
                                    <p:anim calcmode="lin" valueType="num">
                                      <p:cBhvr additive="base">
                                        <p:cTn id="40" dur="500" fill="hold"/>
                                        <p:tgtEl>
                                          <p:spTgt spid="778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7" grpId="0"/>
      <p:bldP spid="77850" grpId="0"/>
      <p:bldP spid="77851" grpId="0"/>
      <p:bldP spid="77852" grpId="0"/>
      <p:bldP spid="77853" grpId="0" animBg="1"/>
      <p:bldP spid="77854" grpId="0"/>
      <p:bldP spid="77855"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324" name="Rectangle 5"/>
          <p:cNvSpPr>
            <a:spLocks noChangeArrowheads="1"/>
          </p:cNvSpPr>
          <p:nvPr/>
        </p:nvSpPr>
        <p:spPr bwMode="auto">
          <a:xfrm>
            <a:off x="3657600" y="494791"/>
            <a:ext cx="5121915"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Parity Generators/Checkers</a:t>
            </a:r>
          </a:p>
        </p:txBody>
      </p:sp>
      <p:sp>
        <p:nvSpPr>
          <p:cNvPr id="188430" name="Text Box 14"/>
          <p:cNvSpPr txBox="1">
            <a:spLocks noChangeArrowheads="1"/>
          </p:cNvSpPr>
          <p:nvPr/>
        </p:nvSpPr>
        <p:spPr bwMode="auto">
          <a:xfrm>
            <a:off x="678384" y="1490931"/>
            <a:ext cx="7322616" cy="2677656"/>
          </a:xfrm>
          <a:prstGeom prst="rect">
            <a:avLst/>
          </a:prstGeom>
          <a:solidFill>
            <a:schemeClr val="bg1"/>
          </a:solidFill>
          <a:ln w="28575">
            <a:solidFill>
              <a:srgbClr val="9999FF"/>
            </a:solidFill>
            <a:miter lim="800000"/>
            <a:headEnd/>
            <a:tailEnd/>
          </a:ln>
          <a:effectLst/>
        </p:spPr>
        <p:txBody>
          <a:bodyPr wrap="square">
            <a:spAutoFit/>
          </a:bodyPr>
          <a:lstStyle/>
          <a:p>
            <a:pPr>
              <a:spcBef>
                <a:spcPct val="50000"/>
              </a:spcBef>
            </a:pPr>
            <a:r>
              <a:rPr lang="en-US" altLang="zh-CN" sz="2800" b="1" i="1" dirty="0">
                <a:solidFill>
                  <a:srgbClr val="FF0000"/>
                </a:solidFill>
                <a:ea typeface="宋体" charset="-122"/>
              </a:rPr>
              <a:t>Checker:</a:t>
            </a:r>
            <a:r>
              <a:rPr lang="en-US" altLang="zh-CN" sz="2800" b="1" dirty="0">
                <a:solidFill>
                  <a:srgbClr val="FF0000"/>
                </a:solidFill>
                <a:ea typeface="宋体" charset="-122"/>
              </a:rPr>
              <a:t> </a:t>
            </a:r>
            <a:r>
              <a:rPr lang="en-US" altLang="zh-CN" sz="2800" b="1" dirty="0">
                <a:ea typeface="宋体" charset="-122"/>
              </a:rPr>
              <a:t>The 74LS280 can test codes with up to 9 bits. The </a:t>
            </a:r>
            <a:r>
              <a:rPr lang="en-US" altLang="zh-CN" sz="2800" b="1" dirty="0">
                <a:solidFill>
                  <a:srgbClr val="FF0000"/>
                </a:solidFill>
                <a:ea typeface="宋体" charset="-122"/>
              </a:rPr>
              <a:t>even</a:t>
            </a:r>
            <a:r>
              <a:rPr lang="en-US" altLang="zh-CN" sz="2800" b="1" dirty="0">
                <a:ea typeface="宋体" charset="-122"/>
              </a:rPr>
              <a:t> output will normally be HIGH if the data lines have </a:t>
            </a:r>
            <a:r>
              <a:rPr lang="en-US" altLang="zh-CN" sz="2800" b="1" dirty="0">
                <a:solidFill>
                  <a:srgbClr val="FF0000"/>
                </a:solidFill>
                <a:ea typeface="宋体" charset="-122"/>
              </a:rPr>
              <a:t>even</a:t>
            </a:r>
            <a:r>
              <a:rPr lang="en-US" altLang="zh-CN" sz="2800" b="1" dirty="0">
                <a:ea typeface="宋体" charset="-122"/>
              </a:rPr>
              <a:t> parity; otherwise it will be LOW. Likewise, the </a:t>
            </a:r>
            <a:r>
              <a:rPr lang="en-US" altLang="zh-CN" sz="2800" b="1" dirty="0">
                <a:solidFill>
                  <a:srgbClr val="FF0000"/>
                </a:solidFill>
                <a:ea typeface="宋体" charset="-122"/>
              </a:rPr>
              <a:t>odd</a:t>
            </a:r>
            <a:r>
              <a:rPr lang="en-US" altLang="zh-CN" sz="2800" b="1" dirty="0">
                <a:ea typeface="宋体" charset="-122"/>
              </a:rPr>
              <a:t> output will normally be HIGH if the data lines have </a:t>
            </a:r>
            <a:r>
              <a:rPr lang="en-US" altLang="zh-CN" sz="2800" b="1" dirty="0">
                <a:solidFill>
                  <a:srgbClr val="FF0000"/>
                </a:solidFill>
                <a:ea typeface="宋体" charset="-122"/>
              </a:rPr>
              <a:t>odd</a:t>
            </a:r>
            <a:r>
              <a:rPr lang="en-US" altLang="zh-CN" sz="2800" b="1" dirty="0">
                <a:ea typeface="宋体" charset="-122"/>
              </a:rPr>
              <a:t> parity; otherwise it will be LOW. </a:t>
            </a:r>
          </a:p>
        </p:txBody>
      </p:sp>
      <p:sp>
        <p:nvSpPr>
          <p:cNvPr id="188431" name="Text Box 15"/>
          <p:cNvSpPr txBox="1">
            <a:spLocks noChangeArrowheads="1"/>
          </p:cNvSpPr>
          <p:nvPr/>
        </p:nvSpPr>
        <p:spPr bwMode="auto">
          <a:xfrm>
            <a:off x="678385" y="4373797"/>
            <a:ext cx="7322615" cy="1815882"/>
          </a:xfrm>
          <a:prstGeom prst="rect">
            <a:avLst/>
          </a:prstGeom>
          <a:solidFill>
            <a:schemeClr val="bg1"/>
          </a:solidFill>
          <a:ln w="28575">
            <a:solidFill>
              <a:srgbClr val="9999FF"/>
            </a:solidFill>
            <a:miter lim="800000"/>
            <a:headEnd/>
            <a:tailEnd/>
          </a:ln>
          <a:effectLst/>
        </p:spPr>
        <p:txBody>
          <a:bodyPr wrap="square">
            <a:spAutoFit/>
          </a:bodyPr>
          <a:lstStyle/>
          <a:p>
            <a:pPr>
              <a:spcBef>
                <a:spcPct val="50000"/>
              </a:spcBef>
            </a:pPr>
            <a:r>
              <a:rPr lang="en-US" altLang="zh-CN" sz="2800" b="1" i="1" dirty="0">
                <a:solidFill>
                  <a:srgbClr val="FF0000"/>
                </a:solidFill>
                <a:ea typeface="宋体" charset="-122"/>
              </a:rPr>
              <a:t>Generator:</a:t>
            </a:r>
            <a:r>
              <a:rPr lang="en-US" altLang="zh-CN" sz="2800" b="1" dirty="0">
                <a:solidFill>
                  <a:srgbClr val="FF0000"/>
                </a:solidFill>
                <a:ea typeface="宋体" charset="-122"/>
              </a:rPr>
              <a:t> </a:t>
            </a:r>
            <a:r>
              <a:rPr lang="en-US" altLang="zh-CN" sz="2800" b="1" dirty="0">
                <a:ea typeface="宋体" charset="-122"/>
              </a:rPr>
              <a:t>To generate </a:t>
            </a:r>
            <a:r>
              <a:rPr lang="en-US" altLang="zh-CN" sz="2800" b="1" u="sng" dirty="0">
                <a:solidFill>
                  <a:srgbClr val="FF0000"/>
                </a:solidFill>
                <a:ea typeface="宋体" charset="-122"/>
              </a:rPr>
              <a:t>even</a:t>
            </a:r>
            <a:r>
              <a:rPr lang="en-US" altLang="zh-CN" sz="2800" b="1" dirty="0">
                <a:ea typeface="宋体" charset="-122"/>
              </a:rPr>
              <a:t> parity, the parity bit is taken from the </a:t>
            </a:r>
            <a:r>
              <a:rPr lang="en-US" altLang="zh-CN" sz="2800" b="1" u="sng" dirty="0">
                <a:solidFill>
                  <a:srgbClr val="FF0000"/>
                </a:solidFill>
                <a:ea typeface="宋体" charset="-122"/>
              </a:rPr>
              <a:t>odd</a:t>
            </a:r>
            <a:r>
              <a:rPr lang="en-US" altLang="zh-CN" sz="2800" b="1" dirty="0">
                <a:ea typeface="宋体" charset="-122"/>
              </a:rPr>
              <a:t> parity output. To generate </a:t>
            </a:r>
            <a:r>
              <a:rPr lang="en-US" altLang="zh-CN" sz="2800" b="1" u="sng" dirty="0">
                <a:solidFill>
                  <a:srgbClr val="FF0000"/>
                </a:solidFill>
                <a:ea typeface="宋体" charset="-122"/>
              </a:rPr>
              <a:t>odd</a:t>
            </a:r>
            <a:r>
              <a:rPr lang="en-US" altLang="zh-CN" sz="2800" b="1" dirty="0">
                <a:ea typeface="宋体" charset="-122"/>
              </a:rPr>
              <a:t> parity, the output is taken from the </a:t>
            </a:r>
            <a:r>
              <a:rPr lang="en-US" altLang="zh-CN" sz="2800" b="1" u="sng" dirty="0">
                <a:solidFill>
                  <a:srgbClr val="FF0000"/>
                </a:solidFill>
                <a:ea typeface="宋体" charset="-122"/>
              </a:rPr>
              <a:t>even</a:t>
            </a:r>
            <a:r>
              <a:rPr lang="en-US" altLang="zh-CN" sz="2800" b="1" dirty="0">
                <a:ea typeface="宋体" charset="-122"/>
              </a:rPr>
              <a:t> parity output.</a:t>
            </a:r>
          </a:p>
        </p:txBody>
      </p:sp>
      <p:grpSp>
        <p:nvGrpSpPr>
          <p:cNvPr id="2" name="组合 1">
            <a:extLst>
              <a:ext uri="{FF2B5EF4-FFF2-40B4-BE49-F238E27FC236}">
                <a16:creationId xmlns:a16="http://schemas.microsoft.com/office/drawing/2014/main" id="{28EAEEB2-1B0E-410C-8BA0-9F318222A24E}"/>
              </a:ext>
            </a:extLst>
          </p:cNvPr>
          <p:cNvGrpSpPr/>
          <p:nvPr/>
        </p:nvGrpSpPr>
        <p:grpSpPr>
          <a:xfrm>
            <a:off x="8153400" y="1981200"/>
            <a:ext cx="3626915" cy="4084106"/>
            <a:chOff x="8412685" y="2590800"/>
            <a:chExt cx="3626915" cy="4084106"/>
          </a:xfrm>
        </p:grpSpPr>
        <p:graphicFrame>
          <p:nvGraphicFramePr>
            <p:cNvPr id="56328" name="Object 16"/>
            <p:cNvGraphicFramePr>
              <a:graphicFrameLocks noChangeAspect="1"/>
            </p:cNvGraphicFramePr>
            <p:nvPr>
              <p:extLst>
                <p:ext uri="{D42A27DB-BD31-4B8C-83A1-F6EECF244321}">
                  <p14:modId xmlns:p14="http://schemas.microsoft.com/office/powerpoint/2010/main" val="1340349632"/>
                </p:ext>
              </p:extLst>
            </p:nvPr>
          </p:nvGraphicFramePr>
          <p:xfrm>
            <a:off x="8915400" y="2590800"/>
            <a:ext cx="2850085" cy="3699174"/>
          </p:xfrm>
          <a:graphic>
            <a:graphicData uri="http://schemas.openxmlformats.org/presentationml/2006/ole">
              <mc:AlternateContent xmlns:mc="http://schemas.openxmlformats.org/markup-compatibility/2006">
                <mc:Choice xmlns:v="urn:schemas-microsoft-com:vml" Requires="v">
                  <p:oleObj name="CorelDRAW" r:id="rId3" imgW="1184549" imgH="1727688" progId="">
                    <p:embed/>
                  </p:oleObj>
                </mc:Choice>
                <mc:Fallback>
                  <p:oleObj name="CorelDRAW" r:id="rId3" imgW="1184549" imgH="1727688" progId="">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5400" y="2590800"/>
                          <a:ext cx="2850085" cy="3699174"/>
                        </a:xfrm>
                        <a:prstGeom prst="rect">
                          <a:avLst/>
                        </a:prstGeom>
                        <a:noFill/>
                        <a:ln>
                          <a:noFill/>
                        </a:ln>
                        <a:effectLst/>
                      </p:spPr>
                    </p:pic>
                  </p:oleObj>
                </mc:Fallback>
              </mc:AlternateContent>
            </a:graphicData>
          </a:graphic>
        </p:graphicFrame>
        <p:sp>
          <p:nvSpPr>
            <p:cNvPr id="56329" name="Text Box 17"/>
            <p:cNvSpPr txBox="1">
              <a:spLocks noChangeArrowheads="1"/>
            </p:cNvSpPr>
            <p:nvPr/>
          </p:nvSpPr>
          <p:spPr bwMode="auto">
            <a:xfrm>
              <a:off x="9906000" y="6274796"/>
              <a:ext cx="1425043" cy="400110"/>
            </a:xfrm>
            <a:prstGeom prst="rect">
              <a:avLst/>
            </a:prstGeom>
            <a:noFill/>
            <a:ln w="9525">
              <a:noFill/>
              <a:miter lim="800000"/>
              <a:headEnd/>
              <a:tailEnd/>
            </a:ln>
            <a:effectLst/>
          </p:spPr>
          <p:txBody>
            <a:bodyPr wrap="square">
              <a:spAutoFit/>
            </a:bodyPr>
            <a:lstStyle/>
            <a:p>
              <a:pPr>
                <a:spcBef>
                  <a:spcPct val="50000"/>
                </a:spcBef>
              </a:pPr>
              <a:r>
                <a:rPr lang="en-US" altLang="zh-CN" sz="2000" dirty="0" err="1">
                  <a:ea typeface="宋体" charset="-122"/>
                </a:rPr>
                <a:t>74LS280</a:t>
              </a:r>
              <a:endParaRPr lang="en-US" altLang="zh-CN" sz="2000" dirty="0">
                <a:ea typeface="宋体" charset="-122"/>
              </a:endParaRPr>
            </a:p>
          </p:txBody>
        </p:sp>
        <p:sp>
          <p:nvSpPr>
            <p:cNvPr id="56330" name="Text Box 18"/>
            <p:cNvSpPr txBox="1">
              <a:spLocks noChangeArrowheads="1"/>
            </p:cNvSpPr>
            <p:nvPr/>
          </p:nvSpPr>
          <p:spPr bwMode="auto">
            <a:xfrm>
              <a:off x="8412685" y="2667000"/>
              <a:ext cx="1425043"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ea typeface="宋体" charset="-122"/>
                </a:rPr>
                <a:t>Data inputs</a:t>
              </a:r>
            </a:p>
          </p:txBody>
        </p:sp>
        <p:sp>
          <p:nvSpPr>
            <p:cNvPr id="56331" name="Text Box 19"/>
            <p:cNvSpPr txBox="1">
              <a:spLocks noChangeArrowheads="1"/>
            </p:cNvSpPr>
            <p:nvPr/>
          </p:nvSpPr>
          <p:spPr bwMode="auto">
            <a:xfrm>
              <a:off x="11049000" y="3641862"/>
              <a:ext cx="990600"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latin typeface="Symbol" pitchFamily="18" charset="2"/>
                  <a:ea typeface="宋体" charset="-122"/>
                </a:rPr>
                <a:t>S</a:t>
              </a:r>
              <a:r>
                <a:rPr lang="en-US" altLang="zh-CN" sz="2000" dirty="0">
                  <a:solidFill>
                    <a:srgbClr val="FF0000"/>
                  </a:solidFill>
                  <a:ea typeface="宋体" charset="-122"/>
                </a:rPr>
                <a:t> Even</a:t>
              </a:r>
            </a:p>
          </p:txBody>
        </p:sp>
        <p:sp>
          <p:nvSpPr>
            <p:cNvPr id="56332" name="Text Box 20"/>
            <p:cNvSpPr txBox="1">
              <a:spLocks noChangeArrowheads="1"/>
            </p:cNvSpPr>
            <p:nvPr/>
          </p:nvSpPr>
          <p:spPr bwMode="auto">
            <a:xfrm>
              <a:off x="11049000" y="4680315"/>
              <a:ext cx="990600" cy="400110"/>
            </a:xfrm>
            <a:prstGeom prst="rect">
              <a:avLst/>
            </a:prstGeom>
            <a:noFill/>
            <a:ln w="9525">
              <a:noFill/>
              <a:miter lim="800000"/>
              <a:headEnd/>
              <a:tailEnd/>
            </a:ln>
            <a:effectLst/>
          </p:spPr>
          <p:txBody>
            <a:bodyPr wrap="square">
              <a:spAutoFit/>
            </a:bodyPr>
            <a:lstStyle/>
            <a:p>
              <a:pPr>
                <a:spcBef>
                  <a:spcPct val="50000"/>
                </a:spcBef>
              </a:pPr>
              <a:r>
                <a:rPr lang="en-US" altLang="zh-CN" sz="2000" dirty="0">
                  <a:solidFill>
                    <a:srgbClr val="FF0000"/>
                  </a:solidFill>
                  <a:latin typeface="Symbol" pitchFamily="18" charset="2"/>
                  <a:ea typeface="宋体" charset="-122"/>
                </a:rPr>
                <a:t>S</a:t>
              </a:r>
              <a:r>
                <a:rPr lang="en-US" altLang="zh-CN" sz="2000" dirty="0">
                  <a:solidFill>
                    <a:srgbClr val="FF0000"/>
                  </a:solidFill>
                  <a:ea typeface="宋体" charset="-122"/>
                </a:rPr>
                <a:t> Odd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8430"/>
                                        </p:tgtEl>
                                        <p:attrNameLst>
                                          <p:attrName>style.visibility</p:attrName>
                                        </p:attrNameLst>
                                      </p:cBhvr>
                                      <p:to>
                                        <p:strVal val="visible"/>
                                      </p:to>
                                    </p:set>
                                    <p:anim calcmode="lin" valueType="num">
                                      <p:cBhvr additive="base">
                                        <p:cTn id="7" dur="500" fill="hold"/>
                                        <p:tgtEl>
                                          <p:spTgt spid="188430"/>
                                        </p:tgtEl>
                                        <p:attrNameLst>
                                          <p:attrName>ppt_x</p:attrName>
                                        </p:attrNameLst>
                                      </p:cBhvr>
                                      <p:tavLst>
                                        <p:tav tm="0">
                                          <p:val>
                                            <p:strVal val="0-#ppt_w/2"/>
                                          </p:val>
                                        </p:tav>
                                        <p:tav tm="100000">
                                          <p:val>
                                            <p:strVal val="#ppt_x"/>
                                          </p:val>
                                        </p:tav>
                                      </p:tavLst>
                                    </p:anim>
                                    <p:anim calcmode="lin" valueType="num">
                                      <p:cBhvr additive="base">
                                        <p:cTn id="8" dur="500" fill="hold"/>
                                        <p:tgtEl>
                                          <p:spTgt spid="1884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8431"/>
                                        </p:tgtEl>
                                        <p:attrNameLst>
                                          <p:attrName>style.visibility</p:attrName>
                                        </p:attrNameLst>
                                      </p:cBhvr>
                                      <p:to>
                                        <p:strVal val="visible"/>
                                      </p:to>
                                    </p:set>
                                    <p:anim calcmode="lin" valueType="num">
                                      <p:cBhvr additive="base">
                                        <p:cTn id="13" dur="500" fill="hold"/>
                                        <p:tgtEl>
                                          <p:spTgt spid="188431"/>
                                        </p:tgtEl>
                                        <p:attrNameLst>
                                          <p:attrName>ppt_x</p:attrName>
                                        </p:attrNameLst>
                                      </p:cBhvr>
                                      <p:tavLst>
                                        <p:tav tm="0">
                                          <p:val>
                                            <p:strVal val="0-#ppt_w/2"/>
                                          </p:val>
                                        </p:tav>
                                        <p:tav tm="100000">
                                          <p:val>
                                            <p:strVal val="#ppt_x"/>
                                          </p:val>
                                        </p:tav>
                                      </p:tavLst>
                                    </p:anim>
                                    <p:anim calcmode="lin" valueType="num">
                                      <p:cBhvr additive="base">
                                        <p:cTn id="14" dur="500" fill="hold"/>
                                        <p:tgtEl>
                                          <p:spTgt spid="1884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30" grpId="0" animBg="1"/>
      <p:bldP spid="188431"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9" name="Text Box 5"/>
          <p:cNvSpPr txBox="1">
            <a:spLocks noChangeArrowheads="1"/>
          </p:cNvSpPr>
          <p:nvPr/>
        </p:nvSpPr>
        <p:spPr bwMode="auto">
          <a:xfrm>
            <a:off x="4267200" y="521245"/>
            <a:ext cx="3962400" cy="641350"/>
          </a:xfrm>
          <a:prstGeom prst="rect">
            <a:avLst/>
          </a:prstGeom>
          <a:solidFill>
            <a:srgbClr val="FFFF00"/>
          </a:solidFill>
          <a:ln>
            <a:noFill/>
          </a:ln>
          <a:effectLst/>
        </p:spPr>
        <p:txBody>
          <a:bodyPr>
            <a:spAutoFit/>
          </a:bodyPr>
          <a:lstStyle/>
          <a:p>
            <a:pPr eaLnBrk="1" hangingPunct="1">
              <a:spcBef>
                <a:spcPct val="50000"/>
              </a:spcBef>
              <a:defRPr/>
            </a:pPr>
            <a:r>
              <a:rPr lang="en-US" altLang="zh-CN" sz="3600" dirty="0">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charset="-122"/>
              </a:rPr>
              <a:t>Selected Key Terms</a:t>
            </a:r>
          </a:p>
        </p:txBody>
      </p:sp>
      <p:sp>
        <p:nvSpPr>
          <p:cNvPr id="57349" name="Text Box 16"/>
          <p:cNvSpPr txBox="1">
            <a:spLocks noChangeArrowheads="1"/>
          </p:cNvSpPr>
          <p:nvPr/>
        </p:nvSpPr>
        <p:spPr bwMode="auto">
          <a:xfrm>
            <a:off x="2813050" y="1873250"/>
            <a:ext cx="6553200" cy="519113"/>
          </a:xfrm>
          <a:prstGeom prst="rect">
            <a:avLst/>
          </a:prstGeom>
          <a:noFill/>
          <a:ln w="9525">
            <a:noFill/>
            <a:miter lim="800000"/>
            <a:headEnd/>
            <a:tailEnd/>
          </a:ln>
          <a:effectLst/>
        </p:spPr>
        <p:txBody>
          <a:bodyPr>
            <a:spAutoFit/>
          </a:bodyPr>
          <a:lstStyle/>
          <a:p>
            <a:pPr eaLnBrk="1" hangingPunct="1">
              <a:spcBef>
                <a:spcPct val="50000"/>
              </a:spcBef>
            </a:pPr>
            <a:r>
              <a:rPr lang="en-US" altLang="zh-CN" sz="2800">
                <a:latin typeface="Times" pitchFamily="18" charset="0"/>
                <a:ea typeface="宋体" charset="-122"/>
                <a:cs typeface="Times New Roman" pitchFamily="18" charset="0"/>
              </a:rPr>
              <a:t> </a:t>
            </a:r>
          </a:p>
        </p:txBody>
      </p:sp>
      <p:sp>
        <p:nvSpPr>
          <p:cNvPr id="57350" name="Text Box 17"/>
          <p:cNvSpPr txBox="1">
            <a:spLocks noChangeArrowheads="1"/>
          </p:cNvSpPr>
          <p:nvPr/>
        </p:nvSpPr>
        <p:spPr bwMode="auto">
          <a:xfrm>
            <a:off x="1670050" y="1939925"/>
            <a:ext cx="2057400" cy="4524315"/>
          </a:xfrm>
          <a:prstGeom prst="rect">
            <a:avLst/>
          </a:prstGeom>
          <a:noFill/>
          <a:ln w="9525">
            <a:noFill/>
            <a:miter lim="800000"/>
            <a:headEnd/>
            <a:tailEnd/>
          </a:ln>
          <a:effectLst/>
        </p:spPr>
        <p:txBody>
          <a:bodyPr>
            <a:spAutoFit/>
          </a:bodyPr>
          <a:lstStyle/>
          <a:p>
            <a:pPr algn="r" eaLnBrk="1" hangingPunct="1"/>
            <a:r>
              <a:rPr lang="en-US" altLang="zh-CN" b="1" i="1">
                <a:solidFill>
                  <a:schemeClr val="tx2"/>
                </a:solidFill>
                <a:latin typeface="Times" pitchFamily="18" charset="0"/>
                <a:ea typeface="宋体" charset="-122"/>
                <a:cs typeface="Times New Roman" pitchFamily="18" charset="0"/>
              </a:rPr>
              <a:t>Full-adder  </a:t>
            </a:r>
          </a:p>
          <a:p>
            <a:pPr algn="r" eaLnBrk="1" hangingPunct="1"/>
            <a:endParaRPr lang="en-US" altLang="zh-CN" sz="1200" b="1" i="1">
              <a:solidFill>
                <a:schemeClr val="tx2"/>
              </a:solidFill>
              <a:latin typeface="Times" pitchFamily="18" charset="0"/>
              <a:ea typeface="宋体" charset="-122"/>
              <a:cs typeface="Times New Roman" pitchFamily="18" charset="0"/>
            </a:endParaRPr>
          </a:p>
          <a:p>
            <a:pPr algn="r" eaLnBrk="1" hangingPunct="1"/>
            <a:endParaRPr lang="en-US" altLang="zh-CN" sz="1200" b="1" i="1">
              <a:solidFill>
                <a:schemeClr val="tx2"/>
              </a:solidFill>
              <a:latin typeface="Times" pitchFamily="18" charset="0"/>
              <a:ea typeface="宋体" charset="-122"/>
              <a:cs typeface="Times New Roman" pitchFamily="18" charset="0"/>
            </a:endParaRPr>
          </a:p>
          <a:p>
            <a:pPr algn="r" eaLnBrk="1" hangingPunct="1"/>
            <a:endParaRPr lang="en-US" altLang="zh-CN" sz="1200" b="1" i="1">
              <a:solidFill>
                <a:schemeClr val="tx2"/>
              </a:solidFill>
              <a:latin typeface="Times" pitchFamily="18" charset="0"/>
              <a:ea typeface="宋体" charset="-122"/>
              <a:cs typeface="Times New Roman" pitchFamily="18" charset="0"/>
            </a:endParaRPr>
          </a:p>
          <a:p>
            <a:pPr algn="r" eaLnBrk="1" hangingPunct="1"/>
            <a:r>
              <a:rPr lang="en-US" altLang="zh-CN" b="1" i="1">
                <a:solidFill>
                  <a:schemeClr val="tx2"/>
                </a:solidFill>
                <a:latin typeface="Times" pitchFamily="18" charset="0"/>
                <a:ea typeface="宋体" charset="-122"/>
                <a:cs typeface="Times New Roman" pitchFamily="18" charset="0"/>
              </a:rPr>
              <a:t>Cascading</a:t>
            </a:r>
            <a:endParaRPr lang="en-US" altLang="zh-CN" b="1" i="1">
              <a:solidFill>
                <a:schemeClr val="tx2"/>
              </a:solidFill>
              <a:latin typeface="Wingdings" pitchFamily="2" charset="2"/>
              <a:ea typeface="宋体" charset="-122"/>
              <a:cs typeface="Times New Roman" pitchFamily="18" charset="0"/>
            </a:endParaRPr>
          </a:p>
          <a:p>
            <a:pPr algn="r" eaLnBrk="1" hangingPunct="1"/>
            <a:endParaRPr lang="en-US" altLang="zh-CN" b="1" i="1">
              <a:solidFill>
                <a:schemeClr val="tx2"/>
              </a:solidFill>
              <a:latin typeface="Wingdings" pitchFamily="2" charset="2"/>
              <a:ea typeface="宋体" charset="-122"/>
              <a:cs typeface="Times New Roman" pitchFamily="18" charset="0"/>
            </a:endParaRPr>
          </a:p>
          <a:p>
            <a:pPr algn="r" eaLnBrk="1" hangingPunct="1"/>
            <a:endParaRPr lang="en-US" altLang="zh-CN" sz="1200" b="1" i="1">
              <a:solidFill>
                <a:schemeClr val="tx2"/>
              </a:solidFill>
              <a:latin typeface="Times" pitchFamily="18" charset="0"/>
              <a:ea typeface="宋体" charset="-122"/>
              <a:cs typeface="Times New Roman" pitchFamily="18" charset="0"/>
            </a:endParaRPr>
          </a:p>
          <a:p>
            <a:pPr algn="r" eaLnBrk="1" hangingPunct="1"/>
            <a:r>
              <a:rPr lang="en-US" altLang="zh-CN" b="1" i="1">
                <a:solidFill>
                  <a:schemeClr val="tx2"/>
                </a:solidFill>
                <a:latin typeface="Times" pitchFamily="18" charset="0"/>
                <a:ea typeface="宋体" charset="-122"/>
                <a:cs typeface="Times New Roman" pitchFamily="18" charset="0"/>
              </a:rPr>
              <a:t>Ripple carry</a:t>
            </a:r>
          </a:p>
          <a:p>
            <a:pPr algn="r" eaLnBrk="1" hangingPunct="1"/>
            <a:endParaRPr lang="en-US" altLang="zh-CN" b="1" i="1">
              <a:solidFill>
                <a:schemeClr val="tx2"/>
              </a:solidFill>
              <a:latin typeface="Times" pitchFamily="18" charset="0"/>
              <a:ea typeface="宋体" charset="-122"/>
              <a:cs typeface="Times New Roman" pitchFamily="18" charset="0"/>
            </a:endParaRPr>
          </a:p>
          <a:p>
            <a:pPr algn="r" eaLnBrk="1" hangingPunct="1"/>
            <a:endParaRPr lang="en-US" altLang="zh-CN" b="1" i="1">
              <a:solidFill>
                <a:schemeClr val="tx2"/>
              </a:solidFill>
              <a:latin typeface="Times" pitchFamily="18" charset="0"/>
              <a:ea typeface="宋体" charset="-122"/>
              <a:cs typeface="Times New Roman" pitchFamily="18" charset="0"/>
            </a:endParaRPr>
          </a:p>
          <a:p>
            <a:pPr algn="r" eaLnBrk="1" hangingPunct="1"/>
            <a:endParaRPr lang="en-US" altLang="zh-CN" sz="1200" b="1" i="1">
              <a:solidFill>
                <a:schemeClr val="tx2"/>
              </a:solidFill>
              <a:latin typeface="Times" pitchFamily="18" charset="0"/>
              <a:ea typeface="宋体" charset="-122"/>
              <a:cs typeface="Times New Roman" pitchFamily="18" charset="0"/>
            </a:endParaRPr>
          </a:p>
          <a:p>
            <a:pPr algn="r" eaLnBrk="1" hangingPunct="1"/>
            <a:r>
              <a:rPr lang="en-US" altLang="zh-CN" b="1" i="1">
                <a:solidFill>
                  <a:schemeClr val="tx2"/>
                </a:solidFill>
                <a:latin typeface="Times" pitchFamily="18" charset="0"/>
                <a:ea typeface="宋体" charset="-122"/>
                <a:cs typeface="Times New Roman" pitchFamily="18" charset="0"/>
              </a:rPr>
              <a:t>Look-ahead carry</a:t>
            </a:r>
          </a:p>
          <a:p>
            <a:pPr algn="r" eaLnBrk="1" hangingPunct="1"/>
            <a:endParaRPr lang="en-US" altLang="zh-CN" sz="1200" b="1" i="1">
              <a:solidFill>
                <a:schemeClr val="tx2"/>
              </a:solidFill>
              <a:latin typeface="Times" pitchFamily="18" charset="0"/>
              <a:ea typeface="宋体" charset="-122"/>
              <a:cs typeface="Times New Roman" pitchFamily="18" charset="0"/>
            </a:endParaRPr>
          </a:p>
          <a:p>
            <a:pPr algn="r" eaLnBrk="1" hangingPunct="1"/>
            <a:endParaRPr lang="en-US" altLang="zh-CN" b="1" i="1">
              <a:solidFill>
                <a:schemeClr val="tx2"/>
              </a:solidFill>
              <a:latin typeface="Times" pitchFamily="18" charset="0"/>
              <a:ea typeface="宋体" charset="-122"/>
              <a:cs typeface="Times New Roman" pitchFamily="18" charset="0"/>
            </a:endParaRPr>
          </a:p>
        </p:txBody>
      </p:sp>
      <p:sp>
        <p:nvSpPr>
          <p:cNvPr id="6162" name="Text Box 18"/>
          <p:cNvSpPr txBox="1">
            <a:spLocks noChangeArrowheads="1"/>
          </p:cNvSpPr>
          <p:nvPr/>
        </p:nvSpPr>
        <p:spPr bwMode="auto">
          <a:xfrm>
            <a:off x="3810000" y="1905000"/>
            <a:ext cx="6470650" cy="830997"/>
          </a:xfrm>
          <a:prstGeom prst="rect">
            <a:avLst/>
          </a:prstGeom>
          <a:noFill/>
          <a:ln w="9525">
            <a:noFill/>
            <a:miter lim="800000"/>
            <a:headEnd/>
            <a:tailEnd/>
          </a:ln>
          <a:effectLst/>
        </p:spPr>
        <p:txBody>
          <a:bodyPr>
            <a:spAutoFit/>
          </a:bodyPr>
          <a:lstStyle/>
          <a:p>
            <a:pPr eaLnBrk="1" hangingPunct="1"/>
            <a:r>
              <a:rPr lang="en-US" altLang="zh-CN">
                <a:latin typeface="Times" pitchFamily="18" charset="0"/>
                <a:ea typeface="宋体" charset="-122"/>
                <a:cs typeface="Times New Roman" pitchFamily="18" charset="0"/>
              </a:rPr>
              <a:t>A digital circuit that adds two bits and an input carry bit to produce a sum and an output carry.</a:t>
            </a:r>
          </a:p>
        </p:txBody>
      </p:sp>
      <p:sp>
        <p:nvSpPr>
          <p:cNvPr id="6163" name="Text Box 19"/>
          <p:cNvSpPr txBox="1">
            <a:spLocks noChangeArrowheads="1"/>
          </p:cNvSpPr>
          <p:nvPr/>
        </p:nvSpPr>
        <p:spPr bwMode="auto">
          <a:xfrm>
            <a:off x="3803650" y="2816225"/>
            <a:ext cx="6477000" cy="830997"/>
          </a:xfrm>
          <a:prstGeom prst="rect">
            <a:avLst/>
          </a:prstGeom>
          <a:noFill/>
          <a:ln w="9525">
            <a:noFill/>
            <a:miter lim="800000"/>
            <a:headEnd/>
            <a:tailEnd/>
          </a:ln>
          <a:effectLst/>
        </p:spPr>
        <p:txBody>
          <a:bodyPr>
            <a:spAutoFit/>
          </a:bodyPr>
          <a:lstStyle/>
          <a:p>
            <a:pPr eaLnBrk="1" hangingPunct="1"/>
            <a:r>
              <a:rPr lang="en-US" altLang="zh-CN" dirty="0">
                <a:solidFill>
                  <a:srgbClr val="000000"/>
                </a:solidFill>
                <a:latin typeface="Times" pitchFamily="18" charset="0"/>
                <a:ea typeface="宋体" charset="-122"/>
                <a:cs typeface="Times New Roman" pitchFamily="18" charset="0"/>
              </a:rPr>
              <a:t>Connecting two or more similar devices in a manner that expands the capability of one device.</a:t>
            </a:r>
          </a:p>
        </p:txBody>
      </p:sp>
      <p:sp>
        <p:nvSpPr>
          <p:cNvPr id="6164" name="Text Box 20"/>
          <p:cNvSpPr txBox="1">
            <a:spLocks noChangeArrowheads="1"/>
          </p:cNvSpPr>
          <p:nvPr/>
        </p:nvSpPr>
        <p:spPr bwMode="auto">
          <a:xfrm>
            <a:off x="3803650" y="3746500"/>
            <a:ext cx="6477000" cy="1200329"/>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000000"/>
                </a:solidFill>
                <a:latin typeface="Times" pitchFamily="18" charset="0"/>
                <a:ea typeface="宋体" charset="-122"/>
                <a:cs typeface="Times New Roman" pitchFamily="18" charset="0"/>
              </a:rPr>
              <a:t>A method of binary addition in which the output carry from each adder becomes the input carry of the next higher order adder.</a:t>
            </a:r>
            <a:endParaRPr lang="en-US" altLang="zh-CN" b="1" i="1">
              <a:solidFill>
                <a:srgbClr val="000000"/>
              </a:solidFill>
              <a:latin typeface="Times" pitchFamily="18" charset="0"/>
              <a:ea typeface="宋体" charset="-122"/>
              <a:cs typeface="Times New Roman" pitchFamily="18" charset="0"/>
            </a:endParaRPr>
          </a:p>
        </p:txBody>
      </p:sp>
      <p:sp>
        <p:nvSpPr>
          <p:cNvPr id="6165" name="Text Box 21"/>
          <p:cNvSpPr txBox="1">
            <a:spLocks noChangeArrowheads="1"/>
          </p:cNvSpPr>
          <p:nvPr/>
        </p:nvSpPr>
        <p:spPr bwMode="auto">
          <a:xfrm>
            <a:off x="3803650" y="5010150"/>
            <a:ext cx="6477000" cy="1200329"/>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000000"/>
                </a:solidFill>
                <a:ea typeface="宋体" charset="-122"/>
              </a:rPr>
              <a:t>A method of binary addition whereby carries from the preceding adder stages are anticipated, thus eliminating carry propagation delays. </a:t>
            </a: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62"/>
                                        </p:tgtEl>
                                        <p:attrNameLst>
                                          <p:attrName>style.visibility</p:attrName>
                                        </p:attrNameLst>
                                      </p:cBhvr>
                                      <p:to>
                                        <p:strVal val="visible"/>
                                      </p:to>
                                    </p:set>
                                    <p:anim calcmode="lin" valueType="num">
                                      <p:cBhvr additive="base">
                                        <p:cTn id="7" dur="500" fill="hold"/>
                                        <p:tgtEl>
                                          <p:spTgt spid="6162"/>
                                        </p:tgtEl>
                                        <p:attrNameLst>
                                          <p:attrName>ppt_x</p:attrName>
                                        </p:attrNameLst>
                                      </p:cBhvr>
                                      <p:tavLst>
                                        <p:tav tm="0">
                                          <p:val>
                                            <p:strVal val="1+#ppt_w/2"/>
                                          </p:val>
                                        </p:tav>
                                        <p:tav tm="100000">
                                          <p:val>
                                            <p:strVal val="#ppt_x"/>
                                          </p:val>
                                        </p:tav>
                                      </p:tavLst>
                                    </p:anim>
                                    <p:anim calcmode="lin" valueType="num">
                                      <p:cBhvr additive="base">
                                        <p:cTn id="8" dur="500" fill="hold"/>
                                        <p:tgtEl>
                                          <p:spTgt spid="61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63"/>
                                        </p:tgtEl>
                                        <p:attrNameLst>
                                          <p:attrName>style.visibility</p:attrName>
                                        </p:attrNameLst>
                                      </p:cBhvr>
                                      <p:to>
                                        <p:strVal val="visible"/>
                                      </p:to>
                                    </p:set>
                                    <p:anim calcmode="lin" valueType="num">
                                      <p:cBhvr additive="base">
                                        <p:cTn id="13" dur="500" fill="hold"/>
                                        <p:tgtEl>
                                          <p:spTgt spid="6163"/>
                                        </p:tgtEl>
                                        <p:attrNameLst>
                                          <p:attrName>ppt_x</p:attrName>
                                        </p:attrNameLst>
                                      </p:cBhvr>
                                      <p:tavLst>
                                        <p:tav tm="0">
                                          <p:val>
                                            <p:strVal val="1+#ppt_w/2"/>
                                          </p:val>
                                        </p:tav>
                                        <p:tav tm="100000">
                                          <p:val>
                                            <p:strVal val="#ppt_x"/>
                                          </p:val>
                                        </p:tav>
                                      </p:tavLst>
                                    </p:anim>
                                    <p:anim calcmode="lin" valueType="num">
                                      <p:cBhvr additive="base">
                                        <p:cTn id="14" dur="500" fill="hold"/>
                                        <p:tgtEl>
                                          <p:spTgt spid="61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64"/>
                                        </p:tgtEl>
                                        <p:attrNameLst>
                                          <p:attrName>style.visibility</p:attrName>
                                        </p:attrNameLst>
                                      </p:cBhvr>
                                      <p:to>
                                        <p:strVal val="visible"/>
                                      </p:to>
                                    </p:set>
                                    <p:anim calcmode="lin" valueType="num">
                                      <p:cBhvr additive="base">
                                        <p:cTn id="19" dur="500" fill="hold"/>
                                        <p:tgtEl>
                                          <p:spTgt spid="6164"/>
                                        </p:tgtEl>
                                        <p:attrNameLst>
                                          <p:attrName>ppt_x</p:attrName>
                                        </p:attrNameLst>
                                      </p:cBhvr>
                                      <p:tavLst>
                                        <p:tav tm="0">
                                          <p:val>
                                            <p:strVal val="1+#ppt_w/2"/>
                                          </p:val>
                                        </p:tav>
                                        <p:tav tm="100000">
                                          <p:val>
                                            <p:strVal val="#ppt_x"/>
                                          </p:val>
                                        </p:tav>
                                      </p:tavLst>
                                    </p:anim>
                                    <p:anim calcmode="lin" valueType="num">
                                      <p:cBhvr additive="base">
                                        <p:cTn id="20" dur="500" fill="hold"/>
                                        <p:tgtEl>
                                          <p:spTgt spid="616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65"/>
                                        </p:tgtEl>
                                        <p:attrNameLst>
                                          <p:attrName>style.visibility</p:attrName>
                                        </p:attrNameLst>
                                      </p:cBhvr>
                                      <p:to>
                                        <p:strVal val="visible"/>
                                      </p:to>
                                    </p:set>
                                    <p:anim calcmode="lin" valueType="num">
                                      <p:cBhvr additive="base">
                                        <p:cTn id="25" dur="500" fill="hold"/>
                                        <p:tgtEl>
                                          <p:spTgt spid="6165"/>
                                        </p:tgtEl>
                                        <p:attrNameLst>
                                          <p:attrName>ppt_x</p:attrName>
                                        </p:attrNameLst>
                                      </p:cBhvr>
                                      <p:tavLst>
                                        <p:tav tm="0">
                                          <p:val>
                                            <p:strVal val="1+#ppt_w/2"/>
                                          </p:val>
                                        </p:tav>
                                        <p:tav tm="100000">
                                          <p:val>
                                            <p:strVal val="#ppt_x"/>
                                          </p:val>
                                        </p:tav>
                                      </p:tavLst>
                                    </p:anim>
                                    <p:anim calcmode="lin" valueType="num">
                                      <p:cBhvr additive="base">
                                        <p:cTn id="26" dur="500" fill="hold"/>
                                        <p:tgtEl>
                                          <p:spTgt spid="61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2" grpId="0" autoUpdateAnimBg="0"/>
      <p:bldP spid="6163" grpId="0" autoUpdateAnimBg="0"/>
      <p:bldP spid="6164" grpId="0" autoUpdateAnimBg="0"/>
      <p:bldP spid="6165"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7" name="Text Box 3"/>
          <p:cNvSpPr txBox="1">
            <a:spLocks noChangeArrowheads="1"/>
          </p:cNvSpPr>
          <p:nvPr/>
        </p:nvSpPr>
        <p:spPr bwMode="auto">
          <a:xfrm>
            <a:off x="4114800" y="370933"/>
            <a:ext cx="3962400" cy="641350"/>
          </a:xfrm>
          <a:prstGeom prst="rect">
            <a:avLst/>
          </a:prstGeom>
          <a:solidFill>
            <a:srgbClr val="FFFF00"/>
          </a:solidFill>
          <a:ln>
            <a:noFill/>
          </a:ln>
          <a:effectLst/>
        </p:spPr>
        <p:txBody>
          <a:bodyPr>
            <a:spAutoFit/>
          </a:bodyPr>
          <a:lstStyle/>
          <a:p>
            <a:pPr eaLnBrk="1" hangingPunct="1">
              <a:spcBef>
                <a:spcPct val="50000"/>
              </a:spcBef>
              <a:defRPr/>
            </a:pPr>
            <a:r>
              <a:rPr lang="en-US" altLang="zh-CN" sz="3600">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ea typeface="宋体" charset="-122"/>
              </a:rPr>
              <a:t>Selected Key Terms</a:t>
            </a:r>
          </a:p>
        </p:txBody>
      </p:sp>
      <p:sp>
        <p:nvSpPr>
          <p:cNvPr id="58373" name="Text Box 5"/>
          <p:cNvSpPr txBox="1">
            <a:spLocks noChangeArrowheads="1"/>
          </p:cNvSpPr>
          <p:nvPr/>
        </p:nvSpPr>
        <p:spPr bwMode="auto">
          <a:xfrm>
            <a:off x="2286000" y="1764011"/>
            <a:ext cx="6553200" cy="519113"/>
          </a:xfrm>
          <a:prstGeom prst="rect">
            <a:avLst/>
          </a:prstGeom>
          <a:noFill/>
          <a:ln w="9525">
            <a:noFill/>
            <a:miter lim="800000"/>
            <a:headEnd/>
            <a:tailEnd/>
          </a:ln>
          <a:effectLst/>
        </p:spPr>
        <p:txBody>
          <a:bodyPr>
            <a:spAutoFit/>
          </a:bodyPr>
          <a:lstStyle/>
          <a:p>
            <a:pPr eaLnBrk="1" hangingPunct="1">
              <a:spcBef>
                <a:spcPct val="50000"/>
              </a:spcBef>
            </a:pPr>
            <a:r>
              <a:rPr lang="en-US" altLang="zh-CN" sz="2800">
                <a:latin typeface="Times" pitchFamily="18" charset="0"/>
                <a:ea typeface="宋体" charset="-122"/>
                <a:cs typeface="Times New Roman" pitchFamily="18" charset="0"/>
              </a:rPr>
              <a:t> </a:t>
            </a:r>
          </a:p>
        </p:txBody>
      </p:sp>
      <p:sp>
        <p:nvSpPr>
          <p:cNvPr id="58374" name="Text Box 6"/>
          <p:cNvSpPr txBox="1">
            <a:spLocks noChangeArrowheads="1"/>
          </p:cNvSpPr>
          <p:nvPr/>
        </p:nvSpPr>
        <p:spPr bwMode="auto">
          <a:xfrm>
            <a:off x="990600" y="1830686"/>
            <a:ext cx="1981200" cy="4339650"/>
          </a:xfrm>
          <a:prstGeom prst="rect">
            <a:avLst/>
          </a:prstGeom>
          <a:noFill/>
          <a:ln w="9525">
            <a:noFill/>
            <a:miter lim="800000"/>
            <a:headEnd/>
            <a:tailEnd/>
          </a:ln>
          <a:effectLst/>
        </p:spPr>
        <p:txBody>
          <a:bodyPr>
            <a:spAutoFit/>
          </a:bodyPr>
          <a:lstStyle/>
          <a:p>
            <a:pPr algn="r" eaLnBrk="1" hangingPunct="1"/>
            <a:r>
              <a:rPr lang="en-US" altLang="zh-CN" b="1" i="1" dirty="0">
                <a:solidFill>
                  <a:schemeClr val="tx2"/>
                </a:solidFill>
                <a:latin typeface="Times" pitchFamily="18" charset="0"/>
                <a:ea typeface="宋体" charset="-122"/>
                <a:cs typeface="Times New Roman" pitchFamily="18" charset="0"/>
              </a:rPr>
              <a:t>Decoder  </a:t>
            </a:r>
          </a:p>
          <a:p>
            <a:pPr algn="r" eaLnBrk="1" hangingPunct="1"/>
            <a:endParaRPr lang="en-US" altLang="zh-CN" sz="1200" b="1" i="1" dirty="0">
              <a:solidFill>
                <a:schemeClr val="tx2"/>
              </a:solidFill>
              <a:latin typeface="Times" pitchFamily="18" charset="0"/>
              <a:ea typeface="宋体" charset="-122"/>
              <a:cs typeface="Times New Roman" pitchFamily="18" charset="0"/>
            </a:endParaRPr>
          </a:p>
          <a:p>
            <a:pPr algn="r" eaLnBrk="1" hangingPunct="1"/>
            <a:endParaRPr lang="en-US" altLang="zh-CN" sz="1200" b="1" i="1" dirty="0">
              <a:solidFill>
                <a:schemeClr val="tx2"/>
              </a:solidFill>
              <a:latin typeface="Times" pitchFamily="18" charset="0"/>
              <a:ea typeface="宋体" charset="-122"/>
              <a:cs typeface="Times New Roman" pitchFamily="18" charset="0"/>
            </a:endParaRPr>
          </a:p>
          <a:p>
            <a:pPr algn="r" eaLnBrk="1" hangingPunct="1"/>
            <a:endParaRPr lang="en-US" altLang="zh-CN" sz="1200" b="1" i="1" dirty="0">
              <a:solidFill>
                <a:schemeClr val="tx2"/>
              </a:solidFill>
              <a:latin typeface="Times" pitchFamily="18" charset="0"/>
              <a:ea typeface="宋体" charset="-122"/>
              <a:cs typeface="Times New Roman" pitchFamily="18" charset="0"/>
            </a:endParaRPr>
          </a:p>
          <a:p>
            <a:pPr algn="r" eaLnBrk="1" hangingPunct="1"/>
            <a:r>
              <a:rPr lang="en-US" altLang="zh-CN" b="1" i="1" dirty="0">
                <a:solidFill>
                  <a:schemeClr val="tx2"/>
                </a:solidFill>
                <a:latin typeface="Times" pitchFamily="18" charset="0"/>
                <a:ea typeface="宋体" charset="-122"/>
                <a:cs typeface="Times New Roman" pitchFamily="18" charset="0"/>
              </a:rPr>
              <a:t>Encoder</a:t>
            </a:r>
            <a:endParaRPr lang="en-US" altLang="zh-CN" b="1" i="1" dirty="0">
              <a:solidFill>
                <a:schemeClr val="tx2"/>
              </a:solidFill>
              <a:latin typeface="Wingdings" pitchFamily="2" charset="2"/>
              <a:ea typeface="宋体" charset="-122"/>
              <a:cs typeface="Times New Roman" pitchFamily="18" charset="0"/>
            </a:endParaRPr>
          </a:p>
          <a:p>
            <a:pPr algn="r" eaLnBrk="1" hangingPunct="1"/>
            <a:endParaRPr lang="en-US" altLang="zh-CN" sz="1200" b="1" i="1" dirty="0">
              <a:solidFill>
                <a:schemeClr val="tx2"/>
              </a:solidFill>
              <a:latin typeface="Times" pitchFamily="18" charset="0"/>
              <a:ea typeface="宋体" charset="-122"/>
              <a:cs typeface="Times New Roman" pitchFamily="18" charset="0"/>
            </a:endParaRPr>
          </a:p>
          <a:p>
            <a:pPr algn="r" eaLnBrk="1" hangingPunct="1"/>
            <a:r>
              <a:rPr lang="en-US" altLang="zh-CN" b="1" i="1" dirty="0">
                <a:solidFill>
                  <a:schemeClr val="tx2"/>
                </a:solidFill>
                <a:latin typeface="Times" pitchFamily="18" charset="0"/>
                <a:ea typeface="宋体" charset="-122"/>
                <a:cs typeface="Times New Roman" pitchFamily="18" charset="0"/>
              </a:rPr>
              <a:t>Priority encoder</a:t>
            </a:r>
          </a:p>
          <a:p>
            <a:pPr algn="r" eaLnBrk="1" hangingPunct="1"/>
            <a:endParaRPr lang="en-US" altLang="zh-CN" sz="1200" b="1" i="1" dirty="0">
              <a:solidFill>
                <a:schemeClr val="tx2"/>
              </a:solidFill>
              <a:latin typeface="Times" pitchFamily="18" charset="0"/>
              <a:ea typeface="宋体" charset="-122"/>
              <a:cs typeface="Times New Roman" pitchFamily="18" charset="0"/>
            </a:endParaRPr>
          </a:p>
          <a:p>
            <a:pPr algn="r" eaLnBrk="1" hangingPunct="1"/>
            <a:r>
              <a:rPr lang="en-US" altLang="zh-CN" b="1" i="1" dirty="0">
                <a:solidFill>
                  <a:schemeClr val="tx2"/>
                </a:solidFill>
                <a:latin typeface="Times" pitchFamily="18" charset="0"/>
                <a:ea typeface="宋体" charset="-122"/>
                <a:cs typeface="Times New Roman" pitchFamily="18" charset="0"/>
              </a:rPr>
              <a:t>Multiplexer (MUX)</a:t>
            </a:r>
          </a:p>
          <a:p>
            <a:pPr algn="r" eaLnBrk="1" hangingPunct="1"/>
            <a:endParaRPr lang="en-US" altLang="zh-CN" b="1" i="1" dirty="0">
              <a:solidFill>
                <a:schemeClr val="tx2"/>
              </a:solidFill>
              <a:latin typeface="Times" pitchFamily="18" charset="0"/>
              <a:ea typeface="宋体" charset="-122"/>
              <a:cs typeface="Times New Roman" pitchFamily="18" charset="0"/>
            </a:endParaRPr>
          </a:p>
          <a:p>
            <a:pPr algn="r" eaLnBrk="1" hangingPunct="1"/>
            <a:r>
              <a:rPr lang="en-US" altLang="zh-CN" b="1" i="1" dirty="0">
                <a:solidFill>
                  <a:schemeClr val="tx2"/>
                </a:solidFill>
                <a:latin typeface="Times" pitchFamily="18" charset="0"/>
                <a:ea typeface="宋体" charset="-122"/>
                <a:cs typeface="Times New Roman" pitchFamily="18" charset="0"/>
              </a:rPr>
              <a:t>Demultiplexer (</a:t>
            </a:r>
            <a:r>
              <a:rPr lang="en-US" altLang="zh-CN" b="1" i="1" dirty="0" err="1">
                <a:solidFill>
                  <a:schemeClr val="tx2"/>
                </a:solidFill>
                <a:latin typeface="Times" pitchFamily="18" charset="0"/>
                <a:ea typeface="宋体" charset="-122"/>
                <a:cs typeface="Times New Roman" pitchFamily="18" charset="0"/>
              </a:rPr>
              <a:t>DEMUX</a:t>
            </a:r>
            <a:r>
              <a:rPr lang="en-US" altLang="zh-CN" b="1" i="1" dirty="0">
                <a:solidFill>
                  <a:schemeClr val="tx2"/>
                </a:solidFill>
                <a:latin typeface="Times" pitchFamily="18" charset="0"/>
                <a:ea typeface="宋体" charset="-122"/>
                <a:cs typeface="Times New Roman" pitchFamily="18" charset="0"/>
              </a:rPr>
              <a:t>)</a:t>
            </a:r>
          </a:p>
        </p:txBody>
      </p:sp>
      <p:sp>
        <p:nvSpPr>
          <p:cNvPr id="190471" name="Text Box 7"/>
          <p:cNvSpPr txBox="1">
            <a:spLocks noChangeArrowheads="1"/>
          </p:cNvSpPr>
          <p:nvPr/>
        </p:nvSpPr>
        <p:spPr bwMode="auto">
          <a:xfrm>
            <a:off x="2978150" y="1827511"/>
            <a:ext cx="7917380" cy="830997"/>
          </a:xfrm>
          <a:prstGeom prst="rect">
            <a:avLst/>
          </a:prstGeom>
          <a:noFill/>
          <a:ln w="9525">
            <a:noFill/>
            <a:miter lim="800000"/>
            <a:headEnd/>
            <a:tailEnd/>
          </a:ln>
          <a:effectLst/>
        </p:spPr>
        <p:txBody>
          <a:bodyPr wrap="square">
            <a:spAutoFit/>
          </a:bodyPr>
          <a:lstStyle/>
          <a:p>
            <a:pPr eaLnBrk="1" hangingPunct="1"/>
            <a:r>
              <a:rPr lang="en-US" altLang="zh-CN">
                <a:latin typeface="Times" pitchFamily="18" charset="0"/>
                <a:ea typeface="宋体" charset="-122"/>
                <a:cs typeface="Times New Roman" pitchFamily="18" charset="0"/>
              </a:rPr>
              <a:t>A digital circuit that converts coded information into a familiar or noncoded form.</a:t>
            </a:r>
          </a:p>
        </p:txBody>
      </p:sp>
      <p:sp>
        <p:nvSpPr>
          <p:cNvPr id="190472" name="Text Box 8"/>
          <p:cNvSpPr txBox="1">
            <a:spLocks noChangeArrowheads="1"/>
          </p:cNvSpPr>
          <p:nvPr/>
        </p:nvSpPr>
        <p:spPr bwMode="auto">
          <a:xfrm>
            <a:off x="2971800" y="2738736"/>
            <a:ext cx="7924800" cy="461665"/>
          </a:xfrm>
          <a:prstGeom prst="rect">
            <a:avLst/>
          </a:prstGeom>
          <a:noFill/>
          <a:ln w="9525">
            <a:noFill/>
            <a:miter lim="800000"/>
            <a:headEnd/>
            <a:tailEnd/>
          </a:ln>
          <a:effectLst/>
        </p:spPr>
        <p:txBody>
          <a:bodyPr wrap="square">
            <a:spAutoFit/>
          </a:bodyPr>
          <a:lstStyle/>
          <a:p>
            <a:pPr eaLnBrk="1" hangingPunct="1"/>
            <a:r>
              <a:rPr lang="en-US" altLang="zh-CN" dirty="0">
                <a:ea typeface="宋体" charset="-122"/>
              </a:rPr>
              <a:t>A digital circuit that converts information into a coded form</a:t>
            </a:r>
            <a:r>
              <a:rPr lang="en-US" altLang="zh-CN" dirty="0">
                <a:solidFill>
                  <a:srgbClr val="000000"/>
                </a:solidFill>
                <a:latin typeface="Times" pitchFamily="18" charset="0"/>
                <a:ea typeface="宋体" charset="-122"/>
                <a:cs typeface="Times New Roman" pitchFamily="18" charset="0"/>
              </a:rPr>
              <a:t>.</a:t>
            </a:r>
          </a:p>
        </p:txBody>
      </p:sp>
      <p:sp>
        <p:nvSpPr>
          <p:cNvPr id="190473" name="Text Box 9"/>
          <p:cNvSpPr txBox="1">
            <a:spLocks noChangeArrowheads="1"/>
          </p:cNvSpPr>
          <p:nvPr/>
        </p:nvSpPr>
        <p:spPr bwMode="auto">
          <a:xfrm>
            <a:off x="2978150" y="3265389"/>
            <a:ext cx="7994650" cy="830997"/>
          </a:xfrm>
          <a:prstGeom prst="rect">
            <a:avLst/>
          </a:prstGeom>
          <a:noFill/>
          <a:ln w="9525">
            <a:noFill/>
            <a:miter lim="800000"/>
            <a:headEnd/>
            <a:tailEnd/>
          </a:ln>
          <a:effectLst/>
        </p:spPr>
        <p:txBody>
          <a:bodyPr wrap="square">
            <a:spAutoFit/>
          </a:bodyPr>
          <a:lstStyle/>
          <a:p>
            <a:pPr eaLnBrk="1" hangingPunct="1">
              <a:spcBef>
                <a:spcPct val="50000"/>
              </a:spcBef>
            </a:pPr>
            <a:r>
              <a:rPr lang="en-US" altLang="zh-CN" dirty="0">
                <a:solidFill>
                  <a:srgbClr val="000000"/>
                </a:solidFill>
                <a:latin typeface="Times" pitchFamily="18" charset="0"/>
                <a:ea typeface="宋体" charset="-122"/>
                <a:cs typeface="Times New Roman" pitchFamily="18" charset="0"/>
              </a:rPr>
              <a:t>An encoder in which only the highest value input digit is encoded and any other active input is ignored.</a:t>
            </a:r>
            <a:endParaRPr lang="en-US" altLang="zh-CN" b="1" i="1" dirty="0">
              <a:solidFill>
                <a:srgbClr val="000000"/>
              </a:solidFill>
              <a:latin typeface="Times" pitchFamily="18" charset="0"/>
              <a:ea typeface="宋体" charset="-122"/>
              <a:cs typeface="Times New Roman" pitchFamily="18" charset="0"/>
            </a:endParaRPr>
          </a:p>
        </p:txBody>
      </p:sp>
      <p:sp>
        <p:nvSpPr>
          <p:cNvPr id="190474" name="Text Box 10"/>
          <p:cNvSpPr txBox="1">
            <a:spLocks noChangeArrowheads="1"/>
          </p:cNvSpPr>
          <p:nvPr/>
        </p:nvSpPr>
        <p:spPr bwMode="auto">
          <a:xfrm>
            <a:off x="2978150" y="4179789"/>
            <a:ext cx="7994650" cy="830997"/>
          </a:xfrm>
          <a:prstGeom prst="rect">
            <a:avLst/>
          </a:prstGeom>
          <a:noFill/>
          <a:ln w="9525">
            <a:noFill/>
            <a:miter lim="800000"/>
            <a:headEnd/>
            <a:tailEnd/>
          </a:ln>
          <a:effectLst/>
        </p:spPr>
        <p:txBody>
          <a:bodyPr wrap="square">
            <a:spAutoFit/>
          </a:bodyPr>
          <a:lstStyle/>
          <a:p>
            <a:pPr eaLnBrk="1" hangingPunct="1">
              <a:spcBef>
                <a:spcPct val="50000"/>
              </a:spcBef>
            </a:pPr>
            <a:r>
              <a:rPr lang="en-US" altLang="zh-CN">
                <a:solidFill>
                  <a:srgbClr val="000000"/>
                </a:solidFill>
                <a:ea typeface="宋体" charset="-122"/>
              </a:rPr>
              <a:t>A circuit that switches digital data from several input lines onto a single output line in a specified time sequence. </a:t>
            </a:r>
          </a:p>
        </p:txBody>
      </p:sp>
      <p:sp>
        <p:nvSpPr>
          <p:cNvPr id="190475" name="Text Box 11"/>
          <p:cNvSpPr txBox="1">
            <a:spLocks noChangeArrowheads="1"/>
          </p:cNvSpPr>
          <p:nvPr/>
        </p:nvSpPr>
        <p:spPr bwMode="auto">
          <a:xfrm>
            <a:off x="2978150" y="5334000"/>
            <a:ext cx="7994650" cy="830997"/>
          </a:xfrm>
          <a:prstGeom prst="rect">
            <a:avLst/>
          </a:prstGeom>
          <a:noFill/>
          <a:ln w="9525">
            <a:noFill/>
            <a:miter lim="800000"/>
            <a:headEnd/>
            <a:tailEnd/>
          </a:ln>
          <a:effectLst/>
        </p:spPr>
        <p:txBody>
          <a:bodyPr wrap="square">
            <a:spAutoFit/>
          </a:bodyPr>
          <a:lstStyle/>
          <a:p>
            <a:pPr eaLnBrk="1" hangingPunct="1">
              <a:spcBef>
                <a:spcPct val="50000"/>
              </a:spcBef>
            </a:pPr>
            <a:r>
              <a:rPr lang="en-US" altLang="zh-CN" dirty="0">
                <a:solidFill>
                  <a:srgbClr val="000000"/>
                </a:solidFill>
                <a:ea typeface="宋体" charset="-122"/>
              </a:rPr>
              <a:t>A circuit that switches digital data from one input line onto a several output lines in a specified time sequence.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0471"/>
                                        </p:tgtEl>
                                        <p:attrNameLst>
                                          <p:attrName>style.visibility</p:attrName>
                                        </p:attrNameLst>
                                      </p:cBhvr>
                                      <p:to>
                                        <p:strVal val="visible"/>
                                      </p:to>
                                    </p:set>
                                    <p:anim calcmode="lin" valueType="num">
                                      <p:cBhvr additive="base">
                                        <p:cTn id="7" dur="500" fill="hold"/>
                                        <p:tgtEl>
                                          <p:spTgt spid="190471"/>
                                        </p:tgtEl>
                                        <p:attrNameLst>
                                          <p:attrName>ppt_x</p:attrName>
                                        </p:attrNameLst>
                                      </p:cBhvr>
                                      <p:tavLst>
                                        <p:tav tm="0">
                                          <p:val>
                                            <p:strVal val="1+#ppt_w/2"/>
                                          </p:val>
                                        </p:tav>
                                        <p:tav tm="100000">
                                          <p:val>
                                            <p:strVal val="#ppt_x"/>
                                          </p:val>
                                        </p:tav>
                                      </p:tavLst>
                                    </p:anim>
                                    <p:anim calcmode="lin" valueType="num">
                                      <p:cBhvr additive="base">
                                        <p:cTn id="8" dur="500" fill="hold"/>
                                        <p:tgtEl>
                                          <p:spTgt spid="1904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0472"/>
                                        </p:tgtEl>
                                        <p:attrNameLst>
                                          <p:attrName>style.visibility</p:attrName>
                                        </p:attrNameLst>
                                      </p:cBhvr>
                                      <p:to>
                                        <p:strVal val="visible"/>
                                      </p:to>
                                    </p:set>
                                    <p:anim calcmode="lin" valueType="num">
                                      <p:cBhvr additive="base">
                                        <p:cTn id="13" dur="500" fill="hold"/>
                                        <p:tgtEl>
                                          <p:spTgt spid="190472"/>
                                        </p:tgtEl>
                                        <p:attrNameLst>
                                          <p:attrName>ppt_x</p:attrName>
                                        </p:attrNameLst>
                                      </p:cBhvr>
                                      <p:tavLst>
                                        <p:tav tm="0">
                                          <p:val>
                                            <p:strVal val="1+#ppt_w/2"/>
                                          </p:val>
                                        </p:tav>
                                        <p:tav tm="100000">
                                          <p:val>
                                            <p:strVal val="#ppt_x"/>
                                          </p:val>
                                        </p:tav>
                                      </p:tavLst>
                                    </p:anim>
                                    <p:anim calcmode="lin" valueType="num">
                                      <p:cBhvr additive="base">
                                        <p:cTn id="14" dur="500" fill="hold"/>
                                        <p:tgtEl>
                                          <p:spTgt spid="19047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0473"/>
                                        </p:tgtEl>
                                        <p:attrNameLst>
                                          <p:attrName>style.visibility</p:attrName>
                                        </p:attrNameLst>
                                      </p:cBhvr>
                                      <p:to>
                                        <p:strVal val="visible"/>
                                      </p:to>
                                    </p:set>
                                    <p:anim calcmode="lin" valueType="num">
                                      <p:cBhvr additive="base">
                                        <p:cTn id="19" dur="500" fill="hold"/>
                                        <p:tgtEl>
                                          <p:spTgt spid="190473"/>
                                        </p:tgtEl>
                                        <p:attrNameLst>
                                          <p:attrName>ppt_x</p:attrName>
                                        </p:attrNameLst>
                                      </p:cBhvr>
                                      <p:tavLst>
                                        <p:tav tm="0">
                                          <p:val>
                                            <p:strVal val="1+#ppt_w/2"/>
                                          </p:val>
                                        </p:tav>
                                        <p:tav tm="100000">
                                          <p:val>
                                            <p:strVal val="#ppt_x"/>
                                          </p:val>
                                        </p:tav>
                                      </p:tavLst>
                                    </p:anim>
                                    <p:anim calcmode="lin" valueType="num">
                                      <p:cBhvr additive="base">
                                        <p:cTn id="20" dur="500" fill="hold"/>
                                        <p:tgtEl>
                                          <p:spTgt spid="19047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0474"/>
                                        </p:tgtEl>
                                        <p:attrNameLst>
                                          <p:attrName>style.visibility</p:attrName>
                                        </p:attrNameLst>
                                      </p:cBhvr>
                                      <p:to>
                                        <p:strVal val="visible"/>
                                      </p:to>
                                    </p:set>
                                    <p:anim calcmode="lin" valueType="num">
                                      <p:cBhvr additive="base">
                                        <p:cTn id="25" dur="500" fill="hold"/>
                                        <p:tgtEl>
                                          <p:spTgt spid="190474"/>
                                        </p:tgtEl>
                                        <p:attrNameLst>
                                          <p:attrName>ppt_x</p:attrName>
                                        </p:attrNameLst>
                                      </p:cBhvr>
                                      <p:tavLst>
                                        <p:tav tm="0">
                                          <p:val>
                                            <p:strVal val="1+#ppt_w/2"/>
                                          </p:val>
                                        </p:tav>
                                        <p:tav tm="100000">
                                          <p:val>
                                            <p:strVal val="#ppt_x"/>
                                          </p:val>
                                        </p:tav>
                                      </p:tavLst>
                                    </p:anim>
                                    <p:anim calcmode="lin" valueType="num">
                                      <p:cBhvr additive="base">
                                        <p:cTn id="26" dur="500" fill="hold"/>
                                        <p:tgtEl>
                                          <p:spTgt spid="19047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90475"/>
                                        </p:tgtEl>
                                        <p:attrNameLst>
                                          <p:attrName>style.visibility</p:attrName>
                                        </p:attrNameLst>
                                      </p:cBhvr>
                                      <p:to>
                                        <p:strVal val="visible"/>
                                      </p:to>
                                    </p:set>
                                    <p:anim calcmode="lin" valueType="num">
                                      <p:cBhvr additive="base">
                                        <p:cTn id="31" dur="500" fill="hold"/>
                                        <p:tgtEl>
                                          <p:spTgt spid="190475"/>
                                        </p:tgtEl>
                                        <p:attrNameLst>
                                          <p:attrName>ppt_x</p:attrName>
                                        </p:attrNameLst>
                                      </p:cBhvr>
                                      <p:tavLst>
                                        <p:tav tm="0">
                                          <p:val>
                                            <p:strVal val="1+#ppt_w/2"/>
                                          </p:val>
                                        </p:tav>
                                        <p:tav tm="100000">
                                          <p:val>
                                            <p:strVal val="#ppt_x"/>
                                          </p:val>
                                        </p:tav>
                                      </p:tavLst>
                                    </p:anim>
                                    <p:anim calcmode="lin" valueType="num">
                                      <p:cBhvr additive="base">
                                        <p:cTn id="32" dur="500" fill="hold"/>
                                        <p:tgtEl>
                                          <p:spTgt spid="1904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1" grpId="0" autoUpdateAnimBg="0"/>
      <p:bldP spid="190472" grpId="0" autoUpdateAnimBg="0"/>
      <p:bldP spid="190473" grpId="0" autoUpdateAnimBg="0"/>
      <p:bldP spid="190474" grpId="0" autoUpdateAnimBg="0"/>
      <p:bldP spid="190475"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524000" y="0"/>
            <a:ext cx="9144000" cy="68580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59395" name="Rectangle 29"/>
          <p:cNvSpPr>
            <a:spLocks noChangeArrowheads="1"/>
          </p:cNvSpPr>
          <p:nvPr/>
        </p:nvSpPr>
        <p:spPr bwMode="auto">
          <a:xfrm>
            <a:off x="5867400" y="2971800"/>
            <a:ext cx="4343400" cy="2514600"/>
          </a:xfrm>
          <a:prstGeom prst="rect">
            <a:avLst/>
          </a:prstGeom>
          <a:solidFill>
            <a:srgbClr val="FFFFFF"/>
          </a:solidFill>
          <a:ln w="9525">
            <a:solidFill>
              <a:schemeClr val="tx1"/>
            </a:solidFill>
            <a:miter lim="800000"/>
            <a:headEnd/>
            <a:tailEnd/>
          </a:ln>
          <a:effectLst/>
        </p:spPr>
        <p:txBody>
          <a:bodyPr wrap="none" anchor="ctr"/>
          <a:lstStyle/>
          <a:p>
            <a:endParaRPr lang="zh-CN" altLang="en-US">
              <a:ea typeface="宋体" charset="-122"/>
            </a:endParaRPr>
          </a:p>
        </p:txBody>
      </p:sp>
      <p:sp>
        <p:nvSpPr>
          <p:cNvPr id="59396" name="Text Box 3"/>
          <p:cNvSpPr txBox="1">
            <a:spLocks noChangeArrowheads="1"/>
          </p:cNvSpPr>
          <p:nvPr/>
        </p:nvSpPr>
        <p:spPr bwMode="auto">
          <a:xfrm>
            <a:off x="2133600" y="1752600"/>
            <a:ext cx="7848600" cy="3046988"/>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1. For the full-adder shown, assume the input bits are as shown with</a:t>
            </a:r>
            <a:r>
              <a:rPr lang="en-US" altLang="zh-CN">
                <a:ea typeface="宋体" charset="-122"/>
              </a:rPr>
              <a:t> </a:t>
            </a:r>
            <a:r>
              <a:rPr lang="en-US" altLang="zh-CN" i="1">
                <a:solidFill>
                  <a:schemeClr val="tx2"/>
                </a:solidFill>
                <a:ea typeface="宋体" charset="-122"/>
              </a:rPr>
              <a:t>A</a:t>
            </a:r>
            <a:r>
              <a:rPr lang="en-US" altLang="zh-CN">
                <a:solidFill>
                  <a:schemeClr val="tx2"/>
                </a:solidFill>
                <a:ea typeface="宋体" charset="-122"/>
              </a:rPr>
              <a:t> = 0, </a:t>
            </a:r>
            <a:r>
              <a:rPr lang="en-US" altLang="zh-CN" i="1">
                <a:solidFill>
                  <a:schemeClr val="tx2"/>
                </a:solidFill>
                <a:ea typeface="宋体" charset="-122"/>
              </a:rPr>
              <a:t>B</a:t>
            </a:r>
            <a:r>
              <a:rPr lang="en-US" altLang="zh-CN">
                <a:solidFill>
                  <a:schemeClr val="tx2"/>
                </a:solidFill>
                <a:ea typeface="宋体" charset="-122"/>
              </a:rPr>
              <a:t> = 0, </a:t>
            </a:r>
            <a:r>
              <a:rPr lang="en-US" altLang="zh-CN" i="1">
                <a:solidFill>
                  <a:schemeClr val="tx2"/>
                </a:solidFill>
                <a:ea typeface="宋体" charset="-122"/>
              </a:rPr>
              <a:t>C</a:t>
            </a:r>
            <a:r>
              <a:rPr lang="en-US" altLang="zh-CN" baseline="-25000">
                <a:solidFill>
                  <a:schemeClr val="tx2"/>
                </a:solidFill>
                <a:ea typeface="宋体" charset="-122"/>
              </a:rPr>
              <a:t>in</a:t>
            </a:r>
            <a:r>
              <a:rPr lang="en-US" altLang="zh-CN">
                <a:solidFill>
                  <a:schemeClr val="tx2"/>
                </a:solidFill>
                <a:ea typeface="宋体" charset="-122"/>
              </a:rPr>
              <a:t> = 1. The </a:t>
            </a:r>
            <a:r>
              <a:rPr lang="en-US" altLang="zh-CN">
                <a:solidFill>
                  <a:srgbClr val="FF0000"/>
                </a:solidFill>
                <a:ea typeface="宋体" charset="-122"/>
              </a:rPr>
              <a:t>Sum</a:t>
            </a:r>
            <a:r>
              <a:rPr lang="en-US" altLang="zh-CN">
                <a:solidFill>
                  <a:schemeClr val="tx2"/>
                </a:solidFill>
                <a:ea typeface="宋体" charset="-122"/>
              </a:rPr>
              <a:t> and </a:t>
            </a:r>
            <a:r>
              <a:rPr lang="en-US" altLang="zh-CN" i="1">
                <a:solidFill>
                  <a:srgbClr val="FF0000"/>
                </a:solidFill>
                <a:ea typeface="宋体" charset="-122"/>
              </a:rPr>
              <a:t>C</a:t>
            </a:r>
            <a:r>
              <a:rPr lang="en-US" altLang="zh-CN" baseline="-25000">
                <a:solidFill>
                  <a:srgbClr val="FF0000"/>
                </a:solidFill>
                <a:ea typeface="宋体" charset="-122"/>
              </a:rPr>
              <a:t>out</a:t>
            </a:r>
            <a:r>
              <a:rPr lang="en-US" altLang="zh-CN">
                <a:solidFill>
                  <a:schemeClr val="tx2"/>
                </a:solidFill>
                <a:ea typeface="宋体" charset="-122"/>
              </a:rPr>
              <a:t> will be</a:t>
            </a:r>
          </a:p>
          <a:p>
            <a:pPr eaLnBrk="1" hangingPunct="1">
              <a:spcBef>
                <a:spcPct val="50000"/>
              </a:spcBef>
            </a:pPr>
            <a:r>
              <a:rPr lang="en-US" altLang="zh-CN">
                <a:solidFill>
                  <a:schemeClr val="tx2"/>
                </a:solidFill>
                <a:ea typeface="宋体" charset="-122"/>
              </a:rPr>
              <a:t>	a. Sum = 0 </a:t>
            </a:r>
            <a:r>
              <a:rPr lang="en-US" altLang="zh-CN" i="1">
                <a:solidFill>
                  <a:schemeClr val="tx2"/>
                </a:solidFill>
                <a:ea typeface="宋体" charset="-122"/>
              </a:rPr>
              <a:t>C</a:t>
            </a:r>
            <a:r>
              <a:rPr lang="en-US" altLang="zh-CN" baseline="-25000">
                <a:solidFill>
                  <a:schemeClr val="tx2"/>
                </a:solidFill>
                <a:ea typeface="宋体" charset="-122"/>
              </a:rPr>
              <a:t>out</a:t>
            </a:r>
            <a:r>
              <a:rPr lang="en-US" altLang="zh-CN">
                <a:solidFill>
                  <a:schemeClr val="tx2"/>
                </a:solidFill>
                <a:ea typeface="宋体" charset="-122"/>
              </a:rPr>
              <a:t> = 0</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Sum = 0 </a:t>
            </a:r>
            <a:r>
              <a:rPr lang="en-US" altLang="zh-CN" i="1">
                <a:solidFill>
                  <a:schemeClr val="tx2"/>
                </a:solidFill>
                <a:ea typeface="宋体" charset="-122"/>
              </a:rPr>
              <a:t>C</a:t>
            </a:r>
            <a:r>
              <a:rPr lang="en-US" altLang="zh-CN" baseline="-25000">
                <a:solidFill>
                  <a:schemeClr val="tx2"/>
                </a:solidFill>
                <a:ea typeface="宋体" charset="-122"/>
              </a:rPr>
              <a:t>out</a:t>
            </a:r>
            <a:r>
              <a:rPr lang="en-US" altLang="zh-CN">
                <a:solidFill>
                  <a:schemeClr val="tx2"/>
                </a:solidFill>
                <a:ea typeface="宋体" charset="-122"/>
              </a:rPr>
              <a:t> = 1</a:t>
            </a:r>
          </a:p>
          <a:p>
            <a:pPr eaLnBrk="1" hangingPunct="1">
              <a:spcBef>
                <a:spcPct val="50000"/>
              </a:spcBef>
            </a:pPr>
            <a:r>
              <a:rPr lang="en-US" altLang="zh-CN">
                <a:solidFill>
                  <a:schemeClr val="tx2"/>
                </a:solidFill>
                <a:ea typeface="宋体" charset="-122"/>
              </a:rPr>
              <a:t>	c. Sum = 1 </a:t>
            </a:r>
            <a:r>
              <a:rPr lang="en-US" altLang="zh-CN" i="1">
                <a:solidFill>
                  <a:schemeClr val="tx2"/>
                </a:solidFill>
                <a:ea typeface="宋体" charset="-122"/>
              </a:rPr>
              <a:t>C</a:t>
            </a:r>
            <a:r>
              <a:rPr lang="en-US" altLang="zh-CN" baseline="-25000">
                <a:solidFill>
                  <a:schemeClr val="tx2"/>
                </a:solidFill>
                <a:ea typeface="宋体" charset="-122"/>
              </a:rPr>
              <a:t>out</a:t>
            </a:r>
            <a:r>
              <a:rPr lang="en-US" altLang="zh-CN">
                <a:solidFill>
                  <a:schemeClr val="tx2"/>
                </a:solidFill>
                <a:ea typeface="宋体" charset="-122"/>
              </a:rPr>
              <a:t> = 0</a:t>
            </a:r>
            <a:r>
              <a:rPr lang="en-US" altLang="zh-CN">
                <a:ea typeface="宋体" charset="-122"/>
              </a:rPr>
              <a:t> </a:t>
            </a:r>
          </a:p>
          <a:p>
            <a:pPr eaLnBrk="1" hangingPunct="1">
              <a:spcBef>
                <a:spcPct val="50000"/>
              </a:spcBef>
            </a:pPr>
            <a:r>
              <a:rPr lang="en-US" altLang="zh-CN">
                <a:solidFill>
                  <a:schemeClr val="tx2"/>
                </a:solidFill>
                <a:ea typeface="宋体" charset="-122"/>
              </a:rPr>
              <a:t>	d. Sum = 1 </a:t>
            </a:r>
            <a:r>
              <a:rPr lang="en-US" altLang="zh-CN" i="1">
                <a:solidFill>
                  <a:schemeClr val="tx2"/>
                </a:solidFill>
                <a:ea typeface="宋体" charset="-122"/>
              </a:rPr>
              <a:t>C</a:t>
            </a:r>
            <a:r>
              <a:rPr lang="en-US" altLang="zh-CN" baseline="-25000">
                <a:solidFill>
                  <a:schemeClr val="tx2"/>
                </a:solidFill>
                <a:ea typeface="宋体" charset="-122"/>
              </a:rPr>
              <a:t>out</a:t>
            </a:r>
            <a:r>
              <a:rPr lang="en-US" altLang="zh-CN">
                <a:solidFill>
                  <a:schemeClr val="tx2"/>
                </a:solidFill>
                <a:ea typeface="宋体" charset="-122"/>
              </a:rPr>
              <a:t> = 1</a:t>
            </a:r>
          </a:p>
        </p:txBody>
      </p:sp>
      <p:sp>
        <p:nvSpPr>
          <p:cNvPr id="59398"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grpSp>
        <p:nvGrpSpPr>
          <p:cNvPr id="59399" name="Group 6"/>
          <p:cNvGrpSpPr>
            <a:grpSpLocks/>
          </p:cNvGrpSpPr>
          <p:nvPr/>
        </p:nvGrpSpPr>
        <p:grpSpPr bwMode="auto">
          <a:xfrm>
            <a:off x="6172200" y="3143250"/>
            <a:ext cx="3581400" cy="2190750"/>
            <a:chOff x="1028" y="2496"/>
            <a:chExt cx="2256" cy="1380"/>
          </a:xfrm>
        </p:grpSpPr>
        <p:graphicFrame>
          <p:nvGraphicFramePr>
            <p:cNvPr id="59405" name="Object 7"/>
            <p:cNvGraphicFramePr>
              <a:graphicFrameLocks noChangeAspect="1"/>
            </p:cNvGraphicFramePr>
            <p:nvPr/>
          </p:nvGraphicFramePr>
          <p:xfrm>
            <a:off x="1028" y="2496"/>
            <a:ext cx="2256" cy="1380"/>
          </p:xfrm>
          <a:graphic>
            <a:graphicData uri="http://schemas.openxmlformats.org/presentationml/2006/ole">
              <mc:AlternateContent xmlns:mc="http://schemas.openxmlformats.org/markup-compatibility/2006">
                <mc:Choice xmlns:v="urn:schemas-microsoft-com:vml" Requires="v">
                  <p:oleObj name="CorelDRAW" r:id="rId4" imgW="2134242" imgH="1305357" progId="">
                    <p:embed/>
                  </p:oleObj>
                </mc:Choice>
                <mc:Fallback>
                  <p:oleObj name="CorelDRAW" r:id="rId4" imgW="2134242" imgH="1305357"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 y="2496"/>
                          <a:ext cx="2256" cy="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06" name="Text Box 8"/>
            <p:cNvSpPr txBox="1">
              <a:spLocks noChangeArrowheads="1"/>
            </p:cNvSpPr>
            <p:nvPr/>
          </p:nvSpPr>
          <p:spPr bwMode="auto">
            <a:xfrm>
              <a:off x="1228" y="2592"/>
              <a:ext cx="192" cy="212"/>
            </a:xfrm>
            <a:prstGeom prst="rect">
              <a:avLst/>
            </a:prstGeom>
            <a:noFill/>
            <a:ln w="9525">
              <a:noFill/>
              <a:miter lim="800000"/>
              <a:headEnd/>
              <a:tailEnd/>
            </a:ln>
            <a:effectLst/>
          </p:spPr>
          <p:txBody>
            <a:bodyPr>
              <a:spAutoFit/>
            </a:bodyPr>
            <a:lstStyle/>
            <a:p>
              <a:pPr>
                <a:spcBef>
                  <a:spcPct val="50000"/>
                </a:spcBef>
              </a:pPr>
              <a:r>
                <a:rPr lang="en-US" altLang="zh-CN" sz="1600" i="1">
                  <a:latin typeface="Arial" charset="0"/>
                  <a:ea typeface="宋体" charset="-122"/>
                </a:rPr>
                <a:t>A</a:t>
              </a:r>
            </a:p>
          </p:txBody>
        </p:sp>
        <p:sp>
          <p:nvSpPr>
            <p:cNvPr id="59407" name="Text Box 9"/>
            <p:cNvSpPr txBox="1">
              <a:spLocks noChangeArrowheads="1"/>
            </p:cNvSpPr>
            <p:nvPr/>
          </p:nvSpPr>
          <p:spPr bwMode="auto">
            <a:xfrm>
              <a:off x="1228" y="2956"/>
              <a:ext cx="192" cy="212"/>
            </a:xfrm>
            <a:prstGeom prst="rect">
              <a:avLst/>
            </a:prstGeom>
            <a:noFill/>
            <a:ln w="9525">
              <a:noFill/>
              <a:miter lim="800000"/>
              <a:headEnd/>
              <a:tailEnd/>
            </a:ln>
            <a:effectLst/>
          </p:spPr>
          <p:txBody>
            <a:bodyPr>
              <a:spAutoFit/>
            </a:bodyPr>
            <a:lstStyle/>
            <a:p>
              <a:pPr>
                <a:spcBef>
                  <a:spcPct val="50000"/>
                </a:spcBef>
              </a:pPr>
              <a:r>
                <a:rPr lang="en-US" altLang="zh-CN" sz="1600" i="1">
                  <a:latin typeface="Arial" charset="0"/>
                  <a:ea typeface="宋体" charset="-122"/>
                </a:rPr>
                <a:t>B</a:t>
              </a:r>
            </a:p>
          </p:txBody>
        </p:sp>
        <p:sp>
          <p:nvSpPr>
            <p:cNvPr id="59408" name="Text Box 10"/>
            <p:cNvSpPr txBox="1">
              <a:spLocks noChangeArrowheads="1"/>
            </p:cNvSpPr>
            <p:nvPr/>
          </p:nvSpPr>
          <p:spPr bwMode="auto">
            <a:xfrm>
              <a:off x="1392" y="2496"/>
              <a:ext cx="240" cy="212"/>
            </a:xfrm>
            <a:prstGeom prst="rect">
              <a:avLst/>
            </a:prstGeom>
            <a:noFill/>
            <a:ln w="9525">
              <a:noFill/>
              <a:miter lim="800000"/>
              <a:headEnd/>
              <a:tailEnd/>
            </a:ln>
            <a:effectLst/>
          </p:spPr>
          <p:txBody>
            <a:bodyPr>
              <a:spAutoFit/>
            </a:bodyPr>
            <a:lstStyle/>
            <a:p>
              <a:pPr>
                <a:spcBef>
                  <a:spcPct val="50000"/>
                </a:spcBef>
              </a:pPr>
              <a:r>
                <a:rPr lang="en-US" altLang="zh-CN" sz="1600">
                  <a:latin typeface="Symbol" pitchFamily="18" charset="2"/>
                  <a:ea typeface="宋体" charset="-122"/>
                </a:rPr>
                <a:t>S</a:t>
              </a:r>
            </a:p>
          </p:txBody>
        </p:sp>
        <p:sp>
          <p:nvSpPr>
            <p:cNvPr id="59409" name="Text Box 11"/>
            <p:cNvSpPr txBox="1">
              <a:spLocks noChangeArrowheads="1"/>
            </p:cNvSpPr>
            <p:nvPr/>
          </p:nvSpPr>
          <p:spPr bwMode="auto">
            <a:xfrm>
              <a:off x="1468" y="2956"/>
              <a:ext cx="432" cy="212"/>
            </a:xfrm>
            <a:prstGeom prst="rect">
              <a:avLst/>
            </a:prstGeom>
            <a:noFill/>
            <a:ln w="9525">
              <a:noFill/>
              <a:miter lim="800000"/>
              <a:headEnd/>
              <a:tailEnd/>
            </a:ln>
            <a:effectLst/>
          </p:spPr>
          <p:txBody>
            <a:bodyPr>
              <a:spAutoFit/>
            </a:bodyPr>
            <a:lstStyle/>
            <a:p>
              <a:pPr>
                <a:spcBef>
                  <a:spcPct val="50000"/>
                </a:spcBef>
              </a:pPr>
              <a:r>
                <a:rPr lang="en-US" altLang="zh-CN" sz="1600" i="1">
                  <a:latin typeface="Arial" charset="0"/>
                  <a:ea typeface="宋体" charset="-122"/>
                </a:rPr>
                <a:t>C</a:t>
              </a:r>
              <a:r>
                <a:rPr lang="en-US" altLang="zh-CN" sz="1600" baseline="-25000">
                  <a:latin typeface="Arial" charset="0"/>
                  <a:ea typeface="宋体" charset="-122"/>
                </a:rPr>
                <a:t>out</a:t>
              </a:r>
            </a:p>
          </p:txBody>
        </p:sp>
        <p:sp>
          <p:nvSpPr>
            <p:cNvPr id="59410" name="Text Box 12"/>
            <p:cNvSpPr txBox="1">
              <a:spLocks noChangeArrowheads="1"/>
            </p:cNvSpPr>
            <p:nvPr/>
          </p:nvSpPr>
          <p:spPr bwMode="auto">
            <a:xfrm>
              <a:off x="1564" y="2572"/>
              <a:ext cx="240" cy="212"/>
            </a:xfrm>
            <a:prstGeom prst="rect">
              <a:avLst/>
            </a:prstGeom>
            <a:noFill/>
            <a:ln w="9525">
              <a:noFill/>
              <a:miter lim="800000"/>
              <a:headEnd/>
              <a:tailEnd/>
            </a:ln>
            <a:effectLst/>
          </p:spPr>
          <p:txBody>
            <a:bodyPr>
              <a:spAutoFit/>
            </a:bodyPr>
            <a:lstStyle/>
            <a:p>
              <a:pPr>
                <a:spcBef>
                  <a:spcPct val="50000"/>
                </a:spcBef>
              </a:pPr>
              <a:r>
                <a:rPr lang="en-US" altLang="zh-CN" sz="1600">
                  <a:latin typeface="Symbol" pitchFamily="18" charset="2"/>
                  <a:ea typeface="宋体" charset="-122"/>
                </a:rPr>
                <a:t>S</a:t>
              </a:r>
            </a:p>
          </p:txBody>
        </p:sp>
        <p:grpSp>
          <p:nvGrpSpPr>
            <p:cNvPr id="59411" name="Group 13"/>
            <p:cNvGrpSpPr>
              <a:grpSpLocks/>
            </p:cNvGrpSpPr>
            <p:nvPr/>
          </p:nvGrpSpPr>
          <p:grpSpPr bwMode="auto">
            <a:xfrm>
              <a:off x="2072" y="2496"/>
              <a:ext cx="672" cy="672"/>
              <a:chOff x="2112" y="2496"/>
              <a:chExt cx="672" cy="672"/>
            </a:xfrm>
          </p:grpSpPr>
          <p:sp>
            <p:nvSpPr>
              <p:cNvPr id="59412" name="Text Box 14"/>
              <p:cNvSpPr txBox="1">
                <a:spLocks noChangeArrowheads="1"/>
              </p:cNvSpPr>
              <p:nvPr/>
            </p:nvSpPr>
            <p:spPr bwMode="auto">
              <a:xfrm>
                <a:off x="2112" y="2592"/>
                <a:ext cx="192" cy="212"/>
              </a:xfrm>
              <a:prstGeom prst="rect">
                <a:avLst/>
              </a:prstGeom>
              <a:noFill/>
              <a:ln w="9525">
                <a:noFill/>
                <a:miter lim="800000"/>
                <a:headEnd/>
                <a:tailEnd/>
              </a:ln>
              <a:effectLst/>
            </p:spPr>
            <p:txBody>
              <a:bodyPr>
                <a:spAutoFit/>
              </a:bodyPr>
              <a:lstStyle/>
              <a:p>
                <a:pPr>
                  <a:spcBef>
                    <a:spcPct val="50000"/>
                  </a:spcBef>
                </a:pPr>
                <a:r>
                  <a:rPr lang="en-US" altLang="zh-CN" sz="1600" i="1">
                    <a:latin typeface="Arial" charset="0"/>
                    <a:ea typeface="宋体" charset="-122"/>
                  </a:rPr>
                  <a:t>A</a:t>
                </a:r>
              </a:p>
            </p:txBody>
          </p:sp>
          <p:sp>
            <p:nvSpPr>
              <p:cNvPr id="59413" name="Text Box 15"/>
              <p:cNvSpPr txBox="1">
                <a:spLocks noChangeArrowheads="1"/>
              </p:cNvSpPr>
              <p:nvPr/>
            </p:nvSpPr>
            <p:spPr bwMode="auto">
              <a:xfrm>
                <a:off x="2112" y="2956"/>
                <a:ext cx="192" cy="212"/>
              </a:xfrm>
              <a:prstGeom prst="rect">
                <a:avLst/>
              </a:prstGeom>
              <a:noFill/>
              <a:ln w="9525">
                <a:noFill/>
                <a:miter lim="800000"/>
                <a:headEnd/>
                <a:tailEnd/>
              </a:ln>
              <a:effectLst/>
            </p:spPr>
            <p:txBody>
              <a:bodyPr>
                <a:spAutoFit/>
              </a:bodyPr>
              <a:lstStyle/>
              <a:p>
                <a:pPr>
                  <a:spcBef>
                    <a:spcPct val="50000"/>
                  </a:spcBef>
                </a:pPr>
                <a:r>
                  <a:rPr lang="en-US" altLang="zh-CN" sz="1600" i="1">
                    <a:latin typeface="Arial" charset="0"/>
                    <a:ea typeface="宋体" charset="-122"/>
                  </a:rPr>
                  <a:t>B</a:t>
                </a:r>
              </a:p>
            </p:txBody>
          </p:sp>
          <p:sp>
            <p:nvSpPr>
              <p:cNvPr id="59414" name="Text Box 16"/>
              <p:cNvSpPr txBox="1">
                <a:spLocks noChangeArrowheads="1"/>
              </p:cNvSpPr>
              <p:nvPr/>
            </p:nvSpPr>
            <p:spPr bwMode="auto">
              <a:xfrm>
                <a:off x="2276" y="2496"/>
                <a:ext cx="240" cy="212"/>
              </a:xfrm>
              <a:prstGeom prst="rect">
                <a:avLst/>
              </a:prstGeom>
              <a:noFill/>
              <a:ln w="9525">
                <a:noFill/>
                <a:miter lim="800000"/>
                <a:headEnd/>
                <a:tailEnd/>
              </a:ln>
              <a:effectLst/>
            </p:spPr>
            <p:txBody>
              <a:bodyPr>
                <a:spAutoFit/>
              </a:bodyPr>
              <a:lstStyle/>
              <a:p>
                <a:pPr>
                  <a:spcBef>
                    <a:spcPct val="50000"/>
                  </a:spcBef>
                </a:pPr>
                <a:r>
                  <a:rPr lang="en-US" altLang="zh-CN" sz="1600">
                    <a:latin typeface="Symbol" pitchFamily="18" charset="2"/>
                    <a:ea typeface="宋体" charset="-122"/>
                  </a:rPr>
                  <a:t>S</a:t>
                </a:r>
              </a:p>
            </p:txBody>
          </p:sp>
          <p:sp>
            <p:nvSpPr>
              <p:cNvPr id="59415" name="Text Box 17"/>
              <p:cNvSpPr txBox="1">
                <a:spLocks noChangeArrowheads="1"/>
              </p:cNvSpPr>
              <p:nvPr/>
            </p:nvSpPr>
            <p:spPr bwMode="auto">
              <a:xfrm>
                <a:off x="2352" y="2956"/>
                <a:ext cx="432" cy="212"/>
              </a:xfrm>
              <a:prstGeom prst="rect">
                <a:avLst/>
              </a:prstGeom>
              <a:noFill/>
              <a:ln w="9525">
                <a:noFill/>
                <a:miter lim="800000"/>
                <a:headEnd/>
                <a:tailEnd/>
              </a:ln>
              <a:effectLst/>
            </p:spPr>
            <p:txBody>
              <a:bodyPr>
                <a:spAutoFit/>
              </a:bodyPr>
              <a:lstStyle/>
              <a:p>
                <a:pPr>
                  <a:spcBef>
                    <a:spcPct val="50000"/>
                  </a:spcBef>
                </a:pPr>
                <a:r>
                  <a:rPr lang="en-US" altLang="zh-CN" sz="1600" i="1">
                    <a:latin typeface="Arial" charset="0"/>
                    <a:ea typeface="宋体" charset="-122"/>
                  </a:rPr>
                  <a:t>C</a:t>
                </a:r>
                <a:r>
                  <a:rPr lang="en-US" altLang="zh-CN" sz="1600" baseline="-25000">
                    <a:latin typeface="Arial" charset="0"/>
                    <a:ea typeface="宋体" charset="-122"/>
                  </a:rPr>
                  <a:t>out</a:t>
                </a:r>
              </a:p>
            </p:txBody>
          </p:sp>
          <p:sp>
            <p:nvSpPr>
              <p:cNvPr id="59416" name="Text Box 18"/>
              <p:cNvSpPr txBox="1">
                <a:spLocks noChangeArrowheads="1"/>
              </p:cNvSpPr>
              <p:nvPr/>
            </p:nvSpPr>
            <p:spPr bwMode="auto">
              <a:xfrm>
                <a:off x="2448" y="2572"/>
                <a:ext cx="240" cy="212"/>
              </a:xfrm>
              <a:prstGeom prst="rect">
                <a:avLst/>
              </a:prstGeom>
              <a:noFill/>
              <a:ln w="9525">
                <a:noFill/>
                <a:miter lim="800000"/>
                <a:headEnd/>
                <a:tailEnd/>
              </a:ln>
              <a:effectLst/>
            </p:spPr>
            <p:txBody>
              <a:bodyPr>
                <a:spAutoFit/>
              </a:bodyPr>
              <a:lstStyle/>
              <a:p>
                <a:pPr>
                  <a:spcBef>
                    <a:spcPct val="50000"/>
                  </a:spcBef>
                </a:pPr>
                <a:r>
                  <a:rPr lang="en-US" altLang="zh-CN" sz="1600">
                    <a:latin typeface="Symbol" pitchFamily="18" charset="2"/>
                    <a:ea typeface="宋体" charset="-122"/>
                  </a:rPr>
                  <a:t>S</a:t>
                </a:r>
              </a:p>
            </p:txBody>
          </p:sp>
        </p:grpSp>
      </p:grpSp>
      <p:sp>
        <p:nvSpPr>
          <p:cNvPr id="59400" name="Text Box 19"/>
          <p:cNvSpPr txBox="1">
            <a:spLocks noChangeArrowheads="1"/>
          </p:cNvSpPr>
          <p:nvPr/>
        </p:nvSpPr>
        <p:spPr bwMode="auto">
          <a:xfrm>
            <a:off x="5943600" y="3295650"/>
            <a:ext cx="304800" cy="336550"/>
          </a:xfrm>
          <a:prstGeom prst="rect">
            <a:avLst/>
          </a:prstGeom>
          <a:noFill/>
          <a:ln w="9525">
            <a:noFill/>
            <a:miter lim="800000"/>
            <a:headEnd/>
            <a:tailEnd/>
          </a:ln>
          <a:effectLst/>
        </p:spPr>
        <p:txBody>
          <a:bodyPr>
            <a:spAutoFit/>
          </a:bodyPr>
          <a:lstStyle/>
          <a:p>
            <a:pPr>
              <a:spcBef>
                <a:spcPct val="50000"/>
              </a:spcBef>
            </a:pPr>
            <a:r>
              <a:rPr lang="en-US" altLang="zh-CN" sz="1600">
                <a:solidFill>
                  <a:srgbClr val="FF0000"/>
                </a:solidFill>
                <a:ea typeface="宋体" charset="-122"/>
              </a:rPr>
              <a:t>0</a:t>
            </a:r>
          </a:p>
        </p:txBody>
      </p:sp>
      <p:sp>
        <p:nvSpPr>
          <p:cNvPr id="59401" name="Text Box 20"/>
          <p:cNvSpPr txBox="1">
            <a:spLocks noChangeArrowheads="1"/>
          </p:cNvSpPr>
          <p:nvPr/>
        </p:nvSpPr>
        <p:spPr bwMode="auto">
          <a:xfrm>
            <a:off x="6553200" y="4419600"/>
            <a:ext cx="304800" cy="336550"/>
          </a:xfrm>
          <a:prstGeom prst="rect">
            <a:avLst/>
          </a:prstGeom>
          <a:noFill/>
          <a:ln w="9525">
            <a:noFill/>
            <a:miter lim="800000"/>
            <a:headEnd/>
            <a:tailEnd/>
          </a:ln>
          <a:effectLst/>
        </p:spPr>
        <p:txBody>
          <a:bodyPr>
            <a:spAutoFit/>
          </a:bodyPr>
          <a:lstStyle/>
          <a:p>
            <a:pPr>
              <a:spcBef>
                <a:spcPct val="50000"/>
              </a:spcBef>
            </a:pPr>
            <a:r>
              <a:rPr lang="en-US" altLang="zh-CN" sz="1600">
                <a:solidFill>
                  <a:srgbClr val="FF0000"/>
                </a:solidFill>
                <a:ea typeface="宋体" charset="-122"/>
              </a:rPr>
              <a:t>1</a:t>
            </a:r>
          </a:p>
        </p:txBody>
      </p:sp>
      <p:sp>
        <p:nvSpPr>
          <p:cNvPr id="59402" name="Text Box 21"/>
          <p:cNvSpPr txBox="1">
            <a:spLocks noChangeArrowheads="1"/>
          </p:cNvSpPr>
          <p:nvPr/>
        </p:nvSpPr>
        <p:spPr bwMode="auto">
          <a:xfrm>
            <a:off x="5943600" y="3905250"/>
            <a:ext cx="304800" cy="336550"/>
          </a:xfrm>
          <a:prstGeom prst="rect">
            <a:avLst/>
          </a:prstGeom>
          <a:noFill/>
          <a:ln w="9525">
            <a:noFill/>
            <a:miter lim="800000"/>
            <a:headEnd/>
            <a:tailEnd/>
          </a:ln>
          <a:effectLst/>
        </p:spPr>
        <p:txBody>
          <a:bodyPr>
            <a:spAutoFit/>
          </a:bodyPr>
          <a:lstStyle/>
          <a:p>
            <a:pPr>
              <a:spcBef>
                <a:spcPct val="50000"/>
              </a:spcBef>
            </a:pPr>
            <a:r>
              <a:rPr lang="en-US" altLang="zh-CN" sz="1600">
                <a:solidFill>
                  <a:srgbClr val="FF0000"/>
                </a:solidFill>
                <a:ea typeface="宋体" charset="-122"/>
              </a:rPr>
              <a:t>0</a:t>
            </a:r>
          </a:p>
        </p:txBody>
      </p:sp>
      <p:sp>
        <p:nvSpPr>
          <p:cNvPr id="59403" name="Text Box 27"/>
          <p:cNvSpPr txBox="1">
            <a:spLocks noChangeArrowheads="1"/>
          </p:cNvSpPr>
          <p:nvPr/>
        </p:nvSpPr>
        <p:spPr bwMode="auto">
          <a:xfrm>
            <a:off x="9296400" y="3143250"/>
            <a:ext cx="762000" cy="336550"/>
          </a:xfrm>
          <a:prstGeom prst="rect">
            <a:avLst/>
          </a:prstGeom>
          <a:noFill/>
          <a:ln w="9525">
            <a:noFill/>
            <a:miter lim="800000"/>
            <a:headEnd/>
            <a:tailEnd/>
          </a:ln>
          <a:effectLst/>
        </p:spPr>
        <p:txBody>
          <a:bodyPr>
            <a:spAutoFit/>
          </a:bodyPr>
          <a:lstStyle/>
          <a:p>
            <a:pPr>
              <a:spcBef>
                <a:spcPct val="50000"/>
              </a:spcBef>
            </a:pPr>
            <a:r>
              <a:rPr lang="en-US" altLang="zh-CN" sz="1600">
                <a:solidFill>
                  <a:srgbClr val="FF0000"/>
                </a:solidFill>
                <a:ea typeface="宋体" charset="-122"/>
              </a:rPr>
              <a:t>Sum</a:t>
            </a:r>
          </a:p>
        </p:txBody>
      </p:sp>
      <p:sp>
        <p:nvSpPr>
          <p:cNvPr id="59404" name="Text Box 28"/>
          <p:cNvSpPr txBox="1">
            <a:spLocks noChangeArrowheads="1"/>
          </p:cNvSpPr>
          <p:nvPr/>
        </p:nvSpPr>
        <p:spPr bwMode="auto">
          <a:xfrm>
            <a:off x="9525000" y="4743450"/>
            <a:ext cx="685800" cy="336550"/>
          </a:xfrm>
          <a:prstGeom prst="rect">
            <a:avLst/>
          </a:prstGeom>
          <a:noFill/>
          <a:ln w="9525">
            <a:noFill/>
            <a:miter lim="800000"/>
            <a:headEnd/>
            <a:tailEnd/>
          </a:ln>
          <a:effectLst/>
        </p:spPr>
        <p:txBody>
          <a:bodyPr>
            <a:spAutoFit/>
          </a:bodyPr>
          <a:lstStyle/>
          <a:p>
            <a:pPr>
              <a:spcBef>
                <a:spcPct val="50000"/>
              </a:spcBef>
            </a:pPr>
            <a:r>
              <a:rPr lang="en-US" altLang="zh-CN" sz="1600" i="1">
                <a:solidFill>
                  <a:srgbClr val="FF0000"/>
                </a:solidFill>
                <a:latin typeface="Arial" charset="0"/>
                <a:ea typeface="宋体" charset="-122"/>
              </a:rPr>
              <a:t>C</a:t>
            </a:r>
            <a:r>
              <a:rPr lang="en-US" altLang="zh-CN" sz="1600" baseline="-25000">
                <a:solidFill>
                  <a:srgbClr val="FF0000"/>
                </a:solidFill>
                <a:latin typeface="Arial" charset="0"/>
                <a:ea typeface="宋体" charset="-122"/>
              </a:rPr>
              <a:t>out</a:t>
            </a:r>
          </a:p>
        </p:txBody>
      </p:sp>
      <p:sp>
        <p:nvSpPr>
          <p:cNvPr id="24" name="矩形 23">
            <a:extLst>
              <a:ext uri="{FF2B5EF4-FFF2-40B4-BE49-F238E27FC236}">
                <a16:creationId xmlns:a16="http://schemas.microsoft.com/office/drawing/2014/main" id="{C004FF69-AA65-4BF4-9415-2E7FA11FC9C8}"/>
              </a:ext>
            </a:extLst>
          </p:cNvPr>
          <p:cNvSpPr/>
          <p:nvPr/>
        </p:nvSpPr>
        <p:spPr bwMode="auto">
          <a:xfrm>
            <a:off x="2992288" y="3813175"/>
            <a:ext cx="381000" cy="45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800" b="1">
              <a:latin typeface="Arial" charset="0"/>
              <a:ea typeface="黑体" pitchFamily="2"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1524000" y="0"/>
            <a:ext cx="9144000" cy="68580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60419" name="Rectangle 12"/>
          <p:cNvSpPr>
            <a:spLocks noChangeArrowheads="1"/>
          </p:cNvSpPr>
          <p:nvPr/>
        </p:nvSpPr>
        <p:spPr bwMode="auto">
          <a:xfrm>
            <a:off x="5943600" y="2362200"/>
            <a:ext cx="4343400" cy="2514600"/>
          </a:xfrm>
          <a:prstGeom prst="rect">
            <a:avLst/>
          </a:prstGeom>
          <a:solidFill>
            <a:srgbClr val="FFFFFF"/>
          </a:solidFill>
          <a:ln w="9525">
            <a:solidFill>
              <a:schemeClr val="tx1"/>
            </a:solidFill>
            <a:miter lim="800000"/>
            <a:headEnd/>
            <a:tailEnd/>
          </a:ln>
          <a:effectLst/>
        </p:spPr>
        <p:txBody>
          <a:bodyPr wrap="none" anchor="ctr"/>
          <a:lstStyle/>
          <a:p>
            <a:endParaRPr lang="zh-CN" altLang="en-US">
              <a:ea typeface="宋体" charset="-122"/>
            </a:endParaRPr>
          </a:p>
        </p:txBody>
      </p:sp>
      <p:sp>
        <p:nvSpPr>
          <p:cNvPr id="60420" name="Text Box 3"/>
          <p:cNvSpPr txBox="1">
            <a:spLocks noChangeArrowheads="1"/>
          </p:cNvSpPr>
          <p:nvPr/>
        </p:nvSpPr>
        <p:spPr bwMode="auto">
          <a:xfrm>
            <a:off x="2286000" y="1752600"/>
            <a:ext cx="7467600" cy="3600986"/>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2. The output will be LOW if</a:t>
            </a:r>
          </a:p>
          <a:p>
            <a:pPr eaLnBrk="1" hangingPunct="1">
              <a:spcBef>
                <a:spcPct val="50000"/>
              </a:spcBef>
            </a:pPr>
            <a:r>
              <a:rPr lang="en-US" altLang="zh-CN">
                <a:solidFill>
                  <a:schemeClr val="tx2"/>
                </a:solidFill>
                <a:ea typeface="宋体" charset="-122"/>
              </a:rPr>
              <a:t>	a. </a:t>
            </a:r>
            <a:r>
              <a:rPr lang="en-US" altLang="zh-CN" i="1">
                <a:solidFill>
                  <a:schemeClr val="tx2"/>
                </a:solidFill>
                <a:ea typeface="宋体" charset="-122"/>
              </a:rPr>
              <a:t>A</a:t>
            </a:r>
            <a:r>
              <a:rPr lang="en-US" altLang="zh-CN">
                <a:solidFill>
                  <a:schemeClr val="tx2"/>
                </a:solidFill>
                <a:ea typeface="宋体" charset="-122"/>
              </a:rPr>
              <a:t> &lt; </a:t>
            </a:r>
            <a:r>
              <a:rPr lang="en-US" altLang="zh-CN" i="1">
                <a:solidFill>
                  <a:schemeClr val="tx2"/>
                </a:solidFill>
                <a:ea typeface="宋体" charset="-122"/>
              </a:rPr>
              <a:t>B</a:t>
            </a:r>
            <a:endParaRPr lang="en-US" altLang="zh-CN" i="1" baseline="30000">
              <a:solidFill>
                <a:schemeClr val="tx2"/>
              </a:solidFill>
              <a:ea typeface="宋体" charset="-122"/>
            </a:endParaRPr>
          </a:p>
          <a:p>
            <a:pPr eaLnBrk="1" hangingPunct="1">
              <a:spcBef>
                <a:spcPct val="50000"/>
              </a:spcBef>
            </a:pPr>
            <a:r>
              <a:rPr lang="en-US" altLang="zh-CN">
                <a:solidFill>
                  <a:schemeClr val="tx2"/>
                </a:solidFill>
                <a:ea typeface="宋体" charset="-122"/>
              </a:rPr>
              <a:t>	b. </a:t>
            </a:r>
            <a:r>
              <a:rPr lang="en-US" altLang="zh-CN" i="1">
                <a:solidFill>
                  <a:schemeClr val="tx2"/>
                </a:solidFill>
                <a:ea typeface="宋体" charset="-122"/>
              </a:rPr>
              <a:t>A</a:t>
            </a:r>
            <a:r>
              <a:rPr lang="en-US" altLang="zh-CN">
                <a:solidFill>
                  <a:schemeClr val="tx2"/>
                </a:solidFill>
                <a:ea typeface="宋体" charset="-122"/>
              </a:rPr>
              <a:t> &gt; </a:t>
            </a:r>
            <a:r>
              <a:rPr lang="en-US" altLang="zh-CN" i="1">
                <a:solidFill>
                  <a:schemeClr val="tx2"/>
                </a:solidFill>
                <a:ea typeface="宋体" charset="-122"/>
              </a:rPr>
              <a:t>B</a:t>
            </a:r>
          </a:p>
          <a:p>
            <a:pPr eaLnBrk="1" hangingPunct="1">
              <a:spcBef>
                <a:spcPct val="50000"/>
              </a:spcBef>
            </a:pPr>
            <a:endParaRPr lang="en-US" altLang="zh-CN" sz="800" i="1">
              <a:solidFill>
                <a:schemeClr val="tx2"/>
              </a:solidFill>
              <a:ea typeface="宋体" charset="-122"/>
            </a:endParaRPr>
          </a:p>
          <a:p>
            <a:pPr eaLnBrk="1" hangingPunct="1"/>
            <a:r>
              <a:rPr lang="en-US" altLang="zh-CN">
                <a:solidFill>
                  <a:schemeClr val="tx2"/>
                </a:solidFill>
                <a:ea typeface="宋体" charset="-122"/>
              </a:rPr>
              <a:t>	c. both a and b are</a:t>
            </a:r>
          </a:p>
          <a:p>
            <a:pPr eaLnBrk="1" hangingPunct="1"/>
            <a:r>
              <a:rPr lang="en-US" altLang="zh-CN">
                <a:solidFill>
                  <a:schemeClr val="tx2"/>
                </a:solidFill>
                <a:ea typeface="宋体" charset="-122"/>
              </a:rPr>
              <a:t>	    correct</a:t>
            </a:r>
          </a:p>
          <a:p>
            <a:pPr eaLnBrk="1" hangingPunct="1">
              <a:spcBef>
                <a:spcPct val="50000"/>
              </a:spcBef>
            </a:pPr>
            <a:r>
              <a:rPr lang="en-US" altLang="zh-CN">
                <a:solidFill>
                  <a:schemeClr val="tx2"/>
                </a:solidFill>
                <a:ea typeface="宋体" charset="-122"/>
              </a:rPr>
              <a:t>	d. </a:t>
            </a:r>
            <a:r>
              <a:rPr lang="en-US" altLang="zh-CN" i="1">
                <a:solidFill>
                  <a:schemeClr val="tx2"/>
                </a:solidFill>
                <a:ea typeface="宋体" charset="-122"/>
              </a:rPr>
              <a:t>A</a:t>
            </a:r>
            <a:r>
              <a:rPr lang="en-US" altLang="zh-CN">
                <a:solidFill>
                  <a:schemeClr val="tx2"/>
                </a:solidFill>
                <a:ea typeface="宋体" charset="-122"/>
              </a:rPr>
              <a:t> = </a:t>
            </a:r>
            <a:r>
              <a:rPr lang="en-US" altLang="zh-CN" i="1">
                <a:solidFill>
                  <a:schemeClr val="tx2"/>
                </a:solidFill>
                <a:ea typeface="宋体" charset="-122"/>
              </a:rPr>
              <a:t>B</a:t>
            </a:r>
          </a:p>
          <a:p>
            <a:pPr eaLnBrk="1" hangingPunct="1">
              <a:spcBef>
                <a:spcPct val="50000"/>
              </a:spcBef>
            </a:pPr>
            <a:endParaRPr lang="en-US" altLang="zh-CN">
              <a:solidFill>
                <a:schemeClr val="tx2"/>
              </a:solidFill>
              <a:ea typeface="宋体" charset="-122"/>
            </a:endParaRPr>
          </a:p>
        </p:txBody>
      </p:sp>
      <p:sp>
        <p:nvSpPr>
          <p:cNvPr id="60422"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graphicFrame>
        <p:nvGraphicFramePr>
          <p:cNvPr id="60423" name="Object 6"/>
          <p:cNvGraphicFramePr>
            <a:graphicFrameLocks noChangeAspect="1"/>
          </p:cNvGraphicFramePr>
          <p:nvPr>
            <p:extLst>
              <p:ext uri="{D42A27DB-BD31-4B8C-83A1-F6EECF244321}">
                <p14:modId xmlns:p14="http://schemas.microsoft.com/office/powerpoint/2010/main" val="4264719827"/>
              </p:ext>
            </p:extLst>
          </p:nvPr>
        </p:nvGraphicFramePr>
        <p:xfrm>
          <a:off x="6858000" y="2514601"/>
          <a:ext cx="3048000" cy="2206625"/>
        </p:xfrm>
        <a:graphic>
          <a:graphicData uri="http://schemas.openxmlformats.org/presentationml/2006/ole">
            <mc:AlternateContent xmlns:mc="http://schemas.openxmlformats.org/markup-compatibility/2006">
              <mc:Choice xmlns:v="urn:schemas-microsoft-com:vml" Requires="v">
                <p:oleObj name="CorelDRAW" r:id="rId4" imgW="1454377" imgH="1053064" progId="">
                  <p:embed/>
                </p:oleObj>
              </mc:Choice>
              <mc:Fallback>
                <p:oleObj name="CorelDRAW" r:id="rId4" imgW="1454377" imgH="1053064"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2514601"/>
                        <a:ext cx="3048000" cy="22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4" name="Text Box 7"/>
          <p:cNvSpPr txBox="1">
            <a:spLocks noChangeArrowheads="1"/>
          </p:cNvSpPr>
          <p:nvPr/>
        </p:nvSpPr>
        <p:spPr bwMode="auto">
          <a:xfrm>
            <a:off x="6532563" y="2384426"/>
            <a:ext cx="533400" cy="581025"/>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1</a:t>
            </a:r>
          </a:p>
        </p:txBody>
      </p:sp>
      <p:sp>
        <p:nvSpPr>
          <p:cNvPr id="60425" name="Text Box 8"/>
          <p:cNvSpPr txBox="1">
            <a:spLocks noChangeArrowheads="1"/>
          </p:cNvSpPr>
          <p:nvPr/>
        </p:nvSpPr>
        <p:spPr bwMode="auto">
          <a:xfrm>
            <a:off x="6532563" y="2994026"/>
            <a:ext cx="533400" cy="581025"/>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2</a:t>
            </a:r>
          </a:p>
        </p:txBody>
      </p:sp>
      <p:sp>
        <p:nvSpPr>
          <p:cNvPr id="60426" name="Text Box 9"/>
          <p:cNvSpPr txBox="1">
            <a:spLocks noChangeArrowheads="1"/>
          </p:cNvSpPr>
          <p:nvPr/>
        </p:nvSpPr>
        <p:spPr bwMode="auto">
          <a:xfrm>
            <a:off x="6518275" y="3554414"/>
            <a:ext cx="533400" cy="581025"/>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3</a:t>
            </a:r>
          </a:p>
        </p:txBody>
      </p:sp>
      <p:sp>
        <p:nvSpPr>
          <p:cNvPr id="60427" name="Text Box 10"/>
          <p:cNvSpPr txBox="1">
            <a:spLocks noChangeArrowheads="1"/>
          </p:cNvSpPr>
          <p:nvPr/>
        </p:nvSpPr>
        <p:spPr bwMode="auto">
          <a:xfrm>
            <a:off x="6503988" y="4114801"/>
            <a:ext cx="533400" cy="581025"/>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4</a:t>
            </a:r>
            <a:endParaRPr lang="en-US" altLang="zh-CN" sz="1600">
              <a:solidFill>
                <a:srgbClr val="FF0000"/>
              </a:solidFill>
              <a:latin typeface="Arial" charset="0"/>
              <a:ea typeface="宋体" charset="-122"/>
            </a:endParaRPr>
          </a:p>
          <a:p>
            <a:r>
              <a:rPr lang="en-US" altLang="zh-CN" sz="1600" i="1">
                <a:solidFill>
                  <a:srgbClr val="FF0000"/>
                </a:solidFill>
                <a:latin typeface="Arial" charset="0"/>
                <a:ea typeface="宋体" charset="-122"/>
              </a:rPr>
              <a:t>B</a:t>
            </a:r>
            <a:r>
              <a:rPr lang="en-US" altLang="zh-CN" sz="1600" baseline="-25000">
                <a:solidFill>
                  <a:srgbClr val="FF0000"/>
                </a:solidFill>
                <a:latin typeface="Arial" charset="0"/>
                <a:ea typeface="宋体" charset="-122"/>
              </a:rPr>
              <a:t>4</a:t>
            </a:r>
          </a:p>
        </p:txBody>
      </p:sp>
      <p:sp>
        <p:nvSpPr>
          <p:cNvPr id="60428" name="Text Box 11"/>
          <p:cNvSpPr txBox="1">
            <a:spLocks noChangeArrowheads="1"/>
          </p:cNvSpPr>
          <p:nvPr/>
        </p:nvSpPr>
        <p:spPr bwMode="auto">
          <a:xfrm>
            <a:off x="9456708" y="3089575"/>
            <a:ext cx="1219200" cy="336550"/>
          </a:xfrm>
          <a:prstGeom prst="rect">
            <a:avLst/>
          </a:prstGeom>
          <a:noFill/>
          <a:ln w="9525">
            <a:noFill/>
            <a:miter lim="800000"/>
            <a:headEnd/>
            <a:tailEnd/>
          </a:ln>
          <a:effectLst/>
        </p:spPr>
        <p:txBody>
          <a:bodyPr>
            <a:spAutoFit/>
          </a:bodyPr>
          <a:lstStyle/>
          <a:p>
            <a:pPr>
              <a:spcBef>
                <a:spcPct val="50000"/>
              </a:spcBef>
            </a:pPr>
            <a:r>
              <a:rPr lang="en-US" altLang="zh-CN" sz="1600" dirty="0">
                <a:solidFill>
                  <a:srgbClr val="FF0000"/>
                </a:solidFill>
                <a:ea typeface="宋体" charset="-122"/>
              </a:rPr>
              <a:t>Output</a:t>
            </a:r>
          </a:p>
        </p:txBody>
      </p:sp>
      <p:sp>
        <p:nvSpPr>
          <p:cNvPr id="13" name="矩形 12">
            <a:extLst>
              <a:ext uri="{FF2B5EF4-FFF2-40B4-BE49-F238E27FC236}">
                <a16:creationId xmlns:a16="http://schemas.microsoft.com/office/drawing/2014/main" id="{7CC770DD-F88E-47F8-8EC6-EB4E8B1A498C}"/>
              </a:ext>
            </a:extLst>
          </p:cNvPr>
          <p:cNvSpPr/>
          <p:nvPr/>
        </p:nvSpPr>
        <p:spPr bwMode="auto">
          <a:xfrm>
            <a:off x="3124200" y="3426125"/>
            <a:ext cx="381000" cy="45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800" b="1">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8" name="Rectangle 4"/>
          <p:cNvSpPr>
            <a:spLocks noChangeArrowheads="1"/>
          </p:cNvSpPr>
          <p:nvPr/>
        </p:nvSpPr>
        <p:spPr bwMode="auto">
          <a:xfrm>
            <a:off x="2178733" y="418238"/>
            <a:ext cx="4858831"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dirty="0">
                <a:solidFill>
                  <a:srgbClr val="FFFF99"/>
                </a:solidFill>
                <a:ea typeface="宋体" charset="-122"/>
              </a:rPr>
              <a:t>Parallel Adders </a:t>
            </a:r>
            <a:r>
              <a:rPr lang="zh-CN" altLang="en-US" sz="3200" dirty="0">
                <a:solidFill>
                  <a:srgbClr val="FFFF99"/>
                </a:solidFill>
                <a:ea typeface="宋体" charset="-122"/>
              </a:rPr>
              <a:t>并行加法器</a:t>
            </a:r>
            <a:endParaRPr lang="en-US" altLang="zh-CN" sz="3200" dirty="0">
              <a:solidFill>
                <a:srgbClr val="FFFF99"/>
              </a:solidFill>
              <a:ea typeface="宋体" charset="-122"/>
            </a:endParaRPr>
          </a:p>
        </p:txBody>
      </p:sp>
      <p:sp>
        <p:nvSpPr>
          <p:cNvPr id="11269" name="Text Box 31"/>
          <p:cNvSpPr txBox="1">
            <a:spLocks noChangeArrowheads="1"/>
          </p:cNvSpPr>
          <p:nvPr/>
        </p:nvSpPr>
        <p:spPr bwMode="auto">
          <a:xfrm>
            <a:off x="685800" y="1377048"/>
            <a:ext cx="10972800" cy="954107"/>
          </a:xfrm>
          <a:prstGeom prst="rect">
            <a:avLst/>
          </a:prstGeom>
          <a:solidFill>
            <a:schemeClr val="bg1"/>
          </a:solidFill>
          <a:ln w="28575">
            <a:solidFill>
              <a:srgbClr val="9999FF"/>
            </a:solidFill>
            <a:miter lim="800000"/>
            <a:headEnd/>
            <a:tailEnd/>
          </a:ln>
          <a:effectLst/>
        </p:spPr>
        <p:txBody>
          <a:bodyPr wrap="square">
            <a:spAutoFit/>
          </a:bodyPr>
          <a:lstStyle/>
          <a:p>
            <a:pPr marL="342900" indent="-342900">
              <a:spcBef>
                <a:spcPct val="50000"/>
              </a:spcBef>
              <a:buFont typeface="Arial" panose="020B0604020202020204" pitchFamily="34" charset="0"/>
              <a:buChar char="•"/>
            </a:pPr>
            <a:r>
              <a:rPr lang="en-US" altLang="zh-CN" sz="2800" b="1" dirty="0">
                <a:ea typeface="宋体" charset="-122"/>
              </a:rPr>
              <a:t>Full adders are combined into parallel adders that can add binary numbers with multiple bits. A 4-bit adder is shown.</a:t>
            </a:r>
          </a:p>
        </p:txBody>
      </p:sp>
      <p:grpSp>
        <p:nvGrpSpPr>
          <p:cNvPr id="11270" name="Group 94"/>
          <p:cNvGrpSpPr>
            <a:grpSpLocks/>
          </p:cNvGrpSpPr>
          <p:nvPr/>
        </p:nvGrpSpPr>
        <p:grpSpPr bwMode="auto">
          <a:xfrm>
            <a:off x="2286000" y="2438402"/>
            <a:ext cx="7543800" cy="2882901"/>
            <a:chOff x="1152" y="1920"/>
            <a:chExt cx="3800" cy="1816"/>
          </a:xfrm>
        </p:grpSpPr>
        <p:graphicFrame>
          <p:nvGraphicFramePr>
            <p:cNvPr id="11272" name="Object 86"/>
            <p:cNvGraphicFramePr>
              <a:graphicFrameLocks noChangeAspect="1"/>
            </p:cNvGraphicFramePr>
            <p:nvPr/>
          </p:nvGraphicFramePr>
          <p:xfrm>
            <a:off x="1376" y="2136"/>
            <a:ext cx="3280" cy="1376"/>
          </p:xfrm>
          <a:graphic>
            <a:graphicData uri="http://schemas.openxmlformats.org/presentationml/2006/ole">
              <mc:AlternateContent xmlns:mc="http://schemas.openxmlformats.org/markup-compatibility/2006">
                <mc:Choice xmlns:v="urn:schemas-microsoft-com:vml" Requires="v">
                  <p:oleObj name="CorelDRAW" r:id="rId3" imgW="2642776" imgH="1108334" progId="">
                    <p:embed/>
                  </p:oleObj>
                </mc:Choice>
                <mc:Fallback>
                  <p:oleObj name="CorelDRAW" r:id="rId3" imgW="2642776" imgH="1108334" progId="">
                    <p:embed/>
                    <p:pic>
                      <p:nvPicPr>
                        <p:cNvPr id="0" name="Object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 y="2136"/>
                          <a:ext cx="3280" cy="1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273" name="Group 58"/>
            <p:cNvGrpSpPr>
              <a:grpSpLocks/>
            </p:cNvGrpSpPr>
            <p:nvPr/>
          </p:nvGrpSpPr>
          <p:grpSpPr bwMode="auto">
            <a:xfrm>
              <a:off x="1480" y="2640"/>
              <a:ext cx="632" cy="588"/>
              <a:chOff x="1576" y="2400"/>
              <a:chExt cx="632" cy="588"/>
            </a:xfrm>
          </p:grpSpPr>
          <p:sp>
            <p:nvSpPr>
              <p:cNvPr id="11305" name="Text Box 36"/>
              <p:cNvSpPr txBox="1">
                <a:spLocks noChangeArrowheads="1"/>
              </p:cNvSpPr>
              <p:nvPr/>
            </p:nvSpPr>
            <p:spPr bwMode="auto">
              <a:xfrm>
                <a:off x="1584" y="2400"/>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A</a:t>
                </a:r>
              </a:p>
            </p:txBody>
          </p:sp>
          <p:sp>
            <p:nvSpPr>
              <p:cNvPr id="11306" name="Text Box 37"/>
              <p:cNvSpPr txBox="1">
                <a:spLocks noChangeArrowheads="1"/>
              </p:cNvSpPr>
              <p:nvPr/>
            </p:nvSpPr>
            <p:spPr bwMode="auto">
              <a:xfrm>
                <a:off x="1776" y="2400"/>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B</a:t>
                </a:r>
              </a:p>
            </p:txBody>
          </p:sp>
          <p:sp>
            <p:nvSpPr>
              <p:cNvPr id="11307" name="Text Box 38"/>
              <p:cNvSpPr txBox="1">
                <a:spLocks noChangeArrowheads="1"/>
              </p:cNvSpPr>
              <p:nvPr/>
            </p:nvSpPr>
            <p:spPr bwMode="auto">
              <a:xfrm>
                <a:off x="1968" y="2736"/>
                <a:ext cx="240" cy="252"/>
              </a:xfrm>
              <a:prstGeom prst="rect">
                <a:avLst/>
              </a:prstGeom>
              <a:noFill/>
              <a:ln w="9525">
                <a:noFill/>
                <a:miter lim="800000"/>
                <a:headEnd/>
                <a:tailEnd/>
              </a:ln>
              <a:effectLst/>
            </p:spPr>
            <p:txBody>
              <a:bodyPr>
                <a:spAutoFit/>
              </a:bodyPr>
              <a:lstStyle/>
              <a:p>
                <a:pPr>
                  <a:spcBef>
                    <a:spcPct val="50000"/>
                  </a:spcBef>
                </a:pPr>
                <a:r>
                  <a:rPr lang="en-US" altLang="zh-CN" sz="2000" dirty="0">
                    <a:latin typeface="Symbol" pitchFamily="18" charset="2"/>
                    <a:ea typeface="宋体" charset="-122"/>
                  </a:rPr>
                  <a:t>S</a:t>
                </a:r>
              </a:p>
            </p:txBody>
          </p:sp>
          <p:sp>
            <p:nvSpPr>
              <p:cNvPr id="11308" name="Text Box 39"/>
              <p:cNvSpPr txBox="1">
                <a:spLocks noChangeArrowheads="1"/>
              </p:cNvSpPr>
              <p:nvPr/>
            </p:nvSpPr>
            <p:spPr bwMode="auto">
              <a:xfrm>
                <a:off x="1576" y="2724"/>
                <a:ext cx="344" cy="252"/>
              </a:xfrm>
              <a:prstGeom prst="rect">
                <a:avLst/>
              </a:prstGeom>
              <a:noFill/>
              <a:ln w="9525">
                <a:noFill/>
                <a:miter lim="800000"/>
                <a:headEnd/>
                <a:tailEnd/>
              </a:ln>
              <a:effectLst/>
            </p:spPr>
            <p:txBody>
              <a:bodyPr>
                <a:spAutoFit/>
              </a:bodyPr>
              <a:lstStyle/>
              <a:p>
                <a:pPr>
                  <a:spcBef>
                    <a:spcPct val="50000"/>
                  </a:spcBef>
                </a:pPr>
                <a:r>
                  <a:rPr lang="en-US" altLang="zh-CN" sz="2000" i="1" dirty="0" err="1">
                    <a:latin typeface="Arial" charset="0"/>
                    <a:ea typeface="宋体" charset="-122"/>
                  </a:rPr>
                  <a:t>C</a:t>
                </a:r>
                <a:r>
                  <a:rPr lang="en-US" altLang="zh-CN" sz="2000" baseline="-25000" dirty="0" err="1">
                    <a:latin typeface="Arial" charset="0"/>
                    <a:ea typeface="宋体" charset="-122"/>
                  </a:rPr>
                  <a:t>out</a:t>
                </a:r>
                <a:endParaRPr lang="en-US" altLang="zh-CN" sz="2000" baseline="-25000" dirty="0">
                  <a:latin typeface="Arial" charset="0"/>
                  <a:ea typeface="宋体" charset="-122"/>
                </a:endParaRPr>
              </a:p>
            </p:txBody>
          </p:sp>
          <p:sp>
            <p:nvSpPr>
              <p:cNvPr id="11309" name="Text Box 57"/>
              <p:cNvSpPr txBox="1">
                <a:spLocks noChangeArrowheads="1"/>
              </p:cNvSpPr>
              <p:nvPr/>
            </p:nvSpPr>
            <p:spPr bwMode="auto">
              <a:xfrm>
                <a:off x="1912" y="2400"/>
                <a:ext cx="296"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C</a:t>
                </a:r>
                <a:r>
                  <a:rPr lang="en-US" altLang="zh-CN" sz="2000" baseline="-25000">
                    <a:latin typeface="Arial" charset="0"/>
                    <a:ea typeface="宋体" charset="-122"/>
                  </a:rPr>
                  <a:t>in</a:t>
                </a:r>
              </a:p>
            </p:txBody>
          </p:sp>
        </p:grpSp>
        <p:grpSp>
          <p:nvGrpSpPr>
            <p:cNvPr id="11274" name="Group 59"/>
            <p:cNvGrpSpPr>
              <a:grpSpLocks/>
            </p:cNvGrpSpPr>
            <p:nvPr/>
          </p:nvGrpSpPr>
          <p:grpSpPr bwMode="auto">
            <a:xfrm>
              <a:off x="2296" y="2640"/>
              <a:ext cx="632" cy="588"/>
              <a:chOff x="1576" y="2400"/>
              <a:chExt cx="632" cy="588"/>
            </a:xfrm>
          </p:grpSpPr>
          <p:sp>
            <p:nvSpPr>
              <p:cNvPr id="11300" name="Text Box 60"/>
              <p:cNvSpPr txBox="1">
                <a:spLocks noChangeArrowheads="1"/>
              </p:cNvSpPr>
              <p:nvPr/>
            </p:nvSpPr>
            <p:spPr bwMode="auto">
              <a:xfrm>
                <a:off x="1584" y="2400"/>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A</a:t>
                </a:r>
              </a:p>
            </p:txBody>
          </p:sp>
          <p:sp>
            <p:nvSpPr>
              <p:cNvPr id="11301" name="Text Box 61"/>
              <p:cNvSpPr txBox="1">
                <a:spLocks noChangeArrowheads="1"/>
              </p:cNvSpPr>
              <p:nvPr/>
            </p:nvSpPr>
            <p:spPr bwMode="auto">
              <a:xfrm>
                <a:off x="1776" y="2400"/>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B</a:t>
                </a:r>
              </a:p>
            </p:txBody>
          </p:sp>
          <p:sp>
            <p:nvSpPr>
              <p:cNvPr id="11302" name="Text Box 62"/>
              <p:cNvSpPr txBox="1">
                <a:spLocks noChangeArrowheads="1"/>
              </p:cNvSpPr>
              <p:nvPr/>
            </p:nvSpPr>
            <p:spPr bwMode="auto">
              <a:xfrm>
                <a:off x="1968" y="2736"/>
                <a:ext cx="240" cy="25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sp>
            <p:nvSpPr>
              <p:cNvPr id="11303" name="Text Box 63"/>
              <p:cNvSpPr txBox="1">
                <a:spLocks noChangeArrowheads="1"/>
              </p:cNvSpPr>
              <p:nvPr/>
            </p:nvSpPr>
            <p:spPr bwMode="auto">
              <a:xfrm>
                <a:off x="1576" y="2736"/>
                <a:ext cx="344" cy="252"/>
              </a:xfrm>
              <a:prstGeom prst="rect">
                <a:avLst/>
              </a:prstGeom>
              <a:noFill/>
              <a:ln w="9525">
                <a:noFill/>
                <a:miter lim="800000"/>
                <a:headEnd/>
                <a:tailEnd/>
              </a:ln>
              <a:effectLst/>
            </p:spPr>
            <p:txBody>
              <a:bodyPr>
                <a:spAutoFit/>
              </a:bodyPr>
              <a:lstStyle/>
              <a:p>
                <a:pPr>
                  <a:spcBef>
                    <a:spcPct val="50000"/>
                  </a:spcBef>
                </a:pPr>
                <a:r>
                  <a:rPr lang="en-US" altLang="zh-CN" sz="2000" i="1" dirty="0" err="1">
                    <a:latin typeface="Arial" charset="0"/>
                    <a:ea typeface="宋体" charset="-122"/>
                  </a:rPr>
                  <a:t>C</a:t>
                </a:r>
                <a:r>
                  <a:rPr lang="en-US" altLang="zh-CN" sz="2000" baseline="-25000" dirty="0" err="1">
                    <a:latin typeface="Arial" charset="0"/>
                    <a:ea typeface="宋体" charset="-122"/>
                  </a:rPr>
                  <a:t>out</a:t>
                </a:r>
                <a:endParaRPr lang="en-US" altLang="zh-CN" sz="2000" baseline="-25000" dirty="0">
                  <a:latin typeface="Arial" charset="0"/>
                  <a:ea typeface="宋体" charset="-122"/>
                </a:endParaRPr>
              </a:p>
            </p:txBody>
          </p:sp>
          <p:sp>
            <p:nvSpPr>
              <p:cNvPr id="11304" name="Text Box 64"/>
              <p:cNvSpPr txBox="1">
                <a:spLocks noChangeArrowheads="1"/>
              </p:cNvSpPr>
              <p:nvPr/>
            </p:nvSpPr>
            <p:spPr bwMode="auto">
              <a:xfrm>
                <a:off x="1912" y="2400"/>
                <a:ext cx="296"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C</a:t>
                </a:r>
                <a:r>
                  <a:rPr lang="en-US" altLang="zh-CN" sz="2000" baseline="-25000">
                    <a:latin typeface="Arial" charset="0"/>
                    <a:ea typeface="宋体" charset="-122"/>
                  </a:rPr>
                  <a:t>in</a:t>
                </a:r>
              </a:p>
            </p:txBody>
          </p:sp>
        </p:grpSp>
        <p:grpSp>
          <p:nvGrpSpPr>
            <p:cNvPr id="11275" name="Group 65"/>
            <p:cNvGrpSpPr>
              <a:grpSpLocks/>
            </p:cNvGrpSpPr>
            <p:nvPr/>
          </p:nvGrpSpPr>
          <p:grpSpPr bwMode="auto">
            <a:xfrm>
              <a:off x="3112" y="2640"/>
              <a:ext cx="632" cy="588"/>
              <a:chOff x="1576" y="2400"/>
              <a:chExt cx="632" cy="588"/>
            </a:xfrm>
          </p:grpSpPr>
          <p:sp>
            <p:nvSpPr>
              <p:cNvPr id="11295" name="Text Box 66"/>
              <p:cNvSpPr txBox="1">
                <a:spLocks noChangeArrowheads="1"/>
              </p:cNvSpPr>
              <p:nvPr/>
            </p:nvSpPr>
            <p:spPr bwMode="auto">
              <a:xfrm>
                <a:off x="1584" y="2400"/>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A</a:t>
                </a:r>
              </a:p>
            </p:txBody>
          </p:sp>
          <p:sp>
            <p:nvSpPr>
              <p:cNvPr id="11296" name="Text Box 67"/>
              <p:cNvSpPr txBox="1">
                <a:spLocks noChangeArrowheads="1"/>
              </p:cNvSpPr>
              <p:nvPr/>
            </p:nvSpPr>
            <p:spPr bwMode="auto">
              <a:xfrm>
                <a:off x="1776" y="2400"/>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B</a:t>
                </a:r>
              </a:p>
            </p:txBody>
          </p:sp>
          <p:sp>
            <p:nvSpPr>
              <p:cNvPr id="11297" name="Text Box 68"/>
              <p:cNvSpPr txBox="1">
                <a:spLocks noChangeArrowheads="1"/>
              </p:cNvSpPr>
              <p:nvPr/>
            </p:nvSpPr>
            <p:spPr bwMode="auto">
              <a:xfrm>
                <a:off x="1968" y="2736"/>
                <a:ext cx="240" cy="25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sp>
            <p:nvSpPr>
              <p:cNvPr id="11298" name="Text Box 69"/>
              <p:cNvSpPr txBox="1">
                <a:spLocks noChangeArrowheads="1"/>
              </p:cNvSpPr>
              <p:nvPr/>
            </p:nvSpPr>
            <p:spPr bwMode="auto">
              <a:xfrm>
                <a:off x="1576" y="2736"/>
                <a:ext cx="344"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C</a:t>
                </a:r>
                <a:r>
                  <a:rPr lang="en-US" altLang="zh-CN" sz="2000" baseline="-25000">
                    <a:latin typeface="Arial" charset="0"/>
                    <a:ea typeface="宋体" charset="-122"/>
                  </a:rPr>
                  <a:t>out</a:t>
                </a:r>
              </a:p>
            </p:txBody>
          </p:sp>
          <p:sp>
            <p:nvSpPr>
              <p:cNvPr id="11299" name="Text Box 70"/>
              <p:cNvSpPr txBox="1">
                <a:spLocks noChangeArrowheads="1"/>
              </p:cNvSpPr>
              <p:nvPr/>
            </p:nvSpPr>
            <p:spPr bwMode="auto">
              <a:xfrm>
                <a:off x="1912" y="2400"/>
                <a:ext cx="296"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C</a:t>
                </a:r>
                <a:r>
                  <a:rPr lang="en-US" altLang="zh-CN" sz="2000" baseline="-25000">
                    <a:latin typeface="Arial" charset="0"/>
                    <a:ea typeface="宋体" charset="-122"/>
                  </a:rPr>
                  <a:t>in</a:t>
                </a:r>
              </a:p>
            </p:txBody>
          </p:sp>
        </p:grpSp>
        <p:grpSp>
          <p:nvGrpSpPr>
            <p:cNvPr id="11276" name="Group 71"/>
            <p:cNvGrpSpPr>
              <a:grpSpLocks/>
            </p:cNvGrpSpPr>
            <p:nvPr/>
          </p:nvGrpSpPr>
          <p:grpSpPr bwMode="auto">
            <a:xfrm>
              <a:off x="3928" y="2640"/>
              <a:ext cx="632" cy="588"/>
              <a:chOff x="1576" y="2400"/>
              <a:chExt cx="632" cy="588"/>
            </a:xfrm>
          </p:grpSpPr>
          <p:sp>
            <p:nvSpPr>
              <p:cNvPr id="11290" name="Text Box 72"/>
              <p:cNvSpPr txBox="1">
                <a:spLocks noChangeArrowheads="1"/>
              </p:cNvSpPr>
              <p:nvPr/>
            </p:nvSpPr>
            <p:spPr bwMode="auto">
              <a:xfrm>
                <a:off x="1584" y="2400"/>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A</a:t>
                </a:r>
              </a:p>
            </p:txBody>
          </p:sp>
          <p:sp>
            <p:nvSpPr>
              <p:cNvPr id="11291" name="Text Box 73"/>
              <p:cNvSpPr txBox="1">
                <a:spLocks noChangeArrowheads="1"/>
              </p:cNvSpPr>
              <p:nvPr/>
            </p:nvSpPr>
            <p:spPr bwMode="auto">
              <a:xfrm>
                <a:off x="1776" y="2400"/>
                <a:ext cx="192"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B</a:t>
                </a:r>
              </a:p>
            </p:txBody>
          </p:sp>
          <p:sp>
            <p:nvSpPr>
              <p:cNvPr id="11292" name="Text Box 74"/>
              <p:cNvSpPr txBox="1">
                <a:spLocks noChangeArrowheads="1"/>
              </p:cNvSpPr>
              <p:nvPr/>
            </p:nvSpPr>
            <p:spPr bwMode="auto">
              <a:xfrm>
                <a:off x="1968" y="2736"/>
                <a:ext cx="240" cy="252"/>
              </a:xfrm>
              <a:prstGeom prst="rect">
                <a:avLst/>
              </a:prstGeom>
              <a:noFill/>
              <a:ln w="9525">
                <a:noFill/>
                <a:miter lim="800000"/>
                <a:headEnd/>
                <a:tailEnd/>
              </a:ln>
              <a:effectLst/>
            </p:spPr>
            <p:txBody>
              <a:bodyPr>
                <a:spAutoFit/>
              </a:bodyPr>
              <a:lstStyle/>
              <a:p>
                <a:pPr>
                  <a:spcBef>
                    <a:spcPct val="50000"/>
                  </a:spcBef>
                </a:pPr>
                <a:r>
                  <a:rPr lang="en-US" altLang="zh-CN" sz="2000">
                    <a:latin typeface="Symbol" pitchFamily="18" charset="2"/>
                    <a:ea typeface="宋体" charset="-122"/>
                  </a:rPr>
                  <a:t>S</a:t>
                </a:r>
              </a:p>
            </p:txBody>
          </p:sp>
          <p:sp>
            <p:nvSpPr>
              <p:cNvPr id="11293" name="Text Box 75"/>
              <p:cNvSpPr txBox="1">
                <a:spLocks noChangeArrowheads="1"/>
              </p:cNvSpPr>
              <p:nvPr/>
            </p:nvSpPr>
            <p:spPr bwMode="auto">
              <a:xfrm>
                <a:off x="1576" y="2736"/>
                <a:ext cx="344"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C</a:t>
                </a:r>
                <a:r>
                  <a:rPr lang="en-US" altLang="zh-CN" sz="2000" baseline="-25000">
                    <a:latin typeface="Arial" charset="0"/>
                    <a:ea typeface="宋体" charset="-122"/>
                  </a:rPr>
                  <a:t>out</a:t>
                </a:r>
              </a:p>
            </p:txBody>
          </p:sp>
          <p:sp>
            <p:nvSpPr>
              <p:cNvPr id="11294" name="Text Box 76"/>
              <p:cNvSpPr txBox="1">
                <a:spLocks noChangeArrowheads="1"/>
              </p:cNvSpPr>
              <p:nvPr/>
            </p:nvSpPr>
            <p:spPr bwMode="auto">
              <a:xfrm>
                <a:off x="1912" y="2400"/>
                <a:ext cx="296" cy="252"/>
              </a:xfrm>
              <a:prstGeom prst="rect">
                <a:avLst/>
              </a:prstGeom>
              <a:noFill/>
              <a:ln w="9525">
                <a:noFill/>
                <a:miter lim="800000"/>
                <a:headEnd/>
                <a:tailEnd/>
              </a:ln>
              <a:effectLst/>
            </p:spPr>
            <p:txBody>
              <a:bodyPr>
                <a:spAutoFit/>
              </a:bodyPr>
              <a:lstStyle/>
              <a:p>
                <a:pPr>
                  <a:spcBef>
                    <a:spcPct val="50000"/>
                  </a:spcBef>
                </a:pPr>
                <a:r>
                  <a:rPr lang="en-US" altLang="zh-CN" sz="2000" i="1">
                    <a:latin typeface="Arial" charset="0"/>
                    <a:ea typeface="宋体" charset="-122"/>
                  </a:rPr>
                  <a:t>C</a:t>
                </a:r>
                <a:r>
                  <a:rPr lang="en-US" altLang="zh-CN" sz="2000" baseline="-25000">
                    <a:latin typeface="Arial" charset="0"/>
                    <a:ea typeface="宋体" charset="-122"/>
                  </a:rPr>
                  <a:t>in</a:t>
                </a:r>
              </a:p>
            </p:txBody>
          </p:sp>
        </p:grpSp>
        <p:sp>
          <p:nvSpPr>
            <p:cNvPr id="11277" name="Text Box 78"/>
            <p:cNvSpPr txBox="1">
              <a:spLocks noChangeArrowheads="1"/>
            </p:cNvSpPr>
            <p:nvPr/>
          </p:nvSpPr>
          <p:spPr bwMode="auto">
            <a:xfrm>
              <a:off x="3905" y="1920"/>
              <a:ext cx="528"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1</a:t>
              </a:r>
              <a:r>
                <a:rPr lang="en-US" altLang="zh-CN" sz="2000">
                  <a:solidFill>
                    <a:srgbClr val="FF0000"/>
                  </a:solidFill>
                  <a:latin typeface="Arial" charset="0"/>
                  <a:ea typeface="宋体" charset="-122"/>
                </a:rPr>
                <a:t>   </a:t>
              </a:r>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1</a:t>
              </a:r>
            </a:p>
          </p:txBody>
        </p:sp>
        <p:sp>
          <p:nvSpPr>
            <p:cNvPr id="11278" name="Text Box 80"/>
            <p:cNvSpPr txBox="1">
              <a:spLocks noChangeArrowheads="1"/>
            </p:cNvSpPr>
            <p:nvPr/>
          </p:nvSpPr>
          <p:spPr bwMode="auto">
            <a:xfrm>
              <a:off x="4368" y="3484"/>
              <a:ext cx="384" cy="252"/>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latin typeface="Symbol" pitchFamily="18" charset="2"/>
                  <a:ea typeface="宋体" charset="-122"/>
                </a:rPr>
                <a:t>S</a:t>
              </a:r>
              <a:r>
                <a:rPr lang="en-US" altLang="zh-CN" sz="2000" baseline="-25000">
                  <a:solidFill>
                    <a:srgbClr val="FF0000"/>
                  </a:solidFill>
                  <a:latin typeface="Symbol" pitchFamily="18" charset="2"/>
                  <a:ea typeface="宋体" charset="-122"/>
                </a:rPr>
                <a:t>1</a:t>
              </a:r>
            </a:p>
          </p:txBody>
        </p:sp>
        <p:sp>
          <p:nvSpPr>
            <p:cNvPr id="11279" name="Text Box 81"/>
            <p:cNvSpPr txBox="1">
              <a:spLocks noChangeArrowheads="1"/>
            </p:cNvSpPr>
            <p:nvPr/>
          </p:nvSpPr>
          <p:spPr bwMode="auto">
            <a:xfrm>
              <a:off x="4608" y="2352"/>
              <a:ext cx="344"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C</a:t>
              </a:r>
              <a:r>
                <a:rPr lang="en-US" altLang="zh-CN" sz="2000" baseline="-25000">
                  <a:solidFill>
                    <a:srgbClr val="FF0000"/>
                  </a:solidFill>
                  <a:latin typeface="Arial" charset="0"/>
                  <a:ea typeface="宋体" charset="-122"/>
                </a:rPr>
                <a:t>0</a:t>
              </a:r>
            </a:p>
          </p:txBody>
        </p:sp>
        <p:sp>
          <p:nvSpPr>
            <p:cNvPr id="11280" name="Text Box 83"/>
            <p:cNvSpPr txBox="1">
              <a:spLocks noChangeArrowheads="1"/>
            </p:cNvSpPr>
            <p:nvPr/>
          </p:nvSpPr>
          <p:spPr bwMode="auto">
            <a:xfrm>
              <a:off x="3504" y="3484"/>
              <a:ext cx="384" cy="252"/>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latin typeface="Symbol" pitchFamily="18" charset="2"/>
                  <a:ea typeface="宋体" charset="-122"/>
                </a:rPr>
                <a:t>S</a:t>
              </a:r>
              <a:r>
                <a:rPr lang="en-US" altLang="zh-CN" sz="2000" baseline="-25000">
                  <a:solidFill>
                    <a:srgbClr val="FF0000"/>
                  </a:solidFill>
                  <a:latin typeface="Symbol" pitchFamily="18" charset="2"/>
                  <a:ea typeface="宋体" charset="-122"/>
                </a:rPr>
                <a:t>2</a:t>
              </a:r>
            </a:p>
          </p:txBody>
        </p:sp>
        <p:sp>
          <p:nvSpPr>
            <p:cNvPr id="11281" name="Text Box 84"/>
            <p:cNvSpPr txBox="1">
              <a:spLocks noChangeArrowheads="1"/>
            </p:cNvSpPr>
            <p:nvPr/>
          </p:nvSpPr>
          <p:spPr bwMode="auto">
            <a:xfrm>
              <a:off x="2688" y="3484"/>
              <a:ext cx="384" cy="252"/>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latin typeface="Symbol" pitchFamily="18" charset="2"/>
                  <a:ea typeface="宋体" charset="-122"/>
                </a:rPr>
                <a:t>S</a:t>
              </a:r>
              <a:r>
                <a:rPr lang="en-US" altLang="zh-CN" sz="2000" baseline="-25000">
                  <a:solidFill>
                    <a:srgbClr val="FF0000"/>
                  </a:solidFill>
                  <a:latin typeface="Symbol" pitchFamily="18" charset="2"/>
                  <a:ea typeface="宋体" charset="-122"/>
                </a:rPr>
                <a:t>3</a:t>
              </a:r>
            </a:p>
          </p:txBody>
        </p:sp>
        <p:sp>
          <p:nvSpPr>
            <p:cNvPr id="11282" name="Text Box 85"/>
            <p:cNvSpPr txBox="1">
              <a:spLocks noChangeArrowheads="1"/>
            </p:cNvSpPr>
            <p:nvPr/>
          </p:nvSpPr>
          <p:spPr bwMode="auto">
            <a:xfrm>
              <a:off x="1872" y="3484"/>
              <a:ext cx="384" cy="252"/>
            </a:xfrm>
            <a:prstGeom prst="rect">
              <a:avLst/>
            </a:prstGeom>
            <a:noFill/>
            <a:ln w="9525">
              <a:noFill/>
              <a:miter lim="800000"/>
              <a:headEnd/>
              <a:tailEnd/>
            </a:ln>
            <a:effectLst/>
          </p:spPr>
          <p:txBody>
            <a:bodyPr>
              <a:spAutoFit/>
            </a:bodyPr>
            <a:lstStyle/>
            <a:p>
              <a:pPr>
                <a:spcBef>
                  <a:spcPct val="50000"/>
                </a:spcBef>
              </a:pPr>
              <a:r>
                <a:rPr lang="en-US" altLang="zh-CN" sz="2000">
                  <a:solidFill>
                    <a:srgbClr val="FF0000"/>
                  </a:solidFill>
                  <a:latin typeface="Symbol" pitchFamily="18" charset="2"/>
                  <a:ea typeface="宋体" charset="-122"/>
                </a:rPr>
                <a:t>S</a:t>
              </a:r>
              <a:r>
                <a:rPr lang="en-US" altLang="zh-CN" sz="2000" baseline="-25000">
                  <a:solidFill>
                    <a:srgbClr val="FF0000"/>
                  </a:solidFill>
                  <a:latin typeface="Symbol" pitchFamily="18" charset="2"/>
                  <a:ea typeface="宋体" charset="-122"/>
                </a:rPr>
                <a:t>4</a:t>
              </a:r>
            </a:p>
          </p:txBody>
        </p:sp>
        <p:sp>
          <p:nvSpPr>
            <p:cNvPr id="11283" name="Text Box 87"/>
            <p:cNvSpPr txBox="1">
              <a:spLocks noChangeArrowheads="1"/>
            </p:cNvSpPr>
            <p:nvPr/>
          </p:nvSpPr>
          <p:spPr bwMode="auto">
            <a:xfrm>
              <a:off x="3928" y="3360"/>
              <a:ext cx="344"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C</a:t>
              </a:r>
              <a:r>
                <a:rPr lang="en-US" altLang="zh-CN" sz="2000" baseline="-25000">
                  <a:solidFill>
                    <a:srgbClr val="FF0000"/>
                  </a:solidFill>
                  <a:latin typeface="Arial" charset="0"/>
                  <a:ea typeface="宋体" charset="-122"/>
                </a:rPr>
                <a:t>1</a:t>
              </a:r>
            </a:p>
          </p:txBody>
        </p:sp>
        <p:sp>
          <p:nvSpPr>
            <p:cNvPr id="11284" name="Text Box 88"/>
            <p:cNvSpPr txBox="1">
              <a:spLocks noChangeArrowheads="1"/>
            </p:cNvSpPr>
            <p:nvPr/>
          </p:nvSpPr>
          <p:spPr bwMode="auto">
            <a:xfrm>
              <a:off x="3120" y="3360"/>
              <a:ext cx="344"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C</a:t>
              </a:r>
              <a:r>
                <a:rPr lang="en-US" altLang="zh-CN" sz="2000" baseline="-25000">
                  <a:solidFill>
                    <a:srgbClr val="FF0000"/>
                  </a:solidFill>
                  <a:latin typeface="Arial" charset="0"/>
                  <a:ea typeface="宋体" charset="-122"/>
                </a:rPr>
                <a:t>2</a:t>
              </a:r>
            </a:p>
          </p:txBody>
        </p:sp>
        <p:sp>
          <p:nvSpPr>
            <p:cNvPr id="11285" name="Text Box 89"/>
            <p:cNvSpPr txBox="1">
              <a:spLocks noChangeArrowheads="1"/>
            </p:cNvSpPr>
            <p:nvPr/>
          </p:nvSpPr>
          <p:spPr bwMode="auto">
            <a:xfrm>
              <a:off x="2312" y="3360"/>
              <a:ext cx="344"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C</a:t>
              </a:r>
              <a:r>
                <a:rPr lang="en-US" altLang="zh-CN" sz="2000" baseline="-25000">
                  <a:solidFill>
                    <a:srgbClr val="FF0000"/>
                  </a:solidFill>
                  <a:latin typeface="Arial" charset="0"/>
                  <a:ea typeface="宋体" charset="-122"/>
                </a:rPr>
                <a:t>3</a:t>
              </a:r>
            </a:p>
          </p:txBody>
        </p:sp>
        <p:sp>
          <p:nvSpPr>
            <p:cNvPr id="11286" name="Text Box 90"/>
            <p:cNvSpPr txBox="1">
              <a:spLocks noChangeArrowheads="1"/>
            </p:cNvSpPr>
            <p:nvPr/>
          </p:nvSpPr>
          <p:spPr bwMode="auto">
            <a:xfrm>
              <a:off x="1152" y="3264"/>
              <a:ext cx="344"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C</a:t>
              </a:r>
              <a:r>
                <a:rPr lang="en-US" altLang="zh-CN" sz="2000" baseline="-25000">
                  <a:solidFill>
                    <a:srgbClr val="FF0000"/>
                  </a:solidFill>
                  <a:latin typeface="Arial" charset="0"/>
                  <a:ea typeface="宋体" charset="-122"/>
                </a:rPr>
                <a:t>4</a:t>
              </a:r>
            </a:p>
          </p:txBody>
        </p:sp>
        <p:sp>
          <p:nvSpPr>
            <p:cNvPr id="11287" name="Text Box 91"/>
            <p:cNvSpPr txBox="1">
              <a:spLocks noChangeArrowheads="1"/>
            </p:cNvSpPr>
            <p:nvPr/>
          </p:nvSpPr>
          <p:spPr bwMode="auto">
            <a:xfrm>
              <a:off x="3072" y="1920"/>
              <a:ext cx="528"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2</a:t>
              </a:r>
              <a:r>
                <a:rPr lang="en-US" altLang="zh-CN" sz="2000">
                  <a:solidFill>
                    <a:srgbClr val="FF0000"/>
                  </a:solidFill>
                  <a:latin typeface="Arial" charset="0"/>
                  <a:ea typeface="宋体" charset="-122"/>
                </a:rPr>
                <a:t>   </a:t>
              </a:r>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2</a:t>
              </a:r>
            </a:p>
          </p:txBody>
        </p:sp>
        <p:sp>
          <p:nvSpPr>
            <p:cNvPr id="11288" name="Text Box 92"/>
            <p:cNvSpPr txBox="1">
              <a:spLocks noChangeArrowheads="1"/>
            </p:cNvSpPr>
            <p:nvPr/>
          </p:nvSpPr>
          <p:spPr bwMode="auto">
            <a:xfrm>
              <a:off x="2239" y="1920"/>
              <a:ext cx="528"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3</a:t>
              </a:r>
              <a:r>
                <a:rPr lang="en-US" altLang="zh-CN" sz="2000">
                  <a:solidFill>
                    <a:srgbClr val="FF0000"/>
                  </a:solidFill>
                  <a:latin typeface="Arial" charset="0"/>
                  <a:ea typeface="宋体" charset="-122"/>
                </a:rPr>
                <a:t>   </a:t>
              </a:r>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3</a:t>
              </a:r>
            </a:p>
          </p:txBody>
        </p:sp>
        <p:sp>
          <p:nvSpPr>
            <p:cNvPr id="11289" name="Text Box 93"/>
            <p:cNvSpPr txBox="1">
              <a:spLocks noChangeArrowheads="1"/>
            </p:cNvSpPr>
            <p:nvPr/>
          </p:nvSpPr>
          <p:spPr bwMode="auto">
            <a:xfrm>
              <a:off x="1406" y="1920"/>
              <a:ext cx="528" cy="252"/>
            </a:xfrm>
            <a:prstGeom prst="rect">
              <a:avLst/>
            </a:prstGeom>
            <a:noFill/>
            <a:ln w="9525">
              <a:noFill/>
              <a:miter lim="800000"/>
              <a:headEnd/>
              <a:tailEnd/>
            </a:ln>
            <a:effectLst/>
          </p:spPr>
          <p:txBody>
            <a:bodyPr>
              <a:spAutoFit/>
            </a:bodyPr>
            <a:lstStyle/>
            <a:p>
              <a:pPr>
                <a:spcBef>
                  <a:spcPct val="50000"/>
                </a:spcBef>
              </a:pPr>
              <a:r>
                <a:rPr lang="en-US" altLang="zh-CN" sz="2000" i="1">
                  <a:solidFill>
                    <a:srgbClr val="FF0000"/>
                  </a:solidFill>
                  <a:latin typeface="Arial" charset="0"/>
                  <a:ea typeface="宋体" charset="-122"/>
                </a:rPr>
                <a:t>A</a:t>
              </a:r>
              <a:r>
                <a:rPr lang="en-US" altLang="zh-CN" sz="2000" baseline="-25000">
                  <a:solidFill>
                    <a:srgbClr val="FF0000"/>
                  </a:solidFill>
                  <a:latin typeface="Arial" charset="0"/>
                  <a:ea typeface="宋体" charset="-122"/>
                </a:rPr>
                <a:t>4</a:t>
              </a:r>
              <a:r>
                <a:rPr lang="en-US" altLang="zh-CN" sz="2000">
                  <a:solidFill>
                    <a:srgbClr val="FF0000"/>
                  </a:solidFill>
                  <a:latin typeface="Arial" charset="0"/>
                  <a:ea typeface="宋体" charset="-122"/>
                </a:rPr>
                <a:t>   </a:t>
              </a:r>
              <a:r>
                <a:rPr lang="en-US" altLang="zh-CN" sz="2000" i="1">
                  <a:solidFill>
                    <a:srgbClr val="FF0000"/>
                  </a:solidFill>
                  <a:latin typeface="Arial" charset="0"/>
                  <a:ea typeface="宋体" charset="-122"/>
                </a:rPr>
                <a:t>B</a:t>
              </a:r>
              <a:r>
                <a:rPr lang="en-US" altLang="zh-CN" sz="2000" baseline="-25000">
                  <a:solidFill>
                    <a:srgbClr val="FF0000"/>
                  </a:solidFill>
                  <a:latin typeface="Arial" charset="0"/>
                  <a:ea typeface="宋体" charset="-122"/>
                </a:rPr>
                <a:t>4</a:t>
              </a:r>
            </a:p>
          </p:txBody>
        </p:sp>
      </p:grpSp>
      <p:sp>
        <p:nvSpPr>
          <p:cNvPr id="114783" name="Text Box 95"/>
          <p:cNvSpPr txBox="1">
            <a:spLocks noChangeArrowheads="1"/>
          </p:cNvSpPr>
          <p:nvPr/>
        </p:nvSpPr>
        <p:spPr bwMode="auto">
          <a:xfrm>
            <a:off x="685800" y="5370493"/>
            <a:ext cx="10972800" cy="954107"/>
          </a:xfrm>
          <a:prstGeom prst="rect">
            <a:avLst/>
          </a:prstGeom>
          <a:solidFill>
            <a:schemeClr val="bg1"/>
          </a:solidFill>
          <a:ln w="28575">
            <a:solidFill>
              <a:srgbClr val="9999FF"/>
            </a:solidFill>
            <a:miter lim="800000"/>
            <a:headEnd/>
            <a:tailEnd/>
          </a:ln>
          <a:effectLst/>
        </p:spPr>
        <p:txBody>
          <a:bodyPr wrap="square">
            <a:spAutoFit/>
          </a:bodyPr>
          <a:lstStyle/>
          <a:p>
            <a:pPr marL="457200" indent="-457200">
              <a:spcBef>
                <a:spcPct val="50000"/>
              </a:spcBef>
              <a:buFont typeface="Arial" panose="020B0604020202020204" pitchFamily="34" charset="0"/>
              <a:buChar char="•"/>
            </a:pPr>
            <a:r>
              <a:rPr lang="en-US" altLang="zh-CN" sz="2800" b="1" dirty="0">
                <a:ea typeface="宋体" charset="-122"/>
              </a:rPr>
              <a:t>The carry (</a:t>
            </a:r>
            <a:r>
              <a:rPr lang="en-US" altLang="zh-CN" sz="2800" b="1" i="1" dirty="0">
                <a:ea typeface="宋体" charset="-122"/>
              </a:rPr>
              <a:t>C</a:t>
            </a:r>
            <a:r>
              <a:rPr lang="en-US" altLang="zh-CN" sz="2800" b="1" baseline="-25000" dirty="0">
                <a:ea typeface="宋体" charset="-122"/>
              </a:rPr>
              <a:t>4</a:t>
            </a:r>
            <a:r>
              <a:rPr lang="en-US" altLang="zh-CN" sz="2800" b="1" dirty="0">
                <a:ea typeface="宋体" charset="-122"/>
              </a:rPr>
              <a:t>) is not ready until it propagates through all of the full adders. This is called </a:t>
            </a:r>
            <a:r>
              <a:rPr lang="en-US" altLang="zh-CN" sz="2800" b="1" i="1" dirty="0">
                <a:solidFill>
                  <a:srgbClr val="FF0000"/>
                </a:solidFill>
                <a:ea typeface="宋体" charset="-122"/>
              </a:rPr>
              <a:t>ripple carry</a:t>
            </a:r>
            <a:r>
              <a:rPr lang="en-US" altLang="zh-CN" sz="2800" b="1" dirty="0">
                <a:ea typeface="宋体" charset="-122"/>
              </a:rPr>
              <a:t>, delaying the addition process.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14783"/>
                                        </p:tgtEl>
                                        <p:attrNameLst>
                                          <p:attrName>style.visibility</p:attrName>
                                        </p:attrNameLst>
                                      </p:cBhvr>
                                      <p:to>
                                        <p:strVal val="visible"/>
                                      </p:to>
                                    </p:set>
                                    <p:animEffect transition="in" filter="fade">
                                      <p:cBhvr>
                                        <p:cTn id="7" dur="1000"/>
                                        <p:tgtEl>
                                          <p:spTgt spid="114783"/>
                                        </p:tgtEl>
                                      </p:cBhvr>
                                    </p:animEffect>
                                    <p:anim calcmode="lin" valueType="num">
                                      <p:cBhvr>
                                        <p:cTn id="8" dur="1000" fill="hold"/>
                                        <p:tgtEl>
                                          <p:spTgt spid="114783"/>
                                        </p:tgtEl>
                                        <p:attrNameLst>
                                          <p:attrName>ppt_x</p:attrName>
                                        </p:attrNameLst>
                                      </p:cBhvr>
                                      <p:tavLst>
                                        <p:tav tm="0">
                                          <p:val>
                                            <p:strVal val="#ppt_x"/>
                                          </p:val>
                                        </p:tav>
                                        <p:tav tm="100000">
                                          <p:val>
                                            <p:strVal val="#ppt_x"/>
                                          </p:val>
                                        </p:tav>
                                      </p:tavLst>
                                    </p:anim>
                                    <p:anim calcmode="lin" valueType="num">
                                      <p:cBhvr>
                                        <p:cTn id="9" dur="900" decel="100000" fill="hold"/>
                                        <p:tgtEl>
                                          <p:spTgt spid="11478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478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83"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524000" y="0"/>
            <a:ext cx="9144000" cy="68580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61443" name="Text Box 3"/>
          <p:cNvSpPr txBox="1">
            <a:spLocks noChangeArrowheads="1"/>
          </p:cNvSpPr>
          <p:nvPr/>
        </p:nvSpPr>
        <p:spPr bwMode="auto">
          <a:xfrm>
            <a:off x="2438400" y="1600200"/>
            <a:ext cx="7467600" cy="4330700"/>
          </a:xfrm>
          <a:prstGeom prst="rect">
            <a:avLst/>
          </a:prstGeom>
          <a:noFill/>
          <a:ln w="9525">
            <a:noFill/>
            <a:miter lim="800000"/>
            <a:headEnd/>
            <a:tailEnd/>
          </a:ln>
          <a:effectLst/>
        </p:spPr>
        <p:txBody>
          <a:bodyPr>
            <a:spAutoFit/>
          </a:bodyPr>
          <a:lstStyle/>
          <a:p>
            <a:pPr eaLnBrk="1" hangingPunct="1">
              <a:spcBef>
                <a:spcPct val="50000"/>
              </a:spcBef>
            </a:pPr>
            <a:r>
              <a:rPr lang="en-US" altLang="zh-CN" dirty="0">
                <a:solidFill>
                  <a:schemeClr val="tx2"/>
                </a:solidFill>
                <a:ea typeface="宋体" charset="-122"/>
              </a:rPr>
              <a:t>3.  If you expand two 4-bit comparators to accept two 8-bit numbers, the output of the least significant comparator is</a:t>
            </a:r>
          </a:p>
          <a:p>
            <a:pPr eaLnBrk="1" hangingPunct="1">
              <a:spcBef>
                <a:spcPct val="50000"/>
              </a:spcBef>
            </a:pPr>
            <a:r>
              <a:rPr lang="en-US" altLang="zh-CN" dirty="0">
                <a:solidFill>
                  <a:schemeClr val="tx2"/>
                </a:solidFill>
                <a:ea typeface="宋体" charset="-122"/>
              </a:rPr>
              <a:t>	a. equal to the final output</a:t>
            </a:r>
          </a:p>
          <a:p>
            <a:pPr eaLnBrk="1" hangingPunct="1">
              <a:spcBef>
                <a:spcPct val="50000"/>
              </a:spcBef>
            </a:pPr>
            <a:endParaRPr lang="en-US" altLang="zh-CN" sz="1000" baseline="30000" dirty="0">
              <a:solidFill>
                <a:schemeClr val="tx2"/>
              </a:solidFill>
              <a:ea typeface="宋体" charset="-122"/>
            </a:endParaRPr>
          </a:p>
          <a:p>
            <a:pPr eaLnBrk="1" hangingPunct="1"/>
            <a:r>
              <a:rPr lang="en-US" altLang="zh-CN" dirty="0">
                <a:solidFill>
                  <a:schemeClr val="tx2"/>
                </a:solidFill>
                <a:ea typeface="宋体" charset="-122"/>
              </a:rPr>
              <a:t>	b. connected to the cascading inputs of the most  </a:t>
            </a:r>
          </a:p>
          <a:p>
            <a:pPr eaLnBrk="1" hangingPunct="1"/>
            <a:r>
              <a:rPr lang="en-US" altLang="zh-CN" dirty="0">
                <a:solidFill>
                  <a:schemeClr val="tx2"/>
                </a:solidFill>
                <a:ea typeface="宋体" charset="-122"/>
              </a:rPr>
              <a:t>                significant comparator</a:t>
            </a:r>
          </a:p>
          <a:p>
            <a:pPr eaLnBrk="1" hangingPunct="1"/>
            <a:endParaRPr lang="en-US" altLang="zh-CN" sz="1600" dirty="0">
              <a:solidFill>
                <a:schemeClr val="tx2"/>
              </a:solidFill>
              <a:ea typeface="宋体" charset="-122"/>
            </a:endParaRPr>
          </a:p>
          <a:p>
            <a:pPr eaLnBrk="1" hangingPunct="1"/>
            <a:r>
              <a:rPr lang="en-US" altLang="zh-CN" dirty="0">
                <a:solidFill>
                  <a:schemeClr val="tx2"/>
                </a:solidFill>
                <a:ea typeface="宋体" charset="-122"/>
              </a:rPr>
              <a:t>	c. connected to the output of the most significant </a:t>
            </a:r>
          </a:p>
          <a:p>
            <a:pPr eaLnBrk="1" hangingPunct="1"/>
            <a:r>
              <a:rPr lang="en-US" altLang="zh-CN" dirty="0">
                <a:solidFill>
                  <a:schemeClr val="tx2"/>
                </a:solidFill>
                <a:ea typeface="宋体" charset="-122"/>
              </a:rPr>
              <a:t>                comparator</a:t>
            </a:r>
          </a:p>
          <a:p>
            <a:pPr eaLnBrk="1" hangingPunct="1">
              <a:spcBef>
                <a:spcPct val="50000"/>
              </a:spcBef>
            </a:pPr>
            <a:r>
              <a:rPr lang="en-US" altLang="zh-CN" dirty="0">
                <a:solidFill>
                  <a:schemeClr val="tx2"/>
                </a:solidFill>
                <a:ea typeface="宋体" charset="-122"/>
              </a:rPr>
              <a:t>	d. not used</a:t>
            </a:r>
          </a:p>
          <a:p>
            <a:pPr eaLnBrk="1" hangingPunct="1">
              <a:spcBef>
                <a:spcPct val="50000"/>
              </a:spcBef>
            </a:pPr>
            <a:endParaRPr lang="en-US" altLang="zh-CN" dirty="0">
              <a:solidFill>
                <a:schemeClr val="tx2"/>
              </a:solidFill>
              <a:ea typeface="宋体" charset="-122"/>
            </a:endParaRPr>
          </a:p>
        </p:txBody>
      </p:sp>
      <p:sp>
        <p:nvSpPr>
          <p:cNvPr id="61445"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sp>
        <p:nvSpPr>
          <p:cNvPr id="6" name="矩形 5">
            <a:extLst>
              <a:ext uri="{FF2B5EF4-FFF2-40B4-BE49-F238E27FC236}">
                <a16:creationId xmlns:a16="http://schemas.microsoft.com/office/drawing/2014/main" id="{C31A99E5-F695-4FB9-AD9D-71B0A5BE4716}"/>
              </a:ext>
            </a:extLst>
          </p:cNvPr>
          <p:cNvSpPr/>
          <p:nvPr/>
        </p:nvSpPr>
        <p:spPr bwMode="auto">
          <a:xfrm>
            <a:off x="3352800" y="3048000"/>
            <a:ext cx="381000" cy="45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800" b="1">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1524000" y="0"/>
            <a:ext cx="9144000" cy="68580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62467" name="Rectangle 13"/>
          <p:cNvSpPr>
            <a:spLocks noChangeArrowheads="1"/>
          </p:cNvSpPr>
          <p:nvPr/>
        </p:nvSpPr>
        <p:spPr bwMode="auto">
          <a:xfrm>
            <a:off x="6248400" y="2667000"/>
            <a:ext cx="3352800" cy="2133600"/>
          </a:xfrm>
          <a:prstGeom prst="rect">
            <a:avLst/>
          </a:prstGeom>
          <a:solidFill>
            <a:srgbClr val="FFFFFF"/>
          </a:solidFill>
          <a:ln w="9525">
            <a:solidFill>
              <a:schemeClr val="tx1"/>
            </a:solidFill>
            <a:miter lim="800000"/>
            <a:headEnd/>
            <a:tailEnd/>
          </a:ln>
          <a:effectLst/>
        </p:spPr>
        <p:txBody>
          <a:bodyPr wrap="none" anchor="ctr"/>
          <a:lstStyle/>
          <a:p>
            <a:endParaRPr lang="zh-CN" altLang="en-US">
              <a:ea typeface="宋体" charset="-122"/>
            </a:endParaRPr>
          </a:p>
        </p:txBody>
      </p:sp>
      <p:sp>
        <p:nvSpPr>
          <p:cNvPr id="62468" name="Text Box 3"/>
          <p:cNvSpPr txBox="1">
            <a:spLocks noChangeArrowheads="1"/>
          </p:cNvSpPr>
          <p:nvPr/>
        </p:nvSpPr>
        <p:spPr bwMode="auto">
          <a:xfrm>
            <a:off x="2438400" y="1752600"/>
            <a:ext cx="7620000" cy="3600986"/>
          </a:xfrm>
          <a:prstGeom prst="rect">
            <a:avLst/>
          </a:prstGeom>
          <a:noFill/>
          <a:ln w="9525">
            <a:noFill/>
            <a:miter lim="800000"/>
            <a:headEnd/>
            <a:tailEnd/>
          </a:ln>
          <a:effectLst/>
        </p:spPr>
        <p:txBody>
          <a:bodyPr>
            <a:spAutoFit/>
          </a:bodyPr>
          <a:lstStyle/>
          <a:p>
            <a:pPr eaLnBrk="1" hangingPunct="1">
              <a:spcBef>
                <a:spcPct val="50000"/>
              </a:spcBef>
            </a:pPr>
            <a:r>
              <a:rPr lang="en-US" altLang="zh-CN" dirty="0">
                <a:solidFill>
                  <a:schemeClr val="tx2"/>
                </a:solidFill>
                <a:ea typeface="宋体" charset="-122"/>
              </a:rPr>
              <a:t>4. Assume you want to decode the binary number 0011 with an active-LOW decoder. The missing gate should be</a:t>
            </a:r>
          </a:p>
          <a:p>
            <a:pPr eaLnBrk="1" hangingPunct="1">
              <a:spcBef>
                <a:spcPct val="50000"/>
              </a:spcBef>
            </a:pPr>
            <a:r>
              <a:rPr lang="en-US" altLang="zh-CN" dirty="0">
                <a:solidFill>
                  <a:schemeClr val="tx2"/>
                </a:solidFill>
                <a:ea typeface="宋体" charset="-122"/>
              </a:rPr>
              <a:t>	a. an AND gate</a:t>
            </a:r>
            <a:endParaRPr lang="en-US" altLang="zh-CN" baseline="30000" dirty="0">
              <a:solidFill>
                <a:schemeClr val="tx2"/>
              </a:solidFill>
              <a:ea typeface="宋体" charset="-122"/>
            </a:endParaRPr>
          </a:p>
          <a:p>
            <a:pPr eaLnBrk="1" hangingPunct="1">
              <a:spcBef>
                <a:spcPct val="50000"/>
              </a:spcBef>
            </a:pPr>
            <a:r>
              <a:rPr lang="en-US" altLang="zh-CN" dirty="0">
                <a:solidFill>
                  <a:schemeClr val="tx2"/>
                </a:solidFill>
                <a:ea typeface="宋体" charset="-122"/>
              </a:rPr>
              <a:t>	b. an OR gate</a:t>
            </a:r>
          </a:p>
          <a:p>
            <a:pPr eaLnBrk="1" hangingPunct="1">
              <a:spcBef>
                <a:spcPct val="50000"/>
              </a:spcBef>
            </a:pPr>
            <a:r>
              <a:rPr lang="en-US" altLang="zh-CN" dirty="0">
                <a:solidFill>
                  <a:schemeClr val="tx2"/>
                </a:solidFill>
                <a:ea typeface="宋体" charset="-122"/>
              </a:rPr>
              <a:t>	c. a NAND gate</a:t>
            </a:r>
          </a:p>
          <a:p>
            <a:pPr eaLnBrk="1" hangingPunct="1">
              <a:spcBef>
                <a:spcPct val="50000"/>
              </a:spcBef>
            </a:pPr>
            <a:r>
              <a:rPr lang="en-US" altLang="zh-CN" dirty="0">
                <a:solidFill>
                  <a:schemeClr val="tx2"/>
                </a:solidFill>
                <a:ea typeface="宋体" charset="-122"/>
              </a:rPr>
              <a:t>	d. a NOR gate</a:t>
            </a:r>
          </a:p>
          <a:p>
            <a:pPr eaLnBrk="1" hangingPunct="1">
              <a:spcBef>
                <a:spcPct val="50000"/>
              </a:spcBef>
            </a:pPr>
            <a:endParaRPr lang="en-US" altLang="zh-CN" dirty="0">
              <a:solidFill>
                <a:schemeClr val="tx2"/>
              </a:solidFill>
              <a:ea typeface="宋体" charset="-122"/>
            </a:endParaRPr>
          </a:p>
        </p:txBody>
      </p:sp>
      <p:sp>
        <p:nvSpPr>
          <p:cNvPr id="62470"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graphicFrame>
        <p:nvGraphicFramePr>
          <p:cNvPr id="62471" name="Object 6"/>
          <p:cNvGraphicFramePr>
            <a:graphicFrameLocks noChangeAspect="1"/>
          </p:cNvGraphicFramePr>
          <p:nvPr/>
        </p:nvGraphicFramePr>
        <p:xfrm>
          <a:off x="6858000" y="2971800"/>
          <a:ext cx="2362200" cy="1676400"/>
        </p:xfrm>
        <a:graphic>
          <a:graphicData uri="http://schemas.openxmlformats.org/presentationml/2006/ole">
            <mc:AlternateContent xmlns:mc="http://schemas.openxmlformats.org/markup-compatibility/2006">
              <mc:Choice xmlns:v="urn:schemas-microsoft-com:vml" Requires="v">
                <p:oleObj name="CorelDRAW" r:id="rId4" imgW="1163694" imgH="824829" progId="">
                  <p:embed/>
                </p:oleObj>
              </mc:Choice>
              <mc:Fallback>
                <p:oleObj name="CorelDRAW" r:id="rId4" imgW="1163694" imgH="824829"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2971800"/>
                        <a:ext cx="2362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2" name="Text Box 7"/>
          <p:cNvSpPr txBox="1">
            <a:spLocks noChangeArrowheads="1"/>
          </p:cNvSpPr>
          <p:nvPr/>
        </p:nvSpPr>
        <p:spPr bwMode="auto">
          <a:xfrm>
            <a:off x="6553200" y="316865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62473" name="Text Box 8"/>
          <p:cNvSpPr txBox="1">
            <a:spLocks noChangeArrowheads="1"/>
          </p:cNvSpPr>
          <p:nvPr/>
        </p:nvSpPr>
        <p:spPr bwMode="auto">
          <a:xfrm>
            <a:off x="6553200" y="28194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62474" name="Text Box 9"/>
          <p:cNvSpPr txBox="1">
            <a:spLocks noChangeArrowheads="1"/>
          </p:cNvSpPr>
          <p:nvPr/>
        </p:nvSpPr>
        <p:spPr bwMode="auto">
          <a:xfrm>
            <a:off x="6553200" y="354965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62475" name="Text Box 10"/>
          <p:cNvSpPr txBox="1">
            <a:spLocks noChangeArrowheads="1"/>
          </p:cNvSpPr>
          <p:nvPr/>
        </p:nvSpPr>
        <p:spPr bwMode="auto">
          <a:xfrm>
            <a:off x="6553200" y="415925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62476" name="Text Box 11"/>
          <p:cNvSpPr txBox="1">
            <a:spLocks noChangeArrowheads="1"/>
          </p:cNvSpPr>
          <p:nvPr/>
        </p:nvSpPr>
        <p:spPr bwMode="auto">
          <a:xfrm>
            <a:off x="8915400" y="3124200"/>
            <a:ext cx="457200" cy="304800"/>
          </a:xfrm>
          <a:prstGeom prst="rect">
            <a:avLst/>
          </a:prstGeom>
          <a:noFill/>
          <a:ln w="9525">
            <a:noFill/>
            <a:miter lim="800000"/>
            <a:headEnd/>
            <a:tailEnd/>
          </a:ln>
          <a:effectLst/>
        </p:spPr>
        <p:txBody>
          <a:bodyPr>
            <a:spAutoFit/>
          </a:bodyPr>
          <a:lstStyle/>
          <a:p>
            <a:pPr>
              <a:spcBef>
                <a:spcPct val="50000"/>
              </a:spcBef>
            </a:pPr>
            <a:r>
              <a:rPr lang="en-US" altLang="zh-CN" sz="1400" i="1">
                <a:solidFill>
                  <a:srgbClr val="FF0000"/>
                </a:solidFill>
                <a:ea typeface="宋体" charset="-122"/>
              </a:rPr>
              <a:t>X</a:t>
            </a:r>
          </a:p>
        </p:txBody>
      </p:sp>
      <p:sp>
        <p:nvSpPr>
          <p:cNvPr id="62477" name="Rectangle 14"/>
          <p:cNvSpPr>
            <a:spLocks noChangeArrowheads="1"/>
          </p:cNvSpPr>
          <p:nvPr/>
        </p:nvSpPr>
        <p:spPr bwMode="auto">
          <a:xfrm>
            <a:off x="8153400" y="3048000"/>
            <a:ext cx="762000" cy="762000"/>
          </a:xfrm>
          <a:prstGeom prst="rect">
            <a:avLst/>
          </a:prstGeom>
          <a:solidFill>
            <a:srgbClr val="FFFFFF"/>
          </a:solidFill>
          <a:ln w="9525">
            <a:solidFill>
              <a:schemeClr val="tx1"/>
            </a:solidFill>
            <a:miter lim="800000"/>
            <a:headEnd/>
            <a:tailEnd/>
          </a:ln>
          <a:effectLst/>
        </p:spPr>
        <p:txBody>
          <a:bodyPr wrap="none" anchor="ctr"/>
          <a:lstStyle/>
          <a:p>
            <a:endParaRPr lang="zh-CN" altLang="en-US">
              <a:ea typeface="宋体" charset="-122"/>
            </a:endParaRPr>
          </a:p>
        </p:txBody>
      </p:sp>
      <p:sp>
        <p:nvSpPr>
          <p:cNvPr id="62478" name="Text Box 15"/>
          <p:cNvSpPr txBox="1">
            <a:spLocks noChangeArrowheads="1"/>
          </p:cNvSpPr>
          <p:nvPr/>
        </p:nvSpPr>
        <p:spPr bwMode="auto">
          <a:xfrm>
            <a:off x="8305800" y="3124200"/>
            <a:ext cx="609600" cy="579438"/>
          </a:xfrm>
          <a:prstGeom prst="rect">
            <a:avLst/>
          </a:prstGeom>
          <a:noFill/>
          <a:ln w="9525">
            <a:noFill/>
            <a:miter lim="800000"/>
            <a:headEnd/>
            <a:tailEnd/>
          </a:ln>
          <a:effectLst/>
        </p:spPr>
        <p:txBody>
          <a:bodyPr>
            <a:spAutoFit/>
          </a:bodyPr>
          <a:lstStyle/>
          <a:p>
            <a:pPr>
              <a:spcBef>
                <a:spcPct val="50000"/>
              </a:spcBef>
            </a:pPr>
            <a:r>
              <a:rPr lang="en-US" altLang="zh-CN" sz="3200">
                <a:ea typeface="宋体" charset="-122"/>
              </a:rPr>
              <a:t>?</a:t>
            </a:r>
          </a:p>
        </p:txBody>
      </p:sp>
      <p:sp>
        <p:nvSpPr>
          <p:cNvPr id="15" name="矩形 14">
            <a:extLst>
              <a:ext uri="{FF2B5EF4-FFF2-40B4-BE49-F238E27FC236}">
                <a16:creationId xmlns:a16="http://schemas.microsoft.com/office/drawing/2014/main" id="{FC1610B6-9C6D-4EE4-8356-ECD7DCAD6E8D}"/>
              </a:ext>
            </a:extLst>
          </p:cNvPr>
          <p:cNvSpPr/>
          <p:nvPr/>
        </p:nvSpPr>
        <p:spPr bwMode="auto">
          <a:xfrm>
            <a:off x="3276600" y="3828631"/>
            <a:ext cx="381000" cy="45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800" b="1">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1524000" y="0"/>
            <a:ext cx="9144000" cy="68580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63491" name="Rectangle 3"/>
          <p:cNvSpPr>
            <a:spLocks noChangeArrowheads="1"/>
          </p:cNvSpPr>
          <p:nvPr/>
        </p:nvSpPr>
        <p:spPr bwMode="auto">
          <a:xfrm>
            <a:off x="6248400" y="2667000"/>
            <a:ext cx="3352800" cy="2133600"/>
          </a:xfrm>
          <a:prstGeom prst="rect">
            <a:avLst/>
          </a:prstGeom>
          <a:solidFill>
            <a:srgbClr val="FFFFFF"/>
          </a:solidFill>
          <a:ln w="9525">
            <a:solidFill>
              <a:schemeClr val="tx1"/>
            </a:solidFill>
            <a:miter lim="800000"/>
            <a:headEnd/>
            <a:tailEnd/>
          </a:ln>
          <a:effectLst/>
        </p:spPr>
        <p:txBody>
          <a:bodyPr wrap="none" anchor="ctr"/>
          <a:lstStyle/>
          <a:p>
            <a:endParaRPr lang="zh-CN" altLang="en-US">
              <a:ea typeface="宋体" charset="-122"/>
            </a:endParaRPr>
          </a:p>
        </p:txBody>
      </p:sp>
      <p:sp>
        <p:nvSpPr>
          <p:cNvPr id="63492" name="Text Box 4"/>
          <p:cNvSpPr txBox="1">
            <a:spLocks noChangeArrowheads="1"/>
          </p:cNvSpPr>
          <p:nvPr/>
        </p:nvSpPr>
        <p:spPr bwMode="auto">
          <a:xfrm>
            <a:off x="2438400" y="1752600"/>
            <a:ext cx="7620000" cy="3600986"/>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5. Assume you want to decode the binary number 0011 with an active-HIGH decoder. The missing gate should be</a:t>
            </a:r>
          </a:p>
          <a:p>
            <a:pPr eaLnBrk="1" hangingPunct="1">
              <a:spcBef>
                <a:spcPct val="50000"/>
              </a:spcBef>
            </a:pPr>
            <a:r>
              <a:rPr lang="en-US" altLang="zh-CN">
                <a:solidFill>
                  <a:schemeClr val="tx2"/>
                </a:solidFill>
                <a:ea typeface="宋体" charset="-122"/>
              </a:rPr>
              <a:t>	a. an AND gate</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an OR gate</a:t>
            </a:r>
          </a:p>
          <a:p>
            <a:pPr eaLnBrk="1" hangingPunct="1">
              <a:spcBef>
                <a:spcPct val="50000"/>
              </a:spcBef>
            </a:pPr>
            <a:r>
              <a:rPr lang="en-US" altLang="zh-CN">
                <a:solidFill>
                  <a:schemeClr val="tx2"/>
                </a:solidFill>
                <a:ea typeface="宋体" charset="-122"/>
              </a:rPr>
              <a:t>	c. a NAND gate</a:t>
            </a:r>
          </a:p>
          <a:p>
            <a:pPr eaLnBrk="1" hangingPunct="1">
              <a:spcBef>
                <a:spcPct val="50000"/>
              </a:spcBef>
            </a:pPr>
            <a:r>
              <a:rPr lang="en-US" altLang="zh-CN">
                <a:solidFill>
                  <a:schemeClr val="tx2"/>
                </a:solidFill>
                <a:ea typeface="宋体" charset="-122"/>
              </a:rPr>
              <a:t>	d. a NOR gate</a:t>
            </a:r>
          </a:p>
          <a:p>
            <a:pPr eaLnBrk="1" hangingPunct="1">
              <a:spcBef>
                <a:spcPct val="50000"/>
              </a:spcBef>
            </a:pPr>
            <a:endParaRPr lang="en-US" altLang="zh-CN">
              <a:solidFill>
                <a:schemeClr val="tx2"/>
              </a:solidFill>
              <a:ea typeface="宋体" charset="-122"/>
            </a:endParaRPr>
          </a:p>
        </p:txBody>
      </p:sp>
      <p:sp>
        <p:nvSpPr>
          <p:cNvPr id="63494" name="WordArt 6"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graphicFrame>
        <p:nvGraphicFramePr>
          <p:cNvPr id="63495" name="Object 7"/>
          <p:cNvGraphicFramePr>
            <a:graphicFrameLocks noChangeAspect="1"/>
          </p:cNvGraphicFramePr>
          <p:nvPr/>
        </p:nvGraphicFramePr>
        <p:xfrm>
          <a:off x="6858000" y="2971800"/>
          <a:ext cx="2362200" cy="1676400"/>
        </p:xfrm>
        <a:graphic>
          <a:graphicData uri="http://schemas.openxmlformats.org/presentationml/2006/ole">
            <mc:AlternateContent xmlns:mc="http://schemas.openxmlformats.org/markup-compatibility/2006">
              <mc:Choice xmlns:v="urn:schemas-microsoft-com:vml" Requires="v">
                <p:oleObj name="CorelDRAW" r:id="rId4" imgW="1163694" imgH="824829" progId="">
                  <p:embed/>
                </p:oleObj>
              </mc:Choice>
              <mc:Fallback>
                <p:oleObj name="CorelDRAW" r:id="rId4" imgW="1163694" imgH="824829"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2971800"/>
                        <a:ext cx="2362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6" name="Text Box 8"/>
          <p:cNvSpPr txBox="1">
            <a:spLocks noChangeArrowheads="1"/>
          </p:cNvSpPr>
          <p:nvPr/>
        </p:nvSpPr>
        <p:spPr bwMode="auto">
          <a:xfrm>
            <a:off x="6553200" y="316865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63497" name="Text Box 9"/>
          <p:cNvSpPr txBox="1">
            <a:spLocks noChangeArrowheads="1"/>
          </p:cNvSpPr>
          <p:nvPr/>
        </p:nvSpPr>
        <p:spPr bwMode="auto">
          <a:xfrm>
            <a:off x="6553200" y="28194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63498" name="Text Box 10"/>
          <p:cNvSpPr txBox="1">
            <a:spLocks noChangeArrowheads="1"/>
          </p:cNvSpPr>
          <p:nvPr/>
        </p:nvSpPr>
        <p:spPr bwMode="auto">
          <a:xfrm>
            <a:off x="6553200" y="354965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63499" name="Text Box 11"/>
          <p:cNvSpPr txBox="1">
            <a:spLocks noChangeArrowheads="1"/>
          </p:cNvSpPr>
          <p:nvPr/>
        </p:nvSpPr>
        <p:spPr bwMode="auto">
          <a:xfrm>
            <a:off x="6553200" y="415925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63500" name="Text Box 12"/>
          <p:cNvSpPr txBox="1">
            <a:spLocks noChangeArrowheads="1"/>
          </p:cNvSpPr>
          <p:nvPr/>
        </p:nvSpPr>
        <p:spPr bwMode="auto">
          <a:xfrm>
            <a:off x="8915400" y="3124200"/>
            <a:ext cx="457200" cy="304800"/>
          </a:xfrm>
          <a:prstGeom prst="rect">
            <a:avLst/>
          </a:prstGeom>
          <a:noFill/>
          <a:ln w="9525">
            <a:noFill/>
            <a:miter lim="800000"/>
            <a:headEnd/>
            <a:tailEnd/>
          </a:ln>
          <a:effectLst/>
        </p:spPr>
        <p:txBody>
          <a:bodyPr>
            <a:spAutoFit/>
          </a:bodyPr>
          <a:lstStyle/>
          <a:p>
            <a:pPr>
              <a:spcBef>
                <a:spcPct val="50000"/>
              </a:spcBef>
            </a:pPr>
            <a:r>
              <a:rPr lang="en-US" altLang="zh-CN" sz="1400" i="1">
                <a:solidFill>
                  <a:srgbClr val="FF0000"/>
                </a:solidFill>
                <a:ea typeface="宋体" charset="-122"/>
              </a:rPr>
              <a:t>X</a:t>
            </a:r>
          </a:p>
        </p:txBody>
      </p:sp>
      <p:sp>
        <p:nvSpPr>
          <p:cNvPr id="63501" name="Rectangle 13"/>
          <p:cNvSpPr>
            <a:spLocks noChangeArrowheads="1"/>
          </p:cNvSpPr>
          <p:nvPr/>
        </p:nvSpPr>
        <p:spPr bwMode="auto">
          <a:xfrm>
            <a:off x="8153400" y="3048000"/>
            <a:ext cx="762000" cy="762000"/>
          </a:xfrm>
          <a:prstGeom prst="rect">
            <a:avLst/>
          </a:prstGeom>
          <a:solidFill>
            <a:srgbClr val="FFFFFF"/>
          </a:solidFill>
          <a:ln w="9525">
            <a:solidFill>
              <a:schemeClr val="tx1"/>
            </a:solidFill>
            <a:miter lim="800000"/>
            <a:headEnd/>
            <a:tailEnd/>
          </a:ln>
          <a:effectLst/>
        </p:spPr>
        <p:txBody>
          <a:bodyPr wrap="none" anchor="ctr"/>
          <a:lstStyle/>
          <a:p>
            <a:endParaRPr lang="zh-CN" altLang="en-US">
              <a:ea typeface="宋体" charset="-122"/>
            </a:endParaRPr>
          </a:p>
        </p:txBody>
      </p:sp>
      <p:sp>
        <p:nvSpPr>
          <p:cNvPr id="63502" name="Text Box 14"/>
          <p:cNvSpPr txBox="1">
            <a:spLocks noChangeArrowheads="1"/>
          </p:cNvSpPr>
          <p:nvPr/>
        </p:nvSpPr>
        <p:spPr bwMode="auto">
          <a:xfrm>
            <a:off x="8305800" y="3124200"/>
            <a:ext cx="609600" cy="579438"/>
          </a:xfrm>
          <a:prstGeom prst="rect">
            <a:avLst/>
          </a:prstGeom>
          <a:noFill/>
          <a:ln w="9525">
            <a:noFill/>
            <a:miter lim="800000"/>
            <a:headEnd/>
            <a:tailEnd/>
          </a:ln>
          <a:effectLst/>
        </p:spPr>
        <p:txBody>
          <a:bodyPr>
            <a:spAutoFit/>
          </a:bodyPr>
          <a:lstStyle/>
          <a:p>
            <a:pPr>
              <a:spcBef>
                <a:spcPct val="50000"/>
              </a:spcBef>
            </a:pPr>
            <a:r>
              <a:rPr lang="en-US" altLang="zh-CN" sz="3200">
                <a:ea typeface="宋体" charset="-122"/>
              </a:rPr>
              <a:t>?</a:t>
            </a:r>
          </a:p>
        </p:txBody>
      </p:sp>
      <p:sp>
        <p:nvSpPr>
          <p:cNvPr id="15" name="矩形 14">
            <a:extLst>
              <a:ext uri="{FF2B5EF4-FFF2-40B4-BE49-F238E27FC236}">
                <a16:creationId xmlns:a16="http://schemas.microsoft.com/office/drawing/2014/main" id="{5C650433-C17E-4490-A64F-948D1E1829F6}"/>
              </a:ext>
            </a:extLst>
          </p:cNvPr>
          <p:cNvSpPr/>
          <p:nvPr/>
        </p:nvSpPr>
        <p:spPr bwMode="auto">
          <a:xfrm>
            <a:off x="3280913" y="2698750"/>
            <a:ext cx="381000" cy="45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800" b="1">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524000" y="0"/>
            <a:ext cx="9144000" cy="68580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64515" name="Text Box 3"/>
          <p:cNvSpPr txBox="1">
            <a:spLocks noChangeArrowheads="1"/>
          </p:cNvSpPr>
          <p:nvPr/>
        </p:nvSpPr>
        <p:spPr bwMode="auto">
          <a:xfrm>
            <a:off x="1981200" y="1752600"/>
            <a:ext cx="8001000" cy="3970318"/>
          </a:xfrm>
          <a:prstGeom prst="rect">
            <a:avLst/>
          </a:prstGeom>
          <a:noFill/>
          <a:ln w="9525">
            <a:noFill/>
            <a:miter lim="800000"/>
            <a:headEnd/>
            <a:tailEnd/>
          </a:ln>
          <a:effectLst/>
        </p:spPr>
        <p:txBody>
          <a:bodyPr>
            <a:spAutoFit/>
          </a:bodyPr>
          <a:lstStyle/>
          <a:p>
            <a:pPr eaLnBrk="1" hangingPunct="1">
              <a:spcBef>
                <a:spcPct val="50000"/>
              </a:spcBef>
            </a:pPr>
            <a:r>
              <a:rPr lang="en-US" altLang="zh-CN" dirty="0">
                <a:solidFill>
                  <a:schemeClr val="tx2"/>
                </a:solidFill>
                <a:ea typeface="宋体" charset="-122"/>
              </a:rPr>
              <a:t>6. The 74138 is a 3-to-8 decoder. Together, two of these ICs can be used to form one 4-to-16 decoder. To do this, connect </a:t>
            </a:r>
          </a:p>
          <a:p>
            <a:pPr eaLnBrk="1" hangingPunct="1">
              <a:spcBef>
                <a:spcPct val="50000"/>
              </a:spcBef>
            </a:pPr>
            <a:r>
              <a:rPr lang="en-US" altLang="zh-CN" dirty="0">
                <a:solidFill>
                  <a:schemeClr val="tx2"/>
                </a:solidFill>
                <a:ea typeface="宋体" charset="-122"/>
              </a:rPr>
              <a:t>	a. one decoder to the LSBs of the input; the other 	 	    decoder to the MSBs of the input</a:t>
            </a:r>
            <a:endParaRPr lang="en-US" altLang="zh-CN" baseline="30000" dirty="0">
              <a:solidFill>
                <a:schemeClr val="tx2"/>
              </a:solidFill>
              <a:ea typeface="宋体" charset="-122"/>
            </a:endParaRPr>
          </a:p>
          <a:p>
            <a:pPr eaLnBrk="1" hangingPunct="1">
              <a:spcBef>
                <a:spcPct val="50000"/>
              </a:spcBef>
            </a:pPr>
            <a:r>
              <a:rPr lang="en-US" altLang="zh-CN" dirty="0">
                <a:solidFill>
                  <a:schemeClr val="tx2"/>
                </a:solidFill>
                <a:ea typeface="宋体" charset="-122"/>
              </a:rPr>
              <a:t>	b. all chip select lines to ground</a:t>
            </a:r>
          </a:p>
          <a:p>
            <a:pPr eaLnBrk="1" hangingPunct="1">
              <a:spcBef>
                <a:spcPct val="50000"/>
              </a:spcBef>
            </a:pPr>
            <a:r>
              <a:rPr lang="en-US" altLang="zh-CN" dirty="0">
                <a:solidFill>
                  <a:schemeClr val="tx2"/>
                </a:solidFill>
                <a:ea typeface="宋体" charset="-122"/>
              </a:rPr>
              <a:t>	c. all chip select lines to their active levels</a:t>
            </a:r>
          </a:p>
          <a:p>
            <a:pPr eaLnBrk="1" hangingPunct="1">
              <a:spcBef>
                <a:spcPct val="50000"/>
              </a:spcBef>
            </a:pPr>
            <a:r>
              <a:rPr lang="en-US" altLang="zh-CN" dirty="0">
                <a:solidFill>
                  <a:schemeClr val="tx2"/>
                </a:solidFill>
                <a:ea typeface="宋体" charset="-122"/>
              </a:rPr>
              <a:t>	d. one chip select line on each decoder to the input MSB</a:t>
            </a:r>
          </a:p>
          <a:p>
            <a:pPr eaLnBrk="1" hangingPunct="1">
              <a:spcBef>
                <a:spcPct val="50000"/>
              </a:spcBef>
            </a:pPr>
            <a:endParaRPr lang="en-US" altLang="zh-CN" dirty="0">
              <a:solidFill>
                <a:schemeClr val="tx2"/>
              </a:solidFill>
              <a:ea typeface="宋体" charset="-122"/>
            </a:endParaRPr>
          </a:p>
        </p:txBody>
      </p:sp>
      <p:sp>
        <p:nvSpPr>
          <p:cNvPr id="64517"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sp>
        <p:nvSpPr>
          <p:cNvPr id="6" name="矩形 5">
            <a:extLst>
              <a:ext uri="{FF2B5EF4-FFF2-40B4-BE49-F238E27FC236}">
                <a16:creationId xmlns:a16="http://schemas.microsoft.com/office/drawing/2014/main" id="{F7CA23DA-A3E9-4FDE-876A-E2AA3DE693C4}"/>
              </a:ext>
            </a:extLst>
          </p:cNvPr>
          <p:cNvSpPr/>
          <p:nvPr/>
        </p:nvSpPr>
        <p:spPr bwMode="auto">
          <a:xfrm>
            <a:off x="2971800" y="4648200"/>
            <a:ext cx="381000" cy="45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800" b="1">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524000" y="0"/>
            <a:ext cx="9144000" cy="68580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65539" name="Rectangle 20"/>
          <p:cNvSpPr>
            <a:spLocks noChangeArrowheads="1"/>
          </p:cNvSpPr>
          <p:nvPr/>
        </p:nvSpPr>
        <p:spPr bwMode="auto">
          <a:xfrm>
            <a:off x="6553200" y="2590800"/>
            <a:ext cx="3657600" cy="2971800"/>
          </a:xfrm>
          <a:prstGeom prst="rect">
            <a:avLst/>
          </a:prstGeom>
          <a:solidFill>
            <a:srgbClr val="FFFFFF"/>
          </a:solidFill>
          <a:ln w="9525">
            <a:solidFill>
              <a:schemeClr val="tx1"/>
            </a:solidFill>
            <a:miter lim="800000"/>
            <a:headEnd/>
            <a:tailEnd/>
          </a:ln>
          <a:effectLst/>
        </p:spPr>
        <p:txBody>
          <a:bodyPr wrap="none" anchor="ctr"/>
          <a:lstStyle/>
          <a:p>
            <a:endParaRPr lang="zh-CN" altLang="en-US">
              <a:ea typeface="宋体" charset="-122"/>
            </a:endParaRPr>
          </a:p>
        </p:txBody>
      </p:sp>
      <p:sp>
        <p:nvSpPr>
          <p:cNvPr id="65540" name="Text Box 3"/>
          <p:cNvSpPr txBox="1">
            <a:spLocks noChangeArrowheads="1"/>
          </p:cNvSpPr>
          <p:nvPr/>
        </p:nvSpPr>
        <p:spPr bwMode="auto">
          <a:xfrm>
            <a:off x="1917700" y="1620838"/>
            <a:ext cx="7467600" cy="4770537"/>
          </a:xfrm>
          <a:prstGeom prst="rect">
            <a:avLst/>
          </a:prstGeom>
          <a:noFill/>
          <a:ln w="9525">
            <a:noFill/>
            <a:miter lim="800000"/>
            <a:headEnd/>
            <a:tailEnd/>
          </a:ln>
          <a:effectLst/>
        </p:spPr>
        <p:txBody>
          <a:bodyPr>
            <a:spAutoFit/>
          </a:bodyPr>
          <a:lstStyle/>
          <a:p>
            <a:pPr eaLnBrk="1" hangingPunct="1">
              <a:spcBef>
                <a:spcPct val="50000"/>
              </a:spcBef>
            </a:pPr>
            <a:r>
              <a:rPr lang="en-US" altLang="zh-CN" dirty="0">
                <a:solidFill>
                  <a:schemeClr val="tx2"/>
                </a:solidFill>
                <a:ea typeface="宋体" charset="-122"/>
              </a:rPr>
              <a:t>7. The decimal-to-binary encoder shown does not have a zero input. This is because</a:t>
            </a:r>
          </a:p>
          <a:p>
            <a:pPr eaLnBrk="1" hangingPunct="1">
              <a:spcBef>
                <a:spcPct val="50000"/>
              </a:spcBef>
            </a:pPr>
            <a:endParaRPr lang="en-US" altLang="zh-CN" sz="1000" dirty="0">
              <a:solidFill>
                <a:schemeClr val="tx2"/>
              </a:solidFill>
              <a:ea typeface="宋体" charset="-122"/>
            </a:endParaRPr>
          </a:p>
          <a:p>
            <a:r>
              <a:rPr lang="en-US" altLang="zh-CN" dirty="0">
                <a:solidFill>
                  <a:schemeClr val="tx2"/>
                </a:solidFill>
                <a:ea typeface="宋体" charset="-122"/>
              </a:rPr>
              <a:t>	a. when zero is the input,</a:t>
            </a:r>
          </a:p>
          <a:p>
            <a:r>
              <a:rPr lang="en-US" altLang="zh-CN" dirty="0">
                <a:solidFill>
                  <a:schemeClr val="tx2"/>
                </a:solidFill>
                <a:ea typeface="宋体" charset="-122"/>
              </a:rPr>
              <a:t> 	    all lines should be LOW</a:t>
            </a:r>
            <a:endParaRPr lang="en-US" altLang="zh-CN" baseline="30000" dirty="0">
              <a:solidFill>
                <a:schemeClr val="tx2"/>
              </a:solidFill>
              <a:ea typeface="宋体" charset="-122"/>
            </a:endParaRPr>
          </a:p>
          <a:p>
            <a:pPr eaLnBrk="1" hangingPunct="1">
              <a:spcBef>
                <a:spcPct val="50000"/>
              </a:spcBef>
            </a:pPr>
            <a:r>
              <a:rPr lang="en-US" altLang="zh-CN" dirty="0">
                <a:solidFill>
                  <a:schemeClr val="tx2"/>
                </a:solidFill>
                <a:ea typeface="宋体" charset="-122"/>
              </a:rPr>
              <a:t>	b. zero is not important</a:t>
            </a:r>
          </a:p>
          <a:p>
            <a:pPr eaLnBrk="1" hangingPunct="1">
              <a:spcBef>
                <a:spcPct val="50000"/>
              </a:spcBef>
            </a:pPr>
            <a:endParaRPr lang="en-US" altLang="zh-CN" sz="1000" dirty="0">
              <a:solidFill>
                <a:schemeClr val="tx2"/>
              </a:solidFill>
              <a:ea typeface="宋体" charset="-122"/>
            </a:endParaRPr>
          </a:p>
          <a:p>
            <a:r>
              <a:rPr lang="en-US" altLang="zh-CN" dirty="0">
                <a:solidFill>
                  <a:schemeClr val="tx2"/>
                </a:solidFill>
                <a:ea typeface="宋体" charset="-122"/>
              </a:rPr>
              <a:t>	c. zero will produce </a:t>
            </a:r>
          </a:p>
          <a:p>
            <a:r>
              <a:rPr lang="en-US" altLang="zh-CN" dirty="0">
                <a:solidFill>
                  <a:schemeClr val="tx2"/>
                </a:solidFill>
                <a:ea typeface="宋体" charset="-122"/>
              </a:rPr>
              <a:t>	    illegal logic levels</a:t>
            </a:r>
          </a:p>
          <a:p>
            <a:pPr eaLnBrk="1" hangingPunct="1"/>
            <a:endParaRPr lang="en-US" altLang="zh-CN" sz="1000" dirty="0">
              <a:solidFill>
                <a:schemeClr val="tx2"/>
              </a:solidFill>
              <a:ea typeface="宋体" charset="-122"/>
            </a:endParaRPr>
          </a:p>
          <a:p>
            <a:pPr eaLnBrk="1" hangingPunct="1"/>
            <a:r>
              <a:rPr lang="en-US" altLang="zh-CN" dirty="0">
                <a:solidFill>
                  <a:schemeClr val="tx2"/>
                </a:solidFill>
                <a:ea typeface="宋体" charset="-122"/>
              </a:rPr>
              <a:t>	d. another encoder is used</a:t>
            </a:r>
          </a:p>
          <a:p>
            <a:pPr eaLnBrk="1" hangingPunct="1"/>
            <a:r>
              <a:rPr lang="en-US" altLang="zh-CN" dirty="0">
                <a:solidFill>
                  <a:schemeClr val="tx2"/>
                </a:solidFill>
                <a:ea typeface="宋体" charset="-122"/>
              </a:rPr>
              <a:t>	    for zero</a:t>
            </a:r>
          </a:p>
          <a:p>
            <a:pPr eaLnBrk="1" hangingPunct="1">
              <a:spcBef>
                <a:spcPct val="50000"/>
              </a:spcBef>
            </a:pPr>
            <a:endParaRPr lang="en-US" altLang="zh-CN" dirty="0">
              <a:solidFill>
                <a:schemeClr val="tx2"/>
              </a:solidFill>
              <a:ea typeface="宋体" charset="-122"/>
            </a:endParaRPr>
          </a:p>
        </p:txBody>
      </p:sp>
      <p:sp>
        <p:nvSpPr>
          <p:cNvPr id="65542"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graphicFrame>
        <p:nvGraphicFramePr>
          <p:cNvPr id="65543" name="Object 6"/>
          <p:cNvGraphicFramePr>
            <a:graphicFrameLocks noChangeAspect="1"/>
          </p:cNvGraphicFramePr>
          <p:nvPr>
            <p:extLst>
              <p:ext uri="{D42A27DB-BD31-4B8C-83A1-F6EECF244321}">
                <p14:modId xmlns:p14="http://schemas.microsoft.com/office/powerpoint/2010/main" val="921344363"/>
              </p:ext>
            </p:extLst>
          </p:nvPr>
        </p:nvGraphicFramePr>
        <p:xfrm>
          <a:off x="7010400" y="2819401"/>
          <a:ext cx="2667000" cy="2417763"/>
        </p:xfrm>
        <a:graphic>
          <a:graphicData uri="http://schemas.openxmlformats.org/presentationml/2006/ole">
            <mc:AlternateContent xmlns:mc="http://schemas.openxmlformats.org/markup-compatibility/2006">
              <mc:Choice xmlns:v="urn:schemas-microsoft-com:vml" Requires="v">
                <p:oleObj name="CorelDRAW" r:id="rId4" imgW="1351708" imgH="1224727" progId="">
                  <p:embed/>
                </p:oleObj>
              </mc:Choice>
              <mc:Fallback>
                <p:oleObj name="CorelDRAW" r:id="rId4" imgW="1351708" imgH="1224727"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2819401"/>
                        <a:ext cx="26670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4" name="Text Box 7"/>
          <p:cNvSpPr txBox="1">
            <a:spLocks noChangeArrowheads="1"/>
          </p:cNvSpPr>
          <p:nvPr/>
        </p:nvSpPr>
        <p:spPr bwMode="auto">
          <a:xfrm>
            <a:off x="9613900" y="35306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65545" name="Text Box 8"/>
          <p:cNvSpPr txBox="1">
            <a:spLocks noChangeArrowheads="1"/>
          </p:cNvSpPr>
          <p:nvPr/>
        </p:nvSpPr>
        <p:spPr bwMode="auto">
          <a:xfrm>
            <a:off x="9601200" y="28956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65546" name="Text Box 9"/>
          <p:cNvSpPr txBox="1">
            <a:spLocks noChangeArrowheads="1"/>
          </p:cNvSpPr>
          <p:nvPr/>
        </p:nvSpPr>
        <p:spPr bwMode="auto">
          <a:xfrm>
            <a:off x="9613900" y="41656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65547" name="Text Box 10"/>
          <p:cNvSpPr txBox="1">
            <a:spLocks noChangeArrowheads="1"/>
          </p:cNvSpPr>
          <p:nvPr/>
        </p:nvSpPr>
        <p:spPr bwMode="auto">
          <a:xfrm>
            <a:off x="9613900" y="48006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A</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65548" name="Text Box 11"/>
          <p:cNvSpPr txBox="1">
            <a:spLocks noChangeArrowheads="1"/>
          </p:cNvSpPr>
          <p:nvPr/>
        </p:nvSpPr>
        <p:spPr bwMode="auto">
          <a:xfrm>
            <a:off x="6781800" y="2743200"/>
            <a:ext cx="304800" cy="304800"/>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1</a:t>
            </a:r>
          </a:p>
        </p:txBody>
      </p:sp>
      <p:sp>
        <p:nvSpPr>
          <p:cNvPr id="65549" name="Text Box 12"/>
          <p:cNvSpPr txBox="1">
            <a:spLocks noChangeArrowheads="1"/>
          </p:cNvSpPr>
          <p:nvPr/>
        </p:nvSpPr>
        <p:spPr bwMode="auto">
          <a:xfrm>
            <a:off x="6781800" y="3124200"/>
            <a:ext cx="304800" cy="304800"/>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2</a:t>
            </a:r>
          </a:p>
        </p:txBody>
      </p:sp>
      <p:sp>
        <p:nvSpPr>
          <p:cNvPr id="65550" name="Text Box 13"/>
          <p:cNvSpPr txBox="1">
            <a:spLocks noChangeArrowheads="1"/>
          </p:cNvSpPr>
          <p:nvPr/>
        </p:nvSpPr>
        <p:spPr bwMode="auto">
          <a:xfrm>
            <a:off x="6781800" y="3429000"/>
            <a:ext cx="304800" cy="304800"/>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3</a:t>
            </a:r>
          </a:p>
        </p:txBody>
      </p:sp>
      <p:sp>
        <p:nvSpPr>
          <p:cNvPr id="65551" name="Text Box 14"/>
          <p:cNvSpPr txBox="1">
            <a:spLocks noChangeArrowheads="1"/>
          </p:cNvSpPr>
          <p:nvPr/>
        </p:nvSpPr>
        <p:spPr bwMode="auto">
          <a:xfrm>
            <a:off x="6781800" y="3962400"/>
            <a:ext cx="304800" cy="304800"/>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4</a:t>
            </a:r>
          </a:p>
        </p:txBody>
      </p:sp>
      <p:sp>
        <p:nvSpPr>
          <p:cNvPr id="65552" name="Text Box 15"/>
          <p:cNvSpPr txBox="1">
            <a:spLocks noChangeArrowheads="1"/>
          </p:cNvSpPr>
          <p:nvPr/>
        </p:nvSpPr>
        <p:spPr bwMode="auto">
          <a:xfrm>
            <a:off x="6781800" y="4114800"/>
            <a:ext cx="304800" cy="304800"/>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5</a:t>
            </a:r>
          </a:p>
        </p:txBody>
      </p:sp>
      <p:sp>
        <p:nvSpPr>
          <p:cNvPr id="65553" name="Text Box 16"/>
          <p:cNvSpPr txBox="1">
            <a:spLocks noChangeArrowheads="1"/>
          </p:cNvSpPr>
          <p:nvPr/>
        </p:nvSpPr>
        <p:spPr bwMode="auto">
          <a:xfrm>
            <a:off x="6781800" y="4267200"/>
            <a:ext cx="304800" cy="304800"/>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6</a:t>
            </a:r>
          </a:p>
        </p:txBody>
      </p:sp>
      <p:sp>
        <p:nvSpPr>
          <p:cNvPr id="65554" name="Text Box 17"/>
          <p:cNvSpPr txBox="1">
            <a:spLocks noChangeArrowheads="1"/>
          </p:cNvSpPr>
          <p:nvPr/>
        </p:nvSpPr>
        <p:spPr bwMode="auto">
          <a:xfrm>
            <a:off x="6781800" y="4419600"/>
            <a:ext cx="304800" cy="304800"/>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7</a:t>
            </a:r>
          </a:p>
        </p:txBody>
      </p:sp>
      <p:sp>
        <p:nvSpPr>
          <p:cNvPr id="65555" name="Text Box 18"/>
          <p:cNvSpPr txBox="1">
            <a:spLocks noChangeArrowheads="1"/>
          </p:cNvSpPr>
          <p:nvPr/>
        </p:nvSpPr>
        <p:spPr bwMode="auto">
          <a:xfrm>
            <a:off x="6781800" y="4648200"/>
            <a:ext cx="304800" cy="304800"/>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8</a:t>
            </a:r>
          </a:p>
        </p:txBody>
      </p:sp>
      <p:sp>
        <p:nvSpPr>
          <p:cNvPr id="65556" name="Text Box 19"/>
          <p:cNvSpPr txBox="1">
            <a:spLocks noChangeArrowheads="1"/>
          </p:cNvSpPr>
          <p:nvPr/>
        </p:nvSpPr>
        <p:spPr bwMode="auto">
          <a:xfrm>
            <a:off x="6781800" y="5029200"/>
            <a:ext cx="304800" cy="304800"/>
          </a:xfrm>
          <a:prstGeom prst="rect">
            <a:avLst/>
          </a:prstGeom>
          <a:noFill/>
          <a:ln w="9525">
            <a:noFill/>
            <a:miter lim="800000"/>
            <a:headEnd/>
            <a:tailEnd/>
          </a:ln>
          <a:effectLst/>
        </p:spPr>
        <p:txBody>
          <a:bodyPr>
            <a:spAutoFit/>
          </a:bodyPr>
          <a:lstStyle/>
          <a:p>
            <a:pPr>
              <a:spcBef>
                <a:spcPct val="50000"/>
              </a:spcBef>
            </a:pPr>
            <a:r>
              <a:rPr lang="en-US" altLang="zh-CN" sz="1400">
                <a:ea typeface="宋体" charset="-122"/>
              </a:rPr>
              <a:t>9</a:t>
            </a:r>
          </a:p>
        </p:txBody>
      </p:sp>
      <p:sp>
        <p:nvSpPr>
          <p:cNvPr id="21" name="矩形 20">
            <a:extLst>
              <a:ext uri="{FF2B5EF4-FFF2-40B4-BE49-F238E27FC236}">
                <a16:creationId xmlns:a16="http://schemas.microsoft.com/office/drawing/2014/main" id="{EAF4098B-E79B-42F5-8098-395A7559A272}"/>
              </a:ext>
            </a:extLst>
          </p:cNvPr>
          <p:cNvSpPr/>
          <p:nvPr/>
        </p:nvSpPr>
        <p:spPr bwMode="auto">
          <a:xfrm>
            <a:off x="2775070" y="2644056"/>
            <a:ext cx="381000" cy="45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800" b="1">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524000" y="0"/>
            <a:ext cx="9144000" cy="68580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66563" name="Rectangle 19"/>
          <p:cNvSpPr>
            <a:spLocks noChangeArrowheads="1"/>
          </p:cNvSpPr>
          <p:nvPr/>
        </p:nvSpPr>
        <p:spPr bwMode="auto">
          <a:xfrm>
            <a:off x="5867400" y="2743200"/>
            <a:ext cx="3886200" cy="2590800"/>
          </a:xfrm>
          <a:prstGeom prst="rect">
            <a:avLst/>
          </a:prstGeom>
          <a:solidFill>
            <a:srgbClr val="FFFFFF"/>
          </a:solidFill>
          <a:ln w="9525">
            <a:solidFill>
              <a:schemeClr val="tx1"/>
            </a:solidFill>
            <a:miter lim="800000"/>
            <a:headEnd/>
            <a:tailEnd/>
          </a:ln>
          <a:effectLst/>
        </p:spPr>
        <p:txBody>
          <a:bodyPr wrap="none" anchor="ctr"/>
          <a:lstStyle/>
          <a:p>
            <a:endParaRPr lang="zh-CN" altLang="en-US">
              <a:ea typeface="宋体" charset="-122"/>
            </a:endParaRPr>
          </a:p>
        </p:txBody>
      </p:sp>
      <p:sp>
        <p:nvSpPr>
          <p:cNvPr id="66564" name="Text Box 3"/>
          <p:cNvSpPr txBox="1">
            <a:spLocks noChangeArrowheads="1"/>
          </p:cNvSpPr>
          <p:nvPr/>
        </p:nvSpPr>
        <p:spPr bwMode="auto">
          <a:xfrm>
            <a:off x="2438400" y="1752600"/>
            <a:ext cx="7467600" cy="3046988"/>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8. If the data select lines of the MUX are </a:t>
            </a:r>
            <a:r>
              <a:rPr lang="en-US" altLang="zh-CN" i="1">
                <a:solidFill>
                  <a:schemeClr val="tx2"/>
                </a:solidFill>
                <a:ea typeface="宋体" charset="-122"/>
              </a:rPr>
              <a:t>S</a:t>
            </a:r>
            <a:r>
              <a:rPr lang="en-US" altLang="zh-CN" baseline="-25000">
                <a:solidFill>
                  <a:schemeClr val="tx2"/>
                </a:solidFill>
                <a:ea typeface="宋体" charset="-122"/>
              </a:rPr>
              <a:t>1</a:t>
            </a:r>
            <a:r>
              <a:rPr lang="en-US" altLang="zh-CN" i="1">
                <a:solidFill>
                  <a:schemeClr val="tx2"/>
                </a:solidFill>
                <a:ea typeface="宋体" charset="-122"/>
              </a:rPr>
              <a:t>S</a:t>
            </a:r>
            <a:r>
              <a:rPr lang="en-US" altLang="zh-CN" baseline="-25000">
                <a:solidFill>
                  <a:schemeClr val="tx2"/>
                </a:solidFill>
                <a:ea typeface="宋体" charset="-122"/>
              </a:rPr>
              <a:t>0</a:t>
            </a:r>
            <a:r>
              <a:rPr lang="en-US" altLang="zh-CN">
                <a:solidFill>
                  <a:schemeClr val="tx2"/>
                </a:solidFill>
                <a:ea typeface="宋体" charset="-122"/>
              </a:rPr>
              <a:t> = 11, the output will be</a:t>
            </a:r>
          </a:p>
          <a:p>
            <a:pPr eaLnBrk="1" hangingPunct="1">
              <a:spcBef>
                <a:spcPct val="50000"/>
              </a:spcBef>
            </a:pPr>
            <a:r>
              <a:rPr lang="en-US" altLang="zh-CN">
                <a:solidFill>
                  <a:schemeClr val="tx2"/>
                </a:solidFill>
                <a:ea typeface="宋体" charset="-122"/>
              </a:rPr>
              <a:t>	a. LOW</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HIGH</a:t>
            </a:r>
          </a:p>
          <a:p>
            <a:pPr eaLnBrk="1" hangingPunct="1">
              <a:spcBef>
                <a:spcPct val="50000"/>
              </a:spcBef>
            </a:pPr>
            <a:r>
              <a:rPr lang="en-US" altLang="zh-CN">
                <a:solidFill>
                  <a:schemeClr val="tx2"/>
                </a:solidFill>
                <a:ea typeface="宋体" charset="-122"/>
              </a:rPr>
              <a:t>	c. equal to </a:t>
            </a:r>
            <a:r>
              <a:rPr lang="en-US" altLang="zh-CN" i="1">
                <a:solidFill>
                  <a:schemeClr val="tx2"/>
                </a:solidFill>
                <a:ea typeface="宋体" charset="-122"/>
              </a:rPr>
              <a:t>D</a:t>
            </a:r>
            <a:r>
              <a:rPr lang="en-US" altLang="zh-CN" baseline="-25000">
                <a:solidFill>
                  <a:schemeClr val="tx2"/>
                </a:solidFill>
                <a:ea typeface="宋体" charset="-122"/>
              </a:rPr>
              <a:t>0</a:t>
            </a:r>
          </a:p>
          <a:p>
            <a:pPr eaLnBrk="1" hangingPunct="1">
              <a:spcBef>
                <a:spcPct val="50000"/>
              </a:spcBef>
            </a:pPr>
            <a:r>
              <a:rPr lang="en-US" altLang="zh-CN">
                <a:solidFill>
                  <a:schemeClr val="tx2"/>
                </a:solidFill>
                <a:ea typeface="宋体" charset="-122"/>
              </a:rPr>
              <a:t>	d. equal to </a:t>
            </a:r>
            <a:r>
              <a:rPr lang="en-US" altLang="zh-CN" i="1">
                <a:solidFill>
                  <a:schemeClr val="tx2"/>
                </a:solidFill>
                <a:ea typeface="宋体" charset="-122"/>
              </a:rPr>
              <a:t>D</a:t>
            </a:r>
            <a:r>
              <a:rPr lang="en-US" altLang="zh-CN" baseline="-25000">
                <a:solidFill>
                  <a:schemeClr val="tx2"/>
                </a:solidFill>
                <a:ea typeface="宋体" charset="-122"/>
              </a:rPr>
              <a:t>3</a:t>
            </a:r>
          </a:p>
        </p:txBody>
      </p:sp>
      <p:sp>
        <p:nvSpPr>
          <p:cNvPr id="66566"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graphicFrame>
        <p:nvGraphicFramePr>
          <p:cNvPr id="66567" name="Object 6"/>
          <p:cNvGraphicFramePr>
            <a:graphicFrameLocks noChangeAspect="1"/>
          </p:cNvGraphicFramePr>
          <p:nvPr/>
        </p:nvGraphicFramePr>
        <p:xfrm>
          <a:off x="6477000" y="2895600"/>
          <a:ext cx="2438400" cy="2349500"/>
        </p:xfrm>
        <a:graphic>
          <a:graphicData uri="http://schemas.openxmlformats.org/presentationml/2006/ole">
            <mc:AlternateContent xmlns:mc="http://schemas.openxmlformats.org/markup-compatibility/2006">
              <mc:Choice xmlns:v="urn:schemas-microsoft-com:vml" Requires="v">
                <p:oleObj name="CorelDRAW" r:id="rId4" imgW="1364221" imgH="1314785" progId="">
                  <p:embed/>
                </p:oleObj>
              </mc:Choice>
              <mc:Fallback>
                <p:oleObj name="CorelDRAW" r:id="rId4" imgW="1364221" imgH="131478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2895600"/>
                        <a:ext cx="2438400" cy="23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8" name="Text Box 7"/>
          <p:cNvSpPr txBox="1">
            <a:spLocks noChangeArrowheads="1"/>
          </p:cNvSpPr>
          <p:nvPr/>
        </p:nvSpPr>
        <p:spPr bwMode="auto">
          <a:xfrm>
            <a:off x="5962650" y="3238501"/>
            <a:ext cx="649288" cy="581025"/>
          </a:xfrm>
          <a:prstGeom prst="rect">
            <a:avLst/>
          </a:prstGeom>
          <a:noFill/>
          <a:ln w="9525">
            <a:noFill/>
            <a:miter lim="800000"/>
            <a:headEnd/>
            <a:tailEnd/>
          </a:ln>
          <a:effectLst/>
        </p:spPr>
        <p:txBody>
          <a:bodyPr wrap="none">
            <a:spAutoFit/>
          </a:bodyPr>
          <a:lstStyle/>
          <a:p>
            <a:r>
              <a:rPr lang="en-US" altLang="zh-CN" sz="1600">
                <a:solidFill>
                  <a:srgbClr val="FF0000"/>
                </a:solidFill>
                <a:ea typeface="宋体" charset="-122"/>
              </a:rPr>
              <a:t>Data </a:t>
            </a:r>
          </a:p>
          <a:p>
            <a:r>
              <a:rPr lang="en-US" altLang="zh-CN" sz="1600">
                <a:solidFill>
                  <a:srgbClr val="FF0000"/>
                </a:solidFill>
                <a:ea typeface="宋体" charset="-122"/>
              </a:rPr>
              <a:t>select</a:t>
            </a:r>
          </a:p>
        </p:txBody>
      </p:sp>
      <p:sp>
        <p:nvSpPr>
          <p:cNvPr id="66569" name="Text Box 8"/>
          <p:cNvSpPr txBox="1">
            <a:spLocks noChangeArrowheads="1"/>
          </p:cNvSpPr>
          <p:nvPr/>
        </p:nvSpPr>
        <p:spPr bwMode="auto">
          <a:xfrm>
            <a:off x="5943601" y="4229101"/>
            <a:ext cx="682625" cy="581025"/>
          </a:xfrm>
          <a:prstGeom prst="rect">
            <a:avLst/>
          </a:prstGeom>
          <a:noFill/>
          <a:ln w="9525">
            <a:noFill/>
            <a:miter lim="800000"/>
            <a:headEnd/>
            <a:tailEnd/>
          </a:ln>
          <a:effectLst/>
        </p:spPr>
        <p:txBody>
          <a:bodyPr wrap="none">
            <a:spAutoFit/>
          </a:bodyPr>
          <a:lstStyle/>
          <a:p>
            <a:r>
              <a:rPr lang="en-US" altLang="zh-CN" sz="1600">
                <a:solidFill>
                  <a:srgbClr val="FF0000"/>
                </a:solidFill>
                <a:ea typeface="宋体" charset="-122"/>
              </a:rPr>
              <a:t>Data </a:t>
            </a:r>
          </a:p>
          <a:p>
            <a:r>
              <a:rPr lang="en-US" altLang="zh-CN" sz="1600">
                <a:solidFill>
                  <a:srgbClr val="FF0000"/>
                </a:solidFill>
                <a:ea typeface="宋体" charset="-122"/>
              </a:rPr>
              <a:t>inputs</a:t>
            </a:r>
          </a:p>
        </p:txBody>
      </p:sp>
      <p:sp>
        <p:nvSpPr>
          <p:cNvPr id="66570" name="Text Box 9"/>
          <p:cNvSpPr txBox="1">
            <a:spLocks noChangeArrowheads="1"/>
          </p:cNvSpPr>
          <p:nvPr/>
        </p:nvSpPr>
        <p:spPr bwMode="auto">
          <a:xfrm>
            <a:off x="8991600" y="3848101"/>
            <a:ext cx="704850" cy="581025"/>
          </a:xfrm>
          <a:prstGeom prst="rect">
            <a:avLst/>
          </a:prstGeom>
          <a:noFill/>
          <a:ln w="9525">
            <a:noFill/>
            <a:miter lim="800000"/>
            <a:headEnd/>
            <a:tailEnd/>
          </a:ln>
          <a:effectLst/>
        </p:spPr>
        <p:txBody>
          <a:bodyPr wrap="none">
            <a:spAutoFit/>
          </a:bodyPr>
          <a:lstStyle/>
          <a:p>
            <a:r>
              <a:rPr lang="en-US" altLang="zh-CN" sz="1600">
                <a:solidFill>
                  <a:srgbClr val="FF0000"/>
                </a:solidFill>
                <a:ea typeface="宋体" charset="-122"/>
              </a:rPr>
              <a:t>Data </a:t>
            </a:r>
          </a:p>
          <a:p>
            <a:r>
              <a:rPr lang="en-US" altLang="zh-CN" sz="1600">
                <a:solidFill>
                  <a:srgbClr val="FF0000"/>
                </a:solidFill>
                <a:ea typeface="宋体" charset="-122"/>
              </a:rPr>
              <a:t>output</a:t>
            </a:r>
          </a:p>
        </p:txBody>
      </p:sp>
      <p:sp>
        <p:nvSpPr>
          <p:cNvPr id="66571" name="Text Box 10"/>
          <p:cNvSpPr txBox="1">
            <a:spLocks noChangeArrowheads="1"/>
          </p:cNvSpPr>
          <p:nvPr/>
        </p:nvSpPr>
        <p:spPr bwMode="auto">
          <a:xfrm>
            <a:off x="6553200" y="41021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D</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66572" name="Text Box 11"/>
          <p:cNvSpPr txBox="1">
            <a:spLocks noChangeArrowheads="1"/>
          </p:cNvSpPr>
          <p:nvPr/>
        </p:nvSpPr>
        <p:spPr bwMode="auto">
          <a:xfrm>
            <a:off x="6553200" y="38735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D</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66573" name="Text Box 12"/>
          <p:cNvSpPr txBox="1">
            <a:spLocks noChangeArrowheads="1"/>
          </p:cNvSpPr>
          <p:nvPr/>
        </p:nvSpPr>
        <p:spPr bwMode="auto">
          <a:xfrm>
            <a:off x="6553200" y="43307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D</a:t>
            </a:r>
            <a:r>
              <a:rPr lang="en-US" altLang="zh-CN" sz="1600" baseline="-25000">
                <a:solidFill>
                  <a:srgbClr val="FF0000"/>
                </a:solidFill>
                <a:latin typeface="Arial" charset="0"/>
                <a:ea typeface="宋体" charset="-122"/>
              </a:rPr>
              <a:t>2</a:t>
            </a:r>
            <a:endParaRPr lang="en-US" altLang="zh-CN" sz="1600">
              <a:solidFill>
                <a:srgbClr val="FF0000"/>
              </a:solidFill>
              <a:latin typeface="Arial" charset="0"/>
              <a:ea typeface="宋体" charset="-122"/>
            </a:endParaRPr>
          </a:p>
        </p:txBody>
      </p:sp>
      <p:sp>
        <p:nvSpPr>
          <p:cNvPr id="66574" name="Text Box 13"/>
          <p:cNvSpPr txBox="1">
            <a:spLocks noChangeArrowheads="1"/>
          </p:cNvSpPr>
          <p:nvPr/>
        </p:nvSpPr>
        <p:spPr bwMode="auto">
          <a:xfrm>
            <a:off x="6553200" y="45593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D</a:t>
            </a:r>
            <a:r>
              <a:rPr lang="en-US" altLang="zh-CN" sz="1600" baseline="-25000">
                <a:solidFill>
                  <a:srgbClr val="FF0000"/>
                </a:solidFill>
                <a:latin typeface="Arial" charset="0"/>
                <a:ea typeface="宋体" charset="-122"/>
              </a:rPr>
              <a:t>3</a:t>
            </a:r>
            <a:endParaRPr lang="en-US" altLang="zh-CN" sz="1600">
              <a:solidFill>
                <a:srgbClr val="FF0000"/>
              </a:solidFill>
              <a:latin typeface="Arial" charset="0"/>
              <a:ea typeface="宋体" charset="-122"/>
            </a:endParaRPr>
          </a:p>
        </p:txBody>
      </p:sp>
      <p:sp>
        <p:nvSpPr>
          <p:cNvPr id="66575" name="Text Box 14"/>
          <p:cNvSpPr txBox="1">
            <a:spLocks noChangeArrowheads="1"/>
          </p:cNvSpPr>
          <p:nvPr/>
        </p:nvSpPr>
        <p:spPr bwMode="auto">
          <a:xfrm>
            <a:off x="6575425" y="34290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S</a:t>
            </a:r>
            <a:r>
              <a:rPr lang="en-US" altLang="zh-CN" sz="1600" baseline="-25000">
                <a:solidFill>
                  <a:srgbClr val="FF0000"/>
                </a:solidFill>
                <a:latin typeface="Arial" charset="0"/>
                <a:ea typeface="宋体" charset="-122"/>
              </a:rPr>
              <a:t>1</a:t>
            </a:r>
            <a:endParaRPr lang="en-US" altLang="zh-CN" sz="1600">
              <a:solidFill>
                <a:srgbClr val="FF0000"/>
              </a:solidFill>
              <a:latin typeface="Arial" charset="0"/>
              <a:ea typeface="宋体" charset="-122"/>
            </a:endParaRPr>
          </a:p>
        </p:txBody>
      </p:sp>
      <p:sp>
        <p:nvSpPr>
          <p:cNvPr id="66576" name="Text Box 15"/>
          <p:cNvSpPr txBox="1">
            <a:spLocks noChangeArrowheads="1"/>
          </p:cNvSpPr>
          <p:nvPr/>
        </p:nvSpPr>
        <p:spPr bwMode="auto">
          <a:xfrm>
            <a:off x="6575425" y="3124200"/>
            <a:ext cx="533400" cy="336550"/>
          </a:xfrm>
          <a:prstGeom prst="rect">
            <a:avLst/>
          </a:prstGeom>
          <a:noFill/>
          <a:ln w="9525">
            <a:noFill/>
            <a:miter lim="800000"/>
            <a:headEnd/>
            <a:tailEnd/>
          </a:ln>
          <a:effectLst/>
        </p:spPr>
        <p:txBody>
          <a:bodyPr>
            <a:spAutoFit/>
          </a:bodyPr>
          <a:lstStyle/>
          <a:p>
            <a:r>
              <a:rPr lang="en-US" altLang="zh-CN" sz="1600" i="1">
                <a:solidFill>
                  <a:srgbClr val="FF0000"/>
                </a:solidFill>
                <a:latin typeface="Arial" charset="0"/>
                <a:ea typeface="宋体" charset="-122"/>
              </a:rPr>
              <a:t>S</a:t>
            </a:r>
            <a:r>
              <a:rPr lang="en-US" altLang="zh-CN" sz="1600" baseline="-25000">
                <a:solidFill>
                  <a:srgbClr val="FF0000"/>
                </a:solidFill>
                <a:latin typeface="Arial" charset="0"/>
                <a:ea typeface="宋体" charset="-122"/>
              </a:rPr>
              <a:t>0</a:t>
            </a:r>
            <a:endParaRPr lang="en-US" altLang="zh-CN" sz="1600">
              <a:solidFill>
                <a:srgbClr val="FF0000"/>
              </a:solidFill>
              <a:latin typeface="Arial" charset="0"/>
              <a:ea typeface="宋体" charset="-122"/>
            </a:endParaRPr>
          </a:p>
        </p:txBody>
      </p:sp>
      <p:sp>
        <p:nvSpPr>
          <p:cNvPr id="17" name="矩形 16">
            <a:extLst>
              <a:ext uri="{FF2B5EF4-FFF2-40B4-BE49-F238E27FC236}">
                <a16:creationId xmlns:a16="http://schemas.microsoft.com/office/drawing/2014/main" id="{3556294B-B9CC-4DF7-A520-C8AA19415BA7}"/>
              </a:ext>
            </a:extLst>
          </p:cNvPr>
          <p:cNvSpPr/>
          <p:nvPr/>
        </p:nvSpPr>
        <p:spPr bwMode="auto">
          <a:xfrm>
            <a:off x="3314700" y="4319587"/>
            <a:ext cx="381000" cy="45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800" b="1">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1524000" y="0"/>
            <a:ext cx="9144000" cy="68580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67587" name="Text Box 3"/>
          <p:cNvSpPr txBox="1">
            <a:spLocks noChangeArrowheads="1"/>
          </p:cNvSpPr>
          <p:nvPr/>
        </p:nvSpPr>
        <p:spPr bwMode="auto">
          <a:xfrm>
            <a:off x="2438400" y="1752600"/>
            <a:ext cx="7467600" cy="3231654"/>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chemeClr val="tx2"/>
                </a:solidFill>
                <a:ea typeface="宋体" charset="-122"/>
              </a:rPr>
              <a:t>9. The 74138 decoder can also be used as</a:t>
            </a:r>
          </a:p>
          <a:p>
            <a:pPr eaLnBrk="1" hangingPunct="1">
              <a:spcBef>
                <a:spcPct val="50000"/>
              </a:spcBef>
            </a:pPr>
            <a:r>
              <a:rPr lang="en-US" altLang="zh-CN">
                <a:solidFill>
                  <a:schemeClr val="tx2"/>
                </a:solidFill>
                <a:ea typeface="宋体" charset="-122"/>
              </a:rPr>
              <a:t>	a. an encoder</a:t>
            </a:r>
            <a:endParaRPr lang="en-US" altLang="zh-CN" baseline="30000">
              <a:solidFill>
                <a:schemeClr val="tx2"/>
              </a:solidFill>
              <a:ea typeface="宋体" charset="-122"/>
            </a:endParaRPr>
          </a:p>
          <a:p>
            <a:pPr eaLnBrk="1" hangingPunct="1">
              <a:spcBef>
                <a:spcPct val="50000"/>
              </a:spcBef>
            </a:pPr>
            <a:r>
              <a:rPr lang="en-US" altLang="zh-CN">
                <a:solidFill>
                  <a:schemeClr val="tx2"/>
                </a:solidFill>
                <a:ea typeface="宋体" charset="-122"/>
              </a:rPr>
              <a:t>	b. a DEMUX</a:t>
            </a:r>
          </a:p>
          <a:p>
            <a:pPr eaLnBrk="1" hangingPunct="1">
              <a:spcBef>
                <a:spcPct val="50000"/>
              </a:spcBef>
            </a:pPr>
            <a:r>
              <a:rPr lang="en-US" altLang="zh-CN">
                <a:solidFill>
                  <a:schemeClr val="tx2"/>
                </a:solidFill>
                <a:ea typeface="宋体" charset="-122"/>
              </a:rPr>
              <a:t>	c. a MUX</a:t>
            </a:r>
          </a:p>
          <a:p>
            <a:pPr eaLnBrk="1" hangingPunct="1">
              <a:spcBef>
                <a:spcPct val="50000"/>
              </a:spcBef>
            </a:pPr>
            <a:r>
              <a:rPr lang="en-US" altLang="zh-CN">
                <a:solidFill>
                  <a:schemeClr val="tx2"/>
                </a:solidFill>
                <a:ea typeface="宋体" charset="-122"/>
              </a:rPr>
              <a:t>	d. none of the above</a:t>
            </a:r>
          </a:p>
          <a:p>
            <a:pPr eaLnBrk="1" hangingPunct="1">
              <a:spcBef>
                <a:spcPct val="50000"/>
              </a:spcBef>
            </a:pPr>
            <a:endParaRPr lang="en-US" altLang="zh-CN">
              <a:solidFill>
                <a:schemeClr val="tx2"/>
              </a:solidFill>
              <a:ea typeface="宋体" charset="-122"/>
            </a:endParaRPr>
          </a:p>
        </p:txBody>
      </p:sp>
      <p:sp>
        <p:nvSpPr>
          <p:cNvPr id="67589"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sp>
        <p:nvSpPr>
          <p:cNvPr id="6" name="矩形 5">
            <a:extLst>
              <a:ext uri="{FF2B5EF4-FFF2-40B4-BE49-F238E27FC236}">
                <a16:creationId xmlns:a16="http://schemas.microsoft.com/office/drawing/2014/main" id="{9C370D06-E9BA-44DD-9AEC-FDE45C7032BF}"/>
              </a:ext>
            </a:extLst>
          </p:cNvPr>
          <p:cNvSpPr/>
          <p:nvPr/>
        </p:nvSpPr>
        <p:spPr bwMode="auto">
          <a:xfrm>
            <a:off x="3352800" y="2881717"/>
            <a:ext cx="381000" cy="45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800" b="1">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524000" y="0"/>
            <a:ext cx="9144000" cy="6858000"/>
          </a:xfrm>
          <a:prstGeom prst="rect">
            <a:avLst/>
          </a:prstGeom>
          <a:noFill/>
          <a:ln w="9525">
            <a:solidFill>
              <a:schemeClr val="tx1"/>
            </a:solidFill>
            <a:miter lim="800000"/>
            <a:headEnd/>
            <a:tailEnd/>
          </a:ln>
          <a:effectLst/>
        </p:spPr>
        <p:txBody>
          <a:bodyPr wrap="none" anchor="ctr"/>
          <a:lstStyle/>
          <a:p>
            <a:endParaRPr lang="zh-CN" altLang="en-US">
              <a:ea typeface="宋体" charset="-122"/>
            </a:endParaRPr>
          </a:p>
        </p:txBody>
      </p:sp>
      <p:sp>
        <p:nvSpPr>
          <p:cNvPr id="68611" name="Text Box 3"/>
          <p:cNvSpPr txBox="1">
            <a:spLocks noChangeArrowheads="1"/>
          </p:cNvSpPr>
          <p:nvPr/>
        </p:nvSpPr>
        <p:spPr bwMode="auto">
          <a:xfrm>
            <a:off x="2438400" y="1752600"/>
            <a:ext cx="7467600" cy="3600986"/>
          </a:xfrm>
          <a:prstGeom prst="rect">
            <a:avLst/>
          </a:prstGeom>
          <a:noFill/>
          <a:ln w="9525">
            <a:noFill/>
            <a:miter lim="800000"/>
            <a:headEnd/>
            <a:tailEnd/>
          </a:ln>
          <a:effectLst/>
        </p:spPr>
        <p:txBody>
          <a:bodyPr>
            <a:spAutoFit/>
          </a:bodyPr>
          <a:lstStyle/>
          <a:p>
            <a:pPr eaLnBrk="1" hangingPunct="1">
              <a:spcBef>
                <a:spcPct val="50000"/>
              </a:spcBef>
            </a:pPr>
            <a:r>
              <a:rPr lang="en-US" altLang="zh-CN" dirty="0">
                <a:solidFill>
                  <a:schemeClr val="tx2"/>
                </a:solidFill>
                <a:ea typeface="宋体" charset="-122"/>
              </a:rPr>
              <a:t>10. The 74LS280 can generate even or odd parity. It can also be used as </a:t>
            </a:r>
          </a:p>
          <a:p>
            <a:pPr eaLnBrk="1" hangingPunct="1">
              <a:spcBef>
                <a:spcPct val="50000"/>
              </a:spcBef>
            </a:pPr>
            <a:r>
              <a:rPr lang="en-US" altLang="zh-CN" dirty="0">
                <a:solidFill>
                  <a:schemeClr val="tx2"/>
                </a:solidFill>
                <a:ea typeface="宋体" charset="-122"/>
              </a:rPr>
              <a:t>	a. an adder </a:t>
            </a:r>
            <a:endParaRPr lang="en-US" altLang="zh-CN" baseline="30000" dirty="0">
              <a:solidFill>
                <a:schemeClr val="tx2"/>
              </a:solidFill>
              <a:ea typeface="宋体" charset="-122"/>
            </a:endParaRPr>
          </a:p>
          <a:p>
            <a:pPr eaLnBrk="1" hangingPunct="1">
              <a:spcBef>
                <a:spcPct val="50000"/>
              </a:spcBef>
            </a:pPr>
            <a:r>
              <a:rPr lang="en-US" altLang="zh-CN" dirty="0">
                <a:solidFill>
                  <a:schemeClr val="tx2"/>
                </a:solidFill>
                <a:ea typeface="宋体" charset="-122"/>
              </a:rPr>
              <a:t>	b. a parity tester </a:t>
            </a:r>
          </a:p>
          <a:p>
            <a:pPr eaLnBrk="1" hangingPunct="1">
              <a:spcBef>
                <a:spcPct val="50000"/>
              </a:spcBef>
            </a:pPr>
            <a:r>
              <a:rPr lang="en-US" altLang="zh-CN" dirty="0">
                <a:solidFill>
                  <a:schemeClr val="tx2"/>
                </a:solidFill>
                <a:ea typeface="宋体" charset="-122"/>
              </a:rPr>
              <a:t>	c. a MUX</a:t>
            </a:r>
          </a:p>
          <a:p>
            <a:pPr eaLnBrk="1" hangingPunct="1">
              <a:spcBef>
                <a:spcPct val="50000"/>
              </a:spcBef>
            </a:pPr>
            <a:r>
              <a:rPr lang="en-US" altLang="zh-CN" dirty="0">
                <a:solidFill>
                  <a:schemeClr val="tx2"/>
                </a:solidFill>
                <a:ea typeface="宋体" charset="-122"/>
              </a:rPr>
              <a:t>	d. an encoder</a:t>
            </a:r>
          </a:p>
          <a:p>
            <a:pPr eaLnBrk="1" hangingPunct="1">
              <a:spcBef>
                <a:spcPct val="50000"/>
              </a:spcBef>
            </a:pPr>
            <a:endParaRPr lang="en-US" altLang="zh-CN" dirty="0">
              <a:solidFill>
                <a:schemeClr val="tx2"/>
              </a:solidFill>
              <a:ea typeface="宋体" charset="-122"/>
            </a:endParaRPr>
          </a:p>
        </p:txBody>
      </p:sp>
      <p:sp>
        <p:nvSpPr>
          <p:cNvPr id="68613" name="WordArt 5"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sp>
        <p:nvSpPr>
          <p:cNvPr id="6" name="矩形 5">
            <a:extLst>
              <a:ext uri="{FF2B5EF4-FFF2-40B4-BE49-F238E27FC236}">
                <a16:creationId xmlns:a16="http://schemas.microsoft.com/office/drawing/2014/main" id="{72515810-AC25-4D20-9E69-37E64C340558}"/>
              </a:ext>
            </a:extLst>
          </p:cNvPr>
          <p:cNvSpPr/>
          <p:nvPr/>
        </p:nvSpPr>
        <p:spPr bwMode="auto">
          <a:xfrm>
            <a:off x="3352800" y="3200400"/>
            <a:ext cx="381000" cy="4572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zh-CN" altLang="en-US" sz="1800" b="1">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7"/>
          <p:cNvSpPr>
            <a:spLocks noChangeArrowheads="1"/>
          </p:cNvSpPr>
          <p:nvPr/>
        </p:nvSpPr>
        <p:spPr bwMode="auto">
          <a:xfrm>
            <a:off x="4724400" y="1981200"/>
            <a:ext cx="2819400" cy="3429000"/>
          </a:xfrm>
          <a:prstGeom prst="rect">
            <a:avLst/>
          </a:prstGeom>
          <a:solidFill>
            <a:srgbClr val="FFFF00"/>
          </a:solidFill>
          <a:ln w="9525">
            <a:solidFill>
              <a:schemeClr val="tx1"/>
            </a:solidFill>
            <a:miter lim="800000"/>
            <a:headEnd/>
            <a:tailEnd/>
          </a:ln>
          <a:effectLst/>
        </p:spPr>
        <p:txBody>
          <a:bodyPr wrap="none" anchor="ctr"/>
          <a:lstStyle/>
          <a:p>
            <a:endParaRPr lang="zh-CN" altLang="en-US">
              <a:ea typeface="宋体" charset="-122"/>
            </a:endParaRPr>
          </a:p>
        </p:txBody>
      </p:sp>
      <p:sp>
        <p:nvSpPr>
          <p:cNvPr id="69635" name="Text Box 8"/>
          <p:cNvSpPr txBox="1">
            <a:spLocks noChangeArrowheads="1"/>
          </p:cNvSpPr>
          <p:nvPr/>
        </p:nvSpPr>
        <p:spPr bwMode="auto">
          <a:xfrm>
            <a:off x="5181600" y="2057400"/>
            <a:ext cx="1828800" cy="3231654"/>
          </a:xfrm>
          <a:prstGeom prst="rect">
            <a:avLst/>
          </a:prstGeom>
          <a:solidFill>
            <a:srgbClr val="FFFF00"/>
          </a:solidFill>
          <a:ln w="9525">
            <a:noFill/>
            <a:miter lim="800000"/>
            <a:headEnd/>
            <a:tailEnd/>
          </a:ln>
          <a:effectLst/>
        </p:spPr>
        <p:txBody>
          <a:bodyPr>
            <a:spAutoFit/>
          </a:bodyPr>
          <a:lstStyle/>
          <a:p>
            <a:pPr eaLnBrk="1" hangingPunct="1">
              <a:spcBef>
                <a:spcPct val="50000"/>
              </a:spcBef>
            </a:pPr>
            <a:r>
              <a:rPr lang="en-US" altLang="zh-CN">
                <a:ea typeface="宋体" charset="-122"/>
              </a:rPr>
              <a:t>Answers:</a:t>
            </a:r>
          </a:p>
          <a:p>
            <a:pPr eaLnBrk="1" hangingPunct="1">
              <a:spcBef>
                <a:spcPct val="50000"/>
              </a:spcBef>
            </a:pPr>
            <a:r>
              <a:rPr lang="en-US" altLang="zh-CN">
                <a:ea typeface="宋体" charset="-122"/>
              </a:rPr>
              <a:t>1.  c</a:t>
            </a:r>
          </a:p>
          <a:p>
            <a:pPr eaLnBrk="1" hangingPunct="1">
              <a:spcBef>
                <a:spcPct val="50000"/>
              </a:spcBef>
            </a:pPr>
            <a:r>
              <a:rPr lang="en-US" altLang="zh-CN">
                <a:ea typeface="宋体" charset="-122"/>
              </a:rPr>
              <a:t>2.  c</a:t>
            </a:r>
          </a:p>
          <a:p>
            <a:pPr eaLnBrk="1" hangingPunct="1">
              <a:spcBef>
                <a:spcPct val="50000"/>
              </a:spcBef>
            </a:pPr>
            <a:r>
              <a:rPr lang="en-US" altLang="zh-CN">
                <a:ea typeface="宋体" charset="-122"/>
              </a:rPr>
              <a:t>3.  b</a:t>
            </a:r>
          </a:p>
          <a:p>
            <a:pPr eaLnBrk="1" hangingPunct="1">
              <a:spcBef>
                <a:spcPct val="50000"/>
              </a:spcBef>
            </a:pPr>
            <a:r>
              <a:rPr lang="en-US" altLang="zh-CN">
                <a:ea typeface="宋体" charset="-122"/>
              </a:rPr>
              <a:t>4.  c</a:t>
            </a:r>
          </a:p>
          <a:p>
            <a:pPr eaLnBrk="1" hangingPunct="1">
              <a:spcBef>
                <a:spcPct val="50000"/>
              </a:spcBef>
            </a:pPr>
            <a:r>
              <a:rPr lang="en-US" altLang="zh-CN">
                <a:ea typeface="宋体" charset="-122"/>
              </a:rPr>
              <a:t>5.  a</a:t>
            </a:r>
          </a:p>
        </p:txBody>
      </p:sp>
      <p:sp>
        <p:nvSpPr>
          <p:cNvPr id="69636" name="Text Box 9"/>
          <p:cNvSpPr txBox="1">
            <a:spLocks noChangeArrowheads="1"/>
          </p:cNvSpPr>
          <p:nvPr/>
        </p:nvSpPr>
        <p:spPr bwMode="auto">
          <a:xfrm>
            <a:off x="6324600" y="2590800"/>
            <a:ext cx="1752600" cy="3231654"/>
          </a:xfrm>
          <a:prstGeom prst="rect">
            <a:avLst/>
          </a:prstGeom>
          <a:noFill/>
          <a:ln w="9525">
            <a:noFill/>
            <a:miter lim="800000"/>
            <a:headEnd/>
            <a:tailEnd/>
          </a:ln>
          <a:effectLst/>
        </p:spPr>
        <p:txBody>
          <a:bodyPr>
            <a:spAutoFit/>
          </a:bodyPr>
          <a:lstStyle/>
          <a:p>
            <a:pPr eaLnBrk="1" hangingPunct="1">
              <a:spcBef>
                <a:spcPct val="50000"/>
              </a:spcBef>
            </a:pPr>
            <a:r>
              <a:rPr lang="en-US" altLang="zh-CN">
                <a:ea typeface="宋体" charset="-122"/>
              </a:rPr>
              <a:t>6.  d</a:t>
            </a:r>
          </a:p>
          <a:p>
            <a:pPr eaLnBrk="1" hangingPunct="1">
              <a:spcBef>
                <a:spcPct val="50000"/>
              </a:spcBef>
            </a:pPr>
            <a:r>
              <a:rPr lang="en-US" altLang="zh-CN">
                <a:ea typeface="宋体" charset="-122"/>
              </a:rPr>
              <a:t>7.  a</a:t>
            </a:r>
          </a:p>
          <a:p>
            <a:pPr eaLnBrk="1" hangingPunct="1">
              <a:spcBef>
                <a:spcPct val="50000"/>
              </a:spcBef>
            </a:pPr>
            <a:r>
              <a:rPr lang="en-US" altLang="zh-CN">
                <a:ea typeface="宋体" charset="-122"/>
              </a:rPr>
              <a:t>8.  d</a:t>
            </a:r>
          </a:p>
          <a:p>
            <a:pPr eaLnBrk="1" hangingPunct="1">
              <a:spcBef>
                <a:spcPct val="50000"/>
              </a:spcBef>
            </a:pPr>
            <a:r>
              <a:rPr lang="en-US" altLang="zh-CN">
                <a:ea typeface="宋体" charset="-122"/>
              </a:rPr>
              <a:t>9.  b</a:t>
            </a:r>
          </a:p>
          <a:p>
            <a:pPr eaLnBrk="1" hangingPunct="1">
              <a:spcBef>
                <a:spcPct val="50000"/>
              </a:spcBef>
            </a:pPr>
            <a:r>
              <a:rPr lang="en-US" altLang="zh-CN">
                <a:ea typeface="宋体" charset="-122"/>
              </a:rPr>
              <a:t>10. b</a:t>
            </a:r>
          </a:p>
          <a:p>
            <a:pPr eaLnBrk="1" hangingPunct="1">
              <a:spcBef>
                <a:spcPct val="50000"/>
              </a:spcBef>
            </a:pPr>
            <a:endParaRPr lang="en-US" altLang="zh-CN">
              <a:ea typeface="宋体" charset="-122"/>
            </a:endParaRPr>
          </a:p>
        </p:txBody>
      </p:sp>
      <p:sp>
        <p:nvSpPr>
          <p:cNvPr id="69637" name="WordArt 10" descr="White marble"/>
          <p:cNvSpPr>
            <a:spLocks noChangeArrowheads="1" noChangeShapeType="1" noTextEdit="1"/>
          </p:cNvSpPr>
          <p:nvPr/>
        </p:nvSpPr>
        <p:spPr bwMode="auto">
          <a:xfrm>
            <a:off x="5410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n-US" altLang="zh-CN" sz="3600" kern="10">
                <a:ln w="9525">
                  <a:round/>
                  <a:headEnd/>
                  <a:tailEnd/>
                </a:ln>
                <a:blipFill dpi="0" rotWithShape="0">
                  <a:blip r:embed="rId3"/>
                  <a:srcRect/>
                  <a:tile tx="0" ty="0" sx="100000" sy="100000" flip="none" algn="tl"/>
                </a:blipFill>
                <a:latin typeface="Times New Roman"/>
                <a:cs typeface="Times New Roman"/>
              </a:rPr>
              <a:t>Quiz</a:t>
            </a:r>
            <a:endParaRPr lang="zh-CN" altLang="en-US" sz="3600" kern="10">
              <a:ln w="9525">
                <a:round/>
                <a:headEnd/>
                <a:tailEnd/>
              </a:ln>
              <a:blipFill dpi="0" rotWithShape="0">
                <a:blip r:embed="rId3"/>
                <a:srcRect/>
                <a:tile tx="0" ty="0" sx="100000" sy="100000" flip="none" algn="tl"/>
              </a:blipFill>
              <a:latin typeface="Times New Roman"/>
              <a:cs typeface="Times New Roman"/>
            </a:endParaRPr>
          </a:p>
        </p:txBody>
      </p:sp>
    </p:spTree>
  </p:cSld>
  <p:clrMapOvr>
    <a:masterClrMapping/>
  </p:clrMapOvr>
  <p:transition>
    <p:zoom dir="in"/>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a:t>
            </a:r>
            <a:endParaRPr lang="zh-CN" altLang="en-US" dirty="0"/>
          </a:p>
        </p:txBody>
      </p:sp>
      <p:sp>
        <p:nvSpPr>
          <p:cNvPr id="3" name="内容占位符 2"/>
          <p:cNvSpPr>
            <a:spLocks noGrp="1"/>
          </p:cNvSpPr>
          <p:nvPr>
            <p:ph idx="1"/>
          </p:nvPr>
        </p:nvSpPr>
        <p:spPr>
          <a:xfrm>
            <a:off x="4495800" y="2133600"/>
            <a:ext cx="3505200" cy="3962400"/>
          </a:xfrm>
        </p:spPr>
        <p:txBody>
          <a:bodyPr/>
          <a:lstStyle/>
          <a:p>
            <a:r>
              <a:rPr lang="en-US" altLang="zh-CN" sz="2800" b="1" dirty="0"/>
              <a:t>self-test</a:t>
            </a:r>
          </a:p>
          <a:p>
            <a:r>
              <a:rPr lang="en-US" altLang="zh-CN" sz="2800" b="1" dirty="0"/>
              <a:t>8</a:t>
            </a:r>
          </a:p>
          <a:p>
            <a:r>
              <a:rPr lang="en-US" altLang="zh-CN" sz="2800" b="1" dirty="0"/>
              <a:t>14</a:t>
            </a:r>
          </a:p>
          <a:p>
            <a:r>
              <a:rPr lang="en-US" altLang="zh-CN" sz="2800" b="1" dirty="0"/>
              <a:t>16</a:t>
            </a:r>
          </a:p>
          <a:p>
            <a:r>
              <a:rPr lang="en-US" altLang="zh-CN" sz="2800" b="1" dirty="0"/>
              <a:t>20</a:t>
            </a:r>
          </a:p>
          <a:p>
            <a:r>
              <a:rPr lang="en-US" altLang="zh-CN" sz="2800" b="1" dirty="0"/>
              <a:t>24</a:t>
            </a:r>
          </a:p>
          <a:p>
            <a:r>
              <a:rPr lang="en-US" altLang="zh-CN" sz="2800" b="1" dirty="0"/>
              <a:t>32</a:t>
            </a:r>
            <a:endParaRPr lang="zh-CN" altLang="en-US" sz="2800" b="1" dirty="0"/>
          </a:p>
        </p:txBody>
      </p:sp>
    </p:spTree>
    <p:extLst>
      <p:ext uri="{BB962C8B-B14F-4D97-AF65-F5344CB8AC3E}">
        <p14:creationId xmlns:p14="http://schemas.microsoft.com/office/powerpoint/2010/main" val="3520723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5"/>
          <p:cNvSpPr>
            <a:spLocks noChangeArrowheads="1"/>
          </p:cNvSpPr>
          <p:nvPr/>
        </p:nvSpPr>
        <p:spPr bwMode="auto">
          <a:xfrm>
            <a:off x="2057400" y="533400"/>
            <a:ext cx="7878888" cy="584775"/>
          </a:xfrm>
          <a:prstGeom prst="rect">
            <a:avLst/>
          </a:prstGeom>
          <a:solidFill>
            <a:srgbClr val="996633"/>
          </a:solidFill>
          <a:ln w="9525">
            <a:solidFill>
              <a:srgbClr val="000000"/>
            </a:solidFill>
            <a:miter lim="800000"/>
            <a:headEnd/>
            <a:tailEnd/>
          </a:ln>
          <a:effectLst/>
        </p:spPr>
        <p:txBody>
          <a:bodyPr wrap="none">
            <a:spAutoFit/>
          </a:bodyPr>
          <a:lstStyle/>
          <a:p>
            <a:pPr eaLnBrk="1" hangingPunct="1"/>
            <a:r>
              <a:rPr lang="en-US" altLang="zh-CN" sz="3200" b="1" dirty="0">
                <a:solidFill>
                  <a:srgbClr val="FFFF99"/>
                </a:solidFill>
                <a:ea typeface="宋体" charset="-122"/>
              </a:rPr>
              <a:t>Carry Look ahead Adder(</a:t>
            </a:r>
            <a:r>
              <a:rPr lang="zh-CN" altLang="en-US" sz="3200" b="1" dirty="0">
                <a:solidFill>
                  <a:srgbClr val="FFFF99"/>
                </a:solidFill>
                <a:ea typeface="宋体" charset="-122"/>
              </a:rPr>
              <a:t>超前进位加法器</a:t>
            </a:r>
            <a:r>
              <a:rPr lang="en-US" altLang="zh-CN" sz="3200" b="1" dirty="0">
                <a:solidFill>
                  <a:srgbClr val="FFFF99"/>
                </a:solidFill>
                <a:ea typeface="宋体" charset="-122"/>
              </a:rPr>
              <a:t>) </a:t>
            </a:r>
          </a:p>
        </p:txBody>
      </p:sp>
      <p:sp>
        <p:nvSpPr>
          <p:cNvPr id="12291" name="Text Box 6"/>
          <p:cNvSpPr txBox="1">
            <a:spLocks noChangeArrowheads="1"/>
          </p:cNvSpPr>
          <p:nvPr/>
        </p:nvSpPr>
        <p:spPr bwMode="auto">
          <a:xfrm>
            <a:off x="685800" y="1676401"/>
            <a:ext cx="10668000" cy="1384995"/>
          </a:xfrm>
          <a:prstGeom prst="rect">
            <a:avLst/>
          </a:prstGeom>
          <a:solidFill>
            <a:schemeClr val="bg1"/>
          </a:solidFill>
          <a:ln w="28575">
            <a:solidFill>
              <a:srgbClr val="9999FF"/>
            </a:solidFill>
            <a:miter lim="800000"/>
            <a:headEnd/>
            <a:tailEnd/>
          </a:ln>
          <a:effectLst/>
        </p:spPr>
        <p:txBody>
          <a:bodyPr wrap="square">
            <a:spAutoFit/>
          </a:bodyPr>
          <a:lstStyle/>
          <a:p>
            <a:pPr marL="457200" indent="-457200">
              <a:spcBef>
                <a:spcPct val="50000"/>
              </a:spcBef>
              <a:buFont typeface="Arial" panose="020B0604020202020204" pitchFamily="34" charset="0"/>
              <a:buChar char="•"/>
            </a:pPr>
            <a:r>
              <a:rPr lang="en-US" altLang="zh-CN" sz="2800" b="1" dirty="0">
                <a:ea typeface="宋体" charset="-122"/>
              </a:rPr>
              <a:t>One method of speeding up the addition process by eliminating this ripple carry delay is called </a:t>
            </a:r>
            <a:r>
              <a:rPr lang="en-US" altLang="zh-CN" sz="2800" b="1" dirty="0">
                <a:solidFill>
                  <a:srgbClr val="FF0000"/>
                </a:solidFill>
                <a:ea typeface="宋体" charset="-122"/>
              </a:rPr>
              <a:t>look-ahead carry addition</a:t>
            </a:r>
            <a:r>
              <a:rPr lang="en-US" altLang="zh-CN" sz="2800" b="1" dirty="0">
                <a:ea typeface="宋体" charset="-122"/>
              </a:rPr>
              <a:t>(</a:t>
            </a:r>
            <a:r>
              <a:rPr lang="zh-CN" altLang="en-US" sz="2800" b="1" dirty="0">
                <a:ea typeface="宋体" charset="-122"/>
              </a:rPr>
              <a:t>超前进位加法</a:t>
            </a:r>
            <a:r>
              <a:rPr lang="en-US" altLang="zh-CN" sz="2800" b="1" dirty="0">
                <a:ea typeface="宋体" charset="-122"/>
              </a:rPr>
              <a:t>).</a:t>
            </a:r>
          </a:p>
        </p:txBody>
      </p:sp>
      <p:sp>
        <p:nvSpPr>
          <p:cNvPr id="6" name="矩形 5"/>
          <p:cNvSpPr>
            <a:spLocks noChangeArrowheads="1"/>
          </p:cNvSpPr>
          <p:nvPr/>
        </p:nvSpPr>
        <p:spPr bwMode="auto">
          <a:xfrm>
            <a:off x="2438400" y="3124200"/>
            <a:ext cx="7696200" cy="3323987"/>
          </a:xfrm>
          <a:prstGeom prst="rect">
            <a:avLst/>
          </a:prstGeom>
          <a:noFill/>
          <a:ln w="9525">
            <a:noFill/>
            <a:miter lim="800000"/>
            <a:headEnd/>
            <a:tailEnd/>
          </a:ln>
        </p:spPr>
        <p:txBody>
          <a:bodyPr>
            <a:spAutoFit/>
          </a:bodyPr>
          <a:lstStyle/>
          <a:p>
            <a:pPr>
              <a:lnSpc>
                <a:spcPct val="150000"/>
              </a:lnSpc>
            </a:pPr>
            <a:r>
              <a:rPr lang="en-US" altLang="zh-CN" sz="2800" b="1" dirty="0">
                <a:ea typeface="宋体" charset="-122"/>
              </a:rPr>
              <a:t>Consider</a:t>
            </a:r>
            <a:r>
              <a:rPr lang="zh-CN" altLang="en-US" sz="2800" b="1" dirty="0">
                <a:ea typeface="宋体" charset="-122"/>
              </a:rPr>
              <a:t>：</a:t>
            </a:r>
            <a:r>
              <a:rPr lang="en-US" altLang="zh-CN" sz="2800" b="1" dirty="0">
                <a:ea typeface="宋体" charset="-122"/>
              </a:rPr>
              <a:t>C</a:t>
            </a:r>
            <a:r>
              <a:rPr lang="en-US" altLang="zh-CN" sz="2800" b="1" baseline="-25000" dirty="0">
                <a:ea typeface="宋体" charset="-122"/>
              </a:rPr>
              <a:t>i+1 </a:t>
            </a:r>
            <a:r>
              <a:rPr lang="en-US" altLang="zh-CN" sz="2800" b="1" dirty="0">
                <a:ea typeface="宋体" charset="-122"/>
              </a:rPr>
              <a:t>= </a:t>
            </a:r>
            <a:r>
              <a:rPr lang="en-US" altLang="zh-CN" sz="2800" b="1" dirty="0" err="1">
                <a:solidFill>
                  <a:srgbClr val="FF0000"/>
                </a:solidFill>
                <a:ea typeface="宋体" charset="-122"/>
              </a:rPr>
              <a:t>A</a:t>
            </a:r>
            <a:r>
              <a:rPr lang="en-US" altLang="zh-CN" sz="2800" b="1" baseline="-25000" dirty="0" err="1">
                <a:solidFill>
                  <a:srgbClr val="FF0000"/>
                </a:solidFill>
                <a:ea typeface="宋体" charset="-122"/>
              </a:rPr>
              <a:t>i</a:t>
            </a:r>
            <a:r>
              <a:rPr lang="en-US" altLang="zh-CN" sz="2800" b="1" dirty="0" err="1">
                <a:solidFill>
                  <a:srgbClr val="FF0000"/>
                </a:solidFill>
                <a:ea typeface="宋体" charset="-122"/>
              </a:rPr>
              <a:t>B</a:t>
            </a:r>
            <a:r>
              <a:rPr lang="en-US" altLang="zh-CN" sz="2800" b="1" baseline="-25000" dirty="0" err="1">
                <a:solidFill>
                  <a:srgbClr val="FF0000"/>
                </a:solidFill>
                <a:ea typeface="宋体" charset="-122"/>
              </a:rPr>
              <a:t>i</a:t>
            </a:r>
            <a:r>
              <a:rPr lang="en-US" altLang="zh-CN" sz="2800" b="1" dirty="0">
                <a:solidFill>
                  <a:srgbClr val="FF0000"/>
                </a:solidFill>
                <a:ea typeface="宋体" charset="-122"/>
              </a:rPr>
              <a:t> </a:t>
            </a:r>
            <a:r>
              <a:rPr lang="en-US" altLang="zh-CN" sz="2800" b="1" dirty="0">
                <a:ea typeface="宋体" charset="-122"/>
              </a:rPr>
              <a:t>+ (</a:t>
            </a:r>
            <a:r>
              <a:rPr lang="en-US" altLang="zh-CN" sz="2800" b="1" dirty="0">
                <a:solidFill>
                  <a:srgbClr val="FF0000"/>
                </a:solidFill>
                <a:ea typeface="宋体" charset="-122"/>
              </a:rPr>
              <a:t>A</a:t>
            </a:r>
            <a:r>
              <a:rPr lang="en-US" altLang="zh-CN" sz="2800" b="1" baseline="-25000" dirty="0">
                <a:solidFill>
                  <a:srgbClr val="FF0000"/>
                </a:solidFill>
                <a:ea typeface="宋体" charset="-122"/>
              </a:rPr>
              <a:t>i</a:t>
            </a:r>
            <a:r>
              <a:rPr lang="en-US" altLang="zh-CN" sz="2800" b="1" dirty="0">
                <a:solidFill>
                  <a:srgbClr val="FF0000"/>
                </a:solidFill>
                <a:ea typeface="宋体" charset="-122"/>
              </a:rPr>
              <a:t> </a:t>
            </a:r>
            <a:r>
              <a:rPr lang="en-US" altLang="zh-CN" sz="2800" b="1" dirty="0">
                <a:solidFill>
                  <a:srgbClr val="FF0000"/>
                </a:solidFill>
                <a:ea typeface="宋体" charset="-122"/>
                <a:sym typeface="Symbol" pitchFamily="18" charset="2"/>
              </a:rPr>
              <a:t></a:t>
            </a:r>
            <a:r>
              <a:rPr lang="en-US" altLang="zh-CN" sz="2800" b="1" dirty="0">
                <a:solidFill>
                  <a:srgbClr val="FF0000"/>
                </a:solidFill>
                <a:ea typeface="宋体" charset="-122"/>
              </a:rPr>
              <a:t> B</a:t>
            </a:r>
            <a:r>
              <a:rPr lang="en-US" altLang="zh-CN" sz="2800" b="1" baseline="-25000" dirty="0">
                <a:solidFill>
                  <a:srgbClr val="FF0000"/>
                </a:solidFill>
                <a:ea typeface="宋体" charset="-122"/>
              </a:rPr>
              <a:t>i</a:t>
            </a:r>
            <a:r>
              <a:rPr lang="en-US" altLang="zh-CN" sz="2800" b="1" dirty="0">
                <a:ea typeface="宋体" charset="-122"/>
              </a:rPr>
              <a:t>) C</a:t>
            </a:r>
            <a:r>
              <a:rPr lang="en-US" altLang="zh-CN" sz="2800" b="1" baseline="-25000" dirty="0">
                <a:ea typeface="宋体" charset="-122"/>
              </a:rPr>
              <a:t>i</a:t>
            </a:r>
            <a:endParaRPr lang="en-US" altLang="zh-CN" sz="2800" b="1" dirty="0">
              <a:ea typeface="宋体" charset="-122"/>
            </a:endParaRPr>
          </a:p>
          <a:p>
            <a:pPr>
              <a:lnSpc>
                <a:spcPct val="150000"/>
              </a:lnSpc>
            </a:pPr>
            <a:r>
              <a:rPr lang="en-US" altLang="zh-CN" sz="2800" b="1" dirty="0">
                <a:solidFill>
                  <a:srgbClr val="0000FF"/>
                </a:solidFill>
                <a:ea typeface="宋体" charset="-122"/>
              </a:rPr>
              <a:t>Carry generation(</a:t>
            </a:r>
            <a:r>
              <a:rPr lang="zh-CN" altLang="en-US" sz="2800" b="1" dirty="0">
                <a:solidFill>
                  <a:srgbClr val="0000FF"/>
                </a:solidFill>
                <a:ea typeface="宋体" charset="-122"/>
              </a:rPr>
              <a:t>进位产生</a:t>
            </a:r>
            <a:r>
              <a:rPr lang="en-US" altLang="zh-CN" sz="2800" b="1" dirty="0">
                <a:solidFill>
                  <a:srgbClr val="0000FF"/>
                </a:solidFill>
                <a:ea typeface="宋体" charset="-122"/>
              </a:rPr>
              <a:t>)</a:t>
            </a:r>
            <a:r>
              <a:rPr lang="zh-CN" altLang="en-US" sz="2800" b="1" dirty="0">
                <a:solidFill>
                  <a:srgbClr val="0000FF"/>
                </a:solidFill>
                <a:ea typeface="宋体" charset="-122"/>
              </a:rPr>
              <a:t>：</a:t>
            </a:r>
            <a:endParaRPr lang="en-US" altLang="zh-CN" sz="2800" b="1" dirty="0">
              <a:solidFill>
                <a:srgbClr val="0000FF"/>
              </a:solidFill>
              <a:ea typeface="宋体" charset="-122"/>
            </a:endParaRPr>
          </a:p>
          <a:p>
            <a:pPr lvl="1">
              <a:lnSpc>
                <a:spcPct val="150000"/>
              </a:lnSpc>
            </a:pPr>
            <a:r>
              <a:rPr lang="en-US" altLang="zh-CN" sz="2800" b="1" dirty="0">
                <a:ea typeface="宋体" charset="-122"/>
              </a:rPr>
              <a:t>Let </a:t>
            </a:r>
            <a:r>
              <a:rPr lang="en-US" altLang="zh-CN" sz="2800" b="1" dirty="0" err="1">
                <a:solidFill>
                  <a:srgbClr val="FF0000"/>
                </a:solidFill>
                <a:ea typeface="宋体" charset="-122"/>
              </a:rPr>
              <a:t>G</a:t>
            </a:r>
            <a:r>
              <a:rPr lang="en-US" altLang="zh-CN" sz="2800" b="1" baseline="-25000" dirty="0" err="1">
                <a:solidFill>
                  <a:srgbClr val="FF0000"/>
                </a:solidFill>
                <a:ea typeface="宋体" charset="-122"/>
              </a:rPr>
              <a:t>i</a:t>
            </a:r>
            <a:r>
              <a:rPr lang="en-US" altLang="zh-CN" sz="2800" b="1" dirty="0">
                <a:solidFill>
                  <a:srgbClr val="FF0000"/>
                </a:solidFill>
                <a:ea typeface="宋体" charset="-122"/>
              </a:rPr>
              <a:t> = </a:t>
            </a:r>
            <a:r>
              <a:rPr lang="en-US" altLang="zh-CN" sz="2800" b="1" dirty="0" err="1">
                <a:solidFill>
                  <a:srgbClr val="FF0000"/>
                </a:solidFill>
                <a:ea typeface="宋体" charset="-122"/>
              </a:rPr>
              <a:t>A</a:t>
            </a:r>
            <a:r>
              <a:rPr lang="en-US" altLang="zh-CN" sz="2800" b="1" baseline="-25000" dirty="0" err="1">
                <a:solidFill>
                  <a:srgbClr val="FF0000"/>
                </a:solidFill>
                <a:ea typeface="宋体" charset="-122"/>
              </a:rPr>
              <a:t>i</a:t>
            </a:r>
            <a:r>
              <a:rPr lang="en-US" altLang="zh-CN" sz="2800" b="1" dirty="0" err="1">
                <a:solidFill>
                  <a:srgbClr val="FF0000"/>
                </a:solidFill>
                <a:ea typeface="宋体" charset="-122"/>
              </a:rPr>
              <a:t>B</a:t>
            </a:r>
            <a:r>
              <a:rPr lang="en-US" altLang="zh-CN" sz="2800" b="1" baseline="-25000" dirty="0" err="1">
                <a:solidFill>
                  <a:srgbClr val="FF0000"/>
                </a:solidFill>
                <a:ea typeface="宋体" charset="-122"/>
              </a:rPr>
              <a:t>i</a:t>
            </a:r>
            <a:r>
              <a:rPr lang="en-US" altLang="zh-CN" sz="2800" b="1" dirty="0">
                <a:ea typeface="宋体" charset="-122"/>
              </a:rPr>
              <a:t>= 1</a:t>
            </a:r>
            <a:r>
              <a:rPr lang="zh-CN" altLang="en-US" sz="2800" b="1" dirty="0">
                <a:ea typeface="宋体" charset="-122"/>
              </a:rPr>
              <a:t>，</a:t>
            </a:r>
            <a:r>
              <a:rPr lang="en-US" altLang="zh-CN" sz="2800" b="1" dirty="0">
                <a:ea typeface="宋体" charset="-122"/>
              </a:rPr>
              <a:t>if </a:t>
            </a:r>
            <a:r>
              <a:rPr lang="en-US" altLang="zh-CN" sz="2800" b="1" dirty="0" err="1">
                <a:ea typeface="宋体" charset="-122"/>
              </a:rPr>
              <a:t>G</a:t>
            </a:r>
            <a:r>
              <a:rPr lang="en-US" altLang="zh-CN" sz="2800" b="1" baseline="-25000" dirty="0" err="1">
                <a:ea typeface="宋体" charset="-122"/>
              </a:rPr>
              <a:t>i</a:t>
            </a:r>
            <a:r>
              <a:rPr lang="en-US" altLang="zh-CN" sz="2800" b="1" dirty="0">
                <a:ea typeface="宋体" charset="-122"/>
              </a:rPr>
              <a:t>=1</a:t>
            </a:r>
            <a:r>
              <a:rPr lang="zh-CN" altLang="en-US" sz="2800" b="1" dirty="0">
                <a:ea typeface="宋体" charset="-122"/>
              </a:rPr>
              <a:t>，</a:t>
            </a:r>
            <a:r>
              <a:rPr lang="en-US" altLang="zh-CN" sz="2800" b="1" dirty="0">
                <a:ea typeface="宋体" charset="-122"/>
              </a:rPr>
              <a:t>then C</a:t>
            </a:r>
            <a:r>
              <a:rPr lang="en-US" altLang="zh-CN" sz="2800" b="1" baseline="-25000" dirty="0">
                <a:ea typeface="宋体" charset="-122"/>
              </a:rPr>
              <a:t>i+1</a:t>
            </a:r>
            <a:r>
              <a:rPr lang="en-US" altLang="zh-CN" sz="2800" b="1" dirty="0">
                <a:ea typeface="宋体" charset="-122"/>
              </a:rPr>
              <a:t>=1</a:t>
            </a:r>
            <a:endParaRPr lang="en-US" altLang="zh-CN" sz="2800" b="1" baseline="-25000" dirty="0">
              <a:ea typeface="宋体" charset="-122"/>
            </a:endParaRPr>
          </a:p>
          <a:p>
            <a:pPr>
              <a:lnSpc>
                <a:spcPct val="150000"/>
              </a:lnSpc>
            </a:pPr>
            <a:r>
              <a:rPr lang="en-US" altLang="zh-CN" sz="2800" b="1" dirty="0">
                <a:solidFill>
                  <a:srgbClr val="0000FF"/>
                </a:solidFill>
                <a:ea typeface="宋体" charset="-122"/>
              </a:rPr>
              <a:t>Carry propagation(</a:t>
            </a:r>
            <a:r>
              <a:rPr lang="zh-CN" altLang="en-US" sz="2800" b="1" dirty="0">
                <a:solidFill>
                  <a:srgbClr val="0000FF"/>
                </a:solidFill>
                <a:ea typeface="宋体" charset="-122"/>
              </a:rPr>
              <a:t>进位传递</a:t>
            </a:r>
            <a:r>
              <a:rPr lang="en-US" altLang="zh-CN" sz="2800" b="1" dirty="0">
                <a:solidFill>
                  <a:srgbClr val="0000FF"/>
                </a:solidFill>
                <a:ea typeface="宋体" charset="-122"/>
              </a:rPr>
              <a:t>)</a:t>
            </a:r>
            <a:r>
              <a:rPr lang="zh-CN" altLang="en-US" sz="2800" b="1" dirty="0">
                <a:solidFill>
                  <a:srgbClr val="0000FF"/>
                </a:solidFill>
                <a:ea typeface="宋体" charset="-122"/>
              </a:rPr>
              <a:t>：</a:t>
            </a:r>
            <a:endParaRPr lang="en-US" altLang="zh-CN" sz="2800" b="1" dirty="0">
              <a:solidFill>
                <a:srgbClr val="0000FF"/>
              </a:solidFill>
              <a:ea typeface="宋体" charset="-122"/>
            </a:endParaRPr>
          </a:p>
          <a:p>
            <a:pPr lvl="1">
              <a:lnSpc>
                <a:spcPct val="150000"/>
              </a:lnSpc>
            </a:pPr>
            <a:r>
              <a:rPr lang="en-US" altLang="zh-CN" sz="2800" b="1" dirty="0">
                <a:ea typeface="宋体" charset="-122"/>
              </a:rPr>
              <a:t>Let </a:t>
            </a:r>
            <a:r>
              <a:rPr lang="en-US" altLang="zh-CN" sz="2800" b="1" dirty="0">
                <a:solidFill>
                  <a:srgbClr val="FF0000"/>
                </a:solidFill>
                <a:ea typeface="宋体" charset="-122"/>
              </a:rPr>
              <a:t>P</a:t>
            </a:r>
            <a:r>
              <a:rPr lang="en-US" altLang="zh-CN" sz="2800" b="1" baseline="-25000" dirty="0">
                <a:solidFill>
                  <a:srgbClr val="FF0000"/>
                </a:solidFill>
                <a:ea typeface="宋体" charset="-122"/>
              </a:rPr>
              <a:t>i</a:t>
            </a:r>
            <a:r>
              <a:rPr lang="en-US" altLang="zh-CN" sz="2800" b="1" dirty="0">
                <a:solidFill>
                  <a:srgbClr val="FF0000"/>
                </a:solidFill>
                <a:ea typeface="宋体" charset="-122"/>
              </a:rPr>
              <a:t> = A</a:t>
            </a:r>
            <a:r>
              <a:rPr lang="en-US" altLang="zh-CN" sz="2800" b="1" baseline="-25000" dirty="0">
                <a:solidFill>
                  <a:srgbClr val="FF0000"/>
                </a:solidFill>
                <a:ea typeface="宋体" charset="-122"/>
              </a:rPr>
              <a:t>i</a:t>
            </a:r>
            <a:r>
              <a:rPr lang="en-US" altLang="zh-CN" sz="2800" b="1" dirty="0">
                <a:solidFill>
                  <a:srgbClr val="FF0000"/>
                </a:solidFill>
                <a:ea typeface="宋体" charset="-122"/>
              </a:rPr>
              <a:t> </a:t>
            </a:r>
            <a:r>
              <a:rPr lang="en-US" altLang="zh-CN" sz="2800" b="1" dirty="0">
                <a:solidFill>
                  <a:srgbClr val="FF0000"/>
                </a:solidFill>
                <a:ea typeface="宋体" charset="-122"/>
                <a:sym typeface="Symbol" pitchFamily="18" charset="2"/>
              </a:rPr>
              <a:t></a:t>
            </a:r>
            <a:r>
              <a:rPr lang="en-US" altLang="zh-CN" sz="2800" b="1" dirty="0">
                <a:solidFill>
                  <a:srgbClr val="FF0000"/>
                </a:solidFill>
                <a:ea typeface="宋体" charset="-122"/>
              </a:rPr>
              <a:t> B</a:t>
            </a:r>
            <a:r>
              <a:rPr lang="en-US" altLang="zh-CN" sz="2800" b="1" baseline="-25000" dirty="0">
                <a:solidFill>
                  <a:srgbClr val="FF0000"/>
                </a:solidFill>
                <a:ea typeface="宋体" charset="-122"/>
              </a:rPr>
              <a:t>i </a:t>
            </a:r>
            <a:r>
              <a:rPr lang="zh-CN" altLang="en-US" sz="2800" b="1" dirty="0">
                <a:ea typeface="宋体" charset="-122"/>
              </a:rPr>
              <a:t>，</a:t>
            </a:r>
            <a:r>
              <a:rPr lang="en-US" altLang="zh-CN" sz="2800" b="1" dirty="0">
                <a:ea typeface="宋体" charset="-122"/>
              </a:rPr>
              <a:t>if P</a:t>
            </a:r>
            <a:r>
              <a:rPr lang="en-US" altLang="zh-CN" sz="2800" b="1" baseline="-25000" dirty="0">
                <a:ea typeface="宋体" charset="-122"/>
              </a:rPr>
              <a:t>i</a:t>
            </a:r>
            <a:r>
              <a:rPr lang="en-US" altLang="zh-CN" sz="2800" b="1" dirty="0">
                <a:ea typeface="宋体" charset="-122"/>
              </a:rPr>
              <a:t>=1</a:t>
            </a:r>
            <a:r>
              <a:rPr lang="zh-CN" altLang="en-US" sz="2800" b="1" dirty="0">
                <a:ea typeface="宋体" charset="-122"/>
              </a:rPr>
              <a:t>，</a:t>
            </a:r>
            <a:r>
              <a:rPr lang="en-US" altLang="zh-CN" sz="2800" b="1" dirty="0">
                <a:ea typeface="宋体" charset="-122"/>
              </a:rPr>
              <a:t>then C</a:t>
            </a:r>
            <a:r>
              <a:rPr lang="en-US" altLang="zh-CN" sz="2800" b="1" baseline="-25000" dirty="0">
                <a:ea typeface="宋体" charset="-122"/>
              </a:rPr>
              <a:t>i+1</a:t>
            </a:r>
            <a:r>
              <a:rPr lang="en-US" altLang="zh-CN" sz="2800" b="1" dirty="0">
                <a:ea typeface="宋体" charset="-122"/>
              </a:rPr>
              <a:t>=C</a:t>
            </a:r>
            <a:r>
              <a:rPr lang="en-US" altLang="zh-CN" sz="2800" b="1" baseline="-25000" dirty="0">
                <a:ea typeface="宋体" charset="-122"/>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2.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3.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4.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5.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6.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7.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heme/theme1.xml><?xml version="1.0" encoding="utf-8"?>
<a:theme xmlns:a="http://schemas.openxmlformats.org/drawingml/2006/main" name="主题1">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1_3">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3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1_3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1_3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E04CCA0B-7B4D-40C2-9A8D-88D878A9EC02}" vid="{3DFFA2C3-ED51-4BC0-A1C9-46DF19DEE3E6}"/>
    </a:ext>
  </a:extLst>
</a:theme>
</file>

<file path=ppt/theme/theme2.xml><?xml version="1.0" encoding="utf-8"?>
<a:theme xmlns:a="http://schemas.openxmlformats.org/drawingml/2006/main" name="1_主题4">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1_3">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3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1_3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1_3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主题2">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15101</TotalTime>
  <Words>5143</Words>
  <Application>Microsoft Office PowerPoint</Application>
  <PresentationFormat>宽屏</PresentationFormat>
  <Paragraphs>1228</Paragraphs>
  <Slides>89</Slides>
  <Notes>59</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4</vt:i4>
      </vt:variant>
      <vt:variant>
        <vt:lpstr>幻灯片标题</vt:lpstr>
      </vt:variant>
      <vt:variant>
        <vt:i4>89</vt:i4>
      </vt:variant>
    </vt:vector>
  </HeadingPairs>
  <TitlesOfParts>
    <vt:vector size="107" baseType="lpstr">
      <vt:lpstr>宋体</vt:lpstr>
      <vt:lpstr>Arial</vt:lpstr>
      <vt:lpstr>Cambria Math</vt:lpstr>
      <vt:lpstr>Comic Sans MS</vt:lpstr>
      <vt:lpstr>Courier New</vt:lpstr>
      <vt:lpstr>Impact</vt:lpstr>
      <vt:lpstr>Symbol</vt:lpstr>
      <vt:lpstr>Times</vt:lpstr>
      <vt:lpstr>Times New Roman</vt:lpstr>
      <vt:lpstr>Verdana</vt:lpstr>
      <vt:lpstr>Wingdings</vt:lpstr>
      <vt:lpstr>主题1</vt:lpstr>
      <vt:lpstr>1_主题4</vt:lpstr>
      <vt:lpstr>主题2</vt:lpstr>
      <vt:lpstr>CorelDRAW</vt:lpstr>
      <vt:lpstr>Visio</vt:lpstr>
      <vt:lpstr>公式</vt:lpstr>
      <vt:lpstr>A Equation(公式3.1)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Homework</vt:lpstr>
    </vt:vector>
  </TitlesOfParts>
  <Company>self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Buchla</dc:creator>
  <cp:lastModifiedBy>亦 冷</cp:lastModifiedBy>
  <cp:revision>261</cp:revision>
  <dcterms:created xsi:type="dcterms:W3CDTF">2006-09-20T21:54:22Z</dcterms:created>
  <dcterms:modified xsi:type="dcterms:W3CDTF">2022-12-17T07:52:42Z</dcterms:modified>
</cp:coreProperties>
</file>