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57" r:id="rId3"/>
    <p:sldId id="375" r:id="rId4"/>
    <p:sldId id="358" r:id="rId5"/>
    <p:sldId id="359" r:id="rId6"/>
    <p:sldId id="378" r:id="rId7"/>
    <p:sldId id="376" r:id="rId8"/>
    <p:sldId id="377" r:id="rId9"/>
    <p:sldId id="379" r:id="rId11"/>
    <p:sldId id="387" r:id="rId12"/>
    <p:sldId id="380" r:id="rId13"/>
    <p:sldId id="381" r:id="rId14"/>
    <p:sldId id="382" r:id="rId15"/>
    <p:sldId id="383" r:id="rId16"/>
    <p:sldId id="385" r:id="rId17"/>
    <p:sldId id="384" r:id="rId18"/>
    <p:sldId id="386" r:id="rId19"/>
    <p:sldId id="365" r:id="rId20"/>
    <p:sldId id="389" r:id="rId21"/>
    <p:sldId id="390" r:id="rId22"/>
    <p:sldId id="392" r:id="rId23"/>
    <p:sldId id="391" r:id="rId24"/>
    <p:sldId id="388" r:id="rId25"/>
    <p:sldId id="363" r:id="rId26"/>
    <p:sldId id="393" r:id="rId27"/>
    <p:sldId id="394" r:id="rId28"/>
    <p:sldId id="395" r:id="rId29"/>
    <p:sldId id="396" r:id="rId30"/>
    <p:sldId id="397" r:id="rId31"/>
    <p:sldId id="361" r:id="rId32"/>
    <p:sldId id="398" r:id="rId33"/>
    <p:sldId id="399" r:id="rId34"/>
    <p:sldId id="400" r:id="rId35"/>
    <p:sldId id="356" r:id="rId36"/>
    <p:sldId id="368" r:id="rId37"/>
    <p:sldId id="373" r:id="rId38"/>
    <p:sldId id="367" r:id="rId39"/>
    <p:sldId id="370" r:id="rId40"/>
    <p:sldId id="369" r:id="rId41"/>
    <p:sldId id="366" r:id="rId42"/>
    <p:sldId id="372" r:id="rId43"/>
    <p:sldId id="371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Arial" panose="020B0604020202020204" pitchFamily="34" charset="0"/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Arial" panose="020B0604020202020204" pitchFamily="34" charset="0"/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Arial" panose="020B0604020202020204" pitchFamily="34" charset="0"/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Arial" panose="020B0604020202020204" pitchFamily="34" charset="0"/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Arial" panose="020B0604020202020204" pitchFamily="34" charset="0"/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00FF"/>
    <a:srgbClr val="800000"/>
    <a:srgbClr val="CC0000"/>
    <a:srgbClr val="663300"/>
    <a:srgbClr val="CCFFFF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6" autoAdjust="0"/>
    <p:restoredTop sz="97044" autoAdjust="0"/>
  </p:normalViewPr>
  <p:slideViewPr>
    <p:cSldViewPr snapToGrid="0">
      <p:cViewPr varScale="1">
        <p:scale>
          <a:sx n="85" d="100"/>
          <a:sy n="85" d="100"/>
        </p:scale>
        <p:origin x="-1123" y="-72"/>
      </p:cViewPr>
      <p:guideLst>
        <p:guide orient="horz" pos="2160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0022" cy="18002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4" Type="http://schemas.openxmlformats.org/officeDocument/2006/relationships/image" Target="../media/image54.wmf"/><Relationship Id="rId23" Type="http://schemas.openxmlformats.org/officeDocument/2006/relationships/image" Target="../media/image53.wmf"/><Relationship Id="rId22" Type="http://schemas.openxmlformats.org/officeDocument/2006/relationships/image" Target="../media/image52.wmf"/><Relationship Id="rId21" Type="http://schemas.openxmlformats.org/officeDocument/2006/relationships/image" Target="../media/image51.wmf"/><Relationship Id="rId20" Type="http://schemas.openxmlformats.org/officeDocument/2006/relationships/image" Target="../media/image50.wmf"/><Relationship Id="rId2" Type="http://schemas.openxmlformats.org/officeDocument/2006/relationships/image" Target="../media/image32.wmf"/><Relationship Id="rId19" Type="http://schemas.openxmlformats.org/officeDocument/2006/relationships/image" Target="../media/image49.wmf"/><Relationship Id="rId18" Type="http://schemas.openxmlformats.org/officeDocument/2006/relationships/image" Target="../media/image48.wmf"/><Relationship Id="rId17" Type="http://schemas.openxmlformats.org/officeDocument/2006/relationships/image" Target="../media/image47.wmf"/><Relationship Id="rId16" Type="http://schemas.openxmlformats.org/officeDocument/2006/relationships/image" Target="../media/image46.wmf"/><Relationship Id="rId15" Type="http://schemas.openxmlformats.org/officeDocument/2006/relationships/image" Target="../media/image45.wmf"/><Relationship Id="rId14" Type="http://schemas.openxmlformats.org/officeDocument/2006/relationships/image" Target="../media/image44.wmf"/><Relationship Id="rId13" Type="http://schemas.openxmlformats.org/officeDocument/2006/relationships/image" Target="../media/image43.wmf"/><Relationship Id="rId12" Type="http://schemas.openxmlformats.org/officeDocument/2006/relationships/image" Target="../media/image42.wmf"/><Relationship Id="rId11" Type="http://schemas.openxmlformats.org/officeDocument/2006/relationships/image" Target="../media/image41.wmf"/><Relationship Id="rId10" Type="http://schemas.openxmlformats.org/officeDocument/2006/relationships/image" Target="../media/image40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kumimoji="1" sz="1200" b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kumimoji="1" sz="1200" b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FontTx/>
              <a:buNone/>
              <a:defRPr kumimoji="1" sz="1200" b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 typeface="Arial" panose="020B0604020202020204" pitchFamily="34" charset="0"/>
              <a:buNone/>
              <a:defRPr sz="1200" b="0" smtClean="0">
                <a:solidFill>
                  <a:schemeClr val="tx2"/>
                </a:solidFill>
                <a:latin typeface="黑体" panose="02010609060101010101" pitchFamily="49" charset="-122"/>
              </a:defRPr>
            </a:lvl1pPr>
          </a:lstStyle>
          <a:p>
            <a:pPr>
              <a:defRPr/>
            </a:pPr>
            <a:fld id="{09921D4D-023A-42FE-96E3-F32BD043425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ABA6303A-ECAD-4A07-9390-C544563E892F}" type="slidenum">
              <a:rPr lang="en-US" altLang="zh-CN"/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A074306-DDAE-488B-A336-473D98F5965F}" type="slidenum">
              <a:rPr lang="en-US" altLang="zh-CN"/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6A91E-A71D-42CA-8DB7-7699E36C82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8178CB-8F19-4BF4-9C10-1C1322EEC4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8EF93-0100-43D7-B6D8-4337237940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1633B-B71E-461F-94D8-878FA9FA7A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7FA77-1D14-4FFC-BCCE-E915003E7D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Times" charset="0"/>
              <a:ea typeface="MS PGothic" panose="020B0600070205080204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4AD640-8E36-4CF3-94B1-79131BB843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Times" charset="0"/>
              <a:ea typeface="MS PGothic" panose="020B0600070205080204" pitchFamily="34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3DCC2-0B44-4942-8637-D74D0E948F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fld id="{E4F186B8-3229-4DBF-A348-4CFA32F1A482}" type="datetime8">
              <a:rPr lang="zh-CN" altLang="en-US" smtClean="0"/>
            </a:fld>
            <a:endParaRPr lang="zh-CN" altLang="en-US" dirty="0" smtClean="0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pPr algn="l"/>
            <a:r>
              <a:rPr lang="en-US" altLang="zh-CN" dirty="0" err="1" smtClean="0"/>
              <a:t>四川大学计算机学院吴志红</a:t>
            </a:r>
            <a:endParaRPr lang="en-US" altLang="zh-CN" dirty="0" smtClean="0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fld id="{9CDC8B55-8871-49E2-BAC4-C62EBFC537B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fld id="{E4F186B8-3229-4DBF-A348-4CFA32F1A482}" type="datetime8">
              <a:rPr lang="zh-CN" altLang="en-US" smtClean="0"/>
            </a:fld>
            <a:endParaRPr lang="zh-CN" altLang="en-US" dirty="0" smtClean="0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pPr algn="l"/>
            <a:r>
              <a:rPr lang="en-US" altLang="zh-CN" dirty="0" err="1" smtClean="0"/>
              <a:t>四川大学计算机学院吴志红</a:t>
            </a:r>
            <a:endParaRPr lang="en-US" altLang="zh-CN" dirty="0" smtClean="0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fld id="{9CDC8B55-8871-49E2-BAC4-C62EBFC537B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 b="1">
                <a:latin typeface="+mn-lt"/>
              </a:defRPr>
            </a:lvl1pPr>
            <a:lvl2pPr>
              <a:defRPr sz="2400" b="1">
                <a:latin typeface="+mn-lt"/>
              </a:defRPr>
            </a:lvl2pPr>
            <a:lvl3pPr>
              <a:defRPr sz="2000" b="1">
                <a:latin typeface="+mn-lt"/>
              </a:defRPr>
            </a:lvl3pPr>
            <a:lvl4pPr>
              <a:defRPr sz="1800" b="1">
                <a:latin typeface="+mn-lt"/>
              </a:defRPr>
            </a:lvl4pPr>
            <a:lvl5pPr>
              <a:defRPr sz="1800" b="1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 b="1">
                <a:latin typeface="+mn-lt"/>
              </a:defRPr>
            </a:lvl1pPr>
            <a:lvl2pPr>
              <a:defRPr sz="2400" b="1">
                <a:latin typeface="+mn-lt"/>
              </a:defRPr>
            </a:lvl2pPr>
            <a:lvl3pPr>
              <a:defRPr sz="2000" b="1">
                <a:latin typeface="+mn-lt"/>
              </a:defRPr>
            </a:lvl3pPr>
            <a:lvl4pPr>
              <a:defRPr sz="1800" b="1">
                <a:latin typeface="+mn-lt"/>
              </a:defRPr>
            </a:lvl4pPr>
            <a:lvl5pPr>
              <a:defRPr sz="1800" b="1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fld id="{E4F186B8-3229-4DBF-A348-4CFA32F1A482}" type="datetime8">
              <a:rPr lang="zh-CN" altLang="en-US" smtClean="0"/>
            </a:fld>
            <a:endParaRPr lang="zh-CN" altLang="en-US" dirty="0" smtClean="0"/>
          </a:p>
        </p:txBody>
      </p:sp>
      <p:sp>
        <p:nvSpPr>
          <p:cNvPr id="9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pPr algn="l"/>
            <a:r>
              <a:rPr lang="en-US" altLang="zh-CN" dirty="0" err="1" smtClean="0"/>
              <a:t>四川大学计算机学院吴志红</a:t>
            </a:r>
            <a:endParaRPr lang="en-US" altLang="zh-CN" dirty="0" smtClean="0"/>
          </a:p>
        </p:txBody>
      </p:sp>
      <p:sp>
        <p:nvSpPr>
          <p:cNvPr id="10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fld id="{9CDC8B55-8871-49E2-BAC4-C62EBFC537B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prstGeom prst="rect">
            <a:avLst/>
          </a:prstGeo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7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prstGeom prst="rect">
            <a:avLst/>
          </a:prstGeo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8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prstGeom prst="rect">
            <a:avLst/>
          </a:prstGeo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17538"/>
            <a:ext cx="7793038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>
            <a:lvl1pPr>
              <a:defRPr sz="2000" b="1"/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2000" b="1"/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>
            <a:lvl1pPr>
              <a:defRPr sz="2000" b="1"/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000" b="1"/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6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fld id="{E4F186B8-3229-4DBF-A348-4CFA32F1A482}" type="datetime8">
              <a:rPr lang="zh-CN" altLang="en-US" smtClean="0"/>
            </a:fld>
            <a:endParaRPr lang="zh-CN" altLang="en-US" dirty="0" smtClean="0"/>
          </a:p>
        </p:txBody>
      </p:sp>
      <p:sp>
        <p:nvSpPr>
          <p:cNvPr id="17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pPr algn="l"/>
            <a:r>
              <a:rPr lang="en-US" altLang="zh-CN" dirty="0" err="1" smtClean="0"/>
              <a:t>四川大学计算机学院吴志红</a:t>
            </a:r>
            <a:endParaRPr lang="en-US" altLang="zh-CN" dirty="0" smtClean="0"/>
          </a:p>
        </p:txBody>
      </p:sp>
      <p:sp>
        <p:nvSpPr>
          <p:cNvPr id="18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fld id="{9CDC8B55-8871-49E2-BAC4-C62EBFC537B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fld id="{E4F186B8-3229-4DBF-A348-4CFA32F1A482}" type="datetime8">
              <a:rPr lang="zh-CN" altLang="en-US" smtClean="0"/>
            </a:fld>
            <a:endParaRPr lang="zh-CN" altLang="en-US" dirty="0" smtClean="0"/>
          </a:p>
        </p:txBody>
      </p:sp>
      <p:sp>
        <p:nvSpPr>
          <p:cNvPr id="9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pPr algn="l"/>
            <a:r>
              <a:rPr lang="en-US" altLang="zh-CN" dirty="0" err="1" smtClean="0"/>
              <a:t>四川大学计算机学院吴志红</a:t>
            </a:r>
            <a:endParaRPr lang="en-US" altLang="zh-CN" dirty="0" smtClean="0"/>
          </a:p>
        </p:txBody>
      </p:sp>
      <p:sp>
        <p:nvSpPr>
          <p:cNvPr id="10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fld id="{9CDC8B55-8871-49E2-BAC4-C62EBFC537B0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77863" y="185738"/>
            <a:ext cx="7793037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5800" y="1463675"/>
            <a:ext cx="7772400" cy="463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fld id="{E4F186B8-3229-4DBF-A348-4CFA32F1A482}" type="datetime8">
              <a:rPr lang="zh-CN" altLang="en-US" smtClean="0"/>
            </a:fld>
            <a:endParaRPr lang="zh-CN" altLang="en-US" dirty="0" smtClean="0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pPr algn="l"/>
            <a:r>
              <a:rPr lang="en-US" altLang="zh-CN" dirty="0" err="1" smtClean="0"/>
              <a:t>四川大学计算机学院吴志红</a:t>
            </a:r>
            <a:endParaRPr lang="en-US" altLang="zh-CN" dirty="0" smtClean="0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rgbClr val="339933"/>
                </a:solidFill>
                <a:latin typeface="+mn-lt"/>
                <a:ea typeface="+mn-ea"/>
              </a:defRPr>
            </a:lvl1pPr>
          </a:lstStyle>
          <a:p>
            <a:fld id="{9CDC8B55-8871-49E2-BAC4-C62EBFC537B0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4400" b="1" smtClean="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10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8.wmf"/><Relationship Id="rId25" Type="http://schemas.openxmlformats.org/officeDocument/2006/relationships/vmlDrawing" Target="../drawings/vmlDrawing1.vml"/><Relationship Id="rId24" Type="http://schemas.openxmlformats.org/officeDocument/2006/relationships/slideLayout" Target="../slideLayouts/slideLayout6.xml"/><Relationship Id="rId23" Type="http://schemas.openxmlformats.org/officeDocument/2006/relationships/image" Target="../media/image18.wmf"/><Relationship Id="rId22" Type="http://schemas.openxmlformats.org/officeDocument/2006/relationships/oleObject" Target="../embeddings/oleObject11.bin"/><Relationship Id="rId21" Type="http://schemas.openxmlformats.org/officeDocument/2006/relationships/image" Target="../media/image17.wmf"/><Relationship Id="rId20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6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15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14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13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oleObject" Target="../embeddings/oleObject15.bin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2.bin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6.xml"/><Relationship Id="rId13" Type="http://schemas.openxmlformats.org/officeDocument/2006/relationships/image" Target="../media/image24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23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oleObject" Target="../embeddings/oleObject21.bin"/><Relationship Id="rId7" Type="http://schemas.openxmlformats.org/officeDocument/2006/relationships/image" Target="../media/image27.wmf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9.bin"/><Relationship Id="rId3" Type="http://schemas.openxmlformats.org/officeDocument/2006/relationships/image" Target="../media/image25.wmf"/><Relationship Id="rId2" Type="http://schemas.openxmlformats.org/officeDocument/2006/relationships/oleObject" Target="../embeddings/oleObject18.bin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6.xml"/><Relationship Id="rId13" Type="http://schemas.openxmlformats.org/officeDocument/2006/relationships/image" Target="../media/image30.wmf"/><Relationship Id="rId12" Type="http://schemas.openxmlformats.org/officeDocument/2006/relationships/oleObject" Target="../embeddings/oleObject23.bin"/><Relationship Id="rId11" Type="http://schemas.openxmlformats.org/officeDocument/2006/relationships/image" Target="../media/image29.wmf"/><Relationship Id="rId10" Type="http://schemas.openxmlformats.org/officeDocument/2006/relationships/oleObject" Target="../embeddings/oleObject22.bin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oleObject" Target="../embeddings/oleObject27.bin"/><Relationship Id="rId7" Type="http://schemas.openxmlformats.org/officeDocument/2006/relationships/image" Target="../media/image33.wmf"/><Relationship Id="rId6" Type="http://schemas.openxmlformats.org/officeDocument/2006/relationships/oleObject" Target="../embeddings/oleObject26.bin"/><Relationship Id="rId51" Type="http://schemas.openxmlformats.org/officeDocument/2006/relationships/vmlDrawing" Target="../drawings/vmlDrawing4.vml"/><Relationship Id="rId50" Type="http://schemas.openxmlformats.org/officeDocument/2006/relationships/slideLayout" Target="../slideLayouts/slideLayout6.xml"/><Relationship Id="rId5" Type="http://schemas.openxmlformats.org/officeDocument/2006/relationships/image" Target="../media/image32.wmf"/><Relationship Id="rId49" Type="http://schemas.openxmlformats.org/officeDocument/2006/relationships/image" Target="../media/image54.wmf"/><Relationship Id="rId48" Type="http://schemas.openxmlformats.org/officeDocument/2006/relationships/oleObject" Target="../embeddings/oleObject47.bin"/><Relationship Id="rId47" Type="http://schemas.openxmlformats.org/officeDocument/2006/relationships/image" Target="../media/image53.wmf"/><Relationship Id="rId46" Type="http://schemas.openxmlformats.org/officeDocument/2006/relationships/oleObject" Target="../embeddings/oleObject46.bin"/><Relationship Id="rId45" Type="http://schemas.openxmlformats.org/officeDocument/2006/relationships/image" Target="../media/image52.wmf"/><Relationship Id="rId44" Type="http://schemas.openxmlformats.org/officeDocument/2006/relationships/oleObject" Target="../embeddings/oleObject45.bin"/><Relationship Id="rId43" Type="http://schemas.openxmlformats.org/officeDocument/2006/relationships/image" Target="../media/image51.wmf"/><Relationship Id="rId42" Type="http://schemas.openxmlformats.org/officeDocument/2006/relationships/oleObject" Target="../embeddings/oleObject44.bin"/><Relationship Id="rId41" Type="http://schemas.openxmlformats.org/officeDocument/2006/relationships/image" Target="../media/image50.wmf"/><Relationship Id="rId40" Type="http://schemas.openxmlformats.org/officeDocument/2006/relationships/oleObject" Target="../embeddings/oleObject43.bin"/><Relationship Id="rId4" Type="http://schemas.openxmlformats.org/officeDocument/2006/relationships/oleObject" Target="../embeddings/oleObject25.bin"/><Relationship Id="rId39" Type="http://schemas.openxmlformats.org/officeDocument/2006/relationships/image" Target="../media/image49.wmf"/><Relationship Id="rId38" Type="http://schemas.openxmlformats.org/officeDocument/2006/relationships/oleObject" Target="../embeddings/oleObject42.bin"/><Relationship Id="rId37" Type="http://schemas.openxmlformats.org/officeDocument/2006/relationships/image" Target="../media/image48.wmf"/><Relationship Id="rId36" Type="http://schemas.openxmlformats.org/officeDocument/2006/relationships/oleObject" Target="../embeddings/oleObject41.bin"/><Relationship Id="rId35" Type="http://schemas.openxmlformats.org/officeDocument/2006/relationships/image" Target="../media/image47.wmf"/><Relationship Id="rId34" Type="http://schemas.openxmlformats.org/officeDocument/2006/relationships/oleObject" Target="../embeddings/oleObject40.bin"/><Relationship Id="rId33" Type="http://schemas.openxmlformats.org/officeDocument/2006/relationships/image" Target="../media/image46.wmf"/><Relationship Id="rId32" Type="http://schemas.openxmlformats.org/officeDocument/2006/relationships/oleObject" Target="../embeddings/oleObject39.bin"/><Relationship Id="rId31" Type="http://schemas.openxmlformats.org/officeDocument/2006/relationships/image" Target="../media/image45.wmf"/><Relationship Id="rId30" Type="http://schemas.openxmlformats.org/officeDocument/2006/relationships/oleObject" Target="../embeddings/oleObject38.bin"/><Relationship Id="rId3" Type="http://schemas.openxmlformats.org/officeDocument/2006/relationships/image" Target="../media/image31.wmf"/><Relationship Id="rId29" Type="http://schemas.openxmlformats.org/officeDocument/2006/relationships/image" Target="../media/image44.wmf"/><Relationship Id="rId28" Type="http://schemas.openxmlformats.org/officeDocument/2006/relationships/oleObject" Target="../embeddings/oleObject37.bin"/><Relationship Id="rId27" Type="http://schemas.openxmlformats.org/officeDocument/2006/relationships/image" Target="../media/image43.wmf"/><Relationship Id="rId26" Type="http://schemas.openxmlformats.org/officeDocument/2006/relationships/oleObject" Target="../embeddings/oleObject36.bin"/><Relationship Id="rId25" Type="http://schemas.openxmlformats.org/officeDocument/2006/relationships/image" Target="../media/image42.wmf"/><Relationship Id="rId24" Type="http://schemas.openxmlformats.org/officeDocument/2006/relationships/oleObject" Target="../embeddings/oleObject35.bin"/><Relationship Id="rId23" Type="http://schemas.openxmlformats.org/officeDocument/2006/relationships/image" Target="../media/image41.wmf"/><Relationship Id="rId22" Type="http://schemas.openxmlformats.org/officeDocument/2006/relationships/oleObject" Target="../embeddings/oleObject34.bin"/><Relationship Id="rId21" Type="http://schemas.openxmlformats.org/officeDocument/2006/relationships/image" Target="../media/image40.wmf"/><Relationship Id="rId20" Type="http://schemas.openxmlformats.org/officeDocument/2006/relationships/oleObject" Target="../embeddings/oleObject33.bin"/><Relationship Id="rId2" Type="http://schemas.openxmlformats.org/officeDocument/2006/relationships/oleObject" Target="../embeddings/oleObject24.bin"/><Relationship Id="rId19" Type="http://schemas.openxmlformats.org/officeDocument/2006/relationships/image" Target="../media/image39.wmf"/><Relationship Id="rId18" Type="http://schemas.openxmlformats.org/officeDocument/2006/relationships/oleObject" Target="../embeddings/oleObject32.bin"/><Relationship Id="rId17" Type="http://schemas.openxmlformats.org/officeDocument/2006/relationships/image" Target="../media/image38.wmf"/><Relationship Id="rId16" Type="http://schemas.openxmlformats.org/officeDocument/2006/relationships/oleObject" Target="../embeddings/oleObject31.bin"/><Relationship Id="rId15" Type="http://schemas.openxmlformats.org/officeDocument/2006/relationships/image" Target="../media/image37.wmf"/><Relationship Id="rId14" Type="http://schemas.openxmlformats.org/officeDocument/2006/relationships/oleObject" Target="../embeddings/oleObject30.bin"/><Relationship Id="rId13" Type="http://schemas.openxmlformats.org/officeDocument/2006/relationships/image" Target="../media/image36.wmf"/><Relationship Id="rId12" Type="http://schemas.openxmlformats.org/officeDocument/2006/relationships/oleObject" Target="../embeddings/oleObject29.bin"/><Relationship Id="rId11" Type="http://schemas.openxmlformats.org/officeDocument/2006/relationships/image" Target="../media/image35.wmf"/><Relationship Id="rId10" Type="http://schemas.openxmlformats.org/officeDocument/2006/relationships/oleObject" Target="../embeddings/oleObject28.bin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jpeg"/><Relationship Id="rId1" Type="http://schemas.openxmlformats.org/officeDocument/2006/relationships/image" Target="../media/image5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1" Type="http://schemas.openxmlformats.org/officeDocument/2006/relationships/slideLayout" Target="../slideLayouts/slideLayout4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s://img3.doubanio.com/lpic/s2915144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5511" y="1515930"/>
            <a:ext cx="2829941" cy="3773254"/>
          </a:xfrm>
          <a:prstGeom prst="rect">
            <a:avLst/>
          </a:prstGeom>
          <a:noFill/>
        </p:spPr>
      </p:pic>
      <p:sp>
        <p:nvSpPr>
          <p:cNvPr id="3074" name="标题 1"/>
          <p:cNvSpPr>
            <a:spLocks noGrp="1" noChangeArrowheads="1"/>
          </p:cNvSpPr>
          <p:nvPr>
            <p:ph type="ctrTitle"/>
          </p:nvPr>
        </p:nvSpPr>
        <p:spPr>
          <a:xfrm>
            <a:off x="2814923" y="1186004"/>
            <a:ext cx="5837331" cy="1427021"/>
          </a:xfrm>
        </p:spPr>
        <p:txBody>
          <a:bodyPr/>
          <a:lstStyle/>
          <a:p>
            <a:r>
              <a:rPr lang="zh-CN" altLang="en-US" sz="8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计算机导论</a:t>
            </a:r>
            <a:endParaRPr lang="zh-CN" altLang="en-US" sz="8800" b="1" dirty="0" smtClean="0">
              <a:solidFill>
                <a:srgbClr val="0000E3"/>
              </a:solidFill>
              <a:latin typeface="黑体" panose="02010609060101010101" pitchFamily="49" charset="-122"/>
            </a:endParaRPr>
          </a:p>
        </p:txBody>
      </p:sp>
      <p:sp>
        <p:nvSpPr>
          <p:cNvPr id="307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107744" y="3155038"/>
            <a:ext cx="5656010" cy="2467164"/>
          </a:xfrm>
        </p:spPr>
        <p:txBody>
          <a:bodyPr/>
          <a:lstStyle/>
          <a:p>
            <a:pPr algn="l"/>
            <a:r>
              <a:rPr lang="zh-CN" altLang="en-US" b="1" dirty="0" smtClean="0">
                <a:ea typeface="黑体" panose="02010609060101010101" pitchFamily="49" charset="-122"/>
              </a:rPr>
              <a:t>课程号：</a:t>
            </a:r>
            <a:r>
              <a:rPr lang="en-US" altLang="zh-CN" b="1" dirty="0" smtClean="0">
                <a:ea typeface="黑体" panose="02010609060101010101" pitchFamily="49" charset="-122"/>
              </a:rPr>
              <a:t>304201020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algn="l"/>
            <a:r>
              <a:rPr lang="zh-CN" altLang="en-US" b="1" dirty="0" smtClean="0">
                <a:ea typeface="黑体" panose="02010609060101010101" pitchFamily="49" charset="-122"/>
              </a:rPr>
              <a:t>课序号：</a:t>
            </a:r>
            <a:r>
              <a:rPr lang="en-US" altLang="zh-CN" b="1" dirty="0" smtClean="0">
                <a:ea typeface="黑体" panose="02010609060101010101" pitchFamily="49" charset="-122"/>
              </a:rPr>
              <a:t>06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algn="l"/>
            <a:r>
              <a:rPr lang="zh-CN" altLang="en-US" b="1" dirty="0" smtClean="0">
                <a:ea typeface="黑体" panose="02010609060101010101" pitchFamily="49" charset="-122"/>
              </a:rPr>
              <a:t>教材：</a:t>
            </a:r>
            <a:r>
              <a:rPr lang="zh-CN" altLang="en-US" b="1" dirty="0" smtClean="0">
                <a:solidFill>
                  <a:srgbClr val="000000"/>
                </a:solidFill>
              </a:rPr>
              <a:t>内尔</a:t>
            </a:r>
            <a:r>
              <a:rPr lang="en-US" altLang="zh-CN" b="1" dirty="0" smtClean="0">
                <a:solidFill>
                  <a:srgbClr val="000000"/>
                </a:solidFill>
              </a:rPr>
              <a:t>.</a:t>
            </a:r>
            <a:r>
              <a:rPr lang="zh-CN" altLang="en-US" b="1" dirty="0" smtClean="0">
                <a:solidFill>
                  <a:srgbClr val="000000"/>
                </a:solidFill>
              </a:rPr>
              <a:t>黛尔等著</a:t>
            </a:r>
            <a:r>
              <a:rPr lang="en-US" altLang="zh-CN" b="1" dirty="0" smtClean="0">
                <a:solidFill>
                  <a:srgbClr val="000000"/>
                </a:solidFill>
              </a:rPr>
              <a:t>: </a:t>
            </a:r>
            <a:r>
              <a:rPr lang="zh-CN" altLang="en-US" b="1" dirty="0" smtClean="0">
                <a:solidFill>
                  <a:srgbClr val="000000"/>
                </a:solidFill>
              </a:rPr>
              <a:t>计算机科学概论（原书第五版）</a:t>
            </a:r>
            <a:endParaRPr lang="zh-CN" altLang="en-US" sz="2400" b="1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681038" y="476250"/>
            <a:ext cx="6864350" cy="198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1</a:t>
            </a:r>
            <a:r>
              <a:rPr lang="zh-CN" altLang="en-US">
                <a:solidFill>
                  <a:srgbClr val="C00000"/>
                </a:solidFill>
                <a:ea typeface="楷体_GB2312" panose="02010609030101010101" pitchFamily="49" charset="-122"/>
              </a:rPr>
              <a:t> 将下列二进制数转换成十六进制：</a:t>
            </a:r>
            <a:endParaRPr lang="zh-CN" altLang="en-US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1)110100111100.0101</a:t>
            </a:r>
            <a:endParaRPr lang="en-US" altLang="zh-CN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2)111111011010.10100111</a:t>
            </a:r>
            <a:endParaRPr lang="en-US" altLang="zh-CN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12294" name="Picture 4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6088" y="993775"/>
            <a:ext cx="822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5"/>
          <p:cNvSpPr>
            <a:spLocks noChangeShapeType="1"/>
          </p:cNvSpPr>
          <p:nvPr/>
        </p:nvSpPr>
        <p:spPr bwMode="auto">
          <a:xfrm flipH="1">
            <a:off x="2436813" y="1690688"/>
            <a:ext cx="5746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1716088" y="1690688"/>
            <a:ext cx="58896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982663" y="1690688"/>
            <a:ext cx="5746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113213" y="1268413"/>
            <a:ext cx="1552575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lIns="90000" tIns="46800" rIns="90000" bIns="46800" anchor="b">
            <a:spAutoFit/>
          </a:bodyPr>
          <a:lstStyle/>
          <a:p>
            <a:r>
              <a:rPr lang="en-US" altLang="zh-CN" sz="2400"/>
              <a:t>=D3C.5</a:t>
            </a:r>
            <a:endParaRPr lang="en-US" altLang="zh-CN" sz="240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>
            <a:off x="2366963" y="2357438"/>
            <a:ext cx="5746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1646238" y="2357438"/>
            <a:ext cx="58896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912813" y="2357438"/>
            <a:ext cx="5746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560888" y="1982788"/>
            <a:ext cx="1552575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lIns="90000" tIns="46800" rIns="90000" bIns="46800" anchor="b">
            <a:spAutoFit/>
          </a:bodyPr>
          <a:lstStyle/>
          <a:p>
            <a:r>
              <a:rPr lang="en-US" altLang="zh-CN" sz="2400"/>
              <a:t>=FDA.A7</a:t>
            </a:r>
            <a:endParaRPr lang="en-US" altLang="zh-CN" sz="2400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3205163" y="1684338"/>
            <a:ext cx="60166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3165475" y="2365375"/>
            <a:ext cx="6016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3867150" y="2370138"/>
            <a:ext cx="6016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6" name="Text Box 2"/>
          <p:cNvSpPr txBox="1">
            <a:spLocks noChangeArrowheads="1"/>
          </p:cNvSpPr>
          <p:nvPr/>
        </p:nvSpPr>
        <p:spPr bwMode="auto">
          <a:xfrm>
            <a:off x="681038" y="3219450"/>
            <a:ext cx="6864350" cy="2633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2 </a:t>
            </a:r>
            <a:r>
              <a:rPr lang="zh-CN" altLang="en-US">
                <a:solidFill>
                  <a:srgbClr val="C00000"/>
                </a:solidFill>
                <a:ea typeface="楷体_GB2312" panose="02010609030101010101" pitchFamily="49" charset="-122"/>
              </a:rPr>
              <a:t>将下列八进制数转换成二进制：</a:t>
            </a:r>
            <a:endParaRPr lang="zh-CN" altLang="en-US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1)234.6</a:t>
            </a:r>
            <a:endParaRPr lang="en-US" altLang="zh-CN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2)656.25</a:t>
            </a:r>
            <a:endParaRPr lang="en-US" altLang="zh-CN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3)2365.123</a:t>
            </a:r>
            <a:endParaRPr lang="en-US" altLang="zh-CN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12307" name="Picture 21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7050" y="3754438"/>
            <a:ext cx="822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1816100" y="3957638"/>
            <a:ext cx="3149600" cy="51911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lIns="90000" tIns="46800" rIns="90000" bIns="46800" anchor="b">
            <a:spAutoFit/>
          </a:bodyPr>
          <a:lstStyle/>
          <a:p>
            <a:r>
              <a:rPr lang="en-US" altLang="zh-CN" sz="2400"/>
              <a:t>=</a:t>
            </a:r>
            <a:r>
              <a:rPr lang="en-US" altLang="zh-CN"/>
              <a:t>10011100.11</a:t>
            </a:r>
            <a:endParaRPr lang="en-US" altLang="zh-CN"/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1990725" y="4665663"/>
            <a:ext cx="5892800" cy="51911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lIns="90000" tIns="46800" rIns="90000" bIns="46800" anchor="b">
            <a:spAutoFit/>
          </a:bodyPr>
          <a:lstStyle/>
          <a:p>
            <a:r>
              <a:rPr lang="en-US" altLang="zh-CN" sz="2400"/>
              <a:t>=</a:t>
            </a:r>
            <a:r>
              <a:rPr lang="en-US" altLang="zh-CN"/>
              <a:t>110101110.010101</a:t>
            </a:r>
            <a:endParaRPr lang="en-US" altLang="zh-CN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H="1">
            <a:off x="2997200" y="4408488"/>
            <a:ext cx="4556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2462213" y="4403725"/>
            <a:ext cx="46513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3627438" y="4421188"/>
            <a:ext cx="4730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flipH="1">
            <a:off x="1922463" y="4398963"/>
            <a:ext cx="4953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 flipH="1">
            <a:off x="3344863" y="5130800"/>
            <a:ext cx="45561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H="1">
            <a:off x="2809875" y="5126038"/>
            <a:ext cx="465138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3975100" y="5143500"/>
            <a:ext cx="4730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270125" y="5121275"/>
            <a:ext cx="4953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4525963" y="5137150"/>
            <a:ext cx="4730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2389188" y="5257800"/>
            <a:ext cx="5892800" cy="519113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lIns="90000" tIns="46800" rIns="90000" bIns="46800" anchor="b">
            <a:spAutoFit/>
          </a:bodyPr>
          <a:lstStyle/>
          <a:p>
            <a:r>
              <a:rPr lang="en-US" altLang="zh-CN" sz="2400"/>
              <a:t>=</a:t>
            </a:r>
            <a:r>
              <a:rPr lang="en-US" altLang="zh-CN"/>
              <a:t>10011110101.001010011</a:t>
            </a:r>
            <a:endParaRPr lang="en-US" altLang="zh-CN"/>
          </a:p>
        </p:txBody>
      </p:sp>
      <p:grpSp>
        <p:nvGrpSpPr>
          <p:cNvPr id="2" name="Group 55"/>
          <p:cNvGrpSpPr/>
          <p:nvPr/>
        </p:nvGrpSpPr>
        <p:grpSpPr bwMode="auto">
          <a:xfrm>
            <a:off x="2478088" y="5699125"/>
            <a:ext cx="3803650" cy="15875"/>
            <a:chOff x="923" y="3008"/>
            <a:chExt cx="2396" cy="10"/>
          </a:xfrm>
        </p:grpSpPr>
        <p:sp>
          <p:nvSpPr>
            <p:cNvPr id="12321" name="Line 47"/>
            <p:cNvSpPr>
              <a:spLocks noChangeShapeType="1"/>
            </p:cNvSpPr>
            <p:nvPr/>
          </p:nvSpPr>
          <p:spPr bwMode="auto">
            <a:xfrm flipH="1">
              <a:off x="1954" y="3014"/>
              <a:ext cx="28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Line 48"/>
            <p:cNvSpPr>
              <a:spLocks noChangeShapeType="1"/>
            </p:cNvSpPr>
            <p:nvPr/>
          </p:nvSpPr>
          <p:spPr bwMode="auto">
            <a:xfrm flipH="1">
              <a:off x="1617" y="3011"/>
              <a:ext cx="29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Line 49"/>
            <p:cNvSpPr>
              <a:spLocks noChangeShapeType="1"/>
            </p:cNvSpPr>
            <p:nvPr/>
          </p:nvSpPr>
          <p:spPr bwMode="auto">
            <a:xfrm>
              <a:off x="2342" y="3013"/>
              <a:ext cx="29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Line 50"/>
            <p:cNvSpPr>
              <a:spLocks noChangeShapeType="1"/>
            </p:cNvSpPr>
            <p:nvPr/>
          </p:nvSpPr>
          <p:spPr bwMode="auto">
            <a:xfrm flipH="1">
              <a:off x="1277" y="3008"/>
              <a:ext cx="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Line 51"/>
            <p:cNvSpPr>
              <a:spLocks noChangeShapeType="1"/>
            </p:cNvSpPr>
            <p:nvPr/>
          </p:nvSpPr>
          <p:spPr bwMode="auto">
            <a:xfrm>
              <a:off x="2680" y="3018"/>
              <a:ext cx="29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Line 53"/>
            <p:cNvSpPr>
              <a:spLocks noChangeShapeType="1"/>
            </p:cNvSpPr>
            <p:nvPr/>
          </p:nvSpPr>
          <p:spPr bwMode="auto">
            <a:xfrm>
              <a:off x="3021" y="3013"/>
              <a:ext cx="29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Line 54"/>
            <p:cNvSpPr>
              <a:spLocks noChangeShapeType="1"/>
            </p:cNvSpPr>
            <p:nvPr/>
          </p:nvSpPr>
          <p:spPr bwMode="auto">
            <a:xfrm flipH="1">
              <a:off x="923" y="3011"/>
              <a:ext cx="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41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42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617538" y="485775"/>
            <a:ext cx="4976812" cy="4878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C00000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3 </a:t>
            </a:r>
            <a:r>
              <a:rPr lang="zh-CN" altLang="en-US">
                <a:solidFill>
                  <a:srgbClr val="C00000"/>
                </a:solidFill>
                <a:ea typeface="楷体_GB2312" panose="02010609030101010101" pitchFamily="49" charset="-122"/>
              </a:rPr>
              <a:t>将下列数转换成十进制：</a:t>
            </a:r>
            <a:endParaRPr lang="zh-CN" altLang="en-US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1)234</a:t>
            </a:r>
            <a:r>
              <a:rPr lang="en-US" altLang="zh-CN" baseline="-25000">
                <a:solidFill>
                  <a:srgbClr val="C00000"/>
                </a:solidFill>
                <a:ea typeface="楷体_GB2312" panose="02010609030101010101" pitchFamily="49" charset="-122"/>
              </a:rPr>
              <a:t>5</a:t>
            </a:r>
            <a:endParaRPr lang="en-US" altLang="zh-CN" baseline="-2500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2)453.6</a:t>
            </a:r>
            <a:r>
              <a:rPr lang="en-US" altLang="zh-CN" baseline="-25000">
                <a:solidFill>
                  <a:srgbClr val="C00000"/>
                </a:solidFill>
                <a:ea typeface="楷体_GB2312" panose="02010609030101010101" pitchFamily="49" charset="-122"/>
              </a:rPr>
              <a:t>9</a:t>
            </a:r>
            <a:endParaRPr lang="en-US" altLang="zh-CN" baseline="-2500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3)CF5</a:t>
            </a:r>
            <a:r>
              <a:rPr lang="en-US" altLang="zh-CN" baseline="-25000">
                <a:solidFill>
                  <a:srgbClr val="C00000"/>
                </a:solidFill>
                <a:ea typeface="楷体_GB2312" panose="02010609030101010101" pitchFamily="49" charset="-122"/>
              </a:rPr>
              <a:t>16</a:t>
            </a:r>
            <a:endParaRPr lang="en-US" altLang="zh-CN" baseline="-2500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4)12.2</a:t>
            </a:r>
            <a:r>
              <a:rPr lang="en-US" altLang="zh-CN" baseline="-25000">
                <a:solidFill>
                  <a:srgbClr val="C00000"/>
                </a:solidFill>
                <a:ea typeface="楷体_GB2312" panose="02010609030101010101" pitchFamily="49" charset="-122"/>
              </a:rPr>
              <a:t>3</a:t>
            </a:r>
            <a:endParaRPr lang="en-US" altLang="zh-CN" baseline="-25000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13317" name="Picture 4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6088" y="993775"/>
            <a:ext cx="822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8809" name="Object 25"/>
          <p:cNvGraphicFramePr>
            <a:graphicFrameLocks noChangeAspect="1"/>
          </p:cNvGraphicFramePr>
          <p:nvPr/>
        </p:nvGraphicFramePr>
        <p:xfrm>
          <a:off x="1328738" y="1830388"/>
          <a:ext cx="350678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6" name="" r:id="rId2" imgW="1422400" imgH="203200" progId="Equation.3">
                  <p:embed/>
                </p:oleObj>
              </mc:Choice>
              <mc:Fallback>
                <p:oleObj name="" r:id="rId2" imgW="1422400" imgH="203200" progId="Equation.3">
                  <p:embed/>
                  <p:pic>
                    <p:nvPicPr>
                      <p:cNvPr id="0" name="图片 20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1830388"/>
                        <a:ext cx="350678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0" name="Object 26"/>
          <p:cNvGraphicFramePr>
            <a:graphicFrameLocks noChangeAspect="1"/>
          </p:cNvGraphicFramePr>
          <p:nvPr/>
        </p:nvGraphicFramePr>
        <p:xfrm>
          <a:off x="4872038" y="1866900"/>
          <a:ext cx="19716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7" name="" r:id="rId4" imgW="799465" imgH="177800" progId="Equation.3">
                  <p:embed/>
                </p:oleObj>
              </mc:Choice>
              <mc:Fallback>
                <p:oleObj name="" r:id="rId4" imgW="799465" imgH="177800" progId="Equation.3">
                  <p:embed/>
                  <p:pic>
                    <p:nvPicPr>
                      <p:cNvPr id="0" name="图片 20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1866900"/>
                        <a:ext cx="19716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1" name="Object 27"/>
          <p:cNvGraphicFramePr>
            <a:graphicFrameLocks noChangeAspect="1"/>
          </p:cNvGraphicFramePr>
          <p:nvPr/>
        </p:nvGraphicFramePr>
        <p:xfrm>
          <a:off x="6948488" y="1855788"/>
          <a:ext cx="7826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8" name="" r:id="rId6" imgW="316865" imgH="177800" progId="Equation.3">
                  <p:embed/>
                </p:oleObj>
              </mc:Choice>
              <mc:Fallback>
                <p:oleObj name="" r:id="rId6" imgW="316865" imgH="177800" progId="Equation.3">
                  <p:embed/>
                  <p:pic>
                    <p:nvPicPr>
                      <p:cNvPr id="0" name="图片 20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855788"/>
                        <a:ext cx="7826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2" name="Object 28"/>
          <p:cNvGraphicFramePr>
            <a:graphicFrameLocks noChangeAspect="1"/>
          </p:cNvGraphicFramePr>
          <p:nvPr/>
        </p:nvGraphicFramePr>
        <p:xfrm>
          <a:off x="866775" y="2965450"/>
          <a:ext cx="47593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9" name="" r:id="rId8" imgW="1930400" imgH="203200" progId="Equation.3">
                  <p:embed/>
                </p:oleObj>
              </mc:Choice>
              <mc:Fallback>
                <p:oleObj name="" r:id="rId8" imgW="1930400" imgH="203200" progId="Equation.3">
                  <p:embed/>
                  <p:pic>
                    <p:nvPicPr>
                      <p:cNvPr id="0" name="图片 20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2965450"/>
                        <a:ext cx="47593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3" name="Object 29"/>
          <p:cNvGraphicFramePr>
            <a:graphicFrameLocks noChangeAspect="1"/>
          </p:cNvGraphicFramePr>
          <p:nvPr/>
        </p:nvGraphicFramePr>
        <p:xfrm>
          <a:off x="5718175" y="2805113"/>
          <a:ext cx="27860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0" name="" r:id="rId10" imgW="1129665" imgH="393700" progId="Equation.3">
                  <p:embed/>
                </p:oleObj>
              </mc:Choice>
              <mc:Fallback>
                <p:oleObj name="" r:id="rId10" imgW="1129665" imgH="393700" progId="Equation.3">
                  <p:embed/>
                  <p:pic>
                    <p:nvPicPr>
                      <p:cNvPr id="0" name="图片 20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175" y="2805113"/>
                        <a:ext cx="278606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4" name="Object 30"/>
          <p:cNvGraphicFramePr>
            <a:graphicFrameLocks noChangeAspect="1"/>
          </p:cNvGraphicFramePr>
          <p:nvPr/>
        </p:nvGraphicFramePr>
        <p:xfrm>
          <a:off x="5716588" y="3538538"/>
          <a:ext cx="12525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1" name="" r:id="rId12" imgW="508000" imgH="203200" progId="Equation.3">
                  <p:embed/>
                </p:oleObj>
              </mc:Choice>
              <mc:Fallback>
                <p:oleObj name="" r:id="rId12" imgW="508000" imgH="203200" progId="Equation.3">
                  <p:embed/>
                  <p:pic>
                    <p:nvPicPr>
                      <p:cNvPr id="0" name="图片 20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8" y="3538538"/>
                        <a:ext cx="12525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5" name="Object 31"/>
          <p:cNvGraphicFramePr>
            <a:graphicFrameLocks noChangeAspect="1"/>
          </p:cNvGraphicFramePr>
          <p:nvPr/>
        </p:nvGraphicFramePr>
        <p:xfrm>
          <a:off x="893763" y="4127500"/>
          <a:ext cx="43529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2" name="" r:id="rId14" imgW="1765300" imgH="203200" progId="Equation.3">
                  <p:embed/>
                </p:oleObj>
              </mc:Choice>
              <mc:Fallback>
                <p:oleObj name="" r:id="rId14" imgW="1765300" imgH="203200" progId="Equation.3">
                  <p:embed/>
                  <p:pic>
                    <p:nvPicPr>
                      <p:cNvPr id="0" name="图片 20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4127500"/>
                        <a:ext cx="43529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6" name="Object 32"/>
          <p:cNvGraphicFramePr>
            <a:graphicFrameLocks noChangeAspect="1"/>
          </p:cNvGraphicFramePr>
          <p:nvPr/>
        </p:nvGraphicFramePr>
        <p:xfrm>
          <a:off x="5227638" y="4194175"/>
          <a:ext cx="36925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3" name="" r:id="rId16" imgW="1497965" imgH="177800" progId="Equation.3">
                  <p:embed/>
                </p:oleObj>
              </mc:Choice>
              <mc:Fallback>
                <p:oleObj name="" r:id="rId16" imgW="1497965" imgH="177800" progId="Equation.3">
                  <p:embed/>
                  <p:pic>
                    <p:nvPicPr>
                      <p:cNvPr id="0" name="图片 20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4194175"/>
                        <a:ext cx="36925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8" name="Object 34"/>
          <p:cNvGraphicFramePr>
            <a:graphicFrameLocks noChangeAspect="1"/>
          </p:cNvGraphicFramePr>
          <p:nvPr/>
        </p:nvGraphicFramePr>
        <p:xfrm>
          <a:off x="903288" y="5430838"/>
          <a:ext cx="36020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4" name="" r:id="rId18" imgW="1459865" imgH="203200" progId="Equation.3">
                  <p:embed/>
                </p:oleObj>
              </mc:Choice>
              <mc:Fallback>
                <p:oleObj name="" r:id="rId18" imgW="1459865" imgH="203200" progId="Equation.3">
                  <p:embed/>
                  <p:pic>
                    <p:nvPicPr>
                      <p:cNvPr id="0" name="图片 20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5430838"/>
                        <a:ext cx="36020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9" name="Object 35"/>
          <p:cNvGraphicFramePr>
            <a:graphicFrameLocks noChangeAspect="1"/>
          </p:cNvGraphicFramePr>
          <p:nvPr/>
        </p:nvGraphicFramePr>
        <p:xfrm>
          <a:off x="4560888" y="5260975"/>
          <a:ext cx="16906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5" name="" r:id="rId20" imgW="685800" imgH="393700" progId="Equation.3">
                  <p:embed/>
                </p:oleObj>
              </mc:Choice>
              <mc:Fallback>
                <p:oleObj name="" r:id="rId20" imgW="685800" imgH="393700" progId="Equation.3">
                  <p:embed/>
                  <p:pic>
                    <p:nvPicPr>
                      <p:cNvPr id="0" name="图片 20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5260975"/>
                        <a:ext cx="169068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20" name="Object 36"/>
          <p:cNvGraphicFramePr>
            <a:graphicFrameLocks noChangeAspect="1"/>
          </p:cNvGraphicFramePr>
          <p:nvPr/>
        </p:nvGraphicFramePr>
        <p:xfrm>
          <a:off x="6426200" y="5457825"/>
          <a:ext cx="8747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6" name="" r:id="rId22" imgW="355600" imgH="203200" progId="Equation.3">
                  <p:embed/>
                </p:oleObj>
              </mc:Choice>
              <mc:Fallback>
                <p:oleObj name="" r:id="rId22" imgW="355600" imgH="203200" progId="Equation.3">
                  <p:embed/>
                  <p:pic>
                    <p:nvPicPr>
                      <p:cNvPr id="0" name="图片 20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5457825"/>
                        <a:ext cx="8747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19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20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1"/>
          <p:cNvSpPr txBox="1">
            <a:spLocks noChangeArrowheads="1"/>
          </p:cNvSpPr>
          <p:nvPr/>
        </p:nvSpPr>
        <p:spPr bwMode="auto">
          <a:xfrm>
            <a:off x="573088" y="466725"/>
            <a:ext cx="6570662" cy="3970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C00000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4 </a:t>
            </a:r>
            <a:r>
              <a:rPr lang="zh-CN" altLang="en-US">
                <a:solidFill>
                  <a:srgbClr val="C00000"/>
                </a:solidFill>
                <a:ea typeface="楷体_GB2312" panose="02010609030101010101" pitchFamily="49" charset="-122"/>
              </a:rPr>
              <a:t>将下列十进制数转换成</a:t>
            </a:r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BCD</a:t>
            </a:r>
            <a:r>
              <a:rPr lang="zh-CN" altLang="en-US">
                <a:solidFill>
                  <a:srgbClr val="C00000"/>
                </a:solidFill>
                <a:ea typeface="楷体_GB2312" panose="02010609030101010101" pitchFamily="49" charset="-122"/>
              </a:rPr>
              <a:t>码：</a:t>
            </a:r>
            <a:endParaRPr lang="zh-CN" altLang="en-US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1)325.6</a:t>
            </a:r>
            <a:r>
              <a:rPr lang="en-US" altLang="zh-CN" baseline="-25000">
                <a:solidFill>
                  <a:srgbClr val="C00000"/>
                </a:solidFill>
                <a:ea typeface="楷体_GB2312" panose="02010609030101010101" pitchFamily="49" charset="-122"/>
              </a:rPr>
              <a:t>10</a:t>
            </a:r>
            <a:endParaRPr lang="en-US" altLang="zh-CN" baseline="-2500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2)1985.67</a:t>
            </a:r>
            <a:r>
              <a:rPr lang="en-US" altLang="zh-CN" baseline="-25000">
                <a:solidFill>
                  <a:srgbClr val="C00000"/>
                </a:solidFill>
                <a:ea typeface="楷体_GB2312" panose="02010609030101010101" pitchFamily="49" charset="-122"/>
              </a:rPr>
              <a:t>10</a:t>
            </a:r>
            <a:endParaRPr lang="en-US" altLang="zh-CN" baseline="-2500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C00000"/>
                </a:solidFill>
                <a:ea typeface="楷体_GB2312" panose="02010609030101010101" pitchFamily="49" charset="-122"/>
              </a:rPr>
              <a:t>3)2954.13</a:t>
            </a:r>
            <a:r>
              <a:rPr lang="en-US" altLang="zh-CN" baseline="-25000">
                <a:solidFill>
                  <a:srgbClr val="C00000"/>
                </a:solidFill>
                <a:ea typeface="楷体_GB2312" panose="02010609030101010101" pitchFamily="49" charset="-122"/>
              </a:rPr>
              <a:t>10</a:t>
            </a:r>
            <a:endParaRPr lang="en-US" altLang="zh-CN" baseline="-25000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14341" name="Picture 22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6088" y="993775"/>
            <a:ext cx="822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87" name="Rectangle 23"/>
          <p:cNvSpPr>
            <a:spLocks noChangeArrowheads="1"/>
          </p:cNvSpPr>
          <p:nvPr/>
        </p:nvSpPr>
        <p:spPr bwMode="auto">
          <a:xfrm>
            <a:off x="781050" y="1862138"/>
            <a:ext cx="4498975" cy="51911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lIns="90000" tIns="46800" rIns="90000" bIns="46800" anchor="b">
            <a:spAutoFit/>
          </a:bodyPr>
          <a:lstStyle/>
          <a:p>
            <a:r>
              <a:rPr lang="en-US" altLang="zh-CN"/>
              <a:t>=001100100101.0110</a:t>
            </a:r>
            <a:endParaRPr lang="en-US" altLang="zh-CN"/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 flipH="1">
            <a:off x="2543175" y="2300288"/>
            <a:ext cx="6191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 flipH="1">
            <a:off x="1847850" y="2300288"/>
            <a:ext cx="5889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8" name="Line 24"/>
          <p:cNvSpPr>
            <a:spLocks noChangeShapeType="1"/>
          </p:cNvSpPr>
          <p:nvPr/>
        </p:nvSpPr>
        <p:spPr bwMode="auto">
          <a:xfrm flipH="1">
            <a:off x="1103313" y="2298700"/>
            <a:ext cx="58896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3332163" y="2298700"/>
            <a:ext cx="6191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817563" y="3041650"/>
            <a:ext cx="5070475" cy="519113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lIns="90000" tIns="46800" rIns="90000" bIns="46800" anchor="b">
            <a:spAutoFit/>
          </a:bodyPr>
          <a:lstStyle/>
          <a:p>
            <a:r>
              <a:rPr lang="en-US" altLang="zh-CN"/>
              <a:t>=0001100110000101.01100111</a:t>
            </a:r>
            <a:endParaRPr lang="en-US" altLang="zh-CN"/>
          </a:p>
        </p:txBody>
      </p:sp>
      <p:sp>
        <p:nvSpPr>
          <p:cNvPr id="113692" name="Line 28"/>
          <p:cNvSpPr>
            <a:spLocks noChangeShapeType="1"/>
          </p:cNvSpPr>
          <p:nvPr/>
        </p:nvSpPr>
        <p:spPr bwMode="auto">
          <a:xfrm flipH="1">
            <a:off x="2579688" y="3479800"/>
            <a:ext cx="6191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3" name="Line 29"/>
          <p:cNvSpPr>
            <a:spLocks noChangeShapeType="1"/>
          </p:cNvSpPr>
          <p:nvPr/>
        </p:nvSpPr>
        <p:spPr bwMode="auto">
          <a:xfrm flipH="1">
            <a:off x="1884363" y="3479800"/>
            <a:ext cx="58896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4" name="Line 30"/>
          <p:cNvSpPr>
            <a:spLocks noChangeShapeType="1"/>
          </p:cNvSpPr>
          <p:nvPr/>
        </p:nvSpPr>
        <p:spPr bwMode="auto">
          <a:xfrm flipH="1">
            <a:off x="1139825" y="3478213"/>
            <a:ext cx="5889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 flipH="1">
            <a:off x="3273425" y="3478213"/>
            <a:ext cx="6191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 flipH="1">
            <a:off x="4062413" y="3476625"/>
            <a:ext cx="6191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806450" y="4364038"/>
            <a:ext cx="5156200" cy="52546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lIns="90000" tIns="46800" rIns="90000" bIns="46800" anchor="b">
            <a:spAutoFit/>
          </a:bodyPr>
          <a:lstStyle/>
          <a:p>
            <a:r>
              <a:rPr lang="en-US" altLang="zh-CN"/>
              <a:t>=0010100101010100.00010011</a:t>
            </a:r>
            <a:endParaRPr lang="en-US" altLang="zh-CN"/>
          </a:p>
        </p:txBody>
      </p:sp>
      <p:sp>
        <p:nvSpPr>
          <p:cNvPr id="113699" name="Line 35"/>
          <p:cNvSpPr>
            <a:spLocks noChangeShapeType="1"/>
          </p:cNvSpPr>
          <p:nvPr/>
        </p:nvSpPr>
        <p:spPr bwMode="auto">
          <a:xfrm flipH="1">
            <a:off x="2559050" y="4802188"/>
            <a:ext cx="6191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0" name="Line 36"/>
          <p:cNvSpPr>
            <a:spLocks noChangeShapeType="1"/>
          </p:cNvSpPr>
          <p:nvPr/>
        </p:nvSpPr>
        <p:spPr bwMode="auto">
          <a:xfrm flipH="1">
            <a:off x="1873250" y="4802188"/>
            <a:ext cx="5889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1" name="Line 37"/>
          <p:cNvSpPr>
            <a:spLocks noChangeShapeType="1"/>
          </p:cNvSpPr>
          <p:nvPr/>
        </p:nvSpPr>
        <p:spPr bwMode="auto">
          <a:xfrm flipH="1">
            <a:off x="1128713" y="4800600"/>
            <a:ext cx="58896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2" name="Line 38"/>
          <p:cNvSpPr>
            <a:spLocks noChangeShapeType="1"/>
          </p:cNvSpPr>
          <p:nvPr/>
        </p:nvSpPr>
        <p:spPr bwMode="auto">
          <a:xfrm flipH="1">
            <a:off x="3281363" y="4800600"/>
            <a:ext cx="6191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3" name="Line 39"/>
          <p:cNvSpPr>
            <a:spLocks noChangeShapeType="1"/>
          </p:cNvSpPr>
          <p:nvPr/>
        </p:nvSpPr>
        <p:spPr bwMode="auto">
          <a:xfrm flipH="1">
            <a:off x="4079875" y="4799013"/>
            <a:ext cx="6191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4" name="Line 40"/>
          <p:cNvSpPr>
            <a:spLocks noChangeShapeType="1"/>
          </p:cNvSpPr>
          <p:nvPr/>
        </p:nvSpPr>
        <p:spPr bwMode="auto">
          <a:xfrm flipH="1">
            <a:off x="4783138" y="4797425"/>
            <a:ext cx="6191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5" name="Line 41"/>
          <p:cNvSpPr>
            <a:spLocks noChangeShapeType="1"/>
          </p:cNvSpPr>
          <p:nvPr/>
        </p:nvSpPr>
        <p:spPr bwMode="auto">
          <a:xfrm flipH="1">
            <a:off x="4803775" y="3475038"/>
            <a:ext cx="6191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27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28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7" grpId="0"/>
      <p:bldP spid="113672" grpId="0" animBg="1"/>
      <p:bldP spid="113673" grpId="0" animBg="1"/>
      <p:bldP spid="113688" grpId="0" animBg="1"/>
      <p:bldP spid="113689" grpId="0" animBg="1"/>
      <p:bldP spid="113691" grpId="0"/>
      <p:bldP spid="113692" grpId="0" animBg="1"/>
      <p:bldP spid="113693" grpId="0" animBg="1"/>
      <p:bldP spid="113694" grpId="0" animBg="1"/>
      <p:bldP spid="113695" grpId="0" animBg="1"/>
      <p:bldP spid="113696" grpId="0" animBg="1"/>
      <p:bldP spid="113698" grpId="0"/>
      <p:bldP spid="113699" grpId="0" animBg="1"/>
      <p:bldP spid="113700" grpId="0" animBg="1"/>
      <p:bldP spid="113701" grpId="0" animBg="1"/>
      <p:bldP spid="113702" grpId="0" animBg="1"/>
      <p:bldP spid="113703" grpId="0" animBg="1"/>
      <p:bldP spid="113704" grpId="0" animBg="1"/>
      <p:bldP spid="1137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1"/>
          <p:cNvSpPr txBox="1">
            <a:spLocks noChangeArrowheads="1"/>
          </p:cNvSpPr>
          <p:nvPr/>
        </p:nvSpPr>
        <p:spPr bwMode="auto">
          <a:xfrm>
            <a:off x="554038" y="277813"/>
            <a:ext cx="7618412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  <a:ea typeface="楷体_GB2312" panose="02010609030101010101" pitchFamily="49" charset="-122"/>
              </a:rPr>
              <a:t>5 </a:t>
            </a:r>
            <a:r>
              <a:rPr lang="zh-CN" altLang="en-US" dirty="0">
                <a:solidFill>
                  <a:srgbClr val="C00000"/>
                </a:solidFill>
                <a:ea typeface="楷体_GB2312" panose="02010609030101010101" pitchFamily="49" charset="-122"/>
              </a:rPr>
              <a:t>写出下列十进制数的原码、反码和补码</a:t>
            </a:r>
            <a:endParaRPr lang="zh-CN" altLang="en-US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ea typeface="楷体_GB2312" panose="02010609030101010101" pitchFamily="49" charset="-122"/>
              </a:rPr>
              <a:t>1)+12</a:t>
            </a:r>
            <a:endParaRPr lang="en-US" altLang="zh-CN" baseline="-25000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楷体_GB2312" panose="02010609030101010101" pitchFamily="49" charset="-122"/>
              </a:rPr>
              <a:t>2)-</a:t>
            </a:r>
            <a:r>
              <a:rPr lang="en-US" altLang="zh-CN" dirty="0" smtClean="0">
                <a:solidFill>
                  <a:srgbClr val="C00000"/>
                </a:solidFill>
                <a:ea typeface="楷体_GB2312" panose="02010609030101010101" pitchFamily="49" charset="-122"/>
              </a:rPr>
              <a:t>12</a:t>
            </a:r>
            <a:endParaRPr lang="en-US" altLang="zh-CN" baseline="-25000" dirty="0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16389" name="Picture 22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075" y="795338"/>
            <a:ext cx="822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1633538" y="1100199"/>
            <a:ext cx="5994400" cy="525401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lIns="90000" tIns="46800" rIns="90000" bIns="46800" anchor="b">
            <a:spAutoFit/>
          </a:bodyPr>
          <a:lstStyle/>
          <a:p>
            <a:r>
              <a:rPr lang="en-US" altLang="zh-CN" dirty="0" smtClean="0"/>
              <a:t>0 0001100</a:t>
            </a:r>
            <a:r>
              <a:rPr lang="en-US" altLang="zh-CN" dirty="0"/>
              <a:t>	</a:t>
            </a:r>
            <a:r>
              <a:rPr lang="en-US" altLang="zh-CN" dirty="0" smtClean="0"/>
              <a:t>0 0001100</a:t>
            </a:r>
            <a:r>
              <a:rPr lang="en-US" altLang="zh-CN" dirty="0"/>
              <a:t>	</a:t>
            </a:r>
            <a:r>
              <a:rPr lang="en-US" altLang="zh-CN" dirty="0" smtClean="0"/>
              <a:t>0 0001100</a:t>
            </a:r>
            <a:endParaRPr lang="en-US" altLang="zh-CN" dirty="0"/>
          </a:p>
        </p:txBody>
      </p:sp>
      <p:sp>
        <p:nvSpPr>
          <p:cNvPr id="115736" name="Rectangle 24"/>
          <p:cNvSpPr>
            <a:spLocks noChangeArrowheads="1"/>
          </p:cNvSpPr>
          <p:nvPr/>
        </p:nvSpPr>
        <p:spPr bwMode="auto">
          <a:xfrm>
            <a:off x="1652588" y="1773299"/>
            <a:ext cx="5630862" cy="525401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lIns="90000" tIns="46800" rIns="90000" bIns="46800" anchor="b">
            <a:spAutoFit/>
          </a:bodyPr>
          <a:lstStyle/>
          <a:p>
            <a:r>
              <a:rPr lang="en-US" altLang="zh-CN" dirty="0" smtClean="0"/>
              <a:t>1 0001100</a:t>
            </a:r>
            <a:r>
              <a:rPr lang="en-US" altLang="zh-CN" dirty="0"/>
              <a:t>	</a:t>
            </a:r>
            <a:r>
              <a:rPr lang="en-US" altLang="zh-CN" dirty="0" smtClean="0"/>
              <a:t>1 1110011</a:t>
            </a:r>
            <a:r>
              <a:rPr lang="en-US" altLang="zh-CN" dirty="0"/>
              <a:t>	</a:t>
            </a:r>
            <a:r>
              <a:rPr lang="en-US" altLang="zh-CN" dirty="0" smtClean="0"/>
              <a:t>1 1110100</a:t>
            </a:r>
            <a:endParaRPr lang="en-US" altLang="zh-CN" dirty="0"/>
          </a:p>
        </p:txBody>
      </p:sp>
      <p:sp>
        <p:nvSpPr>
          <p:cNvPr id="13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14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35" grpId="0"/>
      <p:bldP spid="1157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46088" y="195263"/>
            <a:ext cx="7604125" cy="4400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  <a:ea typeface="楷体_GB2312" panose="02010609030101010101" pitchFamily="49" charset="-122"/>
              </a:rPr>
              <a:t>6 </a:t>
            </a:r>
            <a:r>
              <a:rPr lang="zh-CN" altLang="en-US" dirty="0" smtClean="0">
                <a:solidFill>
                  <a:srgbClr val="C00000"/>
                </a:solidFill>
                <a:ea typeface="楷体_GB2312" panose="02010609030101010101" pitchFamily="49" charset="-122"/>
              </a:rPr>
              <a:t>完成</a:t>
            </a:r>
            <a:r>
              <a:rPr lang="zh-CN" altLang="en-US" dirty="0">
                <a:solidFill>
                  <a:srgbClr val="C00000"/>
                </a:solidFill>
                <a:ea typeface="楷体_GB2312" panose="02010609030101010101" pitchFamily="49" charset="-122"/>
              </a:rPr>
              <a:t>所给运算：</a:t>
            </a:r>
            <a:endParaRPr lang="zh-CN" altLang="en-US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ea typeface="楷体_GB2312" panose="02010609030101010101" pitchFamily="49" charset="-122"/>
              </a:rPr>
              <a:t>1)</a:t>
            </a:r>
            <a:endParaRPr lang="en-US" altLang="zh-CN" baseline="-25000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ea typeface="楷体_GB2312" panose="02010609030101010101" pitchFamily="49" charset="-122"/>
              </a:rPr>
              <a:t>2)</a:t>
            </a:r>
            <a:endParaRPr lang="en-US" altLang="zh-CN" baseline="-25000" dirty="0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17413" name="Picture 4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25" y="658813"/>
            <a:ext cx="822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1411288" y="1162050"/>
          <a:ext cx="21621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" r:id="rId2" imgW="875665" imgH="215900" progId="Equation.3">
                  <p:embed/>
                </p:oleObj>
              </mc:Choice>
              <mc:Fallback>
                <p:oleObj name="" r:id="rId2" imgW="875665" imgH="215900" progId="Equation.3">
                  <p:embed/>
                  <p:pic>
                    <p:nvPicPr>
                      <p:cNvPr id="0" name="图片 22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1162050"/>
                        <a:ext cx="21621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/>
        </p:nvGraphicFramePr>
        <p:xfrm>
          <a:off x="1211263" y="4113213"/>
          <a:ext cx="25050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" r:id="rId4" imgW="1015365" imgH="215900" progId="Equation.3">
                  <p:embed/>
                </p:oleObj>
              </mc:Choice>
              <mc:Fallback>
                <p:oleObj name="" r:id="rId4" imgW="1015365" imgH="215900" progId="Equation.3">
                  <p:embed/>
                  <p:pic>
                    <p:nvPicPr>
                      <p:cNvPr id="0" name="图片 22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4113213"/>
                        <a:ext cx="25050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868363" y="1617663"/>
          <a:ext cx="16589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" r:id="rId6" imgW="685800" imgH="177800" progId="Equation.3">
                  <p:embed/>
                </p:oleObj>
              </mc:Choice>
              <mc:Fallback>
                <p:oleObj name="" r:id="rId6" imgW="685800" imgH="177800" progId="Equation.3">
                  <p:embed/>
                  <p:pic>
                    <p:nvPicPr>
                      <p:cNvPr id="0" name="图片 22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617663"/>
                        <a:ext cx="16589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4170363" y="917575"/>
          <a:ext cx="1439862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" r:id="rId8" imgW="571500" imgH="1091565" progId="Equation.3">
                  <p:embed/>
                </p:oleObj>
              </mc:Choice>
              <mc:Fallback>
                <p:oleObj name="" r:id="rId8" imgW="571500" imgH="1091565" progId="Equation.3">
                  <p:embed/>
                  <p:pic>
                    <p:nvPicPr>
                      <p:cNvPr id="0" name="图片 22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917575"/>
                        <a:ext cx="1439862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11"/>
          <p:cNvGraphicFramePr>
            <a:graphicFrameLocks noChangeAspect="1"/>
          </p:cNvGraphicFramePr>
          <p:nvPr/>
        </p:nvGraphicFramePr>
        <p:xfrm>
          <a:off x="6254750" y="2773363"/>
          <a:ext cx="1919288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" r:id="rId10" imgW="762000" imgH="1346200" progId="Equation.3">
                  <p:embed/>
                </p:oleObj>
              </mc:Choice>
              <mc:Fallback>
                <p:oleObj name="" r:id="rId10" imgW="762000" imgH="1346200" progId="Equation.3">
                  <p:embed/>
                  <p:pic>
                    <p:nvPicPr>
                      <p:cNvPr id="0" name="图片 226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2773363"/>
                        <a:ext cx="1919288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/>
          <p:cNvGraphicFramePr>
            <a:graphicFrameLocks noChangeAspect="1"/>
          </p:cNvGraphicFramePr>
          <p:nvPr/>
        </p:nvGraphicFramePr>
        <p:xfrm>
          <a:off x="693738" y="4627563"/>
          <a:ext cx="21193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" r:id="rId12" imgW="875665" imgH="177800" progId="Equation.3">
                  <p:embed/>
                </p:oleObj>
              </mc:Choice>
              <mc:Fallback>
                <p:oleObj name="" r:id="rId12" imgW="875665" imgH="177800" progId="Equation.3">
                  <p:embed/>
                  <p:pic>
                    <p:nvPicPr>
                      <p:cNvPr id="0" name="图片 22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4627563"/>
                        <a:ext cx="21193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14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46088" y="195263"/>
            <a:ext cx="7604125" cy="397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rgbClr val="C00000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  <a:ea typeface="楷体_GB2312" panose="02010609030101010101" pitchFamily="49" charset="-122"/>
              </a:rPr>
              <a:t>6 </a:t>
            </a:r>
            <a:r>
              <a:rPr lang="zh-CN" altLang="en-US" dirty="0" smtClean="0">
                <a:solidFill>
                  <a:srgbClr val="C00000"/>
                </a:solidFill>
                <a:ea typeface="楷体_GB2312" panose="02010609030101010101" pitchFamily="49" charset="-122"/>
              </a:rPr>
              <a:t>完成</a:t>
            </a:r>
            <a:r>
              <a:rPr lang="zh-CN" altLang="en-US" dirty="0">
                <a:solidFill>
                  <a:srgbClr val="C00000"/>
                </a:solidFill>
                <a:ea typeface="楷体_GB2312" panose="02010609030101010101" pitchFamily="49" charset="-122"/>
              </a:rPr>
              <a:t>所给运算：</a:t>
            </a:r>
            <a:endParaRPr lang="zh-CN" altLang="en-US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C00000"/>
                </a:solidFill>
                <a:ea typeface="楷体_GB2312" panose="02010609030101010101" pitchFamily="49" charset="-122"/>
              </a:rPr>
              <a:t>3)</a:t>
            </a:r>
            <a:endParaRPr lang="en-US" altLang="zh-CN" baseline="-25000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C00000"/>
                </a:solidFill>
                <a:ea typeface="楷体_GB2312" panose="02010609030101010101" pitchFamily="49" charset="-122"/>
              </a:rPr>
              <a:t>4)</a:t>
            </a:r>
            <a:endParaRPr lang="en-US" altLang="zh-CN" baseline="-25000" dirty="0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18437" name="Picture 4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25" y="658813"/>
            <a:ext cx="822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438" name="Object 7"/>
          <p:cNvGraphicFramePr>
            <a:graphicFrameLocks noChangeAspect="1"/>
          </p:cNvGraphicFramePr>
          <p:nvPr/>
        </p:nvGraphicFramePr>
        <p:xfrm>
          <a:off x="866775" y="1125538"/>
          <a:ext cx="25987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" r:id="rId2" imgW="1053465" imgH="215900" progId="Equation.3">
                  <p:embed/>
                </p:oleObj>
              </mc:Choice>
              <mc:Fallback>
                <p:oleObj name="" r:id="rId2" imgW="1053465" imgH="215900" progId="Equation.3">
                  <p:embed/>
                  <p:pic>
                    <p:nvPicPr>
                      <p:cNvPr id="0" name="图片 21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125538"/>
                        <a:ext cx="25987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8"/>
          <p:cNvGraphicFramePr>
            <a:graphicFrameLocks noChangeAspect="1"/>
          </p:cNvGraphicFramePr>
          <p:nvPr/>
        </p:nvGraphicFramePr>
        <p:xfrm>
          <a:off x="958850" y="3694113"/>
          <a:ext cx="31003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" r:id="rId4" imgW="1256665" imgH="215900" progId="Equation.3">
                  <p:embed/>
                </p:oleObj>
              </mc:Choice>
              <mc:Fallback>
                <p:oleObj name="" r:id="rId4" imgW="1256665" imgH="215900" progId="Equation.3">
                  <p:embed/>
                  <p:pic>
                    <p:nvPicPr>
                      <p:cNvPr id="0" name="图片 21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694113"/>
                        <a:ext cx="31003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5" name="Object 13"/>
          <p:cNvGraphicFramePr>
            <a:graphicFrameLocks noChangeAspect="1"/>
          </p:cNvGraphicFramePr>
          <p:nvPr/>
        </p:nvGraphicFramePr>
        <p:xfrm>
          <a:off x="920750" y="1800225"/>
          <a:ext cx="23034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" r:id="rId6" imgW="951865" imgH="177800" progId="Equation.3">
                  <p:embed/>
                </p:oleObj>
              </mc:Choice>
              <mc:Fallback>
                <p:oleObj name="" r:id="rId6" imgW="951865" imgH="177800" progId="Equation.3">
                  <p:embed/>
                  <p:pic>
                    <p:nvPicPr>
                      <p:cNvPr id="0" name="图片 21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800225"/>
                        <a:ext cx="23034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6" name="Object 14"/>
          <p:cNvGraphicFramePr>
            <a:graphicFrameLocks noChangeAspect="1"/>
          </p:cNvGraphicFramePr>
          <p:nvPr/>
        </p:nvGraphicFramePr>
        <p:xfrm>
          <a:off x="979488" y="4259263"/>
          <a:ext cx="2489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" r:id="rId8" imgW="1028065" imgH="177800" progId="Equation.3">
                  <p:embed/>
                </p:oleObj>
              </mc:Choice>
              <mc:Fallback>
                <p:oleObj name="" r:id="rId8" imgW="1028065" imgH="177800" progId="Equation.3">
                  <p:embed/>
                  <p:pic>
                    <p:nvPicPr>
                      <p:cNvPr id="0" name="图片 21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259263"/>
                        <a:ext cx="2489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7" name="Object 15"/>
          <p:cNvGraphicFramePr>
            <a:graphicFrameLocks noChangeAspect="1"/>
          </p:cNvGraphicFramePr>
          <p:nvPr/>
        </p:nvGraphicFramePr>
        <p:xfrm>
          <a:off x="4138613" y="976313"/>
          <a:ext cx="2144712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" r:id="rId10" imgW="850265" imgH="1091565" progId="Equation.3">
                  <p:embed/>
                </p:oleObj>
              </mc:Choice>
              <mc:Fallback>
                <p:oleObj name="" r:id="rId10" imgW="850265" imgH="1091565" progId="Equation.3">
                  <p:embed/>
                  <p:pic>
                    <p:nvPicPr>
                      <p:cNvPr id="0" name="图片 21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976313"/>
                        <a:ext cx="2144712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8" name="Object 16"/>
          <p:cNvGraphicFramePr>
            <a:graphicFrameLocks noChangeAspect="1"/>
          </p:cNvGraphicFramePr>
          <p:nvPr/>
        </p:nvGraphicFramePr>
        <p:xfrm>
          <a:off x="6226175" y="2970213"/>
          <a:ext cx="2528888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name="" r:id="rId12" imgW="1003300" imgH="1346200" progId="Equation.3">
                  <p:embed/>
                </p:oleObj>
              </mc:Choice>
              <mc:Fallback>
                <p:oleObj name="" r:id="rId12" imgW="1003300" imgH="1346200" progId="Equation.3">
                  <p:embed/>
                  <p:pic>
                    <p:nvPicPr>
                      <p:cNvPr id="0" name="图片 21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2970213"/>
                        <a:ext cx="2528888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14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21"/>
          <p:cNvSpPr txBox="1">
            <a:spLocks noChangeArrowheads="1"/>
          </p:cNvSpPr>
          <p:nvPr/>
        </p:nvSpPr>
        <p:spPr bwMode="auto">
          <a:xfrm>
            <a:off x="700088" y="201613"/>
            <a:ext cx="7604125" cy="5216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rgbClr val="C00000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  <a:ea typeface="楷体_GB2312" panose="02010609030101010101" pitchFamily="49" charset="-122"/>
              </a:rPr>
              <a:t>7 </a:t>
            </a:r>
            <a:r>
              <a:rPr lang="zh-CN" altLang="en-US" dirty="0" smtClean="0">
                <a:solidFill>
                  <a:srgbClr val="C00000"/>
                </a:solidFill>
                <a:ea typeface="楷体_GB2312" panose="02010609030101010101" pitchFamily="49" charset="-122"/>
              </a:rPr>
              <a:t>转换</a:t>
            </a:r>
            <a:r>
              <a:rPr lang="zh-CN" altLang="en-US" dirty="0">
                <a:solidFill>
                  <a:srgbClr val="C00000"/>
                </a:solidFill>
                <a:ea typeface="楷体_GB2312" panose="02010609030101010101" pitchFamily="49" charset="-122"/>
              </a:rPr>
              <a:t>为补码后完成运算</a:t>
            </a:r>
            <a:endParaRPr lang="zh-CN" altLang="en-US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ea typeface="楷体_GB2312" panose="02010609030101010101" pitchFamily="49" charset="-122"/>
              </a:rPr>
              <a:t>1)					2)</a:t>
            </a:r>
            <a:endParaRPr lang="en-US" altLang="zh-CN" baseline="-25000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ea typeface="楷体_GB2312" panose="02010609030101010101" pitchFamily="49" charset="-122"/>
              </a:rPr>
              <a:t>3)					4)</a:t>
            </a: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ea typeface="楷体_GB2312" panose="02010609030101010101" pitchFamily="49" charset="-122"/>
              </a:rPr>
              <a:t>5)					6)</a:t>
            </a:r>
            <a:endParaRPr lang="en-US" altLang="zh-CN" baseline="-25000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ea typeface="楷体_GB2312" panose="0201060903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ea typeface="楷体_GB2312" panose="02010609030101010101" pitchFamily="49" charset="-122"/>
              </a:rPr>
              <a:t>7)					8)</a:t>
            </a:r>
            <a:endParaRPr lang="en-US" altLang="zh-CN" baseline="-25000" dirty="0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19461" name="Picture 22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50" y="704850"/>
            <a:ext cx="822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462" name="Object 23"/>
          <p:cNvGraphicFramePr>
            <a:graphicFrameLocks noChangeAspect="1"/>
          </p:cNvGraphicFramePr>
          <p:nvPr/>
        </p:nvGraphicFramePr>
        <p:xfrm>
          <a:off x="1039813" y="1030288"/>
          <a:ext cx="12065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2" name="" r:id="rId2" imgW="546100" imgH="431800" progId="Equation.3">
                  <p:embed/>
                </p:oleObj>
              </mc:Choice>
              <mc:Fallback>
                <p:oleObj name="" r:id="rId2" imgW="546100" imgH="431800" progId="Equation.3">
                  <p:embed/>
                  <p:pic>
                    <p:nvPicPr>
                      <p:cNvPr id="0" name="图片 23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1030288"/>
                        <a:ext cx="12065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24"/>
          <p:cNvGraphicFramePr>
            <a:graphicFrameLocks noChangeAspect="1"/>
          </p:cNvGraphicFramePr>
          <p:nvPr/>
        </p:nvGraphicFramePr>
        <p:xfrm>
          <a:off x="5586413" y="985838"/>
          <a:ext cx="1166812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3" name="" r:id="rId4" imgW="533400" imgH="431800" progId="Equation.3">
                  <p:embed/>
                </p:oleObj>
              </mc:Choice>
              <mc:Fallback>
                <p:oleObj name="" r:id="rId4" imgW="533400" imgH="431800" progId="Equation.3">
                  <p:embed/>
                  <p:pic>
                    <p:nvPicPr>
                      <p:cNvPr id="0" name="图片 23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985838"/>
                        <a:ext cx="1166812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25"/>
          <p:cNvGraphicFramePr>
            <a:graphicFrameLocks noChangeAspect="1"/>
          </p:cNvGraphicFramePr>
          <p:nvPr/>
        </p:nvGraphicFramePr>
        <p:xfrm>
          <a:off x="1060450" y="2347913"/>
          <a:ext cx="11620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4" name="" r:id="rId6" imgW="533400" imgH="431800" progId="Equation.3">
                  <p:embed/>
                </p:oleObj>
              </mc:Choice>
              <mc:Fallback>
                <p:oleObj name="" r:id="rId6" imgW="533400" imgH="431800" progId="Equation.3">
                  <p:embed/>
                  <p:pic>
                    <p:nvPicPr>
                      <p:cNvPr id="0" name="图片 23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2347913"/>
                        <a:ext cx="11620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26"/>
          <p:cNvGraphicFramePr>
            <a:graphicFrameLocks noChangeAspect="1"/>
          </p:cNvGraphicFramePr>
          <p:nvPr/>
        </p:nvGraphicFramePr>
        <p:xfrm>
          <a:off x="5581650" y="2322513"/>
          <a:ext cx="11620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5" name="" r:id="rId8" imgW="533400" imgH="431800" progId="Equation.3">
                  <p:embed/>
                </p:oleObj>
              </mc:Choice>
              <mc:Fallback>
                <p:oleObj name="" r:id="rId8" imgW="533400" imgH="431800" progId="Equation.3">
                  <p:embed/>
                  <p:pic>
                    <p:nvPicPr>
                      <p:cNvPr id="0" name="图片 23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2322513"/>
                        <a:ext cx="11620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27"/>
          <p:cNvGraphicFramePr>
            <a:graphicFrameLocks noChangeAspect="1"/>
          </p:cNvGraphicFramePr>
          <p:nvPr/>
        </p:nvGraphicFramePr>
        <p:xfrm>
          <a:off x="1044575" y="3624263"/>
          <a:ext cx="1160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6" name="" r:id="rId10" imgW="533400" imgH="431800" progId="Equation.3">
                  <p:embed/>
                </p:oleObj>
              </mc:Choice>
              <mc:Fallback>
                <p:oleObj name="" r:id="rId10" imgW="533400" imgH="431800" progId="Equation.3">
                  <p:embed/>
                  <p:pic>
                    <p:nvPicPr>
                      <p:cNvPr id="0" name="图片 23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624263"/>
                        <a:ext cx="1160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28"/>
          <p:cNvGraphicFramePr>
            <a:graphicFrameLocks noChangeAspect="1"/>
          </p:cNvGraphicFramePr>
          <p:nvPr/>
        </p:nvGraphicFramePr>
        <p:xfrm>
          <a:off x="5565775" y="3598863"/>
          <a:ext cx="11620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7" name="" r:id="rId12" imgW="533400" imgH="431800" progId="Equation.3">
                  <p:embed/>
                </p:oleObj>
              </mc:Choice>
              <mc:Fallback>
                <p:oleObj name="" r:id="rId12" imgW="533400" imgH="431800" progId="Equation.3">
                  <p:embed/>
                  <p:pic>
                    <p:nvPicPr>
                      <p:cNvPr id="0" name="图片 23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3598863"/>
                        <a:ext cx="11620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29"/>
          <p:cNvGraphicFramePr>
            <a:graphicFrameLocks noChangeAspect="1"/>
          </p:cNvGraphicFramePr>
          <p:nvPr/>
        </p:nvGraphicFramePr>
        <p:xfrm>
          <a:off x="1103313" y="4859338"/>
          <a:ext cx="11620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8" name="" r:id="rId14" imgW="533400" imgH="431800" progId="Equation.3">
                  <p:embed/>
                </p:oleObj>
              </mc:Choice>
              <mc:Fallback>
                <p:oleObj name="" r:id="rId14" imgW="533400" imgH="431800" progId="Equation.3">
                  <p:embed/>
                  <p:pic>
                    <p:nvPicPr>
                      <p:cNvPr id="0" name="图片 23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4859338"/>
                        <a:ext cx="11620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30"/>
          <p:cNvGraphicFramePr>
            <a:graphicFrameLocks noChangeAspect="1"/>
          </p:cNvGraphicFramePr>
          <p:nvPr/>
        </p:nvGraphicFramePr>
        <p:xfrm>
          <a:off x="5624513" y="4833938"/>
          <a:ext cx="11620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9" name="" r:id="rId16" imgW="533400" imgH="431800" progId="Equation.3">
                  <p:embed/>
                </p:oleObj>
              </mc:Choice>
              <mc:Fallback>
                <p:oleObj name="" r:id="rId16" imgW="533400" imgH="431800" progId="Equation.3">
                  <p:embed/>
                  <p:pic>
                    <p:nvPicPr>
                      <p:cNvPr id="0" name="图片 23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4833938"/>
                        <a:ext cx="11620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7" name="Object 31"/>
          <p:cNvGraphicFramePr>
            <a:graphicFrameLocks noChangeAspect="1"/>
          </p:cNvGraphicFramePr>
          <p:nvPr/>
        </p:nvGraphicFramePr>
        <p:xfrm>
          <a:off x="6796088" y="912813"/>
          <a:ext cx="17954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0" name="" r:id="rId18" imgW="876300" imgH="431800" progId="Equation.3">
                  <p:embed/>
                </p:oleObj>
              </mc:Choice>
              <mc:Fallback>
                <p:oleObj name="" r:id="rId18" imgW="876300" imgH="431800" progId="Equation.3">
                  <p:embed/>
                  <p:pic>
                    <p:nvPicPr>
                      <p:cNvPr id="0" name="图片 23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912813"/>
                        <a:ext cx="179546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8" name="Object 32"/>
          <p:cNvGraphicFramePr>
            <a:graphicFrameLocks noChangeAspect="1"/>
          </p:cNvGraphicFramePr>
          <p:nvPr/>
        </p:nvGraphicFramePr>
        <p:xfrm>
          <a:off x="7272338" y="1752600"/>
          <a:ext cx="13128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1" name="" r:id="rId20" imgW="647700" imgH="177800" progId="Equation.3">
                  <p:embed/>
                </p:oleObj>
              </mc:Choice>
              <mc:Fallback>
                <p:oleObj name="" r:id="rId20" imgW="647700" imgH="177800" progId="Equation.3">
                  <p:embed/>
                  <p:pic>
                    <p:nvPicPr>
                      <p:cNvPr id="0" name="图片 23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1752600"/>
                        <a:ext cx="131286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9" name="Object 33"/>
          <p:cNvGraphicFramePr>
            <a:graphicFrameLocks noChangeAspect="1"/>
          </p:cNvGraphicFramePr>
          <p:nvPr/>
        </p:nvGraphicFramePr>
        <p:xfrm>
          <a:off x="2413000" y="925513"/>
          <a:ext cx="179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2" name="" r:id="rId22" imgW="888365" imgH="431800" progId="Equation.3">
                  <p:embed/>
                </p:oleObj>
              </mc:Choice>
              <mc:Fallback>
                <p:oleObj name="" r:id="rId22" imgW="888365" imgH="431800" progId="Equation.3">
                  <p:embed/>
                  <p:pic>
                    <p:nvPicPr>
                      <p:cNvPr id="0" name="图片 238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925513"/>
                        <a:ext cx="1790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0" name="Object 34"/>
          <p:cNvGraphicFramePr>
            <a:graphicFrameLocks noChangeAspect="1"/>
          </p:cNvGraphicFramePr>
          <p:nvPr/>
        </p:nvGraphicFramePr>
        <p:xfrm>
          <a:off x="2900363" y="1778000"/>
          <a:ext cx="12842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3" name="" r:id="rId24" imgW="647700" imgH="177800" progId="Equation.3">
                  <p:embed/>
                </p:oleObj>
              </mc:Choice>
              <mc:Fallback>
                <p:oleObj name="" r:id="rId24" imgW="647700" imgH="177800" progId="Equation.3">
                  <p:embed/>
                  <p:pic>
                    <p:nvPicPr>
                      <p:cNvPr id="0" name="图片 238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1778000"/>
                        <a:ext cx="128428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1" name="Object 35"/>
          <p:cNvGraphicFramePr>
            <a:graphicFrameLocks noChangeAspect="1"/>
          </p:cNvGraphicFramePr>
          <p:nvPr/>
        </p:nvGraphicFramePr>
        <p:xfrm>
          <a:off x="2439988" y="2236788"/>
          <a:ext cx="17462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4" name="" r:id="rId26" imgW="876300" imgH="431800" progId="Equation.3">
                  <p:embed/>
                </p:oleObj>
              </mc:Choice>
              <mc:Fallback>
                <p:oleObj name="" r:id="rId26" imgW="876300" imgH="431800" progId="Equation.3">
                  <p:embed/>
                  <p:pic>
                    <p:nvPicPr>
                      <p:cNvPr id="0" name="图片 23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2236788"/>
                        <a:ext cx="17462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2" name="Object 36"/>
          <p:cNvGraphicFramePr>
            <a:graphicFrameLocks noChangeAspect="1"/>
          </p:cNvGraphicFramePr>
          <p:nvPr/>
        </p:nvGraphicFramePr>
        <p:xfrm>
          <a:off x="2881313" y="3027363"/>
          <a:ext cx="13493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5" name="" r:id="rId28" imgW="647700" imgH="177800" progId="Equation.3">
                  <p:embed/>
                </p:oleObj>
              </mc:Choice>
              <mc:Fallback>
                <p:oleObj name="" r:id="rId28" imgW="647700" imgH="177800" progId="Equation.3">
                  <p:embed/>
                  <p:pic>
                    <p:nvPicPr>
                      <p:cNvPr id="0" name="图片 238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3027363"/>
                        <a:ext cx="134937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3" name="Object 37"/>
          <p:cNvGraphicFramePr>
            <a:graphicFrameLocks noChangeAspect="1"/>
          </p:cNvGraphicFramePr>
          <p:nvPr/>
        </p:nvGraphicFramePr>
        <p:xfrm>
          <a:off x="6791325" y="2244725"/>
          <a:ext cx="17748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6" name="" r:id="rId30" imgW="888365" imgH="431800" progId="Equation.3">
                  <p:embed/>
                </p:oleObj>
              </mc:Choice>
              <mc:Fallback>
                <p:oleObj name="" r:id="rId30" imgW="888365" imgH="431800" progId="Equation.3">
                  <p:embed/>
                  <p:pic>
                    <p:nvPicPr>
                      <p:cNvPr id="0" name="图片 23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325" y="2244725"/>
                        <a:ext cx="177482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4" name="Object 38"/>
          <p:cNvGraphicFramePr>
            <a:graphicFrameLocks noChangeAspect="1"/>
          </p:cNvGraphicFramePr>
          <p:nvPr/>
        </p:nvGraphicFramePr>
        <p:xfrm>
          <a:off x="7223125" y="3051175"/>
          <a:ext cx="12985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7" name="" r:id="rId32" imgW="647700" imgH="177800" progId="Equation.3">
                  <p:embed/>
                </p:oleObj>
              </mc:Choice>
              <mc:Fallback>
                <p:oleObj name="" r:id="rId32" imgW="647700" imgH="177800" progId="Equation.3">
                  <p:embed/>
                  <p:pic>
                    <p:nvPicPr>
                      <p:cNvPr id="0" name="图片 23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25" y="3051175"/>
                        <a:ext cx="12985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5" name="Object 39"/>
          <p:cNvGraphicFramePr>
            <a:graphicFrameLocks noChangeAspect="1"/>
          </p:cNvGraphicFramePr>
          <p:nvPr/>
        </p:nvGraphicFramePr>
        <p:xfrm>
          <a:off x="2397125" y="3576638"/>
          <a:ext cx="1803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8" name="" r:id="rId34" imgW="876300" imgH="431800" progId="Equation.3">
                  <p:embed/>
                </p:oleObj>
              </mc:Choice>
              <mc:Fallback>
                <p:oleObj name="" r:id="rId34" imgW="876300" imgH="431800" progId="Equation.3">
                  <p:embed/>
                  <p:pic>
                    <p:nvPicPr>
                      <p:cNvPr id="0" name="图片 238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3576638"/>
                        <a:ext cx="18034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6" name="Object 40"/>
          <p:cNvGraphicFramePr>
            <a:graphicFrameLocks noChangeAspect="1"/>
          </p:cNvGraphicFramePr>
          <p:nvPr/>
        </p:nvGraphicFramePr>
        <p:xfrm>
          <a:off x="2851150" y="4354513"/>
          <a:ext cx="13255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" name="" r:id="rId36" imgW="647700" imgH="177800" progId="Equation.3">
                  <p:embed/>
                </p:oleObj>
              </mc:Choice>
              <mc:Fallback>
                <p:oleObj name="" r:id="rId36" imgW="647700" imgH="177800" progId="Equation.3">
                  <p:embed/>
                  <p:pic>
                    <p:nvPicPr>
                      <p:cNvPr id="0" name="图片 238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4354513"/>
                        <a:ext cx="13255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9" name="Object 43"/>
          <p:cNvGraphicFramePr>
            <a:graphicFrameLocks noChangeAspect="1"/>
          </p:cNvGraphicFramePr>
          <p:nvPr/>
        </p:nvGraphicFramePr>
        <p:xfrm>
          <a:off x="6802438" y="3532188"/>
          <a:ext cx="18065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" name="" r:id="rId38" imgW="876300" imgH="431800" progId="Equation.3">
                  <p:embed/>
                </p:oleObj>
              </mc:Choice>
              <mc:Fallback>
                <p:oleObj name="" r:id="rId38" imgW="876300" imgH="431800" progId="Equation.3">
                  <p:embed/>
                  <p:pic>
                    <p:nvPicPr>
                      <p:cNvPr id="0" name="图片 238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8" y="3532188"/>
                        <a:ext cx="18065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80" name="Object 44"/>
          <p:cNvGraphicFramePr>
            <a:graphicFrameLocks noChangeAspect="1"/>
          </p:cNvGraphicFramePr>
          <p:nvPr/>
        </p:nvGraphicFramePr>
        <p:xfrm>
          <a:off x="7269163" y="4351338"/>
          <a:ext cx="13128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" name="" r:id="rId40" imgW="647700" imgH="177800" progId="Equation.3">
                  <p:embed/>
                </p:oleObj>
              </mc:Choice>
              <mc:Fallback>
                <p:oleObj name="" r:id="rId40" imgW="647700" imgH="177800" progId="Equation.3">
                  <p:embed/>
                  <p:pic>
                    <p:nvPicPr>
                      <p:cNvPr id="0" name="图片 23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163" y="4351338"/>
                        <a:ext cx="1312862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81" name="Object 45"/>
          <p:cNvGraphicFramePr>
            <a:graphicFrameLocks noChangeAspect="1"/>
          </p:cNvGraphicFramePr>
          <p:nvPr/>
        </p:nvGraphicFramePr>
        <p:xfrm>
          <a:off x="2422525" y="4851400"/>
          <a:ext cx="1803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" name="" r:id="rId42" imgW="876300" imgH="431800" progId="Equation.3">
                  <p:embed/>
                </p:oleObj>
              </mc:Choice>
              <mc:Fallback>
                <p:oleObj name="" r:id="rId42" imgW="876300" imgH="431800" progId="Equation.3">
                  <p:embed/>
                  <p:pic>
                    <p:nvPicPr>
                      <p:cNvPr id="0" name="图片 23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4851400"/>
                        <a:ext cx="18034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82" name="Object 46"/>
          <p:cNvGraphicFramePr>
            <a:graphicFrameLocks noChangeAspect="1"/>
          </p:cNvGraphicFramePr>
          <p:nvPr/>
        </p:nvGraphicFramePr>
        <p:xfrm>
          <a:off x="2863850" y="5641975"/>
          <a:ext cx="13255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3" name="" r:id="rId44" imgW="647700" imgH="165100" progId="Equation.3">
                  <p:embed/>
                </p:oleObj>
              </mc:Choice>
              <mc:Fallback>
                <p:oleObj name="" r:id="rId44" imgW="647700" imgH="165100" progId="Equation.3">
                  <p:embed/>
                  <p:pic>
                    <p:nvPicPr>
                      <p:cNvPr id="0" name="图片 23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641975"/>
                        <a:ext cx="13255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87" name="Object 51"/>
          <p:cNvGraphicFramePr>
            <a:graphicFrameLocks noChangeAspect="1"/>
          </p:cNvGraphicFramePr>
          <p:nvPr/>
        </p:nvGraphicFramePr>
        <p:xfrm>
          <a:off x="6788150" y="4883150"/>
          <a:ext cx="18399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4" name="" r:id="rId46" imgW="876300" imgH="431800" progId="Equation.3">
                  <p:embed/>
                </p:oleObj>
              </mc:Choice>
              <mc:Fallback>
                <p:oleObj name="" r:id="rId46" imgW="876300" imgH="431800" progId="Equation.3">
                  <p:embed/>
                  <p:pic>
                    <p:nvPicPr>
                      <p:cNvPr id="0" name="图片 238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4883150"/>
                        <a:ext cx="1839913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88" name="Object 52"/>
          <p:cNvGraphicFramePr>
            <a:graphicFrameLocks noChangeAspect="1"/>
          </p:cNvGraphicFramePr>
          <p:nvPr/>
        </p:nvGraphicFramePr>
        <p:xfrm>
          <a:off x="7265988" y="5691188"/>
          <a:ext cx="13795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5" name="" r:id="rId48" imgW="660400" imgH="177800" progId="Equation.3">
                  <p:embed/>
                </p:oleObj>
              </mc:Choice>
              <mc:Fallback>
                <p:oleObj name="" r:id="rId48" imgW="660400" imgH="177800" progId="Equation.3">
                  <p:embed/>
                  <p:pic>
                    <p:nvPicPr>
                      <p:cNvPr id="0" name="图片 23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988" y="5691188"/>
                        <a:ext cx="137953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712913" y="1852613"/>
            <a:ext cx="4921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ea typeface="楷体_GB2312" panose="02010609030101010101" pitchFamily="49" charset="-122"/>
              </a:rPr>
              <a:t>51</a:t>
            </a:r>
            <a:endParaRPr lang="zh-CN" altLang="en-US" sz="2400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188075" y="1801813"/>
            <a:ext cx="5953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ea typeface="楷体_GB2312" panose="02010609030101010101" pitchFamily="49" charset="-122"/>
              </a:rPr>
              <a:t>-12</a:t>
            </a:r>
            <a:endParaRPr lang="zh-CN" altLang="en-US" sz="2400"/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614488" y="3148013"/>
            <a:ext cx="59531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ea typeface="楷体_GB2312" panose="02010609030101010101" pitchFamily="49" charset="-122"/>
              </a:rPr>
              <a:t>-29</a:t>
            </a:r>
            <a:endParaRPr lang="zh-CN" altLang="en-US" sz="2400"/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6318250" y="3108325"/>
            <a:ext cx="4413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ea typeface="楷体_GB2312" panose="02010609030101010101" pitchFamily="49" charset="-122"/>
              </a:rPr>
              <a:t>-2</a:t>
            </a:r>
            <a:endParaRPr lang="zh-CN" altLang="en-US" sz="2400"/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1647825" y="4433888"/>
            <a:ext cx="59531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/>
              <a:t>-37</a:t>
            </a:r>
            <a:endParaRPr lang="zh-CN" altLang="en-US" sz="2400"/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242050" y="4383088"/>
            <a:ext cx="4921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ea typeface="楷体_GB2312" panose="02010609030101010101" pitchFamily="49" charset="-122"/>
              </a:rPr>
              <a:t>35</a:t>
            </a:r>
            <a:endParaRPr lang="zh-CN" altLang="en-US" sz="2400"/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1865313" y="5673725"/>
            <a:ext cx="4413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ea typeface="楷体_GB2312" panose="02010609030101010101" pitchFamily="49" charset="-122"/>
              </a:rPr>
              <a:t>-1</a:t>
            </a:r>
            <a:endParaRPr lang="zh-CN" altLang="en-US" sz="2400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6318250" y="5656263"/>
            <a:ext cx="4921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ea typeface="楷体_GB2312" panose="02010609030101010101" pitchFamily="49" charset="-122"/>
              </a:rPr>
              <a:t>10</a:t>
            </a:r>
            <a:endParaRPr lang="zh-CN" altLang="en-US" sz="2400"/>
          </a:p>
        </p:txBody>
      </p:sp>
      <p:sp>
        <p:nvSpPr>
          <p:cNvPr id="40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41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42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1677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1676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1677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11677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1" dur="1" fill="hold"/>
                                        <p:tgtEl>
                                          <p:spTgt spid="11677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8" dur="1" fill="hold"/>
                                        <p:tgtEl>
                                          <p:spTgt spid="11678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1" fill="hold"/>
                                        <p:tgtEl>
                                          <p:spTgt spid="11678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2" dur="1" fill="hold"/>
                                        <p:tgtEl>
                                          <p:spTgt spid="11678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计算机系统的硬件</a:t>
            </a:r>
            <a:endParaRPr lang="zh-CN" altLang="en-US" dirty="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1975" y="1493838"/>
            <a:ext cx="8183563" cy="37862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dirty="0" smtClean="0">
                <a:ea typeface="幼圆" panose="02010509060101010101" pitchFamily="49" charset="-122"/>
              </a:rPr>
              <a:t>CPU</a:t>
            </a:r>
            <a:r>
              <a:rPr kumimoji="1" lang="zh-CN" altLang="en-US" sz="2400" dirty="0">
                <a:ea typeface="幼圆" panose="02010509060101010101" pitchFamily="49" charset="-122"/>
              </a:rPr>
              <a:t>的组成和技术指标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     （熟悉）</a:t>
            </a:r>
            <a:endParaRPr kumimoji="1"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主存储器的组成和技术指标 （掌握）</a:t>
            </a:r>
            <a:endParaRPr kumimoji="1"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辅助存储器的分类和特点   （熟悉）</a:t>
            </a:r>
            <a:endParaRPr kumimoji="1"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输入输出设备的分类　　   （掌握）</a:t>
            </a:r>
            <a:endParaRPr kumimoji="1"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输入输出控制方式　</a:t>
            </a:r>
            <a:r>
              <a:rPr kumimoji="1"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（掌握</a:t>
            </a:r>
            <a:r>
              <a:rPr kumimoji="1"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kumimoji="1" lang="zh-CN" altLang="en-US" sz="24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程序查询</a:t>
            </a:r>
            <a:r>
              <a:rPr kumimoji="1" lang="en-US" altLang="zh-CN" sz="24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/</a:t>
            </a:r>
            <a:r>
              <a:rPr kumimoji="1" lang="zh-CN" altLang="en-US" sz="24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中断</a:t>
            </a:r>
            <a:r>
              <a:rPr kumimoji="1" lang="en-US" altLang="zh-CN" sz="24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/DMA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kumimoji="1"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指令系统和总线           （熟悉）</a:t>
            </a:r>
            <a:endParaRPr kumimoji="1"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计算机的系统结构         （了解）</a:t>
            </a:r>
            <a:endParaRPr kumimoji="1"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18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927358" y="5605935"/>
            <a:ext cx="494969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</a:rPr>
              <a:t>von Neumann architecture</a:t>
            </a:r>
            <a:endParaRPr lang="en-US" altLang="zh-CN" sz="2000" b="1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07" y="1409675"/>
            <a:ext cx="6781800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77863" y="266423"/>
            <a:ext cx="7793037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zh-CN" altLang="en-US" dirty="0"/>
              <a:t>计算机基本组成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342736" y="3226695"/>
            <a:ext cx="1011815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</a:rPr>
              <a:t>输入设备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58036" y="3262026"/>
            <a:ext cx="1011815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</a:rPr>
              <a:t>输出设备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48960" y="4366555"/>
            <a:ext cx="1011815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</a:rPr>
              <a:t>存储单元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43606" y="2744199"/>
            <a:ext cx="1011815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0000"/>
                </a:solidFill>
              </a:rPr>
              <a:t>控制单元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41719" y="3528193"/>
            <a:ext cx="142539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</a:rPr>
              <a:t>算术逻辑单元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14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15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266423"/>
            <a:ext cx="7793037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dirty="0"/>
              <a:t>Memory</a:t>
            </a:r>
            <a:r>
              <a:rPr lang="zh-CN" altLang="en-US" dirty="0"/>
              <a:t>内存</a:t>
            </a:r>
            <a:endParaRPr lang="en-US" altLang="zh-CN" dirty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4104456" cy="250276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Memory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marL="0" indent="0" eaLnBrk="1" hangingPunct="1">
              <a:buFontTx/>
              <a:buNone/>
            </a:pPr>
            <a:r>
              <a:rPr lang="en-US" altLang="zh-CN" sz="2400" dirty="0" smtClean="0"/>
              <a:t>A collection of cells, each with a unique physical address; both addresses and contents are in binary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zh-CN" altLang="en-US" sz="2000" dirty="0" smtClean="0">
                <a:solidFill>
                  <a:srgbClr val="4D4D4D"/>
                </a:solidFill>
              </a:rPr>
              <a:t>每个存储单元有一个唯一的物理地址；地址和内容都是二进制数。</a:t>
            </a:r>
            <a:endParaRPr lang="en-US" altLang="zh-CN" sz="2800" dirty="0">
              <a:solidFill>
                <a:srgbClr val="4D4D4D"/>
              </a:solidFill>
            </a:endParaRPr>
          </a:p>
        </p:txBody>
      </p:sp>
      <p:pic>
        <p:nvPicPr>
          <p:cNvPr id="33795" name="Picture 6" descr="17606_02_0062A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76800" y="1600200"/>
            <a:ext cx="32369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7" descr="17606_02_006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4806761"/>
            <a:ext cx="395401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11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2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67" y="1378417"/>
            <a:ext cx="6930356" cy="191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 noChangeArrowheads="1"/>
          </p:cNvSpPr>
          <p:nvPr/>
        </p:nvSpPr>
        <p:spPr>
          <a:xfrm>
            <a:off x="700554" y="262640"/>
            <a:ext cx="7772400" cy="14270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</a:pPr>
            <a:r>
              <a:rPr lang="zh-CN" altLang="en-US" sz="6000" kern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期末总成绩系数</a:t>
            </a:r>
            <a:endParaRPr lang="zh-CN" altLang="en-US" sz="6000" b="1" kern="0" dirty="0" smtClean="0">
              <a:solidFill>
                <a:srgbClr val="0000E3"/>
              </a:solidFill>
              <a:latin typeface="黑体" panose="02010609060101010101" pitchFamily="49" charset="-122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92" y="4435288"/>
            <a:ext cx="76866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 noChangeArrowheads="1"/>
          </p:cNvSpPr>
          <p:nvPr/>
        </p:nvSpPr>
        <p:spPr>
          <a:xfrm>
            <a:off x="700554" y="3292711"/>
            <a:ext cx="7772400" cy="14270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</a:pPr>
            <a:r>
              <a:rPr lang="zh-CN" altLang="en-US" sz="6000" kern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期末考试安排</a:t>
            </a:r>
            <a:endParaRPr lang="zh-CN" altLang="en-US" sz="6000" b="1" kern="0" dirty="0" smtClean="0">
              <a:solidFill>
                <a:srgbClr val="0000E3"/>
              </a:solidFill>
              <a:latin typeface="黑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735106" y="5889812"/>
            <a:ext cx="7646894" cy="34065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9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0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266423"/>
            <a:ext cx="7793037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dirty="0"/>
              <a:t>RAM and ROM</a:t>
            </a:r>
            <a:endParaRPr lang="en-US" altLang="zh-CN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</a:rPr>
              <a:t>Random Access Memory</a:t>
            </a:r>
            <a:r>
              <a:rPr lang="zh-CN" altLang="en-US" sz="2400" b="1" dirty="0" smtClean="0">
                <a:solidFill>
                  <a:srgbClr val="4D4D4D"/>
                </a:solidFill>
              </a:rPr>
              <a:t>随机存取存储器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 </a:t>
            </a:r>
            <a:r>
              <a:rPr lang="en-US" altLang="zh-CN" sz="2800" dirty="0" smtClean="0"/>
              <a:t>(RAM)</a:t>
            </a:r>
            <a:endParaRPr lang="en-US" altLang="zh-CN" sz="2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Memory in which each location can be accessed and changed </a:t>
            </a:r>
            <a:endParaRPr lang="en-US" altLang="zh-CN" sz="2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</a:rPr>
              <a:t>Read Only Memory</a:t>
            </a:r>
            <a:r>
              <a:rPr lang="zh-CN" altLang="en-US" sz="2400" b="1" dirty="0" smtClean="0">
                <a:solidFill>
                  <a:srgbClr val="4D4D4D"/>
                </a:solidFill>
              </a:rPr>
              <a:t>只读存储器</a:t>
            </a:r>
            <a:r>
              <a:rPr lang="en-US" altLang="zh-CN" sz="2800" dirty="0" smtClean="0"/>
              <a:t> (ROM)</a:t>
            </a:r>
            <a:endParaRPr lang="en-US" altLang="zh-CN" sz="2800" b="1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Memory in which each location can be accessed but </a:t>
            </a:r>
            <a:r>
              <a:rPr lang="en-US" altLang="zh-CN" sz="2800" i="1" dirty="0" smtClean="0"/>
              <a:t>not</a:t>
            </a:r>
            <a:r>
              <a:rPr lang="en-US" altLang="zh-CN" sz="2800" dirty="0" smtClean="0"/>
              <a:t> changed</a:t>
            </a:r>
            <a:endParaRPr lang="en-US" altLang="zh-CN" sz="2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sz="2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RAM is volatile</a:t>
            </a:r>
            <a:r>
              <a:rPr lang="zh-CN" altLang="en-US" sz="2400" dirty="0" smtClean="0">
                <a:solidFill>
                  <a:srgbClr val="4D4D4D"/>
                </a:solidFill>
              </a:rPr>
              <a:t>易失的</a:t>
            </a:r>
            <a:r>
              <a:rPr lang="en-US" altLang="zh-CN" sz="2800" dirty="0" smtClean="0"/>
              <a:t>, ROM is not</a:t>
            </a:r>
            <a:endParaRPr lang="en-US" altLang="zh-CN" sz="2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i="1" dirty="0" smtClean="0"/>
              <a:t>		What does volatile mean?</a:t>
            </a:r>
            <a:endParaRPr lang="en-US" altLang="zh-CN" sz="2800" dirty="0" smtClean="0"/>
          </a:p>
        </p:txBody>
      </p:sp>
      <p:sp>
        <p:nvSpPr>
          <p:cNvPr id="8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9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0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anchor="ctr"/>
          <a:lstStyle/>
          <a:p>
            <a:pPr eaLnBrk="1" hangingPunct="1"/>
            <a:r>
              <a:rPr lang="en-US" altLang="zh-CN" sz="3600" b="1" dirty="0" smtClean="0">
                <a:solidFill>
                  <a:srgbClr val="CC6600"/>
                </a:solidFill>
              </a:rPr>
              <a:t>Flow of Information </a:t>
            </a:r>
            <a:endParaRPr lang="en-US" altLang="zh-CN" sz="3600" b="1" dirty="0" smtClean="0">
              <a:solidFill>
                <a:srgbClr val="CC6600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5348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Bus</a:t>
            </a:r>
            <a:r>
              <a:rPr lang="zh-CN" altLang="en-US" sz="2400" dirty="0" smtClean="0">
                <a:solidFill>
                  <a:srgbClr val="4D4D4D"/>
                </a:solidFill>
              </a:rPr>
              <a:t>总线</a:t>
            </a:r>
            <a:endParaRPr lang="en-US" altLang="zh-CN" sz="2800" dirty="0" smtClean="0">
              <a:solidFill>
                <a:srgbClr val="4D4D4D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A set of wires that connect all major sections</a:t>
            </a:r>
            <a:endParaRPr lang="en-US" altLang="zh-CN" sz="2800" dirty="0" smtClean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083822" y="4941168"/>
            <a:ext cx="596445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327CB8"/>
                </a:solidFill>
                <a:latin typeface="+mn-lt"/>
              </a:rPr>
              <a:t>Figure 5.2</a:t>
            </a:r>
            <a:r>
              <a:rPr lang="en-US" altLang="zh-CN" sz="1800" b="1" dirty="0">
                <a:latin typeface="+mn-lt"/>
              </a:rPr>
              <a:t>  </a:t>
            </a:r>
            <a:r>
              <a:rPr lang="en-US" altLang="zh-CN" sz="1800" b="1" dirty="0">
                <a:solidFill>
                  <a:srgbClr val="000000"/>
                </a:solidFill>
                <a:latin typeface="+mn-lt"/>
              </a:rPr>
              <a:t>Data flow through a von Neumann architecture</a:t>
            </a:r>
            <a:endParaRPr lang="en-US" altLang="zh-CN" sz="1800" b="1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41989" name="Picture 6" descr="17606_02_0065A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2780928"/>
            <a:ext cx="7315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539552" y="5445224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每条总线携带了三种信息：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地址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控制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信息。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11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2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77863" y="284353"/>
            <a:ext cx="7793037" cy="11430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</a:rPr>
              <a:t>性能指标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9461" name="Picture 6" descr="17606_02_0059A" hidden="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2286000"/>
            <a:ext cx="769620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10"/>
          <p:cNvSpPr>
            <a:spLocks noChangeAspect="1" noChangeArrowheads="1"/>
          </p:cNvSpPr>
          <p:nvPr/>
        </p:nvSpPr>
        <p:spPr bwMode="auto">
          <a:xfrm>
            <a:off x="455208" y="1499553"/>
            <a:ext cx="8204696" cy="440120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• Intel® Core™ 2 Duo (2.66GHz/1066Mhz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FSB/6MB cache)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• 15.6</a:t>
            </a:r>
            <a:r>
              <a:rPr lang="ja-JP" altLang="en-US" sz="1600" b="1" dirty="0">
                <a:solidFill>
                  <a:srgbClr val="000000"/>
                </a:solidFill>
              </a:rPr>
              <a:t>”</a:t>
            </a:r>
            <a:r>
              <a:rPr lang="en-US" altLang="ja-JP" sz="1600" b="1" dirty="0">
                <a:solidFill>
                  <a:srgbClr val="000000"/>
                </a:solidFill>
              </a:rPr>
              <a:t> High Definition (1080p) LED</a:t>
            </a:r>
            <a:endParaRPr lang="en-US" altLang="ja-JP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Backlit LCD Display (1366 x 768)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• 512MB ATI Mobility Radeon Graphics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• Built-in 2.0MP Web Camera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• 4GB Shared Dual Channel DDR2 at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800MHz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• 500GB SATA Hard Drive at 5400RPM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• 8X Slot Load DL DVD+/- RW Drive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• 802.11 </a:t>
            </a:r>
            <a:r>
              <a:rPr lang="en-US" altLang="zh-CN" sz="1600" b="1" dirty="0" smtClean="0">
                <a:solidFill>
                  <a:srgbClr val="000000"/>
                </a:solidFill>
              </a:rPr>
              <a:t>a/g/n </a:t>
            </a:r>
            <a:r>
              <a:rPr lang="en-US" altLang="zh-CN" sz="1600" b="1" dirty="0">
                <a:solidFill>
                  <a:srgbClr val="000000"/>
                </a:solidFill>
              </a:rPr>
              <a:t>and Bluetooth 3.0</a:t>
            </a:r>
            <a:endParaRPr lang="en-US" altLang="zh-CN" sz="1600" b="1" dirty="0">
              <a:solidFill>
                <a:srgbClr val="000000"/>
              </a:solidFill>
            </a:endParaRPr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4714357" y="1869945"/>
            <a:ext cx="3886200" cy="390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600" b="1" dirty="0" smtClean="0">
                <a:solidFill>
                  <a:srgbClr val="000000"/>
                </a:solidFill>
              </a:rPr>
              <a:t>• </a:t>
            </a:r>
            <a:r>
              <a:rPr lang="en-US" altLang="zh-CN" sz="1600" b="1" dirty="0">
                <a:solidFill>
                  <a:srgbClr val="000000"/>
                </a:solidFill>
              </a:rPr>
              <a:t>85 </a:t>
            </a:r>
            <a:r>
              <a:rPr lang="en-US" altLang="zh-CN" sz="1600" b="1" dirty="0" err="1">
                <a:solidFill>
                  <a:srgbClr val="000000"/>
                </a:solidFill>
              </a:rPr>
              <a:t>WHr</a:t>
            </a:r>
            <a:r>
              <a:rPr lang="en-US" altLang="zh-CN" sz="1600" b="1" dirty="0">
                <a:solidFill>
                  <a:srgbClr val="000000"/>
                </a:solidFill>
              </a:rPr>
              <a:t> Lithium Ion Battery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• (2) USB 2.0, HDMI, 15-pin VGA, Ethernet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10/100/1000, IEEE 1394 </a:t>
            </a:r>
            <a:r>
              <a:rPr lang="en-US" altLang="zh-CN" sz="1600" b="1" dirty="0" err="1">
                <a:solidFill>
                  <a:srgbClr val="000000"/>
                </a:solidFill>
              </a:rPr>
              <a:t>Firewire</a:t>
            </a:r>
            <a:r>
              <a:rPr lang="en-US" altLang="zh-CN" sz="1600" b="1" dirty="0">
                <a:solidFill>
                  <a:srgbClr val="000000"/>
                </a:solidFill>
              </a:rPr>
              <a:t>, Express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Card, Audio line-in, line-out, </a:t>
            </a:r>
            <a:r>
              <a:rPr lang="en-US" altLang="zh-CN" sz="1600" b="1" dirty="0" err="1">
                <a:solidFill>
                  <a:srgbClr val="000000"/>
                </a:solidFill>
              </a:rPr>
              <a:t>mic</a:t>
            </a:r>
            <a:r>
              <a:rPr lang="en-US" altLang="zh-CN" sz="1600" b="1" dirty="0">
                <a:solidFill>
                  <a:srgbClr val="000000"/>
                </a:solidFill>
              </a:rPr>
              <a:t>-in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pl-PL" sz="1600" b="1" dirty="0">
                <a:solidFill>
                  <a:srgbClr val="000000"/>
                </a:solidFill>
              </a:rPr>
              <a:t>• 14.8W X 1.2H X 10.1D, 5.6 lbs</a:t>
            </a:r>
            <a:endParaRPr lang="pl-PL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• Microsoft0® Windows 7® Professional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• Microsoft® Office Home and Student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2007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• 36-Month subscription to McAfee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r>
              <a:rPr lang="en-US" altLang="zh-CN" sz="1600" b="1" dirty="0">
                <a:solidFill>
                  <a:srgbClr val="000000"/>
                </a:solidFill>
              </a:rPr>
              <a:t>Security Center Anti-virus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计算机系统的软件</a:t>
            </a:r>
            <a:endParaRPr lang="zh-CN" altLang="en-US" dirty="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61963" y="1363663"/>
            <a:ext cx="8320087" cy="29706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zh-CN" altLang="en-US" sz="2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计算机</a:t>
            </a:r>
            <a:r>
              <a:rPr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软件概念、分类     （熟悉，</a:t>
            </a:r>
            <a:r>
              <a:rPr lang="zh-CN" altLang="en-US" sz="2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系统软件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/</a:t>
            </a:r>
            <a:r>
              <a:rPr lang="zh-CN" altLang="en-US" sz="2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应用软件</a:t>
            </a:r>
            <a:r>
              <a:rPr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程序设计语言             （了解）</a:t>
            </a:r>
            <a:endParaRPr lang="zh-CN" altLang="en-US" sz="2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数据结构的定义、分类     （熟悉）</a:t>
            </a:r>
            <a:endParaRPr lang="zh-CN" altLang="en-US" sz="2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编译原理的过程           （掌握）</a:t>
            </a:r>
            <a:endParaRPr lang="zh-CN" altLang="en-US" sz="2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操作系统的分类、功能     （掌握）</a:t>
            </a:r>
            <a:endParaRPr lang="zh-CN" altLang="en-US" sz="2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软件工程的生命周期、模型 （熟悉）</a:t>
            </a:r>
            <a:endParaRPr lang="zh-CN" altLang="en-US" sz="2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9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0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266423"/>
            <a:ext cx="7793037" cy="1143000"/>
          </a:xfrm>
        </p:spPr>
        <p:txBody>
          <a:bodyPr anchor="ctr"/>
          <a:lstStyle/>
          <a:p>
            <a:pPr algn="l"/>
            <a:r>
              <a:rPr lang="en-US" altLang="zh-CN" b="1" dirty="0" smtClean="0">
                <a:solidFill>
                  <a:srgbClr val="3333FF"/>
                </a:solidFill>
                <a:ea typeface="MS PGothic" panose="020B0600070205080204" pitchFamily="34" charset="-128"/>
              </a:rPr>
              <a:t>Machine </a:t>
            </a:r>
            <a:r>
              <a:rPr lang="en-US" altLang="zh-CN" b="1" dirty="0">
                <a:solidFill>
                  <a:srgbClr val="3333FF"/>
                </a:solidFill>
                <a:ea typeface="MS PGothic" panose="020B0600070205080204" pitchFamily="34" charset="-128"/>
              </a:rPr>
              <a:t>Language</a:t>
            </a:r>
            <a:endParaRPr lang="en-US" altLang="zh-CN" b="1" dirty="0" smtClean="0">
              <a:solidFill>
                <a:srgbClr val="3333FF"/>
              </a:solidFill>
              <a:ea typeface="MS PGothic" panose="020B0600070205080204" pitchFamily="34" charset="-128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Characteristics</a:t>
            </a:r>
            <a:r>
              <a:rPr lang="en-US" altLang="zh-CN" sz="2800" dirty="0" smtClean="0">
                <a:ea typeface="MS PGothic" panose="020B0600070205080204" pitchFamily="34" charset="-128"/>
              </a:rPr>
              <a:t> of machine language:</a:t>
            </a:r>
            <a:endParaRPr lang="en-US" altLang="zh-CN" sz="2800" dirty="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zh-CN" sz="2400" dirty="0" smtClean="0">
                <a:ea typeface="MS PGothic" panose="020B0600070205080204" pitchFamily="34" charset="-128"/>
              </a:rPr>
              <a:t>Every processor type has its own set of specific machine instructions</a:t>
            </a:r>
            <a:endParaRPr lang="en-US" altLang="zh-CN" sz="2400" dirty="0" smtClean="0">
              <a:ea typeface="MS PGothic" panose="020B0600070205080204" pitchFamily="34" charset="-128"/>
            </a:endParaRPr>
          </a:p>
          <a:p>
            <a:pPr marL="457200" lvl="1" indent="0" eaLnBrk="1" hangingPunct="1">
              <a:buNone/>
            </a:pPr>
            <a:r>
              <a:rPr lang="en-US" altLang="zh-CN" sz="2000" dirty="0">
                <a:solidFill>
                  <a:srgbClr val="4D4D4D"/>
                </a:solidFill>
                <a:latin typeface="+mn-ea"/>
                <a:cs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4D4D4D"/>
                </a:solidFill>
                <a:latin typeface="+mn-ea"/>
                <a:cs typeface="宋体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rgbClr val="4D4D4D"/>
                </a:solidFill>
                <a:latin typeface="+mn-ea"/>
                <a:cs typeface="宋体" panose="02010600030101010101" pitchFamily="2" charset="-122"/>
              </a:rPr>
              <a:t>每</a:t>
            </a:r>
            <a:r>
              <a:rPr lang="zh-CN" altLang="en-US" sz="2000" dirty="0">
                <a:solidFill>
                  <a:srgbClr val="4D4D4D"/>
                </a:solidFill>
                <a:latin typeface="+mn-ea"/>
                <a:cs typeface="宋体" panose="02010600030101010101" pitchFamily="2" charset="-122"/>
              </a:rPr>
              <a:t>种处理器都有自己专用的机器指令集合</a:t>
            </a:r>
            <a:endParaRPr lang="en-US" altLang="zh-CN" sz="2000" dirty="0">
              <a:solidFill>
                <a:srgbClr val="4D4D4D"/>
              </a:solidFill>
              <a:latin typeface="+mn-ea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MS PGothic" panose="020B0600070205080204" pitchFamily="34" charset="-128"/>
              </a:rPr>
              <a:t>The relationship between the processor and the instructions it can carry out is completely integrated</a:t>
            </a:r>
            <a:endParaRPr lang="en-US" altLang="zh-CN" sz="2400" dirty="0" smtClean="0">
              <a:ea typeface="MS PGothic" panose="020B0600070205080204" pitchFamily="34" charset="-128"/>
            </a:endParaRPr>
          </a:p>
          <a:p>
            <a:pPr marL="457200" lvl="1" indent="0" eaLnBrk="1" hangingPunct="1">
              <a:buNone/>
            </a:pPr>
            <a:r>
              <a:rPr lang="zh-CN" altLang="en-US" sz="2000" dirty="0" smtClean="0">
                <a:solidFill>
                  <a:srgbClr val="4D4D4D"/>
                </a:solidFill>
                <a:latin typeface="+mn-ea"/>
                <a:cs typeface="宋体" panose="02010600030101010101" pitchFamily="2" charset="-122"/>
              </a:rPr>
              <a:t>  处理器</a:t>
            </a:r>
            <a:r>
              <a:rPr lang="zh-CN" altLang="en-US" sz="2000" dirty="0">
                <a:solidFill>
                  <a:srgbClr val="4D4D4D"/>
                </a:solidFill>
                <a:latin typeface="+mn-ea"/>
                <a:cs typeface="宋体" panose="02010600030101010101" pitchFamily="2" charset="-122"/>
              </a:rPr>
              <a:t>与它能执行的指令之间关系十分协调</a:t>
            </a:r>
            <a:endParaRPr lang="en-US" altLang="zh-CN" sz="2000" dirty="0">
              <a:solidFill>
                <a:srgbClr val="4D4D4D"/>
              </a:solidFill>
              <a:latin typeface="+mn-ea"/>
              <a:cs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MS PGothic" panose="020B0600070205080204" pitchFamily="34" charset="-128"/>
              </a:rPr>
              <a:t>Each machine-language instruction does only one very low-level task</a:t>
            </a:r>
            <a:endParaRPr lang="en-US" altLang="zh-CN" sz="2400" dirty="0" smtClean="0">
              <a:ea typeface="MS PGothic" panose="020B0600070205080204" pitchFamily="34" charset="-128"/>
            </a:endParaRPr>
          </a:p>
          <a:p>
            <a:pPr marL="457200" lvl="1" indent="0" eaLnBrk="1" hangingPunct="1">
              <a:buNone/>
            </a:pPr>
            <a:r>
              <a:rPr lang="zh-CN" altLang="en-US" sz="2000" dirty="0" smtClean="0">
                <a:solidFill>
                  <a:srgbClr val="4D4D4D"/>
                </a:solidFill>
                <a:latin typeface="+mn-ea"/>
                <a:cs typeface="宋体" panose="02010600030101010101" pitchFamily="2" charset="-122"/>
              </a:rPr>
              <a:t>  每个</a:t>
            </a:r>
            <a:r>
              <a:rPr lang="zh-CN" altLang="en-US" sz="2000" dirty="0">
                <a:solidFill>
                  <a:srgbClr val="4D4D4D"/>
                </a:solidFill>
                <a:latin typeface="+mn-ea"/>
                <a:cs typeface="宋体" panose="02010600030101010101" pitchFamily="2" charset="-122"/>
              </a:rPr>
              <a:t>机器语言指令只能执行一个非常低级的任务</a:t>
            </a:r>
            <a:endParaRPr lang="en-US" altLang="zh-CN" sz="2000" dirty="0">
              <a:solidFill>
                <a:srgbClr val="4D4D4D"/>
              </a:solidFill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293318"/>
            <a:ext cx="7793037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l"/>
            <a:r>
              <a:rPr lang="en-US" altLang="zh-CN" dirty="0">
                <a:solidFill>
                  <a:srgbClr val="3333FF"/>
                </a:solidFill>
                <a:ea typeface="MS PGothic" panose="020B0600070205080204" pitchFamily="34" charset="-128"/>
              </a:rPr>
              <a:t>Algorithms</a:t>
            </a:r>
            <a:endParaRPr lang="en-US" altLang="zh-CN" dirty="0">
              <a:solidFill>
                <a:srgbClr val="3333FF"/>
              </a:solidFill>
              <a:ea typeface="MS PGothic" panose="020B0600070205080204" pitchFamily="34" charset="-128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Algorithm</a:t>
            </a:r>
            <a:r>
              <a:rPr lang="en-US" altLang="zh-CN" sz="2800" dirty="0" smtClean="0">
                <a:ea typeface="MS PGothic" panose="020B0600070205080204" pitchFamily="34" charset="-128"/>
              </a:rPr>
              <a:t>   </a:t>
            </a:r>
            <a:endParaRPr lang="en-US" altLang="zh-CN" sz="2800" dirty="0" smtClean="0">
              <a:ea typeface="MS PGothic" panose="020B0600070205080204" pitchFamily="34" charset="-128"/>
            </a:endParaRPr>
          </a:p>
          <a:p>
            <a:pPr indent="0" eaLnBrk="1" hangingPunct="1">
              <a:buFontTx/>
              <a:buNone/>
            </a:pPr>
            <a:r>
              <a:rPr lang="en-US" altLang="zh-CN" sz="2800" dirty="0" smtClean="0">
                <a:ea typeface="MS PGothic" panose="020B0600070205080204" pitchFamily="34" charset="-128"/>
              </a:rPr>
              <a:t>A set of </a:t>
            </a:r>
            <a:r>
              <a:rPr lang="en-US" altLang="zh-CN" sz="28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unambiguous</a:t>
            </a:r>
            <a:r>
              <a:rPr lang="en-US" altLang="zh-CN" sz="2800" dirty="0" smtClean="0">
                <a:ea typeface="MS PGothic" panose="020B0600070205080204" pitchFamily="34" charset="-128"/>
              </a:rPr>
              <a:t> instructions for solving a problem or </a:t>
            </a:r>
            <a:r>
              <a:rPr lang="en-US" altLang="zh-CN" sz="2800" dirty="0" err="1" smtClean="0">
                <a:ea typeface="MS PGothic" panose="020B0600070205080204" pitchFamily="34" charset="-128"/>
              </a:rPr>
              <a:t>subproblem</a:t>
            </a:r>
            <a:r>
              <a:rPr lang="en-US" altLang="zh-CN" sz="2800" dirty="0" smtClean="0">
                <a:ea typeface="MS PGothic" panose="020B0600070205080204" pitchFamily="34" charset="-128"/>
              </a:rPr>
              <a:t> in a </a:t>
            </a:r>
            <a:r>
              <a:rPr lang="en-US" altLang="zh-CN" sz="28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finite </a:t>
            </a:r>
            <a:r>
              <a:rPr lang="en-US" altLang="zh-CN" sz="2800" dirty="0" smtClean="0">
                <a:ea typeface="MS PGothic" panose="020B0600070205080204" pitchFamily="34" charset="-128"/>
              </a:rPr>
              <a:t>amount of </a:t>
            </a:r>
            <a:r>
              <a:rPr lang="en-US" altLang="zh-CN" sz="28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time</a:t>
            </a:r>
            <a:r>
              <a:rPr lang="en-US" altLang="zh-CN" sz="2800" dirty="0" smtClean="0">
                <a:ea typeface="MS PGothic" panose="020B0600070205080204" pitchFamily="34" charset="-128"/>
              </a:rPr>
              <a:t> using a finite amount of </a:t>
            </a:r>
            <a:r>
              <a:rPr lang="en-US" altLang="zh-CN" sz="2800" i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data</a:t>
            </a:r>
            <a:endParaRPr lang="en-US" altLang="zh-CN" sz="2800" i="1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indent="0" eaLnBrk="1" hangingPunct="1">
              <a:buFontTx/>
              <a:buNone/>
            </a:pPr>
            <a:r>
              <a:rPr lang="zh-CN" altLang="en-US" sz="2000" dirty="0">
                <a:solidFill>
                  <a:srgbClr val="4D4D4D"/>
                </a:solidFill>
                <a:latin typeface="+mn-ea"/>
                <a:cs typeface="+mn-cs"/>
              </a:rPr>
              <a:t>算法：在有限的时间内用有限的数据解决问题或子问题的一套指令</a:t>
            </a:r>
            <a:endParaRPr lang="en-US" altLang="zh-CN" sz="2000" dirty="0">
              <a:solidFill>
                <a:srgbClr val="4D4D4D"/>
              </a:solidFill>
              <a:latin typeface="+mn-ea"/>
              <a:cs typeface="+mn-cs"/>
            </a:endParaRPr>
          </a:p>
          <a:p>
            <a:pPr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Abstract Step</a:t>
            </a:r>
            <a:endParaRPr lang="en-US" altLang="zh-CN" sz="2400" b="1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zh-CN" sz="2400" dirty="0" smtClean="0">
                <a:ea typeface="MS PGothic" panose="020B0600070205080204" pitchFamily="34" charset="-128"/>
              </a:rPr>
              <a:t>An algorithmic step containing unspecified details</a:t>
            </a:r>
            <a:endParaRPr lang="en-US" altLang="zh-CN" sz="2400" dirty="0" smtClean="0">
              <a:ea typeface="MS PGothic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Concrete Step</a:t>
            </a:r>
            <a:endParaRPr lang="en-US" altLang="zh-CN" sz="2400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zh-CN" sz="2400" dirty="0" smtClean="0">
                <a:ea typeface="MS PGothic" panose="020B0600070205080204" pitchFamily="34" charset="-128"/>
              </a:rPr>
              <a:t>An algorithm step in which all details are specified</a:t>
            </a:r>
            <a:endParaRPr lang="en-US" altLang="zh-CN" sz="2400" dirty="0" smtClean="0">
              <a:ea typeface="MS PGothic" panose="020B0600070205080204" pitchFamily="34" charset="-128"/>
            </a:endParaRP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470025"/>
          </a:xfrm>
          <a:noFill/>
          <a:ln w="9525">
            <a:noFill/>
          </a:ln>
        </p:spPr>
        <p:txBody>
          <a:bodyPr anchor="ctr"/>
          <a:lstStyle/>
          <a:p>
            <a:pPr eaLnBrk="1" hangingPunct="1"/>
            <a:r>
              <a:rPr lang="zh-CN" altLang="en-US" b="1" dirty="0" smtClean="0">
                <a:ea typeface="MS PGothic" panose="020B0600070205080204" pitchFamily="34" charset="-128"/>
              </a:rPr>
              <a:t>第</a:t>
            </a:r>
            <a:r>
              <a:rPr lang="en-US" altLang="zh-CN" b="1" dirty="0" smtClean="0">
                <a:ea typeface="MS PGothic" panose="020B0600070205080204" pitchFamily="34" charset="-128"/>
              </a:rPr>
              <a:t>8</a:t>
            </a:r>
            <a:r>
              <a:rPr lang="zh-CN" altLang="en-US" b="1" dirty="0" smtClean="0">
                <a:ea typeface="MS PGothic" panose="020B0600070205080204" pitchFamily="34" charset="-128"/>
              </a:rPr>
              <a:t>章 抽象数据类型与子程序</a:t>
            </a:r>
            <a:endParaRPr lang="zh-CN" altLang="en-US" b="1" dirty="0">
              <a:ea typeface="MS PGothic" panose="020B0600070205080204" pitchFamily="34" charset="-128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64785" y="2527593"/>
            <a:ext cx="6017892" cy="17526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8.1 </a:t>
            </a:r>
            <a:r>
              <a:rPr lang="zh-CN" altLang="en-US" dirty="0" smtClean="0">
                <a:solidFill>
                  <a:srgbClr val="000000"/>
                </a:solidFill>
              </a:rPr>
              <a:t>抽象数据类型</a:t>
            </a:r>
            <a:r>
              <a:rPr lang="en-US" altLang="zh-CN" dirty="0" smtClean="0">
                <a:solidFill>
                  <a:srgbClr val="000000"/>
                </a:solidFill>
              </a:rPr>
              <a:t>	8.5 </a:t>
            </a:r>
            <a:r>
              <a:rPr lang="zh-CN" altLang="en-US" dirty="0">
                <a:solidFill>
                  <a:srgbClr val="000000"/>
                </a:solidFill>
              </a:rPr>
              <a:t>树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8.2 </a:t>
            </a:r>
            <a:r>
              <a:rPr lang="zh-CN" altLang="en-US" dirty="0" smtClean="0">
                <a:solidFill>
                  <a:srgbClr val="000000"/>
                </a:solidFill>
              </a:rPr>
              <a:t>栈</a:t>
            </a:r>
            <a:r>
              <a:rPr lang="en-US" altLang="zh-CN" dirty="0" smtClean="0">
                <a:solidFill>
                  <a:srgbClr val="000000"/>
                </a:solidFill>
              </a:rPr>
              <a:t>			8.6 </a:t>
            </a:r>
            <a:r>
              <a:rPr lang="zh-CN" altLang="en-US" dirty="0" smtClean="0">
                <a:solidFill>
                  <a:srgbClr val="000000"/>
                </a:solidFill>
              </a:rPr>
              <a:t>图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8.3 </a:t>
            </a:r>
            <a:r>
              <a:rPr lang="zh-CN" altLang="en-US" dirty="0">
                <a:solidFill>
                  <a:srgbClr val="000000"/>
                </a:solidFill>
              </a:rPr>
              <a:t>队列</a:t>
            </a:r>
            <a:r>
              <a:rPr lang="en-US" altLang="zh-CN" dirty="0" smtClean="0">
                <a:solidFill>
                  <a:srgbClr val="000000"/>
                </a:solidFill>
              </a:rPr>
              <a:t>			8.7 </a:t>
            </a:r>
            <a:r>
              <a:rPr lang="zh-CN" altLang="en-US" dirty="0" smtClean="0">
                <a:solidFill>
                  <a:srgbClr val="000000"/>
                </a:solidFill>
              </a:rPr>
              <a:t>子程序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8.4 </a:t>
            </a:r>
            <a:r>
              <a:rPr lang="zh-CN" altLang="en-US" dirty="0">
                <a:solidFill>
                  <a:srgbClr val="000000"/>
                </a:solidFill>
              </a:rPr>
              <a:t>列表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  <a:noFill/>
          <a:ln w="9525">
            <a:noFill/>
          </a:ln>
        </p:spPr>
        <p:txBody>
          <a:bodyPr anchor="ctr"/>
          <a:lstStyle/>
          <a:p>
            <a:pPr eaLnBrk="1" hangingPunct="1"/>
            <a:r>
              <a:rPr lang="zh-CN" altLang="en-US" b="1" dirty="0" smtClean="0">
                <a:latin typeface="+mn-lt"/>
              </a:rPr>
              <a:t>第</a:t>
            </a:r>
            <a:r>
              <a:rPr lang="en-US" altLang="zh-CN" b="1" dirty="0" smtClean="0">
                <a:latin typeface="+mn-lt"/>
              </a:rPr>
              <a:t>9</a:t>
            </a:r>
            <a:r>
              <a:rPr lang="zh-CN" altLang="en-US" b="1" dirty="0" smtClean="0">
                <a:latin typeface="+mn-lt"/>
              </a:rPr>
              <a:t>章 面向对象设计</a:t>
            </a:r>
            <a:r>
              <a:rPr lang="zh-CN" altLang="en-US" b="1" dirty="0">
                <a:latin typeface="+mn-lt"/>
              </a:rPr>
              <a:t>与高级程序设计语言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46630" y="2391672"/>
            <a:ext cx="6768752" cy="17526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9.1 </a:t>
            </a:r>
            <a:r>
              <a:rPr lang="zh-CN" altLang="en-US" dirty="0" smtClean="0">
                <a:solidFill>
                  <a:srgbClr val="000000"/>
                </a:solidFill>
              </a:rPr>
              <a:t>面向对象方法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9.2 </a:t>
            </a:r>
            <a:r>
              <a:rPr lang="zh-CN" altLang="en-US" dirty="0" smtClean="0">
                <a:solidFill>
                  <a:srgbClr val="000000"/>
                </a:solidFill>
              </a:rPr>
              <a:t>翻译过程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9.3 </a:t>
            </a:r>
            <a:r>
              <a:rPr lang="zh-CN" altLang="en-US" dirty="0" smtClean="0">
                <a:solidFill>
                  <a:srgbClr val="000000"/>
                </a:solidFill>
              </a:rPr>
              <a:t>程序设计语言</a:t>
            </a:r>
            <a:r>
              <a:rPr lang="zh-CN" altLang="en-US" dirty="0">
                <a:solidFill>
                  <a:srgbClr val="000000"/>
                </a:solidFill>
              </a:rPr>
              <a:t>的范</a:t>
            </a:r>
            <a:r>
              <a:rPr lang="zh-CN" altLang="en-US" dirty="0" smtClean="0">
                <a:solidFill>
                  <a:srgbClr val="000000"/>
                </a:solidFill>
              </a:rPr>
              <a:t>型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9.4 </a:t>
            </a:r>
            <a:r>
              <a:rPr lang="zh-CN" altLang="en-US" dirty="0">
                <a:solidFill>
                  <a:srgbClr val="000000"/>
                </a:solidFill>
              </a:rPr>
              <a:t>高级程序设计语言的</a:t>
            </a:r>
            <a:r>
              <a:rPr lang="zh-CN" altLang="en-US" dirty="0" smtClean="0">
                <a:solidFill>
                  <a:srgbClr val="000000"/>
                </a:solidFill>
              </a:rPr>
              <a:t>功能性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9.5 </a:t>
            </a:r>
            <a:r>
              <a:rPr lang="zh-CN" altLang="en-US" dirty="0" smtClean="0">
                <a:solidFill>
                  <a:srgbClr val="000000"/>
                </a:solidFill>
              </a:rPr>
              <a:t>面向对象语言</a:t>
            </a:r>
            <a:r>
              <a:rPr lang="zh-CN" altLang="en-US" dirty="0">
                <a:solidFill>
                  <a:srgbClr val="000000"/>
                </a:solidFill>
              </a:rPr>
              <a:t>的功能性</a:t>
            </a:r>
            <a:endParaRPr lang="en-US" altLang="zh-CN" dirty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9.6 </a:t>
            </a:r>
            <a:r>
              <a:rPr lang="zh-CN" altLang="en-US" dirty="0" smtClean="0">
                <a:solidFill>
                  <a:srgbClr val="000000"/>
                </a:solidFill>
              </a:rPr>
              <a:t>过程</a:t>
            </a:r>
            <a:r>
              <a:rPr lang="zh-CN" altLang="en-US" dirty="0">
                <a:solidFill>
                  <a:srgbClr val="000000"/>
                </a:solidFill>
              </a:rPr>
              <a:t>设计与面向对象设计的区别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  <a:noFill/>
          <a:ln w="9525">
            <a:noFill/>
          </a:ln>
        </p:spPr>
        <p:txBody>
          <a:bodyPr anchor="ctr"/>
          <a:lstStyle/>
          <a:p>
            <a:pPr eaLnBrk="1" hangingPunct="1"/>
            <a:r>
              <a:rPr lang="zh-CN" altLang="en-US" b="1" dirty="0" smtClean="0">
                <a:latin typeface="+mn-lt"/>
              </a:rPr>
              <a:t>第</a:t>
            </a:r>
            <a:r>
              <a:rPr lang="en-US" altLang="zh-CN" b="1" dirty="0" smtClean="0">
                <a:latin typeface="+mn-lt"/>
              </a:rPr>
              <a:t>10</a:t>
            </a:r>
            <a:r>
              <a:rPr lang="zh-CN" altLang="en-US" b="1" dirty="0" smtClean="0">
                <a:latin typeface="+mn-lt"/>
              </a:rPr>
              <a:t>章 </a:t>
            </a:r>
            <a:r>
              <a:rPr lang="zh-CN" altLang="en-US" b="1" dirty="0" smtClean="0"/>
              <a:t>操作系统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9792" y="2636912"/>
            <a:ext cx="4104456" cy="1752600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rgbClr val="000000"/>
                </a:solidFill>
              </a:rPr>
              <a:t>10.1 </a:t>
            </a:r>
            <a:r>
              <a:rPr lang="zh-CN" altLang="en-US" dirty="0">
                <a:solidFill>
                  <a:srgbClr val="000000"/>
                </a:solidFill>
              </a:rPr>
              <a:t>操作系统的角色</a:t>
            </a:r>
            <a:endParaRPr lang="en-US" altLang="zh-CN" dirty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10.2 </a:t>
            </a:r>
            <a:r>
              <a:rPr lang="zh-CN" altLang="en-US" dirty="0">
                <a:solidFill>
                  <a:srgbClr val="000000"/>
                </a:solidFill>
              </a:rPr>
              <a:t>内存管理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10.3 </a:t>
            </a:r>
            <a:r>
              <a:rPr lang="zh-CN" altLang="en-US" dirty="0" smtClean="0">
                <a:solidFill>
                  <a:srgbClr val="000000"/>
                </a:solidFill>
              </a:rPr>
              <a:t>进程管理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10.4 CPU</a:t>
            </a:r>
            <a:r>
              <a:rPr lang="zh-CN" altLang="en-US" dirty="0" smtClean="0">
                <a:solidFill>
                  <a:srgbClr val="000000"/>
                </a:solidFill>
              </a:rPr>
              <a:t>调度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9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0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>
          <a:xfrm>
            <a:off x="650968" y="338138"/>
            <a:ext cx="7793037" cy="1143000"/>
          </a:xfrm>
        </p:spPr>
        <p:txBody>
          <a:bodyPr/>
          <a:lstStyle/>
          <a:p>
            <a:r>
              <a:rPr lang="zh-CN" altLang="en-US" dirty="0" smtClean="0"/>
              <a:t>计算机系统的应用</a:t>
            </a:r>
            <a:endParaRPr lang="zh-CN" altLang="en-US" dirty="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81947" y="1936190"/>
            <a:ext cx="7935912" cy="29706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计算机网络</a:t>
            </a:r>
            <a:r>
              <a:rPr kumimoji="1"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定义、组成、分类</a:t>
            </a:r>
            <a:r>
              <a:rPr kumimoji="1" lang="en-US" altLang="zh-CN" sz="22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kumimoji="1"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（掌握）</a:t>
            </a:r>
            <a:endParaRPr kumimoji="1" lang="zh-CN" altLang="en-US" sz="2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国际互联网</a:t>
            </a:r>
            <a:r>
              <a:rPr kumimoji="1" lang="en-US" altLang="zh-CN" sz="2200" dirty="0">
                <a:latin typeface="幼圆" panose="02010509060101010101" pitchFamily="49" charset="-122"/>
                <a:ea typeface="幼圆" panose="02010509060101010101" pitchFamily="49" charset="-122"/>
              </a:rPr>
              <a:t>			</a:t>
            </a:r>
            <a:r>
              <a:rPr kumimoji="1"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（熟悉）</a:t>
            </a:r>
            <a:endParaRPr kumimoji="1" lang="zh-CN" altLang="en-US" sz="2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多媒体</a:t>
            </a:r>
            <a:r>
              <a:rPr kumimoji="1" lang="en-US" altLang="zh-CN" sz="2200" dirty="0">
                <a:latin typeface="幼圆" panose="02010509060101010101" pitchFamily="49" charset="-122"/>
                <a:ea typeface="幼圆" panose="02010509060101010101" pitchFamily="49" charset="-122"/>
              </a:rPr>
              <a:t>				</a:t>
            </a:r>
            <a:r>
              <a:rPr kumimoji="1"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（了解）</a:t>
            </a:r>
            <a:endParaRPr kumimoji="1" lang="zh-CN" altLang="en-US" sz="2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虚拟现实</a:t>
            </a:r>
            <a:r>
              <a:rPr kumimoji="1" lang="en-US" altLang="zh-CN" sz="2200" dirty="0">
                <a:latin typeface="幼圆" panose="02010509060101010101" pitchFamily="49" charset="-122"/>
                <a:ea typeface="幼圆" panose="02010509060101010101" pitchFamily="49" charset="-122"/>
              </a:rPr>
              <a:t>			</a:t>
            </a:r>
            <a:r>
              <a:rPr kumimoji="1"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（了解）</a:t>
            </a:r>
            <a:endParaRPr kumimoji="1" lang="zh-CN" altLang="en-US" sz="2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人工智能与专家系统</a:t>
            </a:r>
            <a:r>
              <a:rPr kumimoji="1" lang="en-US" altLang="zh-CN" sz="2200" dirty="0">
                <a:latin typeface="幼圆" panose="02010509060101010101" pitchFamily="49" charset="-122"/>
                <a:ea typeface="幼圆" panose="02010509060101010101" pitchFamily="49" charset="-122"/>
              </a:rPr>
              <a:t>		</a:t>
            </a:r>
            <a:r>
              <a:rPr kumimoji="1"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（了解）</a:t>
            </a:r>
            <a:endParaRPr kumimoji="1" lang="zh-CN" altLang="en-US" sz="2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3275" lvl="1" indent="-539750" algn="just">
              <a:buClr>
                <a:srgbClr val="CC0000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计算机信息安全与职业道德</a:t>
            </a:r>
            <a:r>
              <a:rPr kumimoji="1" lang="en-US" altLang="zh-CN" sz="22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kumimoji="1"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（熟悉，</a:t>
            </a:r>
            <a:r>
              <a:rPr kumimoji="1" lang="zh-CN" altLang="en-US" sz="2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黑客</a:t>
            </a:r>
            <a:r>
              <a:rPr kumimoji="1" lang="en-US" altLang="zh-CN" sz="2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/</a:t>
            </a:r>
            <a:r>
              <a:rPr kumimoji="1" lang="zh-CN" altLang="en-US" sz="2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防火墙</a:t>
            </a:r>
            <a:r>
              <a:rPr kumimoji="1" lang="zh-CN" altLang="en-US" sz="2200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kumimoji="1" lang="zh-CN" altLang="en-US" sz="2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12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3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/>
          <p:cNvGrpSpPr/>
          <p:nvPr>
            <p:custDataLst>
              <p:tags r:id="rId1"/>
            </p:custDataLst>
          </p:nvPr>
        </p:nvGrpSpPr>
        <p:grpSpPr>
          <a:xfrm>
            <a:off x="1691680" y="275869"/>
            <a:ext cx="6563872" cy="506658"/>
            <a:chOff x="1669601" y="1896428"/>
            <a:chExt cx="3864153" cy="833120"/>
          </a:xfrm>
        </p:grpSpPr>
        <p:sp>
          <p:nvSpPr>
            <p:cNvPr id="116" name="圆角矩形 115"/>
            <p:cNvSpPr/>
            <p:nvPr>
              <p:custDataLst>
                <p:tags r:id="rId2"/>
              </p:custDataLst>
            </p:nvPr>
          </p:nvSpPr>
          <p:spPr>
            <a:xfrm>
              <a:off x="1848800" y="1896428"/>
              <a:ext cx="3684954" cy="833120"/>
            </a:xfrm>
            <a:prstGeom prst="roundRect">
              <a:avLst>
                <a:gd name="adj" fmla="val 8286"/>
              </a:avLst>
            </a:prstGeom>
            <a:solidFill>
              <a:srgbClr val="00CC99"/>
            </a:solidFill>
            <a:ln w="63500">
              <a:solidFill>
                <a:srgbClr val="E8E8E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0" rtlCol="0" anchor="ctr">
              <a:normAutofit lnSpcReduction="10000"/>
            </a:bodyPr>
            <a:lstStyle/>
            <a:p>
              <a:endParaRPr lang="zh-CN" altLang="en-US"/>
            </a:p>
          </p:txBody>
        </p:sp>
        <p:sp>
          <p:nvSpPr>
            <p:cNvPr id="117" name="五边形 13"/>
            <p:cNvSpPr/>
            <p:nvPr>
              <p:custDataLst>
                <p:tags r:id="rId3"/>
              </p:custDataLst>
            </p:nvPr>
          </p:nvSpPr>
          <p:spPr>
            <a:xfrm>
              <a:off x="1669601" y="2037805"/>
              <a:ext cx="420849" cy="559843"/>
            </a:xfrm>
            <a:custGeom>
              <a:avLst/>
              <a:gdLst>
                <a:gd name="connsiteX0" fmla="*/ 0 w 2222500"/>
                <a:gd name="connsiteY0" fmla="*/ 0 h 906064"/>
                <a:gd name="connsiteX1" fmla="*/ 1946150 w 2222500"/>
                <a:gd name="connsiteY1" fmla="*/ 0 h 906064"/>
                <a:gd name="connsiteX2" fmla="*/ 2222500 w 2222500"/>
                <a:gd name="connsiteY2" fmla="*/ 453032 h 906064"/>
                <a:gd name="connsiteX3" fmla="*/ 1946150 w 2222500"/>
                <a:gd name="connsiteY3" fmla="*/ 906064 h 906064"/>
                <a:gd name="connsiteX4" fmla="*/ 0 w 2222500"/>
                <a:gd name="connsiteY4" fmla="*/ 906064 h 906064"/>
                <a:gd name="connsiteX5" fmla="*/ 0 w 2222500"/>
                <a:gd name="connsiteY5" fmla="*/ 0 h 906064"/>
                <a:gd name="connsiteX0-1" fmla="*/ 2381 w 2224881"/>
                <a:gd name="connsiteY0-2" fmla="*/ 0 h 975120"/>
                <a:gd name="connsiteX1-3" fmla="*/ 1948531 w 2224881"/>
                <a:gd name="connsiteY1-4" fmla="*/ 0 h 975120"/>
                <a:gd name="connsiteX2-5" fmla="*/ 2224881 w 2224881"/>
                <a:gd name="connsiteY2-6" fmla="*/ 453032 h 975120"/>
                <a:gd name="connsiteX3-7" fmla="*/ 1948531 w 2224881"/>
                <a:gd name="connsiteY3-8" fmla="*/ 906064 h 975120"/>
                <a:gd name="connsiteX4-9" fmla="*/ 0 w 2224881"/>
                <a:gd name="connsiteY4-10" fmla="*/ 975120 h 975120"/>
                <a:gd name="connsiteX5-11" fmla="*/ 2381 w 2224881"/>
                <a:gd name="connsiteY5-12" fmla="*/ 0 h 975120"/>
                <a:gd name="connsiteX0-13" fmla="*/ 2381 w 2224881"/>
                <a:gd name="connsiteY0-14" fmla="*/ 0 h 975120"/>
                <a:gd name="connsiteX1-15" fmla="*/ 1948531 w 2224881"/>
                <a:gd name="connsiteY1-16" fmla="*/ 0 h 975120"/>
                <a:gd name="connsiteX2-17" fmla="*/ 2224881 w 2224881"/>
                <a:gd name="connsiteY2-18" fmla="*/ 453032 h 975120"/>
                <a:gd name="connsiteX3-19" fmla="*/ 1948531 w 2224881"/>
                <a:gd name="connsiteY3-20" fmla="*/ 906064 h 975120"/>
                <a:gd name="connsiteX4-21" fmla="*/ 67469 w 2224881"/>
                <a:gd name="connsiteY4-22" fmla="*/ 908447 h 975120"/>
                <a:gd name="connsiteX5-23" fmla="*/ 0 w 2224881"/>
                <a:gd name="connsiteY5-24" fmla="*/ 975120 h 975120"/>
                <a:gd name="connsiteX6" fmla="*/ 2381 w 2224881"/>
                <a:gd name="connsiteY6" fmla="*/ 0 h 975120"/>
                <a:gd name="connsiteX0-25" fmla="*/ 2381 w 2224881"/>
                <a:gd name="connsiteY0-26" fmla="*/ 0 h 975120"/>
                <a:gd name="connsiteX1-27" fmla="*/ 1948531 w 2224881"/>
                <a:gd name="connsiteY1-28" fmla="*/ 0 h 975120"/>
                <a:gd name="connsiteX2-29" fmla="*/ 2224881 w 2224881"/>
                <a:gd name="connsiteY2-30" fmla="*/ 453032 h 975120"/>
                <a:gd name="connsiteX3-31" fmla="*/ 1948531 w 2224881"/>
                <a:gd name="connsiteY3-32" fmla="*/ 906064 h 975120"/>
                <a:gd name="connsiteX4-33" fmla="*/ 67469 w 2224881"/>
                <a:gd name="connsiteY4-34" fmla="*/ 908447 h 975120"/>
                <a:gd name="connsiteX5-35" fmla="*/ 0 w 2224881"/>
                <a:gd name="connsiteY5-36" fmla="*/ 975120 h 975120"/>
                <a:gd name="connsiteX6-37" fmla="*/ 2381 w 2224881"/>
                <a:gd name="connsiteY6-38" fmla="*/ 0 h 975120"/>
                <a:gd name="connsiteX0-39" fmla="*/ 2381 w 2224881"/>
                <a:gd name="connsiteY0-40" fmla="*/ 1191 h 976311"/>
                <a:gd name="connsiteX1-41" fmla="*/ 93663 w 2224881"/>
                <a:gd name="connsiteY1-42" fmla="*/ 0 h 976311"/>
                <a:gd name="connsiteX2-43" fmla="*/ 1948531 w 2224881"/>
                <a:gd name="connsiteY2-44" fmla="*/ 1191 h 976311"/>
                <a:gd name="connsiteX3-45" fmla="*/ 2224881 w 2224881"/>
                <a:gd name="connsiteY3-46" fmla="*/ 454223 h 976311"/>
                <a:gd name="connsiteX4-47" fmla="*/ 1948531 w 2224881"/>
                <a:gd name="connsiteY4-48" fmla="*/ 907255 h 976311"/>
                <a:gd name="connsiteX5-49" fmla="*/ 67469 w 2224881"/>
                <a:gd name="connsiteY5-50" fmla="*/ 909638 h 976311"/>
                <a:gd name="connsiteX6-51" fmla="*/ 0 w 2224881"/>
                <a:gd name="connsiteY6-52" fmla="*/ 976311 h 976311"/>
                <a:gd name="connsiteX7" fmla="*/ 2381 w 2224881"/>
                <a:gd name="connsiteY7" fmla="*/ 1191 h 976311"/>
                <a:gd name="connsiteX0-53" fmla="*/ 45244 w 2224881"/>
                <a:gd name="connsiteY0-54" fmla="*/ 53579 h 976311"/>
                <a:gd name="connsiteX1-55" fmla="*/ 93663 w 2224881"/>
                <a:gd name="connsiteY1-56" fmla="*/ 0 h 976311"/>
                <a:gd name="connsiteX2-57" fmla="*/ 1948531 w 2224881"/>
                <a:gd name="connsiteY2-58" fmla="*/ 1191 h 976311"/>
                <a:gd name="connsiteX3-59" fmla="*/ 2224881 w 2224881"/>
                <a:gd name="connsiteY3-60" fmla="*/ 454223 h 976311"/>
                <a:gd name="connsiteX4-61" fmla="*/ 1948531 w 2224881"/>
                <a:gd name="connsiteY4-62" fmla="*/ 907255 h 976311"/>
                <a:gd name="connsiteX5-63" fmla="*/ 67469 w 2224881"/>
                <a:gd name="connsiteY5-64" fmla="*/ 909638 h 976311"/>
                <a:gd name="connsiteX6-65" fmla="*/ 0 w 2224881"/>
                <a:gd name="connsiteY6-66" fmla="*/ 976311 h 976311"/>
                <a:gd name="connsiteX7-67" fmla="*/ 45244 w 2224881"/>
                <a:gd name="connsiteY7-68" fmla="*/ 53579 h 976311"/>
                <a:gd name="connsiteX0-69" fmla="*/ 45244 w 2224881"/>
                <a:gd name="connsiteY0-70" fmla="*/ 53579 h 976311"/>
                <a:gd name="connsiteX1-71" fmla="*/ 93663 w 2224881"/>
                <a:gd name="connsiteY1-72" fmla="*/ 0 h 976311"/>
                <a:gd name="connsiteX2-73" fmla="*/ 1948531 w 2224881"/>
                <a:gd name="connsiteY2-74" fmla="*/ 1191 h 976311"/>
                <a:gd name="connsiteX3-75" fmla="*/ 2224881 w 2224881"/>
                <a:gd name="connsiteY3-76" fmla="*/ 454223 h 976311"/>
                <a:gd name="connsiteX4-77" fmla="*/ 1948531 w 2224881"/>
                <a:gd name="connsiteY4-78" fmla="*/ 907255 h 976311"/>
                <a:gd name="connsiteX5-79" fmla="*/ 67469 w 2224881"/>
                <a:gd name="connsiteY5-80" fmla="*/ 916781 h 976311"/>
                <a:gd name="connsiteX6-81" fmla="*/ 0 w 2224881"/>
                <a:gd name="connsiteY6-82" fmla="*/ 976311 h 976311"/>
                <a:gd name="connsiteX7-83" fmla="*/ 45244 w 2224881"/>
                <a:gd name="connsiteY7-84" fmla="*/ 53579 h 976311"/>
                <a:gd name="connsiteX0-85" fmla="*/ 45244 w 2224881"/>
                <a:gd name="connsiteY0-86" fmla="*/ 53579 h 976311"/>
                <a:gd name="connsiteX1-87" fmla="*/ 93663 w 2224881"/>
                <a:gd name="connsiteY1-88" fmla="*/ 0 h 976311"/>
                <a:gd name="connsiteX2-89" fmla="*/ 1948531 w 2224881"/>
                <a:gd name="connsiteY2-90" fmla="*/ 1191 h 976311"/>
                <a:gd name="connsiteX3-91" fmla="*/ 2224881 w 2224881"/>
                <a:gd name="connsiteY3-92" fmla="*/ 454223 h 976311"/>
                <a:gd name="connsiteX4-93" fmla="*/ 1948531 w 2224881"/>
                <a:gd name="connsiteY4-94" fmla="*/ 907255 h 976311"/>
                <a:gd name="connsiteX5-95" fmla="*/ 67469 w 2224881"/>
                <a:gd name="connsiteY5-96" fmla="*/ 916781 h 976311"/>
                <a:gd name="connsiteX6-97" fmla="*/ 0 w 2224881"/>
                <a:gd name="connsiteY6-98" fmla="*/ 976311 h 976311"/>
                <a:gd name="connsiteX7-99" fmla="*/ 45244 w 2224881"/>
                <a:gd name="connsiteY7-100" fmla="*/ 53579 h 976311"/>
              </a:gdLst>
              <a:ahLst/>
              <a:cxnLst>
                <a:cxn ang="0">
                  <a:pos x="connsiteX0-85" y="connsiteY0-86"/>
                </a:cxn>
                <a:cxn ang="0">
                  <a:pos x="connsiteX1-87" y="connsiteY1-88"/>
                </a:cxn>
                <a:cxn ang="0">
                  <a:pos x="connsiteX2-89" y="connsiteY2-90"/>
                </a:cxn>
                <a:cxn ang="0">
                  <a:pos x="connsiteX3-91" y="connsiteY3-92"/>
                </a:cxn>
                <a:cxn ang="0">
                  <a:pos x="connsiteX4-93" y="connsiteY4-94"/>
                </a:cxn>
                <a:cxn ang="0">
                  <a:pos x="connsiteX5-95" y="connsiteY5-96"/>
                </a:cxn>
                <a:cxn ang="0">
                  <a:pos x="connsiteX6-97" y="connsiteY6-98"/>
                </a:cxn>
                <a:cxn ang="0">
                  <a:pos x="connsiteX7-99" y="connsiteY7-100"/>
                </a:cxn>
              </a:cxnLst>
              <a:rect l="l" t="t" r="r" b="b"/>
              <a:pathLst>
                <a:path w="2224881" h="976311">
                  <a:moveTo>
                    <a:pt x="45244" y="53579"/>
                  </a:moveTo>
                  <a:lnTo>
                    <a:pt x="93663" y="0"/>
                  </a:lnTo>
                  <a:lnTo>
                    <a:pt x="1948531" y="1191"/>
                  </a:lnTo>
                  <a:lnTo>
                    <a:pt x="2224881" y="454223"/>
                  </a:lnTo>
                  <a:lnTo>
                    <a:pt x="1948531" y="907255"/>
                  </a:lnTo>
                  <a:cubicBezTo>
                    <a:pt x="1319129" y="928687"/>
                    <a:pt x="692108" y="904874"/>
                    <a:pt x="67469" y="916781"/>
                  </a:cubicBezTo>
                  <a:lnTo>
                    <a:pt x="0" y="976311"/>
                  </a:lnTo>
                  <a:cubicBezTo>
                    <a:pt x="794" y="651271"/>
                    <a:pt x="44450" y="378619"/>
                    <a:pt x="45244" y="535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+mj-ea"/>
                  <a:cs typeface="+mj-cs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18" name="圆角矩形 15"/>
            <p:cNvSpPr/>
            <p:nvPr>
              <p:custDataLst>
                <p:tags r:id="rId4"/>
              </p:custDataLst>
            </p:nvPr>
          </p:nvSpPr>
          <p:spPr>
            <a:xfrm>
              <a:off x="1674724" y="2037727"/>
              <a:ext cx="147970" cy="633106"/>
            </a:xfrm>
            <a:custGeom>
              <a:avLst/>
              <a:gdLst>
                <a:gd name="connsiteX0" fmla="*/ 0 w 233722"/>
                <a:gd name="connsiteY0" fmla="*/ 116861 h 1113601"/>
                <a:gd name="connsiteX1" fmla="*/ 116861 w 233722"/>
                <a:gd name="connsiteY1" fmla="*/ 0 h 1113601"/>
                <a:gd name="connsiteX2" fmla="*/ 116861 w 233722"/>
                <a:gd name="connsiteY2" fmla="*/ 0 h 1113601"/>
                <a:gd name="connsiteX3" fmla="*/ 233722 w 233722"/>
                <a:gd name="connsiteY3" fmla="*/ 116861 h 1113601"/>
                <a:gd name="connsiteX4" fmla="*/ 233722 w 233722"/>
                <a:gd name="connsiteY4" fmla="*/ 996740 h 1113601"/>
                <a:gd name="connsiteX5" fmla="*/ 116861 w 233722"/>
                <a:gd name="connsiteY5" fmla="*/ 1113601 h 1113601"/>
                <a:gd name="connsiteX6" fmla="*/ 116861 w 233722"/>
                <a:gd name="connsiteY6" fmla="*/ 1113601 h 1113601"/>
                <a:gd name="connsiteX7" fmla="*/ 0 w 233722"/>
                <a:gd name="connsiteY7" fmla="*/ 996740 h 1113601"/>
                <a:gd name="connsiteX8" fmla="*/ 0 w 233722"/>
                <a:gd name="connsiteY8" fmla="*/ 116861 h 1113601"/>
                <a:gd name="connsiteX0-1" fmla="*/ 0 w 258046"/>
                <a:gd name="connsiteY0-2" fmla="*/ 116861 h 1113601"/>
                <a:gd name="connsiteX1-3" fmla="*/ 116861 w 258046"/>
                <a:gd name="connsiteY1-4" fmla="*/ 0 h 1113601"/>
                <a:gd name="connsiteX2-5" fmla="*/ 116861 w 258046"/>
                <a:gd name="connsiteY2-6" fmla="*/ 0 h 1113601"/>
                <a:gd name="connsiteX3-7" fmla="*/ 252772 w 258046"/>
                <a:gd name="connsiteY3-8" fmla="*/ 25369 h 1113601"/>
                <a:gd name="connsiteX4-9" fmla="*/ 233722 w 258046"/>
                <a:gd name="connsiteY4-10" fmla="*/ 116861 h 1113601"/>
                <a:gd name="connsiteX5-11" fmla="*/ 233722 w 258046"/>
                <a:gd name="connsiteY5-12" fmla="*/ 996740 h 1113601"/>
                <a:gd name="connsiteX6-13" fmla="*/ 116861 w 258046"/>
                <a:gd name="connsiteY6-14" fmla="*/ 1113601 h 1113601"/>
                <a:gd name="connsiteX7-15" fmla="*/ 116861 w 258046"/>
                <a:gd name="connsiteY7-16" fmla="*/ 1113601 h 1113601"/>
                <a:gd name="connsiteX8-17" fmla="*/ 0 w 258046"/>
                <a:gd name="connsiteY8-18" fmla="*/ 996740 h 1113601"/>
                <a:gd name="connsiteX9" fmla="*/ 0 w 258046"/>
                <a:gd name="connsiteY9" fmla="*/ 116861 h 11136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" y="connsiteY9"/>
                </a:cxn>
              </a:cxnLst>
              <a:rect l="l" t="t" r="r" b="b"/>
              <a:pathLst>
                <a:path w="258046" h="1113601">
                  <a:moveTo>
                    <a:pt x="0" y="116861"/>
                  </a:moveTo>
                  <a:cubicBezTo>
                    <a:pt x="0" y="52320"/>
                    <a:pt x="52320" y="0"/>
                    <a:pt x="116861" y="0"/>
                  </a:cubicBezTo>
                  <a:lnTo>
                    <a:pt x="116861" y="0"/>
                  </a:lnTo>
                  <a:cubicBezTo>
                    <a:pt x="133957" y="7403"/>
                    <a:pt x="233295" y="5892"/>
                    <a:pt x="252772" y="25369"/>
                  </a:cubicBezTo>
                  <a:cubicBezTo>
                    <a:pt x="272249" y="44846"/>
                    <a:pt x="231341" y="-41859"/>
                    <a:pt x="233722" y="116861"/>
                  </a:cubicBezTo>
                  <a:lnTo>
                    <a:pt x="233722" y="996740"/>
                  </a:lnTo>
                  <a:cubicBezTo>
                    <a:pt x="233722" y="1061281"/>
                    <a:pt x="181402" y="1113601"/>
                    <a:pt x="116861" y="1113601"/>
                  </a:cubicBezTo>
                  <a:lnTo>
                    <a:pt x="116861" y="1113601"/>
                  </a:lnTo>
                  <a:cubicBezTo>
                    <a:pt x="52320" y="1113601"/>
                    <a:pt x="0" y="1061281"/>
                    <a:pt x="0" y="996740"/>
                  </a:cubicBezTo>
                  <a:lnTo>
                    <a:pt x="0" y="116861"/>
                  </a:ln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F9F9F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任意多边形 118"/>
            <p:cNvSpPr/>
            <p:nvPr>
              <p:custDataLst>
                <p:tags r:id="rId5"/>
              </p:custDataLst>
            </p:nvPr>
          </p:nvSpPr>
          <p:spPr>
            <a:xfrm>
              <a:off x="1674724" y="2572517"/>
              <a:ext cx="157236" cy="102412"/>
            </a:xfrm>
            <a:custGeom>
              <a:avLst/>
              <a:gdLst>
                <a:gd name="connsiteX0" fmla="*/ 0 w 234157"/>
                <a:gd name="connsiteY0" fmla="*/ 89297 h 178596"/>
                <a:gd name="connsiteX1" fmla="*/ 0 w 234157"/>
                <a:gd name="connsiteY1" fmla="*/ 89298 h 178596"/>
                <a:gd name="connsiteX2" fmla="*/ 0 w 234157"/>
                <a:gd name="connsiteY2" fmla="*/ 89298 h 178596"/>
                <a:gd name="connsiteX3" fmla="*/ 89298 w 234157"/>
                <a:gd name="connsiteY3" fmla="*/ 0 h 178596"/>
                <a:gd name="connsiteX4" fmla="*/ 234157 w 234157"/>
                <a:gd name="connsiteY4" fmla="*/ 0 h 178596"/>
                <a:gd name="connsiteX5" fmla="*/ 234157 w 234157"/>
                <a:gd name="connsiteY5" fmla="*/ 178596 h 178596"/>
                <a:gd name="connsiteX6" fmla="*/ 89298 w 234157"/>
                <a:gd name="connsiteY6" fmla="*/ 178595 h 178596"/>
                <a:gd name="connsiteX7" fmla="*/ 7018 w 234157"/>
                <a:gd name="connsiteY7" fmla="*/ 124056 h 178596"/>
                <a:gd name="connsiteX8" fmla="*/ 0 w 234157"/>
                <a:gd name="connsiteY8" fmla="*/ 89298 h 178596"/>
                <a:gd name="connsiteX9" fmla="*/ 7018 w 234157"/>
                <a:gd name="connsiteY9" fmla="*/ 54539 h 178596"/>
                <a:gd name="connsiteX10" fmla="*/ 89298 w 234157"/>
                <a:gd name="connsiteY10" fmla="*/ 0 h 17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157" h="178596">
                  <a:moveTo>
                    <a:pt x="0" y="89297"/>
                  </a:moveTo>
                  <a:lnTo>
                    <a:pt x="0" y="89298"/>
                  </a:lnTo>
                  <a:lnTo>
                    <a:pt x="0" y="89298"/>
                  </a:lnTo>
                  <a:close/>
                  <a:moveTo>
                    <a:pt x="89298" y="0"/>
                  </a:moveTo>
                  <a:lnTo>
                    <a:pt x="234157" y="0"/>
                  </a:lnTo>
                  <a:lnTo>
                    <a:pt x="234157" y="178596"/>
                  </a:lnTo>
                  <a:lnTo>
                    <a:pt x="89298" y="178595"/>
                  </a:lnTo>
                  <a:cubicBezTo>
                    <a:pt x="52310" y="178595"/>
                    <a:pt x="20574" y="156106"/>
                    <a:pt x="7018" y="124056"/>
                  </a:cubicBezTo>
                  <a:lnTo>
                    <a:pt x="0" y="89298"/>
                  </a:lnTo>
                  <a:lnTo>
                    <a:pt x="7018" y="54539"/>
                  </a:lnTo>
                  <a:cubicBezTo>
                    <a:pt x="20574" y="22489"/>
                    <a:pt x="52310" y="0"/>
                    <a:pt x="89298" y="0"/>
                  </a:cubicBez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>
              <p:custDataLst>
                <p:tags r:id="rId6"/>
              </p:custDataLst>
            </p:nvPr>
          </p:nvSpPr>
          <p:spPr>
            <a:xfrm>
              <a:off x="2090449" y="1972640"/>
              <a:ext cx="3429574" cy="689565"/>
            </a:xfrm>
            <a:prstGeom prst="rect">
              <a:avLst/>
            </a:prstGeom>
          </p:spPr>
          <p:txBody>
            <a:bodyPr wrap="square" anchor="ctr" anchorCtr="0">
              <a:normAutofit fontScale="92500" lnSpcReduction="10000"/>
            </a:bodyPr>
            <a:lstStyle/>
            <a:p>
              <a:pPr lvl="0"/>
              <a:r>
                <a:rPr lang="zh-CN" altLang="en-US" sz="2400" b="1" dirty="0" smtClean="0">
                  <a:solidFill>
                    <a:schemeClr val="bg1"/>
                  </a:solidFill>
                  <a:latin typeface="+mn-lt"/>
                  <a:ea typeface="微软雅黑" panose="020B0503020204020204" charset="-122"/>
                </a:rPr>
                <a:t>全景图</a:t>
              </a:r>
              <a:endParaRPr lang="zh-CN" altLang="en-US" sz="2400" b="1" dirty="0">
                <a:solidFill>
                  <a:schemeClr val="bg1"/>
                </a:solidFill>
                <a:latin typeface="+mn-lt"/>
                <a:ea typeface="微软雅黑" panose="020B0503020204020204" charset="-122"/>
              </a:endParaRPr>
            </a:p>
          </p:txBody>
        </p:sp>
      </p:grpSp>
      <p:grpSp>
        <p:nvGrpSpPr>
          <p:cNvPr id="121" name="组合 120"/>
          <p:cNvGrpSpPr/>
          <p:nvPr>
            <p:custDataLst>
              <p:tags r:id="rId7"/>
            </p:custDataLst>
          </p:nvPr>
        </p:nvGrpSpPr>
        <p:grpSpPr>
          <a:xfrm>
            <a:off x="1696122" y="899351"/>
            <a:ext cx="6559862" cy="470951"/>
            <a:chOff x="1674724" y="1896429"/>
            <a:chExt cx="3859030" cy="833120"/>
          </a:xfrm>
        </p:grpSpPr>
        <p:sp>
          <p:nvSpPr>
            <p:cNvPr id="122" name="圆角矩形 121"/>
            <p:cNvSpPr/>
            <p:nvPr>
              <p:custDataLst>
                <p:tags r:id="rId8"/>
              </p:custDataLst>
            </p:nvPr>
          </p:nvSpPr>
          <p:spPr>
            <a:xfrm>
              <a:off x="1848800" y="1896429"/>
              <a:ext cx="3684954" cy="833120"/>
            </a:xfrm>
            <a:prstGeom prst="roundRect">
              <a:avLst>
                <a:gd name="adj" fmla="val 8286"/>
              </a:avLst>
            </a:prstGeom>
            <a:solidFill>
              <a:schemeClr val="accent2"/>
            </a:solidFill>
            <a:ln w="63500">
              <a:solidFill>
                <a:srgbClr val="E8E8E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0" rtlCol="0" anchor="ctr">
              <a:normAutofit fontScale="92500" lnSpcReduction="10000"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3" name="五边形 13"/>
            <p:cNvSpPr/>
            <p:nvPr>
              <p:custDataLst>
                <p:tags r:id="rId9"/>
              </p:custDataLst>
            </p:nvPr>
          </p:nvSpPr>
          <p:spPr>
            <a:xfrm>
              <a:off x="1677206" y="2048178"/>
              <a:ext cx="415706" cy="559843"/>
            </a:xfrm>
            <a:custGeom>
              <a:avLst/>
              <a:gdLst>
                <a:gd name="connsiteX0" fmla="*/ 0 w 2222500"/>
                <a:gd name="connsiteY0" fmla="*/ 0 h 906064"/>
                <a:gd name="connsiteX1" fmla="*/ 1946150 w 2222500"/>
                <a:gd name="connsiteY1" fmla="*/ 0 h 906064"/>
                <a:gd name="connsiteX2" fmla="*/ 2222500 w 2222500"/>
                <a:gd name="connsiteY2" fmla="*/ 453032 h 906064"/>
                <a:gd name="connsiteX3" fmla="*/ 1946150 w 2222500"/>
                <a:gd name="connsiteY3" fmla="*/ 906064 h 906064"/>
                <a:gd name="connsiteX4" fmla="*/ 0 w 2222500"/>
                <a:gd name="connsiteY4" fmla="*/ 906064 h 906064"/>
                <a:gd name="connsiteX5" fmla="*/ 0 w 2222500"/>
                <a:gd name="connsiteY5" fmla="*/ 0 h 906064"/>
                <a:gd name="connsiteX0-1" fmla="*/ 2381 w 2224881"/>
                <a:gd name="connsiteY0-2" fmla="*/ 0 h 975120"/>
                <a:gd name="connsiteX1-3" fmla="*/ 1948531 w 2224881"/>
                <a:gd name="connsiteY1-4" fmla="*/ 0 h 975120"/>
                <a:gd name="connsiteX2-5" fmla="*/ 2224881 w 2224881"/>
                <a:gd name="connsiteY2-6" fmla="*/ 453032 h 975120"/>
                <a:gd name="connsiteX3-7" fmla="*/ 1948531 w 2224881"/>
                <a:gd name="connsiteY3-8" fmla="*/ 906064 h 975120"/>
                <a:gd name="connsiteX4-9" fmla="*/ 0 w 2224881"/>
                <a:gd name="connsiteY4-10" fmla="*/ 975120 h 975120"/>
                <a:gd name="connsiteX5-11" fmla="*/ 2381 w 2224881"/>
                <a:gd name="connsiteY5-12" fmla="*/ 0 h 975120"/>
                <a:gd name="connsiteX0-13" fmla="*/ 2381 w 2224881"/>
                <a:gd name="connsiteY0-14" fmla="*/ 0 h 975120"/>
                <a:gd name="connsiteX1-15" fmla="*/ 1948531 w 2224881"/>
                <a:gd name="connsiteY1-16" fmla="*/ 0 h 975120"/>
                <a:gd name="connsiteX2-17" fmla="*/ 2224881 w 2224881"/>
                <a:gd name="connsiteY2-18" fmla="*/ 453032 h 975120"/>
                <a:gd name="connsiteX3-19" fmla="*/ 1948531 w 2224881"/>
                <a:gd name="connsiteY3-20" fmla="*/ 906064 h 975120"/>
                <a:gd name="connsiteX4-21" fmla="*/ 67469 w 2224881"/>
                <a:gd name="connsiteY4-22" fmla="*/ 908447 h 975120"/>
                <a:gd name="connsiteX5-23" fmla="*/ 0 w 2224881"/>
                <a:gd name="connsiteY5-24" fmla="*/ 975120 h 975120"/>
                <a:gd name="connsiteX6" fmla="*/ 2381 w 2224881"/>
                <a:gd name="connsiteY6" fmla="*/ 0 h 975120"/>
                <a:gd name="connsiteX0-25" fmla="*/ 2381 w 2224881"/>
                <a:gd name="connsiteY0-26" fmla="*/ 0 h 975120"/>
                <a:gd name="connsiteX1-27" fmla="*/ 1948531 w 2224881"/>
                <a:gd name="connsiteY1-28" fmla="*/ 0 h 975120"/>
                <a:gd name="connsiteX2-29" fmla="*/ 2224881 w 2224881"/>
                <a:gd name="connsiteY2-30" fmla="*/ 453032 h 975120"/>
                <a:gd name="connsiteX3-31" fmla="*/ 1948531 w 2224881"/>
                <a:gd name="connsiteY3-32" fmla="*/ 906064 h 975120"/>
                <a:gd name="connsiteX4-33" fmla="*/ 67469 w 2224881"/>
                <a:gd name="connsiteY4-34" fmla="*/ 908447 h 975120"/>
                <a:gd name="connsiteX5-35" fmla="*/ 0 w 2224881"/>
                <a:gd name="connsiteY5-36" fmla="*/ 975120 h 975120"/>
                <a:gd name="connsiteX6-37" fmla="*/ 2381 w 2224881"/>
                <a:gd name="connsiteY6-38" fmla="*/ 0 h 975120"/>
                <a:gd name="connsiteX0-39" fmla="*/ 2381 w 2224881"/>
                <a:gd name="connsiteY0-40" fmla="*/ 1191 h 976311"/>
                <a:gd name="connsiteX1-41" fmla="*/ 93663 w 2224881"/>
                <a:gd name="connsiteY1-42" fmla="*/ 0 h 976311"/>
                <a:gd name="connsiteX2-43" fmla="*/ 1948531 w 2224881"/>
                <a:gd name="connsiteY2-44" fmla="*/ 1191 h 976311"/>
                <a:gd name="connsiteX3-45" fmla="*/ 2224881 w 2224881"/>
                <a:gd name="connsiteY3-46" fmla="*/ 454223 h 976311"/>
                <a:gd name="connsiteX4-47" fmla="*/ 1948531 w 2224881"/>
                <a:gd name="connsiteY4-48" fmla="*/ 907255 h 976311"/>
                <a:gd name="connsiteX5-49" fmla="*/ 67469 w 2224881"/>
                <a:gd name="connsiteY5-50" fmla="*/ 909638 h 976311"/>
                <a:gd name="connsiteX6-51" fmla="*/ 0 w 2224881"/>
                <a:gd name="connsiteY6-52" fmla="*/ 976311 h 976311"/>
                <a:gd name="connsiteX7" fmla="*/ 2381 w 2224881"/>
                <a:gd name="connsiteY7" fmla="*/ 1191 h 976311"/>
                <a:gd name="connsiteX0-53" fmla="*/ 45244 w 2224881"/>
                <a:gd name="connsiteY0-54" fmla="*/ 53579 h 976311"/>
                <a:gd name="connsiteX1-55" fmla="*/ 93663 w 2224881"/>
                <a:gd name="connsiteY1-56" fmla="*/ 0 h 976311"/>
                <a:gd name="connsiteX2-57" fmla="*/ 1948531 w 2224881"/>
                <a:gd name="connsiteY2-58" fmla="*/ 1191 h 976311"/>
                <a:gd name="connsiteX3-59" fmla="*/ 2224881 w 2224881"/>
                <a:gd name="connsiteY3-60" fmla="*/ 454223 h 976311"/>
                <a:gd name="connsiteX4-61" fmla="*/ 1948531 w 2224881"/>
                <a:gd name="connsiteY4-62" fmla="*/ 907255 h 976311"/>
                <a:gd name="connsiteX5-63" fmla="*/ 67469 w 2224881"/>
                <a:gd name="connsiteY5-64" fmla="*/ 909638 h 976311"/>
                <a:gd name="connsiteX6-65" fmla="*/ 0 w 2224881"/>
                <a:gd name="connsiteY6-66" fmla="*/ 976311 h 976311"/>
                <a:gd name="connsiteX7-67" fmla="*/ 45244 w 2224881"/>
                <a:gd name="connsiteY7-68" fmla="*/ 53579 h 976311"/>
                <a:gd name="connsiteX0-69" fmla="*/ 45244 w 2224881"/>
                <a:gd name="connsiteY0-70" fmla="*/ 53579 h 976311"/>
                <a:gd name="connsiteX1-71" fmla="*/ 93663 w 2224881"/>
                <a:gd name="connsiteY1-72" fmla="*/ 0 h 976311"/>
                <a:gd name="connsiteX2-73" fmla="*/ 1948531 w 2224881"/>
                <a:gd name="connsiteY2-74" fmla="*/ 1191 h 976311"/>
                <a:gd name="connsiteX3-75" fmla="*/ 2224881 w 2224881"/>
                <a:gd name="connsiteY3-76" fmla="*/ 454223 h 976311"/>
                <a:gd name="connsiteX4-77" fmla="*/ 1948531 w 2224881"/>
                <a:gd name="connsiteY4-78" fmla="*/ 907255 h 976311"/>
                <a:gd name="connsiteX5-79" fmla="*/ 67469 w 2224881"/>
                <a:gd name="connsiteY5-80" fmla="*/ 916781 h 976311"/>
                <a:gd name="connsiteX6-81" fmla="*/ 0 w 2224881"/>
                <a:gd name="connsiteY6-82" fmla="*/ 976311 h 976311"/>
                <a:gd name="connsiteX7-83" fmla="*/ 45244 w 2224881"/>
                <a:gd name="connsiteY7-84" fmla="*/ 53579 h 976311"/>
                <a:gd name="connsiteX0-85" fmla="*/ 45244 w 2224881"/>
                <a:gd name="connsiteY0-86" fmla="*/ 53579 h 976311"/>
                <a:gd name="connsiteX1-87" fmla="*/ 93663 w 2224881"/>
                <a:gd name="connsiteY1-88" fmla="*/ 0 h 976311"/>
                <a:gd name="connsiteX2-89" fmla="*/ 1948531 w 2224881"/>
                <a:gd name="connsiteY2-90" fmla="*/ 1191 h 976311"/>
                <a:gd name="connsiteX3-91" fmla="*/ 2224881 w 2224881"/>
                <a:gd name="connsiteY3-92" fmla="*/ 454223 h 976311"/>
                <a:gd name="connsiteX4-93" fmla="*/ 1948531 w 2224881"/>
                <a:gd name="connsiteY4-94" fmla="*/ 907255 h 976311"/>
                <a:gd name="connsiteX5-95" fmla="*/ 67469 w 2224881"/>
                <a:gd name="connsiteY5-96" fmla="*/ 916781 h 976311"/>
                <a:gd name="connsiteX6-97" fmla="*/ 0 w 2224881"/>
                <a:gd name="connsiteY6-98" fmla="*/ 976311 h 976311"/>
                <a:gd name="connsiteX7-99" fmla="*/ 45244 w 2224881"/>
                <a:gd name="connsiteY7-100" fmla="*/ 53579 h 976311"/>
              </a:gdLst>
              <a:ahLst/>
              <a:cxnLst>
                <a:cxn ang="0">
                  <a:pos x="connsiteX0-85" y="connsiteY0-86"/>
                </a:cxn>
                <a:cxn ang="0">
                  <a:pos x="connsiteX1-87" y="connsiteY1-88"/>
                </a:cxn>
                <a:cxn ang="0">
                  <a:pos x="connsiteX2-89" y="connsiteY2-90"/>
                </a:cxn>
                <a:cxn ang="0">
                  <a:pos x="connsiteX3-91" y="connsiteY3-92"/>
                </a:cxn>
                <a:cxn ang="0">
                  <a:pos x="connsiteX4-93" y="connsiteY4-94"/>
                </a:cxn>
                <a:cxn ang="0">
                  <a:pos x="connsiteX5-95" y="connsiteY5-96"/>
                </a:cxn>
                <a:cxn ang="0">
                  <a:pos x="connsiteX6-97" y="connsiteY6-98"/>
                </a:cxn>
                <a:cxn ang="0">
                  <a:pos x="connsiteX7-99" y="connsiteY7-100"/>
                </a:cxn>
              </a:cxnLst>
              <a:rect l="l" t="t" r="r" b="b"/>
              <a:pathLst>
                <a:path w="2224881" h="976311">
                  <a:moveTo>
                    <a:pt x="45244" y="53579"/>
                  </a:moveTo>
                  <a:lnTo>
                    <a:pt x="93663" y="0"/>
                  </a:lnTo>
                  <a:lnTo>
                    <a:pt x="1948531" y="1191"/>
                  </a:lnTo>
                  <a:lnTo>
                    <a:pt x="2224881" y="454223"/>
                  </a:lnTo>
                  <a:lnTo>
                    <a:pt x="1948531" y="907255"/>
                  </a:lnTo>
                  <a:cubicBezTo>
                    <a:pt x="1319129" y="928687"/>
                    <a:pt x="692108" y="904874"/>
                    <a:pt x="67469" y="916781"/>
                  </a:cubicBezTo>
                  <a:lnTo>
                    <a:pt x="0" y="976311"/>
                  </a:lnTo>
                  <a:cubicBezTo>
                    <a:pt x="794" y="651271"/>
                    <a:pt x="44450" y="378619"/>
                    <a:pt x="45244" y="535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+mj-ea"/>
                  <a:cs typeface="+mj-cs"/>
                </a:rPr>
                <a:t>2</a:t>
              </a:r>
              <a:endPara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24" name="圆角矩形 15"/>
            <p:cNvSpPr/>
            <p:nvPr>
              <p:custDataLst>
                <p:tags r:id="rId10"/>
              </p:custDataLst>
            </p:nvPr>
          </p:nvSpPr>
          <p:spPr>
            <a:xfrm>
              <a:off x="1674724" y="2037727"/>
              <a:ext cx="147970" cy="633106"/>
            </a:xfrm>
            <a:custGeom>
              <a:avLst/>
              <a:gdLst>
                <a:gd name="connsiteX0" fmla="*/ 0 w 233722"/>
                <a:gd name="connsiteY0" fmla="*/ 116861 h 1113601"/>
                <a:gd name="connsiteX1" fmla="*/ 116861 w 233722"/>
                <a:gd name="connsiteY1" fmla="*/ 0 h 1113601"/>
                <a:gd name="connsiteX2" fmla="*/ 116861 w 233722"/>
                <a:gd name="connsiteY2" fmla="*/ 0 h 1113601"/>
                <a:gd name="connsiteX3" fmla="*/ 233722 w 233722"/>
                <a:gd name="connsiteY3" fmla="*/ 116861 h 1113601"/>
                <a:gd name="connsiteX4" fmla="*/ 233722 w 233722"/>
                <a:gd name="connsiteY4" fmla="*/ 996740 h 1113601"/>
                <a:gd name="connsiteX5" fmla="*/ 116861 w 233722"/>
                <a:gd name="connsiteY5" fmla="*/ 1113601 h 1113601"/>
                <a:gd name="connsiteX6" fmla="*/ 116861 w 233722"/>
                <a:gd name="connsiteY6" fmla="*/ 1113601 h 1113601"/>
                <a:gd name="connsiteX7" fmla="*/ 0 w 233722"/>
                <a:gd name="connsiteY7" fmla="*/ 996740 h 1113601"/>
                <a:gd name="connsiteX8" fmla="*/ 0 w 233722"/>
                <a:gd name="connsiteY8" fmla="*/ 116861 h 1113601"/>
                <a:gd name="connsiteX0-1" fmla="*/ 0 w 258046"/>
                <a:gd name="connsiteY0-2" fmla="*/ 116861 h 1113601"/>
                <a:gd name="connsiteX1-3" fmla="*/ 116861 w 258046"/>
                <a:gd name="connsiteY1-4" fmla="*/ 0 h 1113601"/>
                <a:gd name="connsiteX2-5" fmla="*/ 116861 w 258046"/>
                <a:gd name="connsiteY2-6" fmla="*/ 0 h 1113601"/>
                <a:gd name="connsiteX3-7" fmla="*/ 252772 w 258046"/>
                <a:gd name="connsiteY3-8" fmla="*/ 25369 h 1113601"/>
                <a:gd name="connsiteX4-9" fmla="*/ 233722 w 258046"/>
                <a:gd name="connsiteY4-10" fmla="*/ 116861 h 1113601"/>
                <a:gd name="connsiteX5-11" fmla="*/ 233722 w 258046"/>
                <a:gd name="connsiteY5-12" fmla="*/ 996740 h 1113601"/>
                <a:gd name="connsiteX6-13" fmla="*/ 116861 w 258046"/>
                <a:gd name="connsiteY6-14" fmla="*/ 1113601 h 1113601"/>
                <a:gd name="connsiteX7-15" fmla="*/ 116861 w 258046"/>
                <a:gd name="connsiteY7-16" fmla="*/ 1113601 h 1113601"/>
                <a:gd name="connsiteX8-17" fmla="*/ 0 w 258046"/>
                <a:gd name="connsiteY8-18" fmla="*/ 996740 h 1113601"/>
                <a:gd name="connsiteX9" fmla="*/ 0 w 258046"/>
                <a:gd name="connsiteY9" fmla="*/ 116861 h 11136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" y="connsiteY9"/>
                </a:cxn>
              </a:cxnLst>
              <a:rect l="l" t="t" r="r" b="b"/>
              <a:pathLst>
                <a:path w="258046" h="1113601">
                  <a:moveTo>
                    <a:pt x="0" y="116861"/>
                  </a:moveTo>
                  <a:cubicBezTo>
                    <a:pt x="0" y="52320"/>
                    <a:pt x="52320" y="0"/>
                    <a:pt x="116861" y="0"/>
                  </a:cubicBezTo>
                  <a:lnTo>
                    <a:pt x="116861" y="0"/>
                  </a:lnTo>
                  <a:cubicBezTo>
                    <a:pt x="133957" y="7403"/>
                    <a:pt x="233295" y="5892"/>
                    <a:pt x="252772" y="25369"/>
                  </a:cubicBezTo>
                  <a:cubicBezTo>
                    <a:pt x="272249" y="44846"/>
                    <a:pt x="231341" y="-41859"/>
                    <a:pt x="233722" y="116861"/>
                  </a:cubicBezTo>
                  <a:lnTo>
                    <a:pt x="233722" y="996740"/>
                  </a:lnTo>
                  <a:cubicBezTo>
                    <a:pt x="233722" y="1061281"/>
                    <a:pt x="181402" y="1113601"/>
                    <a:pt x="116861" y="1113601"/>
                  </a:cubicBezTo>
                  <a:lnTo>
                    <a:pt x="116861" y="1113601"/>
                  </a:lnTo>
                  <a:cubicBezTo>
                    <a:pt x="52320" y="1113601"/>
                    <a:pt x="0" y="1061281"/>
                    <a:pt x="0" y="996740"/>
                  </a:cubicBezTo>
                  <a:lnTo>
                    <a:pt x="0" y="116861"/>
                  </a:ln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F9F9F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任意多边形 124"/>
            <p:cNvSpPr/>
            <p:nvPr>
              <p:custDataLst>
                <p:tags r:id="rId11"/>
              </p:custDataLst>
            </p:nvPr>
          </p:nvSpPr>
          <p:spPr>
            <a:xfrm>
              <a:off x="1674724" y="2572517"/>
              <a:ext cx="157236" cy="102412"/>
            </a:xfrm>
            <a:custGeom>
              <a:avLst/>
              <a:gdLst>
                <a:gd name="connsiteX0" fmla="*/ 0 w 234157"/>
                <a:gd name="connsiteY0" fmla="*/ 89297 h 178596"/>
                <a:gd name="connsiteX1" fmla="*/ 0 w 234157"/>
                <a:gd name="connsiteY1" fmla="*/ 89298 h 178596"/>
                <a:gd name="connsiteX2" fmla="*/ 0 w 234157"/>
                <a:gd name="connsiteY2" fmla="*/ 89298 h 178596"/>
                <a:gd name="connsiteX3" fmla="*/ 89298 w 234157"/>
                <a:gd name="connsiteY3" fmla="*/ 0 h 178596"/>
                <a:gd name="connsiteX4" fmla="*/ 234157 w 234157"/>
                <a:gd name="connsiteY4" fmla="*/ 0 h 178596"/>
                <a:gd name="connsiteX5" fmla="*/ 234157 w 234157"/>
                <a:gd name="connsiteY5" fmla="*/ 178596 h 178596"/>
                <a:gd name="connsiteX6" fmla="*/ 89298 w 234157"/>
                <a:gd name="connsiteY6" fmla="*/ 178595 h 178596"/>
                <a:gd name="connsiteX7" fmla="*/ 7018 w 234157"/>
                <a:gd name="connsiteY7" fmla="*/ 124056 h 178596"/>
                <a:gd name="connsiteX8" fmla="*/ 0 w 234157"/>
                <a:gd name="connsiteY8" fmla="*/ 89298 h 178596"/>
                <a:gd name="connsiteX9" fmla="*/ 7018 w 234157"/>
                <a:gd name="connsiteY9" fmla="*/ 54539 h 178596"/>
                <a:gd name="connsiteX10" fmla="*/ 89298 w 234157"/>
                <a:gd name="connsiteY10" fmla="*/ 0 h 17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157" h="178596">
                  <a:moveTo>
                    <a:pt x="0" y="89297"/>
                  </a:moveTo>
                  <a:lnTo>
                    <a:pt x="0" y="89298"/>
                  </a:lnTo>
                  <a:lnTo>
                    <a:pt x="0" y="89298"/>
                  </a:lnTo>
                  <a:close/>
                  <a:moveTo>
                    <a:pt x="89298" y="0"/>
                  </a:moveTo>
                  <a:lnTo>
                    <a:pt x="234157" y="0"/>
                  </a:lnTo>
                  <a:lnTo>
                    <a:pt x="234157" y="178596"/>
                  </a:lnTo>
                  <a:lnTo>
                    <a:pt x="89298" y="178595"/>
                  </a:lnTo>
                  <a:cubicBezTo>
                    <a:pt x="52310" y="178595"/>
                    <a:pt x="20574" y="156106"/>
                    <a:pt x="7018" y="124056"/>
                  </a:cubicBezTo>
                  <a:lnTo>
                    <a:pt x="0" y="89298"/>
                  </a:lnTo>
                  <a:lnTo>
                    <a:pt x="7018" y="54539"/>
                  </a:lnTo>
                  <a:cubicBezTo>
                    <a:pt x="20574" y="22489"/>
                    <a:pt x="52310" y="0"/>
                    <a:pt x="89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6" name="矩形 125"/>
            <p:cNvSpPr/>
            <p:nvPr>
              <p:custDataLst>
                <p:tags r:id="rId12"/>
              </p:custDataLst>
            </p:nvPr>
          </p:nvSpPr>
          <p:spPr>
            <a:xfrm>
              <a:off x="2092912" y="1972640"/>
              <a:ext cx="3427111" cy="599877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200" b="1" dirty="0" smtClean="0">
                  <a:solidFill>
                    <a:schemeClr val="bg1"/>
                  </a:solidFill>
                  <a:latin typeface="+mn-lt"/>
                  <a:ea typeface="微软雅黑" panose="020B0503020204020204" charset="-122"/>
                </a:rPr>
                <a:t>二进制数值与计数系统</a:t>
              </a:r>
              <a:endParaRPr lang="en-US" altLang="zh-CN" sz="2200" b="1" dirty="0">
                <a:solidFill>
                  <a:schemeClr val="bg1"/>
                </a:solidFill>
                <a:latin typeface="+mn-lt"/>
                <a:ea typeface="微软雅黑" panose="020B0503020204020204" charset="-122"/>
              </a:endParaRPr>
            </a:p>
          </p:txBody>
        </p:sp>
      </p:grpSp>
      <p:grpSp>
        <p:nvGrpSpPr>
          <p:cNvPr id="127" name="组合 126"/>
          <p:cNvGrpSpPr/>
          <p:nvPr>
            <p:custDataLst>
              <p:tags r:id="rId13"/>
            </p:custDataLst>
          </p:nvPr>
        </p:nvGrpSpPr>
        <p:grpSpPr>
          <a:xfrm>
            <a:off x="1710980" y="1482651"/>
            <a:ext cx="6535925" cy="486836"/>
            <a:chOff x="1674724" y="1896428"/>
            <a:chExt cx="3890186" cy="833120"/>
          </a:xfrm>
        </p:grpSpPr>
        <p:sp>
          <p:nvSpPr>
            <p:cNvPr id="128" name="圆角矩形 127"/>
            <p:cNvSpPr/>
            <p:nvPr>
              <p:custDataLst>
                <p:tags r:id="rId14"/>
              </p:custDataLst>
            </p:nvPr>
          </p:nvSpPr>
          <p:spPr>
            <a:xfrm>
              <a:off x="1851431" y="1896428"/>
              <a:ext cx="3713479" cy="833120"/>
            </a:xfrm>
            <a:prstGeom prst="roundRect">
              <a:avLst>
                <a:gd name="adj" fmla="val 8286"/>
              </a:avLst>
            </a:prstGeom>
            <a:solidFill>
              <a:srgbClr val="B75DB7"/>
            </a:solidFill>
            <a:ln w="63500">
              <a:solidFill>
                <a:srgbClr val="E8E8E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0" rtlCol="0" anchor="ctr">
              <a:normAutofit fontScale="92500" lnSpcReduction="10000"/>
            </a:bodyPr>
            <a:lstStyle/>
            <a:p>
              <a:endParaRPr lang="zh-CN" altLang="en-US"/>
            </a:p>
          </p:txBody>
        </p:sp>
        <p:sp>
          <p:nvSpPr>
            <p:cNvPr id="129" name="五边形 13"/>
            <p:cNvSpPr/>
            <p:nvPr>
              <p:custDataLst>
                <p:tags r:id="rId15"/>
              </p:custDataLst>
            </p:nvPr>
          </p:nvSpPr>
          <p:spPr>
            <a:xfrm>
              <a:off x="1677206" y="2048178"/>
              <a:ext cx="421574" cy="559843"/>
            </a:xfrm>
            <a:custGeom>
              <a:avLst/>
              <a:gdLst>
                <a:gd name="connsiteX0" fmla="*/ 0 w 2222500"/>
                <a:gd name="connsiteY0" fmla="*/ 0 h 906064"/>
                <a:gd name="connsiteX1" fmla="*/ 1946150 w 2222500"/>
                <a:gd name="connsiteY1" fmla="*/ 0 h 906064"/>
                <a:gd name="connsiteX2" fmla="*/ 2222500 w 2222500"/>
                <a:gd name="connsiteY2" fmla="*/ 453032 h 906064"/>
                <a:gd name="connsiteX3" fmla="*/ 1946150 w 2222500"/>
                <a:gd name="connsiteY3" fmla="*/ 906064 h 906064"/>
                <a:gd name="connsiteX4" fmla="*/ 0 w 2222500"/>
                <a:gd name="connsiteY4" fmla="*/ 906064 h 906064"/>
                <a:gd name="connsiteX5" fmla="*/ 0 w 2222500"/>
                <a:gd name="connsiteY5" fmla="*/ 0 h 906064"/>
                <a:gd name="connsiteX0-1" fmla="*/ 2381 w 2224881"/>
                <a:gd name="connsiteY0-2" fmla="*/ 0 h 975120"/>
                <a:gd name="connsiteX1-3" fmla="*/ 1948531 w 2224881"/>
                <a:gd name="connsiteY1-4" fmla="*/ 0 h 975120"/>
                <a:gd name="connsiteX2-5" fmla="*/ 2224881 w 2224881"/>
                <a:gd name="connsiteY2-6" fmla="*/ 453032 h 975120"/>
                <a:gd name="connsiteX3-7" fmla="*/ 1948531 w 2224881"/>
                <a:gd name="connsiteY3-8" fmla="*/ 906064 h 975120"/>
                <a:gd name="connsiteX4-9" fmla="*/ 0 w 2224881"/>
                <a:gd name="connsiteY4-10" fmla="*/ 975120 h 975120"/>
                <a:gd name="connsiteX5-11" fmla="*/ 2381 w 2224881"/>
                <a:gd name="connsiteY5-12" fmla="*/ 0 h 975120"/>
                <a:gd name="connsiteX0-13" fmla="*/ 2381 w 2224881"/>
                <a:gd name="connsiteY0-14" fmla="*/ 0 h 975120"/>
                <a:gd name="connsiteX1-15" fmla="*/ 1948531 w 2224881"/>
                <a:gd name="connsiteY1-16" fmla="*/ 0 h 975120"/>
                <a:gd name="connsiteX2-17" fmla="*/ 2224881 w 2224881"/>
                <a:gd name="connsiteY2-18" fmla="*/ 453032 h 975120"/>
                <a:gd name="connsiteX3-19" fmla="*/ 1948531 w 2224881"/>
                <a:gd name="connsiteY3-20" fmla="*/ 906064 h 975120"/>
                <a:gd name="connsiteX4-21" fmla="*/ 67469 w 2224881"/>
                <a:gd name="connsiteY4-22" fmla="*/ 908447 h 975120"/>
                <a:gd name="connsiteX5-23" fmla="*/ 0 w 2224881"/>
                <a:gd name="connsiteY5-24" fmla="*/ 975120 h 975120"/>
                <a:gd name="connsiteX6" fmla="*/ 2381 w 2224881"/>
                <a:gd name="connsiteY6" fmla="*/ 0 h 975120"/>
                <a:gd name="connsiteX0-25" fmla="*/ 2381 w 2224881"/>
                <a:gd name="connsiteY0-26" fmla="*/ 0 h 975120"/>
                <a:gd name="connsiteX1-27" fmla="*/ 1948531 w 2224881"/>
                <a:gd name="connsiteY1-28" fmla="*/ 0 h 975120"/>
                <a:gd name="connsiteX2-29" fmla="*/ 2224881 w 2224881"/>
                <a:gd name="connsiteY2-30" fmla="*/ 453032 h 975120"/>
                <a:gd name="connsiteX3-31" fmla="*/ 1948531 w 2224881"/>
                <a:gd name="connsiteY3-32" fmla="*/ 906064 h 975120"/>
                <a:gd name="connsiteX4-33" fmla="*/ 67469 w 2224881"/>
                <a:gd name="connsiteY4-34" fmla="*/ 908447 h 975120"/>
                <a:gd name="connsiteX5-35" fmla="*/ 0 w 2224881"/>
                <a:gd name="connsiteY5-36" fmla="*/ 975120 h 975120"/>
                <a:gd name="connsiteX6-37" fmla="*/ 2381 w 2224881"/>
                <a:gd name="connsiteY6-38" fmla="*/ 0 h 975120"/>
                <a:gd name="connsiteX0-39" fmla="*/ 2381 w 2224881"/>
                <a:gd name="connsiteY0-40" fmla="*/ 1191 h 976311"/>
                <a:gd name="connsiteX1-41" fmla="*/ 93663 w 2224881"/>
                <a:gd name="connsiteY1-42" fmla="*/ 0 h 976311"/>
                <a:gd name="connsiteX2-43" fmla="*/ 1948531 w 2224881"/>
                <a:gd name="connsiteY2-44" fmla="*/ 1191 h 976311"/>
                <a:gd name="connsiteX3-45" fmla="*/ 2224881 w 2224881"/>
                <a:gd name="connsiteY3-46" fmla="*/ 454223 h 976311"/>
                <a:gd name="connsiteX4-47" fmla="*/ 1948531 w 2224881"/>
                <a:gd name="connsiteY4-48" fmla="*/ 907255 h 976311"/>
                <a:gd name="connsiteX5-49" fmla="*/ 67469 w 2224881"/>
                <a:gd name="connsiteY5-50" fmla="*/ 909638 h 976311"/>
                <a:gd name="connsiteX6-51" fmla="*/ 0 w 2224881"/>
                <a:gd name="connsiteY6-52" fmla="*/ 976311 h 976311"/>
                <a:gd name="connsiteX7" fmla="*/ 2381 w 2224881"/>
                <a:gd name="connsiteY7" fmla="*/ 1191 h 976311"/>
                <a:gd name="connsiteX0-53" fmla="*/ 45244 w 2224881"/>
                <a:gd name="connsiteY0-54" fmla="*/ 53579 h 976311"/>
                <a:gd name="connsiteX1-55" fmla="*/ 93663 w 2224881"/>
                <a:gd name="connsiteY1-56" fmla="*/ 0 h 976311"/>
                <a:gd name="connsiteX2-57" fmla="*/ 1948531 w 2224881"/>
                <a:gd name="connsiteY2-58" fmla="*/ 1191 h 976311"/>
                <a:gd name="connsiteX3-59" fmla="*/ 2224881 w 2224881"/>
                <a:gd name="connsiteY3-60" fmla="*/ 454223 h 976311"/>
                <a:gd name="connsiteX4-61" fmla="*/ 1948531 w 2224881"/>
                <a:gd name="connsiteY4-62" fmla="*/ 907255 h 976311"/>
                <a:gd name="connsiteX5-63" fmla="*/ 67469 w 2224881"/>
                <a:gd name="connsiteY5-64" fmla="*/ 909638 h 976311"/>
                <a:gd name="connsiteX6-65" fmla="*/ 0 w 2224881"/>
                <a:gd name="connsiteY6-66" fmla="*/ 976311 h 976311"/>
                <a:gd name="connsiteX7-67" fmla="*/ 45244 w 2224881"/>
                <a:gd name="connsiteY7-68" fmla="*/ 53579 h 976311"/>
                <a:gd name="connsiteX0-69" fmla="*/ 45244 w 2224881"/>
                <a:gd name="connsiteY0-70" fmla="*/ 53579 h 976311"/>
                <a:gd name="connsiteX1-71" fmla="*/ 93663 w 2224881"/>
                <a:gd name="connsiteY1-72" fmla="*/ 0 h 976311"/>
                <a:gd name="connsiteX2-73" fmla="*/ 1948531 w 2224881"/>
                <a:gd name="connsiteY2-74" fmla="*/ 1191 h 976311"/>
                <a:gd name="connsiteX3-75" fmla="*/ 2224881 w 2224881"/>
                <a:gd name="connsiteY3-76" fmla="*/ 454223 h 976311"/>
                <a:gd name="connsiteX4-77" fmla="*/ 1948531 w 2224881"/>
                <a:gd name="connsiteY4-78" fmla="*/ 907255 h 976311"/>
                <a:gd name="connsiteX5-79" fmla="*/ 67469 w 2224881"/>
                <a:gd name="connsiteY5-80" fmla="*/ 916781 h 976311"/>
                <a:gd name="connsiteX6-81" fmla="*/ 0 w 2224881"/>
                <a:gd name="connsiteY6-82" fmla="*/ 976311 h 976311"/>
                <a:gd name="connsiteX7-83" fmla="*/ 45244 w 2224881"/>
                <a:gd name="connsiteY7-84" fmla="*/ 53579 h 976311"/>
                <a:gd name="connsiteX0-85" fmla="*/ 45244 w 2224881"/>
                <a:gd name="connsiteY0-86" fmla="*/ 53579 h 976311"/>
                <a:gd name="connsiteX1-87" fmla="*/ 93663 w 2224881"/>
                <a:gd name="connsiteY1-88" fmla="*/ 0 h 976311"/>
                <a:gd name="connsiteX2-89" fmla="*/ 1948531 w 2224881"/>
                <a:gd name="connsiteY2-90" fmla="*/ 1191 h 976311"/>
                <a:gd name="connsiteX3-91" fmla="*/ 2224881 w 2224881"/>
                <a:gd name="connsiteY3-92" fmla="*/ 454223 h 976311"/>
                <a:gd name="connsiteX4-93" fmla="*/ 1948531 w 2224881"/>
                <a:gd name="connsiteY4-94" fmla="*/ 907255 h 976311"/>
                <a:gd name="connsiteX5-95" fmla="*/ 67469 w 2224881"/>
                <a:gd name="connsiteY5-96" fmla="*/ 916781 h 976311"/>
                <a:gd name="connsiteX6-97" fmla="*/ 0 w 2224881"/>
                <a:gd name="connsiteY6-98" fmla="*/ 976311 h 976311"/>
                <a:gd name="connsiteX7-99" fmla="*/ 45244 w 2224881"/>
                <a:gd name="connsiteY7-100" fmla="*/ 53579 h 976311"/>
              </a:gdLst>
              <a:ahLst/>
              <a:cxnLst>
                <a:cxn ang="0">
                  <a:pos x="connsiteX0-85" y="connsiteY0-86"/>
                </a:cxn>
                <a:cxn ang="0">
                  <a:pos x="connsiteX1-87" y="connsiteY1-88"/>
                </a:cxn>
                <a:cxn ang="0">
                  <a:pos x="connsiteX2-89" y="connsiteY2-90"/>
                </a:cxn>
                <a:cxn ang="0">
                  <a:pos x="connsiteX3-91" y="connsiteY3-92"/>
                </a:cxn>
                <a:cxn ang="0">
                  <a:pos x="connsiteX4-93" y="connsiteY4-94"/>
                </a:cxn>
                <a:cxn ang="0">
                  <a:pos x="connsiteX5-95" y="connsiteY5-96"/>
                </a:cxn>
                <a:cxn ang="0">
                  <a:pos x="connsiteX6-97" y="connsiteY6-98"/>
                </a:cxn>
                <a:cxn ang="0">
                  <a:pos x="connsiteX7-99" y="connsiteY7-100"/>
                </a:cxn>
              </a:cxnLst>
              <a:rect l="l" t="t" r="r" b="b"/>
              <a:pathLst>
                <a:path w="2224881" h="976311">
                  <a:moveTo>
                    <a:pt x="45244" y="53579"/>
                  </a:moveTo>
                  <a:lnTo>
                    <a:pt x="93663" y="0"/>
                  </a:lnTo>
                  <a:lnTo>
                    <a:pt x="1948531" y="1191"/>
                  </a:lnTo>
                  <a:lnTo>
                    <a:pt x="2224881" y="454223"/>
                  </a:lnTo>
                  <a:lnTo>
                    <a:pt x="1948531" y="907255"/>
                  </a:lnTo>
                  <a:cubicBezTo>
                    <a:pt x="1319129" y="928687"/>
                    <a:pt x="692108" y="904874"/>
                    <a:pt x="67469" y="916781"/>
                  </a:cubicBezTo>
                  <a:lnTo>
                    <a:pt x="0" y="976311"/>
                  </a:lnTo>
                  <a:cubicBezTo>
                    <a:pt x="794" y="651271"/>
                    <a:pt x="44450" y="378619"/>
                    <a:pt x="45244" y="535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+mj-ea"/>
                  <a:cs typeface="+mj-cs"/>
                </a:rPr>
                <a:t>3</a:t>
              </a:r>
              <a:endPara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0" name="圆角矩形 15"/>
            <p:cNvSpPr/>
            <p:nvPr>
              <p:custDataLst>
                <p:tags r:id="rId16"/>
              </p:custDataLst>
            </p:nvPr>
          </p:nvSpPr>
          <p:spPr>
            <a:xfrm>
              <a:off x="1674724" y="2037727"/>
              <a:ext cx="147970" cy="633106"/>
            </a:xfrm>
            <a:custGeom>
              <a:avLst/>
              <a:gdLst>
                <a:gd name="connsiteX0" fmla="*/ 0 w 233722"/>
                <a:gd name="connsiteY0" fmla="*/ 116861 h 1113601"/>
                <a:gd name="connsiteX1" fmla="*/ 116861 w 233722"/>
                <a:gd name="connsiteY1" fmla="*/ 0 h 1113601"/>
                <a:gd name="connsiteX2" fmla="*/ 116861 w 233722"/>
                <a:gd name="connsiteY2" fmla="*/ 0 h 1113601"/>
                <a:gd name="connsiteX3" fmla="*/ 233722 w 233722"/>
                <a:gd name="connsiteY3" fmla="*/ 116861 h 1113601"/>
                <a:gd name="connsiteX4" fmla="*/ 233722 w 233722"/>
                <a:gd name="connsiteY4" fmla="*/ 996740 h 1113601"/>
                <a:gd name="connsiteX5" fmla="*/ 116861 w 233722"/>
                <a:gd name="connsiteY5" fmla="*/ 1113601 h 1113601"/>
                <a:gd name="connsiteX6" fmla="*/ 116861 w 233722"/>
                <a:gd name="connsiteY6" fmla="*/ 1113601 h 1113601"/>
                <a:gd name="connsiteX7" fmla="*/ 0 w 233722"/>
                <a:gd name="connsiteY7" fmla="*/ 996740 h 1113601"/>
                <a:gd name="connsiteX8" fmla="*/ 0 w 233722"/>
                <a:gd name="connsiteY8" fmla="*/ 116861 h 1113601"/>
                <a:gd name="connsiteX0-1" fmla="*/ 0 w 258046"/>
                <a:gd name="connsiteY0-2" fmla="*/ 116861 h 1113601"/>
                <a:gd name="connsiteX1-3" fmla="*/ 116861 w 258046"/>
                <a:gd name="connsiteY1-4" fmla="*/ 0 h 1113601"/>
                <a:gd name="connsiteX2-5" fmla="*/ 116861 w 258046"/>
                <a:gd name="connsiteY2-6" fmla="*/ 0 h 1113601"/>
                <a:gd name="connsiteX3-7" fmla="*/ 252772 w 258046"/>
                <a:gd name="connsiteY3-8" fmla="*/ 25369 h 1113601"/>
                <a:gd name="connsiteX4-9" fmla="*/ 233722 w 258046"/>
                <a:gd name="connsiteY4-10" fmla="*/ 116861 h 1113601"/>
                <a:gd name="connsiteX5-11" fmla="*/ 233722 w 258046"/>
                <a:gd name="connsiteY5-12" fmla="*/ 996740 h 1113601"/>
                <a:gd name="connsiteX6-13" fmla="*/ 116861 w 258046"/>
                <a:gd name="connsiteY6-14" fmla="*/ 1113601 h 1113601"/>
                <a:gd name="connsiteX7-15" fmla="*/ 116861 w 258046"/>
                <a:gd name="connsiteY7-16" fmla="*/ 1113601 h 1113601"/>
                <a:gd name="connsiteX8-17" fmla="*/ 0 w 258046"/>
                <a:gd name="connsiteY8-18" fmla="*/ 996740 h 1113601"/>
                <a:gd name="connsiteX9" fmla="*/ 0 w 258046"/>
                <a:gd name="connsiteY9" fmla="*/ 116861 h 11136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" y="connsiteY9"/>
                </a:cxn>
              </a:cxnLst>
              <a:rect l="l" t="t" r="r" b="b"/>
              <a:pathLst>
                <a:path w="258046" h="1113601">
                  <a:moveTo>
                    <a:pt x="0" y="116861"/>
                  </a:moveTo>
                  <a:cubicBezTo>
                    <a:pt x="0" y="52320"/>
                    <a:pt x="52320" y="0"/>
                    <a:pt x="116861" y="0"/>
                  </a:cubicBezTo>
                  <a:lnTo>
                    <a:pt x="116861" y="0"/>
                  </a:lnTo>
                  <a:cubicBezTo>
                    <a:pt x="133957" y="7403"/>
                    <a:pt x="233295" y="5892"/>
                    <a:pt x="252772" y="25369"/>
                  </a:cubicBezTo>
                  <a:cubicBezTo>
                    <a:pt x="272249" y="44846"/>
                    <a:pt x="231341" y="-41859"/>
                    <a:pt x="233722" y="116861"/>
                  </a:cubicBezTo>
                  <a:lnTo>
                    <a:pt x="233722" y="996740"/>
                  </a:lnTo>
                  <a:cubicBezTo>
                    <a:pt x="233722" y="1061281"/>
                    <a:pt x="181402" y="1113601"/>
                    <a:pt x="116861" y="1113601"/>
                  </a:cubicBezTo>
                  <a:lnTo>
                    <a:pt x="116861" y="1113601"/>
                  </a:lnTo>
                  <a:cubicBezTo>
                    <a:pt x="52320" y="1113601"/>
                    <a:pt x="0" y="1061281"/>
                    <a:pt x="0" y="996740"/>
                  </a:cubicBezTo>
                  <a:lnTo>
                    <a:pt x="0" y="116861"/>
                  </a:ln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F9F9F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 130"/>
            <p:cNvSpPr/>
            <p:nvPr>
              <p:custDataLst>
                <p:tags r:id="rId17"/>
              </p:custDataLst>
            </p:nvPr>
          </p:nvSpPr>
          <p:spPr>
            <a:xfrm>
              <a:off x="1674724" y="2572517"/>
              <a:ext cx="157236" cy="102412"/>
            </a:xfrm>
            <a:custGeom>
              <a:avLst/>
              <a:gdLst>
                <a:gd name="connsiteX0" fmla="*/ 0 w 234157"/>
                <a:gd name="connsiteY0" fmla="*/ 89297 h 178596"/>
                <a:gd name="connsiteX1" fmla="*/ 0 w 234157"/>
                <a:gd name="connsiteY1" fmla="*/ 89298 h 178596"/>
                <a:gd name="connsiteX2" fmla="*/ 0 w 234157"/>
                <a:gd name="connsiteY2" fmla="*/ 89298 h 178596"/>
                <a:gd name="connsiteX3" fmla="*/ 89298 w 234157"/>
                <a:gd name="connsiteY3" fmla="*/ 0 h 178596"/>
                <a:gd name="connsiteX4" fmla="*/ 234157 w 234157"/>
                <a:gd name="connsiteY4" fmla="*/ 0 h 178596"/>
                <a:gd name="connsiteX5" fmla="*/ 234157 w 234157"/>
                <a:gd name="connsiteY5" fmla="*/ 178596 h 178596"/>
                <a:gd name="connsiteX6" fmla="*/ 89298 w 234157"/>
                <a:gd name="connsiteY6" fmla="*/ 178595 h 178596"/>
                <a:gd name="connsiteX7" fmla="*/ 7018 w 234157"/>
                <a:gd name="connsiteY7" fmla="*/ 124056 h 178596"/>
                <a:gd name="connsiteX8" fmla="*/ 0 w 234157"/>
                <a:gd name="connsiteY8" fmla="*/ 89298 h 178596"/>
                <a:gd name="connsiteX9" fmla="*/ 7018 w 234157"/>
                <a:gd name="connsiteY9" fmla="*/ 54539 h 178596"/>
                <a:gd name="connsiteX10" fmla="*/ 89298 w 234157"/>
                <a:gd name="connsiteY10" fmla="*/ 0 h 17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157" h="178596">
                  <a:moveTo>
                    <a:pt x="0" y="89297"/>
                  </a:moveTo>
                  <a:lnTo>
                    <a:pt x="0" y="89298"/>
                  </a:lnTo>
                  <a:lnTo>
                    <a:pt x="0" y="89298"/>
                  </a:lnTo>
                  <a:close/>
                  <a:moveTo>
                    <a:pt x="89298" y="0"/>
                  </a:moveTo>
                  <a:lnTo>
                    <a:pt x="234157" y="0"/>
                  </a:lnTo>
                  <a:lnTo>
                    <a:pt x="234157" y="178596"/>
                  </a:lnTo>
                  <a:lnTo>
                    <a:pt x="89298" y="178595"/>
                  </a:lnTo>
                  <a:cubicBezTo>
                    <a:pt x="52310" y="178595"/>
                    <a:pt x="20574" y="156106"/>
                    <a:pt x="7018" y="124056"/>
                  </a:cubicBezTo>
                  <a:lnTo>
                    <a:pt x="0" y="89298"/>
                  </a:lnTo>
                  <a:lnTo>
                    <a:pt x="7018" y="54539"/>
                  </a:lnTo>
                  <a:cubicBezTo>
                    <a:pt x="20574" y="22489"/>
                    <a:pt x="52310" y="0"/>
                    <a:pt x="89298" y="0"/>
                  </a:cubicBezTo>
                  <a:close/>
                </a:path>
              </a:pathLst>
            </a:custGeom>
            <a:solidFill>
              <a:srgbClr val="B75D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>
              <p:custDataLst>
                <p:tags r:id="rId18"/>
              </p:custDataLst>
            </p:nvPr>
          </p:nvSpPr>
          <p:spPr>
            <a:xfrm>
              <a:off x="2098780" y="1972640"/>
              <a:ext cx="3421243" cy="689565"/>
            </a:xfrm>
            <a:prstGeom prst="rect">
              <a:avLst/>
            </a:prstGeom>
          </p:spPr>
          <p:txBody>
            <a:bodyPr wrap="square" anchor="ctr" anchorCtr="0">
              <a:normAutofit fontScale="92500" lnSpcReduction="10000"/>
            </a:bodyPr>
            <a:lstStyle/>
            <a:p>
              <a:pPr lvl="0"/>
              <a:r>
                <a:rPr lang="zh-CN" altLang="en-US" sz="2400" b="1" dirty="0" smtClean="0">
                  <a:solidFill>
                    <a:schemeClr val="bg1"/>
                  </a:solidFill>
                  <a:latin typeface="+mn-lt"/>
                  <a:ea typeface="微软雅黑" panose="020B0503020204020204" charset="-122"/>
                </a:rPr>
                <a:t>数据表示法</a:t>
              </a:r>
              <a:endParaRPr lang="zh-CN" altLang="en-US" sz="2400" b="1" dirty="0">
                <a:solidFill>
                  <a:schemeClr val="bg1"/>
                </a:solidFill>
                <a:latin typeface="+mn-lt"/>
                <a:ea typeface="微软雅黑" panose="020B0503020204020204" charset="-122"/>
              </a:endParaRPr>
            </a:p>
          </p:txBody>
        </p:sp>
      </p:grpSp>
      <p:grpSp>
        <p:nvGrpSpPr>
          <p:cNvPr id="133" name="组合 132"/>
          <p:cNvGrpSpPr/>
          <p:nvPr>
            <p:custDataLst>
              <p:tags r:id="rId19"/>
            </p:custDataLst>
          </p:nvPr>
        </p:nvGrpSpPr>
        <p:grpSpPr>
          <a:xfrm>
            <a:off x="1691680" y="2076069"/>
            <a:ext cx="6559862" cy="500600"/>
            <a:chOff x="1674724" y="1807130"/>
            <a:chExt cx="3870715" cy="833120"/>
          </a:xfrm>
        </p:grpSpPr>
        <p:sp>
          <p:nvSpPr>
            <p:cNvPr id="134" name="圆角矩形 133"/>
            <p:cNvSpPr/>
            <p:nvPr>
              <p:custDataLst>
                <p:tags r:id="rId20"/>
              </p:custDataLst>
            </p:nvPr>
          </p:nvSpPr>
          <p:spPr>
            <a:xfrm>
              <a:off x="1831960" y="1807130"/>
              <a:ext cx="3713479" cy="833120"/>
            </a:xfrm>
            <a:prstGeom prst="roundRect">
              <a:avLst>
                <a:gd name="adj" fmla="val 8286"/>
              </a:avLst>
            </a:prstGeom>
            <a:solidFill>
              <a:srgbClr val="00B050"/>
            </a:solidFill>
            <a:ln w="63500">
              <a:solidFill>
                <a:srgbClr val="E8E8E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0" rtlCol="0" anchor="ctr">
              <a:normAutofit lnSpcReduction="10000"/>
            </a:bodyPr>
            <a:lstStyle/>
            <a:p>
              <a:endParaRPr lang="zh-CN" altLang="en-US"/>
            </a:p>
          </p:txBody>
        </p:sp>
        <p:sp>
          <p:nvSpPr>
            <p:cNvPr id="135" name="五边形 13"/>
            <p:cNvSpPr/>
            <p:nvPr>
              <p:custDataLst>
                <p:tags r:id="rId21"/>
              </p:custDataLst>
            </p:nvPr>
          </p:nvSpPr>
          <p:spPr>
            <a:xfrm>
              <a:off x="1677206" y="1978196"/>
              <a:ext cx="416972" cy="559844"/>
            </a:xfrm>
            <a:custGeom>
              <a:avLst/>
              <a:gdLst>
                <a:gd name="connsiteX0" fmla="*/ 0 w 2222500"/>
                <a:gd name="connsiteY0" fmla="*/ 0 h 906064"/>
                <a:gd name="connsiteX1" fmla="*/ 1946150 w 2222500"/>
                <a:gd name="connsiteY1" fmla="*/ 0 h 906064"/>
                <a:gd name="connsiteX2" fmla="*/ 2222500 w 2222500"/>
                <a:gd name="connsiteY2" fmla="*/ 453032 h 906064"/>
                <a:gd name="connsiteX3" fmla="*/ 1946150 w 2222500"/>
                <a:gd name="connsiteY3" fmla="*/ 906064 h 906064"/>
                <a:gd name="connsiteX4" fmla="*/ 0 w 2222500"/>
                <a:gd name="connsiteY4" fmla="*/ 906064 h 906064"/>
                <a:gd name="connsiteX5" fmla="*/ 0 w 2222500"/>
                <a:gd name="connsiteY5" fmla="*/ 0 h 906064"/>
                <a:gd name="connsiteX0-1" fmla="*/ 2381 w 2224881"/>
                <a:gd name="connsiteY0-2" fmla="*/ 0 h 975120"/>
                <a:gd name="connsiteX1-3" fmla="*/ 1948531 w 2224881"/>
                <a:gd name="connsiteY1-4" fmla="*/ 0 h 975120"/>
                <a:gd name="connsiteX2-5" fmla="*/ 2224881 w 2224881"/>
                <a:gd name="connsiteY2-6" fmla="*/ 453032 h 975120"/>
                <a:gd name="connsiteX3-7" fmla="*/ 1948531 w 2224881"/>
                <a:gd name="connsiteY3-8" fmla="*/ 906064 h 975120"/>
                <a:gd name="connsiteX4-9" fmla="*/ 0 w 2224881"/>
                <a:gd name="connsiteY4-10" fmla="*/ 975120 h 975120"/>
                <a:gd name="connsiteX5-11" fmla="*/ 2381 w 2224881"/>
                <a:gd name="connsiteY5-12" fmla="*/ 0 h 975120"/>
                <a:gd name="connsiteX0-13" fmla="*/ 2381 w 2224881"/>
                <a:gd name="connsiteY0-14" fmla="*/ 0 h 975120"/>
                <a:gd name="connsiteX1-15" fmla="*/ 1948531 w 2224881"/>
                <a:gd name="connsiteY1-16" fmla="*/ 0 h 975120"/>
                <a:gd name="connsiteX2-17" fmla="*/ 2224881 w 2224881"/>
                <a:gd name="connsiteY2-18" fmla="*/ 453032 h 975120"/>
                <a:gd name="connsiteX3-19" fmla="*/ 1948531 w 2224881"/>
                <a:gd name="connsiteY3-20" fmla="*/ 906064 h 975120"/>
                <a:gd name="connsiteX4-21" fmla="*/ 67469 w 2224881"/>
                <a:gd name="connsiteY4-22" fmla="*/ 908447 h 975120"/>
                <a:gd name="connsiteX5-23" fmla="*/ 0 w 2224881"/>
                <a:gd name="connsiteY5-24" fmla="*/ 975120 h 975120"/>
                <a:gd name="connsiteX6" fmla="*/ 2381 w 2224881"/>
                <a:gd name="connsiteY6" fmla="*/ 0 h 975120"/>
                <a:gd name="connsiteX0-25" fmla="*/ 2381 w 2224881"/>
                <a:gd name="connsiteY0-26" fmla="*/ 0 h 975120"/>
                <a:gd name="connsiteX1-27" fmla="*/ 1948531 w 2224881"/>
                <a:gd name="connsiteY1-28" fmla="*/ 0 h 975120"/>
                <a:gd name="connsiteX2-29" fmla="*/ 2224881 w 2224881"/>
                <a:gd name="connsiteY2-30" fmla="*/ 453032 h 975120"/>
                <a:gd name="connsiteX3-31" fmla="*/ 1948531 w 2224881"/>
                <a:gd name="connsiteY3-32" fmla="*/ 906064 h 975120"/>
                <a:gd name="connsiteX4-33" fmla="*/ 67469 w 2224881"/>
                <a:gd name="connsiteY4-34" fmla="*/ 908447 h 975120"/>
                <a:gd name="connsiteX5-35" fmla="*/ 0 w 2224881"/>
                <a:gd name="connsiteY5-36" fmla="*/ 975120 h 975120"/>
                <a:gd name="connsiteX6-37" fmla="*/ 2381 w 2224881"/>
                <a:gd name="connsiteY6-38" fmla="*/ 0 h 975120"/>
                <a:gd name="connsiteX0-39" fmla="*/ 2381 w 2224881"/>
                <a:gd name="connsiteY0-40" fmla="*/ 1191 h 976311"/>
                <a:gd name="connsiteX1-41" fmla="*/ 93663 w 2224881"/>
                <a:gd name="connsiteY1-42" fmla="*/ 0 h 976311"/>
                <a:gd name="connsiteX2-43" fmla="*/ 1948531 w 2224881"/>
                <a:gd name="connsiteY2-44" fmla="*/ 1191 h 976311"/>
                <a:gd name="connsiteX3-45" fmla="*/ 2224881 w 2224881"/>
                <a:gd name="connsiteY3-46" fmla="*/ 454223 h 976311"/>
                <a:gd name="connsiteX4-47" fmla="*/ 1948531 w 2224881"/>
                <a:gd name="connsiteY4-48" fmla="*/ 907255 h 976311"/>
                <a:gd name="connsiteX5-49" fmla="*/ 67469 w 2224881"/>
                <a:gd name="connsiteY5-50" fmla="*/ 909638 h 976311"/>
                <a:gd name="connsiteX6-51" fmla="*/ 0 w 2224881"/>
                <a:gd name="connsiteY6-52" fmla="*/ 976311 h 976311"/>
                <a:gd name="connsiteX7" fmla="*/ 2381 w 2224881"/>
                <a:gd name="connsiteY7" fmla="*/ 1191 h 976311"/>
                <a:gd name="connsiteX0-53" fmla="*/ 45244 w 2224881"/>
                <a:gd name="connsiteY0-54" fmla="*/ 53579 h 976311"/>
                <a:gd name="connsiteX1-55" fmla="*/ 93663 w 2224881"/>
                <a:gd name="connsiteY1-56" fmla="*/ 0 h 976311"/>
                <a:gd name="connsiteX2-57" fmla="*/ 1948531 w 2224881"/>
                <a:gd name="connsiteY2-58" fmla="*/ 1191 h 976311"/>
                <a:gd name="connsiteX3-59" fmla="*/ 2224881 w 2224881"/>
                <a:gd name="connsiteY3-60" fmla="*/ 454223 h 976311"/>
                <a:gd name="connsiteX4-61" fmla="*/ 1948531 w 2224881"/>
                <a:gd name="connsiteY4-62" fmla="*/ 907255 h 976311"/>
                <a:gd name="connsiteX5-63" fmla="*/ 67469 w 2224881"/>
                <a:gd name="connsiteY5-64" fmla="*/ 909638 h 976311"/>
                <a:gd name="connsiteX6-65" fmla="*/ 0 w 2224881"/>
                <a:gd name="connsiteY6-66" fmla="*/ 976311 h 976311"/>
                <a:gd name="connsiteX7-67" fmla="*/ 45244 w 2224881"/>
                <a:gd name="connsiteY7-68" fmla="*/ 53579 h 976311"/>
                <a:gd name="connsiteX0-69" fmla="*/ 45244 w 2224881"/>
                <a:gd name="connsiteY0-70" fmla="*/ 53579 h 976311"/>
                <a:gd name="connsiteX1-71" fmla="*/ 93663 w 2224881"/>
                <a:gd name="connsiteY1-72" fmla="*/ 0 h 976311"/>
                <a:gd name="connsiteX2-73" fmla="*/ 1948531 w 2224881"/>
                <a:gd name="connsiteY2-74" fmla="*/ 1191 h 976311"/>
                <a:gd name="connsiteX3-75" fmla="*/ 2224881 w 2224881"/>
                <a:gd name="connsiteY3-76" fmla="*/ 454223 h 976311"/>
                <a:gd name="connsiteX4-77" fmla="*/ 1948531 w 2224881"/>
                <a:gd name="connsiteY4-78" fmla="*/ 907255 h 976311"/>
                <a:gd name="connsiteX5-79" fmla="*/ 67469 w 2224881"/>
                <a:gd name="connsiteY5-80" fmla="*/ 916781 h 976311"/>
                <a:gd name="connsiteX6-81" fmla="*/ 0 w 2224881"/>
                <a:gd name="connsiteY6-82" fmla="*/ 976311 h 976311"/>
                <a:gd name="connsiteX7-83" fmla="*/ 45244 w 2224881"/>
                <a:gd name="connsiteY7-84" fmla="*/ 53579 h 976311"/>
                <a:gd name="connsiteX0-85" fmla="*/ 45244 w 2224881"/>
                <a:gd name="connsiteY0-86" fmla="*/ 53579 h 976311"/>
                <a:gd name="connsiteX1-87" fmla="*/ 93663 w 2224881"/>
                <a:gd name="connsiteY1-88" fmla="*/ 0 h 976311"/>
                <a:gd name="connsiteX2-89" fmla="*/ 1948531 w 2224881"/>
                <a:gd name="connsiteY2-90" fmla="*/ 1191 h 976311"/>
                <a:gd name="connsiteX3-91" fmla="*/ 2224881 w 2224881"/>
                <a:gd name="connsiteY3-92" fmla="*/ 454223 h 976311"/>
                <a:gd name="connsiteX4-93" fmla="*/ 1948531 w 2224881"/>
                <a:gd name="connsiteY4-94" fmla="*/ 907255 h 976311"/>
                <a:gd name="connsiteX5-95" fmla="*/ 67469 w 2224881"/>
                <a:gd name="connsiteY5-96" fmla="*/ 916781 h 976311"/>
                <a:gd name="connsiteX6-97" fmla="*/ 0 w 2224881"/>
                <a:gd name="connsiteY6-98" fmla="*/ 976311 h 976311"/>
                <a:gd name="connsiteX7-99" fmla="*/ 45244 w 2224881"/>
                <a:gd name="connsiteY7-100" fmla="*/ 53579 h 976311"/>
              </a:gdLst>
              <a:ahLst/>
              <a:cxnLst>
                <a:cxn ang="0">
                  <a:pos x="connsiteX0-85" y="connsiteY0-86"/>
                </a:cxn>
                <a:cxn ang="0">
                  <a:pos x="connsiteX1-87" y="connsiteY1-88"/>
                </a:cxn>
                <a:cxn ang="0">
                  <a:pos x="connsiteX2-89" y="connsiteY2-90"/>
                </a:cxn>
                <a:cxn ang="0">
                  <a:pos x="connsiteX3-91" y="connsiteY3-92"/>
                </a:cxn>
                <a:cxn ang="0">
                  <a:pos x="connsiteX4-93" y="connsiteY4-94"/>
                </a:cxn>
                <a:cxn ang="0">
                  <a:pos x="connsiteX5-95" y="connsiteY5-96"/>
                </a:cxn>
                <a:cxn ang="0">
                  <a:pos x="connsiteX6-97" y="connsiteY6-98"/>
                </a:cxn>
                <a:cxn ang="0">
                  <a:pos x="connsiteX7-99" y="connsiteY7-100"/>
                </a:cxn>
              </a:cxnLst>
              <a:rect l="l" t="t" r="r" b="b"/>
              <a:pathLst>
                <a:path w="2224881" h="976311">
                  <a:moveTo>
                    <a:pt x="45244" y="53579"/>
                  </a:moveTo>
                  <a:lnTo>
                    <a:pt x="93663" y="0"/>
                  </a:lnTo>
                  <a:lnTo>
                    <a:pt x="1948531" y="1191"/>
                  </a:lnTo>
                  <a:lnTo>
                    <a:pt x="2224881" y="454223"/>
                  </a:lnTo>
                  <a:lnTo>
                    <a:pt x="1948531" y="907255"/>
                  </a:lnTo>
                  <a:cubicBezTo>
                    <a:pt x="1319129" y="928687"/>
                    <a:pt x="692108" y="904874"/>
                    <a:pt x="67469" y="916781"/>
                  </a:cubicBezTo>
                  <a:lnTo>
                    <a:pt x="0" y="976311"/>
                  </a:lnTo>
                  <a:cubicBezTo>
                    <a:pt x="794" y="651271"/>
                    <a:pt x="44450" y="378619"/>
                    <a:pt x="45244" y="535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+mj-ea"/>
                  <a:cs typeface="+mj-cs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6" name="圆角矩形 15"/>
            <p:cNvSpPr/>
            <p:nvPr>
              <p:custDataLst>
                <p:tags r:id="rId22"/>
              </p:custDataLst>
            </p:nvPr>
          </p:nvSpPr>
          <p:spPr>
            <a:xfrm>
              <a:off x="1674724" y="1967746"/>
              <a:ext cx="147970" cy="633106"/>
            </a:xfrm>
            <a:custGeom>
              <a:avLst/>
              <a:gdLst>
                <a:gd name="connsiteX0" fmla="*/ 0 w 233722"/>
                <a:gd name="connsiteY0" fmla="*/ 116861 h 1113601"/>
                <a:gd name="connsiteX1" fmla="*/ 116861 w 233722"/>
                <a:gd name="connsiteY1" fmla="*/ 0 h 1113601"/>
                <a:gd name="connsiteX2" fmla="*/ 116861 w 233722"/>
                <a:gd name="connsiteY2" fmla="*/ 0 h 1113601"/>
                <a:gd name="connsiteX3" fmla="*/ 233722 w 233722"/>
                <a:gd name="connsiteY3" fmla="*/ 116861 h 1113601"/>
                <a:gd name="connsiteX4" fmla="*/ 233722 w 233722"/>
                <a:gd name="connsiteY4" fmla="*/ 996740 h 1113601"/>
                <a:gd name="connsiteX5" fmla="*/ 116861 w 233722"/>
                <a:gd name="connsiteY5" fmla="*/ 1113601 h 1113601"/>
                <a:gd name="connsiteX6" fmla="*/ 116861 w 233722"/>
                <a:gd name="connsiteY6" fmla="*/ 1113601 h 1113601"/>
                <a:gd name="connsiteX7" fmla="*/ 0 w 233722"/>
                <a:gd name="connsiteY7" fmla="*/ 996740 h 1113601"/>
                <a:gd name="connsiteX8" fmla="*/ 0 w 233722"/>
                <a:gd name="connsiteY8" fmla="*/ 116861 h 1113601"/>
                <a:gd name="connsiteX0-1" fmla="*/ 0 w 258046"/>
                <a:gd name="connsiteY0-2" fmla="*/ 116861 h 1113601"/>
                <a:gd name="connsiteX1-3" fmla="*/ 116861 w 258046"/>
                <a:gd name="connsiteY1-4" fmla="*/ 0 h 1113601"/>
                <a:gd name="connsiteX2-5" fmla="*/ 116861 w 258046"/>
                <a:gd name="connsiteY2-6" fmla="*/ 0 h 1113601"/>
                <a:gd name="connsiteX3-7" fmla="*/ 252772 w 258046"/>
                <a:gd name="connsiteY3-8" fmla="*/ 25369 h 1113601"/>
                <a:gd name="connsiteX4-9" fmla="*/ 233722 w 258046"/>
                <a:gd name="connsiteY4-10" fmla="*/ 116861 h 1113601"/>
                <a:gd name="connsiteX5-11" fmla="*/ 233722 w 258046"/>
                <a:gd name="connsiteY5-12" fmla="*/ 996740 h 1113601"/>
                <a:gd name="connsiteX6-13" fmla="*/ 116861 w 258046"/>
                <a:gd name="connsiteY6-14" fmla="*/ 1113601 h 1113601"/>
                <a:gd name="connsiteX7-15" fmla="*/ 116861 w 258046"/>
                <a:gd name="connsiteY7-16" fmla="*/ 1113601 h 1113601"/>
                <a:gd name="connsiteX8-17" fmla="*/ 0 w 258046"/>
                <a:gd name="connsiteY8-18" fmla="*/ 996740 h 1113601"/>
                <a:gd name="connsiteX9" fmla="*/ 0 w 258046"/>
                <a:gd name="connsiteY9" fmla="*/ 116861 h 11136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" y="connsiteY9"/>
                </a:cxn>
              </a:cxnLst>
              <a:rect l="l" t="t" r="r" b="b"/>
              <a:pathLst>
                <a:path w="258046" h="1113601">
                  <a:moveTo>
                    <a:pt x="0" y="116861"/>
                  </a:moveTo>
                  <a:cubicBezTo>
                    <a:pt x="0" y="52320"/>
                    <a:pt x="52320" y="0"/>
                    <a:pt x="116861" y="0"/>
                  </a:cubicBezTo>
                  <a:lnTo>
                    <a:pt x="116861" y="0"/>
                  </a:lnTo>
                  <a:cubicBezTo>
                    <a:pt x="133957" y="7403"/>
                    <a:pt x="233295" y="5892"/>
                    <a:pt x="252772" y="25369"/>
                  </a:cubicBezTo>
                  <a:cubicBezTo>
                    <a:pt x="272249" y="44846"/>
                    <a:pt x="231341" y="-41859"/>
                    <a:pt x="233722" y="116861"/>
                  </a:cubicBezTo>
                  <a:lnTo>
                    <a:pt x="233722" y="996740"/>
                  </a:lnTo>
                  <a:cubicBezTo>
                    <a:pt x="233722" y="1061281"/>
                    <a:pt x="181402" y="1113601"/>
                    <a:pt x="116861" y="1113601"/>
                  </a:cubicBezTo>
                  <a:lnTo>
                    <a:pt x="116861" y="1113601"/>
                  </a:lnTo>
                  <a:cubicBezTo>
                    <a:pt x="52320" y="1113601"/>
                    <a:pt x="0" y="1061281"/>
                    <a:pt x="0" y="996740"/>
                  </a:cubicBezTo>
                  <a:lnTo>
                    <a:pt x="0" y="116861"/>
                  </a:ln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F9F9F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 136"/>
            <p:cNvSpPr/>
            <p:nvPr>
              <p:custDataLst>
                <p:tags r:id="rId23"/>
              </p:custDataLst>
            </p:nvPr>
          </p:nvSpPr>
          <p:spPr>
            <a:xfrm>
              <a:off x="1674724" y="2452575"/>
              <a:ext cx="157236" cy="102413"/>
            </a:xfrm>
            <a:custGeom>
              <a:avLst/>
              <a:gdLst>
                <a:gd name="connsiteX0" fmla="*/ 0 w 234157"/>
                <a:gd name="connsiteY0" fmla="*/ 89297 h 178596"/>
                <a:gd name="connsiteX1" fmla="*/ 0 w 234157"/>
                <a:gd name="connsiteY1" fmla="*/ 89298 h 178596"/>
                <a:gd name="connsiteX2" fmla="*/ 0 w 234157"/>
                <a:gd name="connsiteY2" fmla="*/ 89298 h 178596"/>
                <a:gd name="connsiteX3" fmla="*/ 89298 w 234157"/>
                <a:gd name="connsiteY3" fmla="*/ 0 h 178596"/>
                <a:gd name="connsiteX4" fmla="*/ 234157 w 234157"/>
                <a:gd name="connsiteY4" fmla="*/ 0 h 178596"/>
                <a:gd name="connsiteX5" fmla="*/ 234157 w 234157"/>
                <a:gd name="connsiteY5" fmla="*/ 178596 h 178596"/>
                <a:gd name="connsiteX6" fmla="*/ 89298 w 234157"/>
                <a:gd name="connsiteY6" fmla="*/ 178595 h 178596"/>
                <a:gd name="connsiteX7" fmla="*/ 7018 w 234157"/>
                <a:gd name="connsiteY7" fmla="*/ 124056 h 178596"/>
                <a:gd name="connsiteX8" fmla="*/ 0 w 234157"/>
                <a:gd name="connsiteY8" fmla="*/ 89298 h 178596"/>
                <a:gd name="connsiteX9" fmla="*/ 7018 w 234157"/>
                <a:gd name="connsiteY9" fmla="*/ 54539 h 178596"/>
                <a:gd name="connsiteX10" fmla="*/ 89298 w 234157"/>
                <a:gd name="connsiteY10" fmla="*/ 0 h 17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157" h="178596">
                  <a:moveTo>
                    <a:pt x="0" y="89297"/>
                  </a:moveTo>
                  <a:lnTo>
                    <a:pt x="0" y="89298"/>
                  </a:lnTo>
                  <a:lnTo>
                    <a:pt x="0" y="89298"/>
                  </a:lnTo>
                  <a:close/>
                  <a:moveTo>
                    <a:pt x="89298" y="0"/>
                  </a:moveTo>
                  <a:lnTo>
                    <a:pt x="234157" y="0"/>
                  </a:lnTo>
                  <a:lnTo>
                    <a:pt x="234157" y="178596"/>
                  </a:lnTo>
                  <a:lnTo>
                    <a:pt x="89298" y="178595"/>
                  </a:lnTo>
                  <a:cubicBezTo>
                    <a:pt x="52310" y="178595"/>
                    <a:pt x="20574" y="156106"/>
                    <a:pt x="7018" y="124056"/>
                  </a:cubicBezTo>
                  <a:lnTo>
                    <a:pt x="0" y="89298"/>
                  </a:lnTo>
                  <a:lnTo>
                    <a:pt x="7018" y="54539"/>
                  </a:lnTo>
                  <a:cubicBezTo>
                    <a:pt x="20574" y="22489"/>
                    <a:pt x="52310" y="0"/>
                    <a:pt x="89298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>
              <p:custDataLst>
                <p:tags r:id="rId24"/>
              </p:custDataLst>
            </p:nvPr>
          </p:nvSpPr>
          <p:spPr>
            <a:xfrm>
              <a:off x="2094179" y="1909987"/>
              <a:ext cx="3425845" cy="689565"/>
            </a:xfrm>
            <a:prstGeom prst="rect">
              <a:avLst/>
            </a:prstGeom>
          </p:spPr>
          <p:txBody>
            <a:bodyPr wrap="square" anchor="ctr" anchorCtr="0">
              <a:normAutofit fontScale="92500" lnSpcReduction="10000"/>
            </a:bodyPr>
            <a:lstStyle/>
            <a:p>
              <a:pPr lvl="0"/>
              <a:r>
                <a:rPr lang="zh-CN" altLang="en-US" sz="2400" b="1" dirty="0" smtClean="0">
                  <a:solidFill>
                    <a:schemeClr val="bg1"/>
                  </a:solidFill>
                  <a:latin typeface="+mn-lt"/>
                  <a:ea typeface="微软雅黑" panose="020B0503020204020204" charset="-122"/>
                </a:rPr>
                <a:t>门和电路</a:t>
              </a:r>
              <a:endParaRPr lang="zh-CN" altLang="en-US" sz="2400" b="1" dirty="0">
                <a:solidFill>
                  <a:schemeClr val="bg1"/>
                </a:solidFill>
                <a:latin typeface="+mn-lt"/>
                <a:ea typeface="微软雅黑" panose="020B0503020204020204" charset="-122"/>
              </a:endParaRPr>
            </a:p>
          </p:txBody>
        </p:sp>
      </p:grpSp>
      <p:sp>
        <p:nvSpPr>
          <p:cNvPr id="139" name="标题 1"/>
          <p:cNvSpPr txBox="1"/>
          <p:nvPr/>
        </p:nvSpPr>
        <p:spPr>
          <a:xfrm>
            <a:off x="535258" y="1132097"/>
            <a:ext cx="818878" cy="42862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宋体" panose="0201060003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前十章目录</a:t>
            </a:r>
            <a:endParaRPr lang="zh-CN" altLang="en-US" sz="40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40" name="组合 139"/>
          <p:cNvGrpSpPr/>
          <p:nvPr>
            <p:custDataLst>
              <p:tags r:id="rId25"/>
            </p:custDataLst>
          </p:nvPr>
        </p:nvGrpSpPr>
        <p:grpSpPr>
          <a:xfrm>
            <a:off x="1710980" y="2690384"/>
            <a:ext cx="6555655" cy="478989"/>
            <a:chOff x="1674724" y="1896428"/>
            <a:chExt cx="3890186" cy="833120"/>
          </a:xfrm>
        </p:grpSpPr>
        <p:sp>
          <p:nvSpPr>
            <p:cNvPr id="141" name="圆角矩形 140"/>
            <p:cNvSpPr/>
            <p:nvPr>
              <p:custDataLst>
                <p:tags r:id="rId26"/>
              </p:custDataLst>
            </p:nvPr>
          </p:nvSpPr>
          <p:spPr>
            <a:xfrm>
              <a:off x="1851431" y="1896428"/>
              <a:ext cx="3713479" cy="833120"/>
            </a:xfrm>
            <a:prstGeom prst="roundRect">
              <a:avLst>
                <a:gd name="adj" fmla="val 8286"/>
              </a:avLst>
            </a:prstGeom>
            <a:solidFill>
              <a:srgbClr val="6600FF"/>
            </a:solidFill>
            <a:ln w="63500">
              <a:solidFill>
                <a:srgbClr val="E8E8E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0" rtlCol="0" anchor="ctr">
              <a:normAutofit fontScale="92500" lnSpcReduction="10000"/>
            </a:bodyPr>
            <a:lstStyle/>
            <a:p>
              <a:endParaRPr lang="zh-CN" altLang="en-US"/>
            </a:p>
          </p:txBody>
        </p:sp>
        <p:sp>
          <p:nvSpPr>
            <p:cNvPr id="142" name="五边形 13"/>
            <p:cNvSpPr/>
            <p:nvPr>
              <p:custDataLst>
                <p:tags r:id="rId27"/>
              </p:custDataLst>
            </p:nvPr>
          </p:nvSpPr>
          <p:spPr>
            <a:xfrm>
              <a:off x="1677206" y="2048178"/>
              <a:ext cx="416857" cy="559843"/>
            </a:xfrm>
            <a:custGeom>
              <a:avLst/>
              <a:gdLst>
                <a:gd name="connsiteX0" fmla="*/ 0 w 2222500"/>
                <a:gd name="connsiteY0" fmla="*/ 0 h 906064"/>
                <a:gd name="connsiteX1" fmla="*/ 1946150 w 2222500"/>
                <a:gd name="connsiteY1" fmla="*/ 0 h 906064"/>
                <a:gd name="connsiteX2" fmla="*/ 2222500 w 2222500"/>
                <a:gd name="connsiteY2" fmla="*/ 453032 h 906064"/>
                <a:gd name="connsiteX3" fmla="*/ 1946150 w 2222500"/>
                <a:gd name="connsiteY3" fmla="*/ 906064 h 906064"/>
                <a:gd name="connsiteX4" fmla="*/ 0 w 2222500"/>
                <a:gd name="connsiteY4" fmla="*/ 906064 h 906064"/>
                <a:gd name="connsiteX5" fmla="*/ 0 w 2222500"/>
                <a:gd name="connsiteY5" fmla="*/ 0 h 906064"/>
                <a:gd name="connsiteX0-1" fmla="*/ 2381 w 2224881"/>
                <a:gd name="connsiteY0-2" fmla="*/ 0 h 975120"/>
                <a:gd name="connsiteX1-3" fmla="*/ 1948531 w 2224881"/>
                <a:gd name="connsiteY1-4" fmla="*/ 0 h 975120"/>
                <a:gd name="connsiteX2-5" fmla="*/ 2224881 w 2224881"/>
                <a:gd name="connsiteY2-6" fmla="*/ 453032 h 975120"/>
                <a:gd name="connsiteX3-7" fmla="*/ 1948531 w 2224881"/>
                <a:gd name="connsiteY3-8" fmla="*/ 906064 h 975120"/>
                <a:gd name="connsiteX4-9" fmla="*/ 0 w 2224881"/>
                <a:gd name="connsiteY4-10" fmla="*/ 975120 h 975120"/>
                <a:gd name="connsiteX5-11" fmla="*/ 2381 w 2224881"/>
                <a:gd name="connsiteY5-12" fmla="*/ 0 h 975120"/>
                <a:gd name="connsiteX0-13" fmla="*/ 2381 w 2224881"/>
                <a:gd name="connsiteY0-14" fmla="*/ 0 h 975120"/>
                <a:gd name="connsiteX1-15" fmla="*/ 1948531 w 2224881"/>
                <a:gd name="connsiteY1-16" fmla="*/ 0 h 975120"/>
                <a:gd name="connsiteX2-17" fmla="*/ 2224881 w 2224881"/>
                <a:gd name="connsiteY2-18" fmla="*/ 453032 h 975120"/>
                <a:gd name="connsiteX3-19" fmla="*/ 1948531 w 2224881"/>
                <a:gd name="connsiteY3-20" fmla="*/ 906064 h 975120"/>
                <a:gd name="connsiteX4-21" fmla="*/ 67469 w 2224881"/>
                <a:gd name="connsiteY4-22" fmla="*/ 908447 h 975120"/>
                <a:gd name="connsiteX5-23" fmla="*/ 0 w 2224881"/>
                <a:gd name="connsiteY5-24" fmla="*/ 975120 h 975120"/>
                <a:gd name="connsiteX6" fmla="*/ 2381 w 2224881"/>
                <a:gd name="connsiteY6" fmla="*/ 0 h 975120"/>
                <a:gd name="connsiteX0-25" fmla="*/ 2381 w 2224881"/>
                <a:gd name="connsiteY0-26" fmla="*/ 0 h 975120"/>
                <a:gd name="connsiteX1-27" fmla="*/ 1948531 w 2224881"/>
                <a:gd name="connsiteY1-28" fmla="*/ 0 h 975120"/>
                <a:gd name="connsiteX2-29" fmla="*/ 2224881 w 2224881"/>
                <a:gd name="connsiteY2-30" fmla="*/ 453032 h 975120"/>
                <a:gd name="connsiteX3-31" fmla="*/ 1948531 w 2224881"/>
                <a:gd name="connsiteY3-32" fmla="*/ 906064 h 975120"/>
                <a:gd name="connsiteX4-33" fmla="*/ 67469 w 2224881"/>
                <a:gd name="connsiteY4-34" fmla="*/ 908447 h 975120"/>
                <a:gd name="connsiteX5-35" fmla="*/ 0 w 2224881"/>
                <a:gd name="connsiteY5-36" fmla="*/ 975120 h 975120"/>
                <a:gd name="connsiteX6-37" fmla="*/ 2381 w 2224881"/>
                <a:gd name="connsiteY6-38" fmla="*/ 0 h 975120"/>
                <a:gd name="connsiteX0-39" fmla="*/ 2381 w 2224881"/>
                <a:gd name="connsiteY0-40" fmla="*/ 1191 h 976311"/>
                <a:gd name="connsiteX1-41" fmla="*/ 93663 w 2224881"/>
                <a:gd name="connsiteY1-42" fmla="*/ 0 h 976311"/>
                <a:gd name="connsiteX2-43" fmla="*/ 1948531 w 2224881"/>
                <a:gd name="connsiteY2-44" fmla="*/ 1191 h 976311"/>
                <a:gd name="connsiteX3-45" fmla="*/ 2224881 w 2224881"/>
                <a:gd name="connsiteY3-46" fmla="*/ 454223 h 976311"/>
                <a:gd name="connsiteX4-47" fmla="*/ 1948531 w 2224881"/>
                <a:gd name="connsiteY4-48" fmla="*/ 907255 h 976311"/>
                <a:gd name="connsiteX5-49" fmla="*/ 67469 w 2224881"/>
                <a:gd name="connsiteY5-50" fmla="*/ 909638 h 976311"/>
                <a:gd name="connsiteX6-51" fmla="*/ 0 w 2224881"/>
                <a:gd name="connsiteY6-52" fmla="*/ 976311 h 976311"/>
                <a:gd name="connsiteX7" fmla="*/ 2381 w 2224881"/>
                <a:gd name="connsiteY7" fmla="*/ 1191 h 976311"/>
                <a:gd name="connsiteX0-53" fmla="*/ 45244 w 2224881"/>
                <a:gd name="connsiteY0-54" fmla="*/ 53579 h 976311"/>
                <a:gd name="connsiteX1-55" fmla="*/ 93663 w 2224881"/>
                <a:gd name="connsiteY1-56" fmla="*/ 0 h 976311"/>
                <a:gd name="connsiteX2-57" fmla="*/ 1948531 w 2224881"/>
                <a:gd name="connsiteY2-58" fmla="*/ 1191 h 976311"/>
                <a:gd name="connsiteX3-59" fmla="*/ 2224881 w 2224881"/>
                <a:gd name="connsiteY3-60" fmla="*/ 454223 h 976311"/>
                <a:gd name="connsiteX4-61" fmla="*/ 1948531 w 2224881"/>
                <a:gd name="connsiteY4-62" fmla="*/ 907255 h 976311"/>
                <a:gd name="connsiteX5-63" fmla="*/ 67469 w 2224881"/>
                <a:gd name="connsiteY5-64" fmla="*/ 909638 h 976311"/>
                <a:gd name="connsiteX6-65" fmla="*/ 0 w 2224881"/>
                <a:gd name="connsiteY6-66" fmla="*/ 976311 h 976311"/>
                <a:gd name="connsiteX7-67" fmla="*/ 45244 w 2224881"/>
                <a:gd name="connsiteY7-68" fmla="*/ 53579 h 976311"/>
                <a:gd name="connsiteX0-69" fmla="*/ 45244 w 2224881"/>
                <a:gd name="connsiteY0-70" fmla="*/ 53579 h 976311"/>
                <a:gd name="connsiteX1-71" fmla="*/ 93663 w 2224881"/>
                <a:gd name="connsiteY1-72" fmla="*/ 0 h 976311"/>
                <a:gd name="connsiteX2-73" fmla="*/ 1948531 w 2224881"/>
                <a:gd name="connsiteY2-74" fmla="*/ 1191 h 976311"/>
                <a:gd name="connsiteX3-75" fmla="*/ 2224881 w 2224881"/>
                <a:gd name="connsiteY3-76" fmla="*/ 454223 h 976311"/>
                <a:gd name="connsiteX4-77" fmla="*/ 1948531 w 2224881"/>
                <a:gd name="connsiteY4-78" fmla="*/ 907255 h 976311"/>
                <a:gd name="connsiteX5-79" fmla="*/ 67469 w 2224881"/>
                <a:gd name="connsiteY5-80" fmla="*/ 916781 h 976311"/>
                <a:gd name="connsiteX6-81" fmla="*/ 0 w 2224881"/>
                <a:gd name="connsiteY6-82" fmla="*/ 976311 h 976311"/>
                <a:gd name="connsiteX7-83" fmla="*/ 45244 w 2224881"/>
                <a:gd name="connsiteY7-84" fmla="*/ 53579 h 976311"/>
                <a:gd name="connsiteX0-85" fmla="*/ 45244 w 2224881"/>
                <a:gd name="connsiteY0-86" fmla="*/ 53579 h 976311"/>
                <a:gd name="connsiteX1-87" fmla="*/ 93663 w 2224881"/>
                <a:gd name="connsiteY1-88" fmla="*/ 0 h 976311"/>
                <a:gd name="connsiteX2-89" fmla="*/ 1948531 w 2224881"/>
                <a:gd name="connsiteY2-90" fmla="*/ 1191 h 976311"/>
                <a:gd name="connsiteX3-91" fmla="*/ 2224881 w 2224881"/>
                <a:gd name="connsiteY3-92" fmla="*/ 454223 h 976311"/>
                <a:gd name="connsiteX4-93" fmla="*/ 1948531 w 2224881"/>
                <a:gd name="connsiteY4-94" fmla="*/ 907255 h 976311"/>
                <a:gd name="connsiteX5-95" fmla="*/ 67469 w 2224881"/>
                <a:gd name="connsiteY5-96" fmla="*/ 916781 h 976311"/>
                <a:gd name="connsiteX6-97" fmla="*/ 0 w 2224881"/>
                <a:gd name="connsiteY6-98" fmla="*/ 976311 h 976311"/>
                <a:gd name="connsiteX7-99" fmla="*/ 45244 w 2224881"/>
                <a:gd name="connsiteY7-100" fmla="*/ 53579 h 976311"/>
              </a:gdLst>
              <a:ahLst/>
              <a:cxnLst>
                <a:cxn ang="0">
                  <a:pos x="connsiteX0-85" y="connsiteY0-86"/>
                </a:cxn>
                <a:cxn ang="0">
                  <a:pos x="connsiteX1-87" y="connsiteY1-88"/>
                </a:cxn>
                <a:cxn ang="0">
                  <a:pos x="connsiteX2-89" y="connsiteY2-90"/>
                </a:cxn>
                <a:cxn ang="0">
                  <a:pos x="connsiteX3-91" y="connsiteY3-92"/>
                </a:cxn>
                <a:cxn ang="0">
                  <a:pos x="connsiteX4-93" y="connsiteY4-94"/>
                </a:cxn>
                <a:cxn ang="0">
                  <a:pos x="connsiteX5-95" y="connsiteY5-96"/>
                </a:cxn>
                <a:cxn ang="0">
                  <a:pos x="connsiteX6-97" y="connsiteY6-98"/>
                </a:cxn>
                <a:cxn ang="0">
                  <a:pos x="connsiteX7-99" y="connsiteY7-100"/>
                </a:cxn>
              </a:cxnLst>
              <a:rect l="l" t="t" r="r" b="b"/>
              <a:pathLst>
                <a:path w="2224881" h="976311">
                  <a:moveTo>
                    <a:pt x="45244" y="53579"/>
                  </a:moveTo>
                  <a:lnTo>
                    <a:pt x="93663" y="0"/>
                  </a:lnTo>
                  <a:lnTo>
                    <a:pt x="1948531" y="1191"/>
                  </a:lnTo>
                  <a:lnTo>
                    <a:pt x="2224881" y="454223"/>
                  </a:lnTo>
                  <a:lnTo>
                    <a:pt x="1948531" y="907255"/>
                  </a:lnTo>
                  <a:cubicBezTo>
                    <a:pt x="1319129" y="928687"/>
                    <a:pt x="692108" y="904874"/>
                    <a:pt x="67469" y="916781"/>
                  </a:cubicBezTo>
                  <a:lnTo>
                    <a:pt x="0" y="976311"/>
                  </a:lnTo>
                  <a:cubicBezTo>
                    <a:pt x="794" y="651271"/>
                    <a:pt x="44450" y="378619"/>
                    <a:pt x="45244" y="535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+mj-ea"/>
                  <a:cs typeface="+mj-cs"/>
                </a:rPr>
                <a:t>5</a:t>
              </a:r>
              <a:endPara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43" name="圆角矩形 15"/>
            <p:cNvSpPr/>
            <p:nvPr>
              <p:custDataLst>
                <p:tags r:id="rId28"/>
              </p:custDataLst>
            </p:nvPr>
          </p:nvSpPr>
          <p:spPr>
            <a:xfrm>
              <a:off x="1674724" y="2037727"/>
              <a:ext cx="147970" cy="633106"/>
            </a:xfrm>
            <a:custGeom>
              <a:avLst/>
              <a:gdLst>
                <a:gd name="connsiteX0" fmla="*/ 0 w 233722"/>
                <a:gd name="connsiteY0" fmla="*/ 116861 h 1113601"/>
                <a:gd name="connsiteX1" fmla="*/ 116861 w 233722"/>
                <a:gd name="connsiteY1" fmla="*/ 0 h 1113601"/>
                <a:gd name="connsiteX2" fmla="*/ 116861 w 233722"/>
                <a:gd name="connsiteY2" fmla="*/ 0 h 1113601"/>
                <a:gd name="connsiteX3" fmla="*/ 233722 w 233722"/>
                <a:gd name="connsiteY3" fmla="*/ 116861 h 1113601"/>
                <a:gd name="connsiteX4" fmla="*/ 233722 w 233722"/>
                <a:gd name="connsiteY4" fmla="*/ 996740 h 1113601"/>
                <a:gd name="connsiteX5" fmla="*/ 116861 w 233722"/>
                <a:gd name="connsiteY5" fmla="*/ 1113601 h 1113601"/>
                <a:gd name="connsiteX6" fmla="*/ 116861 w 233722"/>
                <a:gd name="connsiteY6" fmla="*/ 1113601 h 1113601"/>
                <a:gd name="connsiteX7" fmla="*/ 0 w 233722"/>
                <a:gd name="connsiteY7" fmla="*/ 996740 h 1113601"/>
                <a:gd name="connsiteX8" fmla="*/ 0 w 233722"/>
                <a:gd name="connsiteY8" fmla="*/ 116861 h 1113601"/>
                <a:gd name="connsiteX0-1" fmla="*/ 0 w 258046"/>
                <a:gd name="connsiteY0-2" fmla="*/ 116861 h 1113601"/>
                <a:gd name="connsiteX1-3" fmla="*/ 116861 w 258046"/>
                <a:gd name="connsiteY1-4" fmla="*/ 0 h 1113601"/>
                <a:gd name="connsiteX2-5" fmla="*/ 116861 w 258046"/>
                <a:gd name="connsiteY2-6" fmla="*/ 0 h 1113601"/>
                <a:gd name="connsiteX3-7" fmla="*/ 252772 w 258046"/>
                <a:gd name="connsiteY3-8" fmla="*/ 25369 h 1113601"/>
                <a:gd name="connsiteX4-9" fmla="*/ 233722 w 258046"/>
                <a:gd name="connsiteY4-10" fmla="*/ 116861 h 1113601"/>
                <a:gd name="connsiteX5-11" fmla="*/ 233722 w 258046"/>
                <a:gd name="connsiteY5-12" fmla="*/ 996740 h 1113601"/>
                <a:gd name="connsiteX6-13" fmla="*/ 116861 w 258046"/>
                <a:gd name="connsiteY6-14" fmla="*/ 1113601 h 1113601"/>
                <a:gd name="connsiteX7-15" fmla="*/ 116861 w 258046"/>
                <a:gd name="connsiteY7-16" fmla="*/ 1113601 h 1113601"/>
                <a:gd name="connsiteX8-17" fmla="*/ 0 w 258046"/>
                <a:gd name="connsiteY8-18" fmla="*/ 996740 h 1113601"/>
                <a:gd name="connsiteX9" fmla="*/ 0 w 258046"/>
                <a:gd name="connsiteY9" fmla="*/ 116861 h 11136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" y="connsiteY9"/>
                </a:cxn>
              </a:cxnLst>
              <a:rect l="l" t="t" r="r" b="b"/>
              <a:pathLst>
                <a:path w="258046" h="1113601">
                  <a:moveTo>
                    <a:pt x="0" y="116861"/>
                  </a:moveTo>
                  <a:cubicBezTo>
                    <a:pt x="0" y="52320"/>
                    <a:pt x="52320" y="0"/>
                    <a:pt x="116861" y="0"/>
                  </a:cubicBezTo>
                  <a:lnTo>
                    <a:pt x="116861" y="0"/>
                  </a:lnTo>
                  <a:cubicBezTo>
                    <a:pt x="133957" y="7403"/>
                    <a:pt x="233295" y="5892"/>
                    <a:pt x="252772" y="25369"/>
                  </a:cubicBezTo>
                  <a:cubicBezTo>
                    <a:pt x="272249" y="44846"/>
                    <a:pt x="231341" y="-41859"/>
                    <a:pt x="233722" y="116861"/>
                  </a:cubicBezTo>
                  <a:lnTo>
                    <a:pt x="233722" y="996740"/>
                  </a:lnTo>
                  <a:cubicBezTo>
                    <a:pt x="233722" y="1061281"/>
                    <a:pt x="181402" y="1113601"/>
                    <a:pt x="116861" y="1113601"/>
                  </a:cubicBezTo>
                  <a:lnTo>
                    <a:pt x="116861" y="1113601"/>
                  </a:lnTo>
                  <a:cubicBezTo>
                    <a:pt x="52320" y="1113601"/>
                    <a:pt x="0" y="1061281"/>
                    <a:pt x="0" y="996740"/>
                  </a:cubicBezTo>
                  <a:lnTo>
                    <a:pt x="0" y="116861"/>
                  </a:ln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F9F9F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 143"/>
            <p:cNvSpPr/>
            <p:nvPr>
              <p:custDataLst>
                <p:tags r:id="rId29"/>
              </p:custDataLst>
            </p:nvPr>
          </p:nvSpPr>
          <p:spPr>
            <a:xfrm>
              <a:off x="1674724" y="2572517"/>
              <a:ext cx="157236" cy="102412"/>
            </a:xfrm>
            <a:custGeom>
              <a:avLst/>
              <a:gdLst>
                <a:gd name="connsiteX0" fmla="*/ 0 w 234157"/>
                <a:gd name="connsiteY0" fmla="*/ 89297 h 178596"/>
                <a:gd name="connsiteX1" fmla="*/ 0 w 234157"/>
                <a:gd name="connsiteY1" fmla="*/ 89298 h 178596"/>
                <a:gd name="connsiteX2" fmla="*/ 0 w 234157"/>
                <a:gd name="connsiteY2" fmla="*/ 89298 h 178596"/>
                <a:gd name="connsiteX3" fmla="*/ 89298 w 234157"/>
                <a:gd name="connsiteY3" fmla="*/ 0 h 178596"/>
                <a:gd name="connsiteX4" fmla="*/ 234157 w 234157"/>
                <a:gd name="connsiteY4" fmla="*/ 0 h 178596"/>
                <a:gd name="connsiteX5" fmla="*/ 234157 w 234157"/>
                <a:gd name="connsiteY5" fmla="*/ 178596 h 178596"/>
                <a:gd name="connsiteX6" fmla="*/ 89298 w 234157"/>
                <a:gd name="connsiteY6" fmla="*/ 178595 h 178596"/>
                <a:gd name="connsiteX7" fmla="*/ 7018 w 234157"/>
                <a:gd name="connsiteY7" fmla="*/ 124056 h 178596"/>
                <a:gd name="connsiteX8" fmla="*/ 0 w 234157"/>
                <a:gd name="connsiteY8" fmla="*/ 89298 h 178596"/>
                <a:gd name="connsiteX9" fmla="*/ 7018 w 234157"/>
                <a:gd name="connsiteY9" fmla="*/ 54539 h 178596"/>
                <a:gd name="connsiteX10" fmla="*/ 89298 w 234157"/>
                <a:gd name="connsiteY10" fmla="*/ 0 h 17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157" h="178596">
                  <a:moveTo>
                    <a:pt x="0" y="89297"/>
                  </a:moveTo>
                  <a:lnTo>
                    <a:pt x="0" y="89298"/>
                  </a:lnTo>
                  <a:lnTo>
                    <a:pt x="0" y="89298"/>
                  </a:lnTo>
                  <a:close/>
                  <a:moveTo>
                    <a:pt x="89298" y="0"/>
                  </a:moveTo>
                  <a:lnTo>
                    <a:pt x="234157" y="0"/>
                  </a:lnTo>
                  <a:lnTo>
                    <a:pt x="234157" y="178596"/>
                  </a:lnTo>
                  <a:lnTo>
                    <a:pt x="89298" y="178595"/>
                  </a:lnTo>
                  <a:cubicBezTo>
                    <a:pt x="52310" y="178595"/>
                    <a:pt x="20574" y="156106"/>
                    <a:pt x="7018" y="124056"/>
                  </a:cubicBezTo>
                  <a:lnTo>
                    <a:pt x="0" y="89298"/>
                  </a:lnTo>
                  <a:lnTo>
                    <a:pt x="7018" y="54539"/>
                  </a:lnTo>
                  <a:cubicBezTo>
                    <a:pt x="20574" y="22489"/>
                    <a:pt x="52310" y="0"/>
                    <a:pt x="89298" y="0"/>
                  </a:cubicBezTo>
                  <a:close/>
                </a:path>
              </a:pathLst>
            </a:cu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>
              <p:custDataLst>
                <p:tags r:id="rId30"/>
              </p:custDataLst>
            </p:nvPr>
          </p:nvSpPr>
          <p:spPr>
            <a:xfrm>
              <a:off x="2094064" y="1972640"/>
              <a:ext cx="3425959" cy="689565"/>
            </a:xfrm>
            <a:prstGeom prst="rect">
              <a:avLst/>
            </a:prstGeom>
            <a:solidFill>
              <a:srgbClr val="6600FF"/>
            </a:solidFill>
          </p:spPr>
          <p:txBody>
            <a:bodyPr wrap="square" anchor="ctr" anchorCtr="0">
              <a:normAutofit fontScale="92500" lnSpcReduction="10000"/>
            </a:bodyPr>
            <a:lstStyle/>
            <a:p>
              <a:pPr lvl="0"/>
              <a:r>
                <a:rPr lang="zh-CN" altLang="en-US" sz="2400" b="1" dirty="0" smtClean="0">
                  <a:solidFill>
                    <a:schemeClr val="bg1"/>
                  </a:solidFill>
                  <a:latin typeface="+mn-lt"/>
                  <a:ea typeface="微软雅黑" panose="020B0503020204020204" charset="-122"/>
                </a:rPr>
                <a:t>计算部件</a:t>
              </a:r>
              <a:endParaRPr lang="zh-CN" altLang="en-US" sz="2400" b="1" dirty="0">
                <a:solidFill>
                  <a:schemeClr val="bg1"/>
                </a:solidFill>
                <a:latin typeface="+mn-lt"/>
                <a:ea typeface="微软雅黑" panose="020B0503020204020204" charset="-122"/>
              </a:endParaRPr>
            </a:p>
          </p:txBody>
        </p:sp>
      </p:grpSp>
      <p:grpSp>
        <p:nvGrpSpPr>
          <p:cNvPr id="146" name="组合 145"/>
          <p:cNvGrpSpPr/>
          <p:nvPr>
            <p:custDataLst>
              <p:tags r:id="rId31"/>
            </p:custDataLst>
          </p:nvPr>
        </p:nvGrpSpPr>
        <p:grpSpPr>
          <a:xfrm>
            <a:off x="1700382" y="3312365"/>
            <a:ext cx="6558121" cy="471161"/>
            <a:chOff x="1674724" y="1896428"/>
            <a:chExt cx="3890186" cy="833120"/>
          </a:xfrm>
        </p:grpSpPr>
        <p:sp>
          <p:nvSpPr>
            <p:cNvPr id="147" name="圆角矩形 146"/>
            <p:cNvSpPr/>
            <p:nvPr>
              <p:custDataLst>
                <p:tags r:id="rId32"/>
              </p:custDataLst>
            </p:nvPr>
          </p:nvSpPr>
          <p:spPr>
            <a:xfrm>
              <a:off x="1851431" y="1896428"/>
              <a:ext cx="3713479" cy="833120"/>
            </a:xfrm>
            <a:prstGeom prst="roundRect">
              <a:avLst>
                <a:gd name="adj" fmla="val 8286"/>
              </a:avLst>
            </a:prstGeom>
            <a:solidFill>
              <a:srgbClr val="0099FF"/>
            </a:solidFill>
            <a:ln w="63500">
              <a:solidFill>
                <a:srgbClr val="E8E8E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0" rtlCol="0" anchor="ctr">
              <a:normAutofit fontScale="92500" lnSpcReduction="10000"/>
            </a:bodyPr>
            <a:lstStyle/>
            <a:p>
              <a:endParaRPr lang="zh-CN" altLang="en-US"/>
            </a:p>
          </p:txBody>
        </p:sp>
        <p:sp>
          <p:nvSpPr>
            <p:cNvPr id="148" name="五边形 13"/>
            <p:cNvSpPr/>
            <p:nvPr>
              <p:custDataLst>
                <p:tags r:id="rId33"/>
              </p:custDataLst>
            </p:nvPr>
          </p:nvSpPr>
          <p:spPr>
            <a:xfrm>
              <a:off x="1677206" y="2048178"/>
              <a:ext cx="421574" cy="559843"/>
            </a:xfrm>
            <a:custGeom>
              <a:avLst/>
              <a:gdLst>
                <a:gd name="connsiteX0" fmla="*/ 0 w 2222500"/>
                <a:gd name="connsiteY0" fmla="*/ 0 h 906064"/>
                <a:gd name="connsiteX1" fmla="*/ 1946150 w 2222500"/>
                <a:gd name="connsiteY1" fmla="*/ 0 h 906064"/>
                <a:gd name="connsiteX2" fmla="*/ 2222500 w 2222500"/>
                <a:gd name="connsiteY2" fmla="*/ 453032 h 906064"/>
                <a:gd name="connsiteX3" fmla="*/ 1946150 w 2222500"/>
                <a:gd name="connsiteY3" fmla="*/ 906064 h 906064"/>
                <a:gd name="connsiteX4" fmla="*/ 0 w 2222500"/>
                <a:gd name="connsiteY4" fmla="*/ 906064 h 906064"/>
                <a:gd name="connsiteX5" fmla="*/ 0 w 2222500"/>
                <a:gd name="connsiteY5" fmla="*/ 0 h 906064"/>
                <a:gd name="connsiteX0-1" fmla="*/ 2381 w 2224881"/>
                <a:gd name="connsiteY0-2" fmla="*/ 0 h 975120"/>
                <a:gd name="connsiteX1-3" fmla="*/ 1948531 w 2224881"/>
                <a:gd name="connsiteY1-4" fmla="*/ 0 h 975120"/>
                <a:gd name="connsiteX2-5" fmla="*/ 2224881 w 2224881"/>
                <a:gd name="connsiteY2-6" fmla="*/ 453032 h 975120"/>
                <a:gd name="connsiteX3-7" fmla="*/ 1948531 w 2224881"/>
                <a:gd name="connsiteY3-8" fmla="*/ 906064 h 975120"/>
                <a:gd name="connsiteX4-9" fmla="*/ 0 w 2224881"/>
                <a:gd name="connsiteY4-10" fmla="*/ 975120 h 975120"/>
                <a:gd name="connsiteX5-11" fmla="*/ 2381 w 2224881"/>
                <a:gd name="connsiteY5-12" fmla="*/ 0 h 975120"/>
                <a:gd name="connsiteX0-13" fmla="*/ 2381 w 2224881"/>
                <a:gd name="connsiteY0-14" fmla="*/ 0 h 975120"/>
                <a:gd name="connsiteX1-15" fmla="*/ 1948531 w 2224881"/>
                <a:gd name="connsiteY1-16" fmla="*/ 0 h 975120"/>
                <a:gd name="connsiteX2-17" fmla="*/ 2224881 w 2224881"/>
                <a:gd name="connsiteY2-18" fmla="*/ 453032 h 975120"/>
                <a:gd name="connsiteX3-19" fmla="*/ 1948531 w 2224881"/>
                <a:gd name="connsiteY3-20" fmla="*/ 906064 h 975120"/>
                <a:gd name="connsiteX4-21" fmla="*/ 67469 w 2224881"/>
                <a:gd name="connsiteY4-22" fmla="*/ 908447 h 975120"/>
                <a:gd name="connsiteX5-23" fmla="*/ 0 w 2224881"/>
                <a:gd name="connsiteY5-24" fmla="*/ 975120 h 975120"/>
                <a:gd name="connsiteX6" fmla="*/ 2381 w 2224881"/>
                <a:gd name="connsiteY6" fmla="*/ 0 h 975120"/>
                <a:gd name="connsiteX0-25" fmla="*/ 2381 w 2224881"/>
                <a:gd name="connsiteY0-26" fmla="*/ 0 h 975120"/>
                <a:gd name="connsiteX1-27" fmla="*/ 1948531 w 2224881"/>
                <a:gd name="connsiteY1-28" fmla="*/ 0 h 975120"/>
                <a:gd name="connsiteX2-29" fmla="*/ 2224881 w 2224881"/>
                <a:gd name="connsiteY2-30" fmla="*/ 453032 h 975120"/>
                <a:gd name="connsiteX3-31" fmla="*/ 1948531 w 2224881"/>
                <a:gd name="connsiteY3-32" fmla="*/ 906064 h 975120"/>
                <a:gd name="connsiteX4-33" fmla="*/ 67469 w 2224881"/>
                <a:gd name="connsiteY4-34" fmla="*/ 908447 h 975120"/>
                <a:gd name="connsiteX5-35" fmla="*/ 0 w 2224881"/>
                <a:gd name="connsiteY5-36" fmla="*/ 975120 h 975120"/>
                <a:gd name="connsiteX6-37" fmla="*/ 2381 w 2224881"/>
                <a:gd name="connsiteY6-38" fmla="*/ 0 h 975120"/>
                <a:gd name="connsiteX0-39" fmla="*/ 2381 w 2224881"/>
                <a:gd name="connsiteY0-40" fmla="*/ 1191 h 976311"/>
                <a:gd name="connsiteX1-41" fmla="*/ 93663 w 2224881"/>
                <a:gd name="connsiteY1-42" fmla="*/ 0 h 976311"/>
                <a:gd name="connsiteX2-43" fmla="*/ 1948531 w 2224881"/>
                <a:gd name="connsiteY2-44" fmla="*/ 1191 h 976311"/>
                <a:gd name="connsiteX3-45" fmla="*/ 2224881 w 2224881"/>
                <a:gd name="connsiteY3-46" fmla="*/ 454223 h 976311"/>
                <a:gd name="connsiteX4-47" fmla="*/ 1948531 w 2224881"/>
                <a:gd name="connsiteY4-48" fmla="*/ 907255 h 976311"/>
                <a:gd name="connsiteX5-49" fmla="*/ 67469 w 2224881"/>
                <a:gd name="connsiteY5-50" fmla="*/ 909638 h 976311"/>
                <a:gd name="connsiteX6-51" fmla="*/ 0 w 2224881"/>
                <a:gd name="connsiteY6-52" fmla="*/ 976311 h 976311"/>
                <a:gd name="connsiteX7" fmla="*/ 2381 w 2224881"/>
                <a:gd name="connsiteY7" fmla="*/ 1191 h 976311"/>
                <a:gd name="connsiteX0-53" fmla="*/ 45244 w 2224881"/>
                <a:gd name="connsiteY0-54" fmla="*/ 53579 h 976311"/>
                <a:gd name="connsiteX1-55" fmla="*/ 93663 w 2224881"/>
                <a:gd name="connsiteY1-56" fmla="*/ 0 h 976311"/>
                <a:gd name="connsiteX2-57" fmla="*/ 1948531 w 2224881"/>
                <a:gd name="connsiteY2-58" fmla="*/ 1191 h 976311"/>
                <a:gd name="connsiteX3-59" fmla="*/ 2224881 w 2224881"/>
                <a:gd name="connsiteY3-60" fmla="*/ 454223 h 976311"/>
                <a:gd name="connsiteX4-61" fmla="*/ 1948531 w 2224881"/>
                <a:gd name="connsiteY4-62" fmla="*/ 907255 h 976311"/>
                <a:gd name="connsiteX5-63" fmla="*/ 67469 w 2224881"/>
                <a:gd name="connsiteY5-64" fmla="*/ 909638 h 976311"/>
                <a:gd name="connsiteX6-65" fmla="*/ 0 w 2224881"/>
                <a:gd name="connsiteY6-66" fmla="*/ 976311 h 976311"/>
                <a:gd name="connsiteX7-67" fmla="*/ 45244 w 2224881"/>
                <a:gd name="connsiteY7-68" fmla="*/ 53579 h 976311"/>
                <a:gd name="connsiteX0-69" fmla="*/ 45244 w 2224881"/>
                <a:gd name="connsiteY0-70" fmla="*/ 53579 h 976311"/>
                <a:gd name="connsiteX1-71" fmla="*/ 93663 w 2224881"/>
                <a:gd name="connsiteY1-72" fmla="*/ 0 h 976311"/>
                <a:gd name="connsiteX2-73" fmla="*/ 1948531 w 2224881"/>
                <a:gd name="connsiteY2-74" fmla="*/ 1191 h 976311"/>
                <a:gd name="connsiteX3-75" fmla="*/ 2224881 w 2224881"/>
                <a:gd name="connsiteY3-76" fmla="*/ 454223 h 976311"/>
                <a:gd name="connsiteX4-77" fmla="*/ 1948531 w 2224881"/>
                <a:gd name="connsiteY4-78" fmla="*/ 907255 h 976311"/>
                <a:gd name="connsiteX5-79" fmla="*/ 67469 w 2224881"/>
                <a:gd name="connsiteY5-80" fmla="*/ 916781 h 976311"/>
                <a:gd name="connsiteX6-81" fmla="*/ 0 w 2224881"/>
                <a:gd name="connsiteY6-82" fmla="*/ 976311 h 976311"/>
                <a:gd name="connsiteX7-83" fmla="*/ 45244 w 2224881"/>
                <a:gd name="connsiteY7-84" fmla="*/ 53579 h 976311"/>
                <a:gd name="connsiteX0-85" fmla="*/ 45244 w 2224881"/>
                <a:gd name="connsiteY0-86" fmla="*/ 53579 h 976311"/>
                <a:gd name="connsiteX1-87" fmla="*/ 93663 w 2224881"/>
                <a:gd name="connsiteY1-88" fmla="*/ 0 h 976311"/>
                <a:gd name="connsiteX2-89" fmla="*/ 1948531 w 2224881"/>
                <a:gd name="connsiteY2-90" fmla="*/ 1191 h 976311"/>
                <a:gd name="connsiteX3-91" fmla="*/ 2224881 w 2224881"/>
                <a:gd name="connsiteY3-92" fmla="*/ 454223 h 976311"/>
                <a:gd name="connsiteX4-93" fmla="*/ 1948531 w 2224881"/>
                <a:gd name="connsiteY4-94" fmla="*/ 907255 h 976311"/>
                <a:gd name="connsiteX5-95" fmla="*/ 67469 w 2224881"/>
                <a:gd name="connsiteY5-96" fmla="*/ 916781 h 976311"/>
                <a:gd name="connsiteX6-97" fmla="*/ 0 w 2224881"/>
                <a:gd name="connsiteY6-98" fmla="*/ 976311 h 976311"/>
                <a:gd name="connsiteX7-99" fmla="*/ 45244 w 2224881"/>
                <a:gd name="connsiteY7-100" fmla="*/ 53579 h 976311"/>
              </a:gdLst>
              <a:ahLst/>
              <a:cxnLst>
                <a:cxn ang="0">
                  <a:pos x="connsiteX0-85" y="connsiteY0-86"/>
                </a:cxn>
                <a:cxn ang="0">
                  <a:pos x="connsiteX1-87" y="connsiteY1-88"/>
                </a:cxn>
                <a:cxn ang="0">
                  <a:pos x="connsiteX2-89" y="connsiteY2-90"/>
                </a:cxn>
                <a:cxn ang="0">
                  <a:pos x="connsiteX3-91" y="connsiteY3-92"/>
                </a:cxn>
                <a:cxn ang="0">
                  <a:pos x="connsiteX4-93" y="connsiteY4-94"/>
                </a:cxn>
                <a:cxn ang="0">
                  <a:pos x="connsiteX5-95" y="connsiteY5-96"/>
                </a:cxn>
                <a:cxn ang="0">
                  <a:pos x="connsiteX6-97" y="connsiteY6-98"/>
                </a:cxn>
                <a:cxn ang="0">
                  <a:pos x="connsiteX7-99" y="connsiteY7-100"/>
                </a:cxn>
              </a:cxnLst>
              <a:rect l="l" t="t" r="r" b="b"/>
              <a:pathLst>
                <a:path w="2224881" h="976311">
                  <a:moveTo>
                    <a:pt x="45244" y="53579"/>
                  </a:moveTo>
                  <a:lnTo>
                    <a:pt x="93663" y="0"/>
                  </a:lnTo>
                  <a:lnTo>
                    <a:pt x="1948531" y="1191"/>
                  </a:lnTo>
                  <a:lnTo>
                    <a:pt x="2224881" y="454223"/>
                  </a:lnTo>
                  <a:lnTo>
                    <a:pt x="1948531" y="907255"/>
                  </a:lnTo>
                  <a:cubicBezTo>
                    <a:pt x="1319129" y="928687"/>
                    <a:pt x="692108" y="904874"/>
                    <a:pt x="67469" y="916781"/>
                  </a:cubicBezTo>
                  <a:lnTo>
                    <a:pt x="0" y="976311"/>
                  </a:lnTo>
                  <a:cubicBezTo>
                    <a:pt x="794" y="651271"/>
                    <a:pt x="44450" y="378619"/>
                    <a:pt x="45244" y="535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+mj-ea"/>
                  <a:cs typeface="+mj-cs"/>
                </a:rPr>
                <a:t>6</a:t>
              </a:r>
              <a:endPara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49" name="圆角矩形 15"/>
            <p:cNvSpPr/>
            <p:nvPr>
              <p:custDataLst>
                <p:tags r:id="rId34"/>
              </p:custDataLst>
            </p:nvPr>
          </p:nvSpPr>
          <p:spPr>
            <a:xfrm>
              <a:off x="1674724" y="2037727"/>
              <a:ext cx="147970" cy="633106"/>
            </a:xfrm>
            <a:custGeom>
              <a:avLst/>
              <a:gdLst>
                <a:gd name="connsiteX0" fmla="*/ 0 w 233722"/>
                <a:gd name="connsiteY0" fmla="*/ 116861 h 1113601"/>
                <a:gd name="connsiteX1" fmla="*/ 116861 w 233722"/>
                <a:gd name="connsiteY1" fmla="*/ 0 h 1113601"/>
                <a:gd name="connsiteX2" fmla="*/ 116861 w 233722"/>
                <a:gd name="connsiteY2" fmla="*/ 0 h 1113601"/>
                <a:gd name="connsiteX3" fmla="*/ 233722 w 233722"/>
                <a:gd name="connsiteY3" fmla="*/ 116861 h 1113601"/>
                <a:gd name="connsiteX4" fmla="*/ 233722 w 233722"/>
                <a:gd name="connsiteY4" fmla="*/ 996740 h 1113601"/>
                <a:gd name="connsiteX5" fmla="*/ 116861 w 233722"/>
                <a:gd name="connsiteY5" fmla="*/ 1113601 h 1113601"/>
                <a:gd name="connsiteX6" fmla="*/ 116861 w 233722"/>
                <a:gd name="connsiteY6" fmla="*/ 1113601 h 1113601"/>
                <a:gd name="connsiteX7" fmla="*/ 0 w 233722"/>
                <a:gd name="connsiteY7" fmla="*/ 996740 h 1113601"/>
                <a:gd name="connsiteX8" fmla="*/ 0 w 233722"/>
                <a:gd name="connsiteY8" fmla="*/ 116861 h 1113601"/>
                <a:gd name="connsiteX0-1" fmla="*/ 0 w 258046"/>
                <a:gd name="connsiteY0-2" fmla="*/ 116861 h 1113601"/>
                <a:gd name="connsiteX1-3" fmla="*/ 116861 w 258046"/>
                <a:gd name="connsiteY1-4" fmla="*/ 0 h 1113601"/>
                <a:gd name="connsiteX2-5" fmla="*/ 116861 w 258046"/>
                <a:gd name="connsiteY2-6" fmla="*/ 0 h 1113601"/>
                <a:gd name="connsiteX3-7" fmla="*/ 252772 w 258046"/>
                <a:gd name="connsiteY3-8" fmla="*/ 25369 h 1113601"/>
                <a:gd name="connsiteX4-9" fmla="*/ 233722 w 258046"/>
                <a:gd name="connsiteY4-10" fmla="*/ 116861 h 1113601"/>
                <a:gd name="connsiteX5-11" fmla="*/ 233722 w 258046"/>
                <a:gd name="connsiteY5-12" fmla="*/ 996740 h 1113601"/>
                <a:gd name="connsiteX6-13" fmla="*/ 116861 w 258046"/>
                <a:gd name="connsiteY6-14" fmla="*/ 1113601 h 1113601"/>
                <a:gd name="connsiteX7-15" fmla="*/ 116861 w 258046"/>
                <a:gd name="connsiteY7-16" fmla="*/ 1113601 h 1113601"/>
                <a:gd name="connsiteX8-17" fmla="*/ 0 w 258046"/>
                <a:gd name="connsiteY8-18" fmla="*/ 996740 h 1113601"/>
                <a:gd name="connsiteX9" fmla="*/ 0 w 258046"/>
                <a:gd name="connsiteY9" fmla="*/ 116861 h 11136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" y="connsiteY9"/>
                </a:cxn>
              </a:cxnLst>
              <a:rect l="l" t="t" r="r" b="b"/>
              <a:pathLst>
                <a:path w="258046" h="1113601">
                  <a:moveTo>
                    <a:pt x="0" y="116861"/>
                  </a:moveTo>
                  <a:cubicBezTo>
                    <a:pt x="0" y="52320"/>
                    <a:pt x="52320" y="0"/>
                    <a:pt x="116861" y="0"/>
                  </a:cubicBezTo>
                  <a:lnTo>
                    <a:pt x="116861" y="0"/>
                  </a:lnTo>
                  <a:cubicBezTo>
                    <a:pt x="133957" y="7403"/>
                    <a:pt x="233295" y="5892"/>
                    <a:pt x="252772" y="25369"/>
                  </a:cubicBezTo>
                  <a:cubicBezTo>
                    <a:pt x="272249" y="44846"/>
                    <a:pt x="231341" y="-41859"/>
                    <a:pt x="233722" y="116861"/>
                  </a:cubicBezTo>
                  <a:lnTo>
                    <a:pt x="233722" y="996740"/>
                  </a:lnTo>
                  <a:cubicBezTo>
                    <a:pt x="233722" y="1061281"/>
                    <a:pt x="181402" y="1113601"/>
                    <a:pt x="116861" y="1113601"/>
                  </a:cubicBezTo>
                  <a:lnTo>
                    <a:pt x="116861" y="1113601"/>
                  </a:lnTo>
                  <a:cubicBezTo>
                    <a:pt x="52320" y="1113601"/>
                    <a:pt x="0" y="1061281"/>
                    <a:pt x="0" y="996740"/>
                  </a:cubicBezTo>
                  <a:lnTo>
                    <a:pt x="0" y="116861"/>
                  </a:ln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F9F9F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 149"/>
            <p:cNvSpPr/>
            <p:nvPr>
              <p:custDataLst>
                <p:tags r:id="rId35"/>
              </p:custDataLst>
            </p:nvPr>
          </p:nvSpPr>
          <p:spPr>
            <a:xfrm>
              <a:off x="1674724" y="2572517"/>
              <a:ext cx="157236" cy="102412"/>
            </a:xfrm>
            <a:custGeom>
              <a:avLst/>
              <a:gdLst>
                <a:gd name="connsiteX0" fmla="*/ 0 w 234157"/>
                <a:gd name="connsiteY0" fmla="*/ 89297 h 178596"/>
                <a:gd name="connsiteX1" fmla="*/ 0 w 234157"/>
                <a:gd name="connsiteY1" fmla="*/ 89298 h 178596"/>
                <a:gd name="connsiteX2" fmla="*/ 0 w 234157"/>
                <a:gd name="connsiteY2" fmla="*/ 89298 h 178596"/>
                <a:gd name="connsiteX3" fmla="*/ 89298 w 234157"/>
                <a:gd name="connsiteY3" fmla="*/ 0 h 178596"/>
                <a:gd name="connsiteX4" fmla="*/ 234157 w 234157"/>
                <a:gd name="connsiteY4" fmla="*/ 0 h 178596"/>
                <a:gd name="connsiteX5" fmla="*/ 234157 w 234157"/>
                <a:gd name="connsiteY5" fmla="*/ 178596 h 178596"/>
                <a:gd name="connsiteX6" fmla="*/ 89298 w 234157"/>
                <a:gd name="connsiteY6" fmla="*/ 178595 h 178596"/>
                <a:gd name="connsiteX7" fmla="*/ 7018 w 234157"/>
                <a:gd name="connsiteY7" fmla="*/ 124056 h 178596"/>
                <a:gd name="connsiteX8" fmla="*/ 0 w 234157"/>
                <a:gd name="connsiteY8" fmla="*/ 89298 h 178596"/>
                <a:gd name="connsiteX9" fmla="*/ 7018 w 234157"/>
                <a:gd name="connsiteY9" fmla="*/ 54539 h 178596"/>
                <a:gd name="connsiteX10" fmla="*/ 89298 w 234157"/>
                <a:gd name="connsiteY10" fmla="*/ 0 h 17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157" h="178596">
                  <a:moveTo>
                    <a:pt x="0" y="89297"/>
                  </a:moveTo>
                  <a:lnTo>
                    <a:pt x="0" y="89298"/>
                  </a:lnTo>
                  <a:lnTo>
                    <a:pt x="0" y="89298"/>
                  </a:lnTo>
                  <a:close/>
                  <a:moveTo>
                    <a:pt x="89298" y="0"/>
                  </a:moveTo>
                  <a:lnTo>
                    <a:pt x="234157" y="0"/>
                  </a:lnTo>
                  <a:lnTo>
                    <a:pt x="234157" y="178596"/>
                  </a:lnTo>
                  <a:lnTo>
                    <a:pt x="89298" y="178595"/>
                  </a:lnTo>
                  <a:cubicBezTo>
                    <a:pt x="52310" y="178595"/>
                    <a:pt x="20574" y="156106"/>
                    <a:pt x="7018" y="124056"/>
                  </a:cubicBezTo>
                  <a:lnTo>
                    <a:pt x="0" y="89298"/>
                  </a:lnTo>
                  <a:lnTo>
                    <a:pt x="7018" y="54539"/>
                  </a:lnTo>
                  <a:cubicBezTo>
                    <a:pt x="20574" y="22489"/>
                    <a:pt x="52310" y="0"/>
                    <a:pt x="89298" y="0"/>
                  </a:cubicBez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>
              <p:custDataLst>
                <p:tags r:id="rId36"/>
              </p:custDataLst>
            </p:nvPr>
          </p:nvSpPr>
          <p:spPr>
            <a:xfrm>
              <a:off x="2098780" y="1972640"/>
              <a:ext cx="3421243" cy="689565"/>
            </a:xfrm>
            <a:prstGeom prst="rect">
              <a:avLst/>
            </a:prstGeom>
          </p:spPr>
          <p:txBody>
            <a:bodyPr wrap="square" anchor="ctr" anchorCtr="0">
              <a:normAutofit fontScale="92500" lnSpcReduction="20000"/>
            </a:bodyPr>
            <a:lstStyle/>
            <a:p>
              <a:pPr lvl="0"/>
              <a:r>
                <a:rPr lang="zh-CN" altLang="en-US" sz="2400" b="1" dirty="0" smtClean="0">
                  <a:solidFill>
                    <a:schemeClr val="bg1"/>
                  </a:solidFill>
                  <a:latin typeface="+mn-lt"/>
                  <a:ea typeface="微软雅黑" panose="020B0503020204020204" charset="-122"/>
                </a:rPr>
                <a:t>低级程序设计语言与伪代码</a:t>
              </a:r>
              <a:endParaRPr lang="zh-CN" altLang="en-US" sz="2400" b="1" dirty="0">
                <a:solidFill>
                  <a:schemeClr val="bg1"/>
                </a:solidFill>
                <a:latin typeface="+mn-lt"/>
                <a:ea typeface="微软雅黑" panose="020B0503020204020204" charset="-122"/>
              </a:endParaRPr>
            </a:p>
          </p:txBody>
        </p:sp>
      </p:grpSp>
      <p:grpSp>
        <p:nvGrpSpPr>
          <p:cNvPr id="152" name="组合 151"/>
          <p:cNvGrpSpPr/>
          <p:nvPr>
            <p:custDataLst>
              <p:tags r:id="rId37"/>
            </p:custDataLst>
          </p:nvPr>
        </p:nvGrpSpPr>
        <p:grpSpPr>
          <a:xfrm>
            <a:off x="1715617" y="3953319"/>
            <a:ext cx="6559862" cy="500600"/>
            <a:chOff x="1674724" y="1807130"/>
            <a:chExt cx="3870715" cy="833120"/>
          </a:xfrm>
        </p:grpSpPr>
        <p:sp>
          <p:nvSpPr>
            <p:cNvPr id="153" name="圆角矩形 152"/>
            <p:cNvSpPr/>
            <p:nvPr>
              <p:custDataLst>
                <p:tags r:id="rId38"/>
              </p:custDataLst>
            </p:nvPr>
          </p:nvSpPr>
          <p:spPr>
            <a:xfrm>
              <a:off x="1831960" y="1807130"/>
              <a:ext cx="3713479" cy="833120"/>
            </a:xfrm>
            <a:prstGeom prst="roundRect">
              <a:avLst>
                <a:gd name="adj" fmla="val 8286"/>
              </a:avLst>
            </a:prstGeom>
            <a:solidFill>
              <a:srgbClr val="FF00FF"/>
            </a:solidFill>
            <a:ln w="63500">
              <a:solidFill>
                <a:srgbClr val="E8E8E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0" rtlCol="0" anchor="ctr">
              <a:normAutofit lnSpcReduction="10000"/>
            </a:bodyPr>
            <a:lstStyle/>
            <a:p>
              <a:endParaRPr lang="zh-CN" altLang="en-US"/>
            </a:p>
          </p:txBody>
        </p:sp>
        <p:sp>
          <p:nvSpPr>
            <p:cNvPr id="154" name="五边形 13"/>
            <p:cNvSpPr/>
            <p:nvPr>
              <p:custDataLst>
                <p:tags r:id="rId39"/>
              </p:custDataLst>
            </p:nvPr>
          </p:nvSpPr>
          <p:spPr>
            <a:xfrm>
              <a:off x="1677206" y="1978196"/>
              <a:ext cx="416972" cy="559844"/>
            </a:xfrm>
            <a:custGeom>
              <a:avLst/>
              <a:gdLst>
                <a:gd name="connsiteX0" fmla="*/ 0 w 2222500"/>
                <a:gd name="connsiteY0" fmla="*/ 0 h 906064"/>
                <a:gd name="connsiteX1" fmla="*/ 1946150 w 2222500"/>
                <a:gd name="connsiteY1" fmla="*/ 0 h 906064"/>
                <a:gd name="connsiteX2" fmla="*/ 2222500 w 2222500"/>
                <a:gd name="connsiteY2" fmla="*/ 453032 h 906064"/>
                <a:gd name="connsiteX3" fmla="*/ 1946150 w 2222500"/>
                <a:gd name="connsiteY3" fmla="*/ 906064 h 906064"/>
                <a:gd name="connsiteX4" fmla="*/ 0 w 2222500"/>
                <a:gd name="connsiteY4" fmla="*/ 906064 h 906064"/>
                <a:gd name="connsiteX5" fmla="*/ 0 w 2222500"/>
                <a:gd name="connsiteY5" fmla="*/ 0 h 906064"/>
                <a:gd name="connsiteX0-1" fmla="*/ 2381 w 2224881"/>
                <a:gd name="connsiteY0-2" fmla="*/ 0 h 975120"/>
                <a:gd name="connsiteX1-3" fmla="*/ 1948531 w 2224881"/>
                <a:gd name="connsiteY1-4" fmla="*/ 0 h 975120"/>
                <a:gd name="connsiteX2-5" fmla="*/ 2224881 w 2224881"/>
                <a:gd name="connsiteY2-6" fmla="*/ 453032 h 975120"/>
                <a:gd name="connsiteX3-7" fmla="*/ 1948531 w 2224881"/>
                <a:gd name="connsiteY3-8" fmla="*/ 906064 h 975120"/>
                <a:gd name="connsiteX4-9" fmla="*/ 0 w 2224881"/>
                <a:gd name="connsiteY4-10" fmla="*/ 975120 h 975120"/>
                <a:gd name="connsiteX5-11" fmla="*/ 2381 w 2224881"/>
                <a:gd name="connsiteY5-12" fmla="*/ 0 h 975120"/>
                <a:gd name="connsiteX0-13" fmla="*/ 2381 w 2224881"/>
                <a:gd name="connsiteY0-14" fmla="*/ 0 h 975120"/>
                <a:gd name="connsiteX1-15" fmla="*/ 1948531 w 2224881"/>
                <a:gd name="connsiteY1-16" fmla="*/ 0 h 975120"/>
                <a:gd name="connsiteX2-17" fmla="*/ 2224881 w 2224881"/>
                <a:gd name="connsiteY2-18" fmla="*/ 453032 h 975120"/>
                <a:gd name="connsiteX3-19" fmla="*/ 1948531 w 2224881"/>
                <a:gd name="connsiteY3-20" fmla="*/ 906064 h 975120"/>
                <a:gd name="connsiteX4-21" fmla="*/ 67469 w 2224881"/>
                <a:gd name="connsiteY4-22" fmla="*/ 908447 h 975120"/>
                <a:gd name="connsiteX5-23" fmla="*/ 0 w 2224881"/>
                <a:gd name="connsiteY5-24" fmla="*/ 975120 h 975120"/>
                <a:gd name="connsiteX6" fmla="*/ 2381 w 2224881"/>
                <a:gd name="connsiteY6" fmla="*/ 0 h 975120"/>
                <a:gd name="connsiteX0-25" fmla="*/ 2381 w 2224881"/>
                <a:gd name="connsiteY0-26" fmla="*/ 0 h 975120"/>
                <a:gd name="connsiteX1-27" fmla="*/ 1948531 w 2224881"/>
                <a:gd name="connsiteY1-28" fmla="*/ 0 h 975120"/>
                <a:gd name="connsiteX2-29" fmla="*/ 2224881 w 2224881"/>
                <a:gd name="connsiteY2-30" fmla="*/ 453032 h 975120"/>
                <a:gd name="connsiteX3-31" fmla="*/ 1948531 w 2224881"/>
                <a:gd name="connsiteY3-32" fmla="*/ 906064 h 975120"/>
                <a:gd name="connsiteX4-33" fmla="*/ 67469 w 2224881"/>
                <a:gd name="connsiteY4-34" fmla="*/ 908447 h 975120"/>
                <a:gd name="connsiteX5-35" fmla="*/ 0 w 2224881"/>
                <a:gd name="connsiteY5-36" fmla="*/ 975120 h 975120"/>
                <a:gd name="connsiteX6-37" fmla="*/ 2381 w 2224881"/>
                <a:gd name="connsiteY6-38" fmla="*/ 0 h 975120"/>
                <a:gd name="connsiteX0-39" fmla="*/ 2381 w 2224881"/>
                <a:gd name="connsiteY0-40" fmla="*/ 1191 h 976311"/>
                <a:gd name="connsiteX1-41" fmla="*/ 93663 w 2224881"/>
                <a:gd name="connsiteY1-42" fmla="*/ 0 h 976311"/>
                <a:gd name="connsiteX2-43" fmla="*/ 1948531 w 2224881"/>
                <a:gd name="connsiteY2-44" fmla="*/ 1191 h 976311"/>
                <a:gd name="connsiteX3-45" fmla="*/ 2224881 w 2224881"/>
                <a:gd name="connsiteY3-46" fmla="*/ 454223 h 976311"/>
                <a:gd name="connsiteX4-47" fmla="*/ 1948531 w 2224881"/>
                <a:gd name="connsiteY4-48" fmla="*/ 907255 h 976311"/>
                <a:gd name="connsiteX5-49" fmla="*/ 67469 w 2224881"/>
                <a:gd name="connsiteY5-50" fmla="*/ 909638 h 976311"/>
                <a:gd name="connsiteX6-51" fmla="*/ 0 w 2224881"/>
                <a:gd name="connsiteY6-52" fmla="*/ 976311 h 976311"/>
                <a:gd name="connsiteX7" fmla="*/ 2381 w 2224881"/>
                <a:gd name="connsiteY7" fmla="*/ 1191 h 976311"/>
                <a:gd name="connsiteX0-53" fmla="*/ 45244 w 2224881"/>
                <a:gd name="connsiteY0-54" fmla="*/ 53579 h 976311"/>
                <a:gd name="connsiteX1-55" fmla="*/ 93663 w 2224881"/>
                <a:gd name="connsiteY1-56" fmla="*/ 0 h 976311"/>
                <a:gd name="connsiteX2-57" fmla="*/ 1948531 w 2224881"/>
                <a:gd name="connsiteY2-58" fmla="*/ 1191 h 976311"/>
                <a:gd name="connsiteX3-59" fmla="*/ 2224881 w 2224881"/>
                <a:gd name="connsiteY3-60" fmla="*/ 454223 h 976311"/>
                <a:gd name="connsiteX4-61" fmla="*/ 1948531 w 2224881"/>
                <a:gd name="connsiteY4-62" fmla="*/ 907255 h 976311"/>
                <a:gd name="connsiteX5-63" fmla="*/ 67469 w 2224881"/>
                <a:gd name="connsiteY5-64" fmla="*/ 909638 h 976311"/>
                <a:gd name="connsiteX6-65" fmla="*/ 0 w 2224881"/>
                <a:gd name="connsiteY6-66" fmla="*/ 976311 h 976311"/>
                <a:gd name="connsiteX7-67" fmla="*/ 45244 w 2224881"/>
                <a:gd name="connsiteY7-68" fmla="*/ 53579 h 976311"/>
                <a:gd name="connsiteX0-69" fmla="*/ 45244 w 2224881"/>
                <a:gd name="connsiteY0-70" fmla="*/ 53579 h 976311"/>
                <a:gd name="connsiteX1-71" fmla="*/ 93663 w 2224881"/>
                <a:gd name="connsiteY1-72" fmla="*/ 0 h 976311"/>
                <a:gd name="connsiteX2-73" fmla="*/ 1948531 w 2224881"/>
                <a:gd name="connsiteY2-74" fmla="*/ 1191 h 976311"/>
                <a:gd name="connsiteX3-75" fmla="*/ 2224881 w 2224881"/>
                <a:gd name="connsiteY3-76" fmla="*/ 454223 h 976311"/>
                <a:gd name="connsiteX4-77" fmla="*/ 1948531 w 2224881"/>
                <a:gd name="connsiteY4-78" fmla="*/ 907255 h 976311"/>
                <a:gd name="connsiteX5-79" fmla="*/ 67469 w 2224881"/>
                <a:gd name="connsiteY5-80" fmla="*/ 916781 h 976311"/>
                <a:gd name="connsiteX6-81" fmla="*/ 0 w 2224881"/>
                <a:gd name="connsiteY6-82" fmla="*/ 976311 h 976311"/>
                <a:gd name="connsiteX7-83" fmla="*/ 45244 w 2224881"/>
                <a:gd name="connsiteY7-84" fmla="*/ 53579 h 976311"/>
                <a:gd name="connsiteX0-85" fmla="*/ 45244 w 2224881"/>
                <a:gd name="connsiteY0-86" fmla="*/ 53579 h 976311"/>
                <a:gd name="connsiteX1-87" fmla="*/ 93663 w 2224881"/>
                <a:gd name="connsiteY1-88" fmla="*/ 0 h 976311"/>
                <a:gd name="connsiteX2-89" fmla="*/ 1948531 w 2224881"/>
                <a:gd name="connsiteY2-90" fmla="*/ 1191 h 976311"/>
                <a:gd name="connsiteX3-91" fmla="*/ 2224881 w 2224881"/>
                <a:gd name="connsiteY3-92" fmla="*/ 454223 h 976311"/>
                <a:gd name="connsiteX4-93" fmla="*/ 1948531 w 2224881"/>
                <a:gd name="connsiteY4-94" fmla="*/ 907255 h 976311"/>
                <a:gd name="connsiteX5-95" fmla="*/ 67469 w 2224881"/>
                <a:gd name="connsiteY5-96" fmla="*/ 916781 h 976311"/>
                <a:gd name="connsiteX6-97" fmla="*/ 0 w 2224881"/>
                <a:gd name="connsiteY6-98" fmla="*/ 976311 h 976311"/>
                <a:gd name="connsiteX7-99" fmla="*/ 45244 w 2224881"/>
                <a:gd name="connsiteY7-100" fmla="*/ 53579 h 976311"/>
              </a:gdLst>
              <a:ahLst/>
              <a:cxnLst>
                <a:cxn ang="0">
                  <a:pos x="connsiteX0-85" y="connsiteY0-86"/>
                </a:cxn>
                <a:cxn ang="0">
                  <a:pos x="connsiteX1-87" y="connsiteY1-88"/>
                </a:cxn>
                <a:cxn ang="0">
                  <a:pos x="connsiteX2-89" y="connsiteY2-90"/>
                </a:cxn>
                <a:cxn ang="0">
                  <a:pos x="connsiteX3-91" y="connsiteY3-92"/>
                </a:cxn>
                <a:cxn ang="0">
                  <a:pos x="connsiteX4-93" y="connsiteY4-94"/>
                </a:cxn>
                <a:cxn ang="0">
                  <a:pos x="connsiteX5-95" y="connsiteY5-96"/>
                </a:cxn>
                <a:cxn ang="0">
                  <a:pos x="connsiteX6-97" y="connsiteY6-98"/>
                </a:cxn>
                <a:cxn ang="0">
                  <a:pos x="connsiteX7-99" y="connsiteY7-100"/>
                </a:cxn>
              </a:cxnLst>
              <a:rect l="l" t="t" r="r" b="b"/>
              <a:pathLst>
                <a:path w="2224881" h="976311">
                  <a:moveTo>
                    <a:pt x="45244" y="53579"/>
                  </a:moveTo>
                  <a:lnTo>
                    <a:pt x="93663" y="0"/>
                  </a:lnTo>
                  <a:lnTo>
                    <a:pt x="1948531" y="1191"/>
                  </a:lnTo>
                  <a:lnTo>
                    <a:pt x="2224881" y="454223"/>
                  </a:lnTo>
                  <a:lnTo>
                    <a:pt x="1948531" y="907255"/>
                  </a:lnTo>
                  <a:cubicBezTo>
                    <a:pt x="1319129" y="928687"/>
                    <a:pt x="692108" y="904874"/>
                    <a:pt x="67469" y="916781"/>
                  </a:cubicBezTo>
                  <a:lnTo>
                    <a:pt x="0" y="976311"/>
                  </a:lnTo>
                  <a:cubicBezTo>
                    <a:pt x="794" y="651271"/>
                    <a:pt x="44450" y="378619"/>
                    <a:pt x="45244" y="535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+mj-ea"/>
                  <a:cs typeface="+mj-cs"/>
                </a:rPr>
                <a:t>7</a:t>
              </a:r>
              <a:endPara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55" name="圆角矩形 15"/>
            <p:cNvSpPr/>
            <p:nvPr>
              <p:custDataLst>
                <p:tags r:id="rId40"/>
              </p:custDataLst>
            </p:nvPr>
          </p:nvSpPr>
          <p:spPr>
            <a:xfrm>
              <a:off x="1674724" y="1967746"/>
              <a:ext cx="147970" cy="633106"/>
            </a:xfrm>
            <a:custGeom>
              <a:avLst/>
              <a:gdLst>
                <a:gd name="connsiteX0" fmla="*/ 0 w 233722"/>
                <a:gd name="connsiteY0" fmla="*/ 116861 h 1113601"/>
                <a:gd name="connsiteX1" fmla="*/ 116861 w 233722"/>
                <a:gd name="connsiteY1" fmla="*/ 0 h 1113601"/>
                <a:gd name="connsiteX2" fmla="*/ 116861 w 233722"/>
                <a:gd name="connsiteY2" fmla="*/ 0 h 1113601"/>
                <a:gd name="connsiteX3" fmla="*/ 233722 w 233722"/>
                <a:gd name="connsiteY3" fmla="*/ 116861 h 1113601"/>
                <a:gd name="connsiteX4" fmla="*/ 233722 w 233722"/>
                <a:gd name="connsiteY4" fmla="*/ 996740 h 1113601"/>
                <a:gd name="connsiteX5" fmla="*/ 116861 w 233722"/>
                <a:gd name="connsiteY5" fmla="*/ 1113601 h 1113601"/>
                <a:gd name="connsiteX6" fmla="*/ 116861 w 233722"/>
                <a:gd name="connsiteY6" fmla="*/ 1113601 h 1113601"/>
                <a:gd name="connsiteX7" fmla="*/ 0 w 233722"/>
                <a:gd name="connsiteY7" fmla="*/ 996740 h 1113601"/>
                <a:gd name="connsiteX8" fmla="*/ 0 w 233722"/>
                <a:gd name="connsiteY8" fmla="*/ 116861 h 1113601"/>
                <a:gd name="connsiteX0-1" fmla="*/ 0 w 258046"/>
                <a:gd name="connsiteY0-2" fmla="*/ 116861 h 1113601"/>
                <a:gd name="connsiteX1-3" fmla="*/ 116861 w 258046"/>
                <a:gd name="connsiteY1-4" fmla="*/ 0 h 1113601"/>
                <a:gd name="connsiteX2-5" fmla="*/ 116861 w 258046"/>
                <a:gd name="connsiteY2-6" fmla="*/ 0 h 1113601"/>
                <a:gd name="connsiteX3-7" fmla="*/ 252772 w 258046"/>
                <a:gd name="connsiteY3-8" fmla="*/ 25369 h 1113601"/>
                <a:gd name="connsiteX4-9" fmla="*/ 233722 w 258046"/>
                <a:gd name="connsiteY4-10" fmla="*/ 116861 h 1113601"/>
                <a:gd name="connsiteX5-11" fmla="*/ 233722 w 258046"/>
                <a:gd name="connsiteY5-12" fmla="*/ 996740 h 1113601"/>
                <a:gd name="connsiteX6-13" fmla="*/ 116861 w 258046"/>
                <a:gd name="connsiteY6-14" fmla="*/ 1113601 h 1113601"/>
                <a:gd name="connsiteX7-15" fmla="*/ 116861 w 258046"/>
                <a:gd name="connsiteY7-16" fmla="*/ 1113601 h 1113601"/>
                <a:gd name="connsiteX8-17" fmla="*/ 0 w 258046"/>
                <a:gd name="connsiteY8-18" fmla="*/ 996740 h 1113601"/>
                <a:gd name="connsiteX9" fmla="*/ 0 w 258046"/>
                <a:gd name="connsiteY9" fmla="*/ 116861 h 11136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" y="connsiteY9"/>
                </a:cxn>
              </a:cxnLst>
              <a:rect l="l" t="t" r="r" b="b"/>
              <a:pathLst>
                <a:path w="258046" h="1113601">
                  <a:moveTo>
                    <a:pt x="0" y="116861"/>
                  </a:moveTo>
                  <a:cubicBezTo>
                    <a:pt x="0" y="52320"/>
                    <a:pt x="52320" y="0"/>
                    <a:pt x="116861" y="0"/>
                  </a:cubicBezTo>
                  <a:lnTo>
                    <a:pt x="116861" y="0"/>
                  </a:lnTo>
                  <a:cubicBezTo>
                    <a:pt x="133957" y="7403"/>
                    <a:pt x="233295" y="5892"/>
                    <a:pt x="252772" y="25369"/>
                  </a:cubicBezTo>
                  <a:cubicBezTo>
                    <a:pt x="272249" y="44846"/>
                    <a:pt x="231341" y="-41859"/>
                    <a:pt x="233722" y="116861"/>
                  </a:cubicBezTo>
                  <a:lnTo>
                    <a:pt x="233722" y="996740"/>
                  </a:lnTo>
                  <a:cubicBezTo>
                    <a:pt x="233722" y="1061281"/>
                    <a:pt x="181402" y="1113601"/>
                    <a:pt x="116861" y="1113601"/>
                  </a:cubicBezTo>
                  <a:lnTo>
                    <a:pt x="116861" y="1113601"/>
                  </a:lnTo>
                  <a:cubicBezTo>
                    <a:pt x="52320" y="1113601"/>
                    <a:pt x="0" y="1061281"/>
                    <a:pt x="0" y="996740"/>
                  </a:cubicBezTo>
                  <a:lnTo>
                    <a:pt x="0" y="116861"/>
                  </a:ln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F9F9F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 155"/>
            <p:cNvSpPr/>
            <p:nvPr>
              <p:custDataLst>
                <p:tags r:id="rId41"/>
              </p:custDataLst>
            </p:nvPr>
          </p:nvSpPr>
          <p:spPr>
            <a:xfrm>
              <a:off x="1674724" y="2452575"/>
              <a:ext cx="157236" cy="102413"/>
            </a:xfrm>
            <a:custGeom>
              <a:avLst/>
              <a:gdLst>
                <a:gd name="connsiteX0" fmla="*/ 0 w 234157"/>
                <a:gd name="connsiteY0" fmla="*/ 89297 h 178596"/>
                <a:gd name="connsiteX1" fmla="*/ 0 w 234157"/>
                <a:gd name="connsiteY1" fmla="*/ 89298 h 178596"/>
                <a:gd name="connsiteX2" fmla="*/ 0 w 234157"/>
                <a:gd name="connsiteY2" fmla="*/ 89298 h 178596"/>
                <a:gd name="connsiteX3" fmla="*/ 89298 w 234157"/>
                <a:gd name="connsiteY3" fmla="*/ 0 h 178596"/>
                <a:gd name="connsiteX4" fmla="*/ 234157 w 234157"/>
                <a:gd name="connsiteY4" fmla="*/ 0 h 178596"/>
                <a:gd name="connsiteX5" fmla="*/ 234157 w 234157"/>
                <a:gd name="connsiteY5" fmla="*/ 178596 h 178596"/>
                <a:gd name="connsiteX6" fmla="*/ 89298 w 234157"/>
                <a:gd name="connsiteY6" fmla="*/ 178595 h 178596"/>
                <a:gd name="connsiteX7" fmla="*/ 7018 w 234157"/>
                <a:gd name="connsiteY7" fmla="*/ 124056 h 178596"/>
                <a:gd name="connsiteX8" fmla="*/ 0 w 234157"/>
                <a:gd name="connsiteY8" fmla="*/ 89298 h 178596"/>
                <a:gd name="connsiteX9" fmla="*/ 7018 w 234157"/>
                <a:gd name="connsiteY9" fmla="*/ 54539 h 178596"/>
                <a:gd name="connsiteX10" fmla="*/ 89298 w 234157"/>
                <a:gd name="connsiteY10" fmla="*/ 0 h 17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157" h="178596">
                  <a:moveTo>
                    <a:pt x="0" y="89297"/>
                  </a:moveTo>
                  <a:lnTo>
                    <a:pt x="0" y="89298"/>
                  </a:lnTo>
                  <a:lnTo>
                    <a:pt x="0" y="89298"/>
                  </a:lnTo>
                  <a:close/>
                  <a:moveTo>
                    <a:pt x="89298" y="0"/>
                  </a:moveTo>
                  <a:lnTo>
                    <a:pt x="234157" y="0"/>
                  </a:lnTo>
                  <a:lnTo>
                    <a:pt x="234157" y="178596"/>
                  </a:lnTo>
                  <a:lnTo>
                    <a:pt x="89298" y="178595"/>
                  </a:lnTo>
                  <a:cubicBezTo>
                    <a:pt x="52310" y="178595"/>
                    <a:pt x="20574" y="156106"/>
                    <a:pt x="7018" y="124056"/>
                  </a:cubicBezTo>
                  <a:lnTo>
                    <a:pt x="0" y="89298"/>
                  </a:lnTo>
                  <a:lnTo>
                    <a:pt x="7018" y="54539"/>
                  </a:lnTo>
                  <a:cubicBezTo>
                    <a:pt x="20574" y="22489"/>
                    <a:pt x="52310" y="0"/>
                    <a:pt x="89298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>
              <p:custDataLst>
                <p:tags r:id="rId42"/>
              </p:custDataLst>
            </p:nvPr>
          </p:nvSpPr>
          <p:spPr>
            <a:xfrm>
              <a:off x="2094179" y="1909987"/>
              <a:ext cx="3425845" cy="689565"/>
            </a:xfrm>
            <a:prstGeom prst="rect">
              <a:avLst/>
            </a:prstGeom>
          </p:spPr>
          <p:txBody>
            <a:bodyPr wrap="square" anchor="ctr" anchorCtr="0">
              <a:normAutofit fontScale="92500" lnSpcReduction="10000"/>
            </a:bodyPr>
            <a:lstStyle/>
            <a:p>
              <a:pPr lvl="0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问题求解与算法设计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8" name="组合 157"/>
          <p:cNvGrpSpPr/>
          <p:nvPr>
            <p:custDataLst>
              <p:tags r:id="rId43"/>
            </p:custDataLst>
          </p:nvPr>
        </p:nvGrpSpPr>
        <p:grpSpPr>
          <a:xfrm>
            <a:off x="1715150" y="4615348"/>
            <a:ext cx="6555655" cy="452560"/>
            <a:chOff x="1674724" y="1896430"/>
            <a:chExt cx="3890186" cy="833121"/>
          </a:xfrm>
        </p:grpSpPr>
        <p:sp>
          <p:nvSpPr>
            <p:cNvPr id="159" name="圆角矩形 158"/>
            <p:cNvSpPr/>
            <p:nvPr>
              <p:custDataLst>
                <p:tags r:id="rId44"/>
              </p:custDataLst>
            </p:nvPr>
          </p:nvSpPr>
          <p:spPr>
            <a:xfrm>
              <a:off x="1851431" y="1896430"/>
              <a:ext cx="3713479" cy="833121"/>
            </a:xfrm>
            <a:prstGeom prst="roundRect">
              <a:avLst>
                <a:gd name="adj" fmla="val 8286"/>
              </a:avLst>
            </a:prstGeom>
            <a:solidFill>
              <a:srgbClr val="FF5050"/>
            </a:solidFill>
            <a:ln w="63500">
              <a:solidFill>
                <a:srgbClr val="E8E8E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0" rtlCol="0" anchor="ctr">
              <a:normAutofit fontScale="92500" lnSpcReduction="20000"/>
            </a:bodyPr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五边形 13"/>
            <p:cNvSpPr/>
            <p:nvPr>
              <p:custDataLst>
                <p:tags r:id="rId45"/>
              </p:custDataLst>
            </p:nvPr>
          </p:nvSpPr>
          <p:spPr>
            <a:xfrm>
              <a:off x="1677206" y="2048178"/>
              <a:ext cx="416857" cy="559843"/>
            </a:xfrm>
            <a:custGeom>
              <a:avLst/>
              <a:gdLst>
                <a:gd name="connsiteX0" fmla="*/ 0 w 2222500"/>
                <a:gd name="connsiteY0" fmla="*/ 0 h 906064"/>
                <a:gd name="connsiteX1" fmla="*/ 1946150 w 2222500"/>
                <a:gd name="connsiteY1" fmla="*/ 0 h 906064"/>
                <a:gd name="connsiteX2" fmla="*/ 2222500 w 2222500"/>
                <a:gd name="connsiteY2" fmla="*/ 453032 h 906064"/>
                <a:gd name="connsiteX3" fmla="*/ 1946150 w 2222500"/>
                <a:gd name="connsiteY3" fmla="*/ 906064 h 906064"/>
                <a:gd name="connsiteX4" fmla="*/ 0 w 2222500"/>
                <a:gd name="connsiteY4" fmla="*/ 906064 h 906064"/>
                <a:gd name="connsiteX5" fmla="*/ 0 w 2222500"/>
                <a:gd name="connsiteY5" fmla="*/ 0 h 906064"/>
                <a:gd name="connsiteX0-1" fmla="*/ 2381 w 2224881"/>
                <a:gd name="connsiteY0-2" fmla="*/ 0 h 975120"/>
                <a:gd name="connsiteX1-3" fmla="*/ 1948531 w 2224881"/>
                <a:gd name="connsiteY1-4" fmla="*/ 0 h 975120"/>
                <a:gd name="connsiteX2-5" fmla="*/ 2224881 w 2224881"/>
                <a:gd name="connsiteY2-6" fmla="*/ 453032 h 975120"/>
                <a:gd name="connsiteX3-7" fmla="*/ 1948531 w 2224881"/>
                <a:gd name="connsiteY3-8" fmla="*/ 906064 h 975120"/>
                <a:gd name="connsiteX4-9" fmla="*/ 0 w 2224881"/>
                <a:gd name="connsiteY4-10" fmla="*/ 975120 h 975120"/>
                <a:gd name="connsiteX5-11" fmla="*/ 2381 w 2224881"/>
                <a:gd name="connsiteY5-12" fmla="*/ 0 h 975120"/>
                <a:gd name="connsiteX0-13" fmla="*/ 2381 w 2224881"/>
                <a:gd name="connsiteY0-14" fmla="*/ 0 h 975120"/>
                <a:gd name="connsiteX1-15" fmla="*/ 1948531 w 2224881"/>
                <a:gd name="connsiteY1-16" fmla="*/ 0 h 975120"/>
                <a:gd name="connsiteX2-17" fmla="*/ 2224881 w 2224881"/>
                <a:gd name="connsiteY2-18" fmla="*/ 453032 h 975120"/>
                <a:gd name="connsiteX3-19" fmla="*/ 1948531 w 2224881"/>
                <a:gd name="connsiteY3-20" fmla="*/ 906064 h 975120"/>
                <a:gd name="connsiteX4-21" fmla="*/ 67469 w 2224881"/>
                <a:gd name="connsiteY4-22" fmla="*/ 908447 h 975120"/>
                <a:gd name="connsiteX5-23" fmla="*/ 0 w 2224881"/>
                <a:gd name="connsiteY5-24" fmla="*/ 975120 h 975120"/>
                <a:gd name="connsiteX6" fmla="*/ 2381 w 2224881"/>
                <a:gd name="connsiteY6" fmla="*/ 0 h 975120"/>
                <a:gd name="connsiteX0-25" fmla="*/ 2381 w 2224881"/>
                <a:gd name="connsiteY0-26" fmla="*/ 0 h 975120"/>
                <a:gd name="connsiteX1-27" fmla="*/ 1948531 w 2224881"/>
                <a:gd name="connsiteY1-28" fmla="*/ 0 h 975120"/>
                <a:gd name="connsiteX2-29" fmla="*/ 2224881 w 2224881"/>
                <a:gd name="connsiteY2-30" fmla="*/ 453032 h 975120"/>
                <a:gd name="connsiteX3-31" fmla="*/ 1948531 w 2224881"/>
                <a:gd name="connsiteY3-32" fmla="*/ 906064 h 975120"/>
                <a:gd name="connsiteX4-33" fmla="*/ 67469 w 2224881"/>
                <a:gd name="connsiteY4-34" fmla="*/ 908447 h 975120"/>
                <a:gd name="connsiteX5-35" fmla="*/ 0 w 2224881"/>
                <a:gd name="connsiteY5-36" fmla="*/ 975120 h 975120"/>
                <a:gd name="connsiteX6-37" fmla="*/ 2381 w 2224881"/>
                <a:gd name="connsiteY6-38" fmla="*/ 0 h 975120"/>
                <a:gd name="connsiteX0-39" fmla="*/ 2381 w 2224881"/>
                <a:gd name="connsiteY0-40" fmla="*/ 1191 h 976311"/>
                <a:gd name="connsiteX1-41" fmla="*/ 93663 w 2224881"/>
                <a:gd name="connsiteY1-42" fmla="*/ 0 h 976311"/>
                <a:gd name="connsiteX2-43" fmla="*/ 1948531 w 2224881"/>
                <a:gd name="connsiteY2-44" fmla="*/ 1191 h 976311"/>
                <a:gd name="connsiteX3-45" fmla="*/ 2224881 w 2224881"/>
                <a:gd name="connsiteY3-46" fmla="*/ 454223 h 976311"/>
                <a:gd name="connsiteX4-47" fmla="*/ 1948531 w 2224881"/>
                <a:gd name="connsiteY4-48" fmla="*/ 907255 h 976311"/>
                <a:gd name="connsiteX5-49" fmla="*/ 67469 w 2224881"/>
                <a:gd name="connsiteY5-50" fmla="*/ 909638 h 976311"/>
                <a:gd name="connsiteX6-51" fmla="*/ 0 w 2224881"/>
                <a:gd name="connsiteY6-52" fmla="*/ 976311 h 976311"/>
                <a:gd name="connsiteX7" fmla="*/ 2381 w 2224881"/>
                <a:gd name="connsiteY7" fmla="*/ 1191 h 976311"/>
                <a:gd name="connsiteX0-53" fmla="*/ 45244 w 2224881"/>
                <a:gd name="connsiteY0-54" fmla="*/ 53579 h 976311"/>
                <a:gd name="connsiteX1-55" fmla="*/ 93663 w 2224881"/>
                <a:gd name="connsiteY1-56" fmla="*/ 0 h 976311"/>
                <a:gd name="connsiteX2-57" fmla="*/ 1948531 w 2224881"/>
                <a:gd name="connsiteY2-58" fmla="*/ 1191 h 976311"/>
                <a:gd name="connsiteX3-59" fmla="*/ 2224881 w 2224881"/>
                <a:gd name="connsiteY3-60" fmla="*/ 454223 h 976311"/>
                <a:gd name="connsiteX4-61" fmla="*/ 1948531 w 2224881"/>
                <a:gd name="connsiteY4-62" fmla="*/ 907255 h 976311"/>
                <a:gd name="connsiteX5-63" fmla="*/ 67469 w 2224881"/>
                <a:gd name="connsiteY5-64" fmla="*/ 909638 h 976311"/>
                <a:gd name="connsiteX6-65" fmla="*/ 0 w 2224881"/>
                <a:gd name="connsiteY6-66" fmla="*/ 976311 h 976311"/>
                <a:gd name="connsiteX7-67" fmla="*/ 45244 w 2224881"/>
                <a:gd name="connsiteY7-68" fmla="*/ 53579 h 976311"/>
                <a:gd name="connsiteX0-69" fmla="*/ 45244 w 2224881"/>
                <a:gd name="connsiteY0-70" fmla="*/ 53579 h 976311"/>
                <a:gd name="connsiteX1-71" fmla="*/ 93663 w 2224881"/>
                <a:gd name="connsiteY1-72" fmla="*/ 0 h 976311"/>
                <a:gd name="connsiteX2-73" fmla="*/ 1948531 w 2224881"/>
                <a:gd name="connsiteY2-74" fmla="*/ 1191 h 976311"/>
                <a:gd name="connsiteX3-75" fmla="*/ 2224881 w 2224881"/>
                <a:gd name="connsiteY3-76" fmla="*/ 454223 h 976311"/>
                <a:gd name="connsiteX4-77" fmla="*/ 1948531 w 2224881"/>
                <a:gd name="connsiteY4-78" fmla="*/ 907255 h 976311"/>
                <a:gd name="connsiteX5-79" fmla="*/ 67469 w 2224881"/>
                <a:gd name="connsiteY5-80" fmla="*/ 916781 h 976311"/>
                <a:gd name="connsiteX6-81" fmla="*/ 0 w 2224881"/>
                <a:gd name="connsiteY6-82" fmla="*/ 976311 h 976311"/>
                <a:gd name="connsiteX7-83" fmla="*/ 45244 w 2224881"/>
                <a:gd name="connsiteY7-84" fmla="*/ 53579 h 976311"/>
                <a:gd name="connsiteX0-85" fmla="*/ 45244 w 2224881"/>
                <a:gd name="connsiteY0-86" fmla="*/ 53579 h 976311"/>
                <a:gd name="connsiteX1-87" fmla="*/ 93663 w 2224881"/>
                <a:gd name="connsiteY1-88" fmla="*/ 0 h 976311"/>
                <a:gd name="connsiteX2-89" fmla="*/ 1948531 w 2224881"/>
                <a:gd name="connsiteY2-90" fmla="*/ 1191 h 976311"/>
                <a:gd name="connsiteX3-91" fmla="*/ 2224881 w 2224881"/>
                <a:gd name="connsiteY3-92" fmla="*/ 454223 h 976311"/>
                <a:gd name="connsiteX4-93" fmla="*/ 1948531 w 2224881"/>
                <a:gd name="connsiteY4-94" fmla="*/ 907255 h 976311"/>
                <a:gd name="connsiteX5-95" fmla="*/ 67469 w 2224881"/>
                <a:gd name="connsiteY5-96" fmla="*/ 916781 h 976311"/>
                <a:gd name="connsiteX6-97" fmla="*/ 0 w 2224881"/>
                <a:gd name="connsiteY6-98" fmla="*/ 976311 h 976311"/>
                <a:gd name="connsiteX7-99" fmla="*/ 45244 w 2224881"/>
                <a:gd name="connsiteY7-100" fmla="*/ 53579 h 976311"/>
              </a:gdLst>
              <a:ahLst/>
              <a:cxnLst>
                <a:cxn ang="0">
                  <a:pos x="connsiteX0-85" y="connsiteY0-86"/>
                </a:cxn>
                <a:cxn ang="0">
                  <a:pos x="connsiteX1-87" y="connsiteY1-88"/>
                </a:cxn>
                <a:cxn ang="0">
                  <a:pos x="connsiteX2-89" y="connsiteY2-90"/>
                </a:cxn>
                <a:cxn ang="0">
                  <a:pos x="connsiteX3-91" y="connsiteY3-92"/>
                </a:cxn>
                <a:cxn ang="0">
                  <a:pos x="connsiteX4-93" y="connsiteY4-94"/>
                </a:cxn>
                <a:cxn ang="0">
                  <a:pos x="connsiteX5-95" y="connsiteY5-96"/>
                </a:cxn>
                <a:cxn ang="0">
                  <a:pos x="connsiteX6-97" y="connsiteY6-98"/>
                </a:cxn>
                <a:cxn ang="0">
                  <a:pos x="connsiteX7-99" y="connsiteY7-100"/>
                </a:cxn>
              </a:cxnLst>
              <a:rect l="l" t="t" r="r" b="b"/>
              <a:pathLst>
                <a:path w="2224881" h="976311">
                  <a:moveTo>
                    <a:pt x="45244" y="53579"/>
                  </a:moveTo>
                  <a:lnTo>
                    <a:pt x="93663" y="0"/>
                  </a:lnTo>
                  <a:lnTo>
                    <a:pt x="1948531" y="1191"/>
                  </a:lnTo>
                  <a:lnTo>
                    <a:pt x="2224881" y="454223"/>
                  </a:lnTo>
                  <a:lnTo>
                    <a:pt x="1948531" y="907255"/>
                  </a:lnTo>
                  <a:cubicBezTo>
                    <a:pt x="1319129" y="928687"/>
                    <a:pt x="692108" y="904874"/>
                    <a:pt x="67469" y="916781"/>
                  </a:cubicBezTo>
                  <a:lnTo>
                    <a:pt x="0" y="976311"/>
                  </a:lnTo>
                  <a:cubicBezTo>
                    <a:pt x="794" y="651271"/>
                    <a:pt x="44450" y="378619"/>
                    <a:pt x="45244" y="535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8</a:t>
              </a:r>
              <a:endPara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161" name="圆角矩形 15"/>
            <p:cNvSpPr/>
            <p:nvPr>
              <p:custDataLst>
                <p:tags r:id="rId46"/>
              </p:custDataLst>
            </p:nvPr>
          </p:nvSpPr>
          <p:spPr>
            <a:xfrm>
              <a:off x="1674724" y="2037727"/>
              <a:ext cx="147970" cy="633106"/>
            </a:xfrm>
            <a:custGeom>
              <a:avLst/>
              <a:gdLst>
                <a:gd name="connsiteX0" fmla="*/ 0 w 233722"/>
                <a:gd name="connsiteY0" fmla="*/ 116861 h 1113601"/>
                <a:gd name="connsiteX1" fmla="*/ 116861 w 233722"/>
                <a:gd name="connsiteY1" fmla="*/ 0 h 1113601"/>
                <a:gd name="connsiteX2" fmla="*/ 116861 w 233722"/>
                <a:gd name="connsiteY2" fmla="*/ 0 h 1113601"/>
                <a:gd name="connsiteX3" fmla="*/ 233722 w 233722"/>
                <a:gd name="connsiteY3" fmla="*/ 116861 h 1113601"/>
                <a:gd name="connsiteX4" fmla="*/ 233722 w 233722"/>
                <a:gd name="connsiteY4" fmla="*/ 996740 h 1113601"/>
                <a:gd name="connsiteX5" fmla="*/ 116861 w 233722"/>
                <a:gd name="connsiteY5" fmla="*/ 1113601 h 1113601"/>
                <a:gd name="connsiteX6" fmla="*/ 116861 w 233722"/>
                <a:gd name="connsiteY6" fmla="*/ 1113601 h 1113601"/>
                <a:gd name="connsiteX7" fmla="*/ 0 w 233722"/>
                <a:gd name="connsiteY7" fmla="*/ 996740 h 1113601"/>
                <a:gd name="connsiteX8" fmla="*/ 0 w 233722"/>
                <a:gd name="connsiteY8" fmla="*/ 116861 h 1113601"/>
                <a:gd name="connsiteX0-1" fmla="*/ 0 w 258046"/>
                <a:gd name="connsiteY0-2" fmla="*/ 116861 h 1113601"/>
                <a:gd name="connsiteX1-3" fmla="*/ 116861 w 258046"/>
                <a:gd name="connsiteY1-4" fmla="*/ 0 h 1113601"/>
                <a:gd name="connsiteX2-5" fmla="*/ 116861 w 258046"/>
                <a:gd name="connsiteY2-6" fmla="*/ 0 h 1113601"/>
                <a:gd name="connsiteX3-7" fmla="*/ 252772 w 258046"/>
                <a:gd name="connsiteY3-8" fmla="*/ 25369 h 1113601"/>
                <a:gd name="connsiteX4-9" fmla="*/ 233722 w 258046"/>
                <a:gd name="connsiteY4-10" fmla="*/ 116861 h 1113601"/>
                <a:gd name="connsiteX5-11" fmla="*/ 233722 w 258046"/>
                <a:gd name="connsiteY5-12" fmla="*/ 996740 h 1113601"/>
                <a:gd name="connsiteX6-13" fmla="*/ 116861 w 258046"/>
                <a:gd name="connsiteY6-14" fmla="*/ 1113601 h 1113601"/>
                <a:gd name="connsiteX7-15" fmla="*/ 116861 w 258046"/>
                <a:gd name="connsiteY7-16" fmla="*/ 1113601 h 1113601"/>
                <a:gd name="connsiteX8-17" fmla="*/ 0 w 258046"/>
                <a:gd name="connsiteY8-18" fmla="*/ 996740 h 1113601"/>
                <a:gd name="connsiteX9" fmla="*/ 0 w 258046"/>
                <a:gd name="connsiteY9" fmla="*/ 116861 h 11136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" y="connsiteY9"/>
                </a:cxn>
              </a:cxnLst>
              <a:rect l="l" t="t" r="r" b="b"/>
              <a:pathLst>
                <a:path w="258046" h="1113601">
                  <a:moveTo>
                    <a:pt x="0" y="116861"/>
                  </a:moveTo>
                  <a:cubicBezTo>
                    <a:pt x="0" y="52320"/>
                    <a:pt x="52320" y="0"/>
                    <a:pt x="116861" y="0"/>
                  </a:cubicBezTo>
                  <a:lnTo>
                    <a:pt x="116861" y="0"/>
                  </a:lnTo>
                  <a:cubicBezTo>
                    <a:pt x="133957" y="7403"/>
                    <a:pt x="233295" y="5892"/>
                    <a:pt x="252772" y="25369"/>
                  </a:cubicBezTo>
                  <a:cubicBezTo>
                    <a:pt x="272249" y="44846"/>
                    <a:pt x="231341" y="-41859"/>
                    <a:pt x="233722" y="116861"/>
                  </a:cubicBezTo>
                  <a:lnTo>
                    <a:pt x="233722" y="996740"/>
                  </a:lnTo>
                  <a:cubicBezTo>
                    <a:pt x="233722" y="1061281"/>
                    <a:pt x="181402" y="1113601"/>
                    <a:pt x="116861" y="1113601"/>
                  </a:cubicBezTo>
                  <a:lnTo>
                    <a:pt x="116861" y="1113601"/>
                  </a:lnTo>
                  <a:cubicBezTo>
                    <a:pt x="52320" y="1113601"/>
                    <a:pt x="0" y="1061281"/>
                    <a:pt x="0" y="996740"/>
                  </a:cubicBezTo>
                  <a:lnTo>
                    <a:pt x="0" y="116861"/>
                  </a:ln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F9F9F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任意多边形 161"/>
            <p:cNvSpPr/>
            <p:nvPr>
              <p:custDataLst>
                <p:tags r:id="rId47"/>
              </p:custDataLst>
            </p:nvPr>
          </p:nvSpPr>
          <p:spPr>
            <a:xfrm>
              <a:off x="1674724" y="2572517"/>
              <a:ext cx="157236" cy="102412"/>
            </a:xfrm>
            <a:custGeom>
              <a:avLst/>
              <a:gdLst>
                <a:gd name="connsiteX0" fmla="*/ 0 w 234157"/>
                <a:gd name="connsiteY0" fmla="*/ 89297 h 178596"/>
                <a:gd name="connsiteX1" fmla="*/ 0 w 234157"/>
                <a:gd name="connsiteY1" fmla="*/ 89298 h 178596"/>
                <a:gd name="connsiteX2" fmla="*/ 0 w 234157"/>
                <a:gd name="connsiteY2" fmla="*/ 89298 h 178596"/>
                <a:gd name="connsiteX3" fmla="*/ 89298 w 234157"/>
                <a:gd name="connsiteY3" fmla="*/ 0 h 178596"/>
                <a:gd name="connsiteX4" fmla="*/ 234157 w 234157"/>
                <a:gd name="connsiteY4" fmla="*/ 0 h 178596"/>
                <a:gd name="connsiteX5" fmla="*/ 234157 w 234157"/>
                <a:gd name="connsiteY5" fmla="*/ 178596 h 178596"/>
                <a:gd name="connsiteX6" fmla="*/ 89298 w 234157"/>
                <a:gd name="connsiteY6" fmla="*/ 178595 h 178596"/>
                <a:gd name="connsiteX7" fmla="*/ 7018 w 234157"/>
                <a:gd name="connsiteY7" fmla="*/ 124056 h 178596"/>
                <a:gd name="connsiteX8" fmla="*/ 0 w 234157"/>
                <a:gd name="connsiteY8" fmla="*/ 89298 h 178596"/>
                <a:gd name="connsiteX9" fmla="*/ 7018 w 234157"/>
                <a:gd name="connsiteY9" fmla="*/ 54539 h 178596"/>
                <a:gd name="connsiteX10" fmla="*/ 89298 w 234157"/>
                <a:gd name="connsiteY10" fmla="*/ 0 h 17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157" h="178596">
                  <a:moveTo>
                    <a:pt x="0" y="89297"/>
                  </a:moveTo>
                  <a:lnTo>
                    <a:pt x="0" y="89298"/>
                  </a:lnTo>
                  <a:lnTo>
                    <a:pt x="0" y="89298"/>
                  </a:lnTo>
                  <a:close/>
                  <a:moveTo>
                    <a:pt x="89298" y="0"/>
                  </a:moveTo>
                  <a:lnTo>
                    <a:pt x="234157" y="0"/>
                  </a:lnTo>
                  <a:lnTo>
                    <a:pt x="234157" y="178596"/>
                  </a:lnTo>
                  <a:lnTo>
                    <a:pt x="89298" y="178595"/>
                  </a:lnTo>
                  <a:cubicBezTo>
                    <a:pt x="52310" y="178595"/>
                    <a:pt x="20574" y="156106"/>
                    <a:pt x="7018" y="124056"/>
                  </a:cubicBezTo>
                  <a:lnTo>
                    <a:pt x="0" y="89298"/>
                  </a:lnTo>
                  <a:lnTo>
                    <a:pt x="7018" y="54539"/>
                  </a:lnTo>
                  <a:cubicBezTo>
                    <a:pt x="20574" y="22489"/>
                    <a:pt x="52310" y="0"/>
                    <a:pt x="89298" y="0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矩形 162"/>
            <p:cNvSpPr/>
            <p:nvPr>
              <p:custDataLst>
                <p:tags r:id="rId48"/>
              </p:custDataLst>
            </p:nvPr>
          </p:nvSpPr>
          <p:spPr>
            <a:xfrm>
              <a:off x="2094064" y="1972640"/>
              <a:ext cx="3425959" cy="689565"/>
            </a:xfrm>
            <a:prstGeom prst="rect">
              <a:avLst/>
            </a:prstGeom>
          </p:spPr>
          <p:txBody>
            <a:bodyPr wrap="square" anchor="ctr" anchorCtr="0">
              <a:normAutofit fontScale="92500" lnSpcReduction="20000"/>
            </a:bodyPr>
            <a:lstStyle/>
            <a:p>
              <a:pPr lvl="0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抽象数据类型与子程序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4" name="组合 163"/>
          <p:cNvGrpSpPr/>
          <p:nvPr>
            <p:custDataLst>
              <p:tags r:id="rId49"/>
            </p:custDataLst>
          </p:nvPr>
        </p:nvGrpSpPr>
        <p:grpSpPr>
          <a:xfrm>
            <a:off x="1710052" y="5240832"/>
            <a:ext cx="6555655" cy="452560"/>
            <a:chOff x="1674724" y="1896428"/>
            <a:chExt cx="3890186" cy="833120"/>
          </a:xfrm>
        </p:grpSpPr>
        <p:sp>
          <p:nvSpPr>
            <p:cNvPr id="165" name="圆角矩形 164"/>
            <p:cNvSpPr/>
            <p:nvPr>
              <p:custDataLst>
                <p:tags r:id="rId50"/>
              </p:custDataLst>
            </p:nvPr>
          </p:nvSpPr>
          <p:spPr>
            <a:xfrm>
              <a:off x="1851431" y="1896428"/>
              <a:ext cx="3713479" cy="833120"/>
            </a:xfrm>
            <a:prstGeom prst="roundRect">
              <a:avLst>
                <a:gd name="adj" fmla="val 8286"/>
              </a:avLst>
            </a:prstGeom>
            <a:solidFill>
              <a:srgbClr val="CC6600"/>
            </a:solidFill>
            <a:ln w="63500">
              <a:solidFill>
                <a:srgbClr val="E8E8E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0" rtlCol="0" anchor="ctr">
              <a:normAutofit fontScale="92500" lnSpcReduction="20000"/>
            </a:bodyPr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五边形 13"/>
            <p:cNvSpPr/>
            <p:nvPr>
              <p:custDataLst>
                <p:tags r:id="rId51"/>
              </p:custDataLst>
            </p:nvPr>
          </p:nvSpPr>
          <p:spPr>
            <a:xfrm>
              <a:off x="1677206" y="2048178"/>
              <a:ext cx="416857" cy="559843"/>
            </a:xfrm>
            <a:custGeom>
              <a:avLst/>
              <a:gdLst>
                <a:gd name="connsiteX0" fmla="*/ 0 w 2222500"/>
                <a:gd name="connsiteY0" fmla="*/ 0 h 906064"/>
                <a:gd name="connsiteX1" fmla="*/ 1946150 w 2222500"/>
                <a:gd name="connsiteY1" fmla="*/ 0 h 906064"/>
                <a:gd name="connsiteX2" fmla="*/ 2222500 w 2222500"/>
                <a:gd name="connsiteY2" fmla="*/ 453032 h 906064"/>
                <a:gd name="connsiteX3" fmla="*/ 1946150 w 2222500"/>
                <a:gd name="connsiteY3" fmla="*/ 906064 h 906064"/>
                <a:gd name="connsiteX4" fmla="*/ 0 w 2222500"/>
                <a:gd name="connsiteY4" fmla="*/ 906064 h 906064"/>
                <a:gd name="connsiteX5" fmla="*/ 0 w 2222500"/>
                <a:gd name="connsiteY5" fmla="*/ 0 h 906064"/>
                <a:gd name="connsiteX0-1" fmla="*/ 2381 w 2224881"/>
                <a:gd name="connsiteY0-2" fmla="*/ 0 h 975120"/>
                <a:gd name="connsiteX1-3" fmla="*/ 1948531 w 2224881"/>
                <a:gd name="connsiteY1-4" fmla="*/ 0 h 975120"/>
                <a:gd name="connsiteX2-5" fmla="*/ 2224881 w 2224881"/>
                <a:gd name="connsiteY2-6" fmla="*/ 453032 h 975120"/>
                <a:gd name="connsiteX3-7" fmla="*/ 1948531 w 2224881"/>
                <a:gd name="connsiteY3-8" fmla="*/ 906064 h 975120"/>
                <a:gd name="connsiteX4-9" fmla="*/ 0 w 2224881"/>
                <a:gd name="connsiteY4-10" fmla="*/ 975120 h 975120"/>
                <a:gd name="connsiteX5-11" fmla="*/ 2381 w 2224881"/>
                <a:gd name="connsiteY5-12" fmla="*/ 0 h 975120"/>
                <a:gd name="connsiteX0-13" fmla="*/ 2381 w 2224881"/>
                <a:gd name="connsiteY0-14" fmla="*/ 0 h 975120"/>
                <a:gd name="connsiteX1-15" fmla="*/ 1948531 w 2224881"/>
                <a:gd name="connsiteY1-16" fmla="*/ 0 h 975120"/>
                <a:gd name="connsiteX2-17" fmla="*/ 2224881 w 2224881"/>
                <a:gd name="connsiteY2-18" fmla="*/ 453032 h 975120"/>
                <a:gd name="connsiteX3-19" fmla="*/ 1948531 w 2224881"/>
                <a:gd name="connsiteY3-20" fmla="*/ 906064 h 975120"/>
                <a:gd name="connsiteX4-21" fmla="*/ 67469 w 2224881"/>
                <a:gd name="connsiteY4-22" fmla="*/ 908447 h 975120"/>
                <a:gd name="connsiteX5-23" fmla="*/ 0 w 2224881"/>
                <a:gd name="connsiteY5-24" fmla="*/ 975120 h 975120"/>
                <a:gd name="connsiteX6" fmla="*/ 2381 w 2224881"/>
                <a:gd name="connsiteY6" fmla="*/ 0 h 975120"/>
                <a:gd name="connsiteX0-25" fmla="*/ 2381 w 2224881"/>
                <a:gd name="connsiteY0-26" fmla="*/ 0 h 975120"/>
                <a:gd name="connsiteX1-27" fmla="*/ 1948531 w 2224881"/>
                <a:gd name="connsiteY1-28" fmla="*/ 0 h 975120"/>
                <a:gd name="connsiteX2-29" fmla="*/ 2224881 w 2224881"/>
                <a:gd name="connsiteY2-30" fmla="*/ 453032 h 975120"/>
                <a:gd name="connsiteX3-31" fmla="*/ 1948531 w 2224881"/>
                <a:gd name="connsiteY3-32" fmla="*/ 906064 h 975120"/>
                <a:gd name="connsiteX4-33" fmla="*/ 67469 w 2224881"/>
                <a:gd name="connsiteY4-34" fmla="*/ 908447 h 975120"/>
                <a:gd name="connsiteX5-35" fmla="*/ 0 w 2224881"/>
                <a:gd name="connsiteY5-36" fmla="*/ 975120 h 975120"/>
                <a:gd name="connsiteX6-37" fmla="*/ 2381 w 2224881"/>
                <a:gd name="connsiteY6-38" fmla="*/ 0 h 975120"/>
                <a:gd name="connsiteX0-39" fmla="*/ 2381 w 2224881"/>
                <a:gd name="connsiteY0-40" fmla="*/ 1191 h 976311"/>
                <a:gd name="connsiteX1-41" fmla="*/ 93663 w 2224881"/>
                <a:gd name="connsiteY1-42" fmla="*/ 0 h 976311"/>
                <a:gd name="connsiteX2-43" fmla="*/ 1948531 w 2224881"/>
                <a:gd name="connsiteY2-44" fmla="*/ 1191 h 976311"/>
                <a:gd name="connsiteX3-45" fmla="*/ 2224881 w 2224881"/>
                <a:gd name="connsiteY3-46" fmla="*/ 454223 h 976311"/>
                <a:gd name="connsiteX4-47" fmla="*/ 1948531 w 2224881"/>
                <a:gd name="connsiteY4-48" fmla="*/ 907255 h 976311"/>
                <a:gd name="connsiteX5-49" fmla="*/ 67469 w 2224881"/>
                <a:gd name="connsiteY5-50" fmla="*/ 909638 h 976311"/>
                <a:gd name="connsiteX6-51" fmla="*/ 0 w 2224881"/>
                <a:gd name="connsiteY6-52" fmla="*/ 976311 h 976311"/>
                <a:gd name="connsiteX7" fmla="*/ 2381 w 2224881"/>
                <a:gd name="connsiteY7" fmla="*/ 1191 h 976311"/>
                <a:gd name="connsiteX0-53" fmla="*/ 45244 w 2224881"/>
                <a:gd name="connsiteY0-54" fmla="*/ 53579 h 976311"/>
                <a:gd name="connsiteX1-55" fmla="*/ 93663 w 2224881"/>
                <a:gd name="connsiteY1-56" fmla="*/ 0 h 976311"/>
                <a:gd name="connsiteX2-57" fmla="*/ 1948531 w 2224881"/>
                <a:gd name="connsiteY2-58" fmla="*/ 1191 h 976311"/>
                <a:gd name="connsiteX3-59" fmla="*/ 2224881 w 2224881"/>
                <a:gd name="connsiteY3-60" fmla="*/ 454223 h 976311"/>
                <a:gd name="connsiteX4-61" fmla="*/ 1948531 w 2224881"/>
                <a:gd name="connsiteY4-62" fmla="*/ 907255 h 976311"/>
                <a:gd name="connsiteX5-63" fmla="*/ 67469 w 2224881"/>
                <a:gd name="connsiteY5-64" fmla="*/ 909638 h 976311"/>
                <a:gd name="connsiteX6-65" fmla="*/ 0 w 2224881"/>
                <a:gd name="connsiteY6-66" fmla="*/ 976311 h 976311"/>
                <a:gd name="connsiteX7-67" fmla="*/ 45244 w 2224881"/>
                <a:gd name="connsiteY7-68" fmla="*/ 53579 h 976311"/>
                <a:gd name="connsiteX0-69" fmla="*/ 45244 w 2224881"/>
                <a:gd name="connsiteY0-70" fmla="*/ 53579 h 976311"/>
                <a:gd name="connsiteX1-71" fmla="*/ 93663 w 2224881"/>
                <a:gd name="connsiteY1-72" fmla="*/ 0 h 976311"/>
                <a:gd name="connsiteX2-73" fmla="*/ 1948531 w 2224881"/>
                <a:gd name="connsiteY2-74" fmla="*/ 1191 h 976311"/>
                <a:gd name="connsiteX3-75" fmla="*/ 2224881 w 2224881"/>
                <a:gd name="connsiteY3-76" fmla="*/ 454223 h 976311"/>
                <a:gd name="connsiteX4-77" fmla="*/ 1948531 w 2224881"/>
                <a:gd name="connsiteY4-78" fmla="*/ 907255 h 976311"/>
                <a:gd name="connsiteX5-79" fmla="*/ 67469 w 2224881"/>
                <a:gd name="connsiteY5-80" fmla="*/ 916781 h 976311"/>
                <a:gd name="connsiteX6-81" fmla="*/ 0 w 2224881"/>
                <a:gd name="connsiteY6-82" fmla="*/ 976311 h 976311"/>
                <a:gd name="connsiteX7-83" fmla="*/ 45244 w 2224881"/>
                <a:gd name="connsiteY7-84" fmla="*/ 53579 h 976311"/>
                <a:gd name="connsiteX0-85" fmla="*/ 45244 w 2224881"/>
                <a:gd name="connsiteY0-86" fmla="*/ 53579 h 976311"/>
                <a:gd name="connsiteX1-87" fmla="*/ 93663 w 2224881"/>
                <a:gd name="connsiteY1-88" fmla="*/ 0 h 976311"/>
                <a:gd name="connsiteX2-89" fmla="*/ 1948531 w 2224881"/>
                <a:gd name="connsiteY2-90" fmla="*/ 1191 h 976311"/>
                <a:gd name="connsiteX3-91" fmla="*/ 2224881 w 2224881"/>
                <a:gd name="connsiteY3-92" fmla="*/ 454223 h 976311"/>
                <a:gd name="connsiteX4-93" fmla="*/ 1948531 w 2224881"/>
                <a:gd name="connsiteY4-94" fmla="*/ 907255 h 976311"/>
                <a:gd name="connsiteX5-95" fmla="*/ 67469 w 2224881"/>
                <a:gd name="connsiteY5-96" fmla="*/ 916781 h 976311"/>
                <a:gd name="connsiteX6-97" fmla="*/ 0 w 2224881"/>
                <a:gd name="connsiteY6-98" fmla="*/ 976311 h 976311"/>
                <a:gd name="connsiteX7-99" fmla="*/ 45244 w 2224881"/>
                <a:gd name="connsiteY7-100" fmla="*/ 53579 h 976311"/>
              </a:gdLst>
              <a:ahLst/>
              <a:cxnLst>
                <a:cxn ang="0">
                  <a:pos x="connsiteX0-85" y="connsiteY0-86"/>
                </a:cxn>
                <a:cxn ang="0">
                  <a:pos x="connsiteX1-87" y="connsiteY1-88"/>
                </a:cxn>
                <a:cxn ang="0">
                  <a:pos x="connsiteX2-89" y="connsiteY2-90"/>
                </a:cxn>
                <a:cxn ang="0">
                  <a:pos x="connsiteX3-91" y="connsiteY3-92"/>
                </a:cxn>
                <a:cxn ang="0">
                  <a:pos x="connsiteX4-93" y="connsiteY4-94"/>
                </a:cxn>
                <a:cxn ang="0">
                  <a:pos x="connsiteX5-95" y="connsiteY5-96"/>
                </a:cxn>
                <a:cxn ang="0">
                  <a:pos x="connsiteX6-97" y="connsiteY6-98"/>
                </a:cxn>
                <a:cxn ang="0">
                  <a:pos x="connsiteX7-99" y="connsiteY7-100"/>
                </a:cxn>
              </a:cxnLst>
              <a:rect l="l" t="t" r="r" b="b"/>
              <a:pathLst>
                <a:path w="2224881" h="976311">
                  <a:moveTo>
                    <a:pt x="45244" y="53579"/>
                  </a:moveTo>
                  <a:lnTo>
                    <a:pt x="93663" y="0"/>
                  </a:lnTo>
                  <a:lnTo>
                    <a:pt x="1948531" y="1191"/>
                  </a:lnTo>
                  <a:lnTo>
                    <a:pt x="2224881" y="454223"/>
                  </a:lnTo>
                  <a:lnTo>
                    <a:pt x="1948531" y="907255"/>
                  </a:lnTo>
                  <a:cubicBezTo>
                    <a:pt x="1319129" y="928687"/>
                    <a:pt x="692108" y="904874"/>
                    <a:pt x="67469" y="916781"/>
                  </a:cubicBezTo>
                  <a:lnTo>
                    <a:pt x="0" y="976311"/>
                  </a:lnTo>
                  <a:cubicBezTo>
                    <a:pt x="794" y="651271"/>
                    <a:pt x="44450" y="378619"/>
                    <a:pt x="45244" y="535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9</a:t>
              </a:r>
              <a:endPara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167" name="圆角矩形 15"/>
            <p:cNvSpPr/>
            <p:nvPr>
              <p:custDataLst>
                <p:tags r:id="rId52"/>
              </p:custDataLst>
            </p:nvPr>
          </p:nvSpPr>
          <p:spPr>
            <a:xfrm>
              <a:off x="1674724" y="2037727"/>
              <a:ext cx="147970" cy="633106"/>
            </a:xfrm>
            <a:custGeom>
              <a:avLst/>
              <a:gdLst>
                <a:gd name="connsiteX0" fmla="*/ 0 w 233722"/>
                <a:gd name="connsiteY0" fmla="*/ 116861 h 1113601"/>
                <a:gd name="connsiteX1" fmla="*/ 116861 w 233722"/>
                <a:gd name="connsiteY1" fmla="*/ 0 h 1113601"/>
                <a:gd name="connsiteX2" fmla="*/ 116861 w 233722"/>
                <a:gd name="connsiteY2" fmla="*/ 0 h 1113601"/>
                <a:gd name="connsiteX3" fmla="*/ 233722 w 233722"/>
                <a:gd name="connsiteY3" fmla="*/ 116861 h 1113601"/>
                <a:gd name="connsiteX4" fmla="*/ 233722 w 233722"/>
                <a:gd name="connsiteY4" fmla="*/ 996740 h 1113601"/>
                <a:gd name="connsiteX5" fmla="*/ 116861 w 233722"/>
                <a:gd name="connsiteY5" fmla="*/ 1113601 h 1113601"/>
                <a:gd name="connsiteX6" fmla="*/ 116861 w 233722"/>
                <a:gd name="connsiteY6" fmla="*/ 1113601 h 1113601"/>
                <a:gd name="connsiteX7" fmla="*/ 0 w 233722"/>
                <a:gd name="connsiteY7" fmla="*/ 996740 h 1113601"/>
                <a:gd name="connsiteX8" fmla="*/ 0 w 233722"/>
                <a:gd name="connsiteY8" fmla="*/ 116861 h 1113601"/>
                <a:gd name="connsiteX0-1" fmla="*/ 0 w 258046"/>
                <a:gd name="connsiteY0-2" fmla="*/ 116861 h 1113601"/>
                <a:gd name="connsiteX1-3" fmla="*/ 116861 w 258046"/>
                <a:gd name="connsiteY1-4" fmla="*/ 0 h 1113601"/>
                <a:gd name="connsiteX2-5" fmla="*/ 116861 w 258046"/>
                <a:gd name="connsiteY2-6" fmla="*/ 0 h 1113601"/>
                <a:gd name="connsiteX3-7" fmla="*/ 252772 w 258046"/>
                <a:gd name="connsiteY3-8" fmla="*/ 25369 h 1113601"/>
                <a:gd name="connsiteX4-9" fmla="*/ 233722 w 258046"/>
                <a:gd name="connsiteY4-10" fmla="*/ 116861 h 1113601"/>
                <a:gd name="connsiteX5-11" fmla="*/ 233722 w 258046"/>
                <a:gd name="connsiteY5-12" fmla="*/ 996740 h 1113601"/>
                <a:gd name="connsiteX6-13" fmla="*/ 116861 w 258046"/>
                <a:gd name="connsiteY6-14" fmla="*/ 1113601 h 1113601"/>
                <a:gd name="connsiteX7-15" fmla="*/ 116861 w 258046"/>
                <a:gd name="connsiteY7-16" fmla="*/ 1113601 h 1113601"/>
                <a:gd name="connsiteX8-17" fmla="*/ 0 w 258046"/>
                <a:gd name="connsiteY8-18" fmla="*/ 996740 h 1113601"/>
                <a:gd name="connsiteX9" fmla="*/ 0 w 258046"/>
                <a:gd name="connsiteY9" fmla="*/ 116861 h 11136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" y="connsiteY9"/>
                </a:cxn>
              </a:cxnLst>
              <a:rect l="l" t="t" r="r" b="b"/>
              <a:pathLst>
                <a:path w="258046" h="1113601">
                  <a:moveTo>
                    <a:pt x="0" y="116861"/>
                  </a:moveTo>
                  <a:cubicBezTo>
                    <a:pt x="0" y="52320"/>
                    <a:pt x="52320" y="0"/>
                    <a:pt x="116861" y="0"/>
                  </a:cubicBezTo>
                  <a:lnTo>
                    <a:pt x="116861" y="0"/>
                  </a:lnTo>
                  <a:cubicBezTo>
                    <a:pt x="133957" y="7403"/>
                    <a:pt x="233295" y="5892"/>
                    <a:pt x="252772" y="25369"/>
                  </a:cubicBezTo>
                  <a:cubicBezTo>
                    <a:pt x="272249" y="44846"/>
                    <a:pt x="231341" y="-41859"/>
                    <a:pt x="233722" y="116861"/>
                  </a:cubicBezTo>
                  <a:lnTo>
                    <a:pt x="233722" y="996740"/>
                  </a:lnTo>
                  <a:cubicBezTo>
                    <a:pt x="233722" y="1061281"/>
                    <a:pt x="181402" y="1113601"/>
                    <a:pt x="116861" y="1113601"/>
                  </a:cubicBezTo>
                  <a:lnTo>
                    <a:pt x="116861" y="1113601"/>
                  </a:lnTo>
                  <a:cubicBezTo>
                    <a:pt x="52320" y="1113601"/>
                    <a:pt x="0" y="1061281"/>
                    <a:pt x="0" y="996740"/>
                  </a:cubicBezTo>
                  <a:lnTo>
                    <a:pt x="0" y="116861"/>
                  </a:ln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F9F9F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任意多边形 167"/>
            <p:cNvSpPr/>
            <p:nvPr>
              <p:custDataLst>
                <p:tags r:id="rId53"/>
              </p:custDataLst>
            </p:nvPr>
          </p:nvSpPr>
          <p:spPr>
            <a:xfrm>
              <a:off x="1674724" y="2572517"/>
              <a:ext cx="157236" cy="102412"/>
            </a:xfrm>
            <a:custGeom>
              <a:avLst/>
              <a:gdLst>
                <a:gd name="connsiteX0" fmla="*/ 0 w 234157"/>
                <a:gd name="connsiteY0" fmla="*/ 89297 h 178596"/>
                <a:gd name="connsiteX1" fmla="*/ 0 w 234157"/>
                <a:gd name="connsiteY1" fmla="*/ 89298 h 178596"/>
                <a:gd name="connsiteX2" fmla="*/ 0 w 234157"/>
                <a:gd name="connsiteY2" fmla="*/ 89298 h 178596"/>
                <a:gd name="connsiteX3" fmla="*/ 89298 w 234157"/>
                <a:gd name="connsiteY3" fmla="*/ 0 h 178596"/>
                <a:gd name="connsiteX4" fmla="*/ 234157 w 234157"/>
                <a:gd name="connsiteY4" fmla="*/ 0 h 178596"/>
                <a:gd name="connsiteX5" fmla="*/ 234157 w 234157"/>
                <a:gd name="connsiteY5" fmla="*/ 178596 h 178596"/>
                <a:gd name="connsiteX6" fmla="*/ 89298 w 234157"/>
                <a:gd name="connsiteY6" fmla="*/ 178595 h 178596"/>
                <a:gd name="connsiteX7" fmla="*/ 7018 w 234157"/>
                <a:gd name="connsiteY7" fmla="*/ 124056 h 178596"/>
                <a:gd name="connsiteX8" fmla="*/ 0 w 234157"/>
                <a:gd name="connsiteY8" fmla="*/ 89298 h 178596"/>
                <a:gd name="connsiteX9" fmla="*/ 7018 w 234157"/>
                <a:gd name="connsiteY9" fmla="*/ 54539 h 178596"/>
                <a:gd name="connsiteX10" fmla="*/ 89298 w 234157"/>
                <a:gd name="connsiteY10" fmla="*/ 0 h 17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157" h="178596">
                  <a:moveTo>
                    <a:pt x="0" y="89297"/>
                  </a:moveTo>
                  <a:lnTo>
                    <a:pt x="0" y="89298"/>
                  </a:lnTo>
                  <a:lnTo>
                    <a:pt x="0" y="89298"/>
                  </a:lnTo>
                  <a:close/>
                  <a:moveTo>
                    <a:pt x="89298" y="0"/>
                  </a:moveTo>
                  <a:lnTo>
                    <a:pt x="234157" y="0"/>
                  </a:lnTo>
                  <a:lnTo>
                    <a:pt x="234157" y="178596"/>
                  </a:lnTo>
                  <a:lnTo>
                    <a:pt x="89298" y="178595"/>
                  </a:lnTo>
                  <a:cubicBezTo>
                    <a:pt x="52310" y="178595"/>
                    <a:pt x="20574" y="156106"/>
                    <a:pt x="7018" y="124056"/>
                  </a:cubicBezTo>
                  <a:lnTo>
                    <a:pt x="0" y="89298"/>
                  </a:lnTo>
                  <a:lnTo>
                    <a:pt x="7018" y="54539"/>
                  </a:lnTo>
                  <a:cubicBezTo>
                    <a:pt x="20574" y="22489"/>
                    <a:pt x="52310" y="0"/>
                    <a:pt x="89298" y="0"/>
                  </a:cubicBezTo>
                  <a:close/>
                </a:path>
              </a:pathLst>
            </a:cu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矩形 168"/>
            <p:cNvSpPr/>
            <p:nvPr>
              <p:custDataLst>
                <p:tags r:id="rId54"/>
              </p:custDataLst>
            </p:nvPr>
          </p:nvSpPr>
          <p:spPr>
            <a:xfrm>
              <a:off x="2094064" y="1972640"/>
              <a:ext cx="3425959" cy="689565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lvl="0"/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面向对象设计与高级程序设计语言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0" name="组合 169"/>
          <p:cNvGrpSpPr/>
          <p:nvPr>
            <p:custDataLst>
              <p:tags r:id="rId55"/>
            </p:custDataLst>
          </p:nvPr>
        </p:nvGrpSpPr>
        <p:grpSpPr>
          <a:xfrm>
            <a:off x="1704566" y="5856760"/>
            <a:ext cx="6555655" cy="452560"/>
            <a:chOff x="1674724" y="1896428"/>
            <a:chExt cx="3890186" cy="833120"/>
          </a:xfrm>
        </p:grpSpPr>
        <p:sp>
          <p:nvSpPr>
            <p:cNvPr id="171" name="圆角矩形 170"/>
            <p:cNvSpPr/>
            <p:nvPr>
              <p:custDataLst>
                <p:tags r:id="rId56"/>
              </p:custDataLst>
            </p:nvPr>
          </p:nvSpPr>
          <p:spPr>
            <a:xfrm>
              <a:off x="1851431" y="1896428"/>
              <a:ext cx="3713479" cy="833120"/>
            </a:xfrm>
            <a:prstGeom prst="roundRect">
              <a:avLst>
                <a:gd name="adj" fmla="val 8286"/>
              </a:avLst>
            </a:prstGeom>
            <a:solidFill>
              <a:srgbClr val="0066CC"/>
            </a:solidFill>
            <a:ln w="63500">
              <a:solidFill>
                <a:srgbClr val="E8E8E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0" rtlCol="0" anchor="ctr">
              <a:normAutofit fontScale="92500" lnSpcReduction="20000"/>
            </a:bodyPr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五边形 13"/>
            <p:cNvSpPr/>
            <p:nvPr>
              <p:custDataLst>
                <p:tags r:id="rId57"/>
              </p:custDataLst>
            </p:nvPr>
          </p:nvSpPr>
          <p:spPr>
            <a:xfrm>
              <a:off x="1677206" y="2048178"/>
              <a:ext cx="416857" cy="559843"/>
            </a:xfrm>
            <a:custGeom>
              <a:avLst/>
              <a:gdLst>
                <a:gd name="connsiteX0" fmla="*/ 0 w 2222500"/>
                <a:gd name="connsiteY0" fmla="*/ 0 h 906064"/>
                <a:gd name="connsiteX1" fmla="*/ 1946150 w 2222500"/>
                <a:gd name="connsiteY1" fmla="*/ 0 h 906064"/>
                <a:gd name="connsiteX2" fmla="*/ 2222500 w 2222500"/>
                <a:gd name="connsiteY2" fmla="*/ 453032 h 906064"/>
                <a:gd name="connsiteX3" fmla="*/ 1946150 w 2222500"/>
                <a:gd name="connsiteY3" fmla="*/ 906064 h 906064"/>
                <a:gd name="connsiteX4" fmla="*/ 0 w 2222500"/>
                <a:gd name="connsiteY4" fmla="*/ 906064 h 906064"/>
                <a:gd name="connsiteX5" fmla="*/ 0 w 2222500"/>
                <a:gd name="connsiteY5" fmla="*/ 0 h 906064"/>
                <a:gd name="connsiteX0-1" fmla="*/ 2381 w 2224881"/>
                <a:gd name="connsiteY0-2" fmla="*/ 0 h 975120"/>
                <a:gd name="connsiteX1-3" fmla="*/ 1948531 w 2224881"/>
                <a:gd name="connsiteY1-4" fmla="*/ 0 h 975120"/>
                <a:gd name="connsiteX2-5" fmla="*/ 2224881 w 2224881"/>
                <a:gd name="connsiteY2-6" fmla="*/ 453032 h 975120"/>
                <a:gd name="connsiteX3-7" fmla="*/ 1948531 w 2224881"/>
                <a:gd name="connsiteY3-8" fmla="*/ 906064 h 975120"/>
                <a:gd name="connsiteX4-9" fmla="*/ 0 w 2224881"/>
                <a:gd name="connsiteY4-10" fmla="*/ 975120 h 975120"/>
                <a:gd name="connsiteX5-11" fmla="*/ 2381 w 2224881"/>
                <a:gd name="connsiteY5-12" fmla="*/ 0 h 975120"/>
                <a:gd name="connsiteX0-13" fmla="*/ 2381 w 2224881"/>
                <a:gd name="connsiteY0-14" fmla="*/ 0 h 975120"/>
                <a:gd name="connsiteX1-15" fmla="*/ 1948531 w 2224881"/>
                <a:gd name="connsiteY1-16" fmla="*/ 0 h 975120"/>
                <a:gd name="connsiteX2-17" fmla="*/ 2224881 w 2224881"/>
                <a:gd name="connsiteY2-18" fmla="*/ 453032 h 975120"/>
                <a:gd name="connsiteX3-19" fmla="*/ 1948531 w 2224881"/>
                <a:gd name="connsiteY3-20" fmla="*/ 906064 h 975120"/>
                <a:gd name="connsiteX4-21" fmla="*/ 67469 w 2224881"/>
                <a:gd name="connsiteY4-22" fmla="*/ 908447 h 975120"/>
                <a:gd name="connsiteX5-23" fmla="*/ 0 w 2224881"/>
                <a:gd name="connsiteY5-24" fmla="*/ 975120 h 975120"/>
                <a:gd name="connsiteX6" fmla="*/ 2381 w 2224881"/>
                <a:gd name="connsiteY6" fmla="*/ 0 h 975120"/>
                <a:gd name="connsiteX0-25" fmla="*/ 2381 w 2224881"/>
                <a:gd name="connsiteY0-26" fmla="*/ 0 h 975120"/>
                <a:gd name="connsiteX1-27" fmla="*/ 1948531 w 2224881"/>
                <a:gd name="connsiteY1-28" fmla="*/ 0 h 975120"/>
                <a:gd name="connsiteX2-29" fmla="*/ 2224881 w 2224881"/>
                <a:gd name="connsiteY2-30" fmla="*/ 453032 h 975120"/>
                <a:gd name="connsiteX3-31" fmla="*/ 1948531 w 2224881"/>
                <a:gd name="connsiteY3-32" fmla="*/ 906064 h 975120"/>
                <a:gd name="connsiteX4-33" fmla="*/ 67469 w 2224881"/>
                <a:gd name="connsiteY4-34" fmla="*/ 908447 h 975120"/>
                <a:gd name="connsiteX5-35" fmla="*/ 0 w 2224881"/>
                <a:gd name="connsiteY5-36" fmla="*/ 975120 h 975120"/>
                <a:gd name="connsiteX6-37" fmla="*/ 2381 w 2224881"/>
                <a:gd name="connsiteY6-38" fmla="*/ 0 h 975120"/>
                <a:gd name="connsiteX0-39" fmla="*/ 2381 w 2224881"/>
                <a:gd name="connsiteY0-40" fmla="*/ 1191 h 976311"/>
                <a:gd name="connsiteX1-41" fmla="*/ 93663 w 2224881"/>
                <a:gd name="connsiteY1-42" fmla="*/ 0 h 976311"/>
                <a:gd name="connsiteX2-43" fmla="*/ 1948531 w 2224881"/>
                <a:gd name="connsiteY2-44" fmla="*/ 1191 h 976311"/>
                <a:gd name="connsiteX3-45" fmla="*/ 2224881 w 2224881"/>
                <a:gd name="connsiteY3-46" fmla="*/ 454223 h 976311"/>
                <a:gd name="connsiteX4-47" fmla="*/ 1948531 w 2224881"/>
                <a:gd name="connsiteY4-48" fmla="*/ 907255 h 976311"/>
                <a:gd name="connsiteX5-49" fmla="*/ 67469 w 2224881"/>
                <a:gd name="connsiteY5-50" fmla="*/ 909638 h 976311"/>
                <a:gd name="connsiteX6-51" fmla="*/ 0 w 2224881"/>
                <a:gd name="connsiteY6-52" fmla="*/ 976311 h 976311"/>
                <a:gd name="connsiteX7" fmla="*/ 2381 w 2224881"/>
                <a:gd name="connsiteY7" fmla="*/ 1191 h 976311"/>
                <a:gd name="connsiteX0-53" fmla="*/ 45244 w 2224881"/>
                <a:gd name="connsiteY0-54" fmla="*/ 53579 h 976311"/>
                <a:gd name="connsiteX1-55" fmla="*/ 93663 w 2224881"/>
                <a:gd name="connsiteY1-56" fmla="*/ 0 h 976311"/>
                <a:gd name="connsiteX2-57" fmla="*/ 1948531 w 2224881"/>
                <a:gd name="connsiteY2-58" fmla="*/ 1191 h 976311"/>
                <a:gd name="connsiteX3-59" fmla="*/ 2224881 w 2224881"/>
                <a:gd name="connsiteY3-60" fmla="*/ 454223 h 976311"/>
                <a:gd name="connsiteX4-61" fmla="*/ 1948531 w 2224881"/>
                <a:gd name="connsiteY4-62" fmla="*/ 907255 h 976311"/>
                <a:gd name="connsiteX5-63" fmla="*/ 67469 w 2224881"/>
                <a:gd name="connsiteY5-64" fmla="*/ 909638 h 976311"/>
                <a:gd name="connsiteX6-65" fmla="*/ 0 w 2224881"/>
                <a:gd name="connsiteY6-66" fmla="*/ 976311 h 976311"/>
                <a:gd name="connsiteX7-67" fmla="*/ 45244 w 2224881"/>
                <a:gd name="connsiteY7-68" fmla="*/ 53579 h 976311"/>
                <a:gd name="connsiteX0-69" fmla="*/ 45244 w 2224881"/>
                <a:gd name="connsiteY0-70" fmla="*/ 53579 h 976311"/>
                <a:gd name="connsiteX1-71" fmla="*/ 93663 w 2224881"/>
                <a:gd name="connsiteY1-72" fmla="*/ 0 h 976311"/>
                <a:gd name="connsiteX2-73" fmla="*/ 1948531 w 2224881"/>
                <a:gd name="connsiteY2-74" fmla="*/ 1191 h 976311"/>
                <a:gd name="connsiteX3-75" fmla="*/ 2224881 w 2224881"/>
                <a:gd name="connsiteY3-76" fmla="*/ 454223 h 976311"/>
                <a:gd name="connsiteX4-77" fmla="*/ 1948531 w 2224881"/>
                <a:gd name="connsiteY4-78" fmla="*/ 907255 h 976311"/>
                <a:gd name="connsiteX5-79" fmla="*/ 67469 w 2224881"/>
                <a:gd name="connsiteY5-80" fmla="*/ 916781 h 976311"/>
                <a:gd name="connsiteX6-81" fmla="*/ 0 w 2224881"/>
                <a:gd name="connsiteY6-82" fmla="*/ 976311 h 976311"/>
                <a:gd name="connsiteX7-83" fmla="*/ 45244 w 2224881"/>
                <a:gd name="connsiteY7-84" fmla="*/ 53579 h 976311"/>
                <a:gd name="connsiteX0-85" fmla="*/ 45244 w 2224881"/>
                <a:gd name="connsiteY0-86" fmla="*/ 53579 h 976311"/>
                <a:gd name="connsiteX1-87" fmla="*/ 93663 w 2224881"/>
                <a:gd name="connsiteY1-88" fmla="*/ 0 h 976311"/>
                <a:gd name="connsiteX2-89" fmla="*/ 1948531 w 2224881"/>
                <a:gd name="connsiteY2-90" fmla="*/ 1191 h 976311"/>
                <a:gd name="connsiteX3-91" fmla="*/ 2224881 w 2224881"/>
                <a:gd name="connsiteY3-92" fmla="*/ 454223 h 976311"/>
                <a:gd name="connsiteX4-93" fmla="*/ 1948531 w 2224881"/>
                <a:gd name="connsiteY4-94" fmla="*/ 907255 h 976311"/>
                <a:gd name="connsiteX5-95" fmla="*/ 67469 w 2224881"/>
                <a:gd name="connsiteY5-96" fmla="*/ 916781 h 976311"/>
                <a:gd name="connsiteX6-97" fmla="*/ 0 w 2224881"/>
                <a:gd name="connsiteY6-98" fmla="*/ 976311 h 976311"/>
                <a:gd name="connsiteX7-99" fmla="*/ 45244 w 2224881"/>
                <a:gd name="connsiteY7-100" fmla="*/ 53579 h 976311"/>
              </a:gdLst>
              <a:ahLst/>
              <a:cxnLst>
                <a:cxn ang="0">
                  <a:pos x="connsiteX0-85" y="connsiteY0-86"/>
                </a:cxn>
                <a:cxn ang="0">
                  <a:pos x="connsiteX1-87" y="connsiteY1-88"/>
                </a:cxn>
                <a:cxn ang="0">
                  <a:pos x="connsiteX2-89" y="connsiteY2-90"/>
                </a:cxn>
                <a:cxn ang="0">
                  <a:pos x="connsiteX3-91" y="connsiteY3-92"/>
                </a:cxn>
                <a:cxn ang="0">
                  <a:pos x="connsiteX4-93" y="connsiteY4-94"/>
                </a:cxn>
                <a:cxn ang="0">
                  <a:pos x="connsiteX5-95" y="connsiteY5-96"/>
                </a:cxn>
                <a:cxn ang="0">
                  <a:pos x="connsiteX6-97" y="connsiteY6-98"/>
                </a:cxn>
                <a:cxn ang="0">
                  <a:pos x="connsiteX7-99" y="connsiteY7-100"/>
                </a:cxn>
              </a:cxnLst>
              <a:rect l="l" t="t" r="r" b="b"/>
              <a:pathLst>
                <a:path w="2224881" h="976311">
                  <a:moveTo>
                    <a:pt x="45244" y="53579"/>
                  </a:moveTo>
                  <a:lnTo>
                    <a:pt x="93663" y="0"/>
                  </a:lnTo>
                  <a:lnTo>
                    <a:pt x="1948531" y="1191"/>
                  </a:lnTo>
                  <a:lnTo>
                    <a:pt x="2224881" y="454223"/>
                  </a:lnTo>
                  <a:lnTo>
                    <a:pt x="1948531" y="907255"/>
                  </a:lnTo>
                  <a:cubicBezTo>
                    <a:pt x="1319129" y="928687"/>
                    <a:pt x="692108" y="904874"/>
                    <a:pt x="67469" y="916781"/>
                  </a:cubicBezTo>
                  <a:lnTo>
                    <a:pt x="0" y="976311"/>
                  </a:lnTo>
                  <a:cubicBezTo>
                    <a:pt x="794" y="651271"/>
                    <a:pt x="44450" y="378619"/>
                    <a:pt x="45244" y="535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10</a:t>
              </a:r>
              <a:endPara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173" name="圆角矩形 15"/>
            <p:cNvSpPr/>
            <p:nvPr>
              <p:custDataLst>
                <p:tags r:id="rId58"/>
              </p:custDataLst>
            </p:nvPr>
          </p:nvSpPr>
          <p:spPr>
            <a:xfrm>
              <a:off x="1674724" y="2037727"/>
              <a:ext cx="147970" cy="633106"/>
            </a:xfrm>
            <a:custGeom>
              <a:avLst/>
              <a:gdLst>
                <a:gd name="connsiteX0" fmla="*/ 0 w 233722"/>
                <a:gd name="connsiteY0" fmla="*/ 116861 h 1113601"/>
                <a:gd name="connsiteX1" fmla="*/ 116861 w 233722"/>
                <a:gd name="connsiteY1" fmla="*/ 0 h 1113601"/>
                <a:gd name="connsiteX2" fmla="*/ 116861 w 233722"/>
                <a:gd name="connsiteY2" fmla="*/ 0 h 1113601"/>
                <a:gd name="connsiteX3" fmla="*/ 233722 w 233722"/>
                <a:gd name="connsiteY3" fmla="*/ 116861 h 1113601"/>
                <a:gd name="connsiteX4" fmla="*/ 233722 w 233722"/>
                <a:gd name="connsiteY4" fmla="*/ 996740 h 1113601"/>
                <a:gd name="connsiteX5" fmla="*/ 116861 w 233722"/>
                <a:gd name="connsiteY5" fmla="*/ 1113601 h 1113601"/>
                <a:gd name="connsiteX6" fmla="*/ 116861 w 233722"/>
                <a:gd name="connsiteY6" fmla="*/ 1113601 h 1113601"/>
                <a:gd name="connsiteX7" fmla="*/ 0 w 233722"/>
                <a:gd name="connsiteY7" fmla="*/ 996740 h 1113601"/>
                <a:gd name="connsiteX8" fmla="*/ 0 w 233722"/>
                <a:gd name="connsiteY8" fmla="*/ 116861 h 1113601"/>
                <a:gd name="connsiteX0-1" fmla="*/ 0 w 258046"/>
                <a:gd name="connsiteY0-2" fmla="*/ 116861 h 1113601"/>
                <a:gd name="connsiteX1-3" fmla="*/ 116861 w 258046"/>
                <a:gd name="connsiteY1-4" fmla="*/ 0 h 1113601"/>
                <a:gd name="connsiteX2-5" fmla="*/ 116861 w 258046"/>
                <a:gd name="connsiteY2-6" fmla="*/ 0 h 1113601"/>
                <a:gd name="connsiteX3-7" fmla="*/ 252772 w 258046"/>
                <a:gd name="connsiteY3-8" fmla="*/ 25369 h 1113601"/>
                <a:gd name="connsiteX4-9" fmla="*/ 233722 w 258046"/>
                <a:gd name="connsiteY4-10" fmla="*/ 116861 h 1113601"/>
                <a:gd name="connsiteX5-11" fmla="*/ 233722 w 258046"/>
                <a:gd name="connsiteY5-12" fmla="*/ 996740 h 1113601"/>
                <a:gd name="connsiteX6-13" fmla="*/ 116861 w 258046"/>
                <a:gd name="connsiteY6-14" fmla="*/ 1113601 h 1113601"/>
                <a:gd name="connsiteX7-15" fmla="*/ 116861 w 258046"/>
                <a:gd name="connsiteY7-16" fmla="*/ 1113601 h 1113601"/>
                <a:gd name="connsiteX8-17" fmla="*/ 0 w 258046"/>
                <a:gd name="connsiteY8-18" fmla="*/ 996740 h 1113601"/>
                <a:gd name="connsiteX9" fmla="*/ 0 w 258046"/>
                <a:gd name="connsiteY9" fmla="*/ 116861 h 11136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" y="connsiteY9"/>
                </a:cxn>
              </a:cxnLst>
              <a:rect l="l" t="t" r="r" b="b"/>
              <a:pathLst>
                <a:path w="258046" h="1113601">
                  <a:moveTo>
                    <a:pt x="0" y="116861"/>
                  </a:moveTo>
                  <a:cubicBezTo>
                    <a:pt x="0" y="52320"/>
                    <a:pt x="52320" y="0"/>
                    <a:pt x="116861" y="0"/>
                  </a:cubicBezTo>
                  <a:lnTo>
                    <a:pt x="116861" y="0"/>
                  </a:lnTo>
                  <a:cubicBezTo>
                    <a:pt x="133957" y="7403"/>
                    <a:pt x="233295" y="5892"/>
                    <a:pt x="252772" y="25369"/>
                  </a:cubicBezTo>
                  <a:cubicBezTo>
                    <a:pt x="272249" y="44846"/>
                    <a:pt x="231341" y="-41859"/>
                    <a:pt x="233722" y="116861"/>
                  </a:cubicBezTo>
                  <a:lnTo>
                    <a:pt x="233722" y="996740"/>
                  </a:lnTo>
                  <a:cubicBezTo>
                    <a:pt x="233722" y="1061281"/>
                    <a:pt x="181402" y="1113601"/>
                    <a:pt x="116861" y="1113601"/>
                  </a:cubicBezTo>
                  <a:lnTo>
                    <a:pt x="116861" y="1113601"/>
                  </a:lnTo>
                  <a:cubicBezTo>
                    <a:pt x="52320" y="1113601"/>
                    <a:pt x="0" y="1061281"/>
                    <a:pt x="0" y="996740"/>
                  </a:cubicBezTo>
                  <a:lnTo>
                    <a:pt x="0" y="116861"/>
                  </a:ln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F9F9F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任意多边形 173"/>
            <p:cNvSpPr/>
            <p:nvPr>
              <p:custDataLst>
                <p:tags r:id="rId59"/>
              </p:custDataLst>
            </p:nvPr>
          </p:nvSpPr>
          <p:spPr>
            <a:xfrm>
              <a:off x="1674724" y="2572517"/>
              <a:ext cx="157236" cy="102412"/>
            </a:xfrm>
            <a:custGeom>
              <a:avLst/>
              <a:gdLst>
                <a:gd name="connsiteX0" fmla="*/ 0 w 234157"/>
                <a:gd name="connsiteY0" fmla="*/ 89297 h 178596"/>
                <a:gd name="connsiteX1" fmla="*/ 0 w 234157"/>
                <a:gd name="connsiteY1" fmla="*/ 89298 h 178596"/>
                <a:gd name="connsiteX2" fmla="*/ 0 w 234157"/>
                <a:gd name="connsiteY2" fmla="*/ 89298 h 178596"/>
                <a:gd name="connsiteX3" fmla="*/ 89298 w 234157"/>
                <a:gd name="connsiteY3" fmla="*/ 0 h 178596"/>
                <a:gd name="connsiteX4" fmla="*/ 234157 w 234157"/>
                <a:gd name="connsiteY4" fmla="*/ 0 h 178596"/>
                <a:gd name="connsiteX5" fmla="*/ 234157 w 234157"/>
                <a:gd name="connsiteY5" fmla="*/ 178596 h 178596"/>
                <a:gd name="connsiteX6" fmla="*/ 89298 w 234157"/>
                <a:gd name="connsiteY6" fmla="*/ 178595 h 178596"/>
                <a:gd name="connsiteX7" fmla="*/ 7018 w 234157"/>
                <a:gd name="connsiteY7" fmla="*/ 124056 h 178596"/>
                <a:gd name="connsiteX8" fmla="*/ 0 w 234157"/>
                <a:gd name="connsiteY8" fmla="*/ 89298 h 178596"/>
                <a:gd name="connsiteX9" fmla="*/ 7018 w 234157"/>
                <a:gd name="connsiteY9" fmla="*/ 54539 h 178596"/>
                <a:gd name="connsiteX10" fmla="*/ 89298 w 234157"/>
                <a:gd name="connsiteY10" fmla="*/ 0 h 17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157" h="178596">
                  <a:moveTo>
                    <a:pt x="0" y="89297"/>
                  </a:moveTo>
                  <a:lnTo>
                    <a:pt x="0" y="89298"/>
                  </a:lnTo>
                  <a:lnTo>
                    <a:pt x="0" y="89298"/>
                  </a:lnTo>
                  <a:close/>
                  <a:moveTo>
                    <a:pt x="89298" y="0"/>
                  </a:moveTo>
                  <a:lnTo>
                    <a:pt x="234157" y="0"/>
                  </a:lnTo>
                  <a:lnTo>
                    <a:pt x="234157" y="178596"/>
                  </a:lnTo>
                  <a:lnTo>
                    <a:pt x="89298" y="178595"/>
                  </a:lnTo>
                  <a:cubicBezTo>
                    <a:pt x="52310" y="178595"/>
                    <a:pt x="20574" y="156106"/>
                    <a:pt x="7018" y="124056"/>
                  </a:cubicBezTo>
                  <a:lnTo>
                    <a:pt x="0" y="89298"/>
                  </a:lnTo>
                  <a:lnTo>
                    <a:pt x="7018" y="54539"/>
                  </a:lnTo>
                  <a:cubicBezTo>
                    <a:pt x="20574" y="22489"/>
                    <a:pt x="52310" y="0"/>
                    <a:pt x="89298" y="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矩形 174"/>
            <p:cNvSpPr/>
            <p:nvPr>
              <p:custDataLst>
                <p:tags r:id="rId60"/>
              </p:custDataLst>
            </p:nvPr>
          </p:nvSpPr>
          <p:spPr>
            <a:xfrm>
              <a:off x="2094064" y="1972640"/>
              <a:ext cx="3425959" cy="689565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lvl="0"/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操作系统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6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67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68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1357298"/>
            <a:ext cx="8572560" cy="1470025"/>
          </a:xfrm>
        </p:spPr>
        <p:txBody>
          <a:bodyPr anchor="ctr"/>
          <a:lstStyle/>
          <a:p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第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15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章 网络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893067" y="2938738"/>
            <a:ext cx="4986350" cy="2357454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15.1 </a:t>
            </a:r>
            <a:r>
              <a:rPr lang="zh-CN" altLang="en-US" dirty="0" smtClean="0">
                <a:solidFill>
                  <a:srgbClr val="000000"/>
                </a:solidFill>
              </a:rPr>
              <a:t>连网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15.2 </a:t>
            </a:r>
            <a:r>
              <a:rPr lang="zh-CN" altLang="en-US" dirty="0" smtClean="0">
                <a:solidFill>
                  <a:srgbClr val="000000"/>
                </a:solidFill>
              </a:rPr>
              <a:t>开放式系统与协议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15.3 </a:t>
            </a:r>
            <a:r>
              <a:rPr lang="zh-CN" altLang="en-US" dirty="0" smtClean="0">
                <a:solidFill>
                  <a:srgbClr val="000000"/>
                </a:solidFill>
              </a:rPr>
              <a:t>网络地址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15.4 </a:t>
            </a:r>
            <a:r>
              <a:rPr lang="zh-CN" altLang="en-US" dirty="0" smtClean="0">
                <a:solidFill>
                  <a:srgbClr val="000000"/>
                </a:solidFill>
              </a:rPr>
              <a:t>云计算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11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2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57298"/>
            <a:ext cx="7776864" cy="1470025"/>
          </a:xfrm>
        </p:spPr>
        <p:txBody>
          <a:bodyPr anchor="ctr"/>
          <a:lstStyle/>
          <a:p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第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16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章 </a:t>
            </a:r>
            <a:r>
              <a:rPr lang="zh-CN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万维网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062838" y="2634776"/>
            <a:ext cx="3816424" cy="2376264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16.1 Web</a:t>
            </a:r>
            <a:r>
              <a:rPr lang="zh-CN" altLang="en-US" dirty="0" smtClean="0">
                <a:solidFill>
                  <a:srgbClr val="000000"/>
                </a:solidFill>
              </a:rPr>
              <a:t>简介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16.2 HTML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16.3 </a:t>
            </a:r>
            <a:r>
              <a:rPr lang="zh-CN" altLang="en-US" dirty="0" smtClean="0">
                <a:solidFill>
                  <a:srgbClr val="000000"/>
                </a:solidFill>
              </a:rPr>
              <a:t>交互式网页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16.4 XML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16.5 </a:t>
            </a:r>
            <a:r>
              <a:rPr lang="zh-CN" altLang="en-US" dirty="0" smtClean="0">
                <a:solidFill>
                  <a:srgbClr val="000000"/>
                </a:solidFill>
              </a:rPr>
              <a:t>社交网络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12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3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57298"/>
            <a:ext cx="7776864" cy="1470025"/>
          </a:xfrm>
        </p:spPr>
        <p:txBody>
          <a:bodyPr anchor="ctr"/>
          <a:lstStyle/>
          <a:p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第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17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anose="02010609060101010101" pitchFamily="49" charset="-122"/>
              </a:rPr>
              <a:t>章 计算机安全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714612" y="2823036"/>
            <a:ext cx="4643470" cy="2376264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17.1 </a:t>
            </a:r>
            <a:r>
              <a:rPr lang="zh-CN" altLang="en-US" dirty="0" smtClean="0">
                <a:solidFill>
                  <a:srgbClr val="000000"/>
                </a:solidFill>
              </a:rPr>
              <a:t>各级安全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17.2 </a:t>
            </a:r>
            <a:r>
              <a:rPr lang="zh-CN" altLang="en-US" dirty="0" smtClean="0">
                <a:solidFill>
                  <a:srgbClr val="000000"/>
                </a:solidFill>
              </a:rPr>
              <a:t>阻止未授权访问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17.3 </a:t>
            </a:r>
            <a:r>
              <a:rPr lang="zh-CN" altLang="en-US" dirty="0" smtClean="0">
                <a:solidFill>
                  <a:srgbClr val="000000"/>
                </a:solidFill>
              </a:rPr>
              <a:t>恶意代码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17.4 </a:t>
            </a:r>
            <a:r>
              <a:rPr lang="zh-CN" altLang="en-US" dirty="0" smtClean="0">
                <a:solidFill>
                  <a:srgbClr val="000000"/>
                </a:solidFill>
              </a:rPr>
              <a:t>密码学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17.5 </a:t>
            </a:r>
            <a:r>
              <a:rPr lang="zh-CN" altLang="en-US" dirty="0" smtClean="0">
                <a:solidFill>
                  <a:srgbClr val="000000"/>
                </a:solidFill>
              </a:rPr>
              <a:t>保护你的在线信息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80975" y="155575"/>
            <a:ext cx="8769350" cy="685800"/>
          </a:xfrm>
        </p:spPr>
        <p:txBody>
          <a:bodyPr/>
          <a:lstStyle/>
          <a:p>
            <a:pPr algn="l"/>
            <a:r>
              <a:rPr lang="zh-CN" altLang="en-US" sz="2800" b="1" smtClean="0">
                <a:solidFill>
                  <a:srgbClr val="C00000"/>
                </a:solidFill>
                <a:ea typeface="楷体_GB2312" panose="02010609030101010101" pitchFamily="49" charset="-122"/>
              </a:rPr>
              <a:t>判断题</a:t>
            </a:r>
            <a:endParaRPr lang="zh-CN" altLang="en-US" sz="2800" b="1" smtClean="0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21510" name="Picture 343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5" y="658813"/>
            <a:ext cx="822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矩形 11"/>
          <p:cNvSpPr>
            <a:spLocks noChangeArrowheads="1"/>
          </p:cNvSpPr>
          <p:nvPr/>
        </p:nvSpPr>
        <p:spPr bwMode="auto">
          <a:xfrm>
            <a:off x="566738" y="977900"/>
            <a:ext cx="7989887" cy="50475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>
                <a:ea typeface="楷体_GB2312" panose="02010609030101010101" pitchFamily="49" charset="-122"/>
              </a:rPr>
              <a:t>1.</a:t>
            </a:r>
            <a:r>
              <a:rPr lang="zh-CN" altLang="zh-CN" sz="2000" dirty="0">
                <a:ea typeface="楷体_GB2312" panose="02010609030101010101" pitchFamily="49" charset="-122"/>
              </a:rPr>
              <a:t>负数的原码、反码和补码表示一定各不相同</a:t>
            </a:r>
            <a:r>
              <a:rPr lang="zh-CN" altLang="zh-CN" sz="2000" dirty="0" smtClean="0">
                <a:ea typeface="楷体_GB2312" panose="02010609030101010101" pitchFamily="49" charset="-122"/>
              </a:rPr>
              <a:t>。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r>
              <a:rPr lang="en-US" altLang="zh-CN" sz="2000" dirty="0" smtClean="0">
                <a:ea typeface="楷体_GB2312" panose="02010609030101010101" pitchFamily="49" charset="-122"/>
              </a:rPr>
              <a:t>2. </a:t>
            </a:r>
            <a:r>
              <a:rPr lang="zh-CN" altLang="zh-CN" sz="2000" dirty="0" smtClean="0">
                <a:ea typeface="楷体_GB2312" panose="02010609030101010101" pitchFamily="49" charset="-122"/>
              </a:rPr>
              <a:t>对于</a:t>
            </a:r>
            <a:r>
              <a:rPr lang="zh-CN" altLang="zh-CN" sz="2000" dirty="0">
                <a:ea typeface="楷体_GB2312" panose="02010609030101010101" pitchFamily="49" charset="-122"/>
              </a:rPr>
              <a:t>正数，其原码、反码、补码是相同的</a:t>
            </a:r>
            <a:r>
              <a:rPr lang="zh-CN" altLang="zh-CN" sz="2000" dirty="0" smtClean="0">
                <a:ea typeface="楷体_GB2312" panose="02010609030101010101" pitchFamily="49" charset="-122"/>
              </a:rPr>
              <a:t>。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r>
              <a:rPr lang="en-US" altLang="zh-CN" sz="2000" dirty="0">
                <a:ea typeface="楷体_GB2312" panose="02010609030101010101" pitchFamily="49" charset="-122"/>
              </a:rPr>
              <a:t>3. </a:t>
            </a:r>
            <a:r>
              <a:rPr lang="zh-CN" altLang="zh-CN" sz="2000" dirty="0">
                <a:ea typeface="楷体_GB2312" panose="02010609030101010101" pitchFamily="49" charset="-122"/>
              </a:rPr>
              <a:t>逻辑运算中，位与位之间有时会产生进位和借位。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r>
              <a:rPr lang="en-US" altLang="zh-CN" sz="2000" dirty="0" smtClean="0">
                <a:ea typeface="楷体_GB2312" panose="02010609030101010101" pitchFamily="49" charset="-122"/>
              </a:rPr>
              <a:t>4. </a:t>
            </a:r>
            <a:r>
              <a:rPr lang="zh-CN" altLang="zh-CN" sz="2000" dirty="0" smtClean="0">
                <a:ea typeface="楷体_GB2312" panose="02010609030101010101" pitchFamily="49" charset="-122"/>
              </a:rPr>
              <a:t>堆栈</a:t>
            </a:r>
            <a:r>
              <a:rPr lang="zh-CN" altLang="zh-CN" sz="2000" dirty="0">
                <a:ea typeface="楷体_GB2312" panose="02010609030101010101" pitchFamily="49" charset="-122"/>
              </a:rPr>
              <a:t>是一种先进先出的数据结构</a:t>
            </a:r>
            <a:r>
              <a:rPr lang="zh-CN" altLang="zh-CN" sz="2000" dirty="0" smtClean="0">
                <a:ea typeface="楷体_GB2312" panose="02010609030101010101" pitchFamily="49" charset="-122"/>
              </a:rPr>
              <a:t>。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r>
              <a:rPr lang="en-US" altLang="zh-CN" sz="2000" dirty="0">
                <a:ea typeface="楷体_GB2312" panose="02010609030101010101" pitchFamily="49" charset="-122"/>
              </a:rPr>
              <a:t>5</a:t>
            </a:r>
            <a:r>
              <a:rPr lang="en-US" altLang="zh-CN" sz="2000" dirty="0" smtClean="0">
                <a:ea typeface="楷体_GB2312" panose="02010609030101010101" pitchFamily="49" charset="-122"/>
              </a:rPr>
              <a:t>. </a:t>
            </a:r>
            <a:r>
              <a:rPr lang="zh-CN" altLang="zh-CN" sz="2000" dirty="0" smtClean="0">
                <a:ea typeface="楷体_GB2312" panose="02010609030101010101" pitchFamily="49" charset="-122"/>
              </a:rPr>
              <a:t>任何</a:t>
            </a:r>
            <a:r>
              <a:rPr lang="zh-CN" altLang="zh-CN" sz="2000" dirty="0">
                <a:ea typeface="楷体_GB2312" panose="02010609030101010101" pitchFamily="49" charset="-122"/>
              </a:rPr>
              <a:t>一个二进制小数都可以用十进制表示。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r>
              <a:rPr lang="en-US" altLang="zh-CN" sz="2000" dirty="0">
                <a:ea typeface="楷体_GB2312" panose="02010609030101010101" pitchFamily="49" charset="-122"/>
              </a:rPr>
              <a:t>6</a:t>
            </a:r>
            <a:r>
              <a:rPr lang="en-US" altLang="zh-CN" sz="2000" dirty="0" smtClean="0">
                <a:ea typeface="楷体_GB2312" panose="02010609030101010101" pitchFamily="49" charset="-122"/>
              </a:rPr>
              <a:t>. </a:t>
            </a:r>
            <a:r>
              <a:rPr lang="zh-CN" altLang="zh-CN" sz="2000" dirty="0" smtClean="0">
                <a:ea typeface="楷体_GB2312" panose="02010609030101010101" pitchFamily="49" charset="-122"/>
              </a:rPr>
              <a:t>二进制</a:t>
            </a:r>
            <a:r>
              <a:rPr lang="zh-CN" altLang="zh-CN" sz="2000" dirty="0">
                <a:ea typeface="楷体_GB2312" panose="02010609030101010101" pitchFamily="49" charset="-122"/>
              </a:rPr>
              <a:t>浮点数表示中，阶码部分位数越多则可以表示的数据范围就越大。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r>
              <a:rPr lang="en-US" altLang="zh-CN" sz="2000" dirty="0">
                <a:ea typeface="楷体_GB2312" panose="02010609030101010101" pitchFamily="49" charset="-122"/>
              </a:rPr>
              <a:t>7. </a:t>
            </a:r>
            <a:r>
              <a:rPr lang="zh-CN" altLang="zh-CN" sz="2000" dirty="0">
                <a:ea typeface="楷体_GB2312" panose="02010609030101010101" pitchFamily="49" charset="-122"/>
              </a:rPr>
              <a:t>标准的</a:t>
            </a:r>
            <a:r>
              <a:rPr lang="en-US" altLang="zh-CN" sz="2000" dirty="0">
                <a:ea typeface="楷体_GB2312" panose="02010609030101010101" pitchFamily="49" charset="-122"/>
              </a:rPr>
              <a:t>ASCII</a:t>
            </a:r>
            <a:r>
              <a:rPr lang="zh-CN" altLang="zh-CN" sz="2000" dirty="0">
                <a:ea typeface="楷体_GB2312" panose="02010609030101010101" pitchFamily="49" charset="-122"/>
              </a:rPr>
              <a:t>码采用</a:t>
            </a:r>
            <a:r>
              <a:rPr lang="en-US" altLang="zh-CN" sz="2000" dirty="0">
                <a:ea typeface="楷体_GB2312" panose="02010609030101010101" pitchFamily="49" charset="-122"/>
              </a:rPr>
              <a:t>8</a:t>
            </a:r>
            <a:r>
              <a:rPr lang="zh-CN" altLang="zh-CN" sz="2000" dirty="0">
                <a:ea typeface="楷体_GB2312" panose="02010609030101010101" pitchFamily="49" charset="-122"/>
              </a:rPr>
              <a:t>个二进位进行编码。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r>
              <a:rPr lang="en-US" altLang="zh-CN" sz="2000" dirty="0">
                <a:ea typeface="楷体_GB2312" panose="02010609030101010101" pitchFamily="49" charset="-122"/>
              </a:rPr>
              <a:t>8.</a:t>
            </a:r>
            <a:r>
              <a:rPr lang="zh-CN" altLang="zh-CN" sz="2000" dirty="0">
                <a:ea typeface="楷体_GB2312" panose="02010609030101010101" pitchFamily="49" charset="-122"/>
              </a:rPr>
              <a:t>用</a:t>
            </a:r>
            <a:r>
              <a:rPr lang="en-US" altLang="zh-CN" sz="2000" dirty="0">
                <a:ea typeface="楷体_GB2312" panose="02010609030101010101" pitchFamily="49" charset="-122"/>
              </a:rPr>
              <a:t>BCD</a:t>
            </a:r>
            <a:r>
              <a:rPr lang="zh-CN" altLang="zh-CN" sz="2000" dirty="0">
                <a:ea typeface="楷体_GB2312" panose="02010609030101010101" pitchFamily="49" charset="-122"/>
              </a:rPr>
              <a:t>码进行十进制数的运算所得到的结果就是真值。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r>
              <a:rPr lang="en-US" altLang="zh-CN" sz="2000" dirty="0">
                <a:ea typeface="楷体_GB2312" panose="02010609030101010101" pitchFamily="49" charset="-122"/>
              </a:rPr>
              <a:t>9.</a:t>
            </a:r>
            <a:r>
              <a:rPr lang="zh-CN" altLang="zh-CN" sz="2000" dirty="0">
                <a:ea typeface="楷体_GB2312" panose="02010609030101010101" pitchFamily="49" charset="-122"/>
              </a:rPr>
              <a:t>所有的十进制小数都能准确地转换为有限位二进制小数</a:t>
            </a:r>
            <a:r>
              <a:rPr lang="zh-CN" altLang="zh-CN" sz="2000" dirty="0" smtClean="0">
                <a:ea typeface="楷体_GB2312" panose="02010609030101010101" pitchFamily="49" charset="-122"/>
              </a:rPr>
              <a:t>。</a:t>
            </a:r>
            <a:endParaRPr lang="en-US" altLang="zh-CN" sz="2000" dirty="0" smtClean="0">
              <a:ea typeface="楷体_GB2312" panose="02010609030101010101" pitchFamily="49" charset="-122"/>
            </a:endParaRPr>
          </a:p>
          <a:p>
            <a:r>
              <a:rPr lang="en-US" altLang="zh-CN" sz="2000" dirty="0">
                <a:ea typeface="楷体_GB2312" panose="02010609030101010101" pitchFamily="49" charset="-122"/>
              </a:rPr>
              <a:t>10.</a:t>
            </a:r>
            <a:r>
              <a:rPr lang="zh-CN" altLang="zh-CN" sz="2000" dirty="0">
                <a:ea typeface="楷体_GB2312" panose="02010609030101010101" pitchFamily="49" charset="-122"/>
              </a:rPr>
              <a:t>操作系统是软件和硬件之间的接口。</a:t>
            </a:r>
            <a:endParaRPr lang="zh-CN" altLang="en-US" sz="2000" dirty="0">
              <a:ea typeface="楷体_GB2312" panose="02010609030101010101" pitchFamily="49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30913" y="1025525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</a:t>
            </a:r>
            <a:endParaRPr lang="en-US" altLang="zh-CN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842953" y="149891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T</a:t>
            </a:r>
            <a:endParaRPr lang="en-US" altLang="zh-CN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526213" y="1901825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endParaRPr lang="en-US" altLang="zh-CN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798378" y="2380615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endParaRPr lang="en-US" altLang="zh-CN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817553" y="285400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T</a:t>
            </a:r>
            <a:endParaRPr lang="en-US" altLang="zh-CN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726113" y="3636963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T</a:t>
            </a:r>
            <a:endParaRPr lang="en-US" altLang="zh-CN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610225" y="4079875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endParaRPr lang="en-US" altLang="zh-CN" sz="18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097713" y="4505325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endParaRPr lang="en-US" altLang="zh-CN" sz="18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462838" y="4970780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endParaRPr lang="en-US" altLang="zh-CN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214938" y="5443220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endParaRPr lang="en-US" altLang="zh-CN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19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20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80975" y="155575"/>
            <a:ext cx="8769350" cy="685800"/>
          </a:xfrm>
        </p:spPr>
        <p:txBody>
          <a:bodyPr/>
          <a:lstStyle/>
          <a:p>
            <a:pPr algn="l"/>
            <a:r>
              <a:rPr lang="zh-CN" altLang="en-US" sz="2800" b="1" smtClean="0">
                <a:solidFill>
                  <a:srgbClr val="C00000"/>
                </a:solidFill>
                <a:ea typeface="楷体_GB2312" panose="02010609030101010101" pitchFamily="49" charset="-122"/>
              </a:rPr>
              <a:t>单选题</a:t>
            </a:r>
            <a:endParaRPr lang="zh-CN" altLang="en-US" sz="2800" b="1" smtClean="0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23558" name="Picture 343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5" y="658813"/>
            <a:ext cx="822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副标题 2"/>
          <p:cNvSpPr txBox="1">
            <a:spLocks noChangeArrowheads="1"/>
          </p:cNvSpPr>
          <p:nvPr/>
        </p:nvSpPr>
        <p:spPr bwMode="auto">
          <a:xfrm>
            <a:off x="428625" y="973138"/>
            <a:ext cx="8229600" cy="554672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66700" algn="l"/>
              </a:tabLst>
            </a:pPr>
            <a:r>
              <a:rPr lang="zh-CN" altLang="en-US" sz="2000">
                <a:ea typeface="楷体_GB2312" panose="02010609030101010101" pitchFamily="49" charset="-122"/>
              </a:rPr>
              <a:t>在计算机的专业用语中，</a:t>
            </a:r>
            <a:r>
              <a:rPr lang="en-US" altLang="zh-CN" sz="2000">
                <a:ea typeface="楷体_GB2312" panose="02010609030101010101" pitchFamily="49" charset="-122"/>
              </a:rPr>
              <a:t>ROM</a:t>
            </a:r>
            <a:r>
              <a:rPr lang="zh-CN" altLang="en-US" sz="2000">
                <a:ea typeface="楷体_GB2312" panose="02010609030101010101" pitchFamily="49" charset="-122"/>
              </a:rPr>
              <a:t>表示</a:t>
            </a:r>
            <a:r>
              <a:rPr lang="en-US" altLang="zh-CN" sz="2000">
                <a:ea typeface="楷体_GB2312" panose="02010609030101010101" pitchFamily="49" charset="-122"/>
              </a:rPr>
              <a:t>(      )</a:t>
            </a:r>
            <a:endParaRPr lang="zh-CN" altLang="en-US" sz="2000">
              <a:ea typeface="楷体_GB2312" panose="02010609030101010101" pitchFamily="49" charset="-122"/>
            </a:endParaRPr>
          </a:p>
          <a:p>
            <a:pPr marL="1009650" lvl="1" indent="-609600" eaLnBrk="0" hangingPunct="0">
              <a:spcBef>
                <a:spcPct val="20000"/>
              </a:spcBef>
              <a:buClr>
                <a:schemeClr val="hlink"/>
              </a:buClr>
              <a:buSzPct val="55000"/>
              <a:tabLst>
                <a:tab pos="266700" algn="l"/>
              </a:tabLst>
            </a:pP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A.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外存储器  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B.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内存储器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  C.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只读存储器 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D.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随机存取存储器</a:t>
            </a:r>
            <a:endParaRPr lang="zh-CN" altLang="en-US" sz="2000">
              <a:solidFill>
                <a:srgbClr val="800000"/>
              </a:solidFill>
              <a:ea typeface="楷体_GB2312" panose="0201060903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66700" algn="l"/>
              </a:tabLst>
            </a:pPr>
            <a:r>
              <a:rPr lang="zh-CN" altLang="en-US" sz="2000">
                <a:ea typeface="楷体_GB2312" panose="02010609030101010101" pitchFamily="49" charset="-122"/>
              </a:rPr>
              <a:t>计算机硬件的基本构成是</a:t>
            </a:r>
            <a:r>
              <a:rPr lang="en-US" altLang="zh-CN" sz="2000">
                <a:ea typeface="楷体_GB2312" panose="02010609030101010101" pitchFamily="49" charset="-122"/>
              </a:rPr>
              <a:t>(    )</a:t>
            </a:r>
            <a:r>
              <a:rPr lang="zh-CN" altLang="en-US" sz="2000">
                <a:ea typeface="楷体_GB2312" panose="02010609030101010101" pitchFamily="49" charset="-122"/>
              </a:rPr>
              <a:t>    </a:t>
            </a:r>
            <a:endParaRPr lang="zh-CN" altLang="en-US" sz="2000">
              <a:ea typeface="楷体_GB2312" panose="02010609030101010101" pitchFamily="49" charset="-122"/>
            </a:endParaRPr>
          </a:p>
          <a:p>
            <a:pPr marL="1009650" lvl="1" indent="-609600" eaLnBrk="0" hangingPunct="0">
              <a:spcBef>
                <a:spcPct val="20000"/>
              </a:spcBef>
              <a:buClr>
                <a:schemeClr val="hlink"/>
              </a:buClr>
              <a:buSzPct val="55000"/>
              <a:tabLst>
                <a:tab pos="266700" algn="l"/>
              </a:tabLst>
            </a:pP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A.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 运算器、控制器、存储器、输入和输出设备</a:t>
            </a:r>
            <a:endParaRPr lang="en-US" altLang="zh-CN" sz="2000">
              <a:solidFill>
                <a:srgbClr val="800000"/>
              </a:solidFill>
              <a:ea typeface="楷体_GB2312" panose="02010609030101010101" pitchFamily="49" charset="-122"/>
            </a:endParaRPr>
          </a:p>
          <a:p>
            <a:pPr marL="1009650" lvl="1" indent="-609600" eaLnBrk="0" hangingPunct="0">
              <a:spcBef>
                <a:spcPct val="20000"/>
              </a:spcBef>
              <a:buClr>
                <a:schemeClr val="hlink"/>
              </a:buClr>
              <a:buSzPct val="55000"/>
              <a:tabLst>
                <a:tab pos="266700" algn="l"/>
              </a:tabLst>
            </a:pP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B.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主机、输入设备、显示器	</a:t>
            </a:r>
            <a:endParaRPr lang="zh-CN" altLang="en-US" sz="2000">
              <a:solidFill>
                <a:srgbClr val="800000"/>
              </a:solidFill>
              <a:ea typeface="楷体_GB2312" panose="02010609030101010101" pitchFamily="49" charset="-122"/>
            </a:endParaRPr>
          </a:p>
          <a:p>
            <a:pPr marL="1009650" lvl="1" indent="-609600" eaLnBrk="0" hangingPunct="0">
              <a:spcBef>
                <a:spcPct val="20000"/>
              </a:spcBef>
              <a:buClr>
                <a:schemeClr val="hlink"/>
              </a:buClr>
              <a:buSzPct val="55000"/>
              <a:tabLst>
                <a:tab pos="266700" algn="l"/>
              </a:tabLst>
            </a:pP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C.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主机、存储器、输出设备</a:t>
            </a:r>
            <a:endParaRPr lang="zh-CN" altLang="en-US" sz="2000">
              <a:solidFill>
                <a:srgbClr val="800000"/>
              </a:solidFill>
              <a:ea typeface="楷体_GB2312" panose="02010609030101010101" pitchFamily="49" charset="-122"/>
            </a:endParaRPr>
          </a:p>
          <a:p>
            <a:pPr marL="1009650" lvl="1" indent="-609600" eaLnBrk="0" hangingPunct="0">
              <a:spcBef>
                <a:spcPct val="20000"/>
              </a:spcBef>
              <a:buClr>
                <a:schemeClr val="hlink"/>
              </a:buClr>
              <a:buSzPct val="55000"/>
              <a:tabLst>
                <a:tab pos="266700" algn="l"/>
              </a:tabLst>
            </a:pP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D.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主机、键盘、打印机</a:t>
            </a:r>
            <a:endParaRPr lang="en-US" altLang="zh-CN" sz="2000">
              <a:solidFill>
                <a:srgbClr val="800000"/>
              </a:solidFill>
              <a:ea typeface="楷体_GB2312" panose="0201060903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66700" algn="l"/>
              </a:tabLst>
            </a:pPr>
            <a:r>
              <a:rPr lang="zh-CN" altLang="en-US" sz="2000">
                <a:ea typeface="楷体_GB2312" panose="02010609030101010101" pitchFamily="49" charset="-122"/>
              </a:rPr>
              <a:t>计算机硬件能直接执行的只有</a:t>
            </a:r>
            <a:r>
              <a:rPr lang="en-US" altLang="zh-CN" sz="2000">
                <a:ea typeface="楷体_GB2312" panose="02010609030101010101" pitchFamily="49" charset="-122"/>
              </a:rPr>
              <a:t>(    )</a:t>
            </a:r>
            <a:endParaRPr lang="zh-CN" altLang="en-US" sz="2000">
              <a:ea typeface="楷体_GB2312" panose="02010609030101010101" pitchFamily="49" charset="-122"/>
            </a:endParaRPr>
          </a:p>
          <a:p>
            <a:pPr marL="1009650" lvl="1" indent="-6096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tabLst>
                <a:tab pos="266700" algn="l"/>
              </a:tabLst>
            </a:pP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A.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符号语言 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B.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机器语言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 C.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算法语言 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D.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汇编语言</a:t>
            </a:r>
            <a:endParaRPr lang="en-US" altLang="zh-CN" sz="2000">
              <a:solidFill>
                <a:srgbClr val="800000"/>
              </a:solidFill>
              <a:ea typeface="楷体_GB2312" panose="0201060903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66700" algn="l"/>
              </a:tabLst>
            </a:pPr>
            <a:r>
              <a:rPr lang="zh-CN" altLang="en-US" sz="2000">
                <a:ea typeface="楷体_GB2312" panose="02010609030101010101" pitchFamily="49" charset="-122"/>
              </a:rPr>
              <a:t>计算机字长取决于</a:t>
            </a:r>
            <a:r>
              <a:rPr lang="en-US" altLang="zh-CN" sz="2000">
                <a:ea typeface="楷体_GB2312" panose="02010609030101010101" pitchFamily="49" charset="-122"/>
              </a:rPr>
              <a:t>(      )</a:t>
            </a:r>
            <a:r>
              <a:rPr lang="zh-CN" altLang="en-US" sz="2000">
                <a:ea typeface="楷体_GB2312" panose="02010609030101010101" pitchFamily="49" charset="-122"/>
              </a:rPr>
              <a:t>总线的宽度。</a:t>
            </a:r>
            <a:endParaRPr lang="zh-CN" altLang="en-US" sz="2000">
              <a:ea typeface="楷体_GB2312" panose="02010609030101010101" pitchFamily="49" charset="-122"/>
            </a:endParaRPr>
          </a:p>
          <a:p>
            <a:pPr marL="1009650" lvl="1" indent="-609600" eaLnBrk="0" hangingPunct="0">
              <a:spcBef>
                <a:spcPct val="20000"/>
              </a:spcBef>
              <a:buClr>
                <a:schemeClr val="hlink"/>
              </a:buClr>
              <a:buSzPct val="55000"/>
              <a:tabLst>
                <a:tab pos="266700" algn="l"/>
              </a:tabLst>
            </a:pP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A.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控制总线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	   B.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数据总线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	C.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地址总线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	D.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通信总线</a:t>
            </a:r>
            <a:endParaRPr lang="zh-CN" altLang="en-US" sz="2000">
              <a:solidFill>
                <a:srgbClr val="800000"/>
              </a:solidFill>
              <a:ea typeface="楷体_GB2312" panose="0201060903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66700" algn="l"/>
              </a:tabLst>
            </a:pPr>
            <a:r>
              <a:rPr lang="zh-CN" altLang="en-US" sz="2000">
                <a:ea typeface="楷体_GB2312" panose="02010609030101010101" pitchFamily="49" charset="-122"/>
              </a:rPr>
              <a:t>在计算机数据处理过程中，外存储器直接和</a:t>
            </a:r>
            <a:r>
              <a:rPr lang="en-US" altLang="zh-CN" sz="2000">
                <a:ea typeface="楷体_GB2312" panose="02010609030101010101" pitchFamily="49" charset="-122"/>
              </a:rPr>
              <a:t>(    )</a:t>
            </a:r>
            <a:r>
              <a:rPr lang="zh-CN" altLang="en-US" sz="2000">
                <a:ea typeface="楷体_GB2312" panose="02010609030101010101" pitchFamily="49" charset="-122"/>
              </a:rPr>
              <a:t>交换信息</a:t>
            </a:r>
            <a:endParaRPr lang="zh-CN" altLang="en-US" sz="2000">
              <a:ea typeface="楷体_GB2312" panose="0201060903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266700" algn="l"/>
              </a:tabLst>
            </a:pP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	A.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运算器 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	  B.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控制器  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	C.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内存储器  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D.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寄存器</a:t>
            </a:r>
            <a:endParaRPr lang="zh-CN" altLang="en-US" sz="2000">
              <a:solidFill>
                <a:srgbClr val="800000"/>
              </a:solidFill>
              <a:ea typeface="楷体_GB2312" panose="0201060903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266700" algn="l"/>
              </a:tabLst>
            </a:pPr>
            <a:r>
              <a:rPr lang="zh-CN" altLang="en-US" sz="2000">
                <a:ea typeface="楷体_GB2312" panose="02010609030101010101" pitchFamily="49" charset="-122"/>
              </a:rPr>
              <a:t>从存储器读出或向存储器写入一个信息所需时间称为</a:t>
            </a:r>
            <a:r>
              <a:rPr lang="en-US" altLang="zh-CN" sz="2000">
                <a:ea typeface="楷体_GB2312" panose="02010609030101010101" pitchFamily="49" charset="-122"/>
              </a:rPr>
              <a:t>(     )</a:t>
            </a:r>
            <a:endParaRPr lang="en-US" altLang="zh-CN" sz="2000">
              <a:ea typeface="楷体_GB2312" panose="0201060903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266700" algn="l"/>
              </a:tabLst>
            </a:pPr>
            <a:r>
              <a:rPr lang="en-US" altLang="zh-CN" sz="2000">
                <a:ea typeface="楷体_GB2312" panose="02010609030101010101" pitchFamily="49" charset="-122"/>
              </a:rPr>
              <a:t>	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A.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等待时间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	  B.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指令周期	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C.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查找时间  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D.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存取周期</a:t>
            </a:r>
            <a:endParaRPr lang="zh-CN" altLang="en-US" sz="2000">
              <a:solidFill>
                <a:srgbClr val="800000"/>
              </a:solidFill>
              <a:ea typeface="楷体_GB2312" panose="02010609030101010101" pitchFamily="49" charset="-122"/>
            </a:endParaRPr>
          </a:p>
          <a:p>
            <a:pPr marL="1009650" lvl="1" indent="-6096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tabLst>
                <a:tab pos="266700" algn="l"/>
              </a:tabLst>
            </a:pPr>
            <a:endParaRPr lang="zh-CN" altLang="en-US" sz="2000">
              <a:ea typeface="楷体_GB2312" panose="02010609030101010101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1650" y="4279900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endParaRPr lang="en-US" altLang="zh-CN" sz="18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805488" y="5054600"/>
            <a:ext cx="304800" cy="2286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</a:rPr>
              <a:t>C</a:t>
            </a:r>
            <a:endParaRPr lang="en-US" altLang="zh-CN" sz="18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802438" y="5781675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</a:rPr>
              <a:t>D</a:t>
            </a:r>
            <a:endParaRPr lang="en-US" altLang="zh-CN" sz="18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932363" y="1033463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</a:rPr>
              <a:t>C</a:t>
            </a:r>
            <a:endParaRPr lang="en-US" altLang="zh-CN" sz="18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732213" y="177323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endParaRPr lang="en-US" altLang="zh-CN" sz="18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222750" y="3611563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endParaRPr lang="en-US" altLang="zh-CN" sz="18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17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6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80975" y="155575"/>
            <a:ext cx="8769350" cy="685800"/>
          </a:xfrm>
        </p:spPr>
        <p:txBody>
          <a:bodyPr/>
          <a:lstStyle/>
          <a:p>
            <a:pPr algn="l"/>
            <a:r>
              <a:rPr lang="zh-CN" altLang="en-US" sz="2800" b="1" smtClean="0">
                <a:solidFill>
                  <a:srgbClr val="C00000"/>
                </a:solidFill>
                <a:ea typeface="楷体_GB2312" panose="02010609030101010101" pitchFamily="49" charset="-122"/>
              </a:rPr>
              <a:t>单选题</a:t>
            </a:r>
            <a:endParaRPr lang="zh-CN" altLang="en-US" sz="2800" b="1" smtClean="0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24582" name="Picture 343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5" y="658813"/>
            <a:ext cx="822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2"/>
          <p:cNvSpPr txBox="1"/>
          <p:nvPr/>
        </p:nvSpPr>
        <p:spPr bwMode="auto">
          <a:xfrm>
            <a:off x="428625" y="973138"/>
            <a:ext cx="8229600" cy="5546725"/>
          </a:xfrm>
          <a:prstGeom prst="rect">
            <a:avLst/>
          </a:prstGeom>
          <a:noFill/>
          <a:ln w="2857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000" dirty="0" smtClean="0"/>
              <a:t>微型计算机</a:t>
            </a:r>
            <a:r>
              <a:rPr lang="zh-CN" altLang="en-US" sz="2000" dirty="0"/>
              <a:t>系统中的中央处理器（</a:t>
            </a:r>
            <a:r>
              <a:rPr lang="en-US" altLang="zh-CN" sz="2000" dirty="0"/>
              <a:t>CPU</a:t>
            </a:r>
            <a:r>
              <a:rPr lang="zh-CN" altLang="en-US" sz="2000" dirty="0"/>
              <a:t>）通常是</a:t>
            </a:r>
            <a:r>
              <a:rPr lang="zh-CN" altLang="en-US" sz="2000" dirty="0" smtClean="0"/>
              <a:t>指</a:t>
            </a:r>
            <a:r>
              <a:rPr lang="en-US" altLang="zh-CN" sz="2000" dirty="0" smtClean="0"/>
              <a:t>(     )</a:t>
            </a:r>
            <a:endParaRPr lang="zh-CN" altLang="en-US" sz="2000" dirty="0"/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altLang="zh-CN" sz="2000" dirty="0" smtClean="0">
                <a:solidFill>
                  <a:srgbClr val="800000"/>
                </a:solidFill>
              </a:rPr>
              <a:t>A</a:t>
            </a:r>
            <a:r>
              <a:rPr lang="en-US" altLang="zh-CN" sz="2000" dirty="0">
                <a:solidFill>
                  <a:srgbClr val="800000"/>
                </a:solidFill>
              </a:rPr>
              <a:t>. </a:t>
            </a:r>
            <a:r>
              <a:rPr lang="zh-CN" altLang="en-US" sz="2000" dirty="0">
                <a:solidFill>
                  <a:srgbClr val="800000"/>
                </a:solidFill>
              </a:rPr>
              <a:t>内存储器和</a:t>
            </a:r>
            <a:r>
              <a:rPr lang="zh-CN" altLang="en-US" sz="2000" dirty="0" smtClean="0">
                <a:solidFill>
                  <a:srgbClr val="800000"/>
                </a:solidFill>
              </a:rPr>
              <a:t>控制器</a:t>
            </a:r>
            <a:r>
              <a:rPr lang="en-US" altLang="zh-CN" sz="2000" dirty="0" smtClean="0">
                <a:solidFill>
                  <a:srgbClr val="800000"/>
                </a:solidFill>
              </a:rPr>
              <a:t>	B</a:t>
            </a:r>
            <a:r>
              <a:rPr lang="en-US" altLang="zh-CN" sz="2000" dirty="0">
                <a:solidFill>
                  <a:srgbClr val="800000"/>
                </a:solidFill>
              </a:rPr>
              <a:t>. </a:t>
            </a:r>
            <a:r>
              <a:rPr lang="zh-CN" altLang="en-US" sz="2000" dirty="0">
                <a:solidFill>
                  <a:srgbClr val="800000"/>
                </a:solidFill>
              </a:rPr>
              <a:t>内存储器和运算器	</a:t>
            </a:r>
            <a:endParaRPr lang="zh-CN" altLang="en-US" sz="2000" dirty="0">
              <a:solidFill>
                <a:srgbClr val="800000"/>
              </a:solidFill>
            </a:endParaRPr>
          </a:p>
          <a:p>
            <a:pPr lvl="1">
              <a:buFontTx/>
              <a:buNone/>
              <a:defRPr/>
            </a:pPr>
            <a:r>
              <a:rPr lang="en-US" altLang="zh-CN" sz="2000" dirty="0">
                <a:solidFill>
                  <a:srgbClr val="800000"/>
                </a:solidFill>
              </a:rPr>
              <a:t>C. </a:t>
            </a:r>
            <a:r>
              <a:rPr lang="zh-CN" altLang="en-US" sz="2000" dirty="0">
                <a:solidFill>
                  <a:srgbClr val="800000"/>
                </a:solidFill>
              </a:rPr>
              <a:t>控制器和</a:t>
            </a:r>
            <a:r>
              <a:rPr lang="zh-CN" altLang="en-US" sz="2000" dirty="0" smtClean="0">
                <a:solidFill>
                  <a:srgbClr val="800000"/>
                </a:solidFill>
              </a:rPr>
              <a:t>运算器</a:t>
            </a:r>
            <a:r>
              <a:rPr lang="en-US" altLang="zh-CN" sz="2000" dirty="0" smtClean="0">
                <a:solidFill>
                  <a:srgbClr val="800000"/>
                </a:solidFill>
              </a:rPr>
              <a:t>		D</a:t>
            </a:r>
            <a:r>
              <a:rPr lang="en-US" altLang="zh-CN" sz="2000" dirty="0">
                <a:solidFill>
                  <a:srgbClr val="800000"/>
                </a:solidFill>
              </a:rPr>
              <a:t>. </a:t>
            </a:r>
            <a:r>
              <a:rPr lang="zh-CN" altLang="en-US" sz="2000" dirty="0">
                <a:solidFill>
                  <a:srgbClr val="800000"/>
                </a:solidFill>
              </a:rPr>
              <a:t>内存储器、控制器和运算器</a:t>
            </a:r>
            <a:endParaRPr lang="zh-CN" altLang="en-US" sz="2000" dirty="0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000" dirty="0"/>
              <a:t>以下设备中，只能作为输出设备的是 </a:t>
            </a:r>
            <a:r>
              <a:rPr lang="en-US" altLang="zh-CN" sz="2000" dirty="0" smtClean="0"/>
              <a:t>(      )</a:t>
            </a:r>
            <a:endParaRPr lang="zh-CN" altLang="en-US" sz="2000"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solidFill>
                  <a:srgbClr val="800000"/>
                </a:solidFill>
              </a:rPr>
              <a:t>	</a:t>
            </a:r>
            <a:r>
              <a:rPr lang="en-US" altLang="zh-CN" sz="2000" dirty="0" smtClean="0">
                <a:solidFill>
                  <a:srgbClr val="800000"/>
                </a:solidFill>
              </a:rPr>
              <a:t> A</a:t>
            </a:r>
            <a:r>
              <a:rPr lang="en-US" altLang="zh-CN" sz="2000" dirty="0">
                <a:solidFill>
                  <a:srgbClr val="800000"/>
                </a:solidFill>
              </a:rPr>
              <a:t>. </a:t>
            </a:r>
            <a:r>
              <a:rPr lang="zh-CN" altLang="en-US" sz="2000" dirty="0" smtClean="0">
                <a:solidFill>
                  <a:srgbClr val="800000"/>
                </a:solidFill>
              </a:rPr>
              <a:t>键盘</a:t>
            </a:r>
            <a:r>
              <a:rPr lang="en-US" altLang="zh-CN" sz="2000" dirty="0" smtClean="0">
                <a:solidFill>
                  <a:srgbClr val="800000"/>
                </a:solidFill>
              </a:rPr>
              <a:t>	B</a:t>
            </a:r>
            <a:r>
              <a:rPr lang="en-US" altLang="zh-CN" sz="2000" dirty="0">
                <a:solidFill>
                  <a:srgbClr val="800000"/>
                </a:solidFill>
              </a:rPr>
              <a:t>.  </a:t>
            </a:r>
            <a:r>
              <a:rPr lang="zh-CN" altLang="en-US" sz="2000" dirty="0" smtClean="0">
                <a:solidFill>
                  <a:srgbClr val="800000"/>
                </a:solidFill>
              </a:rPr>
              <a:t>打印机</a:t>
            </a:r>
            <a:r>
              <a:rPr lang="en-US" altLang="zh-CN" sz="2000" dirty="0">
                <a:solidFill>
                  <a:srgbClr val="800000"/>
                </a:solidFill>
              </a:rPr>
              <a:t>	C. </a:t>
            </a:r>
            <a:r>
              <a:rPr lang="zh-CN" altLang="en-US" sz="2000" dirty="0" smtClean="0">
                <a:solidFill>
                  <a:srgbClr val="800000"/>
                </a:solidFill>
              </a:rPr>
              <a:t>鼠标</a:t>
            </a:r>
            <a:r>
              <a:rPr lang="en-US" altLang="zh-CN" sz="2000" dirty="0" smtClean="0">
                <a:solidFill>
                  <a:srgbClr val="800000"/>
                </a:solidFill>
              </a:rPr>
              <a:t>		D</a:t>
            </a:r>
            <a:r>
              <a:rPr lang="en-US" altLang="zh-CN" sz="2000" dirty="0">
                <a:solidFill>
                  <a:srgbClr val="800000"/>
                </a:solidFill>
              </a:rPr>
              <a:t>.  </a:t>
            </a:r>
            <a:r>
              <a:rPr lang="zh-CN" altLang="en-US" sz="2000" dirty="0" smtClean="0">
                <a:solidFill>
                  <a:srgbClr val="800000"/>
                </a:solidFill>
              </a:rPr>
              <a:t>软盘驱动器</a:t>
            </a:r>
            <a:endParaRPr lang="en-US" altLang="zh-CN" sz="2000" dirty="0" smtClean="0">
              <a:solidFill>
                <a:srgbClr val="800000"/>
              </a:solidFill>
            </a:endParaRPr>
          </a:p>
          <a:p>
            <a:pPr>
              <a:defRPr/>
            </a:pPr>
            <a:r>
              <a:rPr lang="zh-CN" altLang="en-US" sz="2000" dirty="0"/>
              <a:t>微型计算机内，存储器采用的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(       )</a:t>
            </a:r>
            <a:endParaRPr lang="zh-CN" alt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800000"/>
                </a:solidFill>
              </a:rPr>
              <a:t>       A.</a:t>
            </a:r>
            <a:r>
              <a:rPr lang="zh-CN" altLang="en-US" sz="2000" dirty="0" smtClean="0">
                <a:solidFill>
                  <a:srgbClr val="800000"/>
                </a:solidFill>
              </a:rPr>
              <a:t>半导体存储器</a:t>
            </a:r>
            <a:r>
              <a:rPr lang="zh-CN" altLang="en-US" sz="2000" dirty="0">
                <a:solidFill>
                  <a:srgbClr val="800000"/>
                </a:solidFill>
              </a:rPr>
              <a:t>		</a:t>
            </a:r>
            <a:r>
              <a:rPr lang="en-US" altLang="zh-CN" sz="2000" dirty="0">
                <a:solidFill>
                  <a:srgbClr val="800000"/>
                </a:solidFill>
              </a:rPr>
              <a:t>B. </a:t>
            </a:r>
            <a:r>
              <a:rPr lang="zh-CN" altLang="en-US" sz="2000" dirty="0">
                <a:solidFill>
                  <a:srgbClr val="800000"/>
                </a:solidFill>
              </a:rPr>
              <a:t>磁表面存储器		</a:t>
            </a:r>
            <a:endParaRPr lang="zh-CN" altLang="en-US" sz="2000" dirty="0">
              <a:solidFill>
                <a:srgbClr val="800000"/>
              </a:solidFill>
            </a:endParaRPr>
          </a:p>
          <a:p>
            <a:pPr marL="609600" indent="-609600">
              <a:buFontTx/>
              <a:buNone/>
              <a:defRPr/>
            </a:pPr>
            <a:r>
              <a:rPr lang="en-US" altLang="zh-CN" sz="2000" dirty="0">
                <a:solidFill>
                  <a:srgbClr val="800000"/>
                </a:solidFill>
              </a:rPr>
              <a:t> </a:t>
            </a:r>
            <a:r>
              <a:rPr lang="en-US" altLang="zh-CN" sz="2000" dirty="0" smtClean="0">
                <a:solidFill>
                  <a:srgbClr val="800000"/>
                </a:solidFill>
              </a:rPr>
              <a:t>      C.</a:t>
            </a:r>
            <a:r>
              <a:rPr lang="zh-CN" altLang="en-US" sz="2000" dirty="0" smtClean="0">
                <a:solidFill>
                  <a:srgbClr val="800000"/>
                </a:solidFill>
              </a:rPr>
              <a:t>磁芯存储器</a:t>
            </a:r>
            <a:r>
              <a:rPr lang="en-US" altLang="zh-CN" sz="2000" dirty="0" smtClean="0">
                <a:solidFill>
                  <a:srgbClr val="800000"/>
                </a:solidFill>
              </a:rPr>
              <a:t>	</a:t>
            </a:r>
            <a:r>
              <a:rPr lang="zh-CN" altLang="en-US" sz="2000" dirty="0">
                <a:solidFill>
                  <a:srgbClr val="800000"/>
                </a:solidFill>
              </a:rPr>
              <a:t>	</a:t>
            </a:r>
            <a:r>
              <a:rPr lang="en-US" altLang="zh-CN" sz="2000" dirty="0">
                <a:solidFill>
                  <a:srgbClr val="800000"/>
                </a:solidFill>
              </a:rPr>
              <a:t>D. </a:t>
            </a:r>
            <a:r>
              <a:rPr lang="zh-CN" altLang="en-US" sz="2000" dirty="0" smtClean="0">
                <a:solidFill>
                  <a:srgbClr val="800000"/>
                </a:solidFill>
              </a:rPr>
              <a:t>磁泡存储器</a:t>
            </a:r>
            <a:endParaRPr lang="en-US" altLang="zh-CN" sz="2000" dirty="0" smtClean="0">
              <a:solidFill>
                <a:srgbClr val="800000"/>
              </a:solidFill>
            </a:endParaRPr>
          </a:p>
          <a:p>
            <a:pPr>
              <a:defRPr/>
            </a:pPr>
            <a:r>
              <a:rPr lang="zh-CN" altLang="en-US" sz="2000" dirty="0"/>
              <a:t>在计算机中能直接与</a:t>
            </a:r>
            <a:r>
              <a:rPr lang="en-US" altLang="zh-CN" sz="2000" dirty="0"/>
              <a:t>CPU</a:t>
            </a:r>
            <a:r>
              <a:rPr lang="zh-CN" altLang="en-US" sz="2000" dirty="0"/>
              <a:t>交换数据</a:t>
            </a:r>
            <a:r>
              <a:rPr lang="zh-CN" altLang="en-US" sz="2000" dirty="0" smtClean="0"/>
              <a:t>的是</a:t>
            </a:r>
            <a:r>
              <a:rPr lang="en-US" altLang="zh-CN" sz="2000" dirty="0" smtClean="0"/>
              <a:t>(       )</a:t>
            </a:r>
            <a:endParaRPr lang="zh-CN" altLang="en-US" sz="2000" dirty="0"/>
          </a:p>
          <a:p>
            <a:pPr>
              <a:buFontTx/>
              <a:buNone/>
              <a:defRPr/>
            </a:pPr>
            <a:r>
              <a:rPr lang="en-US" altLang="zh-CN" sz="2000" dirty="0" smtClean="0">
                <a:solidFill>
                  <a:srgbClr val="800000"/>
                </a:solidFill>
              </a:rPr>
              <a:t>       A.RAM</a:t>
            </a:r>
            <a:r>
              <a:rPr lang="zh-CN" altLang="en-US" sz="2000" dirty="0">
                <a:solidFill>
                  <a:srgbClr val="800000"/>
                </a:solidFill>
              </a:rPr>
              <a:t>、</a:t>
            </a:r>
            <a:r>
              <a:rPr lang="en-US" altLang="zh-CN" sz="2000" dirty="0">
                <a:solidFill>
                  <a:srgbClr val="800000"/>
                </a:solidFill>
              </a:rPr>
              <a:t>ROM</a:t>
            </a:r>
            <a:r>
              <a:rPr lang="zh-CN" altLang="en-US" sz="2000" dirty="0">
                <a:solidFill>
                  <a:srgbClr val="800000"/>
                </a:solidFill>
              </a:rPr>
              <a:t>和</a:t>
            </a:r>
            <a:r>
              <a:rPr lang="en-US" altLang="zh-CN" sz="2000" dirty="0" smtClean="0">
                <a:solidFill>
                  <a:srgbClr val="800000"/>
                </a:solidFill>
              </a:rPr>
              <a:t>I/O	B</a:t>
            </a:r>
            <a:r>
              <a:rPr lang="en-US" altLang="zh-CN" sz="2000" dirty="0">
                <a:solidFill>
                  <a:srgbClr val="800000"/>
                </a:solidFill>
              </a:rPr>
              <a:t>.</a:t>
            </a:r>
            <a:r>
              <a:rPr lang="zh-CN" altLang="en-US" sz="2000" dirty="0">
                <a:solidFill>
                  <a:srgbClr val="800000"/>
                </a:solidFill>
              </a:rPr>
              <a:t>主存储器和辅助存储器  </a:t>
            </a:r>
            <a:endParaRPr lang="zh-CN" altLang="en-US" sz="2000" dirty="0">
              <a:solidFill>
                <a:srgbClr val="800000"/>
              </a:solidFill>
            </a:endParaRPr>
          </a:p>
          <a:p>
            <a:pPr>
              <a:buFontTx/>
              <a:buNone/>
              <a:defRPr/>
            </a:pPr>
            <a:r>
              <a:rPr lang="en-US" altLang="zh-CN" sz="2000" dirty="0" smtClean="0">
                <a:solidFill>
                  <a:srgbClr val="800000"/>
                </a:solidFill>
              </a:rPr>
              <a:t>       C</a:t>
            </a:r>
            <a:r>
              <a:rPr lang="en-US" altLang="zh-CN" sz="2000" dirty="0">
                <a:solidFill>
                  <a:srgbClr val="800000"/>
                </a:solidFill>
              </a:rPr>
              <a:t>.</a:t>
            </a:r>
            <a:r>
              <a:rPr lang="zh-CN" altLang="en-US" sz="2000" dirty="0">
                <a:solidFill>
                  <a:srgbClr val="800000"/>
                </a:solidFill>
              </a:rPr>
              <a:t>随机存储器和</a:t>
            </a:r>
            <a:r>
              <a:rPr lang="zh-CN" altLang="en-US" sz="2000" dirty="0" smtClean="0">
                <a:solidFill>
                  <a:srgbClr val="800000"/>
                </a:solidFill>
              </a:rPr>
              <a:t>外存储器</a:t>
            </a:r>
            <a:r>
              <a:rPr lang="en-US" altLang="zh-CN" sz="2000" dirty="0" smtClean="0">
                <a:solidFill>
                  <a:srgbClr val="800000"/>
                </a:solidFill>
              </a:rPr>
              <a:t>	D</a:t>
            </a:r>
            <a:r>
              <a:rPr lang="en-US" altLang="zh-CN" sz="2000" dirty="0">
                <a:solidFill>
                  <a:srgbClr val="800000"/>
                </a:solidFill>
              </a:rPr>
              <a:t>.</a:t>
            </a:r>
            <a:r>
              <a:rPr lang="zh-CN" altLang="en-US" sz="2000" dirty="0">
                <a:solidFill>
                  <a:srgbClr val="800000"/>
                </a:solidFill>
              </a:rPr>
              <a:t>高速缓冲和主存储器</a:t>
            </a:r>
            <a:endParaRPr lang="en-US" altLang="zh-CN" sz="2000" dirty="0">
              <a:solidFill>
                <a:srgbClr val="800000"/>
              </a:solidFill>
            </a:endParaRPr>
          </a:p>
          <a:p>
            <a:pPr>
              <a:defRPr/>
            </a:pPr>
            <a:endParaRPr lang="en-US" altLang="zh-CN" sz="2000" dirty="0" smtClean="0">
              <a:solidFill>
                <a:srgbClr val="800000"/>
              </a:solidFill>
            </a:endParaRPr>
          </a:p>
          <a:p>
            <a:pPr>
              <a:defRPr/>
            </a:pPr>
            <a:endParaRPr lang="zh-CN" altLang="en-US" sz="2000" dirty="0">
              <a:solidFill>
                <a:srgbClr val="800000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597650" y="1033463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</a:rPr>
              <a:t>C</a:t>
            </a:r>
            <a:endParaRPr lang="en-US" altLang="zh-CN" sz="18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130800" y="2181225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endParaRPr lang="en-US" altLang="zh-CN" sz="18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584700" y="2886075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endParaRPr lang="en-US" altLang="zh-CN" sz="18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380038" y="398938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rgbClr val="008965"/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FF0000"/>
                </a:solidFill>
                <a:cs typeface="Times New Roman" panose="02020603050405020304" pitchFamily="18" charset="0"/>
              </a:rPr>
              <a:t>D</a:t>
            </a:r>
            <a:endParaRPr lang="en-US" altLang="zh-CN" sz="18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15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80975" y="155575"/>
            <a:ext cx="8769350" cy="685800"/>
          </a:xfrm>
        </p:spPr>
        <p:txBody>
          <a:bodyPr/>
          <a:lstStyle/>
          <a:p>
            <a:pPr algn="l"/>
            <a:r>
              <a:rPr lang="zh-CN" altLang="en-US" sz="2800" b="1" smtClean="0">
                <a:solidFill>
                  <a:srgbClr val="C00000"/>
                </a:solidFill>
                <a:ea typeface="楷体_GB2312" panose="02010609030101010101" pitchFamily="49" charset="-122"/>
              </a:rPr>
              <a:t>填空题</a:t>
            </a:r>
            <a:endParaRPr lang="zh-CN" altLang="en-US" sz="2800" b="1" smtClean="0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22534" name="Picture 343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5" y="658813"/>
            <a:ext cx="822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Rectangle 2"/>
          <p:cNvSpPr txBox="1">
            <a:spLocks noChangeArrowheads="1"/>
          </p:cNvSpPr>
          <p:nvPr/>
        </p:nvSpPr>
        <p:spPr bwMode="auto">
          <a:xfrm>
            <a:off x="390525" y="960438"/>
            <a:ext cx="8420100" cy="4876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marL="342900" indent="-342900" eaLnBrk="0" hangingPunct="0"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cs typeface="Times New Roman" panose="02020603050405020304" pitchFamily="18" charset="0"/>
              </a:rPr>
              <a:t>ALU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用来执行当前指令所规定的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                   )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 和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          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　　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。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      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cs typeface="Times New Roman" panose="02020603050405020304" pitchFamily="18" charset="0"/>
              </a:rPr>
              <a:t>以微处理器为核心组成的微型计算机属于第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　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代计算机。 </a:t>
            </a:r>
            <a:endParaRPr lang="zh-CN" altLang="en-US" sz="2000" dirty="0" smtClean="0"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cs typeface="Times New Roman" panose="02020603050405020304" pitchFamily="18" charset="0"/>
              </a:rPr>
              <a:t>计算机的主要应用领域是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 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　　　  　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　　 　　　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                   )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、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  <a:buSzPct val="120000"/>
              <a:buFontTx/>
              <a:buNone/>
              <a:defRPr/>
            </a:pPr>
            <a:r>
              <a:rPr lang="en-US" altLang="zh-CN" sz="2000" dirty="0" smtClean="0">
                <a:cs typeface="Times New Roman" panose="02020603050405020304" pitchFamily="18" charset="0"/>
              </a:rPr>
              <a:t>      (          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　     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四个领域。</a:t>
            </a:r>
            <a:endParaRPr lang="zh-CN" altLang="en-US" sz="2000" dirty="0" smtClean="0"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cs typeface="Times New Roman" panose="02020603050405020304" pitchFamily="18" charset="0"/>
              </a:rPr>
              <a:t>迄今为止，我们所使用的计算机都是基于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                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　　　　　 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的原理进行工作的，这是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1945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年美国数学家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(    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　　　　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提出的。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/>
              <a:t>设一台微机的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根地址引出线，其寻址能力可达 </a:t>
            </a:r>
            <a:r>
              <a:rPr lang="zh-CN" altLang="en-US" sz="2000" u="sng" dirty="0" smtClean="0"/>
              <a:t>              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/>
              <a:t>为了提高显示清晰度，应选择</a:t>
            </a:r>
            <a:r>
              <a:rPr lang="zh-CN" altLang="en-US" sz="2000" u="sng" dirty="0" smtClean="0"/>
              <a:t>                  </a:t>
            </a:r>
            <a:r>
              <a:rPr lang="zh-CN" altLang="en-US" sz="2000" dirty="0" smtClean="0"/>
              <a:t>较高的显示器。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/>
            </a:pPr>
            <a:r>
              <a:rPr lang="zh-CN" altLang="zh-CN" sz="2000" dirty="0" smtClean="0"/>
              <a:t>面向对象程序设计</a:t>
            </a:r>
            <a:r>
              <a:rPr lang="zh-CN" altLang="zh-CN" sz="2000" dirty="0"/>
              <a:t>语言的三个特征是</a:t>
            </a:r>
            <a:r>
              <a:rPr lang="en-US" altLang="zh-CN" sz="2000" u="sng" dirty="0"/>
              <a:t>   </a:t>
            </a:r>
            <a:r>
              <a:rPr lang="en-US" altLang="zh-CN" sz="2000" u="sng" dirty="0" smtClean="0"/>
              <a:t>        </a:t>
            </a:r>
            <a:r>
              <a:rPr lang="zh-CN" altLang="zh-CN" sz="2000" dirty="0"/>
              <a:t>、 </a:t>
            </a:r>
            <a:r>
              <a:rPr lang="en-US" altLang="zh-CN" sz="2000" u="sng" dirty="0"/>
              <a:t>  </a:t>
            </a:r>
            <a:r>
              <a:rPr lang="en-US" altLang="zh-CN" sz="2000" u="sng" dirty="0" smtClean="0"/>
              <a:t>          </a:t>
            </a:r>
            <a:r>
              <a:rPr lang="zh-CN" altLang="zh-CN" sz="2000" dirty="0"/>
              <a:t>和</a:t>
            </a:r>
            <a:r>
              <a:rPr lang="en-US" altLang="zh-CN" sz="2000" u="sng" dirty="0"/>
              <a:t>    </a:t>
            </a:r>
            <a:r>
              <a:rPr lang="en-US" altLang="zh-CN" sz="2000" u="sng" dirty="0" smtClean="0"/>
              <a:t>       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Internet(</a:t>
            </a:r>
            <a:r>
              <a:rPr lang="zh-CN" altLang="zh-CN" sz="2000" dirty="0"/>
              <a:t>因特网</a:t>
            </a:r>
            <a:r>
              <a:rPr lang="en-US" altLang="zh-CN" sz="2000" dirty="0"/>
              <a:t>)</a:t>
            </a:r>
            <a:r>
              <a:rPr lang="zh-CN" altLang="zh-CN" sz="2000" dirty="0"/>
              <a:t>上最基本的通信协议是</a:t>
            </a:r>
            <a:r>
              <a:rPr lang="en-US" altLang="zh-CN" sz="2000" u="sng" dirty="0"/>
              <a:t>  </a:t>
            </a:r>
            <a:r>
              <a:rPr lang="en-US" altLang="zh-CN" sz="2000" u="sng" dirty="0" smtClean="0"/>
              <a:t>                   </a:t>
            </a:r>
            <a:r>
              <a:rPr lang="en-US" altLang="zh-CN" sz="2000" u="sng" dirty="0"/>
              <a:t>  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Arial" panose="020B0604020202020204" pitchFamily="34" charset="0"/>
              <a:buChar char="•"/>
              <a:defRPr/>
            </a:pPr>
            <a:r>
              <a:rPr lang="zh-CN" altLang="zh-CN" sz="2000" dirty="0"/>
              <a:t>对数据元素集合的排序算法一般有</a:t>
            </a:r>
            <a:r>
              <a:rPr lang="zh-CN" altLang="zh-CN" sz="2000" u="sng" dirty="0"/>
              <a:t> </a:t>
            </a:r>
            <a:r>
              <a:rPr lang="en-US" altLang="zh-CN" sz="2000" u="sng" dirty="0" smtClean="0"/>
              <a:t>                </a:t>
            </a:r>
            <a:r>
              <a:rPr lang="zh-CN" altLang="zh-CN" sz="2000" dirty="0"/>
              <a:t>、</a:t>
            </a:r>
            <a:r>
              <a:rPr lang="zh-CN" altLang="zh-CN" sz="2000" u="sng" dirty="0"/>
              <a:t> </a:t>
            </a:r>
            <a:r>
              <a:rPr lang="en-US" altLang="zh-CN" sz="2000" u="sng" dirty="0" smtClean="0"/>
              <a:t>               </a:t>
            </a:r>
            <a:r>
              <a:rPr lang="zh-CN" altLang="zh-CN" sz="2000" dirty="0"/>
              <a:t>和</a:t>
            </a:r>
            <a:r>
              <a:rPr lang="en-US" altLang="zh-CN" sz="2000" u="sng" dirty="0"/>
              <a:t>   </a:t>
            </a:r>
            <a:r>
              <a:rPr lang="en-US" altLang="zh-CN" sz="2000" u="sng" dirty="0" smtClean="0"/>
              <a:t>               </a:t>
            </a:r>
            <a:r>
              <a:rPr lang="zh-CN" altLang="zh-CN" sz="2000" dirty="0"/>
              <a:t>三种。</a:t>
            </a:r>
            <a:r>
              <a:rPr lang="en-US" altLang="zh-CN" sz="2000" dirty="0" smtClean="0"/>
              <a:t>  </a:t>
            </a:r>
            <a:endParaRPr lang="zh-CN" altLang="en-US" sz="2000" dirty="0" smtClean="0"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43425" y="1042988"/>
            <a:ext cx="12192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kumimoji="1"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算术运算</a:t>
            </a:r>
            <a:endParaRPr kumimoji="1" lang="zh-CN" altLang="en-US" sz="20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240463" y="1035050"/>
            <a:ext cx="12192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kumimoji="1"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逻辑运算</a:t>
            </a:r>
            <a:endParaRPr kumimoji="1" lang="zh-CN" altLang="en-US" sz="20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675313" y="1362075"/>
            <a:ext cx="457200" cy="3810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kumimoji="1"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四</a:t>
            </a:r>
            <a:endParaRPr kumimoji="1" lang="zh-CN" altLang="en-US" sz="20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68738" y="1747838"/>
            <a:ext cx="9906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kumimoji="1"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科学计算</a:t>
            </a:r>
            <a:endParaRPr kumimoji="1" lang="zh-CN" altLang="en-US" sz="20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465763" y="1728788"/>
            <a:ext cx="1143000" cy="3810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kumimoji="1"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信息处理</a:t>
            </a:r>
            <a:endParaRPr kumimoji="1" lang="zh-CN" altLang="en-US" sz="20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167563" y="1770063"/>
            <a:ext cx="11430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kumimoji="1"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自动控制</a:t>
            </a:r>
            <a:endParaRPr kumimoji="1" lang="zh-CN" altLang="en-US" sz="20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38213" y="2111375"/>
            <a:ext cx="1195387" cy="32861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kumimoji="1"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辅助设计</a:t>
            </a:r>
            <a:endParaRPr kumimoji="1" lang="zh-CN" altLang="en-US" sz="20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556250" y="2466975"/>
            <a:ext cx="2328863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kumimoji="1"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存储程序和程序控制</a:t>
            </a:r>
            <a:endParaRPr kumimoji="1" lang="zh-CN" altLang="en-US" sz="20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181600" y="2794000"/>
            <a:ext cx="1447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kumimoji="1"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冯</a:t>
            </a:r>
            <a:r>
              <a:rPr kumimoji="1" lang="en-US" altLang="zh-CN" sz="2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kumimoji="1" lang="zh-CN" altLang="en-US" sz="2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诺依曼 </a:t>
            </a:r>
            <a:endParaRPr kumimoji="1" lang="zh-CN" altLang="en-US" sz="20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269163" y="3135313"/>
            <a:ext cx="3810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楷体_GB2312" panose="02010609030101010101" pitchFamily="49" charset="-122"/>
              </a:rPr>
              <a:t>1M</a:t>
            </a:r>
            <a:endParaRPr lang="en-US" altLang="zh-CN" sz="2000">
              <a:solidFill>
                <a:srgbClr val="FF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364038" y="3438525"/>
            <a:ext cx="788987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</a:rPr>
              <a:t>分辨率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866064" y="3815042"/>
            <a:ext cx="788987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封装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5923899" y="3788147"/>
            <a:ext cx="788987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继承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945876" y="3797113"/>
            <a:ext cx="788987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多态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5289177" y="4155701"/>
            <a:ext cx="1316133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+mn-lt"/>
              </a:rPr>
              <a:t>TCP/IP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协议</a:t>
            </a:r>
            <a:endParaRPr lang="zh-CN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4679578" y="4550149"/>
            <a:ext cx="1120588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选择排序</a:t>
            </a:r>
            <a:endParaRPr lang="zh-CN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5952566" y="4532220"/>
            <a:ext cx="1120588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插入排序</a:t>
            </a:r>
            <a:endParaRPr lang="zh-CN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7270378" y="4532220"/>
            <a:ext cx="1120588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冒泡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</a:rPr>
              <a:t>排序</a:t>
            </a:r>
            <a:endParaRPr lang="zh-CN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29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30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2" grpId="0"/>
      <p:bldP spid="19" grpId="0"/>
      <p:bldP spid="21" grpId="0"/>
      <p:bldP spid="23" grpId="0"/>
      <p:bldP spid="24" grpId="0"/>
      <p:bldP spid="25" grpId="0"/>
      <p:bldP spid="26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80975" y="155575"/>
            <a:ext cx="8769350" cy="685800"/>
          </a:xfrm>
        </p:spPr>
        <p:txBody>
          <a:bodyPr/>
          <a:lstStyle/>
          <a:p>
            <a:pPr algn="l"/>
            <a:r>
              <a:rPr lang="zh-CN" altLang="en-US" sz="2800" b="1" smtClean="0">
                <a:solidFill>
                  <a:srgbClr val="C00000"/>
                </a:solidFill>
                <a:ea typeface="楷体_GB2312" panose="02010609030101010101" pitchFamily="49" charset="-122"/>
              </a:rPr>
              <a:t>多选题</a:t>
            </a:r>
            <a:endParaRPr lang="zh-CN" altLang="en-US" sz="2800" b="1" smtClean="0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25606" name="Picture 343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5" y="658813"/>
            <a:ext cx="822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矩形 11"/>
          <p:cNvSpPr>
            <a:spLocks noChangeArrowheads="1"/>
          </p:cNvSpPr>
          <p:nvPr/>
        </p:nvSpPr>
        <p:spPr bwMode="auto">
          <a:xfrm>
            <a:off x="566738" y="977900"/>
            <a:ext cx="7989887" cy="4554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>
                <a:ea typeface="楷体_GB2312" panose="02010609030101010101" pitchFamily="49" charset="-122"/>
              </a:rPr>
              <a:t>以下哪些是高级语言</a:t>
            </a:r>
            <a:r>
              <a:rPr lang="en-US" altLang="zh-CN" sz="2000">
                <a:ea typeface="楷体_GB2312" panose="02010609030101010101" pitchFamily="49" charset="-122"/>
              </a:rPr>
              <a:t>(      )</a:t>
            </a:r>
            <a:endParaRPr lang="en-US" altLang="zh-CN" sz="2000">
              <a:ea typeface="楷体_GB2312" panose="02010609030101010101" pitchFamily="49" charset="-122"/>
            </a:endParaRPr>
          </a:p>
          <a:p>
            <a:pPr marL="0" lvl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     A.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机器语言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     B. C++	    C.PYTHON	D.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汇编语言</a:t>
            </a:r>
            <a:endParaRPr lang="en-US" altLang="zh-CN" sz="2000">
              <a:solidFill>
                <a:srgbClr val="800000"/>
              </a:solidFill>
              <a:ea typeface="楷体_GB2312" panose="02010609030101010101" pitchFamily="49" charset="-122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>
                <a:ea typeface="楷体_GB2312" panose="02010609030101010101" pitchFamily="49" charset="-122"/>
              </a:rPr>
              <a:t>以下哪些说法与</a:t>
            </a:r>
            <a:r>
              <a:rPr lang="en-US" altLang="zh-CN" sz="2000">
                <a:ea typeface="楷体_GB2312" panose="02010609030101010101" pitchFamily="49" charset="-122"/>
              </a:rPr>
              <a:t>RAM</a:t>
            </a:r>
            <a:r>
              <a:rPr lang="zh-CN" altLang="en-US" sz="2000">
                <a:ea typeface="楷体_GB2312" panose="02010609030101010101" pitchFamily="49" charset="-122"/>
              </a:rPr>
              <a:t>特性相符</a:t>
            </a:r>
            <a:r>
              <a:rPr lang="en-US" altLang="zh-CN" sz="2000">
                <a:ea typeface="楷体_GB2312" panose="02010609030101010101" pitchFamily="49" charset="-122"/>
              </a:rPr>
              <a:t>(         )</a:t>
            </a:r>
            <a:endParaRPr lang="en-US" altLang="zh-CN" sz="2000">
              <a:ea typeface="楷体_GB2312" panose="02010609030101010101" pitchFamily="49" charset="-122"/>
            </a:endParaRPr>
          </a:p>
          <a:p>
            <a:pPr marL="0" lvl="1">
              <a:buFont typeface="Wingdings" panose="05000000000000000000" pitchFamily="2" charset="2"/>
              <a:buNone/>
            </a:pPr>
            <a:r>
              <a:rPr lang="en-US" altLang="zh-CN" sz="2000">
                <a:ea typeface="楷体_GB2312" panose="02010609030101010101" pitchFamily="49" charset="-122"/>
              </a:rPr>
              <a:t>     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A.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可读   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B.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可写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  C.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主存   </a:t>
            </a:r>
            <a:r>
              <a:rPr lang="en-US" altLang="zh-CN" sz="2000">
                <a:solidFill>
                  <a:srgbClr val="800000"/>
                </a:solidFill>
                <a:ea typeface="楷体_GB2312" panose="02010609030101010101" pitchFamily="49" charset="-122"/>
              </a:rPr>
              <a:t>D. </a:t>
            </a:r>
            <a:r>
              <a:rPr lang="zh-CN" altLang="en-US" sz="2000">
                <a:solidFill>
                  <a:srgbClr val="800000"/>
                </a:solidFill>
                <a:ea typeface="楷体_GB2312" panose="02010609030101010101" pitchFamily="49" charset="-122"/>
              </a:rPr>
              <a:t>掉电后数据不易失</a:t>
            </a:r>
            <a:endParaRPr lang="en-US" altLang="zh-CN" sz="2000">
              <a:solidFill>
                <a:srgbClr val="800000"/>
              </a:solidFill>
              <a:ea typeface="楷体_GB2312" panose="02010609030101010101" pitchFamily="49" charset="-122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000">
              <a:ea typeface="楷体_GB2312" panose="02010609030101010101" pitchFamily="49" charset="-122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000">
              <a:ea typeface="楷体_GB2312" panose="02010609030101010101" pitchFamily="49" charset="-122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000">
              <a:ea typeface="楷体_GB2312" panose="02010609030101010101" pitchFamily="49" charset="-122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000">
              <a:ea typeface="楷体_GB2312" panose="02010609030101010101" pitchFamily="49" charset="-122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000">
              <a:ea typeface="楷体_GB2312" panose="02010609030101010101" pitchFamily="49" charset="-122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endParaRPr lang="zh-CN" altLang="en-US" sz="2000">
              <a:ea typeface="楷体_GB2312" panose="02010609030101010101" pitchFamily="49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438525" y="1042988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kumimoji="1" lang="en-US" altLang="zh-CN" sz="1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endParaRPr kumimoji="1" lang="en-US" altLang="zh-CN" sz="18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41850" y="1973263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kumimoji="1" lang="en-US" altLang="zh-CN" sz="1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ABC</a:t>
            </a:r>
            <a:endParaRPr kumimoji="1" lang="en-US" altLang="zh-CN" sz="18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12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3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80975" y="155575"/>
            <a:ext cx="8769350" cy="685800"/>
          </a:xfrm>
        </p:spPr>
        <p:txBody>
          <a:bodyPr/>
          <a:lstStyle/>
          <a:p>
            <a:pPr algn="l"/>
            <a:r>
              <a:rPr lang="zh-CN" altLang="en-US" sz="2800" b="1" smtClean="0">
                <a:solidFill>
                  <a:srgbClr val="C00000"/>
                </a:solidFill>
                <a:ea typeface="楷体_GB2312" panose="02010609030101010101" pitchFamily="49" charset="-122"/>
              </a:rPr>
              <a:t>名词解释题</a:t>
            </a:r>
            <a:endParaRPr lang="zh-CN" altLang="en-US" sz="2800" b="1" smtClean="0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26630" name="Picture 343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5" y="658813"/>
            <a:ext cx="822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矩形 11"/>
          <p:cNvSpPr>
            <a:spLocks noChangeArrowheads="1"/>
          </p:cNvSpPr>
          <p:nvPr/>
        </p:nvSpPr>
        <p:spPr bwMode="auto">
          <a:xfrm>
            <a:off x="566738" y="977900"/>
            <a:ext cx="7989887" cy="54784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</a:rPr>
              <a:t>信息</a:t>
            </a:r>
            <a:r>
              <a:rPr lang="zh-CN" altLang="en-US" sz="2000" dirty="0">
                <a:latin typeface="黑体" panose="02010609060101010101" pitchFamily="49" charset="-122"/>
              </a:rPr>
              <a:t>层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r>
              <a:rPr lang="zh-CN" altLang="en-US" sz="2000" dirty="0" smtClean="0">
                <a:ea typeface="楷体_GB2312" panose="02010609030101010101" pitchFamily="49" charset="-122"/>
              </a:rPr>
              <a:t>位置计数法  进制  数据表示    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</a:rPr>
              <a:t>硬件层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r>
              <a:rPr lang="zh-CN" altLang="en-US" sz="2000" dirty="0" smtClean="0">
                <a:ea typeface="楷体_GB2312" panose="02010609030101010101" pitchFamily="49" charset="-122"/>
              </a:rPr>
              <a:t>门  中央处理器   算术</a:t>
            </a:r>
            <a:r>
              <a:rPr lang="zh-CN" altLang="en-US" sz="2000" dirty="0">
                <a:ea typeface="楷体_GB2312" panose="02010609030101010101" pitchFamily="49" charset="-122"/>
              </a:rPr>
              <a:t>逻辑单元   </a:t>
            </a:r>
            <a:r>
              <a:rPr lang="zh-CN" altLang="en-US" sz="2000" dirty="0" smtClean="0">
                <a:ea typeface="楷体_GB2312" panose="02010609030101010101" pitchFamily="49" charset="-122"/>
              </a:rPr>
              <a:t>存储器  </a:t>
            </a:r>
            <a:r>
              <a:rPr lang="en-US" altLang="zh-CN" sz="2000" dirty="0" smtClean="0">
                <a:ea typeface="楷体_GB2312" panose="02010609030101010101" pitchFamily="49" charset="-122"/>
              </a:rPr>
              <a:t>Cache  </a:t>
            </a:r>
            <a:r>
              <a:rPr lang="zh-CN" altLang="en-US" sz="2000" dirty="0" smtClean="0">
                <a:ea typeface="楷体_GB2312" panose="02010609030101010101" pitchFamily="49" charset="-122"/>
              </a:rPr>
              <a:t>存储容量   </a:t>
            </a:r>
            <a:r>
              <a:rPr lang="zh-CN" altLang="en-US" sz="2000" dirty="0">
                <a:ea typeface="楷体_GB2312" panose="02010609030101010101" pitchFamily="49" charset="-122"/>
              </a:rPr>
              <a:t>总线   接口</a:t>
            </a:r>
            <a:endParaRPr lang="en-US" altLang="zh-CN" sz="2000" dirty="0" smtClean="0">
              <a:ea typeface="楷体_GB2312" panose="0201060903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</a:rPr>
              <a:t>程序设计层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r>
              <a:rPr lang="zh-CN" altLang="en-US" sz="2000" dirty="0" smtClean="0">
                <a:ea typeface="楷体_GB2312" panose="02010609030101010101" pitchFamily="49" charset="-122"/>
              </a:rPr>
              <a:t>机器指令  汇编语言  伪代码  算法  低级语言  高级语言  数据结构</a:t>
            </a:r>
            <a:endParaRPr lang="en-US" altLang="zh-CN" sz="2000" dirty="0" smtClean="0">
              <a:ea typeface="楷体_GB2312" panose="0201060903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</a:rPr>
              <a:t>操作系统层</a:t>
            </a:r>
            <a:endParaRPr lang="en-US" altLang="zh-CN" sz="2000" dirty="0" smtClean="0">
              <a:latin typeface="黑体" panose="02010609060101010101" pitchFamily="49" charset="-122"/>
            </a:endParaRPr>
          </a:p>
          <a:p>
            <a:r>
              <a:rPr lang="zh-CN" altLang="en-US" sz="2000" dirty="0" smtClean="0">
                <a:ea typeface="楷体_GB2312" panose="02010609030101010101" pitchFamily="49" charset="-122"/>
              </a:rPr>
              <a:t>操作系统  进程  </a:t>
            </a:r>
            <a:r>
              <a:rPr lang="zh-CN" altLang="en-US" sz="2000" dirty="0">
                <a:ea typeface="楷体_GB2312" panose="02010609030101010101" pitchFamily="49" charset="-122"/>
              </a:rPr>
              <a:t>线程</a:t>
            </a:r>
            <a:endParaRPr lang="zh-CN" altLang="en-US" sz="2000" dirty="0">
              <a:ea typeface="楷体_GB2312" panose="0201060903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</a:rPr>
              <a:t>应用程序层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r>
              <a:rPr lang="zh-CN" altLang="en-US" sz="2000" dirty="0">
                <a:ea typeface="楷体_GB2312" panose="02010609030101010101" pitchFamily="49" charset="-122"/>
              </a:rPr>
              <a:t>软件  系统软件   应用软件</a:t>
            </a:r>
            <a:endParaRPr lang="en-US" altLang="zh-CN" sz="2000" dirty="0" smtClean="0">
              <a:ea typeface="楷体_GB2312" panose="0201060903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</a:rPr>
              <a:t>通信层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r>
              <a:rPr lang="zh-CN" altLang="en-US" sz="2000" dirty="0">
                <a:ea typeface="楷体_GB2312" panose="02010609030101010101" pitchFamily="49" charset="-122"/>
              </a:rPr>
              <a:t>计算机网络  </a:t>
            </a:r>
            <a:r>
              <a:rPr lang="zh-CN" altLang="en-US" sz="2000" dirty="0" smtClean="0">
                <a:ea typeface="楷体_GB2312" panose="02010609030101010101" pitchFamily="49" charset="-122"/>
              </a:rPr>
              <a:t>万维网  网络协议  计算机病毒</a:t>
            </a:r>
            <a:endParaRPr lang="zh-CN" altLang="en-US" sz="2000" dirty="0">
              <a:ea typeface="楷体_GB2312" panose="02010609030101010101" pitchFamily="49" charset="-122"/>
            </a:endParaRPr>
          </a:p>
        </p:txBody>
      </p:sp>
      <p:sp>
        <p:nvSpPr>
          <p:cNvPr id="11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12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3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80975" y="155575"/>
            <a:ext cx="8769350" cy="685800"/>
          </a:xfrm>
        </p:spPr>
        <p:txBody>
          <a:bodyPr/>
          <a:lstStyle/>
          <a:p>
            <a:pPr algn="l"/>
            <a:r>
              <a:rPr lang="zh-CN" altLang="en-US" sz="2800" b="1" smtClean="0">
                <a:solidFill>
                  <a:srgbClr val="C00000"/>
                </a:solidFill>
                <a:ea typeface="楷体_GB2312" panose="02010609030101010101" pitchFamily="49" charset="-122"/>
              </a:rPr>
              <a:t>计算题</a:t>
            </a:r>
            <a:endParaRPr lang="zh-CN" altLang="en-US" sz="2800" b="1" smtClean="0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27654" name="Picture 343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5" y="658813"/>
            <a:ext cx="822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矩形 11"/>
          <p:cNvSpPr>
            <a:spLocks noChangeArrowheads="1"/>
          </p:cNvSpPr>
          <p:nvPr/>
        </p:nvSpPr>
        <p:spPr bwMode="auto">
          <a:xfrm>
            <a:off x="566738" y="977900"/>
            <a:ext cx="7989887" cy="27084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a typeface="楷体_GB2312" panose="02010609030101010101" pitchFamily="49" charset="-122"/>
              </a:rPr>
              <a:t>1.</a:t>
            </a:r>
            <a:r>
              <a:rPr lang="zh-CN" altLang="zh-CN" sz="2000" dirty="0">
                <a:ea typeface="楷体_GB2312" panose="02010609030101010101" pitchFamily="49" charset="-122"/>
              </a:rPr>
              <a:t>将二进制数</a:t>
            </a:r>
            <a:r>
              <a:rPr lang="en-US" altLang="zh-CN" sz="2000" dirty="0" smtClean="0">
                <a:ea typeface="楷体_GB2312" panose="02010609030101010101" pitchFamily="49" charset="-122"/>
              </a:rPr>
              <a:t>1101101.011</a:t>
            </a:r>
            <a:r>
              <a:rPr lang="zh-CN" altLang="zh-CN" sz="2000" dirty="0">
                <a:ea typeface="楷体_GB2312" panose="02010609030101010101" pitchFamily="49" charset="-122"/>
              </a:rPr>
              <a:t>转换为十进制数、八进制数和十六进制数</a:t>
            </a:r>
            <a:r>
              <a:rPr lang="zh-CN" altLang="zh-CN" sz="2000" dirty="0" smtClean="0">
                <a:ea typeface="楷体_GB2312" panose="02010609030101010101" pitchFamily="49" charset="-122"/>
              </a:rPr>
              <a:t>。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r>
              <a:rPr lang="en-US" altLang="zh-CN" sz="2000" dirty="0">
                <a:ea typeface="楷体_GB2312" panose="02010609030101010101" pitchFamily="49" charset="-122"/>
              </a:rPr>
              <a:t>2.</a:t>
            </a:r>
            <a:r>
              <a:rPr lang="zh-CN" altLang="zh-CN" sz="2000" dirty="0">
                <a:ea typeface="楷体_GB2312" panose="02010609030101010101" pitchFamily="49" charset="-122"/>
              </a:rPr>
              <a:t>已知</a:t>
            </a:r>
            <a:r>
              <a:rPr lang="en-US" altLang="zh-CN" sz="2000" dirty="0">
                <a:ea typeface="楷体_GB2312" panose="02010609030101010101" pitchFamily="49" charset="-122"/>
              </a:rPr>
              <a:t>x= </a:t>
            </a:r>
            <a:r>
              <a:rPr lang="zh-CN" altLang="zh-CN" sz="2000" dirty="0">
                <a:ea typeface="楷体_GB2312" panose="02010609030101010101" pitchFamily="49" charset="-122"/>
              </a:rPr>
              <a:t>－</a:t>
            </a:r>
            <a:r>
              <a:rPr lang="en-US" altLang="zh-CN" sz="2000" dirty="0">
                <a:ea typeface="楷体_GB2312" panose="02010609030101010101" pitchFamily="49" charset="-122"/>
              </a:rPr>
              <a:t>53,  </a:t>
            </a:r>
            <a:r>
              <a:rPr lang="zh-CN" altLang="zh-CN" sz="2000" dirty="0">
                <a:ea typeface="楷体_GB2312" panose="02010609030101010101" pitchFamily="49" charset="-122"/>
              </a:rPr>
              <a:t>求</a:t>
            </a:r>
            <a:r>
              <a:rPr lang="en-US" altLang="zh-CN" sz="2000" dirty="0">
                <a:ea typeface="楷体_GB2312" panose="02010609030101010101" pitchFamily="49" charset="-122"/>
              </a:rPr>
              <a:t>x</a:t>
            </a:r>
            <a:r>
              <a:rPr lang="zh-CN" altLang="zh-CN" sz="2000" dirty="0" smtClean="0">
                <a:ea typeface="楷体_GB2312" panose="02010609030101010101" pitchFamily="49" charset="-122"/>
              </a:rPr>
              <a:t>的</a:t>
            </a:r>
            <a:r>
              <a:rPr lang="zh-CN" altLang="en-US" sz="2000" dirty="0" smtClean="0">
                <a:ea typeface="楷体_GB2312" panose="02010609030101010101" pitchFamily="49" charset="-122"/>
              </a:rPr>
              <a:t>原</a:t>
            </a:r>
            <a:r>
              <a:rPr lang="zh-CN" altLang="zh-CN" sz="2000" dirty="0" smtClean="0">
                <a:ea typeface="楷体_GB2312" panose="02010609030101010101" pitchFamily="49" charset="-122"/>
              </a:rPr>
              <a:t>码</a:t>
            </a:r>
            <a:r>
              <a:rPr lang="zh-CN" altLang="zh-CN" sz="2000" dirty="0">
                <a:ea typeface="楷体_GB2312" panose="02010609030101010101" pitchFamily="49" charset="-122"/>
              </a:rPr>
              <a:t>、补码和反码</a:t>
            </a:r>
            <a:r>
              <a:rPr lang="en-US" altLang="zh-CN" sz="2000" dirty="0">
                <a:ea typeface="楷体_GB2312" panose="02010609030101010101" pitchFamily="49" charset="-122"/>
              </a:rPr>
              <a:t>(</a:t>
            </a:r>
            <a:r>
              <a:rPr lang="zh-CN" altLang="zh-CN" sz="2000" dirty="0">
                <a:ea typeface="楷体_GB2312" panose="02010609030101010101" pitchFamily="49" charset="-122"/>
              </a:rPr>
              <a:t>用一个字节表示</a:t>
            </a:r>
            <a:r>
              <a:rPr lang="en-US" altLang="zh-CN" sz="2000" dirty="0">
                <a:ea typeface="楷体_GB2312" panose="02010609030101010101" pitchFamily="49" charset="-122"/>
              </a:rPr>
              <a:t>)</a:t>
            </a:r>
            <a:r>
              <a:rPr lang="zh-CN" altLang="zh-CN" sz="2000" dirty="0">
                <a:ea typeface="楷体_GB2312" panose="02010609030101010101" pitchFamily="49" charset="-122"/>
              </a:rPr>
              <a:t>。 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a typeface="楷体_GB2312" panose="02010609030101010101" pitchFamily="49" charset="-122"/>
              </a:rPr>
              <a:t>3.</a:t>
            </a:r>
            <a:r>
              <a:rPr lang="zh-CN" altLang="zh-CN" sz="2000" dirty="0" smtClean="0">
                <a:ea typeface="楷体_GB2312" panose="02010609030101010101" pitchFamily="49" charset="-122"/>
              </a:rPr>
              <a:t>假设</a:t>
            </a:r>
            <a:r>
              <a:rPr lang="en-US" altLang="zh-CN" sz="2000" dirty="0" smtClean="0">
                <a:ea typeface="楷体_GB2312" panose="02010609030101010101" pitchFamily="49" charset="-122"/>
              </a:rPr>
              <a:t>A=11010100, B=01011001, </a:t>
            </a:r>
            <a:r>
              <a:rPr lang="zh-CN" altLang="zh-CN" sz="2000" dirty="0" smtClean="0">
                <a:ea typeface="楷体_GB2312" panose="02010609030101010101" pitchFamily="49" charset="-122"/>
              </a:rPr>
              <a:t>计算逻辑表达式</a:t>
            </a:r>
            <a:r>
              <a:rPr lang="en-US" altLang="zh-CN" sz="2000" dirty="0" smtClean="0">
                <a:ea typeface="楷体_GB2312" panose="02010609030101010101" pitchFamily="49" charset="-122"/>
              </a:rPr>
              <a:t>A+B</a:t>
            </a:r>
            <a:r>
              <a:rPr lang="zh-CN" altLang="en-US" sz="2000" dirty="0" smtClean="0">
                <a:ea typeface="楷体_GB2312" panose="02010609030101010101" pitchFamily="49" charset="-122"/>
              </a:rPr>
              <a:t>和</a:t>
            </a:r>
            <a:r>
              <a:rPr lang="en-US" altLang="zh-CN" sz="2000" dirty="0" smtClean="0">
                <a:ea typeface="楷体_GB2312" panose="02010609030101010101" pitchFamily="49" charset="-122"/>
              </a:rPr>
              <a:t>A’B</a:t>
            </a:r>
            <a:r>
              <a:rPr lang="zh-CN" altLang="zh-CN" sz="2000" dirty="0" smtClean="0">
                <a:ea typeface="楷体_GB2312" panose="02010609030101010101" pitchFamily="49" charset="-122"/>
              </a:rPr>
              <a:t>的</a:t>
            </a:r>
            <a:r>
              <a:rPr lang="zh-CN" altLang="zh-CN" sz="2000" dirty="0">
                <a:ea typeface="楷体_GB2312" panose="02010609030101010101" pitchFamily="49" charset="-122"/>
              </a:rPr>
              <a:t>值</a:t>
            </a:r>
            <a:r>
              <a:rPr lang="en-US" altLang="zh-CN" sz="2000" dirty="0">
                <a:ea typeface="楷体_GB2312" panose="02010609030101010101" pitchFamily="49" charset="-122"/>
              </a:rPr>
              <a:t>: </a:t>
            </a:r>
            <a:endParaRPr lang="zh-CN" altLang="en-US" sz="2000" dirty="0">
              <a:ea typeface="楷体_GB2312" panose="02010609030101010101" pitchFamily="49" charset="-122"/>
            </a:endParaRPr>
          </a:p>
          <a:p>
            <a:r>
              <a:rPr lang="en-US" altLang="zh-CN" sz="2000" dirty="0">
                <a:ea typeface="楷体_GB2312" panose="02010609030101010101" pitchFamily="49" charset="-122"/>
              </a:rPr>
              <a:t>4</a:t>
            </a:r>
            <a:r>
              <a:rPr lang="en-US" altLang="zh-CN" sz="2000" dirty="0" smtClean="0">
                <a:ea typeface="楷体_GB2312" panose="02010609030101010101" pitchFamily="49" charset="-122"/>
              </a:rPr>
              <a:t>.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1101011.1)</a:t>
            </a:r>
            <a:r>
              <a:rPr lang="en-US" altLang="zh-CN" sz="2000" baseline="-25000" dirty="0"/>
              <a:t>2  </a:t>
            </a:r>
            <a:r>
              <a:rPr lang="en-US" altLang="zh-CN" sz="2000" dirty="0"/>
              <a:t>= (             )</a:t>
            </a:r>
            <a:r>
              <a:rPr lang="en-US" altLang="zh-CN" sz="2000" baseline="-25000" dirty="0"/>
              <a:t>10 </a:t>
            </a:r>
            <a:r>
              <a:rPr lang="en-US" altLang="zh-CN" sz="2000" dirty="0"/>
              <a:t>= (            )</a:t>
            </a:r>
            <a:r>
              <a:rPr lang="en-US" altLang="zh-CN" sz="2000" baseline="-25000" dirty="0" smtClean="0"/>
              <a:t>BCD</a:t>
            </a:r>
            <a:endParaRPr lang="en-US" altLang="zh-CN" sz="2000" baseline="-25000" dirty="0" smtClean="0"/>
          </a:p>
          <a:p>
            <a:r>
              <a:rPr lang="en-US" altLang="zh-CN" sz="2000" dirty="0" smtClean="0">
                <a:ea typeface="楷体_GB2312" panose="02010609030101010101" pitchFamily="49" charset="-122"/>
              </a:rPr>
              <a:t>5.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01000101.011000100101)</a:t>
            </a:r>
            <a:r>
              <a:rPr lang="en-US" altLang="zh-CN" sz="2000" baseline="-25000" dirty="0"/>
              <a:t>BCD </a:t>
            </a:r>
            <a:r>
              <a:rPr lang="en-US" altLang="zh-CN" sz="2000" dirty="0"/>
              <a:t>= (          )</a:t>
            </a:r>
            <a:r>
              <a:rPr lang="en-US" altLang="zh-CN" sz="2000" baseline="-25000" dirty="0"/>
              <a:t>10</a:t>
            </a:r>
            <a:r>
              <a:rPr lang="en-US" altLang="zh-CN" sz="2000" dirty="0"/>
              <a:t>= (                  )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 (             )</a:t>
            </a:r>
            <a:r>
              <a:rPr lang="en-US" altLang="zh-CN" sz="2000" baseline="-25000" dirty="0" smtClean="0"/>
              <a:t>16</a:t>
            </a:r>
            <a:endParaRPr lang="en-US" altLang="zh-CN" sz="2000" baseline="-25000" dirty="0" smtClean="0"/>
          </a:p>
          <a:p>
            <a:r>
              <a:rPr lang="zh-CN" altLang="zh-CN" sz="2000" dirty="0"/>
              <a:t> </a:t>
            </a:r>
            <a:r>
              <a:rPr lang="en-US" altLang="zh-CN" sz="2000" dirty="0" smtClean="0"/>
              <a:t>6. </a:t>
            </a:r>
            <a:r>
              <a:rPr lang="zh-CN" altLang="en-US" sz="2000" dirty="0">
                <a:ea typeface="楷体_GB2312" panose="02010609030101010101" pitchFamily="49" charset="-122"/>
              </a:rPr>
              <a:t>计算</a:t>
            </a:r>
            <a:r>
              <a:rPr lang="en-US" altLang="zh-CN" sz="2000" dirty="0">
                <a:ea typeface="楷体_GB2312" panose="02010609030101010101" pitchFamily="49" charset="-122"/>
              </a:rPr>
              <a:t>: </a:t>
            </a:r>
            <a:r>
              <a:rPr lang="en-US" altLang="zh-CN" sz="2000" dirty="0" smtClean="0"/>
              <a:t>a)1101 </a:t>
            </a:r>
            <a:r>
              <a:rPr lang="en-US" altLang="zh-CN" sz="2000" dirty="0"/>
              <a:t>+ </a:t>
            </a:r>
            <a:r>
              <a:rPr lang="en-US" altLang="zh-CN" sz="2000" dirty="0" smtClean="0"/>
              <a:t>1011; b)11010 </a:t>
            </a:r>
            <a:r>
              <a:rPr lang="en-US" altLang="zh-CN" sz="2000" dirty="0"/>
              <a:t>– </a:t>
            </a:r>
            <a:r>
              <a:rPr lang="en-US" altLang="zh-CN" sz="2000" dirty="0" smtClean="0"/>
              <a:t>10111; c</a:t>
            </a:r>
            <a:r>
              <a:rPr lang="en-US" altLang="zh-CN" sz="2000" dirty="0"/>
              <a:t>) 111</a:t>
            </a:r>
            <a:r>
              <a:rPr lang="zh-CN" altLang="zh-CN" sz="2000" dirty="0"/>
              <a:t>×</a:t>
            </a:r>
            <a:r>
              <a:rPr lang="en-US" altLang="zh-CN" sz="2000" dirty="0" smtClean="0"/>
              <a:t>101; d</a:t>
            </a:r>
            <a:r>
              <a:rPr lang="en-US" altLang="zh-CN" sz="2000" dirty="0"/>
              <a:t>) 1001</a:t>
            </a:r>
            <a:r>
              <a:rPr lang="zh-CN" altLang="zh-CN" sz="2000" dirty="0"/>
              <a:t>÷</a:t>
            </a:r>
            <a:r>
              <a:rPr lang="en-US" altLang="zh-CN" sz="2000" dirty="0"/>
              <a:t>11</a:t>
            </a:r>
            <a:endParaRPr lang="zh-CN" altLang="en-US" sz="2000" dirty="0">
              <a:ea typeface="楷体_GB2312" panose="02010609030101010101" pitchFamily="49" charset="-122"/>
            </a:endParaRPr>
          </a:p>
        </p:txBody>
      </p:sp>
      <p:sp>
        <p:nvSpPr>
          <p:cNvPr id="8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9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0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5124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512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78491" y="1648572"/>
            <a:ext cx="8339138" cy="4555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marL="631825" lvl="1" indent="-365125" algn="just">
              <a:buClr>
                <a:srgbClr val="CC000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计算机产生、发展和应用（了解，如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ENIAC 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，图灵，冯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诺依曼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631825" lvl="1" indent="-365125" algn="just">
              <a:buClr>
                <a:srgbClr val="CC000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计算机基本组成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        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（掌握，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冯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诺依曼型计算机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631825" lvl="1" indent="-365125" algn="just">
              <a:buClr>
                <a:srgbClr val="CC000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进位制数及其相互转换  （掌握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二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八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十六进制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631825" lvl="1" indent="-365125" algn="just">
              <a:buClr>
                <a:srgbClr val="CC000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二进制数定点及浮点表示（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熟悉</a:t>
            </a:r>
            <a:r>
              <a:rPr lang="zh-CN" altLang="en-US" sz="20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，机器中如何表示数值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631825" lvl="1" indent="-365125" algn="just">
              <a:buClr>
                <a:srgbClr val="CC000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二进制数原码反码及补码（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掌握，</a:t>
            </a:r>
            <a:r>
              <a:rPr lang="zh-CN" altLang="en-US" sz="20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原值如何变换为相应的机器数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631825" lvl="1" indent="-365125" algn="just">
              <a:buClr>
                <a:srgbClr val="CC000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计算机常用编码        （熟悉，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BCD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ASCII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码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631825" lvl="1" indent="-365125" algn="just">
              <a:buClr>
                <a:srgbClr val="CC000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补码加减运算          （掌握）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631825" lvl="1" indent="-365125" algn="just">
              <a:buClr>
                <a:srgbClr val="CC000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常用逻辑运算          （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掌握</a:t>
            </a:r>
            <a:r>
              <a:rPr lang="en-US" altLang="zh-CN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与、或、非及其组合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631825" lvl="1" indent="-365125" algn="just">
              <a:buClr>
                <a:srgbClr val="CC000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逻辑代数的初步知识    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（了解）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631825" lvl="1" indent="-365125" algn="just">
              <a:buClr>
                <a:srgbClr val="CC000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基本逻辑电路和逻辑元件（</a:t>
            </a:r>
            <a:r>
              <a:rPr lang="zh-CN" altLang="en-US" sz="20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了解）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68899" y="266421"/>
            <a:ext cx="7793037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E3"/>
                </a:solidFill>
              </a:rPr>
              <a:t>要点与学习要求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80975" y="155575"/>
            <a:ext cx="8769350" cy="685800"/>
          </a:xfrm>
        </p:spPr>
        <p:txBody>
          <a:bodyPr/>
          <a:lstStyle/>
          <a:p>
            <a:pPr algn="l"/>
            <a:r>
              <a:rPr lang="zh-CN" altLang="en-US" sz="2800" b="1" smtClean="0">
                <a:solidFill>
                  <a:srgbClr val="C00000"/>
                </a:solidFill>
                <a:ea typeface="楷体_GB2312" panose="02010609030101010101" pitchFamily="49" charset="-122"/>
              </a:rPr>
              <a:t>问答题</a:t>
            </a:r>
            <a:endParaRPr lang="zh-CN" altLang="en-US" sz="2800" b="1" smtClean="0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28678" name="Picture 343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5" y="658813"/>
            <a:ext cx="822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矩形 11"/>
          <p:cNvSpPr>
            <a:spLocks noChangeArrowheads="1"/>
          </p:cNvSpPr>
          <p:nvPr/>
        </p:nvSpPr>
        <p:spPr bwMode="auto">
          <a:xfrm>
            <a:off x="566738" y="977900"/>
            <a:ext cx="7989887" cy="51704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计算机和微型计算机分别是根据什么划代的？计算机和微型计算机这几代各是什么？</a:t>
            </a:r>
            <a:endParaRPr kumimoji="1" lang="en-US" altLang="zh-CN" sz="20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试述计算机的基本组成及各组成部分的功能。</a:t>
            </a:r>
            <a:endParaRPr kumimoji="1" lang="en-US" altLang="zh-CN" sz="20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冯</a:t>
            </a:r>
            <a:r>
              <a:rPr kumimoji="1"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·</a:t>
            </a: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诺依曼计算机的主要特征是什么？</a:t>
            </a:r>
            <a:endParaRPr kumimoji="1" lang="en-US" altLang="zh-CN" sz="20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CPU</a:t>
            </a: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指什么</a:t>
            </a:r>
            <a:r>
              <a:rPr kumimoji="1"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?</a:t>
            </a: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它由哪些部分组成</a:t>
            </a:r>
            <a:r>
              <a:rPr kumimoji="1"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?</a:t>
            </a:r>
            <a:endParaRPr kumimoji="1" lang="en-US" altLang="zh-CN" sz="20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控制器有哪些部件组成，简要说明各个部件的功能。</a:t>
            </a:r>
            <a:endParaRPr kumimoji="1" lang="en-US" altLang="zh-CN" sz="20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什么是</a:t>
            </a:r>
            <a:r>
              <a:rPr kumimoji="1"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RAM</a:t>
            </a: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？什么是</a:t>
            </a:r>
            <a:r>
              <a:rPr kumimoji="1"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ROM</a:t>
            </a: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？说明四种</a:t>
            </a:r>
            <a:r>
              <a:rPr kumimoji="1"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ROM</a:t>
            </a: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的特点。</a:t>
            </a:r>
            <a:endParaRPr kumimoji="1" lang="en-US" altLang="zh-CN" sz="20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什么是辅助存储器</a:t>
            </a:r>
            <a:r>
              <a:rPr kumimoji="1"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?</a:t>
            </a: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目前常用的辅助存储器有哪几种</a:t>
            </a:r>
            <a:r>
              <a:rPr kumimoji="1"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?</a:t>
            </a:r>
            <a:endParaRPr kumimoji="1" lang="en-US" altLang="zh-CN" sz="20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输入设备按功能可分为几类，常用的输入设备有哪些？</a:t>
            </a:r>
            <a:endParaRPr kumimoji="1" lang="zh-CN" altLang="en-US" sz="20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什么是计算机的指令系统</a:t>
            </a:r>
            <a:r>
              <a:rPr kumimoji="1"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?</a:t>
            </a:r>
            <a:endParaRPr kumimoji="1" lang="en-US" altLang="zh-CN" sz="20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试比较程序查询方式、中断控制方式和</a:t>
            </a:r>
            <a:r>
              <a:rPr kumimoji="1" lang="en-US" altLang="zh-CN" sz="2000" dirty="0">
                <a:latin typeface="+mn-lt"/>
                <a:ea typeface="+mn-ea"/>
                <a:cs typeface="Times New Roman" panose="02020603050405020304" pitchFamily="18" charset="0"/>
              </a:rPr>
              <a:t>DMA</a:t>
            </a:r>
            <a:r>
              <a:rPr kumimoji="1" lang="zh-CN" altLang="en-US" sz="2000" dirty="0">
                <a:latin typeface="+mn-lt"/>
                <a:ea typeface="+mn-ea"/>
                <a:cs typeface="Times New Roman" panose="02020603050405020304" pitchFamily="18" charset="0"/>
              </a:rPr>
              <a:t>方式等三种输入输出控制方式的优缺点。</a:t>
            </a:r>
            <a:endParaRPr kumimoji="1" lang="en-US" altLang="zh-CN" sz="200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9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0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80975" y="155575"/>
            <a:ext cx="8769350" cy="685800"/>
          </a:xfrm>
        </p:spPr>
        <p:txBody>
          <a:bodyPr/>
          <a:lstStyle/>
          <a:p>
            <a:pPr algn="l"/>
            <a:r>
              <a:rPr lang="zh-CN" altLang="en-US" sz="2800" b="1" smtClean="0">
                <a:solidFill>
                  <a:srgbClr val="C00000"/>
                </a:solidFill>
                <a:ea typeface="楷体_GB2312" panose="02010609030101010101" pitchFamily="49" charset="-122"/>
              </a:rPr>
              <a:t>问答题</a:t>
            </a:r>
            <a:endParaRPr lang="zh-CN" altLang="en-US" sz="2800" b="1" smtClean="0">
              <a:solidFill>
                <a:srgbClr val="C00000"/>
              </a:solidFill>
              <a:ea typeface="楷体_GB2312" panose="02010609030101010101" pitchFamily="49" charset="-122"/>
            </a:endParaRPr>
          </a:p>
        </p:txBody>
      </p:sp>
      <p:pic>
        <p:nvPicPr>
          <p:cNvPr id="29702" name="Picture 343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5" y="658813"/>
            <a:ext cx="822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矩形 11"/>
          <p:cNvSpPr>
            <a:spLocks noChangeArrowheads="1"/>
          </p:cNvSpPr>
          <p:nvPr/>
        </p:nvSpPr>
        <p:spPr bwMode="auto">
          <a:xfrm>
            <a:off x="566738" y="977900"/>
            <a:ext cx="7989887" cy="5170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楷体_GB2312" panose="02010609030101010101" pitchFamily="49" charset="-122"/>
              </a:rPr>
              <a:t>何谓堆栈？说明它的工作过程和特点。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楷体_GB2312" panose="02010609030101010101" pitchFamily="49" charset="-122"/>
              </a:rPr>
              <a:t>计算机软件分为哪两大类？它们之间的关系是？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楷体_GB2312" panose="02010609030101010101" pitchFamily="49" charset="-122"/>
              </a:rPr>
              <a:t>什么是计算机操作系统？它的基本功能是哪些？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楷体_GB2312" panose="02010609030101010101" pitchFamily="49" charset="-122"/>
              </a:rPr>
              <a:t>什么是计算机网络，其主要作用是？按网络的作用范围，计算机网络可分为哪几类？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楷体_GB2312" panose="02010609030101010101" pitchFamily="49" charset="-122"/>
              </a:rPr>
              <a:t>什么是计算机网络的拓扑结构？常用的有哪几种？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楷体_GB2312" panose="02010609030101010101" pitchFamily="49" charset="-122"/>
              </a:rPr>
              <a:t>什么是</a:t>
            </a:r>
            <a:r>
              <a:rPr lang="en-US" altLang="zh-CN" sz="2000" dirty="0">
                <a:ea typeface="楷体_GB2312" panose="02010609030101010101" pitchFamily="49" charset="-122"/>
              </a:rPr>
              <a:t>Internet</a:t>
            </a:r>
            <a:r>
              <a:rPr lang="zh-CN" altLang="en-US" sz="2000" dirty="0">
                <a:ea typeface="楷体_GB2312" panose="02010609030101010101" pitchFamily="49" charset="-122"/>
              </a:rPr>
              <a:t>的</a:t>
            </a:r>
            <a:r>
              <a:rPr lang="en-US" altLang="zh-CN" sz="2000" dirty="0">
                <a:ea typeface="楷体_GB2312" panose="02010609030101010101" pitchFamily="49" charset="-122"/>
              </a:rPr>
              <a:t>IP</a:t>
            </a:r>
            <a:r>
              <a:rPr lang="zh-CN" altLang="en-US" sz="2000" dirty="0">
                <a:ea typeface="楷体_GB2312" panose="02010609030101010101" pitchFamily="49" charset="-122"/>
              </a:rPr>
              <a:t>地址和域名，它们的关系是怎样的？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楷体_GB2312" panose="02010609030101010101" pitchFamily="49" charset="-122"/>
              </a:rPr>
              <a:t>比较</a:t>
            </a:r>
            <a:r>
              <a:rPr lang="en-US" altLang="zh-CN" sz="2000" dirty="0">
                <a:ea typeface="楷体_GB2312" panose="02010609030101010101" pitchFamily="49" charset="-122"/>
              </a:rPr>
              <a:t>TCP/IP</a:t>
            </a:r>
            <a:r>
              <a:rPr lang="zh-CN" altLang="en-US" sz="2000" dirty="0">
                <a:ea typeface="楷体_GB2312" panose="02010609030101010101" pitchFamily="49" charset="-122"/>
              </a:rPr>
              <a:t>协议与</a:t>
            </a:r>
            <a:r>
              <a:rPr lang="en-US" altLang="zh-CN" sz="2000" dirty="0">
                <a:ea typeface="楷体_GB2312" panose="02010609030101010101" pitchFamily="49" charset="-122"/>
              </a:rPr>
              <a:t>OSI</a:t>
            </a:r>
            <a:r>
              <a:rPr lang="zh-CN" altLang="en-US" sz="2000" dirty="0">
                <a:ea typeface="楷体_GB2312" panose="02010609030101010101" pitchFamily="49" charset="-122"/>
              </a:rPr>
              <a:t>模型的分层协议，简要说明</a:t>
            </a:r>
            <a:r>
              <a:rPr lang="en-US" altLang="zh-CN" sz="2000" dirty="0">
                <a:ea typeface="楷体_GB2312" panose="02010609030101010101" pitchFamily="49" charset="-122"/>
              </a:rPr>
              <a:t>TCP/IP</a:t>
            </a:r>
            <a:r>
              <a:rPr lang="zh-CN" altLang="en-US" sz="2000" dirty="0">
                <a:ea typeface="楷体_GB2312" panose="02010609030101010101" pitchFamily="49" charset="-122"/>
              </a:rPr>
              <a:t>协议的各层的主要功能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楷体_GB2312" panose="02010609030101010101" pitchFamily="49" charset="-122"/>
              </a:rPr>
              <a:t>简述计算机的应用领域，每个领域举两三个例子。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楷体_GB2312" panose="02010609030101010101" pitchFamily="49" charset="-122"/>
              </a:rPr>
              <a:t>试述计算机病毒的定义及特点。</a:t>
            </a:r>
            <a:endParaRPr lang="en-US" altLang="zh-CN" sz="2000" dirty="0">
              <a:ea typeface="楷体_GB2312" panose="02010609030101010101" pitchFamily="49" charset="-122"/>
            </a:endParaRPr>
          </a:p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楷体_GB2312" panose="02010609030101010101" pitchFamily="49" charset="-122"/>
              </a:rPr>
              <a:t>什么是防火墙？</a:t>
            </a:r>
            <a:endParaRPr lang="en-US" altLang="zh-CN" sz="2000" dirty="0">
              <a:ea typeface="楷体_GB2312" panose="02010609030101010101" pitchFamily="49" charset="-122"/>
            </a:endParaRPr>
          </a:p>
        </p:txBody>
      </p:sp>
      <p:sp>
        <p:nvSpPr>
          <p:cNvPr id="8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9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0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659934" y="257457"/>
            <a:ext cx="7793037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b="1" dirty="0" smtClean="0">
                <a:solidFill>
                  <a:srgbClr val="0000E3"/>
                </a:solidFill>
              </a:rPr>
              <a:t>Binary </a:t>
            </a:r>
            <a:r>
              <a:rPr lang="en-US" altLang="zh-CN" b="1" dirty="0">
                <a:solidFill>
                  <a:srgbClr val="0000E3"/>
                </a:solidFill>
              </a:rPr>
              <a:t>Representations</a:t>
            </a:r>
            <a:endParaRPr lang="en-US" altLang="zh-CN" b="1" dirty="0">
              <a:solidFill>
                <a:srgbClr val="0000E3"/>
              </a:solidFill>
            </a:endParaRPr>
          </a:p>
        </p:txBody>
      </p:sp>
      <p:pic>
        <p:nvPicPr>
          <p:cNvPr id="27651" name="Picture 5" descr="17606_02_0021A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90165" y="1250576"/>
            <a:ext cx="5346307" cy="540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1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863" y="356067"/>
            <a:ext cx="7793037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zh-CN" altLang="en-US" b="1" dirty="0">
                <a:solidFill>
                  <a:srgbClr val="0000E3"/>
                </a:solidFill>
                <a:latin typeface="黑体" panose="02010609060101010101" pitchFamily="49" charset="-122"/>
              </a:rPr>
              <a:t>二</a:t>
            </a:r>
            <a:r>
              <a:rPr lang="en-US" altLang="zh-CN" b="1" dirty="0">
                <a:solidFill>
                  <a:srgbClr val="0000E3"/>
                </a:solidFill>
                <a:latin typeface="黑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0000E3"/>
                </a:solidFill>
                <a:latin typeface="黑体" panose="02010609060101010101" pitchFamily="49" charset="-122"/>
              </a:rPr>
              <a:t>八</a:t>
            </a:r>
            <a:r>
              <a:rPr lang="en-US" altLang="zh-CN" b="1" dirty="0">
                <a:solidFill>
                  <a:srgbClr val="0000E3"/>
                </a:solidFill>
                <a:latin typeface="黑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0000E3"/>
                </a:solidFill>
                <a:latin typeface="黑体" panose="02010609060101010101" pitchFamily="49" charset="-122"/>
              </a:rPr>
              <a:t>十六进制对照表</a:t>
            </a:r>
            <a:endParaRPr lang="zh-CN" altLang="en-US" b="1" dirty="0">
              <a:solidFill>
                <a:srgbClr val="0000E3"/>
              </a:solidFill>
              <a:latin typeface="黑体" panose="02010609060101010101" pitchFamily="49" charset="-122"/>
            </a:endParaRPr>
          </a:p>
        </p:txBody>
      </p:sp>
      <p:pic>
        <p:nvPicPr>
          <p:cNvPr id="4" name="Picture 4" descr="17606_02-0016A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33600" y="1676400"/>
            <a:ext cx="473551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2"/>
          <p:cNvSpPr txBox="1">
            <a:spLocks noChangeArrowheads="1"/>
          </p:cNvSpPr>
          <p:nvPr/>
        </p:nvSpPr>
        <p:spPr bwMode="auto">
          <a:xfrm>
            <a:off x="107577" y="6450106"/>
            <a:ext cx="22098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1400" b="1" kern="1200">
                <a:solidFill>
                  <a:srgbClr val="339933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09600" y="1905000"/>
            <a:ext cx="8077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+mn-lt"/>
              </a:rPr>
              <a:t>Byte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  </a:t>
            </a:r>
            <a:endParaRPr lang="en-US" altLang="zh-CN" sz="2400" b="1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8 bits</a:t>
            </a:r>
            <a:endParaRPr lang="en-US" altLang="zh-CN" sz="2400" b="1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CN" sz="2400" b="1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number of bits in a word determines the </a:t>
            </a:r>
            <a:r>
              <a:rPr lang="en-US" altLang="zh-CN" sz="2400" b="1" dirty="0">
                <a:latin typeface="+mn-lt"/>
              </a:rPr>
              <a:t>word length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of the computer, but it is usually a multiple of </a:t>
            </a:r>
            <a:r>
              <a:rPr lang="en-US" altLang="zh-CN" sz="2400" b="1" dirty="0" smtClean="0">
                <a:solidFill>
                  <a:srgbClr val="000000"/>
                </a:solidFill>
                <a:latin typeface="+mn-lt"/>
              </a:rPr>
              <a:t>8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		</a:t>
            </a:r>
            <a:endParaRPr lang="en-US" altLang="zh-CN" sz="2400" b="1" dirty="0">
              <a:solidFill>
                <a:srgbClr val="000000"/>
              </a:solidFill>
              <a:latin typeface="+mn-lt"/>
            </a:endParaRPr>
          </a:p>
          <a:p>
            <a:pPr marL="292100" lvl="1" indent="342900">
              <a:buFontTx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32-bit machines </a:t>
            </a:r>
            <a:endParaRPr lang="en-US" altLang="zh-CN" sz="2400" b="1" dirty="0">
              <a:solidFill>
                <a:srgbClr val="000000"/>
              </a:solidFill>
              <a:latin typeface="+mn-lt"/>
            </a:endParaRPr>
          </a:p>
          <a:p>
            <a:pPr marL="292100" lvl="1" indent="342900">
              <a:buFontTx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64-bit machines etc</a:t>
            </a:r>
            <a:r>
              <a:rPr lang="en-US" altLang="zh-CN" sz="2400" b="1" dirty="0" smtClean="0">
                <a:solidFill>
                  <a:srgbClr val="000000"/>
                </a:solidFill>
                <a:latin typeface="+mn-lt"/>
              </a:rPr>
              <a:t>.</a:t>
            </a:r>
            <a:endParaRPr lang="en-US" altLang="zh-CN" sz="2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610" name="Rectangle 10"/>
          <p:cNvSpPr>
            <a:spLocks noGrp="1" noChangeArrowheads="1"/>
          </p:cNvSpPr>
          <p:nvPr>
            <p:ph type="title"/>
          </p:nvPr>
        </p:nvSpPr>
        <p:spPr>
          <a:xfrm>
            <a:off x="633040" y="418820"/>
            <a:ext cx="7793037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dirty="0">
                <a:solidFill>
                  <a:srgbClr val="0000E3"/>
                </a:solidFill>
              </a:rPr>
              <a:t>Binary and Computers</a:t>
            </a:r>
            <a:endParaRPr lang="en-US" altLang="zh-CN" dirty="0">
              <a:solidFill>
                <a:srgbClr val="0000E3"/>
              </a:solidFill>
            </a:endParaRPr>
          </a:p>
        </p:txBody>
      </p:sp>
      <p:sp>
        <p:nvSpPr>
          <p:cNvPr id="6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9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0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dirty="0">
                <a:solidFill>
                  <a:srgbClr val="0000E3"/>
                </a:solidFill>
              </a:rPr>
              <a:t>ASCII Character Set Mapping</a:t>
            </a:r>
            <a:endParaRPr lang="en-US" altLang="zh-CN" dirty="0">
              <a:solidFill>
                <a:srgbClr val="0000E3"/>
              </a:solidFill>
            </a:endParaRPr>
          </a:p>
        </p:txBody>
      </p:sp>
      <p:pic>
        <p:nvPicPr>
          <p:cNvPr id="146437" name="Picture 5" descr="c03f05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93077" y="1502386"/>
            <a:ext cx="8686800" cy="4733925"/>
          </a:xfrm>
          <a:noFill/>
        </p:spPr>
      </p:pic>
      <p:sp>
        <p:nvSpPr>
          <p:cNvPr id="6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7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0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  <p:sp>
        <p:nvSpPr>
          <p:cNvPr id="2" name="椭圆 1"/>
          <p:cNvSpPr/>
          <p:nvPr/>
        </p:nvSpPr>
        <p:spPr bwMode="auto">
          <a:xfrm>
            <a:off x="7664824" y="3747247"/>
            <a:ext cx="268941" cy="26894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" name="直接箭头连接符 3"/>
          <p:cNvCxnSpPr>
            <a:stCxn id="2" idx="2"/>
          </p:cNvCxnSpPr>
          <p:nvPr/>
        </p:nvCxnSpPr>
        <p:spPr bwMode="auto">
          <a:xfrm flipH="1">
            <a:off x="851647" y="3881718"/>
            <a:ext cx="6813177" cy="89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1" name="直接箭头连接符 10"/>
          <p:cNvCxnSpPr>
            <a:stCxn id="2" idx="0"/>
          </p:cNvCxnSpPr>
          <p:nvPr/>
        </p:nvCxnSpPr>
        <p:spPr bwMode="auto">
          <a:xfrm flipH="1" flipV="1">
            <a:off x="7781365" y="2286000"/>
            <a:ext cx="17930" cy="146124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2" name="椭圆 11"/>
          <p:cNvSpPr/>
          <p:nvPr/>
        </p:nvSpPr>
        <p:spPr bwMode="auto">
          <a:xfrm>
            <a:off x="6929718" y="5020236"/>
            <a:ext cx="268941" cy="26894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 bwMode="auto">
          <a:xfrm flipH="1">
            <a:off x="735106" y="5154707"/>
            <a:ext cx="6194612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4" name="直接箭头连接符 13"/>
          <p:cNvCxnSpPr>
            <a:stCxn id="12" idx="0"/>
          </p:cNvCxnSpPr>
          <p:nvPr/>
        </p:nvCxnSpPr>
        <p:spPr bwMode="auto">
          <a:xfrm flipH="1" flipV="1">
            <a:off x="7028329" y="2286000"/>
            <a:ext cx="35860" cy="273423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2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4" name="Rectangle 6"/>
          <p:cNvSpPr>
            <a:spLocks noGrp="1" noChangeArrowheads="1"/>
          </p:cNvSpPr>
          <p:nvPr>
            <p:ph type="title"/>
          </p:nvPr>
        </p:nvSpPr>
        <p:spPr>
          <a:xfrm>
            <a:off x="677863" y="257456"/>
            <a:ext cx="7793037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dirty="0" smtClean="0">
                <a:solidFill>
                  <a:srgbClr val="0000E3"/>
                </a:solidFill>
              </a:rPr>
              <a:t>Gate </a:t>
            </a:r>
            <a:r>
              <a:rPr lang="en-US" dirty="0">
                <a:solidFill>
                  <a:srgbClr val="0000E3"/>
                </a:solidFill>
              </a:rPr>
              <a:t>Processing</a:t>
            </a:r>
            <a:endParaRPr lang="en-US" dirty="0">
              <a:solidFill>
                <a:srgbClr val="0000E3"/>
              </a:solidFill>
            </a:endParaRPr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0000FF"/>
                </a:solidFill>
              </a:rPr>
              <a:t>NOT</a:t>
            </a:r>
            <a:r>
              <a:rPr lang="en-US" altLang="zh-CN" sz="2400" dirty="0" smtClean="0"/>
              <a:t> gate </a:t>
            </a:r>
            <a:r>
              <a:rPr lang="en-US" altLang="zh-CN" sz="2400" dirty="0" smtClean="0">
                <a:solidFill>
                  <a:srgbClr val="0000FF"/>
                </a:solidFill>
              </a:rPr>
              <a:t>inverts</a:t>
            </a:r>
            <a:r>
              <a:rPr lang="en-US" altLang="zh-CN" sz="2400" dirty="0" smtClean="0"/>
              <a:t> its single input 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An </a:t>
            </a:r>
            <a:r>
              <a:rPr lang="en-US" altLang="zh-CN" sz="2400" dirty="0" smtClean="0">
                <a:solidFill>
                  <a:srgbClr val="0000FF"/>
                </a:solidFill>
              </a:rPr>
              <a:t>AND</a:t>
            </a:r>
            <a:r>
              <a:rPr lang="en-US" altLang="zh-CN" sz="2400" dirty="0" smtClean="0"/>
              <a:t> gate produces </a:t>
            </a:r>
            <a:r>
              <a:rPr lang="en-US" altLang="zh-CN" sz="2400" dirty="0" smtClean="0">
                <a:solidFill>
                  <a:srgbClr val="0000FF"/>
                </a:solidFill>
              </a:rPr>
              <a:t>1</a:t>
            </a:r>
            <a:r>
              <a:rPr lang="en-US" altLang="zh-CN" sz="2400" dirty="0" smtClean="0"/>
              <a:t> if </a:t>
            </a:r>
            <a:r>
              <a:rPr lang="en-US" altLang="zh-CN" sz="2400" dirty="0" smtClean="0">
                <a:solidFill>
                  <a:srgbClr val="0000FF"/>
                </a:solidFill>
              </a:rPr>
              <a:t>both</a:t>
            </a:r>
            <a:r>
              <a:rPr lang="en-US" altLang="zh-CN" sz="2400" dirty="0" smtClean="0"/>
              <a:t> input values are </a:t>
            </a:r>
            <a:r>
              <a:rPr lang="en-US" altLang="zh-CN" sz="2400" dirty="0" smtClean="0">
                <a:solidFill>
                  <a:srgbClr val="0000FF"/>
                </a:solidFill>
              </a:rPr>
              <a:t>1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An </a:t>
            </a:r>
            <a:r>
              <a:rPr lang="en-US" altLang="zh-CN" sz="2400" dirty="0" smtClean="0">
                <a:solidFill>
                  <a:srgbClr val="0000FF"/>
                </a:solidFill>
              </a:rPr>
              <a:t>OR</a:t>
            </a:r>
            <a:r>
              <a:rPr lang="en-US" altLang="zh-CN" sz="2400" dirty="0" smtClean="0"/>
              <a:t> gate produces </a:t>
            </a:r>
            <a:r>
              <a:rPr lang="en-US" altLang="zh-CN" sz="2400" dirty="0" smtClean="0">
                <a:solidFill>
                  <a:srgbClr val="0000FF"/>
                </a:solidFill>
              </a:rPr>
              <a:t>0</a:t>
            </a:r>
            <a:r>
              <a:rPr lang="en-US" altLang="zh-CN" sz="2400" dirty="0" smtClean="0"/>
              <a:t> if </a:t>
            </a:r>
            <a:r>
              <a:rPr lang="en-US" altLang="zh-CN" sz="2400" dirty="0" smtClean="0">
                <a:solidFill>
                  <a:srgbClr val="0000FF"/>
                </a:solidFill>
              </a:rPr>
              <a:t>both</a:t>
            </a:r>
            <a:r>
              <a:rPr lang="en-US" altLang="zh-CN" sz="2400" dirty="0" smtClean="0"/>
              <a:t> input values are </a:t>
            </a:r>
            <a:r>
              <a:rPr lang="en-US" altLang="zh-CN" sz="2400" dirty="0" smtClean="0">
                <a:solidFill>
                  <a:srgbClr val="0000FF"/>
                </a:solidFill>
              </a:rPr>
              <a:t>0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An </a:t>
            </a:r>
            <a:r>
              <a:rPr lang="en-US" altLang="zh-CN" sz="2400" dirty="0" smtClean="0">
                <a:solidFill>
                  <a:srgbClr val="0000FF"/>
                </a:solidFill>
              </a:rPr>
              <a:t>XOR</a:t>
            </a:r>
            <a:r>
              <a:rPr lang="en-US" altLang="zh-CN" sz="2400" dirty="0" smtClean="0"/>
              <a:t> gate produces </a:t>
            </a:r>
            <a:r>
              <a:rPr lang="en-US" altLang="zh-CN" sz="2400" dirty="0" smtClean="0">
                <a:solidFill>
                  <a:srgbClr val="0000FF"/>
                </a:solidFill>
              </a:rPr>
              <a:t>0</a:t>
            </a:r>
            <a:r>
              <a:rPr lang="en-US" altLang="zh-CN" sz="2400" dirty="0" smtClean="0"/>
              <a:t> if input values are the </a:t>
            </a:r>
            <a:r>
              <a:rPr lang="en-US" altLang="zh-CN" sz="2400" dirty="0" smtClean="0">
                <a:solidFill>
                  <a:srgbClr val="0000FF"/>
                </a:solidFill>
              </a:rPr>
              <a:t>same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0000FF"/>
                </a:solidFill>
              </a:rPr>
              <a:t>NAND</a:t>
            </a:r>
            <a:r>
              <a:rPr lang="en-US" altLang="zh-CN" sz="2400" dirty="0" smtClean="0"/>
              <a:t> gate produces </a:t>
            </a:r>
            <a:r>
              <a:rPr lang="en-US" altLang="zh-CN" sz="2400" dirty="0" smtClean="0">
                <a:solidFill>
                  <a:srgbClr val="0000FF"/>
                </a:solidFill>
              </a:rPr>
              <a:t>0</a:t>
            </a:r>
            <a:r>
              <a:rPr lang="en-US" altLang="zh-CN" sz="2400" dirty="0" smtClean="0"/>
              <a:t> if </a:t>
            </a:r>
            <a:r>
              <a:rPr lang="en-US" altLang="zh-CN" sz="2400" dirty="0" smtClean="0">
                <a:solidFill>
                  <a:srgbClr val="0000FF"/>
                </a:solidFill>
              </a:rPr>
              <a:t>both</a:t>
            </a:r>
            <a:r>
              <a:rPr lang="en-US" altLang="zh-CN" sz="2400" dirty="0" smtClean="0"/>
              <a:t> inputs are </a:t>
            </a:r>
            <a:r>
              <a:rPr lang="en-US" altLang="zh-CN" sz="2400" dirty="0" smtClean="0">
                <a:solidFill>
                  <a:srgbClr val="0000FF"/>
                </a:solidFill>
              </a:rPr>
              <a:t>1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0000FF"/>
                </a:solidFill>
              </a:rPr>
              <a:t>NOR</a:t>
            </a:r>
            <a:r>
              <a:rPr lang="en-US" altLang="zh-CN" sz="2400" dirty="0" smtClean="0"/>
              <a:t> gate produces a </a:t>
            </a:r>
            <a:r>
              <a:rPr lang="en-US" altLang="zh-CN" sz="2400" dirty="0" smtClean="0">
                <a:solidFill>
                  <a:srgbClr val="0000FF"/>
                </a:solidFill>
              </a:rPr>
              <a:t>1</a:t>
            </a:r>
            <a:r>
              <a:rPr lang="en-US" altLang="zh-CN" sz="2400" dirty="0" smtClean="0"/>
              <a:t> if both inputs are </a:t>
            </a:r>
            <a:r>
              <a:rPr lang="en-US" altLang="zh-CN" sz="2400" dirty="0" smtClean="0">
                <a:solidFill>
                  <a:srgbClr val="0000FF"/>
                </a:solidFill>
              </a:rPr>
              <a:t>0</a:t>
            </a:r>
            <a:endParaRPr lang="en-US" altLang="zh-CN" sz="2400" dirty="0" smtClean="0"/>
          </a:p>
        </p:txBody>
      </p:sp>
      <p:sp>
        <p:nvSpPr>
          <p:cNvPr id="8" name="日期占位符 2"/>
          <p:cNvSpPr>
            <a:spLocks noGrp="1" noChangeArrowheads="1"/>
          </p:cNvSpPr>
          <p:nvPr>
            <p:ph type="dt" sz="quarter" idx="10"/>
          </p:nvPr>
        </p:nvSpPr>
        <p:spPr>
          <a:xfrm>
            <a:off x="107577" y="6450106"/>
            <a:ext cx="2209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E4F186B8-3229-4DBF-A348-4CFA32F1A482}" type="datetime8">
              <a:rPr lang="zh-CN" altLang="en-US" smtClean="0"/>
            </a:fld>
            <a:endParaRPr lang="zh-CN" altLang="en-US" smtClean="0"/>
          </a:p>
        </p:txBody>
      </p:sp>
      <p:sp>
        <p:nvSpPr>
          <p:cNvPr id="9" name="页脚占位符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mtClean="0"/>
              <a:t>四川大学计算机学院吴志红</a:t>
            </a:r>
            <a:endParaRPr lang="en-US" altLang="zh-CN" smtClean="0"/>
          </a:p>
        </p:txBody>
      </p:sp>
      <p:sp>
        <p:nvSpPr>
          <p:cNvPr id="10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2447" y="6477000"/>
            <a:ext cx="1828800" cy="3048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9CDC8B55-8871-49E2-BAC4-C62EBFC537B0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55_5*i*1"/>
  <p:tag name="KSO_WM_TEMPLATE_CATEGORY" val="diagram"/>
  <p:tag name="KSO_WM_TEMPLATE_INDEX" val="455"/>
  <p:tag name="KSO_WM_UNIT_INDEX" val="1"/>
</p:tagLst>
</file>

<file path=ppt/tags/tag10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5"/>
  <p:tag name="KSO_WM_UNIT_ID" val="262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1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6"/>
  <p:tag name="KSO_WM_UNIT_ID" val="262*l_i*1_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2.xml><?xml version="1.0" encoding="utf-8"?>
<p:tagLst xmlns:p="http://schemas.openxmlformats.org/presentationml/2006/main">
  <p:tag name="KSO_WM_TEMPLATE_CATEGORY" val="diagram"/>
  <p:tag name="KSO_WM_TEMPLATE_INDEX" val="455"/>
  <p:tag name="KSO_WM_UNIT_TYPE" val="l_h_f"/>
  <p:tag name="KSO_WM_UNIT_INDEX" val="1_3_1"/>
  <p:tag name="KSO_WM_UNIT_ID" val="262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BEAUTIFY_FLAG" val="#wm#"/>
  <p:tag name="KSO_WM_TAG_VERSION" val="1.0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55_5*i*23"/>
  <p:tag name="KSO_WM_TEMPLATE_CATEGORY" val="diagram"/>
  <p:tag name="KSO_WM_TEMPLATE_INDEX" val="455"/>
  <p:tag name="KSO_WM_UNIT_INDEX" val="23"/>
</p:tagLst>
</file>

<file path=ppt/tags/tag14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7"/>
  <p:tag name="KSO_WM_UNIT_ID" val="262*l_i*1_7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5.xml><?xml version="1.0" encoding="utf-8"?>
<p:tagLst xmlns:p="http://schemas.openxmlformats.org/presentationml/2006/main">
  <p:tag name="KSO_WM_TEMPLATE_CATEGORY" val="diagram"/>
  <p:tag name="KSO_WM_TEMPLATE_INDEX" val="455"/>
  <p:tag name="KSO_WM_UNIT_TYPE" val="l_h_a"/>
  <p:tag name="KSO_WM_UNIT_INDEX" val="1_5_1"/>
  <p:tag name="KSO_WM_UNIT_ID" val="262*l_h_a*1_5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4"/>
  <p:tag name="KSO_WM_UNIT_PRESET_TEXT_LEN" val="5"/>
  <p:tag name="KSO_WM_BEAUTIFY_FLAG" val="#wm#"/>
  <p:tag name="KSO_WM_TAG_VERSION" val="1.0"/>
  <p:tag name="KSO_WM_DIAGRAM_GROUP_CODE" val="l1-1"/>
</p:tagLst>
</file>

<file path=ppt/tags/tag16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8"/>
  <p:tag name="KSO_WM_UNIT_ID" val="262*l_i*1_8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9"/>
  <p:tag name="KSO_WM_UNIT_ID" val="262*l_i*1_9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8.xml><?xml version="1.0" encoding="utf-8"?>
<p:tagLst xmlns:p="http://schemas.openxmlformats.org/presentationml/2006/main">
  <p:tag name="KSO_WM_TEMPLATE_CATEGORY" val="diagram"/>
  <p:tag name="KSO_WM_TEMPLATE_INDEX" val="455"/>
  <p:tag name="KSO_WM_UNIT_TYPE" val="l_h_f"/>
  <p:tag name="KSO_WM_UNIT_INDEX" val="1_5_1"/>
  <p:tag name="KSO_WM_UNIT_ID" val="262*l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BEAUTIFY_FLAG" val="#wm#"/>
  <p:tag name="KSO_WM_TAG_VERSION" val="1.0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55_5*i*23"/>
  <p:tag name="KSO_WM_TEMPLATE_CATEGORY" val="diagram"/>
  <p:tag name="KSO_WM_TEMPLATE_INDEX" val="455"/>
  <p:tag name="KSO_WM_UNIT_INDEX" val="23"/>
</p:tagLst>
</file>

<file path=ppt/tags/tag2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1"/>
  <p:tag name="KSO_WM_UNIT_ID" val="262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0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7"/>
  <p:tag name="KSO_WM_UNIT_ID" val="262*l_i*1_7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1.xml><?xml version="1.0" encoding="utf-8"?>
<p:tagLst xmlns:p="http://schemas.openxmlformats.org/presentationml/2006/main">
  <p:tag name="KSO_WM_TEMPLATE_CATEGORY" val="diagram"/>
  <p:tag name="KSO_WM_TEMPLATE_INDEX" val="455"/>
  <p:tag name="KSO_WM_UNIT_TYPE" val="l_h_a"/>
  <p:tag name="KSO_WM_UNIT_INDEX" val="1_5_1"/>
  <p:tag name="KSO_WM_UNIT_ID" val="262*l_h_a*1_5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4"/>
  <p:tag name="KSO_WM_UNIT_PRESET_TEXT_LEN" val="5"/>
  <p:tag name="KSO_WM_BEAUTIFY_FLAG" val="#wm#"/>
  <p:tag name="KSO_WM_TAG_VERSION" val="1.0"/>
  <p:tag name="KSO_WM_DIAGRAM_GROUP_CODE" val="l1-1"/>
</p:tagLst>
</file>

<file path=ppt/tags/tag22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8"/>
  <p:tag name="KSO_WM_UNIT_ID" val="262*l_i*1_8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3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9"/>
  <p:tag name="KSO_WM_UNIT_ID" val="262*l_i*1_9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4.xml><?xml version="1.0" encoding="utf-8"?>
<p:tagLst xmlns:p="http://schemas.openxmlformats.org/presentationml/2006/main">
  <p:tag name="KSO_WM_TEMPLATE_CATEGORY" val="diagram"/>
  <p:tag name="KSO_WM_TEMPLATE_INDEX" val="455"/>
  <p:tag name="KSO_WM_UNIT_TYPE" val="l_h_f"/>
  <p:tag name="KSO_WM_UNIT_INDEX" val="1_5_1"/>
  <p:tag name="KSO_WM_UNIT_ID" val="262*l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BEAUTIFY_FLAG" val="#wm#"/>
  <p:tag name="KSO_WM_TAG_VERSION" val="1.0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55_5*i*23"/>
  <p:tag name="KSO_WM_TEMPLATE_CATEGORY" val="diagram"/>
  <p:tag name="KSO_WM_TEMPLATE_INDEX" val="455"/>
  <p:tag name="KSO_WM_UNIT_INDEX" val="23"/>
</p:tagLst>
</file>

<file path=ppt/tags/tag26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7"/>
  <p:tag name="KSO_WM_UNIT_ID" val="262*l_i*1_7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7.xml><?xml version="1.0" encoding="utf-8"?>
<p:tagLst xmlns:p="http://schemas.openxmlformats.org/presentationml/2006/main">
  <p:tag name="KSO_WM_TEMPLATE_CATEGORY" val="diagram"/>
  <p:tag name="KSO_WM_TEMPLATE_INDEX" val="455"/>
  <p:tag name="KSO_WM_UNIT_TYPE" val="l_h_a"/>
  <p:tag name="KSO_WM_UNIT_INDEX" val="1_5_1"/>
  <p:tag name="KSO_WM_UNIT_ID" val="262*l_h_a*1_5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4"/>
  <p:tag name="KSO_WM_UNIT_PRESET_TEXT_LEN" val="5"/>
  <p:tag name="KSO_WM_BEAUTIFY_FLAG" val="#wm#"/>
  <p:tag name="KSO_WM_TAG_VERSION" val="1.0"/>
  <p:tag name="KSO_WM_DIAGRAM_GROUP_CODE" val="l1-1"/>
</p:tagLst>
</file>

<file path=ppt/tags/tag28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8"/>
  <p:tag name="KSO_WM_UNIT_ID" val="262*l_i*1_8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9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9"/>
  <p:tag name="KSO_WM_UNIT_ID" val="262*l_i*1_9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3.xml><?xml version="1.0" encoding="utf-8"?>
<p:tagLst xmlns:p="http://schemas.openxmlformats.org/presentationml/2006/main">
  <p:tag name="KSO_WM_TEMPLATE_CATEGORY" val="diagram"/>
  <p:tag name="KSO_WM_TEMPLATE_INDEX" val="455"/>
  <p:tag name="KSO_WM_UNIT_TYPE" val="l_h_a"/>
  <p:tag name="KSO_WM_UNIT_INDEX" val="1_1_1"/>
  <p:tag name="KSO_WM_UNIT_ID" val="262*l_h_a*1_1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4"/>
  <p:tag name="KSO_WM_UNIT_PRESET_TEXT_LEN" val="5"/>
  <p:tag name="KSO_WM_BEAUTIFY_FLAG" val="#wm#"/>
  <p:tag name="KSO_WM_TAG_VERSION" val="1.0"/>
  <p:tag name="KSO_WM_DIAGRAM_GROUP_CODE" val="l1-1"/>
</p:tagLst>
</file>

<file path=ppt/tags/tag30.xml><?xml version="1.0" encoding="utf-8"?>
<p:tagLst xmlns:p="http://schemas.openxmlformats.org/presentationml/2006/main">
  <p:tag name="KSO_WM_TEMPLATE_CATEGORY" val="diagram"/>
  <p:tag name="KSO_WM_TEMPLATE_INDEX" val="455"/>
  <p:tag name="KSO_WM_UNIT_TYPE" val="l_h_f"/>
  <p:tag name="KSO_WM_UNIT_INDEX" val="1_5_1"/>
  <p:tag name="KSO_WM_UNIT_ID" val="262*l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BEAUTIFY_FLAG" val="#wm#"/>
  <p:tag name="KSO_WM_TAG_VERSION" val="1.0"/>
  <p:tag name="KSO_WM_DIAGRAM_GROUP_CODE" val="l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55_5*i*23"/>
  <p:tag name="KSO_WM_TEMPLATE_CATEGORY" val="diagram"/>
  <p:tag name="KSO_WM_TEMPLATE_INDEX" val="455"/>
  <p:tag name="KSO_WM_UNIT_INDEX" val="23"/>
</p:tagLst>
</file>

<file path=ppt/tags/tag32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7"/>
  <p:tag name="KSO_WM_UNIT_ID" val="262*l_i*1_7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33.xml><?xml version="1.0" encoding="utf-8"?>
<p:tagLst xmlns:p="http://schemas.openxmlformats.org/presentationml/2006/main">
  <p:tag name="KSO_WM_TEMPLATE_CATEGORY" val="diagram"/>
  <p:tag name="KSO_WM_TEMPLATE_INDEX" val="455"/>
  <p:tag name="KSO_WM_UNIT_TYPE" val="l_h_a"/>
  <p:tag name="KSO_WM_UNIT_INDEX" val="1_5_1"/>
  <p:tag name="KSO_WM_UNIT_ID" val="262*l_h_a*1_5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4"/>
  <p:tag name="KSO_WM_UNIT_PRESET_TEXT_LEN" val="5"/>
  <p:tag name="KSO_WM_BEAUTIFY_FLAG" val="#wm#"/>
  <p:tag name="KSO_WM_TAG_VERSION" val="1.0"/>
  <p:tag name="KSO_WM_DIAGRAM_GROUP_CODE" val="l1-1"/>
</p:tagLst>
</file>

<file path=ppt/tags/tag34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8"/>
  <p:tag name="KSO_WM_UNIT_ID" val="262*l_i*1_8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35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9"/>
  <p:tag name="KSO_WM_UNIT_ID" val="262*l_i*1_9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36.xml><?xml version="1.0" encoding="utf-8"?>
<p:tagLst xmlns:p="http://schemas.openxmlformats.org/presentationml/2006/main">
  <p:tag name="KSO_WM_TEMPLATE_CATEGORY" val="diagram"/>
  <p:tag name="KSO_WM_TEMPLATE_INDEX" val="455"/>
  <p:tag name="KSO_WM_UNIT_TYPE" val="l_h_f"/>
  <p:tag name="KSO_WM_UNIT_INDEX" val="1_5_1"/>
  <p:tag name="KSO_WM_UNIT_ID" val="262*l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BEAUTIFY_FLAG" val="#wm#"/>
  <p:tag name="KSO_WM_TAG_VERSION" val="1.0"/>
  <p:tag name="KSO_WM_DIAGRAM_GROUP_CODE" val="l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55_5*i*23"/>
  <p:tag name="KSO_WM_TEMPLATE_CATEGORY" val="diagram"/>
  <p:tag name="KSO_WM_TEMPLATE_INDEX" val="455"/>
  <p:tag name="KSO_WM_UNIT_INDEX" val="23"/>
</p:tagLst>
</file>

<file path=ppt/tags/tag38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7"/>
  <p:tag name="KSO_WM_UNIT_ID" val="262*l_i*1_7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39.xml><?xml version="1.0" encoding="utf-8"?>
<p:tagLst xmlns:p="http://schemas.openxmlformats.org/presentationml/2006/main">
  <p:tag name="KSO_WM_TEMPLATE_CATEGORY" val="diagram"/>
  <p:tag name="KSO_WM_TEMPLATE_INDEX" val="455"/>
  <p:tag name="KSO_WM_UNIT_TYPE" val="l_h_a"/>
  <p:tag name="KSO_WM_UNIT_INDEX" val="1_5_1"/>
  <p:tag name="KSO_WM_UNIT_ID" val="262*l_h_a*1_5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4"/>
  <p:tag name="KSO_WM_UNIT_PRESET_TEXT_LEN" val="5"/>
  <p:tag name="KSO_WM_BEAUTIFY_FLAG" val="#wm#"/>
  <p:tag name="KSO_WM_TAG_VERSION" val="1.0"/>
  <p:tag name="KSO_WM_DIAGRAM_GROUP_CODE" val="l1-1"/>
</p:tagLst>
</file>

<file path=ppt/tags/tag4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2"/>
  <p:tag name="KSO_WM_UNIT_ID" val="262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40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8"/>
  <p:tag name="KSO_WM_UNIT_ID" val="262*l_i*1_8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41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9"/>
  <p:tag name="KSO_WM_UNIT_ID" val="262*l_i*1_9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42.xml><?xml version="1.0" encoding="utf-8"?>
<p:tagLst xmlns:p="http://schemas.openxmlformats.org/presentationml/2006/main">
  <p:tag name="KSO_WM_TEMPLATE_CATEGORY" val="diagram"/>
  <p:tag name="KSO_WM_TEMPLATE_INDEX" val="455"/>
  <p:tag name="KSO_WM_UNIT_TYPE" val="l_h_f"/>
  <p:tag name="KSO_WM_UNIT_INDEX" val="1_5_1"/>
  <p:tag name="KSO_WM_UNIT_ID" val="262*l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BEAUTIFY_FLAG" val="#wm#"/>
  <p:tag name="KSO_WM_TAG_VERSION" val="1.0"/>
  <p:tag name="KSO_WM_DIAGRAM_GROUP_CODE" val="l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55_5*i*23"/>
  <p:tag name="KSO_WM_TEMPLATE_CATEGORY" val="diagram"/>
  <p:tag name="KSO_WM_TEMPLATE_INDEX" val="455"/>
  <p:tag name="KSO_WM_UNIT_INDEX" val="23"/>
</p:tagLst>
</file>

<file path=ppt/tags/tag44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7"/>
  <p:tag name="KSO_WM_UNIT_ID" val="262*l_i*1_7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45.xml><?xml version="1.0" encoding="utf-8"?>
<p:tagLst xmlns:p="http://schemas.openxmlformats.org/presentationml/2006/main">
  <p:tag name="KSO_WM_TEMPLATE_CATEGORY" val="diagram"/>
  <p:tag name="KSO_WM_TEMPLATE_INDEX" val="455"/>
  <p:tag name="KSO_WM_UNIT_TYPE" val="l_h_a"/>
  <p:tag name="KSO_WM_UNIT_INDEX" val="1_5_1"/>
  <p:tag name="KSO_WM_UNIT_ID" val="262*l_h_a*1_5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4"/>
  <p:tag name="KSO_WM_UNIT_PRESET_TEXT_LEN" val="5"/>
  <p:tag name="KSO_WM_BEAUTIFY_FLAG" val="#wm#"/>
  <p:tag name="KSO_WM_TAG_VERSION" val="1.0"/>
  <p:tag name="KSO_WM_DIAGRAM_GROUP_CODE" val="l1-1"/>
</p:tagLst>
</file>

<file path=ppt/tags/tag46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8"/>
  <p:tag name="KSO_WM_UNIT_ID" val="262*l_i*1_8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47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9"/>
  <p:tag name="KSO_WM_UNIT_ID" val="262*l_i*1_9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48.xml><?xml version="1.0" encoding="utf-8"?>
<p:tagLst xmlns:p="http://schemas.openxmlformats.org/presentationml/2006/main">
  <p:tag name="KSO_WM_TEMPLATE_CATEGORY" val="diagram"/>
  <p:tag name="KSO_WM_TEMPLATE_INDEX" val="455"/>
  <p:tag name="KSO_WM_UNIT_TYPE" val="l_h_f"/>
  <p:tag name="KSO_WM_UNIT_INDEX" val="1_5_1"/>
  <p:tag name="KSO_WM_UNIT_ID" val="262*l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BEAUTIFY_FLAG" val="#wm#"/>
  <p:tag name="KSO_WM_TAG_VERSION" val="1.0"/>
  <p:tag name="KSO_WM_DIAGRAM_GROUP_CODE" val="l1-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55_5*i*23"/>
  <p:tag name="KSO_WM_TEMPLATE_CATEGORY" val="diagram"/>
  <p:tag name="KSO_WM_TEMPLATE_INDEX" val="455"/>
  <p:tag name="KSO_WM_UNIT_INDEX" val="23"/>
</p:tagLst>
</file>

<file path=ppt/tags/tag5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3"/>
  <p:tag name="KSO_WM_UNIT_ID" val="262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0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7"/>
  <p:tag name="KSO_WM_UNIT_ID" val="262*l_i*1_7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1.xml><?xml version="1.0" encoding="utf-8"?>
<p:tagLst xmlns:p="http://schemas.openxmlformats.org/presentationml/2006/main">
  <p:tag name="KSO_WM_TEMPLATE_CATEGORY" val="diagram"/>
  <p:tag name="KSO_WM_TEMPLATE_INDEX" val="455"/>
  <p:tag name="KSO_WM_UNIT_TYPE" val="l_h_a"/>
  <p:tag name="KSO_WM_UNIT_INDEX" val="1_5_1"/>
  <p:tag name="KSO_WM_UNIT_ID" val="262*l_h_a*1_5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4"/>
  <p:tag name="KSO_WM_UNIT_PRESET_TEXT_LEN" val="5"/>
  <p:tag name="KSO_WM_BEAUTIFY_FLAG" val="#wm#"/>
  <p:tag name="KSO_WM_TAG_VERSION" val="1.0"/>
  <p:tag name="KSO_WM_DIAGRAM_GROUP_CODE" val="l1-1"/>
</p:tagLst>
</file>

<file path=ppt/tags/tag52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8"/>
  <p:tag name="KSO_WM_UNIT_ID" val="262*l_i*1_8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3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9"/>
  <p:tag name="KSO_WM_UNIT_ID" val="262*l_i*1_9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4.xml><?xml version="1.0" encoding="utf-8"?>
<p:tagLst xmlns:p="http://schemas.openxmlformats.org/presentationml/2006/main">
  <p:tag name="KSO_WM_TEMPLATE_CATEGORY" val="diagram"/>
  <p:tag name="KSO_WM_TEMPLATE_INDEX" val="455"/>
  <p:tag name="KSO_WM_UNIT_TYPE" val="l_h_f"/>
  <p:tag name="KSO_WM_UNIT_INDEX" val="1_5_1"/>
  <p:tag name="KSO_WM_UNIT_ID" val="262*l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BEAUTIFY_FLAG" val="#wm#"/>
  <p:tag name="KSO_WM_TAG_VERSION" val="1.0"/>
  <p:tag name="KSO_WM_DIAGRAM_GROUP_CODE" val="l1-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55_5*i*23"/>
  <p:tag name="KSO_WM_TEMPLATE_CATEGORY" val="diagram"/>
  <p:tag name="KSO_WM_TEMPLATE_INDEX" val="455"/>
  <p:tag name="KSO_WM_UNIT_INDEX" val="23"/>
</p:tagLst>
</file>

<file path=ppt/tags/tag56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7"/>
  <p:tag name="KSO_WM_UNIT_ID" val="262*l_i*1_7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7.xml><?xml version="1.0" encoding="utf-8"?>
<p:tagLst xmlns:p="http://schemas.openxmlformats.org/presentationml/2006/main">
  <p:tag name="KSO_WM_TEMPLATE_CATEGORY" val="diagram"/>
  <p:tag name="KSO_WM_TEMPLATE_INDEX" val="455"/>
  <p:tag name="KSO_WM_UNIT_TYPE" val="l_h_a"/>
  <p:tag name="KSO_WM_UNIT_INDEX" val="1_5_1"/>
  <p:tag name="KSO_WM_UNIT_ID" val="262*l_h_a*1_5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4"/>
  <p:tag name="KSO_WM_UNIT_PRESET_TEXT_LEN" val="5"/>
  <p:tag name="KSO_WM_BEAUTIFY_FLAG" val="#wm#"/>
  <p:tag name="KSO_WM_TAG_VERSION" val="1.0"/>
  <p:tag name="KSO_WM_DIAGRAM_GROUP_CODE" val="l1-1"/>
</p:tagLst>
</file>

<file path=ppt/tags/tag58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8"/>
  <p:tag name="KSO_WM_UNIT_ID" val="262*l_i*1_8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59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9"/>
  <p:tag name="KSO_WM_UNIT_ID" val="262*l_i*1_9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6.xml><?xml version="1.0" encoding="utf-8"?>
<p:tagLst xmlns:p="http://schemas.openxmlformats.org/presentationml/2006/main">
  <p:tag name="KSO_WM_TEMPLATE_CATEGORY" val="diagram"/>
  <p:tag name="KSO_WM_TEMPLATE_INDEX" val="455"/>
  <p:tag name="KSO_WM_UNIT_TYPE" val="l_h_f"/>
  <p:tag name="KSO_WM_UNIT_INDEX" val="1_1_1"/>
  <p:tag name="KSO_WM_UNIT_ID" val="262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BEAUTIFY_FLAG" val="#wm#"/>
  <p:tag name="KSO_WM_TAG_VERSION" val="1.0"/>
  <p:tag name="KSO_WM_DIAGRAM_GROUP_CODE" val="l1-1"/>
</p:tagLst>
</file>

<file path=ppt/tags/tag60.xml><?xml version="1.0" encoding="utf-8"?>
<p:tagLst xmlns:p="http://schemas.openxmlformats.org/presentationml/2006/main">
  <p:tag name="KSO_WM_TEMPLATE_CATEGORY" val="diagram"/>
  <p:tag name="KSO_WM_TEMPLATE_INDEX" val="455"/>
  <p:tag name="KSO_WM_UNIT_TYPE" val="l_h_f"/>
  <p:tag name="KSO_WM_UNIT_INDEX" val="1_5_1"/>
  <p:tag name="KSO_WM_UNIT_ID" val="262*l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35"/>
  <p:tag name="KSO_WM_BEAUTIFY_FLAG" val="#wm#"/>
  <p:tag name="KSO_WM_TAG_VERSION" val="1.0"/>
  <p:tag name="KSO_WM_DIAGRAM_GROUP_CODE" val="l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55_5*i*12"/>
  <p:tag name="KSO_WM_TEMPLATE_CATEGORY" val="diagram"/>
  <p:tag name="KSO_WM_TEMPLATE_INDEX" val="455"/>
  <p:tag name="KSO_WM_UNIT_INDEX" val="12"/>
</p:tagLst>
</file>

<file path=ppt/tags/tag8.xml><?xml version="1.0" encoding="utf-8"?>
<p:tagLst xmlns:p="http://schemas.openxmlformats.org/presentationml/2006/main">
  <p:tag name="KSO_WM_TEMPLATE_CATEGORY" val="diagram"/>
  <p:tag name="KSO_WM_TEMPLATE_INDEX" val="455"/>
  <p:tag name="KSO_WM_UNIT_TYPE" val="l_i"/>
  <p:tag name="KSO_WM_UNIT_INDEX" val="1_4"/>
  <p:tag name="KSO_WM_UNIT_ID" val="262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.xml><?xml version="1.0" encoding="utf-8"?>
<p:tagLst xmlns:p="http://schemas.openxmlformats.org/presentationml/2006/main">
  <p:tag name="KSO_WM_TEMPLATE_CATEGORY" val="diagram"/>
  <p:tag name="KSO_WM_TEMPLATE_INDEX" val="455"/>
  <p:tag name="KSO_WM_UNIT_TYPE" val="l_h_a"/>
  <p:tag name="KSO_WM_UNIT_INDEX" val="1_3_1"/>
  <p:tag name="KSO_WM_UNIT_ID" val="262*l_h_a*1_3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4"/>
  <p:tag name="KSO_WM_UNIT_PRESET_TEXT_LEN" val="5"/>
  <p:tag name="KSO_WM_BEAUTIFY_FLAG" val="#wm#"/>
  <p:tag name="KSO_WM_TAG_VERSION" val="1.0"/>
  <p:tag name="KSO_WM_DIAGRAM_GROUP_CODE" val="l1-1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课件">
      <a:majorFont>
        <a:latin typeface="Times New Roman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  <a:txDef>
      <a:spPr bwMode="auto">
        <a:noFill/>
        <a:ln w="28575">
          <a:pattFill prst="lgCheck">
            <a:fgClr>
              <a:srgbClr val="333399"/>
            </a:fgClr>
            <a:bgClr>
              <a:srgbClr val="FFFFFF"/>
            </a:bgClr>
          </a:pattFill>
        </a:ln>
      </a:spPr>
      <a:bodyPr vert="horz" wrap="square" lIns="91440" tIns="45720" rIns="91440" bIns="45720" numCol="1" anchor="t" anchorCtr="0" compatLnSpc="1"/>
      <a:lstStyle>
        <a:defPPr>
          <a:lnSpc>
            <a:spcPct val="160000"/>
          </a:lnSpc>
          <a:buFontTx/>
          <a:buNone/>
          <a:defRPr sz="24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0</TotalTime>
  <Words>7403</Words>
  <Application>WPS 演示</Application>
  <PresentationFormat>全屏显示(4:3)</PresentationFormat>
  <Paragraphs>778</Paragraphs>
  <Slides>41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47</vt:i4>
      </vt:variant>
      <vt:variant>
        <vt:lpstr>幻灯片标题</vt:lpstr>
      </vt:variant>
      <vt:variant>
        <vt:i4>41</vt:i4>
      </vt:variant>
    </vt:vector>
  </HeadingPairs>
  <TitlesOfParts>
    <vt:vector size="104" baseType="lpstr">
      <vt:lpstr>Arial</vt:lpstr>
      <vt:lpstr>宋体</vt:lpstr>
      <vt:lpstr>Wingdings</vt:lpstr>
      <vt:lpstr>Times New Roman</vt:lpstr>
      <vt:lpstr>黑体</vt:lpstr>
      <vt:lpstr>Tahoma</vt:lpstr>
      <vt:lpstr>微软雅黑</vt:lpstr>
      <vt:lpstr>Calibri</vt:lpstr>
      <vt:lpstr>幼圆</vt:lpstr>
      <vt:lpstr>楷体_GB2312</vt:lpstr>
      <vt:lpstr>MS PGothic</vt:lpstr>
      <vt:lpstr>新宋体</vt:lpstr>
      <vt:lpstr>Arial Unicode MS</vt:lpstr>
      <vt:lpstr>Times</vt:lpstr>
      <vt:lpstr>楷体_GB2312</vt:lpstr>
      <vt:lpstr>Blends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计算机导论</vt:lpstr>
      <vt:lpstr>PowerPoint 演示文稿</vt:lpstr>
      <vt:lpstr>PowerPoint 演示文稿</vt:lpstr>
      <vt:lpstr>要点与学习要求</vt:lpstr>
      <vt:lpstr>Binary Representations</vt:lpstr>
      <vt:lpstr>二/八/十六进制对照表</vt:lpstr>
      <vt:lpstr>Binary and Computers</vt:lpstr>
      <vt:lpstr>ASCII Character Set Mapping</vt:lpstr>
      <vt:lpstr>Gate 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计算机系统的硬件</vt:lpstr>
      <vt:lpstr>计算机基本组成</vt:lpstr>
      <vt:lpstr>Memory内存</vt:lpstr>
      <vt:lpstr>RAM and ROM</vt:lpstr>
      <vt:lpstr>Flow of Information </vt:lpstr>
      <vt:lpstr>性能指标</vt:lpstr>
      <vt:lpstr>计算机系统的软件</vt:lpstr>
      <vt:lpstr>Machine Language</vt:lpstr>
      <vt:lpstr>Algorithms</vt:lpstr>
      <vt:lpstr>第8章 抽象数据类型与子程序</vt:lpstr>
      <vt:lpstr>第9章 面向对象设计与高级程序设计语言</vt:lpstr>
      <vt:lpstr>第10章 操作系统</vt:lpstr>
      <vt:lpstr>计算机系统的应用</vt:lpstr>
      <vt:lpstr>第15章 网络</vt:lpstr>
      <vt:lpstr>第16章 万维网</vt:lpstr>
      <vt:lpstr>第17章 计算机安全</vt:lpstr>
      <vt:lpstr>判断题</vt:lpstr>
      <vt:lpstr>单选题</vt:lpstr>
      <vt:lpstr>单选题</vt:lpstr>
      <vt:lpstr>填空题</vt:lpstr>
      <vt:lpstr>多选题</vt:lpstr>
      <vt:lpstr>名词解释题</vt:lpstr>
      <vt:lpstr>计算题</vt:lpstr>
      <vt:lpstr>问答题</vt:lpstr>
      <vt:lpstr>问答题</vt:lpstr>
    </vt:vector>
  </TitlesOfParts>
  <Company>cdzs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2.7NMOS逻辑门电路</dc:title>
  <dc:creator>吴志红</dc:creator>
  <cp:lastModifiedBy>我学习太差被关起来了</cp:lastModifiedBy>
  <cp:revision>653</cp:revision>
  <dcterms:created xsi:type="dcterms:W3CDTF">2001-11-07T08:19:00Z</dcterms:created>
  <dcterms:modified xsi:type="dcterms:W3CDTF">2018-01-09T10:18:50Z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