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9" r:id="rId1"/>
  </p:sldMasterIdLst>
  <p:notesMasterIdLst>
    <p:notesMasterId r:id="rId9"/>
  </p:notesMasterIdLst>
  <p:handoutMasterIdLst>
    <p:handoutMasterId r:id="rId10"/>
  </p:handoutMasterIdLst>
  <p:sldIdLst>
    <p:sldId id="256" r:id="rId2"/>
    <p:sldId id="1269" r:id="rId3"/>
    <p:sldId id="1270" r:id="rId4"/>
    <p:sldId id="1275" r:id="rId5"/>
    <p:sldId id="1272" r:id="rId6"/>
    <p:sldId id="1273" r:id="rId7"/>
    <p:sldId id="1276" r:id="rId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CCFF66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3448" autoAdjust="0"/>
  </p:normalViewPr>
  <p:slideViewPr>
    <p:cSldViewPr>
      <p:cViewPr varScale="1">
        <p:scale>
          <a:sx n="106" d="100"/>
          <a:sy n="106" d="100"/>
        </p:scale>
        <p:origin x="52" y="1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B2D3A6-F494-4E5E-85A0-E6A70B3E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A5B86-601A-43B6-8B69-62197D134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  <a:pPr>
                <a:defRPr/>
              </a:pPr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7E5BA-C577-4F35-B88A-204EB5D23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1B60D-2AE3-4B80-8625-0B3BD495F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836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B65F9-8EB1-4E24-9AFF-E66F85853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EDC3D-BB1E-4F35-A738-1B549011C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2F2C7A-E838-47E9-9AF3-E4263732C4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803849-DF2C-41AE-8DE2-EC8C0926A15D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C2A1AE-A2B7-4865-87CF-5D83E074A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57AAAF3-3444-480E-AD0D-0D70C085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6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67E777-C2C1-4A3F-8F98-F557354AA2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97" y="6212"/>
            <a:ext cx="7453313" cy="685800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7A114E-6103-41FB-869C-3E69ADC714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066800"/>
            <a:ext cx="3822700" cy="2578100"/>
            <a:chOff x="0" y="0"/>
            <a:chExt cx="1806" cy="1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E3DA4B-0FC5-4B1A-851F-64A35495A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585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0CDFA-EA51-4BE4-95B3-76A7690A3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393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9D848-EBC5-438D-ABA3-4CA114333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0"/>
              <a:ext cx="369" cy="4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874ABC-2202-40E8-83FC-4393CA736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585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EC2F4D-85B5-4064-AE45-BA753890B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393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32F6D-4F60-4B60-9B1A-453548A79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792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46B039-8DF3-4835-BB18-DFA988A6D4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92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079AB-4CB4-49F3-8646-FD09920B76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792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AA5624-4A4E-4DCE-8B2B-5C326608E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186"/>
              <a:ext cx="363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038EE7-FC0E-43F0-95D4-89BD95524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186"/>
              <a:ext cx="368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2" descr="j0299125">
            <a:extLst>
              <a:ext uri="{FF2B5EF4-FFF2-40B4-BE49-F238E27FC236}">
                <a16:creationId xmlns:a16="http://schemas.microsoft.com/office/drawing/2014/main" id="{194C1DEF-8D5F-4928-BFAF-7A2700B00F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292600"/>
            <a:ext cx="14668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23">
            <a:extLst>
              <a:ext uri="{FF2B5EF4-FFF2-40B4-BE49-F238E27FC236}">
                <a16:creationId xmlns:a16="http://schemas.microsoft.com/office/drawing/2014/main" id="{75294B6F-B574-4D52-8C69-96A605FB56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68500" y="5734050"/>
            <a:ext cx="102235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22">
            <a:extLst>
              <a:ext uri="{FF2B5EF4-FFF2-40B4-BE49-F238E27FC236}">
                <a16:creationId xmlns:a16="http://schemas.microsoft.com/office/drawing/2014/main" id="{23AE3F14-B390-43A6-82F3-83083D2B9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41" y="55564"/>
            <a:ext cx="3719736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AF1A4D2-47E7-480D-A6E2-2CC5311C37C2}"/>
              </a:ext>
            </a:extLst>
          </p:cNvPr>
          <p:cNvSpPr txBox="1"/>
          <p:nvPr userDrawn="1"/>
        </p:nvSpPr>
        <p:spPr>
          <a:xfrm>
            <a:off x="-12700" y="15875"/>
            <a:ext cx="3263900" cy="10779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线性代数</a:t>
            </a:r>
            <a:endParaRPr lang="en-US" altLang="zh-CN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defRPr/>
            </a:pPr>
            <a:r>
              <a:rPr lang="en-US" altLang="zh-CN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Linear Algebra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35A238-D91F-409E-AC0D-99DDD85FFAC9}"/>
              </a:ext>
            </a:extLst>
          </p:cNvPr>
          <p:cNvCxnSpPr/>
          <p:nvPr userDrawn="1"/>
        </p:nvCxnSpPr>
        <p:spPr>
          <a:xfrm flipV="1">
            <a:off x="-23813" y="1571625"/>
            <a:ext cx="38465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7EFF59-E5FD-43B6-ACC5-C97CDFEE48C3}"/>
              </a:ext>
            </a:extLst>
          </p:cNvPr>
          <p:cNvCxnSpPr/>
          <p:nvPr userDrawn="1"/>
        </p:nvCxnSpPr>
        <p:spPr>
          <a:xfrm>
            <a:off x="3055938" y="0"/>
            <a:ext cx="0" cy="2593975"/>
          </a:xfrm>
          <a:prstGeom prst="line">
            <a:avLst/>
          </a:prstGeom>
          <a:ln w="31750" cmpd="sng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2CA700A-CE26-4152-BB2C-4484309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975E-40C3-4E96-9F5A-093ED23DC27A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3ABDDAD-00F0-4710-A213-174E74E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6280" y="6538912"/>
            <a:ext cx="2902992" cy="365125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xuexue_zhou@scu.edu.cn</a:t>
            </a:r>
            <a:endParaRPr lang="zh-CN" altLang="zh-CN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AA6E29B-6E97-4D3E-8F92-42D2D04C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21030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FF3EF-4D5A-4E5B-B493-27553CC64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9C0E4-2D94-4C06-9DAB-89E828E50E2E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053EDB-7387-470F-A1DD-A0838109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E9CA7-BEE1-4F82-8B41-99CA2A258601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D889BE-3FBA-47A3-AD02-386E2D38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9D3834-4A63-4409-A9B0-7DC4D79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0334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1EB9-FE68-4623-8163-0F3D768276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1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8FD935-D818-4C9E-A74C-00C7755FCE6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37C941-FC28-4890-A8EB-42BA7A24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871D9-E6CF-46B6-B439-1A1A29FF1BE5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7D0EDF-4C6B-42A9-A1D9-110B4665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33902E-A1AC-4AA3-AB0D-6657A45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618218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2B990-E041-4C6E-B010-59019FDF04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45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B47586-F97A-447B-9009-544D223357FD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8870A8-DC13-40DA-B59B-E860024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666-FE67-4063-894C-1B813BA29B30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90A0812-E5F7-4117-B4DE-3048C463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824816B-58DD-4DD4-BF6D-054CAB8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130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B5D0E-7466-4230-B626-28480C32BDE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55D320-26A8-4E6C-BE16-27F40716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8A6A-F109-47FE-866F-30C1B4EA4950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2B2CC-9EA7-40CB-A0CE-ACB489D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D36387-F93B-4AA4-AC3A-460C4A8F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802C-FFFD-4DB0-ADB2-B5DDC932C0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3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8CD437-EB4E-4F14-A704-09FB28F6801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50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A80345-0AE3-49E8-A0C8-79D9DD9B2E1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827A840-A9BF-43B1-8566-ABB9CA0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6614-D7C7-4DCA-96FA-CEDD18DD2176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FAB39F-1D56-4EE8-8A45-0459D920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ECF2A0C-52BA-4B1F-AFEC-C9D02073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3ED5-1B69-4519-A024-99DE7344B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74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89BD6F-9B82-4005-A4F3-4AEBE077DAC7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3A4FB45-B444-4F02-87B5-A377E4F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C8901-2792-459A-B310-5FA6D7954994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AE79A4-51C0-4863-AD34-0E5A5987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EB02FDA-0F84-4251-9364-C152205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9355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ACBB-3C72-4B96-A57A-FD4E7562F63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69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37E006-82D8-4D73-AAAD-0DB6B46A556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137485D-8704-41AC-9BA6-35F891B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A637-BB24-458A-89CC-F5EE00C42566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504F07-F85E-4E29-A4D7-B441378E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BA55CA-D09D-481F-9FA7-8EE3B70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8401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5303-7340-4E55-AABF-5EA3A21CDF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91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7FB035-1D98-467D-ABDC-1189712E4AD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9EE6864-E74C-49AA-9CD1-C2AFCED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7075-53AB-4091-9AC3-08A659868648}" type="datetime1">
              <a:rPr lang="en-US" altLang="zh-CN" smtClean="0"/>
              <a:t>6/14/2023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4BBAB73-684A-415E-92B0-A81D7BAE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7D23D7-4A8C-4A09-85AE-0C13A28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0224-757F-4869-8A0F-6A26D03C42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90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27DD10-E0C5-4592-8FF7-EB93B6FEA416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1FAD65E-AD53-4731-86ED-6FD8B13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ED098-0A52-4200-ADE9-9B064CA9D0AE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F3D1B92-89D6-4AAE-8420-779263C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B3CD94A-B469-4542-9A4D-EEA3D529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AB84-BFF8-4EC2-A4F1-6097EB693F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51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E743E1-EDEB-491B-8D5A-7B09484E7E5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A70B739-F21C-471F-A4FD-442A3E22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F225-26A9-4845-AAB6-09748A604F01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161CD4B-98E6-44E3-8E46-15A5182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FD04EE-BEEB-4752-B4BC-DCB174ED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831F3-4D4F-47E3-BFA9-4C1DAD78D9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4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F943047-433C-43A1-88EA-2705D78127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7055B7-86A1-47C4-B822-DEFAC4D76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43EF-52E8-499D-BEDB-3EEE2BCE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5BA85-6E31-4E20-8C61-F5D4D404732B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4A8B-BF25-4405-A769-528467B2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EAA-EE19-4E1F-8F85-002B6CCEC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BB7F0B-DD7E-4A1C-B3D0-C0801585AD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A097773C-64A0-4ACC-AA10-A10C1979DFC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00" y="0"/>
            <a:ext cx="6954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15F72F-EE46-4228-937A-0198A7AE9302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C8BE3CF9-0BED-405B-A25A-D405AAB4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CE5519D-27F9-42AB-9ECD-B60F60FA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4" y="2348880"/>
            <a:ext cx="4104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重点题型讲解</a:t>
            </a:r>
          </a:p>
        </p:txBody>
      </p:sp>
      <p:sp>
        <p:nvSpPr>
          <p:cNvPr id="17413" name="文本框 1">
            <a:extLst>
              <a:ext uri="{FF2B5EF4-FFF2-40B4-BE49-F238E27FC236}">
                <a16:creationId xmlns:a16="http://schemas.microsoft.com/office/drawing/2014/main" id="{A9C7D3B9-3C1C-48C5-88F7-D3DC1711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32" y="6525344"/>
            <a:ext cx="290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xuexue_zhou@scu.edu.cn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6D4603-CFC3-45B6-9F53-7C28FCB1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/>
              <p:nvPr/>
            </p:nvSpPr>
            <p:spPr>
              <a:xfrm>
                <a:off x="4223792" y="188640"/>
                <a:ext cx="228460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其他</m:t>
                    </m:r>
                    <m:r>
                      <a:rPr lang="zh-CN" alt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一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  正定矩阵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88640"/>
                <a:ext cx="2284600" cy="430887"/>
              </a:xfrm>
              <a:prstGeom prst="rect">
                <a:avLst/>
              </a:prstGeom>
              <a:blipFill>
                <a:blip r:embed="rId2"/>
                <a:stretch>
                  <a:fillRect l="-1862" t="-13889" r="-2394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A03AF0-7500-4D14-9F96-9CFCB13C964A}"/>
                  </a:ext>
                </a:extLst>
              </p:cNvPr>
              <p:cNvSpPr/>
              <p:nvPr/>
            </p:nvSpPr>
            <p:spPr>
              <a:xfrm>
                <a:off x="119336" y="1340768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5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A03AF0-7500-4D14-9F96-9CFCB13C9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340768"/>
                <a:ext cx="23391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7F8F822-058A-4711-9FD7-2122B63F5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42" y="908721"/>
            <a:ext cx="6469641" cy="12961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8E4817-AE9A-4CA9-AA55-FE0176CA6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11" y="2431339"/>
            <a:ext cx="8515314" cy="792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692BB1-4751-4B30-BA2C-46B015482C8F}"/>
                  </a:ext>
                </a:extLst>
              </p:cNvPr>
              <p:cNvSpPr/>
              <p:nvPr/>
            </p:nvSpPr>
            <p:spPr>
              <a:xfrm>
                <a:off x="94631" y="2564904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6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692BB1-4751-4B30-BA2C-46B015482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1" y="2564904"/>
                <a:ext cx="233910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8C3DA23-354F-4329-A9FA-4C1509F3F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06" y="3634167"/>
            <a:ext cx="8616280" cy="8403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41E17A-6A16-4108-AC22-4FDE8BE7E6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80" y="4912213"/>
            <a:ext cx="9383688" cy="111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1E2E3A-42AD-41C2-A58F-EA5928A77B97}"/>
                  </a:ext>
                </a:extLst>
              </p:cNvPr>
              <p:cNvSpPr/>
              <p:nvPr/>
            </p:nvSpPr>
            <p:spPr>
              <a:xfrm>
                <a:off x="63261" y="3869674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7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1E2E3A-42AD-41C2-A58F-EA5928A7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" y="3869674"/>
                <a:ext cx="233910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0E0218-19DC-4EE3-90E1-702060900D19}"/>
                  </a:ext>
                </a:extLst>
              </p:cNvPr>
              <p:cNvSpPr/>
              <p:nvPr/>
            </p:nvSpPr>
            <p:spPr>
              <a:xfrm>
                <a:off x="69705" y="5286400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8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0E0218-19DC-4EE3-90E1-702060900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" y="5286400"/>
                <a:ext cx="233910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6D4603-CFC3-45B6-9F53-7C28FCB1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/>
              <p:nvPr/>
            </p:nvSpPr>
            <p:spPr>
              <a:xfrm>
                <a:off x="4223792" y="188640"/>
                <a:ext cx="236475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其他</m:t>
                    </m:r>
                    <m:r>
                      <a:rPr lang="zh-CN" alt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二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  矩阵的秩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88640"/>
                <a:ext cx="2364750" cy="430887"/>
              </a:xfrm>
              <a:prstGeom prst="rect">
                <a:avLst/>
              </a:prstGeom>
              <a:blipFill>
                <a:blip r:embed="rId2"/>
                <a:stretch>
                  <a:fillRect l="-1799" t="-1388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A03AF0-7500-4D14-9F96-9CFCB13C964A}"/>
                  </a:ext>
                </a:extLst>
              </p:cNvPr>
              <p:cNvSpPr/>
              <p:nvPr/>
            </p:nvSpPr>
            <p:spPr>
              <a:xfrm>
                <a:off x="214646" y="1643130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5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A03AF0-7500-4D14-9F96-9CFCB13C9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6" y="1643130"/>
                <a:ext cx="233910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692BB1-4751-4B30-BA2C-46B015482C8F}"/>
                  </a:ext>
                </a:extLst>
              </p:cNvPr>
              <p:cNvSpPr/>
              <p:nvPr/>
            </p:nvSpPr>
            <p:spPr>
              <a:xfrm>
                <a:off x="133150" y="3036065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6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692BB1-4751-4B30-BA2C-46B015482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0" y="3036065"/>
                <a:ext cx="233910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1E2E3A-42AD-41C2-A58F-EA5928A77B97}"/>
                  </a:ext>
                </a:extLst>
              </p:cNvPr>
              <p:cNvSpPr/>
              <p:nvPr/>
            </p:nvSpPr>
            <p:spPr>
              <a:xfrm>
                <a:off x="133150" y="4308116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7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1E2E3A-42AD-41C2-A58F-EA5928A7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0" y="4308116"/>
                <a:ext cx="2339102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0B4A2F3-E7E2-40E5-BD78-634A199ED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26" y="4260421"/>
            <a:ext cx="9039130" cy="4647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A63407-E810-4590-BB5D-C3A53EA0F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76" y="2988369"/>
            <a:ext cx="9039130" cy="4647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5F0899-5122-448F-BDE0-A3939725D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936113"/>
            <a:ext cx="7536160" cy="17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86C8C7-5A1D-DB5A-35A5-FCD12E42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4555D7-7AF4-1863-11DF-60D50E9A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404663"/>
            <a:ext cx="6524625" cy="145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5C4FD5-D9C7-D126-7045-25AE3A78B64D}"/>
                  </a:ext>
                </a:extLst>
              </p:cNvPr>
              <p:cNvSpPr/>
              <p:nvPr/>
            </p:nvSpPr>
            <p:spPr>
              <a:xfrm>
                <a:off x="335360" y="948660"/>
                <a:ext cx="2390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20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5C4FD5-D9C7-D126-7045-25AE3A78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948660"/>
                <a:ext cx="2390398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1407CD9-A280-76EA-2026-BC04025A5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362200"/>
            <a:ext cx="9144000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2693E-A042-341C-514E-8F4424F66846}"/>
                  </a:ext>
                </a:extLst>
              </p:cNvPr>
              <p:cNvSpPr/>
              <p:nvPr/>
            </p:nvSpPr>
            <p:spPr>
              <a:xfrm>
                <a:off x="368358" y="2710934"/>
                <a:ext cx="2390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21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2693E-A042-341C-514E-8F4424F6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8" y="2710934"/>
                <a:ext cx="239039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3A612C7-69DA-D75E-75DD-6AA3BDE7B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65" y="4149080"/>
            <a:ext cx="6858000" cy="108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1ECA309-AC76-4A42-9043-A9EB1912F189}"/>
                  </a:ext>
                </a:extLst>
              </p:cNvPr>
              <p:cNvSpPr/>
              <p:nvPr/>
            </p:nvSpPr>
            <p:spPr>
              <a:xfrm>
                <a:off x="368358" y="4473208"/>
                <a:ext cx="2390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21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1ECA309-AC76-4A42-9043-A9EB1912F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8" y="4473208"/>
                <a:ext cx="239039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23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6D4603-CFC3-45B6-9F53-7C28FCB1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/>
              <p:nvPr/>
            </p:nvSpPr>
            <p:spPr>
              <a:xfrm>
                <a:off x="4223792" y="188640"/>
                <a:ext cx="4823756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其他</m:t>
                    </m:r>
                    <m:r>
                      <a:rPr lang="zh-CN" alt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三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  线性变换（对角化，求极限）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88640"/>
                <a:ext cx="4823756" cy="430887"/>
              </a:xfrm>
              <a:prstGeom prst="rect">
                <a:avLst/>
              </a:prstGeom>
              <a:blipFill>
                <a:blip r:embed="rId2"/>
                <a:stretch>
                  <a:fillRect l="-884" t="-13889" r="-884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58786E-C0F3-4653-ABAB-A3E8F73FDB47}"/>
                  </a:ext>
                </a:extLst>
              </p:cNvPr>
              <p:cNvSpPr/>
              <p:nvPr/>
            </p:nvSpPr>
            <p:spPr>
              <a:xfrm>
                <a:off x="191344" y="886082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6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58786E-C0F3-4653-ABAB-A3E8F73FD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886082"/>
                <a:ext cx="233910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0A47C99-FDED-48CB-8E7C-A077CC48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484784"/>
            <a:ext cx="1002662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6D4603-CFC3-45B6-9F53-7C28FCB1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/>
              <p:nvPr/>
            </p:nvSpPr>
            <p:spPr>
              <a:xfrm>
                <a:off x="4223792" y="188640"/>
                <a:ext cx="313098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其他</m:t>
                    </m:r>
                    <m:r>
                      <a:rPr lang="zh-CN" alt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三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  特征值特征向量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87A3C0-54E9-4814-B9CA-ABFD3A0D8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88640"/>
                <a:ext cx="3130985" cy="430887"/>
              </a:xfrm>
              <a:prstGeom prst="rect">
                <a:avLst/>
              </a:prstGeom>
              <a:blipFill>
                <a:blip r:embed="rId2"/>
                <a:stretch>
                  <a:fillRect l="-1362" t="-13889" r="-1751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58786E-C0F3-4653-ABAB-A3E8F73FDB47}"/>
                  </a:ext>
                </a:extLst>
              </p:cNvPr>
              <p:cNvSpPr/>
              <p:nvPr/>
            </p:nvSpPr>
            <p:spPr>
              <a:xfrm>
                <a:off x="191344" y="886082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7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58786E-C0F3-4653-ABAB-A3E8F73FD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886082"/>
                <a:ext cx="233910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6464C-4EB7-4998-8D7C-CB2BDB2E7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412776"/>
            <a:ext cx="9835770" cy="4339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9D362F-0184-EA5D-4CF3-3CCA067F24F6}"/>
                  </a:ext>
                </a:extLst>
              </p:cNvPr>
              <p:cNvSpPr/>
              <p:nvPr/>
            </p:nvSpPr>
            <p:spPr>
              <a:xfrm>
                <a:off x="4223792" y="188640"/>
                <a:ext cx="4823756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其他</m:t>
                    </m:r>
                    <m:r>
                      <a:rPr lang="zh-CN" alt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三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  线性变换（对角化，求极限）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9D362F-0184-EA5D-4CF3-3CCA067F2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88640"/>
                <a:ext cx="4823756" cy="430887"/>
              </a:xfrm>
              <a:prstGeom prst="rect">
                <a:avLst/>
              </a:prstGeom>
              <a:blipFill>
                <a:blip r:embed="rId5"/>
                <a:stretch>
                  <a:fillRect l="-884" t="-13889" r="-884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2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BA7256-9E17-1604-9AC5-90A33AA8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33A259-A5BE-7F14-E3EB-F055D7EF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988840"/>
            <a:ext cx="10230799" cy="216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71A06F-8C37-EBC8-27A2-F38F053B03B1}"/>
                  </a:ext>
                </a:extLst>
              </p:cNvPr>
              <p:cNvSpPr/>
              <p:nvPr/>
            </p:nvSpPr>
            <p:spPr>
              <a:xfrm>
                <a:off x="191344" y="886082"/>
                <a:ext cx="2339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22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71A06F-8C37-EBC8-27A2-F38F053B0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886082"/>
                <a:ext cx="233910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827392-C9CC-F587-A9BF-19FBFFBCDC03}"/>
                  </a:ext>
                </a:extLst>
              </p:cNvPr>
              <p:cNvSpPr/>
              <p:nvPr/>
            </p:nvSpPr>
            <p:spPr>
              <a:xfrm>
                <a:off x="4079776" y="188640"/>
                <a:ext cx="4823756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其他</m:t>
                    </m:r>
                    <m:r>
                      <a:rPr lang="zh-CN" alt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三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  线性变换（对角化，求极限）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827392-C9CC-F587-A9BF-19FBFFBCD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188640"/>
                <a:ext cx="4823756" cy="430887"/>
              </a:xfrm>
              <a:prstGeom prst="rect">
                <a:avLst/>
              </a:prstGeom>
              <a:blipFill>
                <a:blip r:embed="rId4"/>
                <a:stretch>
                  <a:fillRect l="-883" t="-13889" r="-757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67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Pages>0</Pages>
  <Words>136</Words>
  <Characters>0</Characters>
  <Application>Microsoft Office PowerPoint</Application>
  <DocSecurity>0</DocSecurity>
  <PresentationFormat>宽屏</PresentationFormat>
  <Lines>0</Lines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华文彩云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亦 冷</cp:lastModifiedBy>
  <cp:revision>586</cp:revision>
  <cp:lastPrinted>2023-06-03T03:46:56Z</cp:lastPrinted>
  <dcterms:created xsi:type="dcterms:W3CDTF">2006-09-30T23:27:11Z</dcterms:created>
  <dcterms:modified xsi:type="dcterms:W3CDTF">2023-06-14T09:46:07Z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