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49" r:id="rId1"/>
  </p:sldMasterIdLst>
  <p:notesMasterIdLst>
    <p:notesMasterId r:id="rId11"/>
  </p:notesMasterIdLst>
  <p:handoutMasterIdLst>
    <p:handoutMasterId r:id="rId12"/>
  </p:handoutMasterIdLst>
  <p:sldIdLst>
    <p:sldId id="256" r:id="rId2"/>
    <p:sldId id="1246" r:id="rId3"/>
    <p:sldId id="1244" r:id="rId4"/>
    <p:sldId id="1264" r:id="rId5"/>
    <p:sldId id="1245" r:id="rId6"/>
    <p:sldId id="1266" r:id="rId7"/>
    <p:sldId id="1267" r:id="rId8"/>
    <p:sldId id="1269" r:id="rId9"/>
    <p:sldId id="1270" r:id="rId10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FF0000"/>
    <a:srgbClr val="CCFF66"/>
    <a:srgbClr val="FF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3448" autoAdjust="0"/>
  </p:normalViewPr>
  <p:slideViewPr>
    <p:cSldViewPr>
      <p:cViewPr varScale="1">
        <p:scale>
          <a:sx n="77" d="100"/>
          <a:sy n="77" d="100"/>
        </p:scale>
        <p:origin x="72" y="2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0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9B2D3A6-F494-4E5E-85A0-E6A70B3E7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7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3A5B86-601A-43B6-8B69-62197D134B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836" y="0"/>
            <a:ext cx="2945659" cy="4987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65CC0C0-12E2-4021-A01B-D1130865E4EA}" type="datetimeFigureOut">
              <a:rPr lang="zh-CN" altLang="en-US"/>
              <a:pPr>
                <a:defRPr/>
              </a:pPr>
              <a:t>2023/6/4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57E5BA-C577-4F35-B88A-204EB5D239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517"/>
            <a:ext cx="2945659" cy="4987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21B60D-2AE3-4B80-8625-0B3BD495F4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836" y="9429517"/>
            <a:ext cx="2945659" cy="4987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0BF693D-E6AC-462E-8B6B-BC7FB6E022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76B65F9-8EB1-4E24-9AFF-E66F858531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07EDC3D-BB1E-4F35-A738-1B549011C79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0836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3B2F2C7A-E838-47E9-9AF3-E4263732C41C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CB803849-DF2C-41AE-8DE2-EC8C0926A15D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21C2A1AE-A2B7-4865-87CF-5D83E074AA7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516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457AAAF3-3444-480E-AD0D-0D70C0851C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836" y="9429516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AB4AF2-0366-4913-81F1-9982CB9AFC1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567E777-C2C1-4A3F-8F98-F557354AA2E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497" y="6212"/>
            <a:ext cx="7453313" cy="6858001"/>
          </a:xfrm>
          <a:prstGeom prst="rect">
            <a:avLst/>
          </a:prstGeom>
          <a:gradFill rotWithShape="0">
            <a:gsLst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 dirty="0">
              <a:latin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F7A114E-6103-41FB-869C-3E69ADC7142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066800"/>
            <a:ext cx="3822700" cy="2578100"/>
            <a:chOff x="0" y="0"/>
            <a:chExt cx="1806" cy="198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4E3DA4B-0FC5-4B1A-851F-64A35495A8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1" y="1585"/>
              <a:ext cx="363" cy="4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A0CDFA-EA51-4BE4-95B3-76A7690A3A1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1" y="393"/>
              <a:ext cx="362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F9D848-EBC5-438D-ABA3-4CA114333D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37" y="0"/>
              <a:ext cx="369" cy="40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874ABC-2202-40E8-83FC-4393CA736E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9" y="1585"/>
              <a:ext cx="368" cy="40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FEC2F4D-85B5-4064-AE45-BA753890BF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37" y="393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E832F6D-4F60-4B60-9B1A-453548A795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9" y="792"/>
              <a:ext cx="368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46B039-8DF3-4835-BB18-DFA988A6D4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792"/>
              <a:ext cx="367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DF079AB-4CB4-49F3-8646-FD09920B76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1" y="792"/>
              <a:ext cx="362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AA5624-4A4E-4DCE-8B2B-5C326608E8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1" y="1186"/>
              <a:ext cx="363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6038EE7-FC0E-43F0-95D4-89BD95524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9" y="1186"/>
              <a:ext cx="368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pic>
        <p:nvPicPr>
          <p:cNvPr id="16" name="Picture 22" descr="j0299125">
            <a:extLst>
              <a:ext uri="{FF2B5EF4-FFF2-40B4-BE49-F238E27FC236}">
                <a16:creationId xmlns:a16="http://schemas.microsoft.com/office/drawing/2014/main" id="{194C1DEF-8D5F-4928-BFAF-7A2700B00F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4292600"/>
            <a:ext cx="1466850" cy="180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Line 23">
            <a:extLst>
              <a:ext uri="{FF2B5EF4-FFF2-40B4-BE49-F238E27FC236}">
                <a16:creationId xmlns:a16="http://schemas.microsoft.com/office/drawing/2014/main" id="{75294B6F-B574-4D52-8C69-96A605FB568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968500" y="5734050"/>
            <a:ext cx="102235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" name="图片 22">
            <a:extLst>
              <a:ext uri="{FF2B5EF4-FFF2-40B4-BE49-F238E27FC236}">
                <a16:creationId xmlns:a16="http://schemas.microsoft.com/office/drawing/2014/main" id="{23AE3F14-B390-43A6-82F3-83083D2B93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841" y="55564"/>
            <a:ext cx="3719736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AF1A4D2-47E7-480D-A6E2-2CC5311C37C2}"/>
              </a:ext>
            </a:extLst>
          </p:cNvPr>
          <p:cNvSpPr txBox="1"/>
          <p:nvPr userDrawn="1"/>
        </p:nvSpPr>
        <p:spPr>
          <a:xfrm>
            <a:off x="-12700" y="15875"/>
            <a:ext cx="3263900" cy="1077913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latin typeface="华文彩云" panose="02010800040101010101" pitchFamily="2" charset="-122"/>
                <a:ea typeface="华文彩云" panose="02010800040101010101" pitchFamily="2" charset="-122"/>
              </a:rPr>
              <a:t>线性代数</a:t>
            </a:r>
            <a:endParaRPr lang="en-US" altLang="zh-CN" sz="3200" b="1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>
              <a:defRPr/>
            </a:pPr>
            <a:r>
              <a:rPr lang="en-US" altLang="zh-CN" sz="3200" b="1" dirty="0">
                <a:latin typeface="华文彩云" panose="02010800040101010101" pitchFamily="2" charset="-122"/>
                <a:ea typeface="华文彩云" panose="02010800040101010101" pitchFamily="2" charset="-122"/>
              </a:rPr>
              <a:t>Linear Algebra</a:t>
            </a:r>
            <a:endParaRPr lang="zh-CN" altLang="en-US" sz="3200" b="1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A35A238-D91F-409E-AC0D-99DDD85FFAC9}"/>
              </a:ext>
            </a:extLst>
          </p:cNvPr>
          <p:cNvCxnSpPr/>
          <p:nvPr userDrawn="1"/>
        </p:nvCxnSpPr>
        <p:spPr>
          <a:xfrm flipV="1">
            <a:off x="-23813" y="1571625"/>
            <a:ext cx="384651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67EFF59-E5FD-43B6-ACC5-C97CDFEE48C3}"/>
              </a:ext>
            </a:extLst>
          </p:cNvPr>
          <p:cNvCxnSpPr/>
          <p:nvPr userDrawn="1"/>
        </p:nvCxnSpPr>
        <p:spPr>
          <a:xfrm>
            <a:off x="3055938" y="0"/>
            <a:ext cx="0" cy="2593975"/>
          </a:xfrm>
          <a:prstGeom prst="line">
            <a:avLst/>
          </a:prstGeom>
          <a:ln w="31750" cmpd="sng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32CA700A-CE26-4152-BB2C-4484309B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9975E-40C3-4E96-9F5A-093ED23DC27A}" type="datetime1">
              <a:rPr lang="en-US" altLang="zh-CN" smtClean="0"/>
              <a:t>6/4/2023</a:t>
            </a:fld>
            <a:endParaRPr lang="zh-CN" altLang="zh-CN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3ABDDAD-00F0-4710-A213-174E74E2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6280" y="6538912"/>
            <a:ext cx="2902992" cy="365125"/>
          </a:xfr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xuexue_zhou@scu.edu.cn</a:t>
            </a:r>
            <a:endParaRPr lang="zh-CN" altLang="zh-CN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7AA6E29B-6E97-4D3E-8F92-42D2D04C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8368" y="621030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FF3EF-4D5A-4E5B-B493-27553CC64E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7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E79C0E4-2D94-4C06-9DAB-89E828E50E2E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F053EDB-7387-470F-A1DD-A0838109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E9CA7-BEE1-4F82-8B41-99CA2A258601}" type="datetime1">
              <a:rPr lang="en-US" altLang="zh-CN" smtClean="0"/>
              <a:t>6/4/2023</a:t>
            </a:fld>
            <a:endParaRPr lang="zh-CN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4D889BE-3FBA-47A3-AD02-386E2D387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A9D3834-4A63-4409-A9B0-7DC4D79D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90334"/>
            <a:ext cx="27432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A1EB9-FE68-4623-8163-0F3D768276C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2410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E8FD935-D818-4C9E-A74C-00C7755FCE68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837C941-FC28-4890-A8EB-42BA7A24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871D9-E6CF-46B6-B439-1A1A29FF1BE5}" type="datetime1">
              <a:rPr lang="en-US" altLang="zh-CN" smtClean="0"/>
              <a:t>6/4/2023</a:t>
            </a:fld>
            <a:endParaRPr lang="zh-CN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7D0EDF-4C6B-42A9-A1D9-110B4665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F33902E-A1AC-4AA3-AB0D-6657A45D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8368" y="6618218"/>
            <a:ext cx="27432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2B990-E041-4C6E-B010-59019FDF04A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74544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6B47586-F97A-447B-9009-544D223357FD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C78870A8-DC13-40DA-B59B-E860024E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83666-FE67-4063-894C-1B813BA29B30}" type="datetime1">
              <a:rPr lang="en-US" altLang="zh-CN" smtClean="0"/>
              <a:t>6/4/2023</a:t>
            </a:fld>
            <a:endParaRPr lang="zh-CN" altLang="zh-CN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590A0812-E5F7-4117-B4DE-3048C463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0824816B-58DD-4DD4-BF6D-054CAB81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8368" y="6591300"/>
            <a:ext cx="27432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71BD4-062E-4A69-B3A3-D508594C609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922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97B5D0E-7466-4230-B626-28480C32BDEA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955D320-26A8-4E6C-BE16-27F407160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18A6A-F109-47FE-866F-30C1B4EA4950}" type="datetime1">
              <a:rPr lang="en-US" altLang="zh-CN" smtClean="0"/>
              <a:t>6/4/2023</a:t>
            </a:fld>
            <a:endParaRPr lang="zh-CN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7C2B2CC-9EA7-40CB-A0CE-ACB489DD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BD36387-F93B-4AA4-AC3A-460C4A8F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C802C-FFFD-4DB0-ADB2-B5DDC932C0D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4835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8CD437-EB4E-4F14-A704-09FB28F68010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504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AA80345-0AE3-49E8-A0C8-79D9DD9B2E18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5827A840-A9BF-43B1-8566-ABB9CA05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D6614-D7C7-4DCA-96FA-CEDD18DD2176}" type="datetime1">
              <a:rPr lang="en-US" altLang="zh-CN" smtClean="0"/>
              <a:t>6/4/2023</a:t>
            </a:fld>
            <a:endParaRPr lang="zh-CN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5FAB39F-1D56-4EE8-8A45-0459D920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ECF2A0C-52BA-4B1F-AFEC-C9D020733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93ED5-1B69-4519-A024-99DE7344B8C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1749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89BD6F-9B82-4005-A4F3-4AEBE077DAC7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33A4FB45-B444-4F02-87B5-A377E4FB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C8901-2792-459A-B310-5FA6D7954994}" type="datetime1">
              <a:rPr lang="en-US" altLang="zh-CN" smtClean="0"/>
              <a:t>6/4/2023</a:t>
            </a:fld>
            <a:endParaRPr lang="zh-CN" altLang="zh-CN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A1AE79A4-51C0-4863-AD34-0E5A5987A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6EB02FDA-0F84-4251-9364-C1522055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9355" y="6597650"/>
            <a:ext cx="27432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9ACBB-3C72-4B96-A57A-FD4E7562F63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690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E37E006-82D8-4D73-AAAD-0DB6B46A556A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5137485D-8704-41AC-9BA6-35F891B86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AA637-BB24-458A-89CC-F5EE00C42566}" type="datetime1">
              <a:rPr lang="en-US" altLang="zh-CN" smtClean="0"/>
              <a:t>6/4/2023</a:t>
            </a:fld>
            <a:endParaRPr lang="zh-CN" altLang="zh-CN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C504F07-F85E-4E29-A4D7-B441378E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CBA55CA-D09D-481F-9FA7-8EE3B707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8401"/>
            <a:ext cx="27432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E5303-7340-4E55-AABF-5EA3A21CDF7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4918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B7FB035-1D98-467D-ABDC-1189712E4AD0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59EE6864-E74C-49AA-9CD1-C2AFCEDD0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17075-53AB-4091-9AC3-08A659868648}" type="datetime1">
              <a:rPr lang="en-US" altLang="zh-CN" smtClean="0"/>
              <a:t>6/4/2023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B4BBAB73-684A-415E-92B0-A81D7BAE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27D23D7-4A8C-4A09-85AE-0C13A283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8368" y="6597650"/>
            <a:ext cx="27432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E0224-757F-4869-8A0F-6A26D03C42C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8908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727DD10-E0C5-4592-8FF7-EB93B6FEA416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71FAD65E-AD53-4731-86ED-6FD8B13C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ED098-0A52-4200-ADE9-9B064CA9D0AE}" type="datetime1">
              <a:rPr lang="en-US" altLang="zh-CN" smtClean="0"/>
              <a:t>6/4/2023</a:t>
            </a:fld>
            <a:endParaRPr lang="zh-CN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F3D1B92-89D6-4AAE-8420-779263C0C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B3CD94A-B469-4542-9A4D-EEA3D529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8368" y="6597650"/>
            <a:ext cx="27432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6AB84-BFF8-4EC2-A4F1-6097EB693F5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1512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7E743E1-EDEB-491B-8D5A-7B09484E7E5A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FA70B739-F21C-471F-A4FD-442A3E22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BF225-26A9-4845-AAB6-09748A604F01}" type="datetime1">
              <a:rPr lang="en-US" altLang="zh-CN" smtClean="0"/>
              <a:t>6/4/2023</a:t>
            </a:fld>
            <a:endParaRPr lang="zh-CN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161CD4B-98E6-44E3-8E46-15A51827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DFD04EE-BEEB-4752-B4BC-DCB174ED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8368" y="6597650"/>
            <a:ext cx="27432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831F3-4D4F-47E3-BFA9-4C1DAD78D91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7942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F943047-433C-43A1-88EA-2705D781276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A7055B7-86A1-47C4-B822-DEFAC4D76C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343EF-52E8-499D-BEDB-3EEE2BCE7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F15BA85-6E31-4E20-8C61-F5D4D404732B}" type="datetime1">
              <a:rPr lang="en-US" altLang="zh-CN" smtClean="0"/>
              <a:t>6/4/2023</a:t>
            </a:fld>
            <a:endParaRPr lang="zh-CN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D4A8B-BF25-4405-A769-528467B29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A7EAA-EE19-4E1F-8F85-002B6CCEC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BB7F0B-DD7E-4A1C-B3D0-C0801585AD6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031" name="图片 7">
            <a:extLst>
              <a:ext uri="{FF2B5EF4-FFF2-40B4-BE49-F238E27FC236}">
                <a16:creationId xmlns:a16="http://schemas.microsoft.com/office/drawing/2014/main" id="{A097773C-64A0-4ACC-AA10-A10C1979DFC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6600" y="0"/>
            <a:ext cx="6954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315F72F-EE46-4228-937A-0198A7AE9302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1" r:id="rId1"/>
    <p:sldLayoutId id="2147484302" r:id="rId2"/>
    <p:sldLayoutId id="2147484303" r:id="rId3"/>
    <p:sldLayoutId id="2147484304" r:id="rId4"/>
    <p:sldLayoutId id="2147484305" r:id="rId5"/>
    <p:sldLayoutId id="2147484306" r:id="rId6"/>
    <p:sldLayoutId id="2147484307" r:id="rId7"/>
    <p:sldLayoutId id="2147484308" r:id="rId8"/>
    <p:sldLayoutId id="2147484309" r:id="rId9"/>
    <p:sldLayoutId id="2147484310" r:id="rId10"/>
    <p:sldLayoutId id="2147484311" r:id="rId11"/>
    <p:sldLayoutId id="2147484313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hlinkClick r:id="rId2" action="ppaction://hlinksldjump"/>
            <a:extLst>
              <a:ext uri="{FF2B5EF4-FFF2-40B4-BE49-F238E27FC236}">
                <a16:creationId xmlns:a16="http://schemas.microsoft.com/office/drawing/2014/main" id="{C8BE3CF9-0BED-405B-A25A-D405AAB4C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6388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BCE5519D-27F9-42AB-9ECD-B60F60FA0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784" y="2348880"/>
            <a:ext cx="410445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重点题型讲解</a:t>
            </a:r>
          </a:p>
        </p:txBody>
      </p:sp>
      <p:sp>
        <p:nvSpPr>
          <p:cNvPr id="17413" name="文本框 1">
            <a:extLst>
              <a:ext uri="{FF2B5EF4-FFF2-40B4-BE49-F238E27FC236}">
                <a16:creationId xmlns:a16="http://schemas.microsoft.com/office/drawing/2014/main" id="{A9C7D3B9-3C1C-48C5-88F7-D3DC17110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4232" y="6525344"/>
            <a:ext cx="2906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xuexue_zhou@scu.edu.cn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5718C7-5CB0-454D-96FE-0C8EE83B00DB}"/>
                  </a:ext>
                </a:extLst>
              </p:cNvPr>
              <p:cNvSpPr/>
              <p:nvPr/>
            </p:nvSpPr>
            <p:spPr>
              <a:xfrm>
                <a:off x="4198973" y="476672"/>
                <a:ext cx="3631122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题型</m:t>
                    </m:r>
                    <m:r>
                      <a:rPr lang="en-US" altLang="zh-CN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𝟐</m:t>
                    </m:r>
                  </m:oMath>
                </a14:m>
                <a:r>
                  <a:rPr lang="zh-CN" altLang="en-US" sz="22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</a:t>
                </a:r>
                <a:r>
                  <a:rPr lang="zh-CN" altLang="en-US" sz="22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求解含参线性方程组</a:t>
                </a: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5718C7-5CB0-454D-96FE-0C8EE83B00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973" y="476672"/>
                <a:ext cx="3631122" cy="430887"/>
              </a:xfrm>
              <a:prstGeom prst="rect">
                <a:avLst/>
              </a:prstGeom>
              <a:blipFill>
                <a:blip r:embed="rId2"/>
                <a:stretch>
                  <a:fillRect l="-1174" t="-13889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1BCBC89-2E52-4F4C-AD53-27D57B885AC7}"/>
                  </a:ext>
                </a:extLst>
              </p:cNvPr>
              <p:cNvSpPr/>
              <p:nvPr/>
            </p:nvSpPr>
            <p:spPr>
              <a:xfrm>
                <a:off x="551384" y="1124744"/>
                <a:ext cx="11305256" cy="15117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例</m:t>
                    </m:r>
                    <m:r>
                      <a:rPr lang="en-US" altLang="zh-CN" sz="22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5</m:t>
                    </m:r>
                    <m:r>
                      <a:rPr lang="en-US" altLang="zh-CN" sz="2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(201</m:t>
                    </m:r>
                    <m:r>
                      <a:rPr lang="en-US" altLang="zh-CN" sz="22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6</m:t>
                    </m:r>
                    <m:r>
                      <a:rPr lang="zh-CN" altLang="en-US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年期末考试题</m:t>
                    </m:r>
                    <m:r>
                      <a:rPr lang="en-US" altLang="zh-CN" sz="2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  <m:r>
                      <a:rPr lang="zh-CN" altLang="en-US" sz="22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.</m:t>
                    </m:r>
                    <m:r>
                      <a:rPr lang="en-US" altLang="zh-CN" sz="22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2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 当</a:t>
                </a:r>
                <a14:m>
                  <m:oMath xmlns:m="http://schemas.openxmlformats.org/officeDocument/2006/math">
                    <m:r>
                      <a:rPr lang="zh-CN" altLang="en-US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𝜆</m:t>
                    </m:r>
                  </m:oMath>
                </a14:m>
                <a:r>
                  <a:rPr lang="zh-CN" altLang="en-US" sz="22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满足什么条件，方程组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2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2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eqArrPr>
                          <m:e>
                            <m:r>
                              <a:rPr lang="zh-CN" altLang="en-US" sz="22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altLang="zh-CN" sz="22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+2</m:t>
                            </m:r>
                            <m:r>
                              <a:rPr lang="zh-CN" altLang="en-US" sz="22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=2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2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𝜆</m:t>
                                </m:r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2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r>
                              <a:rPr lang="en-US" altLang="zh-CN" sz="2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(</m:t>
                            </m:r>
                            <m:r>
                              <a:rPr lang="zh-CN" altLang="en-US" sz="22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𝜆</m:t>
                            </m:r>
                            <m:r>
                              <a:rPr lang="en-US" altLang="zh-CN" sz="2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+1)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2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=2</m:t>
                            </m:r>
                            <m:r>
                              <a:rPr lang="zh-CN" altLang="en-US" sz="22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𝜆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(2</m:t>
                                </m:r>
                                <m:r>
                                  <a:rPr lang="zh-CN" altLang="en-US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𝜆</m:t>
                                </m:r>
                                <m:r>
                                  <a:rPr lang="en-US" altLang="zh-CN" sz="22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  <m:r>
                                  <a:rPr lang="en-US" altLang="zh-CN" sz="22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)</m:t>
                                </m:r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2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2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CN" sz="22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  <m:r>
                                  <a:rPr lang="zh-CN" altLang="en-US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𝜆</m:t>
                                </m:r>
                                <m:r>
                                  <a:rPr lang="en-US" altLang="zh-CN" sz="22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</m:t>
                            </m:r>
                            <m:r>
                              <a:rPr lang="zh-CN" altLang="en-US" sz="22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𝜆</m:t>
                            </m:r>
                            <m:r>
                              <a:rPr lang="en-US" altLang="zh-CN" sz="2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+1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2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有唯一解、无穷多解、无解？有解时请求出全部解。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1BCBC89-2E52-4F4C-AD53-27D57B885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1124744"/>
                <a:ext cx="11305256" cy="1511761"/>
              </a:xfrm>
              <a:prstGeom prst="rect">
                <a:avLst/>
              </a:prstGeom>
              <a:blipFill>
                <a:blip r:embed="rId3"/>
                <a:stretch>
                  <a:fillRect l="-701" b="-6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42D8C90-6E6A-4CD8-98FF-3047C9D75187}"/>
                  </a:ext>
                </a:extLst>
              </p:cNvPr>
              <p:cNvSpPr/>
              <p:nvPr/>
            </p:nvSpPr>
            <p:spPr>
              <a:xfrm>
                <a:off x="479376" y="2636912"/>
                <a:ext cx="11521280" cy="3807004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Cramer</a:t>
                </a:r>
                <a:r>
                  <a:rPr lang="zh-CN" altLang="en-US" sz="2400" b="1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法则：</a:t>
                </a:r>
                <a:r>
                  <a:rPr lang="zh-CN" altLang="en-US" sz="22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若</a:t>
                </a:r>
                <a:r>
                  <a:rPr lang="en-US" altLang="zh-CN" sz="22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n</a:t>
                </a:r>
                <a:r>
                  <a:rPr lang="zh-CN" altLang="en-US" sz="22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元线性方程组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+⋯+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+⋯+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⋯⋯⋯⋯⋯⋯⋯⋯⋯⋯⋯⋯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+⋯+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sz="2400" dirty="0"/>
                  <a:t>的系数行列式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=|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|=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sz="240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sz="240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sz="240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sz="240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⋯⋯⋯⋯⋯⋯⋯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𝑛𝑛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400" dirty="0"/>
                  <a:t>则方程组</a:t>
                </a:r>
                <a:r>
                  <a:rPr lang="en-US" altLang="zh-CN" sz="2400" dirty="0"/>
                  <a:t>(1)</a:t>
                </a:r>
                <a:r>
                  <a:rPr lang="zh-CN" altLang="en-US" sz="2400" dirty="0"/>
                  <a:t>有唯一解，且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 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 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42D8C90-6E6A-4CD8-98FF-3047C9D751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2636912"/>
                <a:ext cx="11521280" cy="3807004"/>
              </a:xfrm>
              <a:prstGeom prst="rect">
                <a:avLst/>
              </a:prstGeom>
              <a:blipFill>
                <a:blip r:embed="rId4"/>
                <a:stretch>
                  <a:fillRect l="-73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B443FC-D4C4-4333-A8E9-22ED88CB1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5422901" y="6505576"/>
            <a:ext cx="105621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01D4EFC7-16E4-4D3C-9D95-79B247D41563}" type="slidenum">
              <a:rPr lang="zh-CN" altLang="en-US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 algn="ctr"/>
              <a:t>2</a:t>
            </a:fld>
            <a:r>
              <a:rPr lang="en-US" altLang="zh-CN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/26</a:t>
            </a:r>
            <a:endParaRPr lang="zh-CN" altLang="en-US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862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5718C7-5CB0-454D-96FE-0C8EE83B00DB}"/>
                  </a:ext>
                </a:extLst>
              </p:cNvPr>
              <p:cNvSpPr/>
              <p:nvPr/>
            </p:nvSpPr>
            <p:spPr>
              <a:xfrm>
                <a:off x="4198973" y="476672"/>
                <a:ext cx="3631122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题型</m:t>
                    </m:r>
                    <m:r>
                      <a:rPr lang="en-US" altLang="zh-CN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𝟐</m:t>
                    </m:r>
                  </m:oMath>
                </a14:m>
                <a:r>
                  <a:rPr lang="zh-CN" altLang="en-US" sz="22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</a:t>
                </a:r>
                <a:r>
                  <a:rPr lang="zh-CN" altLang="en-US" sz="22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求解含参线性方程组</a:t>
                </a: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5718C7-5CB0-454D-96FE-0C8EE83B00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973" y="476672"/>
                <a:ext cx="3631122" cy="430887"/>
              </a:xfrm>
              <a:prstGeom prst="rect">
                <a:avLst/>
              </a:prstGeom>
              <a:blipFill>
                <a:blip r:embed="rId2"/>
                <a:stretch>
                  <a:fillRect l="-1174" t="-13889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1BCBC89-2E52-4F4C-AD53-27D57B885AC7}"/>
                  </a:ext>
                </a:extLst>
              </p:cNvPr>
              <p:cNvSpPr/>
              <p:nvPr/>
            </p:nvSpPr>
            <p:spPr>
              <a:xfrm>
                <a:off x="551384" y="1124744"/>
                <a:ext cx="11305256" cy="15117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例</m:t>
                    </m:r>
                    <m:r>
                      <a:rPr lang="en-US" altLang="zh-CN" sz="22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5</m:t>
                    </m:r>
                    <m:r>
                      <a:rPr lang="en-US" altLang="zh-CN" sz="2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(201</m:t>
                    </m:r>
                    <m:r>
                      <a:rPr lang="en-US" altLang="zh-C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5</m:t>
                    </m:r>
                    <m:r>
                      <a:rPr lang="zh-CN" altLang="en-US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年期末考试题</m:t>
                    </m:r>
                    <m:r>
                      <a:rPr lang="en-US" altLang="zh-CN" sz="2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  <m:r>
                      <a:rPr lang="zh-CN" altLang="en-US" sz="22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.</m:t>
                    </m:r>
                    <m:r>
                      <a:rPr lang="en-US" altLang="zh-CN" sz="22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2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 当</a:t>
                </a:r>
                <a14:m>
                  <m:oMath xmlns:m="http://schemas.openxmlformats.org/officeDocument/2006/math">
                    <m:r>
                      <a:rPr lang="zh-CN" altLang="en-US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𝜆</m:t>
                    </m:r>
                  </m:oMath>
                </a14:m>
                <a:r>
                  <a:rPr lang="zh-CN" altLang="en-US" sz="22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满足什么条件，方程组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2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2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eqArrPr>
                          <m:e>
                            <m:r>
                              <a:rPr lang="zh-CN" altLang="en-US" sz="22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altLang="zh-CN" sz="22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+2</m:t>
                            </m:r>
                            <m:r>
                              <a:rPr lang="zh-CN" altLang="en-US" sz="22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=2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2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𝜆</m:t>
                                </m:r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2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r>
                              <a:rPr lang="en-US" altLang="zh-CN" sz="2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(</m:t>
                            </m:r>
                            <m:r>
                              <a:rPr lang="zh-CN" altLang="en-US" sz="22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𝜆</m:t>
                            </m:r>
                            <m:r>
                              <a:rPr lang="en-US" altLang="zh-CN" sz="2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+1)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2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=2</m:t>
                            </m:r>
                            <m:r>
                              <a:rPr lang="zh-CN" altLang="en-US" sz="22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𝜆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(2</m:t>
                                </m:r>
                                <m:r>
                                  <a:rPr lang="zh-CN" altLang="en-US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𝜆</m:t>
                                </m:r>
                                <m:r>
                                  <a:rPr lang="en-US" altLang="zh-CN" sz="22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  <m:r>
                                  <a:rPr lang="en-US" altLang="zh-CN" sz="22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)</m:t>
                                </m:r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2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2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CN" sz="22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  <m:r>
                                  <a:rPr lang="zh-CN" altLang="en-US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𝜆</m:t>
                                </m:r>
                                <m:r>
                                  <a:rPr lang="en-US" altLang="zh-CN" sz="22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</m:t>
                            </m:r>
                            <m:r>
                              <a:rPr lang="zh-CN" altLang="en-US" sz="22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𝜆</m:t>
                            </m:r>
                            <m:r>
                              <a:rPr lang="en-US" altLang="zh-CN" sz="2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+1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2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有唯一解、无穷多解、无解？有解时请求出全部解。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1BCBC89-2E52-4F4C-AD53-27D57B885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1124744"/>
                <a:ext cx="11305256" cy="1511761"/>
              </a:xfrm>
              <a:prstGeom prst="rect">
                <a:avLst/>
              </a:prstGeom>
              <a:blipFill>
                <a:blip r:embed="rId3"/>
                <a:stretch>
                  <a:fillRect l="-701" b="-6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1396B2B-A987-4046-8F48-E5DABF739F30}"/>
                  </a:ext>
                </a:extLst>
              </p:cNvPr>
              <p:cNvSpPr/>
              <p:nvPr/>
            </p:nvSpPr>
            <p:spPr>
              <a:xfrm>
                <a:off x="551384" y="2764547"/>
                <a:ext cx="11017224" cy="32322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解：</a:t>
                </a:r>
                <a14:m>
                  <m:oMath xmlns:m="http://schemas.openxmlformats.org/officeDocument/2006/math">
                    <m:r>
                      <a:rPr lang="zh-CN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系数</m:t>
                    </m:r>
                    <m:r>
                      <a:rPr lang="zh-CN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行列式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  <m:r>
                                <a:rPr lang="zh-CN" alt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𝜆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zh-CN" alt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𝜆</m:t>
                              </m:r>
                              <m:r>
                                <a:rPr lang="en-US" altLang="zh-CN" sz="20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  <m:r>
                                <a:rPr lang="zh-CN" alt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𝜆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  <m:r>
                                <a:rPr lang="zh-CN" alt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𝜆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=−</m:t>
                    </m:r>
                    <m:r>
                      <a:rPr lang="zh-CN" altLang="en-US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𝜆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𝜆</m:t>
                            </m:r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.</m:t>
                    </m:r>
                  </m:oMath>
                </a14:m>
                <a:endParaRPr lang="en-US" altLang="zh-CN" sz="2000" dirty="0">
                  <a:solidFill>
                    <a:schemeClr val="dk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      </a:t>
                </a:r>
                <a:r>
                  <a:rPr lang="zh-CN" alt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① 当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𝜆</m:t>
                    </m:r>
                    <m:r>
                      <a:rPr lang="en-US" altLang="zh-CN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≠</m:t>
                    </m:r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</m:t>
                    </m:r>
                    <m:r>
                      <a:rPr lang="zh-CN" altLang="en-US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且</m:t>
                    </m:r>
                    <m:r>
                      <a:rPr lang="zh-CN" altLang="en-US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𝜆</m:t>
                    </m:r>
                    <m:r>
                      <a:rPr lang="en-US" altLang="zh-CN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≠</m:t>
                    </m:r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1</m:t>
                    </m:r>
                  </m:oMath>
                </a14:m>
                <a:r>
                  <a:rPr lang="zh-CN" alt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e>
                    </m:d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，从而方程组有唯一解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−(2</m:t>
                            </m:r>
                            <m:r>
                              <a:rPr lang="zh-CN" altLang="en-US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𝜆</m:t>
                            </m:r>
                            <m:r>
                              <a:rPr lang="en-US" altLang="zh-CN" sz="20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+1)/</m:t>
                            </m:r>
                            <m:r>
                              <a:rPr lang="zh-CN" altLang="en-US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𝜆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3                     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−(</m:t>
                            </m:r>
                            <m:r>
                              <a:rPr lang="zh-CN" altLang="en-US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𝜆</m:t>
                            </m:r>
                            <m:r>
                              <a:rPr lang="en-US" altLang="zh-CN" sz="20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+1)/</m:t>
                            </m:r>
                            <m:r>
                              <a:rPr lang="zh-CN" altLang="en-US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𝜆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000" dirty="0">
                  <a:solidFill>
                    <a:schemeClr val="dk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      </a:t>
                </a:r>
                <a:r>
                  <a:rPr lang="zh-CN" alt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② 当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𝜆</m:t>
                    </m:r>
                    <m:r>
                      <a:rPr lang="en-US" altLang="zh-CN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</m:t>
                    </m:r>
                  </m:oMath>
                </a14:m>
                <a:r>
                  <a:rPr lang="zh-CN" alt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时，原方程组的增广矩阵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e>
                          </m:mr>
                        </m:m>
                        <m:r>
                          <a:rPr lang="en-US" altLang="zh-CN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故无解。</a:t>
                </a: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1396B2B-A987-4046-8F48-E5DABF739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2764547"/>
                <a:ext cx="11017224" cy="3232295"/>
              </a:xfrm>
              <a:prstGeom prst="rect">
                <a:avLst/>
              </a:prstGeom>
              <a:blipFill>
                <a:blip r:embed="rId4"/>
                <a:stretch>
                  <a:fillRect l="-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FB719A9-CDE8-245A-77DC-DF8FB1DA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0224-757F-4869-8A0F-6A26D03C42C9}" type="slidenum">
              <a:rPr lang="zh-CN" altLang="zh-CN" smtClean="0"/>
              <a:pPr>
                <a:defRPr/>
              </a:pPr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5276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BCA15C4-1479-47EC-AF8E-D2AF40BF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0224-757F-4869-8A0F-6A26D03C42C9}" type="slidenum">
              <a:rPr lang="zh-CN" altLang="zh-CN" smtClean="0"/>
              <a:pPr>
                <a:defRPr/>
              </a:pPr>
              <a:t>4</a:t>
            </a:fld>
            <a:endParaRPr lang="zh-CN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2481F2D-278C-4735-A420-EBBCE2597F31}"/>
                  </a:ext>
                </a:extLst>
              </p:cNvPr>
              <p:cNvSpPr/>
              <p:nvPr/>
            </p:nvSpPr>
            <p:spPr>
              <a:xfrm>
                <a:off x="335360" y="196705"/>
                <a:ext cx="11017224" cy="24125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endParaRPr lang="en-US" altLang="zh-CN" sz="2000" dirty="0">
                  <a:solidFill>
                    <a:schemeClr val="dk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marL="457200" indent="-457200">
                  <a:lnSpc>
                    <a:spcPct val="120000"/>
                  </a:lnSpc>
                  <a:buFont typeface="+mj-ea"/>
                  <a:buAutoNum type="circleNumDbPlain" startAt="3"/>
                </a:pPr>
                <a:r>
                  <a:rPr lang="zh-CN" alt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𝜆</m:t>
                    </m:r>
                    <m:r>
                      <a:rPr lang="en-US" altLang="zh-CN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1</m:t>
                    </m:r>
                  </m:oMath>
                </a14:m>
                <a:r>
                  <a:rPr lang="zh-CN" alt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时，原方程组的增广矩阵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e>
                          </m:mr>
                        </m:m>
                        <m:r>
                          <a:rPr lang="en-US" altLang="zh-CN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有无穷多解。 </a:t>
                </a:r>
                <a:endParaRPr lang="en-US" altLang="zh-CN" sz="2000" dirty="0">
                  <a:solidFill>
                    <a:schemeClr val="dk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       </a:t>
                </a:r>
                <a:r>
                  <a:rPr lang="zh-CN" alt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其全部解为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dk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dk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dk1"/>
                    </a:solidFill>
                    <a:ea typeface="黑体" panose="02010609060101010101" pitchFamily="49" charset="-122"/>
                  </a:rPr>
                  <a:t> </a:t>
                </a:r>
                <a:r>
                  <a:rPr lang="zh-CN" altLang="en-US" sz="2000" dirty="0">
                    <a:solidFill>
                      <a:schemeClr val="dk1"/>
                    </a:solidFill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dk1"/>
                    </a:solidFill>
                    <a:ea typeface="黑体" panose="02010609060101010101" pitchFamily="49" charset="-122"/>
                  </a:rPr>
                  <a:t> </a:t>
                </a:r>
                <a:r>
                  <a:rPr lang="zh-CN" altLang="en-US" sz="2000" dirty="0">
                    <a:solidFill>
                      <a:schemeClr val="dk1"/>
                    </a:solidFill>
                    <a:ea typeface="黑体" panose="02010609060101010101" pitchFamily="49" charset="-122"/>
                  </a:rPr>
                  <a:t>为任意常数。</a:t>
                </a:r>
                <a:endParaRPr lang="en-US" altLang="zh-CN" sz="2000" dirty="0">
                  <a:solidFill>
                    <a:schemeClr val="dk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2481F2D-278C-4735-A420-EBBCE2597F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96705"/>
                <a:ext cx="11017224" cy="2412520"/>
              </a:xfrm>
              <a:prstGeom prst="rect">
                <a:avLst/>
              </a:prstGeom>
              <a:blipFill>
                <a:blip r:embed="rId2"/>
                <a:stretch>
                  <a:fillRect l="-3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953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5718C7-5CB0-454D-96FE-0C8EE83B00DB}"/>
                  </a:ext>
                </a:extLst>
              </p:cNvPr>
              <p:cNvSpPr/>
              <p:nvPr/>
            </p:nvSpPr>
            <p:spPr>
              <a:xfrm>
                <a:off x="4198973" y="476672"/>
                <a:ext cx="3631122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题型</m:t>
                    </m:r>
                    <m:r>
                      <a:rPr lang="en-US" altLang="zh-CN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𝟐</m:t>
                    </m:r>
                  </m:oMath>
                </a14:m>
                <a:r>
                  <a:rPr lang="zh-CN" altLang="en-US" sz="22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</a:t>
                </a:r>
                <a:r>
                  <a:rPr lang="zh-CN" altLang="en-US" sz="22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求解含参线性方程组</a:t>
                </a: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5718C7-5CB0-454D-96FE-0C8EE83B00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973" y="476672"/>
                <a:ext cx="3631122" cy="430887"/>
              </a:xfrm>
              <a:prstGeom prst="rect">
                <a:avLst/>
              </a:prstGeom>
              <a:blipFill>
                <a:blip r:embed="rId2"/>
                <a:stretch>
                  <a:fillRect l="-1174" t="-13889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EB2D490C-D206-425A-AE41-41C261C3B3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5422901" y="6505576"/>
            <a:ext cx="105621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01D4EFC7-16E4-4D3C-9D95-79B247D41563}" type="slidenum">
              <a:rPr lang="zh-CN" altLang="en-US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 algn="ctr"/>
              <a:t>5</a:t>
            </a:fld>
            <a:r>
              <a:rPr lang="en-US" altLang="zh-CN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/26</a:t>
            </a:r>
            <a:endParaRPr lang="zh-CN" altLang="en-US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90B9AE7-50FB-2CCA-E501-928BFC333807}"/>
                  </a:ext>
                </a:extLst>
              </p:cNvPr>
              <p:cNvSpPr/>
              <p:nvPr/>
            </p:nvSpPr>
            <p:spPr>
              <a:xfrm>
                <a:off x="551384" y="1268760"/>
                <a:ext cx="11305256" cy="19571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练习</m:t>
                    </m:r>
                    <m:r>
                      <a:rPr lang="en-US" altLang="zh-CN" sz="2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(201</m:t>
                    </m:r>
                    <m:r>
                      <a:rPr lang="en-US" altLang="zh-C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8</m:t>
                    </m:r>
                    <m:r>
                      <a:rPr lang="zh-CN" altLang="en-US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年期末考试题</m:t>
                    </m:r>
                    <m:r>
                      <a:rPr lang="en-US" altLang="zh-CN" sz="2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  <m:r>
                      <a:rPr lang="zh-CN" altLang="en-US" sz="22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.</m:t>
                    </m:r>
                    <m:r>
                      <a:rPr lang="en-US" altLang="zh-CN" sz="22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2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当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</m:oMath>
                </a14:m>
                <a:r>
                  <a:rPr lang="zh-CN" altLang="en-US" sz="22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、</a:t>
                </a:r>
                <a:r>
                  <a:rPr lang="en-US" altLang="zh-CN" sz="2200" dirty="0">
                    <a:solidFill>
                      <a:schemeClr val="dk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b</m:t>
                    </m:r>
                  </m:oMath>
                </a14:m>
                <a:r>
                  <a:rPr lang="zh-CN" altLang="en-US" sz="22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取何值时， 方程组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2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2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−6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2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</m:t>
                            </m:r>
                            <m:r>
                              <a:rPr lang="en-US" altLang="zh-CN" sz="2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𝑏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2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+3</m:t>
                            </m:r>
                            <m:sSub>
                              <m:sSubPr>
                                <m:ctrlPr>
                                  <a:rPr lang="en-US" altLang="zh-CN" sz="22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sz="22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</m:t>
                            </m:r>
                            <m:r>
                              <a:rPr lang="en-US" altLang="zh-CN" sz="2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2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2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−6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+4</m:t>
                            </m:r>
                            <m:sSub>
                              <m:sSubPr>
                                <m:ctrlPr>
                                  <a:rPr lang="en-US" altLang="zh-CN" sz="22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=−1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2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2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r>
                              <a:rPr lang="en-US" altLang="zh-CN" sz="2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2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r>
                              <a:rPr lang="en-US" altLang="zh-CN" sz="2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7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sz="22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=−1</m:t>
                            </m:r>
                          </m:e>
                        </m:eqArr>
                      </m:e>
                    </m:d>
                    <m:r>
                      <a:rPr lang="zh-CN" altLang="en-US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有解</m:t>
                    </m:r>
                  </m:oMath>
                </a14:m>
                <a:r>
                  <a:rPr lang="zh-CN" altLang="en-US" sz="22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？有解时求出通解。</a:t>
                </a: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90B9AE7-50FB-2CCA-E501-928BFC333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1268760"/>
                <a:ext cx="11305256" cy="1957139"/>
              </a:xfrm>
              <a:prstGeom prst="rect">
                <a:avLst/>
              </a:prstGeom>
              <a:blipFill>
                <a:blip r:embed="rId3"/>
                <a:stretch>
                  <a:fillRect l="-701" b="-4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DC2EF84E-0E1D-2B34-D416-13CF548E19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3717032"/>
            <a:ext cx="9927159" cy="175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5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5718C7-5CB0-454D-96FE-0C8EE83B00DB}"/>
                  </a:ext>
                </a:extLst>
              </p:cNvPr>
              <p:cNvSpPr/>
              <p:nvPr/>
            </p:nvSpPr>
            <p:spPr>
              <a:xfrm>
                <a:off x="4198973" y="476672"/>
                <a:ext cx="3631122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题型</m:t>
                    </m:r>
                    <m:r>
                      <a:rPr lang="en-US" altLang="zh-CN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𝟐</m:t>
                    </m:r>
                  </m:oMath>
                </a14:m>
                <a:r>
                  <a:rPr lang="zh-CN" altLang="en-US" sz="22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</a:t>
                </a:r>
                <a:r>
                  <a:rPr lang="zh-CN" altLang="en-US" sz="22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求解含参线性方程组</a:t>
                </a: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5718C7-5CB0-454D-96FE-0C8EE83B00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973" y="476672"/>
                <a:ext cx="3631122" cy="430887"/>
              </a:xfrm>
              <a:prstGeom prst="rect">
                <a:avLst/>
              </a:prstGeom>
              <a:blipFill>
                <a:blip r:embed="rId2"/>
                <a:stretch>
                  <a:fillRect l="-1174" t="-13889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34D81C9-A078-C1D9-A0C3-8A619632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0224-757F-4869-8A0F-6A26D03C42C9}" type="slidenum">
              <a:rPr lang="zh-CN" altLang="zh-CN" smtClean="0"/>
              <a:pPr>
                <a:defRPr/>
              </a:pPr>
              <a:t>6</a:t>
            </a:fld>
            <a:endParaRPr lang="zh-CN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0EA38B-24A0-71A3-233E-267E7F742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2440694"/>
            <a:ext cx="8506933" cy="19766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E2893A-CC8F-D841-0CAD-499628E6909D}"/>
                  </a:ext>
                </a:extLst>
              </p:cNvPr>
              <p:cNvSpPr txBox="1"/>
              <p:nvPr/>
            </p:nvSpPr>
            <p:spPr>
              <a:xfrm>
                <a:off x="263352" y="1484784"/>
                <a:ext cx="34204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练习</m:t>
                      </m:r>
                      <m:r>
                        <a:rPr lang="en-US" altLang="zh-CN" sz="18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(20</m:t>
                      </m:r>
                      <m:r>
                        <a:rPr lang="en-US" altLang="zh-CN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21</m:t>
                      </m:r>
                      <m:r>
                        <a:rPr lang="zh-CN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年期末考试题</m:t>
                      </m:r>
                      <m:r>
                        <a:rPr lang="en-US" altLang="zh-CN" sz="18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E2893A-CC8F-D841-0CAD-499628E69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1484784"/>
                <a:ext cx="3420453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038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5718C7-5CB0-454D-96FE-0C8EE83B00DB}"/>
                  </a:ext>
                </a:extLst>
              </p:cNvPr>
              <p:cNvSpPr/>
              <p:nvPr/>
            </p:nvSpPr>
            <p:spPr>
              <a:xfrm>
                <a:off x="4198973" y="476672"/>
                <a:ext cx="3631122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题型</m:t>
                    </m:r>
                    <m:r>
                      <a:rPr lang="en-US" altLang="zh-CN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𝟐</m:t>
                    </m:r>
                  </m:oMath>
                </a14:m>
                <a:r>
                  <a:rPr lang="zh-CN" altLang="en-US" sz="22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</a:t>
                </a:r>
                <a:r>
                  <a:rPr lang="zh-CN" altLang="en-US" sz="22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求解含参线性方程组</a:t>
                </a: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5718C7-5CB0-454D-96FE-0C8EE83B00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973" y="476672"/>
                <a:ext cx="3631122" cy="430887"/>
              </a:xfrm>
              <a:prstGeom prst="rect">
                <a:avLst/>
              </a:prstGeom>
              <a:blipFill>
                <a:blip r:embed="rId2"/>
                <a:stretch>
                  <a:fillRect l="-1174" t="-13889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34D81C9-A078-C1D9-A0C3-8A619632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0224-757F-4869-8A0F-6A26D03C42C9}" type="slidenum">
              <a:rPr lang="zh-CN" altLang="zh-CN" smtClean="0"/>
              <a:pPr>
                <a:defRPr/>
              </a:pPr>
              <a:t>7</a:t>
            </a:fld>
            <a:endParaRPr lang="zh-CN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E2893A-CC8F-D841-0CAD-499628E6909D}"/>
                  </a:ext>
                </a:extLst>
              </p:cNvPr>
              <p:cNvSpPr txBox="1"/>
              <p:nvPr/>
            </p:nvSpPr>
            <p:spPr>
              <a:xfrm>
                <a:off x="263352" y="1484784"/>
                <a:ext cx="34204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练习</m:t>
                      </m:r>
                      <m:r>
                        <a:rPr lang="en-US" altLang="zh-CN" sz="18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(20</m:t>
                      </m:r>
                      <m:r>
                        <a:rPr lang="en-US" altLang="zh-CN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20</m:t>
                      </m:r>
                      <m:r>
                        <a:rPr lang="zh-CN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年期末考试题</m:t>
                      </m:r>
                      <m:r>
                        <a:rPr lang="en-US" altLang="zh-CN" sz="18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E2893A-CC8F-D841-0CAD-499628E69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1484784"/>
                <a:ext cx="3420453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7D0975E-A4A1-9679-67B2-47D3A7696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78" y="2132856"/>
            <a:ext cx="10024043" cy="205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2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74519C3-5CD3-B88F-31B0-4B5F9965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0224-757F-4869-8A0F-6A26D03C42C9}" type="slidenum">
              <a:rPr lang="zh-CN" altLang="zh-CN" smtClean="0"/>
              <a:pPr>
                <a:defRPr/>
              </a:pPr>
              <a:t>8</a:t>
            </a:fld>
            <a:endParaRPr lang="zh-CN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6485DE-66C8-D701-265E-E050BA71D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1628800"/>
            <a:ext cx="9146124" cy="34563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77C5779-726D-DC73-A2BF-444B7700D6AE}"/>
                  </a:ext>
                </a:extLst>
              </p:cNvPr>
              <p:cNvSpPr txBox="1"/>
              <p:nvPr/>
            </p:nvSpPr>
            <p:spPr>
              <a:xfrm>
                <a:off x="407368" y="764704"/>
                <a:ext cx="34204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练习</m:t>
                      </m:r>
                      <m:r>
                        <a:rPr lang="en-US" altLang="zh-CN" sz="18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(20</m:t>
                      </m:r>
                      <m:r>
                        <a:rPr lang="en-US" altLang="zh-CN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22</m:t>
                      </m:r>
                      <m:r>
                        <a:rPr lang="zh-CN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年期末考试题</m:t>
                      </m:r>
                      <m:r>
                        <a:rPr lang="en-US" altLang="zh-CN" sz="18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77C5779-726D-DC73-A2BF-444B7700D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764704"/>
                <a:ext cx="3420453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41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644DE92-A0FA-AE68-E43E-E717B268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0224-757F-4869-8A0F-6A26D03C42C9}" type="slidenum">
              <a:rPr lang="zh-CN" altLang="zh-CN" smtClean="0"/>
              <a:pPr>
                <a:defRPr/>
              </a:pPr>
              <a:t>9</a:t>
            </a:fld>
            <a:endParaRPr lang="zh-CN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E0A1ED-3D1B-B602-197C-FA6FB0BEE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1124744"/>
            <a:ext cx="8705655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5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Pages>0</Pages>
  <Words>311</Words>
  <Characters>0</Characters>
  <Application>Microsoft Office PowerPoint</Application>
  <DocSecurity>0</DocSecurity>
  <PresentationFormat>宽屏</PresentationFormat>
  <Lines>0</Lines>
  <Paragraphs>30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黑体</vt:lpstr>
      <vt:lpstr>华文彩云</vt:lpstr>
      <vt:lpstr>华文新魏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zhou_xuexue@163.com</dc:creator>
  <cp:lastModifiedBy>Changjian Fu</cp:lastModifiedBy>
  <cp:revision>585</cp:revision>
  <cp:lastPrinted>2023-06-04T02:30:51Z</cp:lastPrinted>
  <dcterms:created xsi:type="dcterms:W3CDTF">2006-09-30T23:27:11Z</dcterms:created>
  <dcterms:modified xsi:type="dcterms:W3CDTF">2023-06-04T02:45:30Z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