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1241" r:id="rId3"/>
    <p:sldId id="1242" r:id="rId4"/>
    <p:sldId id="1271" r:id="rId5"/>
    <p:sldId id="1263" r:id="rId6"/>
    <p:sldId id="1270" r:id="rId7"/>
    <p:sldId id="1272" r:id="rId8"/>
    <p:sldId id="1267" r:id="rId9"/>
    <p:sldId id="1269" r:id="rId10"/>
    <p:sldId id="1268" r:id="rId11"/>
    <p:sldId id="1273" r:id="rId12"/>
    <p:sldId id="1274" r:id="rId1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CCFF66"/>
    <a:srgbClr val="FF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3448" autoAdjust="0"/>
  </p:normalViewPr>
  <p:slideViewPr>
    <p:cSldViewPr>
      <p:cViewPr varScale="1">
        <p:scale>
          <a:sx n="106" d="100"/>
          <a:sy n="106" d="100"/>
        </p:scale>
        <p:origin x="8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B2D3A6-F494-4E5E-85A0-E6A70B3E7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A5B86-601A-43B6-8B69-62197D134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836" y="0"/>
            <a:ext cx="2945659" cy="4987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  <a:pPr>
                <a:defRPr/>
              </a:pPr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7E5BA-C577-4F35-B88A-204EB5D23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1B60D-2AE3-4B80-8625-0B3BD495F4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836" y="9429517"/>
            <a:ext cx="2945659" cy="498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6B65F9-8EB1-4E24-9AFF-E66F85853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07EDC3D-BB1E-4F35-A738-1B549011C7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083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B2F2C7A-E838-47E9-9AF3-E4263732C41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B803849-DF2C-41AE-8DE2-EC8C0926A15D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C2A1AE-A2B7-4865-87CF-5D83E074AA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57AAAF3-3444-480E-AD0D-0D70C0851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36" y="9429516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567E777-C2C1-4A3F-8F98-F557354AA2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97" y="6212"/>
            <a:ext cx="7453313" cy="6858001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7A114E-6103-41FB-869C-3E69ADC714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066800"/>
            <a:ext cx="3822700" cy="2578100"/>
            <a:chOff x="0" y="0"/>
            <a:chExt cx="1806" cy="19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E3DA4B-0FC5-4B1A-851F-64A35495A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585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0CDFA-EA51-4BE4-95B3-76A7690A3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393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F9D848-EBC5-438D-ABA3-4CA114333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0"/>
              <a:ext cx="369" cy="40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874ABC-2202-40E8-83FC-4393CA736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585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EC2F4D-85B5-4064-AE45-BA753890BF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393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832F6D-4F60-4B60-9B1A-453548A79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792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46B039-8DF3-4835-BB18-DFA988A6D4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792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079AB-4CB4-49F3-8646-FD09920B76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792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AA5624-4A4E-4DCE-8B2B-5C326608E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186"/>
              <a:ext cx="363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038EE7-FC0E-43F0-95D4-89BD955245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186"/>
              <a:ext cx="368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6" name="Picture 22" descr="j0299125">
            <a:extLst>
              <a:ext uri="{FF2B5EF4-FFF2-40B4-BE49-F238E27FC236}">
                <a16:creationId xmlns:a16="http://schemas.microsoft.com/office/drawing/2014/main" id="{194C1DEF-8D5F-4928-BFAF-7A2700B00F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4292600"/>
            <a:ext cx="146685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23">
            <a:extLst>
              <a:ext uri="{FF2B5EF4-FFF2-40B4-BE49-F238E27FC236}">
                <a16:creationId xmlns:a16="http://schemas.microsoft.com/office/drawing/2014/main" id="{75294B6F-B574-4D52-8C69-96A605FB56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68500" y="5734050"/>
            <a:ext cx="102235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22">
            <a:extLst>
              <a:ext uri="{FF2B5EF4-FFF2-40B4-BE49-F238E27FC236}">
                <a16:creationId xmlns:a16="http://schemas.microsoft.com/office/drawing/2014/main" id="{23AE3F14-B390-43A6-82F3-83083D2B9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841" y="55564"/>
            <a:ext cx="3719736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AF1A4D2-47E7-480D-A6E2-2CC5311C37C2}"/>
              </a:ext>
            </a:extLst>
          </p:cNvPr>
          <p:cNvSpPr txBox="1"/>
          <p:nvPr userDrawn="1"/>
        </p:nvSpPr>
        <p:spPr>
          <a:xfrm>
            <a:off x="-12700" y="15875"/>
            <a:ext cx="3263900" cy="107791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线性代数</a:t>
            </a:r>
            <a:endParaRPr lang="en-US" altLang="zh-CN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>
              <a:defRPr/>
            </a:pPr>
            <a:r>
              <a:rPr lang="en-US" altLang="zh-CN" sz="3200" b="1" dirty="0">
                <a:latin typeface="华文彩云" panose="02010800040101010101" pitchFamily="2" charset="-122"/>
                <a:ea typeface="华文彩云" panose="02010800040101010101" pitchFamily="2" charset="-122"/>
              </a:rPr>
              <a:t>Linear Algebra</a:t>
            </a:r>
            <a:endParaRPr lang="zh-CN" altLang="en-US" sz="3200" b="1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35A238-D91F-409E-AC0D-99DDD85FFAC9}"/>
              </a:ext>
            </a:extLst>
          </p:cNvPr>
          <p:cNvCxnSpPr/>
          <p:nvPr userDrawn="1"/>
        </p:nvCxnSpPr>
        <p:spPr>
          <a:xfrm flipV="1">
            <a:off x="-23813" y="1571625"/>
            <a:ext cx="38465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7EFF59-E5FD-43B6-ACC5-C97CDFEE48C3}"/>
              </a:ext>
            </a:extLst>
          </p:cNvPr>
          <p:cNvCxnSpPr/>
          <p:nvPr userDrawn="1"/>
        </p:nvCxnSpPr>
        <p:spPr>
          <a:xfrm>
            <a:off x="3055938" y="0"/>
            <a:ext cx="0" cy="2593975"/>
          </a:xfrm>
          <a:prstGeom prst="line">
            <a:avLst/>
          </a:prstGeom>
          <a:ln w="31750" cmpd="sng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32CA700A-CE26-4152-BB2C-4484309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975E-40C3-4E96-9F5A-093ED23DC27A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3ABDDAD-00F0-4710-A213-174E74E2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6280" y="6538912"/>
            <a:ext cx="2902992" cy="365125"/>
          </a:xfrm>
        </p:spPr>
        <p:txBody>
          <a:bodyPr/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xuexue_zhou@scu.edu.cn</a:t>
            </a:r>
            <a:endParaRPr lang="zh-CN" altLang="zh-CN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AA6E29B-6E97-4D3E-8F92-42D2D04C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21030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FF3EF-4D5A-4E5B-B493-27553CC64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79C0E4-2D94-4C06-9DAB-89E828E50E2E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053EDB-7387-470F-A1DD-A0838109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E9CA7-BEE1-4F82-8B41-99CA2A258601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D889BE-3FBA-47A3-AD02-386E2D38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9D3834-4A63-4409-A9B0-7DC4D79D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0334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A1EB9-FE68-4623-8163-0F3D768276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10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8FD935-D818-4C9E-A74C-00C7755FCE6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37C941-FC28-4890-A8EB-42BA7A24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871D9-E6CF-46B6-B439-1A1A29FF1BE5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7D0EDF-4C6B-42A9-A1D9-110B4665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33902E-A1AC-4AA3-AB0D-6657A45D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618218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2B990-E041-4C6E-B010-59019FDF04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45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B47586-F97A-447B-9009-544D223357FD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78870A8-DC13-40DA-B59B-E860024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666-FE67-4063-894C-1B813BA29B30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90A0812-E5F7-4117-B4DE-3048C463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824816B-58DD-4DD4-BF6D-054CAB81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130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2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7B5D0E-7466-4230-B626-28480C32BDE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55D320-26A8-4E6C-BE16-27F40716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8A6A-F109-47FE-866F-30C1B4EA4950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2B2CC-9EA7-40CB-A0CE-ACB489DD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D36387-F93B-4AA4-AC3A-460C4A8F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C802C-FFFD-4DB0-ADB2-B5DDC932C0D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835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8CD437-EB4E-4F14-A704-09FB28F6801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504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AA80345-0AE3-49E8-A0C8-79D9DD9B2E18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827A840-A9BF-43B1-8566-ABB9CA05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D6614-D7C7-4DCA-96FA-CEDD18DD2176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5FAB39F-1D56-4EE8-8A45-0459D920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ECF2A0C-52BA-4B1F-AFEC-C9D02073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93ED5-1B69-4519-A024-99DE7344B8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749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89BD6F-9B82-4005-A4F3-4AEBE077DAC7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3A4FB45-B444-4F02-87B5-A377E4F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C8901-2792-459A-B310-5FA6D7954994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AE79A4-51C0-4863-AD34-0E5A5987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EB02FDA-0F84-4251-9364-C152205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9355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ACBB-3C72-4B96-A57A-FD4E7562F63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690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37E006-82D8-4D73-AAAD-0DB6B46A556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137485D-8704-41AC-9BA6-35F891B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AA637-BB24-458A-89CC-F5EE00C42566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504F07-F85E-4E29-A4D7-B441378E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CBA55CA-D09D-481F-9FA7-8EE3B707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88401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E5303-7340-4E55-AABF-5EA3A21CDF7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918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B7FB035-1D98-467D-ABDC-1189712E4AD0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9EE6864-E74C-49AA-9CD1-C2AFCEDD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17075-53AB-4091-9AC3-08A659868648}" type="datetime1">
              <a:rPr lang="en-US" altLang="zh-CN" smtClean="0"/>
              <a:t>6/14/2023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4BBAB73-684A-415E-92B0-A81D7BAE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7D23D7-4A8C-4A09-85AE-0C13A283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E0224-757F-4869-8A0F-6A26D03C42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90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727DD10-E0C5-4592-8FF7-EB93B6FEA416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1FAD65E-AD53-4731-86ED-6FD8B13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ED098-0A52-4200-ADE9-9B064CA9D0AE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F3D1B92-89D6-4AAE-8420-779263C0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B3CD94A-B469-4542-9A4D-EEA3D529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6AB84-BFF8-4EC2-A4F1-6097EB693F5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512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7E743E1-EDEB-491B-8D5A-7B09484E7E5A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A70B739-F21C-471F-A4FD-442A3E22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BF225-26A9-4845-AAB6-09748A604F01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161CD4B-98E6-44E3-8E46-15A51827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FD04EE-BEEB-4752-B4BC-DCB174ED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8368" y="6597650"/>
            <a:ext cx="27432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831F3-4D4F-47E3-BFA9-4C1DAD78D9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94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F943047-433C-43A1-88EA-2705D78127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A7055B7-86A1-47C4-B822-DEFAC4D76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43EF-52E8-499D-BEDB-3EEE2BCE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5BA85-6E31-4E20-8C61-F5D4D404732B}" type="datetime1">
              <a:rPr lang="en-US" altLang="zh-CN" smtClean="0"/>
              <a:t>6/14/2023</a:t>
            </a:fld>
            <a:endParaRPr lang="zh-CN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4A8B-BF25-4405-A769-528467B2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7EAA-EE19-4E1F-8F85-002B6CCEC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BB7F0B-DD7E-4A1C-B3D0-C0801585AD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31" name="图片 7">
            <a:extLst>
              <a:ext uri="{FF2B5EF4-FFF2-40B4-BE49-F238E27FC236}">
                <a16:creationId xmlns:a16="http://schemas.microsoft.com/office/drawing/2014/main" id="{A097773C-64A0-4ACC-AA10-A10C1979DFC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600" y="0"/>
            <a:ext cx="6954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315F72F-EE46-4228-937A-0198A7AE9302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6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C8BE3CF9-0BED-405B-A25A-D405AAB4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CE5519D-27F9-42AB-9ECD-B60F60FA0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784" y="2348880"/>
            <a:ext cx="41044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重点题型讲解</a:t>
            </a:r>
          </a:p>
        </p:txBody>
      </p:sp>
      <p:sp>
        <p:nvSpPr>
          <p:cNvPr id="17413" name="文本框 1">
            <a:extLst>
              <a:ext uri="{FF2B5EF4-FFF2-40B4-BE49-F238E27FC236}">
                <a16:creationId xmlns:a16="http://schemas.microsoft.com/office/drawing/2014/main" id="{A9C7D3B9-3C1C-48C5-88F7-D3DC1711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232" y="6525344"/>
            <a:ext cx="290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xuexue_zhou@scu.edu.cn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72FBF2-1B34-46D6-A57A-9030524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D3F78D-70D2-498D-94D1-FA83ABACC1B4}"/>
                  </a:ext>
                </a:extLst>
              </p:cNvPr>
              <p:cNvSpPr/>
              <p:nvPr/>
            </p:nvSpPr>
            <p:spPr>
              <a:xfrm>
                <a:off x="4439816" y="260648"/>
                <a:ext cx="2106667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𝟒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过渡矩阵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CD3F78D-70D2-498D-94D1-FA83ABACC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260648"/>
                <a:ext cx="2106667" cy="430887"/>
              </a:xfrm>
              <a:prstGeom prst="rect">
                <a:avLst/>
              </a:prstGeom>
              <a:blipFill>
                <a:blip r:embed="rId2"/>
                <a:stretch>
                  <a:fillRect l="-2017" t="-14085" r="-2594" b="-2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12779B-9836-49D6-8BF7-DE974E1E7F56}"/>
                  </a:ext>
                </a:extLst>
              </p:cNvPr>
              <p:cNvSpPr/>
              <p:nvPr/>
            </p:nvSpPr>
            <p:spPr>
              <a:xfrm>
                <a:off x="47328" y="1196752"/>
                <a:ext cx="2698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例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6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12779B-9836-49D6-8BF7-DE974E1E7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1196752"/>
                <a:ext cx="269817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C5794CB-DE2C-4CCD-A39C-DE83F5C3A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1004776"/>
            <a:ext cx="8184232" cy="1122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E48F2B-CBF4-43A2-811A-083F68B4FA1F}"/>
                  </a:ext>
                </a:extLst>
              </p:cNvPr>
              <p:cNvSpPr/>
              <p:nvPr/>
            </p:nvSpPr>
            <p:spPr>
              <a:xfrm>
                <a:off x="73770" y="2708920"/>
                <a:ext cx="2698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例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7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E48F2B-CBF4-43A2-811A-083F68B4F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0" y="2708920"/>
                <a:ext cx="269817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801633F-7080-4DB0-81C9-66C403A00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27" y="2602707"/>
            <a:ext cx="8375576" cy="691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DA64DB-B33F-4C3C-9BA5-5153EFF46F10}"/>
                  </a:ext>
                </a:extLst>
              </p:cNvPr>
              <p:cNvSpPr/>
              <p:nvPr/>
            </p:nvSpPr>
            <p:spPr>
              <a:xfrm>
                <a:off x="47327" y="4036422"/>
                <a:ext cx="2698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例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3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8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DA64DB-B33F-4C3C-9BA5-5153EFF46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7" y="4036422"/>
                <a:ext cx="2698175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03D03EE-578A-4D9E-AA52-A99870CA4F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62" y="4038486"/>
            <a:ext cx="8500241" cy="10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6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6992A9-12DA-C8BB-99FE-8D03E231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90808-7134-7630-6A57-59E47577E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61" y="2183042"/>
            <a:ext cx="9409045" cy="504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8E879-9E0A-182D-31B0-6115079D3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61" y="2949046"/>
            <a:ext cx="8729419" cy="1213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8B254B-1FE7-7215-972E-AC51AAA2F4C1}"/>
                  </a:ext>
                </a:extLst>
              </p:cNvPr>
              <p:cNvSpPr/>
              <p:nvPr/>
            </p:nvSpPr>
            <p:spPr>
              <a:xfrm>
                <a:off x="4013206" y="332656"/>
                <a:ext cx="2106667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𝟒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过渡矩阵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8B254B-1FE7-7215-972E-AC51AAA2F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206" y="332656"/>
                <a:ext cx="2106667" cy="430887"/>
              </a:xfrm>
              <a:prstGeom prst="rect">
                <a:avLst/>
              </a:prstGeom>
              <a:blipFill>
                <a:blip r:embed="rId4"/>
                <a:stretch>
                  <a:fillRect l="-2017" t="-14085" r="-2594" b="-2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A58D02-E827-3113-B92F-298AF325C969}"/>
                  </a:ext>
                </a:extLst>
              </p:cNvPr>
              <p:cNvSpPr/>
              <p:nvPr/>
            </p:nvSpPr>
            <p:spPr>
              <a:xfrm>
                <a:off x="337973" y="1227577"/>
                <a:ext cx="2698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例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4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20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BA58D02-E827-3113-B92F-298AF325C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3" y="1227577"/>
                <a:ext cx="2698175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48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3CFE81-E2C8-8D46-BDF3-481F642F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A5C05-BB7B-A6E8-6E00-83C5EC98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484784"/>
            <a:ext cx="8307923" cy="2808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A85529-BB60-CB13-D5C4-D4E2305D7FF4}"/>
                  </a:ext>
                </a:extLst>
              </p:cNvPr>
              <p:cNvSpPr/>
              <p:nvPr/>
            </p:nvSpPr>
            <p:spPr>
              <a:xfrm>
                <a:off x="407368" y="548680"/>
                <a:ext cx="2698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例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5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21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A85529-BB60-CB13-D5C4-D4E2305D7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48680"/>
                <a:ext cx="269817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1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913251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求向量组的极大无关组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913251" cy="430887"/>
              </a:xfrm>
              <a:prstGeom prst="rect">
                <a:avLst/>
              </a:prstGeom>
              <a:blipFill>
                <a:blip r:embed="rId2"/>
                <a:stretch>
                  <a:fillRect l="-1089" t="-1388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/>
              <p:nvPr/>
            </p:nvSpPr>
            <p:spPr>
              <a:xfrm>
                <a:off x="502970" y="1124744"/>
                <a:ext cx="1130525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例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6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设向量组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(1,−1,2,4)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7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=(1,−1,2,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,1,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5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6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求向量组的秩、极大线性无关组，并将其余向量由极大无关组线性表出。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0" y="1124744"/>
                <a:ext cx="11305256" cy="1107996"/>
              </a:xfrm>
              <a:prstGeom prst="rect">
                <a:avLst/>
              </a:prstGeom>
              <a:blipFill>
                <a:blip r:embed="rId3"/>
                <a:stretch>
                  <a:fillRect l="-701" t="-5525" b="-8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7AE4703-0F29-4981-9D4E-339452B7A38F}"/>
                  </a:ext>
                </a:extLst>
              </p:cNvPr>
              <p:cNvSpPr/>
              <p:nvPr/>
            </p:nvSpPr>
            <p:spPr>
              <a:xfrm>
                <a:off x="767408" y="2389653"/>
                <a:ext cx="10441160" cy="314964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itchFamily="49" charset="-122"/>
                  </a:rPr>
                  <a:t>知识点：向量组的秩、极大无关组的求法</a:t>
                </a:r>
                <a:endParaRPr lang="en-US" altLang="zh-CN" sz="2400" dirty="0">
                  <a:solidFill>
                    <a:srgbClr val="C00000"/>
                  </a:solidFill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anose="02040503050406030204" pitchFamily="18" charset="0"/>
                    <a:ea typeface="黑体" pitchFamily="49" charset="-122"/>
                  </a:rPr>
                  <a:t>             (1) </a:t>
                </a:r>
                <a:r>
                  <a:rPr lang="zh-CN" altLang="en-US" sz="2400" dirty="0">
                    <a:latin typeface="Cambria Math" panose="02040503050406030204" pitchFamily="18" charset="0"/>
                    <a:ea typeface="黑体" pitchFamily="49" charset="-122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黑体" pitchFamily="49" charset="-122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黑体" pitchFamily="49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黑体" pitchFamily="49" charset="-122"/>
                  </a:rPr>
                  <a:t>作列向量构成矩阵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黑体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黑体" pitchFamily="49" charset="-122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anose="02040503050406030204" pitchFamily="18" charset="0"/>
                    <a:ea typeface="黑体" pitchFamily="49" charset="-122"/>
                  </a:rPr>
                  <a:t>             (2)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黑体" pitchFamily="49" charset="-122"/>
                      </a:rPr>
                      <m:t>𝐴</m:t>
                    </m:r>
                    <m:groupChr>
                      <m:groupChrPr>
                        <m:chr m:val="→"/>
                        <m:vertJc m:val="bot"/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>
                            <a:latin typeface="Cambria Math" panose="02040503050406030204" pitchFamily="18" charset="0"/>
                            <a:ea typeface="黑体" pitchFamily="49" charset="-122"/>
                          </a:rPr>
                          <m:t>初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itchFamily="49" charset="-122"/>
                          </a:rPr>
                          <m:t>等行变换</m:t>
                        </m:r>
                      </m:e>
                    </m:groupChr>
                    <m:r>
                      <a:rPr lang="zh-CN" altLang="en-US" sz="2400">
                        <a:latin typeface="Cambria Math" panose="02040503050406030204" pitchFamily="18" charset="0"/>
                        <a:ea typeface="黑体" pitchFamily="49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黑体" pitchFamily="49" charset="-122"/>
                  </a:rPr>
                  <a:t>（阶梯形矩阵）</a:t>
                </a:r>
                <a:endParaRPr lang="en-US" altLang="zh-CN" sz="2400" dirty="0">
                  <a:latin typeface="Cambria Math" panose="02040503050406030204" pitchFamily="18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Cambria Math" panose="02040503050406030204" pitchFamily="18" charset="0"/>
                    <a:ea typeface="黑体" pitchFamily="49" charset="-122"/>
                  </a:rPr>
                  <a:t>             (3)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黑体" pitchFamily="49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黑体" pitchFamily="49" charset="-122"/>
                  </a:rPr>
                  <a:t>的非零首元所在的列，是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黑体" pitchFamily="49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黑体" pitchFamily="49" charset="-122"/>
                  </a:rPr>
                  <a:t>的一个列极大无关组对应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黑体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黑体" pitchFamily="49" charset="-122"/>
                  </a:rPr>
                  <a:t>的一个列极 </a:t>
                </a:r>
                <a:br>
                  <a:rPr lang="en-US" altLang="zh-CN" sz="2400" dirty="0">
                    <a:latin typeface="Cambria Math" panose="02040503050406030204" pitchFamily="18" charset="0"/>
                    <a:ea typeface="黑体" pitchFamily="49" charset="-122"/>
                  </a:rPr>
                </a:br>
                <a:r>
                  <a:rPr lang="en-US" altLang="zh-CN" sz="2400" dirty="0">
                    <a:latin typeface="Cambria Math" panose="02040503050406030204" pitchFamily="18" charset="0"/>
                    <a:ea typeface="黑体" pitchFamily="49" charset="-122"/>
                  </a:rPr>
                  <a:t>                    </a:t>
                </a:r>
                <a:r>
                  <a:rPr lang="zh-CN" altLang="en-US" sz="2400" dirty="0">
                    <a:latin typeface="Cambria Math" panose="02040503050406030204" pitchFamily="18" charset="0"/>
                    <a:ea typeface="黑体" pitchFamily="49" charset="-122"/>
                  </a:rPr>
                  <a:t>大无关组。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7AE4703-0F29-4981-9D4E-339452B7A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389653"/>
                <a:ext cx="10441160" cy="3149645"/>
              </a:xfrm>
              <a:prstGeom prst="rect">
                <a:avLst/>
              </a:prstGeom>
              <a:blipFill>
                <a:blip r:embed="rId4"/>
                <a:stretch>
                  <a:fillRect l="-815" r="-116" b="-249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9B9E2-0AAC-43D9-BA4E-ACEC68DA1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2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求向量组的极大无关组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  <a:blipFill>
                <a:blip r:embed="rId2"/>
                <a:stretch>
                  <a:fillRect l="-1140" t="-13889" r="-97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/>
              <p:nvPr/>
            </p:nvSpPr>
            <p:spPr>
              <a:xfrm>
                <a:off x="502970" y="1124744"/>
                <a:ext cx="1130525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例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6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设向量组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(1,−1,2,4)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7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=(1,−1,2,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,1,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5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2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6</m:t>
                    </m:r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求向量组的秩、极大线性无关组，并将其余向量由极大无关组线性表出。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0" y="1124744"/>
                <a:ext cx="11305256" cy="1107996"/>
              </a:xfrm>
              <a:prstGeom prst="rect">
                <a:avLst/>
              </a:prstGeom>
              <a:blipFill>
                <a:blip r:embed="rId3"/>
                <a:stretch>
                  <a:fillRect l="-701" t="-5525" b="-8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690A85-70B0-4E44-AB9E-AA8EBA001CBB}"/>
                  </a:ext>
                </a:extLst>
              </p:cNvPr>
              <p:cNvSpPr/>
              <p:nvPr/>
            </p:nvSpPr>
            <p:spPr>
              <a:xfrm>
                <a:off x="551384" y="2310277"/>
                <a:ext cx="11017224" cy="2176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令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  <m:r>
                          <a:rPr lang="en-US" altLang="zh-C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7</m:t>
                                  </m:r>
                                </m:e>
                              </m:mr>
                            </m:m>
                            <m:r>
                              <a:rPr lang="en-US" altLang="zh-CN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sz="2000" b="0" i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</m:t>
                            </m:r>
                            <m:r>
                              <a:rPr lang="en-US" altLang="zh-CN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altLang="zh-CN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14</m:t>
                                  </m:r>
                                </m:e>
                              </m:mr>
                            </m:m>
                            <m:r>
                              <a:rPr lang="en-US" altLang="zh-CN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初</m:t>
                        </m:r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等行变换</m:t>
                        </m:r>
                      </m:e>
                    </m:groupChr>
                    <m:d>
                      <m:d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en-US" altLang="zh-CN" sz="2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</m:t>
                            </m:r>
                            <m:r>
                              <a:rPr lang="en-US" altLang="zh-CN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altLang="zh-CN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从而该向量组的秩为</a:t>
                </a:r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3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，极大无关组为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endParaRPr lang="en-US" altLang="zh-CN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=3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r>
                  <a:rPr lang="en-US" altLang="zh-CN" sz="20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.</a:t>
                </a:r>
                <a:endParaRPr lang="zh-CN" altLang="en-US" sz="2000" dirty="0">
                  <a:solidFill>
                    <a:schemeClr val="dk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690A85-70B0-4E44-AB9E-AA8EBA001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2310277"/>
                <a:ext cx="11017224" cy="2176621"/>
              </a:xfrm>
              <a:prstGeom prst="rect">
                <a:avLst/>
              </a:prstGeom>
              <a:blipFill>
                <a:blip r:embed="rId4"/>
                <a:stretch>
                  <a:fillRect l="-553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2B7E4-1670-4416-83D8-8605C76EC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3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求向量组的极大无关组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  <a:blipFill>
                <a:blip r:embed="rId2"/>
                <a:stretch>
                  <a:fillRect l="-1140" t="-13889" r="-97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2B7E4-1670-4416-83D8-8605C76EC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4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634C91-B8A8-B9BD-50B7-E1AC5FDF5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75711"/>
            <a:ext cx="8219990" cy="2448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2E79B8-C2DF-F3CE-D663-6DFE6A705C0F}"/>
                  </a:ext>
                </a:extLst>
              </p:cNvPr>
              <p:cNvSpPr txBox="1"/>
              <p:nvPr/>
            </p:nvSpPr>
            <p:spPr>
              <a:xfrm>
                <a:off x="767408" y="134076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练习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20</m:t>
                      </m:r>
                      <m:r>
                        <a:rPr lang="zh-CN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r>
                        <a:rPr lang="zh-CN" altLang="en-US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2E79B8-C2DF-F3CE-D663-6DFE6A705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340768"/>
                <a:ext cx="295232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BEF153-76B2-BD0F-4EB2-9696BD830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1" y="4828256"/>
            <a:ext cx="8204521" cy="83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0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求向量组的极大无关组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  <a:blipFill>
                <a:blip r:embed="rId2"/>
                <a:stretch>
                  <a:fillRect l="-1140" t="-13889" r="-97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/>
              <p:nvPr/>
            </p:nvSpPr>
            <p:spPr>
              <a:xfrm>
                <a:off x="551384" y="1124744"/>
                <a:ext cx="1130525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练习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8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求向量组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(1,2,3,5)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,4,</m:t>
                        </m:r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,10)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,3,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,2,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张成的子空间的维数，以及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该向量组的一个极大线性无关组，并将其余向量由极大无关组线性表出。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24744"/>
                <a:ext cx="11305256" cy="1107996"/>
              </a:xfrm>
              <a:prstGeom prst="rect">
                <a:avLst/>
              </a:prstGeom>
              <a:blipFill>
                <a:blip r:embed="rId3"/>
                <a:stretch>
                  <a:fillRect l="-701" t="-5525" b="-8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4BF883-B741-A146-C12B-A3D024AB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C8818E5-6BD8-2D5D-0A55-1001EC4577AD}"/>
                  </a:ext>
                </a:extLst>
              </p:cNvPr>
              <p:cNvSpPr/>
              <p:nvPr/>
            </p:nvSpPr>
            <p:spPr>
              <a:xfrm>
                <a:off x="855277" y="2889308"/>
                <a:ext cx="10729191" cy="17476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的所有可能的线性组合构成的集合称为由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张成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（生成）的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的子集，记为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，即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C8818E5-6BD8-2D5D-0A55-1001EC457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7" y="2889308"/>
                <a:ext cx="10729191" cy="1747658"/>
              </a:xfrm>
              <a:prstGeom prst="rect">
                <a:avLst/>
              </a:prstGeom>
              <a:blipFill>
                <a:blip r:embed="rId4"/>
                <a:stretch>
                  <a:fillRect l="-79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E8A36B-9250-BD55-00C8-BDE046670312}"/>
              </a:ext>
            </a:extLst>
          </p:cNvPr>
          <p:cNvSpPr txBox="1"/>
          <p:nvPr/>
        </p:nvSpPr>
        <p:spPr>
          <a:xfrm>
            <a:off x="839416" y="2454318"/>
            <a:ext cx="11144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知识点：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6FCDEC-E2CF-2FB9-B598-923EC2E64B9E}"/>
              </a:ext>
            </a:extLst>
          </p:cNvPr>
          <p:cNvSpPr/>
          <p:nvPr/>
        </p:nvSpPr>
        <p:spPr>
          <a:xfrm>
            <a:off x="855277" y="4831869"/>
            <a:ext cx="8208912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生成集的极大无关组就是生成集生成的子空间的基。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C64381-2193-CA3B-BB4D-4CE80C5F688F}"/>
              </a:ext>
            </a:extLst>
          </p:cNvPr>
          <p:cNvSpPr txBox="1"/>
          <p:nvPr/>
        </p:nvSpPr>
        <p:spPr>
          <a:xfrm>
            <a:off x="855277" y="5488437"/>
            <a:ext cx="52613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子空间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FF"/>
                </a:solidFill>
              </a:rPr>
              <a:t>的维数</a:t>
            </a:r>
            <a:r>
              <a:rPr lang="en-US" altLang="zh-CN" sz="2800" b="1" dirty="0">
                <a:solidFill>
                  <a:srgbClr val="0000FF"/>
                </a:solidFill>
              </a:rPr>
              <a:t>=</a:t>
            </a:r>
            <a:r>
              <a:rPr lang="en-US" altLang="zh-CN" sz="2800" b="1" i="1" dirty="0">
                <a:solidFill>
                  <a:srgbClr val="0000FF"/>
                </a:solidFill>
              </a:rPr>
              <a:t>H</a:t>
            </a:r>
            <a:r>
              <a:rPr lang="zh-CN" altLang="en-US" sz="2800" b="1" dirty="0">
                <a:solidFill>
                  <a:srgbClr val="0000FF"/>
                </a:solidFill>
              </a:rPr>
              <a:t>的生成组的秩</a:t>
            </a:r>
          </a:p>
        </p:txBody>
      </p:sp>
    </p:spTree>
    <p:extLst>
      <p:ext uri="{BB962C8B-B14F-4D97-AF65-F5344CB8AC3E}">
        <p14:creationId xmlns:p14="http://schemas.microsoft.com/office/powerpoint/2010/main" val="28075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求向量组的极大无关组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  <a:blipFill>
                <a:blip r:embed="rId2"/>
                <a:stretch>
                  <a:fillRect l="-1140" t="-13889" r="-97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/>
              <p:nvPr/>
            </p:nvSpPr>
            <p:spPr>
              <a:xfrm>
                <a:off x="551384" y="1124744"/>
                <a:ext cx="1130525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练习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(201</m:t>
                    </m:r>
                    <m:r>
                      <a:rPr lang="en-US" altLang="zh-CN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8</m:t>
                    </m:r>
                    <m:r>
                      <a:rPr lang="zh-CN" alt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年期末考试题</m:t>
                    </m:r>
                    <m:r>
                      <a:rPr lang="en-US" altLang="zh-CN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  <m:r>
                      <a:rPr lang="en-US" altLang="zh-CN" sz="22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求向量组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(1,2,3,5)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,4,</m:t>
                        </m:r>
                        <m:r>
                          <a:rPr lang="en-US" altLang="zh-CN" sz="2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,10)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,3,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2200" dirty="0">
                    <a:solidFill>
                      <a:schemeClr val="dk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,2,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200" b="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</m:t>
                        </m:r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张成的子空间的维数，以及</m:t>
                    </m:r>
                  </m:oMath>
                </a14:m>
                <a:r>
                  <a:rPr lang="zh-CN" altLang="en-US" sz="2200" dirty="0">
                    <a:solidFill>
                      <a:schemeClr val="dk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该向量组的一个极大线性无关组，并将其余向量由极大无关组线性表出。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1BCBC89-2E52-4F4C-AD53-27D57B88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1124744"/>
                <a:ext cx="11305256" cy="1107996"/>
              </a:xfrm>
              <a:prstGeom prst="rect">
                <a:avLst/>
              </a:prstGeom>
              <a:blipFill>
                <a:blip r:embed="rId3"/>
                <a:stretch>
                  <a:fillRect l="-701" t="-5525" b="-8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4BF883-B741-A146-C12B-A3D024AB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212C21-8276-575D-9710-CF12D0ACC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636912"/>
            <a:ext cx="7323161" cy="33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/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求向量组的极大无关组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55718C7-5CB0-454D-96FE-0C8EE83B0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973" y="476672"/>
                <a:ext cx="3738524" cy="430887"/>
              </a:xfrm>
              <a:prstGeom prst="rect">
                <a:avLst/>
              </a:prstGeom>
              <a:blipFill>
                <a:blip r:embed="rId2"/>
                <a:stretch>
                  <a:fillRect l="-1140" t="-13889" r="-97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2B7E4-1670-4416-83D8-8605C76EC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5422901" y="6505576"/>
            <a:ext cx="105621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1D4EFC7-16E4-4D3C-9D95-79B247D41563}" type="slidenum">
              <a:rPr lang="zh-CN" altLang="en-US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 algn="ctr"/>
              <a:t>7</a:t>
            </a:fld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2E79B8-C2DF-F3CE-D663-6DFE6A705C0F}"/>
                  </a:ext>
                </a:extLst>
              </p:cNvPr>
              <p:cNvSpPr txBox="1"/>
              <p:nvPr/>
            </p:nvSpPr>
            <p:spPr>
              <a:xfrm>
                <a:off x="767408" y="1340768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练习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(20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20</m:t>
                      </m:r>
                      <m:r>
                        <a:rPr lang="zh-CN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年期末考试题</m:t>
                      </m:r>
                      <m:r>
                        <a:rPr lang="en-US" altLang="zh-CN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  <m:r>
                        <a:rPr lang="zh-CN" altLang="en-US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2E79B8-C2DF-F3CE-D663-6DFE6A705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340768"/>
                <a:ext cx="295232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81DC677-21A0-31D1-3BA4-EEBE021AD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988840"/>
            <a:ext cx="8064896" cy="23156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0E5DDE-760A-FB88-A81B-236D93541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4437112"/>
            <a:ext cx="5616624" cy="20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4BC54F-ECB7-4D70-8798-2B806A5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3B78042-0221-4410-BBF2-4B23E4BD1D13}"/>
                  </a:ext>
                </a:extLst>
              </p:cNvPr>
              <p:cNvSpPr/>
              <p:nvPr/>
            </p:nvSpPr>
            <p:spPr>
              <a:xfrm>
                <a:off x="4223792" y="261228"/>
                <a:ext cx="2106667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𝟒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过渡矩阵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3B78042-0221-4410-BBF2-4B23E4BD1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261228"/>
                <a:ext cx="2106667" cy="430887"/>
              </a:xfrm>
              <a:prstGeom prst="rect">
                <a:avLst/>
              </a:prstGeom>
              <a:blipFill>
                <a:blip r:embed="rId2"/>
                <a:stretch>
                  <a:fillRect l="-2023" t="-13889" r="-2890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D59040-4754-4BFC-8C1A-EA4FFDF67547}"/>
                  </a:ext>
                </a:extLst>
              </p:cNvPr>
              <p:cNvSpPr/>
              <p:nvPr/>
            </p:nvSpPr>
            <p:spPr>
              <a:xfrm>
                <a:off x="407368" y="811392"/>
                <a:ext cx="11377264" cy="5235216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过渡矩阵的定义 </a:t>
                </a:r>
                <a:r>
                  <a:rPr lang="zh-CN" altLang="en-US" sz="24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𝐼𝐼</m:t>
                    </m:r>
                    <m:r>
                      <a:rPr lang="en-US" altLang="zh-C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zh-CN" altLang="en-US" sz="24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的两组基，则基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可由基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线性表出，即</a:t>
                </a:r>
                <a:endParaRPr lang="en-US" altLang="zh-CN" sz="2400" dirty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 eaLnBrk="1" hangingPunct="1"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⋯⋯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2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   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2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×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是由基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的过渡矩阵，其中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列是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下的坐标。</a:t>
                </a:r>
                <a:endParaRPr lang="zh-CN" altLang="en-US" sz="2400" dirty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5D59040-4754-4BFC-8C1A-EA4FFDF67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811392"/>
                <a:ext cx="11377264" cy="5235216"/>
              </a:xfrm>
              <a:prstGeom prst="rect">
                <a:avLst/>
              </a:prstGeom>
              <a:blipFill>
                <a:blip r:embed="rId3"/>
                <a:stretch>
                  <a:fillRect l="-748" b="-926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6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D02DFB-90F2-C477-50A7-D84E5C9B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0224-757F-4869-8A0F-6A26D03C42C9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D222B0C-6408-C45C-4BC9-43AE37D4A178}"/>
                  </a:ext>
                </a:extLst>
              </p:cNvPr>
              <p:cNvSpPr/>
              <p:nvPr/>
            </p:nvSpPr>
            <p:spPr>
              <a:xfrm>
                <a:off x="4223792" y="261228"/>
                <a:ext cx="2106667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题型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𝟒</m:t>
                    </m:r>
                  </m:oMath>
                </a14:m>
                <a:r>
                  <a:rPr lang="zh-CN" altLang="en-US" sz="2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2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过渡矩阵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D222B0C-6408-C45C-4BC9-43AE37D4A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261228"/>
                <a:ext cx="2106667" cy="430887"/>
              </a:xfrm>
              <a:prstGeom prst="rect">
                <a:avLst/>
              </a:prstGeom>
              <a:blipFill>
                <a:blip r:embed="rId2"/>
                <a:stretch>
                  <a:fillRect l="-2023" t="-13889" r="-2890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5C58173-F32F-1168-89F3-D20BAF164F93}"/>
                  </a:ext>
                </a:extLst>
              </p:cNvPr>
              <p:cNvSpPr/>
              <p:nvPr/>
            </p:nvSpPr>
            <p:spPr>
              <a:xfrm>
                <a:off x="-28382" y="1340768"/>
                <a:ext cx="12097344" cy="2485809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𝐼𝐼</m:t>
                    </m:r>
                    <m:r>
                      <a:rPr lang="en-US" altLang="zh-C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维向量空间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p>
                        <m:r>
                          <a:rPr lang="zh-CN" alt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的两组基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𝐼𝐼</m:t>
                    </m:r>
                    <m:r>
                      <a:rPr lang="en-US" altLang="zh-C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下的坐标分别为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endParaRPr lang="en-US" altLang="zh-CN" sz="2000" dirty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(1) </a:t>
                </a:r>
                <a:r>
                  <a:rPr lang="zh-CN" altLang="en-US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过渡矩阵是可逆矩阵，且 </a:t>
                </a:r>
                <a:endParaRPr lang="en-US" altLang="zh-CN" sz="2000" dirty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zh-CN" alt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；</m:t>
                      </m:r>
                    </m:oMath>
                  </m:oMathPara>
                </a14:m>
                <a:endParaRPr lang="zh-CN" altLang="en-US" sz="2000" dirty="0">
                  <a:solidFill>
                    <a:schemeClr val="dk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chemeClr val="dk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(2)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𝐴𝑌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 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5C58173-F32F-1168-89F3-D20BAF164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382" y="1340768"/>
                <a:ext cx="12097344" cy="2485809"/>
              </a:xfrm>
              <a:prstGeom prst="rect">
                <a:avLst/>
              </a:prstGeom>
              <a:blipFill>
                <a:blip r:embed="rId3"/>
                <a:stretch>
                  <a:fillRect l="-653" b="-169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8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Pages>0</Pages>
  <Words>808</Words>
  <Characters>0</Characters>
  <Application>Microsoft Office PowerPoint</Application>
  <DocSecurity>0</DocSecurity>
  <PresentationFormat>宽屏</PresentationFormat>
  <Lines>0</Lines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华文彩云</vt:lpstr>
      <vt:lpstr>华文新魏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亦 冷</cp:lastModifiedBy>
  <cp:revision>589</cp:revision>
  <cp:lastPrinted>2023-06-03T03:46:56Z</cp:lastPrinted>
  <dcterms:created xsi:type="dcterms:W3CDTF">2006-09-30T23:27:11Z</dcterms:created>
  <dcterms:modified xsi:type="dcterms:W3CDTF">2023-06-14T09:38:02Z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