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9" r:id="rId1"/>
  </p:sldMasterIdLst>
  <p:notesMasterIdLst>
    <p:notesMasterId r:id="rId7"/>
  </p:notesMasterIdLst>
  <p:handoutMasterIdLst>
    <p:handoutMasterId r:id="rId8"/>
  </p:handoutMasterIdLst>
  <p:sldIdLst>
    <p:sldId id="256" r:id="rId2"/>
    <p:sldId id="1238" r:id="rId3"/>
    <p:sldId id="1239" r:id="rId4"/>
    <p:sldId id="1240" r:id="rId5"/>
    <p:sldId id="1263" r:id="rId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CCFF66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3448" autoAdjust="0"/>
  </p:normalViewPr>
  <p:slideViewPr>
    <p:cSldViewPr>
      <p:cViewPr varScale="1">
        <p:scale>
          <a:sx n="106" d="100"/>
          <a:sy n="106" d="100"/>
        </p:scale>
        <p:origin x="8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B2D3A6-F494-4E5E-85A0-E6A70B3E7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A5B86-601A-43B6-8B69-62197D134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  <a:pPr>
                <a:defRPr/>
              </a:pPr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7E5BA-C577-4F35-B88A-204EB5D23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1B60D-2AE3-4B80-8625-0B3BD495F4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836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6B65F9-8EB1-4E24-9AFF-E66F85853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07EDC3D-BB1E-4F35-A738-1B549011C7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B2F2C7A-E838-47E9-9AF3-E4263732C41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B803849-DF2C-41AE-8DE2-EC8C0926A15D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C2A1AE-A2B7-4865-87CF-5D83E074AA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57AAAF3-3444-480E-AD0D-0D70C0851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6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67E777-C2C1-4A3F-8F98-F557354AA2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97" y="6212"/>
            <a:ext cx="7453313" cy="6858001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7A114E-6103-41FB-869C-3E69ADC714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066800"/>
            <a:ext cx="3822700" cy="2578100"/>
            <a:chOff x="0" y="0"/>
            <a:chExt cx="1806" cy="1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E3DA4B-0FC5-4B1A-851F-64A35495A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585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0CDFA-EA51-4BE4-95B3-76A7690A3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393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9D848-EBC5-438D-ABA3-4CA114333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0"/>
              <a:ext cx="369" cy="4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874ABC-2202-40E8-83FC-4393CA736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585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EC2F4D-85B5-4064-AE45-BA753890BF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393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832F6D-4F60-4B60-9B1A-453548A79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792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46B039-8DF3-4835-BB18-DFA988A6D4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792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079AB-4CB4-49F3-8646-FD09920B76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792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AA5624-4A4E-4DCE-8B2B-5C326608E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186"/>
              <a:ext cx="363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038EE7-FC0E-43F0-95D4-89BD95524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186"/>
              <a:ext cx="368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2" descr="j0299125">
            <a:extLst>
              <a:ext uri="{FF2B5EF4-FFF2-40B4-BE49-F238E27FC236}">
                <a16:creationId xmlns:a16="http://schemas.microsoft.com/office/drawing/2014/main" id="{194C1DEF-8D5F-4928-BFAF-7A2700B00F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292600"/>
            <a:ext cx="14668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23">
            <a:extLst>
              <a:ext uri="{FF2B5EF4-FFF2-40B4-BE49-F238E27FC236}">
                <a16:creationId xmlns:a16="http://schemas.microsoft.com/office/drawing/2014/main" id="{75294B6F-B574-4D52-8C69-96A605FB56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68500" y="5734050"/>
            <a:ext cx="102235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22">
            <a:extLst>
              <a:ext uri="{FF2B5EF4-FFF2-40B4-BE49-F238E27FC236}">
                <a16:creationId xmlns:a16="http://schemas.microsoft.com/office/drawing/2014/main" id="{23AE3F14-B390-43A6-82F3-83083D2B9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41" y="55564"/>
            <a:ext cx="3719736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AF1A4D2-47E7-480D-A6E2-2CC5311C37C2}"/>
              </a:ext>
            </a:extLst>
          </p:cNvPr>
          <p:cNvSpPr txBox="1"/>
          <p:nvPr userDrawn="1"/>
        </p:nvSpPr>
        <p:spPr>
          <a:xfrm>
            <a:off x="-12700" y="15875"/>
            <a:ext cx="3263900" cy="107791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线性代数</a:t>
            </a:r>
            <a:endParaRPr lang="en-US" altLang="zh-CN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defRPr/>
            </a:pPr>
            <a:r>
              <a:rPr lang="en-US" altLang="zh-CN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Linear Algebra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35A238-D91F-409E-AC0D-99DDD85FFAC9}"/>
              </a:ext>
            </a:extLst>
          </p:cNvPr>
          <p:cNvCxnSpPr/>
          <p:nvPr userDrawn="1"/>
        </p:nvCxnSpPr>
        <p:spPr>
          <a:xfrm flipV="1">
            <a:off x="-23813" y="1571625"/>
            <a:ext cx="38465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7EFF59-E5FD-43B6-ACC5-C97CDFEE48C3}"/>
              </a:ext>
            </a:extLst>
          </p:cNvPr>
          <p:cNvCxnSpPr/>
          <p:nvPr userDrawn="1"/>
        </p:nvCxnSpPr>
        <p:spPr>
          <a:xfrm>
            <a:off x="3055938" y="0"/>
            <a:ext cx="0" cy="2593975"/>
          </a:xfrm>
          <a:prstGeom prst="line">
            <a:avLst/>
          </a:prstGeom>
          <a:ln w="31750" cmpd="sng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2CA700A-CE26-4152-BB2C-4484309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975E-40C3-4E96-9F5A-093ED23DC27A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3ABDDAD-00F0-4710-A213-174E74E2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6280" y="6538912"/>
            <a:ext cx="2902992" cy="365125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xuexue_zhou@scu.edu.cn</a:t>
            </a:r>
            <a:endParaRPr lang="zh-CN" altLang="zh-CN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AA6E29B-6E97-4D3E-8F92-42D2D04C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21030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FF3EF-4D5A-4E5B-B493-27553CC64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79C0E4-2D94-4C06-9DAB-89E828E50E2E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053EDB-7387-470F-A1DD-A0838109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E9CA7-BEE1-4F82-8B41-99CA2A258601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D889BE-3FBA-47A3-AD02-386E2D38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9D3834-4A63-4409-A9B0-7DC4D79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0334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A1EB9-FE68-4623-8163-0F3D768276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1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8FD935-D818-4C9E-A74C-00C7755FCE6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37C941-FC28-4890-A8EB-42BA7A24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871D9-E6CF-46B6-B439-1A1A29FF1BE5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7D0EDF-4C6B-42A9-A1D9-110B4665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33902E-A1AC-4AA3-AB0D-6657A45D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618218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2B990-E041-4C6E-B010-59019FDF04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45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B47586-F97A-447B-9009-544D223357FD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78870A8-DC13-40DA-B59B-E860024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666-FE67-4063-894C-1B813BA29B30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90A0812-E5F7-4117-B4DE-3048C463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824816B-58DD-4DD4-BF6D-054CAB8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130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B5D0E-7466-4230-B626-28480C32BDE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55D320-26A8-4E6C-BE16-27F40716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8A6A-F109-47FE-866F-30C1B4EA4950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2B2CC-9EA7-40CB-A0CE-ACB489DD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D36387-F93B-4AA4-AC3A-460C4A8F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802C-FFFD-4DB0-ADB2-B5DDC932C0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3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8CD437-EB4E-4F14-A704-09FB28F6801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50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A80345-0AE3-49E8-A0C8-79D9DD9B2E1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827A840-A9BF-43B1-8566-ABB9CA0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6614-D7C7-4DCA-96FA-CEDD18DD2176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FAB39F-1D56-4EE8-8A45-0459D920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ECF2A0C-52BA-4B1F-AFEC-C9D02073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3ED5-1B69-4519-A024-99DE7344B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74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89BD6F-9B82-4005-A4F3-4AEBE077DAC7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3A4FB45-B444-4F02-87B5-A377E4F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C8901-2792-459A-B310-5FA6D7954994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AE79A4-51C0-4863-AD34-0E5A5987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EB02FDA-0F84-4251-9364-C152205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9355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ACBB-3C72-4B96-A57A-FD4E7562F63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69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37E006-82D8-4D73-AAAD-0DB6B46A556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137485D-8704-41AC-9BA6-35F891B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A637-BB24-458A-89CC-F5EE00C42566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504F07-F85E-4E29-A4D7-B441378E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BA55CA-D09D-481F-9FA7-8EE3B707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8401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5303-7340-4E55-AABF-5EA3A21CDF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918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7FB035-1D98-467D-ABDC-1189712E4AD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9EE6864-E74C-49AA-9CD1-C2AFCEDD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7075-53AB-4091-9AC3-08A659868648}" type="datetime1">
              <a:rPr lang="en-US" altLang="zh-CN" smtClean="0"/>
              <a:t>6/14/2023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4BBAB73-684A-415E-92B0-A81D7BAE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7D23D7-4A8C-4A09-85AE-0C13A28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E0224-757F-4869-8A0F-6A26D03C42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90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27DD10-E0C5-4592-8FF7-EB93B6FEA416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1FAD65E-AD53-4731-86ED-6FD8B13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ED098-0A52-4200-ADE9-9B064CA9D0AE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F3D1B92-89D6-4AAE-8420-779263C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B3CD94A-B469-4542-9A4D-EEA3D529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6AB84-BFF8-4EC2-A4F1-6097EB693F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51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E743E1-EDEB-491B-8D5A-7B09484E7E5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A70B739-F21C-471F-A4FD-442A3E22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F225-26A9-4845-AAB6-09748A604F01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161CD4B-98E6-44E3-8E46-15A51827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FD04EE-BEEB-4752-B4BC-DCB174ED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831F3-4D4F-47E3-BFA9-4C1DAD78D9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94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F943047-433C-43A1-88EA-2705D78127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7055B7-86A1-47C4-B822-DEFAC4D76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43EF-52E8-499D-BEDB-3EEE2BCE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5BA85-6E31-4E20-8C61-F5D4D404732B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4A8B-BF25-4405-A769-528467B2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7EAA-EE19-4E1F-8F85-002B6CCEC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BB7F0B-DD7E-4A1C-B3D0-C0801585AD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31" name="图片 7">
            <a:extLst>
              <a:ext uri="{FF2B5EF4-FFF2-40B4-BE49-F238E27FC236}">
                <a16:creationId xmlns:a16="http://schemas.microsoft.com/office/drawing/2014/main" id="{A097773C-64A0-4ACC-AA10-A10C1979DFC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00" y="0"/>
            <a:ext cx="6954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15F72F-EE46-4228-937A-0198A7AE9302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image" Target="../media/image24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C8BE3CF9-0BED-405B-A25A-D405AAB4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CE5519D-27F9-42AB-9ECD-B60F60FA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84" y="2348880"/>
            <a:ext cx="41044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重点题型讲解</a:t>
            </a:r>
          </a:p>
        </p:txBody>
      </p:sp>
      <p:sp>
        <p:nvSpPr>
          <p:cNvPr id="17413" name="文本框 1">
            <a:extLst>
              <a:ext uri="{FF2B5EF4-FFF2-40B4-BE49-F238E27FC236}">
                <a16:creationId xmlns:a16="http://schemas.microsoft.com/office/drawing/2014/main" id="{A9C7D3B9-3C1C-48C5-88F7-D3DC1711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232" y="6525344"/>
            <a:ext cx="290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xuexue_zhou@scu.edu.cn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44D3A9-94C7-4E44-A861-8B684CB864FD}"/>
                  </a:ext>
                </a:extLst>
              </p:cNvPr>
              <p:cNvSpPr/>
              <p:nvPr/>
            </p:nvSpPr>
            <p:spPr>
              <a:xfrm>
                <a:off x="479377" y="1052736"/>
                <a:ext cx="11305256" cy="985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例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满足方程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，求矩阵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44D3A9-94C7-4E44-A861-8B684CB86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7" y="1052736"/>
                <a:ext cx="11305256" cy="985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77344" y="476672"/>
                <a:ext cx="2731838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𝟓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求解矩阵方程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44" y="476672"/>
                <a:ext cx="2731838" cy="430887"/>
              </a:xfrm>
              <a:prstGeom prst="rect">
                <a:avLst/>
              </a:prstGeom>
              <a:blipFill>
                <a:blip r:embed="rId4"/>
                <a:stretch>
                  <a:fillRect l="-1559" t="-13889" r="-222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76F0C8B-B60C-41FE-BBD4-A4731BC93765}"/>
              </a:ext>
            </a:extLst>
          </p:cNvPr>
          <p:cNvSpPr/>
          <p:nvPr/>
        </p:nvSpPr>
        <p:spPr>
          <a:xfrm>
            <a:off x="509261" y="1916832"/>
            <a:ext cx="3778561" cy="49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知识点一：矩阵方程的解</a:t>
            </a:r>
            <a:endParaRPr lang="zh-CN" altLang="en-US" sz="2400" b="1" dirty="0">
              <a:solidFill>
                <a:srgbClr val="C00000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314399E-FBFC-4595-97F3-CEE185860372}"/>
              </a:ext>
            </a:extLst>
          </p:cNvPr>
          <p:cNvGrpSpPr/>
          <p:nvPr/>
        </p:nvGrpSpPr>
        <p:grpSpPr>
          <a:xfrm>
            <a:off x="623392" y="2636912"/>
            <a:ext cx="4296544" cy="2520280"/>
            <a:chOff x="1295400" y="990600"/>
            <a:chExt cx="6781800" cy="4667250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E88F3E6A-6B1D-46FF-BE16-9E8ADDFC5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1206501"/>
              <a:ext cx="2240230" cy="718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矩阵方程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1CE572C3-78ED-4C73-AB2E-C75A81405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788" y="1219200"/>
              <a:ext cx="775228" cy="718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</a:p>
          </p:txBody>
        </p:sp>
        <p:graphicFrame>
          <p:nvGraphicFramePr>
            <p:cNvPr id="13" name="Object 4">
              <a:extLst>
                <a:ext uri="{FF2B5EF4-FFF2-40B4-BE49-F238E27FC236}">
                  <a16:creationId xmlns:a16="http://schemas.microsoft.com/office/drawing/2014/main" id="{C72147D5-E3B9-4A66-A127-A9F586FF94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3750" y="2259013"/>
            <a:ext cx="2525713" cy="642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98600" imgH="381000" progId="Equation.DSMT4">
                    <p:embed/>
                  </p:oleObj>
                </mc:Choice>
                <mc:Fallback>
                  <p:oleObj name="Equation" r:id="rId5" imgW="1498600" imgH="381000" progId="Equation.DSMT4">
                    <p:embed/>
                    <p:pic>
                      <p:nvPicPr>
                        <p:cNvPr id="13" name="Object 4">
                          <a:extLst>
                            <a:ext uri="{FF2B5EF4-FFF2-40B4-BE49-F238E27FC236}">
                              <a16:creationId xmlns:a16="http://schemas.microsoft.com/office/drawing/2014/main" id="{C72147D5-E3B9-4A66-A127-A9F586FF94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750" y="2259013"/>
                          <a:ext cx="2525713" cy="642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">
              <a:extLst>
                <a:ext uri="{FF2B5EF4-FFF2-40B4-BE49-F238E27FC236}">
                  <a16:creationId xmlns:a16="http://schemas.microsoft.com/office/drawing/2014/main" id="{00086ECA-ED01-4D16-A27B-1D3B3089ED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3750" y="3429001"/>
            <a:ext cx="2284412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448429" imgH="419282" progId="Equation.DSMT4">
                    <p:embed/>
                  </p:oleObj>
                </mc:Choice>
                <mc:Fallback>
                  <p:oleObj r:id="rId7" imgW="1448429" imgH="419282" progId="Equation.DSMT4">
                    <p:embed/>
                    <p:pic>
                      <p:nvPicPr>
                        <p:cNvPr id="14" name="Object 5">
                          <a:extLst>
                            <a:ext uri="{FF2B5EF4-FFF2-40B4-BE49-F238E27FC236}">
                              <a16:creationId xmlns:a16="http://schemas.microsoft.com/office/drawing/2014/main" id="{00086ECA-ED01-4D16-A27B-1D3B3089ED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750" y="3429001"/>
                          <a:ext cx="2284412" cy="661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>
              <a:extLst>
                <a:ext uri="{FF2B5EF4-FFF2-40B4-BE49-F238E27FC236}">
                  <a16:creationId xmlns:a16="http://schemas.microsoft.com/office/drawing/2014/main" id="{2459C23A-AD82-4DBA-97F4-35F0AA494B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3750" y="4654450"/>
            <a:ext cx="3454400" cy="70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943100" imgH="393700" progId="Equation.DSMT4">
                    <p:embed/>
                  </p:oleObj>
                </mc:Choice>
                <mc:Fallback>
                  <p:oleObj r:id="rId9" imgW="1943100" imgH="393700" progId="Equation.DSMT4">
                    <p:embed/>
                    <p:pic>
                      <p:nvPicPr>
                        <p:cNvPr id="15" name="Object 6">
                          <a:extLst>
                            <a:ext uri="{FF2B5EF4-FFF2-40B4-BE49-F238E27FC236}">
                              <a16:creationId xmlns:a16="http://schemas.microsoft.com/office/drawing/2014/main" id="{2459C23A-AD82-4DBA-97F4-35F0AA494B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750" y="4654450"/>
                          <a:ext cx="3454400" cy="700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80F4A2D5-7BE6-45FD-803F-3CAEF0FF2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990600"/>
              <a:ext cx="0" cy="464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73A643B3-510C-440B-9CA1-E0FFF93DC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9906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6D9ACA20-83ED-4652-A64F-46A691893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990600"/>
              <a:ext cx="0" cy="464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781FD890-74DA-4D89-AAB9-032728D9D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56388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0E743757-F55E-47AD-9A0A-5EC456C87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19812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FA17018C-4998-4A05-B73A-C7C281A93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32004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C481A1FB-1A3F-42FB-92F5-CA6526977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44196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A96717AE-BB58-4BF5-9B84-08E4F2AD0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990600"/>
              <a:ext cx="0" cy="4648200"/>
            </a:xfrm>
            <a:prstGeom prst="line">
              <a:avLst/>
            </a:prstGeom>
            <a:noFill/>
            <a:ln w="76200" cmpd="tri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36FC074-8904-4230-AB12-0B43695C9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1009650"/>
              <a:ext cx="0" cy="4648200"/>
            </a:xfrm>
            <a:prstGeom prst="line">
              <a:avLst/>
            </a:prstGeom>
            <a:noFill/>
            <a:ln w="76200" cmpd="tri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" name="Object 18">
              <a:extLst>
                <a:ext uri="{FF2B5EF4-FFF2-40B4-BE49-F238E27FC236}">
                  <a16:creationId xmlns:a16="http://schemas.microsoft.com/office/drawing/2014/main" id="{DBD41B1C-E93B-473E-B08D-69A970BA1F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510" y="2286001"/>
            <a:ext cx="2514601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218671" imgH="304668" progId="Equation.3">
                    <p:embed/>
                  </p:oleObj>
                </mc:Choice>
                <mc:Fallback>
                  <p:oleObj r:id="rId11" imgW="1218671" imgH="304668" progId="Equation.3">
                    <p:embed/>
                    <p:pic>
                      <p:nvPicPr>
                        <p:cNvPr id="25" name="Object 18">
                          <a:extLst>
                            <a:ext uri="{FF2B5EF4-FFF2-40B4-BE49-F238E27FC236}">
                              <a16:creationId xmlns:a16="http://schemas.microsoft.com/office/drawing/2014/main" id="{DBD41B1C-E93B-473E-B08D-69A970BA1F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510" y="2286001"/>
                          <a:ext cx="2514601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9">
              <a:extLst>
                <a:ext uri="{FF2B5EF4-FFF2-40B4-BE49-F238E27FC236}">
                  <a16:creationId xmlns:a16="http://schemas.microsoft.com/office/drawing/2014/main" id="{123377C5-28AD-44CC-A5ED-8E9D29696F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0200" y="3498850"/>
            <a:ext cx="2438400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155199" imgH="304668" progId="Equation.3">
                    <p:embed/>
                  </p:oleObj>
                </mc:Choice>
                <mc:Fallback>
                  <p:oleObj r:id="rId13" imgW="1155199" imgH="304668" progId="Equation.3">
                    <p:embed/>
                    <p:pic>
                      <p:nvPicPr>
                        <p:cNvPr id="26" name="Object 19">
                          <a:extLst>
                            <a:ext uri="{FF2B5EF4-FFF2-40B4-BE49-F238E27FC236}">
                              <a16:creationId xmlns:a16="http://schemas.microsoft.com/office/drawing/2014/main" id="{123377C5-28AD-44CC-A5ED-8E9D29696F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3498850"/>
                          <a:ext cx="2438400" cy="642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0">
              <a:extLst>
                <a:ext uri="{FF2B5EF4-FFF2-40B4-BE49-F238E27FC236}">
                  <a16:creationId xmlns:a16="http://schemas.microsoft.com/office/drawing/2014/main" id="{C1039F7F-B3A6-4F00-9AF8-D2ECCFFC63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000" y="4800600"/>
            <a:ext cx="25146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409088" imgH="317362" progId="Equation.DSMT4">
                    <p:embed/>
                  </p:oleObj>
                </mc:Choice>
                <mc:Fallback>
                  <p:oleObj r:id="rId15" imgW="1409088" imgH="317362" progId="Equation.DSMT4">
                    <p:embed/>
                    <p:pic>
                      <p:nvPicPr>
                        <p:cNvPr id="27" name="Object 20">
                          <a:extLst>
                            <a:ext uri="{FF2B5EF4-FFF2-40B4-BE49-F238E27FC236}">
                              <a16:creationId xmlns:a16="http://schemas.microsoft.com/office/drawing/2014/main" id="{C1039F7F-B3A6-4F00-9AF8-D2ECCFFC63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800600"/>
                          <a:ext cx="2514600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FECCCEA-9E38-4817-B0D4-370E6906739B}"/>
              </a:ext>
            </a:extLst>
          </p:cNvPr>
          <p:cNvSpPr/>
          <p:nvPr/>
        </p:nvSpPr>
        <p:spPr>
          <a:xfrm>
            <a:off x="5917839" y="2348880"/>
            <a:ext cx="5866790" cy="49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知识点二：逆矩阵的求法</a:t>
            </a:r>
            <a:r>
              <a:rPr lang="en-US" altLang="zh-CN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初等变换法</a:t>
            </a:r>
            <a:endParaRPr lang="zh-CN" altLang="en-US" sz="2400" b="1" dirty="0">
              <a:solidFill>
                <a:srgbClr val="C00000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03934900-BBD0-4584-B05E-A08E576C8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928" y="3019222"/>
          <a:ext cx="5657672" cy="71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27500" imgH="596900" progId="Equation.DSMT4">
                  <p:embed/>
                </p:oleObj>
              </mc:Choice>
              <mc:Fallback>
                <p:oleObj name="Equation" r:id="rId17" imgW="4127500" imgH="596900" progId="Equation.DSMT4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03934900-BBD0-4584-B05E-A08E576C8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928" y="3019222"/>
                        <a:ext cx="5657672" cy="71520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>
            <a:extLst>
              <a:ext uri="{FF2B5EF4-FFF2-40B4-BE49-F238E27FC236}">
                <a16:creationId xmlns:a16="http://schemas.microsoft.com/office/drawing/2014/main" id="{A1F1741C-BF8C-4E0B-8602-BBA004940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968" y="3789040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625600" imgH="381000" progId="Equation.DSMT4">
                  <p:embed/>
                </p:oleObj>
              </mc:Choice>
              <mc:Fallback>
                <p:oleObj r:id="rId19" imgW="1625600" imgH="381000" progId="Equation.DSMT4">
                  <p:embed/>
                  <p:pic>
                    <p:nvPicPr>
                      <p:cNvPr id="30" name="Object 9">
                        <a:extLst>
                          <a:ext uri="{FF2B5EF4-FFF2-40B4-BE49-F238E27FC236}">
                            <a16:creationId xmlns:a16="http://schemas.microsoft.com/office/drawing/2014/main" id="{A1F1741C-BF8C-4E0B-8602-BBA004940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3789040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>
            <a:extLst>
              <a:ext uri="{FF2B5EF4-FFF2-40B4-BE49-F238E27FC236}">
                <a16:creationId xmlns:a16="http://schemas.microsoft.com/office/drawing/2014/main" id="{865C952C-65BC-49A3-8F1A-AC5BC76AA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075" y="4318029"/>
          <a:ext cx="5597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343400" imgH="596880" progId="Equation.DSMT4">
                  <p:embed/>
                </p:oleObj>
              </mc:Choice>
              <mc:Fallback>
                <p:oleObj name="Equation" r:id="rId21" imgW="4343400" imgH="596880" progId="Equation.DSMT4">
                  <p:embed/>
                  <p:pic>
                    <p:nvPicPr>
                      <p:cNvPr id="31" name="Object 4">
                        <a:extLst>
                          <a:ext uri="{FF2B5EF4-FFF2-40B4-BE49-F238E27FC236}">
                            <a16:creationId xmlns:a16="http://schemas.microsoft.com/office/drawing/2014/main" id="{865C952C-65BC-49A3-8F1A-AC5BC76AA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075" y="4318029"/>
                        <a:ext cx="5597525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47526122-16F1-43F9-A297-7479865F7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392" y="5318352"/>
          <a:ext cx="46434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454200" imgH="1002960" progId="Equation.DSMT4">
                  <p:embed/>
                </p:oleObj>
              </mc:Choice>
              <mc:Fallback>
                <p:oleObj name="Equation" r:id="rId23" imgW="3454200" imgH="1002960" progId="Equation.DSMT4">
                  <p:embed/>
                  <p:pic>
                    <p:nvPicPr>
                      <p:cNvPr id="34" name="Object 4">
                        <a:extLst>
                          <a:ext uri="{FF2B5EF4-FFF2-40B4-BE49-F238E27FC236}">
                            <a16:creationId xmlns:a16="http://schemas.microsoft.com/office/drawing/2014/main" id="{47526122-16F1-43F9-A297-7479865F7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5318352"/>
                        <a:ext cx="4643438" cy="11795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>
            <a:extLst>
              <a:ext uri="{FF2B5EF4-FFF2-40B4-BE49-F238E27FC236}">
                <a16:creationId xmlns:a16="http://schemas.microsoft.com/office/drawing/2014/main" id="{F43A0B6B-DA3B-4227-9730-C5A0CC72C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252" y="5248871"/>
          <a:ext cx="47799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657600" imgH="1002960" progId="Equation.DSMT4">
                  <p:embed/>
                </p:oleObj>
              </mc:Choice>
              <mc:Fallback>
                <p:oleObj name="Equation" r:id="rId25" imgW="3657600" imgH="1002960" progId="Equation.DSMT4">
                  <p:embed/>
                  <p:pic>
                    <p:nvPicPr>
                      <p:cNvPr id="35" name="Object 4">
                        <a:extLst>
                          <a:ext uri="{FF2B5EF4-FFF2-40B4-BE49-F238E27FC236}">
                            <a16:creationId xmlns:a16="http://schemas.microsoft.com/office/drawing/2014/main" id="{F43A0B6B-DA3B-4227-9730-C5A0CC72C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252" y="5248871"/>
                        <a:ext cx="4779963" cy="11779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灯片编号占位符 5">
            <a:extLst>
              <a:ext uri="{FF2B5EF4-FFF2-40B4-BE49-F238E27FC236}">
                <a16:creationId xmlns:a16="http://schemas.microsoft.com/office/drawing/2014/main" id="{AB3ED0A4-CA16-4E07-B597-AF3CE1524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2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4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44D3A9-94C7-4E44-A861-8B684CB864FD}"/>
                  </a:ext>
                </a:extLst>
              </p:cNvPr>
              <p:cNvSpPr/>
              <p:nvPr/>
            </p:nvSpPr>
            <p:spPr>
              <a:xfrm>
                <a:off x="479377" y="1052736"/>
                <a:ext cx="11305256" cy="985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例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满足方程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，求矩阵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44D3A9-94C7-4E44-A861-8B684CB86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7" y="1052736"/>
                <a:ext cx="11305256" cy="985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77344" y="476672"/>
                <a:ext cx="2731838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𝟓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求解矩阵方程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44" y="476672"/>
                <a:ext cx="2731838" cy="430887"/>
              </a:xfrm>
              <a:prstGeom prst="rect">
                <a:avLst/>
              </a:prstGeom>
              <a:blipFill>
                <a:blip r:embed="rId3"/>
                <a:stretch>
                  <a:fillRect l="-1559" t="-13889" r="-222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568E242-F09B-448E-950A-B9F68112B1DB}"/>
                  </a:ext>
                </a:extLst>
              </p:cNvPr>
              <p:cNvSpPr/>
              <p:nvPr/>
            </p:nvSpPr>
            <p:spPr>
              <a:xfrm>
                <a:off x="479376" y="1988840"/>
                <a:ext cx="11017224" cy="3999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令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则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zh-CN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初</m:t>
                        </m:r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等行变换</m:t>
                        </m:r>
                      </m:e>
                    </m:groupCh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zh-CN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从而有：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=</a:t>
                </a: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:endParaRPr lang="zh-CN" altLang="en-US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568E242-F09B-448E-950A-B9F68112B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988840"/>
                <a:ext cx="11017224" cy="3999043"/>
              </a:xfrm>
              <a:prstGeom prst="rect">
                <a:avLst/>
              </a:prstGeom>
              <a:blipFill>
                <a:blip r:embed="rId4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01BAF-F528-420F-90DA-E4D51F0B3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3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0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44D3A9-94C7-4E44-A861-8B684CB864FD}"/>
                  </a:ext>
                </a:extLst>
              </p:cNvPr>
              <p:cNvSpPr/>
              <p:nvPr/>
            </p:nvSpPr>
            <p:spPr>
              <a:xfrm>
                <a:off x="767045" y="3573016"/>
                <a:ext cx="10657184" cy="1326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练习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7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已知矩阵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满足方程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+3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𝐴𝑋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+6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其中</m:t>
                    </m:r>
                  </m:oMath>
                </a14:m>
                <a:endParaRPr lang="en-US" altLang="zh-CN" sz="2200" i="1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en-US" altLang="zh-CN" sz="2200" b="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为三阶单位矩阵，求矩阵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44D3A9-94C7-4E44-A861-8B684CB86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45" y="3573016"/>
                <a:ext cx="10657184" cy="1326132"/>
              </a:xfrm>
              <a:prstGeom prst="rect">
                <a:avLst/>
              </a:prstGeom>
              <a:blipFill>
                <a:blip r:embed="rId2"/>
                <a:stretch>
                  <a:fillRect l="-400" t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77344" y="476672"/>
                <a:ext cx="261001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𝟓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求解矩阵方程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44" y="476672"/>
                <a:ext cx="2610010" cy="430887"/>
              </a:xfrm>
              <a:prstGeom prst="rect">
                <a:avLst/>
              </a:prstGeom>
              <a:blipFill>
                <a:blip r:embed="rId3"/>
                <a:stretch>
                  <a:fillRect l="-1632" t="-13889" r="-186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BCCD670-6CD0-4027-BBAB-2B9F78069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4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8323CC-C361-7341-3C6C-448E63B19624}"/>
                  </a:ext>
                </a:extLst>
              </p:cNvPr>
              <p:cNvSpPr/>
              <p:nvPr/>
            </p:nvSpPr>
            <p:spPr>
              <a:xfrm>
                <a:off x="767408" y="1196752"/>
                <a:ext cx="10657184" cy="987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练习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8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en-US" altLang="zh-CN" sz="2200" b="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矩阵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满足</m:t>
                    </m:r>
                    <m:r>
                      <a:rPr lang="zh-CN" altLang="en-US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方程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𝐴𝐵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求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B</a:t>
                </a:r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8323CC-C361-7341-3C6C-448E63B19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96752"/>
                <a:ext cx="10657184" cy="987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9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44D3A9-94C7-4E44-A861-8B684CB864FD}"/>
                  </a:ext>
                </a:extLst>
              </p:cNvPr>
              <p:cNvSpPr/>
              <p:nvPr/>
            </p:nvSpPr>
            <p:spPr>
              <a:xfrm>
                <a:off x="767408" y="1196752"/>
                <a:ext cx="106571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练习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21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en-US" altLang="zh-CN" sz="2200" b="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:endParaRPr lang="zh-CN" altLang="en-US" sz="22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44D3A9-94C7-4E44-A861-8B684CB86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96752"/>
                <a:ext cx="10657184" cy="430887"/>
              </a:xfrm>
              <a:prstGeom prst="rect">
                <a:avLst/>
              </a:prstGeom>
              <a:blipFill>
                <a:blip r:embed="rId2"/>
                <a:stretch>
                  <a:fillRect l="-400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77344" y="476672"/>
                <a:ext cx="2610010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𝟓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求解矩阵方程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344" y="476672"/>
                <a:ext cx="2610010" cy="430887"/>
              </a:xfrm>
              <a:prstGeom prst="rect">
                <a:avLst/>
              </a:prstGeom>
              <a:blipFill>
                <a:blip r:embed="rId3"/>
                <a:stretch>
                  <a:fillRect l="-1632" t="-13889" r="-186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51EA9-568D-F981-2386-3D46D3A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DC71B0-ABBC-0A7E-1271-C485B0D4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71" y="4375601"/>
            <a:ext cx="8834601" cy="7209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D12F97-F922-DA8D-5362-8990CB6EA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58" y="5125932"/>
            <a:ext cx="8690895" cy="823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A01DE4-DE5D-D09B-4122-EB93F3A831BC}"/>
                  </a:ext>
                </a:extLst>
              </p:cNvPr>
              <p:cNvSpPr/>
              <p:nvPr/>
            </p:nvSpPr>
            <p:spPr>
              <a:xfrm>
                <a:off x="888145" y="3626431"/>
                <a:ext cx="106571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练习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</m:t>
                    </m:r>
                    <m:r>
                      <a:rPr lang="en-US" altLang="zh-C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22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en-US" altLang="zh-CN" sz="2200" b="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:endParaRPr lang="zh-CN" altLang="en-US" sz="22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A01DE4-DE5D-D09B-4122-EB93F3A83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5" y="3626431"/>
                <a:ext cx="10657184" cy="430887"/>
              </a:xfrm>
              <a:prstGeom prst="rect">
                <a:avLst/>
              </a:prstGeom>
              <a:blipFill>
                <a:blip r:embed="rId7"/>
                <a:stretch>
                  <a:fillRect l="-400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B68B6E4-F241-B7F8-CC4A-413FEDED9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639811"/>
            <a:ext cx="9073008" cy="18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Pages>0</Pages>
  <Words>213</Words>
  <Characters>0</Characters>
  <Application>Microsoft Office PowerPoint</Application>
  <DocSecurity>0</DocSecurity>
  <PresentationFormat>宽屏</PresentationFormat>
  <Lines>0</Lines>
  <Paragraphs>25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黑体</vt:lpstr>
      <vt:lpstr>华文彩云</vt:lpstr>
      <vt:lpstr>华文新魏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亦 冷</cp:lastModifiedBy>
  <cp:revision>587</cp:revision>
  <cp:lastPrinted>2023-06-03T03:46:56Z</cp:lastPrinted>
  <dcterms:created xsi:type="dcterms:W3CDTF">2006-09-30T23:27:11Z</dcterms:created>
  <dcterms:modified xsi:type="dcterms:W3CDTF">2023-06-14T09:41:39Z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