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89" r:id="rId3"/>
  </p:sldIdLst>
  <p:sldSz cx="17967325" cy="35999738"/>
  <p:notesSz cx="6858000" cy="9144000"/>
  <p:defaultTextStyle>
    <a:defPPr>
      <a:defRPr lang="en-US"/>
    </a:defPPr>
    <a:lvl1pPr marL="0" algn="l" defTabSz="3174280" rtl="0" eaLnBrk="1" latinLnBrk="0" hangingPunct="1">
      <a:defRPr sz="6300" kern="1200">
        <a:solidFill>
          <a:schemeClr val="tx1"/>
        </a:solidFill>
        <a:latin typeface="+mn-lt"/>
        <a:ea typeface="+mn-ea"/>
        <a:cs typeface="+mn-cs"/>
      </a:defRPr>
    </a:lvl1pPr>
    <a:lvl2pPr marL="1587141" algn="l" defTabSz="3174280" rtl="0" eaLnBrk="1" latinLnBrk="0" hangingPunct="1">
      <a:defRPr sz="6300" kern="1200">
        <a:solidFill>
          <a:schemeClr val="tx1"/>
        </a:solidFill>
        <a:latin typeface="+mn-lt"/>
        <a:ea typeface="+mn-ea"/>
        <a:cs typeface="+mn-cs"/>
      </a:defRPr>
    </a:lvl2pPr>
    <a:lvl3pPr marL="3174280" algn="l" defTabSz="3174280" rtl="0" eaLnBrk="1" latinLnBrk="0" hangingPunct="1">
      <a:defRPr sz="6300" kern="1200">
        <a:solidFill>
          <a:schemeClr val="tx1"/>
        </a:solidFill>
        <a:latin typeface="+mn-lt"/>
        <a:ea typeface="+mn-ea"/>
        <a:cs typeface="+mn-cs"/>
      </a:defRPr>
    </a:lvl3pPr>
    <a:lvl4pPr marL="4761419" algn="l" defTabSz="3174280" rtl="0" eaLnBrk="1" latinLnBrk="0" hangingPunct="1">
      <a:defRPr sz="6300" kern="1200">
        <a:solidFill>
          <a:schemeClr val="tx1"/>
        </a:solidFill>
        <a:latin typeface="+mn-lt"/>
        <a:ea typeface="+mn-ea"/>
        <a:cs typeface="+mn-cs"/>
      </a:defRPr>
    </a:lvl4pPr>
    <a:lvl5pPr marL="6348559" algn="l" defTabSz="3174280" rtl="0" eaLnBrk="1" latinLnBrk="0" hangingPunct="1">
      <a:defRPr sz="6300" kern="1200">
        <a:solidFill>
          <a:schemeClr val="tx1"/>
        </a:solidFill>
        <a:latin typeface="+mn-lt"/>
        <a:ea typeface="+mn-ea"/>
        <a:cs typeface="+mn-cs"/>
      </a:defRPr>
    </a:lvl5pPr>
    <a:lvl6pPr marL="7935700" algn="l" defTabSz="3174280" rtl="0" eaLnBrk="1" latinLnBrk="0" hangingPunct="1">
      <a:defRPr sz="6300" kern="1200">
        <a:solidFill>
          <a:schemeClr val="tx1"/>
        </a:solidFill>
        <a:latin typeface="+mn-lt"/>
        <a:ea typeface="+mn-ea"/>
        <a:cs typeface="+mn-cs"/>
      </a:defRPr>
    </a:lvl6pPr>
    <a:lvl7pPr marL="9522841" algn="l" defTabSz="3174280" rtl="0" eaLnBrk="1" latinLnBrk="0" hangingPunct="1">
      <a:defRPr sz="6300" kern="1200">
        <a:solidFill>
          <a:schemeClr val="tx1"/>
        </a:solidFill>
        <a:latin typeface="+mn-lt"/>
        <a:ea typeface="+mn-ea"/>
        <a:cs typeface="+mn-cs"/>
      </a:defRPr>
    </a:lvl7pPr>
    <a:lvl8pPr marL="11109980" algn="l" defTabSz="3174280" rtl="0" eaLnBrk="1" latinLnBrk="0" hangingPunct="1">
      <a:defRPr sz="6300" kern="1200">
        <a:solidFill>
          <a:schemeClr val="tx1"/>
        </a:solidFill>
        <a:latin typeface="+mn-lt"/>
        <a:ea typeface="+mn-ea"/>
        <a:cs typeface="+mn-cs"/>
      </a:defRPr>
    </a:lvl8pPr>
    <a:lvl9pPr marL="12697121" algn="l" defTabSz="3174280" rtl="0" eaLnBrk="1" latinLnBrk="0" hangingPunct="1">
      <a:defRPr sz="63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244" userDrawn="1">
          <p15:clr>
            <a:srgbClr val="A4A3A4"/>
          </p15:clr>
        </p15:guide>
        <p15:guide id="3" orient="horz" pos="22047">
          <p15:clr>
            <a:srgbClr val="A4A3A4"/>
          </p15:clr>
        </p15:guide>
        <p15:guide id="5" pos="238">
          <p15:clr>
            <a:srgbClr val="A4A3A4"/>
          </p15:clr>
        </p15:guide>
        <p15:guide id="6" pos="1108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E0D9"/>
    <a:srgbClr val="F3F5FA"/>
    <a:srgbClr val="CDD2DE"/>
    <a:srgbClr val="EAEAEA"/>
    <a:srgbClr val="CDD2FA"/>
    <a:srgbClr val="E3E9E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99" autoAdjust="0"/>
    <p:restoredTop sz="94833" autoAdjust="0"/>
  </p:normalViewPr>
  <p:slideViewPr>
    <p:cSldViewPr snapToGrid="0" snapToObjects="1" showGuides="1">
      <p:cViewPr>
        <p:scale>
          <a:sx n="50" d="100"/>
          <a:sy n="50" d="100"/>
        </p:scale>
        <p:origin x="630" y="-2619"/>
      </p:cViewPr>
      <p:guideLst>
        <p:guide orient="horz" pos="2244"/>
        <p:guide orient="horz" pos="22047"/>
        <p:guide pos="238"/>
        <p:guide pos="110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6/12/2022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40616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6/12/2022</a:t>
            </a:fld>
            <a:endParaRPr lang="en-US" dirty="0"/>
          </a:p>
        </p:txBody>
      </p:sp>
      <p:sp>
        <p:nvSpPr>
          <p:cNvPr id="4" name="Slide Image Placeholder 3"/>
          <p:cNvSpPr>
            <a:spLocks noGrp="1" noRot="1" noChangeAspect="1"/>
          </p:cNvSpPr>
          <p:nvPr>
            <p:ph type="sldImg" idx="2"/>
          </p:nvPr>
        </p:nvSpPr>
        <p:spPr>
          <a:xfrm>
            <a:off x="2573338" y="685800"/>
            <a:ext cx="17113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769238274"/>
      </p:ext>
    </p:extLst>
  </p:cSld>
  <p:clrMap bg1="lt1" tx1="dk1" bg2="lt2" tx2="dk2" accent1="accent1" accent2="accent2" accent3="accent3" accent4="accent4" accent5="accent5" accent6="accent6" hlink="hlink" folHlink="folHlink"/>
  <p:notesStyle>
    <a:lvl1pPr marL="0" algn="l" defTabSz="3174280" rtl="0" eaLnBrk="1" latinLnBrk="0" hangingPunct="1">
      <a:defRPr sz="4200" kern="1200">
        <a:solidFill>
          <a:schemeClr val="tx1"/>
        </a:solidFill>
        <a:latin typeface="+mn-lt"/>
        <a:ea typeface="+mn-ea"/>
        <a:cs typeface="+mn-cs"/>
      </a:defRPr>
    </a:lvl1pPr>
    <a:lvl2pPr marL="1587141" algn="l" defTabSz="3174280" rtl="0" eaLnBrk="1" latinLnBrk="0" hangingPunct="1">
      <a:defRPr sz="4200" kern="1200">
        <a:solidFill>
          <a:schemeClr val="tx1"/>
        </a:solidFill>
        <a:latin typeface="+mn-lt"/>
        <a:ea typeface="+mn-ea"/>
        <a:cs typeface="+mn-cs"/>
      </a:defRPr>
    </a:lvl2pPr>
    <a:lvl3pPr marL="3174280" algn="l" defTabSz="3174280" rtl="0" eaLnBrk="1" latinLnBrk="0" hangingPunct="1">
      <a:defRPr sz="4200" kern="1200">
        <a:solidFill>
          <a:schemeClr val="tx1"/>
        </a:solidFill>
        <a:latin typeface="+mn-lt"/>
        <a:ea typeface="+mn-ea"/>
        <a:cs typeface="+mn-cs"/>
      </a:defRPr>
    </a:lvl3pPr>
    <a:lvl4pPr marL="4761419" algn="l" defTabSz="3174280" rtl="0" eaLnBrk="1" latinLnBrk="0" hangingPunct="1">
      <a:defRPr sz="4200" kern="1200">
        <a:solidFill>
          <a:schemeClr val="tx1"/>
        </a:solidFill>
        <a:latin typeface="+mn-lt"/>
        <a:ea typeface="+mn-ea"/>
        <a:cs typeface="+mn-cs"/>
      </a:defRPr>
    </a:lvl4pPr>
    <a:lvl5pPr marL="6348559" algn="l" defTabSz="3174280" rtl="0" eaLnBrk="1" latinLnBrk="0" hangingPunct="1">
      <a:defRPr sz="4200" kern="1200">
        <a:solidFill>
          <a:schemeClr val="tx1"/>
        </a:solidFill>
        <a:latin typeface="+mn-lt"/>
        <a:ea typeface="+mn-ea"/>
        <a:cs typeface="+mn-cs"/>
      </a:defRPr>
    </a:lvl5pPr>
    <a:lvl6pPr marL="7935700" algn="l" defTabSz="3174280" rtl="0" eaLnBrk="1" latinLnBrk="0" hangingPunct="1">
      <a:defRPr sz="4200" kern="1200">
        <a:solidFill>
          <a:schemeClr val="tx1"/>
        </a:solidFill>
        <a:latin typeface="+mn-lt"/>
        <a:ea typeface="+mn-ea"/>
        <a:cs typeface="+mn-cs"/>
      </a:defRPr>
    </a:lvl6pPr>
    <a:lvl7pPr marL="9522841" algn="l" defTabSz="3174280" rtl="0" eaLnBrk="1" latinLnBrk="0" hangingPunct="1">
      <a:defRPr sz="4200" kern="1200">
        <a:solidFill>
          <a:schemeClr val="tx1"/>
        </a:solidFill>
        <a:latin typeface="+mn-lt"/>
        <a:ea typeface="+mn-ea"/>
        <a:cs typeface="+mn-cs"/>
      </a:defRPr>
    </a:lvl7pPr>
    <a:lvl8pPr marL="11109980" algn="l" defTabSz="3174280" rtl="0" eaLnBrk="1" latinLnBrk="0" hangingPunct="1">
      <a:defRPr sz="4200" kern="1200">
        <a:solidFill>
          <a:schemeClr val="tx1"/>
        </a:solidFill>
        <a:latin typeface="+mn-lt"/>
        <a:ea typeface="+mn-ea"/>
        <a:cs typeface="+mn-cs"/>
      </a:defRPr>
    </a:lvl8pPr>
    <a:lvl9pPr marL="12697121" algn="l" defTabSz="3174280" rtl="0" eaLnBrk="1" latinLnBrk="0" hangingPunct="1">
      <a:defRPr sz="4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00CMx200CM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70140" y="5171790"/>
            <a:ext cx="8486068" cy="641662"/>
          </a:xfrm>
          <a:prstGeom prst="rect">
            <a:avLst/>
          </a:prstGeom>
        </p:spPr>
        <p:txBody>
          <a:bodyPr wrap="square" lIns="165328" tIns="165328" rIns="165328" bIns="165328">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77571" y="4588423"/>
            <a:ext cx="8479370"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377570" y="15542881"/>
            <a:ext cx="8481442"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9110062" y="4588423"/>
            <a:ext cx="8479260"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9110062" y="5171790"/>
            <a:ext cx="8479260" cy="641662"/>
          </a:xfrm>
          <a:prstGeom prst="rect">
            <a:avLst/>
          </a:prstGeom>
        </p:spPr>
        <p:txBody>
          <a:bodyPr wrap="square" lIns="165328" tIns="165328" rIns="165328" bIns="165328">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9111227" y="15552344"/>
            <a:ext cx="8476931"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9109602" y="16143328"/>
            <a:ext cx="8480180" cy="641662"/>
          </a:xfrm>
          <a:prstGeom prst="rect">
            <a:avLst/>
          </a:prstGeom>
        </p:spPr>
        <p:txBody>
          <a:bodyPr wrap="square" lIns="165328" tIns="165328" rIns="165328" bIns="165328">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9113349" y="28083131"/>
            <a:ext cx="8472687"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9111227" y="28767136"/>
            <a:ext cx="8476931" cy="641662"/>
          </a:xfrm>
          <a:prstGeom prst="rect">
            <a:avLst/>
          </a:prstGeom>
        </p:spPr>
        <p:txBody>
          <a:bodyPr wrap="square" lIns="165328" tIns="165328" rIns="165328" bIns="165328">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370140" y="16135430"/>
            <a:ext cx="8486801" cy="641662"/>
          </a:xfrm>
          <a:prstGeom prst="rect">
            <a:avLst/>
          </a:prstGeom>
        </p:spPr>
        <p:txBody>
          <a:bodyPr wrap="square" lIns="165328" tIns="165328" rIns="165328" bIns="165328">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304810" y="2864470"/>
            <a:ext cx="13357704" cy="747410"/>
          </a:xfrm>
          <a:prstGeom prst="rect">
            <a:avLst/>
          </a:prstGeom>
        </p:spPr>
        <p:txBody>
          <a:bodyPr>
            <a:norm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2304810" y="1675750"/>
            <a:ext cx="13357704" cy="1188720"/>
          </a:xfrm>
          <a:prstGeom prst="rect">
            <a:avLst/>
          </a:prstGeom>
        </p:spPr>
        <p:txBody>
          <a:bodyPr anchor="t" anchorCtr="1">
            <a:normAutofit/>
          </a:bodyPr>
          <a:lstStyle>
            <a:lvl1pPr marL="0" indent="0" algn="ctr">
              <a:buFontTx/>
              <a:buNone/>
              <a:defRPr sz="6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2304810" y="228601"/>
            <a:ext cx="13357704" cy="1325880"/>
          </a:xfrm>
          <a:prstGeom prst="rect">
            <a:avLst/>
          </a:prstGeom>
        </p:spPr>
        <p:txBody>
          <a:bodyPr anchor="t" anchorCtr="1">
            <a:norm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70140" y="5171790"/>
            <a:ext cx="8486068" cy="641662"/>
          </a:xfrm>
          <a:prstGeom prst="rect">
            <a:avLst/>
          </a:prstGeom>
        </p:spPr>
        <p:txBody>
          <a:bodyPr wrap="square" lIns="165328" tIns="165328" rIns="165328" bIns="165328">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77571" y="4588423"/>
            <a:ext cx="8479370"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377570" y="15542881"/>
            <a:ext cx="8481442"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9110062" y="4588423"/>
            <a:ext cx="8479260"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9110062" y="5171790"/>
            <a:ext cx="8479260" cy="641662"/>
          </a:xfrm>
          <a:prstGeom prst="rect">
            <a:avLst/>
          </a:prstGeom>
        </p:spPr>
        <p:txBody>
          <a:bodyPr wrap="square" lIns="165328" tIns="165328" rIns="165328" bIns="165328">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9111227" y="15552344"/>
            <a:ext cx="8476931"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9109602" y="16143328"/>
            <a:ext cx="8480180" cy="641662"/>
          </a:xfrm>
          <a:prstGeom prst="rect">
            <a:avLst/>
          </a:prstGeom>
        </p:spPr>
        <p:txBody>
          <a:bodyPr wrap="square" lIns="165328" tIns="165328" rIns="165328" bIns="165328">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9113349" y="28083131"/>
            <a:ext cx="8472687"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9111227" y="28767136"/>
            <a:ext cx="8476931" cy="641662"/>
          </a:xfrm>
          <a:prstGeom prst="rect">
            <a:avLst/>
          </a:prstGeom>
        </p:spPr>
        <p:txBody>
          <a:bodyPr wrap="square" lIns="165328" tIns="165328" rIns="165328" bIns="165328">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370140" y="16135430"/>
            <a:ext cx="8486801" cy="641662"/>
          </a:xfrm>
          <a:prstGeom prst="rect">
            <a:avLst/>
          </a:prstGeom>
        </p:spPr>
        <p:txBody>
          <a:bodyPr wrap="square" lIns="165328" tIns="165328" rIns="165328" bIns="165328">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304810" y="2864470"/>
            <a:ext cx="13357704" cy="747410"/>
          </a:xfrm>
          <a:prstGeom prst="rect">
            <a:avLst/>
          </a:prstGeom>
        </p:spPr>
        <p:txBody>
          <a:bodyPr>
            <a:norm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2304810" y="1675750"/>
            <a:ext cx="13357704" cy="1188720"/>
          </a:xfrm>
          <a:prstGeom prst="rect">
            <a:avLst/>
          </a:prstGeom>
        </p:spPr>
        <p:txBody>
          <a:bodyPr anchor="t" anchorCtr="1">
            <a:normAutofit/>
          </a:bodyPr>
          <a:lstStyle>
            <a:lvl1pPr marL="0" indent="0" algn="ctr">
              <a:buFontTx/>
              <a:buNone/>
              <a:defRPr sz="6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2304810" y="228601"/>
            <a:ext cx="13357704" cy="1325880"/>
          </a:xfrm>
          <a:prstGeom prst="rect">
            <a:avLst/>
          </a:prstGeom>
        </p:spPr>
        <p:txBody>
          <a:bodyPr anchor="t" anchorCtr="1">
            <a:norm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14382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8EE67C6-B582-5247-A21C-30560A9E8ED2}"/>
              </a:ext>
            </a:extLst>
          </p:cNvPr>
          <p:cNvSpPr/>
          <p:nvPr userDrawn="1"/>
        </p:nvSpPr>
        <p:spPr>
          <a:xfrm rot="10800000">
            <a:off x="-2" y="35008457"/>
            <a:ext cx="17967325" cy="9912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702721" y="35379983"/>
            <a:ext cx="2264995" cy="248227"/>
          </a:xfrm>
          <a:prstGeom prst="rect">
            <a:avLst/>
          </a:prstGeom>
          <a:noFill/>
          <a:ln w="9525">
            <a:noFill/>
            <a:miter lim="800000"/>
            <a:headEnd/>
            <a:tailEnd/>
          </a:ln>
          <a:effectLst/>
        </p:spPr>
        <p:txBody>
          <a:bodyPr wrap="square" lIns="66006" tIns="32997" rIns="66006" bIns="32997">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6AE9625A-1C52-DE48-8D32-626F084625D3}"/>
              </a:ext>
            </a:extLst>
          </p:cNvPr>
          <p:cNvGraphicFramePr>
            <a:graphicFrameLocks noGrp="1"/>
          </p:cNvGraphicFramePr>
          <p:nvPr userDrawn="1">
            <p:extLst>
              <p:ext uri="{D42A27DB-BD31-4B8C-83A1-F6EECF244321}">
                <p14:modId xmlns:p14="http://schemas.microsoft.com/office/powerpoint/2010/main" val="3001985201"/>
              </p:ext>
            </p:extLst>
          </p:nvPr>
        </p:nvGraphicFramePr>
        <p:xfrm>
          <a:off x="-12720395" y="34253"/>
          <a:ext cx="12111788" cy="35627347"/>
        </p:xfrm>
        <a:graphic>
          <a:graphicData uri="http://schemas.openxmlformats.org/drawingml/2006/table">
            <a:tbl>
              <a:tblPr firstRow="1" bandRow="1">
                <a:tableStyleId>{5C22544A-7EE6-4342-B048-85BDC9FD1C3A}</a:tableStyleId>
              </a:tblPr>
              <a:tblGrid>
                <a:gridCol w="5193437">
                  <a:extLst>
                    <a:ext uri="{9D8B030D-6E8A-4147-A177-3AD203B41FA5}">
                      <a16:colId xmlns:a16="http://schemas.microsoft.com/office/drawing/2014/main" val="20000"/>
                    </a:ext>
                  </a:extLst>
                </a:gridCol>
                <a:gridCol w="6918351">
                  <a:extLst>
                    <a:ext uri="{9D8B030D-6E8A-4147-A177-3AD203B41FA5}">
                      <a16:colId xmlns:a16="http://schemas.microsoft.com/office/drawing/2014/main" val="20001"/>
                    </a:ext>
                  </a:extLst>
                </a:gridCol>
              </a:tblGrid>
              <a:tr h="1379266">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39959">
                <a:tc gridSpan="2">
                  <a:txBody>
                    <a:bodyPr/>
                    <a:lstStyle/>
                    <a:p>
                      <a:pPr defTabSz="3765639"/>
                      <a:r>
                        <a:rPr lang="en-US" sz="2400" i="0" dirty="0">
                          <a:solidFill>
                            <a:srgbClr val="D9D9D9"/>
                          </a:solidFill>
                          <a:latin typeface="Arial"/>
                          <a:cs typeface="Arial"/>
                        </a:rPr>
                        <a:t>This PowerPoint template produces a </a:t>
                      </a:r>
                      <a:r>
                        <a:rPr lang="en-US" sz="2400" i="0" dirty="0">
                          <a:solidFill>
                            <a:srgbClr val="FFC000"/>
                          </a:solidFill>
                          <a:latin typeface="Arial"/>
                          <a:cs typeface="Arial"/>
                        </a:rPr>
                        <a:t>100x200cm </a:t>
                      </a:r>
                      <a:r>
                        <a:rPr lang="en-US" sz="2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the  </a:t>
                      </a:r>
                      <a:r>
                        <a:rPr lang="en-US" sz="2400" i="0" dirty="0">
                          <a:solidFill>
                            <a:srgbClr val="FFC000"/>
                          </a:solidFill>
                          <a:latin typeface="Arial"/>
                          <a:cs typeface="Arial"/>
                        </a:rPr>
                        <a:t>HELP DESK</a:t>
                      </a:r>
                      <a:r>
                        <a:rPr lang="en-US" sz="2400" i="0" baseline="0" dirty="0">
                          <a:solidFill>
                            <a:srgbClr val="D9D9D9"/>
                          </a:solidFill>
                          <a:latin typeface="Arial"/>
                          <a:cs typeface="Arial"/>
                        </a:rPr>
                        <a:t> </a:t>
                      </a:r>
                      <a:r>
                        <a:rPr lang="en-US" sz="2400" i="0" dirty="0">
                          <a:solidFill>
                            <a:srgbClr val="D9D9D9"/>
                          </a:solidFill>
                          <a:latin typeface="Arial"/>
                          <a:cs typeface="Arial"/>
                        </a:rPr>
                        <a:t>tab.</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To print your poster using our same-day professional printing service,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a:t>
                      </a:r>
                      <a:r>
                        <a:rPr lang="en-US" sz="2400" i="0" dirty="0">
                          <a:solidFill>
                            <a:srgbClr val="FFC000"/>
                          </a:solidFill>
                          <a:latin typeface="Arial"/>
                          <a:cs typeface="Arial"/>
                        </a:rPr>
                        <a:t>Order your poster</a:t>
                      </a:r>
                      <a:r>
                        <a:rPr lang="en-US" sz="2400" i="0" dirty="0">
                          <a:solidFill>
                            <a:srgbClr val="D9D9D9"/>
                          </a:solidFill>
                          <a:latin typeface="Arial"/>
                          <a:cs typeface="Arial"/>
                        </a:rPr>
                        <a:t>".</a:t>
                      </a:r>
                      <a:endParaRPr lang="en-US" sz="2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057301">
                <a:tc>
                  <a:txBody>
                    <a:bodyPr/>
                    <a:lstStyle/>
                    <a:p>
                      <a:pPr algn="ctr"/>
                      <a:endParaRPr lang="en-US" sz="2400" dirty="0">
                        <a:solidFill>
                          <a:srgbClr val="1F3A4E"/>
                        </a:solidFill>
                      </a:endParaRPr>
                    </a:p>
                    <a:p>
                      <a:pPr algn="ctr"/>
                      <a:endParaRPr lang="en-US" sz="2400" dirty="0">
                        <a:solidFill>
                          <a:srgbClr val="1F3A4E"/>
                        </a:solidFill>
                      </a:endParaRPr>
                    </a:p>
                    <a:p>
                      <a:pPr algn="ctr"/>
                      <a:r>
                        <a:rPr lang="en-US" sz="2400" dirty="0">
                          <a:solidFill>
                            <a:schemeClr val="bg1"/>
                          </a:solidFill>
                          <a:latin typeface="Arial" panose="020B0604020202020204" pitchFamily="34" charset="0"/>
                          <a:cs typeface="Arial" panose="020B0604020202020204" pitchFamily="34" charset="0"/>
                        </a:rPr>
                        <a:t>This is a poster template for a</a:t>
                      </a:r>
                    </a:p>
                    <a:p>
                      <a:pPr marL="0" marR="0" lvl="0" indent="0" algn="ctr" defTabSz="3169678" rtl="0" eaLnBrk="1" fontAlgn="auto" latinLnBrk="0" hangingPunct="1">
                        <a:lnSpc>
                          <a:spcPct val="100000"/>
                        </a:lnSpc>
                        <a:spcBef>
                          <a:spcPts val="0"/>
                        </a:spcBef>
                        <a:spcAft>
                          <a:spcPts val="0"/>
                        </a:spcAft>
                        <a:buClrTx/>
                        <a:buSzTx/>
                        <a:buFontTx/>
                        <a:buNone/>
                        <a:tabLst/>
                        <a:defRPr/>
                      </a:pPr>
                      <a:r>
                        <a:rPr lang="en-US" sz="2400" dirty="0">
                          <a:solidFill>
                            <a:schemeClr val="bg1"/>
                          </a:solidFill>
                          <a:latin typeface="Arial" panose="020B0604020202020204" pitchFamily="34" charset="0"/>
                          <a:cs typeface="Arial" panose="020B0604020202020204" pitchFamily="34" charset="0"/>
                        </a:rPr>
                        <a:t>presentation poster</a:t>
                      </a:r>
                      <a:br>
                        <a:rPr lang="en-US" sz="2400" dirty="0">
                          <a:solidFill>
                            <a:schemeClr val="bg1"/>
                          </a:solidFill>
                          <a:latin typeface="Arial" panose="020B0604020202020204" pitchFamily="34" charset="0"/>
                          <a:cs typeface="Arial" panose="020B0604020202020204" pitchFamily="34" charset="0"/>
                        </a:rPr>
                      </a:br>
                      <a:r>
                        <a:rPr lang="en-US" sz="5400" b="1" dirty="0">
                          <a:solidFill>
                            <a:srgbClr val="FFC000"/>
                          </a:solidFill>
                          <a:latin typeface="Arial" panose="020B0604020202020204" pitchFamily="34" charset="0"/>
                          <a:cs typeface="Arial" panose="020B0604020202020204" pitchFamily="34" charset="0"/>
                        </a:rPr>
                        <a:t>100x200cm</a:t>
                      </a:r>
                      <a:br>
                        <a:rPr lang="en-US" sz="5400" b="1" dirty="0">
                          <a:solidFill>
                            <a:srgbClr val="FFC000"/>
                          </a:solidFill>
                          <a:latin typeface="Arial" panose="020B0604020202020204" pitchFamily="34" charset="0"/>
                          <a:cs typeface="Arial" panose="020B0604020202020204" pitchFamily="34" charset="0"/>
                        </a:rPr>
                      </a:br>
                      <a:r>
                        <a:rPr lang="en-US" sz="1200" dirty="0">
                          <a:solidFill>
                            <a:schemeClr val="bg1"/>
                          </a:solidFill>
                          <a:latin typeface="Arial" panose="020B0604020202020204" pitchFamily="34" charset="0"/>
                          <a:cs typeface="Arial" panose="020B0604020202020204" pitchFamily="34" charset="0"/>
                        </a:rPr>
                        <a:t/>
                      </a:r>
                      <a:br>
                        <a:rPr lang="en-US" sz="1200" dirty="0">
                          <a:solidFill>
                            <a:schemeClr val="bg1"/>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(39” tall x 78” wide)</a:t>
                      </a:r>
                      <a:endParaRPr lang="en-US" sz="2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Important: Check the template size</a:t>
                      </a:r>
                      <a:r>
                        <a:rPr lang="en-US" sz="2400" b="0" baseline="0" dirty="0">
                          <a:solidFill>
                            <a:srgbClr val="FFC000"/>
                          </a:solidFill>
                          <a:latin typeface="Arial" panose="020B0604020202020204" pitchFamily="34" charset="0"/>
                          <a:cs typeface="Arial" panose="020B0604020202020204" pitchFamily="34" charset="0"/>
                        </a:rPr>
                        <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
                      </a:r>
                      <a:br>
                        <a:rPr lang="en-US" sz="2400" b="0" baseline="0" dirty="0">
                          <a:solidFill>
                            <a:srgbClr val="D9D9D9"/>
                          </a:solidFill>
                          <a:latin typeface="Arial" panose="020B0604020202020204" pitchFamily="34" charset="0"/>
                          <a:cs typeface="Arial" panose="020B0604020202020204" pitchFamily="34" charset="0"/>
                        </a:rPr>
                      </a:br>
                      <a:endParaRPr lang="en-US" sz="24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4955134">
                <a:tc>
                  <a:txBody>
                    <a:bodyPr/>
                    <a:lstStyle/>
                    <a:p>
                      <a:endParaRPr lang="en-US" sz="2400" dirty="0">
                        <a:solidFill>
                          <a:srgbClr val="1F3A4E"/>
                        </a:solidFill>
                      </a:endParaRPr>
                    </a:p>
                  </a:txBody>
                  <a:tcPr>
                    <a:blipFill rotWithShape="1">
                      <a:blip r:embed="rId3"/>
                      <a:stretch>
                        <a:fillRect/>
                      </a:stretch>
                    </a:blipFill>
                  </a:tcPr>
                </a:tc>
                <a:tc>
                  <a:txBody>
                    <a:bodyPr/>
                    <a:lstStyle/>
                    <a:p>
                      <a:pPr algn="l"/>
                      <a:r>
                        <a:rPr lang="en-US" sz="2800" b="1" baseline="0" dirty="0">
                          <a:solidFill>
                            <a:srgbClr val="FFC000"/>
                          </a:solidFill>
                          <a:latin typeface="Arial" panose="020B0604020202020204" pitchFamily="34" charset="0"/>
                          <a:cs typeface="Arial" panose="020B0604020202020204" pitchFamily="34" charset="0"/>
                        </a:rPr>
                        <a:t>How to </a:t>
                      </a:r>
                      <a:r>
                        <a:rPr lang="en-US" sz="4400" b="1" baseline="0" dirty="0">
                          <a:solidFill>
                            <a:srgbClr val="FFC000"/>
                          </a:solidFill>
                          <a:latin typeface="Arial" panose="020B0604020202020204" pitchFamily="34" charset="0"/>
                          <a:cs typeface="Arial" panose="020B0604020202020204" pitchFamily="34" charset="0"/>
                        </a:rPr>
                        <a:t>Zoom in </a:t>
                      </a:r>
                      <a:r>
                        <a:rPr lang="en-US" sz="2800" b="1" baseline="0" dirty="0">
                          <a:solidFill>
                            <a:srgbClr val="FFC000"/>
                          </a:solidFill>
                          <a:latin typeface="Arial" panose="020B0604020202020204" pitchFamily="34" charset="0"/>
                          <a:cs typeface="Arial" panose="020B0604020202020204" pitchFamily="34" charset="0"/>
                        </a:rPr>
                        <a:t>and </a:t>
                      </a:r>
                      <a:r>
                        <a:rPr lang="en-US" sz="2000" b="1" baseline="0" dirty="0">
                          <a:solidFill>
                            <a:srgbClr val="FFC000"/>
                          </a:solidFill>
                          <a:latin typeface="Arial" panose="020B0604020202020204" pitchFamily="34" charset="0"/>
                          <a:cs typeface="Arial" panose="020B0604020202020204" pitchFamily="34" charset="0"/>
                        </a:rPr>
                        <a:t>out</a:t>
                      </a:r>
                      <a:endParaRPr lang="en-US" sz="2800" b="1" baseline="0" dirty="0">
                        <a:solidFill>
                          <a:srgbClr val="FFC000"/>
                        </a:solidFill>
                        <a:latin typeface="Arial" panose="020B0604020202020204" pitchFamily="34" charset="0"/>
                        <a:cs typeface="Arial" panose="020B0604020202020204" pitchFamily="34" charset="0"/>
                      </a:endParaRPr>
                    </a:p>
                    <a:p>
                      <a:pPr algn="l"/>
                      <a:r>
                        <a:rPr lang="en-US" sz="2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1. </a:t>
                      </a:r>
                      <a:r>
                        <a:rPr lang="en-US" sz="2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2. </a:t>
                      </a:r>
                      <a:r>
                        <a:rPr lang="en-US" sz="2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349857">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Ruler and Guides</a:t>
                      </a:r>
                      <a:r>
                        <a:rPr lang="en-US" sz="2400" b="0" baseline="0" dirty="0">
                          <a:solidFill>
                            <a:srgbClr val="FFC000"/>
                          </a:solidFill>
                          <a:latin typeface="Arial" panose="020B0604020202020204" pitchFamily="34" charset="0"/>
                          <a:cs typeface="Arial" panose="020B0604020202020204" pitchFamily="34" charset="0"/>
                        </a:rPr>
                        <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648631">
                <a:tc>
                  <a:txBody>
                    <a:bodyPr/>
                    <a:lstStyle/>
                    <a:p>
                      <a:endParaRPr lang="en-US" sz="2400" dirty="0">
                        <a:solidFill>
                          <a:srgbClr val="1F3A4E"/>
                        </a:solidFill>
                      </a:endParaRPr>
                    </a:p>
                  </a:txBody>
                  <a:tcPr>
                    <a:blipFill rotWithShape="1">
                      <a:blip r:embed="rId4"/>
                      <a:stretch>
                        <a:fillRect/>
                      </a:stretch>
                    </a:blipFill>
                  </a:tcPr>
                </a:tc>
                <a:tc>
                  <a:txBody>
                    <a:bodyPr/>
                    <a:lstStyle/>
                    <a:p>
                      <a:pPr marL="0" lvl="1" indent="0" algn="l" defTabSz="114300"/>
                      <a:r>
                        <a:rPr lang="en-US" sz="2800" b="1" baseline="0" dirty="0">
                          <a:solidFill>
                            <a:srgbClr val="FFC000"/>
                          </a:solidFill>
                          <a:latin typeface="Arial" panose="020B0604020202020204" pitchFamily="34" charset="0"/>
                          <a:cs typeface="Arial" panose="020B0604020202020204" pitchFamily="34" charset="0"/>
                        </a:rPr>
                        <a:t>Headers and text containers</a:t>
                      </a:r>
                      <a:r>
                        <a:rPr lang="en-US" sz="2400" b="0" baseline="0" dirty="0">
                          <a:solidFill>
                            <a:schemeClr val="bg1"/>
                          </a:solidFill>
                          <a:latin typeface="Arial" panose="020B0604020202020204" pitchFamily="34" charset="0"/>
                          <a:cs typeface="Arial" panose="020B0604020202020204" pitchFamily="34" charset="0"/>
                        </a:rPr>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2400" b="0" baseline="0" dirty="0">
                          <a:solidFill>
                            <a:schemeClr val="bg1"/>
                          </a:solidFill>
                          <a:latin typeface="Arial" panose="020B0604020202020204" pitchFamily="34" charset="0"/>
                          <a:cs typeface="Arial" panose="020B0604020202020204" pitchFamily="34" charset="0"/>
                        </a:rPr>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2400" b="0" baseline="0" dirty="0">
                          <a:solidFill>
                            <a:schemeClr val="bg1"/>
                          </a:solidFill>
                          <a:latin typeface="Arial" panose="020B0604020202020204" pitchFamily="34" charset="0"/>
                          <a:cs typeface="Arial" panose="020B0604020202020204" pitchFamily="34" charset="0"/>
                        </a:rPr>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2400" b="0" baseline="0" dirty="0">
                          <a:solidFill>
                            <a:schemeClr val="bg1"/>
                          </a:solidFill>
                          <a:latin typeface="Arial" panose="020B0604020202020204" pitchFamily="34" charset="0"/>
                          <a:cs typeface="Arial" panose="020B0604020202020204" pitchFamily="34" charset="0"/>
                        </a:rPr>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780205">
                <a:tc gridSpan="2">
                  <a:txBody>
                    <a:bodyPr/>
                    <a:lstStyle/>
                    <a:p>
                      <a:r>
                        <a:rPr lang="en-US" sz="2800" b="1" dirty="0">
                          <a:solidFill>
                            <a:srgbClr val="FFC000"/>
                          </a:solidFill>
                          <a:latin typeface="Arial" panose="020B0604020202020204" pitchFamily="34" charset="0"/>
                          <a:cs typeface="Arial" panose="020B0604020202020204" pitchFamily="34" charset="0"/>
                        </a:rPr>
                        <a:t>Adding content to the poster</a:t>
                      </a:r>
                    </a:p>
                    <a:p>
                      <a:r>
                        <a:rPr lang="en-US" sz="2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50311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01525">
                <a:tc gridSpan="2">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45246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05989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D981E2A-97DE-1E48-8728-64731F29116C}"/>
              </a:ext>
            </a:extLst>
          </p:cNvPr>
          <p:cNvGraphicFramePr>
            <a:graphicFrameLocks noGrp="1"/>
          </p:cNvGraphicFramePr>
          <p:nvPr userDrawn="1">
            <p:extLst>
              <p:ext uri="{D42A27DB-BD31-4B8C-83A1-F6EECF244321}">
                <p14:modId xmlns:p14="http://schemas.microsoft.com/office/powerpoint/2010/main" val="4276381421"/>
              </p:ext>
            </p:extLst>
          </p:nvPr>
        </p:nvGraphicFramePr>
        <p:xfrm>
          <a:off x="18496418" y="0"/>
          <a:ext cx="12140980" cy="35999737"/>
        </p:xfrm>
        <a:graphic>
          <a:graphicData uri="http://schemas.openxmlformats.org/drawingml/2006/table">
            <a:tbl>
              <a:tblPr firstRow="1" bandRow="1">
                <a:tableStyleId>{5C22544A-7EE6-4342-B048-85BDC9FD1C3A}</a:tableStyleId>
              </a:tblPr>
              <a:tblGrid>
                <a:gridCol w="4764088">
                  <a:extLst>
                    <a:ext uri="{9D8B030D-6E8A-4147-A177-3AD203B41FA5}">
                      <a16:colId xmlns:a16="http://schemas.microsoft.com/office/drawing/2014/main" val="20000"/>
                    </a:ext>
                  </a:extLst>
                </a:gridCol>
                <a:gridCol w="1431247">
                  <a:extLst>
                    <a:ext uri="{9D8B030D-6E8A-4147-A177-3AD203B41FA5}">
                      <a16:colId xmlns:a16="http://schemas.microsoft.com/office/drawing/2014/main" val="764104496"/>
                    </a:ext>
                  </a:extLst>
                </a:gridCol>
                <a:gridCol w="5945645">
                  <a:extLst>
                    <a:ext uri="{9D8B030D-6E8A-4147-A177-3AD203B41FA5}">
                      <a16:colId xmlns:a16="http://schemas.microsoft.com/office/drawing/2014/main" val="4164475170"/>
                    </a:ext>
                  </a:extLst>
                </a:gridCol>
              </a:tblGrid>
              <a:tr h="1282818">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36693">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009614">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5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97415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6405635">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5441481">
                <a:tc>
                  <a:txBody>
                    <a:bodyPr/>
                    <a:lstStyle/>
                    <a:p>
                      <a:pPr rtl="0"/>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pPr rtl="0"/>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24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24376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
                      </a: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231541">
                <a:tc gridSpan="3">
                  <a:txBody>
                    <a:bodyPr/>
                    <a:lstStyle/>
                    <a:p>
                      <a:endParaRPr lang="en-US" sz="24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674038">
                <a:tc gridSpan="2">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r>
                        <a:rPr lang="en-US" sz="2000" dirty="0">
                          <a:solidFill>
                            <a:schemeClr val="bg1">
                              <a:lumMod val="85000"/>
                            </a:schemeClr>
                          </a:solidFill>
                          <a:latin typeface="Arial"/>
                          <a:cs typeface="Arial"/>
                        </a:rPr>
                        <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38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
        <p:nvSpPr>
          <p:cNvPr id="6" name="Rectangle 5">
            <a:extLst>
              <a:ext uri="{FF2B5EF4-FFF2-40B4-BE49-F238E27FC236}">
                <a16:creationId xmlns:a16="http://schemas.microsoft.com/office/drawing/2014/main" id="{0083AB1E-30F9-0C44-9FD3-AE7FC66A52C0}"/>
              </a:ext>
            </a:extLst>
          </p:cNvPr>
          <p:cNvSpPr/>
          <p:nvPr userDrawn="1"/>
        </p:nvSpPr>
        <p:spPr>
          <a:xfrm>
            <a:off x="0" y="0"/>
            <a:ext cx="17967325" cy="40821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174280"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90355" indent="-1190355" algn="l" defTabSz="3174280" rtl="0" eaLnBrk="1" latinLnBrk="0" hangingPunct="1">
        <a:spcBef>
          <a:spcPct val="20000"/>
        </a:spcBef>
        <a:buFont typeface="Arial" pitchFamily="34" charset="0"/>
        <a:buChar char="•"/>
        <a:defRPr sz="11100" kern="1200">
          <a:solidFill>
            <a:schemeClr val="tx1"/>
          </a:solidFill>
          <a:latin typeface="+mn-lt"/>
          <a:ea typeface="+mn-ea"/>
          <a:cs typeface="+mn-cs"/>
        </a:defRPr>
      </a:lvl1pPr>
      <a:lvl2pPr marL="2579102" indent="-991962" algn="l" defTabSz="3174280" rtl="0" eaLnBrk="1" latinLnBrk="0" hangingPunct="1">
        <a:spcBef>
          <a:spcPct val="20000"/>
        </a:spcBef>
        <a:buFont typeface="Arial" pitchFamily="34" charset="0"/>
        <a:buChar char="–"/>
        <a:defRPr sz="9800" kern="1200">
          <a:solidFill>
            <a:schemeClr val="tx1"/>
          </a:solidFill>
          <a:latin typeface="+mn-lt"/>
          <a:ea typeface="+mn-ea"/>
          <a:cs typeface="+mn-cs"/>
        </a:defRPr>
      </a:lvl2pPr>
      <a:lvl3pPr marL="3967851" indent="-793571" algn="l" defTabSz="3174280" rtl="0" eaLnBrk="1" latinLnBrk="0" hangingPunct="1">
        <a:spcBef>
          <a:spcPct val="20000"/>
        </a:spcBef>
        <a:buFont typeface="Arial" pitchFamily="34" charset="0"/>
        <a:buChar char="•"/>
        <a:defRPr sz="8400" kern="1200">
          <a:solidFill>
            <a:schemeClr val="tx1"/>
          </a:solidFill>
          <a:latin typeface="+mn-lt"/>
          <a:ea typeface="+mn-ea"/>
          <a:cs typeface="+mn-cs"/>
        </a:defRPr>
      </a:lvl3pPr>
      <a:lvl4pPr marL="555499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4pPr>
      <a:lvl5pPr marL="7142129"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5pPr>
      <a:lvl6pPr marL="872927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6pPr>
      <a:lvl7pPr marL="10316409"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7pPr>
      <a:lvl8pPr marL="1190355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8pPr>
      <a:lvl9pPr marL="1349069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9pPr>
    </p:bodyStyle>
    <p:otherStyle>
      <a:defPPr>
        <a:defRPr lang="en-US"/>
      </a:defPPr>
      <a:lvl1pPr marL="0" algn="l" defTabSz="3174280" rtl="0" eaLnBrk="1" latinLnBrk="0" hangingPunct="1">
        <a:defRPr sz="6300" kern="1200">
          <a:solidFill>
            <a:schemeClr val="tx1"/>
          </a:solidFill>
          <a:latin typeface="+mn-lt"/>
          <a:ea typeface="+mn-ea"/>
          <a:cs typeface="+mn-cs"/>
        </a:defRPr>
      </a:lvl1pPr>
      <a:lvl2pPr marL="1587141" algn="l" defTabSz="3174280" rtl="0" eaLnBrk="1" latinLnBrk="0" hangingPunct="1">
        <a:defRPr sz="6300" kern="1200">
          <a:solidFill>
            <a:schemeClr val="tx1"/>
          </a:solidFill>
          <a:latin typeface="+mn-lt"/>
          <a:ea typeface="+mn-ea"/>
          <a:cs typeface="+mn-cs"/>
        </a:defRPr>
      </a:lvl2pPr>
      <a:lvl3pPr marL="3174280" algn="l" defTabSz="3174280" rtl="0" eaLnBrk="1" latinLnBrk="0" hangingPunct="1">
        <a:defRPr sz="6300" kern="1200">
          <a:solidFill>
            <a:schemeClr val="tx1"/>
          </a:solidFill>
          <a:latin typeface="+mn-lt"/>
          <a:ea typeface="+mn-ea"/>
          <a:cs typeface="+mn-cs"/>
        </a:defRPr>
      </a:lvl3pPr>
      <a:lvl4pPr marL="4761419" algn="l" defTabSz="3174280" rtl="0" eaLnBrk="1" latinLnBrk="0" hangingPunct="1">
        <a:defRPr sz="6300" kern="1200">
          <a:solidFill>
            <a:schemeClr val="tx1"/>
          </a:solidFill>
          <a:latin typeface="+mn-lt"/>
          <a:ea typeface="+mn-ea"/>
          <a:cs typeface="+mn-cs"/>
        </a:defRPr>
      </a:lvl4pPr>
      <a:lvl5pPr marL="6348559" algn="l" defTabSz="3174280" rtl="0" eaLnBrk="1" latinLnBrk="0" hangingPunct="1">
        <a:defRPr sz="6300" kern="1200">
          <a:solidFill>
            <a:schemeClr val="tx1"/>
          </a:solidFill>
          <a:latin typeface="+mn-lt"/>
          <a:ea typeface="+mn-ea"/>
          <a:cs typeface="+mn-cs"/>
        </a:defRPr>
      </a:lvl5pPr>
      <a:lvl6pPr marL="7935700" algn="l" defTabSz="3174280" rtl="0" eaLnBrk="1" latinLnBrk="0" hangingPunct="1">
        <a:defRPr sz="6300" kern="1200">
          <a:solidFill>
            <a:schemeClr val="tx1"/>
          </a:solidFill>
          <a:latin typeface="+mn-lt"/>
          <a:ea typeface="+mn-ea"/>
          <a:cs typeface="+mn-cs"/>
        </a:defRPr>
      </a:lvl6pPr>
      <a:lvl7pPr marL="9522841" algn="l" defTabSz="3174280" rtl="0" eaLnBrk="1" latinLnBrk="0" hangingPunct="1">
        <a:defRPr sz="6300" kern="1200">
          <a:solidFill>
            <a:schemeClr val="tx1"/>
          </a:solidFill>
          <a:latin typeface="+mn-lt"/>
          <a:ea typeface="+mn-ea"/>
          <a:cs typeface="+mn-cs"/>
        </a:defRPr>
      </a:lvl7pPr>
      <a:lvl8pPr marL="11109980" algn="l" defTabSz="3174280" rtl="0" eaLnBrk="1" latinLnBrk="0" hangingPunct="1">
        <a:defRPr sz="6300" kern="1200">
          <a:solidFill>
            <a:schemeClr val="tx1"/>
          </a:solidFill>
          <a:latin typeface="+mn-lt"/>
          <a:ea typeface="+mn-ea"/>
          <a:cs typeface="+mn-cs"/>
        </a:defRPr>
      </a:lvl8pPr>
      <a:lvl9pPr marL="12697121" algn="l" defTabSz="3174280" rtl="0" eaLnBrk="1" latinLnBrk="0" hangingPunct="1">
        <a:defRPr sz="6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44839B3-15C3-D24D-80C3-D82DDBB2C035}"/>
              </a:ext>
            </a:extLst>
          </p:cNvPr>
          <p:cNvSpPr/>
          <p:nvPr userDrawn="1"/>
        </p:nvSpPr>
        <p:spPr>
          <a:xfrm rot="10800000">
            <a:off x="-2" y="35008457"/>
            <a:ext cx="17967325" cy="9912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5009CA7-91B5-2549-95CD-B9FCB0618459}"/>
              </a:ext>
            </a:extLst>
          </p:cNvPr>
          <p:cNvSpPr/>
          <p:nvPr userDrawn="1"/>
        </p:nvSpPr>
        <p:spPr>
          <a:xfrm>
            <a:off x="0" y="0"/>
            <a:ext cx="17967325" cy="40821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441464" y="35379983"/>
            <a:ext cx="2264995" cy="248227"/>
          </a:xfrm>
          <a:prstGeom prst="rect">
            <a:avLst/>
          </a:prstGeom>
          <a:noFill/>
          <a:ln w="9525">
            <a:noFill/>
            <a:miter lim="800000"/>
            <a:headEnd/>
            <a:tailEnd/>
          </a:ln>
          <a:effectLst/>
        </p:spPr>
        <p:txBody>
          <a:bodyPr wrap="square" lIns="66006" tIns="32997" rIns="66006" bIns="32997">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8234233"/>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174280"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90355" indent="-1190355" algn="l" defTabSz="3174280" rtl="0" eaLnBrk="1" latinLnBrk="0" hangingPunct="1">
        <a:spcBef>
          <a:spcPct val="20000"/>
        </a:spcBef>
        <a:buFont typeface="Arial" pitchFamily="34" charset="0"/>
        <a:buChar char="•"/>
        <a:defRPr sz="11100" kern="1200">
          <a:solidFill>
            <a:schemeClr val="tx1"/>
          </a:solidFill>
          <a:latin typeface="+mn-lt"/>
          <a:ea typeface="+mn-ea"/>
          <a:cs typeface="+mn-cs"/>
        </a:defRPr>
      </a:lvl1pPr>
      <a:lvl2pPr marL="2579102" indent="-991962" algn="l" defTabSz="3174280" rtl="0" eaLnBrk="1" latinLnBrk="0" hangingPunct="1">
        <a:spcBef>
          <a:spcPct val="20000"/>
        </a:spcBef>
        <a:buFont typeface="Arial" pitchFamily="34" charset="0"/>
        <a:buChar char="–"/>
        <a:defRPr sz="9800" kern="1200">
          <a:solidFill>
            <a:schemeClr val="tx1"/>
          </a:solidFill>
          <a:latin typeface="+mn-lt"/>
          <a:ea typeface="+mn-ea"/>
          <a:cs typeface="+mn-cs"/>
        </a:defRPr>
      </a:lvl2pPr>
      <a:lvl3pPr marL="3967851" indent="-793571" algn="l" defTabSz="3174280" rtl="0" eaLnBrk="1" latinLnBrk="0" hangingPunct="1">
        <a:spcBef>
          <a:spcPct val="20000"/>
        </a:spcBef>
        <a:buFont typeface="Arial" pitchFamily="34" charset="0"/>
        <a:buChar char="•"/>
        <a:defRPr sz="8400" kern="1200">
          <a:solidFill>
            <a:schemeClr val="tx1"/>
          </a:solidFill>
          <a:latin typeface="+mn-lt"/>
          <a:ea typeface="+mn-ea"/>
          <a:cs typeface="+mn-cs"/>
        </a:defRPr>
      </a:lvl3pPr>
      <a:lvl4pPr marL="555499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4pPr>
      <a:lvl5pPr marL="7142129"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5pPr>
      <a:lvl6pPr marL="872927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6pPr>
      <a:lvl7pPr marL="10316409"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7pPr>
      <a:lvl8pPr marL="1190355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8pPr>
      <a:lvl9pPr marL="1349069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9pPr>
    </p:bodyStyle>
    <p:otherStyle>
      <a:defPPr>
        <a:defRPr lang="en-US"/>
      </a:defPPr>
      <a:lvl1pPr marL="0" algn="l" defTabSz="3174280" rtl="0" eaLnBrk="1" latinLnBrk="0" hangingPunct="1">
        <a:defRPr sz="6300" kern="1200">
          <a:solidFill>
            <a:schemeClr val="tx1"/>
          </a:solidFill>
          <a:latin typeface="+mn-lt"/>
          <a:ea typeface="+mn-ea"/>
          <a:cs typeface="+mn-cs"/>
        </a:defRPr>
      </a:lvl1pPr>
      <a:lvl2pPr marL="1587141" algn="l" defTabSz="3174280" rtl="0" eaLnBrk="1" latinLnBrk="0" hangingPunct="1">
        <a:defRPr sz="6300" kern="1200">
          <a:solidFill>
            <a:schemeClr val="tx1"/>
          </a:solidFill>
          <a:latin typeface="+mn-lt"/>
          <a:ea typeface="+mn-ea"/>
          <a:cs typeface="+mn-cs"/>
        </a:defRPr>
      </a:lvl2pPr>
      <a:lvl3pPr marL="3174280" algn="l" defTabSz="3174280" rtl="0" eaLnBrk="1" latinLnBrk="0" hangingPunct="1">
        <a:defRPr sz="6300" kern="1200">
          <a:solidFill>
            <a:schemeClr val="tx1"/>
          </a:solidFill>
          <a:latin typeface="+mn-lt"/>
          <a:ea typeface="+mn-ea"/>
          <a:cs typeface="+mn-cs"/>
        </a:defRPr>
      </a:lvl3pPr>
      <a:lvl4pPr marL="4761419" algn="l" defTabSz="3174280" rtl="0" eaLnBrk="1" latinLnBrk="0" hangingPunct="1">
        <a:defRPr sz="6300" kern="1200">
          <a:solidFill>
            <a:schemeClr val="tx1"/>
          </a:solidFill>
          <a:latin typeface="+mn-lt"/>
          <a:ea typeface="+mn-ea"/>
          <a:cs typeface="+mn-cs"/>
        </a:defRPr>
      </a:lvl4pPr>
      <a:lvl5pPr marL="6348559" algn="l" defTabSz="3174280" rtl="0" eaLnBrk="1" latinLnBrk="0" hangingPunct="1">
        <a:defRPr sz="6300" kern="1200">
          <a:solidFill>
            <a:schemeClr val="tx1"/>
          </a:solidFill>
          <a:latin typeface="+mn-lt"/>
          <a:ea typeface="+mn-ea"/>
          <a:cs typeface="+mn-cs"/>
        </a:defRPr>
      </a:lvl5pPr>
      <a:lvl6pPr marL="7935700" algn="l" defTabSz="3174280" rtl="0" eaLnBrk="1" latinLnBrk="0" hangingPunct="1">
        <a:defRPr sz="6300" kern="1200">
          <a:solidFill>
            <a:schemeClr val="tx1"/>
          </a:solidFill>
          <a:latin typeface="+mn-lt"/>
          <a:ea typeface="+mn-ea"/>
          <a:cs typeface="+mn-cs"/>
        </a:defRPr>
      </a:lvl6pPr>
      <a:lvl7pPr marL="9522841" algn="l" defTabSz="3174280" rtl="0" eaLnBrk="1" latinLnBrk="0" hangingPunct="1">
        <a:defRPr sz="6300" kern="1200">
          <a:solidFill>
            <a:schemeClr val="tx1"/>
          </a:solidFill>
          <a:latin typeface="+mn-lt"/>
          <a:ea typeface="+mn-ea"/>
          <a:cs typeface="+mn-cs"/>
        </a:defRPr>
      </a:lvl7pPr>
      <a:lvl8pPr marL="11109980" algn="l" defTabSz="3174280" rtl="0" eaLnBrk="1" latinLnBrk="0" hangingPunct="1">
        <a:defRPr sz="6300" kern="1200">
          <a:solidFill>
            <a:schemeClr val="tx1"/>
          </a:solidFill>
          <a:latin typeface="+mn-lt"/>
          <a:ea typeface="+mn-ea"/>
          <a:cs typeface="+mn-cs"/>
        </a:defRPr>
      </a:lvl8pPr>
      <a:lvl9pPr marL="12697121" algn="l" defTabSz="3174280" rtl="0" eaLnBrk="1" latinLnBrk="0" hangingPunct="1">
        <a:defRPr sz="6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bordoverview.com/" TargetMode="External"/><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1000">
              <a:schemeClr val="accent1">
                <a:lumMod val="5000"/>
                <a:lumOff val="95000"/>
              </a:schemeClr>
            </a:gs>
            <a:gs pos="33000">
              <a:schemeClr val="accent1">
                <a:lumMod val="45000"/>
                <a:lumOff val="55000"/>
              </a:schemeClr>
            </a:gs>
            <a:gs pos="80000">
              <a:schemeClr val="accent1">
                <a:lumMod val="45000"/>
                <a:lumOff val="55000"/>
              </a:schemeClr>
            </a:gs>
            <a:gs pos="55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9" name="圆角矩形 38"/>
          <p:cNvSpPr/>
          <p:nvPr/>
        </p:nvSpPr>
        <p:spPr>
          <a:xfrm>
            <a:off x="9139063" y="4337156"/>
            <a:ext cx="8491582" cy="30162395"/>
          </a:xfrm>
          <a:prstGeom prst="roundRect">
            <a:avLst>
              <a:gd name="adj" fmla="val 2151"/>
            </a:avLst>
          </a:prstGeom>
          <a:solidFill>
            <a:srgbClr val="FBE0D9"/>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8" name="圆角矩形 37"/>
          <p:cNvSpPr/>
          <p:nvPr/>
        </p:nvSpPr>
        <p:spPr>
          <a:xfrm>
            <a:off x="395187" y="4337157"/>
            <a:ext cx="8418715" cy="30162394"/>
          </a:xfrm>
          <a:prstGeom prst="roundRect">
            <a:avLst>
              <a:gd name="adj" fmla="val 1955"/>
            </a:avLst>
          </a:prstGeom>
          <a:solidFill>
            <a:srgbClr val="FBE0D9"/>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19083460-1431-E14E-8051-7110CABF02F2}"/>
              </a:ext>
            </a:extLst>
          </p:cNvPr>
          <p:cNvSpPr>
            <a:spLocks noGrp="1"/>
          </p:cNvSpPr>
          <p:nvPr>
            <p:ph type="body" sz="quarter" idx="10"/>
          </p:nvPr>
        </p:nvSpPr>
        <p:spPr>
          <a:xfrm>
            <a:off x="395186" y="5429855"/>
            <a:ext cx="8486801" cy="7400435"/>
          </a:xfrm>
        </p:spPr>
        <p:txBody>
          <a:bodyPr/>
          <a:lstStyle/>
          <a:p>
            <a:r>
              <a:rPr lang="zh-CN" altLang="zh-CN" sz="2800" dirty="0"/>
              <a:t>本文分析了专家意见对于确定波尔多期货市场价格的价值。所研究的专家意见是世界上最重要的两位葡萄酒专家（</a:t>
            </a:r>
            <a:r>
              <a:rPr lang="en-US" altLang="zh-CN" sz="2800" b="1" dirty="0"/>
              <a:t>Robert Parker </a:t>
            </a:r>
            <a:r>
              <a:rPr lang="zh-CN" altLang="zh-CN" sz="2800" dirty="0"/>
              <a:t>和</a:t>
            </a:r>
            <a:r>
              <a:rPr lang="en-US" altLang="zh-CN" sz="2800" dirty="0"/>
              <a:t> </a:t>
            </a:r>
            <a:r>
              <a:rPr lang="en-US" altLang="zh-CN" sz="2800" b="1" dirty="0"/>
              <a:t>Jancis Robinson</a:t>
            </a:r>
            <a:r>
              <a:rPr lang="zh-CN" altLang="zh-CN" sz="2800" dirty="0"/>
              <a:t>）在</a:t>
            </a:r>
            <a:r>
              <a:rPr lang="en-US" altLang="zh-CN" sz="2800" dirty="0"/>
              <a:t>2004 </a:t>
            </a:r>
            <a:r>
              <a:rPr lang="zh-CN" altLang="en-US" sz="2800" dirty="0"/>
              <a:t>到</a:t>
            </a:r>
            <a:r>
              <a:rPr lang="en-US" altLang="zh-CN" sz="2800" dirty="0"/>
              <a:t>2012</a:t>
            </a:r>
            <a:r>
              <a:rPr lang="zh-CN" altLang="zh-CN" sz="2800" dirty="0"/>
              <a:t>年期间为</a:t>
            </a:r>
            <a:r>
              <a:rPr lang="en-US" altLang="zh-CN" sz="2800" dirty="0"/>
              <a:t>1700</a:t>
            </a:r>
            <a:r>
              <a:rPr lang="zh-CN" altLang="zh-CN" sz="2800" dirty="0"/>
              <a:t>多种波尔多葡萄酒提供的葡萄酒质量评级。</a:t>
            </a:r>
            <a:endParaRPr lang="en-US" altLang="zh-CN" sz="2800" dirty="0"/>
          </a:p>
          <a:p>
            <a:r>
              <a:rPr lang="zh-CN" altLang="zh-CN" sz="2800" dirty="0"/>
              <a:t>结果显示，在控制了其他已知价格决定因素的影响后，专家的评级对价格的影响不论在经济学上还是在统计学上都是显著的。因此，专家的意见在这种情况下具有重要价值。结果还进一步显示：尽管 </a:t>
            </a:r>
            <a:r>
              <a:rPr lang="en-US" altLang="zh-CN" sz="2800" dirty="0"/>
              <a:t>Parker </a:t>
            </a:r>
            <a:r>
              <a:rPr lang="zh-CN" altLang="zh-CN" sz="2800" dirty="0"/>
              <a:t>意见对价格的影响大于 </a:t>
            </a:r>
            <a:r>
              <a:rPr lang="en-US" altLang="zh-CN" sz="2800" dirty="0"/>
              <a:t>Robinson</a:t>
            </a:r>
            <a:r>
              <a:rPr lang="zh-CN" altLang="zh-CN" sz="2800" dirty="0"/>
              <a:t>，但综合两位专家质量评级对价格的影响明显大于 </a:t>
            </a:r>
            <a:r>
              <a:rPr lang="en-US" altLang="zh-CN" sz="2800" dirty="0"/>
              <a:t>Parker </a:t>
            </a:r>
            <a:r>
              <a:rPr lang="zh-CN" altLang="zh-CN" sz="2800" dirty="0"/>
              <a:t>单独的评级。</a:t>
            </a:r>
            <a:endParaRPr lang="en-US" altLang="zh-CN" sz="2800" dirty="0"/>
          </a:p>
          <a:p>
            <a:r>
              <a:rPr lang="zh-CN" altLang="zh-CN" sz="2800" dirty="0"/>
              <a:t>正如假设的一般，因为其他质量相关信息的可用性不同，所以对于在波尔多不同地区生产的葡萄酒，所得结果的大小有所区别。</a:t>
            </a:r>
            <a:r>
              <a:rPr lang="zh-CN" altLang="en-US" sz="2800" dirty="0"/>
              <a:t>但</a:t>
            </a:r>
            <a:r>
              <a:rPr lang="zh-CN" altLang="zh-CN" sz="2800" dirty="0"/>
              <a:t>所有结果在几个备选样本规格和其他研究设计中均是鲁棒的。</a:t>
            </a:r>
            <a:endParaRPr lang="en-US" sz="2800" dirty="0"/>
          </a:p>
        </p:txBody>
      </p:sp>
      <p:sp>
        <p:nvSpPr>
          <p:cNvPr id="3" name="Text Placeholder 2">
            <a:extLst>
              <a:ext uri="{FF2B5EF4-FFF2-40B4-BE49-F238E27FC236}">
                <a16:creationId xmlns:a16="http://schemas.microsoft.com/office/drawing/2014/main" id="{A25158B0-F48B-6D45-9456-EEB84F3A711B}"/>
              </a:ext>
            </a:extLst>
          </p:cNvPr>
          <p:cNvSpPr>
            <a:spLocks noGrp="1"/>
          </p:cNvSpPr>
          <p:nvPr>
            <p:ph type="body" sz="quarter" idx="11"/>
          </p:nvPr>
        </p:nvSpPr>
        <p:spPr>
          <a:xfrm>
            <a:off x="411162" y="4605110"/>
            <a:ext cx="8386664" cy="625996"/>
          </a:xfrm>
          <a:solidFill>
            <a:schemeClr val="accent1"/>
          </a:solidFill>
        </p:spPr>
        <p:txBody>
          <a:bodyPr/>
          <a:lstStyle/>
          <a:p>
            <a:r>
              <a:rPr lang="zh-CN" altLang="en-US" sz="3200" dirty="0">
                <a:solidFill>
                  <a:schemeClr val="bg1"/>
                </a:solidFill>
                <a:latin typeface="Times New Roman" panose="02020603050405020304" pitchFamily="18" charset="0"/>
                <a:cs typeface="Times New Roman" panose="02020603050405020304" pitchFamily="18" charset="0"/>
              </a:rPr>
              <a:t>文章概述</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CC939AE-5355-8041-9E78-E0D253950C1F}"/>
              </a:ext>
            </a:extLst>
          </p:cNvPr>
          <p:cNvSpPr>
            <a:spLocks noGrp="1"/>
          </p:cNvSpPr>
          <p:nvPr>
            <p:ph type="body" sz="quarter" idx="20"/>
          </p:nvPr>
        </p:nvSpPr>
        <p:spPr>
          <a:xfrm>
            <a:off x="411162" y="12941035"/>
            <a:ext cx="8402741" cy="625996"/>
          </a:xfrm>
          <a:solidFill>
            <a:schemeClr val="accent1"/>
          </a:solidFill>
        </p:spPr>
        <p:txBody>
          <a:bodyPr/>
          <a:lstStyle/>
          <a:p>
            <a:r>
              <a:rPr lang="zh-CN" altLang="en-US" sz="3200" u="none" dirty="0">
                <a:solidFill>
                  <a:schemeClr val="bg1"/>
                </a:solidFill>
                <a:latin typeface="Times New Roman" panose="02020603050405020304" pitchFamily="18" charset="0"/>
                <a:cs typeface="Times New Roman" panose="02020603050405020304" pitchFamily="18" charset="0"/>
              </a:rPr>
              <a:t>一、研究问题</a:t>
            </a:r>
            <a:endParaRPr lang="en-US" sz="3200" u="none" dirty="0">
              <a:solidFill>
                <a:schemeClr val="bg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B272B5D9-8EAE-F04C-AD51-E5BADA3D91DE}"/>
              </a:ext>
            </a:extLst>
          </p:cNvPr>
          <p:cNvSpPr>
            <a:spLocks noGrp="1"/>
          </p:cNvSpPr>
          <p:nvPr>
            <p:ph type="body" sz="quarter" idx="25"/>
          </p:nvPr>
        </p:nvSpPr>
        <p:spPr>
          <a:xfrm>
            <a:off x="9155908" y="29963263"/>
            <a:ext cx="8455844" cy="625996"/>
          </a:xfrm>
          <a:solidFill>
            <a:schemeClr val="accent1"/>
          </a:solidFill>
        </p:spPr>
        <p:txBody>
          <a:bodyPr/>
          <a:lstStyle/>
          <a:p>
            <a:r>
              <a:rPr lang="zh-CN" altLang="en-US" sz="3200" u="none" dirty="0">
                <a:solidFill>
                  <a:schemeClr val="bg1"/>
                </a:solidFill>
                <a:latin typeface="Times New Roman" panose="02020603050405020304" pitchFamily="18" charset="0"/>
                <a:cs typeface="Times New Roman" panose="02020603050405020304" pitchFamily="18" charset="0"/>
              </a:rPr>
              <a:t>五、重要参考文献</a:t>
            </a:r>
            <a:endParaRPr lang="en-US" sz="3200" u="none" dirty="0">
              <a:solidFill>
                <a:schemeClr val="bg1"/>
              </a:solidFill>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764EADE1-4148-E544-B26A-766DFD203C76}"/>
              </a:ext>
            </a:extLst>
          </p:cNvPr>
          <p:cNvSpPr>
            <a:spLocks noGrp="1"/>
          </p:cNvSpPr>
          <p:nvPr>
            <p:ph type="body" sz="quarter" idx="26"/>
          </p:nvPr>
        </p:nvSpPr>
        <p:spPr>
          <a:xfrm>
            <a:off x="9139062" y="30702997"/>
            <a:ext cx="8479260" cy="3596317"/>
          </a:xfrm>
        </p:spPr>
        <p:txBody>
          <a:bodyPr/>
          <a:lstStyle/>
          <a:p>
            <a:r>
              <a:rPr lang="en-US" altLang="zh-CN" b="1" dirty="0"/>
              <a:t>[1]  </a:t>
            </a:r>
            <a:r>
              <a:rPr lang="en-US" altLang="zh-CN" dirty="0" err="1"/>
              <a:t>Abadie</a:t>
            </a:r>
            <a:r>
              <a:rPr lang="en-US" altLang="zh-CN" dirty="0"/>
              <a:t>, A. (2005). Semiparametric difference-in-differences estimators. Review of Economic Studies, 72(1), 1–19</a:t>
            </a:r>
          </a:p>
          <a:p>
            <a:r>
              <a:rPr lang="en-US" altLang="zh-CN" b="1" dirty="0"/>
              <a:t>[2]  </a:t>
            </a:r>
            <a:r>
              <a:rPr lang="en-US" altLang="zh-CN" dirty="0" err="1"/>
              <a:t>Haushalter</a:t>
            </a:r>
            <a:r>
              <a:rPr lang="en-US" altLang="zh-CN" dirty="0"/>
              <a:t>, G. (2010). Bordeaux wines: Production and economics. Keynote speech presented at Masters of Wine Symposium, Le </a:t>
            </a:r>
            <a:r>
              <a:rPr lang="en-US" altLang="zh-CN" dirty="0" err="1"/>
              <a:t>Conseil</a:t>
            </a:r>
            <a:r>
              <a:rPr lang="en-US" altLang="zh-CN" dirty="0"/>
              <a:t> </a:t>
            </a:r>
            <a:r>
              <a:rPr lang="en-US" altLang="zh-CN" dirty="0" err="1"/>
              <a:t>Interprofessionel</a:t>
            </a:r>
            <a:r>
              <a:rPr lang="en-US" altLang="zh-CN" dirty="0"/>
              <a:t> du Vin de Bordeaux, June 25</a:t>
            </a:r>
            <a:endParaRPr lang="en-US" altLang="zh-CN" b="1" dirty="0"/>
          </a:p>
          <a:p>
            <a:r>
              <a:rPr lang="en-US" altLang="zh-CN" b="1" dirty="0"/>
              <a:t>[3]  </a:t>
            </a:r>
            <a:r>
              <a:rPr lang="en-US" altLang="zh-CN" dirty="0"/>
              <a:t>Dimson, E., Rousseau, P.L., and </a:t>
            </a:r>
            <a:r>
              <a:rPr lang="en-US" altLang="zh-CN" dirty="0" err="1"/>
              <a:t>Spaenjers</a:t>
            </a:r>
            <a:r>
              <a:rPr lang="en-US" altLang="zh-CN" dirty="0"/>
              <a:t>, C. (2015). The price of wine. Journal of Financial Economics, 118(2), 431–449. </a:t>
            </a:r>
          </a:p>
          <a:p>
            <a:r>
              <a:rPr lang="en-US" altLang="zh-CN" b="1" dirty="0"/>
              <a:t>[4]  </a:t>
            </a:r>
            <a:r>
              <a:rPr lang="en-US" altLang="zh-CN" dirty="0"/>
              <a:t>Di Vittorio, A., and </a:t>
            </a:r>
            <a:r>
              <a:rPr lang="en-US" altLang="zh-CN" dirty="0" err="1"/>
              <a:t>Ginsburgh</a:t>
            </a:r>
            <a:r>
              <a:rPr lang="en-US" altLang="zh-CN" dirty="0"/>
              <a:t>, V. (1996). Pricing red wines of </a:t>
            </a:r>
            <a:r>
              <a:rPr lang="en-US" altLang="zh-CN" dirty="0" err="1"/>
              <a:t>Médoc</a:t>
            </a:r>
            <a:r>
              <a:rPr lang="en-US" altLang="zh-CN" dirty="0"/>
              <a:t> vintages from 1949 to 1989 at Christie’s auctions. Journal de la </a:t>
            </a:r>
            <a:r>
              <a:rPr lang="en-US" altLang="zh-CN" dirty="0" err="1"/>
              <a:t>Société</a:t>
            </a:r>
            <a:r>
              <a:rPr lang="en-US" altLang="zh-CN" dirty="0"/>
              <a:t> de </a:t>
            </a:r>
            <a:r>
              <a:rPr lang="en-US" altLang="zh-CN" dirty="0" err="1"/>
              <a:t>Statistique</a:t>
            </a:r>
            <a:r>
              <a:rPr lang="en-US" altLang="zh-CN" dirty="0"/>
              <a:t> de Paris, 137, 19–49.</a:t>
            </a:r>
            <a:endParaRPr lang="en-US" dirty="0"/>
          </a:p>
        </p:txBody>
      </p:sp>
      <p:sp>
        <p:nvSpPr>
          <p:cNvPr id="7" name="Text Placeholder 6">
            <a:extLst>
              <a:ext uri="{FF2B5EF4-FFF2-40B4-BE49-F238E27FC236}">
                <a16:creationId xmlns:a16="http://schemas.microsoft.com/office/drawing/2014/main" id="{52A4947C-3780-424D-8918-B51B414DFF83}"/>
              </a:ext>
            </a:extLst>
          </p:cNvPr>
          <p:cNvSpPr>
            <a:spLocks noGrp="1"/>
          </p:cNvSpPr>
          <p:nvPr>
            <p:ph type="body" sz="quarter" idx="27"/>
          </p:nvPr>
        </p:nvSpPr>
        <p:spPr>
          <a:xfrm>
            <a:off x="395186" y="21692750"/>
            <a:ext cx="8402639" cy="625996"/>
          </a:xfrm>
          <a:solidFill>
            <a:schemeClr val="accent1"/>
          </a:solidFill>
        </p:spPr>
        <p:txBody>
          <a:bodyPr/>
          <a:lstStyle/>
          <a:p>
            <a:r>
              <a:rPr lang="zh-CN" altLang="en-US" sz="3200" u="none" dirty="0">
                <a:solidFill>
                  <a:schemeClr val="bg1"/>
                </a:solidFill>
                <a:latin typeface="Times New Roman" panose="02020603050405020304" pitchFamily="18" charset="0"/>
                <a:cs typeface="Times New Roman" panose="02020603050405020304" pitchFamily="18" charset="0"/>
              </a:rPr>
              <a:t>二、研究思路</a:t>
            </a:r>
            <a:endParaRPr lang="en-US" sz="3200" u="none" dirty="0">
              <a:solidFill>
                <a:schemeClr val="bg1"/>
              </a:solidFill>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8C13F305-D0D3-DC43-B7C6-1889D21F1EA6}"/>
              </a:ext>
            </a:extLst>
          </p:cNvPr>
          <p:cNvSpPr>
            <a:spLocks noGrp="1"/>
          </p:cNvSpPr>
          <p:nvPr>
            <p:ph type="body" sz="quarter" idx="28"/>
          </p:nvPr>
        </p:nvSpPr>
        <p:spPr>
          <a:xfrm>
            <a:off x="377826" y="22619023"/>
            <a:ext cx="8450436" cy="5332176"/>
          </a:xfrm>
        </p:spPr>
        <p:txBody>
          <a:bodyPr/>
          <a:lstStyle/>
          <a:p>
            <a:pPr marL="342900" indent="-342900">
              <a:buFont typeface="Wingdings" panose="05000000000000000000" pitchFamily="2" charset="2"/>
              <a:buChar char="Ø"/>
            </a:pPr>
            <a:r>
              <a:rPr lang="zh-CN" altLang="en-US" sz="2800" dirty="0" smtClean="0"/>
              <a:t>首先</a:t>
            </a:r>
            <a:r>
              <a:rPr lang="zh-CN" altLang="en-US" sz="2800" dirty="0"/>
              <a:t>，作者整理了现有的文献，点明本研究的</a:t>
            </a:r>
            <a:r>
              <a:rPr lang="zh-CN" altLang="en-US" sz="2800" dirty="0" smtClean="0"/>
              <a:t>特殊</a:t>
            </a:r>
            <a:r>
              <a:rPr lang="zh-CN" altLang="en-US" sz="2800" dirty="0"/>
              <a:t>之处：</a:t>
            </a:r>
            <a:r>
              <a:rPr lang="zh-CN" altLang="zh-CN" sz="2800" dirty="0"/>
              <a:t>研究表明，在零售市场上，高评级葡萄酒的需求大于低评级葡萄酒（</a:t>
            </a:r>
            <a:r>
              <a:rPr lang="en-US" altLang="zh-CN" sz="2800" dirty="0" err="1"/>
              <a:t>Friberg</a:t>
            </a:r>
            <a:r>
              <a:rPr lang="en-US" altLang="zh-CN" sz="2800" dirty="0"/>
              <a:t> and </a:t>
            </a:r>
            <a:r>
              <a:rPr lang="en-US" altLang="zh-CN" sz="2800" dirty="0" err="1"/>
              <a:t>Grönqvist</a:t>
            </a:r>
            <a:r>
              <a:rPr lang="en-US" altLang="zh-CN" sz="2800" dirty="0"/>
              <a:t>, 2012</a:t>
            </a:r>
            <a:r>
              <a:rPr lang="zh-CN" altLang="zh-CN" sz="2800" dirty="0"/>
              <a:t>），这证实了专家意见对葡萄酒需求的价值。</a:t>
            </a:r>
            <a:r>
              <a:rPr lang="zh-CN" altLang="zh-CN" sz="2800" b="1" dirty="0"/>
              <a:t>与之不同，</a:t>
            </a:r>
            <a:r>
              <a:rPr lang="zh-CN" altLang="en-US" sz="2800" b="1" dirty="0"/>
              <a:t>本</a:t>
            </a:r>
            <a:r>
              <a:rPr lang="zh-CN" altLang="zh-CN" sz="2800" b="1" dirty="0"/>
              <a:t>研究</a:t>
            </a:r>
            <a:r>
              <a:rPr lang="zh-CN" altLang="en-US" sz="2800" b="1" dirty="0"/>
              <a:t>所关注的</a:t>
            </a:r>
            <a:r>
              <a:rPr lang="zh-CN" altLang="zh-CN" sz="2800" b="1" dirty="0"/>
              <a:t>是专家意见对葡萄酒价格而非需求的影响</a:t>
            </a:r>
            <a:r>
              <a:rPr lang="zh-CN" altLang="zh-CN" sz="2800" dirty="0"/>
              <a:t>。</a:t>
            </a:r>
            <a:endParaRPr lang="en-US" altLang="zh-CN" sz="2800" dirty="0"/>
          </a:p>
          <a:p>
            <a:pPr marL="342900" indent="-342900">
              <a:buFont typeface="Wingdings" panose="05000000000000000000" pitchFamily="2" charset="2"/>
              <a:buChar char="Ø"/>
            </a:pPr>
            <a:r>
              <a:rPr lang="zh-CN" altLang="en-US" sz="2800" dirty="0"/>
              <a:t>其次，说明了选择红酒期货市场的原因，并介绍研究背景，寻找“享乐模型”中的解释变量；</a:t>
            </a:r>
            <a:endParaRPr lang="en-US" altLang="zh-CN" sz="2800" dirty="0"/>
          </a:p>
          <a:p>
            <a:pPr marL="342900" indent="-342900">
              <a:buFont typeface="Wingdings" panose="05000000000000000000" pitchFamily="2" charset="2"/>
              <a:buChar char="Ø"/>
            </a:pPr>
            <a:r>
              <a:rPr lang="zh-CN" altLang="en-US" sz="2800" dirty="0"/>
              <a:t>然后，针对核心问题构建本文的四个假设，设定模型回归进行验证，解释回归结果。</a:t>
            </a:r>
            <a:endParaRPr lang="en-US" altLang="zh-CN" sz="2800" dirty="0"/>
          </a:p>
          <a:p>
            <a:pPr marL="342900" indent="-342900">
              <a:buFont typeface="Wingdings" panose="05000000000000000000" pitchFamily="2" charset="2"/>
              <a:buChar char="Ø"/>
            </a:pPr>
            <a:r>
              <a:rPr lang="zh-CN" altLang="en-US" sz="2800" dirty="0"/>
              <a:t>最后，得出结论，给出指导建议。</a:t>
            </a:r>
            <a:endParaRPr lang="en-US" altLang="zh-CN" sz="2800" dirty="0"/>
          </a:p>
        </p:txBody>
      </p:sp>
      <p:sp>
        <p:nvSpPr>
          <p:cNvPr id="9" name="Text Placeholder 8">
            <a:extLst>
              <a:ext uri="{FF2B5EF4-FFF2-40B4-BE49-F238E27FC236}">
                <a16:creationId xmlns:a16="http://schemas.microsoft.com/office/drawing/2014/main" id="{3E953B05-C618-2049-8829-3B47A4324565}"/>
              </a:ext>
            </a:extLst>
          </p:cNvPr>
          <p:cNvSpPr>
            <a:spLocks noGrp="1"/>
          </p:cNvSpPr>
          <p:nvPr>
            <p:ph type="body" sz="quarter" idx="29"/>
          </p:nvPr>
        </p:nvSpPr>
        <p:spPr>
          <a:xfrm>
            <a:off x="411162" y="28970968"/>
            <a:ext cx="8386663" cy="625996"/>
          </a:xfrm>
          <a:solidFill>
            <a:schemeClr val="accent1"/>
          </a:solidFill>
        </p:spPr>
        <p:txBody>
          <a:bodyPr/>
          <a:lstStyle/>
          <a:p>
            <a:r>
              <a:rPr lang="zh-CN" altLang="en-US" sz="3200" u="none" dirty="0">
                <a:solidFill>
                  <a:schemeClr val="bg1"/>
                </a:solidFill>
                <a:latin typeface="Times New Roman" panose="02020603050405020304" pitchFamily="18" charset="0"/>
                <a:cs typeface="Times New Roman" panose="02020603050405020304" pitchFamily="18" charset="0"/>
              </a:rPr>
              <a:t>三、数据与方法</a:t>
            </a:r>
            <a:endParaRPr lang="en-US" sz="3200" u="none" dirty="0">
              <a:solidFill>
                <a:schemeClr val="bg1"/>
              </a:solidFill>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id="{230EB2EF-4B6F-8346-B9E2-C42DE8A355C7}"/>
              </a:ext>
            </a:extLst>
          </p:cNvPr>
          <p:cNvSpPr>
            <a:spLocks noGrp="1"/>
          </p:cNvSpPr>
          <p:nvPr>
            <p:ph type="body" sz="quarter" idx="30"/>
          </p:nvPr>
        </p:nvSpPr>
        <p:spPr>
          <a:xfrm>
            <a:off x="9174946" y="12881601"/>
            <a:ext cx="8416142" cy="2315966"/>
          </a:xfrm>
        </p:spPr>
        <p:txBody>
          <a:bodyPr/>
          <a:lstStyle/>
          <a:p>
            <a:pPr marL="457200" indent="-457200">
              <a:buFont typeface="Wingdings" panose="05000000000000000000" pitchFamily="2" charset="2"/>
              <a:buChar char="Ø"/>
            </a:pPr>
            <a:r>
              <a:rPr lang="zh-CN" altLang="en-US" sz="2800" dirty="0"/>
              <a:t> 模型设定</a:t>
            </a:r>
            <a:endParaRPr lang="en-US" altLang="zh-CN" sz="2800" dirty="0"/>
          </a:p>
          <a:p>
            <a:r>
              <a:rPr lang="zh-CN" altLang="en-US" sz="2800" dirty="0"/>
              <a:t>本文采用的模型为“享乐模型”：</a:t>
            </a:r>
            <a:endParaRPr lang="en-US" altLang="zh-CN" sz="2800" dirty="0"/>
          </a:p>
          <a:p>
            <a:endParaRPr lang="en-US" altLang="zh-CN" sz="2800" dirty="0"/>
          </a:p>
          <a:p>
            <a:endParaRPr lang="en-US" sz="2800" dirty="0"/>
          </a:p>
        </p:txBody>
      </p:sp>
      <p:sp>
        <p:nvSpPr>
          <p:cNvPr id="11" name="Text Placeholder 10">
            <a:extLst>
              <a:ext uri="{FF2B5EF4-FFF2-40B4-BE49-F238E27FC236}">
                <a16:creationId xmlns:a16="http://schemas.microsoft.com/office/drawing/2014/main" id="{E40E0967-CB04-A344-9577-716EC8912459}"/>
              </a:ext>
            </a:extLst>
          </p:cNvPr>
          <p:cNvSpPr>
            <a:spLocks noGrp="1"/>
          </p:cNvSpPr>
          <p:nvPr>
            <p:ph type="body" sz="quarter" idx="96"/>
          </p:nvPr>
        </p:nvSpPr>
        <p:spPr>
          <a:xfrm>
            <a:off x="395186" y="13843187"/>
            <a:ext cx="8369490" cy="6883370"/>
          </a:xfrm>
        </p:spPr>
        <p:txBody>
          <a:bodyPr/>
          <a:lstStyle/>
          <a:p>
            <a:r>
              <a:rPr lang="zh-CN" altLang="zh-CN" sz="2800" dirty="0"/>
              <a:t>专家的意见在许多情况下都很有价值，对其他的专家以及依赖其判断和建议的人都有很大的影响。因此相当多的研究对专家意见的固有特征（如可靠性和共识）及其经济后果进行了研究。近年来，很多的研究都开始探讨质量评级对波尔多期货市场上葡萄酒价格的影响这一话题，本研究是通过探索 </a:t>
            </a:r>
            <a:r>
              <a:rPr lang="en-US" altLang="zh-CN" sz="2800" dirty="0"/>
              <a:t>Parker </a:t>
            </a:r>
            <a:r>
              <a:rPr lang="zh-CN" altLang="zh-CN" sz="2800" dirty="0"/>
              <a:t>和 </a:t>
            </a:r>
            <a:r>
              <a:rPr lang="en-US" altLang="zh-CN" sz="2800" dirty="0"/>
              <a:t>Robinson </a:t>
            </a:r>
            <a:r>
              <a:rPr lang="zh-CN" altLang="zh-CN" sz="2800" dirty="0"/>
              <a:t>对</a:t>
            </a:r>
            <a:r>
              <a:rPr lang="en-US" altLang="zh-CN" sz="2800" dirty="0"/>
              <a:t>1700 </a:t>
            </a:r>
            <a:r>
              <a:rPr lang="zh-CN" altLang="zh-CN" sz="2800" dirty="0"/>
              <a:t>多种波尔多葡萄酒价格的影响对本类研究做一定的补充。</a:t>
            </a:r>
            <a:endParaRPr lang="en-US" altLang="zh-CN" sz="2800" dirty="0"/>
          </a:p>
          <a:p>
            <a:endParaRPr lang="zh-CN" altLang="zh-CN" sz="2800" dirty="0"/>
          </a:p>
          <a:p>
            <a:r>
              <a:rPr lang="zh-CN" altLang="en-US" sz="2800" dirty="0"/>
              <a:t>本文探讨的几个核心问题为：</a:t>
            </a:r>
            <a:endParaRPr lang="en-US" altLang="zh-CN" sz="2800" dirty="0"/>
          </a:p>
          <a:p>
            <a:pPr marL="514350" indent="-514350">
              <a:buFont typeface="Wingdings" panose="05000000000000000000" pitchFamily="2" charset="2"/>
              <a:buChar char="Ø"/>
            </a:pPr>
            <a:r>
              <a:rPr lang="zh-CN" altLang="en-US" sz="2800" b="1" dirty="0"/>
              <a:t>专家的评级对波尔多期货价格是否有显著影响？</a:t>
            </a:r>
            <a:endParaRPr lang="en-US" altLang="zh-CN" sz="2800" b="1" dirty="0"/>
          </a:p>
          <a:p>
            <a:pPr marL="514350" indent="-514350">
              <a:buFont typeface="Wingdings" panose="05000000000000000000" pitchFamily="2" charset="2"/>
              <a:buChar char="Ø"/>
            </a:pPr>
            <a:r>
              <a:rPr lang="zh-CN" altLang="en-US" sz="2800" b="1" dirty="0"/>
              <a:t>专家评级对不同地区葡萄酒的价格影响是否相同？</a:t>
            </a:r>
            <a:endParaRPr lang="en-US" altLang="zh-CN" sz="2800" b="1" dirty="0"/>
          </a:p>
          <a:p>
            <a:pPr marL="514350" indent="-514350">
              <a:buFont typeface="Wingdings" panose="05000000000000000000" pitchFamily="2" charset="2"/>
              <a:buChar char="Ø"/>
            </a:pPr>
            <a:r>
              <a:rPr lang="zh-CN" altLang="en-US" sz="2800" b="1" dirty="0"/>
              <a:t>不同的专家对价格的影响是否相同？</a:t>
            </a:r>
            <a:endParaRPr lang="en-US" altLang="zh-CN" sz="2800" b="1" dirty="0"/>
          </a:p>
          <a:p>
            <a:pPr marL="514350" indent="-514350">
              <a:buFont typeface="Wingdings" panose="05000000000000000000" pitchFamily="2" charset="2"/>
              <a:buChar char="Ø"/>
            </a:pPr>
            <a:r>
              <a:rPr lang="zh-CN" altLang="en-US" sz="2800" b="1" dirty="0"/>
              <a:t>专家评级之间有没有互补性？</a:t>
            </a:r>
            <a:endParaRPr lang="en-US" altLang="zh-CN" sz="2800" b="1" dirty="0"/>
          </a:p>
        </p:txBody>
      </p:sp>
      <p:sp>
        <p:nvSpPr>
          <p:cNvPr id="12" name="Text Placeholder 11">
            <a:extLst>
              <a:ext uri="{FF2B5EF4-FFF2-40B4-BE49-F238E27FC236}">
                <a16:creationId xmlns:a16="http://schemas.microsoft.com/office/drawing/2014/main" id="{75D2EBA6-DC1A-6442-BC46-6ED84158AA19}"/>
              </a:ext>
            </a:extLst>
          </p:cNvPr>
          <p:cNvSpPr>
            <a:spLocks noGrp="1"/>
          </p:cNvSpPr>
          <p:nvPr>
            <p:ph type="body" sz="quarter" idx="150"/>
          </p:nvPr>
        </p:nvSpPr>
        <p:spPr>
          <a:xfrm>
            <a:off x="2304810" y="3114796"/>
            <a:ext cx="13357704" cy="747410"/>
          </a:xfrm>
        </p:spPr>
        <p:txBody>
          <a:bodyPr>
            <a:normAutofit/>
          </a:bodyPr>
          <a:lstStyle/>
          <a:p>
            <a:r>
              <a:rPr lang="zh-CN" altLang="en-US" sz="3200" dirty="0">
                <a:latin typeface="Times New Roman" panose="02020603050405020304" pitchFamily="18" charset="0"/>
                <a:cs typeface="Times New Roman" panose="02020603050405020304" pitchFamily="18" charset="0"/>
              </a:rPr>
              <a:t>原文刊载于 </a:t>
            </a:r>
            <a:r>
              <a:rPr lang="en-US" altLang="zh-CN" sz="3200" dirty="0">
                <a:latin typeface="Times New Roman" panose="02020603050405020304" pitchFamily="18" charset="0"/>
                <a:cs typeface="Times New Roman" panose="02020603050405020304" pitchFamily="18" charset="0"/>
              </a:rPr>
              <a:t>Journal of Wine Economics</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2016 </a:t>
            </a:r>
            <a:r>
              <a:rPr lang="zh-CN" altLang="en-US" sz="3200" dirty="0">
                <a:latin typeface="Times New Roman" panose="02020603050405020304" pitchFamily="18" charset="0"/>
                <a:cs typeface="Times New Roman" panose="02020603050405020304" pitchFamily="18" charset="0"/>
              </a:rPr>
              <a:t>年 </a:t>
            </a:r>
            <a:r>
              <a:rPr lang="en-US" altLang="zh-CN" sz="3200" dirty="0">
                <a:latin typeface="Times New Roman" panose="02020603050405020304" pitchFamily="18" charset="0"/>
                <a:cs typeface="Times New Roman" panose="02020603050405020304" pitchFamily="18" charset="0"/>
              </a:rPr>
              <a:t>2 </a:t>
            </a:r>
            <a:r>
              <a:rPr lang="zh-CN" altLang="en-US" sz="3200" dirty="0">
                <a:latin typeface="Times New Roman" panose="02020603050405020304" pitchFamily="18" charset="0"/>
                <a:cs typeface="Times New Roman" panose="02020603050405020304" pitchFamily="18" charset="0"/>
              </a:rPr>
              <a:t>月</a:t>
            </a:r>
            <a:endParaRPr lang="en-US" sz="3200" dirty="0">
              <a:latin typeface="Times New Roman" panose="02020603050405020304" pitchFamily="18" charset="0"/>
              <a:cs typeface="Times New Roman" panose="02020603050405020304" pitchFamily="18" charset="0"/>
            </a:endParaRPr>
          </a:p>
        </p:txBody>
      </p:sp>
      <p:sp>
        <p:nvSpPr>
          <p:cNvPr id="13" name="Text Placeholder 12">
            <a:extLst>
              <a:ext uri="{FF2B5EF4-FFF2-40B4-BE49-F238E27FC236}">
                <a16:creationId xmlns:a16="http://schemas.microsoft.com/office/drawing/2014/main" id="{38ADD29C-06CB-8449-AFD0-9CE2086DBDDC}"/>
              </a:ext>
            </a:extLst>
          </p:cNvPr>
          <p:cNvSpPr>
            <a:spLocks noGrp="1"/>
          </p:cNvSpPr>
          <p:nvPr>
            <p:ph type="body" sz="quarter" idx="151"/>
          </p:nvPr>
        </p:nvSpPr>
        <p:spPr>
          <a:xfrm>
            <a:off x="2447685" y="2349211"/>
            <a:ext cx="13357704" cy="713498"/>
          </a:xfrm>
        </p:spPr>
        <p:txBody>
          <a:bodyPr>
            <a:normAutofit/>
          </a:bodyPr>
          <a:lstStyle/>
          <a:p>
            <a:r>
              <a:rPr lang="en-US" altLang="zh-CN" sz="4000" dirty="0">
                <a:latin typeface="Times New Roman" panose="02020603050405020304" pitchFamily="18" charset="0"/>
                <a:cs typeface="Times New Roman" panose="02020603050405020304" pitchFamily="18" charset="0"/>
              </a:rPr>
              <a:t>Robert H. Ashton</a:t>
            </a:r>
            <a:endParaRPr lang="en-US" sz="4000" dirty="0">
              <a:latin typeface="Times New Roman" panose="02020603050405020304" pitchFamily="18" charset="0"/>
              <a:cs typeface="Times New Roman" panose="02020603050405020304" pitchFamily="18" charset="0"/>
            </a:endParaRPr>
          </a:p>
        </p:txBody>
      </p:sp>
      <p:sp>
        <p:nvSpPr>
          <p:cNvPr id="14" name="Text Placeholder 13">
            <a:extLst>
              <a:ext uri="{FF2B5EF4-FFF2-40B4-BE49-F238E27FC236}">
                <a16:creationId xmlns:a16="http://schemas.microsoft.com/office/drawing/2014/main" id="{F66B8EEC-A667-1247-8559-957C198CCE97}"/>
              </a:ext>
            </a:extLst>
          </p:cNvPr>
          <p:cNvSpPr>
            <a:spLocks noGrp="1"/>
          </p:cNvSpPr>
          <p:nvPr>
            <p:ph type="body" sz="quarter" idx="153"/>
          </p:nvPr>
        </p:nvSpPr>
        <p:spPr>
          <a:xfrm>
            <a:off x="2701368" y="280675"/>
            <a:ext cx="13643454" cy="1987945"/>
          </a:xfrm>
        </p:spPr>
        <p:txBody>
          <a:bodyPr>
            <a:normAutofit fontScale="92500" lnSpcReduction="10000"/>
          </a:bodyPr>
          <a:lstStyle/>
          <a:p>
            <a:r>
              <a:rPr lang="en-US" altLang="zh-CN" sz="7200" dirty="0">
                <a:latin typeface="Times New Roman" panose="02020603050405020304" pitchFamily="18" charset="0"/>
                <a:cs typeface="Times New Roman" panose="02020603050405020304" pitchFamily="18" charset="0"/>
              </a:rPr>
              <a:t>The Value of Expert Opinion in the Pricing of Bordeaux Wine Futures</a:t>
            </a:r>
            <a:endParaRPr lang="en-US" sz="7200" dirty="0">
              <a:latin typeface="Times New Roman" panose="02020603050405020304" pitchFamily="18" charset="0"/>
              <a:cs typeface="Times New Roman" panose="02020603050405020304" pitchFamily="18" charset="0"/>
            </a:endParaRPr>
          </a:p>
        </p:txBody>
      </p:sp>
      <p:pic>
        <p:nvPicPr>
          <p:cNvPr id="20" name="图片 19"/>
          <p:cNvPicPr>
            <a:picLocks noChangeAspect="1"/>
          </p:cNvPicPr>
          <p:nvPr/>
        </p:nvPicPr>
        <p:blipFill>
          <a:blip r:embed="rId2"/>
          <a:stretch>
            <a:fillRect/>
          </a:stretch>
        </p:blipFill>
        <p:spPr>
          <a:xfrm>
            <a:off x="9450247" y="9377731"/>
            <a:ext cx="3964811" cy="3209427"/>
          </a:xfrm>
          <a:prstGeom prst="rect">
            <a:avLst/>
          </a:prstGeom>
        </p:spPr>
      </p:pic>
      <p:pic>
        <p:nvPicPr>
          <p:cNvPr id="21" name="图片 20"/>
          <p:cNvPicPr>
            <a:picLocks noChangeAspect="1"/>
          </p:cNvPicPr>
          <p:nvPr/>
        </p:nvPicPr>
        <p:blipFill>
          <a:blip r:embed="rId3"/>
          <a:stretch>
            <a:fillRect/>
          </a:stretch>
        </p:blipFill>
        <p:spPr>
          <a:xfrm>
            <a:off x="13906897" y="9682064"/>
            <a:ext cx="3602097" cy="2444972"/>
          </a:xfrm>
          <a:prstGeom prst="rect">
            <a:avLst/>
          </a:prstGeom>
        </p:spPr>
      </p:pic>
      <p:pic>
        <p:nvPicPr>
          <p:cNvPr id="22" name="图片 21"/>
          <p:cNvPicPr>
            <a:picLocks noChangeAspect="1"/>
          </p:cNvPicPr>
          <p:nvPr/>
        </p:nvPicPr>
        <p:blipFill>
          <a:blip r:embed="rId4"/>
          <a:stretch>
            <a:fillRect/>
          </a:stretch>
        </p:blipFill>
        <p:spPr>
          <a:xfrm>
            <a:off x="10652544" y="4757388"/>
            <a:ext cx="5525028" cy="4266968"/>
          </a:xfrm>
          <a:prstGeom prst="rect">
            <a:avLst/>
          </a:prstGeom>
        </p:spPr>
      </p:pic>
      <p:pic>
        <p:nvPicPr>
          <p:cNvPr id="24" name="图片 23"/>
          <p:cNvPicPr>
            <a:picLocks noChangeAspect="1"/>
          </p:cNvPicPr>
          <p:nvPr/>
        </p:nvPicPr>
        <p:blipFill>
          <a:blip r:embed="rId5"/>
          <a:stretch>
            <a:fillRect/>
          </a:stretch>
        </p:blipFill>
        <p:spPr>
          <a:xfrm>
            <a:off x="9194517" y="14097879"/>
            <a:ext cx="8360199" cy="705391"/>
          </a:xfrm>
          <a:prstGeom prst="rect">
            <a:avLst/>
          </a:prstGeom>
        </p:spPr>
      </p:pic>
      <p:sp>
        <p:nvSpPr>
          <p:cNvPr id="26" name="Text Placeholder 8">
            <a:extLst>
              <a:ext uri="{FF2B5EF4-FFF2-40B4-BE49-F238E27FC236}">
                <a16:creationId xmlns:a16="http://schemas.microsoft.com/office/drawing/2014/main" id="{3E953B05-C618-2049-8829-3B47A4324565}"/>
              </a:ext>
            </a:extLst>
          </p:cNvPr>
          <p:cNvSpPr txBox="1">
            <a:spLocks/>
          </p:cNvSpPr>
          <p:nvPr/>
        </p:nvSpPr>
        <p:spPr>
          <a:xfrm>
            <a:off x="9155907" y="15155612"/>
            <a:ext cx="8455844" cy="625996"/>
          </a:xfrm>
          <a:prstGeom prst="rect">
            <a:avLst/>
          </a:prstGeom>
          <a:solidFill>
            <a:schemeClr val="accent1"/>
          </a:solidFill>
        </p:spPr>
        <p:txBody>
          <a:bodyPr wrap="square" lIns="66131" tIns="66131" rIns="66131" bIns="66131" anchor="ctr" anchorCtr="0">
            <a:spAutoFit/>
          </a:bodyPr>
          <a:lstStyle>
            <a:lvl1pPr marL="0" indent="0" algn="ctr" defTabSz="3174280" rtl="0" eaLnBrk="1" latinLnBrk="0" hangingPunct="1">
              <a:spcBef>
                <a:spcPct val="20000"/>
              </a:spcBef>
              <a:buFont typeface="Arial" pitchFamily="34" charset="0"/>
              <a:buNone/>
              <a:defRPr sz="2900" b="1" u="sng" kern="1200" baseline="0">
                <a:solidFill>
                  <a:schemeClr val="accent1"/>
                </a:solidFill>
                <a:latin typeface="+mn-lt"/>
                <a:ea typeface="+mn-ea"/>
                <a:cs typeface="+mn-cs"/>
              </a:defRPr>
            </a:lvl1pPr>
            <a:lvl2pPr marL="2579102" indent="-991962" algn="l" defTabSz="3174280" rtl="0" eaLnBrk="1" latinLnBrk="0" hangingPunct="1">
              <a:spcBef>
                <a:spcPct val="20000"/>
              </a:spcBef>
              <a:buFont typeface="Arial" pitchFamily="34" charset="0"/>
              <a:buChar char="–"/>
              <a:defRPr sz="9800" kern="1200">
                <a:solidFill>
                  <a:schemeClr val="tx1"/>
                </a:solidFill>
                <a:latin typeface="+mn-lt"/>
                <a:ea typeface="+mn-ea"/>
                <a:cs typeface="+mn-cs"/>
              </a:defRPr>
            </a:lvl2pPr>
            <a:lvl3pPr marL="3967851" indent="-793571" algn="l" defTabSz="3174280" rtl="0" eaLnBrk="1" latinLnBrk="0" hangingPunct="1">
              <a:spcBef>
                <a:spcPct val="20000"/>
              </a:spcBef>
              <a:buFont typeface="Arial" pitchFamily="34" charset="0"/>
              <a:buChar char="•"/>
              <a:defRPr sz="8400" kern="1200">
                <a:solidFill>
                  <a:schemeClr val="tx1"/>
                </a:solidFill>
                <a:latin typeface="+mn-lt"/>
                <a:ea typeface="+mn-ea"/>
                <a:cs typeface="+mn-cs"/>
              </a:defRPr>
            </a:lvl3pPr>
            <a:lvl4pPr marL="555499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4pPr>
            <a:lvl5pPr marL="7142129"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5pPr>
            <a:lvl6pPr marL="872927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6pPr>
            <a:lvl7pPr marL="10316409"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7pPr>
            <a:lvl8pPr marL="1190355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8pPr>
            <a:lvl9pPr marL="1349069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9pPr>
          </a:lstStyle>
          <a:p>
            <a:r>
              <a:rPr lang="zh-CN" altLang="en-US" sz="3200" u="none" dirty="0">
                <a:solidFill>
                  <a:schemeClr val="bg1"/>
                </a:solidFill>
                <a:latin typeface="Times New Roman" panose="02020603050405020304" pitchFamily="18" charset="0"/>
                <a:cs typeface="Times New Roman" panose="02020603050405020304" pitchFamily="18" charset="0"/>
              </a:rPr>
              <a:t>四、实证结果与结论</a:t>
            </a:r>
            <a:endParaRPr lang="en-US" sz="3200" u="none" dirty="0">
              <a:solidFill>
                <a:schemeClr val="bg1"/>
              </a:solidFill>
              <a:latin typeface="Times New Roman" panose="02020603050405020304" pitchFamily="18" charset="0"/>
              <a:cs typeface="Times New Roman" panose="02020603050405020304" pitchFamily="18" charset="0"/>
            </a:endParaRPr>
          </a:p>
        </p:txBody>
      </p:sp>
      <p:pic>
        <p:nvPicPr>
          <p:cNvPr id="27" name="图片 26"/>
          <p:cNvPicPr>
            <a:picLocks noChangeAspect="1"/>
          </p:cNvPicPr>
          <p:nvPr/>
        </p:nvPicPr>
        <p:blipFill>
          <a:blip r:embed="rId6"/>
          <a:stretch>
            <a:fillRect/>
          </a:stretch>
        </p:blipFill>
        <p:spPr>
          <a:xfrm rot="5400000">
            <a:off x="10693388" y="14616542"/>
            <a:ext cx="5359687" cy="8396570"/>
          </a:xfrm>
          <a:prstGeom prst="rect">
            <a:avLst/>
          </a:prstGeom>
        </p:spPr>
      </p:pic>
      <p:sp>
        <p:nvSpPr>
          <p:cNvPr id="28" name="Text Placeholder 8">
            <a:extLst>
              <a:ext uri="{FF2B5EF4-FFF2-40B4-BE49-F238E27FC236}">
                <a16:creationId xmlns:a16="http://schemas.microsoft.com/office/drawing/2014/main" id="{3E953B05-C618-2049-8829-3B47A4324565}"/>
              </a:ext>
            </a:extLst>
          </p:cNvPr>
          <p:cNvSpPr txBox="1">
            <a:spLocks/>
          </p:cNvSpPr>
          <p:nvPr/>
        </p:nvSpPr>
        <p:spPr>
          <a:xfrm>
            <a:off x="9098829" y="24304441"/>
            <a:ext cx="8472687" cy="5384222"/>
          </a:xfrm>
          <a:prstGeom prst="rect">
            <a:avLst/>
          </a:prstGeom>
          <a:noFill/>
        </p:spPr>
        <p:txBody>
          <a:bodyPr wrap="square" lIns="66131" tIns="66131" rIns="66131" bIns="66131" anchor="ctr" anchorCtr="0">
            <a:spAutoFit/>
          </a:bodyPr>
          <a:lstStyle>
            <a:lvl1pPr marL="0" indent="0" algn="ctr" defTabSz="3174280" rtl="0" eaLnBrk="1" latinLnBrk="0" hangingPunct="1">
              <a:spcBef>
                <a:spcPct val="20000"/>
              </a:spcBef>
              <a:buFont typeface="Arial" pitchFamily="34" charset="0"/>
              <a:buNone/>
              <a:defRPr sz="2900" b="1" u="sng" kern="1200" baseline="0">
                <a:solidFill>
                  <a:schemeClr val="accent1"/>
                </a:solidFill>
                <a:latin typeface="+mn-lt"/>
                <a:ea typeface="+mn-ea"/>
                <a:cs typeface="+mn-cs"/>
              </a:defRPr>
            </a:lvl1pPr>
            <a:lvl2pPr marL="2579102" indent="-991962" algn="l" defTabSz="3174280" rtl="0" eaLnBrk="1" latinLnBrk="0" hangingPunct="1">
              <a:spcBef>
                <a:spcPct val="20000"/>
              </a:spcBef>
              <a:buFont typeface="Arial" pitchFamily="34" charset="0"/>
              <a:buChar char="–"/>
              <a:defRPr sz="9800" kern="1200">
                <a:solidFill>
                  <a:schemeClr val="tx1"/>
                </a:solidFill>
                <a:latin typeface="+mn-lt"/>
                <a:ea typeface="+mn-ea"/>
                <a:cs typeface="+mn-cs"/>
              </a:defRPr>
            </a:lvl2pPr>
            <a:lvl3pPr marL="3967851" indent="-793571" algn="l" defTabSz="3174280" rtl="0" eaLnBrk="1" latinLnBrk="0" hangingPunct="1">
              <a:spcBef>
                <a:spcPct val="20000"/>
              </a:spcBef>
              <a:buFont typeface="Arial" pitchFamily="34" charset="0"/>
              <a:buChar char="•"/>
              <a:defRPr sz="8400" kern="1200">
                <a:solidFill>
                  <a:schemeClr val="tx1"/>
                </a:solidFill>
                <a:latin typeface="+mn-lt"/>
                <a:ea typeface="+mn-ea"/>
                <a:cs typeface="+mn-cs"/>
              </a:defRPr>
            </a:lvl3pPr>
            <a:lvl4pPr marL="555499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4pPr>
            <a:lvl5pPr marL="7142129"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5pPr>
            <a:lvl6pPr marL="872927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6pPr>
            <a:lvl7pPr marL="10316409"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7pPr>
            <a:lvl8pPr marL="1190355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8pPr>
            <a:lvl9pPr marL="1349069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9pPr>
          </a:lstStyle>
          <a:p>
            <a:pPr algn="l"/>
            <a:r>
              <a:rPr lang="zh-CN" altLang="en-US" sz="2800" b="0" dirty="0">
                <a:solidFill>
                  <a:schemeClr val="tx1"/>
                </a:solidFill>
                <a:latin typeface="Times New Roman" panose="02020603050405020304" pitchFamily="18" charset="0"/>
                <a:cs typeface="Times New Roman" panose="02020603050405020304" pitchFamily="18" charset="0"/>
              </a:rPr>
              <a:t>从表中可以看出设定的</a:t>
            </a:r>
            <a:r>
              <a:rPr lang="en-US" altLang="zh-CN" sz="2800" b="0" dirty="0">
                <a:solidFill>
                  <a:schemeClr val="tx1"/>
                </a:solidFill>
                <a:latin typeface="Times New Roman" panose="02020603050405020304" pitchFamily="18" charset="0"/>
                <a:cs typeface="Times New Roman" panose="02020603050405020304" pitchFamily="18" charset="0"/>
              </a:rPr>
              <a:t>4</a:t>
            </a:r>
            <a:r>
              <a:rPr lang="zh-CN" altLang="en-US" sz="2800" b="0" dirty="0">
                <a:solidFill>
                  <a:schemeClr val="tx1"/>
                </a:solidFill>
                <a:latin typeface="Times New Roman" panose="02020603050405020304" pitchFamily="18" charset="0"/>
                <a:cs typeface="Times New Roman" panose="02020603050405020304" pitchFamily="18" charset="0"/>
              </a:rPr>
              <a:t>个假设均得到验证。</a:t>
            </a:r>
            <a:endParaRPr lang="en-US" altLang="zh-CN" sz="2800" b="0" dirty="0">
              <a:solidFill>
                <a:schemeClr val="tx1"/>
              </a:solidFill>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ü"/>
            </a:pPr>
            <a:r>
              <a:rPr lang="zh-CN" altLang="zh-CN" u="none" dirty="0">
                <a:solidFill>
                  <a:schemeClr val="tx1"/>
                </a:solidFill>
                <a:latin typeface="Times New Roman" panose="02020603050405020304" pitchFamily="18" charset="0"/>
                <a:cs typeface="Times New Roman" panose="02020603050405020304" pitchFamily="18" charset="0"/>
              </a:rPr>
              <a:t>对于左岸和右岸的葡萄酒，在控制了分类地位和年份之后，</a:t>
            </a:r>
            <a:r>
              <a:rPr lang="en-US" altLang="zh-CN" u="none" dirty="0">
                <a:solidFill>
                  <a:schemeClr val="tx1"/>
                </a:solidFill>
                <a:latin typeface="Times New Roman" panose="02020603050405020304" pitchFamily="18" charset="0"/>
                <a:cs typeface="Times New Roman" panose="02020603050405020304" pitchFamily="18" charset="0"/>
              </a:rPr>
              <a:t>Parker </a:t>
            </a:r>
            <a:r>
              <a:rPr lang="zh-CN" altLang="zh-CN" u="none" dirty="0">
                <a:solidFill>
                  <a:schemeClr val="tx1"/>
                </a:solidFill>
                <a:latin typeface="Times New Roman" panose="02020603050405020304" pitchFamily="18" charset="0"/>
                <a:cs typeface="Times New Roman" panose="02020603050405020304" pitchFamily="18" charset="0"/>
              </a:rPr>
              <a:t>的评级对波尔多期货价格仍有显著影响。</a:t>
            </a:r>
            <a:endParaRPr lang="en-US" altLang="zh-CN" u="none" dirty="0">
              <a:solidFill>
                <a:schemeClr val="tx1"/>
              </a:solidFill>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ü"/>
            </a:pPr>
            <a:r>
              <a:rPr lang="en-US" altLang="zh-CN" u="none" dirty="0">
                <a:solidFill>
                  <a:schemeClr val="tx1"/>
                </a:solidFill>
                <a:latin typeface="Times New Roman" panose="02020603050405020304" pitchFamily="18" charset="0"/>
                <a:cs typeface="Times New Roman" panose="02020603050405020304" pitchFamily="18" charset="0"/>
              </a:rPr>
              <a:t>Parker</a:t>
            </a:r>
            <a:r>
              <a:rPr lang="zh-CN" altLang="zh-CN" u="none" dirty="0">
                <a:solidFill>
                  <a:schemeClr val="tx1"/>
                </a:solidFill>
                <a:latin typeface="Times New Roman" panose="02020603050405020304" pitchFamily="18" charset="0"/>
                <a:cs typeface="Times New Roman" panose="02020603050405020304" pitchFamily="18" charset="0"/>
              </a:rPr>
              <a:t>的评级对右岸葡萄酒的波尔多期货价格的影响明显大于左岸葡萄酒的影响。</a:t>
            </a:r>
            <a:endParaRPr lang="en-US" sz="2800" u="none" dirty="0">
              <a:solidFill>
                <a:schemeClr val="tx1"/>
              </a:solidFill>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ü"/>
            </a:pPr>
            <a:r>
              <a:rPr lang="zh-CN" altLang="zh-CN" u="none" dirty="0">
                <a:solidFill>
                  <a:schemeClr val="tx1"/>
                </a:solidFill>
                <a:latin typeface="Times New Roman" panose="02020603050405020304" pitchFamily="18" charset="0"/>
                <a:cs typeface="Times New Roman" panose="02020603050405020304" pitchFamily="18" charset="0"/>
              </a:rPr>
              <a:t>对于左岸和右岸的葡萄酒，</a:t>
            </a:r>
            <a:r>
              <a:rPr lang="en-US" altLang="zh-CN" u="none" dirty="0">
                <a:solidFill>
                  <a:schemeClr val="tx1"/>
                </a:solidFill>
                <a:latin typeface="Times New Roman" panose="02020603050405020304" pitchFamily="18" charset="0"/>
                <a:cs typeface="Times New Roman" panose="02020603050405020304" pitchFamily="18" charset="0"/>
              </a:rPr>
              <a:t>Parker </a:t>
            </a:r>
            <a:r>
              <a:rPr lang="zh-CN" altLang="zh-CN" u="none" dirty="0">
                <a:solidFill>
                  <a:schemeClr val="tx1"/>
                </a:solidFill>
                <a:latin typeface="Times New Roman" panose="02020603050405020304" pitchFamily="18" charset="0"/>
                <a:cs typeface="Times New Roman" panose="02020603050405020304" pitchFamily="18" charset="0"/>
              </a:rPr>
              <a:t>的评级对波尔多期货价格的影响明显大于</a:t>
            </a:r>
            <a:r>
              <a:rPr lang="en-US" altLang="zh-CN" u="none" dirty="0">
                <a:solidFill>
                  <a:schemeClr val="tx1"/>
                </a:solidFill>
                <a:latin typeface="Times New Roman" panose="02020603050405020304" pitchFamily="18" charset="0"/>
                <a:cs typeface="Times New Roman" panose="02020603050405020304" pitchFamily="18" charset="0"/>
              </a:rPr>
              <a:t> Robinson </a:t>
            </a:r>
            <a:r>
              <a:rPr lang="zh-CN" altLang="zh-CN" u="none" dirty="0">
                <a:solidFill>
                  <a:schemeClr val="tx1"/>
                </a:solidFill>
                <a:latin typeface="Times New Roman" panose="02020603050405020304" pitchFamily="18" charset="0"/>
                <a:cs typeface="Times New Roman" panose="02020603050405020304" pitchFamily="18" charset="0"/>
              </a:rPr>
              <a:t>的评级。</a:t>
            </a:r>
            <a:endParaRPr lang="en-US" altLang="zh-CN" u="none" dirty="0">
              <a:solidFill>
                <a:schemeClr val="tx1"/>
              </a:solidFill>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ü"/>
            </a:pPr>
            <a:r>
              <a:rPr lang="zh-CN" altLang="zh-CN" u="none" dirty="0">
                <a:solidFill>
                  <a:schemeClr val="tx1"/>
                </a:solidFill>
                <a:latin typeface="Times New Roman" panose="02020603050405020304" pitchFamily="18" charset="0"/>
                <a:cs typeface="Times New Roman" panose="02020603050405020304" pitchFamily="18" charset="0"/>
              </a:rPr>
              <a:t>对于左岸和右岸的葡萄酒，</a:t>
            </a:r>
            <a:r>
              <a:rPr lang="en-US" altLang="zh-CN" u="none" dirty="0">
                <a:solidFill>
                  <a:schemeClr val="tx1"/>
                </a:solidFill>
                <a:latin typeface="Times New Roman" panose="02020603050405020304" pitchFamily="18" charset="0"/>
                <a:cs typeface="Times New Roman" panose="02020603050405020304" pitchFamily="18" charset="0"/>
              </a:rPr>
              <a:t>Parker </a:t>
            </a:r>
            <a:r>
              <a:rPr lang="zh-CN" altLang="zh-CN" u="none" dirty="0">
                <a:solidFill>
                  <a:schemeClr val="tx1"/>
                </a:solidFill>
                <a:latin typeface="Times New Roman" panose="02020603050405020304" pitchFamily="18" charset="0"/>
                <a:cs typeface="Times New Roman" panose="02020603050405020304" pitchFamily="18" charset="0"/>
              </a:rPr>
              <a:t>的评级和</a:t>
            </a:r>
            <a:r>
              <a:rPr lang="en-US" altLang="zh-CN" u="none" dirty="0">
                <a:solidFill>
                  <a:schemeClr val="tx1"/>
                </a:solidFill>
                <a:latin typeface="Times New Roman" panose="02020603050405020304" pitchFamily="18" charset="0"/>
                <a:cs typeface="Times New Roman" panose="02020603050405020304" pitchFamily="18" charset="0"/>
              </a:rPr>
              <a:t> Robinson </a:t>
            </a:r>
            <a:r>
              <a:rPr lang="zh-CN" altLang="zh-CN" u="none" dirty="0">
                <a:solidFill>
                  <a:schemeClr val="tx1"/>
                </a:solidFill>
                <a:latin typeface="Times New Roman" panose="02020603050405020304" pitchFamily="18" charset="0"/>
                <a:cs typeface="Times New Roman" panose="02020603050405020304" pitchFamily="18" charset="0"/>
              </a:rPr>
              <a:t>的评级相结合，对波尔多期货价格的影响明显大于</a:t>
            </a:r>
            <a:r>
              <a:rPr lang="en-US" altLang="zh-CN" u="none" dirty="0">
                <a:solidFill>
                  <a:schemeClr val="tx1"/>
                </a:solidFill>
                <a:latin typeface="Times New Roman" panose="02020603050405020304" pitchFamily="18" charset="0"/>
                <a:cs typeface="Times New Roman" panose="02020603050405020304" pitchFamily="18" charset="0"/>
              </a:rPr>
              <a:t> Parker </a:t>
            </a:r>
            <a:r>
              <a:rPr lang="zh-CN" altLang="zh-CN" u="none" dirty="0">
                <a:solidFill>
                  <a:schemeClr val="tx1"/>
                </a:solidFill>
                <a:latin typeface="Times New Roman" panose="02020603050405020304" pitchFamily="18" charset="0"/>
                <a:cs typeface="Times New Roman" panose="02020603050405020304" pitchFamily="18" charset="0"/>
              </a:rPr>
              <a:t>单独的评级。</a:t>
            </a:r>
            <a:endParaRPr lang="en-US" sz="2800" u="none" dirty="0">
              <a:solidFill>
                <a:schemeClr val="tx1"/>
              </a:solidFill>
              <a:latin typeface="Times New Roman" panose="02020603050405020304" pitchFamily="18" charset="0"/>
              <a:cs typeface="Times New Roman" panose="02020603050405020304" pitchFamily="18" charset="0"/>
            </a:endParaRPr>
          </a:p>
        </p:txBody>
      </p:sp>
      <p:pic>
        <p:nvPicPr>
          <p:cNvPr id="29" name="图片 28"/>
          <p:cNvPicPr>
            <a:picLocks noChangeAspect="1"/>
          </p:cNvPicPr>
          <p:nvPr/>
        </p:nvPicPr>
        <p:blipFill>
          <a:blip r:embed="rId7"/>
          <a:stretch>
            <a:fillRect/>
          </a:stretch>
        </p:blipFill>
        <p:spPr>
          <a:xfrm rot="5400000">
            <a:off x="12076579" y="18593038"/>
            <a:ext cx="2593304" cy="8396571"/>
          </a:xfrm>
          <a:prstGeom prst="rect">
            <a:avLst/>
          </a:prstGeom>
        </p:spPr>
      </p:pic>
      <p:sp>
        <p:nvSpPr>
          <p:cNvPr id="30" name="矩形 29"/>
          <p:cNvSpPr/>
          <p:nvPr/>
        </p:nvSpPr>
        <p:spPr>
          <a:xfrm>
            <a:off x="377826" y="29778549"/>
            <a:ext cx="8386663" cy="4401205"/>
          </a:xfrm>
          <a:prstGeom prst="rect">
            <a:avLst/>
          </a:prstGeom>
        </p:spPr>
        <p:txBody>
          <a:bodyPr wrap="square">
            <a:spAutoFit/>
          </a:bodyPr>
          <a:lstStyle/>
          <a:p>
            <a:pPr marL="342900" indent="-342900">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 数据来源</a:t>
            </a:r>
            <a:endParaRPr lang="en-US" altLang="zh-CN" sz="2800" dirty="0">
              <a:latin typeface="Times New Roman" panose="02020603050405020304" pitchFamily="18" charset="0"/>
              <a:cs typeface="Times New Roman" panose="02020603050405020304" pitchFamily="18" charset="0"/>
            </a:endParaRPr>
          </a:p>
          <a:p>
            <a:r>
              <a:rPr lang="en-US" altLang="zh-CN" sz="2800" dirty="0" err="1">
                <a:latin typeface="Times New Roman" panose="02020603050405020304" pitchFamily="18" charset="0"/>
                <a:cs typeface="Times New Roman" panose="02020603050405020304" pitchFamily="18" charset="0"/>
              </a:rPr>
              <a:t>Bordovervie</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hlinkClick r:id="rId8"/>
              </a:rPr>
              <a:t>http://www.bordoverview.com</a:t>
            </a:r>
            <a:r>
              <a:rPr lang="zh-CN" altLang="en-US"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，由阿姆斯特丹的葡萄酒商人</a:t>
            </a:r>
            <a:r>
              <a:rPr lang="en-US" altLang="zh-CN"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顾问</a:t>
            </a:r>
            <a:r>
              <a:rPr lang="en-US" altLang="zh-CN" sz="2800" dirty="0">
                <a:latin typeface="Times New Roman" panose="02020603050405020304" pitchFamily="18" charset="0"/>
                <a:cs typeface="Times New Roman" panose="02020603050405020304" pitchFamily="18" charset="0"/>
              </a:rPr>
              <a:t> David </a:t>
            </a:r>
            <a:r>
              <a:rPr lang="en-US" altLang="zh-CN" sz="2800" dirty="0" err="1">
                <a:latin typeface="Times New Roman" panose="02020603050405020304" pitchFamily="18" charset="0"/>
                <a:cs typeface="Times New Roman" panose="02020603050405020304" pitchFamily="18" charset="0"/>
              </a:rPr>
              <a:t>Bolomey</a:t>
            </a:r>
            <a:r>
              <a:rPr lang="en-US" altLang="zh-CN" sz="2800" dirty="0">
                <a:latin typeface="Times New Roman" panose="02020603050405020304" pitchFamily="18" charset="0"/>
                <a:cs typeface="Times New Roman" panose="02020603050405020304" pitchFamily="18" charset="0"/>
              </a:rPr>
              <a:t> </a:t>
            </a:r>
            <a:r>
              <a:rPr lang="zh-CN" altLang="zh-CN" sz="2800" dirty="0">
                <a:latin typeface="Times New Roman" panose="02020603050405020304" pitchFamily="18" charset="0"/>
                <a:cs typeface="Times New Roman" panose="02020603050405020304" pitchFamily="18" charset="0"/>
              </a:rPr>
              <a:t>创建和维护。从</a:t>
            </a:r>
            <a:r>
              <a:rPr lang="en-US" altLang="zh-CN" sz="2800" dirty="0">
                <a:latin typeface="Times New Roman" panose="02020603050405020304" pitchFamily="18" charset="0"/>
                <a:cs typeface="Times New Roman" panose="02020603050405020304" pitchFamily="18" charset="0"/>
              </a:rPr>
              <a:t>2004</a:t>
            </a:r>
            <a:r>
              <a:rPr lang="zh-CN" altLang="zh-CN" sz="2800" dirty="0">
                <a:latin typeface="Times New Roman" panose="02020603050405020304" pitchFamily="18" charset="0"/>
                <a:cs typeface="Times New Roman" panose="02020603050405020304" pitchFamily="18" charset="0"/>
              </a:rPr>
              <a:t>年开始，这个来源包含了美国和欧洲的几个著名酒评家每年对数百种波尔多红酒的期酒价格和数字评分。</a:t>
            </a:r>
            <a:r>
              <a:rPr lang="zh-CN" altLang="en-US" sz="2800" dirty="0">
                <a:latin typeface="Times New Roman" panose="02020603050405020304" pitchFamily="18" charset="0"/>
                <a:cs typeface="Times New Roman" panose="02020603050405020304" pitchFamily="18" charset="0"/>
              </a:rPr>
              <a:t>本文</a:t>
            </a:r>
            <a:r>
              <a:rPr lang="zh-CN" altLang="zh-CN" sz="2800" dirty="0">
                <a:latin typeface="Times New Roman" panose="02020603050405020304" pitchFamily="18" charset="0"/>
                <a:cs typeface="Times New Roman" panose="02020603050405020304" pitchFamily="18" charset="0"/>
              </a:rPr>
              <a:t>只考虑</a:t>
            </a:r>
            <a:r>
              <a:rPr lang="en-US" altLang="zh-CN" sz="2800" dirty="0">
                <a:latin typeface="Times New Roman" panose="02020603050405020304" pitchFamily="18" charset="0"/>
                <a:cs typeface="Times New Roman" panose="02020603050405020304" pitchFamily="18" charset="0"/>
              </a:rPr>
              <a:t> Parker</a:t>
            </a:r>
            <a:r>
              <a:rPr lang="zh-CN" altLang="zh-CN"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Robinson</a:t>
            </a:r>
            <a:r>
              <a:rPr lang="zh-CN" altLang="zh-CN" sz="2800" dirty="0">
                <a:latin typeface="Times New Roman" panose="02020603050405020304" pitchFamily="18" charset="0"/>
                <a:cs typeface="Times New Roman" panose="02020603050405020304" pitchFamily="18" charset="0"/>
              </a:rPr>
              <a:t>的评分，因为早先的研究表明，他们的评分与其他知名酒评家的评分相比差异较小。</a:t>
            </a:r>
            <a:endParaRPr lang="en-US" altLang="zh-CN" sz="2800" dirty="0">
              <a:latin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二者的评分标准见 </a:t>
            </a:r>
            <a:r>
              <a:rPr lang="en-US" altLang="zh-CN" sz="2800" dirty="0">
                <a:latin typeface="Times New Roman" panose="02020603050405020304" pitchFamily="18" charset="0"/>
                <a:cs typeface="Times New Roman" panose="02020603050405020304" pitchFamily="18" charset="0"/>
              </a:rPr>
              <a:t>Table 1 </a:t>
            </a:r>
            <a:r>
              <a:rPr lang="zh-CN" altLang="en-US" sz="2800" dirty="0">
                <a:latin typeface="Times New Roman" panose="02020603050405020304" pitchFamily="18" charset="0"/>
                <a:cs typeface="Times New Roman" panose="02020603050405020304" pitchFamily="18" charset="0"/>
              </a:rPr>
              <a:t>数据的节选见 </a:t>
            </a:r>
            <a:r>
              <a:rPr lang="en-US" altLang="zh-CN" sz="2800" dirty="0">
                <a:latin typeface="Times New Roman" panose="02020603050405020304" pitchFamily="18" charset="0"/>
                <a:cs typeface="Times New Roman" panose="02020603050405020304" pitchFamily="18" charset="0"/>
              </a:rPr>
              <a:t>Table 2</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2548780591"/>
      </p:ext>
    </p:extLst>
  </p:cSld>
  <p:clrMapOvr>
    <a:masterClrMapping/>
  </p:clrMapOvr>
</p:sld>
</file>

<file path=ppt/theme/theme1.xml><?xml version="1.0" encoding="utf-8"?>
<a:theme xmlns:a="http://schemas.openxmlformats.org/drawingml/2006/main" name="100CMx200CM 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PosterPresentations.com-100CMx200CM</Template>
  <TotalTime>1466</TotalTime>
  <Words>879</Words>
  <Application>Microsoft Office PowerPoint</Application>
  <PresentationFormat>自定义</PresentationFormat>
  <Paragraphs>38</Paragraphs>
  <Slides>1</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vt:i4>
      </vt:variant>
    </vt:vector>
  </HeadingPairs>
  <TitlesOfParts>
    <vt:vector size="10" baseType="lpstr">
      <vt:lpstr>宋体</vt:lpstr>
      <vt:lpstr>Arial</vt:lpstr>
      <vt:lpstr>Arial Black</vt:lpstr>
      <vt:lpstr>Calibri</vt:lpstr>
      <vt:lpstr>Times New Roman</vt:lpstr>
      <vt:lpstr>Trebuchet MS</vt:lpstr>
      <vt:lpstr>Wingdings</vt:lpstr>
      <vt:lpstr>100CMx200CM template</vt:lpstr>
      <vt:lpstr>Without guides</vt:lpstr>
      <vt:lpstr>PowerPoint 演示文稿</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100x200cm PowerPoint Presentation</dc:title>
  <dc:subject>Research poster presentation template</dc:subject>
  <dc:creator>PosterPresentations.com</dc:creator>
  <cp:keywords>100x200cm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Ran Ren</cp:lastModifiedBy>
  <cp:revision>453</cp:revision>
  <dcterms:created xsi:type="dcterms:W3CDTF">2011-04-21T17:30:39Z</dcterms:created>
  <dcterms:modified xsi:type="dcterms:W3CDTF">2022-06-12T11:26:24Z</dcterms:modified>
  <cp:category>Research poster templates</cp:category>
</cp:coreProperties>
</file>