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0" y="2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华光仿宋_CNKI" panose="02000500000000000000" pitchFamily="2" charset="-122"/>
                <a:ea typeface="华光仿宋_CNKI" panose="02000500000000000000" pitchFamily="2" charset="-122"/>
                <a:cs typeface="+mn-cs"/>
              </a:defRPr>
            </a:pPr>
            <a:r>
              <a:rPr lang="zh-CN"/>
              <a:t>对价格为 </a:t>
            </a:r>
            <a:r>
              <a:rPr lang="en-US"/>
              <a:t>29 </a:t>
            </a:r>
            <a:r>
              <a:rPr lang="zh-CN"/>
              <a:t>美元的股票两种投资方式的盈亏</a:t>
            </a:r>
          </a:p>
        </c:rich>
      </c:tx>
      <c:layout>
        <c:manualLayout>
          <c:xMode val="edge"/>
          <c:yMode val="edge"/>
          <c:x val="0.21017187499999998"/>
          <c:y val="0.928124942905699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华光仿宋_CNKI" panose="02000500000000000000" pitchFamily="2" charset="-122"/>
              <a:ea typeface="华光仿宋_CNKI" panose="02000500000000000000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投资股票</c:v>
                </c:pt>
              </c:strCache>
            </c:strRef>
          </c:tx>
          <c:spPr>
            <a:ln w="412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-800</c:v>
                </c:pt>
                <c:pt idx="1">
                  <c:v>-600</c:v>
                </c:pt>
                <c:pt idx="2">
                  <c:v>-400</c:v>
                </c:pt>
                <c:pt idx="3">
                  <c:v>-200</c:v>
                </c:pt>
                <c:pt idx="4">
                  <c:v>0</c:v>
                </c:pt>
                <c:pt idx="5">
                  <c:v>200</c:v>
                </c:pt>
                <c:pt idx="6">
                  <c:v>400</c:v>
                </c:pt>
                <c:pt idx="7">
                  <c:v>600</c:v>
                </c:pt>
                <c:pt idx="8">
                  <c:v>800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A1-4046-9B0B-A956E21E78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投资期权</c:v>
                </c:pt>
              </c:strCache>
            </c:strRef>
          </c:tx>
          <c:spPr>
            <a:ln w="53975" cap="rnd">
              <a:solidFill>
                <a:schemeClr val="tx1"/>
              </a:solidFill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-5800</c:v>
                </c:pt>
                <c:pt idx="1">
                  <c:v>-5800</c:v>
                </c:pt>
                <c:pt idx="2">
                  <c:v>-5800</c:v>
                </c:pt>
                <c:pt idx="3">
                  <c:v>-5800</c:v>
                </c:pt>
                <c:pt idx="4">
                  <c:v>-5800</c:v>
                </c:pt>
                <c:pt idx="5">
                  <c:v>-5800</c:v>
                </c:pt>
                <c:pt idx="6">
                  <c:v>-3800</c:v>
                </c:pt>
                <c:pt idx="7">
                  <c:v>-1800</c:v>
                </c:pt>
                <c:pt idx="8">
                  <c:v>200</c:v>
                </c:pt>
                <c:pt idx="9">
                  <c:v>2200</c:v>
                </c:pt>
                <c:pt idx="10">
                  <c:v>4200</c:v>
                </c:pt>
                <c:pt idx="11">
                  <c:v>6200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A1-4046-9B0B-A956E21E7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3516975"/>
        <c:axId val="1403494511"/>
      </c:lineChart>
      <c:catAx>
        <c:axId val="1403516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华光仿宋_CNKI" panose="02000500000000000000" pitchFamily="2" charset="-122"/>
                    <a:ea typeface="华光仿宋_CNKI" panose="02000500000000000000" pitchFamily="2" charset="-122"/>
                    <a:cs typeface="+mn-cs"/>
                  </a:defRPr>
                </a:pPr>
                <a:r>
                  <a:rPr lang="zh-CN"/>
                  <a:t>股价（美元）</a:t>
                </a:r>
              </a:p>
            </c:rich>
          </c:tx>
          <c:layout>
            <c:manualLayout>
              <c:xMode val="edge"/>
              <c:yMode val="edge"/>
              <c:x val="0.79132244143033292"/>
              <c:y val="0.563546901848738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光仿宋_CNKI" panose="02000500000000000000" pitchFamily="2" charset="-122"/>
                  <a:ea typeface="华光仿宋_CNKI" panose="02000500000000000000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光仿宋_CNKI" panose="02000500000000000000" pitchFamily="2" charset="-122"/>
                <a:ea typeface="华光仿宋_CNKI" panose="02000500000000000000" pitchFamily="2" charset="-122"/>
                <a:cs typeface="+mn-cs"/>
              </a:defRPr>
            </a:pPr>
            <a:endParaRPr lang="zh-CN"/>
          </a:p>
        </c:txPr>
        <c:crossAx val="1403494511"/>
        <c:crosses val="autoZero"/>
        <c:auto val="1"/>
        <c:lblAlgn val="ctr"/>
        <c:lblOffset val="100"/>
        <c:noMultiLvlLbl val="0"/>
      </c:catAx>
      <c:valAx>
        <c:axId val="140349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华光仿宋_CNKI" panose="02000500000000000000" pitchFamily="2" charset="-122"/>
                    <a:ea typeface="华光仿宋_CNKI" panose="02000500000000000000" pitchFamily="2" charset="-122"/>
                    <a:cs typeface="+mn-cs"/>
                  </a:defRPr>
                </a:pPr>
                <a:r>
                  <a:rPr lang="zh-CN"/>
                  <a:t>利润（美元）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光仿宋_CNKI" panose="02000500000000000000" pitchFamily="2" charset="-122"/>
                  <a:ea typeface="华光仿宋_CNKI" panose="02000500000000000000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光仿宋_CNKI" panose="02000500000000000000" pitchFamily="2" charset="-122"/>
                <a:ea typeface="华光仿宋_CNKI" panose="02000500000000000000" pitchFamily="2" charset="-122"/>
                <a:cs typeface="+mn-cs"/>
              </a:defRPr>
            </a:pPr>
            <a:endParaRPr lang="zh-CN"/>
          </a:p>
        </c:txPr>
        <c:crossAx val="140351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303752460629926"/>
          <c:y val="6.4034383364026615E-2"/>
          <c:w val="0.47423745078740154"/>
          <c:h val="4.29969215676106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光仿宋_CNKI" panose="02000500000000000000" pitchFamily="2" charset="-122"/>
              <a:ea typeface="华光仿宋_CNKI" panose="02000500000000000000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latin typeface="华光仿宋_CNKI" panose="02000500000000000000" pitchFamily="2" charset="-122"/>
          <a:ea typeface="华光仿宋_CNKI" panose="02000500000000000000" pitchFamily="2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pPr>
            <a:r>
              <a:rPr lang="zh-CN" dirty="0"/>
              <a:t>交易员的盈亏情况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39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-35</c:v>
                </c:pt>
                <c:pt idx="1">
                  <c:v>-30</c:v>
                </c:pt>
                <c:pt idx="2">
                  <c:v>-25</c:v>
                </c:pt>
                <c:pt idx="3">
                  <c:v>-20</c:v>
                </c:pt>
                <c:pt idx="4">
                  <c:v>-15</c:v>
                </c:pt>
                <c:pt idx="5">
                  <c:v>-10</c:v>
                </c:pt>
                <c:pt idx="6">
                  <c:v>-5</c:v>
                </c:pt>
                <c:pt idx="7">
                  <c:v>0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2-4891-A892-609E1B773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779696"/>
        <c:axId val="411780944"/>
      </c:lineChart>
      <c:catAx>
        <c:axId val="411779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defRPr>
                </a:pPr>
                <a:r>
                  <a:rPr lang="zh-CN"/>
                  <a:t>股价（美元）</a:t>
                </a:r>
              </a:p>
            </c:rich>
          </c:tx>
          <c:layout>
            <c:manualLayout>
              <c:xMode val="edge"/>
              <c:yMode val="edge"/>
              <c:x val="0.80246874999999995"/>
              <c:y val="0.37708001252941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pPr>
            <a:endParaRPr lang="zh-CN"/>
          </a:p>
        </c:txPr>
        <c:crossAx val="411780944"/>
        <c:crosses val="autoZero"/>
        <c:auto val="1"/>
        <c:lblAlgn val="ctr"/>
        <c:lblOffset val="100"/>
        <c:noMultiLvlLbl val="0"/>
      </c:catAx>
      <c:valAx>
        <c:axId val="41178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defRPr>
                </a:pPr>
                <a:r>
                  <a:rPr lang="zh-CN" altLang="en-US" dirty="0"/>
                  <a:t>每股</a:t>
                </a:r>
                <a:r>
                  <a:rPr lang="zh-CN" dirty="0"/>
                  <a:t>利润（美元）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pPr>
            <a:endParaRPr lang="zh-CN"/>
          </a:p>
        </c:txPr>
        <c:crossAx val="41177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>
          <a:latin typeface="仿宋" panose="02010609060101010101" pitchFamily="49" charset="-122"/>
          <a:ea typeface="仿宋" panose="02010609060101010101" pitchFamily="49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BF7FD-A4E8-478B-988C-F7F14E707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B5843-2311-467B-8468-736D0DAE0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D84A2-6027-4309-86E0-708AD97B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FA4EB-E0C2-4FEB-885B-BCDA319E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5A13C-5F3C-41E1-9C9A-CD926BE9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3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5C72F-E930-462B-9735-7E142099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2837C3-224C-4854-A003-03FC42C1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91F1A-2A78-43DC-84B7-05E25850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EE66-48C1-4BCC-8E49-F8740109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B2406-7530-439F-A4FD-6F01D9C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B4FD13-1FA8-41E2-BBD0-1CA0FD746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A8976-49F3-449D-9043-712EAE70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5D625-924F-451C-9C24-370151EC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772A2-3AA7-4D62-94FC-AE9C51D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9778C-21DF-4844-9931-C2927CF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0997-BACA-42ED-8BCA-BCED3A71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87E4F-2E47-493A-8E36-38E0586B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B804E-3924-4B9E-82C1-E8713240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168F8-F8A1-44AF-8641-C94B8EA1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BC824-323A-4A5C-ADEC-639BC2A1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6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C8578-00DB-4DBF-9275-C705DDE6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4CA1A-A3F8-49B0-9AD4-89F56C54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A9BBD-8E18-4863-9225-857D9AFD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9F5DB-2A3F-4D38-8B63-7C977F35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7B640-9576-4FC0-B3E0-C20E2F1A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3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3489A-3430-44EE-B547-0410B75E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FAF75-4AF6-4F8B-B479-2364324A3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0CE8F-4008-4728-AFF2-D6802839E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ECF1C-027A-4E2C-BABF-9CE40100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9A0AC-F698-490F-986C-EF035355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BBE6B-135E-45CB-A844-0E4B5CFA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2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8B565-8215-4A23-AF5D-9DC99B8A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99305-90F0-43F4-B0B9-6D9AF1A7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23AD27-3AF8-4F2C-8BC4-67B1A725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6DA739-0E48-44CA-A4F7-32798F126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6E1FCD-BFE9-4DD5-93DD-5B20F6B76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96BCBA-28AE-4B6B-AB40-471A573F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86581-3E5B-4010-AD26-1E18DBC0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0A772C-6E77-4E23-B9B0-F9F31AC6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4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E2E09-C666-4F35-89E9-E28702FD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1C30FC-D2B9-4FDC-8829-C3B3897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8B16CD-E17C-495B-81CC-C15707A3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A15B93-CD84-44D1-9E4B-0921F8BA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322F38-4566-41F1-A6F0-BAD3B939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B25D2C-11C6-4361-8E6F-B6BAA11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1D7F-F382-45CA-9E72-B99D547D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9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261BD-59BC-4BF7-BF01-E5BCBA9B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B479C-E6B1-4596-BE98-83D011C7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89121D-A4DC-49C6-97F0-B1EB7E020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61FFD3-6BA7-416C-BA35-515B907F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740B9-6175-4AC5-8543-99C9957D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59093-BDE0-476D-AAD1-1E4A1595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70C32-BA3C-480B-BD61-7CD1423E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70FFF1-AD79-4874-BDBD-BC94331C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30C42-D3AA-4BD1-AE64-1C479F97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41988-637D-43F5-966C-12F3F604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C2A7B-C3C9-469A-BC58-FC00BB03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4350E-EBD4-457A-9AD8-D813003B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4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E191C8-4EB0-4DDD-9B28-9C0F6268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1FB18-8849-4277-9BA5-749D2CCD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539F4-63C2-4D17-A04B-EC2DC6BA4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984F-783B-4557-B64D-907AD667956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7D12E-2C1C-4E2C-9FF3-9E9E1B144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B47BE-68C0-49DB-9E4D-C39F8505E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D9384-1AE2-49A1-B820-3DF30B9C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F719E6A1-8A7B-4440-8274-76431E2BB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263237"/>
              </p:ext>
            </p:extLst>
          </p:nvPr>
        </p:nvGraphicFramePr>
        <p:xfrm>
          <a:off x="1920240" y="719666"/>
          <a:ext cx="823976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17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7A80A90-1758-402B-A98A-7F14E6B8E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939455"/>
              </p:ext>
            </p:extLst>
          </p:nvPr>
        </p:nvGraphicFramePr>
        <p:xfrm>
          <a:off x="2032000" y="719667"/>
          <a:ext cx="8128000" cy="5178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37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仿宋</vt:lpstr>
      <vt:lpstr>华光仿宋_CNKI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 凯</dc:creator>
  <cp:lastModifiedBy>任 凯</cp:lastModifiedBy>
  <cp:revision>6</cp:revision>
  <dcterms:created xsi:type="dcterms:W3CDTF">2022-03-03T09:24:13Z</dcterms:created>
  <dcterms:modified xsi:type="dcterms:W3CDTF">2022-03-03T10:20:19Z</dcterms:modified>
</cp:coreProperties>
</file>