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9" r:id="rId4"/>
    <p:sldId id="325" r:id="rId5"/>
    <p:sldId id="261" r:id="rId6"/>
    <p:sldId id="257" r:id="rId7"/>
    <p:sldId id="263" r:id="rId8"/>
    <p:sldId id="264" r:id="rId9"/>
    <p:sldId id="265" r:id="rId10"/>
    <p:sldId id="266" r:id="rId11"/>
    <p:sldId id="267" r:id="rId12"/>
    <p:sldId id="326" r:id="rId13"/>
    <p:sldId id="270" r:id="rId14"/>
    <p:sldId id="327" r:id="rId15"/>
    <p:sldId id="258" r:id="rId16"/>
    <p:sldId id="259" r:id="rId17"/>
    <p:sldId id="260" r:id="rId18"/>
    <p:sldId id="268" r:id="rId19"/>
    <p:sldId id="271" r:id="rId20"/>
    <p:sldId id="272" r:id="rId21"/>
    <p:sldId id="273" r:id="rId22"/>
    <p:sldId id="274" r:id="rId23"/>
    <p:sldId id="275" r:id="rId24"/>
    <p:sldId id="276" r:id="rId25"/>
    <p:sldId id="277" r:id="rId26"/>
    <p:sldId id="279" r:id="rId27"/>
    <p:sldId id="278"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23" r:id="rId51"/>
    <p:sldId id="302" r:id="rId52"/>
    <p:sldId id="324" r:id="rId53"/>
    <p:sldId id="303" r:id="rId54"/>
    <p:sldId id="305" r:id="rId55"/>
    <p:sldId id="306" r:id="rId56"/>
    <p:sldId id="307" r:id="rId57"/>
    <p:sldId id="308" r:id="rId58"/>
    <p:sldId id="309" r:id="rId59"/>
    <p:sldId id="310" r:id="rId60"/>
    <p:sldId id="311" r:id="rId61"/>
    <p:sldId id="312" r:id="rId62"/>
    <p:sldId id="313" r:id="rId63"/>
    <p:sldId id="314" r:id="rId64"/>
    <p:sldId id="315" r:id="rId65"/>
    <p:sldId id="317" r:id="rId66"/>
    <p:sldId id="318" r:id="rId67"/>
    <p:sldId id="319" r:id="rId68"/>
    <p:sldId id="321" r:id="rId69"/>
    <p:sldId id="322" r:id="rId7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6.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2.xml"/><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6.png"/><Relationship Id="rId2" Type="http://schemas.openxmlformats.org/officeDocument/2006/relationships/image" Target="../media/image35.wmf"/><Relationship Id="rId1" Type="http://schemas.openxmlformats.org/officeDocument/2006/relationships/image" Target="../media/image34.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wmf"/><Relationship Id="rId1" Type="http://schemas.openxmlformats.org/officeDocument/2006/relationships/image" Target="../media/image37.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p:txBody>
          <a:bodyPr/>
          <a:p>
            <a:r>
              <a:rPr lang="zh-CN" altLang="en-US"/>
              <a:t>长风不断任吹衣</a:t>
            </a:r>
            <a:endParaRPr lang="zh-CN" altLang="en-US"/>
          </a:p>
        </p:txBody>
      </p:sp>
      <p:sp>
        <p:nvSpPr>
          <p:cNvPr id="3" name="副标题 2"/>
          <p:cNvSpPr>
            <a:spLocks noGrp="1"/>
          </p:cNvSpPr>
          <p:nvPr>
            <p:ph type="subTitle" idx="1"/>
          </p:nvPr>
        </p:nvSpPr>
        <p:spPr/>
        <p:txBody>
          <a:bodyPr/>
          <a:p>
            <a:r>
              <a:rPr lang="en-US" altLang="zh-CN"/>
              <a:t>——</a:t>
            </a:r>
            <a:r>
              <a:rPr lang="zh-CN" altLang="en-US"/>
              <a:t>潘薇课程选</a:t>
            </a: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目标代码产生</a:t>
            </a:r>
            <a:endParaRPr lang="zh-CN" altLang="en-US" dirty="0">
              <a:latin typeface="宋体" panose="02010600030101010101" pitchFamily="2" charset="-122"/>
            </a:endParaRPr>
          </a:p>
        </p:txBody>
      </p:sp>
      <p:sp>
        <p:nvSpPr>
          <p:cNvPr id="17411" name="Rectangle 3"/>
          <p:cNvSpPr>
            <a:spLocks noGrp="1" noChangeArrowheads="1"/>
          </p:cNvSpPr>
          <p:nvPr>
            <p:ph idx="4294967295"/>
          </p:nvPr>
        </p:nvSpPr>
        <p:spPr>
          <a:xfrm>
            <a:off x="1919288" y="1484313"/>
            <a:ext cx="8425184" cy="4536975"/>
          </a:xfrm>
          <a:solidFill>
            <a:schemeClr val="bg1"/>
          </a:solidFill>
          <a:ln w="28575">
            <a:solidFill>
              <a:srgbClr val="9999FF"/>
            </a:solidFill>
          </a:ln>
        </p:spPr>
        <p:txBody>
          <a:bodyPr/>
          <a:lstStyle/>
          <a:p>
            <a:pPr algn="just" eaLnBrk="1" hangingPunct="1">
              <a:lnSpc>
                <a:spcPct val="150000"/>
              </a:lnSpc>
            </a:pPr>
            <a:r>
              <a:rPr lang="zh-CN" altLang="en-US" dirty="0">
                <a:latin typeface="宋体" panose="02010600030101010101" pitchFamily="2" charset="-122"/>
              </a:rPr>
              <a:t>任务</a:t>
            </a:r>
            <a:r>
              <a:rPr lang="en-US" altLang="zh-CN" dirty="0">
                <a:latin typeface="宋体" panose="02010600030101010101" pitchFamily="2" charset="-122"/>
              </a:rPr>
              <a:t>: </a:t>
            </a:r>
            <a:r>
              <a:rPr lang="zh-CN" altLang="en-US" dirty="0">
                <a:latin typeface="宋体" panose="02010600030101010101" pitchFamily="2" charset="-122"/>
              </a:rPr>
              <a:t>把中间代码</a:t>
            </a:r>
            <a:r>
              <a:rPr lang="zh-CN" altLang="en-US" dirty="0">
                <a:solidFill>
                  <a:srgbClr val="FF0000"/>
                </a:solidFill>
                <a:latin typeface="宋体" panose="02010600030101010101" pitchFamily="2" charset="-122"/>
              </a:rPr>
              <a:t>变换成特定机器上的目标代码</a:t>
            </a:r>
            <a:r>
              <a:rPr lang="zh-CN" altLang="en-US" dirty="0">
                <a:latin typeface="宋体" panose="02010600030101010101" pitchFamily="2" charset="-122"/>
              </a:rPr>
              <a:t>。</a:t>
            </a:r>
            <a:endParaRPr lang="zh-CN" altLang="en-US" dirty="0">
              <a:latin typeface="宋体" panose="02010600030101010101" pitchFamily="2" charset="-122"/>
            </a:endParaRPr>
          </a:p>
          <a:p>
            <a:pPr algn="just" eaLnBrk="1" hangingPunct="1">
              <a:lnSpc>
                <a:spcPct val="150000"/>
              </a:lnSpc>
            </a:pPr>
            <a:r>
              <a:rPr lang="zh-CN" altLang="en-US" dirty="0">
                <a:solidFill>
                  <a:srgbClr val="FF0000"/>
                </a:solidFill>
                <a:latin typeface="宋体" panose="02010600030101010101" pitchFamily="2" charset="-122"/>
              </a:rPr>
              <a:t>依赖于硬件</a:t>
            </a:r>
            <a:r>
              <a:rPr lang="zh-CN" altLang="en-US" dirty="0">
                <a:latin typeface="宋体" panose="02010600030101010101" pitchFamily="2" charset="-122"/>
              </a:rPr>
              <a:t>系统结构和机器指令的含义。</a:t>
            </a:r>
            <a:endParaRPr lang="zh-CN" altLang="en-US" dirty="0">
              <a:latin typeface="宋体" panose="02010600030101010101" pitchFamily="2" charset="-122"/>
            </a:endParaRPr>
          </a:p>
          <a:p>
            <a:pPr algn="just" eaLnBrk="1" hangingPunct="1">
              <a:lnSpc>
                <a:spcPct val="150000"/>
              </a:lnSpc>
            </a:pPr>
            <a:r>
              <a:rPr lang="zh-CN" altLang="en-US" dirty="0">
                <a:latin typeface="宋体" panose="02010600030101010101" pitchFamily="2" charset="-122"/>
              </a:rPr>
              <a:t>目标代码三种形式</a:t>
            </a:r>
            <a:r>
              <a:rPr lang="en-US" altLang="zh-CN" dirty="0">
                <a:latin typeface="宋体" panose="02010600030101010101" pitchFamily="2" charset="-122"/>
              </a:rPr>
              <a:t>:</a:t>
            </a:r>
            <a:endParaRPr lang="en-US" altLang="zh-CN" dirty="0">
              <a:latin typeface="宋体" panose="02010600030101010101" pitchFamily="2" charset="-122"/>
            </a:endParaRPr>
          </a:p>
          <a:p>
            <a:pPr lvl="1" algn="just" eaLnBrk="1" hangingPunct="1">
              <a:lnSpc>
                <a:spcPct val="150000"/>
              </a:lnSpc>
            </a:pPr>
            <a:r>
              <a:rPr lang="zh-CN" altLang="en-US" dirty="0">
                <a:latin typeface="宋体" panose="02010600030101010101" pitchFamily="2" charset="-122"/>
              </a:rPr>
              <a:t>绝对指令代码</a:t>
            </a:r>
            <a:r>
              <a:rPr lang="en-US" altLang="zh-CN" dirty="0">
                <a:latin typeface="宋体" panose="02010600030101010101" pitchFamily="2" charset="-122"/>
              </a:rPr>
              <a:t>: </a:t>
            </a:r>
            <a:r>
              <a:rPr lang="zh-CN" altLang="en-US" dirty="0">
                <a:latin typeface="宋体" panose="02010600030101010101" pitchFamily="2" charset="-122"/>
              </a:rPr>
              <a:t>可直接运行 </a:t>
            </a:r>
            <a:endParaRPr lang="zh-CN" altLang="en-US" dirty="0">
              <a:latin typeface="宋体" panose="02010600030101010101" pitchFamily="2" charset="-122"/>
            </a:endParaRPr>
          </a:p>
          <a:p>
            <a:pPr lvl="1" algn="just" eaLnBrk="1" hangingPunct="1">
              <a:lnSpc>
                <a:spcPct val="150000"/>
              </a:lnSpc>
            </a:pPr>
            <a:r>
              <a:rPr lang="zh-CN" altLang="en-US" dirty="0">
                <a:latin typeface="宋体" panose="02010600030101010101" pitchFamily="2" charset="-122"/>
              </a:rPr>
              <a:t>可重新定位指令代码</a:t>
            </a:r>
            <a:r>
              <a:rPr lang="en-US" altLang="zh-CN" dirty="0">
                <a:latin typeface="宋体" panose="02010600030101010101" pitchFamily="2" charset="-122"/>
              </a:rPr>
              <a:t>: </a:t>
            </a:r>
            <a:r>
              <a:rPr lang="zh-CN" altLang="en-US" dirty="0">
                <a:latin typeface="宋体" panose="02010600030101010101" pitchFamily="2" charset="-122"/>
              </a:rPr>
              <a:t>需要连接装配</a:t>
            </a:r>
            <a:endParaRPr lang="zh-CN" altLang="en-US" dirty="0">
              <a:latin typeface="宋体" panose="02010600030101010101" pitchFamily="2" charset="-122"/>
            </a:endParaRPr>
          </a:p>
          <a:p>
            <a:pPr lvl="1" algn="just" eaLnBrk="1" hangingPunct="1">
              <a:lnSpc>
                <a:spcPct val="150000"/>
              </a:lnSpc>
            </a:pPr>
            <a:r>
              <a:rPr lang="zh-CN" altLang="en-US" dirty="0">
                <a:latin typeface="宋体" panose="02010600030101010101" pitchFamily="2" charset="-122"/>
              </a:rPr>
              <a:t>汇编指令代码</a:t>
            </a:r>
            <a:r>
              <a:rPr lang="en-US" altLang="zh-CN" dirty="0">
                <a:latin typeface="宋体" panose="02010600030101010101" pitchFamily="2" charset="-122"/>
              </a:rPr>
              <a:t>: </a:t>
            </a:r>
            <a:r>
              <a:rPr lang="zh-CN" altLang="en-US" dirty="0">
                <a:latin typeface="宋体" panose="02010600030101010101" pitchFamily="2" charset="-122"/>
              </a:rPr>
              <a:t>需要进行汇编</a:t>
            </a:r>
            <a:endParaRPr lang="zh-CN" altLang="en-US" dirty="0">
              <a:latin typeface="宋体" panose="02010600030101010101" pitchFamily="2" charset="-122"/>
            </a:endParaRPr>
          </a:p>
          <a:p>
            <a:pPr eaLnBrk="1" hangingPunct="1">
              <a:lnSpc>
                <a:spcPct val="150000"/>
              </a:lnSpc>
            </a:pPr>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p:cNvSpPr txBox="1"/>
          <p:nvPr/>
        </p:nvSpPr>
        <p:spPr>
          <a:xfrm>
            <a:off x="1775520" y="1341438"/>
            <a:ext cx="8640960" cy="5255914"/>
          </a:xfrm>
          <a:prstGeom prst="rect">
            <a:avLst/>
          </a:prstGeom>
          <a:solidFill>
            <a:schemeClr val="bg1"/>
          </a:solidFill>
          <a:ln w="28575">
            <a:solidFill>
              <a:srgbClr val="9999FF"/>
            </a:solidFill>
          </a:ln>
        </p:spPr>
        <p:txBody>
          <a:bodyPr wrap="square" rtlCol="0">
            <a:noAutofit/>
          </a:bodyPr>
          <a:lstStyle/>
          <a:p>
            <a:endParaRPr lang="zh-CN" altLang="en-US" b="1" dirty="0">
              <a:latin typeface="微软雅黑" panose="020B0503020204020204" charset="-122"/>
              <a:ea typeface="微软雅黑" panose="020B0503020204020204" charset="-122"/>
            </a:endParaRPr>
          </a:p>
        </p:txBody>
      </p:sp>
      <p:sp>
        <p:nvSpPr>
          <p:cNvPr id="6147" name="标题 1"/>
          <p:cNvSpPr>
            <a:spLocks noGrp="1"/>
          </p:cNvSpPr>
          <p:nvPr>
            <p:ph type="title"/>
          </p:nvPr>
        </p:nvSpPr>
        <p:spPr/>
        <p:txBody>
          <a:bodyPr/>
          <a:lstStyle/>
          <a:p>
            <a:r>
              <a:rPr lang="en-US" altLang="zh-CN"/>
              <a:t>T</a:t>
            </a:r>
            <a:r>
              <a:rPr lang="zh-CN" altLang="en-US"/>
              <a:t>形图</a:t>
            </a:r>
            <a:endParaRPr lang="zh-CN" altLang="en-US"/>
          </a:p>
        </p:txBody>
      </p:sp>
      <p:graphicFrame>
        <p:nvGraphicFramePr>
          <p:cNvPr id="29700" name="Object 4"/>
          <p:cNvGraphicFramePr>
            <a:graphicFrameLocks noChangeAspect="1"/>
          </p:cNvGraphicFramePr>
          <p:nvPr/>
        </p:nvGraphicFramePr>
        <p:xfrm>
          <a:off x="2935287" y="1772816"/>
          <a:ext cx="6245225" cy="1936750"/>
        </p:xfrm>
        <a:graphic>
          <a:graphicData uri="http://schemas.openxmlformats.org/presentationml/2006/ole">
            <mc:AlternateContent xmlns:mc="http://schemas.openxmlformats.org/markup-compatibility/2006">
              <mc:Choice xmlns:v="urn:schemas-microsoft-com:vml" Requires="v">
                <p:oleObj spid="_x0000_s2" name="Document" r:id="rId1" imgW="5650865" imgH="1743710" progId="Word.Document.8">
                  <p:embed/>
                </p:oleObj>
              </mc:Choice>
              <mc:Fallback>
                <p:oleObj name="Document" r:id="rId1" imgW="5650865" imgH="1743710" progId="Word.Document.8">
                  <p:embed/>
                  <p:pic>
                    <p:nvPicPr>
                      <p:cNvPr id="0" name="Object 4"/>
                      <p:cNvPicPr>
                        <a:picLocks noChangeAspect="1" noChangeArrowheads="1"/>
                      </p:cNvPicPr>
                      <p:nvPr/>
                    </p:nvPicPr>
                    <p:blipFill>
                      <a:blip r:embed="rId2"/>
                      <a:srcRect/>
                      <a:stretch>
                        <a:fillRect/>
                      </a:stretch>
                    </p:blipFill>
                    <p:spPr bwMode="auto">
                      <a:xfrm>
                        <a:off x="2935287" y="1772816"/>
                        <a:ext cx="6245225" cy="1936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 name="组合 2"/>
          <p:cNvGrpSpPr/>
          <p:nvPr/>
        </p:nvGrpSpPr>
        <p:grpSpPr>
          <a:xfrm>
            <a:off x="2063552" y="4205064"/>
            <a:ext cx="2286000" cy="1524000"/>
            <a:chOff x="1528763" y="4281264"/>
            <a:chExt cx="2286000" cy="1524000"/>
          </a:xfrm>
          <a:solidFill>
            <a:schemeClr val="bg1"/>
          </a:solidFill>
        </p:grpSpPr>
        <p:sp>
          <p:nvSpPr>
            <p:cNvPr id="4" name="Freeform 15"/>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charset="-122"/>
                <a:ea typeface="微软雅黑" panose="020B0503020204020204" charset="-122"/>
              </a:endParaRPr>
            </a:p>
          </p:txBody>
        </p:sp>
        <p:sp>
          <p:nvSpPr>
            <p:cNvPr id="8" name="Rectangle 14"/>
            <p:cNvSpPr>
              <a:spLocks noChangeArrowheads="1"/>
            </p:cNvSpPr>
            <p:nvPr/>
          </p:nvSpPr>
          <p:spPr bwMode="auto">
            <a:xfrm>
              <a:off x="1681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L2</a:t>
              </a:r>
              <a:r>
                <a:rPr kumimoji="1" lang="zh-CN" altLang="en-US" b="1" dirty="0">
                  <a:latin typeface="微软雅黑" panose="020B0503020204020204" charset="-122"/>
                  <a:ea typeface="微软雅黑" panose="020B0503020204020204" charset="-122"/>
                </a:rPr>
                <a:t>语言</a:t>
              </a:r>
              <a:endParaRPr kumimoji="1" lang="zh-CN" altLang="en-US" b="1" dirty="0">
                <a:latin typeface="微软雅黑" panose="020B0503020204020204" charset="-122"/>
                <a:ea typeface="微软雅黑" panose="020B0503020204020204" charset="-122"/>
              </a:endParaRPr>
            </a:p>
          </p:txBody>
        </p:sp>
        <p:sp>
          <p:nvSpPr>
            <p:cNvPr id="9" name="Rectangle 16"/>
            <p:cNvSpPr>
              <a:spLocks noChangeArrowheads="1"/>
            </p:cNvSpPr>
            <p:nvPr/>
          </p:nvSpPr>
          <p:spPr bwMode="auto">
            <a:xfrm>
              <a:off x="2824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A</a:t>
              </a:r>
              <a:r>
                <a:rPr kumimoji="1" lang="zh-CN" altLang="en-US" b="1" dirty="0">
                  <a:latin typeface="微软雅黑" panose="020B0503020204020204" charset="-122"/>
                  <a:ea typeface="微软雅黑" panose="020B0503020204020204" charset="-122"/>
                </a:rPr>
                <a:t>代码</a:t>
              </a:r>
              <a:endParaRPr kumimoji="1" lang="zh-CN" altLang="en-US" b="1" dirty="0">
                <a:latin typeface="微软雅黑" panose="020B0503020204020204" charset="-122"/>
                <a:ea typeface="微软雅黑" panose="020B0503020204020204" charset="-122"/>
              </a:endParaRPr>
            </a:p>
          </p:txBody>
        </p:sp>
        <p:sp>
          <p:nvSpPr>
            <p:cNvPr id="10" name="Rectangle 17"/>
            <p:cNvSpPr>
              <a:spLocks noChangeArrowheads="1"/>
            </p:cNvSpPr>
            <p:nvPr/>
          </p:nvSpPr>
          <p:spPr bwMode="auto">
            <a:xfrm>
              <a:off x="2320851" y="5271864"/>
              <a:ext cx="720080" cy="465584"/>
            </a:xfrm>
            <a:prstGeom prst="rect">
              <a:avLst/>
            </a:prstGeom>
            <a:grpFill/>
            <a:ln w="12700">
              <a:noFill/>
              <a:miter lim="800000"/>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charset="-122"/>
                  <a:ea typeface="微软雅黑" panose="020B0503020204020204" charset="-122"/>
                </a:rPr>
                <a:t>L1</a:t>
              </a:r>
              <a:r>
                <a:rPr kumimoji="1" lang="zh-CN" altLang="en-US" b="1" dirty="0">
                  <a:solidFill>
                    <a:srgbClr val="FF3300"/>
                  </a:solidFill>
                  <a:latin typeface="微软雅黑" panose="020B0503020204020204" charset="-122"/>
                  <a:ea typeface="微软雅黑" panose="020B0503020204020204" charset="-122"/>
                </a:rPr>
                <a:t>语言</a:t>
              </a:r>
              <a:endParaRPr kumimoji="1" lang="zh-CN" altLang="en-US" b="1" dirty="0">
                <a:solidFill>
                  <a:srgbClr val="FF3300"/>
                </a:solidFill>
                <a:latin typeface="微软雅黑" panose="020B0503020204020204" charset="-122"/>
                <a:ea typeface="微软雅黑" panose="020B0503020204020204" charset="-122"/>
              </a:endParaRPr>
            </a:p>
          </p:txBody>
        </p:sp>
      </p:grpSp>
      <p:grpSp>
        <p:nvGrpSpPr>
          <p:cNvPr id="12" name="组合 11"/>
          <p:cNvGrpSpPr/>
          <p:nvPr/>
        </p:nvGrpSpPr>
        <p:grpSpPr>
          <a:xfrm>
            <a:off x="5011620" y="4199669"/>
            <a:ext cx="2286000" cy="1529395"/>
            <a:chOff x="1528763" y="4281264"/>
            <a:chExt cx="2286000" cy="1524000"/>
          </a:xfrm>
          <a:solidFill>
            <a:srgbClr val="FFFF99"/>
          </a:solidFill>
        </p:grpSpPr>
        <p:sp>
          <p:nvSpPr>
            <p:cNvPr id="13" name="Freeform 15"/>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charset="-122"/>
                <a:ea typeface="微软雅黑" panose="020B0503020204020204" charset="-122"/>
              </a:endParaRPr>
            </a:p>
          </p:txBody>
        </p:sp>
        <p:sp>
          <p:nvSpPr>
            <p:cNvPr id="14" name="Rectangle 14"/>
            <p:cNvSpPr>
              <a:spLocks noChangeArrowheads="1"/>
            </p:cNvSpPr>
            <p:nvPr/>
          </p:nvSpPr>
          <p:spPr bwMode="auto">
            <a:xfrm>
              <a:off x="1681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L2</a:t>
              </a:r>
              <a:r>
                <a:rPr kumimoji="1" lang="zh-CN" altLang="en-US" b="1" dirty="0">
                  <a:latin typeface="微软雅黑" panose="020B0503020204020204" charset="-122"/>
                  <a:ea typeface="微软雅黑" panose="020B0503020204020204" charset="-122"/>
                </a:rPr>
                <a:t>语言</a:t>
              </a:r>
              <a:endParaRPr kumimoji="1" lang="zh-CN" altLang="en-US" b="1" dirty="0">
                <a:latin typeface="微软雅黑" panose="020B0503020204020204" charset="-122"/>
                <a:ea typeface="微软雅黑" panose="020B0503020204020204" charset="-122"/>
              </a:endParaRPr>
            </a:p>
          </p:txBody>
        </p:sp>
        <p:sp>
          <p:nvSpPr>
            <p:cNvPr id="15" name="Rectangle 16"/>
            <p:cNvSpPr>
              <a:spLocks noChangeArrowheads="1"/>
            </p:cNvSpPr>
            <p:nvPr/>
          </p:nvSpPr>
          <p:spPr bwMode="auto">
            <a:xfrm>
              <a:off x="2824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A</a:t>
              </a:r>
              <a:r>
                <a:rPr kumimoji="1" lang="zh-CN" altLang="en-US" b="1" dirty="0">
                  <a:latin typeface="微软雅黑" panose="020B0503020204020204" charset="-122"/>
                  <a:ea typeface="微软雅黑" panose="020B0503020204020204" charset="-122"/>
                </a:rPr>
                <a:t>代码</a:t>
              </a:r>
              <a:endParaRPr kumimoji="1" lang="zh-CN" altLang="en-US" b="1" dirty="0">
                <a:latin typeface="微软雅黑" panose="020B0503020204020204" charset="-122"/>
                <a:ea typeface="微软雅黑" panose="020B0503020204020204" charset="-122"/>
              </a:endParaRPr>
            </a:p>
          </p:txBody>
        </p:sp>
        <p:sp>
          <p:nvSpPr>
            <p:cNvPr id="16" name="Rectangle 17"/>
            <p:cNvSpPr>
              <a:spLocks noChangeArrowheads="1"/>
            </p:cNvSpPr>
            <p:nvPr/>
          </p:nvSpPr>
          <p:spPr bwMode="auto">
            <a:xfrm>
              <a:off x="2325111" y="5271864"/>
              <a:ext cx="720080" cy="465584"/>
            </a:xfrm>
            <a:prstGeom prst="rect">
              <a:avLst/>
            </a:prstGeom>
            <a:grpFill/>
            <a:ln w="12700">
              <a:noFill/>
              <a:miter lim="800000"/>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charset="-122"/>
                  <a:ea typeface="微软雅黑" panose="020B0503020204020204" charset="-122"/>
                </a:rPr>
                <a:t>A</a:t>
              </a:r>
              <a:r>
                <a:rPr kumimoji="1" lang="zh-CN" altLang="en-US" b="1" dirty="0">
                  <a:solidFill>
                    <a:srgbClr val="FF3300"/>
                  </a:solidFill>
                  <a:latin typeface="微软雅黑" panose="020B0503020204020204" charset="-122"/>
                  <a:ea typeface="微软雅黑" panose="020B0503020204020204" charset="-122"/>
                </a:rPr>
                <a:t>代码</a:t>
              </a:r>
              <a:endParaRPr kumimoji="1" lang="zh-CN" altLang="en-US" b="1" dirty="0">
                <a:solidFill>
                  <a:srgbClr val="FF3300"/>
                </a:solidFill>
                <a:latin typeface="微软雅黑" panose="020B0503020204020204" charset="-122"/>
                <a:ea typeface="微软雅黑" panose="020B0503020204020204" charset="-122"/>
              </a:endParaRPr>
            </a:p>
          </p:txBody>
        </p:sp>
      </p:grpSp>
      <p:grpSp>
        <p:nvGrpSpPr>
          <p:cNvPr id="17" name="组合 16"/>
          <p:cNvGrpSpPr/>
          <p:nvPr/>
        </p:nvGrpSpPr>
        <p:grpSpPr>
          <a:xfrm>
            <a:off x="7959688" y="4205064"/>
            <a:ext cx="2286000" cy="1524000"/>
            <a:chOff x="1528763" y="4281264"/>
            <a:chExt cx="2286000" cy="1524000"/>
          </a:xfrm>
          <a:solidFill>
            <a:srgbClr val="FFCC66"/>
          </a:solidFill>
        </p:grpSpPr>
        <p:sp>
          <p:nvSpPr>
            <p:cNvPr id="18" name="Freeform 15"/>
            <p:cNvSpPr/>
            <p:nvPr/>
          </p:nvSpPr>
          <p:spPr bwMode="auto">
            <a:xfrm>
              <a:off x="1528763" y="4281264"/>
              <a:ext cx="2286000" cy="1524000"/>
            </a:xfrm>
            <a:custGeom>
              <a:avLst/>
              <a:gdLst>
                <a:gd name="T0" fmla="*/ 0 w 1440"/>
                <a:gd name="T1" fmla="*/ 0 h 960"/>
                <a:gd name="T2" fmla="*/ 1440 w 1440"/>
                <a:gd name="T3" fmla="*/ 0 h 960"/>
                <a:gd name="T4" fmla="*/ 1440 w 1440"/>
                <a:gd name="T5" fmla="*/ 480 h 960"/>
                <a:gd name="T6" fmla="*/ 960 w 1440"/>
                <a:gd name="T7" fmla="*/ 480 h 960"/>
                <a:gd name="T8" fmla="*/ 960 w 1440"/>
                <a:gd name="T9" fmla="*/ 960 h 960"/>
                <a:gd name="T10" fmla="*/ 480 w 1440"/>
                <a:gd name="T11" fmla="*/ 960 h 960"/>
                <a:gd name="T12" fmla="*/ 480 w 1440"/>
                <a:gd name="T13" fmla="*/ 480 h 960"/>
                <a:gd name="T14" fmla="*/ 0 w 1440"/>
                <a:gd name="T15" fmla="*/ 480 h 960"/>
                <a:gd name="T16" fmla="*/ 0 w 1440"/>
                <a:gd name="T17" fmla="*/ 0 h 96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440"/>
                <a:gd name="T28" fmla="*/ 0 h 960"/>
                <a:gd name="T29" fmla="*/ 1440 w 1440"/>
                <a:gd name="T30" fmla="*/ 960 h 96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440" h="960">
                  <a:moveTo>
                    <a:pt x="0" y="0"/>
                  </a:moveTo>
                  <a:lnTo>
                    <a:pt x="1440" y="0"/>
                  </a:lnTo>
                  <a:lnTo>
                    <a:pt x="1440" y="480"/>
                  </a:lnTo>
                  <a:lnTo>
                    <a:pt x="960" y="480"/>
                  </a:lnTo>
                  <a:lnTo>
                    <a:pt x="960" y="960"/>
                  </a:lnTo>
                  <a:lnTo>
                    <a:pt x="480" y="960"/>
                  </a:lnTo>
                  <a:lnTo>
                    <a:pt x="480" y="480"/>
                  </a:lnTo>
                  <a:lnTo>
                    <a:pt x="0" y="480"/>
                  </a:lnTo>
                  <a:lnTo>
                    <a:pt x="0" y="0"/>
                  </a:lnTo>
                  <a:close/>
                </a:path>
              </a:pathLst>
            </a:custGeom>
            <a:grpFill/>
            <a:ln w="12700" cap="flat" cmpd="sng">
              <a:solidFill>
                <a:schemeClr val="tx1"/>
              </a:solidFill>
              <a:prstDash val="solid"/>
              <a:round/>
              <a:headEnd type="none" w="med" len="med"/>
              <a:tailEnd type="none" w="lg" len="lg"/>
            </a:ln>
          </p:spPr>
          <p:txBody>
            <a:bodyPr wrap="none" anchor="ctr"/>
            <a:lstStyle/>
            <a:p>
              <a:endParaRPr lang="zh-CN" altLang="en-US" b="1">
                <a:latin typeface="微软雅黑" panose="020B0503020204020204" charset="-122"/>
                <a:ea typeface="微软雅黑" panose="020B0503020204020204" charset="-122"/>
              </a:endParaRPr>
            </a:p>
          </p:txBody>
        </p:sp>
        <p:sp>
          <p:nvSpPr>
            <p:cNvPr id="19" name="Rectangle 14"/>
            <p:cNvSpPr>
              <a:spLocks noChangeArrowheads="1"/>
            </p:cNvSpPr>
            <p:nvPr/>
          </p:nvSpPr>
          <p:spPr bwMode="auto">
            <a:xfrm>
              <a:off x="1681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L2</a:t>
              </a:r>
              <a:r>
                <a:rPr kumimoji="1" lang="zh-CN" altLang="en-US" b="1" dirty="0">
                  <a:latin typeface="微软雅黑" panose="020B0503020204020204" charset="-122"/>
                  <a:ea typeface="微软雅黑" panose="020B0503020204020204" charset="-122"/>
                </a:rPr>
                <a:t>语言</a:t>
              </a:r>
              <a:endParaRPr kumimoji="1" lang="zh-CN" altLang="en-US" b="1" dirty="0">
                <a:latin typeface="微软雅黑" panose="020B0503020204020204" charset="-122"/>
                <a:ea typeface="微软雅黑" panose="020B0503020204020204" charset="-122"/>
              </a:endParaRPr>
            </a:p>
          </p:txBody>
        </p:sp>
        <p:sp>
          <p:nvSpPr>
            <p:cNvPr id="20" name="Rectangle 16"/>
            <p:cNvSpPr>
              <a:spLocks noChangeArrowheads="1"/>
            </p:cNvSpPr>
            <p:nvPr/>
          </p:nvSpPr>
          <p:spPr bwMode="auto">
            <a:xfrm>
              <a:off x="2824163" y="4433664"/>
              <a:ext cx="914400" cy="533400"/>
            </a:xfrm>
            <a:prstGeom prst="rect">
              <a:avLst/>
            </a:prstGeom>
            <a:grpFill/>
            <a:ln w="12700">
              <a:noFill/>
              <a:miter lim="800000"/>
              <a:tailEnd type="none" w="lg" len="lg"/>
            </a:ln>
          </p:spPr>
          <p:txBody>
            <a:bodyPr wrap="none" anchor="ctr"/>
            <a:lstStyle/>
            <a:p>
              <a:pPr algn="ctr"/>
              <a:r>
                <a:rPr kumimoji="1" lang="en-US" altLang="zh-CN" b="1" dirty="0">
                  <a:latin typeface="微软雅黑" panose="020B0503020204020204" charset="-122"/>
                  <a:ea typeface="微软雅黑" panose="020B0503020204020204" charset="-122"/>
                </a:rPr>
                <a:t>A</a:t>
              </a:r>
              <a:r>
                <a:rPr kumimoji="1" lang="zh-CN" altLang="en-US" b="1" dirty="0">
                  <a:latin typeface="微软雅黑" panose="020B0503020204020204" charset="-122"/>
                  <a:ea typeface="微软雅黑" panose="020B0503020204020204" charset="-122"/>
                </a:rPr>
                <a:t>代码</a:t>
              </a:r>
              <a:endParaRPr kumimoji="1" lang="zh-CN" altLang="en-US" b="1" dirty="0">
                <a:latin typeface="微软雅黑" panose="020B0503020204020204" charset="-122"/>
                <a:ea typeface="微软雅黑" panose="020B0503020204020204" charset="-122"/>
              </a:endParaRPr>
            </a:p>
          </p:txBody>
        </p:sp>
        <p:sp>
          <p:nvSpPr>
            <p:cNvPr id="21" name="Rectangle 17"/>
            <p:cNvSpPr>
              <a:spLocks noChangeArrowheads="1"/>
            </p:cNvSpPr>
            <p:nvPr/>
          </p:nvSpPr>
          <p:spPr bwMode="auto">
            <a:xfrm>
              <a:off x="2329371" y="5271864"/>
              <a:ext cx="648072" cy="393576"/>
            </a:xfrm>
            <a:prstGeom prst="rect">
              <a:avLst/>
            </a:prstGeom>
            <a:grpFill/>
            <a:ln w="12700">
              <a:noFill/>
              <a:miter lim="800000"/>
              <a:tailEnd type="none" w="lg" len="lg"/>
            </a:ln>
          </p:spPr>
          <p:txBody>
            <a:bodyPr wrap="none" lIns="0" rIns="0" anchor="ctr"/>
            <a:lstStyle/>
            <a:p>
              <a:pPr algn="ctr">
                <a:lnSpc>
                  <a:spcPct val="80000"/>
                </a:lnSpc>
              </a:pPr>
              <a:r>
                <a:rPr kumimoji="1" lang="en-US" altLang="zh-CN" b="1" dirty="0">
                  <a:solidFill>
                    <a:srgbClr val="FF3300"/>
                  </a:solidFill>
                  <a:latin typeface="微软雅黑" panose="020B0503020204020204" charset="-122"/>
                  <a:ea typeface="微软雅黑" panose="020B0503020204020204" charset="-122"/>
                </a:rPr>
                <a:t>B</a:t>
              </a:r>
              <a:r>
                <a:rPr kumimoji="1" lang="zh-CN" altLang="en-US" b="1" dirty="0">
                  <a:solidFill>
                    <a:srgbClr val="FF3300"/>
                  </a:solidFill>
                  <a:latin typeface="微软雅黑" panose="020B0503020204020204" charset="-122"/>
                  <a:ea typeface="微软雅黑" panose="020B0503020204020204" charset="-122"/>
                </a:rPr>
                <a:t>代码</a:t>
              </a:r>
              <a:endParaRPr kumimoji="1" lang="zh-CN" altLang="en-US" b="1" dirty="0">
                <a:solidFill>
                  <a:srgbClr val="FF3300"/>
                </a:solidFill>
                <a:latin typeface="微软雅黑" panose="020B0503020204020204" charset="-122"/>
                <a:ea typeface="微软雅黑" panose="020B0503020204020204" charset="-122"/>
              </a:endParaRPr>
            </a:p>
          </p:txBody>
        </p:sp>
      </p:grpSp>
      <p:sp>
        <p:nvSpPr>
          <p:cNvPr id="5" name="文本框 4"/>
          <p:cNvSpPr txBox="1"/>
          <p:nvPr/>
        </p:nvSpPr>
        <p:spPr>
          <a:xfrm>
            <a:off x="2387588" y="5879688"/>
            <a:ext cx="1656184"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编译器源代码</a:t>
            </a:r>
            <a:endParaRPr lang="zh-CN" altLang="en-US" b="1" dirty="0">
              <a:latin typeface="微软雅黑" panose="020B0503020204020204" charset="-122"/>
              <a:ea typeface="微软雅黑" panose="020B0503020204020204" charset="-122"/>
            </a:endParaRPr>
          </a:p>
        </p:txBody>
      </p:sp>
      <p:sp>
        <p:nvSpPr>
          <p:cNvPr id="23" name="文本框 22"/>
          <p:cNvSpPr txBox="1"/>
          <p:nvPr/>
        </p:nvSpPr>
        <p:spPr>
          <a:xfrm>
            <a:off x="5164020" y="5879688"/>
            <a:ext cx="2057400"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编译器可执行程序</a:t>
            </a:r>
            <a:endParaRPr lang="zh-CN" altLang="en-US" b="1" dirty="0">
              <a:latin typeface="微软雅黑" panose="020B0503020204020204" charset="-122"/>
              <a:ea typeface="微软雅黑" panose="020B0503020204020204" charset="-122"/>
            </a:endParaRPr>
          </a:p>
        </p:txBody>
      </p:sp>
      <p:sp>
        <p:nvSpPr>
          <p:cNvPr id="24" name="文本框 23"/>
          <p:cNvSpPr txBox="1"/>
          <p:nvPr/>
        </p:nvSpPr>
        <p:spPr>
          <a:xfrm>
            <a:off x="8326016" y="5879688"/>
            <a:ext cx="1802432" cy="368300"/>
          </a:xfrm>
          <a:prstGeom prst="rect">
            <a:avLst/>
          </a:prstGeom>
          <a:noFill/>
        </p:spPr>
        <p:txBody>
          <a:bodyPr wrap="square" rtlCol="0">
            <a:spAutoFit/>
          </a:bodyPr>
          <a:lstStyle/>
          <a:p>
            <a:r>
              <a:rPr lang="zh-CN" altLang="en-US" b="1" dirty="0">
                <a:latin typeface="微软雅黑" panose="020B0503020204020204" charset="-122"/>
                <a:ea typeface="微软雅黑" panose="020B0503020204020204" charset="-122"/>
              </a:rPr>
              <a:t>交叉编译器程序</a:t>
            </a:r>
            <a:endParaRPr lang="zh-CN" altLang="en-US" b="1" dirty="0">
              <a:latin typeface="微软雅黑" panose="020B0503020204020204" charset="-122"/>
              <a:ea typeface="微软雅黑" panose="020B050302020402020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00" y="2454275"/>
            <a:ext cx="10515600" cy="1325563"/>
          </a:xfrm>
        </p:spPr>
        <p:txBody>
          <a:bodyPr/>
          <a:p>
            <a:r>
              <a:rPr lang="zh-CN" altLang="en-US"/>
              <a:t>第二章</a:t>
            </a:r>
            <a:r>
              <a:rPr lang="en-US" altLang="zh-CN"/>
              <a:t>   </a:t>
            </a:r>
            <a:r>
              <a:rPr lang="zh-CN" altLang="en-US"/>
              <a:t>词法分析</a:t>
            </a:r>
            <a:endParaRPr lang="zh-CN" altLang="en-US"/>
          </a:p>
        </p:txBody>
      </p:sp>
      <p:sp>
        <p:nvSpPr>
          <p:cNvPr id="3" name="文本框 2"/>
          <p:cNvSpPr txBox="1"/>
          <p:nvPr/>
        </p:nvSpPr>
        <p:spPr>
          <a:xfrm>
            <a:off x="4064000" y="4057015"/>
            <a:ext cx="4064000" cy="521970"/>
          </a:xfrm>
          <a:prstGeom prst="rect">
            <a:avLst/>
          </a:prstGeom>
          <a:noFill/>
        </p:spPr>
        <p:txBody>
          <a:bodyPr wrap="square" rtlCol="0">
            <a:spAutoFit/>
          </a:bodyPr>
          <a:p>
            <a:r>
              <a:rPr lang="zh-CN" altLang="en-US" sz="2800"/>
              <a:t>正则表达式、</a:t>
            </a:r>
            <a:r>
              <a:rPr lang="en-US" altLang="zh-CN" sz="2800"/>
              <a:t>DFA</a:t>
            </a:r>
            <a:r>
              <a:rPr lang="zh-CN" altLang="en-US" sz="2800"/>
              <a:t>、</a:t>
            </a:r>
            <a:r>
              <a:rPr lang="en-US" altLang="zh-CN" sz="2800"/>
              <a:t>NFA</a:t>
            </a:r>
            <a:endParaRPr lang="en-US" altLang="zh-CN"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程序源代码中可能出现的语法元素</a:t>
            </a:r>
            <a:endParaRPr lang="zh-CN" altLang="en-US" dirty="0">
              <a:latin typeface="黑体" panose="02010609060101010101" pitchFamily="2" charset="-122"/>
            </a:endParaRPr>
          </a:p>
        </p:txBody>
      </p:sp>
      <p:sp>
        <p:nvSpPr>
          <p:cNvPr id="10243" name="Rectangle 3"/>
          <p:cNvSpPr>
            <a:spLocks noGrp="1" noChangeArrowheads="1"/>
          </p:cNvSpPr>
          <p:nvPr>
            <p:ph idx="1"/>
          </p:nvPr>
        </p:nvSpPr>
        <p:spPr>
          <a:solidFill>
            <a:schemeClr val="bg1"/>
          </a:solidFill>
          <a:ln w="28575">
            <a:solidFill>
              <a:srgbClr val="9999FF"/>
            </a:solidFill>
          </a:ln>
        </p:spPr>
        <p:txBody>
          <a:bodyPr>
            <a:normAutofit fontScale="90000" lnSpcReduction="20000"/>
          </a:bodyPr>
          <a:lstStyle/>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关键字</a:t>
            </a:r>
            <a:r>
              <a:rPr lang="zh-CN" altLang="en-US" dirty="0">
                <a:latin typeface="Arial" panose="020B0604020202020204" pitchFamily="34" charset="0"/>
                <a:cs typeface="Arial" panose="020B0604020202020204" pitchFamily="34" charset="0"/>
              </a:rPr>
              <a:t>：如 </a:t>
            </a:r>
            <a:r>
              <a:rPr lang="en-US" altLang="zh-CN" dirty="0">
                <a:latin typeface="Arial" panose="020B0604020202020204" pitchFamily="34" charset="0"/>
                <a:cs typeface="Arial" panose="020B0604020202020204" pitchFamily="34" charset="0"/>
              </a:rPr>
              <a:t>while</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if</a:t>
            </a:r>
            <a:r>
              <a:rPr lang="zh-CN" altLang="en-US"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int</a:t>
            </a:r>
            <a:r>
              <a:rPr lang="zh-CN" altLang="en-US" dirty="0">
                <a:latin typeface="Arial" panose="020B0604020202020204" pitchFamily="34" charset="0"/>
                <a:cs typeface="Arial" panose="020B0604020202020204" pitchFamily="34" charset="0"/>
                <a:sym typeface="Symbol" panose="05050102010706020507" pitchFamily="18" charset="2"/>
              </a:rPr>
              <a:t></a:t>
            </a:r>
            <a:endParaRPr lang="zh-CN" altLang="en-US"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标识符</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表示各种名字：如变量名、数组名、标号名、过程名、函数名等等。</a:t>
            </a:r>
            <a:endParaRPr lang="zh-CN" altLang="en-US"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常数</a:t>
            </a:r>
            <a:r>
              <a:rPr lang="zh-CN" altLang="en-US" dirty="0">
                <a:latin typeface="Arial" panose="020B0604020202020204" pitchFamily="34" charset="0"/>
                <a:cs typeface="Arial" panose="020B0604020202020204" pitchFamily="34" charset="0"/>
              </a:rPr>
              <a:t>：各种类型的常数</a:t>
            </a:r>
            <a:endParaRPr lang="zh-CN" altLang="en-US"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运算符</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a:t>
            </a:r>
            <a:r>
              <a:rPr lang="zh-CN" altLang="en-US" b="1" dirty="0">
                <a:ln/>
                <a:solidFill>
                  <a:schemeClr val="accent1"/>
                </a:solidFill>
                <a:effectLst>
                  <a:outerShdw blurRad="38100" dist="25400" dir="5400000" algn="ctr" rotWithShape="0">
                    <a:srgbClr val="6E747A">
                      <a:alpha val="43000"/>
                    </a:srgbClr>
                  </a:outerShdw>
                </a:effectLst>
                <a:latin typeface="Arial" panose="020B0604020202020204" pitchFamily="34" charset="0"/>
                <a:cs typeface="Arial" panose="020B0604020202020204" pitchFamily="34" charset="0"/>
              </a:rPr>
              <a:t>括号</a:t>
            </a:r>
            <a:r>
              <a:rPr lang="zh-CN" altLang="en-US" dirty="0">
                <a:latin typeface="Arial" panose="020B0604020202020204" pitchFamily="34" charset="0"/>
                <a:cs typeface="Arial" panose="020B0604020202020204" pitchFamily="34" charset="0"/>
                <a:sym typeface="Symbol" panose="05050102010706020507" pitchFamily="18" charset="2"/>
              </a:rPr>
              <a:t></a:t>
            </a:r>
            <a:endParaRPr lang="zh-CN" altLang="en-US"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界符</a:t>
            </a:r>
            <a:r>
              <a:rPr lang="zh-CN" altLang="en-US" dirty="0">
                <a:latin typeface="Arial" panose="020B0604020202020204" pitchFamily="34" charset="0"/>
                <a:cs typeface="Arial" panose="020B0604020202020204" pitchFamily="34" charset="0"/>
              </a:rPr>
              <a:t>：逗号，分号，冒号</a:t>
            </a:r>
            <a:r>
              <a:rPr lang="zh-CN" altLang="en-US" dirty="0">
                <a:latin typeface="Arial" panose="020B0604020202020204" pitchFamily="34" charset="0"/>
                <a:cs typeface="Arial" panose="020B0604020202020204" pitchFamily="34" charset="0"/>
                <a:sym typeface="Symbol" panose="05050102010706020507" pitchFamily="18" charset="2"/>
              </a:rPr>
              <a:t></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空白符</a:t>
            </a:r>
            <a:r>
              <a:rPr lang="zh-CN" altLang="en-US" dirty="0">
                <a:latin typeface="Arial" panose="020B0604020202020204" pitchFamily="34" charset="0"/>
                <a:cs typeface="Arial" panose="020B0604020202020204" pitchFamily="34" charset="0"/>
              </a:rPr>
              <a:t>：空格、制表符、换行符</a:t>
            </a:r>
            <a:r>
              <a:rPr lang="zh-CN" altLang="en-US" dirty="0">
                <a:latin typeface="Arial" panose="020B0604020202020204" pitchFamily="34" charset="0"/>
                <a:cs typeface="Arial" panose="020B0604020202020204" pitchFamily="34" charset="0"/>
                <a:sym typeface="Symbol" panose="05050102010706020507" pitchFamily="18" charset="2"/>
              </a:rPr>
              <a:t></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FF0000"/>
                </a:solidFill>
                <a:latin typeface="Arial" panose="020B0604020202020204" pitchFamily="34" charset="0"/>
                <a:cs typeface="Arial" panose="020B0604020202020204" pitchFamily="34" charset="0"/>
              </a:rPr>
              <a:t>注释。</a:t>
            </a:r>
            <a:r>
              <a:rPr lang="en-US" altLang="zh-CN" dirty="0">
                <a:solidFill>
                  <a:srgbClr val="FF0000"/>
                </a:solidFill>
                <a:latin typeface="Arial" panose="020B0604020202020204" pitchFamily="34" charset="0"/>
                <a:cs typeface="Arial" panose="020B0604020202020204" pitchFamily="34" charset="0"/>
              </a:rPr>
              <a:t>(Attention</a:t>
            </a:r>
            <a:r>
              <a:rPr lang="zh-CN" altLang="en-US" dirty="0">
                <a:solidFill>
                  <a:srgbClr val="FF0000"/>
                </a:solidFill>
                <a:latin typeface="Arial" panose="020B0604020202020204" pitchFamily="34" charset="0"/>
                <a:cs typeface="Arial" panose="020B0604020202020204" pitchFamily="34" charset="0"/>
              </a:rPr>
              <a:t>：注释也算</a:t>
            </a:r>
            <a:r>
              <a:rPr lang="en-US" altLang="zh-CN" dirty="0">
                <a:solidFill>
                  <a:srgbClr val="FF0000"/>
                </a:solidFill>
                <a:latin typeface="Arial" panose="020B0604020202020204" pitchFamily="34" charset="0"/>
                <a:cs typeface="Arial" panose="020B0604020202020204" pitchFamily="34" charset="0"/>
              </a:rPr>
              <a:t>token)</a:t>
            </a:r>
            <a:endParaRPr lang="en-US" altLang="zh-CN" dirty="0">
              <a:solidFill>
                <a:srgbClr val="FF0000"/>
              </a:solidFill>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4294967295" end="4294967295"/>
                                            </p:txEl>
                                          </p:spTgt>
                                        </p:tgtEl>
                                        <p:attrNameLst>
                                          <p:attrName>style.visibility</p:attrName>
                                        </p:attrNameLst>
                                      </p:cBhvr>
                                      <p:to>
                                        <p:strVal val="visible"/>
                                      </p:to>
                                    </p:set>
                                    <p:animEffect transition="in" filter="checkerboard(down)">
                                      <p:cBhvr>
                                        <p:cTn id="7" dur="500"/>
                                        <p:tgtEl>
                                          <p:spTgt spid="1024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0" end="0"/>
                                            </p:txEl>
                                          </p:spTgt>
                                        </p:tgtEl>
                                        <p:attrNameLst>
                                          <p:attrName>style.visibility</p:attrName>
                                        </p:attrNameLst>
                                      </p:cBhvr>
                                      <p:to>
                                        <p:strVal val="visible"/>
                                      </p:to>
                                    </p:set>
                                    <p:animEffect transition="in" filter="checkerboard(down)">
                                      <p:cBhvr>
                                        <p:cTn id="12" dur="500"/>
                                        <p:tgtEl>
                                          <p:spTgt spid="1024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17" dur="500"/>
                                        <p:tgtEl>
                                          <p:spTgt spid="1024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22" dur="500"/>
                                        <p:tgtEl>
                                          <p:spTgt spid="1024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0243">
                                            <p:txEl>
                                              <p:pRg st="3" end="3"/>
                                            </p:txEl>
                                          </p:spTgt>
                                        </p:tgtEl>
                                        <p:attrNameLst>
                                          <p:attrName>style.visibility</p:attrName>
                                        </p:attrNameLst>
                                      </p:cBhvr>
                                      <p:to>
                                        <p:strVal val="visible"/>
                                      </p:to>
                                    </p:set>
                                    <p:animEffect transition="in" filter="checkerboard(down)">
                                      <p:cBhvr>
                                        <p:cTn id="27" dur="500"/>
                                        <p:tgtEl>
                                          <p:spTgt spid="1024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10243">
                                            <p:txEl>
                                              <p:pRg st="4" end="4"/>
                                            </p:txEl>
                                          </p:spTgt>
                                        </p:tgtEl>
                                        <p:attrNameLst>
                                          <p:attrName>style.visibility</p:attrName>
                                        </p:attrNameLst>
                                      </p:cBhvr>
                                      <p:to>
                                        <p:strVal val="visible"/>
                                      </p:to>
                                    </p:set>
                                    <p:animEffect transition="in" filter="checkerboard(down)">
                                      <p:cBhvr>
                                        <p:cTn id="32" dur="500"/>
                                        <p:tgtEl>
                                          <p:spTgt spid="1024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5" fill="hold" grpId="0" nodeType="clickEffect">
                                  <p:stCondLst>
                                    <p:cond delay="0"/>
                                  </p:stCondLst>
                                  <p:childTnLst>
                                    <p:set>
                                      <p:cBhvr>
                                        <p:cTn id="36" dur="1" fill="hold">
                                          <p:stCondLst>
                                            <p:cond delay="0"/>
                                          </p:stCondLst>
                                        </p:cTn>
                                        <p:tgtEl>
                                          <p:spTgt spid="10243">
                                            <p:txEl>
                                              <p:pRg st="5" end="5"/>
                                            </p:txEl>
                                          </p:spTgt>
                                        </p:tgtEl>
                                        <p:attrNameLst>
                                          <p:attrName>style.visibility</p:attrName>
                                        </p:attrNameLst>
                                      </p:cBhvr>
                                      <p:to>
                                        <p:strVal val="visible"/>
                                      </p:to>
                                    </p:set>
                                    <p:animEffect transition="in" filter="checkerboard(down)">
                                      <p:cBhvr>
                                        <p:cTn id="37" dur="500"/>
                                        <p:tgtEl>
                                          <p:spTgt spid="1024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 presetClass="entr" presetSubtype="5" fill="hold" grpId="0" nodeType="clickEffect">
                                  <p:stCondLst>
                                    <p:cond delay="0"/>
                                  </p:stCondLst>
                                  <p:childTnLst>
                                    <p:set>
                                      <p:cBhvr>
                                        <p:cTn id="41" dur="1" fill="hold">
                                          <p:stCondLst>
                                            <p:cond delay="0"/>
                                          </p:stCondLst>
                                        </p:cTn>
                                        <p:tgtEl>
                                          <p:spTgt spid="10243">
                                            <p:txEl>
                                              <p:pRg st="6" end="6"/>
                                            </p:txEl>
                                          </p:spTgt>
                                        </p:tgtEl>
                                        <p:attrNameLst>
                                          <p:attrName>style.visibility</p:attrName>
                                        </p:attrNameLst>
                                      </p:cBhvr>
                                      <p:to>
                                        <p:strVal val="visible"/>
                                      </p:to>
                                    </p:set>
                                    <p:animEffect transition="in" filter="checkerboard(down)">
                                      <p:cBhvr>
                                        <p:cTn id="42" dur="500"/>
                                        <p:tgtEl>
                                          <p:spTgt spid="10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autoUpdateAnimBg="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lstStyle/>
          <a:p>
            <a:pPr eaLnBrk="1" hangingPunct="1">
              <a:lnSpc>
                <a:spcPct val="150000"/>
              </a:lnSpc>
            </a:pPr>
            <a:r>
              <a:rPr lang="zh-CN" altLang="en-US" dirty="0"/>
              <a:t>最长子串原则</a:t>
            </a:r>
            <a:endParaRPr lang="en-US" altLang="zh-CN" dirty="0"/>
          </a:p>
        </p:txBody>
      </p:sp>
      <p:sp>
        <p:nvSpPr>
          <p:cNvPr id="18435" name="Rectangle 3"/>
          <p:cNvSpPr>
            <a:spLocks noGrp="1" noChangeArrowheads="1"/>
          </p:cNvSpPr>
          <p:nvPr>
            <p:ph idx="1"/>
          </p:nvPr>
        </p:nvSpPr>
        <p:spPr>
          <a:solidFill>
            <a:schemeClr val="bg1"/>
          </a:solidFill>
          <a:ln w="28575">
            <a:solidFill>
              <a:srgbClr val="9999FF"/>
            </a:solidFill>
          </a:ln>
        </p:spPr>
        <p:txBody>
          <a:bodyPr>
            <a:normAutofit lnSpcReduction="10000"/>
          </a:bodyPr>
          <a:lstStyle/>
          <a:p>
            <a:pPr eaLnBrk="1" hangingPunct="1">
              <a:lnSpc>
                <a:spcPct val="150000"/>
              </a:lnSpc>
              <a:spcBef>
                <a:spcPts val="0"/>
              </a:spcBef>
            </a:pPr>
            <a:r>
              <a:rPr lang="zh-CN" altLang="en-US" dirty="0">
                <a:latin typeface="Arial" panose="020B0604020202020204" pitchFamily="34" charset="0"/>
                <a:cs typeface="Arial" panose="020B0604020202020204" pitchFamily="34" charset="0"/>
              </a:rPr>
              <a:t>在涉及到标识符和算符的结束判定时通常采用</a:t>
            </a:r>
            <a:r>
              <a:rPr lang="zh-CN" altLang="en-US" dirty="0">
                <a:solidFill>
                  <a:srgbClr val="FF0000"/>
                </a:solidFill>
                <a:latin typeface="Arial" panose="020B0604020202020204" pitchFamily="34" charset="0"/>
                <a:cs typeface="Arial" panose="020B0604020202020204" pitchFamily="34" charset="0"/>
              </a:rPr>
              <a:t>最长子串原则</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latin typeface="Arial" panose="020B0604020202020204" pitchFamily="34" charset="0"/>
                <a:cs typeface="Arial" panose="020B0604020202020204" pitchFamily="34" charset="0"/>
              </a:rPr>
              <a:t>思考：扫描串</a:t>
            </a:r>
            <a:r>
              <a:rPr lang="en-US" altLang="zh-CN" dirty="0" err="1">
                <a:latin typeface="Arial" panose="020B0604020202020204" pitchFamily="34" charset="0"/>
                <a:cs typeface="Arial" panose="020B0604020202020204" pitchFamily="34" charset="0"/>
              </a:rPr>
              <a:t>int</a:t>
            </a:r>
            <a:r>
              <a:rPr lang="en-US" altLang="zh-CN" dirty="0">
                <a:latin typeface="Arial" panose="020B0604020202020204" pitchFamily="34" charset="0"/>
                <a:cs typeface="Arial" panose="020B0604020202020204" pitchFamily="34" charset="0"/>
              </a:rPr>
              <a:t> sum1 = 3;</a:t>
            </a:r>
            <a:r>
              <a:rPr lang="zh-CN" altLang="en-US" dirty="0">
                <a:latin typeface="Arial" panose="020B0604020202020204" pitchFamily="34" charset="0"/>
                <a:cs typeface="Arial" panose="020B0604020202020204" pitchFamily="34" charset="0"/>
              </a:rPr>
              <a:t>你为什么认为</a:t>
            </a:r>
            <a:r>
              <a:rPr lang="en-US" altLang="zh-CN" dirty="0">
                <a:latin typeface="Arial" panose="020B0604020202020204" pitchFamily="34" charset="0"/>
                <a:cs typeface="Arial" panose="020B0604020202020204" pitchFamily="34" charset="0"/>
              </a:rPr>
              <a:t>sum1</a:t>
            </a:r>
            <a:r>
              <a:rPr lang="zh-CN" altLang="en-US" dirty="0">
                <a:latin typeface="Arial" panose="020B0604020202020204" pitchFamily="34" charset="0"/>
                <a:cs typeface="Arial" panose="020B0604020202020204" pitchFamily="34" charset="0"/>
              </a:rPr>
              <a:t>是一个标识符？为什么不是</a:t>
            </a:r>
            <a:r>
              <a:rPr lang="en-US" altLang="zh-CN" dirty="0">
                <a:latin typeface="Arial" panose="020B0604020202020204" pitchFamily="34" charset="0"/>
                <a:cs typeface="Arial" panose="020B0604020202020204" pitchFamily="34" charset="0"/>
              </a:rPr>
              <a:t>s</a:t>
            </a:r>
            <a:r>
              <a:rPr lang="zh-CN" altLang="en-US" dirty="0">
                <a:latin typeface="Arial" panose="020B0604020202020204" pitchFamily="34" charset="0"/>
                <a:cs typeface="Arial" panose="020B0604020202020204" pitchFamily="34" charset="0"/>
              </a:rPr>
              <a:t>？</a:t>
            </a:r>
            <a:r>
              <a:rPr lang="en-US" altLang="zh-CN" dirty="0" err="1">
                <a:latin typeface="Arial" panose="020B0604020202020204" pitchFamily="34" charset="0"/>
                <a:cs typeface="Arial" panose="020B0604020202020204" pitchFamily="34" charset="0"/>
              </a:rPr>
              <a:t>su</a:t>
            </a:r>
            <a:r>
              <a:rPr lang="zh-CN" altLang="en-US" dirty="0">
                <a:latin typeface="Arial" panose="020B0604020202020204" pitchFamily="34" charset="0"/>
                <a:cs typeface="Arial" panose="020B0604020202020204" pitchFamily="34" charset="0"/>
              </a:rPr>
              <a:t>？</a:t>
            </a:r>
            <a:r>
              <a:rPr lang="en-US" altLang="zh-CN" dirty="0">
                <a:latin typeface="Arial" panose="020B0604020202020204" pitchFamily="34" charset="0"/>
                <a:cs typeface="Arial" panose="020B0604020202020204" pitchFamily="34" charset="0"/>
              </a:rPr>
              <a:t>sum</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latin typeface="Arial" panose="020B0604020202020204" pitchFamily="34" charset="0"/>
                <a:cs typeface="Arial" panose="020B0604020202020204" pitchFamily="34" charset="0"/>
              </a:rPr>
              <a:t>思考：扫描串</a:t>
            </a:r>
            <a:r>
              <a:rPr lang="en-US" altLang="zh-CN" dirty="0">
                <a:latin typeface="Arial" panose="020B0604020202020204" pitchFamily="34" charset="0"/>
                <a:cs typeface="Arial" panose="020B0604020202020204" pitchFamily="34" charset="0"/>
              </a:rPr>
              <a:t>a++</a:t>
            </a:r>
            <a:r>
              <a:rPr lang="zh-CN" altLang="en-US" dirty="0">
                <a:latin typeface="Arial" panose="020B0604020202020204" pitchFamily="34" charset="0"/>
                <a:cs typeface="Arial" panose="020B0604020202020204" pitchFamily="34" charset="0"/>
              </a:rPr>
              <a:t>；你为什么认为</a:t>
            </a:r>
            <a:r>
              <a:rPr lang="en-US" altLang="zh-CN" dirty="0">
                <a:latin typeface="Arial" panose="020B0604020202020204" pitchFamily="34" charset="0"/>
                <a:cs typeface="Arial" panose="020B0604020202020204" pitchFamily="34" charset="0"/>
              </a:rPr>
              <a:t>++</a:t>
            </a:r>
            <a:r>
              <a:rPr lang="zh-CN" altLang="en-US" dirty="0">
                <a:latin typeface="Arial" panose="020B0604020202020204" pitchFamily="34" charset="0"/>
                <a:cs typeface="Arial" panose="020B0604020202020204" pitchFamily="34" charset="0"/>
              </a:rPr>
              <a:t>是一个自增运算符而不是两个加法运算符？</a:t>
            </a:r>
            <a:endParaRPr lang="en-US" altLang="zh-CN" dirty="0">
              <a:latin typeface="Arial" panose="020B0604020202020204" pitchFamily="34" charset="0"/>
              <a:cs typeface="Arial" panose="020B0604020202020204" pitchFamily="34" charset="0"/>
            </a:endParaRPr>
          </a:p>
          <a:p>
            <a:pPr eaLnBrk="1" hangingPunct="1">
              <a:lnSpc>
                <a:spcPct val="150000"/>
              </a:lnSpc>
              <a:spcBef>
                <a:spcPts val="0"/>
              </a:spcBef>
            </a:pPr>
            <a:r>
              <a:rPr lang="zh-CN" altLang="en-US" dirty="0">
                <a:solidFill>
                  <a:srgbClr val="0000CC"/>
                </a:solidFill>
                <a:latin typeface="Arial" panose="020B0604020202020204" pitchFamily="34" charset="0"/>
                <a:cs typeface="Arial" panose="020B0604020202020204" pitchFamily="34" charset="0"/>
              </a:rPr>
              <a:t>当输入串的多个前缀与一个或多个模式匹配时， 总是选择最长的前缀进行匹配</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fade">
                                      <p:cBhvr>
                                        <p:cTn id="7" dur="1000"/>
                                        <p:tgtEl>
                                          <p:spTgt spid="18435">
                                            <p:txEl>
                                              <p:pRg st="1" end="1"/>
                                            </p:txEl>
                                          </p:spTgt>
                                        </p:tgtEl>
                                      </p:cBhvr>
                                    </p:animEffect>
                                    <p:anim calcmode="lin" valueType="num">
                                      <p:cBhvr>
                                        <p:cTn id="8" dur="10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84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8435">
                                            <p:txEl>
                                              <p:pRg st="2" end="2"/>
                                            </p:txEl>
                                          </p:spTgt>
                                        </p:tgtEl>
                                        <p:attrNameLst>
                                          <p:attrName>style.visibility</p:attrName>
                                        </p:attrNameLst>
                                      </p:cBhvr>
                                      <p:to>
                                        <p:strVal val="visible"/>
                                      </p:to>
                                    </p:set>
                                    <p:animEffect transition="in" filter="fade">
                                      <p:cBhvr>
                                        <p:cTn id="14" dur="1000"/>
                                        <p:tgtEl>
                                          <p:spTgt spid="18435">
                                            <p:txEl>
                                              <p:pRg st="2" end="2"/>
                                            </p:txEl>
                                          </p:spTgt>
                                        </p:tgtEl>
                                      </p:cBhvr>
                                    </p:animEffect>
                                    <p:anim calcmode="lin" valueType="num">
                                      <p:cBhvr>
                                        <p:cTn id="15" dur="10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84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Effect transition="in" filter="fade">
                                      <p:cBhvr>
                                        <p:cTn id="21" dur="1000"/>
                                        <p:tgtEl>
                                          <p:spTgt spid="18435">
                                            <p:txEl>
                                              <p:pRg st="3" end="3"/>
                                            </p:txEl>
                                          </p:spTgt>
                                        </p:tgtEl>
                                      </p:cBhvr>
                                    </p:animEffect>
                                    <p:anim calcmode="lin" valueType="num">
                                      <p:cBhvr>
                                        <p:cTn id="22" dur="10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843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noProof="1">
                <a:latin typeface="黑体" panose="02010609060101010101" pitchFamily="2" charset="-122"/>
              </a:rPr>
              <a:t>语言上的运算</a:t>
            </a:r>
            <a:endParaRPr lang="zh-CN" altLang="en-US" dirty="0"/>
          </a:p>
        </p:txBody>
      </p:sp>
      <p:sp>
        <p:nvSpPr>
          <p:cNvPr id="120834" name="Rectangle 2"/>
          <p:cNvSpPr>
            <a:spLocks noGrp="1" noChangeArrowheads="1"/>
          </p:cNvSpPr>
          <p:nvPr>
            <p:ph idx="1"/>
          </p:nvPr>
        </p:nvSpPr>
        <p:spPr>
          <a:solidFill>
            <a:schemeClr val="bg1"/>
          </a:solidFill>
          <a:ln w="28575">
            <a:solidFill>
              <a:srgbClr val="9999FF"/>
            </a:solidFill>
          </a:ln>
        </p:spPr>
        <p:txBody>
          <a:bodyPr>
            <a:normAutofit fontScale="90000" lnSpcReduction="10000"/>
          </a:bodyPr>
          <a:lstStyle/>
          <a:p>
            <a:pPr eaLnBrk="1" hangingPunct="1">
              <a:lnSpc>
                <a:spcPct val="150000"/>
              </a:lnSpc>
              <a:buClr>
                <a:srgbClr val="FFC000"/>
              </a:buClr>
            </a:pPr>
            <a:r>
              <a:rPr kumimoji="1" lang="en-US" altLang="zh-CN" dirty="0">
                <a:solidFill>
                  <a:srgbClr val="FF0000"/>
                </a:solidFill>
                <a:latin typeface="Arial" panose="020B0604020202020204" pitchFamily="34" charset="0"/>
                <a:cs typeface="Arial" panose="020B0604020202020204" pitchFamily="34" charset="0"/>
              </a:rPr>
              <a:t>V</a:t>
            </a:r>
            <a:r>
              <a:rPr kumimoji="1" lang="en-US" altLang="zh-CN" baseline="30000" dirty="0">
                <a:solidFill>
                  <a:srgbClr val="FF0000"/>
                </a:solidFill>
                <a:latin typeface="Arial" panose="020B0604020202020204" pitchFamily="34" charset="0"/>
                <a:cs typeface="Arial" panose="020B0604020202020204" pitchFamily="34" charset="0"/>
              </a:rPr>
              <a:t>*</a:t>
            </a:r>
            <a:r>
              <a:rPr kumimoji="1" lang="zh-CN" altLang="en-US" dirty="0">
                <a:latin typeface="Arial" panose="020B0604020202020204" pitchFamily="34" charset="0"/>
                <a:cs typeface="Arial" panose="020B0604020202020204" pitchFamily="34" charset="0"/>
              </a:rPr>
              <a:t>就是</a:t>
            </a:r>
            <a:r>
              <a:rPr lang="zh-CN" altLang="en-US" dirty="0"/>
              <a:t>字母表上的所有字的全集合。</a:t>
            </a:r>
            <a:endParaRPr lang="en-US" altLang="zh-CN" dirty="0"/>
          </a:p>
          <a:p>
            <a:pPr eaLnBrk="1" hangingPunct="1">
              <a:lnSpc>
                <a:spcPct val="150000"/>
              </a:lnSpc>
              <a:buClr>
                <a:srgbClr val="FFC000"/>
              </a:buClr>
            </a:pPr>
            <a:r>
              <a:rPr kumimoji="1" lang="zh-CN" altLang="en-US" dirty="0">
                <a:latin typeface="Arial" panose="020B0604020202020204" pitchFamily="34" charset="0"/>
                <a:cs typeface="Arial" panose="020B0604020202020204" pitchFamily="34" charset="0"/>
              </a:rPr>
              <a:t>例如：</a:t>
            </a:r>
            <a:r>
              <a:rPr kumimoji="1" lang="en-US" altLang="zh-CN" dirty="0">
                <a:latin typeface="Arial" panose="020B0604020202020204" pitchFamily="34" charset="0"/>
                <a:cs typeface="Arial" panose="020B0604020202020204" pitchFamily="34" charset="0"/>
              </a:rPr>
              <a:t>V = {a, b, c, d}</a:t>
            </a:r>
            <a:endParaRPr kumimoji="1" lang="en-US" altLang="zh-CN" dirty="0">
              <a:latin typeface="Arial" panose="020B0604020202020204" pitchFamily="34" charset="0"/>
              <a:cs typeface="Arial" panose="020B0604020202020204" pitchFamily="34" charset="0"/>
            </a:endParaRPr>
          </a:p>
          <a:p>
            <a:pPr eaLnBrk="1" hangingPunct="1">
              <a:lnSpc>
                <a:spcPct val="150000"/>
              </a:lnSpc>
              <a:buClr>
                <a:srgbClr val="FFC000"/>
              </a:buClr>
            </a:pPr>
            <a:r>
              <a:rPr kumimoji="1" lang="zh-CN" altLang="en-US" dirty="0">
                <a:latin typeface="Arial" panose="020B0604020202020204" pitchFamily="34" charset="0"/>
                <a:cs typeface="Arial" panose="020B0604020202020204" pitchFamily="34" charset="0"/>
              </a:rPr>
              <a:t>那么</a:t>
            </a: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en-US" altLang="zh-CN" baseline="30000" dirty="0">
                <a:latin typeface="Arial" panose="020B0604020202020204" pitchFamily="34" charset="0"/>
                <a:cs typeface="Arial" panose="020B0604020202020204" pitchFamily="34" charset="0"/>
              </a:rPr>
              <a:t> </a:t>
            </a:r>
            <a:r>
              <a:rPr lang="el-GR" altLang="zh-CN" dirty="0">
                <a:latin typeface="Arial" panose="020B0604020202020204" pitchFamily="34" charset="0"/>
                <a:cs typeface="Arial" panose="020B0604020202020204" pitchFamily="34" charset="0"/>
              </a:rPr>
              <a:t>{</a:t>
            </a:r>
            <a:r>
              <a:rPr lang="el-GR" altLang="zh-CN" i="1" dirty="0">
                <a:solidFill>
                  <a:srgbClr val="FF0000"/>
                </a:solidFill>
                <a:latin typeface="Arial" panose="020B0604020202020204" pitchFamily="34" charset="0"/>
                <a:cs typeface="Arial" panose="020B0604020202020204" pitchFamily="34" charset="0"/>
              </a:rPr>
              <a:t>ε</a:t>
            </a:r>
            <a:r>
              <a:rPr lang="el-GR" altLang="zh-CN" i="1" dirty="0">
                <a:latin typeface="Arial" panose="020B0604020202020204" pitchFamily="34" charset="0"/>
                <a:cs typeface="Arial" panose="020B0604020202020204" pitchFamily="34" charset="0"/>
              </a:rPr>
              <a:t>, </a:t>
            </a:r>
            <a:r>
              <a:rPr lang="en-US" altLang="zh-CN" i="1" dirty="0">
                <a:latin typeface="Arial" panose="020B0604020202020204" pitchFamily="34" charset="0"/>
                <a:cs typeface="Arial" panose="020B0604020202020204" pitchFamily="34" charset="0"/>
              </a:rPr>
              <a:t>a, b, c, d, </a:t>
            </a:r>
            <a:r>
              <a:rPr lang="en-US" altLang="zh-CN" i="1" dirty="0" err="1">
                <a:latin typeface="Arial" panose="020B0604020202020204" pitchFamily="34" charset="0"/>
                <a:cs typeface="Arial" panose="020B0604020202020204" pitchFamily="34" charset="0"/>
              </a:rPr>
              <a:t>aa</a:t>
            </a:r>
            <a:r>
              <a:rPr lang="en-US" altLang="zh-CN" i="1" dirty="0">
                <a:latin typeface="Arial" panose="020B0604020202020204" pitchFamily="34" charset="0"/>
                <a:cs typeface="Arial" panose="020B0604020202020204" pitchFamily="34" charset="0"/>
              </a:rPr>
              <a:t>, ab, ac, ad, </a:t>
            </a:r>
            <a:r>
              <a:rPr lang="en-US" altLang="zh-CN" i="1" dirty="0" err="1">
                <a:latin typeface="Arial" panose="020B0604020202020204" pitchFamily="34" charset="0"/>
                <a:cs typeface="Arial" panose="020B0604020202020204" pitchFamily="34" charset="0"/>
              </a:rPr>
              <a:t>ba</a:t>
            </a:r>
            <a:r>
              <a:rPr lang="en-US" altLang="zh-CN" i="1" dirty="0">
                <a:latin typeface="Arial" panose="020B0604020202020204" pitchFamily="34" charset="0"/>
                <a:cs typeface="Arial" panose="020B0604020202020204" pitchFamily="34" charset="0"/>
              </a:rPr>
              <a:t>, bb, </a:t>
            </a:r>
            <a:r>
              <a:rPr lang="en-US" altLang="zh-CN" i="1" dirty="0" err="1">
                <a:latin typeface="Arial" panose="020B0604020202020204" pitchFamily="34" charset="0"/>
                <a:cs typeface="Arial" panose="020B0604020202020204" pitchFamily="34" charset="0"/>
              </a:rPr>
              <a:t>bc</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bd</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aaa</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aab</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aac</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aadbcd</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abbaaaabc</a:t>
            </a:r>
            <a:r>
              <a:rPr lang="en-US" altLang="zh-CN" i="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eaLnBrk="1" hangingPunct="1">
              <a:lnSpc>
                <a:spcPct val="150000"/>
              </a:lnSpc>
              <a:buClr>
                <a:srgbClr val="FFC000"/>
              </a:buClr>
            </a:pPr>
            <a:r>
              <a:rPr kumimoji="1" lang="en-US" altLang="zh-CN" dirty="0">
                <a:latin typeface="Arial" panose="020B0604020202020204" pitchFamily="34" charset="0"/>
                <a:cs typeface="Arial" panose="020B0604020202020204" pitchFamily="34" charset="0"/>
              </a:rPr>
              <a:t>V</a:t>
            </a:r>
            <a:r>
              <a:rPr kumimoji="1" lang="en-US" altLang="zh-CN" baseline="30000"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a:t>
            </a:r>
            <a:r>
              <a:rPr kumimoji="1" lang="en-US" altLang="zh-CN" baseline="30000" dirty="0">
                <a:latin typeface="Arial" panose="020B0604020202020204" pitchFamily="34" charset="0"/>
                <a:cs typeface="Arial" panose="020B0604020202020204" pitchFamily="34" charset="0"/>
              </a:rPr>
              <a:t> </a:t>
            </a:r>
            <a:r>
              <a:rPr lang="el-GR" altLang="zh-CN" dirty="0">
                <a:latin typeface="Arial" panose="020B0604020202020204" pitchFamily="34" charset="0"/>
                <a:cs typeface="Arial" panose="020B0604020202020204" pitchFamily="34" charset="0"/>
              </a:rPr>
              <a:t>{</a:t>
            </a:r>
            <a:r>
              <a:rPr lang="en-US" altLang="zh-CN" i="1" dirty="0">
                <a:latin typeface="Arial" panose="020B0604020202020204" pitchFamily="34" charset="0"/>
                <a:cs typeface="Arial" panose="020B0604020202020204" pitchFamily="34" charset="0"/>
              </a:rPr>
              <a:t>a, b, c, d, </a:t>
            </a:r>
            <a:r>
              <a:rPr lang="en-US" altLang="zh-CN" i="1" dirty="0" err="1">
                <a:latin typeface="Arial" panose="020B0604020202020204" pitchFamily="34" charset="0"/>
                <a:cs typeface="Arial" panose="020B0604020202020204" pitchFamily="34" charset="0"/>
              </a:rPr>
              <a:t>aa</a:t>
            </a:r>
            <a:r>
              <a:rPr lang="en-US" altLang="zh-CN" i="1" dirty="0">
                <a:latin typeface="Arial" panose="020B0604020202020204" pitchFamily="34" charset="0"/>
                <a:cs typeface="Arial" panose="020B0604020202020204" pitchFamily="34" charset="0"/>
              </a:rPr>
              <a:t>, ab, ac, ad, </a:t>
            </a:r>
            <a:r>
              <a:rPr lang="en-US" altLang="zh-CN" i="1" dirty="0" err="1">
                <a:latin typeface="Arial" panose="020B0604020202020204" pitchFamily="34" charset="0"/>
                <a:cs typeface="Arial" panose="020B0604020202020204" pitchFamily="34" charset="0"/>
              </a:rPr>
              <a:t>ba</a:t>
            </a:r>
            <a:r>
              <a:rPr lang="en-US" altLang="zh-CN" i="1" dirty="0">
                <a:latin typeface="Arial" panose="020B0604020202020204" pitchFamily="34" charset="0"/>
                <a:cs typeface="Arial" panose="020B0604020202020204" pitchFamily="34" charset="0"/>
              </a:rPr>
              <a:t>, bb, </a:t>
            </a:r>
            <a:r>
              <a:rPr lang="en-US" altLang="zh-CN" i="1" dirty="0" err="1">
                <a:latin typeface="Arial" panose="020B0604020202020204" pitchFamily="34" charset="0"/>
                <a:cs typeface="Arial" panose="020B0604020202020204" pitchFamily="34" charset="0"/>
              </a:rPr>
              <a:t>bc</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bd</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aaa</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aab</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aac</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aadbcd</a:t>
            </a:r>
            <a:r>
              <a:rPr lang="en-US" altLang="zh-CN" i="1" dirty="0">
                <a:latin typeface="Arial" panose="020B0604020202020204" pitchFamily="34" charset="0"/>
                <a:cs typeface="Arial" panose="020B0604020202020204" pitchFamily="34" charset="0"/>
              </a:rPr>
              <a:t>, </a:t>
            </a:r>
            <a:r>
              <a:rPr lang="en-US" altLang="zh-CN" i="1" dirty="0" err="1">
                <a:latin typeface="Arial" panose="020B0604020202020204" pitchFamily="34" charset="0"/>
                <a:cs typeface="Arial" panose="020B0604020202020204" pitchFamily="34" charset="0"/>
              </a:rPr>
              <a:t>abbaaaabc</a:t>
            </a:r>
            <a:r>
              <a:rPr lang="en-US" altLang="zh-CN" i="1"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a:t>
            </a:r>
            <a:br>
              <a:rPr lang="en-US" altLang="zh-CN" dirty="0">
                <a:latin typeface="Arial" panose="020B0604020202020204" pitchFamily="34" charset="0"/>
                <a:cs typeface="Arial" panose="020B0604020202020204" pitchFamily="34" charset="0"/>
              </a:rPr>
            </a:br>
            <a:endParaRPr kumimoji="1" lang="en-US" altLang="zh-CN" dirty="0">
              <a:latin typeface="Arial" panose="020B0604020202020204" pitchFamily="34" charset="0"/>
              <a:cs typeface="Arial" panose="020B0604020202020204" pitchFamily="34" charset="0"/>
            </a:endParaRPr>
          </a:p>
          <a:p>
            <a:pPr marL="0" indent="0" eaLnBrk="1" hangingPunct="1">
              <a:lnSpc>
                <a:spcPct val="150000"/>
              </a:lnSpc>
              <a:buClr>
                <a:srgbClr val="FFC000"/>
              </a:buClr>
              <a:buNone/>
            </a:pPr>
            <a:endParaRPr kumimoji="1" lang="zh-CN" altLang="en-US" dirty="0">
              <a:latin typeface="Arial" panose="020B0604020202020204" pitchFamily="34" charset="0"/>
              <a:cs typeface="Arial" panose="020B0604020202020204" pitchFamily="34" charset="0"/>
            </a:endParaRPr>
          </a:p>
          <a:p>
            <a:pPr algn="just" eaLnBrk="1" hangingPunct="1">
              <a:lnSpc>
                <a:spcPct val="150000"/>
              </a:lnSpc>
              <a:spcBef>
                <a:spcPct val="0"/>
              </a:spcBef>
              <a:buClrTx/>
              <a:buFont typeface="Symbol" panose="05050102010706020507" pitchFamily="18" charset="2"/>
              <a:buNone/>
            </a:pPr>
            <a:endParaRPr lang="en-US" altLang="zh-CN"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0834">
                                            <p:txEl>
                                              <p:pRg st="1" end="1"/>
                                            </p:txEl>
                                          </p:spTgt>
                                        </p:tgtEl>
                                        <p:attrNameLst>
                                          <p:attrName>style.visibility</p:attrName>
                                        </p:attrNameLst>
                                      </p:cBhvr>
                                      <p:to>
                                        <p:strVal val="visible"/>
                                      </p:to>
                                    </p:set>
                                    <p:animEffect transition="in" filter="fade">
                                      <p:cBhvr>
                                        <p:cTn id="7" dur="1000"/>
                                        <p:tgtEl>
                                          <p:spTgt spid="120834">
                                            <p:txEl>
                                              <p:pRg st="1" end="1"/>
                                            </p:txEl>
                                          </p:spTgt>
                                        </p:tgtEl>
                                      </p:cBhvr>
                                    </p:animEffect>
                                    <p:anim calcmode="lin" valueType="num">
                                      <p:cBhvr>
                                        <p:cTn id="8" dur="1000" fill="hold"/>
                                        <p:tgtEl>
                                          <p:spTgt spid="120834">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2083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0834">
                                            <p:txEl>
                                              <p:pRg st="2" end="2"/>
                                            </p:txEl>
                                          </p:spTgt>
                                        </p:tgtEl>
                                        <p:attrNameLst>
                                          <p:attrName>style.visibility</p:attrName>
                                        </p:attrNameLst>
                                      </p:cBhvr>
                                      <p:to>
                                        <p:strVal val="visible"/>
                                      </p:to>
                                    </p:set>
                                    <p:animEffect transition="in" filter="fade">
                                      <p:cBhvr>
                                        <p:cTn id="14" dur="1000"/>
                                        <p:tgtEl>
                                          <p:spTgt spid="120834">
                                            <p:txEl>
                                              <p:pRg st="2" end="2"/>
                                            </p:txEl>
                                          </p:spTgt>
                                        </p:tgtEl>
                                      </p:cBhvr>
                                    </p:animEffect>
                                    <p:anim calcmode="lin" valueType="num">
                                      <p:cBhvr>
                                        <p:cTn id="15" dur="1000" fill="hold"/>
                                        <p:tgtEl>
                                          <p:spTgt spid="12083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083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20834">
                                            <p:txEl>
                                              <p:pRg st="3" end="3"/>
                                            </p:txEl>
                                          </p:spTgt>
                                        </p:tgtEl>
                                        <p:attrNameLst>
                                          <p:attrName>style.visibility</p:attrName>
                                        </p:attrNameLst>
                                      </p:cBhvr>
                                      <p:to>
                                        <p:strVal val="visible"/>
                                      </p:to>
                                    </p:set>
                                    <p:animEffect transition="in" filter="fade">
                                      <p:cBhvr>
                                        <p:cTn id="21" dur="1000"/>
                                        <p:tgtEl>
                                          <p:spTgt spid="120834">
                                            <p:txEl>
                                              <p:pRg st="3" end="3"/>
                                            </p:txEl>
                                          </p:spTgt>
                                        </p:tgtEl>
                                      </p:cBhvr>
                                    </p:animEffect>
                                    <p:anim calcmode="lin" valueType="num">
                                      <p:cBhvr>
                                        <p:cTn id="22" dur="1000" fill="hold"/>
                                        <p:tgtEl>
                                          <p:spTgt spid="120834">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2083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solidFill>
                <a:schemeClr val="bg1"/>
              </a:solidFill>
              <a:ln w="28575">
                <a:solidFill>
                  <a:srgbClr val="9999FF"/>
                </a:solidFill>
              </a:ln>
            </p:spPr>
            <p:txBody>
              <a:bodyPr>
                <a:normAutofit lnSpcReduction="10000"/>
              </a:bodyPr>
              <a:lstStyle/>
              <a:p>
                <a:pPr>
                  <a:spcBef>
                    <a:spcPts val="0"/>
                  </a:spcBef>
                </a:pPr>
                <a:r>
                  <a:rPr lang="zh-CN" altLang="en-US" dirty="0">
                    <a:latin typeface="Arial" panose="020B0604020202020204" pitchFamily="34" charset="0"/>
                    <a:cs typeface="Arial" panose="020B0604020202020204" pitchFamily="34" charset="0"/>
                  </a:rPr>
                  <a:t>例：令</a:t>
                </a:r>
                <a:r>
                  <a:rPr lang="en-US" altLang="zh-CN" dirty="0">
                    <a:latin typeface="Arial" panose="020B0604020202020204" pitchFamily="34" charset="0"/>
                    <a:cs typeface="Arial" panose="020B0604020202020204" pitchFamily="34" charset="0"/>
                  </a:rPr>
                  <a:t>L</a:t>
                </a:r>
                <a:r>
                  <a:rPr lang="zh-CN" altLang="en-US" dirty="0">
                    <a:latin typeface="Arial" panose="020B0604020202020204" pitchFamily="34" charset="0"/>
                    <a:cs typeface="Arial" panose="020B0604020202020204" pitchFamily="34" charset="0"/>
                  </a:rPr>
                  <a:t>表示字母的集合</a:t>
                </a:r>
                <a:r>
                  <a:rPr lang="en-US" altLang="zh-CN" dirty="0">
                    <a:latin typeface="Arial" panose="020B0604020202020204" pitchFamily="34" charset="0"/>
                    <a:cs typeface="Arial" panose="020B0604020202020204" pitchFamily="34" charset="0"/>
                  </a:rPr>
                  <a:t>{A,B,…,</a:t>
                </a:r>
                <a:r>
                  <a:rPr lang="en-US" altLang="zh-CN" dirty="0" err="1">
                    <a:latin typeface="Arial" panose="020B0604020202020204" pitchFamily="34" charset="0"/>
                    <a:cs typeface="Arial" panose="020B0604020202020204" pitchFamily="34" charset="0"/>
                  </a:rPr>
                  <a:t>Z,a,b</a:t>
                </a:r>
                <a:r>
                  <a:rPr lang="en-US" altLang="zh-CN" dirty="0">
                    <a:latin typeface="Arial" panose="020B0604020202020204" pitchFamily="34" charset="0"/>
                    <a:cs typeface="Arial" panose="020B0604020202020204" pitchFamily="34" charset="0"/>
                  </a:rPr>
                  <a:t>,…,z}</a:t>
                </a:r>
                <a:r>
                  <a:rPr lang="zh-CN" altLang="en-US" dirty="0">
                    <a:latin typeface="Arial" panose="020B0604020202020204" pitchFamily="34" charset="0"/>
                    <a:cs typeface="Arial" panose="020B0604020202020204" pitchFamily="34" charset="0"/>
                  </a:rPr>
                  <a:t>，令</a:t>
                </a:r>
                <a:r>
                  <a:rPr lang="en-US" altLang="zh-CN" dirty="0">
                    <a:latin typeface="Arial" panose="020B0604020202020204" pitchFamily="34" charset="0"/>
                    <a:cs typeface="Arial" panose="020B0604020202020204" pitchFamily="34" charset="0"/>
                  </a:rPr>
                  <a:t>D</a:t>
                </a:r>
                <a:r>
                  <a:rPr lang="zh-CN" altLang="en-US" dirty="0">
                    <a:latin typeface="Arial" panose="020B0604020202020204" pitchFamily="34" charset="0"/>
                    <a:cs typeface="Arial" panose="020B0604020202020204" pitchFamily="34" charset="0"/>
                  </a:rPr>
                  <a:t>表示数字的集合</a:t>
                </a:r>
                <a:r>
                  <a:rPr lang="en-US" altLang="zh-CN" dirty="0">
                    <a:latin typeface="Arial" panose="020B0604020202020204" pitchFamily="34" charset="0"/>
                    <a:cs typeface="Arial" panose="020B0604020202020204" pitchFamily="34" charset="0"/>
                  </a:rPr>
                  <a:t>{0,1,…,9}</a:t>
                </a:r>
                <a:r>
                  <a:rPr lang="zh-CN" altLang="en-US" dirty="0">
                    <a:latin typeface="Arial" panose="020B0604020202020204" pitchFamily="34" charset="0"/>
                    <a:cs typeface="Arial" panose="020B0604020202020204" pitchFamily="34" charset="0"/>
                  </a:rPr>
                  <a:t>，下面是一些从</a:t>
                </a:r>
                <a:r>
                  <a:rPr lang="en-US" altLang="zh-CN" dirty="0">
                    <a:latin typeface="Arial" panose="020B0604020202020204" pitchFamily="34" charset="0"/>
                    <a:cs typeface="Arial" panose="020B0604020202020204" pitchFamily="34" charset="0"/>
                  </a:rPr>
                  <a:t>L</a:t>
                </a:r>
                <a:r>
                  <a:rPr lang="zh-CN" altLang="en-US" dirty="0">
                    <a:latin typeface="Arial" panose="020B0604020202020204" pitchFamily="34" charset="0"/>
                    <a:cs typeface="Arial" panose="020B0604020202020204" pitchFamily="34" charset="0"/>
                  </a:rPr>
                  <a:t>和</a:t>
                </a:r>
                <a:r>
                  <a:rPr lang="en-US" altLang="zh-CN" dirty="0">
                    <a:latin typeface="Arial" panose="020B0604020202020204" pitchFamily="34" charset="0"/>
                    <a:cs typeface="Arial" panose="020B0604020202020204" pitchFamily="34" charset="0"/>
                  </a:rPr>
                  <a:t>D</a:t>
                </a:r>
                <a:r>
                  <a:rPr lang="zh-CN" altLang="en-US" dirty="0">
                    <a:latin typeface="Arial" panose="020B0604020202020204" pitchFamily="34" charset="0"/>
                    <a:cs typeface="Arial" panose="020B0604020202020204" pitchFamily="34" charset="0"/>
                  </a:rPr>
                  <a:t>构造的新语言，试着写出语言集合：</a:t>
                </a:r>
                <a:endParaRPr lang="en-US" altLang="zh-CN" dirty="0">
                  <a:latin typeface="Arial" panose="020B0604020202020204" pitchFamily="34" charset="0"/>
                  <a:cs typeface="Arial" panose="020B0604020202020204" pitchFamily="34" charset="0"/>
                </a:endParaRPr>
              </a:p>
              <a:p>
                <a:pPr lvl="1">
                  <a:lnSpc>
                    <a:spcPct val="150000"/>
                  </a:lnSpc>
                  <a:spcBef>
                    <a:spcPts val="0"/>
                  </a:spcBef>
                </a:pPr>
                <a:r>
                  <a:rPr lang="en-US" altLang="zh-CN" dirty="0">
                    <a:latin typeface="Arial" panose="020B0604020202020204" pitchFamily="34" charset="0"/>
                    <a:cs typeface="Arial" panose="020B0604020202020204" pitchFamily="34" charset="0"/>
                  </a:rPr>
                  <a:t>L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D </a:t>
                </a:r>
                <a:endParaRPr lang="en-US" altLang="zh-CN" dirty="0">
                  <a:latin typeface="Arial" panose="020B0604020202020204" pitchFamily="34" charset="0"/>
                  <a:cs typeface="Arial" panose="020B0604020202020204" pitchFamily="34" charset="0"/>
                </a:endParaRPr>
              </a:p>
              <a:p>
                <a:pPr lvl="1">
                  <a:lnSpc>
                    <a:spcPct val="150000"/>
                  </a:lnSpc>
                  <a:spcBef>
                    <a:spcPts val="0"/>
                  </a:spcBef>
                </a:pPr>
                <a:r>
                  <a:rPr lang="en-US" altLang="zh-CN" dirty="0">
                    <a:latin typeface="Arial" panose="020B0604020202020204" pitchFamily="34" charset="0"/>
                    <a:cs typeface="Arial" panose="020B0604020202020204" pitchFamily="34" charset="0"/>
                  </a:rPr>
                  <a:t>LD</a:t>
                </a:r>
                <a:endParaRPr lang="en-US" altLang="zh-CN" dirty="0">
                  <a:latin typeface="Arial" panose="020B0604020202020204" pitchFamily="34" charset="0"/>
                  <a:cs typeface="Arial" panose="020B0604020202020204" pitchFamily="34" charset="0"/>
                </a:endParaRPr>
              </a:p>
              <a:p>
                <a:pPr lvl="1">
                  <a:lnSpc>
                    <a:spcPct val="150000"/>
                  </a:lnSpc>
                  <a:spcBef>
                    <a:spcPts val="0"/>
                  </a:spcBef>
                </a:pPr>
                <a:r>
                  <a:rPr lang="en-US" altLang="zh-CN" dirty="0" err="1">
                    <a:latin typeface="Arial" panose="020B0604020202020204" pitchFamily="34" charset="0"/>
                    <a:cs typeface="Arial" panose="020B0604020202020204" pitchFamily="34" charset="0"/>
                  </a:rPr>
                  <a:t>L</a:t>
                </a:r>
                <a:r>
                  <a:rPr lang="en-US" altLang="zh-CN" baseline="30000" dirty="0" err="1">
                    <a:latin typeface="Arial" panose="020B0604020202020204" pitchFamily="34" charset="0"/>
                    <a:cs typeface="Arial" panose="020B0604020202020204" pitchFamily="34" charset="0"/>
                  </a:rPr>
                  <a:t>4</a:t>
                </a:r>
                <a:r>
                  <a:rPr lang="en-US" altLang="zh-CN" baseline="30000" dirty="0">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a:t>
                </a:r>
                <a:endParaRPr lang="en-US" altLang="zh-CN" baseline="30000" dirty="0">
                  <a:latin typeface="Arial" panose="020B0604020202020204" pitchFamily="34" charset="0"/>
                  <a:cs typeface="Arial" panose="020B0604020202020204" pitchFamily="34" charset="0"/>
                </a:endParaRPr>
              </a:p>
              <a:p>
                <a:pPr lvl="1">
                  <a:lnSpc>
                    <a:spcPct val="150000"/>
                  </a:lnSpc>
                  <a:spcBef>
                    <a:spcPts val="0"/>
                  </a:spcBef>
                </a:pPr>
                <a:r>
                  <a:rPr lang="en-US" altLang="zh-CN" dirty="0">
                    <a:latin typeface="Arial" panose="020B0604020202020204" pitchFamily="34" charset="0"/>
                    <a:cs typeface="Arial" panose="020B0604020202020204" pitchFamily="34" charset="0"/>
                  </a:rPr>
                  <a:t>L</a:t>
                </a:r>
                <a:r>
                  <a:rPr lang="zh-CN" altLang="en-US"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pPr lvl="1">
                  <a:lnSpc>
                    <a:spcPct val="150000"/>
                  </a:lnSpc>
                  <a:spcBef>
                    <a:spcPts val="0"/>
                  </a:spcBef>
                </a:pPr>
                <a:r>
                  <a:rPr lang="en-US" altLang="zh-CN" dirty="0">
                    <a:latin typeface="Arial" panose="020B0604020202020204" pitchFamily="34" charset="0"/>
                    <a:cs typeface="Arial" panose="020B0604020202020204" pitchFamily="34" charset="0"/>
                  </a:rPr>
                  <a:t>L(L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Arial" panose="020B0604020202020204" pitchFamily="34" charset="0"/>
                    <a:cs typeface="Arial" panose="020B0604020202020204" pitchFamily="34" charset="0"/>
                  </a:rPr>
                  <a:t> D)*</a:t>
                </a:r>
                <a:endParaRPr lang="en-US" altLang="zh-CN" dirty="0">
                  <a:latin typeface="Arial" panose="020B0604020202020204" pitchFamily="34" charset="0"/>
                  <a:cs typeface="Arial" panose="020B0604020202020204" pitchFamily="34" charset="0"/>
                </a:endParaRPr>
              </a:p>
              <a:p>
                <a:pPr lvl="1">
                  <a:lnSpc>
                    <a:spcPct val="150000"/>
                  </a:lnSpc>
                  <a:spcBef>
                    <a:spcPts val="0"/>
                  </a:spcBef>
                </a:pPr>
                <a:r>
                  <a:rPr lang="en-US" altLang="zh-CN" dirty="0">
                    <a:latin typeface="Arial" panose="020B0604020202020204" pitchFamily="34" charset="0"/>
                    <a:cs typeface="Arial" panose="020B0604020202020204" pitchFamily="34" charset="0"/>
                  </a:rPr>
                  <a:t>D</a:t>
                </a:r>
                <a:r>
                  <a:rPr lang="en-US" altLang="zh-CN" baseline="30000" dirty="0">
                    <a:latin typeface="Arial" panose="020B0604020202020204" pitchFamily="34" charset="0"/>
                    <a:cs typeface="Arial" panose="020B0604020202020204" pitchFamily="34" charset="0"/>
                  </a:rPr>
                  <a:t>+</a:t>
                </a:r>
                <a:endParaRPr lang="zh-CN" altLang="en-US" baseline="30000" dirty="0">
                  <a:latin typeface="Arial" panose="020B0604020202020204" pitchFamily="34" charset="0"/>
                  <a:cs typeface="Arial" panose="020B0604020202020204" pitchFamily="3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39" t="-1270" r="-133" b="-328"/>
                </a:stretch>
              </a:blipFill>
              <a:ln w="28575">
                <a:solidFill>
                  <a:srgbClr val="9999FF"/>
                </a:solidFill>
              </a:ln>
            </p:spPr>
            <p:txBody>
              <a:bodyPr/>
              <a:lstStyle/>
              <a:p>
                <a:r>
                  <a:rPr lang="zh-CN" altLang="en-US">
                    <a:noFill/>
                  </a:rPr>
                  <a:t> </a:t>
                </a:r>
              </a:p>
            </p:txBody>
          </p:sp>
        </mc:Fallback>
      </mc:AlternateContent>
      <p:sp>
        <p:nvSpPr>
          <p:cNvPr id="4" name="矩形 3"/>
          <p:cNvSpPr/>
          <p:nvPr/>
        </p:nvSpPr>
        <p:spPr bwMode="auto">
          <a:xfrm>
            <a:off x="4079776" y="2724919"/>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lstStyle/>
          <a:p>
            <a:r>
              <a:rPr lang="en-US" altLang="zh-CN" sz="2400" b="1" dirty="0">
                <a:latin typeface="Arial" panose="020B0604020202020204" pitchFamily="34" charset="0"/>
                <a:cs typeface="Arial" panose="020B0604020202020204" pitchFamily="34" charset="0"/>
              </a:rPr>
              <a:t>{</a:t>
            </a:r>
            <a:r>
              <a:rPr lang="en-US" altLang="zh-CN" sz="2400" b="1" dirty="0" err="1">
                <a:latin typeface="Arial" panose="020B0604020202020204" pitchFamily="34" charset="0"/>
                <a:cs typeface="Arial" panose="020B0604020202020204" pitchFamily="34" charset="0"/>
              </a:rPr>
              <a:t>A,B</a:t>
            </a:r>
            <a:r>
              <a:rPr lang="en-US" altLang="zh-CN" sz="2400" b="1" dirty="0">
                <a:latin typeface="Arial" panose="020B0604020202020204" pitchFamily="34" charset="0"/>
                <a:cs typeface="Arial" panose="020B0604020202020204" pitchFamily="34" charset="0"/>
              </a:rPr>
              <a:t>,…,</a:t>
            </a:r>
            <a:r>
              <a:rPr lang="en-US" altLang="zh-CN" sz="2400" b="1" dirty="0" err="1">
                <a:latin typeface="Arial" panose="020B0604020202020204" pitchFamily="34" charset="0"/>
                <a:cs typeface="Arial" panose="020B0604020202020204" pitchFamily="34" charset="0"/>
              </a:rPr>
              <a:t>Z,a,b</a:t>
            </a:r>
            <a:r>
              <a:rPr lang="en-US" altLang="zh-CN" sz="2400" b="1" dirty="0">
                <a:latin typeface="Arial" panose="020B0604020202020204" pitchFamily="34" charset="0"/>
                <a:cs typeface="Arial" panose="020B0604020202020204" pitchFamily="34" charset="0"/>
              </a:rPr>
              <a:t>,…,z, 0,1,…,9}</a:t>
            </a:r>
            <a:endParaRPr lang="en-US" altLang="zh-CN" sz="2400" b="1" dirty="0">
              <a:latin typeface="Arial" panose="020B0604020202020204" pitchFamily="34" charset="0"/>
              <a:cs typeface="Arial" panose="020B0604020202020204" pitchFamily="34" charset="0"/>
            </a:endParaRPr>
          </a:p>
        </p:txBody>
      </p:sp>
      <p:sp>
        <p:nvSpPr>
          <p:cNvPr id="5" name="矩形 4"/>
          <p:cNvSpPr/>
          <p:nvPr/>
        </p:nvSpPr>
        <p:spPr bwMode="auto">
          <a:xfrm>
            <a:off x="4079776" y="3376998"/>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lstStyle/>
          <a:p>
            <a:r>
              <a:rPr lang="zh-CN" altLang="en-US" sz="2400" b="1" dirty="0">
                <a:latin typeface="微软雅黑" panose="020B0503020204020204" charset="-122"/>
                <a:ea typeface="微软雅黑" panose="020B0503020204020204" charset="-122"/>
                <a:cs typeface="Arial" panose="020B0604020202020204" pitchFamily="34" charset="0"/>
              </a:rPr>
              <a:t>一个字母后面跟一个数字构成的所有的串</a:t>
            </a:r>
            <a:endParaRPr lang="en-US" altLang="zh-CN" sz="2400" b="1" dirty="0">
              <a:latin typeface="微软雅黑" panose="020B0503020204020204" charset="-122"/>
              <a:ea typeface="微软雅黑" panose="020B0503020204020204" charset="-122"/>
              <a:cs typeface="Arial" panose="020B0604020202020204" pitchFamily="34" charset="0"/>
            </a:endParaRPr>
          </a:p>
        </p:txBody>
      </p:sp>
      <p:sp>
        <p:nvSpPr>
          <p:cNvPr id="7" name="矩形 6"/>
          <p:cNvSpPr/>
          <p:nvPr/>
        </p:nvSpPr>
        <p:spPr bwMode="auto">
          <a:xfrm>
            <a:off x="4079776" y="4024479"/>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lstStyle/>
          <a:p>
            <a:r>
              <a:rPr lang="zh-CN" altLang="en-US" sz="2400" b="1" dirty="0">
                <a:latin typeface="微软雅黑" panose="020B0503020204020204" charset="-122"/>
                <a:ea typeface="微软雅黑" panose="020B0503020204020204" charset="-122"/>
                <a:cs typeface="Arial" panose="020B0604020202020204" pitchFamily="34" charset="0"/>
              </a:rPr>
              <a:t>任意字母构成的长度为</a:t>
            </a:r>
            <a:r>
              <a:rPr lang="en-US" altLang="zh-CN" sz="2400" b="1" dirty="0">
                <a:latin typeface="微软雅黑" panose="020B0503020204020204" charset="-122"/>
                <a:ea typeface="微软雅黑" panose="020B0503020204020204" charset="-122"/>
                <a:cs typeface="Arial" panose="020B0604020202020204" pitchFamily="34" charset="0"/>
              </a:rPr>
              <a:t>4</a:t>
            </a:r>
            <a:r>
              <a:rPr lang="zh-CN" altLang="en-US" sz="2400" b="1" dirty="0">
                <a:latin typeface="微软雅黑" panose="020B0503020204020204" charset="-122"/>
                <a:ea typeface="微软雅黑" panose="020B0503020204020204" charset="-122"/>
                <a:cs typeface="Arial" panose="020B0604020202020204" pitchFamily="34" charset="0"/>
              </a:rPr>
              <a:t>的所有的串</a:t>
            </a:r>
            <a:endParaRPr lang="en-US" altLang="zh-CN" sz="2400" b="1" dirty="0">
              <a:latin typeface="微软雅黑" panose="020B0503020204020204" charset="-122"/>
              <a:ea typeface="微软雅黑" panose="020B0503020204020204" charset="-122"/>
              <a:cs typeface="Arial" panose="020B0604020202020204" pitchFamily="34" charset="0"/>
            </a:endParaRPr>
          </a:p>
        </p:txBody>
      </p:sp>
      <p:sp>
        <p:nvSpPr>
          <p:cNvPr id="8" name="矩形 7"/>
          <p:cNvSpPr/>
          <p:nvPr/>
        </p:nvSpPr>
        <p:spPr bwMode="auto">
          <a:xfrm>
            <a:off x="4079776" y="4656734"/>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lstStyle/>
          <a:p>
            <a:r>
              <a:rPr lang="zh-CN" altLang="en-US" sz="2400" b="1" dirty="0">
                <a:latin typeface="微软雅黑" panose="020B0503020204020204" charset="-122"/>
                <a:ea typeface="微软雅黑" panose="020B0503020204020204" charset="-122"/>
                <a:cs typeface="Arial" panose="020B0604020202020204" pitchFamily="34" charset="0"/>
              </a:rPr>
              <a:t>任意字母构成的任意长度的所有的串</a:t>
            </a:r>
            <a:endParaRPr lang="en-US" altLang="zh-CN" sz="2400" b="1" dirty="0">
              <a:latin typeface="微软雅黑" panose="020B0503020204020204" charset="-122"/>
              <a:ea typeface="微软雅黑" panose="020B0503020204020204" charset="-122"/>
              <a:cs typeface="Arial" panose="020B0604020202020204" pitchFamily="34" charset="0"/>
            </a:endParaRPr>
          </a:p>
        </p:txBody>
      </p:sp>
      <p:sp>
        <p:nvSpPr>
          <p:cNvPr id="9" name="矩形 8"/>
          <p:cNvSpPr/>
          <p:nvPr/>
        </p:nvSpPr>
        <p:spPr bwMode="auto">
          <a:xfrm>
            <a:off x="4439816" y="5288989"/>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lstStyle/>
          <a:p>
            <a:r>
              <a:rPr lang="zh-CN" altLang="en-US" sz="2400" b="1" dirty="0">
                <a:latin typeface="微软雅黑" panose="020B0503020204020204" charset="-122"/>
                <a:ea typeface="微软雅黑" panose="020B0503020204020204" charset="-122"/>
                <a:cs typeface="Arial" panose="020B0604020202020204" pitchFamily="34" charset="0"/>
              </a:rPr>
              <a:t>以字母开头的字母和数字组成的所有的串</a:t>
            </a:r>
            <a:endParaRPr lang="en-US" altLang="zh-CN" sz="2400" b="1" dirty="0">
              <a:latin typeface="微软雅黑" panose="020B0503020204020204" charset="-122"/>
              <a:ea typeface="微软雅黑" panose="020B0503020204020204" charset="-122"/>
              <a:cs typeface="Arial" panose="020B0604020202020204" pitchFamily="34" charset="0"/>
            </a:endParaRPr>
          </a:p>
        </p:txBody>
      </p:sp>
      <p:sp>
        <p:nvSpPr>
          <p:cNvPr id="10" name="矩形 9"/>
          <p:cNvSpPr/>
          <p:nvPr/>
        </p:nvSpPr>
        <p:spPr bwMode="auto">
          <a:xfrm>
            <a:off x="4079776" y="5936470"/>
            <a:ext cx="5688632" cy="504056"/>
          </a:xfrm>
          <a:prstGeom prst="rect">
            <a:avLst/>
          </a:prstGeom>
          <a:solidFill>
            <a:schemeClr val="bg1"/>
          </a:solidFill>
          <a:ln w="28575" cap="flat" cmpd="sng" algn="ctr">
            <a:solidFill>
              <a:srgbClr val="9999FF"/>
            </a:solidFill>
            <a:prstDash val="solid"/>
            <a:round/>
            <a:headEnd type="none" w="med" len="med"/>
            <a:tailEnd type="none" w="med" len="med"/>
          </a:ln>
          <a:effectLst>
            <a:prstShdw prst="shdw12">
              <a:schemeClr val="bg2">
                <a:alpha val="50000"/>
              </a:schemeClr>
            </a:prstShdw>
          </a:effectLst>
        </p:spPr>
        <p:txBody>
          <a:bodyPr vert="horz" wrap="square" lIns="91440" tIns="45720" rIns="91440" bIns="45720" numCol="1" rtlCol="0" anchor="t" anchorCtr="0" compatLnSpc="1"/>
          <a:lstStyle/>
          <a:p>
            <a:r>
              <a:rPr lang="zh-CN" altLang="en-US" sz="2400" b="1" dirty="0">
                <a:latin typeface="微软雅黑" panose="020B0503020204020204" charset="-122"/>
                <a:ea typeface="微软雅黑" panose="020B0503020204020204" charset="-122"/>
                <a:cs typeface="Arial" panose="020B0604020202020204" pitchFamily="34" charset="0"/>
              </a:rPr>
              <a:t>任意数字组成的所有非空串</a:t>
            </a:r>
            <a:endParaRPr lang="en-US" altLang="zh-CN" sz="2400" b="1" dirty="0">
              <a:latin typeface="微软雅黑" panose="020B0503020204020204" charset="-122"/>
              <a:ea typeface="微软雅黑" panose="020B0503020204020204" charset="-122"/>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7" grpId="0" bldLvl="0" animBg="1"/>
      <p:bldP spid="8" grpId="0" bldLvl="0" animBg="1"/>
      <p:bldP spid="9" grpId="0" bldLvl="0" animBg="1"/>
      <p:bldP spid="10"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p:txBody>
          <a:bodyPr/>
          <a:lstStyle/>
          <a:p>
            <a:r>
              <a:rPr lang="zh-CN" altLang="en-US" dirty="0"/>
              <a:t>正则表达式的扩展</a:t>
            </a:r>
            <a:endParaRPr lang="en-US" altLang="zh-CN" dirty="0"/>
          </a:p>
        </p:txBody>
      </p:sp>
      <p:sp>
        <p:nvSpPr>
          <p:cNvPr id="186371" name="Rectangle 3"/>
          <p:cNvSpPr>
            <a:spLocks noGrp="1" noChangeArrowheads="1"/>
          </p:cNvSpPr>
          <p:nvPr>
            <p:ph type="body" idx="1"/>
          </p:nvPr>
        </p:nvSpPr>
        <p:spPr>
          <a:xfrm>
            <a:off x="1981200" y="1268760"/>
            <a:ext cx="8229600" cy="5472608"/>
          </a:xfrm>
          <a:solidFill>
            <a:schemeClr val="bg1"/>
          </a:solidFill>
          <a:ln w="28575">
            <a:solidFill>
              <a:srgbClr val="9999FF"/>
            </a:solidFill>
          </a:ln>
        </p:spPr>
        <p:txBody>
          <a:bodyPr/>
          <a:lstStyle/>
          <a:p>
            <a:r>
              <a:rPr lang="zh-CN" altLang="en-US" dirty="0">
                <a:latin typeface="Arial" panose="020B0604020202020204" pitchFamily="34" charset="0"/>
                <a:cs typeface="Arial" panose="020B0604020202020204" pitchFamily="34" charset="0"/>
              </a:rPr>
              <a:t>一个或多个重复</a:t>
            </a:r>
            <a:endParaRPr lang="en-US" altLang="zh-CN" dirty="0">
              <a:latin typeface="Arial" panose="020B0604020202020204" pitchFamily="34" charset="0"/>
              <a:cs typeface="Arial" panose="020B0604020202020204" pitchFamily="34" charset="0"/>
            </a:endParaRPr>
          </a:p>
          <a:p>
            <a:pPr lvl="1"/>
            <a:r>
              <a:rPr lang="en-US" altLang="zh-CN" dirty="0">
                <a:solidFill>
                  <a:srgbClr val="FF0000"/>
                </a:solidFill>
                <a:latin typeface="Arial" panose="020B0604020202020204" pitchFamily="34" charset="0"/>
                <a:cs typeface="Arial" panose="020B0604020202020204" pitchFamily="34" charset="0"/>
              </a:rPr>
              <a:t>r+</a:t>
            </a:r>
            <a:endParaRPr lang="en-US" altLang="zh-CN" dirty="0">
              <a:solidFill>
                <a:srgbClr val="FF0000"/>
              </a:solidFill>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字母表里面任意一个字母</a:t>
            </a:r>
            <a:endParaRPr lang="en-US" altLang="zh-CN" dirty="0">
              <a:latin typeface="Arial" panose="020B0604020202020204" pitchFamily="34" charset="0"/>
              <a:cs typeface="Arial" panose="020B0604020202020204" pitchFamily="34" charset="0"/>
            </a:endParaRPr>
          </a:p>
          <a:p>
            <a:pPr lvl="1"/>
            <a:r>
              <a:rPr lang="zh-CN" altLang="en-US"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.*b.*</a:t>
            </a:r>
            <a:endParaRPr lang="zh-CN" altLang="en-US" dirty="0">
              <a:solidFill>
                <a:srgbClr val="FF0000"/>
              </a:solidFill>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可选字母的范围里的一个字母</a:t>
            </a:r>
            <a:endParaRPr lang="en-US" altLang="zh-CN" dirty="0">
              <a:latin typeface="Arial" panose="020B0604020202020204" pitchFamily="34" charset="0"/>
              <a:cs typeface="Arial" panose="020B0604020202020204" pitchFamily="34" charset="0"/>
            </a:endParaRPr>
          </a:p>
          <a:p>
            <a:pPr lvl="1"/>
            <a:r>
              <a:rPr lang="en-US" altLang="zh-CN" dirty="0">
                <a:solidFill>
                  <a:srgbClr val="FF0000"/>
                </a:solidFill>
                <a:latin typeface="Arial" panose="020B0604020202020204" pitchFamily="34" charset="0"/>
                <a:cs typeface="Arial" panose="020B0604020202020204" pitchFamily="34" charset="0"/>
              </a:rPr>
              <a:t>[0-9],  [a-</a:t>
            </a:r>
            <a:r>
              <a:rPr lang="en-US" altLang="zh-CN" dirty="0" err="1">
                <a:solidFill>
                  <a:srgbClr val="FF0000"/>
                </a:solidFill>
                <a:latin typeface="Arial" panose="020B0604020202020204" pitchFamily="34" charset="0"/>
                <a:cs typeface="Arial" panose="020B0604020202020204" pitchFamily="34" charset="0"/>
              </a:rPr>
              <a:t>zA</a:t>
            </a:r>
            <a:r>
              <a:rPr lang="en-US" altLang="zh-CN" dirty="0">
                <a:solidFill>
                  <a:srgbClr val="FF0000"/>
                </a:solidFill>
                <a:latin typeface="Arial" panose="020B0604020202020204" pitchFamily="34" charset="0"/>
                <a:cs typeface="Arial" panose="020B0604020202020204" pitchFamily="34" charset="0"/>
              </a:rPr>
              <a:t>-Z]</a:t>
            </a:r>
            <a:endParaRPr lang="en-US" altLang="zh-CN" dirty="0">
              <a:solidFill>
                <a:srgbClr val="FF0000"/>
              </a:solidFill>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非可选范围内的一个字母</a:t>
            </a:r>
            <a:endParaRPr lang="en-US" altLang="zh-CN" dirty="0">
              <a:latin typeface="Arial" panose="020B0604020202020204" pitchFamily="34" charset="0"/>
              <a:cs typeface="Arial" panose="020B0604020202020204" pitchFamily="34" charset="0"/>
            </a:endParaRPr>
          </a:p>
          <a:p>
            <a:pPr lvl="1"/>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sym typeface="Symbol" panose="05050102010706020507" pitchFamily="18" charset="2"/>
              </a:rPr>
              <a:t></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a|b|c</a:t>
            </a:r>
            <a:r>
              <a:rPr lang="en-US" altLang="zh-CN"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	</a:t>
            </a:r>
            <a:r>
              <a:rPr lang="en-US" altLang="zh-CN" dirty="0">
                <a:solidFill>
                  <a:srgbClr val="FF0000"/>
                </a:solidFill>
                <a:latin typeface="Arial" panose="020B0604020202020204" pitchFamily="34" charset="0"/>
                <a:cs typeface="Arial" panose="020B0604020202020204" pitchFamily="34" charset="0"/>
              </a:rPr>
              <a:t>[^</a:t>
            </a:r>
            <a:r>
              <a:rPr lang="en-US" altLang="zh-CN" dirty="0" err="1">
                <a:solidFill>
                  <a:srgbClr val="FF0000"/>
                </a:solidFill>
                <a:latin typeface="Arial" panose="020B0604020202020204" pitchFamily="34" charset="0"/>
                <a:cs typeface="Arial" panose="020B0604020202020204" pitchFamily="34" charset="0"/>
              </a:rPr>
              <a:t>abc</a:t>
            </a:r>
            <a:r>
              <a:rPr lang="en-US" altLang="zh-CN" dirty="0">
                <a:solidFill>
                  <a:srgbClr val="FF0000"/>
                </a:solidFill>
                <a:latin typeface="Arial" panose="020B0604020202020204" pitchFamily="34" charset="0"/>
                <a:cs typeface="Arial" panose="020B0604020202020204" pitchFamily="34" charset="0"/>
              </a:rPr>
              <a:t>]   </a:t>
            </a:r>
            <a:r>
              <a:rPr lang="en-US" altLang="zh-CN" dirty="0">
                <a:latin typeface="Arial" panose="020B0604020202020204" pitchFamily="34" charset="0"/>
                <a:cs typeface="Arial" panose="020B0604020202020204" pitchFamily="34" charset="0"/>
              </a:rPr>
              <a:t>in  Lex</a:t>
            </a:r>
            <a:endParaRPr lang="en-US" altLang="zh-CN" dirty="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可选，零个或者一个</a:t>
            </a:r>
            <a:endParaRPr lang="en-US" altLang="zh-CN" dirty="0">
              <a:latin typeface="Arial" panose="020B0604020202020204" pitchFamily="34" charset="0"/>
              <a:cs typeface="Arial" panose="020B0604020202020204" pitchFamily="34" charset="0"/>
            </a:endParaRPr>
          </a:p>
          <a:p>
            <a:pPr marL="857250" lvl="1" indent="-457200"/>
            <a:r>
              <a:rPr lang="en-US" altLang="zh-CN" dirty="0">
                <a:solidFill>
                  <a:srgbClr val="FF0000"/>
                </a:solidFill>
                <a:latin typeface="Arial" panose="020B0604020202020204" pitchFamily="34" charset="0"/>
                <a:cs typeface="Arial" panose="020B0604020202020204" pitchFamily="34" charset="0"/>
              </a:rPr>
              <a:t>r?</a:t>
            </a:r>
            <a:r>
              <a:rPr lang="en-US" altLang="zh-CN" dirty="0">
                <a:latin typeface="Arial" panose="020B0604020202020204" pitchFamily="34" charset="0"/>
                <a:cs typeface="Arial" panose="020B0604020202020204" pitchFamily="34" charset="0"/>
              </a:rPr>
              <a:t>   </a:t>
            </a:r>
            <a:endParaRPr lang="zh-CN" altLang="en-US" dirty="0">
              <a:latin typeface="Arial" panose="020B0604020202020204" pitchFamily="34" charset="0"/>
              <a:cs typeface="Arial" panose="020B0604020202020204" pitchFamily="34" charset="0"/>
            </a:endParaRPr>
          </a:p>
          <a:p>
            <a:pPr lvl="2"/>
            <a:endParaRPr lang="zh-CN" altLang="en-US" dirty="0">
              <a:solidFill>
                <a:srgbClr val="FF0000"/>
              </a:solidFill>
              <a:latin typeface="Arial" panose="020B0604020202020204" pitchFamily="34" charset="0"/>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392805" y="2436495"/>
            <a:ext cx="10515600" cy="1325563"/>
          </a:xfrm>
        </p:spPr>
        <p:txBody>
          <a:bodyPr/>
          <a:p>
            <a:r>
              <a:rPr lang="zh-CN" altLang="en-US"/>
              <a:t>第三章</a:t>
            </a:r>
            <a:r>
              <a:rPr lang="en-US" altLang="zh-CN"/>
              <a:t>  </a:t>
            </a:r>
            <a:r>
              <a:rPr lang="zh-CN" altLang="en-US"/>
              <a:t>语法分析</a:t>
            </a:r>
            <a:endParaRPr lang="zh-CN" altLang="en-US"/>
          </a:p>
        </p:txBody>
      </p:sp>
      <p:sp>
        <p:nvSpPr>
          <p:cNvPr id="4" name="文本框 3"/>
          <p:cNvSpPr txBox="1"/>
          <p:nvPr/>
        </p:nvSpPr>
        <p:spPr>
          <a:xfrm>
            <a:off x="3703320" y="4236085"/>
            <a:ext cx="4064000" cy="368300"/>
          </a:xfrm>
          <a:prstGeom prst="rect">
            <a:avLst/>
          </a:prstGeom>
          <a:noFill/>
        </p:spPr>
        <p:txBody>
          <a:bodyPr wrap="square" rtlCol="0">
            <a:spAutoFit/>
          </a:bodyPr>
          <a:p>
            <a:r>
              <a:rPr lang="zh-CN" altLang="en-US"/>
              <a:t>递归、推导、分析树语法树、二义性</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上下文无关文法</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lstStyle/>
          <a:p>
            <a:pPr marL="288925" indent="-288925" eaLnBrk="1" hangingPunct="1"/>
            <a:r>
              <a:rPr lang="zh-CN" altLang="en-US" dirty="0"/>
              <a:t>定义：</a:t>
            </a:r>
            <a:r>
              <a:rPr lang="zh-CN" altLang="en-US" dirty="0">
                <a:solidFill>
                  <a:srgbClr val="FF0000"/>
                </a:solidFill>
              </a:rPr>
              <a:t>一个上下文无关文法</a:t>
            </a:r>
            <a:r>
              <a:rPr lang="en-US" altLang="zh-CN" dirty="0"/>
              <a:t>G</a:t>
            </a:r>
            <a:r>
              <a:rPr lang="zh-CN" altLang="en-US" dirty="0"/>
              <a:t>是一个四元式</a:t>
            </a:r>
            <a:endParaRPr lang="zh-CN" altLang="en-US" dirty="0"/>
          </a:p>
          <a:p>
            <a:pPr marL="288925" indent="-288925" eaLnBrk="1" hangingPunct="1">
              <a:buNone/>
            </a:pPr>
            <a:r>
              <a:rPr lang="zh-CN" altLang="en-US" dirty="0"/>
              <a:t>           </a:t>
            </a:r>
            <a:r>
              <a:rPr lang="en-US" altLang="zh-CN" dirty="0"/>
              <a:t>G=(V</a:t>
            </a:r>
            <a:r>
              <a:rPr lang="en-US" altLang="zh-CN" baseline="-25000" dirty="0"/>
              <a:t>T</a:t>
            </a:r>
            <a:r>
              <a:rPr lang="zh-CN" altLang="en-US" dirty="0"/>
              <a:t>，</a:t>
            </a:r>
            <a:r>
              <a:rPr lang="en-US" altLang="zh-CN" dirty="0"/>
              <a:t>V</a:t>
            </a:r>
            <a:r>
              <a:rPr lang="en-US" altLang="zh-CN" baseline="-25000" dirty="0"/>
              <a:t>N</a:t>
            </a:r>
            <a:r>
              <a:rPr lang="zh-CN" altLang="en-US" dirty="0"/>
              <a:t>，</a:t>
            </a:r>
            <a:r>
              <a:rPr lang="en-US" altLang="zh-CN" dirty="0"/>
              <a:t>S</a:t>
            </a:r>
            <a:r>
              <a:rPr lang="zh-CN" altLang="en-US" dirty="0"/>
              <a:t>，</a:t>
            </a:r>
            <a:r>
              <a:rPr lang="en-US" altLang="zh-CN" dirty="0"/>
              <a:t>P)</a:t>
            </a:r>
            <a:r>
              <a:rPr lang="zh-CN" altLang="en-US" dirty="0"/>
              <a:t>，其中</a:t>
            </a:r>
            <a:endParaRPr lang="zh-CN" altLang="en-US" dirty="0"/>
          </a:p>
          <a:p>
            <a:pPr marL="666750" lvl="1" indent="-187325" eaLnBrk="1" hangingPunct="1">
              <a:spcBef>
                <a:spcPct val="35000"/>
              </a:spcBef>
            </a:pPr>
            <a:r>
              <a:rPr lang="en-US" altLang="zh-CN" dirty="0">
                <a:solidFill>
                  <a:srgbClr val="FF0000"/>
                </a:solidFill>
              </a:rPr>
              <a:t>V</a:t>
            </a:r>
            <a:r>
              <a:rPr lang="en-US" altLang="zh-CN" baseline="-25000" dirty="0">
                <a:solidFill>
                  <a:srgbClr val="FF0000"/>
                </a:solidFill>
              </a:rPr>
              <a:t>T</a:t>
            </a:r>
            <a:r>
              <a:rPr lang="zh-CN" altLang="en-US" dirty="0"/>
              <a:t>：终结符集合</a:t>
            </a:r>
            <a:r>
              <a:rPr lang="en-US" altLang="zh-CN" dirty="0"/>
              <a:t>(</a:t>
            </a:r>
            <a:r>
              <a:rPr lang="zh-CN" altLang="en-US" dirty="0"/>
              <a:t>非空</a:t>
            </a:r>
            <a:r>
              <a:rPr lang="en-US" altLang="zh-CN" dirty="0"/>
              <a:t>)</a:t>
            </a:r>
            <a:endParaRPr lang="en-US" altLang="zh-CN" dirty="0"/>
          </a:p>
          <a:p>
            <a:pPr marL="666750" lvl="1" indent="-187325" eaLnBrk="1" hangingPunct="1">
              <a:spcBef>
                <a:spcPct val="35000"/>
              </a:spcBef>
            </a:pPr>
            <a:r>
              <a:rPr lang="en-US" altLang="zh-CN" dirty="0">
                <a:solidFill>
                  <a:srgbClr val="FF0000"/>
                </a:solidFill>
              </a:rPr>
              <a:t>V</a:t>
            </a:r>
            <a:r>
              <a:rPr lang="en-US" altLang="zh-CN" baseline="-25000" dirty="0">
                <a:solidFill>
                  <a:srgbClr val="FF0000"/>
                </a:solidFill>
              </a:rPr>
              <a:t>N</a:t>
            </a:r>
            <a:r>
              <a:rPr lang="zh-CN" altLang="en-US" dirty="0"/>
              <a:t>：非终结符集合</a:t>
            </a:r>
            <a:r>
              <a:rPr lang="en-US" altLang="zh-CN" dirty="0"/>
              <a:t>(</a:t>
            </a:r>
            <a:r>
              <a:rPr lang="zh-CN" altLang="en-US" dirty="0"/>
              <a:t>非空</a:t>
            </a:r>
            <a:r>
              <a:rPr lang="en-US" altLang="zh-CN" dirty="0"/>
              <a:t>)</a:t>
            </a:r>
            <a:r>
              <a:rPr lang="zh-CN" altLang="en-US" dirty="0"/>
              <a:t>，且</a:t>
            </a:r>
            <a:r>
              <a:rPr lang="en-US" altLang="zh-CN" dirty="0"/>
              <a:t>V</a:t>
            </a:r>
            <a:r>
              <a:rPr lang="en-US" altLang="zh-CN" baseline="-25000" dirty="0"/>
              <a:t>T </a:t>
            </a:r>
            <a:r>
              <a:rPr lang="en-US" altLang="zh-CN" dirty="0">
                <a:sym typeface="Symbol" panose="05050102010706020507" pitchFamily="18" charset="2"/>
              </a:rPr>
              <a:t></a:t>
            </a:r>
            <a:r>
              <a:rPr lang="en-US" altLang="zh-CN" baseline="-25000" dirty="0"/>
              <a:t> </a:t>
            </a:r>
            <a:r>
              <a:rPr lang="en-US" altLang="zh-CN" dirty="0"/>
              <a:t>V</a:t>
            </a:r>
            <a:r>
              <a:rPr lang="en-US" altLang="zh-CN" baseline="-25000" dirty="0"/>
              <a:t>N</a:t>
            </a:r>
            <a:r>
              <a:rPr lang="en-US" altLang="zh-CN" dirty="0"/>
              <a:t>=</a:t>
            </a:r>
            <a:r>
              <a:rPr lang="en-US" altLang="zh-CN" dirty="0">
                <a:sym typeface="Symbol" panose="05050102010706020507" pitchFamily="18" charset="2"/>
              </a:rPr>
              <a:t></a:t>
            </a:r>
            <a:endParaRPr lang="en-US" altLang="zh-CN" dirty="0"/>
          </a:p>
          <a:p>
            <a:pPr marL="666750" lvl="1" indent="-187325" eaLnBrk="1" hangingPunct="1">
              <a:spcBef>
                <a:spcPct val="35000"/>
              </a:spcBef>
            </a:pPr>
            <a:r>
              <a:rPr lang="en-US" altLang="zh-CN" dirty="0">
                <a:solidFill>
                  <a:srgbClr val="FF0000"/>
                </a:solidFill>
              </a:rPr>
              <a:t>S</a:t>
            </a:r>
            <a:r>
              <a:rPr lang="zh-CN" altLang="en-US" dirty="0"/>
              <a:t>：文法的开始符号，</a:t>
            </a:r>
            <a:r>
              <a:rPr lang="en-US" altLang="zh-CN" dirty="0"/>
              <a:t>S</a:t>
            </a:r>
            <a:r>
              <a:rPr lang="en-US" altLang="zh-CN" dirty="0">
                <a:sym typeface="Symbol" panose="05050102010706020507" pitchFamily="18" charset="2"/>
              </a:rPr>
              <a:t></a:t>
            </a:r>
            <a:r>
              <a:rPr lang="en-US" altLang="zh-CN" dirty="0"/>
              <a:t>V</a:t>
            </a:r>
            <a:r>
              <a:rPr lang="en-US" altLang="zh-CN" baseline="-25000" dirty="0"/>
              <a:t>N</a:t>
            </a:r>
            <a:endParaRPr lang="en-US" altLang="zh-CN" dirty="0"/>
          </a:p>
          <a:p>
            <a:pPr marL="666750" lvl="1" indent="-187325" eaLnBrk="1" hangingPunct="1">
              <a:spcBef>
                <a:spcPct val="35000"/>
              </a:spcBef>
            </a:pPr>
            <a:r>
              <a:rPr lang="en-US" altLang="zh-CN" dirty="0">
                <a:solidFill>
                  <a:srgbClr val="FF0000"/>
                </a:solidFill>
              </a:rPr>
              <a:t>P</a:t>
            </a:r>
            <a:r>
              <a:rPr lang="zh-CN" altLang="en-US" dirty="0"/>
              <a:t>：产生式集合</a:t>
            </a:r>
            <a:r>
              <a:rPr lang="en-US" altLang="zh-CN" dirty="0"/>
              <a:t>(</a:t>
            </a:r>
            <a:r>
              <a:rPr lang="zh-CN" altLang="en-US" dirty="0"/>
              <a:t>有限</a:t>
            </a:r>
            <a:r>
              <a:rPr lang="en-US" altLang="zh-CN" dirty="0"/>
              <a:t>)</a:t>
            </a:r>
            <a:r>
              <a:rPr lang="zh-CN" altLang="en-US" dirty="0"/>
              <a:t>，每个产生式形式为</a:t>
            </a:r>
            <a:endParaRPr lang="zh-CN" altLang="en-US" dirty="0"/>
          </a:p>
          <a:p>
            <a:pPr marL="1184275" lvl="2" eaLnBrk="1" hangingPunct="1">
              <a:spcBef>
                <a:spcPct val="0"/>
              </a:spcBef>
              <a:buNone/>
            </a:pPr>
            <a:r>
              <a:rPr lang="en-US" altLang="zh-CN" dirty="0"/>
              <a:t>P</a:t>
            </a:r>
            <a:r>
              <a:rPr lang="en-US" altLang="zh-CN" dirty="0">
                <a:sym typeface="Symbol" panose="05050102010706020507" pitchFamily="18" charset="2"/>
              </a:rPr>
              <a:t></a:t>
            </a:r>
            <a:r>
              <a:rPr lang="zh-CN" altLang="en-US" dirty="0">
                <a:sym typeface="Symbol" panose="05050102010706020507" pitchFamily="18" charset="2"/>
              </a:rPr>
              <a:t>， </a:t>
            </a:r>
            <a:r>
              <a:rPr lang="en-US" altLang="zh-CN" dirty="0"/>
              <a:t>P</a:t>
            </a:r>
            <a:r>
              <a:rPr lang="en-US" altLang="zh-CN" dirty="0">
                <a:sym typeface="Symbol" panose="05050102010706020507" pitchFamily="18" charset="2"/>
              </a:rPr>
              <a:t></a:t>
            </a:r>
            <a:r>
              <a:rPr lang="en-US" altLang="zh-CN" dirty="0"/>
              <a:t>V</a:t>
            </a:r>
            <a:r>
              <a:rPr lang="en-US" altLang="zh-CN" baseline="-25000" dirty="0"/>
              <a:t>N</a:t>
            </a:r>
            <a:r>
              <a:rPr lang="zh-CN" altLang="en-US" dirty="0"/>
              <a:t>， </a:t>
            </a:r>
            <a:r>
              <a:rPr lang="zh-CN" altLang="en-US" dirty="0">
                <a:sym typeface="Symbol" panose="05050102010706020507" pitchFamily="18" charset="2"/>
              </a:rPr>
              <a:t>  </a:t>
            </a:r>
            <a:r>
              <a:rPr lang="en-US" altLang="zh-CN" dirty="0">
                <a:sym typeface="Symbol" panose="05050102010706020507" pitchFamily="18" charset="2"/>
              </a:rPr>
              <a:t>(</a:t>
            </a:r>
            <a:r>
              <a:rPr lang="en-US" altLang="zh-CN" dirty="0"/>
              <a:t>V</a:t>
            </a:r>
            <a:r>
              <a:rPr lang="en-US" altLang="zh-CN" baseline="-25000" dirty="0"/>
              <a:t>T </a:t>
            </a:r>
            <a:r>
              <a:rPr lang="en-US" altLang="zh-CN" dirty="0">
                <a:sym typeface="Symbol" panose="05050102010706020507" pitchFamily="18" charset="2"/>
              </a:rPr>
              <a:t></a:t>
            </a:r>
            <a:r>
              <a:rPr lang="en-US" altLang="zh-CN" baseline="-25000" dirty="0"/>
              <a:t> </a:t>
            </a:r>
            <a:r>
              <a:rPr lang="en-US" altLang="zh-CN" dirty="0"/>
              <a:t>V</a:t>
            </a:r>
            <a:r>
              <a:rPr lang="en-US" altLang="zh-CN" baseline="-25000" dirty="0"/>
              <a:t>N</a:t>
            </a:r>
            <a:r>
              <a:rPr lang="en-US" altLang="zh-CN" dirty="0"/>
              <a:t>)</a:t>
            </a:r>
            <a:r>
              <a:rPr lang="en-US" altLang="zh-CN" baseline="30000" dirty="0"/>
              <a:t>*</a:t>
            </a:r>
            <a:endParaRPr lang="en-US" altLang="zh-CN" dirty="0"/>
          </a:p>
          <a:p>
            <a:pPr marL="666750" lvl="1" indent="-187325" eaLnBrk="1" hangingPunct="1"/>
            <a:r>
              <a:rPr lang="zh-CN" altLang="en-US" dirty="0"/>
              <a:t>开始符号</a:t>
            </a:r>
            <a:r>
              <a:rPr lang="en-US" altLang="zh-CN" dirty="0"/>
              <a:t>S</a:t>
            </a:r>
            <a:r>
              <a:rPr lang="zh-CN" altLang="en-US" dirty="0"/>
              <a:t>至少必须在某个产生式的左部出现一次。</a:t>
            </a: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022090" y="2662555"/>
            <a:ext cx="4064000" cy="829945"/>
          </a:xfrm>
          <a:prstGeom prst="rect">
            <a:avLst/>
          </a:prstGeom>
          <a:noFill/>
        </p:spPr>
        <p:txBody>
          <a:bodyPr wrap="square" rtlCol="0">
            <a:spAutoFit/>
          </a:bodyPr>
          <a:p>
            <a:r>
              <a:rPr lang="zh-CN" altLang="en-US" sz="4800"/>
              <a:t>第一章</a:t>
            </a:r>
            <a:r>
              <a:rPr lang="en-US" altLang="zh-CN" sz="4800"/>
              <a:t>    </a:t>
            </a:r>
            <a:r>
              <a:rPr lang="zh-CN" altLang="en-US" sz="4800"/>
              <a:t>绪论</a:t>
            </a:r>
            <a:endParaRPr lang="zh-CN" altLang="en-US" sz="48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推导</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solidFill>
                <a:schemeClr val="bg1"/>
              </a:solidFill>
              <a:ln w="28575">
                <a:solidFill>
                  <a:srgbClr val="9999FF"/>
                </a:solidFill>
              </a:ln>
            </p:spPr>
            <p:txBody>
              <a:bodyPr/>
              <a:lstStyle/>
              <a:p>
                <a:pPr eaLnBrk="1" hangingPunct="1">
                  <a:lnSpc>
                    <a:spcPct val="120000"/>
                  </a:lnSpc>
                  <a:spcBef>
                    <a:spcPct val="60000"/>
                  </a:spcBef>
                  <a:buClr>
                    <a:srgbClr val="FFC000"/>
                  </a:buClr>
                  <a:buSzPct val="75000"/>
                </a:pPr>
                <a:r>
                  <a:rPr lang="zh-CN" altLang="en-US" dirty="0">
                    <a:latin typeface="宋体" panose="02010600030101010101" pitchFamily="2" charset="-122"/>
                  </a:rPr>
                  <a:t>通常，用</a:t>
                </a:r>
                <a14:m>
                  <m:oMath xmlns:m="http://schemas.openxmlformats.org/officeDocument/2006/math">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smtClean="0">
                            <a:latin typeface="Cambria Math" panose="02040503050406030204" pitchFamily="18" charset="0"/>
                          </a:rPr>
                          <m:t>1</m:t>
                        </m:r>
                      </m:sub>
                    </m:sSub>
                    <m:groupChr>
                      <m:groupChrPr>
                        <m:chr m:val="⇒"/>
                        <m:vertJc m:val="bot"/>
                        <m:ctrlPr>
                          <a:rPr lang="zh-CN" altLang="en-US" i="1" smtClean="0">
                            <a:latin typeface="Cambria Math" panose="02040503050406030204" pitchFamily="18" charset="0"/>
                          </a:rPr>
                        </m:ctrlPr>
                      </m:groupChrPr>
                      <m:e>
                        <m:r>
                          <m:rPr>
                            <m:brk m:alnAt="2"/>
                          </m:rPr>
                          <a:rPr lang="en-US" altLang="zh-CN" i="1">
                            <a:latin typeface="Cambria Math" panose="02040503050406030204" pitchFamily="18" charset="0"/>
                          </a:rPr>
                          <m:t>+</m:t>
                        </m:r>
                      </m:e>
                    </m:groupChr>
                    <m:sSub>
                      <m:sSubPr>
                        <m:ctrlPr>
                          <a:rPr lang="zh-CN" altLang="en-US" i="1" smtClean="0">
                            <a:latin typeface="Cambria Math" panose="02040503050406030204" pitchFamily="18" charset="0"/>
                          </a:rPr>
                        </m:ctrlPr>
                      </m:sSubPr>
                      <m:e>
                        <m:r>
                          <a:rPr lang="zh-CN" altLang="en-US" i="1" smtClean="0">
                            <a:latin typeface="Cambria Math" panose="02040503050406030204" pitchFamily="18" charset="0"/>
                          </a:rPr>
                          <m:t>𝛼</m:t>
                        </m:r>
                      </m:e>
                      <m:sub>
                        <m:r>
                          <a:rPr lang="zh-CN" altLang="en-US" i="1" smtClean="0">
                            <a:latin typeface="Cambria Math" panose="02040503050406030204" pitchFamily="18" charset="0"/>
                          </a:rPr>
                          <m:t>𝑛</m:t>
                        </m:r>
                      </m:sub>
                    </m:sSub>
                  </m:oMath>
                </a14:m>
                <a:r>
                  <a:rPr lang="zh-CN" altLang="en-US" dirty="0">
                    <a:latin typeface="宋体" panose="02010600030101010101" pitchFamily="2" charset="-122"/>
                  </a:rPr>
                  <a:t>表示：从</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oMath>
                </a14:m>
                <a:r>
                  <a:rPr lang="zh-CN" altLang="en-US" dirty="0">
                    <a:latin typeface="宋体" panose="02010600030101010101" pitchFamily="2" charset="-122"/>
                  </a:rPr>
                  <a:t>出发，经过一步或若干步，可以推出</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r>
                      <a:rPr lang="zh-CN" altLang="en-US" i="1">
                        <a:latin typeface="Cambria Math" panose="02040503050406030204" pitchFamily="18" charset="0"/>
                      </a:rPr>
                      <m:t> </m:t>
                    </m:r>
                  </m:oMath>
                </a14:m>
                <a:r>
                  <a:rPr lang="zh-CN" altLang="en-US" dirty="0">
                    <a:latin typeface="宋体" panose="02010600030101010101" pitchFamily="2" charset="-122"/>
                  </a:rPr>
                  <a:t>。</a:t>
                </a:r>
                <a:endParaRPr lang="zh-CN" altLang="en-US" dirty="0">
                  <a:latin typeface="宋体" panose="02010600030101010101" pitchFamily="2" charset="-122"/>
                </a:endParaRPr>
              </a:p>
              <a:p>
                <a:pPr>
                  <a:lnSpc>
                    <a:spcPct val="120000"/>
                  </a:lnSpc>
                </a:pPr>
                <a:r>
                  <a:rPr kumimoji="1" lang="zh-CN" altLang="en-US" dirty="0">
                    <a:latin typeface="宋体" panose="02010600030101010101" pitchFamily="2" charset="-122"/>
                  </a:rPr>
                  <a:t>用</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groupChr>
                      <m:groupChrPr>
                        <m:chr m:val="⇒"/>
                        <m:vertJc m:val="bot"/>
                        <m:ctrlPr>
                          <a:rPr lang="zh-CN" altLang="en-US" i="1">
                            <a:latin typeface="Cambria Math" panose="02040503050406030204" pitchFamily="18" charset="0"/>
                          </a:rPr>
                        </m:ctrlPr>
                      </m:groupChrPr>
                      <m:e>
                        <m:r>
                          <m:rPr>
                            <m:brk m:alnAt="2"/>
                          </m:rPr>
                          <a:rPr lang="zh-CN" altLang="en-US" i="1" smtClean="0">
                            <a:latin typeface="Cambria Math" panose="02040503050406030204" pitchFamily="18" charset="0"/>
                          </a:rPr>
                          <m:t>∗</m:t>
                        </m:r>
                      </m:e>
                    </m:groupChr>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oMath>
                </a14:m>
                <a:r>
                  <a:rPr kumimoji="1" lang="zh-CN" altLang="en-US" dirty="0">
                    <a:latin typeface="宋体" panose="02010600030101010101" pitchFamily="2" charset="-122"/>
                  </a:rPr>
                  <a:t>表示：从</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1</m:t>
                        </m:r>
                      </m:sub>
                    </m:sSub>
                  </m:oMath>
                </a14:m>
                <a:r>
                  <a:rPr kumimoji="1" lang="zh-CN" altLang="en-US" dirty="0">
                    <a:latin typeface="宋体" panose="02010600030101010101" pitchFamily="2" charset="-122"/>
                  </a:rPr>
                  <a:t>出发，经过</a:t>
                </a:r>
                <a:r>
                  <a:rPr kumimoji="1" lang="en-US" altLang="zh-CN" dirty="0">
                    <a:latin typeface="宋体" panose="02010600030101010101" pitchFamily="2" charset="-122"/>
                  </a:rPr>
                  <a:t>0</a:t>
                </a:r>
                <a:r>
                  <a:rPr kumimoji="1" lang="zh-CN" altLang="en-US" dirty="0">
                    <a:latin typeface="宋体" panose="02010600030101010101" pitchFamily="2" charset="-122"/>
                  </a:rPr>
                  <a:t>步或若干步，可以推出</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𝛼</m:t>
                        </m:r>
                      </m:e>
                      <m:sub>
                        <m:r>
                          <a:rPr lang="zh-CN" altLang="en-US" i="1">
                            <a:latin typeface="Cambria Math" panose="02040503050406030204" pitchFamily="18" charset="0"/>
                          </a:rPr>
                          <m:t>𝑛</m:t>
                        </m:r>
                      </m:sub>
                    </m:sSub>
                    <m:r>
                      <a:rPr lang="zh-CN" altLang="en-US" i="1">
                        <a:latin typeface="Cambria Math" panose="02040503050406030204" pitchFamily="18" charset="0"/>
                      </a:rPr>
                      <m:t> </m:t>
                    </m:r>
                  </m:oMath>
                </a14:m>
                <a:r>
                  <a:rPr kumimoji="1" lang="zh-CN" altLang="en-US" dirty="0">
                    <a:latin typeface="宋体" panose="02010600030101010101" pitchFamily="2" charset="-122"/>
                  </a:rPr>
                  <a:t>。</a:t>
                </a:r>
                <a:endParaRPr kumimoji="1" lang="zh-CN" altLang="en-US" dirty="0">
                  <a:latin typeface="宋体" panose="02010600030101010101" pitchFamily="2" charset="-122"/>
                </a:endParaRPr>
              </a:p>
              <a:p>
                <a:pPr>
                  <a:lnSpc>
                    <a:spcPct val="120000"/>
                  </a:lnSpc>
                </a:pPr>
                <a:r>
                  <a:rPr lang="zh-CN" altLang="en-US" dirty="0">
                    <a:solidFill>
                      <a:srgbClr val="FF0000"/>
                    </a:solidFill>
                  </a:rPr>
                  <a:t>定义：</a:t>
                </a:r>
                <a:r>
                  <a:rPr lang="zh-CN" altLang="en-US" dirty="0"/>
                  <a:t>假定</a:t>
                </a:r>
                <a:r>
                  <a:rPr lang="en-US" altLang="zh-CN" dirty="0"/>
                  <a:t>G</a:t>
                </a:r>
                <a:r>
                  <a:rPr lang="zh-CN" altLang="en-US" dirty="0"/>
                  <a:t>是一个文法，</a:t>
                </a:r>
                <a:r>
                  <a:rPr lang="en-US" altLang="zh-CN" dirty="0"/>
                  <a:t>S </a:t>
                </a:r>
                <a:r>
                  <a:rPr lang="zh-CN" altLang="en-US" dirty="0"/>
                  <a:t>是它的</a:t>
                </a:r>
                <a:r>
                  <a:rPr lang="zh-CN" altLang="en-US" dirty="0">
                    <a:solidFill>
                      <a:srgbClr val="FF0000"/>
                    </a:solidFill>
                  </a:rPr>
                  <a:t>开始符号</a:t>
                </a:r>
                <a:r>
                  <a:rPr lang="zh-CN" altLang="en-US" dirty="0"/>
                  <a:t>。如果 </a:t>
                </a:r>
                <a14:m>
                  <m:oMath xmlns:m="http://schemas.openxmlformats.org/officeDocument/2006/math">
                    <m:r>
                      <a:rPr lang="en-US" altLang="zh-CN" b="1" i="1" dirty="0" smtClean="0">
                        <a:latin typeface="Cambria Math" panose="02040503050406030204" pitchFamily="18" charset="0"/>
                      </a:rPr>
                      <m:t>𝑺</m:t>
                    </m:r>
                    <m:groupChr>
                      <m:groupChrPr>
                        <m:chr m:val="⇒"/>
                        <m:vertJc m:val="bot"/>
                        <m:ctrlPr>
                          <a:rPr lang="zh-CN" altLang="en-US" i="1">
                            <a:latin typeface="Cambria Math" panose="02040503050406030204" pitchFamily="18" charset="0"/>
                          </a:rPr>
                        </m:ctrlPr>
                      </m:groupChrPr>
                      <m:e>
                        <m:r>
                          <m:rPr>
                            <m:brk m:alnAt="2"/>
                          </m:rPr>
                          <a:rPr lang="zh-CN" altLang="en-US" i="1">
                            <a:latin typeface="Cambria Math" panose="02040503050406030204" pitchFamily="18" charset="0"/>
                          </a:rPr>
                          <m:t>∗</m:t>
                        </m:r>
                      </m:e>
                    </m:groupChr>
                    <m:r>
                      <a:rPr lang="zh-CN" altLang="en-US" i="1" smtClean="0">
                        <a:latin typeface="Cambria Math" panose="02040503050406030204" pitchFamily="18" charset="0"/>
                      </a:rPr>
                      <m:t>𝜶</m:t>
                    </m:r>
                  </m:oMath>
                </a14:m>
                <a:r>
                  <a:rPr lang="zh-CN" altLang="en-US" dirty="0"/>
                  <a:t>，则称</a:t>
                </a:r>
                <a14:m>
                  <m:oMath xmlns:m="http://schemas.openxmlformats.org/officeDocument/2006/math">
                    <m:r>
                      <a:rPr lang="zh-CN" altLang="en-US" i="1">
                        <a:latin typeface="Cambria Math" panose="02040503050406030204" pitchFamily="18" charset="0"/>
                      </a:rPr>
                      <m:t>𝜶</m:t>
                    </m:r>
                  </m:oMath>
                </a14:m>
                <a:r>
                  <a:rPr lang="zh-CN" altLang="en-US" dirty="0"/>
                  <a:t>是一个</a:t>
                </a:r>
                <a:r>
                  <a:rPr lang="zh-CN" altLang="en-US" dirty="0">
                    <a:solidFill>
                      <a:srgbClr val="FF0000"/>
                    </a:solidFill>
                  </a:rPr>
                  <a:t>句型</a:t>
                </a:r>
                <a:r>
                  <a:rPr lang="zh-CN" altLang="en-US" dirty="0"/>
                  <a:t>。仅含终结符号的句型是一个</a:t>
                </a:r>
                <a:r>
                  <a:rPr lang="zh-CN" altLang="en-US" dirty="0">
                    <a:solidFill>
                      <a:srgbClr val="FF0000"/>
                    </a:solidFill>
                  </a:rPr>
                  <a:t>句子</a:t>
                </a:r>
                <a:r>
                  <a:rPr lang="zh-CN" altLang="en-US" dirty="0"/>
                  <a:t>。文法</a:t>
                </a:r>
                <a:r>
                  <a:rPr lang="en-US" altLang="zh-CN" dirty="0"/>
                  <a:t>G</a:t>
                </a:r>
                <a:r>
                  <a:rPr lang="zh-CN" altLang="en-US" dirty="0"/>
                  <a:t>所产生的句子的全体是一个</a:t>
                </a:r>
                <a:r>
                  <a:rPr lang="zh-CN" altLang="en-US" dirty="0">
                    <a:solidFill>
                      <a:srgbClr val="FF0000"/>
                    </a:solidFill>
                  </a:rPr>
                  <a:t>语言</a:t>
                </a:r>
                <a:r>
                  <a:rPr lang="zh-CN" altLang="en-US" dirty="0"/>
                  <a:t>，将它记为 </a:t>
                </a:r>
                <a:r>
                  <a:rPr lang="en-US" altLang="zh-CN" dirty="0"/>
                  <a:t>L(G)</a:t>
                </a:r>
                <a:r>
                  <a:rPr lang="zh-CN" altLang="en-US" dirty="0"/>
                  <a:t>。</a:t>
                </a:r>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39" t="-336" r="-133" b="-328"/>
                </a:stretch>
              </a:blipFill>
              <a:ln w="28575">
                <a:solidFill>
                  <a:srgbClr val="9999FF"/>
                </a:solidFill>
              </a:ln>
            </p:spPr>
            <p:txBody>
              <a:bodyPr/>
              <a:lstStyle/>
              <a:p>
                <a:r>
                  <a:rPr lang="zh-CN" altLang="en-US">
                    <a:noFill/>
                  </a:rPr>
                  <a:t> </a:t>
                </a:r>
              </a:p>
            </p:txBody>
          </p:sp>
        </mc:Fallback>
      </mc:AlternateContent>
      <p:graphicFrame>
        <p:nvGraphicFramePr>
          <p:cNvPr id="7" name="Object 3"/>
          <p:cNvGraphicFramePr>
            <a:graphicFrameLocks noChangeAspect="1"/>
          </p:cNvGraphicFramePr>
          <p:nvPr/>
        </p:nvGraphicFramePr>
        <p:xfrm>
          <a:off x="3573433" y="5748883"/>
          <a:ext cx="4680520" cy="777875"/>
        </p:xfrm>
        <a:graphic>
          <a:graphicData uri="http://schemas.openxmlformats.org/presentationml/2006/ole">
            <mc:AlternateContent xmlns:mc="http://schemas.openxmlformats.org/markup-compatibility/2006">
              <mc:Choice xmlns:v="urn:schemas-microsoft-com:vml" Requires="v">
                <p:oleObj spid="_x0000_s4" name="公式" r:id="rId2" imgW="2273300" imgH="406400" progId="Equation.3">
                  <p:embed/>
                </p:oleObj>
              </mc:Choice>
              <mc:Fallback>
                <p:oleObj name="公式" r:id="rId2" imgW="2273300" imgH="406400" progId="Equation.3">
                  <p:embed/>
                  <p:pic>
                    <p:nvPicPr>
                      <p:cNvPr id="0" name="图片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3433" y="5748883"/>
                        <a:ext cx="4680520" cy="777875"/>
                      </a:xfrm>
                      <a:prstGeom prst="rect">
                        <a:avLst/>
                      </a:prstGeom>
                      <a:solidFill>
                        <a:srgbClr val="FFFF99"/>
                      </a:solidFill>
                      <a:ln w="28575">
                        <a:solidFill>
                          <a:srgbClr val="9999FF"/>
                        </a:solid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20000"/>
              </a:lnSpc>
              <a:spcBef>
                <a:spcPts val="0"/>
              </a:spcBef>
            </a:pPr>
            <a:r>
              <a:rPr lang="zh-CN" altLang="en-US" dirty="0"/>
              <a:t>左递归：左侧非终结符出现在右侧第一个位置。</a:t>
            </a:r>
            <a:endParaRPr lang="en-US" altLang="zh-CN" dirty="0"/>
          </a:p>
          <a:p>
            <a:pPr lvl="1">
              <a:lnSpc>
                <a:spcPct val="120000"/>
              </a:lnSpc>
              <a:spcBef>
                <a:spcPts val="0"/>
              </a:spcBef>
            </a:pPr>
            <a:r>
              <a:rPr lang="en-US" altLang="zh-CN" i="1" dirty="0">
                <a:solidFill>
                  <a:srgbClr val="FF0000"/>
                </a:solidFill>
              </a:rPr>
              <a:t>A </a:t>
            </a:r>
            <a:r>
              <a:rPr lang="en-US" altLang="zh-CN" i="1" dirty="0">
                <a:solidFill>
                  <a:srgbClr val="FF0000"/>
                </a:solidFill>
                <a:sym typeface="Symbol" panose="05050102010706020507" pitchFamily="18" charset="2"/>
              </a:rPr>
              <a:t></a:t>
            </a:r>
            <a:r>
              <a:rPr lang="en-US" altLang="zh-CN" dirty="0">
                <a:solidFill>
                  <a:srgbClr val="FF0000"/>
                </a:solidFill>
              </a:rPr>
              <a:t>  </a:t>
            </a:r>
            <a:r>
              <a:rPr lang="en-US" altLang="zh-CN" i="1" dirty="0">
                <a:solidFill>
                  <a:srgbClr val="FF0000"/>
                </a:solidFill>
              </a:rPr>
              <a:t>A </a:t>
            </a:r>
            <a:r>
              <a:rPr lang="en-US" altLang="zh-CN" i="1" dirty="0" err="1">
                <a:solidFill>
                  <a:srgbClr val="FF0000"/>
                </a:solidFill>
              </a:rPr>
              <a:t>a</a:t>
            </a:r>
            <a:r>
              <a:rPr lang="en-US" altLang="zh-CN" i="1" dirty="0">
                <a:solidFill>
                  <a:srgbClr val="FF0000"/>
                </a:solidFill>
              </a:rPr>
              <a:t> </a:t>
            </a:r>
            <a:r>
              <a:rPr lang="en-US" altLang="zh-CN" dirty="0">
                <a:solidFill>
                  <a:srgbClr val="FF0000"/>
                </a:solidFill>
              </a:rPr>
              <a:t>| </a:t>
            </a:r>
            <a:r>
              <a:rPr lang="en-US" altLang="zh-CN" i="1" dirty="0">
                <a:solidFill>
                  <a:srgbClr val="FF0000"/>
                </a:solidFill>
              </a:rPr>
              <a:t>a</a:t>
            </a:r>
            <a:endParaRPr lang="en-US" altLang="zh-CN" dirty="0"/>
          </a:p>
          <a:p>
            <a:pPr>
              <a:lnSpc>
                <a:spcPct val="120000"/>
              </a:lnSpc>
              <a:spcBef>
                <a:spcPts val="0"/>
              </a:spcBef>
            </a:pPr>
            <a:r>
              <a:rPr lang="zh-CN" altLang="en-US" dirty="0"/>
              <a:t>右递归：左侧非终结符出现在右侧最后一个位置</a:t>
            </a:r>
            <a:endParaRPr lang="en-US" altLang="zh-CN" dirty="0"/>
          </a:p>
          <a:p>
            <a:pPr lvl="1">
              <a:lnSpc>
                <a:spcPct val="120000"/>
              </a:lnSpc>
              <a:spcBef>
                <a:spcPts val="0"/>
              </a:spcBef>
            </a:pPr>
            <a:r>
              <a:rPr lang="en-US" altLang="zh-CN" i="1" dirty="0">
                <a:solidFill>
                  <a:srgbClr val="FF0000"/>
                </a:solidFill>
              </a:rPr>
              <a:t>A </a:t>
            </a:r>
            <a:r>
              <a:rPr lang="en-US" altLang="zh-CN" i="1" dirty="0">
                <a:solidFill>
                  <a:srgbClr val="FF0000"/>
                </a:solidFill>
                <a:sym typeface="Symbol" panose="05050102010706020507" pitchFamily="18" charset="2"/>
              </a:rPr>
              <a:t></a:t>
            </a:r>
            <a:r>
              <a:rPr lang="en-US" altLang="zh-CN" dirty="0">
                <a:solidFill>
                  <a:srgbClr val="FF0000"/>
                </a:solidFill>
              </a:rPr>
              <a:t>  </a:t>
            </a:r>
            <a:r>
              <a:rPr lang="en-US" altLang="zh-CN" i="1" dirty="0">
                <a:solidFill>
                  <a:srgbClr val="FF0000"/>
                </a:solidFill>
              </a:rPr>
              <a:t>a </a:t>
            </a:r>
            <a:r>
              <a:rPr lang="en-US" altLang="zh-CN" i="1" dirty="0" err="1">
                <a:solidFill>
                  <a:srgbClr val="FF0000"/>
                </a:solidFill>
              </a:rPr>
              <a:t>A</a:t>
            </a:r>
            <a:r>
              <a:rPr lang="en-US" altLang="zh-CN" i="1" dirty="0">
                <a:solidFill>
                  <a:srgbClr val="FF0000"/>
                </a:solidFill>
              </a:rPr>
              <a:t> </a:t>
            </a:r>
            <a:r>
              <a:rPr lang="en-US" altLang="zh-CN" dirty="0">
                <a:solidFill>
                  <a:srgbClr val="FF0000"/>
                </a:solidFill>
              </a:rPr>
              <a:t>| </a:t>
            </a:r>
            <a:r>
              <a:rPr lang="en-US" altLang="zh-CN" i="1" dirty="0">
                <a:solidFill>
                  <a:srgbClr val="FF0000"/>
                </a:solidFill>
              </a:rPr>
              <a:t>a</a:t>
            </a:r>
            <a:endParaRPr lang="en-US" altLang="zh-CN" i="1" dirty="0">
              <a:solidFill>
                <a:srgbClr val="FF0000"/>
              </a:solidFill>
            </a:endParaRPr>
          </a:p>
          <a:p>
            <a:pPr>
              <a:lnSpc>
                <a:spcPct val="120000"/>
              </a:lnSpc>
              <a:spcBef>
                <a:spcPts val="0"/>
              </a:spcBef>
            </a:pPr>
            <a:r>
              <a:rPr lang="zh-CN" altLang="en-US" dirty="0"/>
              <a:t>考虑更一般的情况：</a:t>
            </a:r>
            <a:r>
              <a:rPr lang="en-US" altLang="zh-CN" i="1" dirty="0">
                <a:solidFill>
                  <a:srgbClr val="FF0000"/>
                </a:solidFill>
              </a:rPr>
              <a:t>A </a:t>
            </a:r>
            <a:r>
              <a:rPr lang="en-US" altLang="zh-CN" i="1" dirty="0">
                <a:solidFill>
                  <a:srgbClr val="FF0000"/>
                </a:solidFill>
                <a:sym typeface="Symbol" panose="05050102010706020507" pitchFamily="18" charset="2"/>
              </a:rPr>
              <a:t></a:t>
            </a:r>
            <a:r>
              <a:rPr lang="en-US" altLang="zh-CN" i="1" dirty="0">
                <a:solidFill>
                  <a:srgbClr val="FF0000"/>
                </a:solidFill>
              </a:rPr>
              <a:t> A</a:t>
            </a:r>
            <a:r>
              <a:rPr lang="en-US" altLang="zh-CN" i="1" dirty="0">
                <a:solidFill>
                  <a:srgbClr val="FF0000"/>
                </a:solidFill>
                <a:sym typeface="Symbol" panose="05050102010706020507" pitchFamily="18" charset="2"/>
              </a:rPr>
              <a:t></a:t>
            </a:r>
            <a:r>
              <a:rPr lang="en-US" altLang="zh-CN" i="1" dirty="0">
                <a:solidFill>
                  <a:srgbClr val="FF0000"/>
                </a:solidFill>
              </a:rPr>
              <a:t> | </a:t>
            </a:r>
            <a:r>
              <a:rPr lang="en-US" altLang="zh-CN" i="1" dirty="0">
                <a:solidFill>
                  <a:srgbClr val="FF0000"/>
                </a:solidFill>
                <a:sym typeface="Symbol" panose="05050102010706020507" pitchFamily="18" charset="2"/>
              </a:rPr>
              <a:t></a:t>
            </a:r>
            <a:r>
              <a:rPr lang="zh-CN" altLang="en-US"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 </a:t>
            </a:r>
            <a:r>
              <a:rPr lang="zh-CN" altLang="en-US" dirty="0">
                <a:sym typeface="Symbol" panose="05050102010706020507" pitchFamily="18" charset="2"/>
              </a:rPr>
              <a:t>和</a:t>
            </a:r>
            <a:r>
              <a:rPr lang="en-US" altLang="zh-CN" i="1" dirty="0">
                <a:solidFill>
                  <a:srgbClr val="FF0000"/>
                </a:solidFill>
                <a:sym typeface="Symbol" panose="05050102010706020507" pitchFamily="18" charset="2"/>
              </a:rPr>
              <a:t> </a:t>
            </a:r>
            <a:r>
              <a:rPr lang="zh-CN" altLang="en-US" dirty="0">
                <a:cs typeface="+mn-cs"/>
                <a:sym typeface="Symbol" panose="05050102010706020507" pitchFamily="18" charset="2"/>
              </a:rPr>
              <a:t>表示字母表上的任意串，其中</a:t>
            </a:r>
            <a:r>
              <a:rPr lang="en-US" altLang="zh-CN" i="1" dirty="0">
                <a:solidFill>
                  <a:srgbClr val="FF0000"/>
                </a:solidFill>
                <a:sym typeface="Symbol" panose="05050102010706020507" pitchFamily="18" charset="2"/>
              </a:rPr>
              <a:t> </a:t>
            </a:r>
            <a:r>
              <a:rPr lang="zh-CN" altLang="en-US" dirty="0">
                <a:cs typeface="+mn-cs"/>
                <a:sym typeface="Symbol" panose="05050102010706020507" pitchFamily="18" charset="2"/>
              </a:rPr>
              <a:t>不能以</a:t>
            </a:r>
            <a:r>
              <a:rPr lang="en-US" altLang="zh-CN" dirty="0">
                <a:cs typeface="+mn-cs"/>
                <a:sym typeface="Symbol" panose="05050102010706020507" pitchFamily="18" charset="2"/>
              </a:rPr>
              <a:t>A</a:t>
            </a:r>
            <a:r>
              <a:rPr lang="zh-CN" altLang="en-US" dirty="0">
                <a:cs typeface="+mn-cs"/>
                <a:sym typeface="Symbol" panose="05050102010706020507" pitchFamily="18" charset="2"/>
              </a:rPr>
              <a:t>开头。</a:t>
            </a:r>
            <a:endParaRPr lang="en-US" altLang="zh-CN" dirty="0">
              <a:cs typeface="+mn-cs"/>
              <a:sym typeface="Symbol" panose="05050102010706020507" pitchFamily="18" charset="2"/>
            </a:endParaRPr>
          </a:p>
          <a:p>
            <a:pPr lvl="1">
              <a:lnSpc>
                <a:spcPct val="120000"/>
              </a:lnSpc>
              <a:spcBef>
                <a:spcPts val="0"/>
              </a:spcBef>
            </a:pPr>
            <a:r>
              <a:rPr lang="zh-CN" altLang="en-US" dirty="0">
                <a:cs typeface="+mn-cs"/>
                <a:sym typeface="Symbol" panose="05050102010706020507" pitchFamily="18" charset="2"/>
              </a:rPr>
              <a:t>思考这个文法表示的语言是？</a:t>
            </a:r>
            <a:endParaRPr lang="en-US" altLang="zh-CN" dirty="0">
              <a:cs typeface="+mn-cs"/>
              <a:sym typeface="Symbol" panose="05050102010706020507" pitchFamily="18" charset="2"/>
            </a:endParaRPr>
          </a:p>
          <a:p>
            <a:pPr lvl="1">
              <a:lnSpc>
                <a:spcPct val="120000"/>
              </a:lnSpc>
              <a:spcBef>
                <a:spcPts val="0"/>
              </a:spcBef>
            </a:pPr>
            <a:r>
              <a:rPr lang="en-US" altLang="zh-CN" i="1" dirty="0">
                <a:solidFill>
                  <a:srgbClr val="FF0000"/>
                </a:solidFill>
                <a:sym typeface="Symbol" panose="05050102010706020507" pitchFamily="18" charset="2"/>
              </a:rPr>
              <a:t> </a:t>
            </a:r>
            <a:r>
              <a:rPr lang="zh-CN" altLang="en-US" i="1" dirty="0">
                <a:solidFill>
                  <a:srgbClr val="FF0000"/>
                </a:solidFill>
                <a:sym typeface="Symbol" panose="05050102010706020507" pitchFamily="18" charset="2"/>
              </a:rPr>
              <a:t>*</a:t>
            </a:r>
            <a:endParaRPr lang="en-US" altLang="zh-CN" i="1" dirty="0">
              <a:solidFill>
                <a:srgbClr val="FF0000"/>
              </a:solidFill>
              <a:sym typeface="Symbol" panose="05050102010706020507" pitchFamily="18" charset="2"/>
            </a:endParaRPr>
          </a:p>
          <a:p>
            <a:pPr lvl="1">
              <a:lnSpc>
                <a:spcPct val="120000"/>
              </a:lnSpc>
              <a:spcBef>
                <a:spcPts val="0"/>
              </a:spcBef>
            </a:pPr>
            <a:r>
              <a:rPr lang="zh-CN" altLang="en-US" dirty="0">
                <a:cs typeface="+mn-cs"/>
                <a:sym typeface="Symbol" panose="05050102010706020507" pitchFamily="18" charset="2"/>
              </a:rPr>
              <a:t>如果换成右递归来写还是表示一样的语言吗？</a:t>
            </a:r>
            <a:endParaRPr lang="en-US" altLang="zh-CN" dirty="0">
              <a:cs typeface="+mn-cs"/>
              <a:sym typeface="Symbol" panose="05050102010706020507" pitchFamily="18" charset="2"/>
            </a:endParaRPr>
          </a:p>
          <a:p>
            <a:pPr lvl="1">
              <a:lnSpc>
                <a:spcPct val="120000"/>
              </a:lnSpc>
              <a:spcBef>
                <a:spcPts val="0"/>
              </a:spcBef>
            </a:pPr>
            <a:r>
              <a:rPr lang="zh-CN" altLang="en-US" dirty="0">
                <a:cs typeface="+mn-cs"/>
                <a:sym typeface="Symbol" panose="05050102010706020507" pitchFamily="18" charset="2"/>
              </a:rPr>
              <a:t>不是。</a:t>
            </a:r>
            <a:r>
              <a:rPr lang="en-US" altLang="zh-CN" i="1" dirty="0">
                <a:solidFill>
                  <a:srgbClr val="FF0000"/>
                </a:solidFill>
              </a:rPr>
              <a:t> A </a:t>
            </a:r>
            <a:r>
              <a:rPr lang="en-US" altLang="zh-CN" i="1" dirty="0">
                <a:solidFill>
                  <a:srgbClr val="FF0000"/>
                </a:solidFill>
                <a:sym typeface="Symbol" panose="05050102010706020507" pitchFamily="18" charset="2"/>
              </a:rPr>
              <a:t></a:t>
            </a:r>
            <a:r>
              <a:rPr lang="en-US" altLang="zh-CN" i="1" dirty="0">
                <a:solidFill>
                  <a:srgbClr val="FF0000"/>
                </a:solidFill>
              </a:rPr>
              <a:t> </a:t>
            </a:r>
            <a:r>
              <a:rPr lang="en-US" altLang="zh-CN" i="1" dirty="0">
                <a:solidFill>
                  <a:srgbClr val="FF0000"/>
                </a:solidFill>
                <a:sym typeface="Symbol" panose="05050102010706020507" pitchFamily="18" charset="2"/>
              </a:rPr>
              <a:t></a:t>
            </a:r>
            <a:r>
              <a:rPr lang="en-US" altLang="zh-CN" i="1" dirty="0">
                <a:solidFill>
                  <a:srgbClr val="FF0000"/>
                </a:solidFill>
              </a:rPr>
              <a:t>A | </a:t>
            </a:r>
            <a:r>
              <a:rPr lang="en-US" altLang="zh-CN" i="1" dirty="0">
                <a:solidFill>
                  <a:srgbClr val="FF0000"/>
                </a:solidFill>
                <a:sym typeface="Symbol" panose="05050102010706020507" pitchFamily="18" charset="2"/>
              </a:rPr>
              <a:t> </a:t>
            </a:r>
            <a:r>
              <a:rPr lang="zh-CN" altLang="en-US" dirty="0">
                <a:cs typeface="+mn-cs"/>
                <a:sym typeface="Symbol" panose="05050102010706020507" pitchFamily="18" charset="2"/>
              </a:rPr>
              <a:t>表示</a:t>
            </a:r>
            <a:r>
              <a:rPr lang="en-US" altLang="zh-CN" i="1" dirty="0">
                <a:solidFill>
                  <a:srgbClr val="FF0000"/>
                </a:solidFill>
                <a:sym typeface="Symbol" panose="05050102010706020507" pitchFamily="18" charset="2"/>
              </a:rPr>
              <a:t></a:t>
            </a:r>
            <a:r>
              <a:rPr lang="zh-CN" altLang="en-US" i="1"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 </a:t>
            </a:r>
            <a:endParaRPr lang="en-US" altLang="zh-CN" i="1" dirty="0">
              <a:solidFill>
                <a:srgbClr val="FF0000"/>
              </a:solidFill>
              <a:sym typeface="Symbol" panose="05050102010706020507" pitchFamily="18" charset="2"/>
            </a:endParaRPr>
          </a:p>
          <a:p>
            <a:pPr lvl="1">
              <a:lnSpc>
                <a:spcPct val="120000"/>
              </a:lnSpc>
              <a:spcBef>
                <a:spcPts val="0"/>
              </a:spcBef>
            </a:pPr>
            <a:endParaRPr lang="en-US" altLang="zh-CN" dirty="0">
              <a:cs typeface="+mn-cs"/>
            </a:endParaRPr>
          </a:p>
          <a:p>
            <a:pPr>
              <a:lnSpc>
                <a:spcPct val="120000"/>
              </a:lnSpc>
              <a:spcBef>
                <a:spcPts val="0"/>
              </a:spcBef>
            </a:pP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分析树与推导</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lstStyle/>
          <a:p>
            <a:r>
              <a:rPr lang="zh-CN" altLang="en-US" dirty="0">
                <a:solidFill>
                  <a:srgbClr val="FF0000"/>
                </a:solidFill>
              </a:rPr>
              <a:t>最左推导</a:t>
            </a:r>
            <a:r>
              <a:rPr lang="zh-CN" altLang="en-US" dirty="0"/>
              <a:t>：是指每一步中最左的那个非终结符都要被替换的推导。</a:t>
            </a:r>
            <a:endParaRPr lang="en-US" altLang="zh-CN" dirty="0"/>
          </a:p>
          <a:p>
            <a:pPr marL="0" indent="0">
              <a:buNone/>
            </a:pPr>
            <a:endParaRPr lang="en-US" altLang="zh-CN" dirty="0"/>
          </a:p>
          <a:p>
            <a:endParaRPr lang="en-US" altLang="zh-CN" dirty="0">
              <a:solidFill>
                <a:srgbClr val="FF0000"/>
              </a:solidFill>
            </a:endParaRPr>
          </a:p>
          <a:p>
            <a:endParaRPr lang="en-US" altLang="zh-CN" dirty="0">
              <a:solidFill>
                <a:srgbClr val="FF0000"/>
              </a:solidFill>
            </a:endParaRPr>
          </a:p>
          <a:p>
            <a:endParaRPr lang="en-US" altLang="zh-CN" dirty="0">
              <a:solidFill>
                <a:srgbClr val="FF0000"/>
              </a:solidFill>
            </a:endParaRPr>
          </a:p>
          <a:p>
            <a:r>
              <a:rPr lang="zh-CN" altLang="en-US" dirty="0">
                <a:solidFill>
                  <a:srgbClr val="FF0000"/>
                </a:solidFill>
              </a:rPr>
              <a:t>最右推导</a:t>
            </a:r>
            <a:r>
              <a:rPr lang="zh-CN" altLang="en-US" dirty="0"/>
              <a:t>：是指每一步中最右的那个非终结符都要被替换的推导。</a:t>
            </a:r>
            <a:endParaRPr lang="en-US" altLang="zh-CN" dirty="0"/>
          </a:p>
          <a:p>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13114" y="2380253"/>
            <a:ext cx="3474967" cy="1584176"/>
          </a:xfrm>
          <a:prstGeom prst="rect">
            <a:avLst/>
          </a:prstGeom>
        </p:spPr>
      </p:pic>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4993" y="4909041"/>
            <a:ext cx="3466432" cy="165618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animEffect transition="in" filter="fade">
                                      <p:cBhvr>
                                        <p:cTn id="7" dur="1000"/>
                                        <p:tgtEl>
                                          <p:spTgt spid="3">
                                            <p:txEl>
                                              <p:pRg st="4294967295" end="4294967295"/>
                                            </p:txEl>
                                          </p:spTgt>
                                        </p:tgtEl>
                                      </p:cBhvr>
                                    </p:animEffect>
                                    <p:anim calcmode="lin" valueType="num">
                                      <p:cBhvr>
                                        <p:cTn id="8" dur="1000" fill="hold"/>
                                        <p:tgtEl>
                                          <p:spTgt spid="3">
                                            <p:txEl>
                                              <p:pRg st="4294967295" end="4294967295"/>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294967295" end="4294967295"/>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animEffect transition="in" filter="fade">
                                      <p:cBhvr>
                                        <p:cTn id="14" dur="1000"/>
                                        <p:tgtEl>
                                          <p:spTgt spid="3">
                                            <p:txEl>
                                              <p:pRg st="5" end="5"/>
                                            </p:txEl>
                                          </p:spTgt>
                                        </p:tgtEl>
                                      </p:cBhvr>
                                    </p:animEffect>
                                    <p:anim calcmode="lin" valueType="num">
                                      <p:cBhvr>
                                        <p:cTn id="1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语法树</a:t>
            </a:r>
            <a:endParaRPr lang="zh-CN" altLang="en-US" dirty="0"/>
          </a:p>
        </p:txBody>
      </p:sp>
      <p:sp>
        <p:nvSpPr>
          <p:cNvPr id="3" name="内容占位符 2"/>
          <p:cNvSpPr>
            <a:spLocks noGrp="1"/>
          </p:cNvSpPr>
          <p:nvPr>
            <p:ph idx="1"/>
          </p:nvPr>
        </p:nvSpPr>
        <p:spPr>
          <a:xfrm>
            <a:off x="838200" y="1825625"/>
            <a:ext cx="10515600" cy="4763135"/>
          </a:xfrm>
          <a:solidFill>
            <a:schemeClr val="bg1"/>
          </a:solidFill>
          <a:ln w="28575">
            <a:solidFill>
              <a:srgbClr val="9999FF"/>
            </a:solidFill>
          </a:ln>
        </p:spPr>
        <p:txBody>
          <a:bodyPr>
            <a:normAutofit fontScale="90000" lnSpcReduction="10000"/>
          </a:bodyPr>
          <a:lstStyle/>
          <a:p>
            <a:r>
              <a:rPr lang="zh-CN" altLang="en-US" dirty="0"/>
              <a:t>分析树可以用一种更简洁的方式表示，那就是</a:t>
            </a:r>
            <a:r>
              <a:rPr lang="zh-CN" altLang="en-US" dirty="0">
                <a:solidFill>
                  <a:srgbClr val="FF0000"/>
                </a:solidFill>
              </a:rPr>
              <a:t>抽象语法树，简称语法树</a:t>
            </a:r>
            <a:r>
              <a:rPr lang="en-US" altLang="zh-CN" dirty="0">
                <a:solidFill>
                  <a:srgbClr val="FF0000"/>
                </a:solidFill>
              </a:rPr>
              <a:t>(syntax tree)</a:t>
            </a:r>
            <a:r>
              <a:rPr lang="zh-CN" altLang="en-US" dirty="0"/>
              <a:t>。</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在语法树里面，</a:t>
            </a:r>
            <a:r>
              <a:rPr lang="zh-CN" altLang="en-US" dirty="0">
                <a:solidFill>
                  <a:srgbClr val="FF0000"/>
                </a:solidFill>
              </a:rPr>
              <a:t>叶子节点是参与运算的数，其他节点表示运算</a:t>
            </a:r>
            <a:r>
              <a:rPr lang="zh-CN" altLang="en-US" dirty="0"/>
              <a:t>。</a:t>
            </a:r>
            <a:endParaRPr lang="en-US" altLang="zh-CN" dirty="0"/>
          </a:p>
          <a:p>
            <a:r>
              <a:rPr lang="zh-CN" altLang="en-US" dirty="0"/>
              <a:t>左侧分析树含</a:t>
            </a:r>
            <a:r>
              <a:rPr lang="en-US" altLang="zh-CN" dirty="0"/>
              <a:t>7</a:t>
            </a:r>
            <a:r>
              <a:rPr lang="zh-CN" altLang="en-US" dirty="0"/>
              <a:t>个节点，右侧语法树含</a:t>
            </a:r>
            <a:r>
              <a:rPr lang="en-US" altLang="zh-CN" dirty="0"/>
              <a:t>3</a:t>
            </a:r>
            <a:r>
              <a:rPr lang="zh-CN" altLang="en-US" dirty="0"/>
              <a:t>个节点。</a:t>
            </a:r>
            <a:endParaRPr lang="zh-CN" altLang="en-US" dirty="0"/>
          </a:p>
          <a:p>
            <a:r>
              <a:rPr lang="zh-CN" altLang="en-US" dirty="0">
                <a:solidFill>
                  <a:srgbClr val="FF0000"/>
                </a:solidFill>
                <a:sym typeface="+mn-ea"/>
              </a:rPr>
              <a:t>语法树无法还原源代码串，但是它包含后续处理需要的所有信息，并且拥有简洁的结构</a:t>
            </a:r>
            <a:endParaRPr lang="en-US" altLang="zh-CN" dirty="0"/>
          </a:p>
        </p:txBody>
      </p:sp>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78660" y="2625090"/>
            <a:ext cx="2687955" cy="1920875"/>
          </a:xfrm>
          <a:prstGeom prst="rect">
            <a:avLst/>
          </a:prstGeom>
        </p:spPr>
      </p:pic>
      <p:pic>
        <p:nvPicPr>
          <p:cNvPr id="6" name="图片 5"/>
          <p:cNvPicPr>
            <a:picLocks noChangeAspect="1"/>
          </p:cNvPicPr>
          <p:nvPr/>
        </p:nvPicPr>
        <p:blipFill>
          <a:blip r:embed="rId2"/>
          <a:stretch>
            <a:fillRect/>
          </a:stretch>
        </p:blipFill>
        <p:spPr>
          <a:xfrm>
            <a:off x="7293446" y="2924945"/>
            <a:ext cx="1466850" cy="1228725"/>
          </a:xfrm>
          <a:prstGeom prst="rect">
            <a:avLst/>
          </a:prstGeom>
        </p:spPr>
      </p:pic>
      <p:sp>
        <p:nvSpPr>
          <p:cNvPr id="5" name="文本框 4"/>
          <p:cNvSpPr txBox="1"/>
          <p:nvPr/>
        </p:nvSpPr>
        <p:spPr>
          <a:xfrm>
            <a:off x="2678430" y="4417695"/>
            <a:ext cx="7185025" cy="645160"/>
          </a:xfrm>
          <a:prstGeom prst="rect">
            <a:avLst/>
          </a:prstGeom>
          <a:noFill/>
        </p:spPr>
        <p:txBody>
          <a:bodyPr wrap="square" rtlCol="0">
            <a:spAutoFit/>
          </a:bodyPr>
          <a:p>
            <a:r>
              <a:rPr lang="en-US" altLang="zh-CN"/>
              <a:t>   </a:t>
            </a:r>
            <a:r>
              <a:rPr lang="zh-CN" altLang="en-US"/>
              <a:t>分析树</a:t>
            </a:r>
            <a:r>
              <a:rPr lang="en-US" altLang="zh-CN"/>
              <a:t>					        </a:t>
            </a:r>
            <a:r>
              <a:rPr lang="zh-CN" altLang="en-US"/>
              <a:t>语法树</a:t>
            </a:r>
            <a:r>
              <a:rPr lang="en-US" altLang="zh-CN"/>
              <a:t>							</a:t>
            </a:r>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二义性</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normAutofit fontScale="80000"/>
          </a:bodyPr>
          <a:lstStyle/>
          <a:p>
            <a:pPr>
              <a:lnSpc>
                <a:spcPct val="150000"/>
              </a:lnSpc>
            </a:pPr>
            <a:r>
              <a:rPr lang="zh-CN" altLang="en-US" dirty="0">
                <a:sym typeface="+mn-ea"/>
              </a:rPr>
              <a:t>分析树和语法树都能唯一的标识一个语法结构。但是，槽糕的是有时文法允许</a:t>
            </a:r>
            <a:r>
              <a:rPr lang="zh-CN" altLang="en-US" dirty="0">
                <a:solidFill>
                  <a:srgbClr val="FF0000"/>
                </a:solidFill>
                <a:sym typeface="+mn-ea"/>
              </a:rPr>
              <a:t>一个串对应多个分析树</a:t>
            </a:r>
            <a:r>
              <a:rPr lang="zh-CN" altLang="en-US" dirty="0">
                <a:sym typeface="+mn-ea"/>
              </a:rPr>
              <a:t>，这样的文法被称作</a:t>
            </a:r>
            <a:r>
              <a:rPr lang="zh-CN" altLang="en-US" dirty="0">
                <a:solidFill>
                  <a:srgbClr val="FF0000"/>
                </a:solidFill>
                <a:sym typeface="+mn-ea"/>
              </a:rPr>
              <a:t>二义性文法（</a:t>
            </a:r>
            <a:r>
              <a:rPr lang="en-US" altLang="zh-CN" dirty="0">
                <a:solidFill>
                  <a:srgbClr val="FF0000"/>
                </a:solidFill>
                <a:sym typeface="+mn-ea"/>
              </a:rPr>
              <a:t>ambiguous grammar</a:t>
            </a:r>
            <a:r>
              <a:rPr lang="zh-CN" altLang="en-US" dirty="0">
                <a:solidFill>
                  <a:srgbClr val="FF0000"/>
                </a:solidFill>
                <a:sym typeface="+mn-ea"/>
              </a:rPr>
              <a:t>）</a:t>
            </a:r>
            <a:r>
              <a:rPr lang="zh-CN" altLang="en-US" dirty="0">
                <a:sym typeface="+mn-ea"/>
              </a:rPr>
              <a:t>。</a:t>
            </a:r>
            <a:endParaRPr lang="en-US" altLang="zh-CN" dirty="0"/>
          </a:p>
          <a:p>
            <a:pPr>
              <a:lnSpc>
                <a:spcPct val="150000"/>
              </a:lnSpc>
            </a:pPr>
            <a:r>
              <a:rPr lang="zh-CN" altLang="en-US" dirty="0"/>
              <a:t>文法的二义性是一种语言</a:t>
            </a:r>
            <a:r>
              <a:rPr lang="zh-CN" altLang="en-US" dirty="0">
                <a:solidFill>
                  <a:srgbClr val="FF0000"/>
                </a:solidFill>
              </a:rPr>
              <a:t>语法不完善的表现</a:t>
            </a:r>
            <a:r>
              <a:rPr lang="zh-CN" altLang="en-US" dirty="0"/>
              <a:t>，在实际处理时需要想办法消除它。</a:t>
            </a:r>
            <a:endParaRPr lang="en-US" altLang="zh-CN" dirty="0"/>
          </a:p>
          <a:p>
            <a:pPr>
              <a:lnSpc>
                <a:spcPct val="150000"/>
              </a:lnSpc>
            </a:pPr>
            <a:r>
              <a:rPr lang="zh-CN" altLang="en-US" dirty="0"/>
              <a:t>一种办法是为可能发生二义性的情况</a:t>
            </a:r>
            <a:r>
              <a:rPr lang="zh-CN" altLang="en-US" dirty="0">
                <a:solidFill>
                  <a:srgbClr val="FF0000"/>
                </a:solidFill>
              </a:rPr>
              <a:t>设置规则</a:t>
            </a:r>
            <a:r>
              <a:rPr lang="zh-CN" altLang="en-US" dirty="0"/>
              <a:t>，指出哪种分析树是对的。</a:t>
            </a:r>
            <a:endParaRPr lang="en-US" altLang="zh-CN" dirty="0"/>
          </a:p>
          <a:p>
            <a:pPr>
              <a:lnSpc>
                <a:spcPct val="150000"/>
              </a:lnSpc>
            </a:pPr>
            <a:r>
              <a:rPr lang="zh-CN" altLang="en-US" dirty="0"/>
              <a:t>另一种办法是</a:t>
            </a:r>
            <a:r>
              <a:rPr lang="zh-CN" altLang="en-US" dirty="0">
                <a:solidFill>
                  <a:srgbClr val="FF0000"/>
                </a:solidFill>
              </a:rPr>
              <a:t>修改文法</a:t>
            </a:r>
            <a:r>
              <a:rPr lang="zh-CN" altLang="en-US" dirty="0"/>
              <a:t>，消除它的二义性。</a:t>
            </a:r>
            <a:endParaRPr lang="en-US" altLang="zh-CN" dirty="0"/>
          </a:p>
          <a:p>
            <a:pPr>
              <a:lnSpc>
                <a:spcPct val="150000"/>
              </a:lnSpc>
            </a:pPr>
            <a:r>
              <a:rPr lang="zh-CN" altLang="en-US" dirty="0"/>
              <a:t>随便哪种方法都需要</a:t>
            </a:r>
            <a:r>
              <a:rPr lang="zh-CN" altLang="en-US" dirty="0">
                <a:solidFill>
                  <a:srgbClr val="FF0000"/>
                </a:solidFill>
              </a:rPr>
              <a:t>明确指出哪种分析树是正确的</a:t>
            </a:r>
            <a:r>
              <a:rPr lang="zh-CN" altLang="en-US" dirty="0"/>
              <a:t>。</a:t>
            </a: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a:p>
            <a:pPr>
              <a:lnSpc>
                <a:spcPct val="15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悬挂</a:t>
            </a:r>
            <a:r>
              <a:rPr lang="en-US" altLang="zh-CN" dirty="0"/>
              <a:t>else</a:t>
            </a:r>
            <a:r>
              <a:rPr lang="zh-CN" altLang="en-US" dirty="0"/>
              <a:t>问题</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en-US" altLang="zh-CN" dirty="0"/>
              <a:t>C</a:t>
            </a:r>
            <a:r>
              <a:rPr lang="zh-CN" altLang="en-US" dirty="0"/>
              <a:t>语言里面是怎么消除这个二义性的？</a:t>
            </a:r>
            <a:endParaRPr lang="en-US" altLang="zh-CN" dirty="0"/>
          </a:p>
          <a:p>
            <a:pPr>
              <a:lnSpc>
                <a:spcPct val="150000"/>
              </a:lnSpc>
            </a:pPr>
            <a:endParaRPr lang="en-US" altLang="zh-CN" dirty="0"/>
          </a:p>
          <a:p>
            <a:pPr>
              <a:lnSpc>
                <a:spcPct val="150000"/>
              </a:lnSpc>
            </a:pPr>
            <a:endParaRPr lang="en-US" altLang="zh-CN" dirty="0"/>
          </a:p>
          <a:p>
            <a:pPr>
              <a:lnSpc>
                <a:spcPct val="150000"/>
              </a:lnSpc>
            </a:pPr>
            <a:r>
              <a:rPr lang="zh-CN" altLang="en-US" dirty="0">
                <a:solidFill>
                  <a:srgbClr val="FF0000"/>
                </a:solidFill>
              </a:rPr>
              <a:t>就近匹配原则：易于程序实现。</a:t>
            </a:r>
            <a:endParaRPr lang="en-US" altLang="zh-CN" dirty="0">
              <a:solidFill>
                <a:srgbClr val="FF0000"/>
              </a:solidFill>
            </a:endParaRPr>
          </a:p>
          <a:p>
            <a:pPr>
              <a:lnSpc>
                <a:spcPct val="150000"/>
              </a:lnSpc>
            </a:pPr>
            <a:r>
              <a:rPr lang="zh-CN" altLang="en-US" dirty="0"/>
              <a:t>如果想</a:t>
            </a:r>
            <a:r>
              <a:rPr lang="en-US" altLang="zh-CN" dirty="0"/>
              <a:t>else</a:t>
            </a:r>
            <a:r>
              <a:rPr lang="zh-CN" altLang="en-US" dirty="0"/>
              <a:t>和第一个</a:t>
            </a:r>
            <a:r>
              <a:rPr lang="en-US" altLang="zh-CN" dirty="0"/>
              <a:t>if</a:t>
            </a:r>
            <a:r>
              <a:rPr lang="zh-CN" altLang="en-US" dirty="0"/>
              <a:t>匹配怎么办？</a:t>
            </a:r>
            <a:endParaRPr lang="en-US" altLang="zh-CN" dirty="0"/>
          </a:p>
          <a:p>
            <a:pPr>
              <a:lnSpc>
                <a:spcPct val="150000"/>
              </a:lnSpc>
            </a:pPr>
            <a:endParaRPr lang="en-US" altLang="zh-CN" dirty="0"/>
          </a:p>
          <a:p>
            <a:pPr>
              <a:lnSpc>
                <a:spcPct val="150000"/>
              </a:lnSpc>
            </a:pPr>
            <a:endParaRPr lang="en-US" altLang="zh-CN" dirty="0"/>
          </a:p>
        </p:txBody>
      </p:sp>
      <p:sp>
        <p:nvSpPr>
          <p:cNvPr id="5" name="矩形 4"/>
          <p:cNvSpPr/>
          <p:nvPr/>
        </p:nvSpPr>
        <p:spPr>
          <a:xfrm>
            <a:off x="1609528" y="2787563"/>
            <a:ext cx="3888432" cy="1200329"/>
          </a:xfrm>
          <a:prstGeom prst="rect">
            <a:avLst/>
          </a:prstGeom>
          <a:solidFill>
            <a:srgbClr val="FFFF99"/>
          </a:solidFill>
          <a:ln w="28575">
            <a:solidFill>
              <a:srgbClr val="9999FF"/>
            </a:solidFill>
          </a:ln>
        </p:spPr>
        <p:txBody>
          <a:bodyPr wrap="square">
            <a:spAutoFit/>
          </a:bodyPr>
          <a:lstStyle/>
          <a:p>
            <a:r>
              <a:rPr lang="en-US" altLang="zh-CN" sz="2400" b="1" dirty="0"/>
              <a:t>if (x != 0)</a:t>
            </a:r>
            <a:endParaRPr lang="en-US" altLang="zh-CN" sz="2400" b="1" dirty="0"/>
          </a:p>
          <a:p>
            <a:r>
              <a:rPr lang="en-US" altLang="zh-CN" sz="2400" b="1" dirty="0"/>
              <a:t>	if (y = = 1/x)  ok = 1;</a:t>
            </a:r>
            <a:endParaRPr lang="en-US" altLang="zh-CN" sz="2400" b="1" dirty="0"/>
          </a:p>
          <a:p>
            <a:r>
              <a:rPr lang="en-US" altLang="zh-CN" sz="2400" b="1" dirty="0"/>
              <a:t>           else  z = 1/x;</a:t>
            </a:r>
            <a:endParaRPr lang="en-US" altLang="zh-CN" sz="2400" b="1" dirty="0"/>
          </a:p>
        </p:txBody>
      </p:sp>
      <p:sp>
        <p:nvSpPr>
          <p:cNvPr id="8" name="矩形 7"/>
          <p:cNvSpPr/>
          <p:nvPr/>
        </p:nvSpPr>
        <p:spPr>
          <a:xfrm>
            <a:off x="3608449" y="5566515"/>
            <a:ext cx="4266947" cy="1200329"/>
          </a:xfrm>
          <a:prstGeom prst="rect">
            <a:avLst/>
          </a:prstGeom>
          <a:solidFill>
            <a:srgbClr val="FFFF99"/>
          </a:solidFill>
          <a:ln w="28575">
            <a:solidFill>
              <a:srgbClr val="9999FF"/>
            </a:solidFill>
          </a:ln>
        </p:spPr>
        <p:txBody>
          <a:bodyPr wrap="square">
            <a:spAutoFit/>
          </a:bodyPr>
          <a:lstStyle/>
          <a:p>
            <a:r>
              <a:rPr lang="en-US" altLang="zh-CN" sz="2400" b="1" dirty="0"/>
              <a:t>if (x != 0)</a:t>
            </a:r>
            <a:endParaRPr lang="en-US" altLang="zh-CN" sz="2400" b="1" dirty="0"/>
          </a:p>
          <a:p>
            <a:r>
              <a:rPr lang="en-US" altLang="zh-CN" sz="2400" b="1" dirty="0"/>
              <a:t>	{if (y = = 1/x)  ok = 1;}</a:t>
            </a:r>
            <a:endParaRPr lang="en-US" altLang="zh-CN" sz="2400" b="1" dirty="0"/>
          </a:p>
          <a:p>
            <a:r>
              <a:rPr lang="en-US" altLang="zh-CN" sz="2400" b="1" dirty="0"/>
              <a:t>else  z = 1/x;</a:t>
            </a:r>
            <a:endParaRPr lang="en-US" altLang="zh-CN" sz="2400" b="1" dirty="0"/>
          </a:p>
        </p:txBody>
      </p:sp>
      <p:sp>
        <p:nvSpPr>
          <p:cNvPr id="6" name="矩形 5"/>
          <p:cNvSpPr/>
          <p:nvPr/>
        </p:nvSpPr>
        <p:spPr>
          <a:xfrm>
            <a:off x="6240015" y="2787562"/>
            <a:ext cx="3888432" cy="1200329"/>
          </a:xfrm>
          <a:prstGeom prst="rect">
            <a:avLst/>
          </a:prstGeom>
          <a:solidFill>
            <a:srgbClr val="FFFF99"/>
          </a:solidFill>
          <a:ln w="28575">
            <a:solidFill>
              <a:srgbClr val="9999FF"/>
            </a:solidFill>
          </a:ln>
        </p:spPr>
        <p:txBody>
          <a:bodyPr wrap="square">
            <a:spAutoFit/>
          </a:bodyPr>
          <a:lstStyle/>
          <a:p>
            <a:r>
              <a:rPr lang="en-US" altLang="zh-CN" sz="2400" b="1" dirty="0"/>
              <a:t>if (x != 0)</a:t>
            </a:r>
            <a:endParaRPr lang="en-US" altLang="zh-CN" sz="2400" b="1" dirty="0"/>
          </a:p>
          <a:p>
            <a:r>
              <a:rPr lang="en-US" altLang="zh-CN" sz="2400" b="1" dirty="0"/>
              <a:t>	if (y = = 1/x)  ok = 1;</a:t>
            </a:r>
            <a:endParaRPr lang="en-US" altLang="zh-CN" sz="2400" b="1" dirty="0"/>
          </a:p>
          <a:p>
            <a:r>
              <a:rPr lang="en-US" altLang="zh-CN" sz="2400" b="1" dirty="0"/>
              <a:t>else  z = 1/x;</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EBNF</a:t>
            </a:r>
            <a:r>
              <a:rPr lang="zh-CN" altLang="en-US" dirty="0"/>
              <a:t>中的重复表示</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lstStyle/>
          <a:p>
            <a:pPr marL="609600" indent="-609600" eaLnBrk="1" hangingPunct="1"/>
            <a:r>
              <a:rPr lang="zh-CN" altLang="en-US" dirty="0"/>
              <a:t>下面两种重复的递归形式表达的就是并列重复：</a:t>
            </a:r>
            <a:endParaRPr lang="en-US" altLang="zh-CN" dirty="0"/>
          </a:p>
          <a:p>
            <a:pPr marL="1009650" lvl="1" indent="-609600" eaLnBrk="1" hangingPunct="1"/>
            <a:r>
              <a:rPr lang="en-US" altLang="zh-CN" i="1" dirty="0">
                <a:solidFill>
                  <a:srgbClr val="FF0000"/>
                </a:solidFill>
              </a:rPr>
              <a:t>A</a:t>
            </a:r>
            <a:r>
              <a:rPr lang="en-US" altLang="zh-CN" dirty="0">
                <a:solidFill>
                  <a:srgbClr val="FF0000"/>
                </a:solidFill>
              </a:rPr>
              <a:t> </a:t>
            </a:r>
            <a:r>
              <a:rPr lang="en-US" altLang="zh-CN" i="1" dirty="0">
                <a:solidFill>
                  <a:srgbClr val="FF0000"/>
                </a:solidFill>
                <a:sym typeface="Symbol" panose="05050102010706020507" pitchFamily="18" charset="2"/>
              </a:rPr>
              <a:t></a:t>
            </a:r>
            <a:r>
              <a:rPr lang="en-US" altLang="zh-CN" dirty="0">
                <a:solidFill>
                  <a:srgbClr val="FF0000"/>
                </a:solidFill>
              </a:rPr>
              <a:t> </a:t>
            </a:r>
            <a:r>
              <a:rPr lang="en-US" altLang="zh-CN" i="1" dirty="0">
                <a:solidFill>
                  <a:srgbClr val="FF0000"/>
                </a:solidFill>
              </a:rPr>
              <a:t>A </a:t>
            </a:r>
            <a:r>
              <a:rPr lang="en-US" altLang="zh-CN" i="1" dirty="0">
                <a:solidFill>
                  <a:srgbClr val="FF0000"/>
                </a:solidFill>
                <a:sym typeface="Symbol" panose="05050102010706020507" pitchFamily="18" charset="2"/>
              </a:rPr>
              <a:t></a:t>
            </a:r>
            <a:r>
              <a:rPr lang="en-US" altLang="zh-CN" i="1" dirty="0">
                <a:solidFill>
                  <a:srgbClr val="FF0000"/>
                </a:solidFill>
              </a:rPr>
              <a:t> | </a:t>
            </a:r>
            <a:r>
              <a:rPr lang="en-US" altLang="zh-CN" i="1" dirty="0">
                <a:solidFill>
                  <a:srgbClr val="FF0000"/>
                </a:solidFill>
                <a:sym typeface="Symbol" panose="05050102010706020507" pitchFamily="18" charset="2"/>
              </a:rPr>
              <a:t>     </a:t>
            </a:r>
            <a:endParaRPr lang="en-US" altLang="zh-CN" i="1" dirty="0">
              <a:solidFill>
                <a:srgbClr val="FF0000"/>
              </a:solidFill>
              <a:sym typeface="Symbol" panose="05050102010706020507" pitchFamily="18" charset="2"/>
            </a:endParaRPr>
          </a:p>
          <a:p>
            <a:pPr marL="1009650" lvl="1" indent="-609600" eaLnBrk="1" hangingPunct="1"/>
            <a:r>
              <a:rPr lang="en-US" altLang="zh-CN" i="1" dirty="0">
                <a:solidFill>
                  <a:srgbClr val="FF0000"/>
                </a:solidFill>
              </a:rPr>
              <a:t>A</a:t>
            </a:r>
            <a:r>
              <a:rPr lang="en-US" altLang="zh-CN" dirty="0">
                <a:solidFill>
                  <a:srgbClr val="FF0000"/>
                </a:solidFill>
              </a:rPr>
              <a:t> </a:t>
            </a:r>
            <a:r>
              <a:rPr lang="en-US" altLang="zh-CN" i="1" dirty="0">
                <a:solidFill>
                  <a:srgbClr val="FF0000"/>
                </a:solidFill>
                <a:sym typeface="Symbol" panose="05050102010706020507" pitchFamily="18" charset="2"/>
              </a:rPr>
              <a:t></a:t>
            </a:r>
            <a:r>
              <a:rPr lang="en-US" altLang="zh-CN" dirty="0">
                <a:solidFill>
                  <a:srgbClr val="FF0000"/>
                </a:solidFill>
              </a:rPr>
              <a:t> </a:t>
            </a:r>
            <a:r>
              <a:rPr lang="en-US" altLang="zh-CN" i="1" dirty="0">
                <a:solidFill>
                  <a:srgbClr val="FF0000"/>
                </a:solidFill>
                <a:sym typeface="Symbol" panose="05050102010706020507" pitchFamily="18" charset="2"/>
              </a:rPr>
              <a:t></a:t>
            </a:r>
            <a:r>
              <a:rPr lang="en-US" altLang="zh-CN" i="1" dirty="0">
                <a:solidFill>
                  <a:srgbClr val="FF0000"/>
                </a:solidFill>
              </a:rPr>
              <a:t> A</a:t>
            </a:r>
            <a:r>
              <a:rPr lang="en-US" altLang="zh-CN" dirty="0">
                <a:solidFill>
                  <a:srgbClr val="FF0000"/>
                </a:solidFill>
              </a:rPr>
              <a:t> | </a:t>
            </a:r>
            <a:r>
              <a:rPr lang="en-US" altLang="zh-CN" i="1" dirty="0">
                <a:solidFill>
                  <a:srgbClr val="FF0000"/>
                </a:solidFill>
                <a:sym typeface="Symbol" panose="05050102010706020507" pitchFamily="18" charset="2"/>
              </a:rPr>
              <a:t></a:t>
            </a:r>
            <a:r>
              <a:rPr lang="en-US" altLang="zh-CN" dirty="0">
                <a:solidFill>
                  <a:srgbClr val="FF0000"/>
                </a:solidFill>
              </a:rPr>
              <a:t> </a:t>
            </a:r>
            <a:r>
              <a:rPr lang="en-US" altLang="zh-CN" dirty="0"/>
              <a:t>   </a:t>
            </a:r>
            <a:endParaRPr lang="en-US" altLang="zh-CN" dirty="0"/>
          </a:p>
          <a:p>
            <a:pPr marL="590550" indent="-533400" eaLnBrk="1" hangingPunct="1"/>
            <a:r>
              <a:rPr lang="zh-CN" altLang="en-US" dirty="0"/>
              <a:t>其中第一条中要求</a:t>
            </a:r>
            <a:r>
              <a:rPr lang="en-US" altLang="zh-CN" i="1" dirty="0">
                <a:sym typeface="Symbol" panose="05050102010706020507" pitchFamily="18" charset="2"/>
              </a:rPr>
              <a:t></a:t>
            </a:r>
            <a:r>
              <a:rPr lang="en-US" altLang="zh-CN" i="1" dirty="0"/>
              <a:t> </a:t>
            </a:r>
            <a:r>
              <a:rPr lang="zh-CN" altLang="en-US" dirty="0"/>
              <a:t>不能以</a:t>
            </a:r>
            <a:r>
              <a:rPr lang="en-US" altLang="zh-CN" dirty="0"/>
              <a:t>A</a:t>
            </a:r>
            <a:r>
              <a:rPr lang="zh-CN" altLang="en-US" dirty="0"/>
              <a:t>开头，</a:t>
            </a:r>
            <a:r>
              <a:rPr lang="en-US" altLang="zh-CN" dirty="0"/>
              <a:t> </a:t>
            </a:r>
            <a:r>
              <a:rPr lang="zh-CN" altLang="en-US" dirty="0"/>
              <a:t>而第二条中要求</a:t>
            </a:r>
            <a:r>
              <a:rPr lang="en-US" altLang="zh-CN" i="1" dirty="0">
                <a:sym typeface="Symbol" panose="05050102010706020507" pitchFamily="18" charset="2"/>
              </a:rPr>
              <a:t></a:t>
            </a:r>
            <a:r>
              <a:rPr lang="en-US" altLang="zh-CN" i="1" dirty="0"/>
              <a:t> </a:t>
            </a:r>
            <a:r>
              <a:rPr lang="zh-CN" altLang="en-US" dirty="0"/>
              <a:t>不能以</a:t>
            </a:r>
            <a:r>
              <a:rPr lang="en-US" altLang="zh-CN" dirty="0"/>
              <a:t>A</a:t>
            </a:r>
            <a:r>
              <a:rPr lang="zh-CN" altLang="en-US" dirty="0"/>
              <a:t>结尾。对应的正则表达式为：</a:t>
            </a:r>
            <a:endParaRPr lang="en-US" altLang="zh-CN" dirty="0"/>
          </a:p>
          <a:p>
            <a:pPr marL="990600" lvl="1" indent="-533400" eaLnBrk="1" hangingPunct="1"/>
            <a:r>
              <a:rPr lang="en-US" altLang="zh-CN" i="1" dirty="0">
                <a:solidFill>
                  <a:srgbClr val="FF0000"/>
                </a:solidFill>
                <a:cs typeface="+mn-cs"/>
                <a:sym typeface="Symbol" panose="05050102010706020507" pitchFamily="18" charset="2"/>
              </a:rPr>
              <a:t></a:t>
            </a:r>
            <a:r>
              <a:rPr lang="en-US" altLang="zh-CN" i="1" dirty="0">
                <a:solidFill>
                  <a:srgbClr val="FF0000"/>
                </a:solidFill>
              </a:rPr>
              <a:t> *</a:t>
            </a:r>
            <a:r>
              <a:rPr lang="en-US" altLang="zh-CN" i="1" dirty="0">
                <a:solidFill>
                  <a:srgbClr val="FF0000"/>
                </a:solidFill>
                <a:cs typeface="+mn-cs"/>
              </a:rPr>
              <a:t>	</a:t>
            </a:r>
            <a:endParaRPr lang="en-US" altLang="zh-CN" i="1" dirty="0">
              <a:solidFill>
                <a:srgbClr val="FF0000"/>
              </a:solidFill>
              <a:cs typeface="+mn-cs"/>
            </a:endParaRPr>
          </a:p>
          <a:p>
            <a:pPr marL="990600" lvl="1" indent="-533400" eaLnBrk="1" hangingPunct="1"/>
            <a:r>
              <a:rPr lang="en-US" altLang="zh-CN" i="1" dirty="0">
                <a:solidFill>
                  <a:srgbClr val="FF0000"/>
                </a:solidFill>
                <a:cs typeface="+mn-cs"/>
                <a:sym typeface="Symbol" panose="05050102010706020507" pitchFamily="18" charset="2"/>
              </a:rPr>
              <a:t></a:t>
            </a:r>
            <a:r>
              <a:rPr lang="en-US" altLang="zh-CN" i="1" dirty="0">
                <a:solidFill>
                  <a:srgbClr val="FF0000"/>
                </a:solidFill>
                <a:cs typeface="+mn-cs"/>
              </a:rPr>
              <a:t>*</a:t>
            </a:r>
            <a:r>
              <a:rPr lang="en-US" altLang="zh-CN" i="1" dirty="0">
                <a:solidFill>
                  <a:srgbClr val="FF0000"/>
                </a:solidFill>
                <a:cs typeface="+mn-cs"/>
                <a:sym typeface="Symbol" panose="05050102010706020507" pitchFamily="18" charset="2"/>
              </a:rPr>
              <a:t></a:t>
            </a:r>
            <a:endParaRPr lang="en-US" altLang="zh-CN" i="1" dirty="0">
              <a:cs typeface="+mn-cs"/>
              <a:sym typeface="Symbol" panose="05050102010706020507" pitchFamily="18" charset="2"/>
            </a:endParaRPr>
          </a:p>
          <a:p>
            <a:pPr marL="590550" indent="-533400" eaLnBrk="1" hangingPunct="1"/>
            <a:r>
              <a:rPr lang="en-US" altLang="zh-CN" i="1" dirty="0">
                <a:sym typeface="Symbol" panose="05050102010706020507" pitchFamily="18" charset="2"/>
              </a:rPr>
              <a:t>EBNF</a:t>
            </a:r>
            <a:r>
              <a:rPr lang="zh-CN" altLang="en-US" dirty="0">
                <a:sym typeface="Symbol" panose="05050102010706020507" pitchFamily="18" charset="2"/>
              </a:rPr>
              <a:t>中使用</a:t>
            </a:r>
            <a:r>
              <a:rPr lang="en-US" altLang="zh-CN" dirty="0">
                <a:solidFill>
                  <a:srgbClr val="FF0000"/>
                </a:solidFill>
                <a:sym typeface="Symbol" panose="05050102010706020507" pitchFamily="18" charset="2"/>
              </a:rPr>
              <a:t>{…}</a:t>
            </a:r>
            <a:r>
              <a:rPr lang="zh-CN" altLang="en-US" dirty="0">
                <a:sym typeface="Symbol" panose="05050102010706020507" pitchFamily="18" charset="2"/>
              </a:rPr>
              <a:t>来表示这种重复：</a:t>
            </a:r>
            <a:endParaRPr lang="en-US" altLang="zh-CN" dirty="0">
              <a:cs typeface="+mn-cs"/>
            </a:endParaRPr>
          </a:p>
          <a:p>
            <a:pPr lvl="1" eaLnBrk="1" hangingPunct="1"/>
            <a:r>
              <a:rPr lang="en-US" altLang="zh-CN" i="1" dirty="0"/>
              <a:t>  </a:t>
            </a:r>
            <a:r>
              <a:rPr lang="en-US" altLang="zh-CN" i="1" dirty="0">
                <a:solidFill>
                  <a:srgbClr val="FF0000"/>
                </a:solidFill>
              </a:rPr>
              <a:t>A</a:t>
            </a:r>
            <a:r>
              <a:rPr lang="en-US" altLang="zh-CN" dirty="0">
                <a:solidFill>
                  <a:srgbClr val="FF0000"/>
                </a:solidFill>
              </a:rPr>
              <a:t> </a:t>
            </a:r>
            <a:r>
              <a:rPr lang="en-US" altLang="zh-CN" i="1" dirty="0">
                <a:solidFill>
                  <a:srgbClr val="FF0000"/>
                </a:solidFill>
                <a:sym typeface="Symbol" panose="05050102010706020507" pitchFamily="18" charset="2"/>
              </a:rPr>
              <a:t></a:t>
            </a:r>
            <a:r>
              <a:rPr lang="en-US" altLang="zh-CN" dirty="0">
                <a:solidFill>
                  <a:srgbClr val="FF0000"/>
                </a:solidFill>
              </a:rPr>
              <a:t> </a:t>
            </a:r>
            <a:r>
              <a:rPr lang="en-US" altLang="zh-CN" i="1" dirty="0">
                <a:solidFill>
                  <a:srgbClr val="FF0000"/>
                </a:solidFill>
                <a:sym typeface="Symbol" panose="05050102010706020507" pitchFamily="18" charset="2"/>
              </a:rPr>
              <a:t></a:t>
            </a:r>
            <a:r>
              <a:rPr lang="en-US" altLang="zh-CN" i="1" dirty="0">
                <a:solidFill>
                  <a:srgbClr val="FF0000"/>
                </a:solidFill>
              </a:rPr>
              <a:t> </a:t>
            </a:r>
            <a:r>
              <a:rPr lang="en-US" altLang="zh-CN" dirty="0">
                <a:solidFill>
                  <a:srgbClr val="FF0000"/>
                </a:solidFill>
              </a:rPr>
              <a:t>{</a:t>
            </a:r>
            <a:r>
              <a:rPr lang="en-US" altLang="zh-CN" i="1" dirty="0">
                <a:solidFill>
                  <a:srgbClr val="FF0000"/>
                </a:solidFill>
                <a:sym typeface="Symbol" panose="05050102010706020507" pitchFamily="18" charset="2"/>
              </a:rPr>
              <a:t></a:t>
            </a:r>
            <a:r>
              <a:rPr lang="en-US" altLang="zh-CN" dirty="0">
                <a:solidFill>
                  <a:srgbClr val="FF0000"/>
                </a:solidFill>
              </a:rPr>
              <a:t> }</a:t>
            </a:r>
            <a:endParaRPr lang="en-US" altLang="zh-CN" dirty="0">
              <a:solidFill>
                <a:srgbClr val="FF0000"/>
              </a:solidFill>
            </a:endParaRPr>
          </a:p>
          <a:p>
            <a:pPr lvl="1" eaLnBrk="1" hangingPunct="1"/>
            <a:r>
              <a:rPr lang="en-US" altLang="zh-CN" dirty="0">
                <a:solidFill>
                  <a:srgbClr val="FF0000"/>
                </a:solidFill>
              </a:rPr>
              <a:t>  </a:t>
            </a:r>
            <a:r>
              <a:rPr lang="en-US" altLang="zh-CN" i="1" dirty="0">
                <a:solidFill>
                  <a:srgbClr val="FF0000"/>
                </a:solidFill>
              </a:rPr>
              <a:t>A </a:t>
            </a:r>
            <a:r>
              <a:rPr lang="en-US" altLang="zh-CN" i="1" dirty="0">
                <a:solidFill>
                  <a:srgbClr val="FF0000"/>
                </a:solidFill>
                <a:sym typeface="Symbol" panose="05050102010706020507" pitchFamily="18" charset="2"/>
              </a:rPr>
              <a:t></a:t>
            </a:r>
            <a:r>
              <a:rPr lang="en-US" altLang="zh-CN" i="1" dirty="0">
                <a:solidFill>
                  <a:srgbClr val="FF0000"/>
                </a:solidFill>
              </a:rPr>
              <a:t> </a:t>
            </a:r>
            <a:r>
              <a:rPr lang="en-US" altLang="zh-CN" dirty="0">
                <a:solidFill>
                  <a:srgbClr val="FF0000"/>
                </a:solidFill>
              </a:rPr>
              <a:t>{</a:t>
            </a:r>
            <a:r>
              <a:rPr lang="en-US" altLang="zh-CN" i="1" dirty="0">
                <a:solidFill>
                  <a:srgbClr val="FF0000"/>
                </a:solidFill>
                <a:sym typeface="Symbol" panose="05050102010706020507" pitchFamily="18" charset="2"/>
              </a:rPr>
              <a:t></a:t>
            </a:r>
            <a:r>
              <a:rPr lang="en-US" altLang="zh-CN" dirty="0">
                <a:solidFill>
                  <a:srgbClr val="FF0000"/>
                </a:solidFill>
              </a:rPr>
              <a:t>}</a:t>
            </a:r>
            <a:r>
              <a:rPr lang="en-US" altLang="zh-CN" i="1" dirty="0">
                <a:solidFill>
                  <a:srgbClr val="FF0000"/>
                </a:solidFill>
              </a:rPr>
              <a:t> </a:t>
            </a:r>
            <a:r>
              <a:rPr lang="en-US" altLang="zh-CN" i="1" dirty="0">
                <a:solidFill>
                  <a:srgbClr val="FF0000"/>
                </a:solidFill>
                <a:sym typeface="Symbol" panose="05050102010706020507" pitchFamily="18" charset="2"/>
              </a:rPr>
              <a:t></a:t>
            </a:r>
            <a:endParaRPr lang="en-US" altLang="zh-CN" dirty="0">
              <a:solidFill>
                <a:srgbClr val="FF0000"/>
              </a:solidFill>
            </a:endParaRPr>
          </a:p>
          <a:p>
            <a:pPr marL="590550" indent="-533400" eaLnBrk="1" hangingPunct="1"/>
            <a:endParaRPr lang="zh-CN" altLang="en-US" dirty="0"/>
          </a:p>
          <a:p>
            <a:endParaRPr lang="en-US" altLang="zh-CN" dirty="0"/>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1000"/>
                                        <p:tgtEl>
                                          <p:spTgt spid="3">
                                            <p:txEl>
                                              <p:pRg st="5" end="5"/>
                                            </p:txEl>
                                          </p:spTgt>
                                        </p:tgtEl>
                                      </p:cBhvr>
                                    </p:animEffect>
                                    <p:anim calcmode="lin" valueType="num">
                                      <p:cBhvr>
                                        <p:cTn id="1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1000"/>
                                        <p:tgtEl>
                                          <p:spTgt spid="3">
                                            <p:txEl>
                                              <p:pRg st="6" end="6"/>
                                            </p:txEl>
                                          </p:spTgt>
                                        </p:tgtEl>
                                      </p:cBhvr>
                                    </p:animEffect>
                                    <p:anim calcmode="lin" valueType="num">
                                      <p:cBhvr>
                                        <p:cTn id="25"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6" end="6"/>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1000"/>
                                        <p:tgtEl>
                                          <p:spTgt spid="3">
                                            <p:txEl>
                                              <p:pRg st="7" end="7"/>
                                            </p:txEl>
                                          </p:spTgt>
                                        </p:tgtEl>
                                      </p:cBhvr>
                                    </p:animEffect>
                                    <p:anim calcmode="lin" valueType="num">
                                      <p:cBhvr>
                                        <p:cTn id="3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7" end="7"/>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
                                            <p:txEl>
                                              <p:pRg st="8" end="8"/>
                                            </p:txEl>
                                          </p:spTgt>
                                        </p:tgtEl>
                                        <p:attrNameLst>
                                          <p:attrName>style.visibility</p:attrName>
                                        </p:attrNameLst>
                                      </p:cBhvr>
                                      <p:to>
                                        <p:strVal val="visible"/>
                                      </p:to>
                                    </p:set>
                                    <p:animEffect transition="in" filter="fade">
                                      <p:cBhvr>
                                        <p:cTn id="34" dur="1000"/>
                                        <p:tgtEl>
                                          <p:spTgt spid="3">
                                            <p:txEl>
                                              <p:pRg st="8" end="8"/>
                                            </p:txEl>
                                          </p:spTgt>
                                        </p:tgtEl>
                                      </p:cBhvr>
                                    </p:animEffect>
                                    <p:anim calcmode="lin" valueType="num">
                                      <p:cBhvr>
                                        <p:cTn id="35"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884805" y="2668905"/>
            <a:ext cx="10515600" cy="1325563"/>
          </a:xfrm>
        </p:spPr>
        <p:txBody>
          <a:bodyPr/>
          <a:p>
            <a:r>
              <a:rPr lang="zh-CN" altLang="en-US"/>
              <a:t>第四章</a:t>
            </a:r>
            <a:r>
              <a:rPr lang="en-US" altLang="zh-CN"/>
              <a:t> </a:t>
            </a:r>
            <a:r>
              <a:rPr lang="zh-CN" altLang="en-US"/>
              <a:t>自顶向下分析</a:t>
            </a:r>
            <a:endParaRPr lang="zh-CN" altLang="en-US"/>
          </a:p>
        </p:txBody>
      </p:sp>
      <p:sp>
        <p:nvSpPr>
          <p:cNvPr id="6" name="文本框 5"/>
          <p:cNvSpPr txBox="1"/>
          <p:nvPr/>
        </p:nvSpPr>
        <p:spPr>
          <a:xfrm>
            <a:off x="2834005" y="4383405"/>
            <a:ext cx="6742430" cy="368300"/>
          </a:xfrm>
          <a:prstGeom prst="rect">
            <a:avLst/>
          </a:prstGeom>
          <a:noFill/>
        </p:spPr>
        <p:txBody>
          <a:bodyPr wrap="square" rtlCol="0">
            <a:spAutoFit/>
          </a:bodyPr>
          <a:p>
            <a:r>
              <a:rPr lang="zh-CN" altLang="en-US"/>
              <a:t>递归下降分析、左递归与左因子、</a:t>
            </a:r>
            <a:r>
              <a:rPr lang="en-US" altLang="zh-CN"/>
              <a:t>First</a:t>
            </a:r>
            <a:r>
              <a:rPr lang="zh-CN" altLang="en-US"/>
              <a:t>集与</a:t>
            </a:r>
            <a:r>
              <a:rPr lang="en-US" altLang="zh-CN"/>
              <a:t>Follow</a:t>
            </a:r>
            <a:r>
              <a:rPr lang="zh-CN" altLang="en-US"/>
              <a:t>集</a:t>
            </a:r>
            <a:r>
              <a:rPr lang="zh-CN" altLang="en-US">
                <a:sym typeface="+mn-ea"/>
              </a:rPr>
              <a:t>、</a:t>
            </a:r>
            <a:r>
              <a:rPr lang="en-US" altLang="zh-CN">
                <a:sym typeface="+mn-ea"/>
              </a:rPr>
              <a:t>LL(1)</a:t>
            </a:r>
            <a:r>
              <a:rPr lang="zh-CN" altLang="en-US">
                <a:sym typeface="+mn-ea"/>
              </a:rPr>
              <a:t>分析</a:t>
            </a:r>
            <a:endParaRPr lang="zh-CN"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递归下降分析</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normAutofit fontScale="90000"/>
          </a:bodyPr>
          <a:lstStyle/>
          <a:p>
            <a:pPr marL="609600" indent="-609600" eaLnBrk="1" hangingPunct="1">
              <a:lnSpc>
                <a:spcPct val="150000"/>
              </a:lnSpc>
            </a:pPr>
            <a:r>
              <a:rPr lang="zh-CN" altLang="en-US" sz="2400" dirty="0">
                <a:solidFill>
                  <a:srgbClr val="FF0000"/>
                </a:solidFill>
              </a:rPr>
              <a:t>递归下降分析</a:t>
            </a:r>
            <a:r>
              <a:rPr lang="zh-CN" altLang="en-US" sz="2400" dirty="0"/>
              <a:t>的概念极为简单：</a:t>
            </a:r>
            <a:r>
              <a:rPr lang="zh-CN" altLang="en-US" sz="2400" dirty="0">
                <a:solidFill>
                  <a:srgbClr val="FF0000"/>
                </a:solidFill>
              </a:rPr>
              <a:t>将一个非终结符的文法规则看作是识别</a:t>
            </a:r>
            <a:r>
              <a:rPr lang="en-US" altLang="zh-CN" sz="2400" dirty="0">
                <a:solidFill>
                  <a:srgbClr val="FF0000"/>
                </a:solidFill>
              </a:rPr>
              <a:t>A</a:t>
            </a:r>
            <a:r>
              <a:rPr lang="zh-CN" altLang="en-US" sz="2400" dirty="0">
                <a:solidFill>
                  <a:srgbClr val="FF0000"/>
                </a:solidFill>
              </a:rPr>
              <a:t>的一个过程的定义</a:t>
            </a:r>
            <a:r>
              <a:rPr lang="zh-CN" altLang="en-US" sz="2400" dirty="0"/>
              <a:t>。</a:t>
            </a:r>
            <a:endParaRPr lang="zh-CN" altLang="en-US" sz="2400" dirty="0"/>
          </a:p>
          <a:p>
            <a:pPr marL="609600" indent="-609600" eaLnBrk="1" hangingPunct="1">
              <a:lnSpc>
                <a:spcPct val="150000"/>
              </a:lnSpc>
            </a:pPr>
            <a:r>
              <a:rPr lang="zh-CN" altLang="en-US" sz="2400" kern="0" dirty="0">
                <a:sym typeface="+mn-ea"/>
              </a:rPr>
              <a:t>需要使用</a:t>
            </a:r>
            <a:r>
              <a:rPr lang="en-US" altLang="zh-CN" sz="2400" kern="0" dirty="0">
                <a:sym typeface="+mn-ea"/>
              </a:rPr>
              <a:t>EBNF</a:t>
            </a:r>
            <a:r>
              <a:rPr lang="zh-CN" altLang="en-US" sz="2400" kern="0" dirty="0">
                <a:sym typeface="+mn-ea"/>
              </a:rPr>
              <a:t>对文法进行改写</a:t>
            </a:r>
            <a:r>
              <a:rPr lang="zh-CN" altLang="en-US" sz="2400" dirty="0"/>
              <a:t>消除左递归</a:t>
            </a:r>
            <a:endParaRPr lang="zh-CN" altLang="en-US" sz="2400" dirty="0"/>
          </a:p>
          <a:p>
            <a:pPr marL="609600" indent="-609600" eaLnBrk="1" hangingPunct="1">
              <a:lnSpc>
                <a:spcPct val="150000"/>
              </a:lnSpc>
            </a:pPr>
            <a:r>
              <a:rPr lang="en-US" altLang="zh-CN" sz="2400" dirty="0"/>
              <a:t>A</a:t>
            </a:r>
            <a:r>
              <a:rPr lang="zh-CN" altLang="en-US" sz="2400" dirty="0"/>
              <a:t>的文法规则的右侧描述了这个过程的代码结构：</a:t>
            </a:r>
            <a:endParaRPr lang="en-US" altLang="zh-CN" sz="2400" dirty="0"/>
          </a:p>
          <a:p>
            <a:pPr marL="1009650" lvl="1" indent="-609600" eaLnBrk="1" hangingPunct="1">
              <a:lnSpc>
                <a:spcPct val="150000"/>
              </a:lnSpc>
            </a:pPr>
            <a:r>
              <a:rPr lang="zh-CN" altLang="en-US" sz="2400" dirty="0">
                <a:solidFill>
                  <a:srgbClr val="FF0000"/>
                </a:solidFill>
              </a:rPr>
              <a:t>终结符</a:t>
            </a:r>
            <a:r>
              <a:rPr lang="zh-CN" altLang="en-US" sz="2400" dirty="0"/>
              <a:t>对应着输入匹配的检查</a:t>
            </a:r>
            <a:endParaRPr lang="en-US" altLang="zh-CN" sz="2400" dirty="0"/>
          </a:p>
          <a:p>
            <a:pPr marL="1009650" lvl="1" indent="-609600" eaLnBrk="1" hangingPunct="1">
              <a:lnSpc>
                <a:spcPct val="150000"/>
              </a:lnSpc>
            </a:pPr>
            <a:r>
              <a:rPr lang="zh-CN" altLang="en-US" sz="2400" dirty="0">
                <a:solidFill>
                  <a:srgbClr val="FF0000"/>
                </a:solidFill>
              </a:rPr>
              <a:t>非终结符</a:t>
            </a:r>
            <a:r>
              <a:rPr lang="zh-CN" altLang="en-US" sz="2400" dirty="0"/>
              <a:t>对应着相应实现过程的调用</a:t>
            </a:r>
            <a:endParaRPr lang="en-US" altLang="zh-CN" sz="2400" dirty="0"/>
          </a:p>
          <a:p>
            <a:pPr marL="1009650" lvl="1" indent="-609600" eaLnBrk="1" hangingPunct="1">
              <a:lnSpc>
                <a:spcPct val="150000"/>
              </a:lnSpc>
            </a:pPr>
            <a:r>
              <a:rPr lang="zh-CN" altLang="en-US" sz="2400" dirty="0">
                <a:solidFill>
                  <a:srgbClr val="FF0000"/>
                </a:solidFill>
              </a:rPr>
              <a:t>选择</a:t>
            </a:r>
            <a:r>
              <a:rPr lang="zh-CN" altLang="en-US" sz="2400" dirty="0"/>
              <a:t>对应着代码中的</a:t>
            </a:r>
            <a:r>
              <a:rPr lang="en-US" altLang="zh-CN" sz="2400" dirty="0"/>
              <a:t>case</a:t>
            </a:r>
            <a:r>
              <a:rPr lang="zh-CN" altLang="en-US" sz="2400" dirty="0"/>
              <a:t>或者</a:t>
            </a:r>
            <a:r>
              <a:rPr lang="en-US" altLang="zh-CN" sz="2400" dirty="0"/>
              <a:t>if</a:t>
            </a:r>
            <a:r>
              <a:rPr lang="zh-CN" altLang="en-US" sz="2400" dirty="0"/>
              <a:t>结构</a:t>
            </a:r>
            <a:endParaRPr lang="zh-CN" altLang="en-US" sz="2400" dirty="0"/>
          </a:p>
          <a:p>
            <a:pPr>
              <a:lnSpc>
                <a:spcPct val="150000"/>
              </a:lnSpc>
            </a:pPr>
            <a:endParaRPr lang="en-US" altLang="zh-CN" sz="2400" dirty="0"/>
          </a:p>
          <a:p>
            <a:pPr>
              <a:lnSpc>
                <a:spcPct val="150000"/>
              </a:lnSpc>
            </a:pP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LL(1)</a:t>
            </a:r>
            <a:r>
              <a:rPr lang="zh-CN" altLang="en-US" dirty="0"/>
              <a:t>分析方法</a:t>
            </a:r>
            <a:endParaRPr lang="zh-CN" altLang="en-US" dirty="0"/>
          </a:p>
        </p:txBody>
      </p:sp>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en-US" altLang="zh-CN" sz="2400" dirty="0">
                <a:solidFill>
                  <a:srgbClr val="FF0000"/>
                </a:solidFill>
              </a:rPr>
              <a:t>LL(1)</a:t>
            </a:r>
            <a:r>
              <a:rPr lang="zh-CN" altLang="en-US" sz="2400" dirty="0">
                <a:solidFill>
                  <a:srgbClr val="FF0000"/>
                </a:solidFill>
              </a:rPr>
              <a:t>分析</a:t>
            </a:r>
            <a:r>
              <a:rPr lang="zh-CN" altLang="en-US" sz="2400" dirty="0"/>
              <a:t>是一种典型的</a:t>
            </a:r>
            <a:r>
              <a:rPr lang="zh-CN" altLang="en-US" sz="2400" dirty="0">
                <a:solidFill>
                  <a:srgbClr val="FF0000"/>
                </a:solidFill>
              </a:rPr>
              <a:t>自顶向下</a:t>
            </a:r>
            <a:r>
              <a:rPr lang="zh-CN" altLang="en-US" sz="2400" dirty="0"/>
              <a:t>分析算法。</a:t>
            </a:r>
            <a:endParaRPr lang="en-US" altLang="zh-CN" sz="2400" dirty="0"/>
          </a:p>
          <a:p>
            <a:pPr lvl="1" eaLnBrk="1" hangingPunct="1">
              <a:lnSpc>
                <a:spcPct val="150000"/>
              </a:lnSpc>
            </a:pPr>
            <a:r>
              <a:rPr lang="zh-CN" altLang="en-US" sz="2400" dirty="0"/>
              <a:t>第一个</a:t>
            </a:r>
            <a:r>
              <a:rPr lang="en-US" altLang="zh-CN" sz="2400" dirty="0"/>
              <a:t>L</a:t>
            </a:r>
            <a:r>
              <a:rPr lang="zh-CN" altLang="en-US" sz="2400" dirty="0"/>
              <a:t>意味着从左至右的处理输入记号串</a:t>
            </a:r>
            <a:endParaRPr lang="en-US" altLang="zh-CN" sz="2400" dirty="0"/>
          </a:p>
          <a:p>
            <a:pPr lvl="1" eaLnBrk="1" hangingPunct="1">
              <a:lnSpc>
                <a:spcPct val="150000"/>
              </a:lnSpc>
            </a:pPr>
            <a:r>
              <a:rPr lang="zh-CN" altLang="en-US" sz="2400" dirty="0"/>
              <a:t>第二个</a:t>
            </a:r>
            <a:r>
              <a:rPr lang="en-US" altLang="zh-CN" sz="2400" dirty="0"/>
              <a:t>L</a:t>
            </a:r>
            <a:r>
              <a:rPr lang="zh-CN" altLang="en-US" sz="2400" dirty="0"/>
              <a:t>意味着分析过程对应着</a:t>
            </a:r>
            <a:r>
              <a:rPr lang="zh-CN" altLang="en-US" sz="2400" dirty="0">
                <a:solidFill>
                  <a:srgbClr val="FF0000"/>
                </a:solidFill>
              </a:rPr>
              <a:t>最左推导</a:t>
            </a:r>
            <a:endParaRPr lang="en-US" altLang="zh-CN" sz="2400" dirty="0"/>
          </a:p>
          <a:p>
            <a:pPr lvl="1" eaLnBrk="1" hangingPunct="1">
              <a:lnSpc>
                <a:spcPct val="150000"/>
              </a:lnSpc>
            </a:pPr>
            <a:r>
              <a:rPr lang="en-US" altLang="zh-CN" sz="2400" dirty="0"/>
              <a:t>1</a:t>
            </a:r>
            <a:r>
              <a:rPr lang="zh-CN" altLang="en-US" sz="2400" dirty="0"/>
              <a:t>表示预测的时候只需要根据</a:t>
            </a:r>
            <a:r>
              <a:rPr lang="en-US" altLang="zh-CN" sz="2400" dirty="0"/>
              <a:t>1</a:t>
            </a:r>
            <a:r>
              <a:rPr lang="zh-CN" altLang="en-US" sz="2400" dirty="0"/>
              <a:t>个输入记号进行预测。</a:t>
            </a:r>
            <a:endParaRPr lang="en-US" altLang="zh-CN" sz="2400" dirty="0"/>
          </a:p>
          <a:p>
            <a:pPr eaLnBrk="1" hangingPunct="1">
              <a:lnSpc>
                <a:spcPct val="150000"/>
              </a:lnSpc>
            </a:pPr>
            <a:r>
              <a:rPr lang="en-US" altLang="zh-CN" sz="2400" dirty="0"/>
              <a:t>LL(1)</a:t>
            </a:r>
            <a:r>
              <a:rPr lang="zh-CN" altLang="en-US" sz="2400" dirty="0"/>
              <a:t>分析方法使用</a:t>
            </a:r>
            <a:r>
              <a:rPr lang="zh-CN" altLang="en-US" sz="2400" dirty="0">
                <a:solidFill>
                  <a:srgbClr val="FF0000"/>
                </a:solidFill>
              </a:rPr>
              <a:t>显式栈</a:t>
            </a:r>
            <a:r>
              <a:rPr lang="zh-CN" altLang="en-US" sz="2400" dirty="0"/>
              <a:t>而不是递归来辅助分析。</a:t>
            </a:r>
            <a:endParaRPr lang="zh-CN" altLang="en-US" sz="2400" dirty="0"/>
          </a:p>
          <a:p>
            <a:pPr eaLnBrk="1" hangingPunct="1">
              <a:lnSpc>
                <a:spcPct val="150000"/>
              </a:lnSpc>
            </a:pPr>
            <a:r>
              <a:rPr lang="zh-CN" altLang="en-US" sz="2400" dirty="0"/>
              <a:t>具体分析过程见笔记例题</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4294967295" end="4294967295"/>
                                            </p:txEl>
                                          </p:spTgt>
                                        </p:tgtEl>
                                        <p:attrNameLst>
                                          <p:attrName>style.visibility</p:attrName>
                                        </p:attrNameLst>
                                      </p:cBhvr>
                                      <p:to>
                                        <p:strVal val="visible"/>
                                      </p:to>
                                    </p:set>
                                    <p:animEffect transition="in" filter="checkerboard(down)">
                                      <p:cBhvr>
                                        <p:cTn id="7" dur="500"/>
                                        <p:tgtEl>
                                          <p:spTgt spid="1024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checkerboard(down)">
                                      <p:cBhvr>
                                        <p:cTn id="22" dur="500"/>
                                        <p:tgtEl>
                                          <p:spTgt spid="102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5" fill="hold" grpId="0" nodeType="clickEffect">
                                  <p:stCondLst>
                                    <p:cond delay="0"/>
                                  </p:stCondLst>
                                  <p:childTnLst>
                                    <p:set>
                                      <p:cBhvr>
                                        <p:cTn id="26" dur="1" fill="hold">
                                          <p:stCondLst>
                                            <p:cond delay="0"/>
                                          </p:stCondLst>
                                        </p:cTn>
                                        <p:tgtEl>
                                          <p:spTgt spid="10243">
                                            <p:txEl>
                                              <p:pRg st="4" end="4"/>
                                            </p:txEl>
                                          </p:spTgt>
                                        </p:tgtEl>
                                        <p:attrNameLst>
                                          <p:attrName>style.visibility</p:attrName>
                                        </p:attrNameLst>
                                      </p:cBhvr>
                                      <p:to>
                                        <p:strVal val="visible"/>
                                      </p:to>
                                    </p:set>
                                    <p:animEffect transition="in" filter="checkerboard(down)">
                                      <p:cBhvr>
                                        <p:cTn id="27" dur="500"/>
                                        <p:tgtEl>
                                          <p:spTgt spid="1024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5" fill="hold" grpId="0" nodeType="clickEffect">
                                  <p:stCondLst>
                                    <p:cond delay="0"/>
                                  </p:stCondLst>
                                  <p:childTnLst>
                                    <p:set>
                                      <p:cBhvr>
                                        <p:cTn id="31" dur="1" fill="hold">
                                          <p:stCondLst>
                                            <p:cond delay="0"/>
                                          </p:stCondLst>
                                        </p:cTn>
                                        <p:tgtEl>
                                          <p:spTgt spid="10243">
                                            <p:txEl>
                                              <p:pRg st="5" end="5"/>
                                            </p:txEl>
                                          </p:spTgt>
                                        </p:tgtEl>
                                        <p:attrNameLst>
                                          <p:attrName>style.visibility</p:attrName>
                                        </p:attrNameLst>
                                      </p:cBhvr>
                                      <p:to>
                                        <p:strVal val="visible"/>
                                      </p:to>
                                    </p:set>
                                    <p:animEffect transition="in" filter="checkerboard(down)">
                                      <p:cBhvr>
                                        <p:cTn id="32" dur="500"/>
                                        <p:tgtEl>
                                          <p:spTgt spid="102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autoUpdateAnimBg="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2"/>
          <p:cNvSpPr>
            <a:spLocks noGrp="1" noChangeArrowheads="1"/>
          </p:cNvSpPr>
          <p:nvPr>
            <p:ph type="title"/>
          </p:nvPr>
        </p:nvSpPr>
        <p:spPr/>
        <p:txBody>
          <a:bodyPr/>
          <a:lstStyle/>
          <a:p>
            <a:pPr eaLnBrk="1" hangingPunct="1"/>
            <a:r>
              <a:rPr lang="zh-CN" altLang="en-US" dirty="0"/>
              <a:t>什么是编译程序</a:t>
            </a:r>
            <a:endParaRPr lang="zh-CN" altLang="en-US" dirty="0"/>
          </a:p>
        </p:txBody>
      </p:sp>
      <p:grpSp>
        <p:nvGrpSpPr>
          <p:cNvPr id="2" name="Group 2"/>
          <p:cNvGrpSpPr/>
          <p:nvPr/>
        </p:nvGrpSpPr>
        <p:grpSpPr bwMode="auto">
          <a:xfrm>
            <a:off x="2063750" y="3285490"/>
            <a:ext cx="6115685" cy="1599565"/>
            <a:chOff x="768" y="1104"/>
            <a:chExt cx="4080" cy="1225"/>
          </a:xfrm>
          <a:solidFill>
            <a:schemeClr val="bg1"/>
          </a:solidFill>
        </p:grpSpPr>
        <p:sp>
          <p:nvSpPr>
            <p:cNvPr id="14341" name="Line 3"/>
            <p:cNvSpPr>
              <a:spLocks noChangeShapeType="1"/>
            </p:cNvSpPr>
            <p:nvPr/>
          </p:nvSpPr>
          <p:spPr bwMode="auto">
            <a:xfrm>
              <a:off x="1824" y="1488"/>
              <a:ext cx="672" cy="0"/>
            </a:xfrm>
            <a:prstGeom prst="line">
              <a:avLst/>
            </a:prstGeom>
            <a:grpFill/>
            <a:ln w="28575">
              <a:solidFill>
                <a:srgbClr val="FF3300"/>
              </a:solidFill>
              <a:round/>
              <a:tailEnd type="stealth" w="lg" len="lg"/>
            </a:ln>
          </p:spPr>
          <p:txBody>
            <a:bodyPr/>
            <a:lstStyle/>
            <a:p>
              <a:pPr>
                <a:defRPr/>
              </a:pPr>
              <a:endParaRPr lang="zh-CN" altLang="en-US" b="1">
                <a:latin typeface="+mn-ea"/>
                <a:ea typeface="+mn-ea"/>
              </a:endParaRPr>
            </a:p>
          </p:txBody>
        </p:sp>
        <p:sp>
          <p:nvSpPr>
            <p:cNvPr id="14342" name="Rectangle 4"/>
            <p:cNvSpPr>
              <a:spLocks noChangeArrowheads="1"/>
            </p:cNvSpPr>
            <p:nvPr/>
          </p:nvSpPr>
          <p:spPr bwMode="auto">
            <a:xfrm>
              <a:off x="768" y="1152"/>
              <a:ext cx="1008" cy="624"/>
            </a:xfrm>
            <a:prstGeom prst="rect">
              <a:avLst/>
            </a:prstGeom>
            <a:grpFill/>
            <a:ln w="28575">
              <a:solidFill>
                <a:srgbClr val="9999FF"/>
              </a:solidFill>
              <a:miter lim="800000"/>
            </a:ln>
          </p:spPr>
          <p:txBody>
            <a:bodyPr/>
            <a:lstStyle/>
            <a:p>
              <a:pPr algn="ctr">
                <a:defRPr/>
              </a:pPr>
              <a:r>
                <a:rPr kumimoji="1" lang="zh-CN" altLang="en-US" sz="2800" b="1">
                  <a:latin typeface="+mn-ea"/>
                  <a:ea typeface="+mn-ea"/>
                </a:rPr>
                <a:t>高级语言程序</a:t>
              </a:r>
              <a:endParaRPr kumimoji="1" lang="zh-CN" altLang="en-US" sz="2800" b="1">
                <a:latin typeface="+mn-ea"/>
                <a:ea typeface="+mn-ea"/>
              </a:endParaRPr>
            </a:p>
          </p:txBody>
        </p:sp>
        <p:sp>
          <p:nvSpPr>
            <p:cNvPr id="14343" name="Rectangle 5"/>
            <p:cNvSpPr>
              <a:spLocks noChangeArrowheads="1"/>
            </p:cNvSpPr>
            <p:nvPr/>
          </p:nvSpPr>
          <p:spPr bwMode="auto">
            <a:xfrm>
              <a:off x="2496" y="1152"/>
              <a:ext cx="960" cy="666"/>
            </a:xfrm>
            <a:prstGeom prst="rect">
              <a:avLst/>
            </a:prstGeom>
            <a:grpFill/>
            <a:ln w="28575">
              <a:solidFill>
                <a:srgbClr val="9999FF"/>
              </a:solidFill>
              <a:miter lim="800000"/>
            </a:ln>
          </p:spPr>
          <p:txBody>
            <a:bodyPr/>
            <a:lstStyle/>
            <a:p>
              <a:pPr algn="ctr">
                <a:defRPr/>
              </a:pPr>
              <a:r>
                <a:rPr kumimoji="1" lang="zh-CN" altLang="en-US" sz="2800" b="1">
                  <a:latin typeface="+mn-ea"/>
                  <a:ea typeface="+mn-ea"/>
                </a:rPr>
                <a:t>机器语言程序</a:t>
              </a:r>
              <a:endParaRPr kumimoji="1" lang="zh-CN" altLang="en-US" sz="2800" b="1">
                <a:latin typeface="+mn-ea"/>
                <a:ea typeface="+mn-ea"/>
              </a:endParaRPr>
            </a:p>
          </p:txBody>
        </p:sp>
        <p:sp>
          <p:nvSpPr>
            <p:cNvPr id="14344" name="Rectangle 6"/>
            <p:cNvSpPr>
              <a:spLocks noChangeArrowheads="1"/>
            </p:cNvSpPr>
            <p:nvPr/>
          </p:nvSpPr>
          <p:spPr bwMode="auto">
            <a:xfrm>
              <a:off x="4032" y="1152"/>
              <a:ext cx="816" cy="666"/>
            </a:xfrm>
            <a:prstGeom prst="rect">
              <a:avLst/>
            </a:prstGeom>
            <a:grpFill/>
            <a:ln w="28575">
              <a:solidFill>
                <a:srgbClr val="9999FF"/>
              </a:solidFill>
              <a:miter lim="800000"/>
            </a:ln>
          </p:spPr>
          <p:txBody>
            <a:bodyPr/>
            <a:lstStyle/>
            <a:p>
              <a:pPr algn="ctr">
                <a:spcBef>
                  <a:spcPts val="4100"/>
                </a:spcBef>
                <a:defRPr/>
              </a:pPr>
              <a:r>
                <a:rPr kumimoji="1" lang="zh-CN" altLang="en-US" sz="2800" b="1">
                  <a:latin typeface="+mn-ea"/>
                  <a:ea typeface="+mn-ea"/>
                </a:rPr>
                <a:t>结果</a:t>
              </a:r>
              <a:endParaRPr kumimoji="1" lang="zh-CN" altLang="en-US" sz="2400" b="1">
                <a:latin typeface="+mn-ea"/>
                <a:ea typeface="+mn-ea"/>
              </a:endParaRPr>
            </a:p>
          </p:txBody>
        </p:sp>
        <p:sp>
          <p:nvSpPr>
            <p:cNvPr id="14345" name="Rectangle 7"/>
            <p:cNvSpPr>
              <a:spLocks noChangeArrowheads="1"/>
            </p:cNvSpPr>
            <p:nvPr/>
          </p:nvSpPr>
          <p:spPr bwMode="auto">
            <a:xfrm>
              <a:off x="1506" y="1968"/>
              <a:ext cx="1308" cy="361"/>
            </a:xfrm>
            <a:prstGeom prst="rect">
              <a:avLst/>
            </a:prstGeom>
            <a:grpFill/>
            <a:ln w="28575">
              <a:solidFill>
                <a:srgbClr val="9999FF"/>
              </a:solidFill>
              <a:miter lim="800000"/>
            </a:ln>
          </p:spPr>
          <p:txBody>
            <a:bodyPr/>
            <a:lstStyle/>
            <a:p>
              <a:pPr algn="ctr">
                <a:defRPr/>
              </a:pPr>
              <a:r>
                <a:rPr kumimoji="1" lang="zh-CN" altLang="en-US" sz="2800" b="1" dirty="0">
                  <a:latin typeface="+mn-ea"/>
                  <a:ea typeface="+mn-ea"/>
                </a:rPr>
                <a:t>编译程序</a:t>
              </a:r>
              <a:endParaRPr kumimoji="1" lang="zh-CN" altLang="en-US" sz="1600" b="1" dirty="0">
                <a:latin typeface="+mn-ea"/>
                <a:ea typeface="+mn-ea"/>
              </a:endParaRPr>
            </a:p>
          </p:txBody>
        </p:sp>
        <p:sp>
          <p:nvSpPr>
            <p:cNvPr id="14346" name="Line 8"/>
            <p:cNvSpPr>
              <a:spLocks noChangeShapeType="1"/>
            </p:cNvSpPr>
            <p:nvPr/>
          </p:nvSpPr>
          <p:spPr bwMode="auto">
            <a:xfrm>
              <a:off x="3456" y="1488"/>
              <a:ext cx="576" cy="0"/>
            </a:xfrm>
            <a:prstGeom prst="line">
              <a:avLst/>
            </a:prstGeom>
            <a:grpFill/>
            <a:ln w="28575">
              <a:solidFill>
                <a:srgbClr val="FF3300"/>
              </a:solidFill>
              <a:round/>
              <a:tailEnd type="stealth" w="lg" len="lg"/>
            </a:ln>
          </p:spPr>
          <p:txBody>
            <a:bodyPr/>
            <a:lstStyle/>
            <a:p>
              <a:pPr>
                <a:defRPr/>
              </a:pPr>
              <a:endParaRPr lang="zh-CN" altLang="en-US" b="1">
                <a:latin typeface="+mn-ea"/>
                <a:ea typeface="+mn-ea"/>
              </a:endParaRPr>
            </a:p>
          </p:txBody>
        </p:sp>
        <p:sp>
          <p:nvSpPr>
            <p:cNvPr id="14347" name="Line 9"/>
            <p:cNvSpPr>
              <a:spLocks noChangeShapeType="1"/>
            </p:cNvSpPr>
            <p:nvPr/>
          </p:nvSpPr>
          <p:spPr bwMode="auto">
            <a:xfrm flipV="1">
              <a:off x="2160" y="1488"/>
              <a:ext cx="0" cy="480"/>
            </a:xfrm>
            <a:prstGeom prst="line">
              <a:avLst/>
            </a:prstGeom>
            <a:grpFill/>
            <a:ln w="28575">
              <a:solidFill>
                <a:srgbClr val="FF3300"/>
              </a:solidFill>
              <a:round/>
              <a:tailEnd type="stealth" w="lg" len="lg"/>
            </a:ln>
          </p:spPr>
          <p:txBody>
            <a:bodyPr/>
            <a:lstStyle/>
            <a:p>
              <a:pPr>
                <a:defRPr/>
              </a:pPr>
              <a:endParaRPr lang="zh-CN" altLang="en-US" b="1">
                <a:latin typeface="+mn-ea"/>
                <a:ea typeface="+mn-ea"/>
              </a:endParaRPr>
            </a:p>
          </p:txBody>
        </p:sp>
        <p:sp>
          <p:nvSpPr>
            <p:cNvPr id="14348" name="Rectangle 10"/>
            <p:cNvSpPr>
              <a:spLocks noChangeArrowheads="1"/>
            </p:cNvSpPr>
            <p:nvPr/>
          </p:nvSpPr>
          <p:spPr bwMode="auto">
            <a:xfrm>
              <a:off x="1776" y="1152"/>
              <a:ext cx="720" cy="384"/>
            </a:xfrm>
            <a:prstGeom prst="rect">
              <a:avLst/>
            </a:prstGeom>
            <a:noFill/>
            <a:ln w="28575">
              <a:noFill/>
              <a:miter lim="800000"/>
            </a:ln>
          </p:spPr>
          <p:txBody>
            <a:bodyPr wrap="none" anchor="ctr"/>
            <a:lstStyle/>
            <a:p>
              <a:pPr algn="ctr">
                <a:defRPr/>
              </a:pPr>
              <a:r>
                <a:rPr kumimoji="1" lang="zh-CN" altLang="en-US" sz="2800" b="1">
                  <a:latin typeface="+mn-ea"/>
                  <a:ea typeface="+mn-ea"/>
                </a:rPr>
                <a:t>翻译</a:t>
              </a:r>
              <a:endParaRPr kumimoji="1" lang="zh-CN" altLang="en-US" sz="2800" b="1">
                <a:latin typeface="+mn-ea"/>
                <a:ea typeface="+mn-ea"/>
              </a:endParaRPr>
            </a:p>
          </p:txBody>
        </p:sp>
        <p:sp>
          <p:nvSpPr>
            <p:cNvPr id="14349" name="Rectangle 11"/>
            <p:cNvSpPr>
              <a:spLocks noChangeArrowheads="1"/>
            </p:cNvSpPr>
            <p:nvPr/>
          </p:nvSpPr>
          <p:spPr bwMode="auto">
            <a:xfrm>
              <a:off x="3360" y="1104"/>
              <a:ext cx="720" cy="432"/>
            </a:xfrm>
            <a:prstGeom prst="rect">
              <a:avLst/>
            </a:prstGeom>
            <a:noFill/>
            <a:ln w="28575">
              <a:noFill/>
              <a:miter lim="800000"/>
            </a:ln>
          </p:spPr>
          <p:txBody>
            <a:bodyPr wrap="none" anchor="ctr"/>
            <a:lstStyle/>
            <a:p>
              <a:pPr algn="ctr">
                <a:defRPr/>
              </a:pPr>
              <a:r>
                <a:rPr kumimoji="1" lang="zh-CN" altLang="en-US" sz="2800" b="1">
                  <a:latin typeface="+mn-ea"/>
                  <a:ea typeface="+mn-ea"/>
                </a:rPr>
                <a:t>运行</a:t>
              </a:r>
              <a:endParaRPr kumimoji="1" lang="zh-CN" altLang="en-US" b="1">
                <a:latin typeface="+mn-ea"/>
                <a:ea typeface="+mn-ea"/>
              </a:endParaRPr>
            </a:p>
          </p:txBody>
        </p:sp>
      </p:grpSp>
      <p:sp>
        <p:nvSpPr>
          <p:cNvPr id="14340" name="Text Box 13"/>
          <p:cNvSpPr txBox="1">
            <a:spLocks noChangeArrowheads="1"/>
          </p:cNvSpPr>
          <p:nvPr/>
        </p:nvSpPr>
        <p:spPr bwMode="auto">
          <a:xfrm>
            <a:off x="1984375" y="1381125"/>
            <a:ext cx="8547735" cy="1630045"/>
          </a:xfrm>
          <a:prstGeom prst="rect">
            <a:avLst/>
          </a:prstGeom>
          <a:solidFill>
            <a:schemeClr val="bg1"/>
          </a:solidFill>
          <a:ln w="28575">
            <a:solidFill>
              <a:srgbClr val="9999FF"/>
            </a:solidFill>
            <a:miter lim="800000"/>
          </a:ln>
        </p:spPr>
        <p:txBody>
          <a:bodyPr wrap="square">
            <a:spAutoFit/>
          </a:bodyPr>
          <a:lstStyle/>
          <a:p>
            <a:pPr marL="514350" indent="-514350">
              <a:lnSpc>
                <a:spcPct val="120000"/>
              </a:lnSpc>
              <a:spcBef>
                <a:spcPct val="20000"/>
              </a:spcBef>
              <a:buClr>
                <a:srgbClr val="FFC000"/>
              </a:buClr>
              <a:buFont typeface="Wingdings" panose="05000000000000000000" pitchFamily="2" charset="2"/>
              <a:buChar char="v"/>
              <a:defRPr/>
            </a:pPr>
            <a:r>
              <a:rPr kumimoji="1" lang="zh-CN" altLang="en-US" sz="2000" b="1" dirty="0">
                <a:solidFill>
                  <a:srgbClr val="FF0000"/>
                </a:solidFill>
                <a:latin typeface="+mn-lt"/>
                <a:ea typeface="+mn-ea"/>
              </a:rPr>
              <a:t>编译程序</a:t>
            </a:r>
            <a:r>
              <a:rPr kumimoji="1" lang="en-US" altLang="zh-CN" sz="2000" b="1" dirty="0">
                <a:solidFill>
                  <a:srgbClr val="FF0000"/>
                </a:solidFill>
                <a:latin typeface="+mn-lt"/>
                <a:ea typeface="+mn-ea"/>
              </a:rPr>
              <a:t>(compiler)</a:t>
            </a:r>
            <a:r>
              <a:rPr kumimoji="1" lang="zh-CN" altLang="en-US" sz="2000" b="1" dirty="0">
                <a:latin typeface="+mn-lt"/>
                <a:ea typeface="+mn-ea"/>
              </a:rPr>
              <a:t>：</a:t>
            </a:r>
            <a:r>
              <a:rPr kumimoji="1" lang="en-US" altLang="zh-CN" sz="2000" b="1" dirty="0">
                <a:latin typeface="+mn-lt"/>
                <a:ea typeface="+mn-ea"/>
              </a:rPr>
              <a:t> </a:t>
            </a:r>
            <a:r>
              <a:rPr kumimoji="1" lang="zh-CN" altLang="en-US" sz="2000" b="1" dirty="0">
                <a:latin typeface="+mn-lt"/>
                <a:ea typeface="+mn-ea"/>
              </a:rPr>
              <a:t>把某一种</a:t>
            </a:r>
            <a:r>
              <a:rPr kumimoji="1" lang="zh-CN" altLang="en-US" sz="2000" b="1" dirty="0">
                <a:solidFill>
                  <a:srgbClr val="3333CC"/>
                </a:solidFill>
                <a:latin typeface="+mn-lt"/>
                <a:ea typeface="+mn-ea"/>
              </a:rPr>
              <a:t>高级语言程序</a:t>
            </a:r>
            <a:r>
              <a:rPr kumimoji="1" lang="zh-CN" altLang="en-US" sz="2000" b="1" dirty="0">
                <a:latin typeface="+mn-lt"/>
                <a:ea typeface="+mn-ea"/>
              </a:rPr>
              <a:t>等价地转换成另一种</a:t>
            </a:r>
            <a:r>
              <a:rPr kumimoji="1" lang="zh-CN" altLang="en-US" sz="2000" b="1" dirty="0">
                <a:solidFill>
                  <a:srgbClr val="3333CC"/>
                </a:solidFill>
                <a:latin typeface="+mn-lt"/>
                <a:ea typeface="+mn-ea"/>
              </a:rPr>
              <a:t>低级语言程序</a:t>
            </a:r>
            <a:r>
              <a:rPr kumimoji="1" lang="en-US" altLang="zh-CN" sz="2000" b="1" dirty="0">
                <a:latin typeface="+mn-lt"/>
                <a:ea typeface="+mn-ea"/>
              </a:rPr>
              <a:t>(</a:t>
            </a:r>
            <a:r>
              <a:rPr kumimoji="1" lang="zh-CN" altLang="en-US" sz="2000" b="1" dirty="0">
                <a:latin typeface="+mn-lt"/>
                <a:ea typeface="+mn-ea"/>
              </a:rPr>
              <a:t>如</a:t>
            </a:r>
            <a:r>
              <a:rPr kumimoji="1" lang="zh-CN" altLang="en-US" sz="2000" b="1" dirty="0">
                <a:solidFill>
                  <a:srgbClr val="FF0000"/>
                </a:solidFill>
                <a:latin typeface="+mn-lt"/>
                <a:ea typeface="+mn-ea"/>
              </a:rPr>
              <a:t>汇编语言</a:t>
            </a:r>
            <a:r>
              <a:rPr kumimoji="1" lang="zh-CN" altLang="en-US" sz="2000" b="1" dirty="0">
                <a:latin typeface="+mn-lt"/>
                <a:ea typeface="+mn-ea"/>
              </a:rPr>
              <a:t>或</a:t>
            </a:r>
            <a:r>
              <a:rPr kumimoji="1" lang="zh-CN" altLang="en-US" sz="2000" b="1" dirty="0">
                <a:solidFill>
                  <a:srgbClr val="FF0000"/>
                </a:solidFill>
                <a:latin typeface="+mn-lt"/>
                <a:ea typeface="+mn-ea"/>
              </a:rPr>
              <a:t>机器语言</a:t>
            </a:r>
            <a:r>
              <a:rPr kumimoji="1" lang="zh-CN" altLang="en-US" sz="2000" b="1" dirty="0">
                <a:latin typeface="+mn-lt"/>
                <a:ea typeface="+mn-ea"/>
              </a:rPr>
              <a:t>程序</a:t>
            </a:r>
            <a:r>
              <a:rPr kumimoji="1" lang="en-US" altLang="zh-CN" sz="2000" b="1" dirty="0">
                <a:latin typeface="+mn-lt"/>
                <a:ea typeface="+mn-ea"/>
              </a:rPr>
              <a:t>)</a:t>
            </a:r>
            <a:r>
              <a:rPr kumimoji="1" lang="zh-CN" altLang="en-US" sz="2000" b="1" dirty="0">
                <a:latin typeface="+mn-lt"/>
                <a:ea typeface="+mn-ea"/>
              </a:rPr>
              <a:t>的程序。</a:t>
            </a:r>
            <a:endParaRPr kumimoji="1" lang="en-US" altLang="zh-CN" sz="2000" b="1" dirty="0">
              <a:latin typeface="+mn-lt"/>
              <a:ea typeface="+mn-ea"/>
            </a:endParaRPr>
          </a:p>
          <a:p>
            <a:pPr marL="514350" indent="-514350">
              <a:lnSpc>
                <a:spcPct val="120000"/>
              </a:lnSpc>
              <a:spcBef>
                <a:spcPct val="20000"/>
              </a:spcBef>
              <a:buClr>
                <a:srgbClr val="FFC000"/>
              </a:buClr>
              <a:buFont typeface="Wingdings" panose="05000000000000000000" pitchFamily="2" charset="2"/>
              <a:buChar char="v"/>
              <a:defRPr/>
            </a:pPr>
            <a:r>
              <a:rPr kumimoji="1" lang="zh-CN" altLang="en-US" sz="2000" b="1" dirty="0">
                <a:latin typeface="+mn-lt"/>
                <a:ea typeface="+mn-ea"/>
              </a:rPr>
              <a:t>诊断编译程序		优化编译程序</a:t>
            </a:r>
            <a:endParaRPr kumimoji="1" lang="zh-CN" altLang="en-US" sz="2000" b="1" dirty="0">
              <a:latin typeface="+mn-lt"/>
              <a:ea typeface="+mn-ea"/>
            </a:endParaRPr>
          </a:p>
          <a:p>
            <a:pPr marL="476250" lvl="1">
              <a:lnSpc>
                <a:spcPct val="120000"/>
              </a:lnSpc>
              <a:buClr>
                <a:schemeClr val="accent2"/>
              </a:buClr>
              <a:buFont typeface="Wingdings" panose="05000000000000000000" pitchFamily="2" charset="2"/>
              <a:buNone/>
              <a:defRPr/>
            </a:pPr>
            <a:r>
              <a:rPr kumimoji="1" lang="zh-CN" altLang="en-US" sz="2000" b="1" dirty="0">
                <a:latin typeface="+mn-lt"/>
                <a:ea typeface="+mn-ea"/>
              </a:rPr>
              <a:t>交叉编译程序		可变目标编译程序</a:t>
            </a:r>
            <a:endParaRPr kumimoji="1" lang="zh-CN" altLang="en-US" sz="2000" b="1" dirty="0">
              <a:latin typeface="+mn-lt"/>
              <a:ea typeface="+mn-ea"/>
            </a:endParaRPr>
          </a:p>
        </p:txBody>
      </p:sp>
      <p:sp>
        <p:nvSpPr>
          <p:cNvPr id="3" name="文本框 2"/>
          <p:cNvSpPr txBox="1"/>
          <p:nvPr/>
        </p:nvSpPr>
        <p:spPr>
          <a:xfrm>
            <a:off x="1919605" y="5013325"/>
            <a:ext cx="4134485" cy="1322070"/>
          </a:xfrm>
          <a:prstGeom prst="rect">
            <a:avLst/>
          </a:prstGeom>
          <a:noFill/>
        </p:spPr>
        <p:txBody>
          <a:bodyPr wrap="square" rtlCol="0">
            <a:spAutoFit/>
          </a:bodyPr>
          <a:p>
            <a:r>
              <a:rPr lang="zh-CN" altLang="en-US" sz="2000" dirty="0">
                <a:latin typeface="+mn-lt"/>
                <a:ea typeface="+mn-ea"/>
              </a:rPr>
              <a:t>交叉编译程序是在一种平台上生成另一种平台上运行的目标代码的编译器。例如，在Windows系统上编译出可在Linux系统上运行的程序</a:t>
            </a:r>
            <a:r>
              <a:rPr kumimoji="1" lang="zh-CN" altLang="en-US" sz="2000" b="1" dirty="0">
                <a:latin typeface="+mn-lt"/>
                <a:ea typeface="+mn-ea"/>
              </a:rPr>
              <a:t>。</a:t>
            </a:r>
            <a:endParaRPr kumimoji="1" lang="zh-CN" altLang="en-US" sz="2000" b="1" dirty="0">
              <a:latin typeface="+mn-lt"/>
              <a:ea typeface="+mn-ea"/>
            </a:endParaRPr>
          </a:p>
        </p:txBody>
      </p:sp>
      <p:sp>
        <p:nvSpPr>
          <p:cNvPr id="4" name="文本框 3"/>
          <p:cNvSpPr txBox="1"/>
          <p:nvPr/>
        </p:nvSpPr>
        <p:spPr>
          <a:xfrm>
            <a:off x="6671945" y="4869180"/>
            <a:ext cx="3860800" cy="1630045"/>
          </a:xfrm>
          <a:prstGeom prst="rect">
            <a:avLst/>
          </a:prstGeom>
          <a:noFill/>
        </p:spPr>
        <p:txBody>
          <a:bodyPr wrap="square" rtlCol="0">
            <a:spAutoFit/>
          </a:bodyPr>
          <a:p>
            <a:r>
              <a:rPr lang="zh-CN" altLang="en-US" sz="2000" dirty="0">
                <a:latin typeface="+mn-lt"/>
                <a:ea typeface="+mn-ea"/>
              </a:rPr>
              <a:t>可变目标编译程序是指能够为目标平台的不同配置生成代码的编译器。它可以根据不同的硬件架构、操作系统或其他参数调整生成的代码。</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LL(1)</a:t>
            </a:r>
            <a:r>
              <a:rPr lang="zh-CN" altLang="en-US" dirty="0"/>
              <a:t>文法的限制条件</a:t>
            </a:r>
            <a:endParaRPr lang="zh-CN" altLang="en-US" dirty="0"/>
          </a:p>
        </p:txBody>
      </p:sp>
      <p:sp>
        <p:nvSpPr>
          <p:cNvPr id="3" name="内容占位符 2"/>
          <p:cNvSpPr>
            <a:spLocks noGrp="1"/>
          </p:cNvSpPr>
          <p:nvPr>
            <p:ph idx="1"/>
          </p:nvPr>
        </p:nvSpPr>
        <p:spPr>
          <a:xfrm>
            <a:off x="838200" y="1376045"/>
            <a:ext cx="10515600" cy="4801235"/>
          </a:xfrm>
          <a:solidFill>
            <a:schemeClr val="bg1"/>
          </a:solidFill>
          <a:ln w="28575">
            <a:solidFill>
              <a:srgbClr val="9999FF"/>
            </a:solidFill>
          </a:ln>
        </p:spPr>
        <p:txBody>
          <a:bodyPr>
            <a:normAutofit lnSpcReduction="10000"/>
          </a:bodyPr>
          <a:lstStyle/>
          <a:p>
            <a:pPr>
              <a:lnSpc>
                <a:spcPct val="150000"/>
              </a:lnSpc>
            </a:pPr>
            <a:r>
              <a:rPr lang="en-US" altLang="zh-CN" sz="2400" dirty="0"/>
              <a:t>LL(1)</a:t>
            </a:r>
            <a:r>
              <a:rPr lang="zh-CN" altLang="en-US" sz="2400" dirty="0"/>
              <a:t>文法的限制条件：</a:t>
            </a:r>
            <a:endParaRPr lang="en-US" altLang="zh-CN" sz="2400" dirty="0"/>
          </a:p>
          <a:p>
            <a:pPr lvl="1">
              <a:lnSpc>
                <a:spcPct val="150000"/>
              </a:lnSpc>
            </a:pPr>
            <a:r>
              <a:rPr lang="zh-CN" altLang="en-US" sz="2400" kern="0" dirty="0">
                <a:latin typeface="Times New Roman" panose="02020603050405020304" pitchFamily="18" charset="0"/>
                <a:cs typeface="Times New Roman" panose="02020603050405020304" pitchFamily="18" charset="0"/>
              </a:rPr>
              <a:t>不能含</a:t>
            </a:r>
            <a:r>
              <a:rPr lang="zh-CN" altLang="en-US" sz="2400" kern="0" dirty="0">
                <a:solidFill>
                  <a:srgbClr val="FF0000"/>
                </a:solidFill>
                <a:latin typeface="Times New Roman" panose="02020603050405020304" pitchFamily="18" charset="0"/>
                <a:cs typeface="Times New Roman" panose="02020603050405020304" pitchFamily="18" charset="0"/>
              </a:rPr>
              <a:t>左递归</a:t>
            </a:r>
            <a:endParaRPr lang="en-US" altLang="zh-CN" sz="2400" kern="0" dirty="0">
              <a:solidFill>
                <a:srgbClr val="FF0000"/>
              </a:solidFill>
              <a:latin typeface="Times New Roman" panose="02020603050405020304" pitchFamily="18" charset="0"/>
              <a:cs typeface="Times New Roman" panose="02020603050405020304" pitchFamily="18" charset="0"/>
            </a:endParaRPr>
          </a:p>
          <a:p>
            <a:pPr lvl="1">
              <a:lnSpc>
                <a:spcPct val="150000"/>
              </a:lnSpc>
            </a:pPr>
            <a:r>
              <a:rPr lang="zh-CN" altLang="en-US" sz="2400" kern="0" dirty="0">
                <a:latin typeface="Times New Roman" panose="02020603050405020304" pitchFamily="18" charset="0"/>
                <a:cs typeface="Times New Roman" panose="02020603050405020304" pitchFamily="18" charset="0"/>
              </a:rPr>
              <a:t>不能有</a:t>
            </a:r>
            <a:r>
              <a:rPr lang="zh-CN" altLang="en-US" sz="2400" kern="0" dirty="0">
                <a:solidFill>
                  <a:srgbClr val="FF0000"/>
                </a:solidFill>
                <a:latin typeface="Times New Roman" panose="02020603050405020304" pitchFamily="18" charset="0"/>
                <a:cs typeface="Times New Roman" panose="02020603050405020304" pitchFamily="18" charset="0"/>
              </a:rPr>
              <a:t>左因子</a:t>
            </a:r>
            <a:endParaRPr lang="en-US" altLang="zh-CN" sz="2400" kern="0" dirty="0">
              <a:solidFill>
                <a:srgbClr val="FF0000"/>
              </a:solidFill>
              <a:latin typeface="Times New Roman" panose="02020603050405020304" pitchFamily="18" charset="0"/>
              <a:cs typeface="Times New Roman" panose="02020603050405020304" pitchFamily="18" charset="0"/>
            </a:endParaRPr>
          </a:p>
          <a:p>
            <a:pPr>
              <a:lnSpc>
                <a:spcPct val="150000"/>
              </a:lnSpc>
            </a:pPr>
            <a:r>
              <a:rPr lang="zh-CN" altLang="en-US" sz="2400" kern="0" dirty="0">
                <a:latin typeface="Times New Roman" panose="02020603050405020304" pitchFamily="18" charset="0"/>
                <a:cs typeface="Times New Roman" panose="02020603050405020304" pitchFamily="18" charset="0"/>
              </a:rPr>
              <a:t>实际上，</a:t>
            </a:r>
            <a:r>
              <a:rPr lang="zh-CN" altLang="en-US" sz="2400" kern="0" dirty="0">
                <a:solidFill>
                  <a:srgbClr val="FF0000"/>
                </a:solidFill>
                <a:latin typeface="Times New Roman" panose="02020603050405020304" pitchFamily="18" charset="0"/>
                <a:cs typeface="Times New Roman" panose="02020603050405020304" pitchFamily="18" charset="0"/>
              </a:rPr>
              <a:t>所有的自顶而下的分析方法都不能含左递归和左因子</a:t>
            </a:r>
            <a:r>
              <a:rPr lang="zh-CN" altLang="en-US" sz="2400" kern="0" dirty="0">
                <a:latin typeface="Times New Roman" panose="02020603050405020304" pitchFamily="18" charset="0"/>
                <a:cs typeface="Times New Roman" panose="02020603050405020304" pitchFamily="18" charset="0"/>
              </a:rPr>
              <a:t>。递归下降的方法是采用改写成</a:t>
            </a:r>
            <a:r>
              <a:rPr lang="en-US" altLang="zh-CN" sz="2400" kern="0" dirty="0" err="1">
                <a:cs typeface="Times New Roman" panose="02020603050405020304" pitchFamily="18" charset="0"/>
              </a:rPr>
              <a:t>EBNF</a:t>
            </a:r>
            <a:r>
              <a:rPr lang="zh-CN" altLang="en-US" sz="2400" kern="0" dirty="0">
                <a:latin typeface="Times New Roman" panose="02020603050405020304" pitchFamily="18" charset="0"/>
                <a:cs typeface="Times New Roman" panose="02020603050405020304" pitchFamily="18" charset="0"/>
              </a:rPr>
              <a:t>去掉左递归和左因子的，</a:t>
            </a:r>
            <a:r>
              <a:rPr lang="zh-CN" altLang="en-US" sz="2400" kern="0" dirty="0">
                <a:cs typeface="Times New Roman" panose="02020603050405020304" pitchFamily="18" charset="0"/>
              </a:rPr>
              <a:t>但</a:t>
            </a:r>
            <a:r>
              <a:rPr lang="en-US" altLang="zh-CN" sz="2400" kern="0" dirty="0" err="1">
                <a:cs typeface="Times New Roman" panose="02020603050405020304" pitchFamily="18" charset="0"/>
              </a:rPr>
              <a:t>EBNF</a:t>
            </a:r>
            <a:r>
              <a:rPr lang="zh-CN" altLang="en-US" sz="2400" kern="0" dirty="0">
                <a:cs typeface="Times New Roman" panose="02020603050405020304" pitchFamily="18" charset="0"/>
              </a:rPr>
              <a:t>不适用于所有情况。这里将介绍两个新的方法来处理这种情况。</a:t>
            </a:r>
            <a:endParaRPr lang="en-US" altLang="zh-CN" sz="2400" kern="0" dirty="0">
              <a:cs typeface="Times New Roman" panose="02020603050405020304" pitchFamily="18" charset="0"/>
            </a:endParaRPr>
          </a:p>
          <a:p>
            <a:pPr lvl="1">
              <a:lnSpc>
                <a:spcPct val="150000"/>
              </a:lnSpc>
            </a:pPr>
            <a:r>
              <a:rPr lang="zh-CN" altLang="en-US" sz="2400" kern="0" dirty="0">
                <a:cs typeface="Times New Roman" panose="02020603050405020304" pitchFamily="18" charset="0"/>
              </a:rPr>
              <a:t>消除左递归</a:t>
            </a:r>
            <a:endParaRPr lang="en-US" altLang="zh-CN" sz="2400" kern="0" dirty="0">
              <a:cs typeface="Times New Roman" panose="02020603050405020304" pitchFamily="18" charset="0"/>
            </a:endParaRPr>
          </a:p>
          <a:p>
            <a:pPr lvl="1">
              <a:lnSpc>
                <a:spcPct val="150000"/>
              </a:lnSpc>
            </a:pPr>
            <a:r>
              <a:rPr lang="zh-CN" altLang="en-US" sz="2400" kern="0" dirty="0">
                <a:cs typeface="Times New Roman" panose="02020603050405020304" pitchFamily="18" charset="0"/>
              </a:rPr>
              <a:t>提取左因子</a:t>
            </a:r>
            <a:endParaRPr lang="en-US" altLang="zh-CN" sz="2400" kern="0" dirty="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消除左递归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282700"/>
                <a:ext cx="10515600" cy="4894580"/>
              </a:xfrm>
              <a:solidFill>
                <a:schemeClr val="bg1"/>
              </a:solidFill>
              <a:ln w="28575">
                <a:solidFill>
                  <a:srgbClr val="9999FF"/>
                </a:solidFill>
              </a:ln>
            </p:spPr>
            <p:txBody>
              <a:bodyPr/>
              <a:lstStyle/>
              <a:p>
                <a:pPr>
                  <a:lnSpc>
                    <a:spcPct val="150000"/>
                  </a:lnSpc>
                </a:pPr>
                <a:r>
                  <a:rPr lang="zh-CN" altLang="en-US" sz="2800" kern="0" dirty="0">
                    <a:solidFill>
                      <a:srgbClr val="FF0000"/>
                    </a:solidFill>
                    <a:cs typeface="Times New Roman" panose="02020603050405020304" pitchFamily="18" charset="0"/>
                  </a:rPr>
                  <a:t>简单直接左递归</a:t>
                </a:r>
                <a:r>
                  <a:rPr lang="zh-CN" altLang="en-US" sz="2800" kern="0" dirty="0">
                    <a:cs typeface="Times New Roman" panose="02020603050405020304" pitchFamily="18" charset="0"/>
                  </a:rPr>
                  <a:t>：</a:t>
                </a:r>
                <a:endParaRPr lang="en-US" altLang="zh-CN" sz="2800" kern="0" dirty="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800" i="1" kern="0" dirty="0">
                          <a:latin typeface="Cambria Math" panose="02040503050406030204" pitchFamily="18" charset="0"/>
                          <a:cs typeface="Times New Roman" panose="02020603050405020304" pitchFamily="18" charset="0"/>
                        </a:rPr>
                        <m:t>𝑨</m:t>
                      </m:r>
                      <m:r>
                        <a:rPr lang="zh-CN" altLang="en-US" sz="2800" i="1" kern="0" dirty="0">
                          <a:latin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cs typeface="Times New Roman" panose="02020603050405020304" pitchFamily="18" charset="0"/>
                        </a:rPr>
                        <m:t>𝑨</m:t>
                      </m:r>
                      <m:r>
                        <a:rPr lang="zh-CN" altLang="en-US" sz="2800" i="1" kern="0" dirty="0">
                          <a:latin typeface="Cambria Math" panose="02040503050406030204" pitchFamily="18" charset="0"/>
                          <a:cs typeface="Times New Roman" panose="02020603050405020304" pitchFamily="18" charset="0"/>
                        </a:rPr>
                        <m:t>𝜶</m:t>
                      </m:r>
                      <m:r>
                        <a:rPr lang="en-US" altLang="zh-CN" sz="2800" i="1" kern="0" dirty="0">
                          <a:latin typeface="Cambria Math" panose="02040503050406030204" pitchFamily="18" charset="0"/>
                          <a:cs typeface="Times New Roman" panose="02020603050405020304" pitchFamily="18" charset="0"/>
                        </a:rPr>
                        <m:t>|</m:t>
                      </m:r>
                      <m:r>
                        <a:rPr lang="zh-CN" altLang="en-US" sz="2800" i="1" kern="0" dirty="0">
                          <a:latin typeface="Cambria Math" panose="02040503050406030204" pitchFamily="18" charset="0"/>
                          <a:cs typeface="Times New Roman" panose="02020603050405020304" pitchFamily="18" charset="0"/>
                        </a:rPr>
                        <m:t>𝜷</m:t>
                      </m:r>
                    </m:oMath>
                  </m:oMathPara>
                </a14:m>
                <a:endParaRPr lang="en-US" altLang="zh-CN" sz="2800" kern="0" dirty="0">
                  <a:cs typeface="Times New Roman" panose="02020603050405020304" pitchFamily="18" charset="0"/>
                </a:endParaRPr>
              </a:p>
              <a:p>
                <a:pPr>
                  <a:lnSpc>
                    <a:spcPct val="150000"/>
                  </a:lnSpc>
                </a:pPr>
                <a:r>
                  <a:rPr lang="zh-CN" altLang="en-US" sz="2800" kern="0" dirty="0">
                    <a:cs typeface="Times New Roman" panose="02020603050405020304" pitchFamily="18" charset="0"/>
                  </a:rPr>
                  <a:t>其中</a:t>
                </a:r>
                <a14:m>
                  <m:oMath xmlns:m="http://schemas.openxmlformats.org/officeDocument/2006/math">
                    <m:r>
                      <a:rPr lang="zh-CN" altLang="en-US" sz="2800" i="1" kern="0" dirty="0">
                        <a:latin typeface="Cambria Math" panose="02040503050406030204" pitchFamily="18" charset="0"/>
                        <a:cs typeface="Times New Roman" panose="02020603050405020304" pitchFamily="18" charset="0"/>
                      </a:rPr>
                      <m:t>𝜷</m:t>
                    </m:r>
                  </m:oMath>
                </a14:m>
                <a:r>
                  <a:rPr lang="zh-CN" altLang="en-US" sz="2800" kern="0" dirty="0">
                    <a:cs typeface="Times New Roman" panose="02020603050405020304" pitchFamily="18" charset="0"/>
                  </a:rPr>
                  <a:t>不以</a:t>
                </a:r>
                <a14:m>
                  <m:oMath xmlns:m="http://schemas.openxmlformats.org/officeDocument/2006/math">
                    <m:r>
                      <a:rPr lang="en-US" altLang="zh-CN" sz="2800" i="1" kern="0" dirty="0">
                        <a:latin typeface="Cambria Math" panose="02040503050406030204" pitchFamily="18" charset="0"/>
                        <a:cs typeface="Times New Roman" panose="02020603050405020304" pitchFamily="18" charset="0"/>
                      </a:rPr>
                      <m:t>𝑨</m:t>
                    </m:r>
                  </m:oMath>
                </a14:m>
                <a:r>
                  <a:rPr lang="zh-CN" altLang="en-US" sz="2800" kern="0" dirty="0">
                    <a:cs typeface="Times New Roman" panose="02020603050405020304" pitchFamily="18" charset="0"/>
                  </a:rPr>
                  <a:t>开头。</a:t>
                </a:r>
                <a:endParaRPr lang="en-US" altLang="zh-CN" sz="2800" kern="0" dirty="0">
                  <a:cs typeface="Times New Roman" panose="02020603050405020304" pitchFamily="18" charset="0"/>
                </a:endParaRPr>
              </a:p>
              <a:p>
                <a:pPr>
                  <a:lnSpc>
                    <a:spcPct val="150000"/>
                  </a:lnSpc>
                </a:pPr>
                <a:r>
                  <a:rPr lang="zh-CN" altLang="en-US" sz="2800" kern="0" dirty="0">
                    <a:cs typeface="Times New Roman" panose="02020603050405020304" pitchFamily="18" charset="0"/>
                  </a:rPr>
                  <a:t>采用</a:t>
                </a:r>
                <a:r>
                  <a:rPr lang="zh-CN" altLang="en-US" sz="2800" kern="0" dirty="0">
                    <a:solidFill>
                      <a:srgbClr val="FF0000"/>
                    </a:solidFill>
                    <a:cs typeface="Times New Roman" panose="02020603050405020304" pitchFamily="18" charset="0"/>
                  </a:rPr>
                  <a:t>将左递归改为等价的右递归的方法</a:t>
                </a:r>
                <a:r>
                  <a:rPr lang="zh-CN" altLang="en-US" sz="2800" kern="0" dirty="0">
                    <a:cs typeface="Times New Roman" panose="02020603050405020304" pitchFamily="18" charset="0"/>
                  </a:rPr>
                  <a:t>改写该文法如下：</a:t>
                </a:r>
                <a:endParaRPr lang="en-US" altLang="zh-CN" sz="2800" kern="0" dirty="0">
                  <a:cs typeface="Times New Roman" panose="02020603050405020304" pitchFamily="18" charset="0"/>
                </a:endParaRPr>
              </a:p>
              <a:p>
                <a:pPr marL="0" indent="0" algn="ctr">
                  <a:lnSpc>
                    <a:spcPct val="150000"/>
                  </a:lnSpc>
                  <a:buNone/>
                </a:pPr>
                <a14:m>
                  <m:oMath xmlns:m="http://schemas.openxmlformats.org/officeDocument/2006/math">
                    <m:r>
                      <a:rPr lang="en-US" altLang="zh-CN" sz="2800" i="1" kern="0">
                        <a:latin typeface="Cambria Math" panose="02040503050406030204" pitchFamily="18" charset="0"/>
                        <a:cs typeface="Times New Roman" panose="02020603050405020304" pitchFamily="18" charset="0"/>
                      </a:rPr>
                      <m:t>𝑨</m:t>
                    </m:r>
                    <m:r>
                      <a:rPr lang="en-US" altLang="zh-CN" sz="2800" i="1" kern="0">
                        <a:latin typeface="Cambria Math" panose="02040503050406030204" pitchFamily="18" charset="0"/>
                        <a:cs typeface="Times New Roman" panose="02020603050405020304" pitchFamily="18" charset="0"/>
                      </a:rPr>
                      <m:t> →</m:t>
                    </m:r>
                    <m:r>
                      <a:rPr lang="zh-CN" altLang="en-US" sz="2800" i="1" kern="0">
                        <a:latin typeface="Cambria Math" panose="02040503050406030204" pitchFamily="18" charset="0"/>
                        <a:ea typeface="Cambria Math" panose="02040503050406030204" pitchFamily="18" charset="0"/>
                        <a:cs typeface="Times New Roman" panose="02020603050405020304" pitchFamily="18" charset="0"/>
                      </a:rPr>
                      <m:t>𝜷</m:t>
                    </m:r>
                    <m:sSup>
                      <m:sSupPr>
                        <m:ctrlPr>
                          <a:rPr lang="en-US" altLang="zh-CN" sz="2800" i="1" ker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0">
                            <a:latin typeface="Cambria Math" panose="02040503050406030204" pitchFamily="18" charset="0"/>
                            <a:ea typeface="Cambria Math" panose="02040503050406030204" pitchFamily="18" charset="0"/>
                            <a:cs typeface="Times New Roman" panose="02020603050405020304" pitchFamily="18" charset="0"/>
                          </a:rPr>
                          <m:t>𝑨</m:t>
                        </m:r>
                      </m:e>
                      <m:sup>
                        <m:r>
                          <a:rPr lang="en-US" altLang="zh-CN" sz="2800" i="1" ker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i="1" kern="0">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800" kern="0" dirty="0">
                    <a:ea typeface="Cambria Math" panose="02040503050406030204" pitchFamily="18" charset="0"/>
                    <a:cs typeface="Times New Roman" panose="02020603050405020304" pitchFamily="18" charset="0"/>
                  </a:rPr>
                  <a:t>  </a:t>
                </a:r>
                <a:endParaRPr lang="en-US" altLang="zh-CN" sz="2800" kern="0" dirty="0">
                  <a:ea typeface="Cambria Math" panose="02040503050406030204" pitchFamily="18"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US" altLang="zh-CN" sz="2800" i="1" kern="0">
                          <a:latin typeface="Cambria Math" panose="02040503050406030204" pitchFamily="18" charset="0"/>
                          <a:cs typeface="Times New Roman" panose="02020603050405020304" pitchFamily="18" charset="0"/>
                        </a:rPr>
                        <m:t>𝑨</m:t>
                      </m:r>
                      <m:r>
                        <a:rPr lang="en-US" altLang="zh-CN" sz="2800" i="1" kern="0">
                          <a:latin typeface="Cambria Math" panose="02040503050406030204" pitchFamily="18" charset="0"/>
                          <a:cs typeface="Times New Roman" panose="02020603050405020304" pitchFamily="18" charset="0"/>
                        </a:rPr>
                        <m:t>′→</m:t>
                      </m:r>
                      <m:r>
                        <a:rPr lang="zh-CN" altLang="en-US" sz="2800" i="1" kern="0">
                          <a:latin typeface="Cambria Math" panose="02040503050406030204" pitchFamily="18" charset="0"/>
                          <a:ea typeface="Cambria Math" panose="02040503050406030204" pitchFamily="18" charset="0"/>
                          <a:cs typeface="Times New Roman" panose="02020603050405020304" pitchFamily="18" charset="0"/>
                        </a:rPr>
                        <m:t>𝜶</m:t>
                      </m:r>
                      <m:sSup>
                        <m:sSupPr>
                          <m:ctrlPr>
                            <a:rPr lang="en-US" altLang="zh-CN" sz="2800" i="1" kern="0">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0">
                              <a:latin typeface="Cambria Math" panose="02040503050406030204" pitchFamily="18" charset="0"/>
                              <a:ea typeface="Cambria Math" panose="02040503050406030204" pitchFamily="18" charset="0"/>
                              <a:cs typeface="Times New Roman" panose="02020603050405020304" pitchFamily="18" charset="0"/>
                            </a:rPr>
                            <m:t>𝑨</m:t>
                          </m:r>
                        </m:e>
                        <m:sup>
                          <m:r>
                            <a:rPr lang="en-US" altLang="zh-CN" sz="2800" i="1" kern="0">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i="1" kern="0">
                          <a:latin typeface="Cambria Math" panose="02040503050406030204" pitchFamily="18" charset="0"/>
                          <a:ea typeface="Cambria Math" panose="02040503050406030204" pitchFamily="18" charset="0"/>
                          <a:cs typeface="Times New Roman" panose="02020603050405020304" pitchFamily="18" charset="0"/>
                        </a:rPr>
                        <m:t>|</m:t>
                      </m:r>
                      <m:r>
                        <a:rPr lang="zh-CN" altLang="en-US" sz="2800" i="1" kern="0">
                          <a:latin typeface="Cambria Math" panose="02040503050406030204" pitchFamily="18" charset="0"/>
                          <a:ea typeface="Cambria Math" panose="02040503050406030204" pitchFamily="18" charset="0"/>
                          <a:cs typeface="Times New Roman" panose="02020603050405020304" pitchFamily="18" charset="0"/>
                        </a:rPr>
                        <m:t>𝜺</m:t>
                      </m:r>
                    </m:oMath>
                  </m:oMathPara>
                </a14:m>
                <a:endParaRPr lang="en-US" altLang="zh-CN" sz="2800" kern="0" dirty="0">
                  <a:cs typeface="Times New Roman" panose="02020603050405020304" pitchFamily="18" charset="0"/>
                </a:endParaRPr>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282700"/>
                <a:ext cx="10515600" cy="4894580"/>
              </a:xfrm>
              <a:blipFill rotWithShape="1">
                <a:blip r:embed="rId1"/>
                <a:stretch>
                  <a:fillRect l="-139" t="-298" r="-133" b="-285"/>
                </a:stretch>
              </a:blipFill>
              <a:ln w="28575">
                <a:solidFill>
                  <a:srgbClr val="9999FF"/>
                </a:solid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云形标注 20"/>
              <p:cNvSpPr/>
              <p:nvPr/>
            </p:nvSpPr>
            <p:spPr bwMode="auto">
              <a:xfrm>
                <a:off x="6738558" y="5157192"/>
                <a:ext cx="4538151" cy="864096"/>
              </a:xfrm>
              <a:prstGeom prst="cloudCallout">
                <a:avLst>
                  <a:gd name="adj1" fmla="val -50425"/>
                  <a:gd name="adj2" fmla="val -116006"/>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14:m>
                  <m:oMath xmlns:m="http://schemas.openxmlformats.org/officeDocument/2006/math">
                    <m:r>
                      <a:rPr lang="en-US" altLang="zh-CN" sz="2400" i="1" kern="0">
                        <a:latin typeface="Cambria Math" panose="02040503050406030204" pitchFamily="18" charset="0"/>
                        <a:cs typeface="Times New Roman" panose="02020603050405020304" pitchFamily="18" charset="0"/>
                      </a:rPr>
                      <m:t>𝑨</m:t>
                    </m:r>
                    <m:r>
                      <a:rPr lang="en-US" altLang="zh-CN" sz="2400" b="1" i="1" kern="0">
                        <a:latin typeface="Cambria Math" panose="02040503050406030204" pitchFamily="18" charset="0"/>
                        <a:cs typeface="Times New Roman" panose="02020603050405020304" pitchFamily="18" charset="0"/>
                      </a:rPr>
                      <m:t>′</m:t>
                    </m:r>
                  </m:oMath>
                </a14:m>
                <a:r>
                  <a:rPr lang="zh-CN" altLang="en-US" sz="2400" b="1" dirty="0">
                    <a:latin typeface="+mn-ea"/>
                    <a:ea typeface="+mn-ea"/>
                  </a:rPr>
                  <a:t>对应着</a:t>
                </a:r>
                <a14:m>
                  <m:oMath xmlns:m="http://schemas.openxmlformats.org/officeDocument/2006/math">
                    <m:r>
                      <a:rPr lang="zh-CN" altLang="en-US" sz="2400" b="1" i="1">
                        <a:latin typeface="Cambria Math" panose="02040503050406030204" pitchFamily="18" charset="0"/>
                        <a:ea typeface="+mn-ea"/>
                      </a:rPr>
                      <m:t>𝜷</m:t>
                    </m:r>
                    <m:sSup>
                      <m:sSupPr>
                        <m:ctrlPr>
                          <a:rPr lang="en-US" altLang="zh-CN" sz="2400" b="1" i="1">
                            <a:latin typeface="Cambria Math" panose="02040503050406030204" pitchFamily="18" charset="0"/>
                            <a:ea typeface="+mn-ea"/>
                          </a:rPr>
                        </m:ctrlPr>
                      </m:sSupPr>
                      <m:e>
                        <m:r>
                          <a:rPr lang="zh-CN" altLang="en-US" sz="2400" b="1" i="1">
                            <a:latin typeface="Cambria Math" panose="02040503050406030204" pitchFamily="18" charset="0"/>
                            <a:ea typeface="+mn-ea"/>
                          </a:rPr>
                          <m:t>𝜶</m:t>
                        </m:r>
                      </m:e>
                      <m:sup>
                        <m:r>
                          <a:rPr lang="zh-CN" altLang="en-US" sz="2400" b="1" i="1">
                            <a:latin typeface="Cambria Math" panose="02040503050406030204" pitchFamily="18" charset="0"/>
                            <a:ea typeface="+mn-ea"/>
                          </a:rPr>
                          <m:t>∗</m:t>
                        </m:r>
                      </m:sup>
                    </m:sSup>
                  </m:oMath>
                </a14:m>
                <a:r>
                  <a:rPr lang="zh-CN" altLang="en-US" sz="2400" b="1" dirty="0">
                    <a:latin typeface="+mn-ea"/>
                    <a:ea typeface="+mn-ea"/>
                  </a:rPr>
                  <a:t>中的</a:t>
                </a:r>
                <a14:m>
                  <m:oMath xmlns:m="http://schemas.openxmlformats.org/officeDocument/2006/math">
                    <m:sSup>
                      <m:sSupPr>
                        <m:ctrlPr>
                          <a:rPr lang="en-US" altLang="zh-CN" sz="2400" b="1" i="1">
                            <a:latin typeface="Cambria Math" panose="02040503050406030204" pitchFamily="18" charset="0"/>
                          </a:rPr>
                        </m:ctrlPr>
                      </m:sSupPr>
                      <m:e>
                        <m:r>
                          <a:rPr lang="zh-CN" altLang="en-US" sz="2400" b="1" i="1">
                            <a:latin typeface="Cambria Math" panose="02040503050406030204" pitchFamily="18" charset="0"/>
                          </a:rPr>
                          <m:t>𝜶</m:t>
                        </m:r>
                      </m:e>
                      <m:sup>
                        <m:r>
                          <a:rPr lang="zh-CN" altLang="en-US" sz="2400" b="1" i="1">
                            <a:latin typeface="Cambria Math" panose="02040503050406030204" pitchFamily="18" charset="0"/>
                          </a:rPr>
                          <m:t>∗</m:t>
                        </m:r>
                      </m:sup>
                    </m:sSup>
                  </m:oMath>
                </a14:m>
                <a:endParaRPr lang="zh-CN" altLang="en-US" sz="2400" b="1" dirty="0">
                  <a:latin typeface="+mn-ea"/>
                  <a:ea typeface="+mn-ea"/>
                </a:endParaRPr>
              </a:p>
            </p:txBody>
          </p:sp>
        </mc:Choice>
        <mc:Fallback>
          <p:sp>
            <p:nvSpPr>
              <p:cNvPr id="4" name="云形标注 20"/>
              <p:cNvSpPr>
                <a:spLocks noRot="1" noChangeAspect="1" noMove="1" noResize="1" noEditPoints="1" noAdjustHandles="1" noChangeArrowheads="1" noChangeShapeType="1" noTextEdit="1"/>
              </p:cNvSpPr>
              <p:nvPr/>
            </p:nvSpPr>
            <p:spPr bwMode="auto">
              <a:xfrm>
                <a:off x="6738558" y="5157192"/>
                <a:ext cx="4538151" cy="864096"/>
              </a:xfrm>
              <a:prstGeom prst="cloudCallout">
                <a:avLst>
                  <a:gd name="adj1" fmla="val -50425"/>
                  <a:gd name="adj2" fmla="val -116006"/>
                </a:avLst>
              </a:prstGeom>
              <a:blipFill rotWithShape="1">
                <a:blip r:embed="rId2"/>
                <a:stretch>
                  <a:fillRect l="-1062" t="-69340" r="-146" b="-857"/>
                </a:stretch>
              </a:blipFill>
              <a:ln w="9525" cap="flat" cmpd="sng" algn="ctr">
                <a:solidFill>
                  <a:schemeClr val="tx1"/>
                </a:solidFill>
                <a:prstDash val="solid"/>
                <a:round/>
                <a:headEnd type="none" w="med" len="med"/>
                <a:tailEnd type="none" w="med" len="med"/>
              </a:ln>
              <a:effectLst/>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云形标注 20"/>
              <p:cNvSpPr/>
              <p:nvPr/>
            </p:nvSpPr>
            <p:spPr bwMode="auto">
              <a:xfrm>
                <a:off x="1847528" y="4437112"/>
                <a:ext cx="2810272" cy="864096"/>
              </a:xfrm>
              <a:prstGeom prst="cloudCallout">
                <a:avLst>
                  <a:gd name="adj1" fmla="val 65847"/>
                  <a:gd name="adj2" fmla="val -31635"/>
                </a:avLst>
              </a:prstGeom>
              <a:solidFill>
                <a:srgbClr val="CCFF99"/>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14:m>
                  <m:oMath xmlns:m="http://schemas.openxmlformats.org/officeDocument/2006/math">
                    <m:r>
                      <a:rPr lang="en-US" altLang="zh-CN" sz="2400" i="1" kern="0">
                        <a:latin typeface="Cambria Math" panose="02040503050406030204" pitchFamily="18" charset="0"/>
                        <a:cs typeface="Times New Roman" panose="02020603050405020304" pitchFamily="18" charset="0"/>
                      </a:rPr>
                      <m:t>𝑨</m:t>
                    </m:r>
                  </m:oMath>
                </a14:m>
                <a:r>
                  <a:rPr lang="zh-CN" altLang="en-US" sz="2400" b="1" dirty="0">
                    <a:latin typeface="+mn-ea"/>
                    <a:ea typeface="+mn-ea"/>
                  </a:rPr>
                  <a:t>对应着</a:t>
                </a:r>
                <a14:m>
                  <m:oMath xmlns:m="http://schemas.openxmlformats.org/officeDocument/2006/math">
                    <m:r>
                      <a:rPr lang="zh-CN" altLang="en-US" sz="2400" b="1" i="1">
                        <a:latin typeface="Cambria Math" panose="02040503050406030204" pitchFamily="18" charset="0"/>
                        <a:ea typeface="+mn-ea"/>
                      </a:rPr>
                      <m:t>𝜷</m:t>
                    </m:r>
                    <m:sSup>
                      <m:sSupPr>
                        <m:ctrlPr>
                          <a:rPr lang="en-US" altLang="zh-CN" sz="2400" b="1" i="1">
                            <a:latin typeface="Cambria Math" panose="02040503050406030204" pitchFamily="18" charset="0"/>
                            <a:ea typeface="+mn-ea"/>
                          </a:rPr>
                        </m:ctrlPr>
                      </m:sSupPr>
                      <m:e>
                        <m:r>
                          <a:rPr lang="zh-CN" altLang="en-US" sz="2400" b="1" i="1">
                            <a:latin typeface="Cambria Math" panose="02040503050406030204" pitchFamily="18" charset="0"/>
                            <a:ea typeface="+mn-ea"/>
                          </a:rPr>
                          <m:t>𝜶</m:t>
                        </m:r>
                      </m:e>
                      <m:sup>
                        <m:r>
                          <a:rPr lang="zh-CN" altLang="en-US" sz="2400" b="1" i="1">
                            <a:latin typeface="Cambria Math" panose="02040503050406030204" pitchFamily="18" charset="0"/>
                            <a:ea typeface="+mn-ea"/>
                          </a:rPr>
                          <m:t>∗</m:t>
                        </m:r>
                      </m:sup>
                    </m:sSup>
                  </m:oMath>
                </a14:m>
                <a:endParaRPr lang="zh-CN" altLang="en-US" sz="2400" b="1" dirty="0">
                  <a:latin typeface="+mn-ea"/>
                  <a:ea typeface="+mn-ea"/>
                </a:endParaRPr>
              </a:p>
            </p:txBody>
          </p:sp>
        </mc:Choice>
        <mc:Fallback>
          <p:sp>
            <p:nvSpPr>
              <p:cNvPr id="6" name="云形标注 20"/>
              <p:cNvSpPr>
                <a:spLocks noRot="1" noChangeAspect="1" noMove="1" noResize="1" noEditPoints="1" noAdjustHandles="1" noChangeArrowheads="1" noChangeShapeType="1" noTextEdit="1"/>
              </p:cNvSpPr>
              <p:nvPr/>
            </p:nvSpPr>
            <p:spPr bwMode="auto">
              <a:xfrm>
                <a:off x="1847528" y="4437112"/>
                <a:ext cx="2810272" cy="864096"/>
              </a:xfrm>
              <a:prstGeom prst="cloudCallout">
                <a:avLst>
                  <a:gd name="adj1" fmla="val 65847"/>
                  <a:gd name="adj2" fmla="val -31635"/>
                </a:avLst>
              </a:prstGeom>
              <a:blipFill rotWithShape="1">
                <a:blip r:embed="rId3"/>
                <a:stretch>
                  <a:fillRect l="-260" t="-263" r="-16854" b="-855"/>
                </a:stretch>
              </a:blipFill>
              <a:ln w="9525" cap="flat" cmpd="sng" algn="ctr">
                <a:solidFill>
                  <a:schemeClr val="tx1"/>
                </a:solidFill>
                <a:prstDash val="solid"/>
                <a:round/>
                <a:headEnd type="none" w="med" len="med"/>
                <a:tailEnd type="none" w="med" len="med"/>
              </a:ln>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6"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消除左递归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sz="2800" kern="0" dirty="0">
                    <a:solidFill>
                      <a:srgbClr val="FF0000"/>
                    </a:solidFill>
                    <a:cs typeface="Times New Roman" panose="02020603050405020304" pitchFamily="18" charset="0"/>
                  </a:rPr>
                  <a:t>普遍的直接左递归</a:t>
                </a:r>
                <a:r>
                  <a:rPr lang="zh-CN" altLang="en-US" sz="2800" kern="0" dirty="0">
                    <a:cs typeface="Times New Roman" panose="02020603050405020304" pitchFamily="18" charset="0"/>
                  </a:rPr>
                  <a:t>：</a:t>
                </a:r>
                <a:endParaRPr lang="en-US" altLang="zh-CN" sz="2800" kern="0" dirty="0">
                  <a:cs typeface="Times New Roman" panose="02020603050405020304" pitchFamily="18" charset="0"/>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800" i="1" kern="0" dirty="0">
                          <a:latin typeface="Cambria Math" panose="02040503050406030204" pitchFamily="18" charset="0"/>
                          <a:cs typeface="Times New Roman" panose="02020603050405020304" pitchFamily="18" charset="0"/>
                        </a:rPr>
                        <m:t>𝑨</m:t>
                      </m:r>
                      <m:r>
                        <a:rPr lang="zh-CN" altLang="en-US" sz="2800" i="1" kern="0" dirty="0">
                          <a:latin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cs typeface="Times New Roman" panose="02020603050405020304" pitchFamily="18" charset="0"/>
                        </a:rPr>
                        <m:t>𝑨</m:t>
                      </m:r>
                      <m:sSub>
                        <m:sSubPr>
                          <m:ctrlPr>
                            <a:rPr lang="en-US" altLang="zh-CN" sz="2800" i="1" kern="0" dirty="0">
                              <a:latin typeface="Cambria Math" panose="02040503050406030204" pitchFamily="18" charset="0"/>
                              <a:cs typeface="Times New Roman" panose="02020603050405020304" pitchFamily="18" charset="0"/>
                            </a:rPr>
                          </m:ctrlPr>
                        </m:sSubPr>
                        <m:e>
                          <m:r>
                            <a:rPr lang="zh-CN" altLang="en-US" sz="2800" i="1" kern="0" dirty="0">
                              <a:latin typeface="Cambria Math" panose="02040503050406030204" pitchFamily="18" charset="0"/>
                              <a:cs typeface="Times New Roman" panose="02020603050405020304" pitchFamily="18" charset="0"/>
                            </a:rPr>
                            <m:t>𝜶</m:t>
                          </m:r>
                        </m:e>
                        <m:sub>
                          <m:r>
                            <a:rPr lang="en-US" altLang="zh-CN" sz="2800" i="1" kern="0" dirty="0">
                              <a:latin typeface="Cambria Math" panose="02040503050406030204" pitchFamily="18" charset="0"/>
                              <a:cs typeface="Times New Roman" panose="02020603050405020304" pitchFamily="18" charset="0"/>
                            </a:rPr>
                            <m:t>𝟏</m:t>
                          </m:r>
                        </m:sub>
                      </m:sSub>
                      <m:r>
                        <a:rPr lang="en-US" altLang="zh-CN" sz="2800" i="1" kern="0" dirty="0">
                          <a:latin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cs typeface="Times New Roman" panose="02020603050405020304" pitchFamily="18" charset="0"/>
                        </a:rPr>
                        <m:t>𝑨</m:t>
                      </m:r>
                      <m:sSub>
                        <m:sSubPr>
                          <m:ctrlPr>
                            <a:rPr lang="en-US" altLang="zh-CN" sz="2800" i="1" kern="0" dirty="0">
                              <a:latin typeface="Cambria Math" panose="02040503050406030204" pitchFamily="18" charset="0"/>
                              <a:cs typeface="Times New Roman" panose="02020603050405020304" pitchFamily="18" charset="0"/>
                            </a:rPr>
                          </m:ctrlPr>
                        </m:sSubPr>
                        <m:e>
                          <m:r>
                            <a:rPr lang="zh-CN" altLang="en-US" sz="2800" i="1" kern="0" dirty="0">
                              <a:latin typeface="Cambria Math" panose="02040503050406030204" pitchFamily="18" charset="0"/>
                              <a:cs typeface="Times New Roman" panose="02020603050405020304" pitchFamily="18" charset="0"/>
                            </a:rPr>
                            <m:t>𝜶</m:t>
                          </m:r>
                        </m:e>
                        <m:sub>
                          <m:r>
                            <a:rPr lang="en-US" altLang="zh-CN" sz="2800" i="1" kern="0" dirty="0">
                              <a:latin typeface="Cambria Math" panose="02040503050406030204" pitchFamily="18" charset="0"/>
                              <a:cs typeface="Times New Roman" panose="02020603050405020304" pitchFamily="18" charset="0"/>
                            </a:rPr>
                            <m:t>𝟐</m:t>
                          </m:r>
                        </m:sub>
                      </m:sSub>
                      <m:r>
                        <a:rPr lang="en-US" altLang="zh-CN" sz="2800" i="1" kern="0" dirty="0">
                          <a:latin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cs typeface="Times New Roman" panose="02020603050405020304" pitchFamily="18" charset="0"/>
                        </a:rPr>
                        <m:t>𝑨</m:t>
                      </m:r>
                      <m:sSub>
                        <m:sSubPr>
                          <m:ctrlPr>
                            <a:rPr lang="en-US" altLang="zh-CN" sz="2800" i="1" kern="0" dirty="0">
                              <a:latin typeface="Cambria Math" panose="02040503050406030204" pitchFamily="18" charset="0"/>
                              <a:cs typeface="Times New Roman" panose="02020603050405020304" pitchFamily="18" charset="0"/>
                            </a:rPr>
                          </m:ctrlPr>
                        </m:sSubPr>
                        <m:e>
                          <m:r>
                            <a:rPr lang="zh-CN" altLang="en-US" sz="2800" i="1" kern="0" dirty="0">
                              <a:latin typeface="Cambria Math" panose="02040503050406030204" pitchFamily="18" charset="0"/>
                              <a:cs typeface="Times New Roman" panose="02020603050405020304" pitchFamily="18" charset="0"/>
                            </a:rPr>
                            <m:t>𝜶</m:t>
                          </m:r>
                        </m:e>
                        <m:sub>
                          <m:r>
                            <a:rPr lang="en-US" altLang="zh-CN" sz="2800" i="1" kern="0" dirty="0">
                              <a:latin typeface="Cambria Math" panose="02040503050406030204" pitchFamily="18" charset="0"/>
                              <a:cs typeface="Times New Roman" panose="02020603050405020304" pitchFamily="18" charset="0"/>
                            </a:rPr>
                            <m:t>𝒏</m:t>
                          </m:r>
                        </m:sub>
                      </m:sSub>
                      <m:r>
                        <a:rPr lang="en-US" altLang="zh-CN" sz="2800" i="1" kern="0" dirty="0">
                          <a:latin typeface="Cambria Math" panose="02040503050406030204" pitchFamily="18" charset="0"/>
                          <a:cs typeface="Times New Roman" panose="02020603050405020304" pitchFamily="18" charset="0"/>
                        </a:rPr>
                        <m:t>|</m:t>
                      </m:r>
                      <m:sSub>
                        <m:sSubPr>
                          <m:ctrlPr>
                            <a:rPr lang="en-US" altLang="zh-CN" sz="2800" i="1" kern="0" dirty="0">
                              <a:latin typeface="Cambria Math" panose="02040503050406030204" pitchFamily="18" charset="0"/>
                              <a:cs typeface="Times New Roman" panose="02020603050405020304" pitchFamily="18" charset="0"/>
                            </a:rPr>
                          </m:ctrlPr>
                        </m:sSubPr>
                        <m:e>
                          <m:r>
                            <a:rPr lang="zh-CN" altLang="en-US" sz="2800" i="1" kern="0" dirty="0">
                              <a:latin typeface="Cambria Math" panose="02040503050406030204" pitchFamily="18" charset="0"/>
                              <a:cs typeface="Times New Roman" panose="02020603050405020304" pitchFamily="18" charset="0"/>
                            </a:rPr>
                            <m:t>𝜷</m:t>
                          </m:r>
                        </m:e>
                        <m:sub>
                          <m:r>
                            <a:rPr lang="en-US" altLang="zh-CN" sz="2800" i="1" kern="0" dirty="0">
                              <a:latin typeface="Cambria Math" panose="02040503050406030204" pitchFamily="18" charset="0"/>
                              <a:cs typeface="Times New Roman" panose="02020603050405020304" pitchFamily="18" charset="0"/>
                            </a:rPr>
                            <m:t>𝟏</m:t>
                          </m:r>
                        </m:sub>
                      </m:sSub>
                      <m:r>
                        <a:rPr lang="en-US" altLang="zh-CN" sz="2800" i="1" kern="0" dirty="0">
                          <a:latin typeface="Cambria Math" panose="02040503050406030204" pitchFamily="18" charset="0"/>
                          <a:cs typeface="Times New Roman" panose="02020603050405020304" pitchFamily="18" charset="0"/>
                        </a:rPr>
                        <m:t>|</m:t>
                      </m:r>
                      <m:sSub>
                        <m:sSubPr>
                          <m:ctrlPr>
                            <a:rPr lang="en-US" altLang="zh-CN" sz="2800" i="1" kern="0" dirty="0">
                              <a:latin typeface="Cambria Math" panose="02040503050406030204" pitchFamily="18" charset="0"/>
                              <a:cs typeface="Times New Roman" panose="02020603050405020304" pitchFamily="18" charset="0"/>
                            </a:rPr>
                          </m:ctrlPr>
                        </m:sSubPr>
                        <m:e>
                          <m:r>
                            <a:rPr lang="zh-CN" altLang="en-US" sz="2800" i="1" kern="0" dirty="0">
                              <a:latin typeface="Cambria Math" panose="02040503050406030204" pitchFamily="18" charset="0"/>
                              <a:cs typeface="Times New Roman" panose="02020603050405020304" pitchFamily="18" charset="0"/>
                            </a:rPr>
                            <m:t>𝜷</m:t>
                          </m:r>
                        </m:e>
                        <m:sub>
                          <m:r>
                            <a:rPr lang="en-US" altLang="zh-CN" sz="2800" i="1" kern="0" dirty="0">
                              <a:latin typeface="Cambria Math" panose="02040503050406030204" pitchFamily="18" charset="0"/>
                              <a:cs typeface="Times New Roman" panose="02020603050405020304" pitchFamily="18" charset="0"/>
                            </a:rPr>
                            <m:t>𝟐</m:t>
                          </m:r>
                        </m:sub>
                      </m:sSub>
                      <m:r>
                        <a:rPr lang="en-US" altLang="zh-CN" sz="2800" i="1" kern="0" dirty="0">
                          <a:latin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ea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cs typeface="Times New Roman" panose="02020603050405020304" pitchFamily="18" charset="0"/>
                        </a:rPr>
                        <m:t>|</m:t>
                      </m:r>
                      <m:sSub>
                        <m:sSubPr>
                          <m:ctrlPr>
                            <a:rPr lang="en-US" altLang="zh-CN" sz="2800" i="1" kern="0" dirty="0">
                              <a:latin typeface="Cambria Math" panose="02040503050406030204" pitchFamily="18" charset="0"/>
                              <a:cs typeface="Times New Roman" panose="02020603050405020304" pitchFamily="18" charset="0"/>
                            </a:rPr>
                          </m:ctrlPr>
                        </m:sSubPr>
                        <m:e>
                          <m:r>
                            <a:rPr lang="zh-CN" altLang="en-US" sz="2800" i="1" kern="0" dirty="0">
                              <a:latin typeface="Cambria Math" panose="02040503050406030204" pitchFamily="18" charset="0"/>
                              <a:cs typeface="Times New Roman" panose="02020603050405020304" pitchFamily="18" charset="0"/>
                            </a:rPr>
                            <m:t>𝜷</m:t>
                          </m:r>
                        </m:e>
                        <m:sub>
                          <m:r>
                            <a:rPr lang="en-US" altLang="zh-CN" sz="2800" i="1" kern="0" dirty="0">
                              <a:latin typeface="Cambria Math" panose="02040503050406030204" pitchFamily="18" charset="0"/>
                              <a:cs typeface="Times New Roman" panose="02020603050405020304" pitchFamily="18" charset="0"/>
                            </a:rPr>
                            <m:t>𝒎</m:t>
                          </m:r>
                        </m:sub>
                      </m:sSub>
                    </m:oMath>
                  </m:oMathPara>
                </a14:m>
                <a:endParaRPr lang="en-US" altLang="zh-CN" sz="2800" kern="0" dirty="0">
                  <a:cs typeface="Times New Roman" panose="02020603050405020304" pitchFamily="18" charset="0"/>
                </a:endParaRPr>
              </a:p>
              <a:p>
                <a:pPr>
                  <a:lnSpc>
                    <a:spcPct val="150000"/>
                  </a:lnSpc>
                </a:pPr>
                <a:r>
                  <a:rPr lang="zh-CN" altLang="en-US" sz="2800" kern="0" dirty="0">
                    <a:cs typeface="Times New Roman" panose="02020603050405020304" pitchFamily="18" charset="0"/>
                  </a:rPr>
                  <a:t>其中</a:t>
                </a:r>
                <a14:m>
                  <m:oMath xmlns:m="http://schemas.openxmlformats.org/officeDocument/2006/math">
                    <m:sSub>
                      <m:sSubPr>
                        <m:ctrlPr>
                          <a:rPr lang="en-US" altLang="zh-CN" sz="2800" i="1" kern="0" dirty="0">
                            <a:latin typeface="Cambria Math" panose="02040503050406030204" pitchFamily="18" charset="0"/>
                            <a:cs typeface="Times New Roman" panose="02020603050405020304" pitchFamily="18" charset="0"/>
                          </a:rPr>
                        </m:ctrlPr>
                      </m:sSubPr>
                      <m:e>
                        <m:sSub>
                          <m:sSubPr>
                            <m:ctrlPr>
                              <a:rPr lang="en-US" altLang="zh-CN" sz="2800" i="1" kern="0" dirty="0">
                                <a:latin typeface="Cambria Math" panose="02040503050406030204" pitchFamily="18" charset="0"/>
                                <a:cs typeface="Times New Roman" panose="02020603050405020304" pitchFamily="18" charset="0"/>
                              </a:rPr>
                            </m:ctrlPr>
                          </m:sSubPr>
                          <m:e>
                            <m:r>
                              <a:rPr lang="zh-CN" altLang="en-US" sz="2800" i="1" kern="0" dirty="0">
                                <a:latin typeface="Cambria Math" panose="02040503050406030204" pitchFamily="18" charset="0"/>
                                <a:cs typeface="Times New Roman" panose="02020603050405020304" pitchFamily="18" charset="0"/>
                              </a:rPr>
                              <m:t>𝜷</m:t>
                            </m:r>
                          </m:e>
                          <m:sub>
                            <m:r>
                              <a:rPr lang="en-US" altLang="zh-CN" sz="2800" i="1" kern="0" dirty="0">
                                <a:latin typeface="Cambria Math" panose="02040503050406030204" pitchFamily="18" charset="0"/>
                                <a:cs typeface="Times New Roman" panose="02020603050405020304" pitchFamily="18" charset="0"/>
                              </a:rPr>
                              <m:t>𝟏</m:t>
                            </m:r>
                          </m:sub>
                        </m:sSub>
                        <m:r>
                          <a:rPr lang="en-US" altLang="zh-CN" sz="2800" i="1" kern="0" dirty="0">
                            <a:latin typeface="Cambria Math" panose="02040503050406030204" pitchFamily="18" charset="0"/>
                            <a:cs typeface="Times New Roman" panose="02020603050405020304" pitchFamily="18" charset="0"/>
                          </a:rPr>
                          <m:t>,</m:t>
                        </m:r>
                        <m:r>
                          <a:rPr lang="zh-CN" altLang="en-US" sz="2800" i="1" kern="0" dirty="0">
                            <a:latin typeface="Cambria Math" panose="02040503050406030204" pitchFamily="18" charset="0"/>
                            <a:cs typeface="Times New Roman" panose="02020603050405020304" pitchFamily="18" charset="0"/>
                          </a:rPr>
                          <m:t>𝜷</m:t>
                        </m:r>
                      </m:e>
                      <m:sub>
                        <m:r>
                          <a:rPr lang="en-US" altLang="zh-CN" sz="2800" i="1" kern="0" dirty="0">
                            <a:latin typeface="Cambria Math" panose="02040503050406030204" pitchFamily="18" charset="0"/>
                            <a:cs typeface="Times New Roman" panose="02020603050405020304" pitchFamily="18" charset="0"/>
                          </a:rPr>
                          <m:t>𝟐</m:t>
                        </m:r>
                      </m:sub>
                    </m:sSub>
                    <m:r>
                      <a:rPr lang="en-US" altLang="zh-CN" sz="2800" i="1" kern="0" dirty="0">
                        <a:latin typeface="Cambria Math" panose="02040503050406030204" pitchFamily="18" charset="0"/>
                        <a:cs typeface="Times New Roman" panose="02020603050405020304" pitchFamily="18" charset="0"/>
                      </a:rPr>
                      <m:t>,</m:t>
                    </m:r>
                    <m:r>
                      <a:rPr lang="en-US" altLang="zh-CN" sz="2800" i="1" kern="0" dirty="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kern="0" dirty="0">
                            <a:latin typeface="Cambria Math" panose="02040503050406030204" pitchFamily="18" charset="0"/>
                            <a:cs typeface="Times New Roman" panose="02020603050405020304" pitchFamily="18" charset="0"/>
                          </a:rPr>
                        </m:ctrlPr>
                      </m:sSubPr>
                      <m:e>
                        <m:r>
                          <a:rPr lang="zh-CN" altLang="en-US" sz="2800" i="1" kern="0" dirty="0">
                            <a:latin typeface="Cambria Math" panose="02040503050406030204" pitchFamily="18" charset="0"/>
                            <a:cs typeface="Times New Roman" panose="02020603050405020304" pitchFamily="18" charset="0"/>
                          </a:rPr>
                          <m:t>𝜷</m:t>
                        </m:r>
                      </m:e>
                      <m:sub>
                        <m:r>
                          <a:rPr lang="en-US" altLang="zh-CN" sz="2800" i="1" kern="0" dirty="0">
                            <a:latin typeface="Cambria Math" panose="02040503050406030204" pitchFamily="18" charset="0"/>
                            <a:cs typeface="Times New Roman" panose="02020603050405020304" pitchFamily="18" charset="0"/>
                          </a:rPr>
                          <m:t>𝒎</m:t>
                        </m:r>
                      </m:sub>
                    </m:sSub>
                  </m:oMath>
                </a14:m>
                <a:r>
                  <a:rPr lang="zh-CN" altLang="en-US" sz="2800" kern="0" dirty="0">
                    <a:cs typeface="Times New Roman" panose="02020603050405020304" pitchFamily="18" charset="0"/>
                  </a:rPr>
                  <a:t>都不以</a:t>
                </a:r>
                <a14:m>
                  <m:oMath xmlns:m="http://schemas.openxmlformats.org/officeDocument/2006/math">
                    <m:r>
                      <a:rPr lang="en-US" altLang="zh-CN" sz="2800" i="1" kern="0" dirty="0">
                        <a:latin typeface="Cambria Math" panose="02040503050406030204" pitchFamily="18" charset="0"/>
                        <a:cs typeface="Times New Roman" panose="02020603050405020304" pitchFamily="18" charset="0"/>
                      </a:rPr>
                      <m:t>𝑨</m:t>
                    </m:r>
                  </m:oMath>
                </a14:m>
                <a:r>
                  <a:rPr lang="zh-CN" altLang="en-US" sz="2800" kern="0" dirty="0">
                    <a:cs typeface="Times New Roman" panose="02020603050405020304" pitchFamily="18" charset="0"/>
                  </a:rPr>
                  <a:t>开头。</a:t>
                </a:r>
                <a:endParaRPr lang="en-US" altLang="zh-CN" sz="2800" kern="0" dirty="0">
                  <a:cs typeface="Times New Roman" panose="02020603050405020304" pitchFamily="18" charset="0"/>
                </a:endParaRPr>
              </a:p>
              <a:p>
                <a:pPr>
                  <a:lnSpc>
                    <a:spcPct val="150000"/>
                  </a:lnSpc>
                </a:pPr>
                <a:r>
                  <a:rPr lang="zh-CN" altLang="en-US" sz="2800" kern="0" dirty="0">
                    <a:cs typeface="Times New Roman" panose="02020603050405020304" pitchFamily="18" charset="0"/>
                  </a:rPr>
                  <a:t>改写该文法如下：</a:t>
                </a:r>
                <a:endParaRPr lang="en-US" altLang="zh-CN" sz="2800" kern="0" dirty="0">
                  <a:cs typeface="Times New Roman" panose="02020603050405020304" pitchFamily="18" charset="0"/>
                </a:endParaRPr>
              </a:p>
              <a:p>
                <a:pPr marL="0" indent="0" algn="ctr">
                  <a:lnSpc>
                    <a:spcPct val="150000"/>
                  </a:lnSpc>
                  <a:buNone/>
                </a:pPr>
                <a14:m>
                  <m:oMath xmlns:m="http://schemas.openxmlformats.org/officeDocument/2006/math">
                    <m:r>
                      <a:rPr lang="en-US" altLang="zh-CN" sz="2800" i="1" kern="0">
                        <a:solidFill>
                          <a:srgbClr val="0000CC"/>
                        </a:solidFill>
                        <a:latin typeface="Cambria Math" panose="02040503050406030204" pitchFamily="18" charset="0"/>
                        <a:cs typeface="Times New Roman" panose="02020603050405020304" pitchFamily="18" charset="0"/>
                      </a:rPr>
                      <m:t>𝑨</m:t>
                    </m:r>
                    <m:r>
                      <a:rPr lang="en-US" altLang="zh-CN" sz="2800" i="1" kern="0">
                        <a:solidFill>
                          <a:srgbClr val="0000CC"/>
                        </a:solidFill>
                        <a:latin typeface="Cambria Math" panose="02040503050406030204" pitchFamily="18" charset="0"/>
                        <a:cs typeface="Times New Roman" panose="02020603050405020304" pitchFamily="18" charset="0"/>
                      </a:rPr>
                      <m:t> →</m:t>
                    </m:r>
                    <m:sSub>
                      <m:sSubPr>
                        <m:ctrlPr>
                          <a:rPr lang="en-US" altLang="zh-CN" sz="2800" i="1" kern="0" dirty="0">
                            <a:solidFill>
                              <a:srgbClr val="0000CC"/>
                            </a:solidFill>
                            <a:latin typeface="Cambria Math" panose="02040503050406030204" pitchFamily="18" charset="0"/>
                            <a:cs typeface="Times New Roman" panose="02020603050405020304" pitchFamily="18" charset="0"/>
                          </a:rPr>
                        </m:ctrlPr>
                      </m:sSubPr>
                      <m:e>
                        <m:r>
                          <a:rPr lang="zh-CN" altLang="en-US" sz="2800" i="1" kern="0" dirty="0">
                            <a:solidFill>
                              <a:srgbClr val="0000CC"/>
                            </a:solidFill>
                            <a:latin typeface="Cambria Math" panose="02040503050406030204" pitchFamily="18" charset="0"/>
                            <a:cs typeface="Times New Roman" panose="02020603050405020304" pitchFamily="18" charset="0"/>
                          </a:rPr>
                          <m:t>𝜷</m:t>
                        </m:r>
                      </m:e>
                      <m:sub>
                        <m:r>
                          <a:rPr lang="en-US" altLang="zh-CN" sz="2800" i="1" kern="0" dirty="0">
                            <a:solidFill>
                              <a:srgbClr val="0000CC"/>
                            </a:solidFill>
                            <a:latin typeface="Cambria Math" panose="02040503050406030204" pitchFamily="18" charset="0"/>
                            <a:cs typeface="Times New Roman" panose="02020603050405020304" pitchFamily="18" charset="0"/>
                          </a:rPr>
                          <m:t>𝟏</m:t>
                        </m:r>
                      </m:sub>
                    </m:sSub>
                    <m:sSup>
                      <m:sSupPr>
                        <m:ctrlP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𝑨</m:t>
                        </m:r>
                      </m:e>
                      <m: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kern="0" dirty="0">
                            <a:solidFill>
                              <a:srgbClr val="0000CC"/>
                            </a:solidFill>
                            <a:latin typeface="Cambria Math" panose="02040503050406030204" pitchFamily="18" charset="0"/>
                            <a:cs typeface="Times New Roman" panose="02020603050405020304" pitchFamily="18" charset="0"/>
                          </a:rPr>
                        </m:ctrlPr>
                      </m:sSubPr>
                      <m:e>
                        <m:r>
                          <a:rPr lang="zh-CN" altLang="en-US" sz="2800" i="1" kern="0" dirty="0">
                            <a:solidFill>
                              <a:srgbClr val="0000CC"/>
                            </a:solidFill>
                            <a:latin typeface="Cambria Math" panose="02040503050406030204" pitchFamily="18" charset="0"/>
                            <a:cs typeface="Times New Roman" panose="02020603050405020304" pitchFamily="18" charset="0"/>
                          </a:rPr>
                          <m:t>𝜷</m:t>
                        </m:r>
                      </m:e>
                      <m:sub>
                        <m:r>
                          <a:rPr lang="en-US" altLang="zh-CN" sz="2800" i="1" kern="0" dirty="0">
                            <a:solidFill>
                              <a:srgbClr val="0000CC"/>
                            </a:solidFill>
                            <a:latin typeface="Cambria Math" panose="02040503050406030204" pitchFamily="18" charset="0"/>
                            <a:cs typeface="Times New Roman" panose="02020603050405020304" pitchFamily="18" charset="0"/>
                          </a:rPr>
                          <m:t>𝟐</m:t>
                        </m:r>
                      </m:sub>
                    </m:sSub>
                    <m:sSup>
                      <m:sSupPr>
                        <m:ctrlP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𝑨</m:t>
                        </m:r>
                      </m:e>
                      <m: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kern="0" dirty="0">
                            <a:solidFill>
                              <a:srgbClr val="0000CC"/>
                            </a:solidFill>
                            <a:latin typeface="Cambria Math" panose="02040503050406030204" pitchFamily="18" charset="0"/>
                            <a:cs typeface="Times New Roman" panose="02020603050405020304" pitchFamily="18" charset="0"/>
                          </a:rPr>
                        </m:ctrlPr>
                      </m:sSubPr>
                      <m:e>
                        <m:r>
                          <a:rPr lang="zh-CN" altLang="en-US" sz="2800" i="1" kern="0" dirty="0">
                            <a:solidFill>
                              <a:srgbClr val="0000CC"/>
                            </a:solidFill>
                            <a:latin typeface="Cambria Math" panose="02040503050406030204" pitchFamily="18" charset="0"/>
                            <a:cs typeface="Times New Roman" panose="02020603050405020304" pitchFamily="18" charset="0"/>
                          </a:rPr>
                          <m:t>𝜷</m:t>
                        </m:r>
                      </m:e>
                      <m:sub>
                        <m:r>
                          <a:rPr lang="en-US" altLang="zh-CN" sz="2800" i="1" kern="0" dirty="0">
                            <a:solidFill>
                              <a:srgbClr val="0000CC"/>
                            </a:solidFill>
                            <a:latin typeface="Cambria Math" panose="02040503050406030204" pitchFamily="18" charset="0"/>
                            <a:cs typeface="Times New Roman" panose="02020603050405020304" pitchFamily="18" charset="0"/>
                          </a:rPr>
                          <m:t>𝒎</m:t>
                        </m:r>
                      </m:sub>
                    </m:sSub>
                    <m:sSup>
                      <m:sSupPr>
                        <m:ctrlP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𝑨</m:t>
                        </m:r>
                      </m:e>
                      <m: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altLang="zh-CN" sz="2800" kern="0" dirty="0">
                    <a:solidFill>
                      <a:srgbClr val="0000CC"/>
                    </a:solidFill>
                    <a:ea typeface="Cambria Math" panose="02040503050406030204" pitchFamily="18" charset="0"/>
                    <a:cs typeface="Times New Roman" panose="02020603050405020304" pitchFamily="18" charset="0"/>
                  </a:rPr>
                  <a:t>  </a:t>
                </a:r>
                <a:endParaRPr lang="en-US" altLang="zh-CN" sz="2800" kern="0" dirty="0">
                  <a:solidFill>
                    <a:srgbClr val="0000CC"/>
                  </a:solidFill>
                  <a:ea typeface="Cambria Math" panose="02040503050406030204" pitchFamily="18" charset="0"/>
                  <a:cs typeface="Times New Roman" panose="02020603050405020304" pitchFamily="18" charset="0"/>
                </a:endParaRPr>
              </a:p>
              <a:p>
                <a:pPr marL="0" indent="0" algn="ctr">
                  <a:lnSpc>
                    <a:spcPct val="150000"/>
                  </a:lnSpc>
                  <a:buNone/>
                </a:pPr>
                <a14:m>
                  <m:oMathPara xmlns:m="http://schemas.openxmlformats.org/officeDocument/2006/math">
                    <m:oMathParaPr>
                      <m:jc m:val="centerGroup"/>
                    </m:oMathParaPr>
                    <m:oMath xmlns:m="http://schemas.openxmlformats.org/officeDocument/2006/math">
                      <m:r>
                        <a:rPr lang="en-US" altLang="zh-CN" sz="2800" i="1" kern="0">
                          <a:solidFill>
                            <a:srgbClr val="0000CC"/>
                          </a:solidFill>
                          <a:latin typeface="Cambria Math" panose="02040503050406030204" pitchFamily="18" charset="0"/>
                          <a:cs typeface="Times New Roman" panose="02020603050405020304" pitchFamily="18" charset="0"/>
                        </a:rPr>
                        <m:t>𝑨</m:t>
                      </m:r>
                      <m:r>
                        <a:rPr lang="en-US" altLang="zh-CN" sz="2800" i="1" kern="0">
                          <a:solidFill>
                            <a:srgbClr val="0000CC"/>
                          </a:solidFill>
                          <a:latin typeface="Cambria Math" panose="02040503050406030204" pitchFamily="18" charset="0"/>
                          <a:cs typeface="Times New Roman" panose="02020603050405020304" pitchFamily="18" charset="0"/>
                        </a:rPr>
                        <m:t>′→</m:t>
                      </m:r>
                      <m:sSub>
                        <m:sSubPr>
                          <m:ctrlPr>
                            <a:rPr lang="en-US" altLang="zh-CN" sz="2800" i="1" kern="0" dirty="0">
                              <a:solidFill>
                                <a:srgbClr val="0000CC"/>
                              </a:solidFill>
                              <a:latin typeface="Cambria Math" panose="02040503050406030204" pitchFamily="18" charset="0"/>
                              <a:cs typeface="Times New Roman" panose="02020603050405020304" pitchFamily="18" charset="0"/>
                            </a:rPr>
                          </m:ctrlPr>
                        </m:sSubPr>
                        <m:e>
                          <m:r>
                            <a:rPr lang="zh-CN" altLang="en-US" sz="2800" i="1" kern="0" dirty="0">
                              <a:solidFill>
                                <a:srgbClr val="0000CC"/>
                              </a:solidFill>
                              <a:latin typeface="Cambria Math" panose="02040503050406030204" pitchFamily="18" charset="0"/>
                              <a:cs typeface="Times New Roman" panose="02020603050405020304" pitchFamily="18" charset="0"/>
                            </a:rPr>
                            <m:t>𝜶</m:t>
                          </m:r>
                        </m:e>
                        <m:sub>
                          <m:r>
                            <a:rPr lang="en-US" altLang="zh-CN" sz="2800" i="1" kern="0" dirty="0">
                              <a:solidFill>
                                <a:srgbClr val="0000CC"/>
                              </a:solidFill>
                              <a:latin typeface="Cambria Math" panose="02040503050406030204" pitchFamily="18" charset="0"/>
                              <a:cs typeface="Times New Roman" panose="02020603050405020304" pitchFamily="18" charset="0"/>
                            </a:rPr>
                            <m:t>𝟏</m:t>
                          </m:r>
                        </m:sub>
                      </m:sSub>
                      <m:sSup>
                        <m:sSupPr>
                          <m:ctrlP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𝑨</m:t>
                          </m:r>
                        </m:e>
                        <m: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kern="0" dirty="0">
                              <a:solidFill>
                                <a:srgbClr val="0000CC"/>
                              </a:solidFill>
                              <a:latin typeface="Cambria Math" panose="02040503050406030204" pitchFamily="18" charset="0"/>
                              <a:cs typeface="Times New Roman" panose="02020603050405020304" pitchFamily="18" charset="0"/>
                            </a:rPr>
                          </m:ctrlPr>
                        </m:sSubPr>
                        <m:e>
                          <m:r>
                            <a:rPr lang="zh-CN" altLang="en-US" sz="2800" i="1" kern="0" dirty="0">
                              <a:solidFill>
                                <a:srgbClr val="0000CC"/>
                              </a:solidFill>
                              <a:latin typeface="Cambria Math" panose="02040503050406030204" pitchFamily="18" charset="0"/>
                              <a:cs typeface="Times New Roman" panose="02020603050405020304" pitchFamily="18" charset="0"/>
                            </a:rPr>
                            <m:t>𝜶</m:t>
                          </m:r>
                        </m:e>
                        <m:sub>
                          <m:r>
                            <a:rPr lang="en-US" altLang="zh-CN" sz="2800" i="1" kern="0" dirty="0">
                              <a:solidFill>
                                <a:srgbClr val="0000CC"/>
                              </a:solidFill>
                              <a:latin typeface="Cambria Math" panose="02040503050406030204" pitchFamily="18" charset="0"/>
                              <a:cs typeface="Times New Roman" panose="02020603050405020304" pitchFamily="18" charset="0"/>
                            </a:rPr>
                            <m:t>𝟐</m:t>
                          </m:r>
                        </m:sub>
                      </m:sSub>
                      <m:sSup>
                        <m:sSupPr>
                          <m:ctrlP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𝑨</m:t>
                          </m:r>
                        </m:e>
                        <m: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800" i="1" kern="0" dirty="0">
                              <a:solidFill>
                                <a:srgbClr val="0000CC"/>
                              </a:solidFill>
                              <a:latin typeface="Cambria Math" panose="02040503050406030204" pitchFamily="18" charset="0"/>
                              <a:cs typeface="Times New Roman" panose="02020603050405020304" pitchFamily="18" charset="0"/>
                            </a:rPr>
                          </m:ctrlPr>
                        </m:sSubPr>
                        <m:e>
                          <m:r>
                            <a:rPr lang="zh-CN" altLang="en-US" sz="2800" i="1" kern="0" dirty="0">
                              <a:solidFill>
                                <a:srgbClr val="0000CC"/>
                              </a:solidFill>
                              <a:latin typeface="Cambria Math" panose="02040503050406030204" pitchFamily="18" charset="0"/>
                              <a:cs typeface="Times New Roman" panose="02020603050405020304" pitchFamily="18" charset="0"/>
                            </a:rPr>
                            <m:t>𝜶</m:t>
                          </m:r>
                        </m:e>
                        <m:sub>
                          <m:r>
                            <a:rPr lang="en-US" altLang="zh-CN" sz="2800" i="1" kern="0" dirty="0">
                              <a:solidFill>
                                <a:srgbClr val="0000CC"/>
                              </a:solidFill>
                              <a:latin typeface="Cambria Math" panose="02040503050406030204" pitchFamily="18" charset="0"/>
                              <a:cs typeface="Times New Roman" panose="02020603050405020304" pitchFamily="18" charset="0"/>
                            </a:rPr>
                            <m:t>𝒏</m:t>
                          </m:r>
                        </m:sub>
                      </m:sSub>
                      <m:sSup>
                        <m:sSupPr>
                          <m:ctrlP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𝑨</m:t>
                          </m:r>
                        </m:e>
                        <m: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sup>
                      </m:sSup>
                      <m:r>
                        <a:rPr lang="en-US" altLang="zh-CN"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m:t>
                      </m:r>
                      <m:r>
                        <a:rPr lang="zh-CN" altLang="en-US" sz="2800" i="1" kern="0">
                          <a:solidFill>
                            <a:srgbClr val="0000CC"/>
                          </a:solidFill>
                          <a:latin typeface="Cambria Math" panose="02040503050406030204" pitchFamily="18" charset="0"/>
                          <a:ea typeface="Cambria Math" panose="02040503050406030204" pitchFamily="18" charset="0"/>
                          <a:cs typeface="Times New Roman" panose="02020603050405020304" pitchFamily="18" charset="0"/>
                        </a:rPr>
                        <m:t>𝜺</m:t>
                      </m:r>
                    </m:oMath>
                  </m:oMathPara>
                </a14:m>
                <a:endParaRPr lang="en-US" altLang="zh-CN" sz="2800" kern="0" dirty="0">
                  <a:solidFill>
                    <a:srgbClr val="0000CC"/>
                  </a:solidFill>
                  <a:cs typeface="Times New Roman" panose="02020603050405020304" pitchFamily="18" charset="0"/>
                </a:endParaRPr>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39" t="-336" r="-133" b="-9799"/>
                </a:stretch>
              </a:blipFill>
              <a:ln w="28575">
                <a:solidFill>
                  <a:srgbClr val="9999FF"/>
                </a:solidFill>
              </a:ln>
            </p:spPr>
            <p:txBody>
              <a:bodyPr/>
              <a:lstStyle/>
              <a:p>
                <a:r>
                  <a:rPr lang="zh-CN" alt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消除左递归</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530985"/>
                <a:ext cx="10515600" cy="4646295"/>
              </a:xfrm>
              <a:solidFill>
                <a:schemeClr val="bg1"/>
              </a:solidFill>
              <a:ln w="28575">
                <a:solidFill>
                  <a:srgbClr val="9999FF"/>
                </a:solidFill>
              </a:ln>
            </p:spPr>
            <p:txBody>
              <a:bodyPr/>
              <a:lstStyle/>
              <a:p>
                <a:pPr>
                  <a:lnSpc>
                    <a:spcPct val="150000"/>
                  </a:lnSpc>
                </a:pPr>
                <a:r>
                  <a:rPr lang="zh-CN" altLang="en-US" sz="2400" kern="0" dirty="0">
                    <a:solidFill>
                      <a:srgbClr val="FF0000"/>
                    </a:solidFill>
                    <a:cs typeface="Times New Roman" panose="02020603050405020304" pitchFamily="18" charset="0"/>
                  </a:rPr>
                  <a:t>一般的左递归</a:t>
                </a:r>
                <a:r>
                  <a:rPr lang="zh-CN" altLang="en-US" sz="2400" kern="0" dirty="0">
                    <a:cs typeface="Times New Roman" panose="02020603050405020304" pitchFamily="18" charset="0"/>
                  </a:rPr>
                  <a:t>：不带</a:t>
                </a:r>
                <a14:m>
                  <m:oMath xmlns:m="http://schemas.openxmlformats.org/officeDocument/2006/math">
                    <m:r>
                      <a:rPr lang="zh-CN" altLang="en-US" sz="2400" i="1" kern="0">
                        <a:latin typeface="Cambria Math" panose="02040503050406030204" pitchFamily="18" charset="0"/>
                        <a:ea typeface="Cambria Math" panose="02040503050406030204" pitchFamily="18" charset="0"/>
                        <a:cs typeface="Times New Roman" panose="02020603050405020304" pitchFamily="18" charset="0"/>
                      </a:rPr>
                      <m:t>𝜺</m:t>
                    </m:r>
                  </m:oMath>
                </a14:m>
                <a:r>
                  <a:rPr lang="zh-CN" altLang="en-US" sz="2400" kern="0" dirty="0">
                    <a:cs typeface="Times New Roman" panose="02020603050405020304" pitchFamily="18" charset="0"/>
                  </a:rPr>
                  <a:t>且没有循环</a:t>
                </a:r>
                <a14:m>
                  <m:oMath xmlns:m="http://schemas.openxmlformats.org/officeDocument/2006/math">
                    <m:r>
                      <a:rPr lang="en-US" altLang="zh-CN" sz="2400" kern="0" dirty="0">
                        <a:latin typeface="Cambria Math" panose="02040503050406030204" pitchFamily="18" charset="0"/>
                        <a:cs typeface="Times New Roman" panose="02020603050405020304" pitchFamily="18" charset="0"/>
                      </a:rPr>
                      <m:t>(</m:t>
                    </m:r>
                    <m:r>
                      <a:rPr lang="en-US" altLang="zh-CN" sz="2400" i="1" kern="0" dirty="0">
                        <a:latin typeface="Cambria Math" panose="02040503050406030204" pitchFamily="18" charset="0"/>
                        <a:cs typeface="Times New Roman" panose="02020603050405020304" pitchFamily="18" charset="0"/>
                      </a:rPr>
                      <m:t>𝑨</m:t>
                    </m:r>
                    <m:groupChr>
                      <m:groupChrPr>
                        <m:chr m:val="⇒"/>
                        <m:vertJc m:val="bot"/>
                        <m:ctrlPr>
                          <a:rPr lang="en-US" altLang="zh-CN" sz="2400" i="1" kern="0" dirty="0">
                            <a:latin typeface="Cambria Math" panose="02040503050406030204" pitchFamily="18" charset="0"/>
                            <a:cs typeface="Times New Roman" panose="02020603050405020304" pitchFamily="18" charset="0"/>
                          </a:rPr>
                        </m:ctrlPr>
                      </m:groupChrPr>
                      <m:e>
                        <m:r>
                          <m:rPr>
                            <m:brk m:alnAt="2"/>
                          </m:rPr>
                          <a:rPr lang="en-US" altLang="zh-CN" sz="2400" i="1" kern="0" dirty="0">
                            <a:latin typeface="Cambria Math" panose="02040503050406030204" pitchFamily="18" charset="0"/>
                            <a:cs typeface="Times New Roman" panose="02020603050405020304" pitchFamily="18" charset="0"/>
                          </a:rPr>
                          <m:t>∗</m:t>
                        </m:r>
                      </m:e>
                    </m:groupChr>
                    <m:r>
                      <a:rPr lang="en-US" altLang="zh-CN" sz="2400" i="1" kern="0" dirty="0">
                        <a:latin typeface="Cambria Math" panose="02040503050406030204" pitchFamily="18" charset="0"/>
                        <a:cs typeface="Times New Roman" panose="02020603050405020304" pitchFamily="18" charset="0"/>
                      </a:rPr>
                      <m:t>𝑨</m:t>
                    </m:r>
                    <m:r>
                      <a:rPr lang="en-US" altLang="zh-CN" sz="2400" i="1" kern="0" dirty="0">
                        <a:latin typeface="Cambria Math" panose="02040503050406030204" pitchFamily="18" charset="0"/>
                        <a:cs typeface="Times New Roman" panose="02020603050405020304" pitchFamily="18" charset="0"/>
                      </a:rPr>
                      <m:t>)</m:t>
                    </m:r>
                  </m:oMath>
                </a14:m>
                <a:r>
                  <a:rPr lang="zh-CN" altLang="en-US" sz="2400" kern="0" dirty="0">
                    <a:cs typeface="Times New Roman" panose="02020603050405020304" pitchFamily="18" charset="0"/>
                  </a:rPr>
                  <a:t>的左递归文法（允许间接左递归）</a:t>
                </a:r>
                <a:endParaRPr lang="en-US" altLang="zh-CN" sz="2400" kern="0" dirty="0">
                  <a:cs typeface="Times New Roman" panose="02020603050405020304" pitchFamily="18" charset="0"/>
                </a:endParaRPr>
              </a:p>
              <a:p>
                <a:pPr>
                  <a:lnSpc>
                    <a:spcPct val="150000"/>
                  </a:lnSpc>
                </a:pPr>
                <a:r>
                  <a:rPr lang="zh-CN" altLang="en-US" sz="2400" kern="0" dirty="0">
                    <a:cs typeface="Times New Roman" panose="02020603050405020304" pitchFamily="18" charset="0"/>
                  </a:rPr>
                  <a:t>处理方法：</a:t>
                </a:r>
                <a:endParaRPr lang="en-US" altLang="zh-CN" sz="2400" kern="0" dirty="0">
                  <a:cs typeface="Times New Roman" panose="02020603050405020304" pitchFamily="18" charset="0"/>
                </a:endParaRPr>
              </a:p>
              <a:p>
                <a:pPr lvl="1">
                  <a:lnSpc>
                    <a:spcPct val="150000"/>
                  </a:lnSpc>
                </a:pPr>
                <a:r>
                  <a:rPr lang="zh-CN" altLang="en-US" sz="2400" kern="0" dirty="0">
                    <a:cs typeface="Times New Roman" panose="02020603050405020304" pitchFamily="18" charset="0"/>
                  </a:rPr>
                  <a:t>将文法的所有非终结符按任意一种顺序</a:t>
                </a:r>
                <a:r>
                  <a:rPr lang="zh-CN" altLang="en-US" sz="2400" kern="0" dirty="0">
                    <a:solidFill>
                      <a:srgbClr val="FF0000"/>
                    </a:solidFill>
                    <a:cs typeface="Times New Roman" panose="02020603050405020304" pitchFamily="18" charset="0"/>
                  </a:rPr>
                  <a:t>排序</a:t>
                </a:r>
                <a:r>
                  <a:rPr lang="zh-CN" altLang="en-US" sz="2400" kern="0" dirty="0">
                    <a:cs typeface="Times New Roman" panose="02020603050405020304" pitchFamily="18" charset="0"/>
                  </a:rPr>
                  <a:t>，得到</a:t>
                </a:r>
                <a14:m>
                  <m:oMath xmlns:m="http://schemas.openxmlformats.org/officeDocument/2006/math">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𝟏</m:t>
                        </m:r>
                      </m:sub>
                    </m:sSub>
                    <m:r>
                      <a:rPr lang="en-US" altLang="zh-CN" sz="2400" i="1" kern="0">
                        <a:latin typeface="Cambria Math" panose="02040503050406030204" pitchFamily="18" charset="0"/>
                        <a:cs typeface="Times New Roman" panose="02020603050405020304" pitchFamily="18" charset="0"/>
                      </a:rPr>
                      <m:t>,</m:t>
                    </m:r>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𝟐</m:t>
                        </m:r>
                      </m:sub>
                    </m:sSub>
                    <m:r>
                      <a:rPr lang="en-US" altLang="zh-CN" sz="2400" i="1" kern="0">
                        <a:latin typeface="Cambria Math" panose="02040503050406030204" pitchFamily="18" charset="0"/>
                        <a:cs typeface="Times New Roman" panose="02020603050405020304" pitchFamily="18" charset="0"/>
                      </a:rPr>
                      <m:t>,</m:t>
                    </m:r>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𝒏</m:t>
                        </m:r>
                      </m:sub>
                    </m:sSub>
                  </m:oMath>
                </a14:m>
                <a:endParaRPr lang="en-US" altLang="zh-CN" sz="2400" kern="0" dirty="0">
                  <a:cs typeface="Times New Roman" panose="02020603050405020304" pitchFamily="18" charset="0"/>
                </a:endParaRPr>
              </a:p>
              <a:p>
                <a:pPr lvl="1">
                  <a:lnSpc>
                    <a:spcPct val="150000"/>
                  </a:lnSpc>
                </a:pPr>
                <a:r>
                  <a:rPr lang="zh-CN" altLang="en-US" sz="2400" kern="0" dirty="0">
                    <a:cs typeface="Times New Roman" panose="02020603050405020304" pitchFamily="18" charset="0"/>
                  </a:rPr>
                  <a:t>对每一个</a:t>
                </a:r>
                <a14:m>
                  <m:oMath xmlns:m="http://schemas.openxmlformats.org/officeDocument/2006/math">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𝒊</m:t>
                        </m:r>
                      </m:sub>
                    </m:sSub>
                  </m:oMath>
                </a14:m>
                <a:r>
                  <a:rPr lang="zh-CN" altLang="en-US" sz="2400" kern="0" dirty="0">
                    <a:cs typeface="Times New Roman" panose="02020603050405020304" pitchFamily="18" charset="0"/>
                  </a:rPr>
                  <a:t>，如果存在</a:t>
                </a:r>
                <a14:m>
                  <m:oMath xmlns:m="http://schemas.openxmlformats.org/officeDocument/2006/math">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𝒋</m:t>
                        </m:r>
                      </m:sub>
                    </m:sSub>
                    <m:d>
                      <m:dPr>
                        <m:ctrlPr>
                          <a:rPr lang="en-US" altLang="zh-CN" sz="2400" i="1" kern="0">
                            <a:latin typeface="Cambria Math" panose="02040503050406030204" pitchFamily="18" charset="0"/>
                            <a:cs typeface="Times New Roman" panose="02020603050405020304" pitchFamily="18" charset="0"/>
                          </a:rPr>
                        </m:ctrlPr>
                      </m:dPr>
                      <m:e>
                        <m:r>
                          <a:rPr lang="en-US" altLang="zh-CN" sz="2400" i="1" kern="0">
                            <a:latin typeface="Cambria Math" panose="02040503050406030204" pitchFamily="18" charset="0"/>
                            <a:cs typeface="Times New Roman" panose="02020603050405020304" pitchFamily="18" charset="0"/>
                          </a:rPr>
                          <m:t>𝒋</m:t>
                        </m:r>
                        <m:r>
                          <a:rPr lang="en-US" altLang="zh-CN" sz="2400" i="1" kern="0">
                            <a:latin typeface="Cambria Math" panose="02040503050406030204" pitchFamily="18" charset="0"/>
                            <a:cs typeface="Times New Roman" panose="02020603050405020304" pitchFamily="18" charset="0"/>
                          </a:rPr>
                          <m:t>&lt;</m:t>
                        </m:r>
                        <m:r>
                          <a:rPr lang="en-US" altLang="zh-CN" sz="2400" i="1" kern="0">
                            <a:latin typeface="Cambria Math" panose="02040503050406030204" pitchFamily="18" charset="0"/>
                            <a:cs typeface="Times New Roman" panose="02020603050405020304" pitchFamily="18" charset="0"/>
                          </a:rPr>
                          <m:t>𝒊</m:t>
                        </m:r>
                      </m:e>
                    </m:d>
                  </m:oMath>
                </a14:m>
                <a:r>
                  <a:rPr lang="zh-CN" altLang="en-US" sz="2400" kern="0" dirty="0">
                    <a:cs typeface="Times New Roman" panose="02020603050405020304" pitchFamily="18" charset="0"/>
                  </a:rPr>
                  <a:t>，有产生式</a:t>
                </a:r>
                <a14:m>
                  <m:oMath xmlns:m="http://schemas.openxmlformats.org/officeDocument/2006/math">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𝒊</m:t>
                        </m:r>
                      </m:sub>
                    </m:sSub>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𝒋</m:t>
                        </m:r>
                      </m:sub>
                    </m:sSub>
                    <m:r>
                      <a:rPr lang="zh-CN" altLang="en-US" sz="2400" i="1" kern="0">
                        <a:latin typeface="Cambria Math" panose="02040503050406030204" pitchFamily="18" charset="0"/>
                        <a:cs typeface="Times New Roman" panose="02020603050405020304" pitchFamily="18" charset="0"/>
                      </a:rPr>
                      <m:t>𝜷</m:t>
                    </m:r>
                  </m:oMath>
                </a14:m>
                <a:r>
                  <a:rPr lang="zh-CN" altLang="en-US" sz="2400" kern="0" dirty="0">
                    <a:cs typeface="Times New Roman" panose="02020603050405020304" pitchFamily="18" charset="0"/>
                  </a:rPr>
                  <a:t>和</a:t>
                </a:r>
                <a14:m>
                  <m:oMath xmlns:m="http://schemas.openxmlformats.org/officeDocument/2006/math">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𝒋</m:t>
                        </m:r>
                      </m:sub>
                    </m:sSub>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kern="0">
                        <a:latin typeface="Cambria Math" panose="02040503050406030204" pitchFamily="18" charset="0"/>
                        <a:ea typeface="Cambria Math" panose="02040503050406030204" pitchFamily="18" charset="0"/>
                        <a:cs typeface="Times New Roman" panose="02020603050405020304" pitchFamily="18" charset="0"/>
                      </a:rPr>
                      <m:t>𝜶</m:t>
                    </m:r>
                  </m:oMath>
                </a14:m>
                <a:r>
                  <a:rPr lang="zh-CN" altLang="en-US" sz="2400" kern="0" dirty="0">
                    <a:cs typeface="Times New Roman" panose="02020603050405020304" pitchFamily="18" charset="0"/>
                  </a:rPr>
                  <a:t>，那么进行</a:t>
                </a:r>
                <a:r>
                  <a:rPr lang="zh-CN" altLang="en-US" sz="2400" kern="0" dirty="0">
                    <a:solidFill>
                      <a:srgbClr val="FF0000"/>
                    </a:solidFill>
                    <a:cs typeface="Times New Roman" panose="02020603050405020304" pitchFamily="18" charset="0"/>
                  </a:rPr>
                  <a:t>代入</a:t>
                </a:r>
                <a:r>
                  <a:rPr lang="zh-CN" altLang="en-US" sz="2400" kern="0" dirty="0">
                    <a:cs typeface="Times New Roman" panose="02020603050405020304" pitchFamily="18" charset="0"/>
                  </a:rPr>
                  <a:t>操作生成</a:t>
                </a:r>
                <a14:m>
                  <m:oMath xmlns:m="http://schemas.openxmlformats.org/officeDocument/2006/math">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𝒊</m:t>
                        </m:r>
                      </m:sub>
                    </m:sSub>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kern="0">
                        <a:latin typeface="Cambria Math" panose="02040503050406030204" pitchFamily="18" charset="0"/>
                        <a:ea typeface="Cambria Math" panose="02040503050406030204" pitchFamily="18" charset="0"/>
                        <a:cs typeface="Times New Roman" panose="02020603050405020304" pitchFamily="18" charset="0"/>
                      </a:rPr>
                      <m:t>𝜶</m:t>
                    </m:r>
                    <m:r>
                      <a:rPr lang="zh-CN" altLang="en-US" sz="2400" i="1" kern="0">
                        <a:latin typeface="Cambria Math" panose="02040503050406030204" pitchFamily="18" charset="0"/>
                        <a:cs typeface="Times New Roman" panose="02020603050405020304" pitchFamily="18" charset="0"/>
                      </a:rPr>
                      <m:t>𝜷</m:t>
                    </m:r>
                  </m:oMath>
                </a14:m>
                <a:r>
                  <a:rPr lang="zh-CN" altLang="en-US" sz="2400" kern="0" dirty="0">
                    <a:cs typeface="Times New Roman" panose="02020603050405020304" pitchFamily="18" charset="0"/>
                  </a:rPr>
                  <a:t>。</a:t>
                </a:r>
                <a:endParaRPr lang="en-US" altLang="zh-CN" sz="2400" kern="0" dirty="0">
                  <a:cs typeface="Times New Roman" panose="02020603050405020304" pitchFamily="18" charset="0"/>
                </a:endParaRPr>
              </a:p>
              <a:p>
                <a:pPr lvl="1">
                  <a:lnSpc>
                    <a:spcPct val="150000"/>
                  </a:lnSpc>
                </a:pPr>
                <a:r>
                  <a:rPr lang="zh-CN" altLang="en-US" sz="2400" kern="0" dirty="0">
                    <a:cs typeface="Times New Roman" panose="02020603050405020304" pitchFamily="18" charset="0"/>
                  </a:rPr>
                  <a:t>如果存在</a:t>
                </a:r>
                <a14:m>
                  <m:oMath xmlns:m="http://schemas.openxmlformats.org/officeDocument/2006/math">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𝒊</m:t>
                        </m:r>
                      </m:sub>
                    </m:sSub>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𝒊</m:t>
                        </m:r>
                      </m:sub>
                    </m:sSub>
                    <m:r>
                      <a:rPr lang="zh-CN" altLang="en-US" sz="2400" i="1" kern="0">
                        <a:latin typeface="Cambria Math" panose="02040503050406030204" pitchFamily="18" charset="0"/>
                        <a:cs typeface="Times New Roman" panose="02020603050405020304" pitchFamily="18" charset="0"/>
                      </a:rPr>
                      <m:t>𝜶</m:t>
                    </m:r>
                    <m:r>
                      <a:rPr lang="en-US" altLang="zh-CN" sz="2400" i="1" kern="0">
                        <a:latin typeface="Cambria Math" panose="02040503050406030204" pitchFamily="18" charset="0"/>
                        <a:cs typeface="Times New Roman" panose="02020603050405020304" pitchFamily="18" charset="0"/>
                      </a:rPr>
                      <m:t>|</m:t>
                    </m:r>
                    <m:r>
                      <a:rPr lang="zh-CN" altLang="en-US" sz="2400" i="1" kern="0">
                        <a:latin typeface="Cambria Math" panose="02040503050406030204" pitchFamily="18" charset="0"/>
                        <a:cs typeface="Times New Roman" panose="02020603050405020304" pitchFamily="18" charset="0"/>
                      </a:rPr>
                      <m:t>𝜷</m:t>
                    </m:r>
                  </m:oMath>
                </a14:m>
                <a:r>
                  <a:rPr lang="zh-CN" altLang="en-US" sz="2400" kern="0" dirty="0">
                    <a:cs typeface="Times New Roman" panose="02020603050405020304" pitchFamily="18" charset="0"/>
                  </a:rPr>
                  <a:t>，那么执行</a:t>
                </a:r>
                <a:r>
                  <a:rPr lang="zh-CN" altLang="en-US" sz="2400" kern="0" dirty="0">
                    <a:solidFill>
                      <a:srgbClr val="FF0000"/>
                    </a:solidFill>
                    <a:cs typeface="Times New Roman" panose="02020603050405020304" pitchFamily="18" charset="0"/>
                  </a:rPr>
                  <a:t>消除直接左递归</a:t>
                </a:r>
                <a:r>
                  <a:rPr lang="zh-CN" altLang="en-US" sz="2400" kern="0" dirty="0">
                    <a:cs typeface="Times New Roman" panose="02020603050405020304" pitchFamily="18" charset="0"/>
                  </a:rPr>
                  <a:t>，改为</a:t>
                </a:r>
                <a:endParaRPr lang="en-US" altLang="zh-CN" sz="2400" i="1" kern="0" dirty="0">
                  <a:latin typeface="Cambria Math" panose="02040503050406030204" pitchFamily="18" charset="0"/>
                  <a:cs typeface="Times New Roman" panose="02020603050405020304" pitchFamily="18" charset="0"/>
                </a:endParaRPr>
              </a:p>
              <a:p>
                <a:pPr marL="457200" lvl="1" indent="0">
                  <a:lnSpc>
                    <a:spcPct val="150000"/>
                  </a:lnSpc>
                  <a:buNone/>
                </a:pPr>
                <a14:m>
                  <m:oMathPara xmlns:m="http://schemas.openxmlformats.org/officeDocument/2006/math">
                    <m:oMathParaPr>
                      <m:jc m:val="centerGroup"/>
                    </m:oMathParaPr>
                    <m:oMath xmlns:m="http://schemas.openxmlformats.org/officeDocument/2006/math">
                      <m:sSub>
                        <m:sSubPr>
                          <m:ctrlPr>
                            <a:rPr lang="en-US" altLang="zh-CN" sz="2400" i="1" kern="0">
                              <a:latin typeface="Cambria Math" panose="02040503050406030204" pitchFamily="18" charset="0"/>
                              <a:cs typeface="Times New Roman" panose="02020603050405020304" pitchFamily="18" charset="0"/>
                            </a:rPr>
                          </m:ctrlPr>
                        </m:sSubPr>
                        <m:e>
                          <m:r>
                            <a:rPr lang="en-US" altLang="zh-CN" sz="2400" i="1" kern="0">
                              <a:latin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cs typeface="Times New Roman" panose="02020603050405020304" pitchFamily="18" charset="0"/>
                            </a:rPr>
                            <m:t>𝒊</m:t>
                          </m:r>
                        </m:sub>
                      </m:sSub>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kern="0">
                          <a:latin typeface="Cambria Math" panose="02040503050406030204" pitchFamily="18" charset="0"/>
                          <a:ea typeface="Cambria Math" panose="02040503050406030204" pitchFamily="18" charset="0"/>
                          <a:cs typeface="Times New Roman" panose="02020603050405020304" pitchFamily="18" charset="0"/>
                        </a:rPr>
                        <m:t>𝜷</m:t>
                      </m:r>
                      <m:sSubSup>
                        <m:sSubSupPr>
                          <m:ctrlP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𝒊</m:t>
                          </m:r>
                        </m:sub>
                        <m:sup>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sup>
                      </m:sSubSup>
                      <m:sSubSup>
                        <m:sSubSupPr>
                          <m:ctrlP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0" smtClean="0">
                              <a:latin typeface="Cambria Math" panose="02040503050406030204" pitchFamily="18" charset="0"/>
                              <a:ea typeface="Cambria Math" panose="02040503050406030204" pitchFamily="18" charset="0"/>
                              <a:cs typeface="Times New Roman" panose="02020603050405020304" pitchFamily="18" charset="0"/>
                            </a:rPr>
                            <m:t>          </m:t>
                          </m:r>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𝒊</m:t>
                          </m:r>
                        </m:sub>
                        <m:sup>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400" i="1" kern="0" smtClea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kern="0">
                          <a:latin typeface="Cambria Math" panose="02040503050406030204" pitchFamily="18" charset="0"/>
                          <a:ea typeface="Cambria Math" panose="02040503050406030204" pitchFamily="18" charset="0"/>
                          <a:cs typeface="Times New Roman" panose="02020603050405020304" pitchFamily="18" charset="0"/>
                        </a:rPr>
                        <m:t>𝜶</m:t>
                      </m:r>
                      <m:sSubSup>
                        <m:sSubSupPr>
                          <m:ctrlP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𝑨</m:t>
                          </m:r>
                        </m:e>
                        <m:sub>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𝒊</m:t>
                          </m:r>
                        </m:sub>
                        <m:sup>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sup>
                      </m:sSubSup>
                      <m:r>
                        <a:rPr lang="en-US" altLang="zh-CN" sz="2400" i="1" kern="0">
                          <a:latin typeface="Cambria Math" panose="02040503050406030204" pitchFamily="18" charset="0"/>
                          <a:ea typeface="Cambria Math" panose="02040503050406030204" pitchFamily="18" charset="0"/>
                          <a:cs typeface="Times New Roman" panose="02020603050405020304" pitchFamily="18" charset="0"/>
                        </a:rPr>
                        <m:t>|</m:t>
                      </m:r>
                      <m:r>
                        <a:rPr lang="zh-CN" altLang="en-US" sz="2400" i="1" kern="0">
                          <a:latin typeface="Cambria Math" panose="02040503050406030204" pitchFamily="18" charset="0"/>
                          <a:ea typeface="Cambria Math" panose="02040503050406030204" pitchFamily="18" charset="0"/>
                          <a:cs typeface="Times New Roman" panose="02020603050405020304" pitchFamily="18" charset="0"/>
                        </a:rPr>
                        <m:t>𝜺</m:t>
                      </m:r>
                    </m:oMath>
                  </m:oMathPara>
                </a14:m>
                <a:endParaRPr lang="en-US" altLang="zh-CN" sz="2400" kern="0" dirty="0">
                  <a:cs typeface="Times New Roman" panose="02020603050405020304" pitchFamily="18" charset="0"/>
                </a:endParaRPr>
              </a:p>
              <a:p>
                <a:endParaRPr lang="zh-CN" altLang="en-US"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530985"/>
                <a:ext cx="10515600" cy="4646295"/>
              </a:xfrm>
              <a:blipFill rotWithShape="1">
                <a:blip r:embed="rId1"/>
                <a:stretch>
                  <a:fillRect l="-139" t="-314" r="-133" b="-6314"/>
                </a:stretch>
              </a:blipFill>
              <a:ln w="28575">
                <a:solidFill>
                  <a:srgbClr val="9999FF"/>
                </a:solidFill>
              </a:ln>
            </p:spPr>
            <p:txBody>
              <a:bodyPr/>
              <a:lstStyle/>
              <a:p>
                <a:r>
                  <a:rPr lang="zh-CN" alt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提取左因子</a:t>
            </a:r>
            <a:endParaRPr lang="zh-CN" altLang="en-US" dirty="0"/>
          </a:p>
        </p:txBody>
      </p:sp>
      <p:sp>
        <p:nvSpPr>
          <p:cNvPr id="3" name="内容占位符 2"/>
          <p:cNvSpPr>
            <a:spLocks noGrp="1"/>
          </p:cNvSpPr>
          <p:nvPr>
            <p:ph idx="1"/>
          </p:nvPr>
        </p:nvSpPr>
        <p:spPr>
          <a:xfrm>
            <a:off x="838200" y="1383665"/>
            <a:ext cx="10515600" cy="4793615"/>
          </a:xfrm>
          <a:solidFill>
            <a:schemeClr val="bg1"/>
          </a:solidFill>
          <a:ln w="28575">
            <a:solidFill>
              <a:srgbClr val="9999FF"/>
            </a:solidFill>
          </a:ln>
        </p:spPr>
        <p:txBody>
          <a:bodyPr>
            <a:normAutofit lnSpcReduction="10000"/>
          </a:bodyPr>
          <a:lstStyle/>
          <a:p>
            <a:pPr>
              <a:lnSpc>
                <a:spcPct val="150000"/>
              </a:lnSpc>
            </a:pPr>
            <a:r>
              <a:rPr lang="zh-CN" altLang="en-US" sz="2400" dirty="0">
                <a:cs typeface="Times New Roman" panose="02020603050405020304" pitchFamily="18" charset="0"/>
              </a:rPr>
              <a:t>当两个或者更多文法规则选择</a:t>
            </a:r>
            <a:r>
              <a:rPr lang="zh-CN" altLang="en-US" sz="2400" dirty="0">
                <a:solidFill>
                  <a:srgbClr val="FF0000"/>
                </a:solidFill>
                <a:cs typeface="Times New Roman" panose="02020603050405020304" pitchFamily="18" charset="0"/>
              </a:rPr>
              <a:t>共享一个通用前缀串</a:t>
            </a:r>
            <a:r>
              <a:rPr lang="zh-CN" altLang="en-US" sz="2400" dirty="0">
                <a:cs typeface="Times New Roman" panose="02020603050405020304" pitchFamily="18" charset="0"/>
              </a:rPr>
              <a:t>的时候，需要</a:t>
            </a:r>
            <a:r>
              <a:rPr lang="zh-CN" altLang="en-US" sz="2400" dirty="0">
                <a:solidFill>
                  <a:srgbClr val="FF0000"/>
                </a:solidFill>
                <a:cs typeface="Times New Roman" panose="02020603050405020304" pitchFamily="18" charset="0"/>
              </a:rPr>
              <a:t>提取左因子</a:t>
            </a:r>
            <a:r>
              <a:rPr lang="zh-CN" altLang="en-US" sz="2400" dirty="0">
                <a:cs typeface="Times New Roman" panose="02020603050405020304" pitchFamily="18" charset="0"/>
              </a:rPr>
              <a:t>。</a:t>
            </a:r>
            <a:r>
              <a:rPr lang="en-US" altLang="zh-CN" sz="2400" i="1" dirty="0">
                <a:cs typeface="Times New Roman" panose="02020603050405020304" pitchFamily="18" charset="0"/>
              </a:rPr>
              <a:t>A→αβ|αγ</a:t>
            </a:r>
            <a:endParaRPr lang="en-US" altLang="zh-CN" sz="2400" i="1" dirty="0">
              <a:cs typeface="Times New Roman" panose="02020603050405020304" pitchFamily="18" charset="0"/>
            </a:endParaRPr>
          </a:p>
          <a:p>
            <a:pPr>
              <a:lnSpc>
                <a:spcPct val="150000"/>
              </a:lnSpc>
            </a:pPr>
            <a:r>
              <a:rPr lang="zh-CN" altLang="en-US" sz="2400" dirty="0">
                <a:cs typeface="Times New Roman" panose="02020603050405020304" pitchFamily="18" charset="0"/>
              </a:rPr>
              <a:t>需要改写为：</a:t>
            </a:r>
            <a:endParaRPr lang="en-US" altLang="zh-CN" sz="2400" dirty="0">
              <a:cs typeface="Times New Roman" panose="02020603050405020304" pitchFamily="18" charset="0"/>
            </a:endParaRPr>
          </a:p>
          <a:p>
            <a:pPr lvl="1" algn="ctr">
              <a:buFontTx/>
              <a:buNone/>
            </a:pPr>
            <a:r>
              <a:rPr lang="en-US" altLang="zh-CN" sz="2400" i="1" dirty="0">
                <a:cs typeface="Times New Roman" panose="02020603050405020304" pitchFamily="18" charset="0"/>
              </a:rPr>
              <a:t>A→αA’</a:t>
            </a:r>
            <a:endParaRPr lang="en-US" altLang="zh-CN" sz="2400" i="1" dirty="0">
              <a:cs typeface="Times New Roman" panose="02020603050405020304" pitchFamily="18" charset="0"/>
            </a:endParaRPr>
          </a:p>
          <a:p>
            <a:pPr lvl="1" algn="ctr">
              <a:buFontTx/>
              <a:buNone/>
            </a:pPr>
            <a:r>
              <a:rPr lang="en-US" altLang="zh-CN" sz="2400" i="1" dirty="0">
                <a:cs typeface="Times New Roman" panose="02020603050405020304" pitchFamily="18" charset="0"/>
              </a:rPr>
              <a:t>A’→β|γ</a:t>
            </a:r>
            <a:endParaRPr lang="zh-CN" altLang="en-US" sz="2400" i="1" dirty="0">
              <a:cs typeface="Times New Roman" panose="02020603050405020304" pitchFamily="18" charset="0"/>
            </a:endParaRPr>
          </a:p>
          <a:p>
            <a:pPr>
              <a:lnSpc>
                <a:spcPct val="150000"/>
              </a:lnSpc>
            </a:pPr>
            <a:r>
              <a:rPr lang="zh-CN" altLang="en-US" sz="2400" dirty="0">
                <a:solidFill>
                  <a:srgbClr val="FF0000"/>
                </a:solidFill>
                <a:cs typeface="Times New Roman" panose="02020603050405020304" pitchFamily="18" charset="0"/>
              </a:rPr>
              <a:t>更一般的情况</a:t>
            </a:r>
            <a:r>
              <a:rPr lang="zh-CN" altLang="en-US" sz="2400" dirty="0">
                <a:cs typeface="Times New Roman" panose="02020603050405020304" pitchFamily="18" charset="0"/>
              </a:rPr>
              <a:t>：</a:t>
            </a:r>
            <a:r>
              <a:rPr lang="en-US" altLang="zh-CN" sz="2400" dirty="0"/>
              <a:t> </a:t>
            </a:r>
            <a:r>
              <a:rPr lang="en-US" altLang="zh-CN" sz="2400" i="1" dirty="0">
                <a:cs typeface="Times New Roman" panose="02020603050405020304" pitchFamily="18" charset="0"/>
              </a:rPr>
              <a:t>A →αβ</a:t>
            </a:r>
            <a:r>
              <a:rPr lang="en-US" altLang="zh-CN" sz="2400" i="1" baseline="-25000" dirty="0">
                <a:cs typeface="Times New Roman" panose="02020603050405020304" pitchFamily="18" charset="0"/>
              </a:rPr>
              <a:t>1</a:t>
            </a:r>
            <a:r>
              <a:rPr lang="en-US" altLang="zh-CN" sz="2400" i="1" dirty="0">
                <a:cs typeface="Times New Roman" panose="02020603050405020304" pitchFamily="18" charset="0"/>
              </a:rPr>
              <a:t>|αβ</a:t>
            </a:r>
            <a:r>
              <a:rPr lang="en-US" altLang="zh-CN" sz="2400" i="1" baseline="-25000" dirty="0">
                <a:cs typeface="Times New Roman" panose="02020603050405020304" pitchFamily="18" charset="0"/>
              </a:rPr>
              <a:t>2</a:t>
            </a:r>
            <a:r>
              <a:rPr lang="en-US" altLang="zh-CN" sz="2400" i="1" dirty="0">
                <a:cs typeface="Times New Roman" panose="02020603050405020304" pitchFamily="18" charset="0"/>
              </a:rPr>
              <a:t>|…|αβ</a:t>
            </a:r>
            <a:r>
              <a:rPr lang="en-US" altLang="zh-CN" sz="2400" i="1" baseline="-25000" dirty="0">
                <a:cs typeface="Times New Roman" panose="02020603050405020304" pitchFamily="18" charset="0"/>
              </a:rPr>
              <a:t>k</a:t>
            </a:r>
            <a:r>
              <a:rPr lang="en-US" altLang="zh-CN" sz="2400" i="1" dirty="0">
                <a:cs typeface="Times New Roman" panose="02020603050405020304" pitchFamily="18" charset="0"/>
              </a:rPr>
              <a:t>|α</a:t>
            </a:r>
            <a:r>
              <a:rPr lang="en-US" altLang="zh-CN" sz="2400" i="1" baseline="-25000" dirty="0" err="1">
                <a:cs typeface="Times New Roman" panose="02020603050405020304" pitchFamily="18" charset="0"/>
              </a:rPr>
              <a:t>k+1</a:t>
            </a:r>
            <a:r>
              <a:rPr lang="en-US" altLang="zh-CN" sz="2400" i="1" dirty="0">
                <a:cs typeface="Times New Roman" panose="02020603050405020304" pitchFamily="18" charset="0"/>
              </a:rPr>
              <a:t>|…|α</a:t>
            </a:r>
            <a:r>
              <a:rPr lang="en-US" altLang="zh-CN" sz="2400" i="1" baseline="-25000" dirty="0">
                <a:cs typeface="Times New Roman" panose="02020603050405020304" pitchFamily="18" charset="0"/>
              </a:rPr>
              <a:t>n</a:t>
            </a:r>
            <a:endParaRPr lang="en-US" altLang="zh-CN" sz="2400" i="1" baseline="-25000" dirty="0">
              <a:cs typeface="Times New Roman" panose="02020603050405020304" pitchFamily="18" charset="0"/>
            </a:endParaRPr>
          </a:p>
          <a:p>
            <a:pPr>
              <a:lnSpc>
                <a:spcPct val="150000"/>
              </a:lnSpc>
            </a:pPr>
            <a:r>
              <a:rPr lang="zh-CN" altLang="en-US" sz="2400" dirty="0">
                <a:cs typeface="Times New Roman" panose="02020603050405020304" pitchFamily="18" charset="0"/>
              </a:rPr>
              <a:t>需要改写为：</a:t>
            </a:r>
            <a:endParaRPr lang="en-US" altLang="zh-CN" sz="2400" dirty="0">
              <a:cs typeface="Times New Roman" panose="02020603050405020304" pitchFamily="18" charset="0"/>
            </a:endParaRPr>
          </a:p>
          <a:p>
            <a:pPr algn="ctr">
              <a:buFontTx/>
              <a:buNone/>
            </a:pPr>
            <a:r>
              <a:rPr lang="en-US" altLang="zh-CN" sz="2400" dirty="0"/>
              <a:t> </a:t>
            </a:r>
            <a:r>
              <a:rPr lang="en-US" altLang="zh-CN" sz="2400" i="1" dirty="0">
                <a:cs typeface="Times New Roman" panose="02020603050405020304" pitchFamily="18" charset="0"/>
              </a:rPr>
              <a:t>A →αA’ | α</a:t>
            </a:r>
            <a:r>
              <a:rPr lang="en-US" altLang="zh-CN" sz="2400" i="1" baseline="-25000" dirty="0" err="1">
                <a:cs typeface="Times New Roman" panose="02020603050405020304" pitchFamily="18" charset="0"/>
              </a:rPr>
              <a:t>k+1</a:t>
            </a:r>
            <a:r>
              <a:rPr lang="en-US" altLang="zh-CN" sz="2400" i="1" dirty="0">
                <a:cs typeface="Times New Roman" panose="02020603050405020304" pitchFamily="18" charset="0"/>
              </a:rPr>
              <a:t>|…|α</a:t>
            </a:r>
            <a:r>
              <a:rPr lang="en-US" altLang="zh-CN" sz="2400" i="1" baseline="-25000" dirty="0">
                <a:cs typeface="Times New Roman" panose="02020603050405020304" pitchFamily="18" charset="0"/>
              </a:rPr>
              <a:t>n</a:t>
            </a:r>
            <a:endParaRPr lang="en-US" altLang="zh-CN" sz="2400" i="1" baseline="-25000" dirty="0">
              <a:cs typeface="Times New Roman" panose="02020603050405020304" pitchFamily="18" charset="0"/>
            </a:endParaRPr>
          </a:p>
          <a:p>
            <a:pPr algn="ctr">
              <a:buFontTx/>
              <a:buNone/>
            </a:pPr>
            <a:r>
              <a:rPr lang="en-US" altLang="zh-CN" sz="2400" i="1" dirty="0">
                <a:cs typeface="Times New Roman" panose="02020603050405020304" pitchFamily="18" charset="0"/>
              </a:rPr>
              <a:t>A’→β</a:t>
            </a:r>
            <a:r>
              <a:rPr lang="en-US" altLang="zh-CN" sz="2400" i="1" baseline="-25000" dirty="0">
                <a:cs typeface="Times New Roman" panose="02020603050405020304" pitchFamily="18" charset="0"/>
              </a:rPr>
              <a:t>1</a:t>
            </a:r>
            <a:r>
              <a:rPr lang="en-US" altLang="zh-CN" sz="2400" i="1" dirty="0">
                <a:cs typeface="Times New Roman" panose="02020603050405020304" pitchFamily="18" charset="0"/>
              </a:rPr>
              <a:t>|β</a:t>
            </a:r>
            <a:r>
              <a:rPr lang="en-US" altLang="zh-CN" sz="2400" i="1" baseline="-25000" dirty="0">
                <a:cs typeface="Times New Roman" panose="02020603050405020304" pitchFamily="18" charset="0"/>
              </a:rPr>
              <a:t>2</a:t>
            </a:r>
            <a:r>
              <a:rPr lang="en-US" altLang="zh-CN" sz="2400" i="1" dirty="0">
                <a:cs typeface="Times New Roman" panose="02020603050405020304" pitchFamily="18" charset="0"/>
              </a:rPr>
              <a:t>|…|β</a:t>
            </a:r>
            <a:r>
              <a:rPr lang="en-US" altLang="zh-CN" sz="2400" i="1" baseline="-25000" dirty="0">
                <a:cs typeface="Times New Roman" panose="02020603050405020304" pitchFamily="18" charset="0"/>
              </a:rPr>
              <a:t>k</a:t>
            </a:r>
            <a:endParaRPr lang="en-US" altLang="zh-CN" sz="2400" i="1" baseline="-25000" dirty="0">
              <a:cs typeface="Times New Roman" panose="02020603050405020304"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endParaRPr lang="zh-CN" altLang="en-US" dirty="0"/>
          </a:p>
        </p:txBody>
      </p:sp>
      <p:sp>
        <p:nvSpPr>
          <p:cNvPr id="3" name="内容占位符 2"/>
          <p:cNvSpPr>
            <a:spLocks noGrp="1"/>
          </p:cNvSpPr>
          <p:nvPr>
            <p:ph idx="1"/>
          </p:nvPr>
        </p:nvSpPr>
        <p:spPr>
          <a:xfrm>
            <a:off x="838200" y="1350645"/>
            <a:ext cx="10515600" cy="4826635"/>
          </a:xfrm>
          <a:solidFill>
            <a:schemeClr val="bg1"/>
          </a:solidFill>
          <a:ln w="28575">
            <a:solidFill>
              <a:srgbClr val="9999FF"/>
            </a:solidFill>
          </a:ln>
        </p:spPr>
        <p:txBody>
          <a:bodyPr>
            <a:normAutofit lnSpcReduction="20000"/>
          </a:bodyPr>
          <a:lstStyle/>
          <a:p>
            <a:pPr>
              <a:lnSpc>
                <a:spcPct val="150000"/>
              </a:lnSpc>
            </a:pPr>
            <a:r>
              <a:rPr lang="zh-CN" altLang="en-US" sz="2800" kern="0" dirty="0">
                <a:cs typeface="Times New Roman" panose="02020603050405020304" pitchFamily="18" charset="0"/>
              </a:rPr>
              <a:t>练习：消除下面文法的左递归和左因子。</a:t>
            </a:r>
            <a:endParaRPr lang="en-US" altLang="zh-CN" sz="2800" kern="0" dirty="0">
              <a:cs typeface="Times New Roman" panose="02020603050405020304" pitchFamily="18" charset="0"/>
            </a:endParaRPr>
          </a:p>
          <a:p>
            <a:pPr marL="0" indent="0" algn="ctr">
              <a:lnSpc>
                <a:spcPct val="150000"/>
              </a:lnSpc>
              <a:buNone/>
            </a:pPr>
            <a:r>
              <a:rPr lang="en-US" altLang="zh-CN" sz="2800" i="1" dirty="0">
                <a:solidFill>
                  <a:srgbClr val="0000CC"/>
                </a:solidFill>
                <a:cs typeface="Times New Roman" panose="02020603050405020304" pitchFamily="18" charset="0"/>
              </a:rPr>
              <a:t>S→(T) | </a:t>
            </a:r>
            <a:r>
              <a:rPr lang="en-US" altLang="zh-CN" sz="2800" i="1" dirty="0" err="1">
                <a:solidFill>
                  <a:srgbClr val="0000CC"/>
                </a:solidFill>
                <a:cs typeface="Times New Roman" panose="02020603050405020304" pitchFamily="18" charset="0"/>
              </a:rPr>
              <a:t>a+S</a:t>
            </a:r>
            <a:r>
              <a:rPr lang="en-US" altLang="zh-CN" sz="2800" i="1" dirty="0">
                <a:solidFill>
                  <a:srgbClr val="0000CC"/>
                </a:solidFill>
                <a:cs typeface="Times New Roman" panose="02020603050405020304" pitchFamily="18" charset="0"/>
              </a:rPr>
              <a:t> | a</a:t>
            </a:r>
            <a:endParaRPr lang="en-US" altLang="zh-CN" sz="2800" i="1" dirty="0">
              <a:solidFill>
                <a:srgbClr val="0000CC"/>
              </a:solidFill>
              <a:cs typeface="Times New Roman" panose="02020603050405020304" pitchFamily="18" charset="0"/>
            </a:endParaRPr>
          </a:p>
          <a:p>
            <a:pPr marL="0" indent="0" algn="ctr">
              <a:lnSpc>
                <a:spcPct val="150000"/>
              </a:lnSpc>
              <a:buNone/>
            </a:pPr>
            <a:r>
              <a:rPr lang="en-US" altLang="zh-CN" sz="2800" i="1" dirty="0" err="1">
                <a:solidFill>
                  <a:srgbClr val="0000CC"/>
                </a:solidFill>
                <a:cs typeface="Times New Roman" panose="02020603050405020304" pitchFamily="18" charset="0"/>
              </a:rPr>
              <a:t>T→T</a:t>
            </a:r>
            <a:r>
              <a:rPr lang="en-US" altLang="zh-CN" sz="2800" i="1" dirty="0">
                <a:solidFill>
                  <a:srgbClr val="0000CC"/>
                </a:solidFill>
                <a:cs typeface="Times New Roman" panose="02020603050405020304" pitchFamily="18" charset="0"/>
              </a:rPr>
              <a:t>, S | S</a:t>
            </a:r>
            <a:endParaRPr lang="en-US" altLang="zh-CN" sz="2800" i="1" dirty="0">
              <a:cs typeface="Times New Roman" panose="02020603050405020304" pitchFamily="18" charset="0"/>
            </a:endParaRPr>
          </a:p>
          <a:p>
            <a:pPr marL="0" indent="0" algn="ctr">
              <a:lnSpc>
                <a:spcPct val="150000"/>
              </a:lnSpc>
              <a:buNone/>
            </a:pPr>
            <a:r>
              <a:rPr lang="en-US" altLang="zh-CN" sz="2800" i="1" dirty="0">
                <a:cs typeface="Times New Roman" panose="02020603050405020304" pitchFamily="18" charset="0"/>
              </a:rPr>
              <a:t>S→(T) | </a:t>
            </a:r>
            <a:r>
              <a:rPr lang="en-US" altLang="zh-CN" sz="2800" i="1" dirty="0" err="1">
                <a:cs typeface="Times New Roman" panose="02020603050405020304" pitchFamily="18" charset="0"/>
              </a:rPr>
              <a:t>aS’</a:t>
            </a:r>
            <a:endParaRPr lang="en-US" altLang="zh-CN" sz="2800" i="1" dirty="0">
              <a:cs typeface="Times New Roman" panose="02020603050405020304" pitchFamily="18" charset="0"/>
            </a:endParaRPr>
          </a:p>
          <a:p>
            <a:pPr marL="0" indent="0" algn="ctr">
              <a:lnSpc>
                <a:spcPct val="150000"/>
              </a:lnSpc>
              <a:buNone/>
            </a:pPr>
            <a:r>
              <a:rPr lang="en-US" altLang="zh-CN" sz="2800" i="1" dirty="0">
                <a:cs typeface="Times New Roman" panose="02020603050405020304" pitchFamily="18" charset="0"/>
              </a:rPr>
              <a:t>S’ → +S | ε</a:t>
            </a:r>
            <a:endParaRPr lang="en-US" altLang="zh-CN" sz="2800" i="1" dirty="0">
              <a:cs typeface="Times New Roman" panose="02020603050405020304" pitchFamily="18" charset="0"/>
            </a:endParaRPr>
          </a:p>
          <a:p>
            <a:pPr marL="0" indent="0" algn="ctr">
              <a:lnSpc>
                <a:spcPct val="150000"/>
              </a:lnSpc>
              <a:buNone/>
            </a:pPr>
            <a:r>
              <a:rPr lang="en-US" altLang="zh-CN" sz="2800" i="1" dirty="0" err="1">
                <a:cs typeface="Times New Roman" panose="02020603050405020304" pitchFamily="18" charset="0"/>
              </a:rPr>
              <a:t>T→ST</a:t>
            </a:r>
            <a:r>
              <a:rPr lang="en-US" altLang="zh-CN" sz="2800" i="1" dirty="0">
                <a:cs typeface="Times New Roman" panose="02020603050405020304" pitchFamily="18" charset="0"/>
              </a:rPr>
              <a:t>’</a:t>
            </a:r>
            <a:endParaRPr lang="en-US" altLang="zh-CN" sz="2800" i="1" dirty="0">
              <a:cs typeface="Times New Roman" panose="02020603050405020304" pitchFamily="18" charset="0"/>
            </a:endParaRPr>
          </a:p>
          <a:p>
            <a:pPr marL="0" indent="0" algn="ctr">
              <a:lnSpc>
                <a:spcPct val="150000"/>
              </a:lnSpc>
              <a:buNone/>
            </a:pPr>
            <a:r>
              <a:rPr lang="en-US" altLang="zh-CN" sz="2800" i="1" dirty="0">
                <a:cs typeface="Times New Roman" panose="02020603050405020304" pitchFamily="18" charset="0"/>
              </a:rPr>
              <a:t>T’→ , ST’ | ε</a:t>
            </a:r>
            <a:endParaRPr lang="en-US" altLang="zh-CN" sz="2800" i="1" dirty="0">
              <a:cs typeface="Times New Roman" panose="02020603050405020304" pitchFamily="18" charset="0"/>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First</a:t>
            </a:r>
            <a:r>
              <a:rPr lang="zh-CN" altLang="en-US" dirty="0"/>
              <a:t>集和</a:t>
            </a:r>
            <a:r>
              <a:rPr lang="en-US" altLang="zh-CN" dirty="0"/>
              <a:t>Follow</a:t>
            </a:r>
            <a:r>
              <a:rPr lang="zh-CN" altLang="en-US" dirty="0"/>
              <a:t>集</a:t>
            </a:r>
            <a:endParaRPr lang="zh-CN" altLang="en-US" dirty="0"/>
          </a:p>
        </p:txBody>
      </p:sp>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sz="2400" dirty="0"/>
              <a:t>当文法比较复杂时，使用前面的规则构造分析表比较麻烦。</a:t>
            </a:r>
            <a:endParaRPr lang="en-US" altLang="zh-CN" sz="2400" dirty="0"/>
          </a:p>
          <a:p>
            <a:pPr eaLnBrk="1" hangingPunct="1">
              <a:lnSpc>
                <a:spcPct val="150000"/>
              </a:lnSpc>
            </a:pPr>
            <a:r>
              <a:rPr lang="zh-CN" altLang="en-US" sz="2400" dirty="0"/>
              <a:t>因此需要引入</a:t>
            </a:r>
            <a:r>
              <a:rPr lang="en-US" altLang="zh-CN" sz="2400" dirty="0">
                <a:solidFill>
                  <a:srgbClr val="FF0000"/>
                </a:solidFill>
              </a:rPr>
              <a:t>First</a:t>
            </a:r>
            <a:r>
              <a:rPr lang="zh-CN" altLang="en-US" sz="2400" dirty="0">
                <a:solidFill>
                  <a:srgbClr val="FF0000"/>
                </a:solidFill>
              </a:rPr>
              <a:t>集</a:t>
            </a:r>
            <a:r>
              <a:rPr lang="zh-CN" altLang="en-US" sz="2400" dirty="0"/>
              <a:t>和</a:t>
            </a:r>
            <a:r>
              <a:rPr lang="en-US" altLang="zh-CN" sz="2400" dirty="0">
                <a:solidFill>
                  <a:srgbClr val="FF0000"/>
                </a:solidFill>
              </a:rPr>
              <a:t>Follow</a:t>
            </a:r>
            <a:r>
              <a:rPr lang="zh-CN" altLang="en-US" sz="2400" dirty="0">
                <a:solidFill>
                  <a:srgbClr val="FF0000"/>
                </a:solidFill>
              </a:rPr>
              <a:t>集</a:t>
            </a:r>
            <a:r>
              <a:rPr lang="zh-CN" altLang="en-US" sz="2400" dirty="0"/>
              <a:t>的概念，来辅助构造分析表。</a:t>
            </a:r>
            <a:endParaRPr lang="en-US" altLang="zh-CN" sz="2400" dirty="0"/>
          </a:p>
          <a:p>
            <a:pPr eaLnBrk="1" hangingPunct="1">
              <a:lnSpc>
                <a:spcPct val="150000"/>
              </a:lnSpc>
            </a:pPr>
            <a:r>
              <a:rPr lang="zh-CN" altLang="en-US" sz="2400" dirty="0"/>
              <a:t>当产生式</a:t>
            </a:r>
            <a:r>
              <a:rPr lang="zh-CN" altLang="en-US" sz="2400" dirty="0">
                <a:solidFill>
                  <a:srgbClr val="FF0000"/>
                </a:solidFill>
              </a:rPr>
              <a:t>右侧以非终结符开始</a:t>
            </a:r>
            <a:r>
              <a:rPr lang="zh-CN" altLang="en-US" sz="2400" dirty="0"/>
              <a:t>时，我们需要计算</a:t>
            </a:r>
            <a:r>
              <a:rPr lang="en-US" altLang="zh-CN" sz="2400" dirty="0">
                <a:solidFill>
                  <a:srgbClr val="FF0000"/>
                </a:solidFill>
              </a:rPr>
              <a:t>First</a:t>
            </a:r>
            <a:r>
              <a:rPr lang="zh-CN" altLang="en-US" sz="2400" dirty="0">
                <a:solidFill>
                  <a:srgbClr val="FF0000"/>
                </a:solidFill>
              </a:rPr>
              <a:t>集</a:t>
            </a:r>
            <a:r>
              <a:rPr lang="zh-CN" altLang="en-US" sz="2400" dirty="0"/>
              <a:t>，就是计算</a:t>
            </a:r>
            <a:r>
              <a:rPr lang="zh-CN" altLang="en-US" sz="2400" dirty="0">
                <a:solidFill>
                  <a:srgbClr val="0000CC"/>
                </a:solidFill>
              </a:rPr>
              <a:t>产生式右侧可能以哪些终结符开始</a:t>
            </a:r>
            <a:r>
              <a:rPr lang="zh-CN" altLang="en-US" sz="2400" dirty="0"/>
              <a:t>。</a:t>
            </a:r>
            <a:endParaRPr lang="en-US" altLang="zh-CN" sz="2400" dirty="0"/>
          </a:p>
          <a:p>
            <a:pPr eaLnBrk="1" hangingPunct="1">
              <a:lnSpc>
                <a:spcPct val="150000"/>
              </a:lnSpc>
            </a:pPr>
            <a:r>
              <a:rPr lang="zh-CN" altLang="en-US" sz="2400" dirty="0"/>
              <a:t>当某个非终结符</a:t>
            </a:r>
            <a:r>
              <a:rPr lang="zh-CN" altLang="en-US" sz="2400" dirty="0">
                <a:solidFill>
                  <a:srgbClr val="FF0000"/>
                </a:solidFill>
              </a:rPr>
              <a:t>可以推出空</a:t>
            </a:r>
            <a:r>
              <a:rPr lang="zh-CN" altLang="en-US" sz="2400" dirty="0"/>
              <a:t>时，我们需要计算</a:t>
            </a:r>
            <a:r>
              <a:rPr lang="en-US" altLang="zh-CN" sz="2400" dirty="0">
                <a:solidFill>
                  <a:srgbClr val="FF0000"/>
                </a:solidFill>
              </a:rPr>
              <a:t>Follow</a:t>
            </a:r>
            <a:r>
              <a:rPr lang="zh-CN" altLang="en-US" sz="2400" dirty="0">
                <a:solidFill>
                  <a:srgbClr val="FF0000"/>
                </a:solidFill>
              </a:rPr>
              <a:t>集</a:t>
            </a:r>
            <a:r>
              <a:rPr lang="zh-CN" altLang="en-US" sz="2400" dirty="0"/>
              <a:t>，就是计算</a:t>
            </a:r>
            <a:r>
              <a:rPr lang="zh-CN" altLang="en-US" sz="2400" dirty="0">
                <a:solidFill>
                  <a:srgbClr val="0000CC"/>
                </a:solidFill>
              </a:rPr>
              <a:t>当在这个非终结符后面出现哪些终结符时可以使用推出空这个产生式</a:t>
            </a:r>
            <a:r>
              <a:rPr lang="zh-CN" altLang="en-US" sz="2400" dirty="0"/>
              <a:t>。</a:t>
            </a:r>
            <a:endParaRPr lang="en-US" altLang="zh-CN" sz="2400" dirty="0"/>
          </a:p>
          <a:p>
            <a:pPr eaLnBrk="1" hangingPunct="1">
              <a:lnSpc>
                <a:spcPct val="150000"/>
              </a:lnSpc>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2" end="2"/>
                                            </p:txEl>
                                          </p:spTgt>
                                        </p:tgtEl>
                                        <p:attrNameLst>
                                          <p:attrName>style.visibility</p:attrName>
                                        </p:attrNameLst>
                                      </p:cBhvr>
                                      <p:to>
                                        <p:strVal val="visible"/>
                                      </p:to>
                                    </p:set>
                                    <p:animEffect transition="in" filter="fade">
                                      <p:cBhvr>
                                        <p:cTn id="7" dur="1000"/>
                                        <p:tgtEl>
                                          <p:spTgt spid="10243">
                                            <p:txEl>
                                              <p:pRg st="2" end="2"/>
                                            </p:txEl>
                                          </p:spTgt>
                                        </p:tgtEl>
                                      </p:cBhvr>
                                    </p:animEffect>
                                    <p:anim calcmode="lin" valueType="num">
                                      <p:cBhvr>
                                        <p:cTn id="8"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3" end="3"/>
                                            </p:txEl>
                                          </p:spTgt>
                                        </p:tgtEl>
                                        <p:attrNameLst>
                                          <p:attrName>style.visibility</p:attrName>
                                        </p:attrNameLst>
                                      </p:cBhvr>
                                      <p:to>
                                        <p:strVal val="visible"/>
                                      </p:to>
                                    </p:set>
                                    <p:animEffect transition="in" filter="fade">
                                      <p:cBhvr>
                                        <p:cTn id="14" dur="1000"/>
                                        <p:tgtEl>
                                          <p:spTgt spid="10243">
                                            <p:txEl>
                                              <p:pRg st="3" end="3"/>
                                            </p:txEl>
                                          </p:spTgt>
                                        </p:tgtEl>
                                      </p:cBhvr>
                                    </p:animEffect>
                                    <p:anim calcmode="lin" valueType="num">
                                      <p:cBhvr>
                                        <p:cTn id="1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First</a:t>
            </a:r>
            <a:r>
              <a:rPr lang="zh-CN" altLang="en-US" dirty="0"/>
              <a:t>集</a:t>
            </a:r>
            <a:endParaRPr lang="zh-CN" altLang="en-US" dirty="0"/>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xfrm>
                <a:off x="838200" y="1480185"/>
                <a:ext cx="10515600" cy="4697095"/>
              </a:xfrm>
              <a:solidFill>
                <a:schemeClr val="bg1"/>
              </a:solidFill>
              <a:ln w="28575">
                <a:solidFill>
                  <a:srgbClr val="9999FF"/>
                </a:solidFill>
              </a:ln>
            </p:spPr>
            <p:txBody>
              <a:bodyPr/>
              <a:lstStyle/>
              <a:p>
                <a:pPr eaLnBrk="1" hangingPunct="1">
                  <a:lnSpc>
                    <a:spcPct val="150000"/>
                  </a:lnSpc>
                </a:pPr>
                <a:r>
                  <a:rPr lang="en-US" altLang="zh-CN" sz="2400" dirty="0">
                    <a:solidFill>
                      <a:srgbClr val="FF0000"/>
                    </a:solidFill>
                  </a:rPr>
                  <a:t>First</a:t>
                </a:r>
                <a:r>
                  <a:rPr lang="zh-CN" altLang="en-US" sz="2400" dirty="0">
                    <a:solidFill>
                      <a:srgbClr val="FF0000"/>
                    </a:solidFill>
                  </a:rPr>
                  <a:t>集</a:t>
                </a:r>
                <a:r>
                  <a:rPr lang="zh-CN" altLang="en-US" sz="2400" dirty="0"/>
                  <a:t>定义：令</a:t>
                </a:r>
                <a14:m>
                  <m:oMath xmlns:m="http://schemas.openxmlformats.org/officeDocument/2006/math">
                    <m:r>
                      <a:rPr lang="en-US" altLang="zh-CN" sz="2400" i="1" dirty="0">
                        <a:latin typeface="Cambria Math" panose="02040503050406030204" pitchFamily="18" charset="0"/>
                      </a:rPr>
                      <m:t>𝑿</m:t>
                    </m:r>
                  </m:oMath>
                </a14:m>
                <a:r>
                  <a:rPr lang="zh-CN" altLang="en-US" sz="2400" dirty="0"/>
                  <a:t>为一个文法符号</a:t>
                </a:r>
                <a:r>
                  <a:rPr lang="en-US" altLang="zh-CN" sz="2400" dirty="0"/>
                  <a:t>(</a:t>
                </a:r>
                <a:r>
                  <a:rPr lang="zh-CN" altLang="en-US" sz="2400" dirty="0"/>
                  <a:t>一个终结符或者非终结符</a:t>
                </a:r>
                <a:r>
                  <a:rPr lang="en-US" altLang="zh-CN" sz="2400" dirty="0"/>
                  <a:t>)</a:t>
                </a:r>
                <a:r>
                  <a:rPr lang="zh-CN" altLang="en-US" sz="2400" dirty="0"/>
                  <a:t>或者</a:t>
                </a:r>
                <a14:m>
                  <m:oMath xmlns:m="http://schemas.openxmlformats.org/officeDocument/2006/math">
                    <m:r>
                      <a:rPr lang="zh-CN" altLang="en-US" sz="2400" i="1">
                        <a:latin typeface="Cambria Math" panose="02040503050406030204" pitchFamily="18" charset="0"/>
                      </a:rPr>
                      <m:t>𝜺</m:t>
                    </m:r>
                  </m:oMath>
                </a14:m>
                <a:r>
                  <a:rPr lang="zh-CN" altLang="en-US" sz="2400" dirty="0"/>
                  <a:t>，则集合</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solidFill>
                      <a:srgbClr val="FF0000"/>
                    </a:solidFill>
                  </a:rPr>
                  <a:t>包含</a:t>
                </a:r>
                <a14:m>
                  <m:oMath xmlns:m="http://schemas.openxmlformats.org/officeDocument/2006/math">
                    <m:r>
                      <a:rPr lang="en-US" altLang="zh-CN" sz="2400" i="1" dirty="0">
                        <a:solidFill>
                          <a:srgbClr val="FF0000"/>
                        </a:solidFill>
                        <a:latin typeface="Cambria Math" panose="02040503050406030204" pitchFamily="18" charset="0"/>
                      </a:rPr>
                      <m:t>𝑿</m:t>
                    </m:r>
                  </m:oMath>
                </a14:m>
                <a:r>
                  <a:rPr lang="zh-CN" altLang="en-US" sz="2400" dirty="0">
                    <a:solidFill>
                      <a:srgbClr val="FF0000"/>
                    </a:solidFill>
                  </a:rPr>
                  <a:t>所有可能推导的第一个终结符或者</a:t>
                </a:r>
                <a14:m>
                  <m:oMath xmlns:m="http://schemas.openxmlformats.org/officeDocument/2006/math">
                    <m:r>
                      <a:rPr lang="zh-CN" altLang="en-US" sz="2400" i="1">
                        <a:solidFill>
                          <a:srgbClr val="FF0000"/>
                        </a:solidFill>
                        <a:latin typeface="Cambria Math" panose="02040503050406030204" pitchFamily="18" charset="0"/>
                      </a:rPr>
                      <m:t>𝜺</m:t>
                    </m:r>
                  </m:oMath>
                </a14:m>
                <a:r>
                  <a:rPr lang="zh-CN" altLang="en-US" sz="2400" dirty="0"/>
                  <a:t>。它的定义如下：</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i="1" dirty="0">
                        <a:latin typeface="Cambria Math" panose="02040503050406030204" pitchFamily="18" charset="0"/>
                      </a:rPr>
                      <m:t>𝑿</m:t>
                    </m:r>
                  </m:oMath>
                </a14:m>
                <a:r>
                  <a:rPr lang="zh-CN" altLang="en-US" sz="2400" dirty="0"/>
                  <a:t>是</a:t>
                </a:r>
                <a:r>
                  <a:rPr lang="zh-CN" altLang="en-US" sz="2400" dirty="0">
                    <a:solidFill>
                      <a:srgbClr val="FF0000"/>
                    </a:solidFill>
                  </a:rPr>
                  <a:t>终结符或者</a:t>
                </a:r>
                <a14:m>
                  <m:oMath xmlns:m="http://schemas.openxmlformats.org/officeDocument/2006/math">
                    <m:r>
                      <a:rPr lang="zh-CN" altLang="en-US" sz="2400" i="1">
                        <a:solidFill>
                          <a:srgbClr val="FF0000"/>
                        </a:solidFill>
                        <a:latin typeface="Cambria Math" panose="02040503050406030204" pitchFamily="18" charset="0"/>
                      </a:rPr>
                      <m:t>𝜺</m:t>
                    </m:r>
                  </m:oMath>
                </a14:m>
                <a:r>
                  <a:rPr lang="zh-CN" altLang="en-US" sz="2400" dirty="0"/>
                  <a:t>，则</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𝑿</m:t>
                        </m:r>
                      </m:e>
                    </m:d>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t>。</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i="1" dirty="0">
                        <a:latin typeface="Cambria Math" panose="02040503050406030204" pitchFamily="18" charset="0"/>
                      </a:rPr>
                      <m:t>𝑿</m:t>
                    </m:r>
                  </m:oMath>
                </a14:m>
                <a:r>
                  <a:rPr lang="zh-CN" altLang="en-US" sz="2400" dirty="0"/>
                  <a:t>是</a:t>
                </a:r>
                <a:r>
                  <a:rPr lang="zh-CN" altLang="en-US" sz="2400" dirty="0">
                    <a:solidFill>
                      <a:srgbClr val="FF0000"/>
                    </a:solidFill>
                  </a:rPr>
                  <a:t>非终结符</a:t>
                </a:r>
                <a:r>
                  <a:rPr lang="zh-CN" altLang="en-US" sz="2400" dirty="0"/>
                  <a:t>，则对于每个产生式</a:t>
                </a:r>
                <a14:m>
                  <m:oMath xmlns:m="http://schemas.openxmlformats.org/officeDocument/2006/math">
                    <m:r>
                      <a:rPr lang="en-US" altLang="zh-CN" sz="2400" i="1" dirty="0">
                        <a:latin typeface="Cambria Math" panose="02040503050406030204" pitchFamily="18" charset="0"/>
                      </a:rPr>
                      <m:t>𝑿</m:t>
                    </m:r>
                    <m:r>
                      <a:rPr lang="en-US" altLang="zh-CN" sz="2400" i="1" dirty="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𝑿</m:t>
                        </m:r>
                      </m:e>
                      <m:sub>
                        <m:r>
                          <a:rPr lang="en-US" altLang="zh-CN" sz="2400" i="1" dirty="0">
                            <a:latin typeface="Cambria Math" panose="02040503050406030204" pitchFamily="18" charset="0"/>
                            <a:ea typeface="Cambria Math" panose="02040503050406030204" pitchFamily="18" charset="0"/>
                          </a:rPr>
                          <m:t>𝟏</m:t>
                        </m:r>
                      </m:sub>
                    </m:sSub>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𝑿</m:t>
                        </m:r>
                      </m:e>
                      <m:sub>
                        <m:r>
                          <a:rPr lang="en-US" altLang="zh-CN" sz="2400" i="1" dirty="0">
                            <a:latin typeface="Cambria Math" panose="02040503050406030204" pitchFamily="18" charset="0"/>
                            <a:ea typeface="Cambria Math" panose="02040503050406030204" pitchFamily="18" charset="0"/>
                          </a:rPr>
                          <m:t>𝟐</m:t>
                        </m:r>
                      </m:sub>
                    </m:sSub>
                    <m:r>
                      <a:rPr lang="en-US" altLang="zh-CN" sz="2400" i="1" dirty="0">
                        <a:latin typeface="Cambria Math" panose="02040503050406030204" pitchFamily="18" charset="0"/>
                        <a:ea typeface="Cambria Math" panose="02040503050406030204" pitchFamily="18" charset="0"/>
                      </a:rPr>
                      <m:t>⋯</m:t>
                    </m:r>
                    <m:sSub>
                      <m:sSubPr>
                        <m:ctrlPr>
                          <a:rPr lang="en-US" altLang="zh-CN" sz="2400" i="1" dirty="0">
                            <a:latin typeface="Cambria Math" panose="02040503050406030204" pitchFamily="18" charset="0"/>
                            <a:ea typeface="Cambria Math" panose="02040503050406030204" pitchFamily="18" charset="0"/>
                          </a:rPr>
                        </m:ctrlPr>
                      </m:sSubPr>
                      <m:e>
                        <m:r>
                          <a:rPr lang="en-US" altLang="zh-CN" sz="2400" i="1" dirty="0">
                            <a:latin typeface="Cambria Math" panose="02040503050406030204" pitchFamily="18" charset="0"/>
                            <a:ea typeface="Cambria Math" panose="02040503050406030204" pitchFamily="18" charset="0"/>
                          </a:rPr>
                          <m:t>𝑿</m:t>
                        </m:r>
                      </m:e>
                      <m:sub>
                        <m:r>
                          <a:rPr lang="en-US" altLang="zh-CN" sz="2400" i="1" dirty="0">
                            <a:latin typeface="Cambria Math" panose="02040503050406030204" pitchFamily="18" charset="0"/>
                            <a:ea typeface="Cambria Math" panose="02040503050406030204" pitchFamily="18" charset="0"/>
                          </a:rPr>
                          <m:t>𝒏</m:t>
                        </m:r>
                      </m:sub>
                    </m:sSub>
                    <m:r>
                      <a:rPr lang="zh-CN" altLang="en-US" sz="2400" i="1" dirty="0">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t>都包含了</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𝟏</m:t>
                            </m:r>
                          </m:sub>
                        </m:sSub>
                      </m:e>
                    </m:d>
                    <m:r>
                      <a:rPr lang="en-US" altLang="zh-CN" sz="2400" i="1" dirty="0">
                        <a:latin typeface="Cambria Math" panose="02040503050406030204" pitchFamily="18" charset="0"/>
                      </a:rPr>
                      <m:t>−{</m:t>
                    </m:r>
                    <m:r>
                      <a:rPr lang="zh-CN" altLang="en-US" sz="2400" i="1" dirty="0">
                        <a:latin typeface="Cambria Math" panose="02040503050406030204" pitchFamily="18" charset="0"/>
                      </a:rPr>
                      <m:t>𝜺</m:t>
                    </m:r>
                    <m:r>
                      <a:rPr lang="en-US" altLang="zh-CN" sz="2400" i="1" dirty="0">
                        <a:latin typeface="Cambria Math" panose="02040503050406030204" pitchFamily="18" charset="0"/>
                      </a:rPr>
                      <m:t>}</m:t>
                    </m:r>
                    <m:r>
                      <a:rPr lang="zh-CN" altLang="en-US" sz="2400" i="1" dirty="0">
                        <a:latin typeface="Cambria Math" panose="02040503050406030204" pitchFamily="18" charset="0"/>
                      </a:rPr>
                      <m:t>。</m:t>
                    </m:r>
                  </m:oMath>
                </a14:m>
                <a:endParaRPr lang="en-US" altLang="zh-CN" sz="2400" dirty="0"/>
              </a:p>
              <a:p>
                <a:pPr lvl="1" eaLnBrk="1" hangingPunct="1">
                  <a:lnSpc>
                    <a:spcPct val="150000"/>
                  </a:lnSpc>
                </a:pPr>
                <a:r>
                  <a:rPr lang="zh-CN" altLang="en-US" sz="2400" dirty="0"/>
                  <a:t>若于某个</a:t>
                </a:r>
                <a14:m>
                  <m:oMath xmlns:m="http://schemas.openxmlformats.org/officeDocument/2006/math">
                    <m:r>
                      <a:rPr lang="en-US" altLang="zh-CN" sz="2400" i="1">
                        <a:latin typeface="Cambria Math" panose="02040503050406030204" pitchFamily="18" charset="0"/>
                      </a:rPr>
                      <m:t>𝒊</m:t>
                    </m:r>
                    <m:r>
                      <a:rPr lang="en-US" altLang="zh-CN" sz="2400" i="1">
                        <a:latin typeface="Cambria Math" panose="02040503050406030204" pitchFamily="18" charset="0"/>
                      </a:rPr>
                      <m:t>&lt;</m:t>
                    </m:r>
                    <m:r>
                      <a:rPr lang="en-US" altLang="zh-CN" sz="2400" i="1">
                        <a:latin typeface="Cambria Math" panose="02040503050406030204" pitchFamily="18" charset="0"/>
                      </a:rPr>
                      <m:t>𝒏</m:t>
                    </m:r>
                  </m:oMath>
                </a14:m>
                <a:r>
                  <a:rPr lang="zh-CN" altLang="en-US" sz="2400" dirty="0"/>
                  <a:t>，集合</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𝟏</m:t>
                            </m:r>
                          </m:sub>
                        </m:sSub>
                      </m:e>
                    </m:d>
                    <m:r>
                      <a:rPr lang="en-US" altLang="zh-CN" sz="2400" i="1" dirty="0">
                        <a:latin typeface="Cambria Math" panose="02040503050406030204" pitchFamily="18" charset="0"/>
                      </a:rPr>
                      <m:t>,</m:t>
                    </m:r>
                    <m:r>
                      <a:rPr lang="zh-CN" altLang="en-US" sz="2400" i="1" dirty="0">
                        <a:latin typeface="Cambria Math" panose="02040503050406030204" pitchFamily="18" charset="0"/>
                      </a:rPr>
                      <m:t>⋯</m:t>
                    </m:r>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𝒊</m:t>
                            </m:r>
                          </m:sub>
                        </m:sSub>
                      </m:e>
                    </m:d>
                  </m:oMath>
                </a14:m>
                <a:r>
                  <a:rPr lang="zh-CN" altLang="en-US" sz="2400" dirty="0"/>
                  <a:t>都包含</a:t>
                </a:r>
                <a14:m>
                  <m:oMath xmlns:m="http://schemas.openxmlformats.org/officeDocument/2006/math">
                    <m:r>
                      <a:rPr lang="zh-CN" altLang="en-US" sz="2400" i="1" dirty="0">
                        <a:latin typeface="Cambria Math" panose="02040503050406030204" pitchFamily="18" charset="0"/>
                      </a:rPr>
                      <m:t>𝜺</m:t>
                    </m:r>
                  </m:oMath>
                </a14:m>
                <a:r>
                  <a:rPr lang="zh-CN" altLang="en-US" sz="2400" dirty="0"/>
                  <a:t>，则</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t>也包含</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𝒊</m:t>
                            </m:r>
                            <m:r>
                              <a:rPr lang="en-US" altLang="zh-CN" sz="2400" i="1" dirty="0">
                                <a:latin typeface="Cambria Math" panose="02040503050406030204" pitchFamily="18" charset="0"/>
                              </a:rPr>
                              <m:t>+</m:t>
                            </m:r>
                            <m:r>
                              <a:rPr lang="en-US" altLang="zh-CN" sz="2400" i="1" dirty="0">
                                <a:latin typeface="Cambria Math" panose="02040503050406030204" pitchFamily="18" charset="0"/>
                              </a:rPr>
                              <m:t>𝟏</m:t>
                            </m:r>
                          </m:sub>
                        </m:sSub>
                      </m:e>
                    </m:d>
                    <m:r>
                      <a:rPr lang="en-US" altLang="zh-CN" sz="2400" i="1" dirty="0">
                        <a:latin typeface="Cambria Math" panose="02040503050406030204" pitchFamily="18" charset="0"/>
                      </a:rPr>
                      <m:t>−{</m:t>
                    </m:r>
                    <m:r>
                      <a:rPr lang="zh-CN" altLang="en-US" sz="2400" i="1" dirty="0">
                        <a:latin typeface="Cambria Math" panose="02040503050406030204" pitchFamily="18" charset="0"/>
                      </a:rPr>
                      <m:t>𝜺</m:t>
                    </m:r>
                    <m:r>
                      <a:rPr lang="en-US" altLang="zh-CN" sz="2400" i="1" dirty="0">
                        <a:latin typeface="Cambria Math" panose="02040503050406030204" pitchFamily="18" charset="0"/>
                      </a:rPr>
                      <m:t>}</m:t>
                    </m:r>
                    <m:r>
                      <a:rPr lang="zh-CN" altLang="en-US" sz="2400" i="1" dirty="0">
                        <a:latin typeface="Cambria Math" panose="02040503050406030204" pitchFamily="18" charset="0"/>
                      </a:rPr>
                      <m:t>。</m:t>
                    </m:r>
                  </m:oMath>
                </a14:m>
                <a:r>
                  <a:rPr lang="zh-CN" altLang="en-US" sz="2400" dirty="0"/>
                  <a:t>若所有的集合</a:t>
                </a:r>
                <a14:m>
                  <m:oMath xmlns:m="http://schemas.openxmlformats.org/officeDocument/2006/math">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𝟏</m:t>
                            </m:r>
                          </m:sub>
                        </m:sSub>
                      </m:e>
                    </m:d>
                    <m:r>
                      <a:rPr lang="en-US" altLang="zh-CN" sz="2400" i="1" dirty="0">
                        <a:latin typeface="Cambria Math" panose="02040503050406030204" pitchFamily="18" charset="0"/>
                      </a:rPr>
                      <m:t>, </m:t>
                    </m:r>
                    <m:r>
                      <a:rPr lang="zh-CN" altLang="en-US" sz="2400" i="1" dirty="0">
                        <a:latin typeface="Cambria Math" panose="02040503050406030204" pitchFamily="18" charset="0"/>
                      </a:rPr>
                      <m:t>⋯</m:t>
                    </m:r>
                    <m:r>
                      <a:rPr lang="en-US" altLang="zh-CN" sz="2400" i="1" dirty="0">
                        <a:latin typeface="Cambria Math" panose="02040503050406030204" pitchFamily="18" charset="0"/>
                      </a:rPr>
                      <m:t>𝑭𝒊𝒓𝒔𝒕</m:t>
                    </m:r>
                    <m:d>
                      <m:dPr>
                        <m:ctrlPr>
                          <a:rPr lang="en-US" altLang="zh-CN" sz="2400" i="1" dirty="0">
                            <a:latin typeface="Cambria Math" panose="02040503050406030204" pitchFamily="18" charset="0"/>
                          </a:rPr>
                        </m:ctrlPr>
                      </m:d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𝑿</m:t>
                            </m:r>
                          </m:e>
                          <m:sub>
                            <m:r>
                              <a:rPr lang="en-US" altLang="zh-CN" sz="2400" i="1" dirty="0">
                                <a:latin typeface="Cambria Math" panose="02040503050406030204" pitchFamily="18" charset="0"/>
                              </a:rPr>
                              <m:t>𝒏</m:t>
                            </m:r>
                          </m:sub>
                        </m:sSub>
                      </m:e>
                    </m:d>
                  </m:oMath>
                </a14:m>
                <a:r>
                  <a:rPr lang="zh-CN" altLang="en-US" sz="2400" dirty="0"/>
                  <a:t>都包含</a:t>
                </a:r>
                <a14:m>
                  <m:oMath xmlns:m="http://schemas.openxmlformats.org/officeDocument/2006/math">
                    <m:r>
                      <a:rPr lang="zh-CN" altLang="en-US" sz="2400" i="1" dirty="0">
                        <a:latin typeface="Cambria Math" panose="02040503050406030204" pitchFamily="18" charset="0"/>
                      </a:rPr>
                      <m:t>𝜺</m:t>
                    </m:r>
                  </m:oMath>
                </a14:m>
                <a:r>
                  <a:rPr lang="zh-CN" altLang="en-US" sz="2400" dirty="0"/>
                  <a:t>，则</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en-US" altLang="zh-CN" sz="2400" i="1" dirty="0">
                        <a:latin typeface="Cambria Math" panose="02040503050406030204" pitchFamily="18" charset="0"/>
                      </a:rPr>
                      <m:t>𝑿</m:t>
                    </m:r>
                    <m:r>
                      <a:rPr lang="en-US" altLang="zh-CN" sz="2400" i="1" dirty="0">
                        <a:latin typeface="Cambria Math" panose="02040503050406030204" pitchFamily="18" charset="0"/>
                      </a:rPr>
                      <m:t>)</m:t>
                    </m:r>
                  </m:oMath>
                </a14:m>
                <a:r>
                  <a:rPr lang="zh-CN" altLang="en-US" sz="2400" dirty="0"/>
                  <a:t>也包含</a:t>
                </a:r>
                <a14:m>
                  <m:oMath xmlns:m="http://schemas.openxmlformats.org/officeDocument/2006/math">
                    <m:r>
                      <a:rPr lang="zh-CN" altLang="en-US" sz="2400" i="1" dirty="0">
                        <a:latin typeface="Cambria Math" panose="02040503050406030204" pitchFamily="18" charset="0"/>
                      </a:rPr>
                      <m:t>𝜺</m:t>
                    </m:r>
                    <m:r>
                      <a:rPr lang="zh-CN" altLang="en-US" sz="2400" i="1" dirty="0">
                        <a:latin typeface="Cambria Math" panose="02040503050406030204" pitchFamily="18" charset="0"/>
                      </a:rPr>
                      <m:t>。</m:t>
                    </m:r>
                  </m:oMath>
                </a14:m>
                <a:endParaRPr lang="en-US" altLang="zh-CN" sz="2400" dirty="0"/>
              </a:p>
            </p:txBody>
          </p:sp>
        </mc:Choice>
        <mc:Fallback>
          <p:sp>
            <p:nvSpPr>
              <p:cNvPr id="10243" name="Rectangle 3"/>
              <p:cNvSpPr>
                <a:spLocks noRot="1" noChangeAspect="1" noMove="1" noResize="1" noEditPoints="1" noAdjustHandles="1" noChangeArrowheads="1" noChangeShapeType="1" noTextEdit="1"/>
              </p:cNvSpPr>
              <p:nvPr>
                <p:ph idx="1"/>
              </p:nvPr>
            </p:nvSpPr>
            <p:spPr>
              <a:xfrm>
                <a:off x="838200" y="1480185"/>
                <a:ext cx="10515600" cy="4697095"/>
              </a:xfrm>
              <a:blipFill rotWithShape="1">
                <a:blip r:embed="rId1"/>
                <a:stretch>
                  <a:fillRect l="-139" t="-311" r="-133" b="-297"/>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4294967295" end="4294967295"/>
                                            </p:txEl>
                                          </p:spTgt>
                                        </p:tgtEl>
                                        <p:attrNameLst>
                                          <p:attrName>style.visibility</p:attrName>
                                        </p:attrNameLst>
                                      </p:cBhvr>
                                      <p:to>
                                        <p:strVal val="visible"/>
                                      </p:to>
                                    </p:set>
                                    <p:animEffect transition="in" filter="checkerboard(down)">
                                      <p:cBhvr>
                                        <p:cTn id="7" dur="500"/>
                                        <p:tgtEl>
                                          <p:spTgt spid="1024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checkerboard(down)">
                                      <p:cBhvr>
                                        <p:cTn id="22" dur="500"/>
                                        <p:tgtEl>
                                          <p:spTgt spid="102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autoUpdateAnimBg="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t>Follow</a:t>
            </a:r>
            <a:r>
              <a:rPr lang="zh-CN" altLang="en-US" dirty="0"/>
              <a:t>集</a:t>
            </a:r>
            <a:endParaRPr lang="zh-CN" altLang="en-US" dirty="0"/>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en-US" altLang="zh-CN" sz="2400" dirty="0">
                    <a:solidFill>
                      <a:srgbClr val="FF0000"/>
                    </a:solidFill>
                  </a:rPr>
                  <a:t>Follow</a:t>
                </a:r>
                <a:r>
                  <a:rPr lang="zh-CN" altLang="en-US" sz="2400" dirty="0">
                    <a:solidFill>
                      <a:srgbClr val="FF0000"/>
                    </a:solidFill>
                  </a:rPr>
                  <a:t>集</a:t>
                </a:r>
                <a:r>
                  <a:rPr lang="zh-CN" altLang="en-US" sz="2400" dirty="0"/>
                  <a:t>定义：给出一个非终结符</a:t>
                </a:r>
                <a14:m>
                  <m:oMath xmlns:m="http://schemas.openxmlformats.org/officeDocument/2006/math">
                    <m:r>
                      <a:rPr lang="en-US" altLang="zh-CN" sz="2400" i="1" dirty="0">
                        <a:latin typeface="Cambria Math" panose="02040503050406030204" pitchFamily="18" charset="0"/>
                      </a:rPr>
                      <m:t>𝑨</m:t>
                    </m:r>
                  </m:oMath>
                </a14:m>
                <a:r>
                  <a:rPr lang="zh-CN" altLang="en-US" sz="2400" dirty="0"/>
                  <a:t>，那么集合</a:t>
                </a:r>
                <a14:m>
                  <m:oMath xmlns:m="http://schemas.openxmlformats.org/officeDocument/2006/math">
                    <m:r>
                      <a:rPr lang="en-US" altLang="zh-CN" sz="2400" i="1" dirty="0">
                        <a:latin typeface="Cambria Math" panose="02040503050406030204" pitchFamily="18" charset="0"/>
                      </a:rPr>
                      <m:t>𝑭𝒐𝒍𝒍𝒐𝒘</m:t>
                    </m:r>
                    <m:r>
                      <a:rPr lang="en-US" altLang="zh-CN" sz="2400" i="1" dirty="0">
                        <a:latin typeface="Cambria Math" panose="02040503050406030204" pitchFamily="18" charset="0"/>
                      </a:rPr>
                      <m:t>(</m:t>
                    </m:r>
                    <m:r>
                      <a:rPr lang="en-US" altLang="zh-CN" sz="2400" i="1" dirty="0">
                        <a:latin typeface="Cambria Math" panose="02040503050406030204" pitchFamily="18" charset="0"/>
                      </a:rPr>
                      <m:t>𝑨</m:t>
                    </m:r>
                    <m:r>
                      <a:rPr lang="en-US" altLang="zh-CN" sz="2400" i="1" dirty="0">
                        <a:latin typeface="Cambria Math" panose="02040503050406030204" pitchFamily="18" charset="0"/>
                      </a:rPr>
                      <m:t>)</m:t>
                    </m:r>
                  </m:oMath>
                </a14:m>
                <a:r>
                  <a:rPr lang="zh-CN" altLang="en-US" sz="2400" dirty="0"/>
                  <a:t>则是由终结符组成，也可能包含</a:t>
                </a:r>
                <a14:m>
                  <m:oMath xmlns:m="http://schemas.openxmlformats.org/officeDocument/2006/math">
                    <m:r>
                      <a:rPr lang="en-US" altLang="zh-CN" sz="2400" i="1">
                        <a:latin typeface="Cambria Math" panose="02040503050406030204" pitchFamily="18" charset="0"/>
                      </a:rPr>
                      <m:t>$</m:t>
                    </m:r>
                  </m:oMath>
                </a14:m>
                <a:r>
                  <a:rPr lang="zh-CN" altLang="en-US" sz="2400" dirty="0"/>
                  <a:t>，它包含的是</a:t>
                </a:r>
                <a:r>
                  <a:rPr lang="zh-CN" altLang="en-US" sz="2400" dirty="0">
                    <a:solidFill>
                      <a:srgbClr val="FF0000"/>
                    </a:solidFill>
                  </a:rPr>
                  <a:t>在推导中可能出现在</a:t>
                </a:r>
                <a14:m>
                  <m:oMath xmlns:m="http://schemas.openxmlformats.org/officeDocument/2006/math">
                    <m:r>
                      <a:rPr lang="en-US" altLang="zh-CN" sz="2400" i="1" dirty="0">
                        <a:solidFill>
                          <a:srgbClr val="FF0000"/>
                        </a:solidFill>
                        <a:latin typeface="Cambria Math" panose="02040503050406030204" pitchFamily="18" charset="0"/>
                      </a:rPr>
                      <m:t>𝑨</m:t>
                    </m:r>
                  </m:oMath>
                </a14:m>
                <a:r>
                  <a:rPr lang="zh-CN" altLang="en-US" sz="2400" dirty="0">
                    <a:solidFill>
                      <a:srgbClr val="FF0000"/>
                    </a:solidFill>
                  </a:rPr>
                  <a:t>后面的第一个终结符或者</a:t>
                </a:r>
                <a14:m>
                  <m:oMath xmlns:m="http://schemas.openxmlformats.org/officeDocument/2006/math">
                    <m:r>
                      <a:rPr lang="en-US" altLang="zh-CN" sz="2400" i="1">
                        <a:solidFill>
                          <a:srgbClr val="FF0000"/>
                        </a:solidFill>
                        <a:latin typeface="Cambria Math" panose="02040503050406030204" pitchFamily="18" charset="0"/>
                      </a:rPr>
                      <m:t>$ </m:t>
                    </m:r>
                  </m:oMath>
                </a14:m>
                <a:r>
                  <a:rPr lang="zh-CN" altLang="en-US" sz="2400" dirty="0"/>
                  <a:t>。它的定义如下：</a:t>
                </a:r>
                <a:endParaRPr lang="en-US" altLang="zh-CN" sz="2400" dirty="0"/>
              </a:p>
              <a:p>
                <a:pPr lvl="1" eaLnBrk="1" hangingPunct="1">
                  <a:lnSpc>
                    <a:spcPct val="150000"/>
                  </a:lnSpc>
                </a:pPr>
                <a:r>
                  <a:rPr lang="zh-CN" altLang="en-US" sz="2400" dirty="0"/>
                  <a:t>若</a:t>
                </a:r>
                <a14:m>
                  <m:oMath xmlns:m="http://schemas.openxmlformats.org/officeDocument/2006/math">
                    <m:r>
                      <a:rPr lang="en-US" altLang="zh-CN" sz="2400" i="1">
                        <a:latin typeface="Cambria Math" panose="02040503050406030204" pitchFamily="18" charset="0"/>
                      </a:rPr>
                      <m:t>𝑨</m:t>
                    </m:r>
                  </m:oMath>
                </a14:m>
                <a:r>
                  <a:rPr lang="zh-CN" altLang="en-US" sz="2400" dirty="0"/>
                  <a:t>是开始符号，则</a:t>
                </a:r>
                <a14:m>
                  <m:oMath xmlns:m="http://schemas.openxmlformats.org/officeDocument/2006/math">
                    <m:r>
                      <a:rPr lang="en-US" altLang="zh-CN" sz="2400" i="1">
                        <a:latin typeface="Cambria Math" panose="02040503050406030204" pitchFamily="18" charset="0"/>
                      </a:rPr>
                      <m:t>$</m:t>
                    </m:r>
                  </m:oMath>
                </a14:m>
                <a:r>
                  <a:rPr lang="zh-CN" altLang="en-US" sz="2400" dirty="0"/>
                  <a:t>就在</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𝑨</m:t>
                        </m:r>
                      </m:e>
                    </m:d>
                  </m:oMath>
                </a14:m>
                <a:r>
                  <a:rPr lang="zh-CN" altLang="en-US" sz="2400" dirty="0"/>
                  <a:t>中。</a:t>
                </a:r>
                <a:endParaRPr lang="en-US" altLang="zh-CN" sz="2400" dirty="0"/>
              </a:p>
              <a:p>
                <a:pPr lvl="1" eaLnBrk="1" hangingPunct="1">
                  <a:lnSpc>
                    <a:spcPct val="150000"/>
                  </a:lnSpc>
                </a:pPr>
                <a:r>
                  <a:rPr lang="zh-CN" altLang="en-US" sz="2400" dirty="0"/>
                  <a:t>若存在产生式</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𝑩</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𝜶</m:t>
                    </m:r>
                    <m:r>
                      <a:rPr lang="en-US" altLang="zh-CN" sz="2400" i="1" dirty="0">
                        <a:latin typeface="Cambria Math" panose="02040503050406030204" pitchFamily="18" charset="0"/>
                        <a:ea typeface="Cambria Math" panose="02040503050406030204" pitchFamily="18" charset="0"/>
                      </a:rPr>
                      <m:t>𝑨</m:t>
                    </m:r>
                    <m:r>
                      <a:rPr lang="zh-CN" altLang="en-US" sz="2400" i="1" dirty="0">
                        <a:latin typeface="Cambria Math" panose="02040503050406030204" pitchFamily="18" charset="0"/>
                        <a:ea typeface="Cambria Math" panose="02040503050406030204" pitchFamily="18" charset="0"/>
                      </a:rPr>
                      <m:t>𝜸</m:t>
                    </m:r>
                    <m:r>
                      <a:rPr lang="zh-CN" altLang="en-US" sz="2400" i="1" dirty="0">
                        <a:latin typeface="Cambria Math" panose="02040503050406030204" pitchFamily="18" charset="0"/>
                        <a:ea typeface="Cambria Math" panose="02040503050406030204" pitchFamily="18" charset="0"/>
                      </a:rPr>
                      <m:t>，</m:t>
                    </m:r>
                  </m:oMath>
                </a14:m>
                <a:r>
                  <a:rPr lang="en-US" altLang="zh-CN" sz="2400" dirty="0"/>
                  <a:t> </a:t>
                </a:r>
                <a:r>
                  <a:rPr lang="zh-CN" altLang="en-US" sz="2400" dirty="0"/>
                  <a:t>则</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zh-CN" altLang="en-US" sz="2400" i="1" dirty="0">
                        <a:latin typeface="Cambria Math" panose="02040503050406030204" pitchFamily="18" charset="0"/>
                      </a:rPr>
                      <m:t>𝜸</m:t>
                    </m:r>
                    <m:r>
                      <a:rPr lang="en-US" altLang="zh-CN" sz="2400" i="1" dirty="0">
                        <a:latin typeface="Cambria Math" panose="02040503050406030204" pitchFamily="18" charset="0"/>
                      </a:rPr>
                      <m:t>)</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𝜺</m:t>
                    </m:r>
                    <m:r>
                      <a:rPr lang="en-US" altLang="zh-CN" sz="2400" i="1" dirty="0">
                        <a:latin typeface="Cambria Math" panose="02040503050406030204" pitchFamily="18" charset="0"/>
                        <a:ea typeface="Cambria Math" panose="02040503050406030204" pitchFamily="18" charset="0"/>
                      </a:rPr>
                      <m:t>}</m:t>
                    </m:r>
                  </m:oMath>
                </a14:m>
                <a:r>
                  <a:rPr lang="zh-CN" altLang="en-US" sz="2400" dirty="0"/>
                  <a:t>在</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𝑨</m:t>
                        </m:r>
                      </m:e>
                    </m:d>
                  </m:oMath>
                </a14:m>
                <a:r>
                  <a:rPr lang="zh-CN" altLang="en-US" sz="2400" dirty="0"/>
                  <a:t>中。</a:t>
                </a:r>
                <a:endParaRPr lang="en-US" altLang="zh-CN" sz="2400" dirty="0"/>
              </a:p>
              <a:p>
                <a:pPr lvl="1" eaLnBrk="1" hangingPunct="1">
                  <a:lnSpc>
                    <a:spcPct val="150000"/>
                  </a:lnSpc>
                </a:pPr>
                <a:r>
                  <a:rPr lang="zh-CN" altLang="en-US" sz="2400" dirty="0"/>
                  <a:t>若存在产生式</a:t>
                </a:r>
                <a14:m>
                  <m:oMath xmlns:m="http://schemas.openxmlformats.org/officeDocument/2006/math">
                    <m:r>
                      <a:rPr lang="en-US" altLang="zh-CN" sz="2400" i="1" dirty="0">
                        <a:latin typeface="Cambria Math" panose="02040503050406030204" pitchFamily="18" charset="0"/>
                        <a:ea typeface="Cambria Math" panose="02040503050406030204" pitchFamily="18" charset="0"/>
                      </a:rPr>
                      <m:t>𝑩</m:t>
                    </m:r>
                    <m:r>
                      <a:rPr lang="en-US" altLang="zh-CN" sz="2400" i="1" dirty="0">
                        <a:latin typeface="Cambria Math" panose="02040503050406030204" pitchFamily="18" charset="0"/>
                        <a:ea typeface="Cambria Math" panose="02040503050406030204" pitchFamily="18" charset="0"/>
                      </a:rPr>
                      <m:t>→</m:t>
                    </m:r>
                    <m:r>
                      <a:rPr lang="zh-CN" altLang="en-US" sz="2400" i="1" dirty="0">
                        <a:latin typeface="Cambria Math" panose="02040503050406030204" pitchFamily="18" charset="0"/>
                        <a:ea typeface="Cambria Math" panose="02040503050406030204" pitchFamily="18" charset="0"/>
                      </a:rPr>
                      <m:t>𝜶</m:t>
                    </m:r>
                    <m:r>
                      <a:rPr lang="en-US" altLang="zh-CN" sz="2400" i="1" dirty="0">
                        <a:latin typeface="Cambria Math" panose="02040503050406030204" pitchFamily="18" charset="0"/>
                        <a:ea typeface="Cambria Math" panose="02040503050406030204" pitchFamily="18" charset="0"/>
                      </a:rPr>
                      <m:t>𝑨</m:t>
                    </m:r>
                    <m:r>
                      <a:rPr lang="zh-CN" altLang="en-US" sz="2400" i="1" dirty="0">
                        <a:latin typeface="Cambria Math" panose="02040503050406030204" pitchFamily="18" charset="0"/>
                        <a:ea typeface="Cambria Math" panose="02040503050406030204" pitchFamily="18" charset="0"/>
                      </a:rPr>
                      <m:t>𝜸</m:t>
                    </m:r>
                    <m:r>
                      <a:rPr lang="zh-CN" altLang="en-US" sz="2400" i="1" dirty="0">
                        <a:latin typeface="Cambria Math" panose="02040503050406030204" pitchFamily="18" charset="0"/>
                        <a:ea typeface="Cambria Math" panose="02040503050406030204" pitchFamily="18" charset="0"/>
                      </a:rPr>
                      <m:t>，</m:t>
                    </m:r>
                  </m:oMath>
                </a14:m>
                <a:r>
                  <a:rPr lang="en-US" altLang="zh-CN" sz="2400" dirty="0"/>
                  <a:t> </a:t>
                </a:r>
                <a:r>
                  <a:rPr lang="zh-CN" altLang="en-US" sz="2400" dirty="0"/>
                  <a:t>且</a:t>
                </a:r>
                <a14:m>
                  <m:oMath xmlns:m="http://schemas.openxmlformats.org/officeDocument/2006/math">
                    <m:r>
                      <a:rPr lang="zh-CN" altLang="en-US" sz="2400" i="1" dirty="0">
                        <a:latin typeface="Cambria Math" panose="02040503050406030204" pitchFamily="18" charset="0"/>
                        <a:ea typeface="Cambria Math" panose="02040503050406030204" pitchFamily="18" charset="0"/>
                      </a:rPr>
                      <m:t>𝜺</m:t>
                    </m:r>
                  </m:oMath>
                </a14:m>
                <a:r>
                  <a:rPr lang="zh-CN" altLang="en-US" sz="2400" dirty="0"/>
                  <a:t>在</a:t>
                </a:r>
                <a14:m>
                  <m:oMath xmlns:m="http://schemas.openxmlformats.org/officeDocument/2006/math">
                    <m:r>
                      <a:rPr lang="en-US" altLang="zh-CN" sz="2400" i="1" dirty="0">
                        <a:latin typeface="Cambria Math" panose="02040503050406030204" pitchFamily="18" charset="0"/>
                      </a:rPr>
                      <m:t>𝑭𝒊𝒓𝒔𝒕</m:t>
                    </m:r>
                    <m:r>
                      <a:rPr lang="en-US" altLang="zh-CN" sz="2400" i="1" dirty="0">
                        <a:latin typeface="Cambria Math" panose="02040503050406030204" pitchFamily="18" charset="0"/>
                      </a:rPr>
                      <m:t>(</m:t>
                    </m:r>
                    <m:r>
                      <a:rPr lang="zh-CN" altLang="en-US" sz="2400" i="1" dirty="0">
                        <a:latin typeface="Cambria Math" panose="02040503050406030204" pitchFamily="18" charset="0"/>
                      </a:rPr>
                      <m:t>𝜸</m:t>
                    </m:r>
                    <m:r>
                      <a:rPr lang="en-US" altLang="zh-CN" sz="2400" i="1" dirty="0">
                        <a:latin typeface="Cambria Math" panose="02040503050406030204" pitchFamily="18" charset="0"/>
                      </a:rPr>
                      <m:t>) </m:t>
                    </m:r>
                  </m:oMath>
                </a14:m>
                <a:r>
                  <a:rPr lang="zh-CN" altLang="en-US" sz="2400" dirty="0"/>
                  <a:t>中，则</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𝑨</m:t>
                        </m:r>
                      </m:e>
                    </m:d>
                  </m:oMath>
                </a14:m>
                <a:r>
                  <a:rPr lang="zh-CN" altLang="en-US" sz="2400" dirty="0"/>
                  <a:t>包含</a:t>
                </a:r>
                <a14:m>
                  <m:oMath xmlns:m="http://schemas.openxmlformats.org/officeDocument/2006/math">
                    <m:r>
                      <a:rPr lang="en-US" altLang="zh-CN" sz="2400" i="1" dirty="0">
                        <a:latin typeface="Cambria Math" panose="02040503050406030204" pitchFamily="18" charset="0"/>
                      </a:rPr>
                      <m:t>𝑭𝒐𝒍𝒍𝒐𝒘</m:t>
                    </m:r>
                    <m:d>
                      <m:dPr>
                        <m:ctrlPr>
                          <a:rPr lang="en-US" altLang="zh-CN" sz="2400" i="1" dirty="0">
                            <a:latin typeface="Cambria Math" panose="02040503050406030204" pitchFamily="18" charset="0"/>
                          </a:rPr>
                        </m:ctrlPr>
                      </m:dPr>
                      <m:e>
                        <m:r>
                          <a:rPr lang="en-US" altLang="zh-CN" sz="2400" i="1" dirty="0">
                            <a:latin typeface="Cambria Math" panose="02040503050406030204" pitchFamily="18" charset="0"/>
                          </a:rPr>
                          <m:t>𝑩</m:t>
                        </m:r>
                      </m:e>
                    </m:d>
                  </m:oMath>
                </a14:m>
                <a:r>
                  <a:rPr lang="zh-CN" altLang="en-US" sz="2400" dirty="0"/>
                  <a:t>。</a:t>
                </a:r>
                <a:endParaRPr lang="en-US" altLang="zh-CN" sz="2400" dirty="0"/>
              </a:p>
            </p:txBody>
          </p:sp>
        </mc:Choice>
        <mc:Fallback>
          <p:sp>
            <p:nvSpPr>
              <p:cNvPr id="10243" name="Rectangle 3"/>
              <p:cNvSpPr>
                <a:spLocks noRot="1" noChangeAspect="1" noMove="1" noResize="1" noEditPoints="1" noAdjustHandles="1" noChangeArrowheads="1" noChangeShapeType="1" noTextEdit="1"/>
              </p:cNvSpPr>
              <p:nvPr>
                <p:ph idx="1"/>
              </p:nvPr>
            </p:nvSpPr>
            <p:spPr>
              <a:blipFill rotWithShape="1">
                <a:blip r:embed="rId1"/>
                <a:stretch>
                  <a:fillRect l="-139" t="-336" r="-2017" b="-328"/>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4294967295" end="4294967295"/>
                                            </p:txEl>
                                          </p:spTgt>
                                        </p:tgtEl>
                                        <p:attrNameLst>
                                          <p:attrName>style.visibility</p:attrName>
                                        </p:attrNameLst>
                                      </p:cBhvr>
                                      <p:to>
                                        <p:strVal val="visible"/>
                                      </p:to>
                                    </p:set>
                                    <p:animEffect transition="in" filter="checkerboard(down)">
                                      <p:cBhvr>
                                        <p:cTn id="7" dur="500"/>
                                        <p:tgtEl>
                                          <p:spTgt spid="1024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7" dur="500"/>
                                        <p:tgtEl>
                                          <p:spTgt spid="102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0243">
                                            <p:txEl>
                                              <p:pRg st="3" end="3"/>
                                            </p:txEl>
                                          </p:spTgt>
                                        </p:tgtEl>
                                        <p:attrNameLst>
                                          <p:attrName>style.visibility</p:attrName>
                                        </p:attrNameLst>
                                      </p:cBhvr>
                                      <p:to>
                                        <p:strVal val="visible"/>
                                      </p:to>
                                    </p:set>
                                    <p:animEffect transition="in" filter="fade">
                                      <p:cBhvr>
                                        <p:cTn id="22" dur="1000"/>
                                        <p:tgtEl>
                                          <p:spTgt spid="10243">
                                            <p:txEl>
                                              <p:pRg st="3" end="3"/>
                                            </p:txEl>
                                          </p:spTgt>
                                        </p:tgtEl>
                                      </p:cBhvr>
                                    </p:animEffect>
                                    <p:anim calcmode="lin" valueType="num">
                                      <p:cBhvr>
                                        <p:cTn id="23"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autoUpdateAnimBg="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使用</a:t>
            </a:r>
            <a:r>
              <a:rPr lang="en-US" altLang="zh-CN" dirty="0"/>
              <a:t>First</a:t>
            </a:r>
            <a:r>
              <a:rPr lang="zh-CN" altLang="en-US" dirty="0"/>
              <a:t>集和</a:t>
            </a:r>
            <a:r>
              <a:rPr lang="en-US" altLang="zh-CN" dirty="0"/>
              <a:t>Follow</a:t>
            </a:r>
            <a:r>
              <a:rPr lang="zh-CN" altLang="en-US" dirty="0"/>
              <a:t>集构造分析表</a:t>
            </a:r>
            <a:endParaRPr lang="zh-CN" altLang="en-US" dirty="0"/>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en-US" altLang="zh-CN" dirty="0">
                    <a:solidFill>
                      <a:srgbClr val="FF0000"/>
                    </a:solidFill>
                  </a:rPr>
                  <a:t>LL(1)</a:t>
                </a:r>
                <a:r>
                  <a:rPr lang="zh-CN" altLang="en-US" dirty="0">
                    <a:solidFill>
                      <a:srgbClr val="FF0000"/>
                    </a:solidFill>
                  </a:rPr>
                  <a:t>分析表</a:t>
                </a:r>
                <a:r>
                  <a:rPr lang="zh-CN" altLang="en-US" dirty="0"/>
                  <a:t>的构造：为每个非终结符</a:t>
                </a:r>
                <a14:m>
                  <m:oMath xmlns:m="http://schemas.openxmlformats.org/officeDocument/2006/math">
                    <m:r>
                      <a:rPr lang="en-US" altLang="zh-CN" b="1" i="1" dirty="0">
                        <a:latin typeface="Cambria Math" panose="02040503050406030204" pitchFamily="18" charset="0"/>
                      </a:rPr>
                      <m:t>𝑨</m:t>
                    </m:r>
                  </m:oMath>
                </a14:m>
                <a:r>
                  <a:rPr lang="zh-CN" altLang="en-US" dirty="0"/>
                  <a:t>和产生式</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重复以下两个步骤：</a:t>
                </a:r>
                <a:endParaRPr lang="en-US" altLang="zh-CN" dirty="0"/>
              </a:p>
              <a:p>
                <a:pPr lvl="1" eaLnBrk="1" hangingPunct="1">
                  <a:lnSpc>
                    <a:spcPct val="150000"/>
                  </a:lnSpc>
                </a:pPr>
                <a:r>
                  <a:rPr lang="zh-CN" altLang="en-US" dirty="0"/>
                  <a:t>对</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r>
                      <a:rPr lang="en-US" altLang="zh-CN" i="1" dirty="0">
                        <a:latin typeface="Cambria Math" panose="02040503050406030204" pitchFamily="18" charset="0"/>
                      </a:rPr>
                      <m:t>)</m:t>
                    </m:r>
                  </m:oMath>
                </a14:m>
                <a:r>
                  <a:rPr lang="zh-CN" altLang="en-US" dirty="0"/>
                  <a:t>中的每个记号</a:t>
                </a:r>
                <a14:m>
                  <m:oMath xmlns:m="http://schemas.openxmlformats.org/officeDocument/2006/math">
                    <m:r>
                      <a:rPr lang="en-US" altLang="zh-CN" b="1" i="1" dirty="0">
                        <a:latin typeface="Cambria Math" panose="02040503050406030204" pitchFamily="18" charset="0"/>
                      </a:rPr>
                      <m:t>𝒂</m:t>
                    </m:r>
                  </m:oMath>
                </a14:m>
                <a:r>
                  <a:rPr lang="zh-CN" altLang="en-US" dirty="0"/>
                  <a:t>，都将</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添加到</a:t>
                </a:r>
                <a14:m>
                  <m:oMath xmlns:m="http://schemas.openxmlformats.org/officeDocument/2006/math">
                    <m:r>
                      <a:rPr lang="en-US" altLang="zh-CN" b="1" i="1" smtClean="0">
                        <a:latin typeface="Cambria Math" panose="02040503050406030204" pitchFamily="18" charset="0"/>
                      </a:rPr>
                      <m:t>𝑴</m:t>
                    </m:r>
                    <m:r>
                      <a:rPr lang="en-US" altLang="zh-CN" b="1" i="1" smtClean="0">
                        <a:latin typeface="Cambria Math" panose="02040503050406030204" pitchFamily="18" charset="0"/>
                      </a:rPr>
                      <m:t>[</m:t>
                    </m:r>
                    <m:r>
                      <a:rPr lang="en-US" altLang="zh-CN" b="1" i="1" smtClean="0">
                        <a:latin typeface="Cambria Math" panose="02040503050406030204" pitchFamily="18" charset="0"/>
                      </a:rPr>
                      <m:t>𝑨</m:t>
                    </m:r>
                    <m:r>
                      <a:rPr lang="en-US" altLang="zh-CN" b="1" i="1" smtClean="0">
                        <a:latin typeface="Cambria Math" panose="02040503050406030204" pitchFamily="18" charset="0"/>
                      </a:rPr>
                      <m:t>,</m:t>
                    </m:r>
                    <m:r>
                      <a:rPr lang="en-US" altLang="zh-CN" b="1" i="1" smtClean="0">
                        <a:latin typeface="Cambria Math" panose="02040503050406030204" pitchFamily="18" charset="0"/>
                      </a:rPr>
                      <m:t>𝒂</m:t>
                    </m:r>
                    <m:r>
                      <a:rPr lang="en-US" altLang="zh-CN" b="1" i="1" smtClean="0">
                        <a:latin typeface="Cambria Math" panose="02040503050406030204" pitchFamily="18" charset="0"/>
                      </a:rPr>
                      <m:t>]</m:t>
                    </m:r>
                  </m:oMath>
                </a14:m>
                <a:r>
                  <a:rPr lang="zh-CN" altLang="en-US" dirty="0"/>
                  <a:t>中。</a:t>
                </a:r>
                <a:endParaRPr lang="en-US" altLang="zh-CN" dirty="0"/>
              </a:p>
              <a:p>
                <a:pPr lvl="1" eaLnBrk="1" hangingPunct="1">
                  <a:lnSpc>
                    <a:spcPct val="150000"/>
                  </a:lnSpc>
                </a:pPr>
                <a:r>
                  <a:rPr lang="zh-CN" altLang="en-US" dirty="0"/>
                  <a:t>若</a:t>
                </a:r>
                <a14:m>
                  <m:oMath xmlns:m="http://schemas.openxmlformats.org/officeDocument/2006/math">
                    <m:r>
                      <a:rPr lang="zh-CN" altLang="en-US" i="1" dirty="0">
                        <a:latin typeface="Cambria Math" panose="02040503050406030204" pitchFamily="18" charset="0"/>
                        <a:ea typeface="Cambria Math" panose="02040503050406030204" pitchFamily="18" charset="0"/>
                      </a:rPr>
                      <m:t>𝜺</m:t>
                    </m:r>
                  </m:oMath>
                </a14:m>
                <a:r>
                  <a:rPr lang="zh-CN" altLang="en-US" dirty="0"/>
                  <a:t>在</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r>
                      <a:rPr lang="en-US" altLang="zh-CN" i="1" dirty="0">
                        <a:latin typeface="Cambria Math" panose="02040503050406030204" pitchFamily="18" charset="0"/>
                      </a:rPr>
                      <m:t>) </m:t>
                    </m:r>
                  </m:oMath>
                </a14:m>
                <a:r>
                  <a:rPr lang="zh-CN" altLang="en-US" dirty="0"/>
                  <a:t>中，则对于</a:t>
                </a:r>
                <a14:m>
                  <m:oMath xmlns:m="http://schemas.openxmlformats.org/officeDocument/2006/math">
                    <m:r>
                      <a:rPr lang="en-US" altLang="zh-CN" i="1" dirty="0">
                        <a:latin typeface="Cambria Math" panose="02040503050406030204" pitchFamily="18" charset="0"/>
                      </a:rPr>
                      <m:t>𝑭𝒐𝒍𝒍𝒐𝒘</m:t>
                    </m:r>
                    <m:d>
                      <m:dPr>
                        <m:ctrlPr>
                          <a:rPr lang="en-US" altLang="zh-CN" i="1" dirty="0">
                            <a:latin typeface="Cambria Math" panose="02040503050406030204" pitchFamily="18" charset="0"/>
                          </a:rPr>
                        </m:ctrlPr>
                      </m:dPr>
                      <m:e>
                        <m:r>
                          <a:rPr lang="en-US" altLang="zh-CN" i="1" dirty="0">
                            <a:latin typeface="Cambria Math" panose="02040503050406030204" pitchFamily="18" charset="0"/>
                          </a:rPr>
                          <m:t>𝑨</m:t>
                        </m:r>
                      </m:e>
                    </m:d>
                  </m:oMath>
                </a14:m>
                <a:r>
                  <a:rPr lang="zh-CN" altLang="en-US" dirty="0"/>
                  <a:t>的每个元素</a:t>
                </a:r>
                <a14:m>
                  <m:oMath xmlns:m="http://schemas.openxmlformats.org/officeDocument/2006/math">
                    <m:r>
                      <a:rPr lang="en-US" altLang="zh-CN" i="1" dirty="0">
                        <a:latin typeface="Cambria Math" panose="02040503050406030204" pitchFamily="18" charset="0"/>
                      </a:rPr>
                      <m:t>𝒂</m:t>
                    </m:r>
                  </m:oMath>
                </a14:m>
                <a:r>
                  <a:rPr lang="zh-CN" altLang="en-US" dirty="0"/>
                  <a:t>，都将</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𝜶</m:t>
                    </m:r>
                  </m:oMath>
                </a14:m>
                <a:r>
                  <a:rPr lang="zh-CN" altLang="en-US" dirty="0"/>
                  <a:t>添加到</a:t>
                </a:r>
                <a14:m>
                  <m:oMath xmlns:m="http://schemas.openxmlformats.org/officeDocument/2006/math">
                    <m:r>
                      <a:rPr lang="en-US" altLang="zh-CN" i="1">
                        <a:latin typeface="Cambria Math" panose="02040503050406030204" pitchFamily="18" charset="0"/>
                      </a:rPr>
                      <m:t>𝑴</m:t>
                    </m:r>
                    <m:r>
                      <a:rPr lang="en-US" altLang="zh-CN" i="1">
                        <a:latin typeface="Cambria Math" panose="02040503050406030204" pitchFamily="18" charset="0"/>
                      </a:rPr>
                      <m:t>[</m:t>
                    </m:r>
                    <m:r>
                      <a:rPr lang="en-US" altLang="zh-CN" i="1">
                        <a:latin typeface="Cambria Math" panose="02040503050406030204" pitchFamily="18" charset="0"/>
                      </a:rPr>
                      <m:t>𝑨</m:t>
                    </m:r>
                    <m:r>
                      <a:rPr lang="en-US" altLang="zh-CN" i="1">
                        <a:latin typeface="Cambria Math" panose="02040503050406030204" pitchFamily="18" charset="0"/>
                      </a:rPr>
                      <m:t>,</m:t>
                    </m:r>
                    <m:r>
                      <a:rPr lang="en-US" altLang="zh-CN" i="1">
                        <a:latin typeface="Cambria Math" panose="02040503050406030204" pitchFamily="18" charset="0"/>
                      </a:rPr>
                      <m:t>𝒂</m:t>
                    </m:r>
                    <m:r>
                      <a:rPr lang="en-US" altLang="zh-CN" i="1">
                        <a:latin typeface="Cambria Math" panose="02040503050406030204" pitchFamily="18" charset="0"/>
                      </a:rPr>
                      <m:t>]</m:t>
                    </m:r>
                  </m:oMath>
                </a14:m>
                <a:r>
                  <a:rPr lang="zh-CN" altLang="en-US" dirty="0"/>
                  <a:t>中。</a:t>
                </a:r>
                <a:endParaRPr lang="en-US" altLang="zh-CN" dirty="0"/>
              </a:p>
            </p:txBody>
          </p:sp>
        </mc:Choice>
        <mc:Fallback>
          <p:sp>
            <p:nvSpPr>
              <p:cNvPr id="10243" name="Rectangle 3"/>
              <p:cNvSpPr>
                <a:spLocks noRot="1" noChangeAspect="1" noMove="1" noResize="1" noEditPoints="1" noAdjustHandles="1" noChangeArrowheads="1" noChangeShapeType="1" noTextEdit="1"/>
              </p:cNvSpPr>
              <p:nvPr>
                <p:ph idx="1"/>
              </p:nvPr>
            </p:nvSpPr>
            <p:spPr>
              <a:blipFill rotWithShape="1">
                <a:blip r:embed="rId1"/>
                <a:stretch>
                  <a:fillRect l="-139" t="-336" r="-133" b="-328"/>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10243">
                                            <p:txEl>
                                              <p:pRg st="4294967295" end="4294967295"/>
                                            </p:txEl>
                                          </p:spTgt>
                                        </p:tgtEl>
                                        <p:attrNameLst>
                                          <p:attrName>style.visibility</p:attrName>
                                        </p:attrNameLst>
                                      </p:cBhvr>
                                      <p:to>
                                        <p:strVal val="visible"/>
                                      </p:to>
                                    </p:set>
                                    <p:animEffect transition="in" filter="checkerboard(down)">
                                      <p:cBhvr>
                                        <p:cTn id="7" dur="500"/>
                                        <p:tgtEl>
                                          <p:spTgt spid="1024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checkerboard(down)">
                                      <p:cBhvr>
                                        <p:cTn id="12" dur="500"/>
                                        <p:tgtEl>
                                          <p:spTgt spid="102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checkerboard(down)">
                                      <p:cBhvr>
                                        <p:cTn id="17" dur="5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ldLvl="2" autoUpdateAnimBg="0" uiExpand="1"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133600" y="579438"/>
            <a:ext cx="2810272" cy="563562"/>
          </a:xfrm>
        </p:spPr>
        <p:txBody>
          <a:bodyPr>
            <a:normAutofit fontScale="90000"/>
          </a:bodyPr>
          <a:lstStyle/>
          <a:p>
            <a:pPr eaLnBrk="1" hangingPunct="1"/>
            <a:r>
              <a:rPr lang="zh-CN" altLang="en-US" dirty="0">
                <a:latin typeface="宋体" panose="02010600030101010101" pitchFamily="2" charset="-122"/>
              </a:rPr>
              <a:t>编译过程</a:t>
            </a:r>
            <a:endParaRPr lang="zh-CN" altLang="en-US" dirty="0">
              <a:latin typeface="宋体" panose="02010600030101010101" pitchFamily="2" charset="-122"/>
            </a:endParaRPr>
          </a:p>
        </p:txBody>
      </p:sp>
      <p:sp>
        <p:nvSpPr>
          <p:cNvPr id="49155" name="Rectangle 3"/>
          <p:cNvSpPr>
            <a:spLocks noGrp="1" noChangeArrowheads="1"/>
          </p:cNvSpPr>
          <p:nvPr>
            <p:ph idx="1"/>
          </p:nvPr>
        </p:nvSpPr>
        <p:spPr>
          <a:xfrm>
            <a:off x="1752613" y="1263650"/>
            <a:ext cx="3321037" cy="4908550"/>
          </a:xfrm>
          <a:solidFill>
            <a:schemeClr val="bg1"/>
          </a:solidFill>
          <a:ln w="28575">
            <a:solidFill>
              <a:srgbClr val="9999FF"/>
            </a:solidFill>
          </a:ln>
        </p:spPr>
        <p:txBody>
          <a:bodyPr/>
          <a:lstStyle/>
          <a:p>
            <a:pPr algn="just" eaLnBrk="1" hangingPunct="1">
              <a:lnSpc>
                <a:spcPct val="120000"/>
              </a:lnSpc>
            </a:pPr>
            <a:r>
              <a:rPr lang="zh-CN" altLang="en-US" dirty="0">
                <a:latin typeface="宋体" panose="02010600030101010101" pitchFamily="2" charset="-122"/>
              </a:rPr>
              <a:t>编译过程一般分为以下阶段</a:t>
            </a:r>
            <a:r>
              <a:rPr lang="en-US" altLang="zh-CN" dirty="0">
                <a:latin typeface="宋体" panose="02010600030101010101" pitchFamily="2" charset="-122"/>
              </a:rPr>
              <a:t>:</a:t>
            </a:r>
            <a:endParaRPr lang="en-US" altLang="zh-CN" dirty="0">
              <a:latin typeface="宋体" panose="02010600030101010101" pitchFamily="2" charset="-122"/>
            </a:endParaRPr>
          </a:p>
          <a:p>
            <a:pPr lvl="1" algn="just" eaLnBrk="1" hangingPunct="1">
              <a:lnSpc>
                <a:spcPct val="120000"/>
              </a:lnSpc>
            </a:pPr>
            <a:r>
              <a:rPr lang="zh-CN" altLang="en-US" dirty="0"/>
              <a:t>词法扫描</a:t>
            </a:r>
            <a:endParaRPr lang="zh-CN" altLang="en-US" dirty="0"/>
          </a:p>
          <a:p>
            <a:pPr lvl="1" algn="just" eaLnBrk="1" hangingPunct="1">
              <a:lnSpc>
                <a:spcPct val="120000"/>
              </a:lnSpc>
            </a:pPr>
            <a:r>
              <a:rPr lang="zh-CN" altLang="en-US" dirty="0"/>
              <a:t>语法分析</a:t>
            </a:r>
            <a:endParaRPr lang="en-US" altLang="zh-CN" dirty="0"/>
          </a:p>
          <a:p>
            <a:pPr lvl="1" algn="just" eaLnBrk="1" hangingPunct="1">
              <a:lnSpc>
                <a:spcPct val="120000"/>
              </a:lnSpc>
            </a:pPr>
            <a:r>
              <a:rPr lang="zh-CN" altLang="en-US" dirty="0"/>
              <a:t>语义分析</a:t>
            </a:r>
            <a:endParaRPr lang="zh-CN" altLang="en-US" dirty="0"/>
          </a:p>
          <a:p>
            <a:pPr lvl="1" algn="just" eaLnBrk="1" hangingPunct="1">
              <a:lnSpc>
                <a:spcPct val="120000"/>
              </a:lnSpc>
            </a:pPr>
            <a:r>
              <a:rPr lang="zh-CN" altLang="en-US" dirty="0"/>
              <a:t>中间代码生成</a:t>
            </a:r>
            <a:endParaRPr lang="en-US" altLang="zh-CN" dirty="0"/>
          </a:p>
          <a:p>
            <a:pPr lvl="1" algn="just" eaLnBrk="1" hangingPunct="1">
              <a:lnSpc>
                <a:spcPct val="120000"/>
              </a:lnSpc>
            </a:pPr>
            <a:r>
              <a:rPr lang="zh-CN" altLang="en-US" dirty="0"/>
              <a:t>优化</a:t>
            </a:r>
            <a:endParaRPr lang="zh-CN" altLang="en-US" dirty="0"/>
          </a:p>
          <a:p>
            <a:pPr lvl="1" algn="just" eaLnBrk="1" hangingPunct="1">
              <a:lnSpc>
                <a:spcPct val="120000"/>
              </a:lnSpc>
            </a:pPr>
            <a:r>
              <a:rPr lang="zh-CN" altLang="en-US" dirty="0"/>
              <a:t>目标代码生成</a:t>
            </a:r>
            <a:endParaRPr lang="en-US" altLang="zh-CN" dirty="0"/>
          </a:p>
        </p:txBody>
      </p:sp>
      <p:grpSp>
        <p:nvGrpSpPr>
          <p:cNvPr id="2" name="组合 1"/>
          <p:cNvGrpSpPr/>
          <p:nvPr/>
        </p:nvGrpSpPr>
        <p:grpSpPr>
          <a:xfrm>
            <a:off x="5303912" y="579438"/>
            <a:ext cx="5129893" cy="5805264"/>
            <a:chOff x="4210050" y="0"/>
            <a:chExt cx="5709213" cy="6858000"/>
          </a:xfrm>
          <a:solidFill>
            <a:schemeClr val="bg1"/>
          </a:solidFill>
        </p:grpSpPr>
        <p:sp>
          <p:nvSpPr>
            <p:cNvPr id="4" name="Rectangle 47"/>
            <p:cNvSpPr>
              <a:spLocks noChangeArrowheads="1"/>
            </p:cNvSpPr>
            <p:nvPr/>
          </p:nvSpPr>
          <p:spPr bwMode="auto">
            <a:xfrm>
              <a:off x="5945189" y="2743202"/>
              <a:ext cx="2640011" cy="1728964"/>
            </a:xfrm>
            <a:prstGeom prst="rect">
              <a:avLst/>
            </a:prstGeom>
            <a:grp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5" name="Text Box 10"/>
            <p:cNvSpPr txBox="1">
              <a:spLocks noChangeArrowheads="1"/>
            </p:cNvSpPr>
            <p:nvPr/>
          </p:nvSpPr>
          <p:spPr bwMode="auto">
            <a:xfrm>
              <a:off x="6356350" y="0"/>
              <a:ext cx="1733550" cy="548361"/>
            </a:xfrm>
            <a:prstGeom prst="rect">
              <a:avLst/>
            </a:prstGeom>
            <a:grpFill/>
            <a:ln w="285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5791" tIns="47895" rIns="95791" bIns="47895">
              <a:spAutoFit/>
            </a:bodyP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lang="zh-CN" altLang="en-US" dirty="0">
                  <a:solidFill>
                    <a:srgbClr val="FF0000"/>
                  </a:solidFill>
                  <a:ea typeface="华文新魏" panose="02010800040101010101" pitchFamily="2" charset="-122"/>
                </a:rPr>
                <a:t>源程序</a:t>
              </a:r>
              <a:endParaRPr lang="zh-CN" altLang="en-US" dirty="0">
                <a:solidFill>
                  <a:srgbClr val="FF0000"/>
                </a:solidFill>
                <a:ea typeface="华文新魏" panose="02010800040101010101" pitchFamily="2" charset="-122"/>
              </a:endParaRPr>
            </a:p>
          </p:txBody>
        </p:sp>
        <p:sp>
          <p:nvSpPr>
            <p:cNvPr id="6" name="Rectangle 11"/>
            <p:cNvSpPr>
              <a:spLocks noChangeArrowheads="1"/>
            </p:cNvSpPr>
            <p:nvPr/>
          </p:nvSpPr>
          <p:spPr bwMode="auto">
            <a:xfrm>
              <a:off x="6273800" y="990600"/>
              <a:ext cx="2063750" cy="457200"/>
            </a:xfrm>
            <a:prstGeom prst="rect">
              <a:avLst/>
            </a:prstGeom>
            <a:grp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ea typeface="华文新魏" panose="02010800040101010101" pitchFamily="2" charset="-122"/>
                </a:rPr>
                <a:t>词法分析器</a:t>
              </a:r>
              <a:endParaRPr lang="zh-CN" altLang="en-US">
                <a:ea typeface="华文新魏" panose="02010800040101010101" pitchFamily="2" charset="-122"/>
              </a:endParaRPr>
            </a:p>
          </p:txBody>
        </p:sp>
        <p:sp>
          <p:nvSpPr>
            <p:cNvPr id="7" name="Rectangle 17"/>
            <p:cNvSpPr>
              <a:spLocks noChangeArrowheads="1"/>
            </p:cNvSpPr>
            <p:nvPr/>
          </p:nvSpPr>
          <p:spPr bwMode="auto">
            <a:xfrm>
              <a:off x="9258862" y="1239655"/>
              <a:ext cx="660401" cy="3273876"/>
            </a:xfrm>
            <a:prstGeom prst="rect">
              <a:avLst/>
            </a:prstGeom>
            <a:solidFill>
              <a:srgbClr val="FFFF00"/>
            </a:solid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华文新魏" panose="02010800040101010101" pitchFamily="2" charset="-122"/>
                </a:rPr>
                <a:t>错</a:t>
              </a:r>
              <a:endParaRPr lang="zh-CN" altLang="en-US" dirty="0">
                <a:ea typeface="华文新魏" panose="02010800040101010101" pitchFamily="2" charset="-122"/>
              </a:endParaRPr>
            </a:p>
            <a:p>
              <a:pPr algn="ctr"/>
              <a:r>
                <a:rPr lang="zh-CN" altLang="en-US" dirty="0">
                  <a:ea typeface="华文新魏" panose="02010800040101010101" pitchFamily="2" charset="-122"/>
                </a:rPr>
                <a:t>误</a:t>
              </a:r>
              <a:endParaRPr lang="zh-CN" altLang="en-US" dirty="0">
                <a:ea typeface="华文新魏" panose="02010800040101010101" pitchFamily="2" charset="-122"/>
              </a:endParaRPr>
            </a:p>
            <a:p>
              <a:pPr algn="ctr"/>
              <a:r>
                <a:rPr lang="zh-CN" altLang="en-US" dirty="0">
                  <a:ea typeface="华文新魏" panose="02010800040101010101" pitchFamily="2" charset="-122"/>
                </a:rPr>
                <a:t>处</a:t>
              </a:r>
              <a:endParaRPr lang="zh-CN" altLang="en-US" dirty="0">
                <a:ea typeface="华文新魏" panose="02010800040101010101" pitchFamily="2" charset="-122"/>
              </a:endParaRPr>
            </a:p>
            <a:p>
              <a:pPr algn="ctr"/>
              <a:r>
                <a:rPr lang="zh-CN" altLang="en-US" dirty="0">
                  <a:ea typeface="华文新魏" panose="02010800040101010101" pitchFamily="2" charset="-122"/>
                </a:rPr>
                <a:t>理</a:t>
              </a:r>
              <a:endParaRPr lang="zh-CN" altLang="en-US" dirty="0">
                <a:ea typeface="华文新魏" panose="02010800040101010101" pitchFamily="2" charset="-122"/>
              </a:endParaRPr>
            </a:p>
            <a:p>
              <a:pPr algn="ctr"/>
              <a:r>
                <a:rPr lang="zh-CN" altLang="en-US" dirty="0">
                  <a:ea typeface="华文新魏" panose="02010800040101010101" pitchFamily="2" charset="-122"/>
                </a:rPr>
                <a:t>器</a:t>
              </a:r>
              <a:endParaRPr lang="zh-CN" altLang="en-US" dirty="0">
                <a:ea typeface="华文新魏" panose="02010800040101010101" pitchFamily="2" charset="-122"/>
              </a:endParaRPr>
            </a:p>
          </p:txBody>
        </p:sp>
        <p:sp>
          <p:nvSpPr>
            <p:cNvPr id="8" name="Rectangle 18"/>
            <p:cNvSpPr>
              <a:spLocks noChangeArrowheads="1"/>
            </p:cNvSpPr>
            <p:nvPr/>
          </p:nvSpPr>
          <p:spPr bwMode="auto">
            <a:xfrm>
              <a:off x="4210050" y="1221129"/>
              <a:ext cx="658814" cy="3273877"/>
            </a:xfrm>
            <a:prstGeom prst="rect">
              <a:avLst/>
            </a:prstGeom>
            <a:solidFill>
              <a:srgbClr val="FFFF00"/>
            </a:solid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华文新魏" panose="02010800040101010101" pitchFamily="2" charset="-122"/>
                </a:rPr>
                <a:t>符</a:t>
              </a:r>
              <a:endParaRPr lang="zh-CN" altLang="en-US" dirty="0">
                <a:ea typeface="华文新魏" panose="02010800040101010101" pitchFamily="2" charset="-122"/>
              </a:endParaRPr>
            </a:p>
            <a:p>
              <a:pPr algn="ctr"/>
              <a:r>
                <a:rPr lang="zh-CN" altLang="en-US" dirty="0">
                  <a:ea typeface="华文新魏" panose="02010800040101010101" pitchFamily="2" charset="-122"/>
                </a:rPr>
                <a:t>号</a:t>
              </a:r>
              <a:endParaRPr lang="zh-CN" altLang="en-US" dirty="0">
                <a:ea typeface="华文新魏" panose="02010800040101010101" pitchFamily="2" charset="-122"/>
              </a:endParaRPr>
            </a:p>
            <a:p>
              <a:pPr algn="ctr"/>
              <a:r>
                <a:rPr lang="zh-CN" altLang="en-US" dirty="0">
                  <a:ea typeface="华文新魏" panose="02010800040101010101" pitchFamily="2" charset="-122"/>
                </a:rPr>
                <a:t>管</a:t>
              </a:r>
              <a:endParaRPr lang="zh-CN" altLang="en-US" dirty="0">
                <a:ea typeface="华文新魏" panose="02010800040101010101" pitchFamily="2" charset="-122"/>
              </a:endParaRPr>
            </a:p>
            <a:p>
              <a:pPr algn="ctr"/>
              <a:r>
                <a:rPr lang="zh-CN" altLang="en-US" dirty="0">
                  <a:ea typeface="华文新魏" panose="02010800040101010101" pitchFamily="2" charset="-122"/>
                </a:rPr>
                <a:t>理</a:t>
              </a:r>
              <a:endParaRPr lang="zh-CN" altLang="en-US" dirty="0">
                <a:ea typeface="华文新魏" panose="02010800040101010101" pitchFamily="2" charset="-122"/>
              </a:endParaRPr>
            </a:p>
            <a:p>
              <a:pPr algn="ctr"/>
              <a:r>
                <a:rPr lang="zh-CN" altLang="en-US" dirty="0">
                  <a:ea typeface="华文新魏" panose="02010800040101010101" pitchFamily="2" charset="-122"/>
                </a:rPr>
                <a:t>表</a:t>
              </a:r>
              <a:endParaRPr lang="zh-CN" altLang="en-US" dirty="0">
                <a:ea typeface="华文新魏" panose="02010800040101010101" pitchFamily="2" charset="-122"/>
              </a:endParaRPr>
            </a:p>
          </p:txBody>
        </p:sp>
        <p:sp>
          <p:nvSpPr>
            <p:cNvPr id="9" name="Rectangle 20"/>
            <p:cNvSpPr>
              <a:spLocks noChangeArrowheads="1"/>
            </p:cNvSpPr>
            <p:nvPr/>
          </p:nvSpPr>
          <p:spPr bwMode="auto">
            <a:xfrm>
              <a:off x="6273800" y="1979613"/>
              <a:ext cx="2063750" cy="458787"/>
            </a:xfrm>
            <a:prstGeom prst="rect">
              <a:avLst/>
            </a:prstGeom>
            <a:grp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ea typeface="华文新魏" panose="02010800040101010101" pitchFamily="2" charset="-122"/>
                </a:rPr>
                <a:t>语法分析器</a:t>
              </a:r>
              <a:endParaRPr lang="zh-CN" altLang="en-US">
                <a:ea typeface="华文新魏" panose="02010800040101010101" pitchFamily="2" charset="-122"/>
              </a:endParaRPr>
            </a:p>
          </p:txBody>
        </p:sp>
        <p:sp>
          <p:nvSpPr>
            <p:cNvPr id="10" name="Rectangle 21"/>
            <p:cNvSpPr>
              <a:spLocks noChangeArrowheads="1"/>
            </p:cNvSpPr>
            <p:nvPr/>
          </p:nvSpPr>
          <p:spPr bwMode="auto">
            <a:xfrm>
              <a:off x="6192838" y="2895600"/>
              <a:ext cx="2062162" cy="531813"/>
            </a:xfrm>
            <a:prstGeom prst="rect">
              <a:avLst/>
            </a:prstGeom>
            <a:grp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华文新魏" panose="02010800040101010101" pitchFamily="2" charset="-122"/>
                </a:rPr>
                <a:t>语义分析器</a:t>
              </a:r>
              <a:endParaRPr lang="zh-CN" altLang="en-US" dirty="0">
                <a:ea typeface="华文新魏" panose="02010800040101010101" pitchFamily="2" charset="-122"/>
              </a:endParaRPr>
            </a:p>
          </p:txBody>
        </p:sp>
        <p:sp>
          <p:nvSpPr>
            <p:cNvPr id="11" name="Rectangle 22"/>
            <p:cNvSpPr>
              <a:spLocks noChangeArrowheads="1"/>
            </p:cNvSpPr>
            <p:nvPr/>
          </p:nvSpPr>
          <p:spPr bwMode="auto">
            <a:xfrm>
              <a:off x="6017534" y="3791636"/>
              <a:ext cx="2439929" cy="457200"/>
            </a:xfrm>
            <a:prstGeom prst="rect">
              <a:avLst/>
            </a:prstGeom>
            <a:grp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dirty="0">
                  <a:ea typeface="华文新魏" panose="02010800040101010101" pitchFamily="2" charset="-122"/>
                </a:rPr>
                <a:t>中间代码生成器</a:t>
              </a:r>
              <a:endParaRPr lang="zh-CN" altLang="en-US" dirty="0">
                <a:ea typeface="华文新魏" panose="02010800040101010101" pitchFamily="2" charset="-122"/>
              </a:endParaRPr>
            </a:p>
          </p:txBody>
        </p:sp>
        <p:sp>
          <p:nvSpPr>
            <p:cNvPr id="12" name="Rectangle 23"/>
            <p:cNvSpPr>
              <a:spLocks noChangeArrowheads="1"/>
            </p:cNvSpPr>
            <p:nvPr/>
          </p:nvSpPr>
          <p:spPr bwMode="auto">
            <a:xfrm>
              <a:off x="6235022" y="4878388"/>
              <a:ext cx="2062162" cy="531812"/>
            </a:xfrm>
            <a:prstGeom prst="rect">
              <a:avLst/>
            </a:prstGeom>
            <a:grp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ea typeface="华文新魏" panose="02010800040101010101" pitchFamily="2" charset="-122"/>
                </a:rPr>
                <a:t>代码优化器</a:t>
              </a:r>
              <a:endParaRPr lang="zh-CN" altLang="en-US">
                <a:ea typeface="华文新魏" panose="02010800040101010101" pitchFamily="2" charset="-122"/>
              </a:endParaRPr>
            </a:p>
          </p:txBody>
        </p:sp>
        <p:sp>
          <p:nvSpPr>
            <p:cNvPr id="13" name="Rectangle 24"/>
            <p:cNvSpPr>
              <a:spLocks noChangeArrowheads="1"/>
            </p:cNvSpPr>
            <p:nvPr/>
          </p:nvSpPr>
          <p:spPr bwMode="auto">
            <a:xfrm>
              <a:off x="6233434" y="5942013"/>
              <a:ext cx="2063750" cy="458787"/>
            </a:xfrm>
            <a:prstGeom prst="rect">
              <a:avLst/>
            </a:prstGeom>
            <a:grpFill/>
            <a:ln w="19050">
              <a:solidFill>
                <a:srgbClr val="9999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5791" tIns="47895" rIns="95791" bIns="47895" anchor="ctr"/>
            <a:lstStyle>
              <a:lvl1pPr defTabSz="958850" fontAlgn="base">
                <a:defRPr kumimoji="1" sz="2400">
                  <a:solidFill>
                    <a:schemeClr val="tx1"/>
                  </a:solidFill>
                  <a:latin typeface="Times New Roman" panose="02020603050405020304" pitchFamily="18" charset="0"/>
                  <a:ea typeface="宋体" panose="02010600030101010101" pitchFamily="2" charset="-122"/>
                </a:defRPr>
              </a:lvl1pPr>
              <a:lvl2pPr marL="479425" defTabSz="958850" fontAlgn="base">
                <a:defRPr kumimoji="1" sz="2400">
                  <a:solidFill>
                    <a:schemeClr val="tx1"/>
                  </a:solidFill>
                  <a:latin typeface="Times New Roman" panose="02020603050405020304" pitchFamily="18" charset="0"/>
                  <a:ea typeface="宋体" panose="02010600030101010101" pitchFamily="2" charset="-122"/>
                </a:defRPr>
              </a:lvl2pPr>
              <a:lvl3pPr marL="958850" defTabSz="958850" fontAlgn="base">
                <a:defRPr kumimoji="1" sz="2400">
                  <a:solidFill>
                    <a:schemeClr val="tx1"/>
                  </a:solidFill>
                  <a:latin typeface="Times New Roman" panose="02020603050405020304" pitchFamily="18" charset="0"/>
                  <a:ea typeface="宋体" panose="02010600030101010101" pitchFamily="2" charset="-122"/>
                </a:defRPr>
              </a:lvl3pPr>
              <a:lvl4pPr marL="1437005" defTabSz="958850" fontAlgn="base">
                <a:defRPr kumimoji="1" sz="2400">
                  <a:solidFill>
                    <a:schemeClr val="tx1"/>
                  </a:solidFill>
                  <a:latin typeface="Times New Roman" panose="02020603050405020304" pitchFamily="18" charset="0"/>
                  <a:ea typeface="宋体" panose="02010600030101010101" pitchFamily="2" charset="-122"/>
                </a:defRPr>
              </a:lvl4pPr>
              <a:lvl5pPr marL="1916430" defTabSz="958850" fontAlgn="base">
                <a:defRPr kumimoji="1" sz="2400">
                  <a:solidFill>
                    <a:schemeClr val="tx1"/>
                  </a:solidFill>
                  <a:latin typeface="Times New Roman" panose="02020603050405020304" pitchFamily="18" charset="0"/>
                  <a:ea typeface="宋体" panose="02010600030101010101" pitchFamily="2" charset="-122"/>
                </a:defRPr>
              </a:lvl5pPr>
              <a:lvl6pPr marL="23736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8308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2880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745230" defTabSz="95885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a:ea typeface="华文新魏" panose="02010800040101010101" pitchFamily="2" charset="-122"/>
                </a:rPr>
                <a:t>代码生成器</a:t>
              </a:r>
              <a:endParaRPr lang="zh-CN" altLang="en-US">
                <a:ea typeface="华文新魏" panose="02010800040101010101" pitchFamily="2" charset="-122"/>
              </a:endParaRPr>
            </a:p>
          </p:txBody>
        </p:sp>
        <p:sp>
          <p:nvSpPr>
            <p:cNvPr id="14" name="AutoShape 25"/>
            <p:cNvSpPr>
              <a:spLocks noChangeArrowheads="1"/>
            </p:cNvSpPr>
            <p:nvPr/>
          </p:nvSpPr>
          <p:spPr bwMode="auto">
            <a:xfrm>
              <a:off x="7005307" y="531812"/>
              <a:ext cx="481349" cy="458789"/>
            </a:xfrm>
            <a:prstGeom prst="downArrow">
              <a:avLst>
                <a:gd name="adj1" fmla="val 50000"/>
                <a:gd name="adj2" fmla="val 40385"/>
              </a:avLst>
            </a:prstGeom>
            <a:solidFill>
              <a:srgbClr val="CC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5" name="AutoShape 26"/>
            <p:cNvSpPr>
              <a:spLocks noChangeArrowheads="1"/>
            </p:cNvSpPr>
            <p:nvPr/>
          </p:nvSpPr>
          <p:spPr bwMode="auto">
            <a:xfrm>
              <a:off x="7016750" y="1447800"/>
              <a:ext cx="479035" cy="531813"/>
            </a:xfrm>
            <a:prstGeom prst="downArrow">
              <a:avLst>
                <a:gd name="adj1" fmla="val 50000"/>
                <a:gd name="adj2" fmla="val 40459"/>
              </a:avLst>
            </a:prstGeom>
            <a:solidFill>
              <a:srgbClr val="CC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6" name="AutoShape 27"/>
            <p:cNvSpPr>
              <a:spLocks noChangeArrowheads="1"/>
            </p:cNvSpPr>
            <p:nvPr/>
          </p:nvSpPr>
          <p:spPr bwMode="auto">
            <a:xfrm>
              <a:off x="7016750" y="6400800"/>
              <a:ext cx="479035" cy="457200"/>
            </a:xfrm>
            <a:prstGeom prst="downArrow">
              <a:avLst>
                <a:gd name="adj1" fmla="val 50000"/>
                <a:gd name="adj2" fmla="val 34783"/>
              </a:avLst>
            </a:prstGeom>
            <a:solidFill>
              <a:srgbClr val="CC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7" name="AutoShape 28"/>
            <p:cNvSpPr>
              <a:spLocks noChangeArrowheads="1"/>
            </p:cNvSpPr>
            <p:nvPr/>
          </p:nvSpPr>
          <p:spPr bwMode="auto">
            <a:xfrm>
              <a:off x="7016750" y="5410200"/>
              <a:ext cx="479035" cy="531813"/>
            </a:xfrm>
            <a:prstGeom prst="downArrow">
              <a:avLst>
                <a:gd name="adj1" fmla="val 50000"/>
                <a:gd name="adj2" fmla="val 40459"/>
              </a:avLst>
            </a:prstGeom>
            <a:solidFill>
              <a:srgbClr val="CC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8" name="AutoShape 29"/>
            <p:cNvSpPr>
              <a:spLocks noChangeArrowheads="1"/>
            </p:cNvSpPr>
            <p:nvPr/>
          </p:nvSpPr>
          <p:spPr bwMode="auto">
            <a:xfrm>
              <a:off x="7016750" y="4248838"/>
              <a:ext cx="479035" cy="629551"/>
            </a:xfrm>
            <a:prstGeom prst="downArrow">
              <a:avLst>
                <a:gd name="adj1" fmla="val 50000"/>
                <a:gd name="adj2" fmla="val 40700"/>
              </a:avLst>
            </a:prstGeom>
            <a:solidFill>
              <a:srgbClr val="CC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19" name="AutoShape 30"/>
            <p:cNvSpPr>
              <a:spLocks noChangeArrowheads="1"/>
            </p:cNvSpPr>
            <p:nvPr/>
          </p:nvSpPr>
          <p:spPr bwMode="auto">
            <a:xfrm>
              <a:off x="7016750" y="3427415"/>
              <a:ext cx="479035" cy="330022"/>
            </a:xfrm>
            <a:prstGeom prst="downArrow">
              <a:avLst>
                <a:gd name="adj1" fmla="val 50000"/>
                <a:gd name="adj2" fmla="val 34903"/>
              </a:avLst>
            </a:prstGeom>
            <a:solidFill>
              <a:srgbClr val="CC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20" name="AutoShape 31"/>
            <p:cNvSpPr>
              <a:spLocks noChangeArrowheads="1"/>
            </p:cNvSpPr>
            <p:nvPr/>
          </p:nvSpPr>
          <p:spPr bwMode="auto">
            <a:xfrm>
              <a:off x="7016750" y="2438400"/>
              <a:ext cx="479035" cy="457200"/>
            </a:xfrm>
            <a:prstGeom prst="downArrow">
              <a:avLst>
                <a:gd name="adj1" fmla="val 50000"/>
                <a:gd name="adj2" fmla="val 34783"/>
              </a:avLst>
            </a:prstGeom>
            <a:solidFill>
              <a:srgbClr val="CCFF66"/>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21" name="Line 32"/>
            <p:cNvSpPr>
              <a:spLocks noChangeShapeType="1"/>
            </p:cNvSpPr>
            <p:nvPr/>
          </p:nvSpPr>
          <p:spPr bwMode="auto">
            <a:xfrm flipH="1">
              <a:off x="4868863" y="1219200"/>
              <a:ext cx="1404937" cy="1598613"/>
            </a:xfrm>
            <a:prstGeom prst="line">
              <a:avLst/>
            </a:prstGeom>
            <a:grpFill/>
            <a:ln w="19050">
              <a:solidFill>
                <a:schemeClr val="tx1">
                  <a:lumMod val="50000"/>
                  <a:lumOff val="50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2" name="Line 33"/>
            <p:cNvSpPr>
              <a:spLocks noChangeShapeType="1"/>
            </p:cNvSpPr>
            <p:nvPr/>
          </p:nvSpPr>
          <p:spPr bwMode="auto">
            <a:xfrm flipH="1">
              <a:off x="4868863" y="2209800"/>
              <a:ext cx="1404937" cy="608013"/>
            </a:xfrm>
            <a:prstGeom prst="line">
              <a:avLst/>
            </a:prstGeom>
            <a:grpFill/>
            <a:ln w="19050">
              <a:solidFill>
                <a:schemeClr val="tx1">
                  <a:lumMod val="50000"/>
                  <a:lumOff val="50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3" name="Line 34"/>
            <p:cNvSpPr>
              <a:spLocks noChangeShapeType="1"/>
            </p:cNvSpPr>
            <p:nvPr/>
          </p:nvSpPr>
          <p:spPr bwMode="auto">
            <a:xfrm flipH="1" flipV="1">
              <a:off x="4868863" y="2817813"/>
              <a:ext cx="1323975" cy="306387"/>
            </a:xfrm>
            <a:prstGeom prst="line">
              <a:avLst/>
            </a:prstGeom>
            <a:grpFill/>
            <a:ln w="19050">
              <a:solidFill>
                <a:schemeClr val="tx1">
                  <a:lumMod val="50000"/>
                  <a:lumOff val="50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4" name="Line 35"/>
            <p:cNvSpPr>
              <a:spLocks noChangeShapeType="1"/>
            </p:cNvSpPr>
            <p:nvPr/>
          </p:nvSpPr>
          <p:spPr bwMode="auto">
            <a:xfrm flipH="1" flipV="1">
              <a:off x="4868862" y="2817810"/>
              <a:ext cx="1135408" cy="1296987"/>
            </a:xfrm>
            <a:prstGeom prst="line">
              <a:avLst/>
            </a:prstGeom>
            <a:grpFill/>
            <a:ln w="19050">
              <a:solidFill>
                <a:schemeClr val="tx1">
                  <a:lumMod val="50000"/>
                  <a:lumOff val="50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5" name="Line 36"/>
            <p:cNvSpPr>
              <a:spLocks noChangeShapeType="1"/>
            </p:cNvSpPr>
            <p:nvPr/>
          </p:nvSpPr>
          <p:spPr bwMode="auto">
            <a:xfrm flipH="1" flipV="1">
              <a:off x="4868864" y="2817813"/>
              <a:ext cx="1364570" cy="2363787"/>
            </a:xfrm>
            <a:prstGeom prst="line">
              <a:avLst/>
            </a:prstGeom>
            <a:grpFill/>
            <a:ln w="19050">
              <a:solidFill>
                <a:schemeClr val="tx1">
                  <a:lumMod val="50000"/>
                  <a:lumOff val="50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6" name="Line 37"/>
            <p:cNvSpPr>
              <a:spLocks noChangeShapeType="1"/>
            </p:cNvSpPr>
            <p:nvPr/>
          </p:nvSpPr>
          <p:spPr bwMode="auto">
            <a:xfrm flipH="1" flipV="1">
              <a:off x="4868862" y="2817813"/>
              <a:ext cx="1337237" cy="3354386"/>
            </a:xfrm>
            <a:prstGeom prst="line">
              <a:avLst/>
            </a:prstGeom>
            <a:grpFill/>
            <a:ln w="19050">
              <a:solidFill>
                <a:schemeClr val="tx1">
                  <a:lumMod val="50000"/>
                  <a:lumOff val="50000"/>
                </a:schemeClr>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27" name="Line 39"/>
            <p:cNvSpPr>
              <a:spLocks noChangeShapeType="1"/>
            </p:cNvSpPr>
            <p:nvPr/>
          </p:nvSpPr>
          <p:spPr bwMode="auto">
            <a:xfrm>
              <a:off x="8337550" y="1219200"/>
              <a:ext cx="908050" cy="1676400"/>
            </a:xfrm>
            <a:prstGeom prst="line">
              <a:avLst/>
            </a:prstGeom>
            <a:grpFill/>
            <a:ln w="19050">
              <a:solidFill>
                <a:schemeClr val="tx1">
                  <a:lumMod val="50000"/>
                  <a:lumOff val="50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28" name="Line 40"/>
            <p:cNvSpPr>
              <a:spLocks noChangeShapeType="1"/>
            </p:cNvSpPr>
            <p:nvPr/>
          </p:nvSpPr>
          <p:spPr bwMode="auto">
            <a:xfrm>
              <a:off x="8337550" y="2209800"/>
              <a:ext cx="908050" cy="685800"/>
            </a:xfrm>
            <a:prstGeom prst="line">
              <a:avLst/>
            </a:prstGeom>
            <a:grpFill/>
            <a:ln w="19050">
              <a:solidFill>
                <a:schemeClr val="tx1">
                  <a:lumMod val="50000"/>
                  <a:lumOff val="50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29" name="Line 41"/>
            <p:cNvSpPr>
              <a:spLocks noChangeShapeType="1"/>
            </p:cNvSpPr>
            <p:nvPr/>
          </p:nvSpPr>
          <p:spPr bwMode="auto">
            <a:xfrm flipV="1">
              <a:off x="8255000" y="2895600"/>
              <a:ext cx="990600" cy="306388"/>
            </a:xfrm>
            <a:prstGeom prst="line">
              <a:avLst/>
            </a:prstGeom>
            <a:grpFill/>
            <a:ln w="19050">
              <a:solidFill>
                <a:schemeClr val="tx1">
                  <a:lumMod val="50000"/>
                  <a:lumOff val="50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30" name="Line 42"/>
            <p:cNvSpPr>
              <a:spLocks noChangeShapeType="1"/>
            </p:cNvSpPr>
            <p:nvPr/>
          </p:nvSpPr>
          <p:spPr bwMode="auto">
            <a:xfrm flipV="1">
              <a:off x="8457463" y="2895599"/>
              <a:ext cx="788137" cy="1219199"/>
            </a:xfrm>
            <a:prstGeom prst="line">
              <a:avLst/>
            </a:prstGeom>
            <a:grpFill/>
            <a:ln w="19050">
              <a:solidFill>
                <a:schemeClr val="tx1">
                  <a:lumMod val="50000"/>
                  <a:lumOff val="50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31" name="Line 43"/>
            <p:cNvSpPr>
              <a:spLocks noChangeShapeType="1"/>
            </p:cNvSpPr>
            <p:nvPr/>
          </p:nvSpPr>
          <p:spPr bwMode="auto">
            <a:xfrm flipV="1">
              <a:off x="8306436" y="2895599"/>
              <a:ext cx="939165" cy="2286000"/>
            </a:xfrm>
            <a:prstGeom prst="line">
              <a:avLst/>
            </a:prstGeom>
            <a:grpFill/>
            <a:ln w="19050">
              <a:solidFill>
                <a:schemeClr val="tx1">
                  <a:lumMod val="50000"/>
                  <a:lumOff val="50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sp>
          <p:nvSpPr>
            <p:cNvPr id="32" name="Line 44"/>
            <p:cNvSpPr>
              <a:spLocks noChangeShapeType="1"/>
            </p:cNvSpPr>
            <p:nvPr/>
          </p:nvSpPr>
          <p:spPr bwMode="auto">
            <a:xfrm flipV="1">
              <a:off x="8306433" y="2895599"/>
              <a:ext cx="939165" cy="3276600"/>
            </a:xfrm>
            <a:prstGeom prst="line">
              <a:avLst/>
            </a:prstGeom>
            <a:grpFill/>
            <a:ln w="19050">
              <a:solidFill>
                <a:schemeClr val="tx1">
                  <a:lumMod val="50000"/>
                  <a:lumOff val="50000"/>
                </a:schemeClr>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定理</a:t>
            </a:r>
            <a:endParaRPr lang="zh-CN" altLang="en-US" dirty="0"/>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dirty="0">
                    <a:solidFill>
                      <a:srgbClr val="FF0000"/>
                    </a:solidFill>
                  </a:rPr>
                  <a:t>一个文法若满足以下条件，则该文法就是</a:t>
                </a:r>
                <a:r>
                  <a:rPr lang="en-US" altLang="zh-CN" dirty="0">
                    <a:solidFill>
                      <a:srgbClr val="FF0000"/>
                    </a:solidFill>
                  </a:rPr>
                  <a:t>LL(1)</a:t>
                </a:r>
                <a:r>
                  <a:rPr lang="zh-CN" altLang="en-US" dirty="0">
                    <a:solidFill>
                      <a:srgbClr val="FF0000"/>
                    </a:solidFill>
                  </a:rPr>
                  <a:t>文法</a:t>
                </a:r>
                <a:r>
                  <a:rPr lang="zh-CN" altLang="en-US" dirty="0"/>
                  <a:t>：</a:t>
                </a:r>
                <a:endParaRPr lang="en-US" altLang="zh-CN" dirty="0"/>
              </a:p>
              <a:p>
                <a:pPr lvl="1" eaLnBrk="1" hangingPunct="1">
                  <a:lnSpc>
                    <a:spcPct val="150000"/>
                  </a:lnSpc>
                </a:pPr>
                <a:r>
                  <a:rPr lang="zh-CN" altLang="en-US" dirty="0"/>
                  <a:t>在每个产生式</a:t>
                </a:r>
                <a14:m>
                  <m:oMath xmlns:m="http://schemas.openxmlformats.org/officeDocument/2006/math">
                    <m:r>
                      <a:rPr lang="en-US" altLang="zh-CN" b="1" i="1" dirty="0">
                        <a:latin typeface="Cambria Math" panose="02040503050406030204" pitchFamily="18" charset="0"/>
                      </a:rPr>
                      <m:t>𝑨</m:t>
                    </m:r>
                    <m:r>
                      <a:rPr lang="en-US" altLang="zh-CN" b="1" i="1" dirty="0" smtClean="0">
                        <a:latin typeface="Cambria Math" panose="02040503050406030204" pitchFamily="18" charset="0"/>
                        <a:ea typeface="Cambria Math" panose="02040503050406030204" pitchFamily="18" charset="0"/>
                      </a:rPr>
                      <m:t>→</m:t>
                    </m:r>
                    <m:sSub>
                      <m:sSubPr>
                        <m:ctrlPr>
                          <a:rPr lang="en-US" altLang="zh-CN" b="1" i="1" dirty="0" smtClean="0">
                            <a:latin typeface="Cambria Math" panose="02040503050406030204" pitchFamily="18" charset="0"/>
                            <a:ea typeface="Cambria Math" panose="02040503050406030204" pitchFamily="18" charset="0"/>
                          </a:rPr>
                        </m:ctrlPr>
                      </m:sSubPr>
                      <m:e>
                        <m:r>
                          <a:rPr lang="zh-CN" altLang="en-US" b="1" i="1" dirty="0" smtClean="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𝟏</m:t>
                        </m:r>
                      </m:sub>
                    </m:sSub>
                    <m:r>
                      <a:rPr lang="en-US" altLang="zh-CN" b="1"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𝟐</m:t>
                        </m:r>
                      </m:sub>
                    </m:sSub>
                    <m:r>
                      <a:rPr lang="en-US" altLang="zh-CN"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zh-CN" altLang="en-US" i="1" dirty="0">
                            <a:latin typeface="Cambria Math" panose="02040503050406030204" pitchFamily="18" charset="0"/>
                            <a:ea typeface="Cambria Math" panose="02040503050406030204" pitchFamily="18" charset="0"/>
                          </a:rPr>
                          <m:t>𝜶</m:t>
                        </m:r>
                      </m:e>
                      <m:sub>
                        <m:r>
                          <a:rPr lang="en-US" altLang="zh-CN" b="1" i="1" dirty="0" smtClean="0">
                            <a:latin typeface="Cambria Math" panose="02040503050406030204" pitchFamily="18" charset="0"/>
                            <a:ea typeface="Cambria Math" panose="02040503050406030204" pitchFamily="18" charset="0"/>
                          </a:rPr>
                          <m:t>𝒏</m:t>
                        </m:r>
                      </m:sub>
                    </m:sSub>
                  </m:oMath>
                </a14:m>
                <a:r>
                  <a:rPr lang="zh-CN" altLang="en-US" dirty="0"/>
                  <a:t>中，对于所有的</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𝒊</m:t>
                    </m:r>
                  </m:oMath>
                </a14:m>
                <a:r>
                  <a:rPr lang="zh-CN" altLang="en-US" dirty="0"/>
                  <a:t>和</a:t>
                </a:r>
                <a14:m>
                  <m:oMath xmlns:m="http://schemas.openxmlformats.org/officeDocument/2006/math">
                    <m:r>
                      <a:rPr lang="en-US" altLang="zh-CN" b="1" i="1" dirty="0" smtClean="0">
                        <a:latin typeface="Cambria Math" panose="02040503050406030204" pitchFamily="18" charset="0"/>
                        <a:ea typeface="Cambria Math" panose="02040503050406030204" pitchFamily="18" charset="0"/>
                      </a:rPr>
                      <m:t>𝒋</m:t>
                    </m:r>
                  </m:oMath>
                </a14:m>
                <a:r>
                  <a:rPr lang="zh-CN" altLang="en-US" dirty="0"/>
                  <a:t>：</a:t>
                </a:r>
                <a14:m>
                  <m:oMath xmlns:m="http://schemas.openxmlformats.org/officeDocument/2006/math">
                    <m:r>
                      <a:rPr lang="en-US" altLang="zh-CN" b="1" i="0" dirty="0" smtClean="0">
                        <a:latin typeface="Cambria Math" panose="02040503050406030204" pitchFamily="18" charset="0"/>
                      </a:rPr>
                      <m:t>𝟏</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𝒊</m:t>
                    </m:r>
                    <m:r>
                      <a:rPr lang="en-US" altLang="zh-CN" b="1" i="1" dirty="0" smtClean="0">
                        <a:latin typeface="Cambria Math" panose="02040503050406030204" pitchFamily="18" charset="0"/>
                        <a:ea typeface="Cambria Math" panose="02040503050406030204" pitchFamily="18" charset="0"/>
                      </a:rPr>
                      <m:t>, </m:t>
                    </m:r>
                    <m:r>
                      <a:rPr lang="en-US" altLang="zh-CN" b="1" i="1" dirty="0" smtClean="0">
                        <a:latin typeface="Cambria Math" panose="02040503050406030204" pitchFamily="18" charset="0"/>
                        <a:ea typeface="Cambria Math" panose="02040503050406030204" pitchFamily="18" charset="0"/>
                      </a:rPr>
                      <m:t>𝒋</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𝒏</m:t>
                    </m:r>
                    <m:r>
                      <a:rPr lang="en-US" altLang="zh-CN" b="1" i="1" dirty="0" smtClean="0">
                        <a:latin typeface="Cambria Math" panose="02040503050406030204" pitchFamily="18" charset="0"/>
                        <a:ea typeface="Cambria Math" panose="02040503050406030204" pitchFamily="18" charset="0"/>
                      </a:rPr>
                      <m:t>, </m:t>
                    </m:r>
                    <m:r>
                      <a:rPr lang="en-US" altLang="zh-CN" b="1" i="1" dirty="0" smtClean="0">
                        <a:latin typeface="Cambria Math" panose="02040503050406030204" pitchFamily="18" charset="0"/>
                        <a:ea typeface="Cambria Math" panose="02040503050406030204" pitchFamily="18" charset="0"/>
                      </a:rPr>
                      <m:t>𝒊</m:t>
                    </m:r>
                    <m:r>
                      <a:rPr lang="en-US" altLang="zh-CN" b="1" i="1" dirty="0" smtClean="0">
                        <a:latin typeface="Cambria Math" panose="02040503050406030204" pitchFamily="18" charset="0"/>
                        <a:ea typeface="Cambria Math" panose="02040503050406030204" pitchFamily="18" charset="0"/>
                      </a:rPr>
                      <m:t>≠</m:t>
                    </m:r>
                    <m:r>
                      <a:rPr lang="en-US" altLang="zh-CN" b="1" i="1" dirty="0" smtClean="0">
                        <a:latin typeface="Cambria Math" panose="02040503050406030204" pitchFamily="18" charset="0"/>
                        <a:ea typeface="Cambria Math" panose="02040503050406030204" pitchFamily="18" charset="0"/>
                      </a:rPr>
                      <m:t>𝒋</m:t>
                    </m:r>
                  </m:oMath>
                </a14:m>
                <a:r>
                  <a:rPr lang="zh-CN" altLang="en-US" dirty="0"/>
                  <a:t>，</a:t>
                </a:r>
                <a:r>
                  <a:rPr lang="en-US" altLang="zh-CN" dirty="0"/>
                  <a:t> </a:t>
                </a:r>
                <a14:m>
                  <m:oMath xmlns:m="http://schemas.openxmlformats.org/officeDocument/2006/math">
                    <m:r>
                      <a:rPr lang="en-US" altLang="zh-CN" i="1" dirty="0" smtClean="0">
                        <a:solidFill>
                          <a:srgbClr val="FF0000"/>
                        </a:solidFill>
                        <a:latin typeface="Cambria Math" panose="02040503050406030204" pitchFamily="18" charset="0"/>
                      </a:rPr>
                      <m:t>𝑭𝒊𝒓𝒔𝒕</m:t>
                    </m:r>
                    <m:d>
                      <m:dPr>
                        <m:ctrlPr>
                          <a:rPr lang="en-US" altLang="zh-CN" i="1" dirty="0">
                            <a:solidFill>
                              <a:srgbClr val="FF0000"/>
                            </a:solidFill>
                            <a:latin typeface="Cambria Math" panose="02040503050406030204" pitchFamily="18" charset="0"/>
                          </a:rPr>
                        </m:ctrlPr>
                      </m:dPr>
                      <m:e>
                        <m:sSub>
                          <m:sSubPr>
                            <m:ctrlPr>
                              <a:rPr lang="en-US" altLang="zh-CN" i="1" dirty="0" smtClean="0">
                                <a:solidFill>
                                  <a:srgbClr val="FF0000"/>
                                </a:solidFill>
                                <a:latin typeface="Cambria Math" panose="02040503050406030204" pitchFamily="18" charset="0"/>
                                <a:ea typeface="Cambria Math" panose="02040503050406030204" pitchFamily="18" charset="0"/>
                              </a:rPr>
                            </m:ctrlPr>
                          </m:sSubPr>
                          <m:e>
                            <m:r>
                              <a:rPr lang="zh-CN" altLang="en-US" i="1" dirty="0">
                                <a:solidFill>
                                  <a:srgbClr val="FF0000"/>
                                </a:solidFill>
                                <a:latin typeface="Cambria Math" panose="02040503050406030204" pitchFamily="18" charset="0"/>
                                <a:ea typeface="Cambria Math" panose="02040503050406030204" pitchFamily="18" charset="0"/>
                              </a:rPr>
                              <m:t>𝜶</m:t>
                            </m:r>
                          </m:e>
                          <m:sub>
                            <m:r>
                              <a:rPr lang="en-US" altLang="zh-CN" b="1" i="1" dirty="0" smtClean="0">
                                <a:solidFill>
                                  <a:srgbClr val="FF0000"/>
                                </a:solidFill>
                                <a:latin typeface="Cambria Math" panose="02040503050406030204" pitchFamily="18" charset="0"/>
                                <a:ea typeface="Cambria Math" panose="02040503050406030204" pitchFamily="18" charset="0"/>
                              </a:rPr>
                              <m:t>𝒊</m:t>
                            </m:r>
                          </m:sub>
                        </m:sSub>
                      </m:e>
                    </m:d>
                    <m:r>
                      <a:rPr lang="zh-CN" altLang="en-US"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𝑭𝒊𝒓𝒔𝒕</m:t>
                    </m:r>
                    <m:d>
                      <m:dPr>
                        <m:ctrlPr>
                          <a:rPr lang="en-US" altLang="zh-CN" i="1" dirty="0">
                            <a:solidFill>
                              <a:srgbClr val="FF0000"/>
                            </a:solidFill>
                            <a:latin typeface="Cambria Math" panose="02040503050406030204" pitchFamily="18" charset="0"/>
                          </a:rPr>
                        </m:ctrlPr>
                      </m:dPr>
                      <m:e>
                        <m:sSub>
                          <m:sSubPr>
                            <m:ctrlPr>
                              <a:rPr lang="en-US" altLang="zh-CN" i="1" dirty="0">
                                <a:solidFill>
                                  <a:srgbClr val="FF0000"/>
                                </a:solidFill>
                                <a:latin typeface="Cambria Math" panose="02040503050406030204" pitchFamily="18" charset="0"/>
                                <a:ea typeface="Cambria Math" panose="02040503050406030204" pitchFamily="18" charset="0"/>
                              </a:rPr>
                            </m:ctrlPr>
                          </m:sSubPr>
                          <m:e>
                            <m:r>
                              <a:rPr lang="zh-CN" altLang="en-US" i="1" dirty="0">
                                <a:solidFill>
                                  <a:srgbClr val="FF0000"/>
                                </a:solidFill>
                                <a:latin typeface="Cambria Math" panose="02040503050406030204" pitchFamily="18" charset="0"/>
                                <a:ea typeface="Cambria Math" panose="02040503050406030204" pitchFamily="18" charset="0"/>
                              </a:rPr>
                              <m:t>𝜶</m:t>
                            </m:r>
                          </m:e>
                          <m:sub>
                            <m:r>
                              <a:rPr lang="en-US" altLang="zh-CN" b="1" i="1" dirty="0" smtClean="0">
                                <a:solidFill>
                                  <a:srgbClr val="FF0000"/>
                                </a:solidFill>
                                <a:latin typeface="Cambria Math" panose="02040503050406030204" pitchFamily="18" charset="0"/>
                                <a:ea typeface="Cambria Math" panose="02040503050406030204" pitchFamily="18" charset="0"/>
                              </a:rPr>
                              <m:t>𝒋</m:t>
                            </m:r>
                          </m:sub>
                        </m:sSub>
                      </m:e>
                    </m:d>
                  </m:oMath>
                </a14:m>
                <a:r>
                  <a:rPr lang="zh-CN" altLang="en-US" dirty="0">
                    <a:solidFill>
                      <a:srgbClr val="FF0000"/>
                    </a:solidFill>
                  </a:rPr>
                  <a:t>为空</a:t>
                </a:r>
                <a:r>
                  <a:rPr lang="zh-CN" altLang="en-US" dirty="0"/>
                  <a:t>。</a:t>
                </a:r>
                <a:endParaRPr lang="en-US" altLang="zh-CN" dirty="0"/>
              </a:p>
              <a:p>
                <a:pPr lvl="1" eaLnBrk="1" hangingPunct="1">
                  <a:lnSpc>
                    <a:spcPct val="150000"/>
                  </a:lnSpc>
                </a:pPr>
                <a:r>
                  <a:rPr lang="zh-CN" altLang="en-US" dirty="0"/>
                  <a:t>若对于非终结符</a:t>
                </a:r>
                <a14:m>
                  <m:oMath xmlns:m="http://schemas.openxmlformats.org/officeDocument/2006/math">
                    <m:r>
                      <a:rPr lang="en-US" altLang="zh-CN" i="1" dirty="0">
                        <a:latin typeface="Cambria Math" panose="02040503050406030204" pitchFamily="18" charset="0"/>
                        <a:ea typeface="Cambria Math" panose="02040503050406030204" pitchFamily="18" charset="0"/>
                      </a:rPr>
                      <m:t>𝑨</m:t>
                    </m:r>
                  </m:oMath>
                </a14:m>
                <a:r>
                  <a:rPr lang="zh-CN" altLang="en-US" dirty="0"/>
                  <a:t>有</a:t>
                </a:r>
                <a14:m>
                  <m:oMath xmlns:m="http://schemas.openxmlformats.org/officeDocument/2006/math">
                    <m:r>
                      <a:rPr lang="en-US" altLang="zh-CN" i="1" dirty="0">
                        <a:latin typeface="Cambria Math" panose="02040503050406030204" pitchFamily="18" charset="0"/>
                      </a:rPr>
                      <m:t>𝑭𝒊𝒓𝒔𝒕</m:t>
                    </m:r>
                    <m:r>
                      <a:rPr lang="en-US" altLang="zh-CN" i="1" dirty="0">
                        <a:latin typeface="Cambria Math" panose="02040503050406030204" pitchFamily="18" charset="0"/>
                      </a:rPr>
                      <m:t>(</m:t>
                    </m:r>
                    <m:r>
                      <a:rPr lang="en-US" altLang="zh-CN" b="1" i="1" dirty="0" smtClean="0">
                        <a:latin typeface="Cambria Math" panose="02040503050406030204" pitchFamily="18" charset="0"/>
                      </a:rPr>
                      <m:t>𝑨</m:t>
                    </m:r>
                    <m:r>
                      <a:rPr lang="en-US" altLang="zh-CN" i="1" dirty="0">
                        <a:latin typeface="Cambria Math" panose="02040503050406030204" pitchFamily="18" charset="0"/>
                      </a:rPr>
                      <m:t>) </m:t>
                    </m:r>
                  </m:oMath>
                </a14:m>
                <a:r>
                  <a:rPr lang="zh-CN" altLang="en-US" dirty="0"/>
                  <a:t>包含</a:t>
                </a:r>
                <a14:m>
                  <m:oMath xmlns:m="http://schemas.openxmlformats.org/officeDocument/2006/math">
                    <m:r>
                      <a:rPr lang="zh-CN" altLang="en-US" i="1" smtClean="0">
                        <a:latin typeface="Cambria Math" panose="02040503050406030204" pitchFamily="18" charset="0"/>
                      </a:rPr>
                      <m:t>𝜺</m:t>
                    </m:r>
                  </m:oMath>
                </a14:m>
                <a:r>
                  <a:rPr lang="zh-CN" altLang="en-US" dirty="0"/>
                  <a:t>，那么于</a:t>
                </a:r>
                <a14:m>
                  <m:oMath xmlns:m="http://schemas.openxmlformats.org/officeDocument/2006/math">
                    <m:r>
                      <a:rPr lang="en-US" altLang="zh-CN" i="1" dirty="0" smtClean="0">
                        <a:solidFill>
                          <a:srgbClr val="FF0000"/>
                        </a:solidFill>
                        <a:latin typeface="Cambria Math" panose="02040503050406030204" pitchFamily="18" charset="0"/>
                      </a:rPr>
                      <m:t>𝑭𝒊𝒓𝒔𝒕</m:t>
                    </m:r>
                    <m:d>
                      <m:dPr>
                        <m:ctrlPr>
                          <a:rPr lang="en-US" altLang="zh-CN" i="1" dirty="0">
                            <a:solidFill>
                              <a:srgbClr val="FF0000"/>
                            </a:solidFill>
                            <a:latin typeface="Cambria Math" panose="02040503050406030204" pitchFamily="18" charset="0"/>
                          </a:rPr>
                        </m:ctrlPr>
                      </m:dPr>
                      <m:e>
                        <m:r>
                          <a:rPr lang="en-US" altLang="zh-CN" b="1" i="1" dirty="0" smtClean="0">
                            <a:solidFill>
                              <a:srgbClr val="FF0000"/>
                            </a:solidFill>
                            <a:latin typeface="Cambria Math" panose="02040503050406030204" pitchFamily="18" charset="0"/>
                          </a:rPr>
                          <m:t>𝑨</m:t>
                        </m:r>
                      </m:e>
                    </m:d>
                    <m:r>
                      <a:rPr lang="zh-CN" altLang="en-US" dirty="0">
                        <a:solidFill>
                          <a:srgbClr val="FF0000"/>
                        </a:solidFill>
                        <a:latin typeface="Cambria Math" panose="02040503050406030204" pitchFamily="18" charset="0"/>
                      </a:rPr>
                      <m:t>∩</m:t>
                    </m:r>
                    <m:r>
                      <a:rPr lang="en-US" altLang="zh-CN" i="1" dirty="0">
                        <a:solidFill>
                          <a:srgbClr val="FF0000"/>
                        </a:solidFill>
                        <a:latin typeface="Cambria Math" panose="02040503050406030204" pitchFamily="18" charset="0"/>
                      </a:rPr>
                      <m:t>𝑭𝒐𝒍𝒍𝒐𝒘</m:t>
                    </m:r>
                    <m:d>
                      <m:dPr>
                        <m:ctrlPr>
                          <a:rPr lang="en-US" altLang="zh-CN" i="1" dirty="0">
                            <a:solidFill>
                              <a:srgbClr val="FF0000"/>
                            </a:solidFill>
                            <a:latin typeface="Cambria Math" panose="02040503050406030204" pitchFamily="18" charset="0"/>
                          </a:rPr>
                        </m:ctrlPr>
                      </m:dPr>
                      <m:e>
                        <m:r>
                          <a:rPr lang="en-US" altLang="zh-CN" i="1" dirty="0">
                            <a:solidFill>
                              <a:srgbClr val="FF0000"/>
                            </a:solidFill>
                            <a:latin typeface="Cambria Math" panose="02040503050406030204" pitchFamily="18" charset="0"/>
                          </a:rPr>
                          <m:t>𝑨</m:t>
                        </m:r>
                      </m:e>
                    </m:d>
                  </m:oMath>
                </a14:m>
                <a:r>
                  <a:rPr lang="zh-CN" altLang="en-US" dirty="0">
                    <a:solidFill>
                      <a:srgbClr val="FF0000"/>
                    </a:solidFill>
                  </a:rPr>
                  <a:t>为空</a:t>
                </a:r>
                <a:r>
                  <a:rPr lang="zh-CN" altLang="en-US" dirty="0"/>
                  <a:t>。</a:t>
                </a:r>
                <a:endParaRPr lang="en-US" altLang="zh-CN" dirty="0"/>
              </a:p>
            </p:txBody>
          </p:sp>
        </mc:Choice>
        <mc:Fallback>
          <p:sp>
            <p:nvSpPr>
              <p:cNvPr id="10243" name="Rectangle 3"/>
              <p:cNvSpPr>
                <a:spLocks noRot="1" noChangeAspect="1" noMove="1" noResize="1" noEditPoints="1" noAdjustHandles="1" noChangeArrowheads="1" noChangeShapeType="1" noTextEdit="1"/>
              </p:cNvSpPr>
              <p:nvPr>
                <p:ph idx="1"/>
              </p:nvPr>
            </p:nvSpPr>
            <p:spPr>
              <a:blipFill rotWithShape="1">
                <a:blip r:embed="rId1"/>
                <a:stretch>
                  <a:fillRect l="-139" t="-336" r="-912" b="-328"/>
                </a:stretch>
              </a:blipFill>
              <a:ln w="28575">
                <a:solidFill>
                  <a:srgbClr val="9999FF"/>
                </a:solidFill>
              </a:ln>
            </p:spPr>
            <p:txBody>
              <a:bodyPr/>
              <a:lstStyle/>
              <a:p>
                <a:r>
                  <a:rPr lang="zh-CN" altLang="en-US">
                    <a:noFill/>
                  </a:rPr>
                  <a:t> </a:t>
                </a:r>
              </a:p>
            </p:txBody>
          </p:sp>
        </mc:Fallback>
      </mc:AlternateContent>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997200" y="2696210"/>
            <a:ext cx="10515600" cy="1325563"/>
          </a:xfrm>
        </p:spPr>
        <p:txBody>
          <a:bodyPr/>
          <a:p>
            <a:r>
              <a:rPr lang="zh-CN" altLang="en-US"/>
              <a:t>第五章</a:t>
            </a:r>
            <a:r>
              <a:rPr lang="en-US" altLang="zh-CN"/>
              <a:t>   </a:t>
            </a:r>
            <a:r>
              <a:rPr lang="zh-CN" altLang="en-US"/>
              <a:t>自底向上分析</a:t>
            </a:r>
            <a:endParaRPr lang="zh-CN" altLang="en-US"/>
          </a:p>
        </p:txBody>
      </p:sp>
      <p:sp>
        <p:nvSpPr>
          <p:cNvPr id="4" name="文本框 3"/>
          <p:cNvSpPr txBox="1"/>
          <p:nvPr/>
        </p:nvSpPr>
        <p:spPr>
          <a:xfrm>
            <a:off x="3820160" y="3972560"/>
            <a:ext cx="4064000" cy="368300"/>
          </a:xfrm>
          <a:prstGeom prst="rect">
            <a:avLst/>
          </a:prstGeom>
          <a:noFill/>
        </p:spPr>
        <p:txBody>
          <a:bodyPr wrap="square" rtlCol="0">
            <a:spAutoFit/>
          </a:bodyPr>
          <a:p>
            <a:r>
              <a:rPr lang="zh-CN" altLang="en-US"/>
              <a:t>短语、句柄、移进规约、</a:t>
            </a:r>
            <a:r>
              <a:rPr lang="en-US" altLang="zh-CN"/>
              <a:t>LR(0)</a:t>
            </a:r>
            <a:r>
              <a:rPr lang="zh-CN" altLang="en-US"/>
              <a:t>、</a:t>
            </a:r>
            <a:r>
              <a:rPr lang="en-US" altLang="zh-CN"/>
              <a:t>SLR(1)</a:t>
            </a:r>
            <a:endParaRPr lang="en-US" altLang="zh-CN"/>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自底向上的分析方法</a:t>
            </a:r>
            <a:endParaRPr lang="zh-CN" altLang="en-US" dirty="0"/>
          </a:p>
        </p:txBody>
      </p:sp>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sz="2400" dirty="0">
                <a:solidFill>
                  <a:srgbClr val="FF0000"/>
                </a:solidFill>
              </a:rPr>
              <a:t>自底向上</a:t>
            </a:r>
            <a:r>
              <a:rPr lang="zh-CN" altLang="en-US" sz="2400" dirty="0"/>
              <a:t>的分析方法</a:t>
            </a:r>
            <a:r>
              <a:rPr lang="en-US" altLang="zh-CN" sz="2400" dirty="0"/>
              <a:t>(bottom-up parser)</a:t>
            </a:r>
            <a:r>
              <a:rPr lang="zh-CN" altLang="en-US" sz="2400" dirty="0"/>
              <a:t>分析过程对应着</a:t>
            </a:r>
            <a:r>
              <a:rPr lang="zh-CN" altLang="en-US" sz="2400" dirty="0">
                <a:solidFill>
                  <a:srgbClr val="FF0000"/>
                </a:solidFill>
              </a:rPr>
              <a:t>最右推导</a:t>
            </a:r>
            <a:r>
              <a:rPr lang="zh-CN" altLang="en-US" sz="2400" dirty="0"/>
              <a:t>，也称为</a:t>
            </a:r>
            <a:r>
              <a:rPr lang="zh-CN" altLang="en-US" sz="2400" dirty="0">
                <a:solidFill>
                  <a:srgbClr val="FF0000"/>
                </a:solidFill>
              </a:rPr>
              <a:t>自下而上</a:t>
            </a:r>
            <a:r>
              <a:rPr lang="zh-CN" altLang="en-US" sz="2400" dirty="0"/>
              <a:t>的分析方法。</a:t>
            </a:r>
            <a:endParaRPr lang="en-US" altLang="zh-CN" sz="2400" dirty="0"/>
          </a:p>
          <a:p>
            <a:pPr eaLnBrk="1" hangingPunct="1">
              <a:lnSpc>
                <a:spcPct val="150000"/>
              </a:lnSpc>
            </a:pPr>
            <a:r>
              <a:rPr lang="zh-CN" altLang="en-US" sz="2400" dirty="0"/>
              <a:t>自底向上的分析方法</a:t>
            </a:r>
            <a:r>
              <a:rPr lang="zh-CN" altLang="en-US" sz="2400" dirty="0">
                <a:solidFill>
                  <a:srgbClr val="FF0000"/>
                </a:solidFill>
              </a:rPr>
              <a:t>从记号串开始</a:t>
            </a:r>
            <a:r>
              <a:rPr lang="zh-CN" altLang="en-US" sz="2400" dirty="0"/>
              <a:t>，使用产生式进行</a:t>
            </a:r>
            <a:r>
              <a:rPr lang="zh-CN" altLang="en-US" sz="2400" dirty="0">
                <a:solidFill>
                  <a:srgbClr val="FF0000"/>
                </a:solidFill>
              </a:rPr>
              <a:t>归约</a:t>
            </a:r>
            <a:r>
              <a:rPr lang="zh-CN" altLang="en-US" sz="2400" dirty="0"/>
              <a:t>，期望得到</a:t>
            </a:r>
            <a:r>
              <a:rPr lang="zh-CN" altLang="en-US" sz="2400" dirty="0">
                <a:solidFill>
                  <a:srgbClr val="FF0000"/>
                </a:solidFill>
              </a:rPr>
              <a:t>开始符号</a:t>
            </a:r>
            <a:r>
              <a:rPr lang="zh-CN" altLang="en-US" sz="2400" dirty="0"/>
              <a:t>，如果能归约到开始符号，那么这个记号串是该文法可以识别的句子。</a:t>
            </a:r>
            <a:endParaRPr lang="en-US" altLang="zh-CN" sz="2400" dirty="0"/>
          </a:p>
          <a:p>
            <a:pPr eaLnBrk="1" hangingPunct="1">
              <a:lnSpc>
                <a:spcPct val="150000"/>
              </a:lnSpc>
            </a:pPr>
            <a:r>
              <a:rPr lang="zh-CN" altLang="en-US" sz="2400" dirty="0">
                <a:solidFill>
                  <a:srgbClr val="FF0000"/>
                </a:solidFill>
              </a:rPr>
              <a:t>自底向上的分析方法的处理能力比自顶而下的分析方法要强大</a:t>
            </a:r>
            <a:r>
              <a:rPr lang="zh-CN" altLang="en-US" sz="2400" dirty="0"/>
              <a:t>，比如它能处理含有左递归的情况。</a:t>
            </a:r>
            <a:endParaRPr lang="en-US" altLang="zh-CN" sz="2400" dirty="0"/>
          </a:p>
          <a:p>
            <a:pPr eaLnBrk="1" hangingPunct="1">
              <a:lnSpc>
                <a:spcPct val="150000"/>
              </a:lnSpc>
            </a:pPr>
            <a:r>
              <a:rPr lang="zh-CN" altLang="en-US" sz="2400" dirty="0"/>
              <a:t>手工构造自底向上分析程序太复杂，但适合</a:t>
            </a:r>
            <a:r>
              <a:rPr lang="en-US" altLang="zh-CN" sz="2400" dirty="0" err="1">
                <a:solidFill>
                  <a:srgbClr val="FF0000"/>
                </a:solidFill>
              </a:rPr>
              <a:t>Yacc</a:t>
            </a:r>
            <a:r>
              <a:rPr lang="zh-CN" altLang="en-US" sz="2400" dirty="0"/>
              <a:t>这样的程序来自动生成。</a:t>
            </a:r>
            <a:endParaRPr lang="en-US" altLang="zh-CN" sz="2400" dirty="0"/>
          </a:p>
          <a:p>
            <a:pPr eaLnBrk="1" hangingPunct="1">
              <a:lnSpc>
                <a:spcPct val="150000"/>
              </a:lnSpc>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fade">
                                      <p:cBhvr>
                                        <p:cTn id="7" dur="1000"/>
                                        <p:tgtEl>
                                          <p:spTgt spid="10243">
                                            <p:txEl>
                                              <p:pRg st="1" end="1"/>
                                            </p:txEl>
                                          </p:spTgt>
                                        </p:tgtEl>
                                      </p:cBhvr>
                                    </p:animEffect>
                                    <p:anim calcmode="lin" valueType="num">
                                      <p:cBhvr>
                                        <p:cTn id="8"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2" end="2"/>
                                            </p:txEl>
                                          </p:spTgt>
                                        </p:tgtEl>
                                        <p:attrNameLst>
                                          <p:attrName>style.visibility</p:attrName>
                                        </p:attrNameLst>
                                      </p:cBhvr>
                                      <p:to>
                                        <p:strVal val="visible"/>
                                      </p:to>
                                    </p:set>
                                    <p:animEffect transition="in" filter="fade">
                                      <p:cBhvr>
                                        <p:cTn id="14" dur="1000"/>
                                        <p:tgtEl>
                                          <p:spTgt spid="10243">
                                            <p:txEl>
                                              <p:pRg st="2" end="2"/>
                                            </p:txEl>
                                          </p:spTgt>
                                        </p:tgtEl>
                                      </p:cBhvr>
                                    </p:animEffect>
                                    <p:anim calcmode="lin" valueType="num">
                                      <p:cBhvr>
                                        <p:cTn id="15"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fade">
                                      <p:cBhvr>
                                        <p:cTn id="21" dur="1000"/>
                                        <p:tgtEl>
                                          <p:spTgt spid="10243">
                                            <p:txEl>
                                              <p:pRg st="3" end="3"/>
                                            </p:txEl>
                                          </p:spTgt>
                                        </p:tgtEl>
                                      </p:cBhvr>
                                    </p:animEffect>
                                    <p:anim calcmode="lin" valueType="num">
                                      <p:cBhvr>
                                        <p:cTn id="22"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zh-CN" altLang="en-US" dirty="0"/>
              <a:t>自底向上的分析方法</a:t>
            </a:r>
            <a:endParaRPr lang="zh-CN" altLang="en-US" dirty="0"/>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sz="2400" dirty="0">
                    <a:solidFill>
                      <a:srgbClr val="FF0000"/>
                    </a:solidFill>
                  </a:rPr>
                  <a:t>在自底向上的分析方法</a:t>
                </a:r>
                <a:r>
                  <a:rPr lang="zh-CN" altLang="en-US" sz="2400" dirty="0"/>
                  <a:t>中除了</a:t>
                </a:r>
                <a:r>
                  <a:rPr lang="en-US" altLang="zh-CN" sz="2400" dirty="0">
                    <a:solidFill>
                      <a:srgbClr val="FF0000"/>
                    </a:solidFill>
                  </a:rPr>
                  <a:t>accept</a:t>
                </a:r>
                <a:r>
                  <a:rPr lang="zh-CN" altLang="en-US" sz="2400" dirty="0"/>
                  <a:t>以外还有两个允许的动作：</a:t>
                </a:r>
                <a:endParaRPr lang="en-US" altLang="zh-CN" sz="2400" dirty="0"/>
              </a:p>
              <a:p>
                <a:pPr lvl="1" eaLnBrk="1" hangingPunct="1">
                  <a:lnSpc>
                    <a:spcPct val="150000"/>
                  </a:lnSpc>
                </a:pPr>
                <a:r>
                  <a:rPr lang="zh-CN" altLang="en-US" sz="2400" dirty="0">
                    <a:solidFill>
                      <a:srgbClr val="FF0000"/>
                    </a:solidFill>
                  </a:rPr>
                  <a:t>移进</a:t>
                </a:r>
                <a:r>
                  <a:rPr lang="en-US" altLang="zh-CN" sz="2400" dirty="0">
                    <a:solidFill>
                      <a:srgbClr val="FF0000"/>
                    </a:solidFill>
                  </a:rPr>
                  <a:t>shift</a:t>
                </a:r>
                <a:r>
                  <a:rPr lang="zh-CN" altLang="en-US" sz="2400" dirty="0"/>
                  <a:t>：将终结符从输入的左侧移进到分析栈的顶部</a:t>
                </a:r>
                <a:endParaRPr lang="en-US" altLang="zh-CN" sz="2400" dirty="0"/>
              </a:p>
              <a:p>
                <a:pPr lvl="1" eaLnBrk="1" hangingPunct="1">
                  <a:lnSpc>
                    <a:spcPct val="150000"/>
                  </a:lnSpc>
                </a:pPr>
                <a:r>
                  <a:rPr lang="zh-CN" altLang="en-US" sz="2400" dirty="0">
                    <a:solidFill>
                      <a:srgbClr val="FF0000"/>
                    </a:solidFill>
                  </a:rPr>
                  <a:t>归约</a:t>
                </a:r>
                <a:r>
                  <a:rPr lang="en-US" altLang="zh-CN" sz="2400" dirty="0">
                    <a:solidFill>
                      <a:srgbClr val="FF0000"/>
                    </a:solidFill>
                  </a:rPr>
                  <a:t>reduce</a:t>
                </a:r>
                <a:r>
                  <a:rPr lang="zh-CN" altLang="en-US" sz="2400" dirty="0"/>
                  <a:t>：假设有产生式</a:t>
                </a:r>
                <a14:m>
                  <m:oMath xmlns:m="http://schemas.openxmlformats.org/officeDocument/2006/math">
                    <m:r>
                      <a:rPr lang="en-US" altLang="zh-CN" sz="2400" i="1">
                        <a:latin typeface="Cambria Math" panose="02040503050406030204" pitchFamily="18" charset="0"/>
                      </a:rPr>
                      <m:t>𝑨</m:t>
                    </m:r>
                    <m:r>
                      <a:rPr lang="en-US" altLang="zh-CN" sz="2400" i="1">
                        <a:latin typeface="Cambria Math" panose="02040503050406030204" pitchFamily="18" charset="0"/>
                        <a:ea typeface="Cambria Math" panose="02040503050406030204" pitchFamily="18" charset="0"/>
                      </a:rPr>
                      <m:t>→</m:t>
                    </m:r>
                    <m:r>
                      <a:rPr lang="zh-CN" altLang="en-US" sz="2400" i="1">
                        <a:latin typeface="Cambria Math" panose="02040503050406030204" pitchFamily="18" charset="0"/>
                        <a:ea typeface="Cambria Math" panose="02040503050406030204" pitchFamily="18" charset="0"/>
                      </a:rPr>
                      <m:t>𝜶</m:t>
                    </m:r>
                  </m:oMath>
                </a14:m>
                <a:r>
                  <a:rPr lang="zh-CN" altLang="en-US" sz="2400" dirty="0"/>
                  <a:t>，将栈顶的串</a:t>
                </a:r>
                <a14:m>
                  <m:oMath xmlns:m="http://schemas.openxmlformats.org/officeDocument/2006/math">
                    <m:r>
                      <a:rPr lang="zh-CN" altLang="en-US" sz="2400" i="1">
                        <a:latin typeface="Cambria Math" panose="02040503050406030204" pitchFamily="18" charset="0"/>
                        <a:ea typeface="Cambria Math" panose="02040503050406030204" pitchFamily="18" charset="0"/>
                      </a:rPr>
                      <m:t>𝜶</m:t>
                    </m:r>
                  </m:oMath>
                </a14:m>
                <a:r>
                  <a:rPr lang="zh-CN" altLang="en-US" sz="2400" dirty="0"/>
                  <a:t>归约为非终结符</a:t>
                </a:r>
                <a14:m>
                  <m:oMath xmlns:m="http://schemas.openxmlformats.org/officeDocument/2006/math">
                    <m:r>
                      <a:rPr lang="en-US" altLang="zh-CN" sz="2400" i="1">
                        <a:latin typeface="Cambria Math" panose="02040503050406030204" pitchFamily="18" charset="0"/>
                      </a:rPr>
                      <m:t>𝑨</m:t>
                    </m:r>
                    <m:r>
                      <a:rPr lang="en-US" altLang="zh-CN" sz="2400" i="1">
                        <a:latin typeface="Cambria Math" panose="02040503050406030204" pitchFamily="18" charset="0"/>
                      </a:rPr>
                      <m:t> </m:t>
                    </m:r>
                  </m:oMath>
                </a14:m>
                <a:r>
                  <a:rPr lang="zh-CN" altLang="en-US" sz="2400" dirty="0"/>
                  <a:t>。</a:t>
                </a:r>
                <a:r>
                  <a:rPr lang="zh-CN" altLang="en-US" sz="2400" dirty="0">
                    <a:solidFill>
                      <a:srgbClr val="FF0000"/>
                    </a:solidFill>
                  </a:rPr>
                  <a:t>归约是推导的逆过程</a:t>
                </a:r>
                <a:r>
                  <a:rPr lang="zh-CN" altLang="en-US" sz="2400" dirty="0"/>
                  <a:t>。</a:t>
                </a:r>
                <a:endParaRPr lang="en-US" altLang="zh-CN" sz="2400" dirty="0"/>
              </a:p>
              <a:p>
                <a:pPr eaLnBrk="1" hangingPunct="1">
                  <a:lnSpc>
                    <a:spcPct val="150000"/>
                  </a:lnSpc>
                </a:pPr>
                <a:r>
                  <a:rPr lang="zh-CN" altLang="en-US" sz="2400" dirty="0"/>
                  <a:t>因此，自底向上的分析程序也被称为</a:t>
                </a:r>
                <a:r>
                  <a:rPr lang="zh-CN" altLang="en-US" sz="2400" dirty="0">
                    <a:solidFill>
                      <a:srgbClr val="FF0000"/>
                    </a:solidFill>
                  </a:rPr>
                  <a:t>移进</a:t>
                </a:r>
                <a:r>
                  <a:rPr lang="en-US" altLang="zh-CN" sz="2400" dirty="0">
                    <a:solidFill>
                      <a:srgbClr val="FF0000"/>
                    </a:solidFill>
                  </a:rPr>
                  <a:t>-</a:t>
                </a:r>
                <a:r>
                  <a:rPr lang="zh-CN" altLang="en-US" sz="2400" dirty="0">
                    <a:solidFill>
                      <a:srgbClr val="FF0000"/>
                    </a:solidFill>
                  </a:rPr>
                  <a:t>归约分析</a:t>
                </a:r>
                <a:r>
                  <a:rPr lang="zh-CN" altLang="en-US" sz="2400" dirty="0"/>
                  <a:t>程序。</a:t>
                </a:r>
                <a:endParaRPr lang="en-US" altLang="zh-CN" sz="2400" dirty="0"/>
              </a:p>
              <a:p>
                <a:pPr eaLnBrk="1" hangingPunct="1">
                  <a:lnSpc>
                    <a:spcPct val="150000"/>
                  </a:lnSpc>
                </a:pPr>
                <a:r>
                  <a:rPr lang="zh-CN" altLang="en-US" sz="2400" dirty="0"/>
                  <a:t>自底向上的分析程序需要为文法增加</a:t>
                </a:r>
                <a:r>
                  <a:rPr lang="zh-CN" altLang="en-US" sz="2400" dirty="0">
                    <a:solidFill>
                      <a:srgbClr val="FF0000"/>
                    </a:solidFill>
                  </a:rPr>
                  <a:t>新的开始符号</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𝑺</m:t>
                        </m:r>
                      </m:e>
                      <m:sup>
                        <m:r>
                          <a:rPr lang="en-US" altLang="zh-CN" sz="2400" i="1">
                            <a:latin typeface="Cambria Math" panose="02040503050406030204" pitchFamily="18" charset="0"/>
                          </a:rPr>
                          <m:t>′</m:t>
                        </m:r>
                      </m:sup>
                    </m:sSup>
                    <m:r>
                      <a:rPr lang="en-US" altLang="zh-CN" sz="2400" i="1">
                        <a:latin typeface="Cambria Math" panose="02040503050406030204" pitchFamily="18" charset="0"/>
                      </a:rPr>
                      <m:t> </m:t>
                    </m:r>
                  </m:oMath>
                </a14:m>
                <a:r>
                  <a:rPr lang="zh-CN" altLang="en-US" sz="2400" dirty="0"/>
                  <a:t>。</a:t>
                </a:r>
                <a:endParaRPr lang="en-US" altLang="zh-CN" sz="2400" dirty="0"/>
              </a:p>
              <a:p>
                <a:pPr marL="0" indent="0" algn="ctr" eaLnBrk="1" hangingPunct="1">
                  <a:lnSpc>
                    <a:spcPct val="150000"/>
                  </a:lnSpc>
                  <a:buNone/>
                </a:pPr>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𝑺</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oMath>
                  </m:oMathPara>
                </a14:m>
                <a:endParaRPr lang="en-US" altLang="zh-CN" dirty="0"/>
              </a:p>
              <a:p>
                <a:pPr lvl="1">
                  <a:buFontTx/>
                  <a:buNone/>
                </a:pPr>
                <a:r>
                  <a:rPr lang="en-US" altLang="zh-CN" dirty="0"/>
                  <a:t>		 		</a:t>
                </a:r>
                <a:endParaRPr lang="en-US" altLang="zh-CN" dirty="0"/>
              </a:p>
              <a:p>
                <a:pPr marL="0" indent="0" eaLnBrk="1" hangingPunct="1">
                  <a:lnSpc>
                    <a:spcPct val="150000"/>
                  </a:lnSpc>
                  <a:buNone/>
                </a:pPr>
                <a:endParaRPr lang="en-US" altLang="zh-CN" sz="2400" dirty="0"/>
              </a:p>
            </p:txBody>
          </p:sp>
        </mc:Choice>
        <mc:Fallback>
          <p:sp>
            <p:nvSpPr>
              <p:cNvPr id="10243" name="Rectangle 3"/>
              <p:cNvSpPr>
                <a:spLocks noRot="1" noChangeAspect="1" noMove="1" noResize="1" noEditPoints="1" noAdjustHandles="1" noChangeArrowheads="1" noChangeShapeType="1" noTextEdit="1"/>
              </p:cNvSpPr>
              <p:nvPr>
                <p:ph idx="1"/>
              </p:nvPr>
            </p:nvSpPr>
            <p:spPr>
              <a:blipFill rotWithShape="1">
                <a:blip r:embed="rId1"/>
                <a:stretch>
                  <a:fillRect l="-139" t="-336" r="-133" b="-22612"/>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fade">
                                      <p:cBhvr>
                                        <p:cTn id="7" dur="1000"/>
                                        <p:tgtEl>
                                          <p:spTgt spid="10243">
                                            <p:txEl>
                                              <p:pRg st="1" end="1"/>
                                            </p:txEl>
                                          </p:spTgt>
                                        </p:tgtEl>
                                      </p:cBhvr>
                                    </p:animEffect>
                                    <p:anim calcmode="lin" valueType="num">
                                      <p:cBhvr>
                                        <p:cTn id="8"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2" end="2"/>
                                            </p:txEl>
                                          </p:spTgt>
                                        </p:tgtEl>
                                        <p:attrNameLst>
                                          <p:attrName>style.visibility</p:attrName>
                                        </p:attrNameLst>
                                      </p:cBhvr>
                                      <p:to>
                                        <p:strVal val="visible"/>
                                      </p:to>
                                    </p:set>
                                    <p:animEffect transition="in" filter="fade">
                                      <p:cBhvr>
                                        <p:cTn id="14" dur="1000"/>
                                        <p:tgtEl>
                                          <p:spTgt spid="10243">
                                            <p:txEl>
                                              <p:pRg st="2" end="2"/>
                                            </p:txEl>
                                          </p:spTgt>
                                        </p:tgtEl>
                                      </p:cBhvr>
                                    </p:animEffect>
                                    <p:anim calcmode="lin" valueType="num">
                                      <p:cBhvr>
                                        <p:cTn id="15"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0243">
                                            <p:txEl>
                                              <p:pRg st="3" end="3"/>
                                            </p:txEl>
                                          </p:spTgt>
                                        </p:tgtEl>
                                        <p:attrNameLst>
                                          <p:attrName>style.visibility</p:attrName>
                                        </p:attrNameLst>
                                      </p:cBhvr>
                                      <p:to>
                                        <p:strVal val="visible"/>
                                      </p:to>
                                    </p:set>
                                    <p:animEffect transition="in" filter="fade">
                                      <p:cBhvr>
                                        <p:cTn id="21" dur="1000"/>
                                        <p:tgtEl>
                                          <p:spTgt spid="10243">
                                            <p:txEl>
                                              <p:pRg st="3" end="3"/>
                                            </p:txEl>
                                          </p:spTgt>
                                        </p:tgtEl>
                                      </p:cBhvr>
                                    </p:animEffect>
                                    <p:anim calcmode="lin" valueType="num">
                                      <p:cBhvr>
                                        <p:cTn id="22"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1024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0243">
                                            <p:txEl>
                                              <p:pRg st="4" end="4"/>
                                            </p:txEl>
                                          </p:spTgt>
                                        </p:tgtEl>
                                        <p:attrNameLst>
                                          <p:attrName>style.visibility</p:attrName>
                                        </p:attrNameLst>
                                      </p:cBhvr>
                                      <p:to>
                                        <p:strVal val="visible"/>
                                      </p:to>
                                    </p:set>
                                    <p:animEffect transition="in" filter="fade">
                                      <p:cBhvr>
                                        <p:cTn id="28" dur="1000"/>
                                        <p:tgtEl>
                                          <p:spTgt spid="10243">
                                            <p:txEl>
                                              <p:pRg st="4" end="4"/>
                                            </p:txEl>
                                          </p:spTgt>
                                        </p:tgtEl>
                                      </p:cBhvr>
                                    </p:animEffect>
                                    <p:anim calcmode="lin" valueType="num">
                                      <p:cBhvr>
                                        <p:cTn id="29"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1024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0243">
                                            <p:txEl>
                                              <p:pRg st="5" end="5"/>
                                            </p:txEl>
                                          </p:spTgt>
                                        </p:tgtEl>
                                        <p:attrNameLst>
                                          <p:attrName>style.visibility</p:attrName>
                                        </p:attrNameLst>
                                      </p:cBhvr>
                                      <p:to>
                                        <p:strVal val="visible"/>
                                      </p:to>
                                    </p:set>
                                    <p:animEffect transition="in" filter="fade">
                                      <p:cBhvr>
                                        <p:cTn id="35" dur="1000"/>
                                        <p:tgtEl>
                                          <p:spTgt spid="10243">
                                            <p:txEl>
                                              <p:pRg st="5" end="5"/>
                                            </p:txEl>
                                          </p:spTgt>
                                        </p:tgtEl>
                                      </p:cBhvr>
                                    </p:animEffect>
                                    <p:anim calcmode="lin" valueType="num">
                                      <p:cBhvr>
                                        <p:cTn id="36"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latin typeface="宋体" panose="02010600030101010101" pitchFamily="2" charset="-122"/>
              </a:rPr>
              <a:t>短语与句柄</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spcBef>
                    <a:spcPts val="0"/>
                  </a:spcBef>
                  <a:tabLst>
                    <a:tab pos="1158875" algn="l"/>
                  </a:tabLst>
                </a:pPr>
                <a:r>
                  <a:rPr lang="zh-CN" altLang="en-US" sz="2400" noProof="1">
                    <a:latin typeface="宋体" panose="02010600030101010101" pitchFamily="2" charset="-122"/>
                  </a:rPr>
                  <a:t>定义：令</a:t>
                </a:r>
                <a14:m>
                  <m:oMath xmlns:m="http://schemas.openxmlformats.org/officeDocument/2006/math">
                    <m:r>
                      <a:rPr lang="en-US" altLang="zh-CN" sz="2400" i="1" noProof="1">
                        <a:latin typeface="Cambria Math" panose="02040503050406030204" pitchFamily="18" charset="0"/>
                      </a:rPr>
                      <m:t>𝑮</m:t>
                    </m:r>
                  </m:oMath>
                </a14:m>
                <a:r>
                  <a:rPr lang="zh-CN" altLang="en-US" sz="2400" noProof="1">
                    <a:latin typeface="宋体" panose="02010600030101010101" pitchFamily="2" charset="-122"/>
                  </a:rPr>
                  <a:t>是一个文法，</a:t>
                </a:r>
                <a14:m>
                  <m:oMath xmlns:m="http://schemas.openxmlformats.org/officeDocument/2006/math">
                    <m:r>
                      <a:rPr lang="en-US" altLang="zh-CN" sz="2400" i="1" noProof="1">
                        <a:latin typeface="Cambria Math" panose="02040503050406030204" pitchFamily="18" charset="0"/>
                      </a:rPr>
                      <m:t>𝑺</m:t>
                    </m:r>
                  </m:oMath>
                </a14:m>
                <a:r>
                  <a:rPr lang="zh-CN" altLang="en-US" sz="2400" noProof="1">
                    <a:latin typeface="宋体" panose="02010600030101010101" pitchFamily="2" charset="-122"/>
                  </a:rPr>
                  <a:t>是文法的开始符号。</a:t>
                </a:r>
                <a:endParaRPr lang="en-US" altLang="zh-CN" sz="2400" noProof="1">
                  <a:latin typeface="宋体" panose="02010600030101010101" pitchFamily="2" charset="-122"/>
                </a:endParaRPr>
              </a:p>
              <a:p>
                <a:pPr>
                  <a:lnSpc>
                    <a:spcPct val="150000"/>
                  </a:lnSpc>
                  <a:spcBef>
                    <a:spcPts val="0"/>
                  </a:spcBef>
                  <a:tabLst>
                    <a:tab pos="1158875" algn="l"/>
                  </a:tabLst>
                </a:pPr>
                <a:r>
                  <a:rPr lang="zh-CN" altLang="en-US" sz="2400" noProof="1">
                    <a:latin typeface="宋体" panose="02010600030101010101" pitchFamily="2" charset="-122"/>
                  </a:rPr>
                  <a:t>假定</a:t>
                </a:r>
                <a14:m>
                  <m:oMath xmlns:m="http://schemas.openxmlformats.org/officeDocument/2006/math">
                    <m:r>
                      <a:rPr lang="zh-CN" altLang="en-US" sz="2400" i="1" noProof="1">
                        <a:latin typeface="Cambria Math" panose="02040503050406030204" pitchFamily="18" charset="0"/>
                      </a:rPr>
                      <m:t>𝜶𝜷𝜹</m:t>
                    </m:r>
                  </m:oMath>
                </a14:m>
                <a:r>
                  <a:rPr lang="zh-CN" altLang="en-US" sz="2400" dirty="0">
                    <a:latin typeface="宋体" panose="02010600030101010101" pitchFamily="2" charset="-122"/>
                  </a:rPr>
                  <a:t>是文法</a:t>
                </a:r>
                <a14:m>
                  <m:oMath xmlns:m="http://schemas.openxmlformats.org/officeDocument/2006/math">
                    <m:r>
                      <a:rPr lang="en-US" altLang="zh-CN" sz="2400" i="1" noProof="1">
                        <a:latin typeface="Cambria Math" panose="02040503050406030204" pitchFamily="18" charset="0"/>
                      </a:rPr>
                      <m:t>𝑮</m:t>
                    </m:r>
                  </m:oMath>
                </a14:m>
                <a:r>
                  <a:rPr lang="zh-CN" altLang="en-US" sz="2400" dirty="0">
                    <a:latin typeface="宋体" panose="02010600030101010101" pitchFamily="2" charset="-122"/>
                  </a:rPr>
                  <a:t>的一个句型，如果有</a:t>
                </a:r>
                <a14:m>
                  <m:oMath xmlns:m="http://schemas.openxmlformats.org/officeDocument/2006/math">
                    <m:r>
                      <a:rPr lang="en-US" altLang="zh-CN" sz="2400" i="1">
                        <a:latin typeface="Cambria Math" panose="02040503050406030204" pitchFamily="18" charset="0"/>
                      </a:rPr>
                      <m:t>𝑺</m:t>
                    </m:r>
                    <m:groupChr>
                      <m:groupChrPr>
                        <m:chr m:val="⇒"/>
                        <m:vertJc m:val="bot"/>
                        <m:ctrlPr>
                          <a:rPr lang="en-US" altLang="zh-CN" sz="2400" i="1">
                            <a:latin typeface="Cambria Math" panose="02040503050406030204" pitchFamily="18" charset="0"/>
                          </a:rPr>
                        </m:ctrlPr>
                      </m:groupChrPr>
                      <m:e>
                        <m:r>
                          <m:rPr>
                            <m:brk m:alnAt="2"/>
                          </m:rPr>
                          <a:rPr lang="en-US" altLang="zh-CN" sz="2400" i="1">
                            <a:latin typeface="Cambria Math" panose="02040503050406030204" pitchFamily="18" charset="0"/>
                          </a:rPr>
                          <m:t>∗</m:t>
                        </m:r>
                      </m:e>
                    </m:groupChr>
                    <m:r>
                      <a:rPr lang="zh-CN" altLang="en-US" sz="2400" i="1">
                        <a:latin typeface="Cambria Math" panose="02040503050406030204" pitchFamily="18" charset="0"/>
                      </a:rPr>
                      <m:t>𝜶</m:t>
                    </m:r>
                    <m:r>
                      <a:rPr lang="en-US" altLang="zh-CN" sz="2400" i="1">
                        <a:latin typeface="Cambria Math" panose="02040503050406030204" pitchFamily="18" charset="0"/>
                      </a:rPr>
                      <m:t>𝑨</m:t>
                    </m:r>
                    <m:r>
                      <a:rPr lang="zh-CN" altLang="en-US" sz="2400" i="1">
                        <a:latin typeface="Cambria Math" panose="02040503050406030204" pitchFamily="18" charset="0"/>
                      </a:rPr>
                      <m:t>𝜹</m:t>
                    </m:r>
                  </m:oMath>
                </a14:m>
                <a:r>
                  <a:rPr lang="zh-CN" altLang="en-US" sz="2400" dirty="0">
                    <a:latin typeface="宋体" panose="02010600030101010101" pitchFamily="2" charset="-122"/>
                  </a:rPr>
                  <a:t>且</a:t>
                </a:r>
                <a14:m>
                  <m:oMath xmlns:m="http://schemas.openxmlformats.org/officeDocument/2006/math">
                    <m:r>
                      <a:rPr lang="en-US" altLang="zh-CN" sz="2400" i="1">
                        <a:latin typeface="Cambria Math" panose="02040503050406030204" pitchFamily="18" charset="0"/>
                      </a:rPr>
                      <m:t>𝑨</m:t>
                    </m:r>
                    <m:groupChr>
                      <m:groupChrPr>
                        <m:chr m:val="⇒"/>
                        <m:vertJc m:val="bot"/>
                        <m:ctrlPr>
                          <a:rPr lang="en-US" altLang="zh-CN" sz="2400" i="1">
                            <a:latin typeface="Cambria Math" panose="02040503050406030204" pitchFamily="18" charset="0"/>
                          </a:rPr>
                        </m:ctrlPr>
                      </m:groupChrPr>
                      <m:e>
                        <m:r>
                          <m:rPr>
                            <m:brk m:alnAt="2"/>
                          </m:rPr>
                          <a:rPr lang="en-US" altLang="zh-CN" sz="2400" i="1">
                            <a:latin typeface="Cambria Math" panose="02040503050406030204" pitchFamily="18" charset="0"/>
                          </a:rPr>
                          <m:t>+</m:t>
                        </m:r>
                      </m:e>
                    </m:groupChr>
                    <m:r>
                      <a:rPr lang="zh-CN" altLang="en-US" sz="2400" i="1">
                        <a:latin typeface="Cambria Math" panose="02040503050406030204" pitchFamily="18" charset="0"/>
                      </a:rPr>
                      <m:t>𝜷</m:t>
                    </m:r>
                  </m:oMath>
                </a14:m>
                <a:r>
                  <a:rPr lang="zh-CN" altLang="en-US" sz="2400" dirty="0">
                    <a:latin typeface="宋体" panose="02010600030101010101" pitchFamily="2" charset="-122"/>
                  </a:rPr>
                  <a:t>，</a:t>
                </a:r>
                <a:r>
                  <a:rPr kumimoji="1" lang="zh-CN" altLang="en-US" sz="2400" dirty="0">
                    <a:latin typeface="宋体" panose="02010600030101010101" pitchFamily="2" charset="-122"/>
                  </a:rPr>
                  <a:t>则</a:t>
                </a:r>
                <a14:m>
                  <m:oMath xmlns:m="http://schemas.openxmlformats.org/officeDocument/2006/math">
                    <m:r>
                      <a:rPr lang="zh-CN" altLang="en-US" sz="2400" i="1" noProof="1">
                        <a:latin typeface="Cambria Math" panose="02040503050406030204" pitchFamily="18" charset="0"/>
                      </a:rPr>
                      <m:t>𝜷</m:t>
                    </m:r>
                  </m:oMath>
                </a14:m>
                <a:r>
                  <a:rPr kumimoji="1" lang="zh-CN" altLang="en-US" sz="2400" dirty="0">
                    <a:latin typeface="宋体" panose="02010600030101010101" pitchFamily="2" charset="-122"/>
                  </a:rPr>
                  <a:t>称是句型</a:t>
                </a:r>
                <a14:m>
                  <m:oMath xmlns:m="http://schemas.openxmlformats.org/officeDocument/2006/math">
                    <m:r>
                      <a:rPr lang="zh-CN" altLang="en-US" sz="2400" i="1" noProof="1">
                        <a:latin typeface="Cambria Math" panose="02040503050406030204" pitchFamily="18" charset="0"/>
                      </a:rPr>
                      <m:t>𝜶𝜷𝜹</m:t>
                    </m:r>
                  </m:oMath>
                </a14:m>
                <a:r>
                  <a:rPr kumimoji="1" lang="zh-CN" altLang="en-US" sz="2400" dirty="0">
                    <a:latin typeface="宋体" panose="02010600030101010101" pitchFamily="2" charset="-122"/>
                  </a:rPr>
                  <a:t>相对于非终结符</a:t>
                </a:r>
                <a14:m>
                  <m:oMath xmlns:m="http://schemas.openxmlformats.org/officeDocument/2006/math">
                    <m:r>
                      <a:rPr lang="en-US" altLang="zh-CN" sz="2400" i="1">
                        <a:latin typeface="Cambria Math" panose="02040503050406030204" pitchFamily="18" charset="0"/>
                      </a:rPr>
                      <m:t>𝑨</m:t>
                    </m:r>
                  </m:oMath>
                </a14:m>
                <a:r>
                  <a:rPr kumimoji="1" lang="zh-CN" altLang="en-US" sz="2400" dirty="0">
                    <a:latin typeface="宋体" panose="02010600030101010101" pitchFamily="2" charset="-122"/>
                  </a:rPr>
                  <a:t>的</a:t>
                </a:r>
                <a:r>
                  <a:rPr kumimoji="1" lang="zh-CN" altLang="en-US" sz="2400" dirty="0">
                    <a:solidFill>
                      <a:srgbClr val="FF3300"/>
                    </a:solidFill>
                    <a:latin typeface="宋体" panose="02010600030101010101" pitchFamily="2" charset="-122"/>
                  </a:rPr>
                  <a:t>短语</a:t>
                </a:r>
                <a:r>
                  <a:rPr kumimoji="1" lang="zh-CN" altLang="en-US" sz="2400" dirty="0">
                    <a:latin typeface="宋体" panose="02010600030101010101" pitchFamily="2" charset="-122"/>
                  </a:rPr>
                  <a:t>。</a:t>
                </a:r>
                <a:endParaRPr kumimoji="1" lang="en-US" altLang="zh-CN" sz="2400" dirty="0">
                  <a:latin typeface="宋体" panose="02010600030101010101" pitchFamily="2" charset="-122"/>
                </a:endParaRPr>
              </a:p>
              <a:p>
                <a:pPr>
                  <a:lnSpc>
                    <a:spcPct val="150000"/>
                  </a:lnSpc>
                  <a:spcBef>
                    <a:spcPts val="0"/>
                  </a:spcBef>
                  <a:tabLst>
                    <a:tab pos="1158875" algn="l"/>
                  </a:tabLst>
                </a:pPr>
                <a:r>
                  <a:rPr kumimoji="1" lang="zh-CN" altLang="en-US" sz="2400" dirty="0">
                    <a:latin typeface="宋体" panose="02010600030101010101" pitchFamily="2" charset="-122"/>
                  </a:rPr>
                  <a:t>如果有</a:t>
                </a:r>
                <a14:m>
                  <m:oMath xmlns:m="http://schemas.openxmlformats.org/officeDocument/2006/math">
                    <m:r>
                      <a:rPr kumimoji="1" lang="en-US" altLang="zh-CN" sz="2400" i="1">
                        <a:latin typeface="Cambria Math" panose="02040503050406030204" pitchFamily="18" charset="0"/>
                      </a:rPr>
                      <m:t>𝑨</m:t>
                    </m:r>
                    <m:groupChr>
                      <m:groupChrPr>
                        <m:chr m:val="⇒"/>
                        <m:vertJc m:val="bot"/>
                        <m:ctrlPr>
                          <a:rPr kumimoji="1" lang="en-US" altLang="zh-CN" sz="2400" i="1">
                            <a:latin typeface="Cambria Math" panose="02040503050406030204" pitchFamily="18" charset="0"/>
                          </a:rPr>
                        </m:ctrlPr>
                      </m:groupChrPr>
                      <m:e>
                        <m:r>
                          <m:rPr>
                            <m:brk m:alnAt="2"/>
                          </m:rPr>
                          <a:rPr kumimoji="1" lang="en-US" altLang="zh-CN" sz="2400" i="1">
                            <a:latin typeface="Cambria Math" panose="02040503050406030204" pitchFamily="18" charset="0"/>
                          </a:rPr>
                          <m:t> </m:t>
                        </m:r>
                      </m:e>
                    </m:groupChr>
                    <m:r>
                      <a:rPr kumimoji="1" lang="zh-CN" altLang="en-US" sz="2400" i="1">
                        <a:latin typeface="Cambria Math" panose="02040503050406030204" pitchFamily="18" charset="0"/>
                      </a:rPr>
                      <m:t>𝜷</m:t>
                    </m:r>
                  </m:oMath>
                </a14:m>
                <a:r>
                  <a:rPr kumimoji="1" lang="en-US" altLang="zh-CN" sz="2400" dirty="0">
                    <a:latin typeface="宋体" panose="02010600030101010101" pitchFamily="2" charset="-122"/>
                  </a:rPr>
                  <a:t>,</a:t>
                </a:r>
                <a:r>
                  <a:rPr kumimoji="1" lang="zh-CN" altLang="en-US" sz="2400" dirty="0">
                    <a:latin typeface="宋体" panose="02010600030101010101" pitchFamily="2" charset="-122"/>
                  </a:rPr>
                  <a:t>则称</a:t>
                </a:r>
                <a14:m>
                  <m:oMath xmlns:m="http://schemas.openxmlformats.org/officeDocument/2006/math">
                    <m:r>
                      <a:rPr lang="zh-CN" altLang="en-US" sz="2400" i="1" noProof="1">
                        <a:latin typeface="Cambria Math" panose="02040503050406030204" pitchFamily="18" charset="0"/>
                      </a:rPr>
                      <m:t>𝜷</m:t>
                    </m:r>
                  </m:oMath>
                </a14:m>
                <a:r>
                  <a:rPr kumimoji="1" lang="zh-CN" altLang="en-US" sz="2400" dirty="0">
                    <a:latin typeface="宋体" panose="02010600030101010101" pitchFamily="2" charset="-122"/>
                  </a:rPr>
                  <a:t>是句型</a:t>
                </a:r>
                <a14:m>
                  <m:oMath xmlns:m="http://schemas.openxmlformats.org/officeDocument/2006/math">
                    <m:r>
                      <a:rPr lang="zh-CN" altLang="en-US" sz="2400" i="1" noProof="1">
                        <a:latin typeface="Cambria Math" panose="02040503050406030204" pitchFamily="18" charset="0"/>
                      </a:rPr>
                      <m:t>𝜶𝜷𝜹</m:t>
                    </m:r>
                  </m:oMath>
                </a14:m>
                <a:r>
                  <a:rPr kumimoji="1" lang="zh-CN" altLang="en-US" sz="2400" dirty="0">
                    <a:latin typeface="宋体" panose="02010600030101010101" pitchFamily="2" charset="-122"/>
                  </a:rPr>
                  <a:t>相对于规则</a:t>
                </a:r>
                <a14:m>
                  <m:oMath xmlns:m="http://schemas.openxmlformats.org/officeDocument/2006/math">
                    <m:r>
                      <a:rPr kumimoji="1" lang="en-US" altLang="zh-CN" sz="2400" i="1">
                        <a:latin typeface="Cambria Math" panose="02040503050406030204" pitchFamily="18" charset="0"/>
                      </a:rPr>
                      <m:t>𝑨</m:t>
                    </m:r>
                    <m:r>
                      <a:rPr kumimoji="1" lang="en-US" altLang="zh-CN" sz="2400" i="1">
                        <a:latin typeface="Cambria Math" panose="02040503050406030204" pitchFamily="18" charset="0"/>
                        <a:ea typeface="Cambria Math" panose="02040503050406030204" pitchFamily="18" charset="0"/>
                      </a:rPr>
                      <m:t>→</m:t>
                    </m:r>
                    <m:r>
                      <a:rPr kumimoji="1" lang="zh-CN" altLang="en-US" sz="2400" i="1">
                        <a:latin typeface="Cambria Math" panose="02040503050406030204" pitchFamily="18" charset="0"/>
                        <a:ea typeface="Cambria Math" panose="02040503050406030204" pitchFamily="18" charset="0"/>
                      </a:rPr>
                      <m:t>𝜷</m:t>
                    </m:r>
                  </m:oMath>
                </a14:m>
                <a:r>
                  <a:rPr kumimoji="1" lang="zh-CN" altLang="en-US" sz="2400" dirty="0">
                    <a:latin typeface="宋体" panose="02010600030101010101" pitchFamily="2" charset="-122"/>
                  </a:rPr>
                  <a:t>的</a:t>
                </a:r>
                <a:r>
                  <a:rPr kumimoji="1" lang="zh-CN" altLang="en-US" sz="2400" dirty="0">
                    <a:solidFill>
                      <a:srgbClr val="FF3300"/>
                    </a:solidFill>
                    <a:latin typeface="宋体" panose="02010600030101010101" pitchFamily="2" charset="-122"/>
                  </a:rPr>
                  <a:t>直接短语</a:t>
                </a:r>
                <a:r>
                  <a:rPr kumimoji="1" lang="zh-CN" altLang="en-US" sz="2400" dirty="0">
                    <a:latin typeface="宋体" panose="02010600030101010101" pitchFamily="2" charset="-122"/>
                  </a:rPr>
                  <a:t>。</a:t>
                </a:r>
                <a:endParaRPr kumimoji="1" lang="en-US" altLang="zh-CN" sz="2400" dirty="0">
                  <a:latin typeface="宋体" panose="02010600030101010101" pitchFamily="2" charset="-122"/>
                </a:endParaRPr>
              </a:p>
              <a:p>
                <a:pPr>
                  <a:lnSpc>
                    <a:spcPct val="150000"/>
                  </a:lnSpc>
                  <a:spcBef>
                    <a:spcPts val="0"/>
                  </a:spcBef>
                  <a:tabLst>
                    <a:tab pos="1158875" algn="l"/>
                  </a:tabLst>
                </a:pPr>
                <a:r>
                  <a:rPr kumimoji="1" lang="zh-CN" altLang="en-US" sz="2400" dirty="0">
                    <a:latin typeface="宋体" panose="02010600030101010101" pitchFamily="2" charset="-122"/>
                  </a:rPr>
                  <a:t>一个句型的最左直接短语称为该句型的</a:t>
                </a:r>
                <a:r>
                  <a:rPr kumimoji="1" lang="zh-CN" altLang="en-US" sz="2400" dirty="0">
                    <a:solidFill>
                      <a:srgbClr val="FF3300"/>
                    </a:solidFill>
                    <a:latin typeface="宋体" panose="02010600030101010101" pitchFamily="2" charset="-122"/>
                  </a:rPr>
                  <a:t>句柄</a:t>
                </a:r>
                <a:r>
                  <a:rPr kumimoji="1" lang="zh-CN" altLang="en-US" sz="2400" dirty="0">
                    <a:latin typeface="宋体" panose="02010600030101010101" pitchFamily="2" charset="-122"/>
                  </a:rPr>
                  <a:t>。</a:t>
                </a:r>
                <a:endParaRPr kumimoji="1" lang="en-US" altLang="zh-CN" sz="2400" dirty="0">
                  <a:latin typeface="宋体" panose="02010600030101010101" pitchFamily="2" charset="-122"/>
                </a:endParaRPr>
              </a:p>
              <a:p>
                <a:pPr>
                  <a:lnSpc>
                    <a:spcPct val="150000"/>
                  </a:lnSpc>
                  <a:spcBef>
                    <a:spcPts val="0"/>
                  </a:spcBef>
                  <a:tabLst>
                    <a:tab pos="1158875" algn="l"/>
                  </a:tabLst>
                </a:pPr>
                <a:r>
                  <a:rPr lang="zh-CN" altLang="en-US" sz="2400" noProof="1">
                    <a:solidFill>
                      <a:srgbClr val="FF0000"/>
                    </a:solidFill>
                  </a:rPr>
                  <a:t>句柄可以用来对句子进行归约，句柄就是可归约串</a:t>
                </a:r>
                <a:r>
                  <a:rPr lang="zh-CN" altLang="en-US" sz="2400" noProof="1"/>
                  <a:t>。</a:t>
                </a:r>
                <a:endParaRPr kumimoji="1" lang="en-US" altLang="zh-CN" sz="2400" dirty="0">
                  <a:latin typeface="Times New Roman" panose="02020603050405020304" pitchFamily="18" charset="0"/>
                </a:endParaRPr>
              </a:p>
              <a:p>
                <a:pPr>
                  <a:lnSpc>
                    <a:spcPct val="150000"/>
                  </a:lnSpc>
                  <a:spcBef>
                    <a:spcPts val="0"/>
                  </a:spcBef>
                  <a:tabLst>
                    <a:tab pos="1158875" algn="l"/>
                  </a:tabLst>
                </a:pPr>
                <a:endParaRPr kumimoji="1" lang="zh-CN" altLang="en-US" sz="2400" dirty="0">
                  <a:latin typeface="宋体" panose="02010600030101010101" pitchFamily="2" charset="-122"/>
                </a:endParaRPr>
              </a:p>
              <a:p>
                <a:pPr>
                  <a:lnSpc>
                    <a:spcPct val="150000"/>
                  </a:lnSpc>
                  <a:spcBef>
                    <a:spcPts val="0"/>
                  </a:spcBef>
                  <a:tabLst>
                    <a:tab pos="1158875" algn="l"/>
                  </a:tabLst>
                </a:pPr>
                <a:endParaRPr lang="zh-CN" altLang="en-US" sz="2400" dirty="0">
                  <a:latin typeface="宋体" panose="02010600030101010101" pitchFamily="2" charset="-122"/>
                </a:endParaRPr>
              </a:p>
              <a:p>
                <a:pPr>
                  <a:lnSpc>
                    <a:spcPct val="150000"/>
                  </a:lnSpc>
                  <a:spcBef>
                    <a:spcPts val="0"/>
                  </a:spcBef>
                  <a:tabLst>
                    <a:tab pos="1158875" algn="l"/>
                  </a:tabLst>
                </a:pPr>
                <a:endParaRPr lang="en-US" altLang="zh-CN" sz="2400" dirty="0">
                  <a:latin typeface="Arial" panose="020B0604020202020204" pitchFamily="34" charset="0"/>
                  <a:cs typeface="Arial" panose="020B0604020202020204" pitchFamily="34"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39" t="-336" r="-133" b="-25969"/>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示例</a:t>
            </a:r>
            <a:endParaRPr lang="zh-CN" altLang="en-US" dirty="0"/>
          </a:p>
        </p:txBody>
      </p:sp>
      <p:sp>
        <p:nvSpPr>
          <p:cNvPr id="15" name="Rectangle 3"/>
          <p:cNvSpPr txBox="1">
            <a:spLocks noChangeArrowheads="1"/>
          </p:cNvSpPr>
          <p:nvPr/>
        </p:nvSpPr>
        <p:spPr bwMode="auto">
          <a:xfrm>
            <a:off x="6240016" y="1340768"/>
            <a:ext cx="4889511" cy="5130991"/>
          </a:xfrm>
          <a:prstGeom prst="rect">
            <a:avLst/>
          </a:prstGeom>
          <a:solidFill>
            <a:schemeClr val="bg1"/>
          </a:solidFill>
          <a:ln w="28575">
            <a:solidFill>
              <a:srgbClr val="9999FF"/>
            </a:solid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9pPr>
          </a:lstStyle>
          <a:p>
            <a:pPr>
              <a:lnSpc>
                <a:spcPct val="150000"/>
              </a:lnSpc>
            </a:pPr>
            <a:r>
              <a:rPr lang="zh-CN" altLang="en-US" sz="2400" dirty="0">
                <a:latin typeface="Arial" panose="020B0604020202020204" pitchFamily="34" charset="0"/>
                <a:cs typeface="Arial" panose="020B0604020202020204" pitchFamily="34" charset="0"/>
              </a:rPr>
              <a:t>在一个句型对应的分析树中： </a:t>
            </a:r>
            <a:endParaRPr lang="en-US" altLang="zh-CN" sz="2400" dirty="0">
              <a:latin typeface="Arial" panose="020B0604020202020204" pitchFamily="34" charset="0"/>
              <a:cs typeface="Arial" panose="020B0604020202020204" pitchFamily="34" charset="0"/>
            </a:endParaRPr>
          </a:p>
          <a:p>
            <a:pPr>
              <a:lnSpc>
                <a:spcPct val="150000"/>
              </a:lnSpc>
            </a:pPr>
            <a:r>
              <a:rPr lang="zh-CN" altLang="en-US" sz="2400" dirty="0">
                <a:latin typeface="Arial" panose="020B0604020202020204" pitchFamily="34" charset="0"/>
                <a:cs typeface="Arial" panose="020B0604020202020204" pitchFamily="34" charset="0"/>
              </a:rPr>
              <a:t>以</a:t>
            </a:r>
            <a:r>
              <a:rPr lang="zh-CN" altLang="en-US" sz="2400" dirty="0">
                <a:solidFill>
                  <a:srgbClr val="FF0000"/>
                </a:solidFill>
                <a:latin typeface="Arial" panose="020B0604020202020204" pitchFamily="34" charset="0"/>
                <a:cs typeface="Arial" panose="020B0604020202020204" pitchFamily="34" charset="0"/>
              </a:rPr>
              <a:t>某非终结符为根</a:t>
            </a:r>
            <a:r>
              <a:rPr lang="zh-CN" altLang="en-US" sz="2400" dirty="0">
                <a:latin typeface="Arial" panose="020B0604020202020204" pitchFamily="34" charset="0"/>
                <a:cs typeface="Arial" panose="020B0604020202020204" pitchFamily="34" charset="0"/>
              </a:rPr>
              <a:t>的</a:t>
            </a:r>
            <a:r>
              <a:rPr lang="zh-CN" altLang="en-US" sz="2400" dirty="0">
                <a:solidFill>
                  <a:srgbClr val="FF0000"/>
                </a:solidFill>
                <a:latin typeface="Arial" panose="020B0604020202020204" pitchFamily="34" charset="0"/>
                <a:cs typeface="Arial" panose="020B0604020202020204" pitchFamily="34" charset="0"/>
              </a:rPr>
              <a:t>子树的所有叶子节点</a:t>
            </a:r>
            <a:r>
              <a:rPr lang="zh-CN" altLang="en-US" sz="2400" dirty="0">
                <a:latin typeface="Arial" panose="020B0604020202020204" pitchFamily="34" charset="0"/>
                <a:cs typeface="Arial" panose="020B0604020202020204" pitchFamily="34" charset="0"/>
              </a:rPr>
              <a:t>从左到右排列就是相对于该非终结符的一个</a:t>
            </a:r>
            <a:r>
              <a:rPr lang="zh-CN" altLang="en-US" sz="2400" dirty="0">
                <a:solidFill>
                  <a:srgbClr val="FF0000"/>
                </a:solidFill>
                <a:latin typeface="Arial" panose="020B0604020202020204" pitchFamily="34" charset="0"/>
                <a:cs typeface="Arial" panose="020B0604020202020204" pitchFamily="34" charset="0"/>
              </a:rPr>
              <a:t>短语</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lnSpc>
                <a:spcPct val="150000"/>
              </a:lnSpc>
            </a:pPr>
            <a:r>
              <a:rPr lang="zh-CN" altLang="en-US" sz="2400" dirty="0">
                <a:latin typeface="Arial" panose="020B0604020202020204" pitchFamily="34" charset="0"/>
                <a:cs typeface="Arial" panose="020B0604020202020204" pitchFamily="34" charset="0"/>
              </a:rPr>
              <a:t>如果对应的子树</a:t>
            </a:r>
            <a:r>
              <a:rPr lang="zh-CN" altLang="en-US" sz="2400" dirty="0">
                <a:solidFill>
                  <a:srgbClr val="FF0000"/>
                </a:solidFill>
                <a:latin typeface="Arial" panose="020B0604020202020204" pitchFamily="34" charset="0"/>
                <a:cs typeface="Arial" panose="020B0604020202020204" pitchFamily="34" charset="0"/>
              </a:rPr>
              <a:t>只有两代</a:t>
            </a:r>
            <a:r>
              <a:rPr lang="zh-CN" altLang="en-US" sz="2400" dirty="0">
                <a:latin typeface="Arial" panose="020B0604020202020204" pitchFamily="34" charset="0"/>
                <a:cs typeface="Arial" panose="020B0604020202020204" pitchFamily="34" charset="0"/>
              </a:rPr>
              <a:t>， 则该短语就是</a:t>
            </a:r>
            <a:r>
              <a:rPr lang="zh-CN" altLang="en-US" sz="2400" dirty="0">
                <a:solidFill>
                  <a:srgbClr val="FF0000"/>
                </a:solidFill>
                <a:latin typeface="Arial" panose="020B0604020202020204" pitchFamily="34" charset="0"/>
                <a:cs typeface="Arial" panose="020B0604020202020204" pitchFamily="34" charset="0"/>
              </a:rPr>
              <a:t>直接短语</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a:lnSpc>
                <a:spcPct val="150000"/>
              </a:lnSpc>
            </a:pPr>
            <a:r>
              <a:rPr lang="zh-CN" altLang="en-US" sz="2400" dirty="0">
                <a:solidFill>
                  <a:srgbClr val="FF0000"/>
                </a:solidFill>
                <a:latin typeface="Arial" panose="020B0604020202020204" pitchFamily="34" charset="0"/>
                <a:cs typeface="Arial" panose="020B0604020202020204" pitchFamily="34" charset="0"/>
              </a:rPr>
              <a:t>最左子树</a:t>
            </a:r>
            <a:r>
              <a:rPr lang="zh-CN" altLang="en-US" sz="2400" dirty="0">
                <a:latin typeface="Arial" panose="020B0604020202020204" pitchFamily="34" charset="0"/>
                <a:cs typeface="Arial" panose="020B0604020202020204" pitchFamily="34" charset="0"/>
              </a:rPr>
              <a:t>对应的短语就是</a:t>
            </a:r>
            <a:r>
              <a:rPr lang="zh-CN" altLang="en-US" sz="2400" dirty="0">
                <a:solidFill>
                  <a:srgbClr val="FF0000"/>
                </a:solidFill>
                <a:latin typeface="Arial" panose="020B0604020202020204" pitchFamily="34" charset="0"/>
                <a:cs typeface="Arial" panose="020B0604020202020204" pitchFamily="34" charset="0"/>
              </a:rPr>
              <a:t>句柄</a:t>
            </a:r>
            <a:r>
              <a:rPr lang="zh-CN" altLang="en-US" sz="2400" dirty="0">
                <a:latin typeface="Arial" panose="020B0604020202020204" pitchFamily="34" charset="0"/>
                <a:cs typeface="Arial" panose="020B0604020202020204" pitchFamily="34" charset="0"/>
              </a:rPr>
              <a:t>。</a:t>
            </a:r>
            <a:endParaRPr lang="zh-CN" altLang="en-US" sz="2400" i="1" kern="0" dirty="0">
              <a:latin typeface="Times New Roman" panose="02020603050405020304" pitchFamily="18" charset="0"/>
              <a:cs typeface="Times New Roman" panose="02020603050405020304" pitchFamily="18" charset="0"/>
            </a:endParaRPr>
          </a:p>
        </p:txBody>
      </p:sp>
      <p:sp>
        <p:nvSpPr>
          <p:cNvPr id="7" name="内容占位符 2"/>
          <p:cNvSpPr txBox="1"/>
          <p:nvPr/>
        </p:nvSpPr>
        <p:spPr bwMode="auto">
          <a:xfrm>
            <a:off x="911424" y="4724950"/>
            <a:ext cx="4752528" cy="1728192"/>
          </a:xfrm>
          <a:prstGeom prst="rect">
            <a:avLst/>
          </a:prstGeom>
          <a:solidFill>
            <a:schemeClr val="bg1"/>
          </a:solidFill>
          <a:ln w="28575">
            <a:solidFill>
              <a:srgbClr val="9999FF"/>
            </a:solidFill>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9pPr>
          </a:lstStyle>
          <a:p>
            <a:pPr>
              <a:lnSpc>
                <a:spcPct val="150000"/>
              </a:lnSpc>
              <a:spcBef>
                <a:spcPct val="0"/>
              </a:spcBef>
            </a:pPr>
            <a:r>
              <a:rPr lang="zh-CN" altLang="en-US" sz="2400" dirty="0">
                <a:solidFill>
                  <a:srgbClr val="FF0000"/>
                </a:solidFill>
                <a:latin typeface="Arial" panose="020B0604020202020204" pitchFamily="34" charset="0"/>
                <a:cs typeface="Arial" panose="020B0604020202020204" pitchFamily="34" charset="0"/>
              </a:rPr>
              <a:t>短语</a:t>
            </a:r>
            <a:r>
              <a:rPr lang="zh-CN" altLang="en-US" sz="2400" dirty="0">
                <a:latin typeface="Arial" panose="020B0604020202020204" pitchFamily="34" charset="0"/>
                <a:cs typeface="Arial" panose="020B0604020202020204" pitchFamily="34" charset="0"/>
              </a:rPr>
              <a:t>：</a:t>
            </a:r>
            <a:r>
              <a:rPr lang="en-US" altLang="zh-CN" sz="2400" dirty="0"/>
              <a:t> </a:t>
            </a:r>
            <a:r>
              <a:rPr lang="en-US" altLang="zh-CN" sz="2400" dirty="0">
                <a:latin typeface="Arial" panose="020B0604020202020204" pitchFamily="34" charset="0"/>
                <a:cs typeface="Arial" panose="020B0604020202020204" pitchFamily="34" charset="0"/>
              </a:rPr>
              <a:t>b</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bb</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d</a:t>
            </a:r>
            <a:r>
              <a:rPr lang="zh-CN" altLang="en-US" sz="2400" dirty="0">
                <a:latin typeface="Arial" panose="020B0604020202020204" pitchFamily="34" charset="0"/>
                <a:cs typeface="Arial" panose="020B0604020202020204" pitchFamily="34" charset="0"/>
              </a:rPr>
              <a:t>、</a:t>
            </a:r>
            <a:r>
              <a:rPr lang="en-US" altLang="zh-CN" sz="2400" dirty="0" err="1">
                <a:latin typeface="Arial" panose="020B0604020202020204" pitchFamily="34" charset="0"/>
                <a:cs typeface="Arial" panose="020B0604020202020204" pitchFamily="34" charset="0"/>
              </a:rPr>
              <a:t>abbcde</a:t>
            </a:r>
            <a:endParaRPr lang="en-US" altLang="zh-CN" sz="2400" dirty="0">
              <a:latin typeface="Arial" panose="020B0604020202020204" pitchFamily="34" charset="0"/>
              <a:cs typeface="Arial" panose="020B0604020202020204" pitchFamily="34" charset="0"/>
            </a:endParaRPr>
          </a:p>
          <a:p>
            <a:pPr>
              <a:lnSpc>
                <a:spcPct val="150000"/>
              </a:lnSpc>
              <a:spcBef>
                <a:spcPct val="0"/>
              </a:spcBef>
            </a:pPr>
            <a:r>
              <a:rPr lang="zh-CN" altLang="en-US" sz="2400" dirty="0">
                <a:solidFill>
                  <a:srgbClr val="FF0000"/>
                </a:solidFill>
                <a:latin typeface="Arial" panose="020B0604020202020204" pitchFamily="34" charset="0"/>
                <a:cs typeface="Arial" panose="020B0604020202020204" pitchFamily="34" charset="0"/>
              </a:rPr>
              <a:t>直接短语</a:t>
            </a:r>
            <a:r>
              <a:rPr lang="zh-CN" altLang="en-US" sz="2400" dirty="0">
                <a:latin typeface="Arial" panose="020B0604020202020204" pitchFamily="34" charset="0"/>
                <a:cs typeface="Arial" panose="020B0604020202020204" pitchFamily="34" charset="0"/>
              </a:rPr>
              <a:t>：</a:t>
            </a:r>
            <a:r>
              <a:rPr kumimoji="1" lang="en-US" altLang="zh-CN" sz="2400" dirty="0"/>
              <a:t> </a:t>
            </a:r>
            <a:r>
              <a:rPr lang="en-US" altLang="zh-CN" sz="2400" dirty="0">
                <a:latin typeface="Arial" panose="020B0604020202020204" pitchFamily="34" charset="0"/>
                <a:cs typeface="Arial" panose="020B0604020202020204" pitchFamily="34" charset="0"/>
              </a:rPr>
              <a:t>b</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d	</a:t>
            </a:r>
            <a:endParaRPr lang="en-US" altLang="zh-CN" sz="2400" dirty="0">
              <a:latin typeface="Arial" panose="020B0604020202020204" pitchFamily="34" charset="0"/>
              <a:cs typeface="Arial" panose="020B0604020202020204" pitchFamily="34" charset="0"/>
            </a:endParaRPr>
          </a:p>
          <a:p>
            <a:pPr>
              <a:lnSpc>
                <a:spcPct val="150000"/>
              </a:lnSpc>
              <a:spcBef>
                <a:spcPct val="0"/>
              </a:spcBef>
            </a:pPr>
            <a:r>
              <a:rPr lang="zh-CN" altLang="en-US" sz="2400" dirty="0">
                <a:solidFill>
                  <a:srgbClr val="FF0000"/>
                </a:solidFill>
                <a:latin typeface="Arial" panose="020B0604020202020204" pitchFamily="34" charset="0"/>
                <a:cs typeface="Arial" panose="020B0604020202020204" pitchFamily="34" charset="0"/>
              </a:rPr>
              <a:t>句柄</a:t>
            </a:r>
            <a:r>
              <a:rPr lang="zh-CN" altLang="en-US" sz="2400" dirty="0">
                <a:latin typeface="Arial" panose="020B0604020202020204" pitchFamily="34" charset="0"/>
                <a:cs typeface="Arial" panose="020B0604020202020204" pitchFamily="34" charset="0"/>
              </a:rPr>
              <a:t>：</a:t>
            </a:r>
            <a:r>
              <a:rPr lang="en-US" altLang="zh-CN" sz="2400" dirty="0">
                <a:latin typeface="Arial" panose="020B0604020202020204" pitchFamily="34" charset="0"/>
                <a:cs typeface="Arial" panose="020B0604020202020204" pitchFamily="34" charset="0"/>
              </a:rPr>
              <a:t> b</a:t>
            </a:r>
            <a:endParaRPr lang="zh-CN" altLang="en-US" sz="2400"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1"/>
          <a:stretch>
            <a:fillRect/>
          </a:stretch>
        </p:blipFill>
        <p:spPr>
          <a:xfrm>
            <a:off x="1271464" y="1248225"/>
            <a:ext cx="3751448" cy="328203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847215" y="1340485"/>
                <a:ext cx="10175875" cy="5256530"/>
              </a:xfrm>
              <a:solidFill>
                <a:schemeClr val="bg1"/>
              </a:solidFill>
              <a:ln w="28575">
                <a:solidFill>
                  <a:srgbClr val="9999FF"/>
                </a:solidFill>
              </a:ln>
            </p:spPr>
            <p:txBody>
              <a:bodyPr/>
              <a:lstStyle/>
              <a:p>
                <a:pPr lvl="1">
                  <a:lnSpc>
                    <a:spcPct val="150000"/>
                  </a:lnSpc>
                </a:pP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𝑬</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𝑬</m:t>
                    </m:r>
                  </m:oMath>
                </a14:m>
                <a:r>
                  <a:rPr lang="en-US" altLang="zh-CN" sz="2400" dirty="0">
                    <a:ea typeface="Cambria Math" panose="02040503050406030204" pitchFamily="18" charset="0"/>
                  </a:rPr>
                  <a:t>      	</a:t>
                </a:r>
                <a:endParaRPr lang="en-US" altLang="zh-CN" sz="2400" i="1" dirty="0">
                  <a:latin typeface="Cambria Math" panose="02040503050406030204" pitchFamily="18" charset="0"/>
                </a:endParaRPr>
              </a:p>
              <a:p>
                <a:pPr lvl="1">
                  <a:lnSpc>
                    <a:spcPct val="150000"/>
                  </a:lnSpc>
                </a:pP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𝑬</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oMath>
                </a14:m>
                <a:endParaRPr lang="en-US" altLang="zh-CN" sz="2400" dirty="0">
                  <a:ea typeface="Cambria Math" panose="02040503050406030204" pitchFamily="18" charset="0"/>
                </a:endParaRPr>
              </a:p>
              <a:p>
                <a:pPr lvl="1">
                  <a:lnSpc>
                    <a:spcPct val="150000"/>
                  </a:lnSpc>
                </a:pPr>
                <a14:m>
                  <m:oMath xmlns:m="http://schemas.openxmlformats.org/officeDocument/2006/math">
                    <m:r>
                      <a:rPr lang="en-US" altLang="zh-CN" sz="2400" i="1">
                        <a:latin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𝒏</m:t>
                    </m:r>
                    <m:r>
                      <a:rPr lang="en-US" altLang="zh-CN" sz="2400" i="1">
                        <a:latin typeface="Cambria Math" panose="02040503050406030204" pitchFamily="18" charset="0"/>
                        <a:ea typeface="Cambria Math" panose="02040503050406030204" pitchFamily="18" charset="0"/>
                      </a:rPr>
                      <m:t> </m:t>
                    </m:r>
                  </m:oMath>
                </a14:m>
                <a:r>
                  <a:rPr lang="en-US" altLang="zh-CN" sz="2400" dirty="0">
                    <a:ea typeface="Cambria Math" panose="02040503050406030204" pitchFamily="18" charset="0"/>
                  </a:rPr>
                  <a:t>  	</a:t>
                </a:r>
                <a:endParaRPr lang="en-US" altLang="zh-CN" sz="2400" dirty="0">
                  <a:ea typeface="Cambria Math" panose="02040503050406030204" pitchFamily="18" charset="0"/>
                </a:endParaRPr>
              </a:p>
              <a:p>
                <a:pPr lvl="1">
                  <a:lnSpc>
                    <a:spcPct val="150000"/>
                  </a:lnSpc>
                </a:pPr>
                <a14:m>
                  <m:oMath xmlns:m="http://schemas.openxmlformats.org/officeDocument/2006/math">
                    <m:r>
                      <a:rPr lang="en-US" altLang="zh-CN" sz="2400" i="1">
                        <a:latin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𝒏</m:t>
                    </m:r>
                  </m:oMath>
                </a14:m>
                <a:endParaRPr lang="en-US" altLang="zh-CN" sz="2400" dirty="0">
                  <a:ea typeface="Cambria Math" panose="02040503050406030204" pitchFamily="18" charset="0"/>
                </a:endParaRPr>
              </a:p>
              <a:p>
                <a:pPr lvl="1">
                  <a:lnSpc>
                    <a:spcPct val="150000"/>
                  </a:lnSpc>
                </a:pPr>
                <a14:m>
                  <m:oMath xmlns:m="http://schemas.openxmlformats.org/officeDocument/2006/math">
                    <m:r>
                      <a:rPr lang="en-US" altLang="zh-CN" sz="2400" i="1">
                        <a:latin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𝒏</m:t>
                    </m:r>
                  </m:oMath>
                </a14:m>
                <a:r>
                  <a:rPr lang="en-US" altLang="zh-CN" sz="2400" dirty="0">
                    <a:ea typeface="Cambria Math" panose="02040503050406030204" pitchFamily="18" charset="0"/>
                  </a:rPr>
                  <a:t>	</a:t>
                </a:r>
                <a:endParaRPr lang="en-US" altLang="zh-CN" sz="2400" i="1" dirty="0">
                  <a:latin typeface="Cambria Math" panose="02040503050406030204" pitchFamily="18" charset="0"/>
                </a:endParaRPr>
              </a:p>
              <a:p>
                <a:pPr lvl="1">
                  <a:lnSpc>
                    <a:spcPct val="150000"/>
                  </a:lnSpc>
                </a:pPr>
                <a14:m>
                  <m:oMath xmlns:m="http://schemas.openxmlformats.org/officeDocument/2006/math">
                    <m:r>
                      <a:rPr lang="en-US" altLang="zh-CN" sz="2400" i="1">
                        <a:latin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𝒏</m:t>
                    </m:r>
                    <m:r>
                      <a:rPr lang="en-US" altLang="zh-CN" sz="2400" i="1">
                        <a:latin typeface="Cambria Math" panose="02040503050406030204" pitchFamily="18" charset="0"/>
                        <a:ea typeface="Cambria Math" panose="02040503050406030204" pitchFamily="18" charset="0"/>
                      </a:rPr>
                      <m:t>.</m:t>
                    </m:r>
                  </m:oMath>
                </a14:m>
                <a:endParaRPr lang="en-US" altLang="zh-CN" sz="2400" i="1" dirty="0">
                  <a:latin typeface="Cambria Math" panose="02040503050406030204" pitchFamily="18" charset="0"/>
                  <a:ea typeface="Cambria Math" panose="02040503050406030204" pitchFamily="18" charset="0"/>
                </a:endParaRPr>
              </a:p>
              <a:p>
                <a:pPr lvl="1">
                  <a:lnSpc>
                    <a:spcPct val="150000"/>
                  </a:lnSpc>
                </a:pPr>
                <a14:m>
                  <m:oMath xmlns:m="http://schemas.openxmlformats.org/officeDocument/2006/math">
                    <m:r>
                      <a:rPr lang="en-US" altLang="zh-CN" sz="2400" i="1">
                        <a:latin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𝒏</m:t>
                    </m:r>
                  </m:oMath>
                </a14:m>
                <a:r>
                  <a:rPr lang="en-US" altLang="zh-CN" sz="2400" dirty="0">
                    <a:ea typeface="Cambria Math" panose="02040503050406030204" pitchFamily="18" charset="0"/>
                  </a:rPr>
                  <a:t>		</a:t>
                </a:r>
                <a:endParaRPr lang="en-US" altLang="zh-CN" sz="2400" i="1" dirty="0">
                  <a:latin typeface="Cambria Math" panose="02040503050406030204" pitchFamily="18" charset="0"/>
                </a:endParaRPr>
              </a:p>
              <a:p>
                <a:pPr lvl="1">
                  <a:lnSpc>
                    <a:spcPct val="150000"/>
                  </a:lnSpc>
                </a:pPr>
                <a14:m>
                  <m:oMath xmlns:m="http://schemas.openxmlformats.org/officeDocument/2006/math">
                    <m:r>
                      <a:rPr lang="en-US" altLang="zh-CN" sz="2400" i="1">
                        <a:latin typeface="Cambria Math" panose="02040503050406030204" pitchFamily="18" charset="0"/>
                      </a:rPr>
                      <m:t>𝑬</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𝒏</m:t>
                    </m:r>
                    <m:r>
                      <a:rPr lang="en-US" altLang="zh-CN" sz="2400" i="1">
                        <a:latin typeface="Cambria Math" panose="02040503050406030204" pitchFamily="18" charset="0"/>
                        <a:ea typeface="Cambria Math" panose="02040503050406030204" pitchFamily="18" charset="0"/>
                      </a:rPr>
                      <m:t>.</m:t>
                    </m:r>
                  </m:oMath>
                </a14:m>
                <a:endParaRPr lang="en-US" altLang="zh-CN" sz="2400" dirty="0">
                  <a:ea typeface="Cambria Math" panose="02040503050406030204" pitchFamily="18" charset="0"/>
                </a:endParaRPr>
              </a:p>
              <a:p>
                <a:pPr>
                  <a:lnSpc>
                    <a:spcPct val="150000"/>
                  </a:lnSpc>
                </a:pPr>
                <a:endParaRPr lang="zh-CN" altLang="en-US"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847215" y="1340485"/>
                <a:ext cx="10175875" cy="5256530"/>
              </a:xfrm>
              <a:blipFill rotWithShape="1">
                <a:blip r:embed="rId1"/>
                <a:stretch>
                  <a:fillRect l="-144" t="-278" r="-137" b="-3938"/>
                </a:stretch>
              </a:blipFill>
              <a:ln w="28575">
                <a:solidFill>
                  <a:srgbClr val="9999FF"/>
                </a:solidFill>
              </a:ln>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en-US" altLang="zh-CN" dirty="0">
                <a:latin typeface="+mn-lt"/>
                <a:ea typeface="Cambria Math" panose="02040503050406030204" pitchFamily="18" charset="0"/>
              </a:rPr>
              <a:t>LR(0)</a:t>
            </a:r>
            <a:r>
              <a:rPr lang="zh-CN" altLang="en-US" dirty="0">
                <a:latin typeface="+mn-lt"/>
              </a:rPr>
              <a:t>项分类</a:t>
            </a:r>
            <a:endParaRPr lang="zh-CN" altLang="en-US" dirty="0">
              <a:latin typeface="+mn-lt"/>
            </a:endParaRPr>
          </a:p>
        </p:txBody>
      </p:sp>
      <p:sp>
        <p:nvSpPr>
          <p:cNvPr id="6" name="圆角矩形 5"/>
          <p:cNvSpPr/>
          <p:nvPr/>
        </p:nvSpPr>
        <p:spPr bwMode="auto">
          <a:xfrm>
            <a:off x="6744072" y="1806150"/>
            <a:ext cx="1512168" cy="64807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1" compatLnSpc="1"/>
          <a:lstStyle/>
          <a:p>
            <a:pPr algn="ctr"/>
            <a:r>
              <a:rPr lang="zh-CN" altLang="en-US" sz="2400" b="1" dirty="0">
                <a:solidFill>
                  <a:schemeClr val="tx1"/>
                </a:solidFill>
                <a:latin typeface="Arial" panose="020B0604020202020204" pitchFamily="34" charset="0"/>
                <a:ea typeface="黑体" panose="02010609060101010101" pitchFamily="2" charset="-122"/>
              </a:rPr>
              <a:t>归约项</a:t>
            </a:r>
            <a:endParaRPr lang="zh-CN" altLang="en-US" sz="2400" b="1" dirty="0">
              <a:solidFill>
                <a:schemeClr val="tx1"/>
              </a:solidFill>
              <a:latin typeface="Arial" panose="020B0604020202020204" pitchFamily="34" charset="0"/>
              <a:ea typeface="黑体" panose="02010609060101010101" pitchFamily="2" charset="-122"/>
            </a:endParaRPr>
          </a:p>
        </p:txBody>
      </p:sp>
      <p:sp>
        <p:nvSpPr>
          <p:cNvPr id="7" name="圆角矩形 6"/>
          <p:cNvSpPr/>
          <p:nvPr/>
        </p:nvSpPr>
        <p:spPr bwMode="auto">
          <a:xfrm>
            <a:off x="6744072" y="2814262"/>
            <a:ext cx="1512168" cy="64807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1" compatLnSpc="1"/>
          <a:lstStyle/>
          <a:p>
            <a:pPr algn="ctr"/>
            <a:r>
              <a:rPr lang="zh-CN" altLang="en-US" sz="2400" b="1" dirty="0">
                <a:solidFill>
                  <a:schemeClr val="tx1"/>
                </a:solidFill>
                <a:latin typeface="Arial" panose="020B0604020202020204" pitchFamily="34" charset="0"/>
                <a:ea typeface="黑体" panose="02010609060101010101" pitchFamily="2" charset="-122"/>
              </a:rPr>
              <a:t>接受项</a:t>
            </a:r>
            <a:endParaRPr lang="zh-CN" altLang="en-US" sz="2400" b="1" dirty="0">
              <a:solidFill>
                <a:schemeClr val="tx1"/>
              </a:solidFill>
              <a:latin typeface="Arial" panose="020B0604020202020204" pitchFamily="34" charset="0"/>
              <a:ea typeface="黑体" panose="02010609060101010101" pitchFamily="2" charset="-122"/>
            </a:endParaRPr>
          </a:p>
        </p:txBody>
      </p:sp>
      <p:sp>
        <p:nvSpPr>
          <p:cNvPr id="8" name="圆角矩形 7"/>
          <p:cNvSpPr/>
          <p:nvPr/>
        </p:nvSpPr>
        <p:spPr bwMode="auto">
          <a:xfrm>
            <a:off x="6744072" y="3913719"/>
            <a:ext cx="1512168" cy="64807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1" compatLnSpc="1"/>
          <a:lstStyle/>
          <a:p>
            <a:pPr algn="ctr"/>
            <a:r>
              <a:rPr lang="zh-CN" altLang="en-US" sz="2400" b="1" dirty="0">
                <a:solidFill>
                  <a:schemeClr val="tx1"/>
                </a:solidFill>
                <a:latin typeface="Arial" panose="020B0604020202020204" pitchFamily="34" charset="0"/>
                <a:ea typeface="黑体" panose="02010609060101010101" pitchFamily="2" charset="-122"/>
              </a:rPr>
              <a:t>移进项</a:t>
            </a:r>
            <a:endParaRPr lang="zh-CN" altLang="en-US" sz="2400" b="1" dirty="0">
              <a:solidFill>
                <a:schemeClr val="tx1"/>
              </a:solidFill>
              <a:latin typeface="Arial" panose="020B0604020202020204" pitchFamily="34" charset="0"/>
              <a:ea typeface="黑体" panose="02010609060101010101" pitchFamily="2" charset="-122"/>
            </a:endParaRPr>
          </a:p>
        </p:txBody>
      </p:sp>
      <p:sp>
        <p:nvSpPr>
          <p:cNvPr id="9" name="圆角矩形 8"/>
          <p:cNvSpPr/>
          <p:nvPr/>
        </p:nvSpPr>
        <p:spPr bwMode="auto">
          <a:xfrm>
            <a:off x="6744072" y="5013176"/>
            <a:ext cx="1512168" cy="64807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91440" tIns="45720" rIns="91440" bIns="45720" numCol="1" rtlCol="0" anchor="ctr" anchorCtr="1" compatLnSpc="1"/>
          <a:lstStyle/>
          <a:p>
            <a:pPr algn="ctr"/>
            <a:r>
              <a:rPr lang="zh-CN" altLang="en-US" sz="2400" b="1" dirty="0">
                <a:solidFill>
                  <a:schemeClr val="tx1"/>
                </a:solidFill>
                <a:latin typeface="Arial" panose="020B0604020202020204" pitchFamily="34" charset="0"/>
                <a:ea typeface="黑体" panose="02010609060101010101" pitchFamily="2" charset="-122"/>
              </a:rPr>
              <a:t>待约项</a:t>
            </a:r>
            <a:endParaRPr lang="zh-CN" altLang="en-US" sz="2400" b="1" dirty="0">
              <a:solidFill>
                <a:schemeClr val="tx1"/>
              </a:solidFill>
              <a:latin typeface="Arial" panose="020B0604020202020204" pitchFamily="34" charset="0"/>
              <a:ea typeface="黑体" panose="02010609060101010101" pitchFamily="2" charset="-122"/>
            </a:endParaRPr>
          </a:p>
        </p:txBody>
      </p:sp>
      <p:cxnSp>
        <p:nvCxnSpPr>
          <p:cNvPr id="11" name="直接箭头连接符 10"/>
          <p:cNvCxnSpPr/>
          <p:nvPr/>
        </p:nvCxnSpPr>
        <p:spPr bwMode="auto">
          <a:xfrm>
            <a:off x="3863752" y="1700808"/>
            <a:ext cx="2880320" cy="3528392"/>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13" name="直接箭头连接符 12"/>
          <p:cNvCxnSpPr/>
          <p:nvPr/>
        </p:nvCxnSpPr>
        <p:spPr bwMode="auto">
          <a:xfrm>
            <a:off x="4367808" y="3023288"/>
            <a:ext cx="2376264" cy="227792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15" name="直接箭头连接符 14"/>
          <p:cNvCxnSpPr/>
          <p:nvPr/>
        </p:nvCxnSpPr>
        <p:spPr bwMode="auto">
          <a:xfrm>
            <a:off x="3863752" y="2362879"/>
            <a:ext cx="2808312" cy="821093"/>
          </a:xfrm>
          <a:prstGeom prst="straightConnector1">
            <a:avLst/>
          </a:prstGeom>
          <a:solidFill>
            <a:schemeClr val="accent1"/>
          </a:solidFill>
          <a:ln w="19050" cap="flat" cmpd="sng" algn="ctr">
            <a:solidFill>
              <a:srgbClr val="FF0000"/>
            </a:solidFill>
            <a:prstDash val="solid"/>
            <a:round/>
            <a:headEnd type="none" w="med" len="med"/>
            <a:tailEnd type="triangle"/>
          </a:ln>
          <a:effectLst/>
        </p:spPr>
      </p:cxnSp>
      <p:cxnSp>
        <p:nvCxnSpPr>
          <p:cNvPr id="17" name="直接箭头连接符 16"/>
          <p:cNvCxnSpPr/>
          <p:nvPr/>
        </p:nvCxnSpPr>
        <p:spPr bwMode="auto">
          <a:xfrm flipV="1">
            <a:off x="4367808" y="2247038"/>
            <a:ext cx="2304256" cy="2622122"/>
          </a:xfrm>
          <a:prstGeom prst="straightConnector1">
            <a:avLst/>
          </a:prstGeom>
          <a:solidFill>
            <a:schemeClr val="accent1"/>
          </a:solidFill>
          <a:ln w="19050" cap="flat" cmpd="sng" algn="ctr">
            <a:solidFill>
              <a:srgbClr val="0000CC"/>
            </a:solidFill>
            <a:prstDash val="solid"/>
            <a:round/>
            <a:headEnd type="none" w="med" len="med"/>
            <a:tailEnd type="triangle"/>
          </a:ln>
          <a:effectLst/>
        </p:spPr>
      </p:cxnSp>
      <p:cxnSp>
        <p:nvCxnSpPr>
          <p:cNvPr id="19" name="直接箭头连接符 18"/>
          <p:cNvCxnSpPr/>
          <p:nvPr/>
        </p:nvCxnSpPr>
        <p:spPr bwMode="auto">
          <a:xfrm flipV="1">
            <a:off x="3791744" y="2362879"/>
            <a:ext cx="2880320" cy="3730419"/>
          </a:xfrm>
          <a:prstGeom prst="straightConnector1">
            <a:avLst/>
          </a:prstGeom>
          <a:solidFill>
            <a:schemeClr val="accent1"/>
          </a:solidFill>
          <a:ln w="19050" cap="flat" cmpd="sng" algn="ctr">
            <a:solidFill>
              <a:srgbClr val="0000CC"/>
            </a:solidFill>
            <a:prstDash val="solid"/>
            <a:round/>
            <a:headEnd type="none" w="med" len="med"/>
            <a:tailEnd type="triangle"/>
          </a:ln>
          <a:effectLst/>
        </p:spPr>
      </p:cxnSp>
      <p:cxnSp>
        <p:nvCxnSpPr>
          <p:cNvPr id="21" name="直接箭头连接符 20"/>
          <p:cNvCxnSpPr/>
          <p:nvPr/>
        </p:nvCxnSpPr>
        <p:spPr bwMode="auto">
          <a:xfrm>
            <a:off x="4367808" y="3544012"/>
            <a:ext cx="2304256" cy="677077"/>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24" name="直接箭头连接符 23"/>
          <p:cNvCxnSpPr/>
          <p:nvPr/>
        </p:nvCxnSpPr>
        <p:spPr bwMode="auto">
          <a:xfrm>
            <a:off x="4367808" y="4242589"/>
            <a:ext cx="2304256" cy="94338"/>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cxnSp>
        <p:nvCxnSpPr>
          <p:cNvPr id="26" name="直接箭头连接符 25"/>
          <p:cNvCxnSpPr/>
          <p:nvPr/>
        </p:nvCxnSpPr>
        <p:spPr bwMode="auto">
          <a:xfrm flipV="1">
            <a:off x="3863752" y="4425947"/>
            <a:ext cx="2808312" cy="1008112"/>
          </a:xfrm>
          <a:prstGeom prst="straightConnector1">
            <a:avLst/>
          </a:prstGeom>
          <a:solidFill>
            <a:schemeClr val="accent1"/>
          </a:solidFill>
          <a:ln w="19050" cap="flat" cmpd="sng" algn="ctr">
            <a:solidFill>
              <a:srgbClr val="00B050"/>
            </a:solidFill>
            <a:prstDash val="solid"/>
            <a:round/>
            <a:headEnd type="none" w="med" len="med"/>
            <a:tailEnd type="triangle"/>
          </a:ln>
          <a:effectLst/>
        </p:spPr>
      </p:cxnSp>
      <p:sp>
        <p:nvSpPr>
          <p:cNvPr id="4" name="文本框 3"/>
          <p:cNvSpPr txBox="1"/>
          <p:nvPr/>
        </p:nvSpPr>
        <p:spPr>
          <a:xfrm>
            <a:off x="8328660" y="1805940"/>
            <a:ext cx="3863340" cy="4030980"/>
          </a:xfrm>
          <a:prstGeom prst="rect">
            <a:avLst/>
          </a:prstGeom>
          <a:noFill/>
        </p:spPr>
        <p:txBody>
          <a:bodyPr wrap="square" rtlCol="0">
            <a:spAutoFit/>
          </a:bodyPr>
          <a:p>
            <a:r>
              <a:rPr lang="en-US" altLang="zh-CN" sz="1600"/>
              <a:t>“·”</a:t>
            </a:r>
            <a:r>
              <a:rPr lang="zh-CN" altLang="en-US" sz="1600"/>
              <a:t>在最右边的非初始项</a:t>
            </a:r>
            <a:endParaRPr lang="zh-CN" altLang="en-US" sz="1600"/>
          </a:p>
          <a:p>
            <a:r>
              <a:rPr lang="zh-CN" altLang="en-US" sz="1600"/>
              <a:t>表示该产生式已经被完全匹配，可以进行归约操作</a:t>
            </a:r>
            <a:endParaRPr lang="zh-CN" altLang="en-US" sz="1600"/>
          </a:p>
          <a:p>
            <a:endParaRPr lang="zh-CN" altLang="en-US" sz="1600"/>
          </a:p>
          <a:p>
            <a:r>
              <a:rPr lang="en-US" altLang="zh-CN" sz="1600"/>
              <a:t>“·”</a:t>
            </a:r>
            <a:r>
              <a:rPr lang="zh-CN" altLang="en-US" sz="1600"/>
              <a:t>在最右边的初始项</a:t>
            </a:r>
            <a:endParaRPr lang="zh-CN" altLang="en-US" sz="1600"/>
          </a:p>
          <a:p>
            <a:r>
              <a:rPr lang="zh-CN" altLang="en-US" sz="1600"/>
              <a:t>表示整个输入字符串已经被成功解析，语法分析结束</a:t>
            </a:r>
            <a:endParaRPr lang="zh-CN" altLang="en-US" sz="1600"/>
          </a:p>
          <a:p>
            <a:endParaRPr lang="zh-CN" altLang="en-US" sz="1600"/>
          </a:p>
          <a:p>
            <a:endParaRPr lang="zh-CN" altLang="en-US" sz="1600"/>
          </a:p>
          <a:p>
            <a:r>
              <a:rPr lang="en-US" altLang="zh-CN" sz="1600"/>
              <a:t>“·”</a:t>
            </a:r>
            <a:r>
              <a:rPr lang="zh-CN" altLang="en-US" sz="1600"/>
              <a:t>后紧跟的是一个终结符</a:t>
            </a:r>
            <a:endParaRPr lang="zh-CN" altLang="en-US" sz="1600"/>
          </a:p>
          <a:p>
            <a:r>
              <a:rPr lang="zh-CN" altLang="en-US" sz="1600"/>
              <a:t>表示下一步需要从输入流中读取该终结符</a:t>
            </a:r>
            <a:endParaRPr lang="zh-CN" altLang="en-US" sz="1600"/>
          </a:p>
          <a:p>
            <a:endParaRPr lang="zh-CN" altLang="en-US" sz="1600"/>
          </a:p>
          <a:p>
            <a:endParaRPr lang="zh-CN" altLang="en-US" sz="1600"/>
          </a:p>
          <a:p>
            <a:r>
              <a:rPr lang="en-US" altLang="zh-CN" sz="1600"/>
              <a:t>“·”</a:t>
            </a:r>
            <a:r>
              <a:rPr lang="zh-CN" altLang="en-US" sz="1600"/>
              <a:t>后紧跟的是一个非终结符时</a:t>
            </a:r>
            <a:endParaRPr lang="zh-CN" altLang="en-US" sz="1600"/>
          </a:p>
          <a:p>
            <a:r>
              <a:rPr lang="zh-CN" altLang="en-US" sz="1600"/>
              <a:t>表示接下来要预测并展开这个非终结符的产生式。</a:t>
            </a:r>
            <a:endParaRPr lang="zh-CN" altLang="en-US" sz="1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down)">
                                      <p:cBhvr>
                                        <p:cTn id="23" dur="580">
                                          <p:stCondLst>
                                            <p:cond delay="0"/>
                                          </p:stCondLst>
                                        </p:cTn>
                                        <p:tgtEl>
                                          <p:spTgt spid="19"/>
                                        </p:tgtEl>
                                      </p:cBhvr>
                                    </p:animEffect>
                                    <p:anim calcmode="lin" valueType="num">
                                      <p:cBhvr>
                                        <p:cTn id="24" dur="1822" tmFilter="0,0; 0.14,0.36; 0.43,0.73; 0.71,0.91; 1.0,1.0">
                                          <p:stCondLst>
                                            <p:cond delay="0"/>
                                          </p:stCondLst>
                                        </p:cTn>
                                        <p:tgtEl>
                                          <p:spTgt spid="19"/>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9"/>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9"/>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9"/>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9"/>
                                        </p:tgtEl>
                                        <p:attrNameLst>
                                          <p:attrName>ppt_y</p:attrName>
                                        </p:attrNameLst>
                                      </p:cBhvr>
                                      <p:tavLst>
                                        <p:tav tm="0" fmla="#ppt_y-sin(pi*$)/81">
                                          <p:val>
                                            <p:fltVal val="0"/>
                                          </p:val>
                                        </p:tav>
                                        <p:tav tm="100000">
                                          <p:val>
                                            <p:fltVal val="1"/>
                                          </p:val>
                                        </p:tav>
                                      </p:tavLst>
                                    </p:anim>
                                    <p:animScale>
                                      <p:cBhvr>
                                        <p:cTn id="29" dur="26">
                                          <p:stCondLst>
                                            <p:cond delay="650"/>
                                          </p:stCondLst>
                                        </p:cTn>
                                        <p:tgtEl>
                                          <p:spTgt spid="19"/>
                                        </p:tgtEl>
                                      </p:cBhvr>
                                      <p:to x="100000" y="60000"/>
                                    </p:animScale>
                                    <p:animScale>
                                      <p:cBhvr>
                                        <p:cTn id="30" dur="166" decel="50000">
                                          <p:stCondLst>
                                            <p:cond delay="676"/>
                                          </p:stCondLst>
                                        </p:cTn>
                                        <p:tgtEl>
                                          <p:spTgt spid="19"/>
                                        </p:tgtEl>
                                      </p:cBhvr>
                                      <p:to x="100000" y="100000"/>
                                    </p:animScale>
                                    <p:animScale>
                                      <p:cBhvr>
                                        <p:cTn id="31" dur="26">
                                          <p:stCondLst>
                                            <p:cond delay="1312"/>
                                          </p:stCondLst>
                                        </p:cTn>
                                        <p:tgtEl>
                                          <p:spTgt spid="19"/>
                                        </p:tgtEl>
                                      </p:cBhvr>
                                      <p:to x="100000" y="80000"/>
                                    </p:animScale>
                                    <p:animScale>
                                      <p:cBhvr>
                                        <p:cTn id="32" dur="166" decel="50000">
                                          <p:stCondLst>
                                            <p:cond delay="1338"/>
                                          </p:stCondLst>
                                        </p:cTn>
                                        <p:tgtEl>
                                          <p:spTgt spid="19"/>
                                        </p:tgtEl>
                                      </p:cBhvr>
                                      <p:to x="100000" y="100000"/>
                                    </p:animScale>
                                    <p:animScale>
                                      <p:cBhvr>
                                        <p:cTn id="33" dur="26">
                                          <p:stCondLst>
                                            <p:cond delay="1642"/>
                                          </p:stCondLst>
                                        </p:cTn>
                                        <p:tgtEl>
                                          <p:spTgt spid="19"/>
                                        </p:tgtEl>
                                      </p:cBhvr>
                                      <p:to x="100000" y="90000"/>
                                    </p:animScale>
                                    <p:animScale>
                                      <p:cBhvr>
                                        <p:cTn id="34" dur="166" decel="50000">
                                          <p:stCondLst>
                                            <p:cond delay="1668"/>
                                          </p:stCondLst>
                                        </p:cTn>
                                        <p:tgtEl>
                                          <p:spTgt spid="19"/>
                                        </p:tgtEl>
                                      </p:cBhvr>
                                      <p:to x="100000" y="100000"/>
                                    </p:animScale>
                                    <p:animScale>
                                      <p:cBhvr>
                                        <p:cTn id="35" dur="26">
                                          <p:stCondLst>
                                            <p:cond delay="1808"/>
                                          </p:stCondLst>
                                        </p:cTn>
                                        <p:tgtEl>
                                          <p:spTgt spid="19"/>
                                        </p:tgtEl>
                                      </p:cBhvr>
                                      <p:to x="100000" y="95000"/>
                                    </p:animScale>
                                    <p:animScale>
                                      <p:cBhvr>
                                        <p:cTn id="36" dur="166" decel="50000">
                                          <p:stCondLst>
                                            <p:cond delay="1834"/>
                                          </p:stCondLst>
                                        </p:cTn>
                                        <p:tgtEl>
                                          <p:spTgt spid="19"/>
                                        </p:tgtEl>
                                      </p:cBhvr>
                                      <p:to x="100000" y="100000"/>
                                    </p:animScale>
                                  </p:childTnLst>
                                </p:cTn>
                              </p:par>
                            </p:childTnLst>
                          </p:cTn>
                        </p:par>
                      </p:childTnLst>
                    </p:cTn>
                  </p:par>
                  <p:par>
                    <p:cTn id="37" fill="hold">
                      <p:stCondLst>
                        <p:cond delay="indefinite"/>
                      </p:stCondLst>
                      <p:childTnLst>
                        <p:par>
                          <p:cTn id="38" fill="hold">
                            <p:stCondLst>
                              <p:cond delay="0"/>
                            </p:stCondLst>
                            <p:childTnLst>
                              <p:par>
                                <p:cTn id="39" presetID="26" presetClass="entr" presetSubtype="0" fill="hold" nodeType="click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down)">
                                      <p:cBhvr>
                                        <p:cTn id="41" dur="580">
                                          <p:stCondLst>
                                            <p:cond delay="0"/>
                                          </p:stCondLst>
                                        </p:cTn>
                                        <p:tgtEl>
                                          <p:spTgt spid="15"/>
                                        </p:tgtEl>
                                      </p:cBhvr>
                                    </p:animEffect>
                                    <p:anim calcmode="lin" valueType="num">
                                      <p:cBhvr>
                                        <p:cTn id="42" dur="1822" tmFilter="0,0; 0.14,0.36; 0.43,0.73; 0.71,0.91; 1.0,1.0">
                                          <p:stCondLst>
                                            <p:cond delay="0"/>
                                          </p:stCondLst>
                                        </p:cTn>
                                        <p:tgtEl>
                                          <p:spTgt spid="15"/>
                                        </p:tgtEl>
                                        <p:attrNameLst>
                                          <p:attrName>ppt_x</p:attrName>
                                        </p:attrNameLst>
                                      </p:cBhvr>
                                      <p:tavLst>
                                        <p:tav tm="0">
                                          <p:val>
                                            <p:strVal val="#ppt_x-0.25"/>
                                          </p:val>
                                        </p:tav>
                                        <p:tav tm="100000">
                                          <p:val>
                                            <p:strVal val="#ppt_x"/>
                                          </p:val>
                                        </p:tav>
                                      </p:tavLst>
                                    </p:anim>
                                    <p:anim calcmode="lin" valueType="num">
                                      <p:cBhvr>
                                        <p:cTn id="43" dur="664" tmFilter="0.0,0.0; 0.25,0.07; 0.50,0.2; 0.75,0.467; 1.0,1.0">
                                          <p:stCondLst>
                                            <p:cond delay="0"/>
                                          </p:stCondLst>
                                        </p:cTn>
                                        <p:tgtEl>
                                          <p:spTgt spid="15"/>
                                        </p:tgtEl>
                                        <p:attrNameLst>
                                          <p:attrName>ppt_y</p:attrName>
                                        </p:attrNameLst>
                                      </p:cBhvr>
                                      <p:tavLst>
                                        <p:tav tm="0" fmla="#ppt_y-sin(pi*$)/3">
                                          <p:val>
                                            <p:fltVal val="0.5"/>
                                          </p:val>
                                        </p:tav>
                                        <p:tav tm="100000">
                                          <p:val>
                                            <p:fltVal val="1"/>
                                          </p:val>
                                        </p:tav>
                                      </p:tavLst>
                                    </p:anim>
                                    <p:anim calcmode="lin" valueType="num">
                                      <p:cBhvr>
                                        <p:cTn id="44" dur="664" tmFilter="0, 0; 0.125,0.2665; 0.25,0.4; 0.375,0.465; 0.5,0.5;  0.625,0.535; 0.75,0.6; 0.875,0.7335; 1,1">
                                          <p:stCondLst>
                                            <p:cond delay="664"/>
                                          </p:stCondLst>
                                        </p:cTn>
                                        <p:tgtEl>
                                          <p:spTgt spid="15"/>
                                        </p:tgtEl>
                                        <p:attrNameLst>
                                          <p:attrName>ppt_y</p:attrName>
                                        </p:attrNameLst>
                                      </p:cBhvr>
                                      <p:tavLst>
                                        <p:tav tm="0" fmla="#ppt_y-sin(pi*$)/9">
                                          <p:val>
                                            <p:fltVal val="0"/>
                                          </p:val>
                                        </p:tav>
                                        <p:tav tm="100000">
                                          <p:val>
                                            <p:fltVal val="1"/>
                                          </p:val>
                                        </p:tav>
                                      </p:tavLst>
                                    </p:anim>
                                    <p:anim calcmode="lin" valueType="num">
                                      <p:cBhvr>
                                        <p:cTn id="45" dur="332" tmFilter="0, 0; 0.125,0.2665; 0.25,0.4; 0.375,0.465; 0.5,0.5;  0.625,0.535; 0.75,0.6; 0.875,0.7335; 1,1">
                                          <p:stCondLst>
                                            <p:cond delay="1324"/>
                                          </p:stCondLst>
                                        </p:cTn>
                                        <p:tgtEl>
                                          <p:spTgt spid="15"/>
                                        </p:tgtEl>
                                        <p:attrNameLst>
                                          <p:attrName>ppt_y</p:attrName>
                                        </p:attrNameLst>
                                      </p:cBhvr>
                                      <p:tavLst>
                                        <p:tav tm="0" fmla="#ppt_y-sin(pi*$)/27">
                                          <p:val>
                                            <p:fltVal val="0"/>
                                          </p:val>
                                        </p:tav>
                                        <p:tav tm="100000">
                                          <p:val>
                                            <p:fltVal val="1"/>
                                          </p:val>
                                        </p:tav>
                                      </p:tavLst>
                                    </p:anim>
                                    <p:anim calcmode="lin" valueType="num">
                                      <p:cBhvr>
                                        <p:cTn id="46" dur="164" tmFilter="0, 0; 0.125,0.2665; 0.25,0.4; 0.375,0.465; 0.5,0.5;  0.625,0.535; 0.75,0.6; 0.875,0.7335; 1,1">
                                          <p:stCondLst>
                                            <p:cond delay="1656"/>
                                          </p:stCondLst>
                                        </p:cTn>
                                        <p:tgtEl>
                                          <p:spTgt spid="15"/>
                                        </p:tgtEl>
                                        <p:attrNameLst>
                                          <p:attrName>ppt_y</p:attrName>
                                        </p:attrNameLst>
                                      </p:cBhvr>
                                      <p:tavLst>
                                        <p:tav tm="0" fmla="#ppt_y-sin(pi*$)/81">
                                          <p:val>
                                            <p:fltVal val="0"/>
                                          </p:val>
                                        </p:tav>
                                        <p:tav tm="100000">
                                          <p:val>
                                            <p:fltVal val="1"/>
                                          </p:val>
                                        </p:tav>
                                      </p:tavLst>
                                    </p:anim>
                                    <p:animScale>
                                      <p:cBhvr>
                                        <p:cTn id="47" dur="26">
                                          <p:stCondLst>
                                            <p:cond delay="650"/>
                                          </p:stCondLst>
                                        </p:cTn>
                                        <p:tgtEl>
                                          <p:spTgt spid="15"/>
                                        </p:tgtEl>
                                      </p:cBhvr>
                                      <p:to x="100000" y="60000"/>
                                    </p:animScale>
                                    <p:animScale>
                                      <p:cBhvr>
                                        <p:cTn id="48" dur="166" decel="50000">
                                          <p:stCondLst>
                                            <p:cond delay="676"/>
                                          </p:stCondLst>
                                        </p:cTn>
                                        <p:tgtEl>
                                          <p:spTgt spid="15"/>
                                        </p:tgtEl>
                                      </p:cBhvr>
                                      <p:to x="100000" y="100000"/>
                                    </p:animScale>
                                    <p:animScale>
                                      <p:cBhvr>
                                        <p:cTn id="49" dur="26">
                                          <p:stCondLst>
                                            <p:cond delay="1312"/>
                                          </p:stCondLst>
                                        </p:cTn>
                                        <p:tgtEl>
                                          <p:spTgt spid="15"/>
                                        </p:tgtEl>
                                      </p:cBhvr>
                                      <p:to x="100000" y="80000"/>
                                    </p:animScale>
                                    <p:animScale>
                                      <p:cBhvr>
                                        <p:cTn id="50" dur="166" decel="50000">
                                          <p:stCondLst>
                                            <p:cond delay="1338"/>
                                          </p:stCondLst>
                                        </p:cTn>
                                        <p:tgtEl>
                                          <p:spTgt spid="15"/>
                                        </p:tgtEl>
                                      </p:cBhvr>
                                      <p:to x="100000" y="100000"/>
                                    </p:animScale>
                                    <p:animScale>
                                      <p:cBhvr>
                                        <p:cTn id="51" dur="26">
                                          <p:stCondLst>
                                            <p:cond delay="1642"/>
                                          </p:stCondLst>
                                        </p:cTn>
                                        <p:tgtEl>
                                          <p:spTgt spid="15"/>
                                        </p:tgtEl>
                                      </p:cBhvr>
                                      <p:to x="100000" y="90000"/>
                                    </p:animScale>
                                    <p:animScale>
                                      <p:cBhvr>
                                        <p:cTn id="52" dur="166" decel="50000">
                                          <p:stCondLst>
                                            <p:cond delay="1668"/>
                                          </p:stCondLst>
                                        </p:cTn>
                                        <p:tgtEl>
                                          <p:spTgt spid="15"/>
                                        </p:tgtEl>
                                      </p:cBhvr>
                                      <p:to x="100000" y="100000"/>
                                    </p:animScale>
                                    <p:animScale>
                                      <p:cBhvr>
                                        <p:cTn id="53" dur="26">
                                          <p:stCondLst>
                                            <p:cond delay="1808"/>
                                          </p:stCondLst>
                                        </p:cTn>
                                        <p:tgtEl>
                                          <p:spTgt spid="15"/>
                                        </p:tgtEl>
                                      </p:cBhvr>
                                      <p:to x="100000" y="95000"/>
                                    </p:animScale>
                                    <p:animScale>
                                      <p:cBhvr>
                                        <p:cTn id="54" dur="166" decel="50000">
                                          <p:stCondLst>
                                            <p:cond delay="1834"/>
                                          </p:stCondLst>
                                        </p:cTn>
                                        <p:tgtEl>
                                          <p:spTgt spid="15"/>
                                        </p:tgtEl>
                                      </p:cBhvr>
                                      <p:to x="100000" y="100000"/>
                                    </p:animScale>
                                  </p:childTnLst>
                                </p:cTn>
                              </p:par>
                            </p:childTnLst>
                          </p:cTn>
                        </p:par>
                      </p:childTnLst>
                    </p:cTn>
                  </p:par>
                  <p:par>
                    <p:cTn id="55" fill="hold">
                      <p:stCondLst>
                        <p:cond delay="indefinite"/>
                      </p:stCondLst>
                      <p:childTnLst>
                        <p:par>
                          <p:cTn id="56" fill="hold">
                            <p:stCondLst>
                              <p:cond delay="0"/>
                            </p:stCondLst>
                            <p:childTnLst>
                              <p:par>
                                <p:cTn id="57" presetID="26" presetClass="entr" presetSubtype="0" fill="hold" nodeType="click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wipe(down)">
                                      <p:cBhvr>
                                        <p:cTn id="59" dur="580">
                                          <p:stCondLst>
                                            <p:cond delay="0"/>
                                          </p:stCondLst>
                                        </p:cTn>
                                        <p:tgtEl>
                                          <p:spTgt spid="21"/>
                                        </p:tgtEl>
                                      </p:cBhvr>
                                    </p:animEffect>
                                    <p:anim calcmode="lin" valueType="num">
                                      <p:cBhvr>
                                        <p:cTn id="60" dur="1822" tmFilter="0,0; 0.14,0.36; 0.43,0.73; 0.71,0.91; 1.0,1.0">
                                          <p:stCondLst>
                                            <p:cond delay="0"/>
                                          </p:stCondLst>
                                        </p:cTn>
                                        <p:tgtEl>
                                          <p:spTgt spid="21"/>
                                        </p:tgtEl>
                                        <p:attrNameLst>
                                          <p:attrName>ppt_x</p:attrName>
                                        </p:attrNameLst>
                                      </p:cBhvr>
                                      <p:tavLst>
                                        <p:tav tm="0">
                                          <p:val>
                                            <p:strVal val="#ppt_x-0.25"/>
                                          </p:val>
                                        </p:tav>
                                        <p:tav tm="100000">
                                          <p:val>
                                            <p:strVal val="#ppt_x"/>
                                          </p:val>
                                        </p:tav>
                                      </p:tavLst>
                                    </p:anim>
                                    <p:anim calcmode="lin" valueType="num">
                                      <p:cBhvr>
                                        <p:cTn id="61" dur="664" tmFilter="0.0,0.0; 0.25,0.07; 0.50,0.2; 0.75,0.467; 1.0,1.0">
                                          <p:stCondLst>
                                            <p:cond delay="0"/>
                                          </p:stCondLst>
                                        </p:cTn>
                                        <p:tgtEl>
                                          <p:spTgt spid="21"/>
                                        </p:tgtEl>
                                        <p:attrNameLst>
                                          <p:attrName>ppt_y</p:attrName>
                                        </p:attrNameLst>
                                      </p:cBhvr>
                                      <p:tavLst>
                                        <p:tav tm="0" fmla="#ppt_y-sin(pi*$)/3">
                                          <p:val>
                                            <p:fltVal val="0.5"/>
                                          </p:val>
                                        </p:tav>
                                        <p:tav tm="100000">
                                          <p:val>
                                            <p:fltVal val="1"/>
                                          </p:val>
                                        </p:tav>
                                      </p:tavLst>
                                    </p:anim>
                                    <p:anim calcmode="lin" valueType="num">
                                      <p:cBhvr>
                                        <p:cTn id="62" dur="664" tmFilter="0, 0; 0.125,0.2665; 0.25,0.4; 0.375,0.465; 0.5,0.5;  0.625,0.535; 0.75,0.6; 0.875,0.7335; 1,1">
                                          <p:stCondLst>
                                            <p:cond delay="664"/>
                                          </p:stCondLst>
                                        </p:cTn>
                                        <p:tgtEl>
                                          <p:spTgt spid="21"/>
                                        </p:tgtEl>
                                        <p:attrNameLst>
                                          <p:attrName>ppt_y</p:attrName>
                                        </p:attrNameLst>
                                      </p:cBhvr>
                                      <p:tavLst>
                                        <p:tav tm="0" fmla="#ppt_y-sin(pi*$)/9">
                                          <p:val>
                                            <p:fltVal val="0"/>
                                          </p:val>
                                        </p:tav>
                                        <p:tav tm="100000">
                                          <p:val>
                                            <p:fltVal val="1"/>
                                          </p:val>
                                        </p:tav>
                                      </p:tavLst>
                                    </p:anim>
                                    <p:anim calcmode="lin" valueType="num">
                                      <p:cBhvr>
                                        <p:cTn id="63" dur="332" tmFilter="0, 0; 0.125,0.2665; 0.25,0.4; 0.375,0.465; 0.5,0.5;  0.625,0.535; 0.75,0.6; 0.875,0.7335; 1,1">
                                          <p:stCondLst>
                                            <p:cond delay="1324"/>
                                          </p:stCondLst>
                                        </p:cTn>
                                        <p:tgtEl>
                                          <p:spTgt spid="21"/>
                                        </p:tgtEl>
                                        <p:attrNameLst>
                                          <p:attrName>ppt_y</p:attrName>
                                        </p:attrNameLst>
                                      </p:cBhvr>
                                      <p:tavLst>
                                        <p:tav tm="0" fmla="#ppt_y-sin(pi*$)/27">
                                          <p:val>
                                            <p:fltVal val="0"/>
                                          </p:val>
                                        </p:tav>
                                        <p:tav tm="100000">
                                          <p:val>
                                            <p:fltVal val="1"/>
                                          </p:val>
                                        </p:tav>
                                      </p:tavLst>
                                    </p:anim>
                                    <p:anim calcmode="lin" valueType="num">
                                      <p:cBhvr>
                                        <p:cTn id="64" dur="164" tmFilter="0, 0; 0.125,0.2665; 0.25,0.4; 0.375,0.465; 0.5,0.5;  0.625,0.535; 0.75,0.6; 0.875,0.7335; 1,1">
                                          <p:stCondLst>
                                            <p:cond delay="1656"/>
                                          </p:stCondLst>
                                        </p:cTn>
                                        <p:tgtEl>
                                          <p:spTgt spid="21"/>
                                        </p:tgtEl>
                                        <p:attrNameLst>
                                          <p:attrName>ppt_y</p:attrName>
                                        </p:attrNameLst>
                                      </p:cBhvr>
                                      <p:tavLst>
                                        <p:tav tm="0" fmla="#ppt_y-sin(pi*$)/81">
                                          <p:val>
                                            <p:fltVal val="0"/>
                                          </p:val>
                                        </p:tav>
                                        <p:tav tm="100000">
                                          <p:val>
                                            <p:fltVal val="1"/>
                                          </p:val>
                                        </p:tav>
                                      </p:tavLst>
                                    </p:anim>
                                    <p:animScale>
                                      <p:cBhvr>
                                        <p:cTn id="65" dur="26">
                                          <p:stCondLst>
                                            <p:cond delay="650"/>
                                          </p:stCondLst>
                                        </p:cTn>
                                        <p:tgtEl>
                                          <p:spTgt spid="21"/>
                                        </p:tgtEl>
                                      </p:cBhvr>
                                      <p:to x="100000" y="60000"/>
                                    </p:animScale>
                                    <p:animScale>
                                      <p:cBhvr>
                                        <p:cTn id="66" dur="166" decel="50000">
                                          <p:stCondLst>
                                            <p:cond delay="676"/>
                                          </p:stCondLst>
                                        </p:cTn>
                                        <p:tgtEl>
                                          <p:spTgt spid="21"/>
                                        </p:tgtEl>
                                      </p:cBhvr>
                                      <p:to x="100000" y="100000"/>
                                    </p:animScale>
                                    <p:animScale>
                                      <p:cBhvr>
                                        <p:cTn id="67" dur="26">
                                          <p:stCondLst>
                                            <p:cond delay="1312"/>
                                          </p:stCondLst>
                                        </p:cTn>
                                        <p:tgtEl>
                                          <p:spTgt spid="21"/>
                                        </p:tgtEl>
                                      </p:cBhvr>
                                      <p:to x="100000" y="80000"/>
                                    </p:animScale>
                                    <p:animScale>
                                      <p:cBhvr>
                                        <p:cTn id="68" dur="166" decel="50000">
                                          <p:stCondLst>
                                            <p:cond delay="1338"/>
                                          </p:stCondLst>
                                        </p:cTn>
                                        <p:tgtEl>
                                          <p:spTgt spid="21"/>
                                        </p:tgtEl>
                                      </p:cBhvr>
                                      <p:to x="100000" y="100000"/>
                                    </p:animScale>
                                    <p:animScale>
                                      <p:cBhvr>
                                        <p:cTn id="69" dur="26">
                                          <p:stCondLst>
                                            <p:cond delay="1642"/>
                                          </p:stCondLst>
                                        </p:cTn>
                                        <p:tgtEl>
                                          <p:spTgt spid="21"/>
                                        </p:tgtEl>
                                      </p:cBhvr>
                                      <p:to x="100000" y="90000"/>
                                    </p:animScale>
                                    <p:animScale>
                                      <p:cBhvr>
                                        <p:cTn id="70" dur="166" decel="50000">
                                          <p:stCondLst>
                                            <p:cond delay="1668"/>
                                          </p:stCondLst>
                                        </p:cTn>
                                        <p:tgtEl>
                                          <p:spTgt spid="21"/>
                                        </p:tgtEl>
                                      </p:cBhvr>
                                      <p:to x="100000" y="100000"/>
                                    </p:animScale>
                                    <p:animScale>
                                      <p:cBhvr>
                                        <p:cTn id="71" dur="26">
                                          <p:stCondLst>
                                            <p:cond delay="1808"/>
                                          </p:stCondLst>
                                        </p:cTn>
                                        <p:tgtEl>
                                          <p:spTgt spid="21"/>
                                        </p:tgtEl>
                                      </p:cBhvr>
                                      <p:to x="100000" y="95000"/>
                                    </p:animScale>
                                    <p:animScale>
                                      <p:cBhvr>
                                        <p:cTn id="72" dur="166" decel="50000">
                                          <p:stCondLst>
                                            <p:cond delay="1834"/>
                                          </p:stCondLst>
                                        </p:cTn>
                                        <p:tgtEl>
                                          <p:spTgt spid="21"/>
                                        </p:tgtEl>
                                      </p:cBhvr>
                                      <p:to x="100000" y="100000"/>
                                    </p:animScale>
                                  </p:childTnLst>
                                </p:cTn>
                              </p:par>
                              <p:par>
                                <p:cTn id="73" presetID="26" presetClass="entr" presetSubtype="0" fill="hold"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wipe(down)">
                                      <p:cBhvr>
                                        <p:cTn id="75" dur="580">
                                          <p:stCondLst>
                                            <p:cond delay="0"/>
                                          </p:stCondLst>
                                        </p:cTn>
                                        <p:tgtEl>
                                          <p:spTgt spid="24"/>
                                        </p:tgtEl>
                                      </p:cBhvr>
                                    </p:animEffect>
                                    <p:anim calcmode="lin" valueType="num">
                                      <p:cBhvr>
                                        <p:cTn id="76" dur="1822" tmFilter="0,0; 0.14,0.36; 0.43,0.73; 0.71,0.91; 1.0,1.0">
                                          <p:stCondLst>
                                            <p:cond delay="0"/>
                                          </p:stCondLst>
                                        </p:cTn>
                                        <p:tgtEl>
                                          <p:spTgt spid="24"/>
                                        </p:tgtEl>
                                        <p:attrNameLst>
                                          <p:attrName>ppt_x</p:attrName>
                                        </p:attrNameLst>
                                      </p:cBhvr>
                                      <p:tavLst>
                                        <p:tav tm="0">
                                          <p:val>
                                            <p:strVal val="#ppt_x-0.25"/>
                                          </p:val>
                                        </p:tav>
                                        <p:tav tm="100000">
                                          <p:val>
                                            <p:strVal val="#ppt_x"/>
                                          </p:val>
                                        </p:tav>
                                      </p:tavLst>
                                    </p:anim>
                                    <p:anim calcmode="lin" valueType="num">
                                      <p:cBhvr>
                                        <p:cTn id="77" dur="664" tmFilter="0.0,0.0; 0.25,0.07; 0.50,0.2; 0.75,0.467; 1.0,1.0">
                                          <p:stCondLst>
                                            <p:cond delay="0"/>
                                          </p:stCondLst>
                                        </p:cTn>
                                        <p:tgtEl>
                                          <p:spTgt spid="24"/>
                                        </p:tgtEl>
                                        <p:attrNameLst>
                                          <p:attrName>ppt_y</p:attrName>
                                        </p:attrNameLst>
                                      </p:cBhvr>
                                      <p:tavLst>
                                        <p:tav tm="0" fmla="#ppt_y-sin(pi*$)/3">
                                          <p:val>
                                            <p:fltVal val="0.5"/>
                                          </p:val>
                                        </p:tav>
                                        <p:tav tm="100000">
                                          <p:val>
                                            <p:fltVal val="1"/>
                                          </p:val>
                                        </p:tav>
                                      </p:tavLst>
                                    </p:anim>
                                    <p:anim calcmode="lin" valueType="num">
                                      <p:cBhvr>
                                        <p:cTn id="78" dur="664" tmFilter="0, 0; 0.125,0.2665; 0.25,0.4; 0.375,0.465; 0.5,0.5;  0.625,0.535; 0.75,0.6; 0.875,0.7335; 1,1">
                                          <p:stCondLst>
                                            <p:cond delay="664"/>
                                          </p:stCondLst>
                                        </p:cTn>
                                        <p:tgtEl>
                                          <p:spTgt spid="24"/>
                                        </p:tgtEl>
                                        <p:attrNameLst>
                                          <p:attrName>ppt_y</p:attrName>
                                        </p:attrNameLst>
                                      </p:cBhvr>
                                      <p:tavLst>
                                        <p:tav tm="0" fmla="#ppt_y-sin(pi*$)/9">
                                          <p:val>
                                            <p:fltVal val="0"/>
                                          </p:val>
                                        </p:tav>
                                        <p:tav tm="100000">
                                          <p:val>
                                            <p:fltVal val="1"/>
                                          </p:val>
                                        </p:tav>
                                      </p:tavLst>
                                    </p:anim>
                                    <p:anim calcmode="lin" valueType="num">
                                      <p:cBhvr>
                                        <p:cTn id="79" dur="332" tmFilter="0, 0; 0.125,0.2665; 0.25,0.4; 0.375,0.465; 0.5,0.5;  0.625,0.535; 0.75,0.6; 0.875,0.7335; 1,1">
                                          <p:stCondLst>
                                            <p:cond delay="1324"/>
                                          </p:stCondLst>
                                        </p:cTn>
                                        <p:tgtEl>
                                          <p:spTgt spid="24"/>
                                        </p:tgtEl>
                                        <p:attrNameLst>
                                          <p:attrName>ppt_y</p:attrName>
                                        </p:attrNameLst>
                                      </p:cBhvr>
                                      <p:tavLst>
                                        <p:tav tm="0" fmla="#ppt_y-sin(pi*$)/27">
                                          <p:val>
                                            <p:fltVal val="0"/>
                                          </p:val>
                                        </p:tav>
                                        <p:tav tm="100000">
                                          <p:val>
                                            <p:fltVal val="1"/>
                                          </p:val>
                                        </p:tav>
                                      </p:tavLst>
                                    </p:anim>
                                    <p:anim calcmode="lin" valueType="num">
                                      <p:cBhvr>
                                        <p:cTn id="80" dur="164" tmFilter="0, 0; 0.125,0.2665; 0.25,0.4; 0.375,0.465; 0.5,0.5;  0.625,0.535; 0.75,0.6; 0.875,0.7335; 1,1">
                                          <p:stCondLst>
                                            <p:cond delay="1656"/>
                                          </p:stCondLst>
                                        </p:cTn>
                                        <p:tgtEl>
                                          <p:spTgt spid="24"/>
                                        </p:tgtEl>
                                        <p:attrNameLst>
                                          <p:attrName>ppt_y</p:attrName>
                                        </p:attrNameLst>
                                      </p:cBhvr>
                                      <p:tavLst>
                                        <p:tav tm="0" fmla="#ppt_y-sin(pi*$)/81">
                                          <p:val>
                                            <p:fltVal val="0"/>
                                          </p:val>
                                        </p:tav>
                                        <p:tav tm="100000">
                                          <p:val>
                                            <p:fltVal val="1"/>
                                          </p:val>
                                        </p:tav>
                                      </p:tavLst>
                                    </p:anim>
                                    <p:animScale>
                                      <p:cBhvr>
                                        <p:cTn id="81" dur="26">
                                          <p:stCondLst>
                                            <p:cond delay="650"/>
                                          </p:stCondLst>
                                        </p:cTn>
                                        <p:tgtEl>
                                          <p:spTgt spid="24"/>
                                        </p:tgtEl>
                                      </p:cBhvr>
                                      <p:to x="100000" y="60000"/>
                                    </p:animScale>
                                    <p:animScale>
                                      <p:cBhvr>
                                        <p:cTn id="82" dur="166" decel="50000">
                                          <p:stCondLst>
                                            <p:cond delay="676"/>
                                          </p:stCondLst>
                                        </p:cTn>
                                        <p:tgtEl>
                                          <p:spTgt spid="24"/>
                                        </p:tgtEl>
                                      </p:cBhvr>
                                      <p:to x="100000" y="100000"/>
                                    </p:animScale>
                                    <p:animScale>
                                      <p:cBhvr>
                                        <p:cTn id="83" dur="26">
                                          <p:stCondLst>
                                            <p:cond delay="1312"/>
                                          </p:stCondLst>
                                        </p:cTn>
                                        <p:tgtEl>
                                          <p:spTgt spid="24"/>
                                        </p:tgtEl>
                                      </p:cBhvr>
                                      <p:to x="100000" y="80000"/>
                                    </p:animScale>
                                    <p:animScale>
                                      <p:cBhvr>
                                        <p:cTn id="84" dur="166" decel="50000">
                                          <p:stCondLst>
                                            <p:cond delay="1338"/>
                                          </p:stCondLst>
                                        </p:cTn>
                                        <p:tgtEl>
                                          <p:spTgt spid="24"/>
                                        </p:tgtEl>
                                      </p:cBhvr>
                                      <p:to x="100000" y="100000"/>
                                    </p:animScale>
                                    <p:animScale>
                                      <p:cBhvr>
                                        <p:cTn id="85" dur="26">
                                          <p:stCondLst>
                                            <p:cond delay="1642"/>
                                          </p:stCondLst>
                                        </p:cTn>
                                        <p:tgtEl>
                                          <p:spTgt spid="24"/>
                                        </p:tgtEl>
                                      </p:cBhvr>
                                      <p:to x="100000" y="90000"/>
                                    </p:animScale>
                                    <p:animScale>
                                      <p:cBhvr>
                                        <p:cTn id="86" dur="166" decel="50000">
                                          <p:stCondLst>
                                            <p:cond delay="1668"/>
                                          </p:stCondLst>
                                        </p:cTn>
                                        <p:tgtEl>
                                          <p:spTgt spid="24"/>
                                        </p:tgtEl>
                                      </p:cBhvr>
                                      <p:to x="100000" y="100000"/>
                                    </p:animScale>
                                    <p:animScale>
                                      <p:cBhvr>
                                        <p:cTn id="87" dur="26">
                                          <p:stCondLst>
                                            <p:cond delay="1808"/>
                                          </p:stCondLst>
                                        </p:cTn>
                                        <p:tgtEl>
                                          <p:spTgt spid="24"/>
                                        </p:tgtEl>
                                      </p:cBhvr>
                                      <p:to x="100000" y="95000"/>
                                    </p:animScale>
                                    <p:animScale>
                                      <p:cBhvr>
                                        <p:cTn id="88" dur="166" decel="50000">
                                          <p:stCondLst>
                                            <p:cond delay="1834"/>
                                          </p:stCondLst>
                                        </p:cTn>
                                        <p:tgtEl>
                                          <p:spTgt spid="24"/>
                                        </p:tgtEl>
                                      </p:cBhvr>
                                      <p:to x="100000" y="100000"/>
                                    </p:animScale>
                                  </p:childTnLst>
                                </p:cTn>
                              </p:par>
                              <p:par>
                                <p:cTn id="89" presetID="26" presetClass="entr" presetSubtype="0" fill="hold"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wipe(down)">
                                      <p:cBhvr>
                                        <p:cTn id="91" dur="580">
                                          <p:stCondLst>
                                            <p:cond delay="0"/>
                                          </p:stCondLst>
                                        </p:cTn>
                                        <p:tgtEl>
                                          <p:spTgt spid="26"/>
                                        </p:tgtEl>
                                      </p:cBhvr>
                                    </p:animEffect>
                                    <p:anim calcmode="lin" valueType="num">
                                      <p:cBhvr>
                                        <p:cTn id="92" dur="1822" tmFilter="0,0; 0.14,0.36; 0.43,0.73; 0.71,0.91; 1.0,1.0">
                                          <p:stCondLst>
                                            <p:cond delay="0"/>
                                          </p:stCondLst>
                                        </p:cTn>
                                        <p:tgtEl>
                                          <p:spTgt spid="26"/>
                                        </p:tgtEl>
                                        <p:attrNameLst>
                                          <p:attrName>ppt_x</p:attrName>
                                        </p:attrNameLst>
                                      </p:cBhvr>
                                      <p:tavLst>
                                        <p:tav tm="0">
                                          <p:val>
                                            <p:strVal val="#ppt_x-0.25"/>
                                          </p:val>
                                        </p:tav>
                                        <p:tav tm="100000">
                                          <p:val>
                                            <p:strVal val="#ppt_x"/>
                                          </p:val>
                                        </p:tav>
                                      </p:tavLst>
                                    </p:anim>
                                    <p:anim calcmode="lin" valueType="num">
                                      <p:cBhvr>
                                        <p:cTn id="93" dur="664" tmFilter="0.0,0.0; 0.25,0.07; 0.50,0.2; 0.75,0.467; 1.0,1.0">
                                          <p:stCondLst>
                                            <p:cond delay="0"/>
                                          </p:stCondLst>
                                        </p:cTn>
                                        <p:tgtEl>
                                          <p:spTgt spid="26"/>
                                        </p:tgtEl>
                                        <p:attrNameLst>
                                          <p:attrName>ppt_y</p:attrName>
                                        </p:attrNameLst>
                                      </p:cBhvr>
                                      <p:tavLst>
                                        <p:tav tm="0" fmla="#ppt_y-sin(pi*$)/3">
                                          <p:val>
                                            <p:fltVal val="0.5"/>
                                          </p:val>
                                        </p:tav>
                                        <p:tav tm="100000">
                                          <p:val>
                                            <p:fltVal val="1"/>
                                          </p:val>
                                        </p:tav>
                                      </p:tavLst>
                                    </p:anim>
                                    <p:anim calcmode="lin" valueType="num">
                                      <p:cBhvr>
                                        <p:cTn id="94" dur="664" tmFilter="0, 0; 0.125,0.2665; 0.25,0.4; 0.375,0.465; 0.5,0.5;  0.625,0.535; 0.75,0.6; 0.875,0.7335; 1,1">
                                          <p:stCondLst>
                                            <p:cond delay="664"/>
                                          </p:stCondLst>
                                        </p:cTn>
                                        <p:tgtEl>
                                          <p:spTgt spid="26"/>
                                        </p:tgtEl>
                                        <p:attrNameLst>
                                          <p:attrName>ppt_y</p:attrName>
                                        </p:attrNameLst>
                                      </p:cBhvr>
                                      <p:tavLst>
                                        <p:tav tm="0" fmla="#ppt_y-sin(pi*$)/9">
                                          <p:val>
                                            <p:fltVal val="0"/>
                                          </p:val>
                                        </p:tav>
                                        <p:tav tm="100000">
                                          <p:val>
                                            <p:fltVal val="1"/>
                                          </p:val>
                                        </p:tav>
                                      </p:tavLst>
                                    </p:anim>
                                    <p:anim calcmode="lin" valueType="num">
                                      <p:cBhvr>
                                        <p:cTn id="95" dur="332" tmFilter="0, 0; 0.125,0.2665; 0.25,0.4; 0.375,0.465; 0.5,0.5;  0.625,0.535; 0.75,0.6; 0.875,0.7335; 1,1">
                                          <p:stCondLst>
                                            <p:cond delay="1324"/>
                                          </p:stCondLst>
                                        </p:cTn>
                                        <p:tgtEl>
                                          <p:spTgt spid="26"/>
                                        </p:tgtEl>
                                        <p:attrNameLst>
                                          <p:attrName>ppt_y</p:attrName>
                                        </p:attrNameLst>
                                      </p:cBhvr>
                                      <p:tavLst>
                                        <p:tav tm="0" fmla="#ppt_y-sin(pi*$)/27">
                                          <p:val>
                                            <p:fltVal val="0"/>
                                          </p:val>
                                        </p:tav>
                                        <p:tav tm="100000">
                                          <p:val>
                                            <p:fltVal val="1"/>
                                          </p:val>
                                        </p:tav>
                                      </p:tavLst>
                                    </p:anim>
                                    <p:anim calcmode="lin" valueType="num">
                                      <p:cBhvr>
                                        <p:cTn id="96" dur="164" tmFilter="0, 0; 0.125,0.2665; 0.25,0.4; 0.375,0.465; 0.5,0.5;  0.625,0.535; 0.75,0.6; 0.875,0.7335; 1,1">
                                          <p:stCondLst>
                                            <p:cond delay="1656"/>
                                          </p:stCondLst>
                                        </p:cTn>
                                        <p:tgtEl>
                                          <p:spTgt spid="26"/>
                                        </p:tgtEl>
                                        <p:attrNameLst>
                                          <p:attrName>ppt_y</p:attrName>
                                        </p:attrNameLst>
                                      </p:cBhvr>
                                      <p:tavLst>
                                        <p:tav tm="0" fmla="#ppt_y-sin(pi*$)/81">
                                          <p:val>
                                            <p:fltVal val="0"/>
                                          </p:val>
                                        </p:tav>
                                        <p:tav tm="100000">
                                          <p:val>
                                            <p:fltVal val="1"/>
                                          </p:val>
                                        </p:tav>
                                      </p:tavLst>
                                    </p:anim>
                                    <p:animScale>
                                      <p:cBhvr>
                                        <p:cTn id="97" dur="26">
                                          <p:stCondLst>
                                            <p:cond delay="650"/>
                                          </p:stCondLst>
                                        </p:cTn>
                                        <p:tgtEl>
                                          <p:spTgt spid="26"/>
                                        </p:tgtEl>
                                      </p:cBhvr>
                                      <p:to x="100000" y="60000"/>
                                    </p:animScale>
                                    <p:animScale>
                                      <p:cBhvr>
                                        <p:cTn id="98" dur="166" decel="50000">
                                          <p:stCondLst>
                                            <p:cond delay="676"/>
                                          </p:stCondLst>
                                        </p:cTn>
                                        <p:tgtEl>
                                          <p:spTgt spid="26"/>
                                        </p:tgtEl>
                                      </p:cBhvr>
                                      <p:to x="100000" y="100000"/>
                                    </p:animScale>
                                    <p:animScale>
                                      <p:cBhvr>
                                        <p:cTn id="99" dur="26">
                                          <p:stCondLst>
                                            <p:cond delay="1312"/>
                                          </p:stCondLst>
                                        </p:cTn>
                                        <p:tgtEl>
                                          <p:spTgt spid="26"/>
                                        </p:tgtEl>
                                      </p:cBhvr>
                                      <p:to x="100000" y="80000"/>
                                    </p:animScale>
                                    <p:animScale>
                                      <p:cBhvr>
                                        <p:cTn id="100" dur="166" decel="50000">
                                          <p:stCondLst>
                                            <p:cond delay="1338"/>
                                          </p:stCondLst>
                                        </p:cTn>
                                        <p:tgtEl>
                                          <p:spTgt spid="26"/>
                                        </p:tgtEl>
                                      </p:cBhvr>
                                      <p:to x="100000" y="100000"/>
                                    </p:animScale>
                                    <p:animScale>
                                      <p:cBhvr>
                                        <p:cTn id="101" dur="26">
                                          <p:stCondLst>
                                            <p:cond delay="1642"/>
                                          </p:stCondLst>
                                        </p:cTn>
                                        <p:tgtEl>
                                          <p:spTgt spid="26"/>
                                        </p:tgtEl>
                                      </p:cBhvr>
                                      <p:to x="100000" y="90000"/>
                                    </p:animScale>
                                    <p:animScale>
                                      <p:cBhvr>
                                        <p:cTn id="102" dur="166" decel="50000">
                                          <p:stCondLst>
                                            <p:cond delay="1668"/>
                                          </p:stCondLst>
                                        </p:cTn>
                                        <p:tgtEl>
                                          <p:spTgt spid="26"/>
                                        </p:tgtEl>
                                      </p:cBhvr>
                                      <p:to x="100000" y="100000"/>
                                    </p:animScale>
                                    <p:animScale>
                                      <p:cBhvr>
                                        <p:cTn id="103" dur="26">
                                          <p:stCondLst>
                                            <p:cond delay="1808"/>
                                          </p:stCondLst>
                                        </p:cTn>
                                        <p:tgtEl>
                                          <p:spTgt spid="26"/>
                                        </p:tgtEl>
                                      </p:cBhvr>
                                      <p:to x="100000" y="95000"/>
                                    </p:animScale>
                                    <p:animScale>
                                      <p:cBhvr>
                                        <p:cTn id="104" dur="166" decel="50000">
                                          <p:stCondLst>
                                            <p:cond delay="1834"/>
                                          </p:stCondLst>
                                        </p:cTn>
                                        <p:tgtEl>
                                          <p:spTgt spid="26"/>
                                        </p:tgtEl>
                                      </p:cBhvr>
                                      <p:to x="100000" y="100000"/>
                                    </p:animScale>
                                  </p:childTnLst>
                                </p:cTn>
                              </p:par>
                            </p:childTnLst>
                          </p:cTn>
                        </p:par>
                      </p:childTnLst>
                    </p:cTn>
                  </p:par>
                  <p:par>
                    <p:cTn id="105" fill="hold">
                      <p:stCondLst>
                        <p:cond delay="indefinite"/>
                      </p:stCondLst>
                      <p:childTnLst>
                        <p:par>
                          <p:cTn id="106" fill="hold">
                            <p:stCondLst>
                              <p:cond delay="0"/>
                            </p:stCondLst>
                            <p:childTnLst>
                              <p:par>
                                <p:cTn id="107" presetID="26" presetClass="entr" presetSubtype="0" fill="hold" nodeType="clickEffect">
                                  <p:stCondLst>
                                    <p:cond delay="0"/>
                                  </p:stCondLst>
                                  <p:childTnLst>
                                    <p:set>
                                      <p:cBhvr>
                                        <p:cTn id="108" dur="1" fill="hold">
                                          <p:stCondLst>
                                            <p:cond delay="0"/>
                                          </p:stCondLst>
                                        </p:cTn>
                                        <p:tgtEl>
                                          <p:spTgt spid="11"/>
                                        </p:tgtEl>
                                        <p:attrNameLst>
                                          <p:attrName>style.visibility</p:attrName>
                                        </p:attrNameLst>
                                      </p:cBhvr>
                                      <p:to>
                                        <p:strVal val="visible"/>
                                      </p:to>
                                    </p:set>
                                    <p:animEffect transition="in" filter="wipe(down)">
                                      <p:cBhvr>
                                        <p:cTn id="109" dur="580">
                                          <p:stCondLst>
                                            <p:cond delay="0"/>
                                          </p:stCondLst>
                                        </p:cTn>
                                        <p:tgtEl>
                                          <p:spTgt spid="11"/>
                                        </p:tgtEl>
                                      </p:cBhvr>
                                    </p:animEffect>
                                    <p:anim calcmode="lin" valueType="num">
                                      <p:cBhvr>
                                        <p:cTn id="110"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111"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12"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3"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14"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15" dur="26">
                                          <p:stCondLst>
                                            <p:cond delay="650"/>
                                          </p:stCondLst>
                                        </p:cTn>
                                        <p:tgtEl>
                                          <p:spTgt spid="11"/>
                                        </p:tgtEl>
                                      </p:cBhvr>
                                      <p:to x="100000" y="60000"/>
                                    </p:animScale>
                                    <p:animScale>
                                      <p:cBhvr>
                                        <p:cTn id="116" dur="166" decel="50000">
                                          <p:stCondLst>
                                            <p:cond delay="676"/>
                                          </p:stCondLst>
                                        </p:cTn>
                                        <p:tgtEl>
                                          <p:spTgt spid="11"/>
                                        </p:tgtEl>
                                      </p:cBhvr>
                                      <p:to x="100000" y="100000"/>
                                    </p:animScale>
                                    <p:animScale>
                                      <p:cBhvr>
                                        <p:cTn id="117" dur="26">
                                          <p:stCondLst>
                                            <p:cond delay="1312"/>
                                          </p:stCondLst>
                                        </p:cTn>
                                        <p:tgtEl>
                                          <p:spTgt spid="11"/>
                                        </p:tgtEl>
                                      </p:cBhvr>
                                      <p:to x="100000" y="80000"/>
                                    </p:animScale>
                                    <p:animScale>
                                      <p:cBhvr>
                                        <p:cTn id="118" dur="166" decel="50000">
                                          <p:stCondLst>
                                            <p:cond delay="1338"/>
                                          </p:stCondLst>
                                        </p:cTn>
                                        <p:tgtEl>
                                          <p:spTgt spid="11"/>
                                        </p:tgtEl>
                                      </p:cBhvr>
                                      <p:to x="100000" y="100000"/>
                                    </p:animScale>
                                    <p:animScale>
                                      <p:cBhvr>
                                        <p:cTn id="119" dur="26">
                                          <p:stCondLst>
                                            <p:cond delay="1642"/>
                                          </p:stCondLst>
                                        </p:cTn>
                                        <p:tgtEl>
                                          <p:spTgt spid="11"/>
                                        </p:tgtEl>
                                      </p:cBhvr>
                                      <p:to x="100000" y="90000"/>
                                    </p:animScale>
                                    <p:animScale>
                                      <p:cBhvr>
                                        <p:cTn id="120" dur="166" decel="50000">
                                          <p:stCondLst>
                                            <p:cond delay="1668"/>
                                          </p:stCondLst>
                                        </p:cTn>
                                        <p:tgtEl>
                                          <p:spTgt spid="11"/>
                                        </p:tgtEl>
                                      </p:cBhvr>
                                      <p:to x="100000" y="100000"/>
                                    </p:animScale>
                                    <p:animScale>
                                      <p:cBhvr>
                                        <p:cTn id="121" dur="26">
                                          <p:stCondLst>
                                            <p:cond delay="1808"/>
                                          </p:stCondLst>
                                        </p:cTn>
                                        <p:tgtEl>
                                          <p:spTgt spid="11"/>
                                        </p:tgtEl>
                                      </p:cBhvr>
                                      <p:to x="100000" y="95000"/>
                                    </p:animScale>
                                    <p:animScale>
                                      <p:cBhvr>
                                        <p:cTn id="122" dur="166" decel="50000">
                                          <p:stCondLst>
                                            <p:cond delay="1834"/>
                                          </p:stCondLst>
                                        </p:cTn>
                                        <p:tgtEl>
                                          <p:spTgt spid="11"/>
                                        </p:tgtEl>
                                      </p:cBhvr>
                                      <p:to x="100000" y="100000"/>
                                    </p:animScale>
                                  </p:childTnLst>
                                </p:cTn>
                              </p:par>
                              <p:par>
                                <p:cTn id="123" presetID="26" presetClass="entr" presetSubtype="0" fill="hold" nodeType="withEffect">
                                  <p:stCondLst>
                                    <p:cond delay="0"/>
                                  </p:stCondLst>
                                  <p:childTnLst>
                                    <p:set>
                                      <p:cBhvr>
                                        <p:cTn id="124" dur="1" fill="hold">
                                          <p:stCondLst>
                                            <p:cond delay="0"/>
                                          </p:stCondLst>
                                        </p:cTn>
                                        <p:tgtEl>
                                          <p:spTgt spid="13"/>
                                        </p:tgtEl>
                                        <p:attrNameLst>
                                          <p:attrName>style.visibility</p:attrName>
                                        </p:attrNameLst>
                                      </p:cBhvr>
                                      <p:to>
                                        <p:strVal val="visible"/>
                                      </p:to>
                                    </p:set>
                                    <p:animEffect transition="in" filter="wipe(down)">
                                      <p:cBhvr>
                                        <p:cTn id="125" dur="580">
                                          <p:stCondLst>
                                            <p:cond delay="0"/>
                                          </p:stCondLst>
                                        </p:cTn>
                                        <p:tgtEl>
                                          <p:spTgt spid="13"/>
                                        </p:tgtEl>
                                      </p:cBhvr>
                                    </p:animEffect>
                                    <p:anim calcmode="lin" valueType="num">
                                      <p:cBhvr>
                                        <p:cTn id="126" dur="1822" tmFilter="0,0; 0.14,0.36; 0.43,0.73; 0.71,0.91; 1.0,1.0">
                                          <p:stCondLst>
                                            <p:cond delay="0"/>
                                          </p:stCondLst>
                                        </p:cTn>
                                        <p:tgtEl>
                                          <p:spTgt spid="13"/>
                                        </p:tgtEl>
                                        <p:attrNameLst>
                                          <p:attrName>ppt_x</p:attrName>
                                        </p:attrNameLst>
                                      </p:cBhvr>
                                      <p:tavLst>
                                        <p:tav tm="0">
                                          <p:val>
                                            <p:strVal val="#ppt_x-0.25"/>
                                          </p:val>
                                        </p:tav>
                                        <p:tav tm="100000">
                                          <p:val>
                                            <p:strVal val="#ppt_x"/>
                                          </p:val>
                                        </p:tav>
                                      </p:tavLst>
                                    </p:anim>
                                    <p:anim calcmode="lin" valueType="num">
                                      <p:cBhvr>
                                        <p:cTn id="127" dur="664" tmFilter="0.0,0.0; 0.25,0.07; 0.50,0.2; 0.75,0.467; 1.0,1.0">
                                          <p:stCondLst>
                                            <p:cond delay="0"/>
                                          </p:stCondLst>
                                        </p:cTn>
                                        <p:tgtEl>
                                          <p:spTgt spid="13"/>
                                        </p:tgtEl>
                                        <p:attrNameLst>
                                          <p:attrName>ppt_y</p:attrName>
                                        </p:attrNameLst>
                                      </p:cBhvr>
                                      <p:tavLst>
                                        <p:tav tm="0" fmla="#ppt_y-sin(pi*$)/3">
                                          <p:val>
                                            <p:fltVal val="0.5"/>
                                          </p:val>
                                        </p:tav>
                                        <p:tav tm="100000">
                                          <p:val>
                                            <p:fltVal val="1"/>
                                          </p:val>
                                        </p:tav>
                                      </p:tavLst>
                                    </p:anim>
                                    <p:anim calcmode="lin" valueType="num">
                                      <p:cBhvr>
                                        <p:cTn id="128" dur="664" tmFilter="0, 0; 0.125,0.2665; 0.25,0.4; 0.375,0.465; 0.5,0.5;  0.625,0.535; 0.75,0.6; 0.875,0.7335; 1,1">
                                          <p:stCondLst>
                                            <p:cond delay="664"/>
                                          </p:stCondLst>
                                        </p:cTn>
                                        <p:tgtEl>
                                          <p:spTgt spid="13"/>
                                        </p:tgtEl>
                                        <p:attrNameLst>
                                          <p:attrName>ppt_y</p:attrName>
                                        </p:attrNameLst>
                                      </p:cBhvr>
                                      <p:tavLst>
                                        <p:tav tm="0" fmla="#ppt_y-sin(pi*$)/9">
                                          <p:val>
                                            <p:fltVal val="0"/>
                                          </p:val>
                                        </p:tav>
                                        <p:tav tm="100000">
                                          <p:val>
                                            <p:fltVal val="1"/>
                                          </p:val>
                                        </p:tav>
                                      </p:tavLst>
                                    </p:anim>
                                    <p:anim calcmode="lin" valueType="num">
                                      <p:cBhvr>
                                        <p:cTn id="129" dur="332" tmFilter="0, 0; 0.125,0.2665; 0.25,0.4; 0.375,0.465; 0.5,0.5;  0.625,0.535; 0.75,0.6; 0.875,0.7335; 1,1">
                                          <p:stCondLst>
                                            <p:cond delay="1324"/>
                                          </p:stCondLst>
                                        </p:cTn>
                                        <p:tgtEl>
                                          <p:spTgt spid="13"/>
                                        </p:tgtEl>
                                        <p:attrNameLst>
                                          <p:attrName>ppt_y</p:attrName>
                                        </p:attrNameLst>
                                      </p:cBhvr>
                                      <p:tavLst>
                                        <p:tav tm="0" fmla="#ppt_y-sin(pi*$)/27">
                                          <p:val>
                                            <p:fltVal val="0"/>
                                          </p:val>
                                        </p:tav>
                                        <p:tav tm="100000">
                                          <p:val>
                                            <p:fltVal val="1"/>
                                          </p:val>
                                        </p:tav>
                                      </p:tavLst>
                                    </p:anim>
                                    <p:anim calcmode="lin" valueType="num">
                                      <p:cBhvr>
                                        <p:cTn id="130" dur="164" tmFilter="0, 0; 0.125,0.2665; 0.25,0.4; 0.375,0.465; 0.5,0.5;  0.625,0.535; 0.75,0.6; 0.875,0.7335; 1,1">
                                          <p:stCondLst>
                                            <p:cond delay="1656"/>
                                          </p:stCondLst>
                                        </p:cTn>
                                        <p:tgtEl>
                                          <p:spTgt spid="13"/>
                                        </p:tgtEl>
                                        <p:attrNameLst>
                                          <p:attrName>ppt_y</p:attrName>
                                        </p:attrNameLst>
                                      </p:cBhvr>
                                      <p:tavLst>
                                        <p:tav tm="0" fmla="#ppt_y-sin(pi*$)/81">
                                          <p:val>
                                            <p:fltVal val="0"/>
                                          </p:val>
                                        </p:tav>
                                        <p:tav tm="100000">
                                          <p:val>
                                            <p:fltVal val="1"/>
                                          </p:val>
                                        </p:tav>
                                      </p:tavLst>
                                    </p:anim>
                                    <p:animScale>
                                      <p:cBhvr>
                                        <p:cTn id="131" dur="26">
                                          <p:stCondLst>
                                            <p:cond delay="650"/>
                                          </p:stCondLst>
                                        </p:cTn>
                                        <p:tgtEl>
                                          <p:spTgt spid="13"/>
                                        </p:tgtEl>
                                      </p:cBhvr>
                                      <p:to x="100000" y="60000"/>
                                    </p:animScale>
                                    <p:animScale>
                                      <p:cBhvr>
                                        <p:cTn id="132" dur="166" decel="50000">
                                          <p:stCondLst>
                                            <p:cond delay="676"/>
                                          </p:stCondLst>
                                        </p:cTn>
                                        <p:tgtEl>
                                          <p:spTgt spid="13"/>
                                        </p:tgtEl>
                                      </p:cBhvr>
                                      <p:to x="100000" y="100000"/>
                                    </p:animScale>
                                    <p:animScale>
                                      <p:cBhvr>
                                        <p:cTn id="133" dur="26">
                                          <p:stCondLst>
                                            <p:cond delay="1312"/>
                                          </p:stCondLst>
                                        </p:cTn>
                                        <p:tgtEl>
                                          <p:spTgt spid="13"/>
                                        </p:tgtEl>
                                      </p:cBhvr>
                                      <p:to x="100000" y="80000"/>
                                    </p:animScale>
                                    <p:animScale>
                                      <p:cBhvr>
                                        <p:cTn id="134" dur="166" decel="50000">
                                          <p:stCondLst>
                                            <p:cond delay="1338"/>
                                          </p:stCondLst>
                                        </p:cTn>
                                        <p:tgtEl>
                                          <p:spTgt spid="13"/>
                                        </p:tgtEl>
                                      </p:cBhvr>
                                      <p:to x="100000" y="100000"/>
                                    </p:animScale>
                                    <p:animScale>
                                      <p:cBhvr>
                                        <p:cTn id="135" dur="26">
                                          <p:stCondLst>
                                            <p:cond delay="1642"/>
                                          </p:stCondLst>
                                        </p:cTn>
                                        <p:tgtEl>
                                          <p:spTgt spid="13"/>
                                        </p:tgtEl>
                                      </p:cBhvr>
                                      <p:to x="100000" y="90000"/>
                                    </p:animScale>
                                    <p:animScale>
                                      <p:cBhvr>
                                        <p:cTn id="136" dur="166" decel="50000">
                                          <p:stCondLst>
                                            <p:cond delay="1668"/>
                                          </p:stCondLst>
                                        </p:cTn>
                                        <p:tgtEl>
                                          <p:spTgt spid="13"/>
                                        </p:tgtEl>
                                      </p:cBhvr>
                                      <p:to x="100000" y="100000"/>
                                    </p:animScale>
                                    <p:animScale>
                                      <p:cBhvr>
                                        <p:cTn id="137" dur="26">
                                          <p:stCondLst>
                                            <p:cond delay="1808"/>
                                          </p:stCondLst>
                                        </p:cTn>
                                        <p:tgtEl>
                                          <p:spTgt spid="13"/>
                                        </p:tgtEl>
                                      </p:cBhvr>
                                      <p:to x="100000" y="95000"/>
                                    </p:animScale>
                                    <p:animScale>
                                      <p:cBhvr>
                                        <p:cTn id="138" dur="166" decel="50000">
                                          <p:stCondLst>
                                            <p:cond delay="1834"/>
                                          </p:stCondLst>
                                        </p:cTn>
                                        <p:tgtEl>
                                          <p:spTgt spid="1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latin typeface="Arial" panose="020B0604020202020204" pitchFamily="34" charset="0"/>
                <a:ea typeface="+mn-ea"/>
                <a:cs typeface="Arial" panose="020B0604020202020204" pitchFamily="34" charset="0"/>
              </a:rPr>
              <a:t>LR(0)</a:t>
            </a:r>
            <a:r>
              <a:rPr lang="zh-CN" altLang="en-US" dirty="0">
                <a:latin typeface="Arial" panose="020B0604020202020204" pitchFamily="34" charset="0"/>
                <a:ea typeface="+mn-ea"/>
                <a:cs typeface="Arial" panose="020B0604020202020204" pitchFamily="34" charset="0"/>
              </a:rPr>
              <a:t>分析算法</a:t>
            </a:r>
            <a:endParaRPr lang="zh-CN" altLang="en-US" dirty="0">
              <a:latin typeface="Arial" panose="020B0604020202020204" pitchFamily="34" charset="0"/>
              <a:ea typeface="+mn-ea"/>
              <a:cs typeface="Arial" panose="020B0604020202020204" pitchFamily="34" charset="0"/>
            </a:endParaRP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sz="2400" dirty="0">
                    <a:latin typeface="Arial" panose="020B0604020202020204" pitchFamily="34" charset="0"/>
                    <a:cs typeface="Arial" panose="020B0604020202020204" pitchFamily="34" charset="0"/>
                  </a:rPr>
                  <a:t>设当前状态为</a:t>
                </a:r>
                <a14:m>
                  <m:oMath xmlns:m="http://schemas.openxmlformats.org/officeDocument/2006/math">
                    <m:r>
                      <a:rPr lang="en-US" altLang="zh-CN" sz="2400" i="1">
                        <a:latin typeface="Cambria Math" panose="02040503050406030204" pitchFamily="18" charset="0"/>
                        <a:cs typeface="Arial" panose="020B0604020202020204" pitchFamily="34" charset="0"/>
                      </a:rPr>
                      <m:t>𝒔</m:t>
                    </m:r>
                  </m:oMath>
                </a14:m>
                <a:r>
                  <a:rPr lang="zh-CN" altLang="en-US" sz="2400" dirty="0">
                    <a:latin typeface="Arial" panose="020B0604020202020204" pitchFamily="34" charset="0"/>
                    <a:cs typeface="Arial" panose="020B0604020202020204" pitchFamily="34" charset="0"/>
                  </a:rPr>
                  <a:t>（位于分析栈顶部），则动作定义如下：</a:t>
                </a:r>
                <a:endParaRPr lang="en-US" altLang="zh-CN" sz="2400" dirty="0">
                  <a:latin typeface="Arial" panose="020B0604020202020204" pitchFamily="34" charset="0"/>
                  <a:cs typeface="Arial" panose="020B0604020202020204" pitchFamily="34" charset="0"/>
                </a:endParaRPr>
              </a:p>
              <a:p>
                <a:pPr lvl="1" eaLnBrk="1" hangingPunct="1">
                  <a:lnSpc>
                    <a:spcPct val="150000"/>
                  </a:lnSpc>
                </a:pPr>
                <a:r>
                  <a:rPr lang="zh-CN" altLang="en-US" sz="2400" dirty="0">
                    <a:latin typeface="Arial" panose="020B0604020202020204" pitchFamily="34" charset="0"/>
                    <a:cs typeface="Arial" panose="020B0604020202020204" pitchFamily="34" charset="0"/>
                  </a:rPr>
                  <a:t>若状态</a:t>
                </a:r>
                <a14:m>
                  <m:oMath xmlns:m="http://schemas.openxmlformats.org/officeDocument/2006/math">
                    <m:r>
                      <a:rPr lang="en-US" altLang="zh-CN" sz="2400" i="1">
                        <a:latin typeface="Cambria Math" panose="02040503050406030204" pitchFamily="18" charset="0"/>
                        <a:cs typeface="Arial" panose="020B0604020202020204" pitchFamily="34" charset="0"/>
                      </a:rPr>
                      <m:t>𝒔</m:t>
                    </m:r>
                  </m:oMath>
                </a14:m>
                <a:r>
                  <a:rPr lang="zh-CN" altLang="en-US" sz="2400" dirty="0">
                    <a:solidFill>
                      <a:srgbClr val="FF0000"/>
                    </a:solidFill>
                    <a:latin typeface="Arial" panose="020B0604020202020204" pitchFamily="34" charset="0"/>
                    <a:cs typeface="Arial" panose="020B0604020202020204" pitchFamily="34" charset="0"/>
                  </a:rPr>
                  <a:t>包含了格式</a:t>
                </a:r>
                <a14:m>
                  <m:oMath xmlns:m="http://schemas.openxmlformats.org/officeDocument/2006/math">
                    <m:r>
                      <a:rPr lang="en-US" altLang="zh-CN" sz="2400" i="1">
                        <a:solidFill>
                          <a:srgbClr val="FF0000"/>
                        </a:solidFill>
                        <a:latin typeface="Cambria Math" panose="02040503050406030204" pitchFamily="18" charset="0"/>
                        <a:cs typeface="Arial" panose="020B0604020202020204" pitchFamily="34" charset="0"/>
                      </a:rPr>
                      <m:t>𝑨</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𝜶</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𝑿</m:t>
                    </m:r>
                    <m:r>
                      <a:rPr lang="zh-CN" alt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𝜷</m:t>
                    </m:r>
                  </m:oMath>
                </a14:m>
                <a:r>
                  <a:rPr lang="zh-CN" altLang="en-US" sz="2400" dirty="0">
                    <a:latin typeface="Arial" panose="020B0604020202020204" pitchFamily="34" charset="0"/>
                    <a:cs typeface="Arial" panose="020B0604020202020204" pitchFamily="34" charset="0"/>
                  </a:rPr>
                  <a:t>的任何项目，其中</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𝑿</m:t>
                    </m:r>
                  </m:oMath>
                </a14:m>
                <a:r>
                  <a:rPr lang="zh-CN" altLang="en-US" sz="2400" dirty="0">
                    <a:solidFill>
                      <a:srgbClr val="FF0000"/>
                    </a:solidFill>
                    <a:latin typeface="Arial" panose="020B0604020202020204" pitchFamily="34" charset="0"/>
                    <a:cs typeface="Arial" panose="020B0604020202020204" pitchFamily="34" charset="0"/>
                  </a:rPr>
                  <a:t>是一个终结符</a:t>
                </a:r>
                <a:r>
                  <a:rPr lang="zh-CN" altLang="en-US" sz="2400" dirty="0">
                    <a:latin typeface="Arial" panose="020B0604020202020204" pitchFamily="34" charset="0"/>
                    <a:cs typeface="Arial" panose="020B0604020202020204" pitchFamily="34" charset="0"/>
                  </a:rPr>
                  <a:t>，则动作就是将当前的输入记号</a:t>
                </a:r>
                <a:r>
                  <a:rPr lang="zh-CN" altLang="en-US" sz="2400" dirty="0">
                    <a:solidFill>
                      <a:srgbClr val="FF0000"/>
                    </a:solidFill>
                    <a:latin typeface="Arial" panose="020B0604020202020204" pitchFamily="34" charset="0"/>
                    <a:cs typeface="Arial" panose="020B0604020202020204" pitchFamily="34" charset="0"/>
                  </a:rPr>
                  <a:t>移进</a:t>
                </a:r>
                <a:r>
                  <a:rPr lang="zh-CN" altLang="en-US" sz="2400" dirty="0">
                    <a:latin typeface="Arial" panose="020B0604020202020204" pitchFamily="34" charset="0"/>
                    <a:cs typeface="Arial" panose="020B0604020202020204" pitchFamily="34" charset="0"/>
                  </a:rPr>
                  <a:t>到栈中。若进栈的记号是</a:t>
                </a:r>
                <a14:m>
                  <m:oMath xmlns:m="http://schemas.openxmlformats.org/officeDocument/2006/math">
                    <m:r>
                      <a:rPr lang="en-US" altLang="zh-CN" sz="2400" i="1">
                        <a:latin typeface="Cambria Math" panose="02040503050406030204" pitchFamily="18" charset="0"/>
                        <a:ea typeface="Cambria Math" panose="02040503050406030204" pitchFamily="18" charset="0"/>
                        <a:cs typeface="Arial" panose="020B0604020202020204" pitchFamily="34" charset="0"/>
                      </a:rPr>
                      <m:t>𝑿</m:t>
                    </m:r>
                    <m:r>
                      <a:rPr lang="en-US" altLang="zh-CN" sz="2400" i="1">
                        <a:latin typeface="Cambria Math" panose="02040503050406030204" pitchFamily="18" charset="0"/>
                        <a:ea typeface="Cambria Math" panose="02040503050406030204" pitchFamily="18" charset="0"/>
                        <a:cs typeface="Arial" panose="020B0604020202020204" pitchFamily="34" charset="0"/>
                      </a:rPr>
                      <m:t> </m:t>
                    </m:r>
                  </m:oMath>
                </a14:m>
                <a:r>
                  <a:rPr lang="zh-CN" altLang="en-US" sz="2400" dirty="0">
                    <a:latin typeface="Arial" panose="020B0604020202020204" pitchFamily="34" charset="0"/>
                    <a:cs typeface="Arial" panose="020B0604020202020204" pitchFamily="34" charset="0"/>
                  </a:rPr>
                  <a:t>，则压入栈中的</a:t>
                </a:r>
                <a:r>
                  <a:rPr lang="zh-CN" altLang="en-US" sz="2400" dirty="0">
                    <a:solidFill>
                      <a:srgbClr val="FF0000"/>
                    </a:solidFill>
                    <a:latin typeface="Arial" panose="020B0604020202020204" pitchFamily="34" charset="0"/>
                    <a:cs typeface="Arial" panose="020B0604020202020204" pitchFamily="34" charset="0"/>
                  </a:rPr>
                  <a:t>新状态</a:t>
                </a:r>
                <a:r>
                  <a:rPr lang="zh-CN" altLang="en-US" sz="2400" dirty="0">
                    <a:latin typeface="Arial" panose="020B0604020202020204" pitchFamily="34" charset="0"/>
                    <a:cs typeface="Arial" panose="020B0604020202020204" pitchFamily="34" charset="0"/>
                  </a:rPr>
                  <a:t>就是包含了项目</a:t>
                </a:r>
                <a14:m>
                  <m:oMath xmlns:m="http://schemas.openxmlformats.org/officeDocument/2006/math">
                    <m:r>
                      <a:rPr lang="en-US" altLang="zh-CN" sz="2400" i="1">
                        <a:latin typeface="Cambria Math" panose="02040503050406030204" pitchFamily="18" charset="0"/>
                        <a:cs typeface="Arial" panose="020B0604020202020204" pitchFamily="34" charset="0"/>
                      </a:rPr>
                      <m:t>𝑨</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𝜶</m:t>
                    </m:r>
                    <m:r>
                      <a:rPr lang="en-US" altLang="zh-CN" sz="2400" i="1">
                        <a:latin typeface="Cambria Math" panose="02040503050406030204" pitchFamily="18" charset="0"/>
                        <a:ea typeface="Cambria Math" panose="02040503050406030204" pitchFamily="18" charset="0"/>
                        <a:cs typeface="Arial" panose="020B0604020202020204" pitchFamily="34" charset="0"/>
                      </a:rPr>
                      <m:t>𝑿</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𝜷</m:t>
                    </m:r>
                  </m:oMath>
                </a14:m>
                <a:r>
                  <a:rPr lang="zh-CN" altLang="en-US" sz="2400" dirty="0">
                    <a:latin typeface="Arial" panose="020B0604020202020204" pitchFamily="34" charset="0"/>
                    <a:cs typeface="Arial" panose="020B0604020202020204" pitchFamily="34" charset="0"/>
                  </a:rPr>
                  <a:t>的状态。如果入栈的记号不是</a:t>
                </a:r>
                <a14:m>
                  <m:oMath xmlns:m="http://schemas.openxmlformats.org/officeDocument/2006/math">
                    <m:r>
                      <a:rPr lang="en-US" altLang="zh-CN" sz="2400" i="1">
                        <a:latin typeface="Cambria Math" panose="02040503050406030204" pitchFamily="18" charset="0"/>
                        <a:ea typeface="Cambria Math" panose="02040503050406030204" pitchFamily="18" charset="0"/>
                        <a:cs typeface="Arial" panose="020B0604020202020204" pitchFamily="34" charset="0"/>
                      </a:rPr>
                      <m:t>𝑿</m:t>
                    </m:r>
                    <m:r>
                      <a:rPr lang="en-US" altLang="zh-CN" sz="2400" i="1">
                        <a:latin typeface="Cambria Math" panose="02040503050406030204" pitchFamily="18" charset="0"/>
                        <a:ea typeface="Cambria Math" panose="02040503050406030204" pitchFamily="18" charset="0"/>
                        <a:cs typeface="Arial" panose="020B0604020202020204" pitchFamily="34" charset="0"/>
                      </a:rPr>
                      <m:t> </m:t>
                    </m:r>
                  </m:oMath>
                </a14:m>
                <a:r>
                  <a:rPr lang="zh-CN" altLang="en-US" sz="2400" dirty="0">
                    <a:latin typeface="Arial" panose="020B0604020202020204" pitchFamily="34" charset="0"/>
                    <a:cs typeface="Arial" panose="020B0604020202020204" pitchFamily="34" charset="0"/>
                  </a:rPr>
                  <a:t>，那么</a:t>
                </a:r>
                <a:r>
                  <a:rPr lang="zh-CN" altLang="en-US" sz="2400" dirty="0">
                    <a:solidFill>
                      <a:srgbClr val="FF0000"/>
                    </a:solidFill>
                    <a:latin typeface="Arial" panose="020B0604020202020204" pitchFamily="34" charset="0"/>
                    <a:cs typeface="Arial" panose="020B0604020202020204" pitchFamily="34" charset="0"/>
                  </a:rPr>
                  <a:t>报错</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mc:Choice>
        <mc:Fallback>
          <p:sp>
            <p:nvSpPr>
              <p:cNvPr id="10243" name="Rectangle 3"/>
              <p:cNvSpPr>
                <a:spLocks noRot="1" noChangeAspect="1" noMove="1" noResize="1" noEditPoints="1" noAdjustHandles="1" noChangeArrowheads="1" noChangeShapeType="1" noTextEdit="1"/>
              </p:cNvSpPr>
              <p:nvPr>
                <p:ph idx="1"/>
              </p:nvPr>
            </p:nvSpPr>
            <p:spPr>
              <a:blipFill rotWithShape="1">
                <a:blip r:embed="rId1"/>
                <a:stretch>
                  <a:fillRect l="-139" t="-336" r="-133" b="-328"/>
                </a:stretch>
              </a:blipFill>
              <a:ln w="28575">
                <a:solidFill>
                  <a:srgbClr val="9999FF"/>
                </a:solidFill>
              </a:ln>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latin typeface="Arial" panose="020B0604020202020204" pitchFamily="34" charset="0"/>
                <a:ea typeface="+mn-ea"/>
                <a:cs typeface="Arial" panose="020B0604020202020204" pitchFamily="34" charset="0"/>
              </a:rPr>
              <a:t>LR(0)</a:t>
            </a:r>
            <a:r>
              <a:rPr lang="zh-CN" altLang="en-US" dirty="0">
                <a:latin typeface="Arial" panose="020B0604020202020204" pitchFamily="34" charset="0"/>
                <a:ea typeface="+mn-ea"/>
                <a:cs typeface="Arial" panose="020B0604020202020204" pitchFamily="34" charset="0"/>
              </a:rPr>
              <a:t>分析算法</a:t>
            </a:r>
            <a:endParaRPr lang="zh-CN" altLang="en-US" dirty="0">
              <a:latin typeface="Arial" panose="020B0604020202020204" pitchFamily="34" charset="0"/>
              <a:ea typeface="+mn-ea"/>
              <a:cs typeface="Arial" panose="020B0604020202020204" pitchFamily="34" charset="0"/>
            </a:endParaRP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lvl="1" eaLnBrk="1" hangingPunct="1">
                  <a:lnSpc>
                    <a:spcPct val="150000"/>
                  </a:lnSpc>
                </a:pPr>
                <a:r>
                  <a:rPr lang="zh-CN" altLang="en-US" sz="2400" dirty="0">
                    <a:latin typeface="Arial" panose="020B0604020202020204" pitchFamily="34" charset="0"/>
                    <a:cs typeface="Arial" panose="020B0604020202020204" pitchFamily="34" charset="0"/>
                  </a:rPr>
                  <a:t>若状态</a:t>
                </a:r>
                <a14:m>
                  <m:oMath xmlns:m="http://schemas.openxmlformats.org/officeDocument/2006/math">
                    <m:r>
                      <a:rPr lang="en-US" altLang="zh-CN" sz="2400" i="1">
                        <a:latin typeface="Cambria Math" panose="02040503050406030204" pitchFamily="18" charset="0"/>
                        <a:cs typeface="Arial" panose="020B0604020202020204" pitchFamily="34" charset="0"/>
                      </a:rPr>
                      <m:t>𝒔</m:t>
                    </m:r>
                  </m:oMath>
                </a14:m>
                <a:r>
                  <a:rPr lang="zh-CN" altLang="en-US" sz="2400" dirty="0">
                    <a:solidFill>
                      <a:srgbClr val="FF0000"/>
                    </a:solidFill>
                    <a:latin typeface="Arial" panose="020B0604020202020204" pitchFamily="34" charset="0"/>
                    <a:cs typeface="Arial" panose="020B0604020202020204" pitchFamily="34" charset="0"/>
                  </a:rPr>
                  <a:t>包含了任何归约项目</a:t>
                </a:r>
                <a14:m>
                  <m:oMath xmlns:m="http://schemas.openxmlformats.org/officeDocument/2006/math">
                    <m:r>
                      <a:rPr lang="en-US" altLang="zh-CN" sz="2400" i="1">
                        <a:solidFill>
                          <a:srgbClr val="FF0000"/>
                        </a:solidFill>
                        <a:latin typeface="Cambria Math" panose="02040503050406030204" pitchFamily="18" charset="0"/>
                        <a:cs typeface="Arial" panose="020B0604020202020204" pitchFamily="34" charset="0"/>
                      </a:rPr>
                      <m:t>𝑨</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𝜸</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sz="2400" dirty="0">
                    <a:latin typeface="Arial" panose="020B0604020202020204" pitchFamily="34" charset="0"/>
                    <a:cs typeface="Arial" panose="020B0604020202020204" pitchFamily="34" charset="0"/>
                  </a:rPr>
                  <a:t>，则动作是用规则</a:t>
                </a:r>
                <a14:m>
                  <m:oMath xmlns:m="http://schemas.openxmlformats.org/officeDocument/2006/math">
                    <m:r>
                      <a:rPr lang="en-US" altLang="zh-CN" sz="2400" i="1">
                        <a:latin typeface="Cambria Math" panose="02040503050406030204" pitchFamily="18" charset="0"/>
                        <a:cs typeface="Arial" panose="020B0604020202020204" pitchFamily="34" charset="0"/>
                      </a:rPr>
                      <m:t>𝑨</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𝜸</m:t>
                    </m:r>
                  </m:oMath>
                </a14:m>
                <a:r>
                  <a:rPr lang="zh-CN" altLang="en-US" sz="2400" dirty="0">
                    <a:latin typeface="Arial" panose="020B0604020202020204" pitchFamily="34" charset="0"/>
                    <a:cs typeface="Arial" panose="020B0604020202020204" pitchFamily="34" charset="0"/>
                  </a:rPr>
                  <a:t>进行</a:t>
                </a:r>
                <a:r>
                  <a:rPr lang="zh-CN" altLang="en-US" sz="2400" dirty="0">
                    <a:solidFill>
                      <a:srgbClr val="FF0000"/>
                    </a:solidFill>
                    <a:latin typeface="Arial" panose="020B0604020202020204" pitchFamily="34" charset="0"/>
                    <a:cs typeface="Arial" panose="020B0604020202020204" pitchFamily="34" charset="0"/>
                  </a:rPr>
                  <a:t>归约</a:t>
                </a:r>
                <a:r>
                  <a:rPr lang="zh-CN" altLang="en-US" sz="2400" dirty="0">
                    <a:latin typeface="Arial" panose="020B0604020202020204" pitchFamily="34" charset="0"/>
                    <a:cs typeface="Arial" panose="020B0604020202020204" pitchFamily="34" charset="0"/>
                  </a:rPr>
                  <a:t>。如果输入记号为空，又使用</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𝑺</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oMath>
                </a14:m>
                <a:r>
                  <a:rPr lang="zh-CN" altLang="en-US" sz="2400" dirty="0">
                    <a:latin typeface="Arial" panose="020B0604020202020204" pitchFamily="34" charset="0"/>
                    <a:cs typeface="Arial" panose="020B0604020202020204" pitchFamily="34" charset="0"/>
                  </a:rPr>
                  <a:t>进行归约，那么</a:t>
                </a:r>
                <a:r>
                  <a:rPr lang="zh-CN" altLang="en-US" sz="2400" dirty="0">
                    <a:solidFill>
                      <a:srgbClr val="FF0000"/>
                    </a:solidFill>
                    <a:latin typeface="Arial" panose="020B0604020202020204" pitchFamily="34" charset="0"/>
                    <a:cs typeface="Arial" panose="020B0604020202020204" pitchFamily="34" charset="0"/>
                  </a:rPr>
                  <a:t>接受</a:t>
                </a:r>
                <a:r>
                  <a:rPr lang="zh-CN" altLang="en-US" sz="2400" dirty="0">
                    <a:latin typeface="Arial" panose="020B0604020202020204" pitchFamily="34" charset="0"/>
                    <a:cs typeface="Arial" panose="020B0604020202020204" pitchFamily="34" charset="0"/>
                  </a:rPr>
                  <a:t>输入串。其他情况下，将串</a:t>
                </a:r>
                <a14:m>
                  <m:oMath xmlns:m="http://schemas.openxmlformats.org/officeDocument/2006/math">
                    <m:r>
                      <a:rPr lang="zh-CN" altLang="en-US" sz="2400" i="1">
                        <a:latin typeface="Cambria Math" panose="02040503050406030204" pitchFamily="18" charset="0"/>
                        <a:ea typeface="Cambria Math" panose="02040503050406030204" pitchFamily="18" charset="0"/>
                        <a:cs typeface="Arial" panose="020B0604020202020204" pitchFamily="34" charset="0"/>
                      </a:rPr>
                      <m:t>𝜸</m:t>
                    </m:r>
                  </m:oMath>
                </a14:m>
                <a:r>
                  <a:rPr lang="zh-CN" altLang="en-US" sz="2400" dirty="0">
                    <a:latin typeface="Arial" panose="020B0604020202020204" pitchFamily="34" charset="0"/>
                    <a:cs typeface="Arial" panose="020B0604020202020204" pitchFamily="34" charset="0"/>
                  </a:rPr>
                  <a:t>和它对应的状态</a:t>
                </a:r>
                <a:r>
                  <a:rPr lang="zh-CN" altLang="en-US" sz="2400" dirty="0">
                    <a:solidFill>
                      <a:srgbClr val="FF0000"/>
                    </a:solidFill>
                    <a:latin typeface="Arial" panose="020B0604020202020204" pitchFamily="34" charset="0"/>
                    <a:cs typeface="Arial" panose="020B0604020202020204" pitchFamily="34" charset="0"/>
                  </a:rPr>
                  <a:t>出栈</a:t>
                </a:r>
                <a:r>
                  <a:rPr lang="zh-CN" altLang="en-US" sz="2400" dirty="0">
                    <a:latin typeface="Arial" panose="020B0604020202020204" pitchFamily="34" charset="0"/>
                    <a:cs typeface="Arial" panose="020B0604020202020204" pitchFamily="34" charset="0"/>
                  </a:rPr>
                  <a:t>，</a:t>
                </a:r>
                <a:r>
                  <a:rPr lang="zh-CN" altLang="en-US" sz="2400" dirty="0">
                    <a:solidFill>
                      <a:srgbClr val="FF0000"/>
                    </a:solidFill>
                    <a:latin typeface="Arial" panose="020B0604020202020204" pitchFamily="34" charset="0"/>
                    <a:cs typeface="Arial" panose="020B0604020202020204" pitchFamily="34" charset="0"/>
                  </a:rPr>
                  <a:t>新的栈顶状态</a:t>
                </a:r>
                <a:r>
                  <a:rPr lang="zh-CN" altLang="en-US" sz="2400" dirty="0">
                    <a:latin typeface="Arial" panose="020B0604020202020204" pitchFamily="34" charset="0"/>
                    <a:cs typeface="Arial" panose="020B0604020202020204" pitchFamily="34" charset="0"/>
                  </a:rPr>
                  <a:t>如果包含一个</a:t>
                </a:r>
                <a14:m>
                  <m:oMath xmlns:m="http://schemas.openxmlformats.org/officeDocument/2006/math">
                    <m:r>
                      <a:rPr lang="en-US" altLang="zh-CN" sz="2400" i="1">
                        <a:latin typeface="Cambria Math" panose="02040503050406030204" pitchFamily="18" charset="0"/>
                        <a:cs typeface="Arial" panose="020B0604020202020204" pitchFamily="34" charset="0"/>
                      </a:rPr>
                      <m:t>𝑩</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𝜶</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en-US" altLang="zh-CN" sz="2400" i="1">
                        <a:latin typeface="Cambria Math" panose="02040503050406030204" pitchFamily="18" charset="0"/>
                        <a:ea typeface="Cambria Math" panose="02040503050406030204" pitchFamily="18" charset="0"/>
                        <a:cs typeface="Arial" panose="020B0604020202020204" pitchFamily="34" charset="0"/>
                      </a:rPr>
                      <m:t>𝑨</m:t>
                    </m:r>
                    <m:r>
                      <a:rPr lang="zh-CN" altLang="en-US" sz="2400" i="1">
                        <a:latin typeface="Cambria Math" panose="02040503050406030204" pitchFamily="18" charset="0"/>
                        <a:ea typeface="Cambria Math" panose="02040503050406030204" pitchFamily="18" charset="0"/>
                        <a:cs typeface="Arial" panose="020B0604020202020204" pitchFamily="34" charset="0"/>
                      </a:rPr>
                      <m:t>𝜷</m:t>
                    </m:r>
                  </m:oMath>
                </a14:m>
                <a:r>
                  <a:rPr lang="zh-CN" altLang="en-US" sz="2400" dirty="0">
                    <a:latin typeface="Arial" panose="020B0604020202020204" pitchFamily="34" charset="0"/>
                    <a:cs typeface="Arial" panose="020B0604020202020204" pitchFamily="34" charset="0"/>
                  </a:rPr>
                  <a:t>的项目，那么将</a:t>
                </a:r>
                <a14:m>
                  <m:oMath xmlns:m="http://schemas.openxmlformats.org/officeDocument/2006/math">
                    <m:r>
                      <a:rPr lang="en-US" altLang="zh-CN" sz="2400" i="1">
                        <a:latin typeface="Cambria Math" panose="02040503050406030204" pitchFamily="18" charset="0"/>
                        <a:ea typeface="Cambria Math" panose="02040503050406030204" pitchFamily="18" charset="0"/>
                        <a:cs typeface="Arial" panose="020B0604020202020204" pitchFamily="34" charset="0"/>
                      </a:rPr>
                      <m:t>𝑨</m:t>
                    </m:r>
                  </m:oMath>
                </a14:m>
                <a:r>
                  <a:rPr lang="zh-CN" altLang="en-US" sz="2400" dirty="0">
                    <a:solidFill>
                      <a:srgbClr val="FF0000"/>
                    </a:solidFill>
                    <a:latin typeface="Arial" panose="020B0604020202020204" pitchFamily="34" charset="0"/>
                    <a:cs typeface="Arial" panose="020B0604020202020204" pitchFamily="34" charset="0"/>
                  </a:rPr>
                  <a:t>入栈</a:t>
                </a:r>
                <a:r>
                  <a:rPr lang="zh-CN" altLang="en-US" sz="2400" dirty="0">
                    <a:latin typeface="Arial" panose="020B0604020202020204" pitchFamily="34" charset="0"/>
                    <a:cs typeface="Arial" panose="020B0604020202020204" pitchFamily="34" charset="0"/>
                  </a:rPr>
                  <a:t>并将包含</a:t>
                </a:r>
                <a14:m>
                  <m:oMath xmlns:m="http://schemas.openxmlformats.org/officeDocument/2006/math">
                    <m:r>
                      <a:rPr lang="en-US" altLang="zh-CN" sz="2400" i="1">
                        <a:latin typeface="Cambria Math" panose="02040503050406030204" pitchFamily="18" charset="0"/>
                        <a:cs typeface="Arial" panose="020B0604020202020204" pitchFamily="34" charset="0"/>
                      </a:rPr>
                      <m:t>𝑩</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𝜶</m:t>
                    </m:r>
                    <m:r>
                      <a:rPr lang="en-US" altLang="zh-CN" sz="2400" i="1">
                        <a:latin typeface="Cambria Math" panose="02040503050406030204" pitchFamily="18" charset="0"/>
                        <a:ea typeface="Cambria Math" panose="02040503050406030204" pitchFamily="18" charset="0"/>
                        <a:cs typeface="Arial" panose="020B0604020202020204" pitchFamily="34" charset="0"/>
                      </a:rPr>
                      <m:t>𝑨</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𝜷</m:t>
                    </m:r>
                  </m:oMath>
                </a14:m>
                <a:r>
                  <a:rPr lang="zh-CN" altLang="en-US" sz="2400" dirty="0">
                    <a:latin typeface="Arial" panose="020B0604020202020204" pitchFamily="34" charset="0"/>
                    <a:cs typeface="Arial" panose="020B0604020202020204" pitchFamily="34" charset="0"/>
                  </a:rPr>
                  <a:t>的状态作为新状态</a:t>
                </a:r>
                <a:r>
                  <a:rPr lang="zh-CN" altLang="en-US" sz="2400" dirty="0">
                    <a:solidFill>
                      <a:srgbClr val="FF0000"/>
                    </a:solidFill>
                    <a:latin typeface="Arial" panose="020B0604020202020204" pitchFamily="34" charset="0"/>
                    <a:cs typeface="Arial" panose="020B0604020202020204" pitchFamily="34" charset="0"/>
                  </a:rPr>
                  <a:t>入栈</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eaLnBrk="1" hangingPunct="1">
                  <a:lnSpc>
                    <a:spcPct val="150000"/>
                  </a:lnSpc>
                </a:pPr>
                <a:r>
                  <a:rPr lang="zh-CN" altLang="en-US" sz="2400" dirty="0">
                    <a:latin typeface="Arial" panose="020B0604020202020204" pitchFamily="34" charset="0"/>
                    <a:cs typeface="Arial" panose="020B0604020202020204" pitchFamily="34" charset="0"/>
                  </a:rPr>
                  <a:t>如果上述规则都是无歧义的，那么这个文法就是</a:t>
                </a:r>
                <a:r>
                  <a:rPr lang="en-US" altLang="zh-CN" sz="2400" dirty="0">
                    <a:solidFill>
                      <a:srgbClr val="FF0000"/>
                    </a:solidFill>
                    <a:latin typeface="Arial" panose="020B0604020202020204" pitchFamily="34" charset="0"/>
                    <a:cs typeface="Arial" panose="020B0604020202020204" pitchFamily="34" charset="0"/>
                  </a:rPr>
                  <a:t>LR(0)</a:t>
                </a:r>
                <a:r>
                  <a:rPr lang="zh-CN" altLang="en-US" sz="2400" dirty="0">
                    <a:solidFill>
                      <a:srgbClr val="FF0000"/>
                    </a:solidFill>
                    <a:latin typeface="Arial" panose="020B0604020202020204" pitchFamily="34" charset="0"/>
                    <a:cs typeface="Arial" panose="020B0604020202020204" pitchFamily="34" charset="0"/>
                  </a:rPr>
                  <a:t>文法</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p:txBody>
          </p:sp>
        </mc:Choice>
        <mc:Fallback>
          <p:sp>
            <p:nvSpPr>
              <p:cNvPr id="10243" name="Rectangle 3"/>
              <p:cNvSpPr>
                <a:spLocks noRot="1" noChangeAspect="1" noMove="1" noResize="1" noEditPoints="1" noAdjustHandles="1" noChangeArrowheads="1" noChangeShapeType="1" noTextEdit="1"/>
              </p:cNvSpPr>
              <p:nvPr>
                <p:ph idx="1"/>
              </p:nvPr>
            </p:nvSpPr>
            <p:spPr>
              <a:blipFill rotWithShape="1">
                <a:blip r:embed="rId1"/>
                <a:stretch>
                  <a:fillRect l="-139" t="-336" r="-133" b="-328"/>
                </a:stretch>
              </a:blipFill>
              <a:ln w="28575">
                <a:solidFill>
                  <a:srgbClr val="9999FF"/>
                </a:solidFill>
              </a:ln>
            </p:spPr>
            <p:txBody>
              <a:bodyPr/>
              <a:lstStyle/>
              <a:p>
                <a:r>
                  <a:rPr lang="zh-CN" alt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latin typeface="Arial" panose="020B0604020202020204" pitchFamily="34" charset="0"/>
                <a:ea typeface="+mn-ea"/>
                <a:cs typeface="Arial" panose="020B0604020202020204" pitchFamily="34" charset="0"/>
              </a:rPr>
              <a:t>LR(0)</a:t>
            </a:r>
            <a:r>
              <a:rPr lang="zh-CN" altLang="en-US" dirty="0">
                <a:latin typeface="Arial" panose="020B0604020202020204" pitchFamily="34" charset="0"/>
                <a:ea typeface="+mn-ea"/>
                <a:cs typeface="Arial" panose="020B0604020202020204" pitchFamily="34" charset="0"/>
              </a:rPr>
              <a:t>分析表</a:t>
            </a:r>
            <a:endParaRPr lang="zh-CN" altLang="en-US" dirty="0">
              <a:latin typeface="Arial" panose="020B0604020202020204" pitchFamily="34" charset="0"/>
              <a:ea typeface="+mn-ea"/>
              <a:cs typeface="Arial" panose="020B0604020202020204" pitchFamily="34" charset="0"/>
            </a:endParaRPr>
          </a:p>
        </p:txBody>
      </p:sp>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zh-CN" altLang="en-US" sz="2400" dirty="0">
                <a:latin typeface="Arial" panose="020B0604020202020204" pitchFamily="34" charset="0"/>
                <a:cs typeface="Arial" panose="020B0604020202020204" pitchFamily="34" charset="0"/>
              </a:rPr>
              <a:t>也可以将</a:t>
            </a:r>
            <a:r>
              <a:rPr lang="en-US" altLang="zh-CN" sz="2400" dirty="0">
                <a:latin typeface="Arial" panose="020B0604020202020204" pitchFamily="34" charset="0"/>
                <a:cs typeface="Arial" panose="020B0604020202020204" pitchFamily="34" charset="0"/>
              </a:rPr>
              <a:t>DFA</a:t>
            </a:r>
            <a:r>
              <a:rPr lang="zh-CN" altLang="en-US" sz="2400" dirty="0">
                <a:latin typeface="Arial" panose="020B0604020202020204" pitchFamily="34" charset="0"/>
                <a:cs typeface="Arial" panose="020B0604020202020204" pitchFamily="34" charset="0"/>
              </a:rPr>
              <a:t>和指定的动作合并生成一个分析表用来分析。这样</a:t>
            </a:r>
            <a:r>
              <a:rPr lang="en-US" altLang="zh-CN" sz="2400" dirty="0">
                <a:latin typeface="Arial" panose="020B0604020202020204" pitchFamily="34" charset="0"/>
                <a:cs typeface="Arial" panose="020B0604020202020204" pitchFamily="34" charset="0"/>
              </a:rPr>
              <a:t>LR(0)</a:t>
            </a:r>
            <a:r>
              <a:rPr lang="zh-CN" altLang="en-US" sz="2400" dirty="0">
                <a:latin typeface="Arial" panose="020B0604020202020204" pitchFamily="34" charset="0"/>
                <a:cs typeface="Arial" panose="020B0604020202020204" pitchFamily="34" charset="0"/>
              </a:rPr>
              <a:t>就变成一个表驱动的分析方法了。</a:t>
            </a:r>
            <a:endParaRPr lang="en-US" altLang="zh-CN" sz="2400" dirty="0">
              <a:latin typeface="Arial" panose="020B0604020202020204" pitchFamily="34" charset="0"/>
              <a:cs typeface="Arial" panose="020B0604020202020204" pitchFamily="34" charset="0"/>
            </a:endParaRPr>
          </a:p>
          <a:p>
            <a:pPr lvl="1" eaLnBrk="1" hangingPunct="1">
              <a:lnSpc>
                <a:spcPct val="150000"/>
              </a:lnSpc>
            </a:pPr>
            <a:endParaRPr lang="en-US" altLang="zh-CN" sz="2400" dirty="0">
              <a:latin typeface="Arial" panose="020B0604020202020204" pitchFamily="34" charset="0"/>
              <a:cs typeface="Arial" panose="020B0604020202020204" pitchFamily="34" charset="0"/>
            </a:endParaRPr>
          </a:p>
        </p:txBody>
      </p:sp>
      <p:grpSp>
        <p:nvGrpSpPr>
          <p:cNvPr id="4" name="Group 1"/>
          <p:cNvGrpSpPr/>
          <p:nvPr/>
        </p:nvGrpSpPr>
        <p:grpSpPr bwMode="auto">
          <a:xfrm>
            <a:off x="1318954" y="3177292"/>
            <a:ext cx="3586132" cy="2817440"/>
            <a:chOff x="1808" y="1518"/>
            <a:chExt cx="5940" cy="5382"/>
          </a:xfrm>
        </p:grpSpPr>
        <p:sp>
          <p:nvSpPr>
            <p:cNvPr id="5" name="AutoShape 35"/>
            <p:cNvSpPr>
              <a:spLocks noChangeArrowheads="1"/>
            </p:cNvSpPr>
            <p:nvPr/>
          </p:nvSpPr>
          <p:spPr bwMode="auto">
            <a:xfrm>
              <a:off x="2708" y="1518"/>
              <a:ext cx="1980" cy="140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400" b="1"/>
            </a:p>
          </p:txBody>
        </p:sp>
        <p:sp>
          <p:nvSpPr>
            <p:cNvPr id="6" name="Rectangle 34"/>
            <p:cNvSpPr>
              <a:spLocks noChangeArrowheads="1"/>
            </p:cNvSpPr>
            <p:nvPr/>
          </p:nvSpPr>
          <p:spPr bwMode="auto">
            <a:xfrm>
              <a:off x="2888" y="1674"/>
              <a:ext cx="1260" cy="936"/>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dirty="0">
                  <a:latin typeface="Times New Roman" panose="02020603050405020304" pitchFamily="18" charset="0"/>
                  <a:cs typeface="Times New Roman" panose="02020603050405020304" pitchFamily="18" charset="0"/>
                </a:rPr>
                <a:t>A’ →·A</a:t>
              </a:r>
              <a:endParaRPr lang="en-US" altLang="zh-CN" sz="1400" b="1" dirty="0"/>
            </a:p>
            <a:p>
              <a:pPr eaLnBrk="0" hangingPunct="0"/>
              <a:r>
                <a:rPr lang="en-US" altLang="zh-CN" sz="1400" b="1" dirty="0">
                  <a:latin typeface="Times New Roman" panose="02020603050405020304" pitchFamily="18" charset="0"/>
                  <a:cs typeface="Times New Roman" panose="02020603050405020304" pitchFamily="18" charset="0"/>
                </a:rPr>
                <a:t>A →·(A)</a:t>
              </a:r>
              <a:endParaRPr lang="en-US" altLang="zh-CN" sz="1400" b="1" dirty="0"/>
            </a:p>
            <a:p>
              <a:pPr eaLnBrk="0" hangingPunct="0"/>
              <a:r>
                <a:rPr lang="en-US" altLang="zh-CN" sz="1400" b="1" dirty="0">
                  <a:latin typeface="Times New Roman" panose="02020603050405020304" pitchFamily="18" charset="0"/>
                  <a:cs typeface="Times New Roman" panose="02020603050405020304" pitchFamily="18" charset="0"/>
                </a:rPr>
                <a:t>A →·a</a:t>
              </a:r>
              <a:endParaRPr lang="en-US" altLang="zh-CN" sz="1400" b="1" dirty="0"/>
            </a:p>
            <a:p>
              <a:pPr eaLnBrk="0" hangingPunct="0"/>
              <a:endParaRPr lang="en-US" altLang="zh-CN" sz="1400" b="1" dirty="0">
                <a:latin typeface="Arial" panose="020B0604020202020204" pitchFamily="34" charset="0"/>
              </a:endParaRPr>
            </a:p>
          </p:txBody>
        </p:sp>
        <p:sp>
          <p:nvSpPr>
            <p:cNvPr id="7" name="Oval 33"/>
            <p:cNvSpPr>
              <a:spLocks noChangeArrowheads="1"/>
            </p:cNvSpPr>
            <p:nvPr/>
          </p:nvSpPr>
          <p:spPr bwMode="auto">
            <a:xfrm>
              <a:off x="4148" y="2298"/>
              <a:ext cx="360" cy="468"/>
            </a:xfrm>
            <a:prstGeom prst="ellipse">
              <a:avLst/>
            </a:prstGeom>
            <a:solidFill>
              <a:srgbClr val="FFFFFF"/>
            </a:solidFill>
            <a:ln w="9525">
              <a:solidFill>
                <a:srgbClr val="000000"/>
              </a:solidFill>
              <a:round/>
            </a:ln>
          </p:spPr>
          <p:txBody>
            <a:bodyPr vert="horz" wrap="square" lIns="0" tIns="0" rIns="0" bIns="0" numCol="1" anchor="t" anchorCtr="0" compatLnSpc="1"/>
            <a:lstStyle/>
            <a:p>
              <a:pPr algn="ctr" eaLnBrk="0" hangingPunct="0"/>
              <a:r>
                <a:rPr lang="en-US" altLang="zh-CN" sz="1400" b="1">
                  <a:latin typeface="Times New Roman" panose="02020603050405020304" pitchFamily="18" charset="0"/>
                  <a:cs typeface="Times New Roman" panose="02020603050405020304" pitchFamily="18" charset="0"/>
                </a:rPr>
                <a:t>0</a:t>
              </a:r>
              <a:endParaRPr lang="en-US" altLang="zh-CN" sz="1400" b="1">
                <a:latin typeface="Arial" panose="020B0604020202020204" pitchFamily="34" charset="0"/>
              </a:endParaRPr>
            </a:p>
          </p:txBody>
        </p:sp>
        <p:sp>
          <p:nvSpPr>
            <p:cNvPr id="8" name="Line 32"/>
            <p:cNvSpPr>
              <a:spLocks noChangeShapeType="1"/>
            </p:cNvSpPr>
            <p:nvPr/>
          </p:nvSpPr>
          <p:spPr bwMode="auto">
            <a:xfrm>
              <a:off x="1988" y="214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400" b="1"/>
            </a:p>
          </p:txBody>
        </p:sp>
        <p:sp>
          <p:nvSpPr>
            <p:cNvPr id="9" name="Line 31"/>
            <p:cNvSpPr>
              <a:spLocks noChangeShapeType="1"/>
            </p:cNvSpPr>
            <p:nvPr/>
          </p:nvSpPr>
          <p:spPr bwMode="auto">
            <a:xfrm>
              <a:off x="4688" y="214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400" b="1"/>
            </a:p>
          </p:txBody>
        </p:sp>
        <p:sp>
          <p:nvSpPr>
            <p:cNvPr id="10" name="Rectangle 30"/>
            <p:cNvSpPr>
              <a:spLocks noChangeArrowheads="1"/>
            </p:cNvSpPr>
            <p:nvPr/>
          </p:nvSpPr>
          <p:spPr bwMode="auto">
            <a:xfrm>
              <a:off x="5048" y="1674"/>
              <a:ext cx="180" cy="315"/>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a:latin typeface="Times New Roman" panose="02020603050405020304" pitchFamily="18" charset="0"/>
                  <a:cs typeface="Times New Roman" panose="02020603050405020304" pitchFamily="18" charset="0"/>
                </a:rPr>
                <a:t>A</a:t>
              </a:r>
              <a:endParaRPr lang="en-US" altLang="zh-CN" sz="1400" b="1"/>
            </a:p>
            <a:p>
              <a:pPr eaLnBrk="0" hangingPunct="0"/>
              <a:endParaRPr lang="en-US" altLang="zh-CN" sz="1400" b="1">
                <a:latin typeface="Arial" panose="020B0604020202020204" pitchFamily="34" charset="0"/>
              </a:endParaRPr>
            </a:p>
          </p:txBody>
        </p:sp>
        <p:sp>
          <p:nvSpPr>
            <p:cNvPr id="11" name="AutoShape 29"/>
            <p:cNvSpPr>
              <a:spLocks noChangeArrowheads="1"/>
            </p:cNvSpPr>
            <p:nvPr/>
          </p:nvSpPr>
          <p:spPr bwMode="auto">
            <a:xfrm>
              <a:off x="5768" y="1518"/>
              <a:ext cx="1980" cy="93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400" b="1"/>
            </a:p>
          </p:txBody>
        </p:sp>
        <p:sp>
          <p:nvSpPr>
            <p:cNvPr id="12" name="Rectangle 28"/>
            <p:cNvSpPr>
              <a:spLocks noChangeArrowheads="1"/>
            </p:cNvSpPr>
            <p:nvPr/>
          </p:nvSpPr>
          <p:spPr bwMode="auto">
            <a:xfrm>
              <a:off x="5957" y="1830"/>
              <a:ext cx="10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dirty="0">
                  <a:latin typeface="Times New Roman" panose="02020603050405020304" pitchFamily="18" charset="0"/>
                  <a:cs typeface="Times New Roman" panose="02020603050405020304" pitchFamily="18" charset="0"/>
                </a:rPr>
                <a:t>A’ →A·</a:t>
              </a:r>
              <a:endParaRPr lang="en-US" altLang="zh-CN" sz="1400" b="1" dirty="0">
                <a:latin typeface="Arial" panose="020B0604020202020204" pitchFamily="34" charset="0"/>
              </a:endParaRPr>
            </a:p>
          </p:txBody>
        </p:sp>
        <p:sp>
          <p:nvSpPr>
            <p:cNvPr id="13" name="Oval 27"/>
            <p:cNvSpPr>
              <a:spLocks noChangeArrowheads="1"/>
            </p:cNvSpPr>
            <p:nvPr/>
          </p:nvSpPr>
          <p:spPr bwMode="auto">
            <a:xfrm>
              <a:off x="7208" y="1830"/>
              <a:ext cx="360" cy="468"/>
            </a:xfrm>
            <a:prstGeom prst="ellipse">
              <a:avLst/>
            </a:prstGeom>
            <a:solidFill>
              <a:srgbClr val="FFC000"/>
            </a:solidFill>
            <a:ln w="9525">
              <a:solidFill>
                <a:srgbClr val="000000"/>
              </a:solidFill>
              <a:round/>
            </a:ln>
          </p:spPr>
          <p:txBody>
            <a:bodyPr vert="horz" wrap="square" lIns="0" tIns="0" rIns="0" bIns="0" numCol="1" anchor="t" anchorCtr="0" compatLnSpc="1"/>
            <a:lstStyle/>
            <a:p>
              <a:pPr algn="ctr" eaLnBrk="0" hangingPunct="0"/>
              <a:r>
                <a:rPr lang="en-US" altLang="zh-CN" sz="1400" b="1" dirty="0">
                  <a:latin typeface="Times New Roman" panose="02020603050405020304" pitchFamily="18" charset="0"/>
                  <a:cs typeface="Times New Roman" panose="02020603050405020304" pitchFamily="18" charset="0"/>
                </a:rPr>
                <a:t>1</a:t>
              </a:r>
              <a:endParaRPr lang="en-US" altLang="zh-CN" sz="1400" b="1" dirty="0">
                <a:latin typeface="Arial" panose="020B0604020202020204" pitchFamily="34" charset="0"/>
              </a:endParaRPr>
            </a:p>
          </p:txBody>
        </p:sp>
        <p:sp>
          <p:nvSpPr>
            <p:cNvPr id="14" name="AutoShape 26"/>
            <p:cNvSpPr>
              <a:spLocks noChangeArrowheads="1"/>
            </p:cNvSpPr>
            <p:nvPr/>
          </p:nvSpPr>
          <p:spPr bwMode="auto">
            <a:xfrm>
              <a:off x="5768" y="2922"/>
              <a:ext cx="1980" cy="936"/>
            </a:xfrm>
            <a:prstGeom prst="roundRect">
              <a:avLst>
                <a:gd name="adj" fmla="val 16667"/>
              </a:avLst>
            </a:prstGeom>
            <a:noFill/>
            <a:ln w="9525">
              <a:solidFill>
                <a:srgbClr val="000000"/>
              </a:solidFill>
              <a:round/>
            </a:ln>
          </p:spPr>
          <p:txBody>
            <a:bodyPr vert="horz" wrap="square" lIns="91440" tIns="45720" rIns="91440" bIns="45720" numCol="1" anchor="t" anchorCtr="0" compatLnSpc="1"/>
            <a:lstStyle/>
            <a:p>
              <a:endParaRPr lang="zh-CN" altLang="en-US" sz="1400" b="1"/>
            </a:p>
          </p:txBody>
        </p:sp>
        <p:sp>
          <p:nvSpPr>
            <p:cNvPr id="15" name="Rectangle 25"/>
            <p:cNvSpPr>
              <a:spLocks noChangeArrowheads="1"/>
            </p:cNvSpPr>
            <p:nvPr/>
          </p:nvSpPr>
          <p:spPr bwMode="auto">
            <a:xfrm>
              <a:off x="5957" y="3200"/>
              <a:ext cx="10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dirty="0">
                  <a:latin typeface="Times New Roman" panose="02020603050405020304" pitchFamily="18" charset="0"/>
                  <a:cs typeface="Times New Roman" panose="02020603050405020304" pitchFamily="18" charset="0"/>
                </a:rPr>
                <a:t>A → a·</a:t>
              </a:r>
              <a:endParaRPr lang="en-US" altLang="zh-CN" sz="1400" b="1" dirty="0">
                <a:latin typeface="Arial" panose="020B0604020202020204" pitchFamily="34" charset="0"/>
              </a:endParaRPr>
            </a:p>
          </p:txBody>
        </p:sp>
        <p:sp>
          <p:nvSpPr>
            <p:cNvPr id="16" name="Oval 24"/>
            <p:cNvSpPr>
              <a:spLocks noChangeArrowheads="1"/>
            </p:cNvSpPr>
            <p:nvPr/>
          </p:nvSpPr>
          <p:spPr bwMode="auto">
            <a:xfrm>
              <a:off x="7208" y="3234"/>
              <a:ext cx="360" cy="468"/>
            </a:xfrm>
            <a:prstGeom prst="ellipse">
              <a:avLst/>
            </a:prstGeom>
            <a:solidFill>
              <a:srgbClr val="FFC000"/>
            </a:solidFill>
            <a:ln w="9525">
              <a:solidFill>
                <a:srgbClr val="000000"/>
              </a:solidFill>
              <a:round/>
            </a:ln>
          </p:spPr>
          <p:txBody>
            <a:bodyPr vert="horz" wrap="square" lIns="0" tIns="0" rIns="0" bIns="0" numCol="1" anchor="t" anchorCtr="0" compatLnSpc="1"/>
            <a:lstStyle/>
            <a:p>
              <a:pPr algn="ctr" eaLnBrk="0" hangingPunct="0"/>
              <a:r>
                <a:rPr lang="en-US" altLang="zh-CN" sz="1400" b="1" dirty="0">
                  <a:latin typeface="Times New Roman" panose="02020603050405020304" pitchFamily="18" charset="0"/>
                  <a:cs typeface="Times New Roman" panose="02020603050405020304" pitchFamily="18" charset="0"/>
                </a:rPr>
                <a:t>2</a:t>
              </a:r>
              <a:endParaRPr lang="en-US" altLang="zh-CN" sz="1400" b="1" dirty="0">
                <a:latin typeface="Arial" panose="020B0604020202020204" pitchFamily="34" charset="0"/>
              </a:endParaRPr>
            </a:p>
          </p:txBody>
        </p:sp>
        <p:sp>
          <p:nvSpPr>
            <p:cNvPr id="17" name="AutoShape 23"/>
            <p:cNvSpPr>
              <a:spLocks noChangeArrowheads="1"/>
            </p:cNvSpPr>
            <p:nvPr/>
          </p:nvSpPr>
          <p:spPr bwMode="auto">
            <a:xfrm>
              <a:off x="2708" y="3702"/>
              <a:ext cx="1980" cy="140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400" b="1"/>
            </a:p>
          </p:txBody>
        </p:sp>
        <p:sp>
          <p:nvSpPr>
            <p:cNvPr id="18" name="Rectangle 22"/>
            <p:cNvSpPr>
              <a:spLocks noChangeArrowheads="1"/>
            </p:cNvSpPr>
            <p:nvPr/>
          </p:nvSpPr>
          <p:spPr bwMode="auto">
            <a:xfrm>
              <a:off x="2888" y="3858"/>
              <a:ext cx="1260" cy="936"/>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a:latin typeface="Times New Roman" panose="02020603050405020304" pitchFamily="18" charset="0"/>
                  <a:cs typeface="Times New Roman" panose="02020603050405020304" pitchFamily="18" charset="0"/>
                </a:rPr>
                <a:t>A →(·A)</a:t>
              </a:r>
              <a:endParaRPr lang="en-US" altLang="zh-CN" sz="1400" b="1"/>
            </a:p>
            <a:p>
              <a:pPr eaLnBrk="0" hangingPunct="0"/>
              <a:r>
                <a:rPr lang="en-US" altLang="zh-CN" sz="1400" b="1">
                  <a:latin typeface="Times New Roman" panose="02020603050405020304" pitchFamily="18" charset="0"/>
                  <a:cs typeface="Times New Roman" panose="02020603050405020304" pitchFamily="18" charset="0"/>
                </a:rPr>
                <a:t>A →·(A)</a:t>
              </a:r>
              <a:endParaRPr lang="en-US" altLang="zh-CN" sz="1400" b="1"/>
            </a:p>
            <a:p>
              <a:pPr eaLnBrk="0" hangingPunct="0"/>
              <a:r>
                <a:rPr lang="en-US" altLang="zh-CN" sz="1400" b="1">
                  <a:latin typeface="Times New Roman" panose="02020603050405020304" pitchFamily="18" charset="0"/>
                  <a:cs typeface="Times New Roman" panose="02020603050405020304" pitchFamily="18" charset="0"/>
                </a:rPr>
                <a:t>A →·a</a:t>
              </a:r>
              <a:endParaRPr lang="en-US" altLang="zh-CN" sz="1400" b="1"/>
            </a:p>
            <a:p>
              <a:pPr eaLnBrk="0" hangingPunct="0"/>
              <a:endParaRPr lang="en-US" altLang="zh-CN" sz="1400" b="1">
                <a:latin typeface="Arial" panose="020B0604020202020204" pitchFamily="34" charset="0"/>
              </a:endParaRPr>
            </a:p>
          </p:txBody>
        </p:sp>
        <p:sp>
          <p:nvSpPr>
            <p:cNvPr id="19" name="Oval 21"/>
            <p:cNvSpPr>
              <a:spLocks noChangeArrowheads="1"/>
            </p:cNvSpPr>
            <p:nvPr/>
          </p:nvSpPr>
          <p:spPr bwMode="auto">
            <a:xfrm>
              <a:off x="4148" y="4482"/>
              <a:ext cx="360" cy="468"/>
            </a:xfrm>
            <a:prstGeom prst="ellipse">
              <a:avLst/>
            </a:prstGeom>
            <a:solidFill>
              <a:srgbClr val="FFFFFF"/>
            </a:solidFill>
            <a:ln w="9525">
              <a:solidFill>
                <a:srgbClr val="000000"/>
              </a:solidFill>
              <a:round/>
            </a:ln>
          </p:spPr>
          <p:txBody>
            <a:bodyPr vert="horz" wrap="square" lIns="0" tIns="0" rIns="0" bIns="0" numCol="1" anchor="t" anchorCtr="0" compatLnSpc="1"/>
            <a:lstStyle/>
            <a:p>
              <a:pPr algn="ctr" eaLnBrk="0" hangingPunct="0"/>
              <a:r>
                <a:rPr lang="en-US" altLang="zh-CN" sz="1400" b="1">
                  <a:latin typeface="Times New Roman" panose="02020603050405020304" pitchFamily="18" charset="0"/>
                  <a:cs typeface="Times New Roman" panose="02020603050405020304" pitchFamily="18" charset="0"/>
                </a:rPr>
                <a:t>3</a:t>
              </a:r>
              <a:endParaRPr lang="en-US" altLang="zh-CN" sz="1400" b="1">
                <a:latin typeface="Arial" panose="020B0604020202020204" pitchFamily="34" charset="0"/>
              </a:endParaRPr>
            </a:p>
          </p:txBody>
        </p:sp>
        <p:sp>
          <p:nvSpPr>
            <p:cNvPr id="20" name="Line 20"/>
            <p:cNvSpPr>
              <a:spLocks noChangeShapeType="1"/>
            </p:cNvSpPr>
            <p:nvPr/>
          </p:nvSpPr>
          <p:spPr bwMode="auto">
            <a:xfrm>
              <a:off x="3608" y="2922"/>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400" b="1"/>
            </a:p>
          </p:txBody>
        </p:sp>
        <p:sp>
          <p:nvSpPr>
            <p:cNvPr id="21" name="Rectangle 19"/>
            <p:cNvSpPr>
              <a:spLocks noChangeArrowheads="1"/>
            </p:cNvSpPr>
            <p:nvPr/>
          </p:nvSpPr>
          <p:spPr bwMode="auto">
            <a:xfrm>
              <a:off x="5220" y="4248"/>
              <a:ext cx="1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a:latin typeface="Times New Roman" panose="02020603050405020304" pitchFamily="18" charset="0"/>
                  <a:cs typeface="Times New Roman" panose="02020603050405020304" pitchFamily="18" charset="0"/>
                </a:rPr>
                <a:t>A</a:t>
              </a:r>
              <a:endParaRPr lang="en-US" altLang="zh-CN" sz="1400" b="1">
                <a:latin typeface="Arial" panose="020B0604020202020204" pitchFamily="34" charset="0"/>
              </a:endParaRPr>
            </a:p>
          </p:txBody>
        </p:sp>
        <p:sp>
          <p:nvSpPr>
            <p:cNvPr id="22" name="Line 18"/>
            <p:cNvSpPr>
              <a:spLocks noChangeShapeType="1"/>
            </p:cNvSpPr>
            <p:nvPr/>
          </p:nvSpPr>
          <p:spPr bwMode="auto">
            <a:xfrm flipV="1">
              <a:off x="4688" y="3390"/>
              <a:ext cx="108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400" b="1"/>
            </a:p>
          </p:txBody>
        </p:sp>
        <p:sp>
          <p:nvSpPr>
            <p:cNvPr id="23" name="Rectangle 17"/>
            <p:cNvSpPr>
              <a:spLocks noChangeArrowheads="1"/>
            </p:cNvSpPr>
            <p:nvPr/>
          </p:nvSpPr>
          <p:spPr bwMode="auto">
            <a:xfrm>
              <a:off x="5048" y="3234"/>
              <a:ext cx="180" cy="315"/>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a:latin typeface="Times New Roman" panose="02020603050405020304" pitchFamily="18" charset="0"/>
                  <a:cs typeface="Times New Roman" panose="02020603050405020304" pitchFamily="18" charset="0"/>
                </a:rPr>
                <a:t>a</a:t>
              </a:r>
              <a:endParaRPr lang="en-US" altLang="zh-CN" sz="1400" b="1"/>
            </a:p>
            <a:p>
              <a:pPr eaLnBrk="0" hangingPunct="0"/>
              <a:endParaRPr lang="en-US" altLang="zh-CN" sz="1400" b="1">
                <a:latin typeface="Arial" panose="020B0604020202020204" pitchFamily="34" charset="0"/>
              </a:endParaRPr>
            </a:p>
          </p:txBody>
        </p:sp>
        <p:sp>
          <p:nvSpPr>
            <p:cNvPr id="24" name="AutoShape 16"/>
            <p:cNvSpPr>
              <a:spLocks noChangeArrowheads="1"/>
            </p:cNvSpPr>
            <p:nvPr/>
          </p:nvSpPr>
          <p:spPr bwMode="auto">
            <a:xfrm>
              <a:off x="5760" y="5964"/>
              <a:ext cx="1980" cy="93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400" b="1"/>
            </a:p>
          </p:txBody>
        </p:sp>
        <p:sp>
          <p:nvSpPr>
            <p:cNvPr id="25" name="Rectangle 15"/>
            <p:cNvSpPr>
              <a:spLocks noChangeArrowheads="1"/>
            </p:cNvSpPr>
            <p:nvPr/>
          </p:nvSpPr>
          <p:spPr bwMode="auto">
            <a:xfrm>
              <a:off x="5957" y="6217"/>
              <a:ext cx="10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dirty="0">
                  <a:latin typeface="Times New Roman" panose="02020603050405020304" pitchFamily="18" charset="0"/>
                  <a:cs typeface="Times New Roman" panose="02020603050405020304" pitchFamily="18" charset="0"/>
                </a:rPr>
                <a:t>A →(A)·</a:t>
              </a:r>
              <a:endParaRPr lang="en-US" altLang="zh-CN" sz="1400" b="1" dirty="0"/>
            </a:p>
            <a:p>
              <a:pPr eaLnBrk="0" hangingPunct="0"/>
              <a:endParaRPr lang="en-US" altLang="zh-CN" sz="1400" b="1" dirty="0">
                <a:latin typeface="Arial" panose="020B0604020202020204" pitchFamily="34" charset="0"/>
              </a:endParaRPr>
            </a:p>
          </p:txBody>
        </p:sp>
        <p:sp>
          <p:nvSpPr>
            <p:cNvPr id="26" name="Oval 14"/>
            <p:cNvSpPr>
              <a:spLocks noChangeArrowheads="1"/>
            </p:cNvSpPr>
            <p:nvPr/>
          </p:nvSpPr>
          <p:spPr bwMode="auto">
            <a:xfrm>
              <a:off x="7200" y="6169"/>
              <a:ext cx="360" cy="468"/>
            </a:xfrm>
            <a:prstGeom prst="ellipse">
              <a:avLst/>
            </a:prstGeom>
            <a:solidFill>
              <a:srgbClr val="FFC000"/>
            </a:solidFill>
            <a:ln w="9525">
              <a:solidFill>
                <a:srgbClr val="000000"/>
              </a:solidFill>
              <a:round/>
            </a:ln>
          </p:spPr>
          <p:txBody>
            <a:bodyPr vert="horz" wrap="square" lIns="0" tIns="0" rIns="0" bIns="0" numCol="1" anchor="t" anchorCtr="0" compatLnSpc="1"/>
            <a:lstStyle/>
            <a:p>
              <a:pPr algn="ctr" eaLnBrk="0" hangingPunct="0"/>
              <a:r>
                <a:rPr lang="en-US" altLang="zh-CN" sz="1400" b="1" dirty="0">
                  <a:latin typeface="Times New Roman" panose="02020603050405020304" pitchFamily="18" charset="0"/>
                  <a:cs typeface="Times New Roman" panose="02020603050405020304" pitchFamily="18" charset="0"/>
                </a:rPr>
                <a:t>5</a:t>
              </a:r>
              <a:endParaRPr lang="en-US" altLang="zh-CN" sz="1400" b="1" dirty="0">
                <a:latin typeface="Arial" panose="020B0604020202020204" pitchFamily="34" charset="0"/>
              </a:endParaRPr>
            </a:p>
          </p:txBody>
        </p:sp>
        <p:sp>
          <p:nvSpPr>
            <p:cNvPr id="27" name="Line 13"/>
            <p:cNvSpPr>
              <a:spLocks noChangeShapeType="1"/>
            </p:cNvSpPr>
            <p:nvPr/>
          </p:nvSpPr>
          <p:spPr bwMode="auto">
            <a:xfrm>
              <a:off x="6688" y="5262"/>
              <a:ext cx="0" cy="70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400" b="1"/>
            </a:p>
          </p:txBody>
        </p:sp>
        <p:sp>
          <p:nvSpPr>
            <p:cNvPr id="28" name="Rectangle 12"/>
            <p:cNvSpPr>
              <a:spLocks noChangeArrowheads="1"/>
            </p:cNvSpPr>
            <p:nvPr/>
          </p:nvSpPr>
          <p:spPr bwMode="auto">
            <a:xfrm>
              <a:off x="6902" y="5298"/>
              <a:ext cx="180" cy="315"/>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dirty="0">
                  <a:latin typeface="Times New Roman" panose="02020603050405020304" pitchFamily="18" charset="0"/>
                  <a:cs typeface="Times New Roman" panose="02020603050405020304" pitchFamily="18" charset="0"/>
                </a:rPr>
                <a:t>)</a:t>
              </a:r>
              <a:endParaRPr lang="en-US" altLang="zh-CN" sz="1400" b="1" dirty="0"/>
            </a:p>
            <a:p>
              <a:pPr eaLnBrk="0" hangingPunct="0"/>
              <a:endParaRPr lang="en-US" altLang="zh-CN" sz="1400" b="1" dirty="0">
                <a:latin typeface="Arial" panose="020B0604020202020204" pitchFamily="34" charset="0"/>
              </a:endParaRPr>
            </a:p>
          </p:txBody>
        </p:sp>
        <p:sp>
          <p:nvSpPr>
            <p:cNvPr id="29" name="Rectangle 11"/>
            <p:cNvSpPr>
              <a:spLocks noChangeArrowheads="1"/>
            </p:cNvSpPr>
            <p:nvPr/>
          </p:nvSpPr>
          <p:spPr bwMode="auto">
            <a:xfrm>
              <a:off x="3248" y="3078"/>
              <a:ext cx="1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dirty="0">
                  <a:latin typeface="Times New Roman" panose="02020603050405020304" pitchFamily="18" charset="0"/>
                  <a:cs typeface="Times New Roman" panose="02020603050405020304" pitchFamily="18" charset="0"/>
                </a:rPr>
                <a:t>(</a:t>
              </a:r>
              <a:endParaRPr lang="en-US" altLang="zh-CN" sz="1400" b="1" dirty="0">
                <a:latin typeface="Arial" panose="020B0604020202020204" pitchFamily="34" charset="0"/>
              </a:endParaRPr>
            </a:p>
          </p:txBody>
        </p:sp>
        <p:sp>
          <p:nvSpPr>
            <p:cNvPr id="30" name="Line 10"/>
            <p:cNvSpPr>
              <a:spLocks noChangeShapeType="1"/>
            </p:cNvSpPr>
            <p:nvPr/>
          </p:nvSpPr>
          <p:spPr bwMode="auto">
            <a:xfrm>
              <a:off x="2528" y="4482"/>
              <a:ext cx="1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400" b="1"/>
            </a:p>
          </p:txBody>
        </p:sp>
        <p:sp>
          <p:nvSpPr>
            <p:cNvPr id="31" name="Arc 9"/>
            <p:cNvSpPr/>
            <p:nvPr/>
          </p:nvSpPr>
          <p:spPr bwMode="auto">
            <a:xfrm>
              <a:off x="2168" y="4482"/>
              <a:ext cx="757" cy="780"/>
            </a:xfrm>
            <a:custGeom>
              <a:avLst/>
              <a:gdLst>
                <a:gd name="G0" fmla="+- 21600 0 0"/>
                <a:gd name="G1" fmla="+- 21600 0 0"/>
                <a:gd name="G2" fmla="+- 21600 0 0"/>
                <a:gd name="T0" fmla="*/ 37472 w 37472"/>
                <a:gd name="T1" fmla="*/ 36251 h 43200"/>
                <a:gd name="T2" fmla="*/ 21600 w 37472"/>
                <a:gd name="T3" fmla="*/ 0 h 43200"/>
                <a:gd name="T4" fmla="*/ 21600 w 37472"/>
                <a:gd name="T5" fmla="*/ 21600 h 43200"/>
              </a:gdLst>
              <a:ahLst/>
              <a:cxnLst>
                <a:cxn ang="0">
                  <a:pos x="T0" y="T1"/>
                </a:cxn>
                <a:cxn ang="0">
                  <a:pos x="T2" y="T3"/>
                </a:cxn>
                <a:cxn ang="0">
                  <a:pos x="T4" y="T5"/>
                </a:cxn>
              </a:cxnLst>
              <a:rect l="0" t="0" r="r" b="b"/>
              <a:pathLst>
                <a:path w="37472" h="43200" fill="none" extrusionOk="0">
                  <a:moveTo>
                    <a:pt x="37471" y="36250"/>
                  </a:moveTo>
                  <a:cubicBezTo>
                    <a:pt x="33382" y="40680"/>
                    <a:pt x="27628" y="43199"/>
                    <a:pt x="21600" y="43200"/>
                  </a:cubicBezTo>
                  <a:cubicBezTo>
                    <a:pt x="9670" y="43200"/>
                    <a:pt x="0" y="33529"/>
                    <a:pt x="0" y="21600"/>
                  </a:cubicBezTo>
                  <a:cubicBezTo>
                    <a:pt x="-1" y="9670"/>
                    <a:pt x="9670" y="0"/>
                    <a:pt x="21599" y="0"/>
                  </a:cubicBezTo>
                </a:path>
                <a:path w="37472" h="43200" stroke="0" extrusionOk="0">
                  <a:moveTo>
                    <a:pt x="37471" y="36250"/>
                  </a:moveTo>
                  <a:cubicBezTo>
                    <a:pt x="33382" y="40680"/>
                    <a:pt x="27628" y="43199"/>
                    <a:pt x="21600" y="43200"/>
                  </a:cubicBezTo>
                  <a:cubicBezTo>
                    <a:pt x="9670" y="43200"/>
                    <a:pt x="0" y="33529"/>
                    <a:pt x="0" y="21600"/>
                  </a:cubicBezTo>
                  <a:cubicBezTo>
                    <a:pt x="-1" y="9670"/>
                    <a:pt x="9670" y="0"/>
                    <a:pt x="21599" y="0"/>
                  </a:cubicBezTo>
                  <a:lnTo>
                    <a:pt x="2160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400" b="1"/>
            </a:p>
          </p:txBody>
        </p:sp>
        <p:sp>
          <p:nvSpPr>
            <p:cNvPr id="32" name="Rectangle 8"/>
            <p:cNvSpPr>
              <a:spLocks noChangeArrowheads="1"/>
            </p:cNvSpPr>
            <p:nvPr/>
          </p:nvSpPr>
          <p:spPr bwMode="auto">
            <a:xfrm>
              <a:off x="1808" y="4950"/>
              <a:ext cx="1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a:latin typeface="Times New Roman" panose="02020603050405020304" pitchFamily="18" charset="0"/>
                  <a:cs typeface="Times New Roman" panose="02020603050405020304" pitchFamily="18" charset="0"/>
                </a:rPr>
                <a:t>(</a:t>
              </a:r>
              <a:endParaRPr lang="en-US" altLang="zh-CN" sz="1400" b="1">
                <a:latin typeface="Arial" panose="020B0604020202020204" pitchFamily="34" charset="0"/>
              </a:endParaRPr>
            </a:p>
          </p:txBody>
        </p:sp>
        <p:sp>
          <p:nvSpPr>
            <p:cNvPr id="33" name="Line 7"/>
            <p:cNvSpPr>
              <a:spLocks noChangeShapeType="1"/>
            </p:cNvSpPr>
            <p:nvPr/>
          </p:nvSpPr>
          <p:spPr bwMode="auto">
            <a:xfrm>
              <a:off x="4680" y="2688"/>
              <a:ext cx="108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400" b="1"/>
            </a:p>
          </p:txBody>
        </p:sp>
        <p:sp>
          <p:nvSpPr>
            <p:cNvPr id="34" name="Rectangle 6"/>
            <p:cNvSpPr>
              <a:spLocks noChangeArrowheads="1"/>
            </p:cNvSpPr>
            <p:nvPr/>
          </p:nvSpPr>
          <p:spPr bwMode="auto">
            <a:xfrm>
              <a:off x="5040" y="2376"/>
              <a:ext cx="180" cy="315"/>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a:latin typeface="Times New Roman" panose="02020603050405020304" pitchFamily="18" charset="0"/>
                  <a:cs typeface="Times New Roman" panose="02020603050405020304" pitchFamily="18" charset="0"/>
                </a:rPr>
                <a:t>a</a:t>
              </a:r>
              <a:endParaRPr lang="en-US" altLang="zh-CN" sz="1400" b="1"/>
            </a:p>
            <a:p>
              <a:pPr eaLnBrk="0" hangingPunct="0"/>
              <a:endParaRPr lang="en-US" altLang="zh-CN" sz="1400" b="1">
                <a:latin typeface="Arial" panose="020B0604020202020204" pitchFamily="34" charset="0"/>
              </a:endParaRPr>
            </a:p>
          </p:txBody>
        </p:sp>
        <p:sp>
          <p:nvSpPr>
            <p:cNvPr id="35" name="Line 5"/>
            <p:cNvSpPr>
              <a:spLocks noChangeShapeType="1"/>
            </p:cNvSpPr>
            <p:nvPr/>
          </p:nvSpPr>
          <p:spPr bwMode="auto">
            <a:xfrm>
              <a:off x="4680" y="4716"/>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400" b="1"/>
            </a:p>
          </p:txBody>
        </p:sp>
        <p:sp>
          <p:nvSpPr>
            <p:cNvPr id="36" name="AutoShape 4"/>
            <p:cNvSpPr>
              <a:spLocks noChangeArrowheads="1"/>
            </p:cNvSpPr>
            <p:nvPr/>
          </p:nvSpPr>
          <p:spPr bwMode="auto">
            <a:xfrm>
              <a:off x="5760" y="4248"/>
              <a:ext cx="1980" cy="93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400" b="1"/>
            </a:p>
          </p:txBody>
        </p:sp>
        <p:sp>
          <p:nvSpPr>
            <p:cNvPr id="37" name="Rectangle 3"/>
            <p:cNvSpPr>
              <a:spLocks noChangeArrowheads="1"/>
            </p:cNvSpPr>
            <p:nvPr/>
          </p:nvSpPr>
          <p:spPr bwMode="auto">
            <a:xfrm>
              <a:off x="5957" y="4520"/>
              <a:ext cx="10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400" b="1" dirty="0">
                  <a:latin typeface="Times New Roman" panose="02020603050405020304" pitchFamily="18" charset="0"/>
                  <a:cs typeface="Times New Roman" panose="02020603050405020304" pitchFamily="18" charset="0"/>
                </a:rPr>
                <a:t>A →(A·)</a:t>
              </a:r>
              <a:endParaRPr lang="en-US" altLang="zh-CN" sz="1400" b="1" dirty="0">
                <a:latin typeface="Arial" panose="020B0604020202020204" pitchFamily="34" charset="0"/>
              </a:endParaRPr>
            </a:p>
          </p:txBody>
        </p:sp>
        <p:sp>
          <p:nvSpPr>
            <p:cNvPr id="38" name="Oval 2"/>
            <p:cNvSpPr>
              <a:spLocks noChangeArrowheads="1"/>
            </p:cNvSpPr>
            <p:nvPr/>
          </p:nvSpPr>
          <p:spPr bwMode="auto">
            <a:xfrm>
              <a:off x="7200" y="4560"/>
              <a:ext cx="360" cy="468"/>
            </a:xfrm>
            <a:prstGeom prst="ellipse">
              <a:avLst/>
            </a:prstGeom>
            <a:solidFill>
              <a:srgbClr val="FFFFFF"/>
            </a:solidFill>
            <a:ln w="9525">
              <a:solidFill>
                <a:srgbClr val="000000"/>
              </a:solidFill>
              <a:round/>
            </a:ln>
          </p:spPr>
          <p:txBody>
            <a:bodyPr vert="horz" wrap="square" lIns="0" tIns="0" rIns="0" bIns="0" numCol="1" anchor="t" anchorCtr="0" compatLnSpc="1"/>
            <a:lstStyle/>
            <a:p>
              <a:pPr algn="ctr" eaLnBrk="0" hangingPunct="0"/>
              <a:r>
                <a:rPr lang="en-US" altLang="zh-CN" sz="1400" b="1">
                  <a:latin typeface="Times New Roman" panose="02020603050405020304" pitchFamily="18" charset="0"/>
                  <a:cs typeface="Times New Roman" panose="02020603050405020304" pitchFamily="18" charset="0"/>
                </a:rPr>
                <a:t>4</a:t>
              </a:r>
              <a:endParaRPr lang="en-US" altLang="zh-CN" sz="1400" b="1">
                <a:latin typeface="Arial" panose="020B0604020202020204" pitchFamily="34" charset="0"/>
              </a:endParaRPr>
            </a:p>
          </p:txBody>
        </p:sp>
      </p:grpSp>
      <p:graphicFrame>
        <p:nvGraphicFramePr>
          <p:cNvPr id="40" name="表格 2"/>
          <p:cNvGraphicFramePr>
            <a:graphicFrameLocks noGrp="1"/>
          </p:cNvGraphicFramePr>
          <p:nvPr/>
        </p:nvGraphicFramePr>
        <p:xfrm>
          <a:off x="5668576" y="2892467"/>
          <a:ext cx="4526299" cy="2651760"/>
        </p:xfrm>
        <a:graphic>
          <a:graphicData uri="http://schemas.openxmlformats.org/drawingml/2006/table">
            <a:tbl>
              <a:tblPr firstRow="1" bandRow="1">
                <a:tableStyleId>{5C22544A-7EE6-4342-B048-85BDC9FD1C3A}</a:tableStyleId>
              </a:tblPr>
              <a:tblGrid>
                <a:gridCol w="637328"/>
                <a:gridCol w="884411"/>
                <a:gridCol w="811336"/>
                <a:gridCol w="540392"/>
                <a:gridCol w="503145"/>
                <a:gridCol w="521769"/>
                <a:gridCol w="627918"/>
              </a:tblGrid>
              <a:tr h="248303">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State</a:t>
                      </a:r>
                      <a:endParaRPr kumimoji="0" lang="en-US" altLang="zh-CN" sz="1400" b="1"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Action</a:t>
                      </a:r>
                      <a:endParaRPr kumimoji="0" lang="en-US" altLang="zh-CN" sz="1400" b="1"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Rule</a:t>
                      </a:r>
                      <a:endParaRPr kumimoji="0" lang="en-US" altLang="zh-CN" sz="1400" b="1"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gridSpan="3">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Input</a:t>
                      </a:r>
                      <a:endParaRPr kumimoji="0" lang="en-US" altLang="zh-CN" sz="1400" b="1"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1400" b="1"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Goto</a:t>
                      </a:r>
                      <a:endParaRPr kumimoji="0" lang="en-US" altLang="zh-CN" sz="1400" b="1"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CCCFF"/>
                    </a:solidFill>
                  </a:tcPr>
                </a:tc>
              </a:tr>
              <a:tr h="273134">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a</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A</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73134">
                <a:tc>
                  <a:txBody>
                    <a:bodyPr/>
                    <a:lstStyle/>
                    <a:p>
                      <a:pPr algn="ctr"/>
                      <a:r>
                        <a:rPr lang="en-US" altLang="zh-CN" sz="1600" dirty="0"/>
                        <a:t>0</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600" dirty="0"/>
                        <a:t>shift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73134">
                <a:tc>
                  <a:txBody>
                    <a:bodyPr/>
                    <a:lstStyle/>
                    <a:p>
                      <a:pPr algn="ctr"/>
                      <a:r>
                        <a:rPr lang="en-US" altLang="zh-CN" sz="1600" dirty="0"/>
                        <a:t>1</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algn="ctr"/>
                      <a:r>
                        <a:rPr lang="en-US" altLang="zh-CN" sz="1600" dirty="0"/>
                        <a:t>reduce</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endParaRPr kumimoji="0" lang="en-US" altLang="zh-CN" sz="16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73134">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t>reduce</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A→a</a:t>
                      </a:r>
                      <a:endParaRPr kumimoji="0" lang="en-US" altLang="zh-CN" sz="16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73134">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t>shift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3</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2</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73134">
                <a:tc>
                  <a:txBody>
                    <a:bodyPr/>
                    <a:lstStyle/>
                    <a:p>
                      <a:pPr algn="ctr"/>
                      <a:r>
                        <a:rPr lang="en-US" altLang="zh-CN" sz="1600" dirty="0"/>
                        <a:t>4</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t>shift</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r h="273134">
                <a:tc>
                  <a:txBody>
                    <a:bodyPr/>
                    <a:lstStyle/>
                    <a:p>
                      <a:pPr algn="ctr"/>
                      <a:r>
                        <a:rPr lang="en-US" altLang="zh-CN" sz="1600" dirty="0"/>
                        <a:t>5</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C99"/>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600" dirty="0"/>
                        <a:t>reduce</a:t>
                      </a: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A→(A)</a:t>
                      </a:r>
                      <a:endParaRPr kumimoji="0" lang="en-US" altLang="zh-CN" sz="1600" b="0" i="0" u="none" strike="noStrike" cap="none" normalizeH="0" baseline="0" dirty="0">
                        <a:ln>
                          <a:noFill/>
                        </a:ln>
                        <a:solidFill>
                          <a:schemeClr val="tx1"/>
                        </a:solidFill>
                        <a:effectLst/>
                        <a:latin typeface="+mn-lt"/>
                        <a:ea typeface="宋体" panose="02010600030101010101" pitchFamily="2"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ctr"/>
                      <a:endParaRPr lang="zh-CN"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r>
            </a:tbl>
          </a:graphicData>
        </a:graphic>
      </p:graphicFrame>
      <p:sp>
        <p:nvSpPr>
          <p:cNvPr id="2" name="文本框 1"/>
          <p:cNvSpPr txBox="1"/>
          <p:nvPr/>
        </p:nvSpPr>
        <p:spPr>
          <a:xfrm>
            <a:off x="5452110" y="995045"/>
            <a:ext cx="6177915" cy="829945"/>
          </a:xfrm>
          <a:prstGeom prst="rect">
            <a:avLst/>
          </a:prstGeom>
          <a:noFill/>
        </p:spPr>
        <p:txBody>
          <a:bodyPr wrap="square" rtlCol="0">
            <a:spAutoFit/>
          </a:bodyPr>
          <a:p>
            <a:pPr indent="457200"/>
            <a:r>
              <a:rPr lang="zh-CN" altLang="en-US" sz="1600">
                <a:solidFill>
                  <a:schemeClr val="accent1"/>
                </a:solidFill>
                <a:effectLst>
                  <a:outerShdw blurRad="38100" dist="25400" dir="5400000" algn="ctr" rotWithShape="0">
                    <a:srgbClr val="6E747A">
                      <a:alpha val="43000"/>
                    </a:srgbClr>
                  </a:outerShdw>
                </a:effectLst>
              </a:rPr>
              <a:t>在</a:t>
            </a:r>
            <a:r>
              <a:rPr lang="en-US" altLang="zh-CN" sz="1600">
                <a:solidFill>
                  <a:schemeClr val="accent1"/>
                </a:solidFill>
                <a:effectLst>
                  <a:outerShdw blurRad="38100" dist="25400" dir="5400000" algn="ctr" rotWithShape="0">
                    <a:srgbClr val="6E747A">
                      <a:alpha val="43000"/>
                    </a:srgbClr>
                  </a:outerShdw>
                </a:effectLst>
              </a:rPr>
              <a:t>LR0</a:t>
            </a:r>
            <a:r>
              <a:rPr lang="zh-CN" altLang="en-US" sz="1600">
                <a:solidFill>
                  <a:schemeClr val="accent1"/>
                </a:solidFill>
                <a:effectLst>
                  <a:outerShdw blurRad="38100" dist="25400" dir="5400000" algn="ctr" rotWithShape="0">
                    <a:srgbClr val="6E747A">
                      <a:alpha val="43000"/>
                    </a:srgbClr>
                  </a:outerShdw>
                </a:effectLst>
              </a:rPr>
              <a:t>分析表中，非终结符放入</a:t>
            </a:r>
            <a:r>
              <a:rPr lang="en-US" altLang="zh-CN" sz="1600">
                <a:solidFill>
                  <a:schemeClr val="accent1"/>
                </a:solidFill>
                <a:effectLst>
                  <a:outerShdw blurRad="38100" dist="25400" dir="5400000" algn="ctr" rotWithShape="0">
                    <a:srgbClr val="6E747A">
                      <a:alpha val="43000"/>
                    </a:srgbClr>
                  </a:outerShdw>
                </a:effectLst>
              </a:rPr>
              <a:t>input</a:t>
            </a:r>
            <a:r>
              <a:rPr lang="zh-CN" altLang="en-US" sz="1600">
                <a:solidFill>
                  <a:schemeClr val="accent1"/>
                </a:solidFill>
                <a:effectLst>
                  <a:outerShdw blurRad="38100" dist="25400" dir="5400000" algn="ctr" rotWithShape="0">
                    <a:srgbClr val="6E747A">
                      <a:alpha val="43000"/>
                    </a:srgbClr>
                  </a:outerShdw>
                </a:effectLst>
              </a:rPr>
              <a:t>，终结符放入</a:t>
            </a:r>
            <a:r>
              <a:rPr lang="en-US" altLang="zh-CN" sz="1600">
                <a:solidFill>
                  <a:schemeClr val="accent1"/>
                </a:solidFill>
                <a:effectLst>
                  <a:outerShdw blurRad="38100" dist="25400" dir="5400000" algn="ctr" rotWithShape="0">
                    <a:srgbClr val="6E747A">
                      <a:alpha val="43000"/>
                    </a:srgbClr>
                  </a:outerShdw>
                </a:effectLst>
              </a:rPr>
              <a:t>goto</a:t>
            </a:r>
            <a:r>
              <a:rPr lang="zh-CN" altLang="en-US" sz="1600">
                <a:solidFill>
                  <a:schemeClr val="accent1"/>
                </a:solidFill>
                <a:effectLst>
                  <a:outerShdw blurRad="38100" dist="25400" dir="5400000" algn="ctr" rotWithShape="0">
                    <a:srgbClr val="6E747A">
                      <a:alpha val="43000"/>
                    </a:srgbClr>
                  </a:outerShdw>
                </a:effectLst>
              </a:rPr>
              <a:t>，直接根据</a:t>
            </a:r>
            <a:r>
              <a:rPr lang="en-US" altLang="zh-CN" sz="1600">
                <a:solidFill>
                  <a:schemeClr val="accent1"/>
                </a:solidFill>
                <a:effectLst>
                  <a:outerShdw blurRad="38100" dist="25400" dir="5400000" algn="ctr" rotWithShape="0">
                    <a:srgbClr val="6E747A">
                      <a:alpha val="43000"/>
                    </a:srgbClr>
                  </a:outerShdw>
                </a:effectLst>
              </a:rPr>
              <a:t>DFA</a:t>
            </a:r>
            <a:r>
              <a:rPr lang="zh-CN" altLang="en-US" sz="1600">
                <a:solidFill>
                  <a:schemeClr val="accent1"/>
                </a:solidFill>
                <a:effectLst>
                  <a:outerShdw blurRad="38100" dist="25400" dir="5400000" algn="ctr" rotWithShape="0">
                    <a:srgbClr val="6E747A">
                      <a:alpha val="43000"/>
                    </a:srgbClr>
                  </a:outerShdw>
                </a:effectLst>
              </a:rPr>
              <a:t>中的状态转移填充表格，即当前状态以及接受到的下一个符号，而不涉及</a:t>
            </a:r>
            <a:r>
              <a:rPr lang="en-US" altLang="zh-CN" sz="1600">
                <a:solidFill>
                  <a:schemeClr val="accent1"/>
                </a:solidFill>
                <a:effectLst>
                  <a:outerShdw blurRad="38100" dist="25400" dir="5400000" algn="ctr" rotWithShape="0">
                    <a:srgbClr val="6E747A">
                      <a:alpha val="43000"/>
                    </a:srgbClr>
                  </a:outerShdw>
                </a:effectLst>
              </a:rPr>
              <a:t>Follow</a:t>
            </a:r>
            <a:r>
              <a:rPr lang="zh-CN" altLang="en-US" sz="1600">
                <a:solidFill>
                  <a:schemeClr val="accent1"/>
                </a:solidFill>
                <a:effectLst>
                  <a:outerShdw blurRad="38100" dist="25400" dir="5400000" algn="ctr" rotWithShape="0">
                    <a:srgbClr val="6E747A">
                      <a:alpha val="43000"/>
                    </a:srgbClr>
                  </a:outerShdw>
                </a:effectLst>
              </a:rPr>
              <a:t>集等内容</a:t>
            </a:r>
            <a:endParaRPr lang="zh-CN" altLang="en-US" sz="1600">
              <a:solidFill>
                <a:schemeClr val="accent1"/>
              </a:solidFill>
              <a:effectLst>
                <a:outerShdw blurRad="38100" dist="25400" dir="5400000" algn="ctr" rotWithShape="0">
                  <a:srgbClr val="6E747A">
                    <a:alpha val="43000"/>
                  </a:srgbClr>
                </a:outerShdw>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zh-CN" altLang="en-US">
                <a:latin typeface="黑体" panose="02010609060101010101" pitchFamily="2" charset="-122"/>
              </a:rPr>
              <a:t>词法分析</a:t>
            </a:r>
            <a:endParaRPr lang="zh-CN" altLang="en-US">
              <a:latin typeface="黑体" panose="02010609060101010101" pitchFamily="2" charset="-122"/>
            </a:endParaRPr>
          </a:p>
        </p:txBody>
      </p:sp>
      <p:sp>
        <p:nvSpPr>
          <p:cNvPr id="7171" name="Rectangle 3"/>
          <p:cNvSpPr>
            <a:spLocks noGrp="1" noChangeArrowheads="1"/>
          </p:cNvSpPr>
          <p:nvPr>
            <p:ph idx="1"/>
          </p:nvPr>
        </p:nvSpPr>
        <p:spPr>
          <a:solidFill>
            <a:schemeClr val="bg1"/>
          </a:solidFill>
          <a:ln w="28575">
            <a:solidFill>
              <a:srgbClr val="9999FF"/>
            </a:solidFill>
          </a:ln>
        </p:spPr>
        <p:txBody>
          <a:bodyPr>
            <a:normAutofit fontScale="90000"/>
          </a:bodyPr>
          <a:lstStyle/>
          <a:p>
            <a:pPr eaLnBrk="1" hangingPunct="1">
              <a:lnSpc>
                <a:spcPct val="150000"/>
              </a:lnSpc>
            </a:pPr>
            <a:r>
              <a:rPr lang="zh-CN" altLang="en-US" dirty="0">
                <a:solidFill>
                  <a:srgbClr val="FF0000"/>
                </a:solidFill>
                <a:latin typeface="宋体" panose="02010600030101010101" pitchFamily="2" charset="-122"/>
              </a:rPr>
              <a:t>词法分析的任务</a:t>
            </a:r>
            <a:r>
              <a:rPr lang="zh-CN" altLang="en-US" dirty="0">
                <a:latin typeface="宋体" panose="02010600030101010101" pitchFamily="2" charset="-122"/>
              </a:rPr>
              <a:t>：从左至右逐个字符地对源程序进行扫描，产生一个个单词符号</a:t>
            </a:r>
            <a:r>
              <a:rPr lang="zh-CN" altLang="en-US" dirty="0"/>
              <a:t>（</a:t>
            </a:r>
            <a:r>
              <a:rPr lang="en-US" altLang="zh-CN" dirty="0"/>
              <a:t>token</a:t>
            </a:r>
            <a:r>
              <a:rPr lang="zh-CN" altLang="en-US" dirty="0"/>
              <a:t>）</a:t>
            </a:r>
            <a:r>
              <a:rPr lang="zh-CN" altLang="en-US" dirty="0">
                <a:latin typeface="宋体" panose="02010600030101010101" pitchFamily="2" charset="-122"/>
              </a:rPr>
              <a:t>。</a:t>
            </a:r>
            <a:endParaRPr lang="zh-CN" altLang="en-US" dirty="0">
              <a:latin typeface="宋体" panose="02010600030101010101" pitchFamily="2" charset="-122"/>
            </a:endParaRPr>
          </a:p>
          <a:p>
            <a:pPr eaLnBrk="1" hangingPunct="1">
              <a:lnSpc>
                <a:spcPct val="150000"/>
              </a:lnSpc>
            </a:pPr>
            <a:r>
              <a:rPr lang="zh-CN" altLang="en-US" dirty="0">
                <a:latin typeface="宋体" panose="02010600030101010101" pitchFamily="2" charset="-122"/>
              </a:rPr>
              <a:t>词法分析器</a:t>
            </a:r>
            <a:r>
              <a:rPr lang="en-US" altLang="zh-CN" dirty="0"/>
              <a:t>(Lexical Analyzer) </a:t>
            </a:r>
            <a:r>
              <a:rPr lang="zh-CN" altLang="en-US" dirty="0">
                <a:latin typeface="宋体" panose="02010600030101010101" pitchFamily="2" charset="-122"/>
              </a:rPr>
              <a:t>又称扫描器</a:t>
            </a:r>
            <a:r>
              <a:rPr lang="en-US" altLang="zh-CN" dirty="0"/>
              <a:t>(Scanner)</a:t>
            </a:r>
            <a:r>
              <a:rPr lang="zh-CN" altLang="en-US" dirty="0"/>
              <a:t>：执行词法分析的程序。</a:t>
            </a:r>
            <a:endParaRPr lang="en-US" altLang="zh-CN" dirty="0"/>
          </a:p>
          <a:p>
            <a:pPr eaLnBrk="1" hangingPunct="1">
              <a:lnSpc>
                <a:spcPct val="150000"/>
              </a:lnSpc>
            </a:pPr>
            <a:r>
              <a:rPr lang="zh-CN" altLang="en-US" dirty="0"/>
              <a:t>词法扫描器输入的</a:t>
            </a:r>
            <a:r>
              <a:rPr lang="zh-CN" altLang="en-US" dirty="0">
                <a:solidFill>
                  <a:srgbClr val="FF0000"/>
                </a:solidFill>
              </a:rPr>
              <a:t>是源代码，本质是字符串</a:t>
            </a:r>
            <a:r>
              <a:rPr lang="zh-CN" altLang="en-US" dirty="0"/>
              <a:t>。</a:t>
            </a:r>
            <a:endParaRPr lang="zh-CN" altLang="en-US" dirty="0"/>
          </a:p>
          <a:p>
            <a:pPr eaLnBrk="1" hangingPunct="1">
              <a:lnSpc>
                <a:spcPct val="150000"/>
              </a:lnSpc>
            </a:pPr>
            <a:r>
              <a:rPr lang="zh-CN" altLang="en-US" dirty="0">
                <a:sym typeface="+mn-ea"/>
              </a:rPr>
              <a:t>描述工具：</a:t>
            </a:r>
            <a:r>
              <a:rPr lang="zh-CN" altLang="en-US" dirty="0">
                <a:solidFill>
                  <a:srgbClr val="FF0000"/>
                </a:solidFill>
                <a:sym typeface="+mn-ea"/>
              </a:rPr>
              <a:t>正则表达式</a:t>
            </a:r>
            <a:r>
              <a:rPr lang="zh-CN" altLang="en-US" dirty="0">
                <a:sym typeface="+mn-ea"/>
              </a:rPr>
              <a:t>和</a:t>
            </a:r>
            <a:r>
              <a:rPr lang="zh-CN" altLang="en-US" dirty="0">
                <a:solidFill>
                  <a:srgbClr val="FF0000"/>
                </a:solidFill>
                <a:sym typeface="+mn-ea"/>
              </a:rPr>
              <a:t>有限自动机</a:t>
            </a:r>
            <a:endParaRPr lang="en-US" altLang="zh-CN" dirty="0"/>
          </a:p>
          <a:p>
            <a:pPr eaLnBrk="1" hangingPunct="1">
              <a:lnSpc>
                <a:spcPct val="150000"/>
              </a:lnSpc>
            </a:pPr>
            <a:r>
              <a:rPr lang="zh-CN" altLang="en-US" dirty="0"/>
              <a:t>输出的是</a:t>
            </a:r>
            <a:r>
              <a:rPr lang="zh-CN" altLang="en-US" dirty="0">
                <a:solidFill>
                  <a:srgbClr val="FF0000"/>
                </a:solidFill>
              </a:rPr>
              <a:t>单词符号串</a:t>
            </a:r>
            <a:r>
              <a:rPr lang="zh-CN" altLang="en-US" dirty="0"/>
              <a:t>。</a:t>
            </a:r>
            <a:endParaRPr lang="zh-CN" altLang="en-US" dirty="0">
              <a:latin typeface="宋体" panose="02010600030101010101" pitchFamily="2" charset="-122"/>
            </a:endParaRPr>
          </a:p>
          <a:p>
            <a:pPr eaLnBrk="1" hangingPunct="1">
              <a:lnSpc>
                <a:spcPct val="15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5" fill="hold" grpId="0" nodeType="clickEffect">
                                  <p:stCondLst>
                                    <p:cond delay="0"/>
                                  </p:stCondLst>
                                  <p:childTnLst>
                                    <p:set>
                                      <p:cBhvr>
                                        <p:cTn id="6" dur="1" fill="hold">
                                          <p:stCondLst>
                                            <p:cond delay="0"/>
                                          </p:stCondLst>
                                        </p:cTn>
                                        <p:tgtEl>
                                          <p:spTgt spid="7171">
                                            <p:txEl>
                                              <p:pRg st="4294967295" end="4294967295"/>
                                            </p:txEl>
                                          </p:spTgt>
                                        </p:tgtEl>
                                        <p:attrNameLst>
                                          <p:attrName>style.visibility</p:attrName>
                                        </p:attrNameLst>
                                      </p:cBhvr>
                                      <p:to>
                                        <p:strVal val="visible"/>
                                      </p:to>
                                    </p:set>
                                    <p:animEffect transition="in" filter="checkerboard(down)">
                                      <p:cBhvr>
                                        <p:cTn id="7" dur="500"/>
                                        <p:tgtEl>
                                          <p:spTgt spid="717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5" fill="hold" grpId="0"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checkerboard(down)">
                                      <p:cBhvr>
                                        <p:cTn id="12" dur="500"/>
                                        <p:tgtEl>
                                          <p:spTgt spid="71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5" fill="hold" grpId="0" nodeType="click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animEffect transition="in" filter="checkerboard(down)">
                                      <p:cBhvr>
                                        <p:cTn id="17" dur="500"/>
                                        <p:tgtEl>
                                          <p:spTgt spid="71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5" fill="hold" grpId="0" nodeType="clickEffect">
                                  <p:stCondLst>
                                    <p:cond delay="0"/>
                                  </p:stCondLst>
                                  <p:childTnLst>
                                    <p:set>
                                      <p:cBhvr>
                                        <p:cTn id="21" dur="1" fill="hold">
                                          <p:stCondLst>
                                            <p:cond delay="0"/>
                                          </p:stCondLst>
                                        </p:cTn>
                                        <p:tgtEl>
                                          <p:spTgt spid="7171">
                                            <p:txEl>
                                              <p:pRg st="4" end="4"/>
                                            </p:txEl>
                                          </p:spTgt>
                                        </p:tgtEl>
                                        <p:attrNameLst>
                                          <p:attrName>style.visibility</p:attrName>
                                        </p:attrNameLst>
                                      </p:cBhvr>
                                      <p:to>
                                        <p:strVal val="visible"/>
                                      </p:to>
                                    </p:set>
                                    <p:animEffect transition="in" filter="checkerboard(down)">
                                      <p:cBhvr>
                                        <p:cTn id="22" dur="500"/>
                                        <p:tgtEl>
                                          <p:spTgt spid="71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autoUpdateAnimBg="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latin typeface="Arial" panose="020B0604020202020204" pitchFamily="34" charset="0"/>
                <a:ea typeface="+mn-ea"/>
                <a:cs typeface="Arial" panose="020B0604020202020204" pitchFamily="34" charset="0"/>
              </a:rPr>
              <a:t>SLR(1)</a:t>
            </a:r>
            <a:r>
              <a:rPr lang="zh-CN" altLang="en-US" dirty="0">
                <a:latin typeface="Arial" panose="020B0604020202020204" pitchFamily="34" charset="0"/>
                <a:ea typeface="+mn-ea"/>
                <a:cs typeface="Arial" panose="020B0604020202020204" pitchFamily="34" charset="0"/>
              </a:rPr>
              <a:t>分析算法</a:t>
            </a:r>
            <a:endParaRPr lang="zh-CN" altLang="en-US" dirty="0">
              <a:latin typeface="Arial" panose="020B0604020202020204" pitchFamily="34" charset="0"/>
              <a:ea typeface="+mn-ea"/>
              <a:cs typeface="Arial" panose="020B0604020202020204" pitchFamily="34" charset="0"/>
            </a:endParaRP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eaLnBrk="1" hangingPunct="1">
                  <a:lnSpc>
                    <a:spcPct val="150000"/>
                  </a:lnSpc>
                </a:pPr>
                <a:r>
                  <a:rPr lang="en-US" altLang="zh-CN" sz="2400" dirty="0">
                    <a:latin typeface="Arial" panose="020B0604020202020204" pitchFamily="34" charset="0"/>
                    <a:cs typeface="Arial" panose="020B0604020202020204" pitchFamily="34" charset="0"/>
                  </a:rPr>
                  <a:t>SLR(1)</a:t>
                </a:r>
                <a:r>
                  <a:rPr lang="zh-CN" altLang="en-US" sz="2400" dirty="0">
                    <a:latin typeface="Arial" panose="020B0604020202020204" pitchFamily="34" charset="0"/>
                    <a:cs typeface="Arial" panose="020B0604020202020204" pitchFamily="34" charset="0"/>
                  </a:rPr>
                  <a:t>分析算法，也称为简单</a:t>
                </a:r>
                <a:r>
                  <a:rPr lang="en-US" altLang="zh-CN" sz="2400" dirty="0">
                    <a:latin typeface="Arial" panose="020B0604020202020204" pitchFamily="34" charset="0"/>
                    <a:cs typeface="Arial" panose="020B0604020202020204" pitchFamily="34" charset="0"/>
                  </a:rPr>
                  <a:t>LR(1)</a:t>
                </a:r>
                <a:r>
                  <a:rPr lang="zh-CN" altLang="en-US" sz="2400" dirty="0">
                    <a:latin typeface="Arial" panose="020B0604020202020204" pitchFamily="34" charset="0"/>
                    <a:cs typeface="Arial" panose="020B0604020202020204" pitchFamily="34" charset="0"/>
                  </a:rPr>
                  <a:t>算法。它在</a:t>
                </a:r>
                <a:r>
                  <a:rPr lang="en-US" altLang="zh-CN" sz="2400" dirty="0">
                    <a:latin typeface="Arial" panose="020B0604020202020204" pitchFamily="34" charset="0"/>
                    <a:cs typeface="Arial" panose="020B0604020202020204" pitchFamily="34" charset="0"/>
                  </a:rPr>
                  <a:t>LR(0)</a:t>
                </a:r>
                <a:r>
                  <a:rPr lang="zh-CN" altLang="en-US" sz="2400" dirty="0">
                    <a:latin typeface="Arial" panose="020B0604020202020204" pitchFamily="34" charset="0"/>
                    <a:cs typeface="Arial" panose="020B0604020202020204" pitchFamily="34" charset="0"/>
                  </a:rPr>
                  <a:t>算法的基础上，</a:t>
                </a:r>
                <a:r>
                  <a:rPr lang="zh-CN" altLang="en-US" sz="2400" dirty="0">
                    <a:solidFill>
                      <a:srgbClr val="FF0000"/>
                    </a:solidFill>
                    <a:latin typeface="Arial" panose="020B0604020202020204" pitchFamily="34" charset="0"/>
                    <a:cs typeface="Arial" panose="020B0604020202020204" pitchFamily="34" charset="0"/>
                  </a:rPr>
                  <a:t>引入下一个记号进行动作的预测</a:t>
                </a:r>
                <a:r>
                  <a:rPr lang="zh-CN" altLang="en-US" sz="2400" dirty="0">
                    <a:latin typeface="Arial" panose="020B0604020202020204" pitchFamily="34" charset="0"/>
                    <a:cs typeface="Arial" panose="020B0604020202020204" pitchFamily="34" charset="0"/>
                  </a:rPr>
                  <a:t>，大大提高分析算法的处理能力。</a:t>
                </a:r>
                <a:endParaRPr lang="en-US" altLang="zh-CN" sz="2400" dirty="0">
                  <a:latin typeface="Arial" panose="020B0604020202020204" pitchFamily="34" charset="0"/>
                  <a:cs typeface="Arial" panose="020B0604020202020204" pitchFamily="34" charset="0"/>
                </a:endParaRPr>
              </a:p>
              <a:p>
                <a:pPr eaLnBrk="1" hangingPunct="1">
                  <a:lnSpc>
                    <a:spcPct val="150000"/>
                  </a:lnSpc>
                </a:pPr>
                <a:r>
                  <a:rPr lang="zh-CN" altLang="en-US" sz="2400" dirty="0">
                    <a:latin typeface="Arial" panose="020B0604020202020204" pitchFamily="34" charset="0"/>
                    <a:cs typeface="Arial" panose="020B0604020202020204" pitchFamily="34" charset="0"/>
                  </a:rPr>
                  <a:t>令当前的状态</a:t>
                </a:r>
                <a14:m>
                  <m:oMath xmlns:m="http://schemas.openxmlformats.org/officeDocument/2006/math">
                    <m:r>
                      <a:rPr lang="en-US" altLang="zh-CN" sz="2400" i="1">
                        <a:latin typeface="Cambria Math" panose="02040503050406030204" pitchFamily="18" charset="0"/>
                        <a:cs typeface="Arial" panose="020B0604020202020204" pitchFamily="34" charset="0"/>
                      </a:rPr>
                      <m:t>𝒔</m:t>
                    </m:r>
                  </m:oMath>
                </a14:m>
                <a:r>
                  <a:rPr lang="zh-CN" altLang="en-US" sz="2400" dirty="0">
                    <a:latin typeface="Arial" panose="020B0604020202020204" pitchFamily="34" charset="0"/>
                    <a:cs typeface="Arial" panose="020B0604020202020204" pitchFamily="34" charset="0"/>
                  </a:rPr>
                  <a:t>（位于分析栈顶部），则动作定义如下：</a:t>
                </a:r>
                <a:endParaRPr lang="en-US" altLang="zh-CN" sz="2400" dirty="0">
                  <a:latin typeface="Arial" panose="020B0604020202020204" pitchFamily="34" charset="0"/>
                  <a:cs typeface="Arial" panose="020B0604020202020204" pitchFamily="34" charset="0"/>
                </a:endParaRPr>
              </a:p>
              <a:p>
                <a:pPr lvl="1" eaLnBrk="1" hangingPunct="1">
                  <a:lnSpc>
                    <a:spcPct val="150000"/>
                  </a:lnSpc>
                </a:pPr>
                <a:r>
                  <a:rPr lang="zh-CN" altLang="en-US" sz="2400" dirty="0">
                    <a:latin typeface="Arial" panose="020B0604020202020204" pitchFamily="34" charset="0"/>
                    <a:cs typeface="Arial" panose="020B0604020202020204" pitchFamily="34" charset="0"/>
                  </a:rPr>
                  <a:t>若状态</a:t>
                </a:r>
                <a14:m>
                  <m:oMath xmlns:m="http://schemas.openxmlformats.org/officeDocument/2006/math">
                    <m:r>
                      <a:rPr lang="en-US" altLang="zh-CN" sz="2400" i="1">
                        <a:latin typeface="Cambria Math" panose="02040503050406030204" pitchFamily="18" charset="0"/>
                        <a:cs typeface="Arial" panose="020B0604020202020204" pitchFamily="34" charset="0"/>
                      </a:rPr>
                      <m:t>𝒔</m:t>
                    </m:r>
                  </m:oMath>
                </a14:m>
                <a:r>
                  <a:rPr lang="zh-CN" altLang="en-US" sz="2400" dirty="0">
                    <a:solidFill>
                      <a:srgbClr val="FF0000"/>
                    </a:solidFill>
                    <a:latin typeface="Arial" panose="020B0604020202020204" pitchFamily="34" charset="0"/>
                    <a:cs typeface="Arial" panose="020B0604020202020204" pitchFamily="34" charset="0"/>
                  </a:rPr>
                  <a:t>包含了格式</a:t>
                </a:r>
                <a14:m>
                  <m:oMath xmlns:m="http://schemas.openxmlformats.org/officeDocument/2006/math">
                    <m:r>
                      <a:rPr lang="en-US" altLang="zh-CN" sz="2400" i="1">
                        <a:solidFill>
                          <a:srgbClr val="FF0000"/>
                        </a:solidFill>
                        <a:latin typeface="Cambria Math" panose="02040503050406030204" pitchFamily="18" charset="0"/>
                        <a:cs typeface="Arial" panose="020B0604020202020204" pitchFamily="34" charset="0"/>
                      </a:rPr>
                      <m:t>𝑨</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𝜶</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𝑿</m:t>
                    </m:r>
                    <m:r>
                      <a:rPr lang="zh-CN" alt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𝜷</m:t>
                    </m:r>
                  </m:oMath>
                </a14:m>
                <a:r>
                  <a:rPr lang="zh-CN" altLang="en-US" sz="2400" dirty="0">
                    <a:latin typeface="Arial" panose="020B0604020202020204" pitchFamily="34" charset="0"/>
                    <a:cs typeface="Arial" panose="020B0604020202020204" pitchFamily="34" charset="0"/>
                  </a:rPr>
                  <a:t>的任何项目，其中</a:t>
                </a:r>
                <a14:m>
                  <m:oMath xmlns:m="http://schemas.openxmlformats.org/officeDocument/2006/math">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𝑿</m:t>
                    </m:r>
                  </m:oMath>
                </a14:m>
                <a:r>
                  <a:rPr lang="zh-CN" altLang="en-US" sz="2400" dirty="0">
                    <a:solidFill>
                      <a:srgbClr val="FF0000"/>
                    </a:solidFill>
                    <a:latin typeface="Arial" panose="020B0604020202020204" pitchFamily="34" charset="0"/>
                    <a:cs typeface="Arial" panose="020B0604020202020204" pitchFamily="34" charset="0"/>
                  </a:rPr>
                  <a:t>是一个终结符且是输入串中的下一个记号</a:t>
                </a:r>
                <a:r>
                  <a:rPr lang="zh-CN" altLang="en-US" sz="2400" dirty="0">
                    <a:latin typeface="Arial" panose="020B0604020202020204" pitchFamily="34" charset="0"/>
                    <a:cs typeface="Arial" panose="020B0604020202020204" pitchFamily="34" charset="0"/>
                  </a:rPr>
                  <a:t>，则动作就是将当前的输入记号</a:t>
                </a:r>
                <a:r>
                  <a:rPr lang="zh-CN" altLang="en-US" sz="2400" dirty="0">
                    <a:solidFill>
                      <a:srgbClr val="FF0000"/>
                    </a:solidFill>
                    <a:latin typeface="Arial" panose="020B0604020202020204" pitchFamily="34" charset="0"/>
                    <a:cs typeface="Arial" panose="020B0604020202020204" pitchFamily="34" charset="0"/>
                  </a:rPr>
                  <a:t>移进</a:t>
                </a:r>
                <a:r>
                  <a:rPr lang="zh-CN" altLang="en-US" sz="2400" dirty="0">
                    <a:latin typeface="Arial" panose="020B0604020202020204" pitchFamily="34" charset="0"/>
                    <a:cs typeface="Arial" panose="020B0604020202020204" pitchFamily="34" charset="0"/>
                  </a:rPr>
                  <a:t>到栈中，且压入栈中的新状态就是包含了项目</a:t>
                </a:r>
                <a14:m>
                  <m:oMath xmlns:m="http://schemas.openxmlformats.org/officeDocument/2006/math">
                    <m:r>
                      <a:rPr lang="en-US" altLang="zh-CN" sz="2400" i="1">
                        <a:latin typeface="Cambria Math" panose="02040503050406030204" pitchFamily="18" charset="0"/>
                        <a:cs typeface="Arial" panose="020B0604020202020204" pitchFamily="34" charset="0"/>
                      </a:rPr>
                      <m:t>𝑨</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𝜶</m:t>
                    </m:r>
                    <m:r>
                      <a:rPr lang="en-US" altLang="zh-CN" sz="2400" i="1">
                        <a:latin typeface="Cambria Math" panose="02040503050406030204" pitchFamily="18" charset="0"/>
                        <a:ea typeface="Cambria Math" panose="02040503050406030204" pitchFamily="18" charset="0"/>
                        <a:cs typeface="Arial" panose="020B0604020202020204" pitchFamily="34" charset="0"/>
                      </a:rPr>
                      <m:t>𝑿</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𝜷</m:t>
                    </m:r>
                  </m:oMath>
                </a14:m>
                <a:r>
                  <a:rPr lang="zh-CN" altLang="en-US" sz="2400" dirty="0">
                    <a:latin typeface="Arial" panose="020B0604020202020204" pitchFamily="34" charset="0"/>
                    <a:cs typeface="Arial" panose="020B0604020202020204" pitchFamily="34" charset="0"/>
                  </a:rPr>
                  <a:t>的状态。</a:t>
                </a:r>
                <a:endParaRPr lang="en-US" altLang="zh-CN" sz="2400" dirty="0">
                  <a:latin typeface="Arial" panose="020B0604020202020204" pitchFamily="34" charset="0"/>
                  <a:cs typeface="Arial" panose="020B0604020202020204" pitchFamily="34" charset="0"/>
                </a:endParaRPr>
              </a:p>
              <a:p>
                <a:pPr eaLnBrk="1" hangingPunct="1">
                  <a:lnSpc>
                    <a:spcPct val="150000"/>
                  </a:lnSpc>
                </a:pPr>
                <a:endParaRPr lang="en-US" altLang="zh-CN" sz="2400" dirty="0">
                  <a:latin typeface="Arial" panose="020B0604020202020204" pitchFamily="34" charset="0"/>
                  <a:cs typeface="Arial" panose="020B0604020202020204" pitchFamily="34" charset="0"/>
                </a:endParaRPr>
              </a:p>
            </p:txBody>
          </p:sp>
        </mc:Choice>
        <mc:Fallback>
          <p:sp>
            <p:nvSpPr>
              <p:cNvPr id="10243" name="Rectangle 3"/>
              <p:cNvSpPr>
                <a:spLocks noRot="1" noChangeAspect="1" noMove="1" noResize="1" noEditPoints="1" noAdjustHandles="1" noChangeArrowheads="1" noChangeShapeType="1" noTextEdit="1"/>
              </p:cNvSpPr>
              <p:nvPr>
                <p:ph idx="1"/>
              </p:nvPr>
            </p:nvSpPr>
            <p:spPr>
              <a:blipFill rotWithShape="1">
                <a:blip r:embed="rId1"/>
                <a:stretch>
                  <a:fillRect l="-139" t="-336" r="-133" b="-328"/>
                </a:stretch>
              </a:blipFill>
              <a:ln w="28575">
                <a:solidFill>
                  <a:srgbClr val="9999FF"/>
                </a:solidFill>
              </a:ln>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fade">
                                      <p:cBhvr>
                                        <p:cTn id="7" dur="1000"/>
                                        <p:tgtEl>
                                          <p:spTgt spid="10243">
                                            <p:txEl>
                                              <p:pRg st="1" end="1"/>
                                            </p:txEl>
                                          </p:spTgt>
                                        </p:tgtEl>
                                      </p:cBhvr>
                                    </p:animEffect>
                                    <p:anim calcmode="lin" valueType="num">
                                      <p:cBhvr>
                                        <p:cTn id="8"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2" end="2"/>
                                            </p:txEl>
                                          </p:spTgt>
                                        </p:tgtEl>
                                        <p:attrNameLst>
                                          <p:attrName>style.visibility</p:attrName>
                                        </p:attrNameLst>
                                      </p:cBhvr>
                                      <p:to>
                                        <p:strVal val="visible"/>
                                      </p:to>
                                    </p:set>
                                    <p:animEffect transition="in" filter="fade">
                                      <p:cBhvr>
                                        <p:cTn id="12" dur="1000"/>
                                        <p:tgtEl>
                                          <p:spTgt spid="10243">
                                            <p:txEl>
                                              <p:pRg st="2" end="2"/>
                                            </p:txEl>
                                          </p:spTgt>
                                        </p:tgtEl>
                                      </p:cBhvr>
                                    </p:animEffect>
                                    <p:anim calcmode="lin" valueType="num">
                                      <p:cBhvr>
                                        <p:cTn id="13"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xfrm>
                <a:off x="839470" y="116205"/>
                <a:ext cx="11269980" cy="6480810"/>
              </a:xfrm>
              <a:solidFill>
                <a:schemeClr val="bg1"/>
              </a:solidFill>
              <a:ln w="28575">
                <a:solidFill>
                  <a:srgbClr val="9999FF"/>
                </a:solidFill>
              </a:ln>
            </p:spPr>
            <p:txBody>
              <a:bodyPr/>
              <a:lstStyle/>
              <a:p>
                <a:pPr>
                  <a:lnSpc>
                    <a:spcPct val="150000"/>
                  </a:lnSpc>
                </a:pPr>
                <a14:m>
                  <m:oMath xmlns:m="http://schemas.openxmlformats.org/officeDocument/2006/math">
                    <m:r>
                      <a:rPr lang="en-US" altLang="zh-CN" sz="2400" i="1">
                        <a:latin typeface="Cambria Math" panose="02040503050406030204" pitchFamily="18" charset="0"/>
                      </a:rPr>
                      <m:t>𝑭𝒐𝒍𝒍𝒐𝒘</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𝑺</m:t>
                            </m:r>
                          </m:e>
                          <m:sup>
                            <m:r>
                              <a:rPr lang="en-US" altLang="zh-CN" sz="2400" i="1">
                                <a:latin typeface="Cambria Math" panose="02040503050406030204" pitchFamily="18" charset="0"/>
                              </a:rPr>
                              <m:t>′</m:t>
                            </m:r>
                          </m:sup>
                        </m:sSup>
                      </m:e>
                    </m:d>
                    <m:r>
                      <a:rPr lang="en-US" altLang="zh-CN" sz="2400" i="1">
                        <a:latin typeface="Cambria Math" panose="02040503050406030204" pitchFamily="18" charset="0"/>
                      </a:rPr>
                      <m:t>=</m:t>
                    </m:r>
                    <m:d>
                      <m:dPr>
                        <m:begChr m:val="{"/>
                        <m:endChr m:val="}"/>
                        <m:ctrlPr>
                          <a:rPr lang="en-US" altLang="zh-CN" sz="2400" i="1">
                            <a:latin typeface="Cambria Math" panose="02040503050406030204" pitchFamily="18" charset="0"/>
                          </a:rPr>
                        </m:ctrlPr>
                      </m:dPr>
                      <m:e>
                        <m:r>
                          <a:rPr lang="en-US" altLang="zh-CN" sz="2400" i="1">
                            <a:latin typeface="Cambria Math" panose="02040503050406030204" pitchFamily="18" charset="0"/>
                          </a:rPr>
                          <m:t>$</m:t>
                        </m:r>
                      </m:e>
                    </m:d>
                    <m:r>
                      <a:rPr lang="en-US" altLang="zh-CN" sz="2400" i="1">
                        <a:latin typeface="Cambria Math" panose="02040503050406030204" pitchFamily="18" charset="0"/>
                      </a:rPr>
                      <m:t>          </m:t>
                    </m:r>
                  </m:oMath>
                </a14:m>
                <a:endParaRPr lang="en-US" altLang="zh-CN" sz="2400" i="1" dirty="0">
                  <a:latin typeface="Cambria Math" panose="02040503050406030204" pitchFamily="18" charset="0"/>
                </a:endParaRPr>
              </a:p>
              <a:p>
                <a:pPr>
                  <a:lnSpc>
                    <a:spcPct val="150000"/>
                  </a:lnSpc>
                </a:pPr>
                <a14:m>
                  <m:oMath xmlns:m="http://schemas.openxmlformats.org/officeDocument/2006/math">
                    <m:r>
                      <a:rPr lang="en-US" altLang="zh-CN" sz="2400" i="1">
                        <a:latin typeface="Cambria Math" panose="02040503050406030204" pitchFamily="18" charset="0"/>
                      </a:rPr>
                      <m:t>𝑭𝒐𝒍𝒍𝒐𝒘</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𝑺</m:t>
                        </m:r>
                      </m:e>
                    </m:d>
                    <m:r>
                      <a:rPr lang="en-US" altLang="zh-CN" sz="2400" i="1">
                        <a:latin typeface="Cambria Math" panose="02040503050406030204" pitchFamily="18" charset="0"/>
                      </a:rPr>
                      <m:t>={$, )}</m:t>
                    </m:r>
                  </m:oMath>
                </a14:m>
                <a:endParaRPr lang="en-US" altLang="zh-CN" sz="2400" dirty="0">
                  <a:latin typeface="+mn-ea"/>
                </a:endParaRPr>
              </a:p>
              <a:p>
                <a:endParaRPr lang="en-US" altLang="zh-CN" sz="2400" dirty="0">
                  <a:latin typeface="+mn-ea"/>
                  <a:cs typeface="Arial" panose="020B0604020202020204" pitchFamily="34" charset="0"/>
                </a:endParaRPr>
              </a:p>
              <a:p>
                <a:endParaRPr lang="en-US" altLang="zh-CN" sz="2400" dirty="0">
                  <a:latin typeface="+mn-ea"/>
                  <a:cs typeface="Arial" panose="020B0604020202020204" pitchFamily="34" charset="0"/>
                </a:endParaRPr>
              </a:p>
              <a:p>
                <a:pPr marL="0" indent="0">
                  <a:lnSpc>
                    <a:spcPct val="150000"/>
                  </a:lnSpc>
                  <a:buNone/>
                </a:pPr>
                <a:endParaRPr lang="en-US" altLang="zh-CN" sz="2400" i="1" dirty="0">
                  <a:latin typeface="Cambria Math" panose="02040503050406030204" pitchFamily="18" charset="0"/>
                </a:endParaRPr>
              </a:p>
              <a:p>
                <a:pPr marL="179705" lvl="1" indent="0">
                  <a:lnSpc>
                    <a:spcPct val="150000"/>
                  </a:lnSpc>
                  <a:buNone/>
                </a:pPr>
                <a:endParaRPr lang="en-US" altLang="zh-CN" sz="2000" i="1" dirty="0"/>
              </a:p>
              <a:p>
                <a:pPr marL="465455" lvl="1">
                  <a:lnSpc>
                    <a:spcPct val="150000"/>
                  </a:lnSpc>
                  <a:buNone/>
                </a:pPr>
                <a:r>
                  <a:rPr lang="en-US" altLang="zh-CN" sz="2000" dirty="0"/>
                  <a:t>	</a:t>
                </a:r>
                <a:endParaRPr lang="en-US" altLang="zh-CN" sz="2400" dirty="0">
                  <a:latin typeface="Arial" panose="020B0604020202020204" pitchFamily="34" charset="0"/>
                  <a:cs typeface="Arial" panose="020B0604020202020204" pitchFamily="34" charset="0"/>
                </a:endParaRPr>
              </a:p>
            </p:txBody>
          </p:sp>
        </mc:Choice>
        <mc:Fallback>
          <p:sp>
            <p:nvSpPr>
              <p:cNvPr id="10243" name="Rectangle 3"/>
              <p:cNvSpPr>
                <a:spLocks noRot="1" noChangeAspect="1" noMove="1" noResize="1" noEditPoints="1" noAdjustHandles="1" noChangeArrowheads="1" noChangeShapeType="1" noTextEdit="1"/>
              </p:cNvSpPr>
              <p:nvPr>
                <p:ph idx="1"/>
              </p:nvPr>
            </p:nvSpPr>
            <p:spPr>
              <a:xfrm>
                <a:off x="839470" y="116205"/>
                <a:ext cx="11269980" cy="6480810"/>
              </a:xfrm>
              <a:blipFill rotWithShape="1">
                <a:blip r:embed="rId1"/>
                <a:stretch>
                  <a:fillRect l="-130" t="-225" r="-124" b="-216"/>
                </a:stretch>
              </a:blipFill>
              <a:ln w="28575">
                <a:solidFill>
                  <a:srgbClr val="9999FF"/>
                </a:solidFill>
              </a:ln>
            </p:spPr>
            <p:txBody>
              <a:bodyPr/>
              <a:lstStyle/>
              <a:p>
                <a:r>
                  <a:rPr lang="zh-CN" altLang="en-US">
                    <a:noFill/>
                  </a:rPr>
                  <a:t> </a:t>
                </a:r>
              </a:p>
            </p:txBody>
          </p:sp>
        </mc:Fallback>
      </mc:AlternateContent>
      <p:graphicFrame>
        <p:nvGraphicFramePr>
          <p:cNvPr id="90" name="Group 102"/>
          <p:cNvGraphicFramePr/>
          <p:nvPr/>
        </p:nvGraphicFramePr>
        <p:xfrm>
          <a:off x="1631494" y="2647638"/>
          <a:ext cx="7631112" cy="3454841"/>
        </p:xfrm>
        <a:graphic>
          <a:graphicData uri="http://schemas.openxmlformats.org/drawingml/2006/table">
            <a:tbl>
              <a:tblPr/>
              <a:tblGrid>
                <a:gridCol w="896937"/>
                <a:gridCol w="1570038"/>
                <a:gridCol w="1978025"/>
                <a:gridCol w="2127250"/>
                <a:gridCol w="1058862"/>
              </a:tblGrid>
              <a:tr h="0">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State</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gridSpan="3">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Input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hMerge="1">
                  <a:tcPr/>
                </a:tc>
                <a:tc hMerge="1">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Goto</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r>
              <a:tr h="493201">
                <a:tc rowSpan="2">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0</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2</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3</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4</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5</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CC99"/>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FF"/>
                    </a:solidFill>
                  </a:tcPr>
                </a:tc>
              </a:tr>
              <a:tr h="1898236">
                <a:tc vMerge="1">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s2</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5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mn-lt"/>
                          <a:ea typeface="宋体" panose="02010600030101010101" pitchFamily="2" charset="-122"/>
                          <a:cs typeface="Times New Roman" panose="02020603050405020304" pitchFamily="18" charset="0"/>
                        </a:rPr>
                        <a:t>s2</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s2</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r(S → ε)</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5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r(S → ε)</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s4</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r(S → ε)</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r(S → (S)S)</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r(S → ε)</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accept</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r(S → ε)</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r(S → ε)</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r(S → (S)S)</a:t>
                      </a:r>
                      <a:endParaRPr kumimoji="0" lang="en-US" altLang="zh-CN" sz="1800" b="0" i="0" u="none" strike="noStrike" cap="none" normalizeH="0" baseline="0" dirty="0">
                        <a:ln>
                          <a:noFill/>
                        </a:ln>
                        <a:solidFill>
                          <a:schemeClr val="tx1"/>
                        </a:solidFill>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c>
                  <a:txBody>
                    <a:bodyPr/>
                    <a:lstStyle>
                      <a:lvl1pPr marL="342900" indent="-342900">
                        <a:spcBef>
                          <a:spcPct val="20000"/>
                        </a:spcBef>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defRPr sz="2400">
                          <a:solidFill>
                            <a:schemeClr val="tx1"/>
                          </a:solidFill>
                          <a:latin typeface="Times New Roman" panose="02020603050405020304" pitchFamily="18" charset="0"/>
                          <a:ea typeface="宋体" panose="02010600030101010101" pitchFamily="2" charset="-122"/>
                        </a:defRPr>
                      </a:lvl2pPr>
                      <a:lvl3pPr marL="1143000" indent="-228600">
                        <a:spcBef>
                          <a:spcPct val="20000"/>
                        </a:spcBef>
                        <a:defRPr sz="2000">
                          <a:solidFill>
                            <a:schemeClr val="tx1"/>
                          </a:solidFill>
                          <a:latin typeface="Times New Roman" panose="02020603050405020304" pitchFamily="18" charset="0"/>
                          <a:ea typeface="宋体" panose="02010600030101010101" pitchFamily="2" charset="-122"/>
                        </a:defRPr>
                      </a:lvl3pPr>
                      <a:lvl4pPr marL="1600200" indent="-228600">
                        <a:spcBef>
                          <a:spcPct val="20000"/>
                        </a:spcBef>
                        <a:defRPr>
                          <a:solidFill>
                            <a:schemeClr val="tx1"/>
                          </a:solidFill>
                          <a:latin typeface="Times New Roman" panose="02020603050405020304" pitchFamily="18" charset="0"/>
                          <a:ea typeface="宋体" panose="02010600030101010101" pitchFamily="2" charset="-122"/>
                        </a:defRPr>
                      </a:lvl4pPr>
                      <a:lvl5pPr marL="2057400" indent="-228600">
                        <a:spcBef>
                          <a:spcPct val="20000"/>
                        </a:spcBef>
                        <a:defRPr>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342900" marR="0" lvl="0" indent="-342900" algn="ctr" defTabSz="914400" rtl="0" eaLnBrk="1" fontAlgn="base" latinLnBrk="0" hangingPunct="1">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1</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1" fontAlgn="base" latinLnBrk="0" hangingPunct="1">
                        <a:lnSpc>
                          <a:spcPct val="15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3</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p>
                      <a:pPr marL="342900" marR="0" lvl="0" indent="-342900" algn="ctr" defTabSz="914400" rtl="0" eaLnBrk="0" fontAlgn="base" latinLnBrk="0" hangingPunct="0">
                        <a:lnSpc>
                          <a:spcPct val="15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rPr>
                        <a:t>5</a:t>
                      </a:r>
                      <a:endParaRPr kumimoji="0" lang="en-US" altLang="zh-CN" sz="1800" b="0" i="0" u="none" strike="noStrike" cap="none" normalizeH="0" baseline="0" dirty="0">
                        <a:ln>
                          <a:noFill/>
                        </a:ln>
                        <a:solidFill>
                          <a:schemeClr val="tx1"/>
                        </a:solidFill>
                        <a:effectLst/>
                        <a:latin typeface="+mn-lt"/>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CC"/>
                    </a:solidFill>
                  </a:tcPr>
                </a:tc>
              </a:tr>
            </a:tbl>
          </a:graphicData>
        </a:graphic>
      </p:graphicFrame>
      <p:grpSp>
        <p:nvGrpSpPr>
          <p:cNvPr id="30" name="Group 1"/>
          <p:cNvGrpSpPr/>
          <p:nvPr/>
        </p:nvGrpSpPr>
        <p:grpSpPr bwMode="auto">
          <a:xfrm>
            <a:off x="4655840" y="352651"/>
            <a:ext cx="5600700" cy="2160240"/>
            <a:chOff x="2700" y="1908"/>
            <a:chExt cx="8820" cy="4836"/>
          </a:xfrm>
        </p:grpSpPr>
        <p:sp>
          <p:nvSpPr>
            <p:cNvPr id="31" name="AutoShape 35"/>
            <p:cNvSpPr>
              <a:spLocks noChangeArrowheads="1"/>
            </p:cNvSpPr>
            <p:nvPr/>
          </p:nvSpPr>
          <p:spPr bwMode="auto">
            <a:xfrm>
              <a:off x="3600" y="1908"/>
              <a:ext cx="1980" cy="140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200" b="1"/>
            </a:p>
          </p:txBody>
        </p:sp>
        <p:sp>
          <p:nvSpPr>
            <p:cNvPr id="32" name="Rectangle 34"/>
            <p:cNvSpPr>
              <a:spLocks noChangeArrowheads="1"/>
            </p:cNvSpPr>
            <p:nvPr/>
          </p:nvSpPr>
          <p:spPr bwMode="auto">
            <a:xfrm>
              <a:off x="3780" y="2064"/>
              <a:ext cx="1260" cy="936"/>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S’ →·S</a:t>
              </a:r>
              <a:endParaRPr lang="en-US" altLang="zh-CN" sz="1200" b="1"/>
            </a:p>
            <a:p>
              <a:pPr eaLnBrk="0" hangingPunct="0"/>
              <a:r>
                <a:rPr lang="en-US" altLang="zh-CN" sz="1200" b="1">
                  <a:latin typeface="Times New Roman" panose="02020603050405020304" pitchFamily="18" charset="0"/>
                  <a:cs typeface="Times New Roman" panose="02020603050405020304" pitchFamily="18" charset="0"/>
                </a:rPr>
                <a:t>S →·(S)S</a:t>
              </a:r>
              <a:endParaRPr lang="en-US" altLang="zh-CN" sz="1200" b="1"/>
            </a:p>
            <a:p>
              <a:pPr eaLnBrk="0" hangingPunct="0"/>
              <a:r>
                <a:rPr lang="en-US" altLang="zh-CN" sz="1200" b="1">
                  <a:latin typeface="Times New Roman" panose="02020603050405020304" pitchFamily="18" charset="0"/>
                  <a:cs typeface="Times New Roman" panose="02020603050405020304" pitchFamily="18" charset="0"/>
                </a:rPr>
                <a:t>S →·</a:t>
              </a:r>
              <a:endParaRPr lang="en-US" altLang="zh-CN" sz="1200" b="1"/>
            </a:p>
            <a:p>
              <a:pPr eaLnBrk="0" hangingPunct="0"/>
              <a:endParaRPr lang="en-US" altLang="zh-CN" sz="1200" b="1">
                <a:latin typeface="Arial" panose="020B0604020202020204" pitchFamily="34" charset="0"/>
              </a:endParaRPr>
            </a:p>
          </p:txBody>
        </p:sp>
        <p:sp>
          <p:nvSpPr>
            <p:cNvPr id="33" name="Oval 33"/>
            <p:cNvSpPr>
              <a:spLocks noChangeArrowheads="1"/>
            </p:cNvSpPr>
            <p:nvPr/>
          </p:nvSpPr>
          <p:spPr bwMode="auto">
            <a:xfrm>
              <a:off x="5040" y="2688"/>
              <a:ext cx="360" cy="468"/>
            </a:xfrm>
            <a:prstGeom prst="ellipse">
              <a:avLst/>
            </a:prstGeom>
            <a:solidFill>
              <a:srgbClr val="FFC000"/>
            </a:solidFill>
            <a:ln w="9525">
              <a:solidFill>
                <a:srgbClr val="000000"/>
              </a:solidFill>
              <a:round/>
            </a:ln>
          </p:spPr>
          <p:txBody>
            <a:bodyPr vert="horz" wrap="square" lIns="0" tIns="0" rIns="0" bIns="0" numCol="1" anchor="t" anchorCtr="0" compatLnSpc="1"/>
            <a:lstStyle/>
            <a:p>
              <a:pPr algn="ctr" eaLnBrk="0" hangingPunct="0"/>
              <a:r>
                <a:rPr lang="en-US" altLang="zh-CN" sz="1200" b="1" dirty="0">
                  <a:latin typeface="Times New Roman" panose="02020603050405020304" pitchFamily="18" charset="0"/>
                  <a:cs typeface="Times New Roman" panose="02020603050405020304" pitchFamily="18" charset="0"/>
                </a:rPr>
                <a:t>0</a:t>
              </a:r>
              <a:endParaRPr lang="en-US" altLang="zh-CN" sz="1200" b="1" dirty="0">
                <a:latin typeface="Arial" panose="020B0604020202020204" pitchFamily="34" charset="0"/>
              </a:endParaRPr>
            </a:p>
          </p:txBody>
        </p:sp>
        <p:sp>
          <p:nvSpPr>
            <p:cNvPr id="34" name="Line 32"/>
            <p:cNvSpPr>
              <a:spLocks noChangeShapeType="1"/>
            </p:cNvSpPr>
            <p:nvPr/>
          </p:nvSpPr>
          <p:spPr bwMode="auto">
            <a:xfrm>
              <a:off x="2880" y="253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b="1"/>
            </a:p>
          </p:txBody>
        </p:sp>
        <p:sp>
          <p:nvSpPr>
            <p:cNvPr id="35" name="Line 31"/>
            <p:cNvSpPr>
              <a:spLocks noChangeShapeType="1"/>
            </p:cNvSpPr>
            <p:nvPr/>
          </p:nvSpPr>
          <p:spPr bwMode="auto">
            <a:xfrm>
              <a:off x="5580" y="2532"/>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b="1"/>
            </a:p>
          </p:txBody>
        </p:sp>
        <p:sp>
          <p:nvSpPr>
            <p:cNvPr id="36" name="Rectangle 30"/>
            <p:cNvSpPr>
              <a:spLocks noChangeArrowheads="1"/>
            </p:cNvSpPr>
            <p:nvPr/>
          </p:nvSpPr>
          <p:spPr bwMode="auto">
            <a:xfrm>
              <a:off x="5940" y="2064"/>
              <a:ext cx="180" cy="315"/>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S</a:t>
              </a:r>
              <a:endParaRPr lang="en-US" altLang="zh-CN" sz="1200" b="1"/>
            </a:p>
            <a:p>
              <a:pPr eaLnBrk="0" hangingPunct="0"/>
              <a:endParaRPr lang="en-US" altLang="zh-CN" sz="1200" b="1">
                <a:latin typeface="Arial" panose="020B0604020202020204" pitchFamily="34" charset="0"/>
              </a:endParaRPr>
            </a:p>
          </p:txBody>
        </p:sp>
        <p:sp>
          <p:nvSpPr>
            <p:cNvPr id="37" name="AutoShape 29"/>
            <p:cNvSpPr>
              <a:spLocks noChangeArrowheads="1"/>
            </p:cNvSpPr>
            <p:nvPr/>
          </p:nvSpPr>
          <p:spPr bwMode="auto">
            <a:xfrm>
              <a:off x="6660" y="1908"/>
              <a:ext cx="1980" cy="93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200" b="1"/>
            </a:p>
          </p:txBody>
        </p:sp>
        <p:sp>
          <p:nvSpPr>
            <p:cNvPr id="38" name="Rectangle 28"/>
            <p:cNvSpPr>
              <a:spLocks noChangeArrowheads="1"/>
            </p:cNvSpPr>
            <p:nvPr/>
          </p:nvSpPr>
          <p:spPr bwMode="auto">
            <a:xfrm>
              <a:off x="6840" y="2064"/>
              <a:ext cx="10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S’ →S·</a:t>
              </a:r>
              <a:endParaRPr lang="en-US" altLang="zh-CN" sz="1200" b="1">
                <a:latin typeface="Arial" panose="020B0604020202020204" pitchFamily="34" charset="0"/>
              </a:endParaRPr>
            </a:p>
          </p:txBody>
        </p:sp>
        <p:sp>
          <p:nvSpPr>
            <p:cNvPr id="64" name="Oval 27"/>
            <p:cNvSpPr>
              <a:spLocks noChangeArrowheads="1"/>
            </p:cNvSpPr>
            <p:nvPr/>
          </p:nvSpPr>
          <p:spPr bwMode="auto">
            <a:xfrm>
              <a:off x="8100" y="2220"/>
              <a:ext cx="360" cy="468"/>
            </a:xfrm>
            <a:prstGeom prst="ellipse">
              <a:avLst/>
            </a:prstGeom>
            <a:solidFill>
              <a:srgbClr val="FFFFFF"/>
            </a:solidFill>
            <a:ln w="9525">
              <a:solidFill>
                <a:srgbClr val="000000"/>
              </a:solidFill>
              <a:round/>
            </a:ln>
          </p:spPr>
          <p:txBody>
            <a:bodyPr vert="horz" wrap="square" lIns="0" tIns="0" rIns="0" bIns="0" numCol="1" anchor="t" anchorCtr="0" compatLnSpc="1"/>
            <a:lstStyle/>
            <a:p>
              <a:pPr algn="ctr" eaLnBrk="0" hangingPunct="0"/>
              <a:r>
                <a:rPr lang="en-US" altLang="zh-CN" sz="1200" b="1">
                  <a:latin typeface="Times New Roman" panose="02020603050405020304" pitchFamily="18" charset="0"/>
                  <a:cs typeface="Times New Roman" panose="02020603050405020304" pitchFamily="18" charset="0"/>
                </a:rPr>
                <a:t>1</a:t>
              </a:r>
              <a:endParaRPr lang="en-US" altLang="zh-CN" sz="1200" b="1">
                <a:latin typeface="Arial" panose="020B0604020202020204" pitchFamily="34" charset="0"/>
              </a:endParaRPr>
            </a:p>
          </p:txBody>
        </p:sp>
        <p:sp>
          <p:nvSpPr>
            <p:cNvPr id="65" name="AutoShape 26"/>
            <p:cNvSpPr>
              <a:spLocks noChangeArrowheads="1"/>
            </p:cNvSpPr>
            <p:nvPr/>
          </p:nvSpPr>
          <p:spPr bwMode="auto">
            <a:xfrm>
              <a:off x="6660" y="3312"/>
              <a:ext cx="1980" cy="93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200" b="1"/>
            </a:p>
          </p:txBody>
        </p:sp>
        <p:sp>
          <p:nvSpPr>
            <p:cNvPr id="66" name="Rectangle 25"/>
            <p:cNvSpPr>
              <a:spLocks noChangeArrowheads="1"/>
            </p:cNvSpPr>
            <p:nvPr/>
          </p:nvSpPr>
          <p:spPr bwMode="auto">
            <a:xfrm>
              <a:off x="6840" y="3468"/>
              <a:ext cx="10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S →(S·)S</a:t>
              </a:r>
              <a:endParaRPr lang="en-US" altLang="zh-CN" sz="1200" b="1">
                <a:latin typeface="Arial" panose="020B0604020202020204" pitchFamily="34" charset="0"/>
              </a:endParaRPr>
            </a:p>
          </p:txBody>
        </p:sp>
        <p:sp>
          <p:nvSpPr>
            <p:cNvPr id="67" name="Oval 24"/>
            <p:cNvSpPr>
              <a:spLocks noChangeArrowheads="1"/>
            </p:cNvSpPr>
            <p:nvPr/>
          </p:nvSpPr>
          <p:spPr bwMode="auto">
            <a:xfrm>
              <a:off x="8100" y="3624"/>
              <a:ext cx="360" cy="468"/>
            </a:xfrm>
            <a:prstGeom prst="ellipse">
              <a:avLst/>
            </a:prstGeom>
            <a:solidFill>
              <a:srgbClr val="FFFFFF"/>
            </a:solidFill>
            <a:ln w="9525">
              <a:solidFill>
                <a:srgbClr val="000000"/>
              </a:solidFill>
              <a:round/>
            </a:ln>
          </p:spPr>
          <p:txBody>
            <a:bodyPr vert="horz" wrap="square" lIns="0" tIns="0" rIns="0" bIns="0" numCol="1" anchor="t" anchorCtr="0" compatLnSpc="1"/>
            <a:lstStyle/>
            <a:p>
              <a:pPr algn="ctr" eaLnBrk="0" hangingPunct="0"/>
              <a:r>
                <a:rPr lang="en-US" altLang="zh-CN" sz="1200" b="1">
                  <a:latin typeface="Times New Roman" panose="02020603050405020304" pitchFamily="18" charset="0"/>
                  <a:cs typeface="Times New Roman" panose="02020603050405020304" pitchFamily="18" charset="0"/>
                </a:rPr>
                <a:t>3</a:t>
              </a:r>
              <a:endParaRPr lang="en-US" altLang="zh-CN" sz="1200" b="1">
                <a:latin typeface="Arial" panose="020B0604020202020204" pitchFamily="34" charset="0"/>
              </a:endParaRPr>
            </a:p>
          </p:txBody>
        </p:sp>
        <p:sp>
          <p:nvSpPr>
            <p:cNvPr id="68" name="AutoShape 23"/>
            <p:cNvSpPr>
              <a:spLocks noChangeArrowheads="1"/>
            </p:cNvSpPr>
            <p:nvPr/>
          </p:nvSpPr>
          <p:spPr bwMode="auto">
            <a:xfrm>
              <a:off x="3600" y="4092"/>
              <a:ext cx="1980" cy="140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200" b="1"/>
            </a:p>
          </p:txBody>
        </p:sp>
        <p:sp>
          <p:nvSpPr>
            <p:cNvPr id="69" name="Rectangle 22"/>
            <p:cNvSpPr>
              <a:spLocks noChangeArrowheads="1"/>
            </p:cNvSpPr>
            <p:nvPr/>
          </p:nvSpPr>
          <p:spPr bwMode="auto">
            <a:xfrm>
              <a:off x="3780" y="4248"/>
              <a:ext cx="1260" cy="936"/>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dirty="0">
                  <a:latin typeface="Times New Roman" panose="02020603050405020304" pitchFamily="18" charset="0"/>
                  <a:cs typeface="Times New Roman" panose="02020603050405020304" pitchFamily="18" charset="0"/>
                </a:rPr>
                <a:t>S →(·S)S</a:t>
              </a:r>
              <a:endParaRPr lang="en-US" altLang="zh-CN" sz="1200" b="1" dirty="0"/>
            </a:p>
            <a:p>
              <a:pPr eaLnBrk="0" hangingPunct="0"/>
              <a:r>
                <a:rPr lang="en-US" altLang="zh-CN" sz="1200" b="1" dirty="0">
                  <a:latin typeface="Times New Roman" panose="02020603050405020304" pitchFamily="18" charset="0"/>
                  <a:cs typeface="Times New Roman" panose="02020603050405020304" pitchFamily="18" charset="0"/>
                </a:rPr>
                <a:t>S →·(S)S</a:t>
              </a:r>
              <a:endParaRPr lang="en-US" altLang="zh-CN" sz="1200" b="1" dirty="0"/>
            </a:p>
            <a:p>
              <a:pPr eaLnBrk="0" hangingPunct="0"/>
              <a:r>
                <a:rPr lang="en-US" altLang="zh-CN" sz="1200" b="1" dirty="0">
                  <a:latin typeface="Times New Roman" panose="02020603050405020304" pitchFamily="18" charset="0"/>
                  <a:cs typeface="Times New Roman" panose="02020603050405020304" pitchFamily="18" charset="0"/>
                </a:rPr>
                <a:t>S →·</a:t>
              </a:r>
              <a:endParaRPr lang="en-US" altLang="zh-CN" sz="1200" b="1" dirty="0"/>
            </a:p>
            <a:p>
              <a:pPr eaLnBrk="0" hangingPunct="0"/>
              <a:endParaRPr lang="en-US" altLang="zh-CN" sz="1200" b="1" dirty="0">
                <a:latin typeface="Arial" panose="020B0604020202020204" pitchFamily="34" charset="0"/>
              </a:endParaRPr>
            </a:p>
          </p:txBody>
        </p:sp>
        <p:sp>
          <p:nvSpPr>
            <p:cNvPr id="70" name="Oval 21"/>
            <p:cNvSpPr>
              <a:spLocks noChangeArrowheads="1"/>
            </p:cNvSpPr>
            <p:nvPr/>
          </p:nvSpPr>
          <p:spPr bwMode="auto">
            <a:xfrm>
              <a:off x="5040" y="4872"/>
              <a:ext cx="360" cy="468"/>
            </a:xfrm>
            <a:prstGeom prst="ellipse">
              <a:avLst/>
            </a:prstGeom>
            <a:solidFill>
              <a:srgbClr val="FFC000"/>
            </a:solidFill>
            <a:ln w="9525">
              <a:solidFill>
                <a:srgbClr val="000000"/>
              </a:solidFill>
              <a:round/>
            </a:ln>
          </p:spPr>
          <p:txBody>
            <a:bodyPr vert="horz" wrap="square" lIns="0" tIns="0" rIns="0" bIns="0" numCol="1" anchor="t" anchorCtr="0" compatLnSpc="1"/>
            <a:lstStyle/>
            <a:p>
              <a:pPr algn="ctr" eaLnBrk="0" hangingPunct="0"/>
              <a:r>
                <a:rPr lang="en-US" altLang="zh-CN" sz="1200" b="1">
                  <a:latin typeface="Times New Roman" panose="02020603050405020304" pitchFamily="18" charset="0"/>
                  <a:cs typeface="Times New Roman" panose="02020603050405020304" pitchFamily="18" charset="0"/>
                </a:rPr>
                <a:t>2</a:t>
              </a:r>
              <a:endParaRPr lang="en-US" altLang="zh-CN" sz="1200" b="1">
                <a:latin typeface="Arial" panose="020B0604020202020204" pitchFamily="34" charset="0"/>
              </a:endParaRPr>
            </a:p>
          </p:txBody>
        </p:sp>
        <p:sp>
          <p:nvSpPr>
            <p:cNvPr id="71" name="Line 20"/>
            <p:cNvSpPr>
              <a:spLocks noChangeShapeType="1"/>
            </p:cNvSpPr>
            <p:nvPr/>
          </p:nvSpPr>
          <p:spPr bwMode="auto">
            <a:xfrm>
              <a:off x="4500" y="3312"/>
              <a:ext cx="0" cy="78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b="1"/>
            </a:p>
          </p:txBody>
        </p:sp>
        <p:sp>
          <p:nvSpPr>
            <p:cNvPr id="72" name="Rectangle 19"/>
            <p:cNvSpPr>
              <a:spLocks noChangeArrowheads="1"/>
            </p:cNvSpPr>
            <p:nvPr/>
          </p:nvSpPr>
          <p:spPr bwMode="auto">
            <a:xfrm>
              <a:off x="6120" y="5028"/>
              <a:ext cx="1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a:t>
              </a:r>
              <a:endParaRPr lang="en-US" altLang="zh-CN" sz="1200" b="1">
                <a:latin typeface="Arial" panose="020B0604020202020204" pitchFamily="34" charset="0"/>
              </a:endParaRPr>
            </a:p>
          </p:txBody>
        </p:sp>
        <p:sp>
          <p:nvSpPr>
            <p:cNvPr id="73" name="Line 18"/>
            <p:cNvSpPr>
              <a:spLocks noChangeShapeType="1"/>
            </p:cNvSpPr>
            <p:nvPr/>
          </p:nvSpPr>
          <p:spPr bwMode="auto">
            <a:xfrm flipV="1">
              <a:off x="5580" y="3780"/>
              <a:ext cx="1080" cy="624"/>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b="1"/>
            </a:p>
          </p:txBody>
        </p:sp>
        <p:sp>
          <p:nvSpPr>
            <p:cNvPr id="74" name="Rectangle 17"/>
            <p:cNvSpPr>
              <a:spLocks noChangeArrowheads="1"/>
            </p:cNvSpPr>
            <p:nvPr/>
          </p:nvSpPr>
          <p:spPr bwMode="auto">
            <a:xfrm>
              <a:off x="5940" y="3624"/>
              <a:ext cx="180" cy="315"/>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S</a:t>
              </a:r>
              <a:endParaRPr lang="en-US" altLang="zh-CN" sz="1200" b="1"/>
            </a:p>
            <a:p>
              <a:pPr eaLnBrk="0" hangingPunct="0"/>
              <a:endParaRPr lang="en-US" altLang="zh-CN" sz="1200" b="1">
                <a:latin typeface="Arial" panose="020B0604020202020204" pitchFamily="34" charset="0"/>
              </a:endParaRPr>
            </a:p>
          </p:txBody>
        </p:sp>
        <p:sp>
          <p:nvSpPr>
            <p:cNvPr id="75" name="AutoShape 16"/>
            <p:cNvSpPr>
              <a:spLocks noChangeArrowheads="1"/>
            </p:cNvSpPr>
            <p:nvPr/>
          </p:nvSpPr>
          <p:spPr bwMode="auto">
            <a:xfrm>
              <a:off x="6660" y="5340"/>
              <a:ext cx="1980" cy="1404"/>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200" b="1"/>
            </a:p>
          </p:txBody>
        </p:sp>
        <p:sp>
          <p:nvSpPr>
            <p:cNvPr id="76" name="Rectangle 15"/>
            <p:cNvSpPr>
              <a:spLocks noChangeArrowheads="1"/>
            </p:cNvSpPr>
            <p:nvPr/>
          </p:nvSpPr>
          <p:spPr bwMode="auto">
            <a:xfrm>
              <a:off x="6840" y="5496"/>
              <a:ext cx="1260" cy="936"/>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S →(S) ·S</a:t>
              </a:r>
              <a:endParaRPr lang="en-US" altLang="zh-CN" sz="1200" b="1"/>
            </a:p>
            <a:p>
              <a:pPr eaLnBrk="0" hangingPunct="0"/>
              <a:r>
                <a:rPr lang="en-US" altLang="zh-CN" sz="1200" b="1">
                  <a:latin typeface="Times New Roman" panose="02020603050405020304" pitchFamily="18" charset="0"/>
                  <a:cs typeface="Times New Roman" panose="02020603050405020304" pitchFamily="18" charset="0"/>
                </a:rPr>
                <a:t>S →·(S)S</a:t>
              </a:r>
              <a:endParaRPr lang="en-US" altLang="zh-CN" sz="1200" b="1"/>
            </a:p>
            <a:p>
              <a:pPr eaLnBrk="0" hangingPunct="0"/>
              <a:r>
                <a:rPr lang="en-US" altLang="zh-CN" sz="1200" b="1">
                  <a:latin typeface="Times New Roman" panose="02020603050405020304" pitchFamily="18" charset="0"/>
                  <a:cs typeface="Times New Roman" panose="02020603050405020304" pitchFamily="18" charset="0"/>
                </a:rPr>
                <a:t>S →·</a:t>
              </a:r>
              <a:endParaRPr lang="en-US" altLang="zh-CN" sz="1200" b="1"/>
            </a:p>
            <a:p>
              <a:pPr eaLnBrk="0" hangingPunct="0"/>
              <a:endParaRPr lang="en-US" altLang="zh-CN" sz="1200" b="1">
                <a:latin typeface="Arial" panose="020B0604020202020204" pitchFamily="34" charset="0"/>
              </a:endParaRPr>
            </a:p>
          </p:txBody>
        </p:sp>
        <p:sp>
          <p:nvSpPr>
            <p:cNvPr id="77" name="Oval 14"/>
            <p:cNvSpPr>
              <a:spLocks noChangeArrowheads="1"/>
            </p:cNvSpPr>
            <p:nvPr/>
          </p:nvSpPr>
          <p:spPr bwMode="auto">
            <a:xfrm>
              <a:off x="8100" y="6120"/>
              <a:ext cx="360" cy="468"/>
            </a:xfrm>
            <a:prstGeom prst="ellipse">
              <a:avLst/>
            </a:prstGeom>
            <a:solidFill>
              <a:srgbClr val="FFC000"/>
            </a:solidFill>
            <a:ln w="9525">
              <a:solidFill>
                <a:srgbClr val="000000"/>
              </a:solidFill>
              <a:round/>
            </a:ln>
          </p:spPr>
          <p:txBody>
            <a:bodyPr vert="horz" wrap="square" lIns="0" tIns="0" rIns="0" bIns="0" numCol="1" anchor="t" anchorCtr="0" compatLnSpc="1"/>
            <a:lstStyle/>
            <a:p>
              <a:pPr algn="ctr" eaLnBrk="0" hangingPunct="0"/>
              <a:r>
                <a:rPr lang="en-US" altLang="zh-CN" sz="1200" b="1" dirty="0">
                  <a:latin typeface="Times New Roman" panose="02020603050405020304" pitchFamily="18" charset="0"/>
                  <a:cs typeface="Times New Roman" panose="02020603050405020304" pitchFamily="18" charset="0"/>
                </a:rPr>
                <a:t>4</a:t>
              </a:r>
              <a:endParaRPr lang="en-US" altLang="zh-CN" sz="1200" b="1" dirty="0">
                <a:latin typeface="Arial" panose="020B0604020202020204" pitchFamily="34" charset="0"/>
              </a:endParaRPr>
            </a:p>
          </p:txBody>
        </p:sp>
        <p:sp>
          <p:nvSpPr>
            <p:cNvPr id="78" name="Line 13"/>
            <p:cNvSpPr>
              <a:spLocks noChangeShapeType="1"/>
            </p:cNvSpPr>
            <p:nvPr/>
          </p:nvSpPr>
          <p:spPr bwMode="auto">
            <a:xfrm>
              <a:off x="7560" y="4248"/>
              <a:ext cx="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b="1"/>
            </a:p>
          </p:txBody>
        </p:sp>
        <p:sp>
          <p:nvSpPr>
            <p:cNvPr id="79" name="Rectangle 12"/>
            <p:cNvSpPr>
              <a:spLocks noChangeArrowheads="1"/>
            </p:cNvSpPr>
            <p:nvPr/>
          </p:nvSpPr>
          <p:spPr bwMode="auto">
            <a:xfrm>
              <a:off x="7740" y="4560"/>
              <a:ext cx="1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a:t>
              </a:r>
              <a:endParaRPr lang="en-US" altLang="zh-CN" sz="1200" b="1">
                <a:latin typeface="Arial" panose="020B0604020202020204" pitchFamily="34" charset="0"/>
              </a:endParaRPr>
            </a:p>
          </p:txBody>
        </p:sp>
        <p:sp>
          <p:nvSpPr>
            <p:cNvPr id="80" name="Line 11"/>
            <p:cNvSpPr>
              <a:spLocks noChangeShapeType="1"/>
            </p:cNvSpPr>
            <p:nvPr/>
          </p:nvSpPr>
          <p:spPr bwMode="auto">
            <a:xfrm flipH="1" flipV="1">
              <a:off x="5580" y="5028"/>
              <a:ext cx="1080" cy="1092"/>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b="1"/>
            </a:p>
          </p:txBody>
        </p:sp>
        <p:sp>
          <p:nvSpPr>
            <p:cNvPr id="81" name="AutoShape 10"/>
            <p:cNvSpPr>
              <a:spLocks noChangeArrowheads="1"/>
            </p:cNvSpPr>
            <p:nvPr/>
          </p:nvSpPr>
          <p:spPr bwMode="auto">
            <a:xfrm>
              <a:off x="9540" y="5496"/>
              <a:ext cx="1980" cy="936"/>
            </a:xfrm>
            <a:prstGeom prst="roundRect">
              <a:avLst>
                <a:gd name="adj" fmla="val 16667"/>
              </a:avLst>
            </a:prstGeom>
            <a:solidFill>
              <a:srgbClr val="FFFFFF"/>
            </a:solidFill>
            <a:ln w="9525">
              <a:solidFill>
                <a:srgbClr val="000000"/>
              </a:solidFill>
              <a:round/>
            </a:ln>
          </p:spPr>
          <p:txBody>
            <a:bodyPr vert="horz" wrap="square" lIns="91440" tIns="45720" rIns="91440" bIns="45720" numCol="1" anchor="t" anchorCtr="0" compatLnSpc="1"/>
            <a:lstStyle/>
            <a:p>
              <a:endParaRPr lang="zh-CN" altLang="en-US" sz="1200" b="1"/>
            </a:p>
          </p:txBody>
        </p:sp>
        <p:sp>
          <p:nvSpPr>
            <p:cNvPr id="82" name="Rectangle 9"/>
            <p:cNvSpPr>
              <a:spLocks noChangeArrowheads="1"/>
            </p:cNvSpPr>
            <p:nvPr/>
          </p:nvSpPr>
          <p:spPr bwMode="auto">
            <a:xfrm>
              <a:off x="9720" y="5652"/>
              <a:ext cx="10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S →(S)S·</a:t>
              </a:r>
              <a:endParaRPr lang="en-US" altLang="zh-CN" sz="1200" b="1">
                <a:latin typeface="Arial" panose="020B0604020202020204" pitchFamily="34" charset="0"/>
              </a:endParaRPr>
            </a:p>
          </p:txBody>
        </p:sp>
        <p:sp>
          <p:nvSpPr>
            <p:cNvPr id="83" name="Oval 8"/>
            <p:cNvSpPr>
              <a:spLocks noChangeArrowheads="1"/>
            </p:cNvSpPr>
            <p:nvPr/>
          </p:nvSpPr>
          <p:spPr bwMode="auto">
            <a:xfrm>
              <a:off x="10980" y="5808"/>
              <a:ext cx="360" cy="468"/>
            </a:xfrm>
            <a:prstGeom prst="ellipse">
              <a:avLst/>
            </a:prstGeom>
            <a:solidFill>
              <a:srgbClr val="FFFFFF"/>
            </a:solidFill>
            <a:ln w="9525">
              <a:solidFill>
                <a:srgbClr val="000000"/>
              </a:solidFill>
              <a:round/>
            </a:ln>
          </p:spPr>
          <p:txBody>
            <a:bodyPr vert="horz" wrap="square" lIns="0" tIns="0" rIns="0" bIns="0" numCol="1" anchor="t" anchorCtr="0" compatLnSpc="1"/>
            <a:lstStyle/>
            <a:p>
              <a:pPr algn="ctr" eaLnBrk="0" hangingPunct="0"/>
              <a:r>
                <a:rPr lang="en-US" altLang="zh-CN" sz="1200" b="1">
                  <a:latin typeface="Times New Roman" panose="02020603050405020304" pitchFamily="18" charset="0"/>
                  <a:cs typeface="Times New Roman" panose="02020603050405020304" pitchFamily="18" charset="0"/>
                </a:rPr>
                <a:t>5</a:t>
              </a:r>
              <a:endParaRPr lang="en-US" altLang="zh-CN" sz="1200" b="1">
                <a:latin typeface="Arial" panose="020B0604020202020204" pitchFamily="34" charset="0"/>
              </a:endParaRPr>
            </a:p>
          </p:txBody>
        </p:sp>
        <p:sp>
          <p:nvSpPr>
            <p:cNvPr id="84" name="Line 7"/>
            <p:cNvSpPr>
              <a:spLocks noChangeShapeType="1"/>
            </p:cNvSpPr>
            <p:nvPr/>
          </p:nvSpPr>
          <p:spPr bwMode="auto">
            <a:xfrm>
              <a:off x="8640" y="5964"/>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b="1"/>
            </a:p>
          </p:txBody>
        </p:sp>
        <p:sp>
          <p:nvSpPr>
            <p:cNvPr id="85" name="Rectangle 6"/>
            <p:cNvSpPr>
              <a:spLocks noChangeArrowheads="1"/>
            </p:cNvSpPr>
            <p:nvPr/>
          </p:nvSpPr>
          <p:spPr bwMode="auto">
            <a:xfrm>
              <a:off x="9000" y="5496"/>
              <a:ext cx="180" cy="315"/>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S</a:t>
              </a:r>
              <a:endParaRPr lang="en-US" altLang="zh-CN" sz="1200" b="1"/>
            </a:p>
            <a:p>
              <a:pPr eaLnBrk="0" hangingPunct="0"/>
              <a:endParaRPr lang="en-US" altLang="zh-CN" sz="1200" b="1">
                <a:latin typeface="Arial" panose="020B0604020202020204" pitchFamily="34" charset="0"/>
              </a:endParaRPr>
            </a:p>
          </p:txBody>
        </p:sp>
        <p:sp>
          <p:nvSpPr>
            <p:cNvPr id="86" name="Rectangle 5"/>
            <p:cNvSpPr>
              <a:spLocks noChangeArrowheads="1"/>
            </p:cNvSpPr>
            <p:nvPr/>
          </p:nvSpPr>
          <p:spPr bwMode="auto">
            <a:xfrm>
              <a:off x="4140" y="3624"/>
              <a:ext cx="1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a:t>
              </a:r>
              <a:endParaRPr lang="en-US" altLang="zh-CN" sz="1200" b="1">
                <a:latin typeface="Arial" panose="020B0604020202020204" pitchFamily="34" charset="0"/>
              </a:endParaRPr>
            </a:p>
          </p:txBody>
        </p:sp>
        <p:sp>
          <p:nvSpPr>
            <p:cNvPr id="87" name="Line 4"/>
            <p:cNvSpPr>
              <a:spLocks noChangeShapeType="1"/>
            </p:cNvSpPr>
            <p:nvPr/>
          </p:nvSpPr>
          <p:spPr bwMode="auto">
            <a:xfrm>
              <a:off x="3420" y="4872"/>
              <a:ext cx="1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sz="1200" b="1"/>
            </a:p>
          </p:txBody>
        </p:sp>
        <p:sp>
          <p:nvSpPr>
            <p:cNvPr id="88" name="Arc 3"/>
            <p:cNvSpPr/>
            <p:nvPr/>
          </p:nvSpPr>
          <p:spPr bwMode="auto">
            <a:xfrm>
              <a:off x="3060" y="4872"/>
              <a:ext cx="757" cy="780"/>
            </a:xfrm>
            <a:custGeom>
              <a:avLst/>
              <a:gdLst>
                <a:gd name="G0" fmla="+- 21600 0 0"/>
                <a:gd name="G1" fmla="+- 21600 0 0"/>
                <a:gd name="G2" fmla="+- 21600 0 0"/>
                <a:gd name="T0" fmla="*/ 37472 w 37472"/>
                <a:gd name="T1" fmla="*/ 36251 h 43200"/>
                <a:gd name="T2" fmla="*/ 21600 w 37472"/>
                <a:gd name="T3" fmla="*/ 0 h 43200"/>
                <a:gd name="T4" fmla="*/ 21600 w 37472"/>
                <a:gd name="T5" fmla="*/ 21600 h 43200"/>
              </a:gdLst>
              <a:ahLst/>
              <a:cxnLst>
                <a:cxn ang="0">
                  <a:pos x="T0" y="T1"/>
                </a:cxn>
                <a:cxn ang="0">
                  <a:pos x="T2" y="T3"/>
                </a:cxn>
                <a:cxn ang="0">
                  <a:pos x="T4" y="T5"/>
                </a:cxn>
              </a:cxnLst>
              <a:rect l="0" t="0" r="r" b="b"/>
              <a:pathLst>
                <a:path w="37472" h="43200" fill="none" extrusionOk="0">
                  <a:moveTo>
                    <a:pt x="37471" y="36250"/>
                  </a:moveTo>
                  <a:cubicBezTo>
                    <a:pt x="33382" y="40680"/>
                    <a:pt x="27628" y="43199"/>
                    <a:pt x="21600" y="43200"/>
                  </a:cubicBezTo>
                  <a:cubicBezTo>
                    <a:pt x="9670" y="43200"/>
                    <a:pt x="0" y="33529"/>
                    <a:pt x="0" y="21600"/>
                  </a:cubicBezTo>
                  <a:cubicBezTo>
                    <a:pt x="-1" y="9670"/>
                    <a:pt x="9670" y="0"/>
                    <a:pt x="21599" y="0"/>
                  </a:cubicBezTo>
                </a:path>
                <a:path w="37472" h="43200" stroke="0" extrusionOk="0">
                  <a:moveTo>
                    <a:pt x="37471" y="36250"/>
                  </a:moveTo>
                  <a:cubicBezTo>
                    <a:pt x="33382" y="40680"/>
                    <a:pt x="27628" y="43199"/>
                    <a:pt x="21600" y="43200"/>
                  </a:cubicBezTo>
                  <a:cubicBezTo>
                    <a:pt x="9670" y="43200"/>
                    <a:pt x="0" y="33529"/>
                    <a:pt x="0" y="21600"/>
                  </a:cubicBezTo>
                  <a:cubicBezTo>
                    <a:pt x="-1" y="9670"/>
                    <a:pt x="9670" y="0"/>
                    <a:pt x="21599" y="0"/>
                  </a:cubicBezTo>
                  <a:lnTo>
                    <a:pt x="21600" y="21600"/>
                  </a:lnTo>
                  <a:close/>
                </a:path>
              </a:pathLst>
            </a:cu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sz="1200" b="1"/>
            </a:p>
          </p:txBody>
        </p:sp>
        <p:sp>
          <p:nvSpPr>
            <p:cNvPr id="89" name="Rectangle 2"/>
            <p:cNvSpPr>
              <a:spLocks noChangeArrowheads="1"/>
            </p:cNvSpPr>
            <p:nvPr/>
          </p:nvSpPr>
          <p:spPr bwMode="auto">
            <a:xfrm>
              <a:off x="2700" y="5340"/>
              <a:ext cx="180" cy="312"/>
            </a:xfrm>
            <a:prstGeom prst="rect">
              <a:avLst/>
            </a:prstGeom>
            <a:solidFill>
              <a:srgbClr val="FFFFFF"/>
            </a:solidFill>
            <a:ln w="9525">
              <a:solidFill>
                <a:srgbClr val="FFFFFF"/>
              </a:solidFill>
              <a:miter lim="800000"/>
            </a:ln>
          </p:spPr>
          <p:txBody>
            <a:bodyPr vert="horz" wrap="square" lIns="0" tIns="0" rIns="0" bIns="0" numCol="1" anchor="t" anchorCtr="0" compatLnSpc="1"/>
            <a:lstStyle/>
            <a:p>
              <a:pPr eaLnBrk="0" hangingPunct="0"/>
              <a:r>
                <a:rPr lang="en-US" altLang="zh-CN" sz="1200" b="1">
                  <a:latin typeface="Times New Roman" panose="02020603050405020304" pitchFamily="18" charset="0"/>
                  <a:cs typeface="Times New Roman" panose="02020603050405020304" pitchFamily="18" charset="0"/>
                </a:rPr>
                <a:t>(</a:t>
              </a:r>
              <a:endParaRPr lang="en-US" altLang="zh-CN" sz="1200" b="1">
                <a:latin typeface="Arial" panose="020B0604020202020204" pitchFamily="34" charset="0"/>
              </a:endParaRPr>
            </a:p>
          </p:txBody>
        </p:sp>
      </p:grpSp>
      <p:sp>
        <p:nvSpPr>
          <p:cNvPr id="2" name="文本框 1"/>
          <p:cNvSpPr txBox="1"/>
          <p:nvPr/>
        </p:nvSpPr>
        <p:spPr>
          <a:xfrm>
            <a:off x="9396095" y="3429000"/>
            <a:ext cx="2814320" cy="1476375"/>
          </a:xfrm>
          <a:prstGeom prst="rect">
            <a:avLst/>
          </a:prstGeom>
          <a:noFill/>
        </p:spPr>
        <p:txBody>
          <a:bodyPr wrap="square" rtlCol="0">
            <a:spAutoFit/>
          </a:bodyPr>
          <a:p>
            <a:r>
              <a:rPr lang="zh-CN" altLang="en-US">
                <a:solidFill>
                  <a:schemeClr val="accent1"/>
                </a:solidFill>
                <a:effectLst>
                  <a:outerShdw blurRad="38100" dist="25400" dir="5400000" algn="ctr" rotWithShape="0">
                    <a:srgbClr val="6E747A">
                      <a:alpha val="43000"/>
                    </a:srgbClr>
                  </a:outerShdw>
                </a:effectLst>
              </a:rPr>
              <a:t>在</a:t>
            </a:r>
            <a:r>
              <a:rPr lang="en-US" altLang="zh-CN">
                <a:solidFill>
                  <a:schemeClr val="accent1"/>
                </a:solidFill>
                <a:effectLst>
                  <a:outerShdw blurRad="38100" dist="25400" dir="5400000" algn="ctr" rotWithShape="0">
                    <a:srgbClr val="6E747A">
                      <a:alpha val="43000"/>
                    </a:srgbClr>
                  </a:outerShdw>
                </a:effectLst>
              </a:rPr>
              <a:t>SLR(1)</a:t>
            </a:r>
            <a:r>
              <a:rPr lang="zh-CN" altLang="en-US">
                <a:solidFill>
                  <a:schemeClr val="accent1"/>
                </a:solidFill>
                <a:effectLst>
                  <a:outerShdw blurRad="38100" dist="25400" dir="5400000" algn="ctr" rotWithShape="0">
                    <a:srgbClr val="6E747A">
                      <a:alpha val="43000"/>
                    </a:srgbClr>
                  </a:outerShdw>
                </a:effectLst>
              </a:rPr>
              <a:t>分析表中，</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需要考虑</a:t>
            </a:r>
            <a:r>
              <a:rPr lang="en-US" altLang="zh-CN">
                <a:solidFill>
                  <a:schemeClr val="accent1"/>
                </a:solidFill>
                <a:effectLst>
                  <a:outerShdw blurRad="38100" dist="25400" dir="5400000" algn="ctr" rotWithShape="0">
                    <a:srgbClr val="6E747A">
                      <a:alpha val="43000"/>
                    </a:srgbClr>
                  </a:outerShdw>
                </a:effectLst>
              </a:rPr>
              <a:t>Follow</a:t>
            </a:r>
            <a:r>
              <a:rPr lang="zh-CN" altLang="en-US">
                <a:solidFill>
                  <a:schemeClr val="accent1"/>
                </a:solidFill>
                <a:effectLst>
                  <a:outerShdw blurRad="38100" dist="25400" dir="5400000" algn="ctr" rotWithShape="0">
                    <a:srgbClr val="6E747A">
                      <a:alpha val="43000"/>
                    </a:srgbClr>
                  </a:outerShdw>
                </a:effectLst>
              </a:rPr>
              <a:t>集，</a:t>
            </a:r>
            <a:endParaRPr lang="zh-CN" altLang="en-US">
              <a:solidFill>
                <a:schemeClr val="accent1"/>
              </a:solidFill>
              <a:effectLst>
                <a:outerShdw blurRad="38100" dist="25400" dir="5400000" algn="ctr" rotWithShape="0">
                  <a:srgbClr val="6E747A">
                    <a:alpha val="43000"/>
                  </a:srgbClr>
                </a:outerShdw>
              </a:effectLst>
            </a:endParaRPr>
          </a:p>
          <a:p>
            <a:r>
              <a:rPr lang="zh-CN" altLang="en-US">
                <a:solidFill>
                  <a:schemeClr val="accent1"/>
                </a:solidFill>
                <a:effectLst>
                  <a:outerShdw blurRad="38100" dist="25400" dir="5400000" algn="ctr" rotWithShape="0">
                    <a:srgbClr val="6E747A">
                      <a:alpha val="43000"/>
                    </a:srgbClr>
                  </a:outerShdw>
                </a:effectLst>
              </a:rPr>
              <a:t>在规约状态的对应行中的</a:t>
            </a:r>
            <a:r>
              <a:rPr lang="en-US" altLang="zh-CN">
                <a:solidFill>
                  <a:schemeClr val="accent1"/>
                </a:solidFill>
                <a:effectLst>
                  <a:outerShdw blurRad="38100" dist="25400" dir="5400000" algn="ctr" rotWithShape="0">
                    <a:srgbClr val="6E747A">
                      <a:alpha val="43000"/>
                    </a:srgbClr>
                  </a:outerShdw>
                </a:effectLst>
              </a:rPr>
              <a:t>Follow</a:t>
            </a:r>
            <a:r>
              <a:rPr lang="zh-CN" altLang="en-US">
                <a:solidFill>
                  <a:schemeClr val="accent1"/>
                </a:solidFill>
                <a:effectLst>
                  <a:outerShdw blurRad="38100" dist="25400" dir="5400000" algn="ctr" rotWithShape="0">
                    <a:srgbClr val="6E747A">
                      <a:alpha val="43000"/>
                    </a:srgbClr>
                  </a:outerShdw>
                </a:effectLst>
              </a:rPr>
              <a:t>集元素中填入</a:t>
            </a:r>
            <a:r>
              <a:rPr lang="en-US" altLang="zh-CN">
                <a:solidFill>
                  <a:schemeClr val="accent1"/>
                </a:solidFill>
                <a:effectLst>
                  <a:outerShdw blurRad="38100" dist="25400" dir="5400000" algn="ctr" rotWithShape="0">
                    <a:srgbClr val="6E747A">
                      <a:alpha val="43000"/>
                    </a:srgbClr>
                  </a:outerShdw>
                </a:effectLst>
              </a:rPr>
              <a:t>r</a:t>
            </a:r>
            <a:r>
              <a:rPr lang="zh-CN" altLang="en-US">
                <a:solidFill>
                  <a:schemeClr val="accent1"/>
                </a:solidFill>
                <a:effectLst>
                  <a:outerShdw blurRad="38100" dist="25400" dir="5400000" algn="ctr" rotWithShape="0">
                    <a:srgbClr val="6E747A">
                      <a:alpha val="43000"/>
                    </a:srgbClr>
                  </a:outerShdw>
                </a:effectLst>
              </a:rPr>
              <a:t>并对应原产生式</a:t>
            </a:r>
            <a:endParaRPr lang="zh-CN" altLang="en-US">
              <a:solidFill>
                <a:schemeClr val="accent1"/>
              </a:solidFill>
              <a:effectLst>
                <a:outerShdw blurRad="38100" dist="25400" dir="5400000" algn="ctr" rotWithShape="0">
                  <a:srgbClr val="6E747A">
                    <a:alpha val="43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1000" fill="hold"/>
                                        <p:tgtEl>
                                          <p:spTgt spid="30"/>
                                        </p:tgtEl>
                                        <p:attrNameLst>
                                          <p:attrName>ppt_w</p:attrName>
                                        </p:attrNameLst>
                                      </p:cBhvr>
                                      <p:tavLst>
                                        <p:tav tm="0">
                                          <p:val>
                                            <p:fltVal val="0"/>
                                          </p:val>
                                        </p:tav>
                                        <p:tav tm="100000">
                                          <p:val>
                                            <p:strVal val="#ppt_w"/>
                                          </p:val>
                                        </p:tav>
                                      </p:tavLst>
                                    </p:anim>
                                    <p:anim calcmode="lin" valueType="num">
                                      <p:cBhvr>
                                        <p:cTn id="8" dur="1000" fill="hold"/>
                                        <p:tgtEl>
                                          <p:spTgt spid="30"/>
                                        </p:tgtEl>
                                        <p:attrNameLst>
                                          <p:attrName>ppt_h</p:attrName>
                                        </p:attrNameLst>
                                      </p:cBhvr>
                                      <p:tavLst>
                                        <p:tav tm="0">
                                          <p:val>
                                            <p:fltVal val="0"/>
                                          </p:val>
                                        </p:tav>
                                        <p:tav tm="100000">
                                          <p:val>
                                            <p:strVal val="#ppt_h"/>
                                          </p:val>
                                        </p:tav>
                                      </p:tavLst>
                                    </p:anim>
                                    <p:anim calcmode="lin" valueType="num">
                                      <p:cBhvr>
                                        <p:cTn id="9" dur="1000" fill="hold"/>
                                        <p:tgtEl>
                                          <p:spTgt spid="30"/>
                                        </p:tgtEl>
                                        <p:attrNameLst>
                                          <p:attrName>style.rotation</p:attrName>
                                        </p:attrNameLst>
                                      </p:cBhvr>
                                      <p:tavLst>
                                        <p:tav tm="0">
                                          <p:val>
                                            <p:fltVal val="90"/>
                                          </p:val>
                                        </p:tav>
                                        <p:tav tm="100000">
                                          <p:val>
                                            <p:fltVal val="0"/>
                                          </p:val>
                                        </p:tav>
                                      </p:tavLst>
                                    </p:anim>
                                    <p:animEffect transition="in" filter="fade">
                                      <p:cBhvr>
                                        <p:cTn id="1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zh-CN" dirty="0">
                <a:latin typeface="Arial" panose="020B0604020202020204" pitchFamily="34" charset="0"/>
                <a:cs typeface="Arial" panose="020B0604020202020204" pitchFamily="34" charset="0"/>
              </a:rPr>
              <a:t>SLR(1)</a:t>
            </a:r>
            <a:r>
              <a:rPr lang="zh-CN" altLang="en-US" dirty="0">
                <a:latin typeface="Arial" panose="020B0604020202020204" pitchFamily="34" charset="0"/>
                <a:ea typeface="+mn-ea"/>
                <a:cs typeface="Arial" panose="020B0604020202020204" pitchFamily="34" charset="0"/>
              </a:rPr>
              <a:t>分析算法</a:t>
            </a:r>
            <a:endParaRPr lang="zh-CN" altLang="en-US" dirty="0">
              <a:latin typeface="Arial" panose="020B0604020202020204" pitchFamily="34" charset="0"/>
              <a:ea typeface="+mn-ea"/>
              <a:cs typeface="Arial" panose="020B0604020202020204" pitchFamily="34" charset="0"/>
            </a:endParaRP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solidFill>
                <a:schemeClr val="bg1"/>
              </a:solidFill>
              <a:ln w="28575">
                <a:solidFill>
                  <a:srgbClr val="9999FF"/>
                </a:solidFill>
              </a:ln>
            </p:spPr>
            <p:txBody>
              <a:bodyPr/>
              <a:lstStyle/>
              <a:p>
                <a:pPr lvl="1" eaLnBrk="1" hangingPunct="1">
                  <a:lnSpc>
                    <a:spcPct val="150000"/>
                  </a:lnSpc>
                </a:pPr>
                <a:r>
                  <a:rPr lang="zh-CN" altLang="en-US" sz="2400" dirty="0">
                    <a:latin typeface="Arial" panose="020B0604020202020204" pitchFamily="34" charset="0"/>
                    <a:cs typeface="Arial" panose="020B0604020202020204" pitchFamily="34" charset="0"/>
                  </a:rPr>
                  <a:t>若状态</a:t>
                </a:r>
                <a14:m>
                  <m:oMath xmlns:m="http://schemas.openxmlformats.org/officeDocument/2006/math">
                    <m:r>
                      <a:rPr lang="en-US" altLang="zh-CN" sz="2400" i="1">
                        <a:latin typeface="Cambria Math" panose="02040503050406030204" pitchFamily="18" charset="0"/>
                        <a:cs typeface="Arial" panose="020B0604020202020204" pitchFamily="34" charset="0"/>
                      </a:rPr>
                      <m:t>𝒔</m:t>
                    </m:r>
                  </m:oMath>
                </a14:m>
                <a:r>
                  <a:rPr lang="zh-CN" altLang="en-US" sz="2400" dirty="0">
                    <a:solidFill>
                      <a:srgbClr val="FF0000"/>
                    </a:solidFill>
                    <a:latin typeface="Arial" panose="020B0604020202020204" pitchFamily="34" charset="0"/>
                    <a:cs typeface="Arial" panose="020B0604020202020204" pitchFamily="34" charset="0"/>
                  </a:rPr>
                  <a:t>包含了任何归约项目</a:t>
                </a:r>
                <a14:m>
                  <m:oMath xmlns:m="http://schemas.openxmlformats.org/officeDocument/2006/math">
                    <m:r>
                      <a:rPr lang="en-US" altLang="zh-CN" sz="2400" i="1">
                        <a:solidFill>
                          <a:srgbClr val="FF0000"/>
                        </a:solidFill>
                        <a:latin typeface="Cambria Math" panose="02040503050406030204" pitchFamily="18" charset="0"/>
                        <a:cs typeface="Arial" panose="020B0604020202020204" pitchFamily="34" charset="0"/>
                      </a:rPr>
                      <m:t>𝑨</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r>
                      <a:rPr lang="zh-CN" altLang="en-US"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𝜸</m:t>
                    </m:r>
                    <m:r>
                      <a:rPr lang="en-US" altLang="zh-CN" sz="2400" i="1">
                        <a:solidFill>
                          <a:srgbClr val="FF0000"/>
                        </a:solidFill>
                        <a:latin typeface="Cambria Math" panose="02040503050406030204" pitchFamily="18" charset="0"/>
                        <a:ea typeface="Cambria Math" panose="02040503050406030204" pitchFamily="18" charset="0"/>
                        <a:cs typeface="Arial" panose="020B0604020202020204" pitchFamily="34" charset="0"/>
                      </a:rPr>
                      <m:t>.</m:t>
                    </m:r>
                  </m:oMath>
                </a14:m>
                <a:r>
                  <a:rPr lang="zh-CN" altLang="en-US" sz="2400" dirty="0">
                    <a:solidFill>
                      <a:srgbClr val="FF0000"/>
                    </a:solidFill>
                    <a:latin typeface="Arial" panose="020B0604020202020204" pitchFamily="34" charset="0"/>
                    <a:cs typeface="Arial" panose="020B0604020202020204" pitchFamily="34" charset="0"/>
                  </a:rPr>
                  <a:t>且输入串中的下一个记号是在</a:t>
                </a:r>
                <a14:m>
                  <m:oMath xmlns:m="http://schemas.openxmlformats.org/officeDocument/2006/math">
                    <m:r>
                      <a:rPr lang="en-US" altLang="zh-CN" sz="2400" i="1">
                        <a:solidFill>
                          <a:srgbClr val="FF0000"/>
                        </a:solidFill>
                        <a:latin typeface="Cambria Math" panose="02040503050406030204" pitchFamily="18" charset="0"/>
                        <a:cs typeface="Arial" panose="020B0604020202020204" pitchFamily="34" charset="0"/>
                      </a:rPr>
                      <m:t>𝑭𝒐𝒍𝒍𝒐𝒘</m:t>
                    </m:r>
                    <m:r>
                      <a:rPr lang="en-US" altLang="zh-CN" sz="2400" i="1">
                        <a:solidFill>
                          <a:srgbClr val="FF0000"/>
                        </a:solidFill>
                        <a:latin typeface="Cambria Math" panose="02040503050406030204" pitchFamily="18" charset="0"/>
                        <a:cs typeface="Arial" panose="020B0604020202020204" pitchFamily="34" charset="0"/>
                      </a:rPr>
                      <m:t>(</m:t>
                    </m:r>
                    <m:r>
                      <a:rPr lang="en-US" altLang="zh-CN" sz="2400" i="1">
                        <a:solidFill>
                          <a:srgbClr val="FF0000"/>
                        </a:solidFill>
                        <a:latin typeface="Cambria Math" panose="02040503050406030204" pitchFamily="18" charset="0"/>
                        <a:cs typeface="Arial" panose="020B0604020202020204" pitchFamily="34" charset="0"/>
                      </a:rPr>
                      <m:t>𝑨</m:t>
                    </m:r>
                    <m:r>
                      <a:rPr lang="en-US" altLang="zh-CN" sz="2400" i="1">
                        <a:solidFill>
                          <a:srgbClr val="FF0000"/>
                        </a:solidFill>
                        <a:latin typeface="Cambria Math" panose="02040503050406030204" pitchFamily="18" charset="0"/>
                        <a:cs typeface="Arial" panose="020B0604020202020204" pitchFamily="34" charset="0"/>
                      </a:rPr>
                      <m:t>)</m:t>
                    </m:r>
                  </m:oMath>
                </a14:m>
                <a:r>
                  <a:rPr lang="zh-CN" altLang="en-US" sz="2400" dirty="0">
                    <a:solidFill>
                      <a:srgbClr val="FF0000"/>
                    </a:solidFill>
                    <a:latin typeface="Arial" panose="020B0604020202020204" pitchFamily="34" charset="0"/>
                    <a:cs typeface="Arial" panose="020B0604020202020204" pitchFamily="34" charset="0"/>
                  </a:rPr>
                  <a:t>中</a:t>
                </a:r>
                <a:r>
                  <a:rPr lang="zh-CN" altLang="en-US" sz="2400" dirty="0">
                    <a:latin typeface="Arial" panose="020B0604020202020204" pitchFamily="34" charset="0"/>
                    <a:cs typeface="Arial" panose="020B0604020202020204" pitchFamily="34" charset="0"/>
                  </a:rPr>
                  <a:t>，则动作是使用规则</a:t>
                </a:r>
                <a14:m>
                  <m:oMath xmlns:m="http://schemas.openxmlformats.org/officeDocument/2006/math">
                    <m:r>
                      <a:rPr lang="en-US" altLang="zh-CN" sz="2400" i="1">
                        <a:latin typeface="Cambria Math" panose="02040503050406030204" pitchFamily="18" charset="0"/>
                        <a:cs typeface="Arial" panose="020B0604020202020204" pitchFamily="34" charset="0"/>
                      </a:rPr>
                      <m:t>𝑨</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𝜸</m:t>
                    </m:r>
                  </m:oMath>
                </a14:m>
                <a:r>
                  <a:rPr lang="zh-CN" altLang="en-US" sz="2400" dirty="0">
                    <a:latin typeface="Arial" panose="020B0604020202020204" pitchFamily="34" charset="0"/>
                    <a:cs typeface="Arial" panose="020B0604020202020204" pitchFamily="34" charset="0"/>
                  </a:rPr>
                  <a:t>进行</a:t>
                </a:r>
                <a:r>
                  <a:rPr lang="zh-CN" altLang="en-US" sz="2400" dirty="0">
                    <a:solidFill>
                      <a:srgbClr val="FF0000"/>
                    </a:solidFill>
                    <a:latin typeface="Arial" panose="020B0604020202020204" pitchFamily="34" charset="0"/>
                    <a:cs typeface="Arial" panose="020B0604020202020204" pitchFamily="34" charset="0"/>
                  </a:rPr>
                  <a:t>归约</a:t>
                </a:r>
                <a:r>
                  <a:rPr lang="zh-CN" altLang="en-US" sz="2400" dirty="0">
                    <a:latin typeface="Arial" panose="020B0604020202020204" pitchFamily="34" charset="0"/>
                    <a:cs typeface="Arial" panose="020B0604020202020204" pitchFamily="34" charset="0"/>
                  </a:rPr>
                  <a:t>。使用</a:t>
                </a:r>
                <a14:m>
                  <m:oMath xmlns:m="http://schemas.openxmlformats.org/officeDocument/2006/math">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𝑺</m:t>
                        </m:r>
                      </m:e>
                      <m:sup>
                        <m:r>
                          <a:rPr lang="en-US" altLang="zh-CN" sz="2400" i="1">
                            <a:latin typeface="Cambria Math" panose="02040503050406030204" pitchFamily="18" charset="0"/>
                          </a:rPr>
                          <m:t>′</m:t>
                        </m:r>
                      </m:sup>
                    </m:sSup>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𝑺</m:t>
                    </m:r>
                  </m:oMath>
                </a14:m>
                <a:r>
                  <a:rPr lang="zh-CN" altLang="en-US" sz="2400" dirty="0">
                    <a:latin typeface="Arial" panose="020B0604020202020204" pitchFamily="34" charset="0"/>
                    <a:cs typeface="Arial" panose="020B0604020202020204" pitchFamily="34" charset="0"/>
                  </a:rPr>
                  <a:t>进行归约等价于</a:t>
                </a:r>
                <a:r>
                  <a:rPr lang="zh-CN" altLang="en-US" sz="2400" dirty="0">
                    <a:solidFill>
                      <a:srgbClr val="FF0000"/>
                    </a:solidFill>
                    <a:latin typeface="Arial" panose="020B0604020202020204" pitchFamily="34" charset="0"/>
                    <a:cs typeface="Arial" panose="020B0604020202020204" pitchFamily="34" charset="0"/>
                  </a:rPr>
                  <a:t>接受</a:t>
                </a:r>
                <a:r>
                  <a:rPr lang="zh-CN" altLang="en-US" sz="2400" dirty="0">
                    <a:latin typeface="Arial" panose="020B0604020202020204" pitchFamily="34" charset="0"/>
                    <a:cs typeface="Arial" panose="020B0604020202020204" pitchFamily="34" charset="0"/>
                  </a:rPr>
                  <a:t>输入串。其他情况下，将串</a:t>
                </a:r>
                <a14:m>
                  <m:oMath xmlns:m="http://schemas.openxmlformats.org/officeDocument/2006/math">
                    <m:r>
                      <a:rPr lang="zh-CN" altLang="en-US" sz="2400" i="1">
                        <a:latin typeface="Cambria Math" panose="02040503050406030204" pitchFamily="18" charset="0"/>
                        <a:ea typeface="Cambria Math" panose="02040503050406030204" pitchFamily="18" charset="0"/>
                        <a:cs typeface="Arial" panose="020B0604020202020204" pitchFamily="34" charset="0"/>
                      </a:rPr>
                      <m:t>𝜸</m:t>
                    </m:r>
                  </m:oMath>
                </a14:m>
                <a:r>
                  <a:rPr lang="zh-CN" altLang="en-US" sz="2400" dirty="0">
                    <a:latin typeface="Arial" panose="020B0604020202020204" pitchFamily="34" charset="0"/>
                    <a:cs typeface="Arial" panose="020B0604020202020204" pitchFamily="34" charset="0"/>
                  </a:rPr>
                  <a:t>和它对应的状态出栈，新的栈顶状态如果包含一个</a:t>
                </a:r>
                <a14:m>
                  <m:oMath xmlns:m="http://schemas.openxmlformats.org/officeDocument/2006/math">
                    <m:r>
                      <a:rPr lang="en-US" altLang="zh-CN" sz="2400" i="1">
                        <a:latin typeface="Cambria Math" panose="02040503050406030204" pitchFamily="18" charset="0"/>
                        <a:cs typeface="Arial" panose="020B0604020202020204" pitchFamily="34" charset="0"/>
                      </a:rPr>
                      <m:t>𝑩</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𝜶</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en-US" altLang="zh-CN" sz="2400" i="1">
                        <a:latin typeface="Cambria Math" panose="02040503050406030204" pitchFamily="18" charset="0"/>
                        <a:ea typeface="Cambria Math" panose="02040503050406030204" pitchFamily="18" charset="0"/>
                        <a:cs typeface="Arial" panose="020B0604020202020204" pitchFamily="34" charset="0"/>
                      </a:rPr>
                      <m:t>𝑨</m:t>
                    </m:r>
                    <m:r>
                      <a:rPr lang="zh-CN" altLang="en-US" sz="2400" i="1">
                        <a:latin typeface="Cambria Math" panose="02040503050406030204" pitchFamily="18" charset="0"/>
                        <a:ea typeface="Cambria Math" panose="02040503050406030204" pitchFamily="18" charset="0"/>
                        <a:cs typeface="Arial" panose="020B0604020202020204" pitchFamily="34" charset="0"/>
                      </a:rPr>
                      <m:t>𝜷</m:t>
                    </m:r>
                  </m:oMath>
                </a14:m>
                <a:r>
                  <a:rPr lang="zh-CN" altLang="en-US" sz="2400" dirty="0">
                    <a:latin typeface="Arial" panose="020B0604020202020204" pitchFamily="34" charset="0"/>
                    <a:cs typeface="Arial" panose="020B0604020202020204" pitchFamily="34" charset="0"/>
                  </a:rPr>
                  <a:t>的项目，那么将</a:t>
                </a:r>
                <a14:m>
                  <m:oMath xmlns:m="http://schemas.openxmlformats.org/officeDocument/2006/math">
                    <m:r>
                      <a:rPr lang="en-US" altLang="zh-CN" sz="2400" i="1">
                        <a:latin typeface="Cambria Math" panose="02040503050406030204" pitchFamily="18" charset="0"/>
                        <a:ea typeface="Cambria Math" panose="02040503050406030204" pitchFamily="18" charset="0"/>
                        <a:cs typeface="Arial" panose="020B0604020202020204" pitchFamily="34" charset="0"/>
                      </a:rPr>
                      <m:t>𝑨</m:t>
                    </m:r>
                  </m:oMath>
                </a14:m>
                <a:r>
                  <a:rPr lang="zh-CN" altLang="en-US" sz="2400" dirty="0">
                    <a:latin typeface="Arial" panose="020B0604020202020204" pitchFamily="34" charset="0"/>
                    <a:cs typeface="Arial" panose="020B0604020202020204" pitchFamily="34" charset="0"/>
                  </a:rPr>
                  <a:t>入栈并将包含</a:t>
                </a:r>
                <a14:m>
                  <m:oMath xmlns:m="http://schemas.openxmlformats.org/officeDocument/2006/math">
                    <m:r>
                      <a:rPr lang="en-US" altLang="zh-CN" sz="2400" i="1">
                        <a:latin typeface="Cambria Math" panose="02040503050406030204" pitchFamily="18" charset="0"/>
                        <a:cs typeface="Arial" panose="020B0604020202020204" pitchFamily="34" charset="0"/>
                      </a:rPr>
                      <m:t>𝑩</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𝜶</m:t>
                    </m:r>
                    <m:r>
                      <a:rPr lang="en-US" altLang="zh-CN" sz="2400" i="1">
                        <a:latin typeface="Cambria Math" panose="02040503050406030204" pitchFamily="18" charset="0"/>
                        <a:ea typeface="Cambria Math" panose="02040503050406030204" pitchFamily="18" charset="0"/>
                        <a:cs typeface="Arial" panose="020B0604020202020204" pitchFamily="34" charset="0"/>
                      </a:rPr>
                      <m:t>𝑨</m:t>
                    </m:r>
                    <m:r>
                      <a:rPr lang="en-US" altLang="zh-CN" sz="2400" i="1">
                        <a:latin typeface="Cambria Math" panose="02040503050406030204" pitchFamily="18" charset="0"/>
                        <a:ea typeface="Cambria Math" panose="02040503050406030204" pitchFamily="18" charset="0"/>
                        <a:cs typeface="Arial" panose="020B0604020202020204" pitchFamily="34" charset="0"/>
                      </a:rPr>
                      <m:t>.</m:t>
                    </m:r>
                    <m:r>
                      <a:rPr lang="zh-CN" altLang="en-US" sz="2400" i="1">
                        <a:latin typeface="Cambria Math" panose="02040503050406030204" pitchFamily="18" charset="0"/>
                        <a:ea typeface="Cambria Math" panose="02040503050406030204" pitchFamily="18" charset="0"/>
                        <a:cs typeface="Arial" panose="020B0604020202020204" pitchFamily="34" charset="0"/>
                      </a:rPr>
                      <m:t>𝜷</m:t>
                    </m:r>
                  </m:oMath>
                </a14:m>
                <a:r>
                  <a:rPr lang="zh-CN" altLang="en-US" sz="2400" dirty="0">
                    <a:latin typeface="Arial" panose="020B0604020202020204" pitchFamily="34" charset="0"/>
                    <a:cs typeface="Arial" panose="020B0604020202020204" pitchFamily="34" charset="0"/>
                  </a:rPr>
                  <a:t>的状态作为新状态入栈。</a:t>
                </a:r>
                <a:endParaRPr lang="en-US" altLang="zh-CN" sz="2400" dirty="0">
                  <a:latin typeface="Arial" panose="020B0604020202020204" pitchFamily="34" charset="0"/>
                  <a:cs typeface="Arial" panose="020B0604020202020204" pitchFamily="34" charset="0"/>
                </a:endParaRPr>
              </a:p>
              <a:p>
                <a:pPr lvl="1" eaLnBrk="1" hangingPunct="1">
                  <a:lnSpc>
                    <a:spcPct val="150000"/>
                  </a:lnSpc>
                </a:pPr>
                <a:r>
                  <a:rPr lang="zh-CN" altLang="en-US" sz="2400" dirty="0">
                    <a:latin typeface="Arial" panose="020B0604020202020204" pitchFamily="34" charset="0"/>
                    <a:cs typeface="Arial" panose="020B0604020202020204" pitchFamily="34" charset="0"/>
                  </a:rPr>
                  <a:t>如果下一个输入记号都不是上面两种情况提到的，则声明一个</a:t>
                </a:r>
                <a:r>
                  <a:rPr lang="zh-CN" altLang="en-US" sz="2400" dirty="0">
                    <a:solidFill>
                      <a:srgbClr val="FF0000"/>
                    </a:solidFill>
                    <a:latin typeface="Arial" panose="020B0604020202020204" pitchFamily="34" charset="0"/>
                    <a:cs typeface="Arial" panose="020B0604020202020204" pitchFamily="34" charset="0"/>
                  </a:rPr>
                  <a:t>错误</a:t>
                </a:r>
                <a:r>
                  <a:rPr lang="zh-CN" altLang="en-US" sz="2400" dirty="0">
                    <a:latin typeface="Arial" panose="020B0604020202020204" pitchFamily="34" charset="0"/>
                    <a:cs typeface="Arial" panose="020B0604020202020204" pitchFamily="34" charset="0"/>
                  </a:rPr>
                  <a:t>。</a:t>
                </a:r>
                <a:endParaRPr lang="en-US" altLang="zh-CN" sz="2400" dirty="0">
                  <a:latin typeface="Arial" panose="020B0604020202020204" pitchFamily="34" charset="0"/>
                  <a:cs typeface="Arial" panose="020B0604020202020204" pitchFamily="34" charset="0"/>
                </a:endParaRPr>
              </a:p>
              <a:p>
                <a:pPr eaLnBrk="1" hangingPunct="1">
                  <a:lnSpc>
                    <a:spcPct val="150000"/>
                  </a:lnSpc>
                </a:pPr>
                <a:r>
                  <a:rPr lang="zh-CN" altLang="en-US" sz="2400" dirty="0">
                    <a:latin typeface="Arial" panose="020B0604020202020204" pitchFamily="34" charset="0"/>
                    <a:cs typeface="Arial" panose="020B0604020202020204" pitchFamily="34" charset="0"/>
                  </a:rPr>
                  <a:t>如果上述规则都是无歧义的，那么这个文法就是</a:t>
                </a:r>
                <a:r>
                  <a:rPr lang="en-US" altLang="zh-CN" sz="2400" dirty="0">
                    <a:latin typeface="Arial" panose="020B0604020202020204" pitchFamily="34" charset="0"/>
                    <a:cs typeface="Arial" panose="020B0604020202020204" pitchFamily="34" charset="0"/>
                  </a:rPr>
                  <a:t>SLR(1)</a:t>
                </a:r>
                <a:r>
                  <a:rPr lang="zh-CN" altLang="en-US" sz="2400" dirty="0">
                    <a:latin typeface="Arial" panose="020B0604020202020204" pitchFamily="34" charset="0"/>
                    <a:cs typeface="Arial" panose="020B0604020202020204" pitchFamily="34" charset="0"/>
                  </a:rPr>
                  <a:t>文法。</a:t>
                </a:r>
                <a:endParaRPr lang="en-US" altLang="zh-CN" sz="2400" dirty="0">
                  <a:latin typeface="Arial" panose="020B0604020202020204" pitchFamily="34" charset="0"/>
                  <a:cs typeface="Arial" panose="020B0604020202020204" pitchFamily="34" charset="0"/>
                </a:endParaRPr>
              </a:p>
            </p:txBody>
          </p:sp>
        </mc:Choice>
        <mc:Fallback>
          <p:sp>
            <p:nvSpPr>
              <p:cNvPr id="10243" name="Rectangle 3"/>
              <p:cNvSpPr>
                <a:spLocks noRot="1" noChangeAspect="1" noMove="1" noResize="1" noEditPoints="1" noAdjustHandles="1" noChangeArrowheads="1" noChangeShapeType="1" noTextEdit="1"/>
              </p:cNvSpPr>
              <p:nvPr>
                <p:ph idx="1"/>
              </p:nvPr>
            </p:nvSpPr>
            <p:spPr>
              <a:blipFill rotWithShape="1">
                <a:blip r:embed="rId1"/>
                <a:stretch>
                  <a:fillRect l="-139" t="-336" r="-133" b="-328"/>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fade">
                                      <p:cBhvr>
                                        <p:cTn id="7" dur="1000"/>
                                        <p:tgtEl>
                                          <p:spTgt spid="10243">
                                            <p:txEl>
                                              <p:pRg st="1" end="1"/>
                                            </p:txEl>
                                          </p:spTgt>
                                        </p:tgtEl>
                                      </p:cBhvr>
                                    </p:animEffect>
                                    <p:anim calcmode="lin" valueType="num">
                                      <p:cBhvr>
                                        <p:cTn id="8"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0243">
                                            <p:txEl>
                                              <p:pRg st="2" end="2"/>
                                            </p:txEl>
                                          </p:spTgt>
                                        </p:tgtEl>
                                        <p:attrNameLst>
                                          <p:attrName>style.visibility</p:attrName>
                                        </p:attrNameLst>
                                      </p:cBhvr>
                                      <p:to>
                                        <p:strVal val="visible"/>
                                      </p:to>
                                    </p:set>
                                    <p:animEffect transition="in" filter="fade">
                                      <p:cBhvr>
                                        <p:cTn id="14" dur="1000"/>
                                        <p:tgtEl>
                                          <p:spTgt spid="10243">
                                            <p:txEl>
                                              <p:pRg st="2" end="2"/>
                                            </p:txEl>
                                          </p:spTgt>
                                        </p:tgtEl>
                                      </p:cBhvr>
                                    </p:animEffect>
                                    <p:anim calcmode="lin" valueType="num">
                                      <p:cBhvr>
                                        <p:cTn id="15"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505075" y="2691765"/>
            <a:ext cx="8022590" cy="1325880"/>
          </a:xfrm>
        </p:spPr>
        <p:txBody>
          <a:bodyPr/>
          <a:p>
            <a:r>
              <a:rPr lang="zh-CN" altLang="en-US"/>
              <a:t>第六章</a:t>
            </a:r>
            <a:r>
              <a:rPr lang="en-US" altLang="zh-CN"/>
              <a:t>  </a:t>
            </a:r>
            <a:r>
              <a:rPr lang="zh-CN" altLang="en-US"/>
              <a:t>语法制导翻译</a:t>
            </a:r>
            <a:endParaRPr lang="zh-CN" altLang="en-US"/>
          </a:p>
        </p:txBody>
      </p:sp>
      <p:sp>
        <p:nvSpPr>
          <p:cNvPr id="4" name="文本框 3"/>
          <p:cNvSpPr txBox="1"/>
          <p:nvPr/>
        </p:nvSpPr>
        <p:spPr>
          <a:xfrm>
            <a:off x="2863215" y="4123690"/>
            <a:ext cx="5723255" cy="368300"/>
          </a:xfrm>
          <a:prstGeom prst="rect">
            <a:avLst/>
          </a:prstGeom>
          <a:noFill/>
        </p:spPr>
        <p:txBody>
          <a:bodyPr wrap="square" rtlCol="0">
            <a:spAutoFit/>
          </a:bodyPr>
          <a:p>
            <a:r>
              <a:rPr lang="en-US" altLang="zh-CN"/>
              <a:t>SDD</a:t>
            </a:r>
            <a:r>
              <a:rPr lang="zh-CN" altLang="en-US"/>
              <a:t>、</a:t>
            </a:r>
            <a:r>
              <a:rPr lang="en-US" altLang="zh-CN"/>
              <a:t>SDT</a:t>
            </a:r>
            <a:r>
              <a:rPr lang="zh-CN" altLang="en-US"/>
              <a:t>、综合属性继承属性、依赖图、语法动作</a:t>
            </a:r>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语法制导翻译的基本思想</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spcBef>
                <a:spcPts val="0"/>
              </a:spcBef>
            </a:pPr>
            <a:r>
              <a:rPr lang="zh-CN" altLang="en-US" sz="2400" dirty="0"/>
              <a:t>如何表示语义信息？</a:t>
            </a:r>
            <a:endParaRPr lang="en-US" altLang="zh-CN" sz="2400" dirty="0"/>
          </a:p>
          <a:p>
            <a:pPr lvl="1">
              <a:lnSpc>
                <a:spcPct val="150000"/>
              </a:lnSpc>
              <a:spcBef>
                <a:spcPts val="0"/>
              </a:spcBef>
            </a:pPr>
            <a:r>
              <a:rPr lang="zh-CN" altLang="en-US" sz="2400" dirty="0"/>
              <a:t>将语言结构的语义以</a:t>
            </a:r>
            <a:r>
              <a:rPr lang="zh-CN" altLang="en-US" sz="2400" dirty="0">
                <a:solidFill>
                  <a:srgbClr val="FF0000"/>
                </a:solidFill>
              </a:rPr>
              <a:t>属性</a:t>
            </a:r>
            <a:r>
              <a:rPr lang="en-US" altLang="zh-CN" sz="2400" dirty="0">
                <a:solidFill>
                  <a:srgbClr val="FF0000"/>
                </a:solidFill>
              </a:rPr>
              <a:t>(attribute)</a:t>
            </a:r>
            <a:r>
              <a:rPr lang="zh-CN" altLang="en-US" sz="2400" dirty="0"/>
              <a:t>的形式赋予代表此结构的文法符号。</a:t>
            </a:r>
            <a:endParaRPr lang="en-US" altLang="zh-CN" sz="2400" dirty="0"/>
          </a:p>
          <a:p>
            <a:pPr>
              <a:lnSpc>
                <a:spcPct val="150000"/>
              </a:lnSpc>
              <a:spcBef>
                <a:spcPts val="0"/>
              </a:spcBef>
            </a:pPr>
            <a:r>
              <a:rPr lang="zh-CN" altLang="en-US" sz="2400" dirty="0"/>
              <a:t>如何计算语义属性？</a:t>
            </a:r>
            <a:endParaRPr lang="en-US" altLang="zh-CN" sz="2400" dirty="0"/>
          </a:p>
          <a:p>
            <a:pPr lvl="1">
              <a:lnSpc>
                <a:spcPct val="150000"/>
              </a:lnSpc>
              <a:spcBef>
                <a:spcPts val="0"/>
              </a:spcBef>
            </a:pPr>
            <a:r>
              <a:rPr lang="zh-CN" altLang="en-US" sz="2400" dirty="0"/>
              <a:t>属性的计算以</a:t>
            </a:r>
            <a:r>
              <a:rPr lang="zh-CN" altLang="en-US" sz="2400" dirty="0">
                <a:solidFill>
                  <a:srgbClr val="FF0000"/>
                </a:solidFill>
              </a:rPr>
              <a:t>语义规则</a:t>
            </a:r>
            <a:r>
              <a:rPr lang="en-US" altLang="zh-CN" sz="2400" dirty="0">
                <a:solidFill>
                  <a:srgbClr val="FF0000"/>
                </a:solidFill>
              </a:rPr>
              <a:t>(semantic rules)</a:t>
            </a:r>
            <a:r>
              <a:rPr lang="zh-CN" altLang="en-US" sz="2400" dirty="0"/>
              <a:t>的形式赋予由文法符号组成的产生式。在语法分析</a:t>
            </a:r>
            <a:r>
              <a:rPr lang="zh-CN" altLang="en-US" sz="2400" dirty="0">
                <a:solidFill>
                  <a:srgbClr val="FF0000"/>
                </a:solidFill>
              </a:rPr>
              <a:t>推导或归约</a:t>
            </a:r>
            <a:r>
              <a:rPr lang="zh-CN" altLang="en-US" sz="2400" dirty="0"/>
              <a:t>的每一步骤中，通过</a:t>
            </a:r>
            <a:r>
              <a:rPr lang="zh-CN" altLang="en-US" sz="2400" dirty="0">
                <a:solidFill>
                  <a:srgbClr val="FF0000"/>
                </a:solidFill>
              </a:rPr>
              <a:t>语义规则实现对属性的计算</a:t>
            </a:r>
            <a:r>
              <a:rPr lang="zh-CN" altLang="en-US" sz="2400" dirty="0"/>
              <a:t>，以达到对语义的处理。</a:t>
            </a:r>
            <a:endParaRPr lang="en-US" altLang="zh-CN" sz="2400" dirty="0"/>
          </a:p>
          <a:p>
            <a:pPr>
              <a:lnSpc>
                <a:spcPct val="150000"/>
              </a:lnSpc>
              <a:spcBef>
                <a:spcPts val="0"/>
              </a:spcBef>
            </a:pPr>
            <a:r>
              <a:rPr lang="zh-CN" altLang="en-US" sz="2400" dirty="0"/>
              <a:t>换句话说就是：</a:t>
            </a:r>
            <a:r>
              <a:rPr lang="zh-CN" altLang="en-US" sz="2400" dirty="0">
                <a:solidFill>
                  <a:srgbClr val="FF0000"/>
                </a:solidFill>
              </a:rPr>
              <a:t>为每一个产生式配上语义规则并且在适当的时候执行这些规则</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1000"/>
                                        <p:tgtEl>
                                          <p:spTgt spid="3">
                                            <p:txEl>
                                              <p:pRg st="4" end="4"/>
                                            </p:txEl>
                                          </p:spTgt>
                                        </p:tgtEl>
                                      </p:cBhvr>
                                    </p:animEffect>
                                    <p:anim calcmode="lin" valueType="num">
                                      <p:cBhvr>
                                        <p:cTn id="2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语法制导定义</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568450"/>
                <a:ext cx="10515600" cy="4737100"/>
              </a:xfrm>
              <a:solidFill>
                <a:schemeClr val="bg1"/>
              </a:solidFill>
              <a:ln w="28575">
                <a:solidFill>
                  <a:srgbClr val="9999FF"/>
                </a:solidFill>
              </a:ln>
            </p:spPr>
            <p:txBody>
              <a:bodyPr>
                <a:noAutofit/>
              </a:bodyPr>
              <a:lstStyle/>
              <a:p>
                <a:pPr>
                  <a:lnSpc>
                    <a:spcPct val="150000"/>
                  </a:lnSpc>
                  <a:spcBef>
                    <a:spcPts val="0"/>
                  </a:spcBef>
                </a:pPr>
                <a:r>
                  <a:rPr lang="zh-CN" altLang="en-US" sz="1800" dirty="0"/>
                  <a:t>语法制导定义</a:t>
                </a:r>
                <a:r>
                  <a:rPr lang="en-US" altLang="zh-CN" sz="1800" dirty="0"/>
                  <a:t>(Syntax-Directed Definition</a:t>
                </a:r>
                <a:r>
                  <a:rPr lang="zh-CN" altLang="en-US" sz="1800" dirty="0"/>
                  <a:t>， </a:t>
                </a:r>
                <a:r>
                  <a:rPr lang="en-US" altLang="zh-CN" sz="1800" dirty="0">
                    <a:solidFill>
                      <a:srgbClr val="FF0000"/>
                    </a:solidFill>
                  </a:rPr>
                  <a:t>SDD</a:t>
                </a:r>
                <a:r>
                  <a:rPr lang="en-US" altLang="zh-CN" sz="1800" dirty="0"/>
                  <a:t>)</a:t>
                </a:r>
                <a:r>
                  <a:rPr lang="zh-CN" altLang="en-US" sz="1800" dirty="0"/>
                  <a:t>是一个上下文无关文法和属性及规则的结合。</a:t>
                </a:r>
                <a:endParaRPr lang="en-US" altLang="zh-CN" sz="1800" dirty="0"/>
              </a:p>
              <a:p>
                <a:pPr>
                  <a:lnSpc>
                    <a:spcPct val="150000"/>
                  </a:lnSpc>
                  <a:spcBef>
                    <a:spcPts val="0"/>
                  </a:spcBef>
                </a:pPr>
                <a:r>
                  <a:rPr lang="zh-CN" altLang="en-US" sz="1800" dirty="0">
                    <a:solidFill>
                      <a:srgbClr val="FF0000"/>
                    </a:solidFill>
                  </a:rPr>
                  <a:t>属性</a:t>
                </a:r>
                <a:r>
                  <a:rPr lang="zh-CN" altLang="en-US" sz="1800" dirty="0"/>
                  <a:t>和</a:t>
                </a:r>
                <a:r>
                  <a:rPr lang="zh-CN" altLang="en-US" sz="1800" dirty="0">
                    <a:solidFill>
                      <a:srgbClr val="FF0000"/>
                    </a:solidFill>
                  </a:rPr>
                  <a:t>文法符号</a:t>
                </a:r>
                <a:r>
                  <a:rPr lang="zh-CN" altLang="en-US" sz="1800" dirty="0"/>
                  <a:t>相关联，而</a:t>
                </a:r>
                <a:r>
                  <a:rPr lang="zh-CN" altLang="en-US" sz="1800" dirty="0">
                    <a:solidFill>
                      <a:srgbClr val="FF0000"/>
                    </a:solidFill>
                  </a:rPr>
                  <a:t>规则</a:t>
                </a:r>
                <a:r>
                  <a:rPr lang="zh-CN" altLang="en-US" sz="1800" dirty="0"/>
                  <a:t>和</a:t>
                </a:r>
                <a:r>
                  <a:rPr lang="zh-CN" altLang="en-US" sz="1800" dirty="0">
                    <a:solidFill>
                      <a:srgbClr val="FF0000"/>
                    </a:solidFill>
                  </a:rPr>
                  <a:t>产生式</a:t>
                </a:r>
                <a:r>
                  <a:rPr lang="zh-CN" altLang="en-US" sz="1800" dirty="0"/>
                  <a:t>相关联，有时也称为</a:t>
                </a:r>
                <a:r>
                  <a:rPr lang="zh-CN" altLang="en-US" sz="1800" dirty="0">
                    <a:solidFill>
                      <a:srgbClr val="FF0000"/>
                    </a:solidFill>
                  </a:rPr>
                  <a:t>属性文法</a:t>
                </a:r>
                <a:r>
                  <a:rPr lang="zh-CN" altLang="en-US" sz="1800" dirty="0"/>
                  <a:t>。</a:t>
                </a:r>
                <a:endParaRPr lang="en-US" altLang="zh-CN" sz="1800" dirty="0"/>
              </a:p>
              <a:p>
                <a:pPr>
                  <a:lnSpc>
                    <a:spcPct val="150000"/>
                  </a:lnSpc>
                  <a:spcBef>
                    <a:spcPts val="0"/>
                  </a:spcBef>
                </a:pPr>
                <a:r>
                  <a:rPr lang="zh-CN" altLang="en-US" sz="1800" dirty="0"/>
                  <a:t>如果</a:t>
                </a:r>
                <a14:m>
                  <m:oMath xmlns:m="http://schemas.openxmlformats.org/officeDocument/2006/math">
                    <m:r>
                      <a:rPr lang="en-US" altLang="zh-CN" sz="1800" i="1">
                        <a:latin typeface="Cambria Math" panose="02040503050406030204" pitchFamily="18" charset="0"/>
                      </a:rPr>
                      <m:t>𝑿</m:t>
                    </m:r>
                  </m:oMath>
                </a14:m>
                <a:r>
                  <a:rPr lang="zh-CN" altLang="en-US" sz="1800" dirty="0"/>
                  <a:t>是一个符号，而</a:t>
                </a:r>
                <a14:m>
                  <m:oMath xmlns:m="http://schemas.openxmlformats.org/officeDocument/2006/math">
                    <m:r>
                      <a:rPr lang="en-US" altLang="zh-CN" sz="1800" i="1">
                        <a:solidFill>
                          <a:srgbClr val="0000CC"/>
                        </a:solidFill>
                        <a:latin typeface="Cambria Math" panose="02040503050406030204" pitchFamily="18" charset="0"/>
                      </a:rPr>
                      <m:t>𝒂</m:t>
                    </m:r>
                  </m:oMath>
                </a14:m>
                <a:r>
                  <a:rPr lang="zh-CN" altLang="en-US" sz="1800" dirty="0"/>
                  <a:t>是</a:t>
                </a:r>
                <a14:m>
                  <m:oMath xmlns:m="http://schemas.openxmlformats.org/officeDocument/2006/math">
                    <m:r>
                      <a:rPr lang="en-US" altLang="zh-CN" sz="1800" i="1">
                        <a:solidFill>
                          <a:srgbClr val="0000CC"/>
                        </a:solidFill>
                        <a:latin typeface="Cambria Math" panose="02040503050406030204" pitchFamily="18" charset="0"/>
                      </a:rPr>
                      <m:t>𝑿</m:t>
                    </m:r>
                  </m:oMath>
                </a14:m>
                <a:r>
                  <a:rPr lang="zh-CN" altLang="en-US" sz="1800" dirty="0"/>
                  <a:t>的一个属性，那么用</a:t>
                </a:r>
                <a14:m>
                  <m:oMath xmlns:m="http://schemas.openxmlformats.org/officeDocument/2006/math">
                    <m:r>
                      <a:rPr lang="en-US" altLang="zh-CN" sz="1800" i="1">
                        <a:solidFill>
                          <a:srgbClr val="0000CC"/>
                        </a:solidFill>
                        <a:latin typeface="Cambria Math" panose="02040503050406030204" pitchFamily="18" charset="0"/>
                      </a:rPr>
                      <m:t>𝑿</m:t>
                    </m:r>
                    <m:r>
                      <a:rPr lang="en-US" altLang="zh-CN" sz="1800" i="1">
                        <a:solidFill>
                          <a:srgbClr val="0000CC"/>
                        </a:solidFill>
                        <a:latin typeface="Cambria Math" panose="02040503050406030204" pitchFamily="18" charset="0"/>
                      </a:rPr>
                      <m:t>.</m:t>
                    </m:r>
                    <m:r>
                      <a:rPr lang="en-US" altLang="zh-CN" sz="1800" i="1">
                        <a:solidFill>
                          <a:srgbClr val="0000CC"/>
                        </a:solidFill>
                        <a:latin typeface="Cambria Math" panose="02040503050406030204" pitchFamily="18" charset="0"/>
                      </a:rPr>
                      <m:t>𝒂</m:t>
                    </m:r>
                  </m:oMath>
                </a14:m>
                <a:r>
                  <a:rPr lang="zh-CN" altLang="en-US" sz="1800" dirty="0"/>
                  <a:t>来表示在某个标号为</a:t>
                </a:r>
                <a14:m>
                  <m:oMath xmlns:m="http://schemas.openxmlformats.org/officeDocument/2006/math">
                    <m:r>
                      <a:rPr lang="en-US" altLang="zh-CN" sz="1800" i="1">
                        <a:solidFill>
                          <a:srgbClr val="0000CC"/>
                        </a:solidFill>
                        <a:latin typeface="Cambria Math" panose="02040503050406030204" pitchFamily="18" charset="0"/>
                      </a:rPr>
                      <m:t>𝑿</m:t>
                    </m:r>
                  </m:oMath>
                </a14:m>
                <a:r>
                  <a:rPr lang="zh-CN" altLang="en-US" sz="1800" dirty="0"/>
                  <a:t>的分析树节点上的属性值。</a:t>
                </a:r>
                <a:endParaRPr lang="zh-CN" altLang="en-US" sz="1800" dirty="0"/>
              </a:p>
              <a:p>
                <a:pPr>
                  <a:lnSpc>
                    <a:spcPct val="150000"/>
                  </a:lnSpc>
                  <a:spcBef>
                    <a:spcPts val="0"/>
                  </a:spcBef>
                </a:pPr>
                <a:r>
                  <a:rPr lang="zh-CN" altLang="en-US" sz="1800" dirty="0">
                    <a:solidFill>
                      <a:srgbClr val="FF0000"/>
                    </a:solidFill>
                  </a:rPr>
                  <a:t>属性</a:t>
                </a:r>
                <a:r>
                  <a:rPr lang="zh-CN" altLang="en-US" sz="1800" dirty="0"/>
                  <a:t>可以有很多类型，比如变量的数据类型、表达式的值、变量的地址、数字的有效位数等等。</a:t>
                </a:r>
                <a:endParaRPr lang="zh-CN" altLang="en-US" sz="1800" dirty="0"/>
              </a:p>
              <a:p>
                <a:pPr>
                  <a:lnSpc>
                    <a:spcPct val="150000"/>
                  </a:lnSpc>
                </a:pPr>
                <a:r>
                  <a:rPr lang="zh-CN" altLang="en-US" sz="1800" dirty="0">
                    <a:sym typeface="+mn-ea"/>
                  </a:rPr>
                  <a:t>语法制导定义</a:t>
                </a:r>
                <a:r>
                  <a:rPr lang="en-US" altLang="zh-CN" sz="1800" i="1" dirty="0">
                    <a:sym typeface="+mn-ea"/>
                  </a:rPr>
                  <a:t>SDD</a:t>
                </a:r>
                <a:r>
                  <a:rPr lang="zh-CN" altLang="en-US" sz="1800" dirty="0">
                    <a:sym typeface="+mn-ea"/>
                  </a:rPr>
                  <a:t>是对</a:t>
                </a:r>
                <a:r>
                  <a:rPr lang="en-US" altLang="zh-CN" sz="1800" i="1" dirty="0">
                    <a:solidFill>
                      <a:srgbClr val="FF0000"/>
                    </a:solidFill>
                    <a:sym typeface="+mn-ea"/>
                  </a:rPr>
                  <a:t>CFG</a:t>
                </a:r>
                <a:r>
                  <a:rPr lang="zh-CN" altLang="en-US" sz="1800" dirty="0">
                    <a:solidFill>
                      <a:srgbClr val="FF0000"/>
                    </a:solidFill>
                    <a:sym typeface="+mn-ea"/>
                  </a:rPr>
                  <a:t>的扩展</a:t>
                </a:r>
                <a:endParaRPr lang="en-US" altLang="zh-CN" sz="1800" dirty="0">
                  <a:solidFill>
                    <a:srgbClr val="FF0000"/>
                  </a:solidFill>
                </a:endParaRPr>
              </a:p>
              <a:p>
                <a:pPr lvl="1">
                  <a:lnSpc>
                    <a:spcPct val="150000"/>
                  </a:lnSpc>
                </a:pPr>
                <a:r>
                  <a:rPr lang="zh-CN" altLang="en-US" sz="1800" dirty="0">
                    <a:sym typeface="+mn-ea"/>
                  </a:rPr>
                  <a:t>将每个</a:t>
                </a:r>
                <a:r>
                  <a:rPr lang="zh-CN" altLang="en-US" sz="1800" dirty="0">
                    <a:solidFill>
                      <a:srgbClr val="FF0000"/>
                    </a:solidFill>
                    <a:sym typeface="+mn-ea"/>
                  </a:rPr>
                  <a:t>文法符号</a:t>
                </a:r>
                <a:r>
                  <a:rPr lang="zh-CN" altLang="en-US" sz="1800" dirty="0">
                    <a:sym typeface="+mn-ea"/>
                  </a:rPr>
                  <a:t>和一个语义</a:t>
                </a:r>
                <a:r>
                  <a:rPr lang="zh-CN" altLang="en-US" sz="1800" dirty="0">
                    <a:solidFill>
                      <a:srgbClr val="FF0000"/>
                    </a:solidFill>
                    <a:sym typeface="+mn-ea"/>
                  </a:rPr>
                  <a:t>属性集合</a:t>
                </a:r>
                <a:r>
                  <a:rPr lang="zh-CN" altLang="en-US" sz="1800" dirty="0">
                    <a:sym typeface="+mn-ea"/>
                  </a:rPr>
                  <a:t>相关联</a:t>
                </a:r>
                <a:endParaRPr lang="en-US" altLang="zh-CN" sz="1800" dirty="0"/>
              </a:p>
              <a:p>
                <a:pPr lvl="1">
                  <a:lnSpc>
                    <a:spcPct val="150000"/>
                  </a:lnSpc>
                </a:pPr>
                <a:r>
                  <a:rPr lang="zh-CN" altLang="en-US" sz="1800" dirty="0">
                    <a:sym typeface="+mn-ea"/>
                  </a:rPr>
                  <a:t>将每个</a:t>
                </a:r>
                <a:r>
                  <a:rPr lang="zh-CN" altLang="en-US" sz="1800" dirty="0">
                    <a:solidFill>
                      <a:srgbClr val="FF0000"/>
                    </a:solidFill>
                    <a:sym typeface="+mn-ea"/>
                  </a:rPr>
                  <a:t>产生式</a:t>
                </a:r>
                <a:r>
                  <a:rPr lang="zh-CN" altLang="en-US" sz="1800" dirty="0">
                    <a:sym typeface="+mn-ea"/>
                  </a:rPr>
                  <a:t>和一组</a:t>
                </a:r>
                <a:r>
                  <a:rPr lang="zh-CN" altLang="en-US" sz="1800" dirty="0">
                    <a:solidFill>
                      <a:srgbClr val="FF0000"/>
                    </a:solidFill>
                    <a:sym typeface="+mn-ea"/>
                  </a:rPr>
                  <a:t>语义规则</a:t>
                </a:r>
                <a:r>
                  <a:rPr lang="zh-CN" altLang="en-US" sz="1800" dirty="0">
                    <a:sym typeface="+mn-ea"/>
                  </a:rPr>
                  <a:t>相关联，用来计算该产生式中各文法符号的属性值 </a:t>
                </a:r>
                <a:endParaRPr lang="en-US" altLang="zh-CN" sz="1800" dirty="0"/>
              </a:p>
              <a:p>
                <a:pPr>
                  <a:lnSpc>
                    <a:spcPct val="150000"/>
                  </a:lnSpc>
                </a:pPr>
                <a:r>
                  <a:rPr lang="zh-CN" altLang="en-US" sz="1800" dirty="0">
                    <a:sym typeface="+mn-ea"/>
                  </a:rPr>
                  <a:t>在语法分析树上进行求值有助于将</a:t>
                </a:r>
                <a14:m>
                  <m:oMath xmlns:m="http://schemas.openxmlformats.org/officeDocument/2006/math">
                    <m:r>
                      <a:rPr lang="en-US" altLang="zh-CN" sz="1800" i="1">
                        <a:latin typeface="Cambria Math" panose="02040503050406030204" pitchFamily="18" charset="0"/>
                      </a:rPr>
                      <m:t>𝑺𝑫𝑫</m:t>
                    </m:r>
                  </m:oMath>
                </a14:m>
                <a:r>
                  <a:rPr lang="zh-CN" altLang="en-US" sz="1800" dirty="0">
                    <a:sym typeface="+mn-ea"/>
                  </a:rPr>
                  <a:t>描述的翻译方案可视化。</a:t>
                </a:r>
                <a:endParaRPr lang="en-US" altLang="zh-CN" sz="1800" dirty="0"/>
              </a:p>
              <a:p>
                <a:pPr>
                  <a:lnSpc>
                    <a:spcPct val="150000"/>
                  </a:lnSpc>
                </a:pPr>
                <a:r>
                  <a:rPr lang="zh-CN" altLang="en-US" sz="1800" dirty="0">
                    <a:sym typeface="+mn-ea"/>
                  </a:rPr>
                  <a:t>一个记录了它的各个节点的属性值的语法分析树称为</a:t>
                </a:r>
                <a:r>
                  <a:rPr lang="zh-CN" altLang="en-US" sz="1800" dirty="0">
                    <a:solidFill>
                      <a:srgbClr val="FF0000"/>
                    </a:solidFill>
                    <a:sym typeface="+mn-ea"/>
                  </a:rPr>
                  <a:t>注释语法分析树</a:t>
                </a:r>
                <a:r>
                  <a:rPr lang="en-US" altLang="zh-CN" sz="1800" dirty="0">
                    <a:solidFill>
                      <a:srgbClr val="FF0000"/>
                    </a:solidFill>
                    <a:latin typeface="Arial" panose="020B0604020202020204" pitchFamily="34" charset="0"/>
                    <a:cs typeface="Arial" panose="020B0604020202020204" pitchFamily="34" charset="0"/>
                    <a:sym typeface="+mn-ea"/>
                  </a:rPr>
                  <a:t>(annotated parse tree) </a:t>
                </a:r>
                <a:r>
                  <a:rPr lang="zh-CN" altLang="en-US" sz="1800" dirty="0">
                    <a:sym typeface="+mn-ea"/>
                  </a:rPr>
                  <a:t>。</a:t>
                </a:r>
                <a:endParaRPr lang="en-US" altLang="zh-CN" sz="1800" dirty="0">
                  <a:latin typeface="Arial" panose="020B0604020202020204" pitchFamily="34" charset="0"/>
                  <a:cs typeface="Arial" panose="020B0604020202020204" pitchFamily="34" charset="0"/>
                  <a:sym typeface="+mn-ea"/>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568450"/>
                <a:ext cx="10515600" cy="4737100"/>
              </a:xfrm>
              <a:blipFill rotWithShape="1">
                <a:blip r:embed="rId1"/>
                <a:stretch>
                  <a:fillRect l="-139" t="-308" r="-133" b="-295"/>
                </a:stretch>
              </a:blipFill>
              <a:ln w="28575">
                <a:solidFill>
                  <a:srgbClr val="9999FF"/>
                </a:solidFill>
              </a:ln>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语法制导翻译方案</a:t>
            </a:r>
            <a:r>
              <a:rPr lang="en-US" altLang="zh-CN" dirty="0" err="1"/>
              <a:t>SDT</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spcBef>
                <a:spcPts val="0"/>
              </a:spcBef>
            </a:pPr>
            <a:r>
              <a:rPr lang="zh-CN" altLang="en-US" sz="2400" dirty="0"/>
              <a:t>语法制导的翻译方案</a:t>
            </a:r>
            <a:r>
              <a:rPr lang="en-US" altLang="zh-CN" sz="2400" dirty="0"/>
              <a:t>(Syntax-Directed Translation Scheme , </a:t>
            </a:r>
            <a:r>
              <a:rPr lang="en-US" altLang="zh-CN" sz="2400" dirty="0">
                <a:solidFill>
                  <a:srgbClr val="FF0000"/>
                </a:solidFill>
              </a:rPr>
              <a:t>SDT</a:t>
            </a:r>
            <a:r>
              <a:rPr lang="en-US" altLang="zh-CN" sz="2400" dirty="0"/>
              <a:t> )</a:t>
            </a:r>
            <a:r>
              <a:rPr lang="zh-CN" altLang="en-US" sz="2400" dirty="0"/>
              <a:t>是在产生式中嵌入了</a:t>
            </a:r>
            <a:r>
              <a:rPr lang="zh-CN" altLang="en-US" sz="2400" dirty="0">
                <a:solidFill>
                  <a:srgbClr val="FF0000"/>
                </a:solidFill>
              </a:rPr>
              <a:t>程序片段</a:t>
            </a:r>
            <a:r>
              <a:rPr lang="zh-CN" altLang="en-US" sz="2400" dirty="0"/>
              <a:t>的一个上下文无关文法。这些片段称为</a:t>
            </a:r>
            <a:r>
              <a:rPr lang="zh-CN" altLang="en-US" sz="2400" dirty="0">
                <a:solidFill>
                  <a:srgbClr val="FF0000"/>
                </a:solidFill>
              </a:rPr>
              <a:t>语义动作</a:t>
            </a:r>
            <a:r>
              <a:rPr lang="zh-CN" altLang="en-US" sz="2400" dirty="0"/>
              <a:t>，它们可以</a:t>
            </a:r>
            <a:r>
              <a:rPr lang="zh-CN" altLang="en-US" sz="2400" dirty="0">
                <a:solidFill>
                  <a:srgbClr val="FF0000"/>
                </a:solidFill>
              </a:rPr>
              <a:t>出现在产生式的任何位置</a:t>
            </a:r>
            <a:r>
              <a:rPr lang="zh-CN" altLang="en-US" sz="2400" dirty="0"/>
              <a:t>。默认用</a:t>
            </a:r>
            <a:r>
              <a:rPr lang="en-US" altLang="zh-CN" sz="2400" dirty="0">
                <a:solidFill>
                  <a:srgbClr val="FF0000"/>
                </a:solidFill>
              </a:rPr>
              <a:t>{}</a:t>
            </a:r>
            <a:r>
              <a:rPr lang="zh-CN" altLang="en-US" sz="2400" dirty="0"/>
              <a:t>括起来。</a:t>
            </a:r>
            <a:endParaRPr lang="en-US" altLang="zh-CN" sz="2400" dirty="0"/>
          </a:p>
          <a:p>
            <a:pPr>
              <a:lnSpc>
                <a:spcPct val="150000"/>
              </a:lnSpc>
              <a:spcBef>
                <a:spcPts val="0"/>
              </a:spcBef>
            </a:pPr>
            <a:endParaRPr lang="zh-CN" altLang="en-US" sz="2400" dirty="0"/>
          </a:p>
        </p:txBody>
      </p:sp>
      <p:pic>
        <p:nvPicPr>
          <p:cNvPr id="5" name="图片 4"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46073" y="3645024"/>
            <a:ext cx="4217643" cy="2004424"/>
          </a:xfrm>
          <a:prstGeom prst="rect">
            <a:avLst/>
          </a:prstGeom>
        </p:spPr>
      </p:pic>
      <p:sp>
        <p:nvSpPr>
          <p:cNvPr id="6" name="文本框 5"/>
          <p:cNvSpPr txBox="1"/>
          <p:nvPr/>
        </p:nvSpPr>
        <p:spPr>
          <a:xfrm>
            <a:off x="6816080" y="3650668"/>
            <a:ext cx="3232784" cy="2004424"/>
          </a:xfrm>
          <a:prstGeom prst="rect">
            <a:avLst/>
          </a:prstGeom>
          <a:solidFill>
            <a:schemeClr val="bg1"/>
          </a:solidFill>
          <a:ln w="28575">
            <a:solidFill>
              <a:srgbClr val="9999FF"/>
            </a:solidFill>
          </a:ln>
        </p:spPr>
        <p:txBody>
          <a:bodyPr wrap="square" rtlCol="0">
            <a:noAutofit/>
          </a:bodyPr>
          <a:lstStyle/>
          <a:p>
            <a:pPr>
              <a:lnSpc>
                <a:spcPct val="120000"/>
              </a:lnSpc>
            </a:pPr>
            <a:r>
              <a:rPr lang="zh-CN" altLang="en-US" sz="2400" b="1" dirty="0">
                <a:latin typeface="+mn-ea"/>
                <a:ea typeface="+mn-ea"/>
              </a:rPr>
              <a:t>一个语义动作在产生式中的</a:t>
            </a:r>
            <a:r>
              <a:rPr lang="zh-CN" altLang="en-US" sz="2400" b="1" dirty="0">
                <a:solidFill>
                  <a:srgbClr val="FF0000"/>
                </a:solidFill>
                <a:latin typeface="+mn-ea"/>
                <a:ea typeface="+mn-ea"/>
              </a:rPr>
              <a:t>位置</a:t>
            </a:r>
            <a:r>
              <a:rPr lang="zh-CN" altLang="en-US" sz="2400" b="1" dirty="0">
                <a:latin typeface="+mn-ea"/>
                <a:ea typeface="+mn-ea"/>
              </a:rPr>
              <a:t>决定了这个动作的执行时间 。</a:t>
            </a:r>
            <a:endParaRPr lang="zh-CN" altLang="en-US" sz="2400" b="1"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综合属性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825625"/>
                <a:ext cx="10515600" cy="4608830"/>
              </a:xfrm>
              <a:solidFill>
                <a:schemeClr val="bg1"/>
              </a:solidFill>
              <a:ln w="28575">
                <a:solidFill>
                  <a:srgbClr val="9999FF"/>
                </a:solidFill>
              </a:ln>
            </p:spPr>
            <p:txBody>
              <a:bodyPr/>
              <a:lstStyle/>
              <a:p>
                <a:pPr>
                  <a:lnSpc>
                    <a:spcPct val="150000"/>
                  </a:lnSpc>
                </a:pPr>
                <a:r>
                  <a:rPr lang="zh-CN" altLang="en-US" sz="2400" dirty="0"/>
                  <a:t>分析树的某个节点</a:t>
                </a:r>
                <a14:m>
                  <m:oMath xmlns:m="http://schemas.openxmlformats.org/officeDocument/2006/math">
                    <m:r>
                      <a:rPr lang="en-US" altLang="zh-CN" sz="2400" i="1">
                        <a:latin typeface="Cambria Math" panose="02040503050406030204" pitchFamily="18" charset="0"/>
                      </a:rPr>
                      <m:t>𝑵</m:t>
                    </m:r>
                  </m:oMath>
                </a14:m>
                <a:r>
                  <a:rPr lang="zh-CN" altLang="en-US" sz="2400" dirty="0"/>
                  <a:t>上的</a:t>
                </a:r>
                <a:r>
                  <a:rPr lang="zh-CN" altLang="en-US" sz="2400" dirty="0">
                    <a:solidFill>
                      <a:srgbClr val="FF0000"/>
                    </a:solidFill>
                  </a:rPr>
                  <a:t>非终结符</a:t>
                </a:r>
                <a14:m>
                  <m:oMath xmlns:m="http://schemas.openxmlformats.org/officeDocument/2006/math">
                    <m:r>
                      <a:rPr lang="en-US" altLang="zh-CN" sz="2400" i="1">
                        <a:latin typeface="Cambria Math" panose="02040503050406030204" pitchFamily="18" charset="0"/>
                      </a:rPr>
                      <m:t>𝑨</m:t>
                    </m:r>
                  </m:oMath>
                </a14:m>
                <a:r>
                  <a:rPr lang="zh-CN" altLang="en-US" sz="2400" dirty="0"/>
                  <a:t>的</a:t>
                </a:r>
                <a:r>
                  <a:rPr lang="zh-CN" altLang="en-US" sz="2400" dirty="0">
                    <a:solidFill>
                      <a:srgbClr val="FF0000"/>
                    </a:solidFill>
                  </a:rPr>
                  <a:t>综合属性</a:t>
                </a:r>
                <a:r>
                  <a:rPr lang="zh-CN" altLang="en-US" sz="2400" dirty="0"/>
                  <a:t>是由</a:t>
                </a:r>
                <a14:m>
                  <m:oMath xmlns:m="http://schemas.openxmlformats.org/officeDocument/2006/math">
                    <m:r>
                      <a:rPr lang="en-US" altLang="zh-CN" sz="2400" i="1">
                        <a:latin typeface="Cambria Math" panose="02040503050406030204" pitchFamily="18" charset="0"/>
                      </a:rPr>
                      <m:t>𝑵</m:t>
                    </m:r>
                  </m:oMath>
                </a14:m>
                <a:r>
                  <a:rPr lang="zh-CN" altLang="en-US" sz="2400" dirty="0"/>
                  <a:t>上的产生式（产生式左侧应该是</a:t>
                </a:r>
                <a14:m>
                  <m:oMath xmlns:m="http://schemas.openxmlformats.org/officeDocument/2006/math">
                    <m:r>
                      <a:rPr lang="en-US" altLang="zh-CN" sz="2400" i="1">
                        <a:latin typeface="Cambria Math" panose="02040503050406030204" pitchFamily="18" charset="0"/>
                      </a:rPr>
                      <m:t>𝑨</m:t>
                    </m:r>
                    <m:r>
                      <a:rPr lang="en-US" altLang="zh-CN" sz="2400" i="1">
                        <a:latin typeface="Cambria Math" panose="02040503050406030204" pitchFamily="18" charset="0"/>
                      </a:rPr>
                      <m:t> </m:t>
                    </m:r>
                  </m:oMath>
                </a14:m>
                <a:r>
                  <a:rPr lang="zh-CN" altLang="en-US" sz="2400" dirty="0"/>
                  <a:t>）所关联的语义规则来定义的。</a:t>
                </a:r>
                <a:endParaRPr lang="en-US" altLang="zh-CN" sz="2400" dirty="0"/>
              </a:p>
              <a:p>
                <a:pPr>
                  <a:lnSpc>
                    <a:spcPct val="150000"/>
                  </a:lnSpc>
                </a:pPr>
                <a:r>
                  <a:rPr lang="zh-CN" altLang="en-US" sz="2400" dirty="0"/>
                  <a:t>也就是说</a:t>
                </a:r>
                <a14:m>
                  <m:oMath xmlns:m="http://schemas.openxmlformats.org/officeDocument/2006/math">
                    <m:r>
                      <a:rPr lang="en-US" altLang="zh-CN" sz="2400" i="1" smtClean="0">
                        <a:solidFill>
                          <a:srgbClr val="FF0000"/>
                        </a:solidFill>
                        <a:latin typeface="Cambria Math" panose="02040503050406030204" pitchFamily="18" charset="0"/>
                      </a:rPr>
                      <m:t>𝑨</m:t>
                    </m:r>
                  </m:oMath>
                </a14:m>
                <a:r>
                  <a:rPr lang="zh-CN" altLang="en-US" sz="2400" dirty="0">
                    <a:solidFill>
                      <a:srgbClr val="FF0000"/>
                    </a:solidFill>
                  </a:rPr>
                  <a:t>的综合属性</a:t>
                </a:r>
                <a:r>
                  <a:rPr lang="zh-CN" altLang="en-US" sz="2400" dirty="0"/>
                  <a:t>只能由</a:t>
                </a:r>
                <a:r>
                  <a:rPr lang="en-US" altLang="zh-CN" sz="2400" dirty="0">
                    <a:solidFill>
                      <a:srgbClr val="FF0000"/>
                    </a:solidFill>
                  </a:rPr>
                  <a:t>N</a:t>
                </a:r>
                <a:r>
                  <a:rPr lang="zh-CN" altLang="en-US" sz="2400" dirty="0">
                    <a:solidFill>
                      <a:srgbClr val="FF0000"/>
                    </a:solidFill>
                  </a:rPr>
                  <a:t>的子节点</a:t>
                </a:r>
                <a:r>
                  <a:rPr lang="zh-CN" altLang="en-US" sz="2400" dirty="0"/>
                  <a:t>或者</a:t>
                </a:r>
                <a:r>
                  <a:rPr lang="en-US" altLang="zh-CN" sz="2400" dirty="0">
                    <a:solidFill>
                      <a:srgbClr val="FF0000"/>
                    </a:solidFill>
                  </a:rPr>
                  <a:t>N</a:t>
                </a:r>
                <a:r>
                  <a:rPr lang="zh-CN" altLang="en-US" sz="2400" dirty="0">
                    <a:solidFill>
                      <a:srgbClr val="FF0000"/>
                    </a:solidFill>
                  </a:rPr>
                  <a:t>本身</a:t>
                </a:r>
                <a:r>
                  <a:rPr lang="zh-CN" altLang="en-US" sz="2400" dirty="0"/>
                  <a:t>的属性值来计算。</a:t>
                </a: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endParaRPr lang="en-US" altLang="zh-CN" sz="2400" dirty="0"/>
              </a:p>
              <a:p>
                <a:pPr>
                  <a:lnSpc>
                    <a:spcPct val="150000"/>
                  </a:lnSpc>
                </a:pPr>
                <a:r>
                  <a:rPr lang="zh-CN" altLang="en-US" sz="2400" dirty="0">
                    <a:solidFill>
                      <a:srgbClr val="FF0000"/>
                    </a:solidFill>
                  </a:rPr>
                  <a:t>终结符</a:t>
                </a:r>
                <a:r>
                  <a:rPr lang="zh-CN" altLang="en-US" sz="2400" dirty="0"/>
                  <a:t>可以具有</a:t>
                </a:r>
                <a:r>
                  <a:rPr lang="zh-CN" altLang="en-US" sz="2400" dirty="0">
                    <a:solidFill>
                      <a:srgbClr val="FF0000"/>
                    </a:solidFill>
                  </a:rPr>
                  <a:t>综合属性</a:t>
                </a:r>
                <a:r>
                  <a:rPr lang="zh-CN" altLang="en-US" sz="2400" dirty="0"/>
                  <a:t>，就是由词法分析得到的</a:t>
                </a:r>
                <a:r>
                  <a:rPr lang="zh-CN" altLang="en-US" sz="2400" dirty="0">
                    <a:solidFill>
                      <a:srgbClr val="FF0000"/>
                    </a:solidFill>
                  </a:rPr>
                  <a:t>词法值</a:t>
                </a:r>
                <a:r>
                  <a:rPr lang="zh-CN" altLang="en-US" sz="2400" dirty="0"/>
                  <a:t>。</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825625"/>
                <a:ext cx="10515600" cy="4608830"/>
              </a:xfrm>
              <a:blipFill rotWithShape="1">
                <a:blip r:embed="rId1"/>
                <a:stretch>
                  <a:fillRect l="-139" t="-317" r="-133" b="-303"/>
                </a:stretch>
              </a:blipFill>
              <a:ln w="28575">
                <a:solidFill>
                  <a:srgbClr val="9999FF"/>
                </a:solidFill>
              </a:ln>
            </p:spPr>
            <p:txBody>
              <a:bodyPr/>
              <a:lstStyle/>
              <a:p>
                <a:r>
                  <a:rPr lang="zh-CN" altLang="en-US">
                    <a:noFill/>
                  </a:rPr>
                  <a:t> </a:t>
                </a:r>
              </a:p>
            </p:txBody>
          </p:sp>
        </mc:Fallback>
      </mc:AlternateContent>
      <p:pic>
        <p:nvPicPr>
          <p:cNvPr id="5" name="图片 4"/>
          <p:cNvPicPr>
            <a:picLocks noChangeAspect="1"/>
          </p:cNvPicPr>
          <p:nvPr/>
        </p:nvPicPr>
        <p:blipFill>
          <a:blip r:embed="rId2"/>
          <a:stretch>
            <a:fillRect/>
          </a:stretch>
        </p:blipFill>
        <p:spPr>
          <a:xfrm>
            <a:off x="1847528" y="3212976"/>
            <a:ext cx="8086145" cy="18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1000"/>
                                        <p:tgtEl>
                                          <p:spTgt spid="3">
                                            <p:txEl>
                                              <p:pRg st="5" end="5"/>
                                            </p:txEl>
                                          </p:spTgt>
                                        </p:tgtEl>
                                      </p:cBhvr>
                                    </p:animEffect>
                                    <p:anim calcmode="lin" valueType="num">
                                      <p:cBhvr>
                                        <p:cTn id="2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继承属性</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sz="2400" dirty="0"/>
                  <a:t>分析树的某个节点</a:t>
                </a:r>
                <a14:m>
                  <m:oMath xmlns:m="http://schemas.openxmlformats.org/officeDocument/2006/math">
                    <m:r>
                      <a:rPr lang="en-US" altLang="zh-CN" sz="2400" i="1">
                        <a:latin typeface="Cambria Math" panose="02040503050406030204" pitchFamily="18" charset="0"/>
                      </a:rPr>
                      <m:t>𝑵</m:t>
                    </m:r>
                  </m:oMath>
                </a14:m>
                <a:r>
                  <a:rPr lang="zh-CN" altLang="en-US" sz="2400" dirty="0"/>
                  <a:t>上的</a:t>
                </a:r>
                <a:r>
                  <a:rPr lang="zh-CN" altLang="en-US" sz="2400" dirty="0">
                    <a:solidFill>
                      <a:srgbClr val="FF0000"/>
                    </a:solidFill>
                  </a:rPr>
                  <a:t>非终结符</a:t>
                </a:r>
                <a14:m>
                  <m:oMath xmlns:m="http://schemas.openxmlformats.org/officeDocument/2006/math">
                    <m:r>
                      <a:rPr lang="en-US" altLang="zh-CN" sz="2400" i="1">
                        <a:latin typeface="Cambria Math" panose="02040503050406030204" pitchFamily="18" charset="0"/>
                      </a:rPr>
                      <m:t>𝑩</m:t>
                    </m:r>
                  </m:oMath>
                </a14:m>
                <a:r>
                  <a:rPr lang="zh-CN" altLang="en-US" sz="2400" dirty="0"/>
                  <a:t>的</a:t>
                </a:r>
                <a:r>
                  <a:rPr lang="zh-CN" altLang="en-US" sz="2400" dirty="0">
                    <a:solidFill>
                      <a:srgbClr val="FF0000"/>
                    </a:solidFill>
                  </a:rPr>
                  <a:t>继承属性</a:t>
                </a:r>
                <a:r>
                  <a:rPr lang="zh-CN" altLang="en-US" sz="2400" dirty="0"/>
                  <a:t>是由</a:t>
                </a:r>
                <a14:m>
                  <m:oMath xmlns:m="http://schemas.openxmlformats.org/officeDocument/2006/math">
                    <m:r>
                      <a:rPr lang="en-US" altLang="zh-CN" sz="2400" i="1">
                        <a:latin typeface="Cambria Math" panose="02040503050406030204" pitchFamily="18" charset="0"/>
                      </a:rPr>
                      <m:t>𝑵</m:t>
                    </m:r>
                  </m:oMath>
                </a14:m>
                <a:r>
                  <a:rPr lang="zh-CN" altLang="en-US" sz="2400" dirty="0"/>
                  <a:t>的</a:t>
                </a:r>
                <a:r>
                  <a:rPr lang="zh-CN" altLang="en-US" sz="2400" dirty="0">
                    <a:solidFill>
                      <a:srgbClr val="FF0000"/>
                    </a:solidFill>
                  </a:rPr>
                  <a:t>父节点上的产生式</a:t>
                </a:r>
                <a:r>
                  <a:rPr lang="zh-CN" altLang="en-US" sz="2400" dirty="0"/>
                  <a:t>（产生式右侧应该有</a:t>
                </a:r>
                <a14:m>
                  <m:oMath xmlns:m="http://schemas.openxmlformats.org/officeDocument/2006/math">
                    <m:r>
                      <a:rPr lang="en-US" altLang="zh-CN" sz="2400" i="1">
                        <a:latin typeface="Cambria Math" panose="02040503050406030204" pitchFamily="18" charset="0"/>
                      </a:rPr>
                      <m:t>𝑩</m:t>
                    </m:r>
                    <m:r>
                      <a:rPr lang="en-US" altLang="zh-CN" sz="2400" i="1">
                        <a:latin typeface="Cambria Math" panose="02040503050406030204" pitchFamily="18" charset="0"/>
                      </a:rPr>
                      <m:t> </m:t>
                    </m:r>
                  </m:oMath>
                </a14:m>
                <a:r>
                  <a:rPr lang="zh-CN" altLang="en-US" sz="2400" dirty="0"/>
                  <a:t>）所关联的语义规则来定义的。</a:t>
                </a:r>
                <a:endParaRPr lang="en-US" altLang="zh-CN" sz="2400" dirty="0"/>
              </a:p>
              <a:p>
                <a:pPr>
                  <a:lnSpc>
                    <a:spcPct val="150000"/>
                  </a:lnSpc>
                </a:pPr>
                <a:r>
                  <a:rPr lang="zh-CN" altLang="en-US" sz="2400" dirty="0"/>
                  <a:t>也就是说</a:t>
                </a:r>
                <a14:m>
                  <m:oMath xmlns:m="http://schemas.openxmlformats.org/officeDocument/2006/math">
                    <m:r>
                      <a:rPr lang="en-US" altLang="zh-CN" sz="2400" i="1">
                        <a:latin typeface="Cambria Math" panose="02040503050406030204" pitchFamily="18" charset="0"/>
                      </a:rPr>
                      <m:t>𝑩</m:t>
                    </m:r>
                  </m:oMath>
                </a14:m>
                <a:r>
                  <a:rPr lang="zh-CN" altLang="en-US" sz="2400" dirty="0"/>
                  <a:t>的综合属性只能通过</a:t>
                </a:r>
                <a14:m>
                  <m:oMath xmlns:m="http://schemas.openxmlformats.org/officeDocument/2006/math">
                    <m:r>
                      <a:rPr lang="en-US" altLang="zh-CN" sz="2400" i="1">
                        <a:solidFill>
                          <a:srgbClr val="FF0000"/>
                        </a:solidFill>
                        <a:latin typeface="Cambria Math" panose="02040503050406030204" pitchFamily="18" charset="0"/>
                      </a:rPr>
                      <m:t>𝑵</m:t>
                    </m:r>
                  </m:oMath>
                </a14:m>
                <a:r>
                  <a:rPr lang="zh-CN" altLang="en-US" sz="2400" dirty="0">
                    <a:solidFill>
                      <a:srgbClr val="FF0000"/>
                    </a:solidFill>
                  </a:rPr>
                  <a:t>的父结点、</a:t>
                </a:r>
                <a14:m>
                  <m:oMath xmlns:m="http://schemas.openxmlformats.org/officeDocument/2006/math">
                    <m:r>
                      <a:rPr lang="en-US" altLang="zh-CN" sz="2400" i="1">
                        <a:solidFill>
                          <a:srgbClr val="FF0000"/>
                        </a:solidFill>
                        <a:latin typeface="Cambria Math" panose="02040503050406030204" pitchFamily="18" charset="0"/>
                      </a:rPr>
                      <m:t>𝑵</m:t>
                    </m:r>
                  </m:oMath>
                </a14:m>
                <a:r>
                  <a:rPr lang="zh-CN" altLang="en-US" sz="2400" dirty="0">
                    <a:solidFill>
                      <a:srgbClr val="FF0000"/>
                    </a:solidFill>
                  </a:rPr>
                  <a:t>的兄弟结点或</a:t>
                </a:r>
                <a14:m>
                  <m:oMath xmlns:m="http://schemas.openxmlformats.org/officeDocument/2006/math">
                    <m:r>
                      <a:rPr lang="en-US" altLang="zh-CN" sz="2400" i="1">
                        <a:solidFill>
                          <a:srgbClr val="FF0000"/>
                        </a:solidFill>
                        <a:latin typeface="Cambria Math" panose="02040503050406030204" pitchFamily="18" charset="0"/>
                      </a:rPr>
                      <m:t>𝑵</m:t>
                    </m:r>
                  </m:oMath>
                </a14:m>
                <a:r>
                  <a:rPr lang="zh-CN" altLang="en-US" sz="2400" dirty="0">
                    <a:solidFill>
                      <a:srgbClr val="FF0000"/>
                    </a:solidFill>
                  </a:rPr>
                  <a:t>本身的属性值</a:t>
                </a:r>
                <a:r>
                  <a:rPr lang="zh-CN" altLang="en-US" sz="2400" dirty="0"/>
                  <a:t>来定义 。</a:t>
                </a:r>
                <a:br>
                  <a:rPr lang="zh-CN" altLang="en-US" sz="2400" dirty="0"/>
                </a:br>
                <a:endParaRPr lang="en-US" altLang="zh-CN" sz="2400" dirty="0"/>
              </a:p>
              <a:p>
                <a:pPr>
                  <a:lnSpc>
                    <a:spcPct val="150000"/>
                  </a:lnSpc>
                </a:pPr>
                <a:endParaRPr lang="en-US" altLang="zh-CN" sz="2400" dirty="0"/>
              </a:p>
              <a:p>
                <a:pPr>
                  <a:lnSpc>
                    <a:spcPct val="150000"/>
                  </a:lnSpc>
                </a:pPr>
                <a:r>
                  <a:rPr lang="zh-CN" altLang="en-US" sz="2400" dirty="0">
                    <a:solidFill>
                      <a:srgbClr val="FF0000"/>
                    </a:solidFill>
                  </a:rPr>
                  <a:t>终结符</a:t>
                </a:r>
                <a:r>
                  <a:rPr lang="zh-CN" altLang="en-US" sz="2400" dirty="0"/>
                  <a:t>没有</a:t>
                </a:r>
                <a:r>
                  <a:rPr lang="zh-CN" altLang="en-US" sz="2400" dirty="0">
                    <a:solidFill>
                      <a:srgbClr val="FF0000"/>
                    </a:solidFill>
                  </a:rPr>
                  <a:t>继承属性</a:t>
                </a:r>
                <a:r>
                  <a:rPr lang="zh-CN" altLang="en-US" sz="2400" dirty="0"/>
                  <a:t>。</a:t>
                </a: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l="-139" t="-336" r="-133" b="-328"/>
                </a:stretch>
              </a:blipFill>
              <a:ln w="28575">
                <a:solidFill>
                  <a:srgbClr val="9999FF"/>
                </a:solidFill>
              </a:ln>
            </p:spPr>
            <p:txBody>
              <a:bodyPr/>
              <a:lstStyle/>
              <a:p>
                <a:r>
                  <a:rPr lang="zh-CN" altLang="en-US">
                    <a:noFill/>
                  </a:rPr>
                  <a:t> </a:t>
                </a:r>
              </a:p>
            </p:txBody>
          </p:sp>
        </mc:Fallback>
      </mc:AlternateContent>
      <p:pic>
        <p:nvPicPr>
          <p:cNvPr id="4" name="图片 3"/>
          <p:cNvPicPr>
            <a:picLocks noChangeAspect="1"/>
          </p:cNvPicPr>
          <p:nvPr/>
        </p:nvPicPr>
        <p:blipFill>
          <a:blip r:embed="rId2"/>
          <a:stretch>
            <a:fillRect/>
          </a:stretch>
        </p:blipFill>
        <p:spPr>
          <a:xfrm>
            <a:off x="2198108" y="3573016"/>
            <a:ext cx="7795783" cy="18002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依赖图</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1452880"/>
                <a:ext cx="10515600" cy="4724400"/>
              </a:xfrm>
              <a:solidFill>
                <a:schemeClr val="bg1"/>
              </a:solidFill>
              <a:ln w="28575">
                <a:solidFill>
                  <a:srgbClr val="9999FF"/>
                </a:solidFill>
              </a:ln>
            </p:spPr>
            <p:txBody>
              <a:bodyPr>
                <a:normAutofit/>
              </a:bodyPr>
              <a:lstStyle/>
              <a:p>
                <a:pPr marL="288925" indent="-288925" eaLnBrk="1" hangingPunct="1">
                  <a:lnSpc>
                    <a:spcPct val="150000"/>
                  </a:lnSpc>
                </a:pPr>
                <a:r>
                  <a:rPr lang="zh-CN" altLang="en-US" sz="2400" dirty="0">
                    <a:solidFill>
                      <a:srgbClr val="FF0000"/>
                    </a:solidFill>
                  </a:rPr>
                  <a:t>依赖图</a:t>
                </a:r>
                <a:r>
                  <a:rPr lang="en-US" altLang="zh-CN" sz="2400" dirty="0">
                    <a:solidFill>
                      <a:srgbClr val="FF0000"/>
                    </a:solidFill>
                    <a:latin typeface="Arial" panose="020B0604020202020204" pitchFamily="34" charset="0"/>
                    <a:cs typeface="Arial" panose="020B0604020202020204" pitchFamily="34" charset="0"/>
                  </a:rPr>
                  <a:t>(dependency graph)</a:t>
                </a:r>
                <a:r>
                  <a:rPr lang="zh-CN" altLang="en-US" sz="2400" dirty="0"/>
                  <a:t>用于确定一颗给定语法分析树中各个属性实例的</a:t>
                </a:r>
                <a:r>
                  <a:rPr lang="zh-CN" altLang="en-US" sz="2400" dirty="0">
                    <a:solidFill>
                      <a:srgbClr val="FF0000"/>
                    </a:solidFill>
                  </a:rPr>
                  <a:t>求值顺序</a:t>
                </a:r>
                <a:r>
                  <a:rPr lang="zh-CN" altLang="en-US" sz="2400" dirty="0"/>
                  <a:t>。</a:t>
                </a:r>
                <a:endParaRPr lang="en-US" altLang="zh-CN" sz="2400" dirty="0"/>
              </a:p>
              <a:p>
                <a:pPr marL="688975" lvl="1" indent="-288925" eaLnBrk="1" hangingPunct="1">
                  <a:lnSpc>
                    <a:spcPct val="150000"/>
                  </a:lnSpc>
                </a:pPr>
                <a:r>
                  <a:rPr lang="zh-CN" altLang="en-US" sz="2400" dirty="0"/>
                  <a:t>对于每个语法分析树的节点</a:t>
                </a:r>
                <a14:m>
                  <m:oMath xmlns:m="http://schemas.openxmlformats.org/officeDocument/2006/math">
                    <m:r>
                      <a:rPr lang="en-US" altLang="zh-CN" sz="2400" i="1">
                        <a:solidFill>
                          <a:srgbClr val="FF0000"/>
                        </a:solidFill>
                        <a:latin typeface="Cambria Math" panose="02040503050406030204" pitchFamily="18" charset="0"/>
                      </a:rPr>
                      <m:t>𝑿</m:t>
                    </m:r>
                  </m:oMath>
                </a14:m>
                <a:r>
                  <a:rPr lang="zh-CN" altLang="en-US" sz="2400" dirty="0"/>
                  <a:t>，和</a:t>
                </a:r>
                <a14:m>
                  <m:oMath xmlns:m="http://schemas.openxmlformats.org/officeDocument/2006/math">
                    <m:r>
                      <a:rPr lang="en-US" altLang="zh-CN" sz="2400" i="1">
                        <a:solidFill>
                          <a:srgbClr val="FF0000"/>
                        </a:solidFill>
                        <a:latin typeface="Cambria Math" panose="02040503050406030204" pitchFamily="18" charset="0"/>
                      </a:rPr>
                      <m:t>𝑿</m:t>
                    </m:r>
                  </m:oMath>
                </a14:m>
                <a:r>
                  <a:rPr lang="zh-CN" altLang="en-US" sz="2400" dirty="0"/>
                  <a:t>关联的</a:t>
                </a:r>
                <a:r>
                  <a:rPr lang="zh-CN" altLang="en-US" sz="2400" dirty="0">
                    <a:solidFill>
                      <a:srgbClr val="0070C0"/>
                    </a:solidFill>
                  </a:rPr>
                  <a:t>每个属性</a:t>
                </a:r>
                <a:r>
                  <a:rPr lang="zh-CN" altLang="en-US" sz="2400" dirty="0"/>
                  <a:t>都在依赖图里面有一个节点。</a:t>
                </a:r>
                <a:endParaRPr lang="en-US" altLang="zh-CN" sz="2400" dirty="0"/>
              </a:p>
              <a:p>
                <a:pPr marL="688975" lvl="1" indent="-288925" eaLnBrk="1" hangingPunct="1">
                  <a:lnSpc>
                    <a:spcPct val="150000"/>
                  </a:lnSpc>
                </a:pPr>
                <a:r>
                  <a:rPr lang="zh-CN" altLang="en-US" sz="2400" dirty="0"/>
                  <a:t>假设和产生式</a:t>
                </a:r>
                <a14:m>
                  <m:oMath xmlns:m="http://schemas.openxmlformats.org/officeDocument/2006/math">
                    <m:r>
                      <a:rPr lang="en-US" altLang="zh-CN" sz="2400" i="1">
                        <a:solidFill>
                          <a:srgbClr val="FF0000"/>
                        </a:solidFill>
                        <a:latin typeface="Cambria Math" panose="02040503050406030204" pitchFamily="18" charset="0"/>
                      </a:rPr>
                      <m:t>𝒑</m:t>
                    </m:r>
                  </m:oMath>
                </a14:m>
                <a:r>
                  <a:rPr lang="zh-CN" altLang="en-US" sz="2400" dirty="0"/>
                  <a:t>关联的语义规则通过</a:t>
                </a:r>
                <a14:m>
                  <m:oMath xmlns:m="http://schemas.openxmlformats.org/officeDocument/2006/math">
                    <m:r>
                      <a:rPr lang="en-US" altLang="zh-CN" sz="2400" i="1">
                        <a:solidFill>
                          <a:srgbClr val="FF0000"/>
                        </a:solidFill>
                        <a:latin typeface="Cambria Math" panose="02040503050406030204" pitchFamily="18" charset="0"/>
                      </a:rPr>
                      <m:t>𝑿</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𝒄</m:t>
                    </m:r>
                  </m:oMath>
                </a14:m>
                <a:r>
                  <a:rPr lang="zh-CN" altLang="en-US" sz="2400" dirty="0"/>
                  <a:t>的值定义了</a:t>
                </a:r>
                <a:r>
                  <a:rPr lang="zh-CN" altLang="en-US" sz="2400" dirty="0">
                    <a:solidFill>
                      <a:srgbClr val="0070C0"/>
                    </a:solidFill>
                  </a:rPr>
                  <a:t>综合属性</a:t>
                </a:r>
                <a14:m>
                  <m:oMath xmlns:m="http://schemas.openxmlformats.org/officeDocument/2006/math">
                    <m:r>
                      <a:rPr lang="en-US" altLang="zh-CN" sz="2400" i="1">
                        <a:solidFill>
                          <a:srgbClr val="FF0000"/>
                        </a:solidFill>
                        <a:latin typeface="Cambria Math" panose="02040503050406030204" pitchFamily="18" charset="0"/>
                      </a:rPr>
                      <m:t>𝑨</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𝒃</m:t>
                    </m:r>
                  </m:oMath>
                </a14:m>
                <a:r>
                  <a:rPr lang="zh-CN" altLang="en-US" sz="2400" dirty="0"/>
                  <a:t>的值，那么依赖图中有一条从</a:t>
                </a:r>
                <a14:m>
                  <m:oMath xmlns:m="http://schemas.openxmlformats.org/officeDocument/2006/math">
                    <m:r>
                      <a:rPr lang="en-US" altLang="zh-CN" sz="2400" i="1">
                        <a:solidFill>
                          <a:srgbClr val="FF0000"/>
                        </a:solidFill>
                        <a:latin typeface="Cambria Math" panose="02040503050406030204" pitchFamily="18" charset="0"/>
                      </a:rPr>
                      <m:t>𝑿</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𝒄</m:t>
                    </m:r>
                  </m:oMath>
                </a14:m>
                <a:r>
                  <a:rPr lang="zh-CN" altLang="en-US" sz="2400" dirty="0"/>
                  <a:t>到</a:t>
                </a:r>
                <a14:m>
                  <m:oMath xmlns:m="http://schemas.openxmlformats.org/officeDocument/2006/math">
                    <m:r>
                      <a:rPr lang="en-US" altLang="zh-CN" sz="2400" i="1">
                        <a:solidFill>
                          <a:srgbClr val="FF0000"/>
                        </a:solidFill>
                        <a:latin typeface="Cambria Math" panose="02040503050406030204" pitchFamily="18" charset="0"/>
                      </a:rPr>
                      <m:t>𝑨</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𝒃</m:t>
                    </m:r>
                  </m:oMath>
                </a14:m>
                <a:r>
                  <a:rPr lang="zh-CN" altLang="en-US" sz="2400" dirty="0"/>
                  <a:t>的边。</a:t>
                </a:r>
                <a:endParaRPr lang="en-US" altLang="zh-CN" sz="2400" dirty="0"/>
              </a:p>
              <a:p>
                <a:pPr marL="688975" lvl="1" indent="-288925" eaLnBrk="1" hangingPunct="1">
                  <a:lnSpc>
                    <a:spcPct val="150000"/>
                  </a:lnSpc>
                </a:pPr>
                <a:r>
                  <a:rPr lang="zh-CN" altLang="en-US" sz="2400" dirty="0"/>
                  <a:t>假设和产生式</a:t>
                </a:r>
                <a14:m>
                  <m:oMath xmlns:m="http://schemas.openxmlformats.org/officeDocument/2006/math">
                    <m:r>
                      <a:rPr lang="en-US" altLang="zh-CN" sz="2400" i="1">
                        <a:solidFill>
                          <a:srgbClr val="FF0000"/>
                        </a:solidFill>
                        <a:latin typeface="Cambria Math" panose="02040503050406030204" pitchFamily="18" charset="0"/>
                      </a:rPr>
                      <m:t>𝒑</m:t>
                    </m:r>
                  </m:oMath>
                </a14:m>
                <a:r>
                  <a:rPr lang="zh-CN" altLang="en-US" sz="2400" dirty="0"/>
                  <a:t>关联的语义规则通过</a:t>
                </a:r>
                <a14:m>
                  <m:oMath xmlns:m="http://schemas.openxmlformats.org/officeDocument/2006/math">
                    <m:r>
                      <a:rPr lang="en-US" altLang="zh-CN" sz="2400" i="1">
                        <a:solidFill>
                          <a:srgbClr val="FF0000"/>
                        </a:solidFill>
                        <a:latin typeface="Cambria Math" panose="02040503050406030204" pitchFamily="18" charset="0"/>
                      </a:rPr>
                      <m:t>𝑿</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𝒂</m:t>
                    </m:r>
                  </m:oMath>
                </a14:m>
                <a:r>
                  <a:rPr lang="zh-CN" altLang="en-US" sz="2400" dirty="0"/>
                  <a:t>的值定义了</a:t>
                </a:r>
                <a:r>
                  <a:rPr lang="zh-CN" altLang="en-US" sz="2400" dirty="0">
                    <a:solidFill>
                      <a:srgbClr val="0070C0"/>
                    </a:solidFill>
                  </a:rPr>
                  <a:t>继承属性</a:t>
                </a:r>
                <a14:m>
                  <m:oMath xmlns:m="http://schemas.openxmlformats.org/officeDocument/2006/math">
                    <m:r>
                      <a:rPr lang="en-US" altLang="zh-CN" sz="2400" i="1">
                        <a:solidFill>
                          <a:srgbClr val="FF0000"/>
                        </a:solidFill>
                        <a:latin typeface="Cambria Math" panose="02040503050406030204" pitchFamily="18" charset="0"/>
                      </a:rPr>
                      <m:t>𝑩</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𝒄</m:t>
                    </m:r>
                  </m:oMath>
                </a14:m>
                <a:r>
                  <a:rPr lang="zh-CN" altLang="en-US" sz="2400" dirty="0"/>
                  <a:t>的值，那么依赖图中有一条从</a:t>
                </a:r>
                <a14:m>
                  <m:oMath xmlns:m="http://schemas.openxmlformats.org/officeDocument/2006/math">
                    <m:r>
                      <a:rPr lang="en-US" altLang="zh-CN" sz="2400" i="1">
                        <a:solidFill>
                          <a:srgbClr val="FF0000"/>
                        </a:solidFill>
                        <a:latin typeface="Cambria Math" panose="02040503050406030204" pitchFamily="18" charset="0"/>
                      </a:rPr>
                      <m:t>𝑿</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𝒂</m:t>
                    </m:r>
                  </m:oMath>
                </a14:m>
                <a:r>
                  <a:rPr lang="zh-CN" altLang="en-US" sz="2400" dirty="0"/>
                  <a:t>到</a:t>
                </a:r>
                <a14:m>
                  <m:oMath xmlns:m="http://schemas.openxmlformats.org/officeDocument/2006/math">
                    <m:r>
                      <a:rPr lang="en-US" altLang="zh-CN" sz="2400" i="1">
                        <a:solidFill>
                          <a:srgbClr val="FF0000"/>
                        </a:solidFill>
                        <a:latin typeface="Cambria Math" panose="02040503050406030204" pitchFamily="18" charset="0"/>
                      </a:rPr>
                      <m:t>𝑩</m:t>
                    </m:r>
                    <m:r>
                      <a:rPr lang="en-US" altLang="zh-CN" sz="2400" i="1">
                        <a:solidFill>
                          <a:srgbClr val="FF0000"/>
                        </a:solidFill>
                        <a:latin typeface="Cambria Math" panose="02040503050406030204" pitchFamily="18" charset="0"/>
                      </a:rPr>
                      <m:t>.</m:t>
                    </m:r>
                    <m:r>
                      <a:rPr lang="en-US" altLang="zh-CN" sz="2400" i="1">
                        <a:solidFill>
                          <a:srgbClr val="FF0000"/>
                        </a:solidFill>
                        <a:latin typeface="Cambria Math" panose="02040503050406030204" pitchFamily="18" charset="0"/>
                      </a:rPr>
                      <m:t>𝒄</m:t>
                    </m:r>
                  </m:oMath>
                </a14:m>
                <a:r>
                  <a:rPr lang="zh-CN" altLang="en-US" sz="2400" dirty="0"/>
                  <a:t>的边。</a:t>
                </a:r>
                <a:endParaRPr lang="zh-CN" altLang="en-US" sz="2400" dirty="0"/>
              </a:p>
              <a:p>
                <a:pPr marL="288925" indent="-288925" eaLnBrk="1" hangingPunct="1">
                  <a:lnSpc>
                    <a:spcPct val="150000"/>
                  </a:lnSpc>
                </a:pPr>
                <a:endParaRPr lang="zh-CN" altLang="en-US"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1452880"/>
                <a:ext cx="10515600" cy="4724400"/>
              </a:xfrm>
              <a:blipFill rotWithShape="1">
                <a:blip r:embed="rId1"/>
                <a:stretch>
                  <a:fillRect l="-139" t="-309" r="-133" b="-12204"/>
                </a:stretch>
              </a:blipFill>
              <a:ln w="28575">
                <a:solidFill>
                  <a:srgbClr val="9999FF"/>
                </a:solidFill>
              </a:ln>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语法分析</a:t>
            </a:r>
            <a:endParaRPr lang="zh-CN" altLang="en-US" dirty="0">
              <a:latin typeface="宋体" panose="02010600030101010101" pitchFamily="2" charset="-122"/>
            </a:endParaRPr>
          </a:p>
        </p:txBody>
      </p:sp>
      <p:sp>
        <p:nvSpPr>
          <p:cNvPr id="12291" name="Rectangle 3"/>
          <p:cNvSpPr>
            <a:spLocks noGrp="1" noChangeArrowheads="1"/>
          </p:cNvSpPr>
          <p:nvPr>
            <p:ph idx="1"/>
          </p:nvPr>
        </p:nvSpPr>
        <p:spPr>
          <a:xfrm>
            <a:off x="1943100" y="1628800"/>
            <a:ext cx="8229600" cy="3742159"/>
          </a:xfrm>
          <a:solidFill>
            <a:schemeClr val="bg1"/>
          </a:solidFill>
          <a:ln w="28575">
            <a:solidFill>
              <a:srgbClr val="9999FF"/>
            </a:solidFill>
          </a:ln>
        </p:spPr>
        <p:txBody>
          <a:bodyPr/>
          <a:lstStyle/>
          <a:p>
            <a:pPr algn="just" eaLnBrk="1" hangingPunct="1">
              <a:lnSpc>
                <a:spcPct val="150000"/>
              </a:lnSpc>
            </a:pPr>
            <a:r>
              <a:rPr lang="zh-CN" altLang="en-US" dirty="0">
                <a:latin typeface="宋体" panose="02010600030101010101" pitchFamily="2" charset="-122"/>
              </a:rPr>
              <a:t>任务</a:t>
            </a:r>
            <a:r>
              <a:rPr lang="en-US" altLang="zh-CN" dirty="0">
                <a:latin typeface="宋体" panose="02010600030101010101" pitchFamily="2" charset="-122"/>
              </a:rPr>
              <a:t>:</a:t>
            </a:r>
            <a:r>
              <a:rPr lang="zh-CN" altLang="en-US" dirty="0">
                <a:latin typeface="宋体" panose="02010600030101010101" pitchFamily="2" charset="-122"/>
              </a:rPr>
              <a:t>在词法分析的基础上，根据语言的语法规则把</a:t>
            </a:r>
            <a:r>
              <a:rPr lang="zh-CN" altLang="en-US" dirty="0">
                <a:solidFill>
                  <a:srgbClr val="FF0000"/>
                </a:solidFill>
                <a:latin typeface="宋体" panose="02010600030101010101" pitchFamily="2" charset="-122"/>
              </a:rPr>
              <a:t>单词符号串</a:t>
            </a:r>
            <a:r>
              <a:rPr lang="zh-CN" altLang="en-US" dirty="0">
                <a:latin typeface="宋体" panose="02010600030101010101" pitchFamily="2" charset="-122"/>
              </a:rPr>
              <a:t>分解成各类</a:t>
            </a:r>
            <a:r>
              <a:rPr lang="zh-CN" altLang="en-US" dirty="0">
                <a:solidFill>
                  <a:srgbClr val="FF0000"/>
                </a:solidFill>
                <a:latin typeface="宋体" panose="02010600030101010101" pitchFamily="2" charset="-122"/>
              </a:rPr>
              <a:t>语法单位</a:t>
            </a:r>
            <a:r>
              <a:rPr lang="zh-CN" altLang="en-US" dirty="0">
                <a:latin typeface="宋体" panose="02010600030101010101" pitchFamily="2" charset="-122"/>
              </a:rPr>
              <a:t>（主谓宾）。</a:t>
            </a:r>
            <a:endParaRPr lang="zh-CN" altLang="en-US" dirty="0">
              <a:latin typeface="宋体" panose="02010600030101010101" pitchFamily="2" charset="-122"/>
            </a:endParaRPr>
          </a:p>
          <a:p>
            <a:pPr algn="just" eaLnBrk="1" hangingPunct="1">
              <a:lnSpc>
                <a:spcPct val="150000"/>
              </a:lnSpc>
            </a:pPr>
            <a:r>
              <a:rPr lang="zh-CN" altLang="en-US" dirty="0">
                <a:latin typeface="宋体" panose="02010600030101010101" pitchFamily="2" charset="-122"/>
              </a:rPr>
              <a:t>依循的原则：</a:t>
            </a:r>
            <a:r>
              <a:rPr lang="zh-CN" altLang="en-US" dirty="0">
                <a:solidFill>
                  <a:srgbClr val="FF0000"/>
                </a:solidFill>
                <a:latin typeface="宋体" panose="02010600030101010101" pitchFamily="2" charset="-122"/>
              </a:rPr>
              <a:t>语法规则</a:t>
            </a:r>
            <a:endParaRPr lang="zh-CN" altLang="en-US" dirty="0">
              <a:solidFill>
                <a:srgbClr val="FF0000"/>
              </a:solidFill>
              <a:latin typeface="宋体" panose="02010600030101010101" pitchFamily="2" charset="-122"/>
            </a:endParaRPr>
          </a:p>
          <a:p>
            <a:pPr algn="just" eaLnBrk="1" hangingPunct="1">
              <a:lnSpc>
                <a:spcPct val="150000"/>
              </a:lnSpc>
            </a:pPr>
            <a:r>
              <a:rPr lang="zh-CN" altLang="en-US" dirty="0">
                <a:latin typeface="宋体" panose="02010600030101010101" pitchFamily="2" charset="-122"/>
              </a:rPr>
              <a:t>描述工具：</a:t>
            </a:r>
            <a:r>
              <a:rPr lang="zh-CN" altLang="en-US" dirty="0">
                <a:solidFill>
                  <a:srgbClr val="FF0000"/>
                </a:solidFill>
                <a:latin typeface="宋体" panose="02010600030101010101" pitchFamily="2" charset="-122"/>
              </a:rPr>
              <a:t>上下文无关文法</a:t>
            </a:r>
            <a:endParaRPr lang="en-US" altLang="zh-CN" dirty="0">
              <a:solidFill>
                <a:srgbClr val="FF0000"/>
              </a:solidFill>
              <a:latin typeface="宋体" panose="02010600030101010101" pitchFamily="2" charset="-122"/>
            </a:endParaRPr>
          </a:p>
          <a:p>
            <a:pPr algn="just" eaLnBrk="1" hangingPunct="1">
              <a:lnSpc>
                <a:spcPct val="150000"/>
              </a:lnSpc>
            </a:pPr>
            <a:r>
              <a:rPr lang="zh-CN" altLang="en-US" dirty="0">
                <a:latin typeface="宋体" panose="02010600030101010101" pitchFamily="2" charset="-122"/>
              </a:rPr>
              <a:t>通常输出为</a:t>
            </a:r>
            <a:r>
              <a:rPr lang="zh-CN" altLang="en-US" dirty="0">
                <a:solidFill>
                  <a:srgbClr val="FF0000"/>
                </a:solidFill>
                <a:latin typeface="宋体" panose="02010600030101010101" pitchFamily="2" charset="-122"/>
              </a:rPr>
              <a:t>语法树</a:t>
            </a:r>
            <a:endParaRPr lang="zh-CN" altLang="en-US" dirty="0">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291">
                                            <p:txEl>
                                              <p:pRg st="4294967295" end="4294967295"/>
                                            </p:txEl>
                                          </p:spTgt>
                                        </p:tgtEl>
                                        <p:attrNameLst>
                                          <p:attrName>style.visibility</p:attrName>
                                        </p:attrNameLst>
                                      </p:cBhvr>
                                      <p:to>
                                        <p:strVal val="visible"/>
                                      </p:to>
                                    </p:set>
                                    <p:animEffect transition="in" filter="wipe(left)">
                                      <p:cBhvr>
                                        <p:cTn id="7" dur="500"/>
                                        <p:tgtEl>
                                          <p:spTgt spid="12291">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291">
                                            <p:txEl>
                                              <p:pRg st="1" end="1"/>
                                            </p:txEl>
                                          </p:spTgt>
                                        </p:tgtEl>
                                        <p:attrNameLst>
                                          <p:attrName>style.visibility</p:attrName>
                                        </p:attrNameLst>
                                      </p:cBhvr>
                                      <p:to>
                                        <p:strVal val="visible"/>
                                      </p:to>
                                    </p:set>
                                    <p:animEffect transition="in" filter="wipe(left)">
                                      <p:cBhvr>
                                        <p:cTn id="12" dur="500"/>
                                        <p:tgtEl>
                                          <p:spTgt spid="122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291">
                                            <p:txEl>
                                              <p:pRg st="2" end="2"/>
                                            </p:txEl>
                                          </p:spTgt>
                                        </p:tgtEl>
                                        <p:attrNameLst>
                                          <p:attrName>style.visibility</p:attrName>
                                        </p:attrNameLst>
                                      </p:cBhvr>
                                      <p:to>
                                        <p:strVal val="visible"/>
                                      </p:to>
                                    </p:set>
                                    <p:animEffect transition="in" filter="wipe(left)">
                                      <p:cBhvr>
                                        <p:cTn id="17" dur="500"/>
                                        <p:tgtEl>
                                          <p:spTgt spid="122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1">
                                            <p:txEl>
                                              <p:pRg st="3" end="3"/>
                                            </p:txEl>
                                          </p:spTgt>
                                        </p:tgtEl>
                                        <p:attrNameLst>
                                          <p:attrName>style.visibility</p:attrName>
                                        </p:attrNameLst>
                                      </p:cBhvr>
                                      <p:to>
                                        <p:strVal val="visible"/>
                                      </p:to>
                                    </p:set>
                                    <p:animEffect transition="in" filter="wipe(left)">
                                      <p:cBhvr>
                                        <p:cTn id="22" dur="500"/>
                                        <p:tgtEl>
                                          <p:spTgt spid="122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autoUpdateAnimBg="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7695" y="188595"/>
            <a:ext cx="10515600" cy="1325563"/>
          </a:xfrm>
        </p:spPr>
        <p:txBody>
          <a:bodyPr/>
          <a:lstStyle/>
          <a:p>
            <a:r>
              <a:rPr lang="zh-CN" altLang="en-US" dirty="0"/>
              <a:t>依赖图示例</a:t>
            </a:r>
            <a:endParaRPr lang="zh-CN" altLang="en-US" dirty="0"/>
          </a:p>
        </p:txBody>
      </p:sp>
      <p:pic>
        <p:nvPicPr>
          <p:cNvPr id="4" name="Picture 3"/>
          <p:cNvPicPr>
            <a:picLocks noChangeAspect="1" noChangeArrowheads="1"/>
          </p:cNvPicPr>
          <p:nvPr/>
        </p:nvPicPr>
        <p:blipFill rotWithShape="1">
          <a:blip r:embed="rId1">
            <a:extLst>
              <a:ext uri="{28A0092B-C50C-407E-A947-70E740481C1C}">
                <a14:useLocalDpi xmlns:a14="http://schemas.microsoft.com/office/drawing/2010/main" val="0"/>
              </a:ext>
            </a:extLst>
          </a:blip>
          <a:srcRect l="8445" r="7205" b="15555"/>
          <a:stretch>
            <a:fillRect/>
          </a:stretch>
        </p:blipFill>
        <p:spPr bwMode="auto">
          <a:xfrm>
            <a:off x="1631365" y="3754038"/>
            <a:ext cx="6912768" cy="3033712"/>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939" b="18764"/>
          <a:stretch>
            <a:fillRect/>
          </a:stretch>
        </p:blipFill>
        <p:spPr bwMode="auto">
          <a:xfrm>
            <a:off x="5879976" y="1283697"/>
            <a:ext cx="4727112" cy="2370241"/>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6361" t="2885" r="16569" b="17827"/>
          <a:stretch>
            <a:fillRect/>
          </a:stretch>
        </p:blipFill>
        <p:spPr bwMode="auto">
          <a:xfrm>
            <a:off x="1631504" y="1283696"/>
            <a:ext cx="4147922" cy="2370241"/>
          </a:xfrm>
          <a:prstGeom prst="rect">
            <a:avLst/>
          </a:prstGeom>
          <a:noFill/>
          <a:ln w="28575">
            <a:solidFill>
              <a:srgbClr val="99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文本框 2"/>
          <p:cNvSpPr txBox="1"/>
          <p:nvPr/>
        </p:nvSpPr>
        <p:spPr>
          <a:xfrm>
            <a:off x="8721725" y="4182745"/>
            <a:ext cx="3183255" cy="2584450"/>
          </a:xfrm>
          <a:prstGeom prst="rect">
            <a:avLst/>
          </a:prstGeom>
          <a:noFill/>
        </p:spPr>
        <p:txBody>
          <a:bodyPr wrap="square" rtlCol="0">
            <a:spAutoFit/>
          </a:bodyPr>
          <a:p>
            <a:pPr marL="0" lvl="2"/>
            <a:r>
              <a:rPr lang="zh-CN" altLang="en-US" dirty="0">
                <a:sym typeface="+mn-ea"/>
              </a:rPr>
              <a:t>也就是说</a:t>
            </a:r>
            <a:endParaRPr lang="zh-CN" altLang="en-US" dirty="0">
              <a:sym typeface="+mn-ea"/>
            </a:endParaRPr>
          </a:p>
          <a:p>
            <a:pPr marL="0" lvl="2"/>
            <a:endParaRPr lang="zh-CN" altLang="en-US" dirty="0">
              <a:sym typeface="+mn-ea"/>
            </a:endParaRPr>
          </a:p>
          <a:p>
            <a:pPr marL="0" lvl="2"/>
            <a:r>
              <a:rPr lang="zh-CN" altLang="en-US" dirty="0">
                <a:sym typeface="+mn-ea"/>
              </a:rPr>
              <a:t>若属性</a:t>
            </a:r>
            <a:r>
              <a:rPr lang="en-US" altLang="zh-CN" dirty="0">
                <a:sym typeface="+mn-ea"/>
              </a:rPr>
              <a:t>A</a:t>
            </a:r>
            <a:r>
              <a:rPr lang="zh-CN" altLang="en-US" dirty="0">
                <a:sym typeface="+mn-ea"/>
              </a:rPr>
              <a:t>的值定义了属性</a:t>
            </a:r>
            <a:r>
              <a:rPr lang="en-US" altLang="zh-CN" dirty="0">
                <a:sym typeface="+mn-ea"/>
              </a:rPr>
              <a:t>B</a:t>
            </a:r>
            <a:r>
              <a:rPr lang="zh-CN" altLang="en-US" dirty="0">
                <a:sym typeface="+mn-ea"/>
              </a:rPr>
              <a:t>的值，则有一条从</a:t>
            </a:r>
            <a:r>
              <a:rPr lang="en-US" altLang="zh-CN" dirty="0">
                <a:sym typeface="+mn-ea"/>
              </a:rPr>
              <a:t>A</a:t>
            </a:r>
            <a:r>
              <a:rPr lang="zh-CN" altLang="en-US" dirty="0">
                <a:sym typeface="+mn-ea"/>
              </a:rPr>
              <a:t>到</a:t>
            </a:r>
            <a:r>
              <a:rPr lang="en-US" altLang="zh-CN" dirty="0">
                <a:sym typeface="+mn-ea"/>
              </a:rPr>
              <a:t>B</a:t>
            </a:r>
            <a:r>
              <a:rPr lang="zh-CN" altLang="en-US" dirty="0">
                <a:sym typeface="+mn-ea"/>
              </a:rPr>
              <a:t>的边。</a:t>
            </a:r>
            <a:endParaRPr lang="zh-CN" altLang="en-US" dirty="0">
              <a:sym typeface="+mn-ea"/>
            </a:endParaRPr>
          </a:p>
          <a:p>
            <a:pPr marL="0" lvl="2"/>
            <a:endParaRPr lang="zh-CN" altLang="en-US" dirty="0">
              <a:sym typeface="+mn-ea"/>
            </a:endParaRPr>
          </a:p>
          <a:p>
            <a:pPr marL="0" lvl="2"/>
            <a:r>
              <a:rPr lang="zh-CN" altLang="en-US" dirty="0">
                <a:sym typeface="+mn-ea"/>
              </a:rPr>
              <a:t>并且在依赖图中，分析树的同一个节点的不同属性算作不同的图节点。</a:t>
            </a:r>
            <a:endParaRPr lang="en-US" altLang="zh-CN" dirty="0"/>
          </a:p>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插入动作的语法分析树</a:t>
            </a:r>
            <a:endParaRPr lang="zh-CN" altLang="en-US" dirty="0"/>
          </a:p>
        </p:txBody>
      </p:sp>
      <p:sp>
        <p:nvSpPr>
          <p:cNvPr id="3" name="内容占位符 2"/>
          <p:cNvSpPr>
            <a:spLocks noGrp="1"/>
          </p:cNvSpPr>
          <p:nvPr>
            <p:ph idx="1"/>
          </p:nvPr>
        </p:nvSpPr>
        <p:spPr>
          <a:solidFill>
            <a:schemeClr val="bg1"/>
          </a:solidFill>
          <a:ln w="28575">
            <a:solidFill>
              <a:srgbClr val="9999FF"/>
            </a:solidFill>
          </a:ln>
        </p:spPr>
        <p:txBody>
          <a:bodyPr/>
          <a:lstStyle/>
          <a:p>
            <a:pPr>
              <a:lnSpc>
                <a:spcPct val="150000"/>
              </a:lnSpc>
            </a:pPr>
            <a:r>
              <a:rPr lang="zh-CN" altLang="en-US" sz="2400" dirty="0"/>
              <a:t>任何</a:t>
            </a:r>
            <a:r>
              <a:rPr lang="en-US" altLang="zh-CN" sz="2400" dirty="0" err="1"/>
              <a:t>SDT</a:t>
            </a:r>
            <a:r>
              <a:rPr lang="zh-CN" altLang="en-US" sz="2400" dirty="0"/>
              <a:t>都可以如下实现：忽略语义动作，生成语法树，再</a:t>
            </a:r>
            <a:r>
              <a:rPr lang="zh-CN" altLang="en-US" sz="2400" dirty="0">
                <a:solidFill>
                  <a:srgbClr val="FF0000"/>
                </a:solidFill>
              </a:rPr>
              <a:t>将动作作为附加子节点加入</a:t>
            </a:r>
            <a:r>
              <a:rPr lang="zh-CN" altLang="en-US" sz="2400" dirty="0"/>
              <a:t>。对树进行前序访问，访问到某个动作，立刻执行这个动作。</a:t>
            </a:r>
            <a:endParaRPr lang="en-US" altLang="zh-CN" sz="2400" dirty="0"/>
          </a:p>
          <a:p>
            <a:pPr>
              <a:lnSpc>
                <a:spcPct val="150000"/>
              </a:lnSpc>
            </a:pPr>
            <a:r>
              <a:rPr lang="zh-CN" altLang="en-US" sz="2400" dirty="0"/>
              <a:t>下面是一个完成前缀翻译的</a:t>
            </a:r>
            <a:r>
              <a:rPr lang="en-US" altLang="zh-CN" sz="2400" dirty="0" err="1"/>
              <a:t>SDT</a:t>
            </a:r>
            <a:r>
              <a:rPr lang="zh-CN" altLang="en-US" sz="2400" dirty="0"/>
              <a:t>，右边是</a:t>
            </a:r>
            <a:r>
              <a:rPr lang="en-US" altLang="zh-CN" sz="2400" dirty="0"/>
              <a:t>3</a:t>
            </a:r>
            <a:r>
              <a:rPr lang="zh-CN" altLang="en-US" sz="2400" dirty="0"/>
              <a:t>*</a:t>
            </a:r>
            <a:r>
              <a:rPr lang="en-US" altLang="zh-CN" sz="2400" dirty="0"/>
              <a:t>5+4</a:t>
            </a:r>
            <a:r>
              <a:rPr lang="zh-CN" altLang="en-US" sz="2400" dirty="0"/>
              <a:t>的分析树。</a:t>
            </a:r>
            <a:endParaRPr lang="en-US" altLang="zh-CN" sz="2400" dirty="0"/>
          </a:p>
        </p:txBody>
      </p:sp>
      <p:pic>
        <p:nvPicPr>
          <p:cNvPr id="5"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352" t="177" r="3721" b="10994"/>
          <a:stretch>
            <a:fillRect/>
          </a:stretch>
        </p:blipFill>
        <p:spPr bwMode="auto">
          <a:xfrm>
            <a:off x="6528048" y="3068960"/>
            <a:ext cx="4460419" cy="3276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0037" r="21461" b="23786"/>
          <a:stretch>
            <a:fillRect/>
          </a:stretch>
        </p:blipFill>
        <p:spPr bwMode="auto">
          <a:xfrm>
            <a:off x="1199456" y="3573016"/>
            <a:ext cx="5013853" cy="2304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2755900" y="2766060"/>
            <a:ext cx="7520305" cy="1325880"/>
          </a:xfrm>
        </p:spPr>
        <p:txBody>
          <a:bodyPr/>
          <a:p>
            <a:r>
              <a:rPr lang="zh-CN" altLang="en-US"/>
              <a:t>第七章</a:t>
            </a:r>
            <a:r>
              <a:rPr lang="en-US" altLang="zh-CN"/>
              <a:t>  </a:t>
            </a:r>
            <a:r>
              <a:rPr lang="zh-CN" altLang="en-US"/>
              <a:t>中间代码生成</a:t>
            </a:r>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语法树的变体</a:t>
            </a:r>
            <a:r>
              <a:rPr lang="en-US" altLang="zh-CN" dirty="0"/>
              <a:t>——DAG</a:t>
            </a:r>
            <a:endParaRPr lang="zh-CN" altLang="en-US" dirty="0"/>
          </a:p>
        </p:txBody>
      </p:sp>
      <p:sp>
        <p:nvSpPr>
          <p:cNvPr id="3" name="内容占位符 2"/>
          <p:cNvSpPr>
            <a:spLocks noGrp="1"/>
          </p:cNvSpPr>
          <p:nvPr>
            <p:ph idx="1"/>
          </p:nvPr>
        </p:nvSpPr>
        <p:spPr>
          <a:xfrm>
            <a:off x="838200" y="1825625"/>
            <a:ext cx="10515600" cy="4033520"/>
          </a:xfrm>
          <a:solidFill>
            <a:schemeClr val="bg1"/>
          </a:solidFill>
          <a:ln w="28575">
            <a:solidFill>
              <a:srgbClr val="9999FF"/>
            </a:solidFill>
          </a:ln>
        </p:spPr>
        <p:txBody>
          <a:bodyPr>
            <a:normAutofit fontScale="80000"/>
          </a:bodyPr>
          <a:lstStyle/>
          <a:p>
            <a:pPr>
              <a:lnSpc>
                <a:spcPct val="150000"/>
              </a:lnSpc>
            </a:pPr>
            <a:r>
              <a:rPr lang="zh-CN" altLang="en-US" sz="2400" dirty="0">
                <a:solidFill>
                  <a:srgbClr val="FF0000"/>
                </a:solidFill>
                <a:latin typeface="+mn-ea"/>
              </a:rPr>
              <a:t>表达式的无环有向图</a:t>
            </a:r>
            <a:r>
              <a:rPr lang="en-US" altLang="zh-CN" sz="2400" dirty="0">
                <a:solidFill>
                  <a:srgbClr val="FF0000"/>
                </a:solidFill>
                <a:latin typeface="+mn-ea"/>
              </a:rPr>
              <a:t>DAG</a:t>
            </a:r>
            <a:r>
              <a:rPr lang="zh-CN" altLang="en-US" sz="2400" dirty="0">
                <a:latin typeface="+mn-ea"/>
              </a:rPr>
              <a:t>是语法树的一种变体，可以用于处理表达式中的</a:t>
            </a:r>
            <a:r>
              <a:rPr lang="zh-CN" altLang="en-US" sz="2400" dirty="0">
                <a:solidFill>
                  <a:srgbClr val="FF0000"/>
                </a:solidFill>
                <a:latin typeface="+mn-ea"/>
              </a:rPr>
              <a:t>公共表达式</a:t>
            </a:r>
            <a:r>
              <a:rPr lang="zh-CN" altLang="en-US" sz="2400" dirty="0">
                <a:latin typeface="+mn-ea"/>
              </a:rPr>
              <a:t>。</a:t>
            </a:r>
            <a:endParaRPr lang="en-US" altLang="zh-CN" sz="2400" dirty="0">
              <a:latin typeface="+mn-ea"/>
            </a:endParaRPr>
          </a:p>
          <a:p>
            <a:pPr>
              <a:lnSpc>
                <a:spcPct val="150000"/>
              </a:lnSpc>
            </a:pPr>
            <a:r>
              <a:rPr lang="zh-CN" altLang="en-US" sz="2400" dirty="0">
                <a:latin typeface="+mn-ea"/>
              </a:rPr>
              <a:t>对于串</a:t>
            </a:r>
            <a:r>
              <a:rPr lang="en-US" altLang="zh-CN" sz="2400" dirty="0" err="1">
                <a:latin typeface="+mn-ea"/>
              </a:rPr>
              <a:t>a+a</a:t>
            </a:r>
            <a:r>
              <a:rPr lang="en-US" altLang="zh-CN" sz="2400" dirty="0">
                <a:latin typeface="+mn-ea"/>
              </a:rPr>
              <a:t>*(b-c)+(b-c)*d</a:t>
            </a:r>
            <a:r>
              <a:rPr lang="zh-CN" altLang="en-US" sz="2400" dirty="0">
                <a:latin typeface="+mn-ea"/>
              </a:rPr>
              <a:t>，它的</a:t>
            </a:r>
            <a:r>
              <a:rPr lang="en-US" altLang="zh-CN" sz="2400" dirty="0">
                <a:latin typeface="+mn-ea"/>
              </a:rPr>
              <a:t>DAG</a:t>
            </a:r>
            <a:r>
              <a:rPr lang="zh-CN" altLang="en-US" sz="2400" dirty="0">
                <a:latin typeface="+mn-ea"/>
              </a:rPr>
              <a:t>如下：</a:t>
            </a:r>
            <a:endParaRPr lang="en-US" altLang="zh-CN" sz="2400" dirty="0">
              <a:latin typeface="+mn-ea"/>
            </a:endParaRPr>
          </a:p>
          <a:p>
            <a:pPr>
              <a:lnSpc>
                <a:spcPct val="150000"/>
              </a:lnSpc>
            </a:pPr>
            <a:endParaRPr lang="en-US" altLang="zh-CN" sz="2400" dirty="0">
              <a:latin typeface="+mn-ea"/>
            </a:endParaRPr>
          </a:p>
          <a:p>
            <a:pPr>
              <a:lnSpc>
                <a:spcPct val="150000"/>
              </a:lnSpc>
            </a:pPr>
            <a:endParaRPr lang="en-US" altLang="zh-CN" sz="2400" dirty="0">
              <a:latin typeface="+mn-ea"/>
            </a:endParaRPr>
          </a:p>
          <a:p>
            <a:pPr>
              <a:lnSpc>
                <a:spcPct val="150000"/>
              </a:lnSpc>
            </a:pPr>
            <a:endParaRPr lang="en-US" altLang="zh-CN" sz="2400" dirty="0">
              <a:latin typeface="+mn-ea"/>
            </a:endParaRPr>
          </a:p>
          <a:p>
            <a:pPr>
              <a:lnSpc>
                <a:spcPct val="150000"/>
              </a:lnSpc>
            </a:pPr>
            <a:endParaRPr lang="en-US" altLang="zh-CN" sz="2400" dirty="0">
              <a:latin typeface="+mn-ea"/>
            </a:endParaRPr>
          </a:p>
          <a:p>
            <a:pPr>
              <a:lnSpc>
                <a:spcPct val="150000"/>
              </a:lnSpc>
            </a:pPr>
            <a:r>
              <a:rPr lang="zh-CN" altLang="en-US" sz="2400" dirty="0">
                <a:latin typeface="+mn-ea"/>
              </a:rPr>
              <a:t>可以使用</a:t>
            </a:r>
            <a:r>
              <a:rPr lang="en-US" altLang="zh-CN" sz="2400" dirty="0" err="1">
                <a:latin typeface="+mn-ea"/>
              </a:rPr>
              <a:t>SDD</a:t>
            </a:r>
            <a:r>
              <a:rPr lang="zh-CN" altLang="en-US" sz="2400" dirty="0">
                <a:latin typeface="+mn-ea"/>
              </a:rPr>
              <a:t>来构造</a:t>
            </a:r>
            <a:r>
              <a:rPr lang="en-US" altLang="zh-CN" sz="2400" dirty="0">
                <a:latin typeface="+mn-ea"/>
              </a:rPr>
              <a:t>DAG</a:t>
            </a:r>
            <a:r>
              <a:rPr lang="zh-CN" altLang="en-US" sz="2400" dirty="0">
                <a:latin typeface="+mn-ea"/>
              </a:rPr>
              <a:t>。</a:t>
            </a:r>
            <a:endParaRPr lang="en-US" altLang="zh-CN" sz="2400" dirty="0">
              <a:latin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39817" y="3042928"/>
            <a:ext cx="3254387" cy="2416707"/>
          </a:xfrm>
          <a:prstGeom prst="rect">
            <a:avLst/>
          </a:prstGeom>
        </p:spPr>
      </p:pic>
      <p:sp>
        <p:nvSpPr>
          <p:cNvPr id="6" name="矩形: 圆角 5"/>
          <p:cNvSpPr/>
          <p:nvPr/>
        </p:nvSpPr>
        <p:spPr bwMode="auto">
          <a:xfrm>
            <a:off x="5303912" y="4640850"/>
            <a:ext cx="1224136" cy="804375"/>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7" name="矩形: 圆角 6"/>
          <p:cNvSpPr/>
          <p:nvPr/>
        </p:nvSpPr>
        <p:spPr bwMode="auto">
          <a:xfrm>
            <a:off x="4549712" y="4509121"/>
            <a:ext cx="648072" cy="432049"/>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4" name="文本框 3"/>
          <p:cNvSpPr txBox="1"/>
          <p:nvPr/>
        </p:nvSpPr>
        <p:spPr>
          <a:xfrm>
            <a:off x="8291830" y="3093720"/>
            <a:ext cx="3061970" cy="1198880"/>
          </a:xfrm>
          <a:prstGeom prst="rect">
            <a:avLst/>
          </a:prstGeom>
          <a:noFill/>
        </p:spPr>
        <p:txBody>
          <a:bodyPr wrap="square" rtlCol="0">
            <a:spAutoFit/>
          </a:bodyPr>
          <a:p>
            <a:r>
              <a:rPr lang="zh-CN" altLang="en-US"/>
              <a:t>也就是说</a:t>
            </a:r>
            <a:endParaRPr lang="zh-CN" altLang="en-US"/>
          </a:p>
          <a:p>
            <a:r>
              <a:rPr lang="zh-CN" altLang="en-US"/>
              <a:t>在</a:t>
            </a:r>
            <a:r>
              <a:rPr lang="en-US" altLang="zh-CN"/>
              <a:t>DAG</a:t>
            </a:r>
            <a:r>
              <a:rPr lang="zh-CN" altLang="en-US"/>
              <a:t>中每个元素（字母）只出现一次，通过连线的方式来体现关系和优先级。</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三地址代码</a:t>
            </a:r>
            <a:endParaRPr lang="zh-CN" altLang="en-US" dirty="0"/>
          </a:p>
        </p:txBody>
      </p:sp>
      <p:sp>
        <p:nvSpPr>
          <p:cNvPr id="3" name="内容占位符 2"/>
          <p:cNvSpPr>
            <a:spLocks noGrp="1"/>
          </p:cNvSpPr>
          <p:nvPr>
            <p:ph idx="1"/>
          </p:nvPr>
        </p:nvSpPr>
        <p:spPr>
          <a:xfrm>
            <a:off x="838200" y="1825625"/>
            <a:ext cx="10759440" cy="4351655"/>
          </a:xfrm>
          <a:solidFill>
            <a:schemeClr val="bg1"/>
          </a:solidFill>
          <a:ln w="28575">
            <a:solidFill>
              <a:srgbClr val="9999FF"/>
            </a:solidFill>
          </a:ln>
        </p:spPr>
        <p:txBody>
          <a:bodyPr/>
          <a:lstStyle/>
          <a:p>
            <a:pPr>
              <a:lnSpc>
                <a:spcPct val="150000"/>
              </a:lnSpc>
            </a:pPr>
            <a:r>
              <a:rPr lang="zh-CN" altLang="en-US" sz="2400" dirty="0">
                <a:solidFill>
                  <a:srgbClr val="FF0000"/>
                </a:solidFill>
                <a:latin typeface="+mn-ea"/>
              </a:rPr>
              <a:t>三地址代码</a:t>
            </a:r>
            <a:r>
              <a:rPr lang="zh-CN" altLang="en-US" sz="2400" dirty="0">
                <a:latin typeface="+mn-ea"/>
              </a:rPr>
              <a:t>是语法树的线性表达形式，</a:t>
            </a:r>
            <a:r>
              <a:rPr lang="zh-CN" altLang="en-US" sz="2400" dirty="0">
                <a:solidFill>
                  <a:srgbClr val="FF0000"/>
                </a:solidFill>
                <a:latin typeface="+mn-ea"/>
              </a:rPr>
              <a:t>每条代码包含一个运算和三个地址</a:t>
            </a:r>
            <a:r>
              <a:rPr lang="zh-CN" altLang="en-US" sz="2400" dirty="0">
                <a:latin typeface="+mn-ea"/>
              </a:rPr>
              <a:t>，两个地址用于存放运算对象，一个用于存放运算结果。也就是说在三地址代码中</a:t>
            </a:r>
            <a:r>
              <a:rPr lang="zh-CN" altLang="en-US" sz="2400" dirty="0">
                <a:solidFill>
                  <a:srgbClr val="FF0000"/>
                </a:solidFill>
                <a:latin typeface="+mn-ea"/>
              </a:rPr>
              <a:t>不允许出现组合运算</a:t>
            </a:r>
            <a:r>
              <a:rPr lang="zh-CN" altLang="en-US" sz="2400" dirty="0">
                <a:latin typeface="+mn-ea"/>
              </a:rPr>
              <a:t>。</a:t>
            </a:r>
            <a:endParaRPr lang="en-US" altLang="zh-CN" sz="2400" dirty="0">
              <a:latin typeface="+mn-ea"/>
            </a:endParaRPr>
          </a:p>
          <a:p>
            <a:pPr>
              <a:lnSpc>
                <a:spcPct val="150000"/>
              </a:lnSpc>
            </a:pPr>
            <a:r>
              <a:rPr lang="zh-CN" altLang="en-US" sz="2400" dirty="0">
                <a:latin typeface="+mn-ea"/>
              </a:rPr>
              <a:t>例如：表达式</a:t>
            </a:r>
            <a:r>
              <a:rPr lang="en-US" altLang="zh-CN" sz="2400" dirty="0" err="1">
                <a:solidFill>
                  <a:srgbClr val="0000CC"/>
                </a:solidFill>
                <a:latin typeface="+mn-ea"/>
              </a:rPr>
              <a:t>x+y</a:t>
            </a:r>
            <a:r>
              <a:rPr lang="zh-CN" altLang="en-US" sz="2400" dirty="0">
                <a:solidFill>
                  <a:srgbClr val="0000CC"/>
                </a:solidFill>
                <a:latin typeface="+mn-ea"/>
              </a:rPr>
              <a:t>*</a:t>
            </a:r>
            <a:r>
              <a:rPr lang="en-US" altLang="zh-CN" sz="2400" dirty="0">
                <a:solidFill>
                  <a:srgbClr val="0000CC"/>
                </a:solidFill>
                <a:latin typeface="+mn-ea"/>
              </a:rPr>
              <a:t>z</a:t>
            </a:r>
            <a:r>
              <a:rPr lang="zh-CN" altLang="en-US" sz="2400" dirty="0">
                <a:latin typeface="+mn-ea"/>
              </a:rPr>
              <a:t>会被翻译为：</a:t>
            </a:r>
            <a:endParaRPr lang="en-US" altLang="zh-CN" sz="2400" dirty="0">
              <a:latin typeface="+mn-ea"/>
            </a:endParaRPr>
          </a:p>
          <a:p>
            <a:pPr marL="3086100" lvl="7" indent="0">
              <a:lnSpc>
                <a:spcPct val="150000"/>
              </a:lnSpc>
              <a:buNone/>
            </a:pPr>
            <a:r>
              <a:rPr lang="en-US" altLang="zh-CN" sz="2400" dirty="0" err="1">
                <a:solidFill>
                  <a:srgbClr val="0000CC"/>
                </a:solidFill>
                <a:latin typeface="+mn-ea"/>
              </a:rPr>
              <a:t>t1</a:t>
            </a:r>
            <a:r>
              <a:rPr lang="en-US" altLang="zh-CN" sz="2400" dirty="0">
                <a:solidFill>
                  <a:srgbClr val="0000CC"/>
                </a:solidFill>
                <a:latin typeface="+mn-ea"/>
              </a:rPr>
              <a:t>=y*z</a:t>
            </a:r>
            <a:endParaRPr lang="en-US" altLang="zh-CN" sz="2400" dirty="0">
              <a:solidFill>
                <a:srgbClr val="0000CC"/>
              </a:solidFill>
              <a:latin typeface="+mn-ea"/>
            </a:endParaRPr>
          </a:p>
          <a:p>
            <a:pPr marL="3086100" lvl="7" indent="0">
              <a:lnSpc>
                <a:spcPct val="150000"/>
              </a:lnSpc>
              <a:buNone/>
            </a:pPr>
            <a:r>
              <a:rPr lang="en-US" altLang="zh-CN" sz="2400" dirty="0" err="1">
                <a:solidFill>
                  <a:srgbClr val="0000CC"/>
                </a:solidFill>
                <a:latin typeface="+mn-ea"/>
              </a:rPr>
              <a:t>t2</a:t>
            </a:r>
            <a:r>
              <a:rPr lang="en-US" altLang="zh-CN" sz="2400" dirty="0">
                <a:solidFill>
                  <a:srgbClr val="0000CC"/>
                </a:solidFill>
                <a:latin typeface="+mn-ea"/>
              </a:rPr>
              <a:t>=</a:t>
            </a:r>
            <a:r>
              <a:rPr lang="en-US" altLang="zh-CN" sz="2400" dirty="0" err="1">
                <a:solidFill>
                  <a:srgbClr val="0000CC"/>
                </a:solidFill>
                <a:latin typeface="+mn-ea"/>
              </a:rPr>
              <a:t>x+t1</a:t>
            </a:r>
            <a:endParaRPr lang="en-US" altLang="zh-CN" sz="2400" dirty="0">
              <a:solidFill>
                <a:srgbClr val="0000CC"/>
              </a:solidFill>
              <a:latin typeface="+mn-ea"/>
            </a:endParaRPr>
          </a:p>
          <a:p>
            <a:pPr marL="171450" indent="-171450">
              <a:lnSpc>
                <a:spcPct val="150000"/>
              </a:lnSpc>
            </a:pPr>
            <a:r>
              <a:rPr lang="zh-CN" altLang="en-US" sz="2400" dirty="0">
                <a:latin typeface="+mn-ea"/>
              </a:rPr>
              <a:t>其中，</a:t>
            </a:r>
            <a:r>
              <a:rPr lang="en-US" altLang="zh-CN" sz="2400" dirty="0" err="1">
                <a:solidFill>
                  <a:srgbClr val="0000CC"/>
                </a:solidFill>
                <a:latin typeface="+mn-ea"/>
              </a:rPr>
              <a:t>t1</a:t>
            </a:r>
            <a:r>
              <a:rPr lang="zh-CN" altLang="en-US" sz="2400" dirty="0">
                <a:latin typeface="+mn-ea"/>
              </a:rPr>
              <a:t>和</a:t>
            </a:r>
            <a:r>
              <a:rPr lang="en-US" altLang="zh-CN" sz="2400" dirty="0" err="1">
                <a:solidFill>
                  <a:srgbClr val="0000CC"/>
                </a:solidFill>
                <a:latin typeface="+mn-ea"/>
              </a:rPr>
              <a:t>t2</a:t>
            </a:r>
            <a:r>
              <a:rPr lang="zh-CN" altLang="en-US" sz="2400" dirty="0">
                <a:latin typeface="+mn-ea"/>
              </a:rPr>
              <a:t>是编译器产生的临时名字，用于存储程序计算中得到的中间</a:t>
            </a:r>
            <a:r>
              <a:rPr lang="zh-CN" altLang="en-US" sz="2400" dirty="0" smtClean="0">
                <a:latin typeface="+mn-ea"/>
              </a:rPr>
              <a:t>结果</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1000"/>
                                        <p:tgtEl>
                                          <p:spTgt spid="3">
                                            <p:txEl>
                                              <p:pRg st="2" end="2"/>
                                            </p:txEl>
                                          </p:spTgt>
                                        </p:tgtEl>
                                      </p:cBhvr>
                                    </p:animEffect>
                                    <p:anim calcmode="lin" valueType="num">
                                      <p:cBhvr>
                                        <p:cTn id="1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anim calcmode="lin" valueType="num">
                                      <p:cBhvr>
                                        <p:cTn id="2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常见三地址指令形式</a:t>
            </a:r>
            <a:endParaRPr lang="zh-CN" altLang="en-US" dirty="0"/>
          </a:p>
        </p:txBody>
      </p:sp>
      <p:sp>
        <p:nvSpPr>
          <p:cNvPr id="3" name="内容占位符 2"/>
          <p:cNvSpPr>
            <a:spLocks noGrp="1"/>
          </p:cNvSpPr>
          <p:nvPr>
            <p:ph idx="1"/>
          </p:nvPr>
        </p:nvSpPr>
        <p:spPr>
          <a:xfrm>
            <a:off x="838200" y="1391920"/>
            <a:ext cx="10515600" cy="4785360"/>
          </a:xfrm>
          <a:solidFill>
            <a:schemeClr val="bg1"/>
          </a:solidFill>
          <a:ln w="28575">
            <a:solidFill>
              <a:srgbClr val="9999FF"/>
            </a:solidFill>
          </a:ln>
        </p:spPr>
        <p:txBody>
          <a:bodyPr>
            <a:normAutofit lnSpcReduction="10000"/>
          </a:bodyPr>
          <a:lstStyle/>
          <a:p>
            <a:pPr>
              <a:lnSpc>
                <a:spcPct val="150000"/>
              </a:lnSpc>
              <a:spcBef>
                <a:spcPts val="600"/>
              </a:spcBef>
            </a:pPr>
            <a:r>
              <a:rPr lang="zh-CN" altLang="en-US" sz="2400" dirty="0">
                <a:latin typeface="+mn-ea"/>
              </a:rPr>
              <a:t>形如</a:t>
            </a:r>
            <a:r>
              <a:rPr lang="en-US" altLang="zh-CN" sz="2400" dirty="0">
                <a:solidFill>
                  <a:srgbClr val="0000CC"/>
                </a:solidFill>
                <a:latin typeface="+mn-ea"/>
              </a:rPr>
              <a:t>x = y op z</a:t>
            </a:r>
            <a:r>
              <a:rPr lang="zh-CN" altLang="en-US" sz="2400" dirty="0">
                <a:latin typeface="+mn-ea"/>
              </a:rPr>
              <a:t>的赋值指令。</a:t>
            </a:r>
            <a:r>
              <a:rPr lang="en-US" altLang="zh-CN" sz="2400" dirty="0">
                <a:latin typeface="+mn-ea"/>
              </a:rPr>
              <a:t>op</a:t>
            </a:r>
            <a:r>
              <a:rPr lang="zh-CN" altLang="en-US" sz="2400" dirty="0">
                <a:latin typeface="+mn-ea"/>
              </a:rPr>
              <a:t>是双目运算。</a:t>
            </a:r>
            <a:endParaRPr lang="en-US" altLang="zh-CN" sz="2400" dirty="0">
              <a:latin typeface="+mn-ea"/>
            </a:endParaRPr>
          </a:p>
          <a:p>
            <a:pPr>
              <a:lnSpc>
                <a:spcPct val="150000"/>
              </a:lnSpc>
              <a:spcBef>
                <a:spcPts val="600"/>
              </a:spcBef>
            </a:pPr>
            <a:r>
              <a:rPr lang="zh-CN" altLang="en-US" sz="2400" dirty="0">
                <a:latin typeface="+mn-ea"/>
              </a:rPr>
              <a:t>形如</a:t>
            </a:r>
            <a:r>
              <a:rPr lang="en-US" altLang="zh-CN" sz="2400" dirty="0">
                <a:solidFill>
                  <a:srgbClr val="0000CC"/>
                </a:solidFill>
                <a:latin typeface="+mn-ea"/>
              </a:rPr>
              <a:t>x = op y</a:t>
            </a:r>
            <a:r>
              <a:rPr lang="zh-CN" altLang="en-US" sz="2400" dirty="0">
                <a:latin typeface="+mn-ea"/>
              </a:rPr>
              <a:t>的赋值指令。</a:t>
            </a:r>
            <a:r>
              <a:rPr lang="en-US" altLang="zh-CN" sz="2400" dirty="0">
                <a:latin typeface="+mn-ea"/>
              </a:rPr>
              <a:t>op</a:t>
            </a:r>
            <a:r>
              <a:rPr lang="zh-CN" altLang="en-US" sz="2400" dirty="0">
                <a:latin typeface="+mn-ea"/>
              </a:rPr>
              <a:t>是单目运算。</a:t>
            </a:r>
            <a:endParaRPr lang="en-US" altLang="zh-CN" sz="2400" dirty="0">
              <a:latin typeface="+mn-ea"/>
            </a:endParaRPr>
          </a:p>
          <a:p>
            <a:pPr>
              <a:lnSpc>
                <a:spcPct val="150000"/>
              </a:lnSpc>
              <a:spcBef>
                <a:spcPts val="600"/>
              </a:spcBef>
            </a:pPr>
            <a:r>
              <a:rPr lang="zh-CN" altLang="en-US" sz="2400" dirty="0">
                <a:latin typeface="+mn-ea"/>
              </a:rPr>
              <a:t>形如</a:t>
            </a:r>
            <a:r>
              <a:rPr lang="en-US" altLang="zh-CN" sz="2400" dirty="0">
                <a:solidFill>
                  <a:srgbClr val="0000CC"/>
                </a:solidFill>
                <a:latin typeface="+mn-ea"/>
              </a:rPr>
              <a:t>x = y</a:t>
            </a:r>
            <a:r>
              <a:rPr lang="zh-CN" altLang="en-US" sz="2400" dirty="0">
                <a:latin typeface="+mn-ea"/>
              </a:rPr>
              <a:t>的赋值指令。</a:t>
            </a:r>
            <a:endParaRPr lang="en-US" altLang="zh-CN" sz="2400" dirty="0">
              <a:latin typeface="+mn-ea"/>
            </a:endParaRPr>
          </a:p>
          <a:p>
            <a:pPr>
              <a:lnSpc>
                <a:spcPct val="150000"/>
              </a:lnSpc>
              <a:spcBef>
                <a:spcPts val="600"/>
              </a:spcBef>
            </a:pPr>
            <a:r>
              <a:rPr lang="zh-CN" altLang="en-US" sz="2400" dirty="0">
                <a:latin typeface="+mn-ea"/>
              </a:rPr>
              <a:t>无条件转移指令</a:t>
            </a:r>
            <a:r>
              <a:rPr lang="en-US" altLang="zh-CN" sz="2400" dirty="0" err="1">
                <a:solidFill>
                  <a:srgbClr val="0000CC"/>
                </a:solidFill>
                <a:latin typeface="+mn-ea"/>
              </a:rPr>
              <a:t>goto</a:t>
            </a:r>
            <a:r>
              <a:rPr lang="en-US" altLang="zh-CN" sz="2400" dirty="0">
                <a:solidFill>
                  <a:srgbClr val="0000CC"/>
                </a:solidFill>
                <a:latin typeface="+mn-ea"/>
              </a:rPr>
              <a:t> L</a:t>
            </a:r>
            <a:r>
              <a:rPr lang="zh-CN" altLang="en-US" sz="2400" dirty="0">
                <a:latin typeface="+mn-ea"/>
              </a:rPr>
              <a:t>。</a:t>
            </a:r>
            <a:r>
              <a:rPr lang="en-US" altLang="zh-CN" sz="2400" dirty="0">
                <a:latin typeface="+mn-ea"/>
              </a:rPr>
              <a:t>L</a:t>
            </a:r>
            <a:r>
              <a:rPr lang="zh-CN" altLang="en-US" sz="2400" dirty="0">
                <a:latin typeface="+mn-ea"/>
              </a:rPr>
              <a:t>是要跳转语句的标号。</a:t>
            </a:r>
            <a:endParaRPr lang="en-US" altLang="zh-CN" sz="2400" dirty="0">
              <a:latin typeface="+mn-ea"/>
            </a:endParaRPr>
          </a:p>
          <a:p>
            <a:pPr>
              <a:lnSpc>
                <a:spcPct val="150000"/>
              </a:lnSpc>
              <a:spcBef>
                <a:spcPts val="600"/>
              </a:spcBef>
            </a:pPr>
            <a:r>
              <a:rPr lang="zh-CN" altLang="en-US" sz="2400" dirty="0">
                <a:latin typeface="+mn-ea"/>
              </a:rPr>
              <a:t>形如</a:t>
            </a:r>
            <a:r>
              <a:rPr lang="en-US" altLang="zh-CN" sz="2400" dirty="0">
                <a:solidFill>
                  <a:srgbClr val="0000CC"/>
                </a:solidFill>
                <a:latin typeface="+mn-ea"/>
              </a:rPr>
              <a:t>if x </a:t>
            </a:r>
            <a:r>
              <a:rPr lang="en-US" altLang="zh-CN" sz="2400" dirty="0" err="1">
                <a:solidFill>
                  <a:srgbClr val="0000CC"/>
                </a:solidFill>
                <a:latin typeface="+mn-ea"/>
              </a:rPr>
              <a:t>goto</a:t>
            </a:r>
            <a:r>
              <a:rPr lang="en-US" altLang="zh-CN" sz="2400" dirty="0">
                <a:solidFill>
                  <a:srgbClr val="0000CC"/>
                </a:solidFill>
                <a:latin typeface="+mn-ea"/>
              </a:rPr>
              <a:t> L</a:t>
            </a:r>
            <a:r>
              <a:rPr lang="zh-CN" altLang="en-US" sz="2400" dirty="0">
                <a:latin typeface="+mn-ea"/>
              </a:rPr>
              <a:t>或</a:t>
            </a:r>
            <a:r>
              <a:rPr lang="en-US" altLang="zh-CN" sz="2400" dirty="0">
                <a:solidFill>
                  <a:srgbClr val="0000CC"/>
                </a:solidFill>
                <a:latin typeface="+mn-ea"/>
              </a:rPr>
              <a:t>if x </a:t>
            </a:r>
            <a:r>
              <a:rPr lang="en-US" altLang="zh-CN" sz="2400" dirty="0" err="1">
                <a:solidFill>
                  <a:srgbClr val="0000CC"/>
                </a:solidFill>
                <a:latin typeface="+mn-ea"/>
              </a:rPr>
              <a:t>relop</a:t>
            </a:r>
            <a:r>
              <a:rPr lang="en-US" altLang="zh-CN" sz="2400" dirty="0">
                <a:solidFill>
                  <a:srgbClr val="0000CC"/>
                </a:solidFill>
                <a:latin typeface="+mn-ea"/>
              </a:rPr>
              <a:t> y </a:t>
            </a:r>
            <a:r>
              <a:rPr lang="en-US" altLang="zh-CN" sz="2400" dirty="0" err="1">
                <a:solidFill>
                  <a:srgbClr val="0000CC"/>
                </a:solidFill>
                <a:latin typeface="+mn-ea"/>
              </a:rPr>
              <a:t>goto</a:t>
            </a:r>
            <a:r>
              <a:rPr lang="en-US" altLang="zh-CN" sz="2400" dirty="0">
                <a:solidFill>
                  <a:srgbClr val="0000CC"/>
                </a:solidFill>
                <a:latin typeface="+mn-ea"/>
              </a:rPr>
              <a:t> L</a:t>
            </a:r>
            <a:r>
              <a:rPr lang="zh-CN" altLang="en-US" sz="2400" dirty="0">
                <a:latin typeface="+mn-ea"/>
              </a:rPr>
              <a:t>的条件转移指令。</a:t>
            </a:r>
            <a:endParaRPr lang="en-US" altLang="zh-CN" sz="2400" dirty="0">
              <a:latin typeface="+mn-ea"/>
            </a:endParaRPr>
          </a:p>
          <a:p>
            <a:pPr>
              <a:lnSpc>
                <a:spcPct val="150000"/>
              </a:lnSpc>
              <a:spcBef>
                <a:spcPts val="600"/>
              </a:spcBef>
            </a:pPr>
            <a:r>
              <a:rPr lang="zh-CN" altLang="en-US" sz="2400" dirty="0">
                <a:latin typeface="+mn-ea"/>
              </a:rPr>
              <a:t>形如</a:t>
            </a:r>
            <a:r>
              <a:rPr lang="en-US" altLang="zh-CN" sz="2400" dirty="0">
                <a:solidFill>
                  <a:srgbClr val="0000CC"/>
                </a:solidFill>
                <a:latin typeface="+mn-ea"/>
              </a:rPr>
              <a:t>x = y[</a:t>
            </a:r>
            <a:r>
              <a:rPr lang="en-US" altLang="zh-CN" sz="2400" dirty="0" err="1">
                <a:solidFill>
                  <a:srgbClr val="0000CC"/>
                </a:solidFill>
                <a:latin typeface="+mn-ea"/>
              </a:rPr>
              <a:t>i</a:t>
            </a:r>
            <a:r>
              <a:rPr lang="en-US" altLang="zh-CN" sz="2400" dirty="0">
                <a:solidFill>
                  <a:srgbClr val="0000CC"/>
                </a:solidFill>
                <a:latin typeface="+mn-ea"/>
              </a:rPr>
              <a:t>]</a:t>
            </a:r>
            <a:r>
              <a:rPr lang="zh-CN" altLang="en-US" sz="2400" dirty="0">
                <a:latin typeface="+mn-ea"/>
              </a:rPr>
              <a:t>或</a:t>
            </a:r>
            <a:r>
              <a:rPr lang="en-US" altLang="zh-CN" sz="2400" dirty="0">
                <a:solidFill>
                  <a:srgbClr val="0000CC"/>
                </a:solidFill>
                <a:latin typeface="+mn-ea"/>
              </a:rPr>
              <a:t>x[</a:t>
            </a:r>
            <a:r>
              <a:rPr lang="en-US" altLang="zh-CN" sz="2400" dirty="0" err="1">
                <a:solidFill>
                  <a:srgbClr val="0000CC"/>
                </a:solidFill>
                <a:latin typeface="+mn-ea"/>
              </a:rPr>
              <a:t>i</a:t>
            </a:r>
            <a:r>
              <a:rPr lang="en-US" altLang="zh-CN" sz="2400" dirty="0">
                <a:solidFill>
                  <a:srgbClr val="0000CC"/>
                </a:solidFill>
                <a:latin typeface="+mn-ea"/>
              </a:rPr>
              <a:t>] = y</a:t>
            </a:r>
            <a:r>
              <a:rPr lang="zh-CN" altLang="en-US" sz="2400" dirty="0">
                <a:latin typeface="+mn-ea"/>
              </a:rPr>
              <a:t>的带下标赋值指令。</a:t>
            </a:r>
            <a:endParaRPr lang="en-US" altLang="zh-CN" sz="2400" dirty="0">
              <a:latin typeface="+mn-ea"/>
            </a:endParaRPr>
          </a:p>
          <a:p>
            <a:pPr>
              <a:lnSpc>
                <a:spcPct val="150000"/>
              </a:lnSpc>
              <a:spcBef>
                <a:spcPts val="600"/>
              </a:spcBef>
            </a:pPr>
            <a:r>
              <a:rPr lang="zh-CN" altLang="en-US" sz="2400" dirty="0">
                <a:latin typeface="+mn-ea"/>
              </a:rPr>
              <a:t>形如</a:t>
            </a:r>
            <a:r>
              <a:rPr lang="en-US" altLang="zh-CN" sz="2400" dirty="0">
                <a:solidFill>
                  <a:srgbClr val="0000CC"/>
                </a:solidFill>
                <a:latin typeface="+mn-ea"/>
              </a:rPr>
              <a:t>x=&amp;y</a:t>
            </a:r>
            <a:r>
              <a:rPr lang="zh-CN" altLang="en-US" sz="2400" dirty="0">
                <a:latin typeface="+mn-ea"/>
              </a:rPr>
              <a:t>、</a:t>
            </a:r>
            <a:r>
              <a:rPr lang="en-US" altLang="zh-CN" sz="2400" dirty="0">
                <a:solidFill>
                  <a:srgbClr val="0000CC"/>
                </a:solidFill>
                <a:latin typeface="+mn-ea"/>
              </a:rPr>
              <a:t>x=</a:t>
            </a:r>
            <a:r>
              <a:rPr lang="zh-CN" altLang="en-US" sz="2400" dirty="0">
                <a:solidFill>
                  <a:srgbClr val="0000CC"/>
                </a:solidFill>
                <a:latin typeface="+mn-ea"/>
              </a:rPr>
              <a:t>*</a:t>
            </a:r>
            <a:r>
              <a:rPr lang="en-US" altLang="zh-CN" sz="2400" dirty="0">
                <a:solidFill>
                  <a:srgbClr val="0000CC"/>
                </a:solidFill>
                <a:latin typeface="+mn-ea"/>
              </a:rPr>
              <a:t>y</a:t>
            </a:r>
            <a:r>
              <a:rPr lang="zh-CN" altLang="en-US" sz="2400" dirty="0">
                <a:latin typeface="+mn-ea"/>
              </a:rPr>
              <a:t>或</a:t>
            </a:r>
            <a:r>
              <a:rPr lang="zh-CN" altLang="en-US" sz="2400" dirty="0">
                <a:solidFill>
                  <a:srgbClr val="0000CC"/>
                </a:solidFill>
                <a:latin typeface="+mn-ea"/>
              </a:rPr>
              <a:t>*</a:t>
            </a:r>
            <a:r>
              <a:rPr lang="en-US" altLang="zh-CN" sz="2400" dirty="0">
                <a:solidFill>
                  <a:srgbClr val="0000CC"/>
                </a:solidFill>
                <a:latin typeface="+mn-ea"/>
              </a:rPr>
              <a:t>x=y</a:t>
            </a:r>
            <a:r>
              <a:rPr lang="zh-CN" altLang="en-US" sz="2400" dirty="0">
                <a:latin typeface="+mn-ea"/>
              </a:rPr>
              <a:t>的地址及指针赋值指令。</a:t>
            </a:r>
            <a:endParaRPr lang="en-US" altLang="zh-CN" sz="2400" dirty="0">
              <a:latin typeface="+mn-ea"/>
            </a:endParaRPr>
          </a:p>
          <a:p>
            <a:pPr>
              <a:lnSpc>
                <a:spcPct val="150000"/>
              </a:lnSpc>
              <a:spcBef>
                <a:spcPts val="600"/>
              </a:spcBef>
            </a:pPr>
            <a:r>
              <a:rPr lang="zh-CN" altLang="en-US" sz="2400" dirty="0">
                <a:latin typeface="+mn-ea"/>
              </a:rPr>
              <a:t>形如</a:t>
            </a:r>
            <a:r>
              <a:rPr lang="en-US" altLang="zh-CN" sz="2400" dirty="0">
                <a:solidFill>
                  <a:srgbClr val="0000CC"/>
                </a:solidFill>
                <a:latin typeface="+mn-ea"/>
              </a:rPr>
              <a:t>param x</a:t>
            </a:r>
            <a:r>
              <a:rPr lang="zh-CN" altLang="en-US" sz="2400" dirty="0">
                <a:latin typeface="+mn-ea"/>
              </a:rPr>
              <a:t>、</a:t>
            </a:r>
            <a:r>
              <a:rPr lang="en-US" altLang="zh-CN" sz="2400" dirty="0">
                <a:solidFill>
                  <a:srgbClr val="0000CC"/>
                </a:solidFill>
                <a:latin typeface="+mn-ea"/>
              </a:rPr>
              <a:t>call </a:t>
            </a:r>
            <a:r>
              <a:rPr lang="en-US" altLang="zh-CN" sz="2400" dirty="0" err="1">
                <a:solidFill>
                  <a:srgbClr val="0000CC"/>
                </a:solidFill>
                <a:latin typeface="+mn-ea"/>
              </a:rPr>
              <a:t>p,n</a:t>
            </a:r>
            <a:r>
              <a:rPr lang="zh-CN" altLang="en-US" sz="2400" dirty="0">
                <a:latin typeface="+mn-ea"/>
              </a:rPr>
              <a:t>、</a:t>
            </a:r>
            <a:r>
              <a:rPr lang="en-US" altLang="zh-CN" sz="2400" dirty="0">
                <a:solidFill>
                  <a:srgbClr val="0000CC"/>
                </a:solidFill>
                <a:latin typeface="+mn-ea"/>
              </a:rPr>
              <a:t>y=call </a:t>
            </a:r>
            <a:r>
              <a:rPr lang="en-US" altLang="zh-CN" sz="2400" dirty="0" err="1">
                <a:solidFill>
                  <a:srgbClr val="0000CC"/>
                </a:solidFill>
                <a:latin typeface="+mn-ea"/>
              </a:rPr>
              <a:t>p,n</a:t>
            </a:r>
            <a:r>
              <a:rPr lang="zh-CN" altLang="en-US" sz="2400" dirty="0">
                <a:latin typeface="+mn-ea"/>
              </a:rPr>
              <a:t>等函数调用指令。</a:t>
            </a: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1000"/>
                                        <p:tgtEl>
                                          <p:spTgt spid="3">
                                            <p:txEl>
                                              <p:pRg st="5" end="5"/>
                                            </p:txEl>
                                          </p:spTgt>
                                        </p:tgtEl>
                                      </p:cBhvr>
                                    </p:animEffect>
                                    <p:anim calcmode="lin" valueType="num">
                                      <p:cBhvr>
                                        <p:cTn id="36"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fade">
                                      <p:cBhvr>
                                        <p:cTn id="42" dur="1000"/>
                                        <p:tgtEl>
                                          <p:spTgt spid="3">
                                            <p:txEl>
                                              <p:pRg st="6" end="6"/>
                                            </p:txEl>
                                          </p:spTgt>
                                        </p:tgtEl>
                                      </p:cBhvr>
                                    </p:animEffect>
                                    <p:anim calcmode="lin" valueType="num">
                                      <p:cBhvr>
                                        <p:cTn id="43"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Effect transition="in" filter="fade">
                                      <p:cBhvr>
                                        <p:cTn id="49" dur="1000"/>
                                        <p:tgtEl>
                                          <p:spTgt spid="3">
                                            <p:txEl>
                                              <p:pRg st="7" end="7"/>
                                            </p:txEl>
                                          </p:spTgt>
                                        </p:tgtEl>
                                      </p:cBhvr>
                                    </p:animEffect>
                                    <p:anim calcmode="lin" valueType="num">
                                      <p:cBhvr>
                                        <p:cTn id="50"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四元式表示</a:t>
            </a:r>
            <a:endParaRPr lang="zh-CN" altLang="en-US" dirty="0"/>
          </a:p>
        </p:txBody>
      </p:sp>
      <p:sp>
        <p:nvSpPr>
          <p:cNvPr id="3" name="内容占位符 2"/>
          <p:cNvSpPr>
            <a:spLocks noGrp="1"/>
          </p:cNvSpPr>
          <p:nvPr>
            <p:ph idx="1"/>
          </p:nvPr>
        </p:nvSpPr>
        <p:spPr>
          <a:xfrm>
            <a:off x="838200" y="1379220"/>
            <a:ext cx="10515600" cy="5234940"/>
          </a:xfrm>
          <a:solidFill>
            <a:schemeClr val="bg1"/>
          </a:solidFill>
          <a:ln w="28575">
            <a:solidFill>
              <a:srgbClr val="9999FF"/>
            </a:solidFill>
          </a:ln>
        </p:spPr>
        <p:txBody>
          <a:bodyPr/>
          <a:lstStyle/>
          <a:p>
            <a:pPr>
              <a:lnSpc>
                <a:spcPct val="150000"/>
              </a:lnSpc>
              <a:spcBef>
                <a:spcPts val="0"/>
              </a:spcBef>
            </a:pPr>
            <a:r>
              <a:rPr lang="zh-CN" altLang="en-US" sz="2400" dirty="0">
                <a:latin typeface="+mn-ea"/>
              </a:rPr>
              <a:t>一个</a:t>
            </a:r>
            <a:r>
              <a:rPr lang="zh-CN" altLang="en-US" sz="2400" dirty="0">
                <a:solidFill>
                  <a:srgbClr val="FF0000"/>
                </a:solidFill>
                <a:latin typeface="+mn-ea"/>
              </a:rPr>
              <a:t>四元式</a:t>
            </a:r>
            <a:r>
              <a:rPr lang="en-US" altLang="zh-CN" sz="2400" dirty="0">
                <a:solidFill>
                  <a:srgbClr val="FF0000"/>
                </a:solidFill>
                <a:latin typeface="+mn-ea"/>
              </a:rPr>
              <a:t>(quadruple)</a:t>
            </a:r>
            <a:r>
              <a:rPr lang="zh-CN" altLang="en-US" sz="2400" dirty="0">
                <a:latin typeface="+mn-ea"/>
              </a:rPr>
              <a:t>有四个字段，分别称为</a:t>
            </a:r>
            <a:r>
              <a:rPr lang="en-US" altLang="zh-CN" sz="2400" dirty="0">
                <a:latin typeface="+mn-ea"/>
              </a:rPr>
              <a:t>op</a:t>
            </a:r>
            <a:r>
              <a:rPr lang="zh-CN" altLang="en-US" sz="2400" dirty="0">
                <a:latin typeface="+mn-ea"/>
              </a:rPr>
              <a:t>、</a:t>
            </a:r>
            <a:r>
              <a:rPr lang="en-US" altLang="zh-CN" sz="2400" dirty="0" err="1">
                <a:latin typeface="+mn-ea"/>
              </a:rPr>
              <a:t>arg1</a:t>
            </a:r>
            <a:r>
              <a:rPr lang="zh-CN" altLang="en-US" sz="2400" dirty="0">
                <a:latin typeface="+mn-ea"/>
              </a:rPr>
              <a:t>、</a:t>
            </a:r>
            <a:r>
              <a:rPr lang="en-US" altLang="zh-CN" sz="2400" dirty="0" err="1">
                <a:latin typeface="+mn-ea"/>
              </a:rPr>
              <a:t>arg2</a:t>
            </a:r>
            <a:r>
              <a:rPr lang="zh-CN" altLang="en-US" sz="2400" dirty="0">
                <a:latin typeface="+mn-ea"/>
              </a:rPr>
              <a:t>、</a:t>
            </a:r>
            <a:r>
              <a:rPr lang="en-US" altLang="zh-CN" sz="2400" dirty="0">
                <a:latin typeface="+mn-ea"/>
              </a:rPr>
              <a:t>result</a:t>
            </a:r>
            <a:r>
              <a:rPr lang="zh-CN" altLang="en-US" sz="2400" dirty="0">
                <a:latin typeface="+mn-ea"/>
              </a:rPr>
              <a:t>。</a:t>
            </a:r>
            <a:endParaRPr lang="en-US" altLang="zh-CN" sz="2400" dirty="0">
              <a:latin typeface="+mn-ea"/>
            </a:endParaRPr>
          </a:p>
          <a:p>
            <a:pPr>
              <a:lnSpc>
                <a:spcPct val="150000"/>
              </a:lnSpc>
              <a:spcBef>
                <a:spcPts val="0"/>
              </a:spcBef>
            </a:pPr>
            <a:r>
              <a:rPr lang="zh-CN" altLang="en-US" sz="2400" dirty="0">
                <a:latin typeface="+mn-ea"/>
              </a:rPr>
              <a:t>举例来说，在三地址指令</a:t>
            </a:r>
            <a:r>
              <a:rPr lang="en-US" altLang="zh-CN" sz="2400" dirty="0">
                <a:solidFill>
                  <a:srgbClr val="0000CC"/>
                </a:solidFill>
                <a:latin typeface="+mn-ea"/>
              </a:rPr>
              <a:t>x=</a:t>
            </a:r>
            <a:r>
              <a:rPr lang="en-US" altLang="zh-CN" sz="2400" dirty="0" err="1">
                <a:solidFill>
                  <a:srgbClr val="0000CC"/>
                </a:solidFill>
                <a:latin typeface="+mn-ea"/>
              </a:rPr>
              <a:t>y+z</a:t>
            </a:r>
            <a:r>
              <a:rPr lang="zh-CN" altLang="en-US" sz="2400" dirty="0">
                <a:latin typeface="+mn-ea"/>
              </a:rPr>
              <a:t>相应的四元式中，</a:t>
            </a:r>
            <a:r>
              <a:rPr lang="en-US" altLang="zh-CN" sz="2400" dirty="0">
                <a:latin typeface="+mn-ea"/>
              </a:rPr>
              <a:t>op</a:t>
            </a:r>
            <a:r>
              <a:rPr lang="zh-CN" altLang="en-US" sz="2400" dirty="0">
                <a:latin typeface="+mn-ea"/>
              </a:rPr>
              <a:t>存放</a:t>
            </a:r>
            <a:r>
              <a:rPr lang="en-US" altLang="zh-CN" sz="2400" dirty="0">
                <a:solidFill>
                  <a:srgbClr val="0000CC"/>
                </a:solidFill>
                <a:latin typeface="+mn-ea"/>
              </a:rPr>
              <a:t>+</a:t>
            </a:r>
            <a:r>
              <a:rPr lang="zh-CN" altLang="en-US" sz="2400" dirty="0">
                <a:latin typeface="+mn-ea"/>
              </a:rPr>
              <a:t>，</a:t>
            </a:r>
            <a:r>
              <a:rPr lang="en-US" altLang="zh-CN" sz="2400" dirty="0" err="1">
                <a:latin typeface="+mn-ea"/>
              </a:rPr>
              <a:t>arg1</a:t>
            </a:r>
            <a:r>
              <a:rPr lang="zh-CN" altLang="en-US" sz="2400" dirty="0">
                <a:latin typeface="+mn-ea"/>
              </a:rPr>
              <a:t>存放</a:t>
            </a:r>
            <a:r>
              <a:rPr lang="en-US" altLang="zh-CN" sz="2400" dirty="0">
                <a:solidFill>
                  <a:srgbClr val="0000CC"/>
                </a:solidFill>
                <a:latin typeface="+mn-ea"/>
              </a:rPr>
              <a:t>y</a:t>
            </a:r>
            <a:r>
              <a:rPr lang="zh-CN" altLang="en-US" sz="2400" dirty="0">
                <a:latin typeface="+mn-ea"/>
              </a:rPr>
              <a:t>，</a:t>
            </a:r>
            <a:r>
              <a:rPr lang="en-US" altLang="zh-CN" sz="2400" dirty="0" err="1">
                <a:latin typeface="+mn-ea"/>
              </a:rPr>
              <a:t>arg2</a:t>
            </a:r>
            <a:r>
              <a:rPr lang="zh-CN" altLang="en-US" sz="2400" dirty="0">
                <a:latin typeface="+mn-ea"/>
              </a:rPr>
              <a:t>存放</a:t>
            </a:r>
            <a:r>
              <a:rPr lang="en-US" altLang="zh-CN" sz="2400" dirty="0">
                <a:solidFill>
                  <a:srgbClr val="0000CC"/>
                </a:solidFill>
                <a:latin typeface="+mn-ea"/>
              </a:rPr>
              <a:t>z</a:t>
            </a:r>
            <a:r>
              <a:rPr lang="zh-CN" altLang="en-US" sz="2400" dirty="0">
                <a:latin typeface="+mn-ea"/>
              </a:rPr>
              <a:t>，</a:t>
            </a:r>
            <a:r>
              <a:rPr lang="en-US" altLang="zh-CN" sz="2400" dirty="0">
                <a:latin typeface="+mn-ea"/>
              </a:rPr>
              <a:t>result</a:t>
            </a:r>
            <a:r>
              <a:rPr lang="zh-CN" altLang="en-US" sz="2400" dirty="0">
                <a:latin typeface="+mn-ea"/>
              </a:rPr>
              <a:t>中为</a:t>
            </a:r>
            <a:r>
              <a:rPr lang="en-US" altLang="zh-CN" sz="2400" dirty="0">
                <a:solidFill>
                  <a:srgbClr val="0000CC"/>
                </a:solidFill>
                <a:latin typeface="+mn-ea"/>
              </a:rPr>
              <a:t>x</a:t>
            </a:r>
            <a:r>
              <a:rPr lang="zh-CN" altLang="en-US" sz="2400" dirty="0">
                <a:latin typeface="+mn-ea"/>
              </a:rPr>
              <a:t>。</a:t>
            </a:r>
            <a:endParaRPr lang="en-US" altLang="zh-CN" sz="2400" dirty="0">
              <a:latin typeface="+mn-ea"/>
            </a:endParaRPr>
          </a:p>
          <a:p>
            <a:pPr>
              <a:lnSpc>
                <a:spcPct val="150000"/>
              </a:lnSpc>
              <a:spcBef>
                <a:spcPts val="0"/>
              </a:spcBef>
            </a:pPr>
            <a:r>
              <a:rPr lang="zh-CN" altLang="en-US" sz="2400" dirty="0">
                <a:latin typeface="+mn-ea"/>
              </a:rPr>
              <a:t>形如</a:t>
            </a:r>
            <a:r>
              <a:rPr lang="en-US" altLang="zh-CN" sz="2400" dirty="0">
                <a:solidFill>
                  <a:srgbClr val="0000CC"/>
                </a:solidFill>
                <a:latin typeface="+mn-ea"/>
              </a:rPr>
              <a:t>x=minus y</a:t>
            </a:r>
            <a:r>
              <a:rPr lang="zh-CN" altLang="en-US" sz="2400" dirty="0">
                <a:latin typeface="+mn-ea"/>
              </a:rPr>
              <a:t>的单目运算和赋值指令</a:t>
            </a:r>
            <a:r>
              <a:rPr lang="en-US" altLang="zh-CN" sz="2400" dirty="0">
                <a:solidFill>
                  <a:srgbClr val="0000CC"/>
                </a:solidFill>
                <a:latin typeface="+mn-ea"/>
              </a:rPr>
              <a:t>x=y</a:t>
            </a:r>
            <a:r>
              <a:rPr lang="zh-CN" altLang="en-US" sz="2400" dirty="0">
                <a:latin typeface="+mn-ea"/>
              </a:rPr>
              <a:t>不使用</a:t>
            </a:r>
            <a:r>
              <a:rPr lang="en-US" altLang="zh-CN" sz="2400" dirty="0" err="1">
                <a:latin typeface="+mn-ea"/>
              </a:rPr>
              <a:t>arg2</a:t>
            </a:r>
            <a:r>
              <a:rPr lang="zh-CN" altLang="en-US" sz="2400" dirty="0">
                <a:latin typeface="+mn-ea"/>
              </a:rPr>
              <a:t>。</a:t>
            </a:r>
            <a:endParaRPr lang="en-US" altLang="zh-CN" sz="2400" dirty="0">
              <a:latin typeface="+mn-ea"/>
            </a:endParaRPr>
          </a:p>
          <a:p>
            <a:pPr>
              <a:lnSpc>
                <a:spcPct val="150000"/>
              </a:lnSpc>
              <a:spcBef>
                <a:spcPts val="0"/>
              </a:spcBef>
            </a:pPr>
            <a:r>
              <a:rPr lang="zh-CN" altLang="en-US" sz="2400" dirty="0">
                <a:latin typeface="+mn-ea"/>
              </a:rPr>
              <a:t>条件或非条件转移指令将</a:t>
            </a:r>
            <a:r>
              <a:rPr lang="zh-CN" altLang="en-US" sz="2400" dirty="0">
                <a:solidFill>
                  <a:srgbClr val="0000CC"/>
                </a:solidFill>
                <a:latin typeface="+mn-ea"/>
              </a:rPr>
              <a:t>目标标号</a:t>
            </a:r>
            <a:r>
              <a:rPr lang="zh-CN" altLang="en-US" sz="2400" dirty="0">
                <a:latin typeface="+mn-ea"/>
              </a:rPr>
              <a:t>放入</a:t>
            </a:r>
            <a:r>
              <a:rPr lang="en-US" altLang="zh-CN" sz="2400" dirty="0">
                <a:latin typeface="+mn-ea"/>
              </a:rPr>
              <a:t>result</a:t>
            </a:r>
            <a:r>
              <a:rPr lang="zh-CN" altLang="en-US" sz="2400" dirty="0">
                <a:latin typeface="+mn-ea"/>
              </a:rPr>
              <a:t>。</a:t>
            </a:r>
            <a:endParaRPr lang="en-US" altLang="zh-CN" sz="2400" dirty="0">
              <a:latin typeface="+mn-ea"/>
            </a:endParaRPr>
          </a:p>
          <a:p>
            <a:pPr>
              <a:lnSpc>
                <a:spcPct val="150000"/>
              </a:lnSpc>
              <a:spcBef>
                <a:spcPts val="0"/>
              </a:spcBef>
            </a:pPr>
            <a:endParaRPr lang="en-US" altLang="zh-CN" sz="2400" dirty="0">
              <a:latin typeface="+mn-ea"/>
            </a:endParaRPr>
          </a:p>
        </p:txBody>
      </p:sp>
      <p:graphicFrame>
        <p:nvGraphicFramePr>
          <p:cNvPr id="4" name="表格 4"/>
          <p:cNvGraphicFramePr>
            <a:graphicFrameLocks noGrp="1"/>
          </p:cNvGraphicFramePr>
          <p:nvPr>
            <p:custDataLst>
              <p:tags r:id="rId1"/>
            </p:custDataLst>
          </p:nvPr>
        </p:nvGraphicFramePr>
        <p:xfrm>
          <a:off x="5805170" y="4192270"/>
          <a:ext cx="5426710" cy="2773680"/>
        </p:xfrm>
        <a:graphic>
          <a:graphicData uri="http://schemas.openxmlformats.org/drawingml/2006/table">
            <a:tbl>
              <a:tblPr firstRow="1" bandRow="1">
                <a:tableStyleId>{5940675A-B579-460E-94D1-54222C63F5DA}</a:tableStyleId>
              </a:tblPr>
              <a:tblGrid>
                <a:gridCol w="2713355"/>
                <a:gridCol w="2713355"/>
              </a:tblGrid>
              <a:tr h="396240">
                <a:tc>
                  <a:txBody>
                    <a:bodyPr/>
                    <a:p>
                      <a:pPr algn="ctr"/>
                      <a:r>
                        <a:rPr lang="zh-CN" altLang="en-US" sz="2000" b="1" dirty="0"/>
                        <a:t>三地址代码</a:t>
                      </a:r>
                      <a:endParaRPr lang="zh-CN" altLang="en-US" sz="2000" b="1" dirty="0"/>
                    </a:p>
                  </a:txBody>
                  <a:tcPr anchor="ctr" anchorCtr="1">
                    <a:solidFill>
                      <a:srgbClr val="FFFF99"/>
                    </a:solidFill>
                  </a:tcPr>
                </a:tc>
                <a:tc>
                  <a:txBody>
                    <a:bodyPr/>
                    <a:p>
                      <a:pPr algn="ctr"/>
                      <a:r>
                        <a:rPr lang="zh-CN" altLang="en-US" sz="2000" b="1" dirty="0"/>
                        <a:t>四元式</a:t>
                      </a:r>
                      <a:endParaRPr lang="zh-CN" altLang="en-US" sz="2000" b="1" dirty="0"/>
                    </a:p>
                  </a:txBody>
                  <a:tcPr anchor="ctr" anchorCtr="1">
                    <a:solidFill>
                      <a:srgbClr val="FFFF99"/>
                    </a:solidFill>
                  </a:tcPr>
                </a:tc>
              </a:tr>
              <a:tr h="396240">
                <a:tc>
                  <a:txBody>
                    <a:bodyPr/>
                    <a:p>
                      <a:pPr algn="ctr"/>
                      <a:r>
                        <a:rPr lang="en-US" altLang="zh-CN" sz="2000" b="1" dirty="0"/>
                        <a:t>x = y op z</a:t>
                      </a:r>
                      <a:endParaRPr lang="zh-CN" altLang="en-US" sz="2000" b="1" dirty="0"/>
                    </a:p>
                  </a:txBody>
                  <a:tcPr anchor="ctr" anchorCtr="1">
                    <a:solidFill>
                      <a:schemeClr val="bg1"/>
                    </a:solidFill>
                  </a:tcPr>
                </a:tc>
                <a:tc>
                  <a:txBody>
                    <a:bodyPr/>
                    <a:p>
                      <a:pPr algn="ctr"/>
                      <a:r>
                        <a:rPr lang="en-US" altLang="zh-CN" sz="2000" b="1" dirty="0"/>
                        <a:t>(op, y, z, x)</a:t>
                      </a:r>
                      <a:endParaRPr lang="zh-CN" altLang="en-US" sz="2000" b="1" dirty="0"/>
                    </a:p>
                  </a:txBody>
                  <a:tcPr anchor="ctr" anchorCtr="1">
                    <a:solidFill>
                      <a:schemeClr val="bg1"/>
                    </a:solidFill>
                  </a:tcPr>
                </a:tc>
              </a:tr>
              <a:tr h="396240">
                <a:tc>
                  <a:txBody>
                    <a:bodyPr/>
                    <a:p>
                      <a:pPr algn="ctr"/>
                      <a:r>
                        <a:rPr lang="en-US" altLang="zh-CN" sz="2000" b="1" dirty="0"/>
                        <a:t>x = op z</a:t>
                      </a:r>
                      <a:endParaRPr lang="zh-CN" altLang="en-US" sz="2000" b="1" dirty="0"/>
                    </a:p>
                  </a:txBody>
                  <a:tcPr anchor="ctr" anchorCtr="1">
                    <a:solidFill>
                      <a:schemeClr val="bg1"/>
                    </a:solidFill>
                  </a:tcPr>
                </a:tc>
                <a:tc>
                  <a:txBody>
                    <a:bodyPr/>
                    <a:p>
                      <a:pPr algn="ctr"/>
                      <a:r>
                        <a:rPr lang="en-US" altLang="zh-CN" sz="2000" b="1" dirty="0"/>
                        <a:t>(op, z,  , x)</a:t>
                      </a:r>
                      <a:endParaRPr lang="zh-CN" altLang="en-US" sz="2000" b="1" dirty="0"/>
                    </a:p>
                  </a:txBody>
                  <a:tcPr anchor="ctr" anchorCtr="1">
                    <a:solidFill>
                      <a:schemeClr val="bg1"/>
                    </a:solidFill>
                  </a:tcPr>
                </a:tc>
              </a:tr>
              <a:tr h="396240">
                <a:tc>
                  <a:txBody>
                    <a:bodyPr/>
                    <a:p>
                      <a:pPr algn="ctr"/>
                      <a:r>
                        <a:rPr lang="en-US" altLang="zh-CN" sz="2000" b="1" dirty="0"/>
                        <a:t>x = y</a:t>
                      </a:r>
                      <a:endParaRPr lang="zh-CN" altLang="en-US" sz="2000" b="1" dirty="0"/>
                    </a:p>
                  </a:txBody>
                  <a:tcPr anchor="ctr" anchorCtr="1">
                    <a:solidFill>
                      <a:schemeClr val="bg1"/>
                    </a:solidFill>
                  </a:tcPr>
                </a:tc>
                <a:tc>
                  <a:txBody>
                    <a:bodyPr/>
                    <a:p>
                      <a:pPr algn="ctr"/>
                      <a:r>
                        <a:rPr lang="en-US" altLang="zh-CN" sz="2000" b="1" dirty="0"/>
                        <a:t>(=, y,  , x)</a:t>
                      </a:r>
                      <a:endParaRPr lang="zh-CN" altLang="en-US" sz="2000" b="1" dirty="0"/>
                    </a:p>
                  </a:txBody>
                  <a:tcPr anchor="ctr" anchorCtr="1">
                    <a:solidFill>
                      <a:schemeClr val="bg1"/>
                    </a:solidFill>
                  </a:tcPr>
                </a:tc>
              </a:tr>
              <a:tr h="396240">
                <a:tc>
                  <a:txBody>
                    <a:bodyPr/>
                    <a:p>
                      <a:pPr algn="ctr"/>
                      <a:r>
                        <a:rPr lang="en-US" altLang="zh-CN" sz="2000" b="1" dirty="0" err="1"/>
                        <a:t>goto</a:t>
                      </a:r>
                      <a:r>
                        <a:rPr lang="en-US" altLang="zh-CN" sz="2000" b="1" dirty="0"/>
                        <a:t> L</a:t>
                      </a:r>
                      <a:endParaRPr lang="zh-CN" altLang="en-US" sz="2000" b="1" dirty="0"/>
                    </a:p>
                  </a:txBody>
                  <a:tcPr anchor="ctr" anchorCtr="1">
                    <a:solidFill>
                      <a:schemeClr val="bg1"/>
                    </a:solidFill>
                  </a:tcPr>
                </a:tc>
                <a:tc>
                  <a:txBody>
                    <a:bodyPr/>
                    <a:p>
                      <a:pPr algn="ctr"/>
                      <a:r>
                        <a:rPr lang="en-US" altLang="zh-CN" sz="2000" b="1" dirty="0"/>
                        <a:t>(j,  ,  , L)</a:t>
                      </a:r>
                      <a:endParaRPr lang="zh-CN" altLang="en-US" sz="2000" b="1" dirty="0"/>
                    </a:p>
                  </a:txBody>
                  <a:tcPr anchor="ctr" anchorCtr="1">
                    <a:solidFill>
                      <a:schemeClr val="bg1"/>
                    </a:solidFill>
                  </a:tcPr>
                </a:tc>
              </a:tr>
              <a:tr h="396240">
                <a:tc>
                  <a:txBody>
                    <a:bodyPr/>
                    <a:p>
                      <a:pPr algn="ctr"/>
                      <a:r>
                        <a:rPr lang="en-US" altLang="zh-CN" sz="2000" b="1" dirty="0"/>
                        <a:t>if x </a:t>
                      </a:r>
                      <a:r>
                        <a:rPr lang="en-US" altLang="zh-CN" sz="2000" b="1" dirty="0" err="1"/>
                        <a:t>rop</a:t>
                      </a:r>
                      <a:r>
                        <a:rPr lang="en-US" altLang="zh-CN" sz="2000" b="1" dirty="0"/>
                        <a:t> y </a:t>
                      </a:r>
                      <a:r>
                        <a:rPr lang="en-US" altLang="zh-CN" sz="2000" b="1" dirty="0" err="1"/>
                        <a:t>goto</a:t>
                      </a:r>
                      <a:r>
                        <a:rPr lang="en-US" altLang="zh-CN" sz="2000" b="1" dirty="0"/>
                        <a:t> L</a:t>
                      </a:r>
                      <a:endParaRPr lang="zh-CN" altLang="en-US" sz="2000" b="1" dirty="0"/>
                    </a:p>
                  </a:txBody>
                  <a:tcPr anchor="ctr" anchorCtr="1">
                    <a:solidFill>
                      <a:schemeClr val="bg1"/>
                    </a:solidFill>
                  </a:tcPr>
                </a:tc>
                <a:tc>
                  <a:txBody>
                    <a:bodyPr/>
                    <a:p>
                      <a:pPr algn="ctr"/>
                      <a:r>
                        <a:rPr lang="en-US" altLang="zh-CN" sz="2000" b="1" dirty="0"/>
                        <a:t>(</a:t>
                      </a:r>
                      <a:r>
                        <a:rPr lang="en-US" altLang="zh-CN" sz="2000" b="1" dirty="0" err="1"/>
                        <a:t>jrop</a:t>
                      </a:r>
                      <a:r>
                        <a:rPr lang="en-US" altLang="zh-CN" sz="2000" b="1" dirty="0"/>
                        <a:t>, x, y, L)</a:t>
                      </a:r>
                      <a:endParaRPr lang="zh-CN" altLang="en-US" sz="2000" b="1" dirty="0"/>
                    </a:p>
                  </a:txBody>
                  <a:tcPr anchor="ctr" anchorCtr="1">
                    <a:solidFill>
                      <a:schemeClr val="bg1"/>
                    </a:solidFill>
                  </a:tcPr>
                </a:tc>
              </a:tr>
              <a:tr h="396240">
                <a:tc>
                  <a:txBody>
                    <a:bodyPr/>
                    <a:p>
                      <a:pPr algn="ctr"/>
                      <a:r>
                        <a:rPr lang="en-US" altLang="zh-CN" sz="2000" b="1" dirty="0"/>
                        <a:t>if x </a:t>
                      </a:r>
                      <a:r>
                        <a:rPr lang="en-US" altLang="zh-CN" sz="2000" b="1" dirty="0" err="1"/>
                        <a:t>goto</a:t>
                      </a:r>
                      <a:r>
                        <a:rPr lang="en-US" altLang="zh-CN" sz="2000" b="1" dirty="0"/>
                        <a:t> L</a:t>
                      </a:r>
                      <a:endParaRPr lang="zh-CN" altLang="en-US" sz="2000" b="1" dirty="0"/>
                    </a:p>
                  </a:txBody>
                  <a:tcPr anchor="ctr" anchorCtr="1">
                    <a:solidFill>
                      <a:schemeClr val="bg1"/>
                    </a:solidFill>
                  </a:tcPr>
                </a:tc>
                <a:tc>
                  <a:txBody>
                    <a:bodyPr/>
                    <a:p>
                      <a:pPr algn="ctr"/>
                      <a:r>
                        <a:rPr lang="en-US" altLang="zh-CN" sz="2000" b="1" dirty="0"/>
                        <a:t>(</a:t>
                      </a:r>
                      <a:r>
                        <a:rPr lang="en-US" altLang="zh-CN" sz="2000" b="1" dirty="0" err="1"/>
                        <a:t>jNZ</a:t>
                      </a:r>
                      <a:r>
                        <a:rPr lang="en-US" altLang="zh-CN" sz="2000" b="1" dirty="0"/>
                        <a:t>, x,  , L)</a:t>
                      </a:r>
                      <a:endParaRPr lang="zh-CN" altLang="en-US" sz="2000" b="1" dirty="0"/>
                    </a:p>
                  </a:txBody>
                  <a:tcPr anchor="ctr" anchorCtr="1">
                    <a:solidFill>
                      <a:schemeClr val="bg1"/>
                    </a:solidFill>
                  </a:tcPr>
                </a:tc>
              </a:tr>
            </a:tbl>
          </a:graphicData>
        </a:graphic>
      </p:graphicFrame>
      <p:sp>
        <p:nvSpPr>
          <p:cNvPr id="5" name="文本框 4"/>
          <p:cNvSpPr txBox="1"/>
          <p:nvPr/>
        </p:nvSpPr>
        <p:spPr>
          <a:xfrm>
            <a:off x="1318895" y="5166995"/>
            <a:ext cx="4486275" cy="645160"/>
          </a:xfrm>
          <a:prstGeom prst="rect">
            <a:avLst/>
          </a:prstGeom>
          <a:noFill/>
        </p:spPr>
        <p:txBody>
          <a:bodyPr wrap="square" rtlCol="0">
            <a:spAutoFit/>
          </a:bodyPr>
          <a:p>
            <a:r>
              <a:rPr lang="zh-CN" altLang="en-US" dirty="0">
                <a:latin typeface="+mn-ea"/>
                <a:sym typeface="+mn-ea"/>
              </a:rPr>
              <a:t>常见的三地址代码和四元式的对应关系：</a:t>
            </a:r>
            <a:endParaRPr lang="en-US" altLang="zh-CN" dirty="0">
              <a:latin typeface="+mn-ea"/>
            </a:endParaRPr>
          </a:p>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三元式与四元式对比</a:t>
            </a:r>
            <a:endParaRPr lang="zh-CN" altLang="en-US" dirty="0"/>
          </a:p>
        </p:txBody>
      </p:sp>
      <p:sp>
        <p:nvSpPr>
          <p:cNvPr id="3" name="内容占位符 2"/>
          <p:cNvSpPr>
            <a:spLocks noGrp="1"/>
          </p:cNvSpPr>
          <p:nvPr>
            <p:ph idx="1"/>
          </p:nvPr>
        </p:nvSpPr>
        <p:spPr>
          <a:xfrm>
            <a:off x="838200" y="1515110"/>
            <a:ext cx="10515600" cy="4662170"/>
          </a:xfrm>
          <a:solidFill>
            <a:schemeClr val="bg1"/>
          </a:solidFill>
          <a:ln w="28575">
            <a:solidFill>
              <a:srgbClr val="9999FF"/>
            </a:solidFill>
          </a:ln>
        </p:spPr>
        <p:txBody>
          <a:bodyPr/>
          <a:lstStyle/>
          <a:p>
            <a:pPr>
              <a:lnSpc>
                <a:spcPct val="150000"/>
              </a:lnSpc>
              <a:spcBef>
                <a:spcPts val="0"/>
              </a:spcBef>
            </a:pPr>
            <a:r>
              <a:rPr lang="zh-CN" altLang="en-US" sz="2400" dirty="0">
                <a:latin typeface="+mn-ea"/>
              </a:rPr>
              <a:t>一个</a:t>
            </a:r>
            <a:r>
              <a:rPr lang="zh-CN" altLang="en-US" sz="2400" dirty="0">
                <a:solidFill>
                  <a:srgbClr val="FF0000"/>
                </a:solidFill>
                <a:latin typeface="+mn-ea"/>
              </a:rPr>
              <a:t>三元式</a:t>
            </a:r>
            <a:r>
              <a:rPr lang="en-US" altLang="zh-CN" sz="2400" dirty="0">
                <a:solidFill>
                  <a:srgbClr val="FF0000"/>
                </a:solidFill>
                <a:latin typeface="+mn-ea"/>
              </a:rPr>
              <a:t>(triple)</a:t>
            </a:r>
            <a:r>
              <a:rPr lang="zh-CN" altLang="en-US" sz="2400" dirty="0">
                <a:latin typeface="+mn-ea"/>
              </a:rPr>
              <a:t>只有三个字段，分别是</a:t>
            </a:r>
            <a:r>
              <a:rPr lang="en-US" altLang="zh-CN" sz="2400" dirty="0">
                <a:latin typeface="+mn-ea"/>
              </a:rPr>
              <a:t>op</a:t>
            </a:r>
            <a:r>
              <a:rPr lang="zh-CN" altLang="en-US" sz="2400" dirty="0">
                <a:latin typeface="+mn-ea"/>
              </a:rPr>
              <a:t>、</a:t>
            </a:r>
            <a:r>
              <a:rPr lang="en-US" altLang="zh-CN" sz="2400" dirty="0" err="1">
                <a:latin typeface="+mn-ea"/>
              </a:rPr>
              <a:t>arg1</a:t>
            </a:r>
            <a:r>
              <a:rPr lang="zh-CN" altLang="en-US" sz="2400" dirty="0">
                <a:latin typeface="+mn-ea"/>
              </a:rPr>
              <a:t>、</a:t>
            </a:r>
            <a:r>
              <a:rPr lang="en-US" altLang="zh-CN" sz="2400" dirty="0" err="1">
                <a:latin typeface="+mn-ea"/>
              </a:rPr>
              <a:t>arg2</a:t>
            </a:r>
            <a:r>
              <a:rPr lang="zh-CN" altLang="en-US" sz="2400" dirty="0">
                <a:latin typeface="+mn-ea"/>
              </a:rPr>
              <a:t>。四元式中用</a:t>
            </a:r>
            <a:r>
              <a:rPr lang="en-US" altLang="zh-CN" sz="2400" dirty="0">
                <a:latin typeface="+mn-ea"/>
              </a:rPr>
              <a:t>result</a:t>
            </a:r>
            <a:r>
              <a:rPr lang="zh-CN" altLang="en-US" sz="2400" dirty="0">
                <a:latin typeface="+mn-ea"/>
              </a:rPr>
              <a:t>来存放结果，三元式中使用运算</a:t>
            </a:r>
            <a:r>
              <a:rPr lang="en-US" altLang="zh-CN" sz="2400" dirty="0">
                <a:latin typeface="+mn-ea"/>
              </a:rPr>
              <a:t>x op y</a:t>
            </a:r>
            <a:r>
              <a:rPr lang="zh-CN" altLang="en-US" sz="2400" dirty="0">
                <a:latin typeface="+mn-ea"/>
              </a:rPr>
              <a:t>的</a:t>
            </a:r>
            <a:r>
              <a:rPr lang="zh-CN" altLang="en-US" sz="2400" dirty="0">
                <a:solidFill>
                  <a:srgbClr val="FF0000"/>
                </a:solidFill>
                <a:latin typeface="+mn-ea"/>
              </a:rPr>
              <a:t>位置来表示它的计算结果</a:t>
            </a:r>
            <a:r>
              <a:rPr lang="zh-CN" altLang="en-US" sz="2400" dirty="0">
                <a:latin typeface="+mn-ea"/>
              </a:rPr>
              <a:t>。</a:t>
            </a:r>
            <a:endParaRPr lang="en-US" altLang="zh-CN" sz="2400" dirty="0">
              <a:latin typeface="+mn-ea"/>
            </a:endParaRPr>
          </a:p>
          <a:p>
            <a:pPr>
              <a:lnSpc>
                <a:spcPct val="150000"/>
              </a:lnSpc>
              <a:spcBef>
                <a:spcPts val="0"/>
              </a:spcBef>
            </a:pPr>
            <a:r>
              <a:rPr lang="zh-CN" altLang="en-US" sz="2400" dirty="0">
                <a:latin typeface="+mn-ea"/>
              </a:rPr>
              <a:t>语句</a:t>
            </a:r>
            <a:r>
              <a:rPr lang="en-US" altLang="zh-CN" sz="2400" dirty="0">
                <a:solidFill>
                  <a:srgbClr val="0000CC"/>
                </a:solidFill>
                <a:latin typeface="+mn-ea"/>
              </a:rPr>
              <a:t>a=b*-</a:t>
            </a:r>
            <a:r>
              <a:rPr lang="en-US" altLang="zh-CN" sz="2400" dirty="0" err="1">
                <a:solidFill>
                  <a:srgbClr val="0000CC"/>
                </a:solidFill>
                <a:latin typeface="+mn-ea"/>
              </a:rPr>
              <a:t>c+b</a:t>
            </a:r>
            <a:r>
              <a:rPr lang="en-US" altLang="zh-CN" sz="2400" dirty="0">
                <a:solidFill>
                  <a:srgbClr val="0000CC"/>
                </a:solidFill>
                <a:latin typeface="+mn-ea"/>
              </a:rPr>
              <a:t>*-c</a:t>
            </a:r>
            <a:r>
              <a:rPr lang="zh-CN" altLang="en-US" sz="2400" dirty="0">
                <a:latin typeface="+mn-ea"/>
              </a:rPr>
              <a:t>的四元式和三元式表示：</a:t>
            </a:r>
            <a:endParaRPr lang="en-US" altLang="zh-CN" sz="2400" dirty="0">
              <a:latin typeface="+mn-ea"/>
            </a:endParaRPr>
          </a:p>
        </p:txBody>
      </p:sp>
      <p:pic>
        <p:nvPicPr>
          <p:cNvPr id="7" name="图片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10407" y="3387804"/>
            <a:ext cx="3131540" cy="2874238"/>
          </a:xfrm>
          <a:prstGeom prst="rect">
            <a:avLst/>
          </a:prstGeom>
        </p:spPr>
      </p:pic>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3994" y="3333320"/>
            <a:ext cx="2994213" cy="2945242"/>
          </a:xfrm>
          <a:prstGeom prst="rect">
            <a:avLst/>
          </a:prstGeom>
        </p:spPr>
      </p:pic>
      <p:pic>
        <p:nvPicPr>
          <p:cNvPr id="11" name="图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69280" y="3381976"/>
            <a:ext cx="2451256" cy="2880066"/>
          </a:xfrm>
          <a:prstGeom prst="rect">
            <a:avLst/>
          </a:prstGeom>
        </p:spPr>
      </p:pic>
      <p:sp>
        <p:nvSpPr>
          <p:cNvPr id="12" name="矩形: 圆角 11"/>
          <p:cNvSpPr/>
          <p:nvPr/>
        </p:nvSpPr>
        <p:spPr bwMode="auto">
          <a:xfrm>
            <a:off x="7115818" y="3329292"/>
            <a:ext cx="691598" cy="2115931"/>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
        <p:nvSpPr>
          <p:cNvPr id="13" name="矩形: 圆角 12"/>
          <p:cNvSpPr/>
          <p:nvPr/>
        </p:nvSpPr>
        <p:spPr bwMode="auto">
          <a:xfrm>
            <a:off x="10128448" y="3355702"/>
            <a:ext cx="585914" cy="2233538"/>
          </a:xfrm>
          <a:prstGeom prst="roundRect">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endParaRPr lang="zh-CN" altLang="en-US" b="1">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间接三元式表示</a:t>
            </a:r>
            <a:endParaRPr lang="zh-CN" altLang="en-US" dirty="0"/>
          </a:p>
        </p:txBody>
      </p:sp>
      <p:sp>
        <p:nvSpPr>
          <p:cNvPr id="3" name="内容占位符 2"/>
          <p:cNvSpPr>
            <a:spLocks noGrp="1"/>
          </p:cNvSpPr>
          <p:nvPr>
            <p:ph idx="1"/>
          </p:nvPr>
        </p:nvSpPr>
        <p:spPr>
          <a:xfrm>
            <a:off x="838200" y="1411605"/>
            <a:ext cx="10515600" cy="4765675"/>
          </a:xfrm>
          <a:solidFill>
            <a:schemeClr val="bg1"/>
          </a:solidFill>
          <a:ln w="28575">
            <a:solidFill>
              <a:srgbClr val="9999FF"/>
            </a:solidFill>
          </a:ln>
        </p:spPr>
        <p:txBody>
          <a:bodyPr/>
          <a:lstStyle/>
          <a:p>
            <a:pPr>
              <a:lnSpc>
                <a:spcPct val="150000"/>
              </a:lnSpc>
              <a:spcBef>
                <a:spcPts val="0"/>
              </a:spcBef>
            </a:pPr>
            <a:r>
              <a:rPr lang="zh-CN" altLang="en-US" sz="2400" dirty="0">
                <a:latin typeface="+mn-ea"/>
              </a:rPr>
              <a:t>在优化编译器中，由于指令的位置常常发生变化，如果一条指令的位置修改了，那么相应的引用这条指令结果的指令都需要修改。为了解决这个问题，引入了</a:t>
            </a:r>
            <a:r>
              <a:rPr lang="zh-CN" altLang="en-US" sz="2400" dirty="0">
                <a:solidFill>
                  <a:srgbClr val="FF0000"/>
                </a:solidFill>
                <a:latin typeface="+mn-ea"/>
              </a:rPr>
              <a:t>间接三元式</a:t>
            </a:r>
            <a:r>
              <a:rPr lang="zh-CN" altLang="en-US" sz="2400" dirty="0">
                <a:latin typeface="+mn-ea"/>
              </a:rPr>
              <a:t>。</a:t>
            </a:r>
            <a:endParaRPr lang="en-US" altLang="zh-CN" sz="2400" dirty="0">
              <a:latin typeface="+mn-ea"/>
            </a:endParaRPr>
          </a:p>
          <a:p>
            <a:pPr>
              <a:lnSpc>
                <a:spcPct val="150000"/>
              </a:lnSpc>
              <a:spcBef>
                <a:spcPts val="0"/>
              </a:spcBef>
            </a:pPr>
            <a:r>
              <a:rPr lang="zh-CN" altLang="en-US" sz="2400" dirty="0">
                <a:latin typeface="+mn-ea"/>
              </a:rPr>
              <a:t>间接三元式包含了一个</a:t>
            </a:r>
            <a:r>
              <a:rPr lang="zh-CN" altLang="en-US" sz="2400" dirty="0">
                <a:solidFill>
                  <a:srgbClr val="FF0000"/>
                </a:solidFill>
                <a:latin typeface="+mn-ea"/>
              </a:rPr>
              <a:t>指向三元式的指针列表</a:t>
            </a:r>
            <a:r>
              <a:rPr lang="zh-CN" altLang="en-US" sz="2400" dirty="0">
                <a:latin typeface="+mn-ea"/>
              </a:rPr>
              <a:t>来表示指令执行的顺序。这样优化的时候只需要修改这个列表。</a:t>
            </a:r>
            <a:endParaRPr lang="en-US" altLang="zh-CN" sz="2400" dirty="0">
              <a:latin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88618" y="3708028"/>
            <a:ext cx="5400600" cy="28061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1000"/>
                                        <p:tgtEl>
                                          <p:spTgt spid="3">
                                            <p:txEl>
                                              <p:pRg st="1" end="1"/>
                                            </p:txEl>
                                          </p:spTgt>
                                        </p:tgtEl>
                                      </p:cBhvr>
                                    </p:animEffect>
                                    <p:anim calcmode="lin" valueType="num">
                                      <p:cBhvr>
                                        <p:cTn id="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语义分析</a:t>
            </a:r>
            <a:endParaRPr lang="zh-CN" altLang="en-US" dirty="0"/>
          </a:p>
        </p:txBody>
      </p:sp>
      <p:sp>
        <p:nvSpPr>
          <p:cNvPr id="3" name="Rectangle 3"/>
          <p:cNvSpPr txBox="1">
            <a:spLocks noChangeArrowheads="1"/>
          </p:cNvSpPr>
          <p:nvPr/>
        </p:nvSpPr>
        <p:spPr>
          <a:xfrm>
            <a:off x="1991544" y="1484784"/>
            <a:ext cx="8229600" cy="4464496"/>
          </a:xfrm>
          <a:prstGeom prst="rect">
            <a:avLst/>
          </a:prstGeom>
          <a:solidFill>
            <a:schemeClr val="bg1"/>
          </a:solidFill>
          <a:ln w="28575">
            <a:solidFill>
              <a:srgbClr val="9999FF"/>
            </a:solid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l"/>
              <a:defRPr sz="2800" b="1">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l"/>
              <a:defRPr sz="28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Font typeface="Wingdings" panose="05000000000000000000" pitchFamily="2" charset="2"/>
              <a:buChar char="–"/>
              <a:defRPr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5pPr>
            <a:lvl6pPr marL="25146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6pPr>
            <a:lvl7pPr marL="29718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7pPr>
            <a:lvl8pPr marL="34290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8pPr>
            <a:lvl9pPr marL="3886200" indent="-228600" algn="l" rtl="0" eaLnBrk="1" fontAlgn="base" hangingPunct="1">
              <a:spcBef>
                <a:spcPct val="20000"/>
              </a:spcBef>
              <a:spcAft>
                <a:spcPct val="0"/>
              </a:spcAft>
              <a:buClr>
                <a:schemeClr val="accent2"/>
              </a:buClr>
              <a:buFont typeface="Wingdings" panose="05000000000000000000" pitchFamily="2" charset="2"/>
              <a:buChar char="l"/>
              <a:defRPr sz="1600" b="1">
                <a:solidFill>
                  <a:schemeClr val="tx1"/>
                </a:solidFill>
                <a:latin typeface="+mn-lt"/>
                <a:ea typeface="+mn-ea"/>
              </a:defRPr>
            </a:lvl9pPr>
          </a:lstStyle>
          <a:p>
            <a:pPr algn="just" eaLnBrk="1" hangingPunct="1">
              <a:lnSpc>
                <a:spcPct val="150000"/>
              </a:lnSpc>
            </a:pPr>
            <a:r>
              <a:rPr lang="zh-CN" altLang="en-US" kern="0" dirty="0">
                <a:latin typeface="宋体" panose="02010600030101010101" pitchFamily="2" charset="-122"/>
              </a:rPr>
              <a:t>任务</a:t>
            </a:r>
            <a:r>
              <a:rPr lang="en-US" altLang="zh-CN" kern="0" dirty="0">
                <a:latin typeface="宋体" panose="02010600030101010101" pitchFamily="2" charset="-122"/>
              </a:rPr>
              <a:t>:</a:t>
            </a:r>
            <a:r>
              <a:rPr lang="zh-CN" altLang="en-US" kern="0" dirty="0">
                <a:latin typeface="宋体" panose="02010600030101010101" pitchFamily="2" charset="-122"/>
              </a:rPr>
              <a:t>使用语法树和符号表中的信息来</a:t>
            </a:r>
            <a:r>
              <a:rPr lang="zh-CN" altLang="en-US" kern="0" dirty="0">
                <a:solidFill>
                  <a:srgbClr val="FF0000"/>
                </a:solidFill>
                <a:latin typeface="宋体" panose="02010600030101010101" pitchFamily="2" charset="-122"/>
              </a:rPr>
              <a:t>检查源程序是否和语言定义的语义一致</a:t>
            </a:r>
            <a:r>
              <a:rPr lang="zh-CN" altLang="en-US" kern="0" dirty="0">
                <a:latin typeface="宋体" panose="02010600030101010101" pitchFamily="2" charset="-122"/>
              </a:rPr>
              <a:t>。同时也收集类型信息等。</a:t>
            </a:r>
            <a:endParaRPr lang="zh-CN" altLang="en-US" kern="0" dirty="0">
              <a:latin typeface="宋体" panose="02010600030101010101" pitchFamily="2" charset="-122"/>
            </a:endParaRPr>
          </a:p>
          <a:p>
            <a:pPr algn="just" eaLnBrk="1" hangingPunct="1">
              <a:lnSpc>
                <a:spcPct val="150000"/>
              </a:lnSpc>
            </a:pPr>
            <a:r>
              <a:rPr lang="zh-CN" altLang="en-US" kern="0" dirty="0">
                <a:solidFill>
                  <a:srgbClr val="FF0000"/>
                </a:solidFill>
                <a:latin typeface="宋体" panose="02010600030101010101" pitchFamily="2" charset="-122"/>
              </a:rPr>
              <a:t>类型检查</a:t>
            </a:r>
            <a:r>
              <a:rPr lang="zh-CN" altLang="en-US" kern="0" dirty="0">
                <a:latin typeface="宋体" panose="02010600030101010101" pitchFamily="2" charset="-122"/>
              </a:rPr>
              <a:t>是一个重要组成部分。</a:t>
            </a:r>
            <a:endParaRPr lang="en-US" altLang="zh-CN" kern="0" dirty="0">
              <a:latin typeface="宋体" panose="02010600030101010101" pitchFamily="2" charset="-122"/>
            </a:endParaRPr>
          </a:p>
          <a:p>
            <a:pPr algn="just" eaLnBrk="1" hangingPunct="1">
              <a:lnSpc>
                <a:spcPct val="150000"/>
              </a:lnSpc>
            </a:pPr>
            <a:r>
              <a:rPr lang="zh-CN" altLang="en-US" kern="0" dirty="0">
                <a:latin typeface="宋体" panose="02010600030101010101" pitchFamily="2" charset="-122"/>
              </a:rPr>
              <a:t>通常输出为</a:t>
            </a:r>
            <a:r>
              <a:rPr lang="zh-CN" altLang="en-US" kern="0" dirty="0">
                <a:solidFill>
                  <a:srgbClr val="FF0000"/>
                </a:solidFill>
                <a:latin typeface="宋体" panose="02010600030101010101" pitchFamily="2" charset="-122"/>
              </a:rPr>
              <a:t>注释树。</a:t>
            </a:r>
            <a:endParaRPr lang="zh-CN" altLang="en-US" kern="0" dirty="0">
              <a:solidFill>
                <a:srgbClr val="FF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4294967295" end="4294967295"/>
                                            </p:txEl>
                                          </p:spTgt>
                                        </p:tgtEl>
                                        <p:attrNameLst>
                                          <p:attrName>style.visibility</p:attrName>
                                        </p:attrNameLst>
                                      </p:cBhvr>
                                      <p:to>
                                        <p:strVal val="visible"/>
                                      </p:to>
                                    </p:set>
                                    <p:animEffect transition="in" filter="wipe(left)">
                                      <p:cBhvr>
                                        <p:cTn id="7" dur="500"/>
                                        <p:tgtEl>
                                          <p:spTgt spid="3">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中间代码产生</a:t>
            </a:r>
            <a:endParaRPr lang="zh-CN" altLang="en-US" dirty="0">
              <a:latin typeface="宋体" panose="02010600030101010101" pitchFamily="2" charset="-122"/>
            </a:endParaRPr>
          </a:p>
        </p:txBody>
      </p:sp>
      <p:sp>
        <p:nvSpPr>
          <p:cNvPr id="13315" name="Rectangle 3"/>
          <p:cNvSpPr>
            <a:spLocks noGrp="1" noChangeArrowheads="1"/>
          </p:cNvSpPr>
          <p:nvPr>
            <p:ph idx="4294967295"/>
          </p:nvPr>
        </p:nvSpPr>
        <p:spPr>
          <a:xfrm>
            <a:off x="2063750" y="1268760"/>
            <a:ext cx="7772400" cy="5089178"/>
          </a:xfrm>
          <a:solidFill>
            <a:schemeClr val="bg1"/>
          </a:solidFill>
          <a:ln w="28575">
            <a:solidFill>
              <a:srgbClr val="9999FF"/>
            </a:solidFill>
          </a:ln>
        </p:spPr>
        <p:txBody>
          <a:bodyPr/>
          <a:lstStyle/>
          <a:p>
            <a:pPr algn="just" eaLnBrk="1" hangingPunct="1">
              <a:lnSpc>
                <a:spcPct val="150000"/>
              </a:lnSpc>
            </a:pPr>
            <a:r>
              <a:rPr lang="zh-CN" altLang="en-US" dirty="0"/>
              <a:t>任务：对各类不同语法范畴按语言的语义进行初步翻译。</a:t>
            </a:r>
            <a:endParaRPr lang="zh-CN" altLang="en-US" dirty="0"/>
          </a:p>
          <a:p>
            <a:pPr algn="just" eaLnBrk="1" hangingPunct="1">
              <a:lnSpc>
                <a:spcPct val="150000"/>
              </a:lnSpc>
            </a:pPr>
            <a:r>
              <a:rPr lang="zh-CN" altLang="en-US" dirty="0">
                <a:solidFill>
                  <a:srgbClr val="FF0000"/>
                </a:solidFill>
              </a:rPr>
              <a:t>中间代码</a:t>
            </a:r>
            <a:r>
              <a:rPr lang="zh-CN" altLang="en-US" dirty="0"/>
              <a:t>：三元式，四元式，树形结构等。</a:t>
            </a:r>
            <a:endParaRPr lang="zh-CN" altLang="en-US" dirty="0"/>
          </a:p>
          <a:p>
            <a:pPr algn="just" eaLnBrk="1" hangingPunct="1">
              <a:lnSpc>
                <a:spcPct val="150000"/>
              </a:lnSpc>
            </a:pPr>
            <a:r>
              <a:rPr lang="en-US" altLang="zh-CN" dirty="0">
                <a:solidFill>
                  <a:srgbClr val="3333CC"/>
                </a:solidFill>
              </a:rPr>
              <a:t>Z=X + 0.618 * Y </a:t>
            </a:r>
            <a:r>
              <a:rPr lang="zh-CN" altLang="en-US" dirty="0"/>
              <a:t>翻译成四元式为</a:t>
            </a:r>
            <a:endParaRPr lang="en-US" altLang="zh-CN" dirty="0"/>
          </a:p>
          <a:p>
            <a:pPr algn="just" eaLnBrk="1" hangingPunct="1"/>
            <a:r>
              <a:rPr lang="en-US" altLang="zh-CN" dirty="0"/>
              <a:t>       </a:t>
            </a:r>
            <a:r>
              <a:rPr lang="zh-CN" altLang="en-US" dirty="0"/>
              <a:t>算符    左操作数   右操作数  结果</a:t>
            </a:r>
            <a:endParaRPr lang="zh-CN" altLang="en-US" dirty="0"/>
          </a:p>
          <a:p>
            <a:pPr algn="just" eaLnBrk="1" hangingPunct="1">
              <a:spcBef>
                <a:spcPct val="30000"/>
              </a:spcBef>
              <a:buFont typeface="Wingdings" panose="05000000000000000000" pitchFamily="2" charset="2"/>
              <a:buNone/>
            </a:pPr>
            <a:r>
              <a:rPr lang="zh-CN" altLang="en-US" dirty="0"/>
              <a:t>	</a:t>
            </a:r>
            <a:r>
              <a:rPr lang="en-US" altLang="zh-CN" dirty="0"/>
              <a:t>(1)   *       0.618        Y          T1</a:t>
            </a:r>
            <a:endParaRPr lang="en-US" altLang="zh-CN" dirty="0"/>
          </a:p>
          <a:p>
            <a:pPr algn="just" eaLnBrk="1" hangingPunct="1">
              <a:spcBef>
                <a:spcPct val="0"/>
              </a:spcBef>
              <a:buFont typeface="Wingdings" panose="05000000000000000000" pitchFamily="2" charset="2"/>
              <a:buNone/>
            </a:pPr>
            <a:r>
              <a:rPr lang="en-US" altLang="zh-CN" dirty="0"/>
              <a:t>	(2)   +         X            T1         T2</a:t>
            </a:r>
            <a:endParaRPr lang="en-US" altLang="zh-CN" dirty="0"/>
          </a:p>
          <a:p>
            <a:pPr algn="just" eaLnBrk="1" hangingPunct="1">
              <a:spcBef>
                <a:spcPct val="0"/>
              </a:spcBef>
              <a:buFont typeface="Wingdings" panose="05000000000000000000" pitchFamily="2" charset="2"/>
              <a:buNone/>
            </a:pPr>
            <a:r>
              <a:rPr lang="en-US" altLang="zh-CN" dirty="0"/>
              <a:t>	(3)   =        T2           --          Z</a:t>
            </a:r>
            <a:endParaRPr lang="en-US" altLang="zh-CN" dirty="0"/>
          </a:p>
          <a:p>
            <a:pPr eaLnBrk="1" hangingPunct="1">
              <a:lnSpc>
                <a:spcPct val="15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5">
                                            <p:txEl>
                                              <p:pRg st="4294967295" end="4294967295"/>
                                            </p:txEl>
                                          </p:spTgt>
                                        </p:tgtEl>
                                        <p:attrNameLst>
                                          <p:attrName>style.visibility</p:attrName>
                                        </p:attrNameLst>
                                      </p:cBhvr>
                                      <p:to>
                                        <p:strVal val="visible"/>
                                      </p:to>
                                    </p:set>
                                    <p:animEffect transition="in" filter="wipe(left)">
                                      <p:cBhvr>
                                        <p:cTn id="7" dur="2000"/>
                                        <p:tgtEl>
                                          <p:spTgt spid="13315">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wipe(left)">
                                      <p:cBhvr>
                                        <p:cTn id="12" dur="2000"/>
                                        <p:tgtEl>
                                          <p:spTgt spid="1331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wipe(left)">
                                      <p:cBhvr>
                                        <p:cTn id="17" dur="2000"/>
                                        <p:tgtEl>
                                          <p:spTgt spid="13315">
                                            <p:txEl>
                                              <p:pRg st="3" end="3"/>
                                            </p:txEl>
                                          </p:spTgt>
                                        </p:tgtEl>
                                      </p:cBhvr>
                                    </p:animEffect>
                                  </p:childTnLst>
                                </p:cTn>
                              </p:par>
                            </p:childTnLst>
                          </p:cTn>
                        </p:par>
                        <p:par>
                          <p:cTn id="18" fill="hold">
                            <p:stCondLst>
                              <p:cond delay="2000"/>
                            </p:stCondLst>
                            <p:childTnLst>
                              <p:par>
                                <p:cTn id="19" presetID="22" presetClass="entr" presetSubtype="1" fill="hold" grpId="0" nodeType="afterEffect">
                                  <p:stCondLst>
                                    <p:cond delay="0"/>
                                  </p:stCondLst>
                                  <p:childTnLst>
                                    <p:set>
                                      <p:cBhvr>
                                        <p:cTn id="20" dur="1" fill="hold">
                                          <p:stCondLst>
                                            <p:cond delay="0"/>
                                          </p:stCondLst>
                                        </p:cTn>
                                        <p:tgtEl>
                                          <p:spTgt spid="13315">
                                            <p:txEl>
                                              <p:pRg st="4" end="4"/>
                                            </p:txEl>
                                          </p:spTgt>
                                        </p:tgtEl>
                                        <p:attrNameLst>
                                          <p:attrName>style.visibility</p:attrName>
                                        </p:attrNameLst>
                                      </p:cBhvr>
                                      <p:to>
                                        <p:strVal val="visible"/>
                                      </p:to>
                                    </p:set>
                                    <p:animEffect transition="in" filter="wipe(up)">
                                      <p:cBhvr>
                                        <p:cTn id="21" dur="5000"/>
                                        <p:tgtEl>
                                          <p:spTgt spid="13315">
                                            <p:txEl>
                                              <p:pRg st="4" end="4"/>
                                            </p:txEl>
                                          </p:spTgt>
                                        </p:tgtEl>
                                      </p:cBhvr>
                                    </p:animEffect>
                                  </p:childTnLst>
                                </p:cTn>
                              </p:par>
                            </p:childTnLst>
                          </p:cTn>
                        </p:par>
                        <p:par>
                          <p:cTn id="22" fill="hold">
                            <p:stCondLst>
                              <p:cond delay="7000"/>
                            </p:stCondLst>
                            <p:childTnLst>
                              <p:par>
                                <p:cTn id="23" presetID="22" presetClass="entr" presetSubtype="1" fill="hold" grpId="0" nodeType="afterEffect">
                                  <p:stCondLst>
                                    <p:cond delay="0"/>
                                  </p:stCondLst>
                                  <p:childTnLst>
                                    <p:set>
                                      <p:cBhvr>
                                        <p:cTn id="24" dur="1" fill="hold">
                                          <p:stCondLst>
                                            <p:cond delay="0"/>
                                          </p:stCondLst>
                                        </p:cTn>
                                        <p:tgtEl>
                                          <p:spTgt spid="13315">
                                            <p:txEl>
                                              <p:pRg st="5" end="5"/>
                                            </p:txEl>
                                          </p:spTgt>
                                        </p:tgtEl>
                                        <p:attrNameLst>
                                          <p:attrName>style.visibility</p:attrName>
                                        </p:attrNameLst>
                                      </p:cBhvr>
                                      <p:to>
                                        <p:strVal val="visible"/>
                                      </p:to>
                                    </p:set>
                                    <p:animEffect transition="in" filter="wipe(up)">
                                      <p:cBhvr>
                                        <p:cTn id="25" dur="5000"/>
                                        <p:tgtEl>
                                          <p:spTgt spid="13315">
                                            <p:txEl>
                                              <p:pRg st="5" end="5"/>
                                            </p:txEl>
                                          </p:spTgt>
                                        </p:tgtEl>
                                      </p:cBhvr>
                                    </p:animEffect>
                                  </p:childTnLst>
                                </p:cTn>
                              </p:par>
                            </p:childTnLst>
                          </p:cTn>
                        </p:par>
                        <p:par>
                          <p:cTn id="26" fill="hold">
                            <p:stCondLst>
                              <p:cond delay="12000"/>
                            </p:stCondLst>
                            <p:childTnLst>
                              <p:par>
                                <p:cTn id="27" presetID="22" presetClass="entr" presetSubtype="1" fill="hold" grpId="0" nodeType="afterEffect">
                                  <p:stCondLst>
                                    <p:cond delay="0"/>
                                  </p:stCondLst>
                                  <p:childTnLst>
                                    <p:set>
                                      <p:cBhvr>
                                        <p:cTn id="28" dur="1" fill="hold">
                                          <p:stCondLst>
                                            <p:cond delay="0"/>
                                          </p:stCondLst>
                                        </p:cTn>
                                        <p:tgtEl>
                                          <p:spTgt spid="13315">
                                            <p:txEl>
                                              <p:pRg st="6" end="6"/>
                                            </p:txEl>
                                          </p:spTgt>
                                        </p:tgtEl>
                                        <p:attrNameLst>
                                          <p:attrName>style.visibility</p:attrName>
                                        </p:attrNameLst>
                                      </p:cBhvr>
                                      <p:to>
                                        <p:strVal val="visible"/>
                                      </p:to>
                                    </p:set>
                                    <p:animEffect transition="in" filter="wipe(up)">
                                      <p:cBhvr>
                                        <p:cTn id="29" dur="5000"/>
                                        <p:tgtEl>
                                          <p:spTgt spid="133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autoUpdateAnimBg="0" uiExpand="1"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zh-CN" altLang="en-US" dirty="0">
                <a:latin typeface="宋体" panose="02010600030101010101" pitchFamily="2" charset="-122"/>
              </a:rPr>
              <a:t>优化</a:t>
            </a:r>
            <a:endParaRPr lang="zh-CN" altLang="en-US" dirty="0">
              <a:latin typeface="宋体" panose="02010600030101010101" pitchFamily="2" charset="-122"/>
            </a:endParaRPr>
          </a:p>
        </p:txBody>
      </p:sp>
      <p:sp>
        <p:nvSpPr>
          <p:cNvPr id="14339" name="Rectangle 3"/>
          <p:cNvSpPr>
            <a:spLocks noGrp="1" noChangeArrowheads="1"/>
          </p:cNvSpPr>
          <p:nvPr>
            <p:ph idx="4294967295"/>
          </p:nvPr>
        </p:nvSpPr>
        <p:spPr>
          <a:xfrm>
            <a:off x="1807592" y="1500756"/>
            <a:ext cx="4250308" cy="4736556"/>
          </a:xfrm>
          <a:solidFill>
            <a:schemeClr val="bg1"/>
          </a:solidFill>
          <a:ln w="28575">
            <a:solidFill>
              <a:srgbClr val="9999FF"/>
            </a:solidFill>
          </a:ln>
        </p:spPr>
        <p:txBody>
          <a:bodyPr/>
          <a:lstStyle/>
          <a:p>
            <a:pPr algn="just" eaLnBrk="1" hangingPunct="1">
              <a:lnSpc>
                <a:spcPct val="150000"/>
              </a:lnSpc>
            </a:pPr>
            <a:r>
              <a:rPr lang="zh-CN" altLang="en-US" dirty="0"/>
              <a:t>任务：对于前阶段产生的中间代码进行加工变换，以期在最后阶段</a:t>
            </a:r>
            <a:r>
              <a:rPr lang="zh-CN" altLang="en-US" dirty="0">
                <a:solidFill>
                  <a:srgbClr val="FF0000"/>
                </a:solidFill>
              </a:rPr>
              <a:t>产生更高效的目标代码</a:t>
            </a:r>
            <a:r>
              <a:rPr lang="zh-CN" altLang="en-US" dirty="0"/>
              <a:t>。</a:t>
            </a:r>
            <a:endParaRPr lang="en-US" altLang="zh-CN" dirty="0"/>
          </a:p>
          <a:p>
            <a:pPr algn="just" eaLnBrk="1" hangingPunct="1">
              <a:lnSpc>
                <a:spcPct val="150000"/>
              </a:lnSpc>
            </a:pPr>
            <a:r>
              <a:rPr lang="zh-CN" altLang="en-US" dirty="0"/>
              <a:t>主要包括：</a:t>
            </a:r>
            <a:r>
              <a:rPr lang="zh-CN" altLang="en-US" dirty="0">
                <a:solidFill>
                  <a:srgbClr val="3333CC"/>
                </a:solidFill>
              </a:rPr>
              <a:t>公共子表达式的提取、循环优化、删除无用代码</a:t>
            </a:r>
            <a:r>
              <a:rPr lang="zh-CN" altLang="en-US" dirty="0"/>
              <a:t>等等。</a:t>
            </a:r>
            <a:endParaRPr lang="zh-CN" altLang="en-US" dirty="0"/>
          </a:p>
        </p:txBody>
      </p:sp>
      <p:sp>
        <p:nvSpPr>
          <p:cNvPr id="2" name="矩形 1"/>
          <p:cNvSpPr/>
          <p:nvPr/>
        </p:nvSpPr>
        <p:spPr>
          <a:xfrm>
            <a:off x="6312024" y="1500756"/>
            <a:ext cx="3886076" cy="4736556"/>
          </a:xfrm>
          <a:prstGeom prst="rect">
            <a:avLst/>
          </a:prstGeom>
          <a:solidFill>
            <a:schemeClr val="bg1"/>
          </a:solidFill>
          <a:ln w="28575">
            <a:solidFill>
              <a:srgbClr val="9999FF"/>
            </a:solidFill>
          </a:ln>
        </p:spPr>
        <p:txBody>
          <a:bodyPr wrap="square">
            <a:noAutofit/>
          </a:bodyPr>
          <a:lstStyle/>
          <a:p>
            <a:pPr algn="just">
              <a:lnSpc>
                <a:spcPct val="150000"/>
              </a:lnSpc>
              <a:buFont typeface="Wingdings" panose="05000000000000000000" pitchFamily="2" charset="2"/>
              <a:buNone/>
            </a:pPr>
            <a:r>
              <a:rPr lang="en-US" altLang="zh-CN" sz="2400" b="1" dirty="0"/>
              <a:t>FOR K := 1 TO 100 DO</a:t>
            </a:r>
            <a:endParaRPr lang="en-US" altLang="zh-CN" sz="2400" b="1" dirty="0"/>
          </a:p>
          <a:p>
            <a:pPr algn="just">
              <a:lnSpc>
                <a:spcPct val="150000"/>
              </a:lnSpc>
            </a:pPr>
            <a:r>
              <a:rPr lang="en-US" altLang="zh-CN" sz="2400" b="1" dirty="0"/>
              <a:t>   BEGIN  </a:t>
            </a:r>
            <a:endParaRPr lang="en-US" altLang="zh-CN" sz="2400" b="1" dirty="0"/>
          </a:p>
          <a:p>
            <a:pPr algn="just">
              <a:lnSpc>
                <a:spcPct val="150000"/>
              </a:lnSpc>
            </a:pPr>
            <a:r>
              <a:rPr lang="en-US" altLang="zh-CN" sz="2400" b="1" dirty="0"/>
              <a:t>     X := I + 1;</a:t>
            </a:r>
            <a:endParaRPr lang="en-US" altLang="zh-CN" sz="2400" b="1" dirty="0"/>
          </a:p>
          <a:p>
            <a:pPr algn="just">
              <a:lnSpc>
                <a:spcPct val="150000"/>
              </a:lnSpc>
            </a:pPr>
            <a:r>
              <a:rPr lang="en-US" altLang="zh-CN" sz="2400" b="1" dirty="0"/>
              <a:t>     M := I + 10 * K;</a:t>
            </a:r>
            <a:endParaRPr lang="en-US" altLang="zh-CN" sz="2400" b="1" dirty="0"/>
          </a:p>
          <a:p>
            <a:pPr algn="just">
              <a:lnSpc>
                <a:spcPct val="150000"/>
              </a:lnSpc>
            </a:pPr>
            <a:r>
              <a:rPr lang="en-US" altLang="zh-CN" sz="2400" b="1" dirty="0"/>
              <a:t>     N := J + 10 * K;</a:t>
            </a:r>
            <a:endParaRPr lang="en-US" altLang="zh-CN" sz="2400" b="1" dirty="0"/>
          </a:p>
          <a:p>
            <a:pPr algn="just">
              <a:lnSpc>
                <a:spcPct val="150000"/>
              </a:lnSpc>
            </a:pPr>
            <a:r>
              <a:rPr lang="en-US" altLang="zh-CN" sz="2400" b="1" dirty="0"/>
              <a:t>   END</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339">
                                            <p:txEl>
                                              <p:pRg st="4294967295" end="4294967295"/>
                                            </p:txEl>
                                          </p:spTgt>
                                        </p:tgtEl>
                                        <p:attrNameLst>
                                          <p:attrName>style.visibility</p:attrName>
                                        </p:attrNameLst>
                                      </p:cBhvr>
                                      <p:to>
                                        <p:strVal val="visible"/>
                                      </p:to>
                                    </p:set>
                                    <p:animEffect transition="in" filter="wipe(left)">
                                      <p:cBhvr>
                                        <p:cTn id="7" dur="1000"/>
                                        <p:tgtEl>
                                          <p:spTgt spid="14339">
                                            <p:txEl>
                                              <p:pRg st="4294967295" end="429496729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339">
                                            <p:txEl>
                                              <p:pRg st="1" end="1"/>
                                            </p:txEl>
                                          </p:spTgt>
                                        </p:tgtEl>
                                        <p:attrNameLst>
                                          <p:attrName>style.visibility</p:attrName>
                                        </p:attrNameLst>
                                      </p:cBhvr>
                                      <p:to>
                                        <p:strVal val="visible"/>
                                      </p:to>
                                    </p:set>
                                    <p:animEffect transition="in" filter="wipe(left)">
                                      <p:cBhvr>
                                        <p:cTn id="12" dur="1000"/>
                                        <p:tgtEl>
                                          <p:spTgt spid="1433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autoUpdateAnimBg="0" uiExpand="1" build="p"/>
    </p:bldLst>
  </p:timing>
</p:sld>
</file>

<file path=ppt/tags/tag1.xml><?xml version="1.0" encoding="utf-8"?>
<p:tagLst xmlns:p="http://schemas.openxmlformats.org/presentationml/2006/main">
  <p:tag name="TABLE_ENDDRAG_ORIGIN_RECT" val="427*179"/>
  <p:tag name="TABLE_ENDDRAG_RECT" val="347*270*427*179"/>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10759</Words>
  <Application>WPS 演示</Application>
  <PresentationFormat>宽屏</PresentationFormat>
  <Paragraphs>939</Paragraphs>
  <Slides>68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2</vt:i4>
      </vt:variant>
      <vt:variant>
        <vt:lpstr>幻灯片标题</vt:lpstr>
      </vt:variant>
      <vt:variant>
        <vt:i4>68</vt:i4>
      </vt:variant>
    </vt:vector>
  </HeadingPairs>
  <TitlesOfParts>
    <vt:vector size="82" baseType="lpstr">
      <vt:lpstr>Arial</vt:lpstr>
      <vt:lpstr>宋体</vt:lpstr>
      <vt:lpstr>Wingdings</vt:lpstr>
      <vt:lpstr>Times New Roman</vt:lpstr>
      <vt:lpstr>华文新魏</vt:lpstr>
      <vt:lpstr>黑体</vt:lpstr>
      <vt:lpstr>微软雅黑</vt:lpstr>
      <vt:lpstr>Calibri</vt:lpstr>
      <vt:lpstr>Arial Unicode MS</vt:lpstr>
      <vt:lpstr>Symbol</vt:lpstr>
      <vt:lpstr>Cambria Math</vt:lpstr>
      <vt:lpstr>WPS</vt:lpstr>
      <vt:lpstr>Word.Document.8</vt:lpstr>
      <vt:lpstr>Equation.3</vt:lpstr>
      <vt:lpstr>长风不断任吹衣</vt:lpstr>
      <vt:lpstr>PowerPoint 演示文稿</vt:lpstr>
      <vt:lpstr>什么是编译程序</vt:lpstr>
      <vt:lpstr>编译过程</vt:lpstr>
      <vt:lpstr>词法分析</vt:lpstr>
      <vt:lpstr>语法分析</vt:lpstr>
      <vt:lpstr>语义分析</vt:lpstr>
      <vt:lpstr>中间代码产生</vt:lpstr>
      <vt:lpstr>优化</vt:lpstr>
      <vt:lpstr>目标代码产生</vt:lpstr>
      <vt:lpstr>T形图</vt:lpstr>
      <vt:lpstr>第二章   词法分析</vt:lpstr>
      <vt:lpstr>程序源代码中可能出现的语法元素</vt:lpstr>
      <vt:lpstr>最长子串原则</vt:lpstr>
      <vt:lpstr>语言上的运算</vt:lpstr>
      <vt:lpstr>练习</vt:lpstr>
      <vt:lpstr>正则表达式的扩展</vt:lpstr>
      <vt:lpstr>第三章  语法分析</vt:lpstr>
      <vt:lpstr>上下文无关文法</vt:lpstr>
      <vt:lpstr>推导</vt:lpstr>
      <vt:lpstr>递归</vt:lpstr>
      <vt:lpstr>分析树与推导</vt:lpstr>
      <vt:lpstr>语法树</vt:lpstr>
      <vt:lpstr>二义性</vt:lpstr>
      <vt:lpstr>悬挂else问题</vt:lpstr>
      <vt:lpstr>EBNF中的重复表示</vt:lpstr>
      <vt:lpstr>第四章 自顶向下分析</vt:lpstr>
      <vt:lpstr>递归下降分析</vt:lpstr>
      <vt:lpstr>LL(1)分析方法</vt:lpstr>
      <vt:lpstr>LL(1)文法的限制条件</vt:lpstr>
      <vt:lpstr>消除左递归</vt:lpstr>
      <vt:lpstr>消除左递归</vt:lpstr>
      <vt:lpstr>消除左递归</vt:lpstr>
      <vt:lpstr>提取左因子</vt:lpstr>
      <vt:lpstr>练习</vt:lpstr>
      <vt:lpstr>First集和Follow集</vt:lpstr>
      <vt:lpstr>First集</vt:lpstr>
      <vt:lpstr>Follow集</vt:lpstr>
      <vt:lpstr>使用First集和Follow集构造分析表</vt:lpstr>
      <vt:lpstr>定理</vt:lpstr>
      <vt:lpstr>第五章   自底向上分析</vt:lpstr>
      <vt:lpstr>自底向上的分析方法</vt:lpstr>
      <vt:lpstr>自底向上的分析方法</vt:lpstr>
      <vt:lpstr>短语与句柄</vt:lpstr>
      <vt:lpstr>示例</vt:lpstr>
      <vt:lpstr>LR(0)项分类</vt:lpstr>
      <vt:lpstr>LR(0)分析算法</vt:lpstr>
      <vt:lpstr>LR(0)分析算法</vt:lpstr>
      <vt:lpstr>LR(0)分析表</vt:lpstr>
      <vt:lpstr>SLR(1)分析算法</vt:lpstr>
      <vt:lpstr>PowerPoint 演示文稿</vt:lpstr>
      <vt:lpstr>SLR(1)分析算法</vt:lpstr>
      <vt:lpstr>第六章  语法制导翻译</vt:lpstr>
      <vt:lpstr>语法制导翻译的基本思想</vt:lpstr>
      <vt:lpstr>语法制导定义</vt:lpstr>
      <vt:lpstr>语法制导翻译方案SDT</vt:lpstr>
      <vt:lpstr>综合属性</vt:lpstr>
      <vt:lpstr>继承属性</vt:lpstr>
      <vt:lpstr>依赖图</vt:lpstr>
      <vt:lpstr>依赖图示例</vt:lpstr>
      <vt:lpstr>插入动作的语法分析树</vt:lpstr>
      <vt:lpstr>第七章  中间代码生成</vt:lpstr>
      <vt:lpstr>语法树的变体——DAG</vt:lpstr>
      <vt:lpstr>三地址代码</vt:lpstr>
      <vt:lpstr>常见三地址指令形式</vt:lpstr>
      <vt:lpstr>四元式表示</vt:lpstr>
      <vt:lpstr>三元式与四元式对比</vt:lpstr>
      <vt:lpstr>间接三元式表示</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MountainMist</dc:creator>
  <cp:lastModifiedBy>岚山风.</cp:lastModifiedBy>
  <cp:revision>11</cp:revision>
  <dcterms:created xsi:type="dcterms:W3CDTF">2023-08-09T12:44:00Z</dcterms:created>
  <dcterms:modified xsi:type="dcterms:W3CDTF">2025-06-16T03:24:13Z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2052-12.1.0.21541</vt:lpwstr>
  </property>
</Properties>
</file>