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67"/>
  </p:notesMasterIdLst>
  <p:handoutMasterIdLst>
    <p:handoutMasterId r:id="rId68"/>
  </p:handoutMasterIdLst>
  <p:sldIdLst>
    <p:sldId id="294" r:id="rId2"/>
    <p:sldId id="297" r:id="rId3"/>
    <p:sldId id="303" r:id="rId4"/>
    <p:sldId id="285" r:id="rId5"/>
    <p:sldId id="286" r:id="rId6"/>
    <p:sldId id="287" r:id="rId7"/>
    <p:sldId id="296" r:id="rId8"/>
    <p:sldId id="292" r:id="rId9"/>
    <p:sldId id="315" r:id="rId10"/>
    <p:sldId id="316" r:id="rId11"/>
    <p:sldId id="317" r:id="rId12"/>
    <p:sldId id="258" r:id="rId13"/>
    <p:sldId id="288" r:id="rId14"/>
    <p:sldId id="318" r:id="rId15"/>
    <p:sldId id="319" r:id="rId16"/>
    <p:sldId id="259" r:id="rId17"/>
    <p:sldId id="304" r:id="rId18"/>
    <p:sldId id="260" r:id="rId19"/>
    <p:sldId id="305" r:id="rId20"/>
    <p:sldId id="313" r:id="rId21"/>
    <p:sldId id="261" r:id="rId22"/>
    <p:sldId id="321" r:id="rId23"/>
    <p:sldId id="320" r:id="rId24"/>
    <p:sldId id="322" r:id="rId25"/>
    <p:sldId id="323" r:id="rId26"/>
    <p:sldId id="262" r:id="rId27"/>
    <p:sldId id="263" r:id="rId28"/>
    <p:sldId id="264" r:id="rId29"/>
    <p:sldId id="307" r:id="rId30"/>
    <p:sldId id="308" r:id="rId31"/>
    <p:sldId id="265" r:id="rId32"/>
    <p:sldId id="295" r:id="rId33"/>
    <p:sldId id="284" r:id="rId34"/>
    <p:sldId id="324" r:id="rId35"/>
    <p:sldId id="325" r:id="rId36"/>
    <p:sldId id="326" r:id="rId37"/>
    <p:sldId id="327" r:id="rId38"/>
    <p:sldId id="266" r:id="rId39"/>
    <p:sldId id="268" r:id="rId40"/>
    <p:sldId id="269" r:id="rId41"/>
    <p:sldId id="270" r:id="rId42"/>
    <p:sldId id="298" r:id="rId43"/>
    <p:sldId id="299" r:id="rId44"/>
    <p:sldId id="300" r:id="rId45"/>
    <p:sldId id="271" r:id="rId46"/>
    <p:sldId id="272" r:id="rId47"/>
    <p:sldId id="328" r:id="rId48"/>
    <p:sldId id="329" r:id="rId49"/>
    <p:sldId id="289" r:id="rId50"/>
    <p:sldId id="273" r:id="rId51"/>
    <p:sldId id="274" r:id="rId52"/>
    <p:sldId id="330" r:id="rId53"/>
    <p:sldId id="331" r:id="rId54"/>
    <p:sldId id="290" r:id="rId55"/>
    <p:sldId id="275" r:id="rId56"/>
    <p:sldId id="309" r:id="rId57"/>
    <p:sldId id="276" r:id="rId58"/>
    <p:sldId id="310" r:id="rId59"/>
    <p:sldId id="291" r:id="rId60"/>
    <p:sldId id="277" r:id="rId61"/>
    <p:sldId id="312" r:id="rId62"/>
    <p:sldId id="332" r:id="rId63"/>
    <p:sldId id="333" r:id="rId64"/>
    <p:sldId id="314" r:id="rId65"/>
    <p:sldId id="278"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66"/>
    <a:srgbClr val="FFFF99"/>
    <a:srgbClr val="CCFF99"/>
    <a:srgbClr val="CBDEED"/>
    <a:srgbClr val="CCCCFF"/>
    <a:srgbClr val="99CCFF"/>
    <a:srgbClr val="FFCC99"/>
    <a:srgbClr val="FF99FF"/>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autoAdjust="0"/>
    <p:restoredTop sz="71403" autoAdjust="0"/>
  </p:normalViewPr>
  <p:slideViewPr>
    <p:cSldViewPr>
      <p:cViewPr varScale="1">
        <p:scale>
          <a:sx n="91" d="100"/>
          <a:sy n="91" d="100"/>
        </p:scale>
        <p:origin x="35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1894D25-0DAC-4400-BD1D-8FB6AE74FCC6}" type="datetimeFigureOut">
              <a:rPr lang="zh-CN" altLang="en-US"/>
              <a:pPr>
                <a:defRPr/>
              </a:pPr>
              <a:t>2021/3/10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6C35CAE-5CD4-414E-B80C-C9B7A3D7A6F4}" type="slidenum">
              <a:rPr lang="zh-CN" altLang="en-US"/>
              <a:pPr>
                <a:defRPr/>
              </a:pPr>
              <a:t>‹#›</a:t>
            </a:fld>
            <a:endParaRPr lang="zh-CN" altLang="en-US"/>
          </a:p>
        </p:txBody>
      </p:sp>
    </p:spTree>
    <p:extLst>
      <p:ext uri="{BB962C8B-B14F-4D97-AF65-F5344CB8AC3E}">
        <p14:creationId xmlns:p14="http://schemas.microsoft.com/office/powerpoint/2010/main" val="1983318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0FBF2D9F-D1F3-4BE6-B073-9788A9E9DB8F}" type="slidenum">
              <a:rPr lang="en-US" altLang="zh-CN"/>
              <a:pPr>
                <a:defRPr/>
              </a:pPr>
              <a:t>‹#›</a:t>
            </a:fld>
            <a:endParaRPr lang="en-US" altLang="zh-CN"/>
          </a:p>
        </p:txBody>
      </p:sp>
    </p:spTree>
    <p:extLst>
      <p:ext uri="{BB962C8B-B14F-4D97-AF65-F5344CB8AC3E}">
        <p14:creationId xmlns:p14="http://schemas.microsoft.com/office/powerpoint/2010/main" val="2447503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headEnd/>
            <a:tailEnd/>
          </a:ln>
          <a:effectLst/>
        </p:spPr>
        <p:txBody>
          <a:bodyPr/>
          <a:lstStyle/>
          <a:p>
            <a:pPr>
              <a:defRPr/>
            </a:pPr>
            <a:endParaRPr lang="zh-CN" altLang="en-US">
              <a:ea typeface="+mn-ea"/>
            </a:endParaRPr>
          </a:p>
        </p:txBody>
      </p:sp>
      <p:sp>
        <p:nvSpPr>
          <p:cNvPr id="7172"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7173"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66"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image" Target="../media/image8.tmp"/><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6" Type="http://schemas.openxmlformats.org/officeDocument/2006/relationships/image" Target="../media/image8.tmp"/><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slideLayout" Target="../slideLayouts/slideLayout7.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8.tmp"/><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15.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7.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image" Target="../media/image8.tmp"/><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image" Target="../media/image8.tmp"/><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Layout" Target="../slideLayouts/slideLayout7.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s/_rels/slide2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slideLayout" Target="../slideLayouts/slideLayout7.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 Type="http://schemas.openxmlformats.org/officeDocument/2006/relationships/tags" Target="../tags/tag90.xml"/><Relationship Id="rId16" Type="http://schemas.openxmlformats.org/officeDocument/2006/relationships/tags" Target="../tags/tag104.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image" Target="../media/image8.tmp"/><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s/_rels/slide24.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slideLayout" Target="../slideLayouts/slideLayout7.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 Type="http://schemas.openxmlformats.org/officeDocument/2006/relationships/tags" Target="../tags/tag107.xml"/><Relationship Id="rId16" Type="http://schemas.openxmlformats.org/officeDocument/2006/relationships/tags" Target="../tags/tag121.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tags" Target="../tags/tag120.xml"/><Relationship Id="rId10" Type="http://schemas.openxmlformats.org/officeDocument/2006/relationships/tags" Target="../tags/tag115.xml"/><Relationship Id="rId19" Type="http://schemas.openxmlformats.org/officeDocument/2006/relationships/image" Target="../media/image8.tmp"/><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image" Target="../media/image8.tmp"/><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slideLayout" Target="../slideLayouts/slideLayout7.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image" Target="../media/image8.tmp"/><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image" Target="../media/image8.tmp"/><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image" Target="../media/image8.tmp"/><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image" Target="../media/image8.tmp"/><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image" Target="../media/image8.tmp"/><Relationship Id="rId10" Type="http://schemas.openxmlformats.org/officeDocument/2006/relationships/tags" Target="../tags/tag194.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slideLayout" Target="../slideLayouts/slideLayout7.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image" Target="../media/image8.tmp"/><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tags" Target="../tags/tag226.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image" Target="../media/image8.tmp"/><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tags" Target="../tags/tag245.xml"/><Relationship Id="rId3" Type="http://schemas.openxmlformats.org/officeDocument/2006/relationships/tags" Target="../tags/tag230.xml"/><Relationship Id="rId21" Type="http://schemas.openxmlformats.org/officeDocument/2006/relationships/tags" Target="../tags/tag248.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tags" Target="../tags/tag247.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tags" Target="../tags/tag242.xml"/><Relationship Id="rId23" Type="http://schemas.openxmlformats.org/officeDocument/2006/relationships/image" Target="../media/image8.tmp"/><Relationship Id="rId10" Type="http://schemas.openxmlformats.org/officeDocument/2006/relationships/tags" Target="../tags/tag237.xml"/><Relationship Id="rId19" Type="http://schemas.openxmlformats.org/officeDocument/2006/relationships/tags" Target="../tags/tag246.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 Id="rId2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tags" Target="../tags/tag261.xml"/><Relationship Id="rId18" Type="http://schemas.openxmlformats.org/officeDocument/2006/relationships/slideLayout" Target="../slideLayouts/slideLayout7.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tags" Target="../tags/tag260.xml"/><Relationship Id="rId17" Type="http://schemas.openxmlformats.org/officeDocument/2006/relationships/tags" Target="../tags/tag265.xml"/><Relationship Id="rId2" Type="http://schemas.openxmlformats.org/officeDocument/2006/relationships/tags" Target="../tags/tag250.xml"/><Relationship Id="rId16" Type="http://schemas.openxmlformats.org/officeDocument/2006/relationships/tags" Target="../tags/tag264.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tags" Target="../tags/tag259.xml"/><Relationship Id="rId5" Type="http://schemas.openxmlformats.org/officeDocument/2006/relationships/tags" Target="../tags/tag253.xml"/><Relationship Id="rId15" Type="http://schemas.openxmlformats.org/officeDocument/2006/relationships/tags" Target="../tags/tag263.xml"/><Relationship Id="rId10" Type="http://schemas.openxmlformats.org/officeDocument/2006/relationships/tags" Target="../tags/tag258.xml"/><Relationship Id="rId19" Type="http://schemas.openxmlformats.org/officeDocument/2006/relationships/image" Target="../media/image8.tmp"/><Relationship Id="rId4" Type="http://schemas.openxmlformats.org/officeDocument/2006/relationships/tags" Target="../tags/tag252.xml"/><Relationship Id="rId9" Type="http://schemas.openxmlformats.org/officeDocument/2006/relationships/tags" Target="../tags/tag257.xml"/><Relationship Id="rId14" Type="http://schemas.openxmlformats.org/officeDocument/2006/relationships/tags" Target="../tags/tag262.xml"/></Relationships>
</file>

<file path=ppt/slides/_rels/slide63.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image" Target="../media/image8.tmp"/><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slideLayout" Target="../slideLayouts/slideLayout7.xml"/><Relationship Id="rId5" Type="http://schemas.openxmlformats.org/officeDocument/2006/relationships/tags" Target="../tags/tag270.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6.xml"/><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8.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ln>
            <a:solidFill>
              <a:schemeClr val="bg1"/>
            </a:solidFill>
          </a:ln>
        </p:spPr>
        <p:txBody>
          <a:bodyPr/>
          <a:lstStyle/>
          <a:p>
            <a:pPr eaLnBrk="1" hangingPunct="1"/>
            <a:r>
              <a:rPr lang="zh-CN" altLang="en-US" sz="6000" dirty="0">
                <a:latin typeface="微软雅黑" pitchFamily="34" charset="-122"/>
                <a:ea typeface="微软雅黑" pitchFamily="34" charset="-122"/>
              </a:rPr>
              <a:t>编 译 原 理</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1122198"/>
            <a:ext cx="7315200" cy="1509613"/>
          </a:xfrm>
          <a:prstGeom prst="rect">
            <a:avLst/>
          </a:prstGeom>
          <a:noFill/>
        </p:spPr>
        <p:txBody>
          <a:bodyPr vert="horz" wrap="square" rtlCol="0" anchor="ctr" anchorCtr="0">
            <a:noAutofit/>
          </a:bodyPr>
          <a:lstStyle/>
          <a:p>
            <a:pPr lvl="1"/>
            <a:r>
              <a:rPr lang="zh-CN" altLang="zh-CN" sz="2800" dirty="0">
                <a:latin typeface="微软雅黑" panose="020B0503020204020204" pitchFamily="34" charset="-122"/>
                <a:ea typeface="微软雅黑" panose="020B0503020204020204" pitchFamily="34" charset="-122"/>
              </a:rPr>
              <a:t>用高级语言编写的程序经过编译后产生的程序叫（  ）。</a:t>
            </a:r>
            <a:endParaRPr lang="zh-CN" altLang="zh-CN" dirty="0">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源程序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目标程序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连接程序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解释程序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805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解释执行和编译执行的根本区别在于解释程序对源程序没有真正的进行翻译。</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8"/>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9"/>
            </p:custDataLst>
          </p:nvPr>
        </p:nvGrpSpPr>
        <p:grpSpPr>
          <a:xfrm>
            <a:off x="0" y="0"/>
            <a:ext cx="9144000" cy="635000"/>
            <a:chOff x="0" y="0"/>
            <a:chExt cx="9144000" cy="635000"/>
          </a:xfrm>
        </p:grpSpPr>
        <p:sp>
          <p:nvSpPr>
            <p:cNvPr id="13" name="TitleBackground"/>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4"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0718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宋体" pitchFamily="2" charset="-122"/>
              </a:rPr>
              <a:t>编译过程</a:t>
            </a:r>
          </a:p>
        </p:txBody>
      </p:sp>
      <p:sp>
        <p:nvSpPr>
          <p:cNvPr id="4099" name="Rectangle 3"/>
          <p:cNvSpPr>
            <a:spLocks noGrp="1" noChangeArrowheads="1"/>
          </p:cNvSpPr>
          <p:nvPr>
            <p:ph idx="1"/>
          </p:nvPr>
        </p:nvSpPr>
        <p:spPr/>
        <p:txBody>
          <a:bodyPr/>
          <a:lstStyle/>
          <a:p>
            <a:pPr algn="just" eaLnBrk="1" hangingPunct="1">
              <a:lnSpc>
                <a:spcPct val="150000"/>
              </a:lnSpc>
            </a:pPr>
            <a:r>
              <a:rPr lang="zh-CN" altLang="en-US" dirty="0">
                <a:cs typeface="Times New Roman" pitchFamily="18" charset="0"/>
              </a:rPr>
              <a:t>把英文翻译为中文</a:t>
            </a:r>
            <a:r>
              <a:rPr lang="en-US" altLang="zh-CN" dirty="0">
                <a:cs typeface="Times New Roman" pitchFamily="18" charset="0"/>
              </a:rPr>
              <a:t>: </a:t>
            </a:r>
            <a:r>
              <a:rPr lang="en-US" altLang="zh-CN" dirty="0">
                <a:solidFill>
                  <a:srgbClr val="3333CC"/>
                </a:solidFill>
                <a:cs typeface="Times New Roman" pitchFamily="18" charset="0"/>
              </a:rPr>
              <a:t>Do you like cake?</a:t>
            </a:r>
            <a:r>
              <a:rPr lang="zh-CN" altLang="en-US" dirty="0">
                <a:solidFill>
                  <a:srgbClr val="3333CC"/>
                </a:solidFill>
              </a:rPr>
              <a:t> </a:t>
            </a:r>
          </a:p>
          <a:p>
            <a:pPr lvl="1" algn="just" eaLnBrk="1" hangingPunct="1">
              <a:lnSpc>
                <a:spcPct val="150000"/>
              </a:lnSpc>
            </a:pPr>
            <a:r>
              <a:rPr lang="zh-CN" altLang="en-US" dirty="0"/>
              <a:t>识别出句子中的一个个单词；</a:t>
            </a:r>
            <a:endParaRPr lang="zh-CN" altLang="en-US" dirty="0">
              <a:cs typeface="Times New Roman" pitchFamily="18" charset="0"/>
            </a:endParaRPr>
          </a:p>
          <a:p>
            <a:pPr lvl="1" algn="just" eaLnBrk="1" hangingPunct="1">
              <a:lnSpc>
                <a:spcPct val="150000"/>
              </a:lnSpc>
            </a:pPr>
            <a:r>
              <a:rPr lang="zh-CN" altLang="en-US" dirty="0"/>
              <a:t>分析句子的语法结构；</a:t>
            </a:r>
          </a:p>
          <a:p>
            <a:pPr lvl="1" algn="just" eaLnBrk="1" hangingPunct="1">
              <a:lnSpc>
                <a:spcPct val="150000"/>
              </a:lnSpc>
            </a:pPr>
            <a:r>
              <a:rPr lang="zh-CN" altLang="en-US" dirty="0"/>
              <a:t>根据句子的含义进行初步翻译；</a:t>
            </a:r>
          </a:p>
          <a:p>
            <a:pPr lvl="1" algn="just" eaLnBrk="1" hangingPunct="1">
              <a:lnSpc>
                <a:spcPct val="150000"/>
              </a:lnSpc>
            </a:pPr>
            <a:r>
              <a:rPr lang="zh-CN" altLang="en-US" dirty="0"/>
              <a:t>对译文进行修饰；</a:t>
            </a:r>
          </a:p>
          <a:p>
            <a:pPr lvl="1" algn="just" eaLnBrk="1" hangingPunct="1">
              <a:lnSpc>
                <a:spcPct val="150000"/>
              </a:lnSpc>
            </a:pPr>
            <a:r>
              <a:rPr lang="zh-CN" altLang="en-US" dirty="0"/>
              <a:t>写出最后的译文。 </a:t>
            </a:r>
          </a:p>
          <a:p>
            <a:pPr eaLnBrk="1" hangingPunct="1">
              <a:lnSpc>
                <a:spcPct val="150000"/>
              </a:lnSpc>
            </a:pPr>
            <a:endParaRPr lang="en-US" altLang="zh-CN" dirty="0"/>
          </a:p>
        </p:txBody>
      </p:sp>
      <p:sp>
        <p:nvSpPr>
          <p:cNvPr id="4100" name="AutoShape 4"/>
          <p:cNvSpPr>
            <a:spLocks/>
          </p:cNvSpPr>
          <p:nvPr/>
        </p:nvSpPr>
        <p:spPr bwMode="auto">
          <a:xfrm>
            <a:off x="6948488" y="2172568"/>
            <a:ext cx="1857375" cy="536352"/>
          </a:xfrm>
          <a:prstGeom prst="borderCallout1">
            <a:avLst>
              <a:gd name="adj1" fmla="val 55696"/>
              <a:gd name="adj2" fmla="val -5860"/>
              <a:gd name="adj3" fmla="val 54065"/>
              <a:gd name="adj4" fmla="val -62720"/>
            </a:avLst>
          </a:prstGeom>
          <a:solidFill>
            <a:schemeClr val="bg1"/>
          </a:solidFill>
          <a:ln w="28575">
            <a:solidFill>
              <a:srgbClr val="9999FF"/>
            </a:solidFill>
            <a:miter lim="800000"/>
            <a:headEnd type="none" w="lg" len="lg"/>
            <a:tailEnd type="stealth" w="med" len="med"/>
          </a:ln>
        </p:spPr>
        <p:txBody>
          <a:bodyPr anchor="ctr"/>
          <a:lstStyle/>
          <a:p>
            <a:pPr algn="ctr">
              <a:defRPr/>
            </a:pPr>
            <a:r>
              <a:rPr lang="zh-CN" altLang="en-GB" sz="2000" b="1" dirty="0">
                <a:solidFill>
                  <a:srgbClr val="FF0000"/>
                </a:solidFill>
                <a:latin typeface="+mn-ea"/>
                <a:ea typeface="+mn-ea"/>
              </a:rPr>
              <a:t>词法</a:t>
            </a:r>
            <a:r>
              <a:rPr lang="zh-CN" altLang="en-US" sz="2000" b="1" dirty="0">
                <a:solidFill>
                  <a:srgbClr val="FF0000"/>
                </a:solidFill>
                <a:latin typeface="+mn-ea"/>
                <a:ea typeface="+mn-ea"/>
              </a:rPr>
              <a:t>扫描</a:t>
            </a:r>
            <a:endParaRPr lang="zh-CN" altLang="en-GB" sz="2000" b="1" dirty="0">
              <a:solidFill>
                <a:srgbClr val="FF0000"/>
              </a:solidFill>
              <a:latin typeface="+mn-ea"/>
              <a:ea typeface="+mn-ea"/>
            </a:endParaRPr>
          </a:p>
        </p:txBody>
      </p:sp>
      <p:sp>
        <p:nvSpPr>
          <p:cNvPr id="4101" name="AutoShape 5"/>
          <p:cNvSpPr>
            <a:spLocks/>
          </p:cNvSpPr>
          <p:nvPr/>
        </p:nvSpPr>
        <p:spPr bwMode="auto">
          <a:xfrm>
            <a:off x="6948488" y="2924398"/>
            <a:ext cx="1857375" cy="536352"/>
          </a:xfrm>
          <a:prstGeom prst="borderCallout1">
            <a:avLst>
              <a:gd name="adj1" fmla="val 54250"/>
              <a:gd name="adj2" fmla="val -4688"/>
              <a:gd name="adj3" fmla="val 52575"/>
              <a:gd name="adj4" fmla="val -119208"/>
            </a:avLst>
          </a:prstGeom>
          <a:solidFill>
            <a:schemeClr val="bg1"/>
          </a:solidFill>
          <a:ln w="28575">
            <a:solidFill>
              <a:srgbClr val="9999FF"/>
            </a:solidFill>
            <a:miter lim="800000"/>
            <a:headEnd type="none" w="lg" len="lg"/>
            <a:tailEnd type="stealth" w="med" len="med"/>
          </a:ln>
        </p:spPr>
        <p:txBody>
          <a:bodyPr anchor="ctr"/>
          <a:lstStyle/>
          <a:p>
            <a:pPr algn="ctr">
              <a:defRPr/>
            </a:pPr>
            <a:r>
              <a:rPr lang="zh-CN" altLang="en-GB" sz="2000" b="1" dirty="0">
                <a:solidFill>
                  <a:srgbClr val="FF0000"/>
                </a:solidFill>
                <a:latin typeface="+mn-ea"/>
                <a:ea typeface="+mn-ea"/>
              </a:rPr>
              <a:t>语法分析</a:t>
            </a:r>
          </a:p>
        </p:txBody>
      </p:sp>
      <p:sp>
        <p:nvSpPr>
          <p:cNvPr id="4102" name="AutoShape 6"/>
          <p:cNvSpPr>
            <a:spLocks/>
          </p:cNvSpPr>
          <p:nvPr/>
        </p:nvSpPr>
        <p:spPr bwMode="auto">
          <a:xfrm>
            <a:off x="6948488" y="3610471"/>
            <a:ext cx="1857375" cy="682625"/>
          </a:xfrm>
          <a:prstGeom prst="borderCallout1">
            <a:avLst>
              <a:gd name="adj1" fmla="val 49910"/>
              <a:gd name="adj2" fmla="val -5274"/>
              <a:gd name="adj3" fmla="val 50685"/>
              <a:gd name="adj4" fmla="val -44011"/>
            </a:avLst>
          </a:prstGeom>
          <a:solidFill>
            <a:schemeClr val="bg1"/>
          </a:solidFill>
          <a:ln w="28575">
            <a:solidFill>
              <a:srgbClr val="9999FF"/>
            </a:solidFill>
            <a:miter lim="800000"/>
            <a:headEnd type="none" w="lg" len="lg"/>
            <a:tailEnd type="stealth" w="med" len="med"/>
          </a:ln>
        </p:spPr>
        <p:txBody>
          <a:bodyPr anchor="ctr"/>
          <a:lstStyle/>
          <a:p>
            <a:pPr algn="ctr">
              <a:defRPr/>
            </a:pPr>
            <a:r>
              <a:rPr lang="zh-CN" altLang="en-US" sz="2000" b="1" dirty="0">
                <a:solidFill>
                  <a:srgbClr val="FF0000"/>
                </a:solidFill>
                <a:latin typeface="+mn-ea"/>
                <a:ea typeface="+mn-ea"/>
              </a:rPr>
              <a:t>语义分析和</a:t>
            </a:r>
            <a:r>
              <a:rPr lang="zh-CN" altLang="en-GB" sz="2000" b="1" dirty="0">
                <a:solidFill>
                  <a:srgbClr val="FF0000"/>
                </a:solidFill>
                <a:latin typeface="+mn-ea"/>
                <a:ea typeface="+mn-ea"/>
              </a:rPr>
              <a:t>中间代码</a:t>
            </a:r>
            <a:r>
              <a:rPr lang="zh-CN" altLang="en-US" sz="2000" b="1" dirty="0">
                <a:solidFill>
                  <a:srgbClr val="FF0000"/>
                </a:solidFill>
                <a:latin typeface="+mn-ea"/>
                <a:ea typeface="+mn-ea"/>
              </a:rPr>
              <a:t>生成</a:t>
            </a:r>
            <a:endParaRPr lang="zh-CN" altLang="en-GB" sz="2000" b="1" dirty="0">
              <a:solidFill>
                <a:srgbClr val="FF0000"/>
              </a:solidFill>
              <a:latin typeface="+mn-ea"/>
              <a:ea typeface="+mn-ea"/>
            </a:endParaRPr>
          </a:p>
        </p:txBody>
      </p:sp>
      <p:sp>
        <p:nvSpPr>
          <p:cNvPr id="4103" name="AutoShape 7"/>
          <p:cNvSpPr>
            <a:spLocks/>
          </p:cNvSpPr>
          <p:nvPr/>
        </p:nvSpPr>
        <p:spPr bwMode="auto">
          <a:xfrm>
            <a:off x="6948488" y="4437112"/>
            <a:ext cx="1857375" cy="536352"/>
          </a:xfrm>
          <a:prstGeom prst="borderCallout1">
            <a:avLst>
              <a:gd name="adj1" fmla="val 48463"/>
              <a:gd name="adj2" fmla="val -5274"/>
              <a:gd name="adj3" fmla="val 44285"/>
              <a:gd name="adj4" fmla="val -154613"/>
            </a:avLst>
          </a:prstGeom>
          <a:solidFill>
            <a:schemeClr val="bg1"/>
          </a:solidFill>
          <a:ln w="28575">
            <a:solidFill>
              <a:srgbClr val="9999FF"/>
            </a:solidFill>
            <a:miter lim="800000"/>
            <a:headEnd type="none" w="lg" len="lg"/>
            <a:tailEnd type="stealth" w="med" len="med"/>
          </a:ln>
        </p:spPr>
        <p:txBody>
          <a:bodyPr anchor="ctr"/>
          <a:lstStyle/>
          <a:p>
            <a:pPr algn="ctr">
              <a:defRPr/>
            </a:pPr>
            <a:r>
              <a:rPr lang="zh-CN" altLang="en-GB" sz="2000" b="1" dirty="0">
                <a:solidFill>
                  <a:srgbClr val="FF0000"/>
                </a:solidFill>
                <a:latin typeface="+mn-ea"/>
                <a:ea typeface="+mn-ea"/>
              </a:rPr>
              <a:t>优化</a:t>
            </a:r>
          </a:p>
        </p:txBody>
      </p:sp>
      <p:sp>
        <p:nvSpPr>
          <p:cNvPr id="4104" name="AutoShape 8"/>
          <p:cNvSpPr>
            <a:spLocks/>
          </p:cNvSpPr>
          <p:nvPr/>
        </p:nvSpPr>
        <p:spPr bwMode="auto">
          <a:xfrm>
            <a:off x="6948488" y="5157192"/>
            <a:ext cx="1857375" cy="536352"/>
          </a:xfrm>
          <a:prstGeom prst="borderCallout1">
            <a:avLst>
              <a:gd name="adj1" fmla="val 49910"/>
              <a:gd name="adj2" fmla="val -5274"/>
              <a:gd name="adj3" fmla="val 43088"/>
              <a:gd name="adj4" fmla="val -154210"/>
            </a:avLst>
          </a:prstGeom>
          <a:solidFill>
            <a:schemeClr val="bg1"/>
          </a:solidFill>
          <a:ln w="28575" algn="ctr">
            <a:solidFill>
              <a:srgbClr val="9999FF"/>
            </a:solidFill>
            <a:miter lim="800000"/>
            <a:headEnd type="none" w="lg" len="lg"/>
            <a:tailEnd type="stealth" w="med" len="med"/>
          </a:ln>
        </p:spPr>
        <p:txBody>
          <a:bodyPr anchor="ctr"/>
          <a:lstStyle/>
          <a:p>
            <a:pPr algn="ctr">
              <a:lnSpc>
                <a:spcPct val="75000"/>
              </a:lnSpc>
              <a:defRPr/>
            </a:pPr>
            <a:r>
              <a:rPr lang="zh-CN" altLang="en-GB" sz="2000" b="1" dirty="0">
                <a:solidFill>
                  <a:srgbClr val="FF0000"/>
                </a:solidFill>
                <a:latin typeface="+mn-ea"/>
                <a:ea typeface="+mn-ea"/>
              </a:rPr>
              <a:t>目标代码</a:t>
            </a:r>
            <a:r>
              <a:rPr lang="zh-CN" altLang="en-US" sz="2000" b="1" dirty="0">
                <a:solidFill>
                  <a:srgbClr val="FF0000"/>
                </a:solidFill>
                <a:latin typeface="+mn-ea"/>
                <a:ea typeface="+mn-ea"/>
              </a:rPr>
              <a:t>生成</a:t>
            </a:r>
            <a:endParaRPr lang="zh-CN" altLang="en-GB" sz="2000"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Effect transition="in" filter="wipe(left)">
                                      <p:cBhvr>
                                        <p:cTn id="13" dur="3000"/>
                                        <p:tgtEl>
                                          <p:spTgt spid="409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99">
                                            <p:txEl>
                                              <p:pRg st="2" end="2"/>
                                            </p:txEl>
                                          </p:spTgt>
                                        </p:tgtEl>
                                        <p:attrNameLst>
                                          <p:attrName>style.visibility</p:attrName>
                                        </p:attrNameLst>
                                      </p:cBhvr>
                                      <p:to>
                                        <p:strVal val="visible"/>
                                      </p:to>
                                    </p:set>
                                    <p:animEffect transition="in" filter="wipe(left)">
                                      <p:cBhvr>
                                        <p:cTn id="18" dur="3000"/>
                                        <p:tgtEl>
                                          <p:spTgt spid="409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Effect transition="in" filter="wipe(left)">
                                      <p:cBhvr>
                                        <p:cTn id="23" dur="3000"/>
                                        <p:tgtEl>
                                          <p:spTgt spid="409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9">
                                            <p:txEl>
                                              <p:pRg st="4" end="4"/>
                                            </p:txEl>
                                          </p:spTgt>
                                        </p:tgtEl>
                                        <p:attrNameLst>
                                          <p:attrName>style.visibility</p:attrName>
                                        </p:attrNameLst>
                                      </p:cBhvr>
                                      <p:to>
                                        <p:strVal val="visible"/>
                                      </p:to>
                                    </p:set>
                                    <p:animEffect transition="in" filter="wipe(left)">
                                      <p:cBhvr>
                                        <p:cTn id="28" dur="3000"/>
                                        <p:tgtEl>
                                          <p:spTgt spid="40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99">
                                            <p:txEl>
                                              <p:pRg st="5" end="5"/>
                                            </p:txEl>
                                          </p:spTgt>
                                        </p:tgtEl>
                                        <p:attrNameLst>
                                          <p:attrName>style.visibility</p:attrName>
                                        </p:attrNameLst>
                                      </p:cBhvr>
                                      <p:to>
                                        <p:strVal val="visible"/>
                                      </p:to>
                                    </p:set>
                                    <p:animEffect transition="in" filter="wipe(left)">
                                      <p:cBhvr>
                                        <p:cTn id="33" dur="3000"/>
                                        <p:tgtEl>
                                          <p:spTgt spid="409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00"/>
                                        </p:tgtEl>
                                        <p:attrNameLst>
                                          <p:attrName>style.visibility</p:attrName>
                                        </p:attrNameLst>
                                      </p:cBhvr>
                                      <p:to>
                                        <p:strVal val="visible"/>
                                      </p:to>
                                    </p:set>
                                    <p:animEffect transition="in" filter="wipe(left)">
                                      <p:cBhvr>
                                        <p:cTn id="38" dur="500"/>
                                        <p:tgtEl>
                                          <p:spTgt spid="410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01"/>
                                        </p:tgtEl>
                                        <p:attrNameLst>
                                          <p:attrName>style.visibility</p:attrName>
                                        </p:attrNameLst>
                                      </p:cBhvr>
                                      <p:to>
                                        <p:strVal val="visible"/>
                                      </p:to>
                                    </p:set>
                                    <p:animEffect transition="in" filter="wipe(left)">
                                      <p:cBhvr>
                                        <p:cTn id="43" dur="500"/>
                                        <p:tgtEl>
                                          <p:spTgt spid="41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102"/>
                                        </p:tgtEl>
                                        <p:attrNameLst>
                                          <p:attrName>style.visibility</p:attrName>
                                        </p:attrNameLst>
                                      </p:cBhvr>
                                      <p:to>
                                        <p:strVal val="visible"/>
                                      </p:to>
                                    </p:set>
                                    <p:animEffect transition="in" filter="wipe(left)">
                                      <p:cBhvr>
                                        <p:cTn id="48" dur="500"/>
                                        <p:tgtEl>
                                          <p:spTgt spid="410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103"/>
                                        </p:tgtEl>
                                        <p:attrNameLst>
                                          <p:attrName>style.visibility</p:attrName>
                                        </p:attrNameLst>
                                      </p:cBhvr>
                                      <p:to>
                                        <p:strVal val="visible"/>
                                      </p:to>
                                    </p:set>
                                    <p:animEffect transition="in" filter="wipe(left)">
                                      <p:cBhvr>
                                        <p:cTn id="53" dur="500"/>
                                        <p:tgtEl>
                                          <p:spTgt spid="410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104"/>
                                        </p:tgtEl>
                                        <p:attrNameLst>
                                          <p:attrName>style.visibility</p:attrName>
                                        </p:attrNameLst>
                                      </p:cBhvr>
                                      <p:to>
                                        <p:strVal val="visible"/>
                                      </p:to>
                                    </p:set>
                                    <p:animEffect transition="in" filter="wipe(left)">
                                      <p:cBhvr>
                                        <p:cTn id="58" dur="5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p:bldP spid="4100" grpId="0" animBg="1"/>
      <p:bldP spid="4101" grpId="0" animBg="1"/>
      <p:bldP spid="4102" grpId="0" animBg="1"/>
      <p:bldP spid="4103" grpId="0" animBg="1"/>
      <p:bldP spid="4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579438"/>
            <a:ext cx="2810272" cy="563562"/>
          </a:xfrm>
        </p:spPr>
        <p:txBody>
          <a:bodyPr/>
          <a:lstStyle/>
          <a:p>
            <a:pPr eaLnBrk="1" hangingPunct="1"/>
            <a:r>
              <a:rPr lang="zh-CN" altLang="en-US" dirty="0">
                <a:latin typeface="宋体" pitchFamily="2" charset="-122"/>
              </a:rPr>
              <a:t>编译过程</a:t>
            </a:r>
          </a:p>
        </p:txBody>
      </p:sp>
      <p:sp>
        <p:nvSpPr>
          <p:cNvPr id="49155" name="Rectangle 3"/>
          <p:cNvSpPr>
            <a:spLocks noGrp="1" noChangeArrowheads="1"/>
          </p:cNvSpPr>
          <p:nvPr>
            <p:ph idx="1"/>
          </p:nvPr>
        </p:nvSpPr>
        <p:spPr>
          <a:xfrm>
            <a:off x="228613" y="1263650"/>
            <a:ext cx="3321037" cy="4908550"/>
          </a:xfrm>
          <a:solidFill>
            <a:schemeClr val="bg1"/>
          </a:solidFill>
          <a:ln w="28575">
            <a:solidFill>
              <a:srgbClr val="9999FF"/>
            </a:solidFill>
          </a:ln>
        </p:spPr>
        <p:txBody>
          <a:bodyPr/>
          <a:lstStyle/>
          <a:p>
            <a:pPr algn="just" eaLnBrk="1" hangingPunct="1">
              <a:lnSpc>
                <a:spcPct val="120000"/>
              </a:lnSpc>
            </a:pPr>
            <a:r>
              <a:rPr lang="zh-CN" altLang="en-US" dirty="0">
                <a:latin typeface="宋体" pitchFamily="2" charset="-122"/>
              </a:rPr>
              <a:t>编译过程一般分为以下阶段</a:t>
            </a:r>
            <a:r>
              <a:rPr lang="en-US" altLang="zh-CN" dirty="0">
                <a:latin typeface="宋体" pitchFamily="2" charset="-122"/>
              </a:rPr>
              <a:t>:</a:t>
            </a:r>
          </a:p>
          <a:p>
            <a:pPr lvl="1" algn="just" eaLnBrk="1" hangingPunct="1">
              <a:lnSpc>
                <a:spcPct val="120000"/>
              </a:lnSpc>
            </a:pPr>
            <a:r>
              <a:rPr lang="zh-CN" altLang="en-US" dirty="0"/>
              <a:t>词法扫描</a:t>
            </a:r>
          </a:p>
          <a:p>
            <a:pPr lvl="1" algn="just" eaLnBrk="1" hangingPunct="1">
              <a:lnSpc>
                <a:spcPct val="120000"/>
              </a:lnSpc>
            </a:pPr>
            <a:r>
              <a:rPr lang="zh-CN" altLang="en-US" dirty="0"/>
              <a:t>语法分析</a:t>
            </a:r>
            <a:endParaRPr lang="en-US" altLang="zh-CN" dirty="0"/>
          </a:p>
          <a:p>
            <a:pPr lvl="1" algn="just" eaLnBrk="1" hangingPunct="1">
              <a:lnSpc>
                <a:spcPct val="120000"/>
              </a:lnSpc>
            </a:pPr>
            <a:r>
              <a:rPr lang="zh-CN" altLang="en-US" dirty="0"/>
              <a:t>语义分析</a:t>
            </a:r>
          </a:p>
          <a:p>
            <a:pPr lvl="1" algn="just" eaLnBrk="1" hangingPunct="1">
              <a:lnSpc>
                <a:spcPct val="120000"/>
              </a:lnSpc>
            </a:pPr>
            <a:r>
              <a:rPr lang="zh-CN" altLang="en-US" dirty="0"/>
              <a:t>中间代码生成</a:t>
            </a:r>
            <a:endParaRPr lang="en-US" altLang="zh-CN" dirty="0"/>
          </a:p>
          <a:p>
            <a:pPr lvl="1" algn="just" eaLnBrk="1" hangingPunct="1">
              <a:lnSpc>
                <a:spcPct val="120000"/>
              </a:lnSpc>
            </a:pPr>
            <a:r>
              <a:rPr lang="zh-CN" altLang="en-US" dirty="0"/>
              <a:t>优化</a:t>
            </a:r>
          </a:p>
          <a:p>
            <a:pPr lvl="1" algn="just" eaLnBrk="1" hangingPunct="1">
              <a:lnSpc>
                <a:spcPct val="120000"/>
              </a:lnSpc>
            </a:pPr>
            <a:r>
              <a:rPr lang="zh-CN" altLang="en-US" dirty="0"/>
              <a:t>目标代码生成</a:t>
            </a:r>
            <a:endParaRPr lang="en-US" altLang="zh-CN" dirty="0"/>
          </a:p>
        </p:txBody>
      </p:sp>
      <p:grpSp>
        <p:nvGrpSpPr>
          <p:cNvPr id="2" name="组合 1"/>
          <p:cNvGrpSpPr/>
          <p:nvPr/>
        </p:nvGrpSpPr>
        <p:grpSpPr>
          <a:xfrm>
            <a:off x="3779912" y="579438"/>
            <a:ext cx="5129893" cy="5805264"/>
            <a:chOff x="4210050" y="0"/>
            <a:chExt cx="5709213" cy="6858000"/>
          </a:xfrm>
          <a:solidFill>
            <a:schemeClr val="bg1"/>
          </a:solidFill>
        </p:grpSpPr>
        <p:sp>
          <p:nvSpPr>
            <p:cNvPr id="4" name="Rectangle 47"/>
            <p:cNvSpPr>
              <a:spLocks noChangeArrowheads="1"/>
            </p:cNvSpPr>
            <p:nvPr/>
          </p:nvSpPr>
          <p:spPr bwMode="auto">
            <a:xfrm>
              <a:off x="5945189" y="2743202"/>
              <a:ext cx="2640011" cy="1728964"/>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 name="Text Box 10"/>
            <p:cNvSpPr txBox="1">
              <a:spLocks noChangeArrowheads="1"/>
            </p:cNvSpPr>
            <p:nvPr/>
          </p:nvSpPr>
          <p:spPr bwMode="auto">
            <a:xfrm>
              <a:off x="6356350" y="0"/>
              <a:ext cx="1733550" cy="550573"/>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91" tIns="47895" rIns="95791" bIns="47895">
              <a:spAutoFit/>
            </a:bodyP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dirty="0">
                  <a:solidFill>
                    <a:srgbClr val="FF0000"/>
                  </a:solidFill>
                  <a:ea typeface="华文新魏" panose="02010800040101010101" pitchFamily="2" charset="-122"/>
                </a:rPr>
                <a:t>源程序</a:t>
              </a:r>
            </a:p>
          </p:txBody>
        </p:sp>
        <p:sp>
          <p:nvSpPr>
            <p:cNvPr id="6" name="Rectangle 11"/>
            <p:cNvSpPr>
              <a:spLocks noChangeArrowheads="1"/>
            </p:cNvSpPr>
            <p:nvPr/>
          </p:nvSpPr>
          <p:spPr bwMode="auto">
            <a:xfrm>
              <a:off x="6273800" y="990600"/>
              <a:ext cx="2063750" cy="457200"/>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词法分析器</a:t>
              </a:r>
            </a:p>
          </p:txBody>
        </p:sp>
        <p:sp>
          <p:nvSpPr>
            <p:cNvPr id="7" name="Rectangle 17"/>
            <p:cNvSpPr>
              <a:spLocks noChangeArrowheads="1"/>
            </p:cNvSpPr>
            <p:nvPr/>
          </p:nvSpPr>
          <p:spPr bwMode="auto">
            <a:xfrm>
              <a:off x="9258862" y="1239655"/>
              <a:ext cx="660401" cy="3273876"/>
            </a:xfrm>
            <a:prstGeom prst="rect">
              <a:avLst/>
            </a:prstGeom>
            <a:solidFill>
              <a:srgbClr val="FFFF00"/>
            </a:solid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错</a:t>
              </a:r>
            </a:p>
            <a:p>
              <a:pPr algn="ctr"/>
              <a:r>
                <a:rPr lang="zh-CN" altLang="en-US" dirty="0">
                  <a:ea typeface="华文新魏" panose="02010800040101010101" pitchFamily="2" charset="-122"/>
                </a:rPr>
                <a:t>误</a:t>
              </a:r>
            </a:p>
            <a:p>
              <a:pPr algn="ctr"/>
              <a:r>
                <a:rPr lang="zh-CN" altLang="en-US" dirty="0">
                  <a:ea typeface="华文新魏" panose="02010800040101010101" pitchFamily="2" charset="-122"/>
                </a:rPr>
                <a:t>处</a:t>
              </a:r>
            </a:p>
            <a:p>
              <a:pPr algn="ctr"/>
              <a:r>
                <a:rPr lang="zh-CN" altLang="en-US" dirty="0">
                  <a:ea typeface="华文新魏" panose="02010800040101010101" pitchFamily="2" charset="-122"/>
                </a:rPr>
                <a:t>理</a:t>
              </a:r>
            </a:p>
            <a:p>
              <a:pPr algn="ctr"/>
              <a:r>
                <a:rPr lang="zh-CN" altLang="en-US" dirty="0">
                  <a:ea typeface="华文新魏" panose="02010800040101010101" pitchFamily="2" charset="-122"/>
                </a:rPr>
                <a:t>器</a:t>
              </a:r>
            </a:p>
          </p:txBody>
        </p:sp>
        <p:sp>
          <p:nvSpPr>
            <p:cNvPr id="8" name="Rectangle 18"/>
            <p:cNvSpPr>
              <a:spLocks noChangeArrowheads="1"/>
            </p:cNvSpPr>
            <p:nvPr/>
          </p:nvSpPr>
          <p:spPr bwMode="auto">
            <a:xfrm>
              <a:off x="4210050" y="1221129"/>
              <a:ext cx="658814" cy="3273877"/>
            </a:xfrm>
            <a:prstGeom prst="rect">
              <a:avLst/>
            </a:prstGeom>
            <a:solidFill>
              <a:srgbClr val="FFFF00"/>
            </a:solid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符</a:t>
              </a:r>
            </a:p>
            <a:p>
              <a:pPr algn="ctr"/>
              <a:r>
                <a:rPr lang="zh-CN" altLang="en-US" dirty="0">
                  <a:ea typeface="华文新魏" panose="02010800040101010101" pitchFamily="2" charset="-122"/>
                </a:rPr>
                <a:t>号</a:t>
              </a:r>
            </a:p>
            <a:p>
              <a:pPr algn="ctr"/>
              <a:r>
                <a:rPr lang="zh-CN" altLang="en-US" dirty="0">
                  <a:ea typeface="华文新魏" panose="02010800040101010101" pitchFamily="2" charset="-122"/>
                </a:rPr>
                <a:t>管</a:t>
              </a:r>
            </a:p>
            <a:p>
              <a:pPr algn="ctr"/>
              <a:r>
                <a:rPr lang="zh-CN" altLang="en-US" dirty="0">
                  <a:ea typeface="华文新魏" panose="02010800040101010101" pitchFamily="2" charset="-122"/>
                </a:rPr>
                <a:t>理</a:t>
              </a:r>
            </a:p>
            <a:p>
              <a:pPr algn="ctr"/>
              <a:r>
                <a:rPr lang="zh-CN" altLang="en-US" dirty="0">
                  <a:ea typeface="华文新魏" panose="02010800040101010101" pitchFamily="2" charset="-122"/>
                </a:rPr>
                <a:t>表</a:t>
              </a:r>
            </a:p>
          </p:txBody>
        </p:sp>
        <p:sp>
          <p:nvSpPr>
            <p:cNvPr id="9" name="Rectangle 20"/>
            <p:cNvSpPr>
              <a:spLocks noChangeArrowheads="1"/>
            </p:cNvSpPr>
            <p:nvPr/>
          </p:nvSpPr>
          <p:spPr bwMode="auto">
            <a:xfrm>
              <a:off x="6273800" y="1979613"/>
              <a:ext cx="2063750" cy="458787"/>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语法分析器</a:t>
              </a:r>
            </a:p>
          </p:txBody>
        </p:sp>
        <p:sp>
          <p:nvSpPr>
            <p:cNvPr id="10" name="Rectangle 21"/>
            <p:cNvSpPr>
              <a:spLocks noChangeArrowheads="1"/>
            </p:cNvSpPr>
            <p:nvPr/>
          </p:nvSpPr>
          <p:spPr bwMode="auto">
            <a:xfrm>
              <a:off x="6192838" y="2895600"/>
              <a:ext cx="2062162" cy="531813"/>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语义分析器</a:t>
              </a:r>
            </a:p>
          </p:txBody>
        </p:sp>
        <p:sp>
          <p:nvSpPr>
            <p:cNvPr id="11" name="Rectangle 22"/>
            <p:cNvSpPr>
              <a:spLocks noChangeArrowheads="1"/>
            </p:cNvSpPr>
            <p:nvPr/>
          </p:nvSpPr>
          <p:spPr bwMode="auto">
            <a:xfrm>
              <a:off x="6017534" y="3791636"/>
              <a:ext cx="2439929" cy="457200"/>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中间代码生成器</a:t>
              </a:r>
            </a:p>
          </p:txBody>
        </p:sp>
        <p:sp>
          <p:nvSpPr>
            <p:cNvPr id="12" name="Rectangle 23"/>
            <p:cNvSpPr>
              <a:spLocks noChangeArrowheads="1"/>
            </p:cNvSpPr>
            <p:nvPr/>
          </p:nvSpPr>
          <p:spPr bwMode="auto">
            <a:xfrm>
              <a:off x="6235022" y="4878388"/>
              <a:ext cx="2062162" cy="531812"/>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代码优化器</a:t>
              </a:r>
            </a:p>
          </p:txBody>
        </p:sp>
        <p:sp>
          <p:nvSpPr>
            <p:cNvPr id="13" name="Rectangle 24"/>
            <p:cNvSpPr>
              <a:spLocks noChangeArrowheads="1"/>
            </p:cNvSpPr>
            <p:nvPr/>
          </p:nvSpPr>
          <p:spPr bwMode="auto">
            <a:xfrm>
              <a:off x="6233434" y="5942013"/>
              <a:ext cx="2063750" cy="458787"/>
            </a:xfrm>
            <a:prstGeom prst="rect">
              <a:avLst/>
            </a:prstGeom>
            <a:grpFill/>
            <a:ln w="19050">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6688" defTabSz="958850" fontAlgn="base">
                <a:defRPr kumimoji="1" sz="2400">
                  <a:solidFill>
                    <a:schemeClr val="tx1"/>
                  </a:solidFill>
                  <a:latin typeface="Times New Roman" panose="02020603050405020304" pitchFamily="18" charset="0"/>
                  <a:ea typeface="宋体" panose="02010600030101010101" pitchFamily="2" charset="-122"/>
                </a:defRPr>
              </a:lvl4pPr>
              <a:lvl5pPr marL="1916113" defTabSz="958850" fontAlgn="base">
                <a:defRPr kumimoji="1" sz="2400">
                  <a:solidFill>
                    <a:schemeClr val="tx1"/>
                  </a:solidFill>
                  <a:latin typeface="Times New Roman" panose="02020603050405020304" pitchFamily="18" charset="0"/>
                  <a:ea typeface="宋体" panose="02010600030101010101" pitchFamily="2" charset="-122"/>
                </a:defRPr>
              </a:lvl5pPr>
              <a:lvl6pPr marL="23733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5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77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4913"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代码生成器</a:t>
              </a:r>
            </a:p>
          </p:txBody>
        </p:sp>
        <p:sp>
          <p:nvSpPr>
            <p:cNvPr id="14" name="AutoShape 25"/>
            <p:cNvSpPr>
              <a:spLocks noChangeArrowheads="1"/>
            </p:cNvSpPr>
            <p:nvPr/>
          </p:nvSpPr>
          <p:spPr bwMode="auto">
            <a:xfrm>
              <a:off x="7005307" y="531812"/>
              <a:ext cx="481349" cy="458789"/>
            </a:xfrm>
            <a:prstGeom prst="downArrow">
              <a:avLst>
                <a:gd name="adj1" fmla="val 50000"/>
                <a:gd name="adj2" fmla="val 40385"/>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5" name="AutoShape 26"/>
            <p:cNvSpPr>
              <a:spLocks noChangeArrowheads="1"/>
            </p:cNvSpPr>
            <p:nvPr/>
          </p:nvSpPr>
          <p:spPr bwMode="auto">
            <a:xfrm>
              <a:off x="7016750" y="1447800"/>
              <a:ext cx="479035" cy="531813"/>
            </a:xfrm>
            <a:prstGeom prst="downArrow">
              <a:avLst>
                <a:gd name="adj1" fmla="val 50000"/>
                <a:gd name="adj2" fmla="val 40459"/>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6" name="AutoShape 27"/>
            <p:cNvSpPr>
              <a:spLocks noChangeArrowheads="1"/>
            </p:cNvSpPr>
            <p:nvPr/>
          </p:nvSpPr>
          <p:spPr bwMode="auto">
            <a:xfrm>
              <a:off x="7016750" y="6400800"/>
              <a:ext cx="479035" cy="457200"/>
            </a:xfrm>
            <a:prstGeom prst="downArrow">
              <a:avLst>
                <a:gd name="adj1" fmla="val 50000"/>
                <a:gd name="adj2" fmla="val 34783"/>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7" name="AutoShape 28"/>
            <p:cNvSpPr>
              <a:spLocks noChangeArrowheads="1"/>
            </p:cNvSpPr>
            <p:nvPr/>
          </p:nvSpPr>
          <p:spPr bwMode="auto">
            <a:xfrm>
              <a:off x="7016750" y="5410200"/>
              <a:ext cx="479035" cy="531813"/>
            </a:xfrm>
            <a:prstGeom prst="downArrow">
              <a:avLst>
                <a:gd name="adj1" fmla="val 50000"/>
                <a:gd name="adj2" fmla="val 40459"/>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8" name="AutoShape 29"/>
            <p:cNvSpPr>
              <a:spLocks noChangeArrowheads="1"/>
            </p:cNvSpPr>
            <p:nvPr/>
          </p:nvSpPr>
          <p:spPr bwMode="auto">
            <a:xfrm>
              <a:off x="7016750" y="4248838"/>
              <a:ext cx="479035" cy="629551"/>
            </a:xfrm>
            <a:prstGeom prst="downArrow">
              <a:avLst>
                <a:gd name="adj1" fmla="val 50000"/>
                <a:gd name="adj2" fmla="val 40700"/>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9" name="AutoShape 30"/>
            <p:cNvSpPr>
              <a:spLocks noChangeArrowheads="1"/>
            </p:cNvSpPr>
            <p:nvPr/>
          </p:nvSpPr>
          <p:spPr bwMode="auto">
            <a:xfrm>
              <a:off x="7016750" y="3427415"/>
              <a:ext cx="479035" cy="330022"/>
            </a:xfrm>
            <a:prstGeom prst="downArrow">
              <a:avLst>
                <a:gd name="adj1" fmla="val 50000"/>
                <a:gd name="adj2" fmla="val 34903"/>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0" name="AutoShape 31"/>
            <p:cNvSpPr>
              <a:spLocks noChangeArrowheads="1"/>
            </p:cNvSpPr>
            <p:nvPr/>
          </p:nvSpPr>
          <p:spPr bwMode="auto">
            <a:xfrm>
              <a:off x="7016750" y="2438400"/>
              <a:ext cx="479035" cy="457200"/>
            </a:xfrm>
            <a:prstGeom prst="downArrow">
              <a:avLst>
                <a:gd name="adj1" fmla="val 50000"/>
                <a:gd name="adj2" fmla="val 34783"/>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1" name="Line 32"/>
            <p:cNvSpPr>
              <a:spLocks noChangeShapeType="1"/>
            </p:cNvSpPr>
            <p:nvPr/>
          </p:nvSpPr>
          <p:spPr bwMode="auto">
            <a:xfrm flipH="1">
              <a:off x="4868863" y="1219200"/>
              <a:ext cx="1404937" cy="1598613"/>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2" name="Line 33"/>
            <p:cNvSpPr>
              <a:spLocks noChangeShapeType="1"/>
            </p:cNvSpPr>
            <p:nvPr/>
          </p:nvSpPr>
          <p:spPr bwMode="auto">
            <a:xfrm flipH="1">
              <a:off x="4868863" y="2209800"/>
              <a:ext cx="1404937" cy="608013"/>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3" name="Line 34"/>
            <p:cNvSpPr>
              <a:spLocks noChangeShapeType="1"/>
            </p:cNvSpPr>
            <p:nvPr/>
          </p:nvSpPr>
          <p:spPr bwMode="auto">
            <a:xfrm flipH="1" flipV="1">
              <a:off x="4868863" y="2817813"/>
              <a:ext cx="1323975" cy="306387"/>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4" name="Line 35"/>
            <p:cNvSpPr>
              <a:spLocks noChangeShapeType="1"/>
            </p:cNvSpPr>
            <p:nvPr/>
          </p:nvSpPr>
          <p:spPr bwMode="auto">
            <a:xfrm flipH="1" flipV="1">
              <a:off x="4868862" y="2817810"/>
              <a:ext cx="1135408" cy="1296987"/>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5" name="Line 36"/>
            <p:cNvSpPr>
              <a:spLocks noChangeShapeType="1"/>
            </p:cNvSpPr>
            <p:nvPr/>
          </p:nvSpPr>
          <p:spPr bwMode="auto">
            <a:xfrm flipH="1" flipV="1">
              <a:off x="4868864" y="2817813"/>
              <a:ext cx="1364570" cy="2363787"/>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6" name="Line 37"/>
            <p:cNvSpPr>
              <a:spLocks noChangeShapeType="1"/>
            </p:cNvSpPr>
            <p:nvPr/>
          </p:nvSpPr>
          <p:spPr bwMode="auto">
            <a:xfrm flipH="1" flipV="1">
              <a:off x="4868862" y="2817813"/>
              <a:ext cx="1337237" cy="3354386"/>
            </a:xfrm>
            <a:prstGeom prst="line">
              <a:avLst/>
            </a:prstGeom>
            <a:grpFill/>
            <a:ln w="19050">
              <a:solidFill>
                <a:schemeClr val="tx1">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7" name="Line 39"/>
            <p:cNvSpPr>
              <a:spLocks noChangeShapeType="1"/>
            </p:cNvSpPr>
            <p:nvPr/>
          </p:nvSpPr>
          <p:spPr bwMode="auto">
            <a:xfrm>
              <a:off x="8337550" y="1219200"/>
              <a:ext cx="908050" cy="1676400"/>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8" name="Line 40"/>
            <p:cNvSpPr>
              <a:spLocks noChangeShapeType="1"/>
            </p:cNvSpPr>
            <p:nvPr/>
          </p:nvSpPr>
          <p:spPr bwMode="auto">
            <a:xfrm>
              <a:off x="8337550" y="2209800"/>
              <a:ext cx="908050" cy="685800"/>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9" name="Line 41"/>
            <p:cNvSpPr>
              <a:spLocks noChangeShapeType="1"/>
            </p:cNvSpPr>
            <p:nvPr/>
          </p:nvSpPr>
          <p:spPr bwMode="auto">
            <a:xfrm flipV="1">
              <a:off x="8255000" y="2895600"/>
              <a:ext cx="990600" cy="306388"/>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0" name="Line 42"/>
            <p:cNvSpPr>
              <a:spLocks noChangeShapeType="1"/>
            </p:cNvSpPr>
            <p:nvPr/>
          </p:nvSpPr>
          <p:spPr bwMode="auto">
            <a:xfrm flipV="1">
              <a:off x="8457463" y="2895599"/>
              <a:ext cx="788137" cy="1219199"/>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1" name="Line 43"/>
            <p:cNvSpPr>
              <a:spLocks noChangeShapeType="1"/>
            </p:cNvSpPr>
            <p:nvPr/>
          </p:nvSpPr>
          <p:spPr bwMode="auto">
            <a:xfrm flipV="1">
              <a:off x="8306436" y="2895599"/>
              <a:ext cx="939165" cy="2286000"/>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2" name="Line 44"/>
            <p:cNvSpPr>
              <a:spLocks noChangeShapeType="1"/>
            </p:cNvSpPr>
            <p:nvPr/>
          </p:nvSpPr>
          <p:spPr bwMode="auto">
            <a:xfrm flipV="1">
              <a:off x="8306433" y="2895599"/>
              <a:ext cx="939165" cy="3276600"/>
            </a:xfrm>
            <a:prstGeom prst="line">
              <a:avLst/>
            </a:prstGeom>
            <a:grpFill/>
            <a:ln w="19050">
              <a:solidFill>
                <a:schemeClr val="tx1">
                  <a:lumMod val="50000"/>
                  <a:lumOff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以下哪些属于编译阶段？</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预处理</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语法分析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优化</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矩形 9"/>
          <p:cNvSpPr>
            <a:spLocks noChangeAspect="1"/>
          </p:cNvSpPr>
          <p:nvPr>
            <p:custDataLst>
              <p:tags r:id="rId7"/>
            </p:custDataLst>
          </p:nvPr>
        </p:nvSpPr>
        <p:spPr bwMode="auto">
          <a:xfrm>
            <a:off x="1114425" y="28503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23" name="组合 22"/>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多选题</a:t>
              </a:r>
            </a:p>
          </p:txBody>
        </p:sp>
        <p:sp>
          <p:nvSpPr>
            <p:cNvPr id="22"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2674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按逻辑划分，编译程序的第三步工作是（  ）</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语义分析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词法分析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语法分析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代码生成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626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宋体" pitchFamily="2" charset="-122"/>
              </a:rPr>
              <a:t>词法扫描</a:t>
            </a:r>
            <a:endParaRPr lang="zh-CN" altLang="en-US" dirty="0"/>
          </a:p>
        </p:txBody>
      </p:sp>
      <p:sp>
        <p:nvSpPr>
          <p:cNvPr id="5123" name="Rectangle 3"/>
          <p:cNvSpPr>
            <a:spLocks noGrp="1" noChangeArrowheads="1"/>
          </p:cNvSpPr>
          <p:nvPr>
            <p:ph idx="1"/>
          </p:nvPr>
        </p:nvSpPr>
        <p:spPr>
          <a:xfrm>
            <a:off x="321469" y="1484784"/>
            <a:ext cx="8424862" cy="4248150"/>
          </a:xfrm>
          <a:solidFill>
            <a:schemeClr val="bg1"/>
          </a:solidFill>
          <a:ln w="28575">
            <a:solidFill>
              <a:srgbClr val="9999FF"/>
            </a:solidFill>
          </a:ln>
        </p:spPr>
        <p:txBody>
          <a:bodyPr/>
          <a:lstStyle/>
          <a:p>
            <a:pPr eaLnBrk="1" hangingPunct="1">
              <a:lnSpc>
                <a:spcPct val="150000"/>
              </a:lnSpc>
            </a:pPr>
            <a:r>
              <a:rPr lang="zh-CN" altLang="en-US" dirty="0"/>
              <a:t>任务</a:t>
            </a:r>
            <a:r>
              <a:rPr lang="en-US" altLang="zh-CN" dirty="0"/>
              <a:t>: </a:t>
            </a:r>
            <a:r>
              <a:rPr lang="zh-CN" altLang="en-US" dirty="0">
                <a:solidFill>
                  <a:srgbClr val="FF0000"/>
                </a:solidFill>
              </a:rPr>
              <a:t>输入</a:t>
            </a:r>
            <a:r>
              <a:rPr lang="zh-CN" altLang="en-US" dirty="0"/>
              <a:t>源程序，对构成源程序的字符串进行扫描和分解，</a:t>
            </a:r>
            <a:r>
              <a:rPr lang="zh-CN" altLang="en-US" dirty="0">
                <a:solidFill>
                  <a:srgbClr val="FF0000"/>
                </a:solidFill>
              </a:rPr>
              <a:t>识别出</a:t>
            </a:r>
            <a:r>
              <a:rPr lang="zh-CN" altLang="en-US" dirty="0"/>
              <a:t>一个个单词记号（</a:t>
            </a:r>
            <a:r>
              <a:rPr lang="en-US" altLang="zh-CN" dirty="0"/>
              <a:t>token</a:t>
            </a:r>
            <a:r>
              <a:rPr lang="zh-CN" altLang="en-US" dirty="0"/>
              <a:t>）。</a:t>
            </a:r>
          </a:p>
          <a:p>
            <a:pPr eaLnBrk="1" hangingPunct="1">
              <a:lnSpc>
                <a:spcPct val="150000"/>
              </a:lnSpc>
            </a:pPr>
            <a:r>
              <a:rPr lang="zh-CN" altLang="en-US" dirty="0"/>
              <a:t>依循的原则：</a:t>
            </a:r>
            <a:r>
              <a:rPr lang="zh-CN" altLang="en-US" dirty="0">
                <a:solidFill>
                  <a:srgbClr val="FF0000"/>
                </a:solidFill>
              </a:rPr>
              <a:t>词法规则</a:t>
            </a:r>
          </a:p>
          <a:p>
            <a:pPr eaLnBrk="1" hangingPunct="1">
              <a:lnSpc>
                <a:spcPct val="150000"/>
              </a:lnSpc>
            </a:pPr>
            <a:r>
              <a:rPr lang="zh-CN" altLang="en-US" dirty="0"/>
              <a:t>描述工具：</a:t>
            </a:r>
            <a:r>
              <a:rPr lang="zh-CN" altLang="en-US" dirty="0">
                <a:solidFill>
                  <a:srgbClr val="FF0000"/>
                </a:solidFill>
              </a:rPr>
              <a:t>正则表达式</a:t>
            </a:r>
            <a:r>
              <a:rPr lang="zh-CN" altLang="en-US" dirty="0"/>
              <a:t>和</a:t>
            </a:r>
            <a:r>
              <a:rPr lang="zh-CN" altLang="en-US" dirty="0">
                <a:solidFill>
                  <a:srgbClr val="FF0000"/>
                </a:solidFill>
              </a:rPr>
              <a:t>有限自动机</a:t>
            </a:r>
          </a:p>
          <a:p>
            <a:pPr marL="0" indent="0" eaLnBrk="1" hangingPunct="1">
              <a:lnSpc>
                <a:spcPct val="150000"/>
              </a:lnSpc>
              <a:buNone/>
            </a:pPr>
            <a:r>
              <a:rPr lang="en-US" altLang="zh-CN" dirty="0"/>
              <a:t>      </a:t>
            </a:r>
            <a:r>
              <a:rPr lang="en-US" altLang="zh-CN" dirty="0" err="1"/>
              <a:t>int</a:t>
            </a:r>
            <a:r>
              <a:rPr lang="en-US" altLang="zh-CN" dirty="0"/>
              <a:t>     x      =      y      +    1100    </a:t>
            </a:r>
            <a:r>
              <a:rPr lang="zh-CN" altLang="en-US" dirty="0"/>
              <a:t>；</a:t>
            </a:r>
            <a:r>
              <a:rPr lang="en-US" altLang="zh-CN" dirty="0"/>
              <a:t> </a:t>
            </a:r>
          </a:p>
          <a:p>
            <a:pPr eaLnBrk="1" hangingPunct="1">
              <a:lnSpc>
                <a:spcPct val="150000"/>
              </a:lnSpc>
              <a:buNone/>
            </a:pPr>
            <a:r>
              <a:rPr lang="en-US" altLang="zh-CN" sz="2400" dirty="0"/>
              <a:t>     </a:t>
            </a:r>
            <a:r>
              <a:rPr lang="zh-CN" altLang="en-US" sz="2400" dirty="0"/>
              <a:t>关键字 标识符 赋值符 标识符  加号    整常数   分号</a:t>
            </a:r>
            <a:endParaRPr lang="zh-CN" altLang="en-US" dirty="0"/>
          </a:p>
          <a:p>
            <a:pPr eaLnBrk="1" hangingPunct="1">
              <a:lnSpc>
                <a:spcPct val="150000"/>
              </a:lnSpc>
            </a:pPr>
            <a:endParaRPr lang="zh-CN" altLang="en-US" dirty="0"/>
          </a:p>
          <a:p>
            <a:pPr eaLnBrk="1" hangingPunct="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wipe(left)">
                                      <p:cBhvr>
                                        <p:cTn id="7" dur="500"/>
                                        <p:tgtEl>
                                          <p:spTgt spid="5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wipe(left)">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wipe(left)">
                                      <p:cBhvr>
                                        <p:cTn id="17" dur="3000"/>
                                        <p:tgtEl>
                                          <p:spTgt spid="5123">
                                            <p:txEl>
                                              <p:pRg st="3" end="3"/>
                                            </p:txEl>
                                          </p:spTgt>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wipe(left)">
                                      <p:cBhvr>
                                        <p:cTn id="21" dur="5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827584" y="1268760"/>
            <a:ext cx="7859216" cy="5328592"/>
          </a:xfrm>
          <a:solidFill>
            <a:schemeClr val="bg1"/>
          </a:solidFill>
          <a:ln w="28575">
            <a:solidFill>
              <a:srgbClr val="9999FF"/>
            </a:solidFill>
          </a:ln>
        </p:spPr>
        <p:txBody>
          <a:bodyPr/>
          <a:lstStyle/>
          <a:p>
            <a:r>
              <a:rPr lang="zh-CN" altLang="en-US" dirty="0"/>
              <a:t>例子</a:t>
            </a:r>
            <a:r>
              <a:rPr lang="en-US" altLang="zh-CN" dirty="0"/>
              <a:t>:  </a:t>
            </a:r>
          </a:p>
          <a:p>
            <a:pPr marL="0" indent="0">
              <a:buNone/>
            </a:pPr>
            <a:r>
              <a:rPr lang="en-US" altLang="zh-CN" dirty="0"/>
              <a:t>        </a:t>
            </a:r>
            <a:r>
              <a:rPr lang="en-US" altLang="zh-CN" dirty="0">
                <a:solidFill>
                  <a:srgbClr val="FF0000"/>
                </a:solidFill>
              </a:rPr>
              <a:t>a[index]=4+2  </a:t>
            </a:r>
          </a:p>
          <a:p>
            <a:pPr lvl="2"/>
            <a:r>
              <a:rPr lang="en-US" altLang="zh-CN" dirty="0"/>
              <a:t>a 		identifier</a:t>
            </a:r>
          </a:p>
          <a:p>
            <a:pPr lvl="2"/>
            <a:r>
              <a:rPr lang="en-US" altLang="zh-CN" dirty="0"/>
              <a:t>[		left bracket</a:t>
            </a:r>
          </a:p>
          <a:p>
            <a:pPr lvl="2"/>
            <a:r>
              <a:rPr lang="en-US" altLang="zh-CN" dirty="0"/>
              <a:t>index 	identifier</a:t>
            </a:r>
          </a:p>
          <a:p>
            <a:pPr lvl="2"/>
            <a:r>
              <a:rPr lang="en-US" altLang="zh-CN" dirty="0"/>
              <a:t>]		right bracket</a:t>
            </a:r>
          </a:p>
          <a:p>
            <a:pPr lvl="2"/>
            <a:r>
              <a:rPr lang="en-US" altLang="zh-CN" dirty="0"/>
              <a:t>=		assignment</a:t>
            </a:r>
          </a:p>
          <a:p>
            <a:pPr lvl="2"/>
            <a:r>
              <a:rPr lang="en-US" altLang="zh-CN" dirty="0"/>
              <a:t>4		number</a:t>
            </a:r>
          </a:p>
          <a:p>
            <a:pPr lvl="2"/>
            <a:r>
              <a:rPr lang="en-US" altLang="zh-CN" dirty="0"/>
              <a:t>+		plus sign</a:t>
            </a:r>
          </a:p>
          <a:p>
            <a:pPr lvl="2"/>
            <a:r>
              <a:rPr lang="en-US" altLang="zh-CN" dirty="0"/>
              <a:t>2		number</a:t>
            </a:r>
          </a:p>
          <a:p>
            <a:endParaRPr lang="zh-CN" altLang="en-US" dirty="0"/>
          </a:p>
        </p:txBody>
      </p:sp>
      <p:sp>
        <p:nvSpPr>
          <p:cNvPr id="4" name="Rectangle 2"/>
          <p:cNvSpPr>
            <a:spLocks noGrp="1" noChangeArrowheads="1"/>
          </p:cNvSpPr>
          <p:nvPr>
            <p:ph type="title"/>
          </p:nvPr>
        </p:nvSpPr>
        <p:spPr>
          <a:xfrm>
            <a:off x="609600" y="579438"/>
            <a:ext cx="7848600" cy="563562"/>
          </a:xfrm>
        </p:spPr>
        <p:txBody>
          <a:bodyPr/>
          <a:lstStyle/>
          <a:p>
            <a:pPr eaLnBrk="1" hangingPunct="1"/>
            <a:r>
              <a:rPr lang="zh-CN" altLang="en-US" dirty="0">
                <a:latin typeface="宋体" pitchFamily="2" charset="-122"/>
              </a:rPr>
              <a:t>词法扫描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latin typeface="宋体" pitchFamily="2" charset="-122"/>
              </a:rPr>
              <a:t>语法分析</a:t>
            </a:r>
          </a:p>
        </p:txBody>
      </p:sp>
      <p:sp>
        <p:nvSpPr>
          <p:cNvPr id="12291" name="Rectangle 3"/>
          <p:cNvSpPr>
            <a:spLocks noGrp="1" noChangeArrowheads="1"/>
          </p:cNvSpPr>
          <p:nvPr>
            <p:ph idx="1"/>
          </p:nvPr>
        </p:nvSpPr>
        <p:spPr>
          <a:xfrm>
            <a:off x="419100" y="1628800"/>
            <a:ext cx="8229600" cy="3742159"/>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任务</a:t>
            </a:r>
            <a:r>
              <a:rPr lang="en-US" altLang="zh-CN" dirty="0">
                <a:latin typeface="宋体" pitchFamily="2" charset="-122"/>
              </a:rPr>
              <a:t>:</a:t>
            </a:r>
            <a:r>
              <a:rPr lang="zh-CN" altLang="en-US" dirty="0">
                <a:latin typeface="宋体" pitchFamily="2" charset="-122"/>
              </a:rPr>
              <a:t>在词法分析的基础上，根据语言的语法规则把</a:t>
            </a:r>
            <a:r>
              <a:rPr lang="zh-CN" altLang="en-US" dirty="0">
                <a:solidFill>
                  <a:srgbClr val="FF0000"/>
                </a:solidFill>
                <a:latin typeface="宋体" pitchFamily="2" charset="-122"/>
              </a:rPr>
              <a:t>单词符号串</a:t>
            </a:r>
            <a:r>
              <a:rPr lang="zh-CN" altLang="en-US" dirty="0">
                <a:latin typeface="宋体" pitchFamily="2" charset="-122"/>
              </a:rPr>
              <a:t>分解成各类</a:t>
            </a:r>
            <a:r>
              <a:rPr lang="zh-CN" altLang="en-US" dirty="0">
                <a:solidFill>
                  <a:srgbClr val="FF0000"/>
                </a:solidFill>
                <a:latin typeface="宋体" pitchFamily="2" charset="-122"/>
              </a:rPr>
              <a:t>语法单位</a:t>
            </a:r>
            <a:r>
              <a:rPr lang="zh-CN" altLang="en-US" dirty="0">
                <a:latin typeface="宋体" pitchFamily="2" charset="-122"/>
              </a:rPr>
              <a:t>（主谓宾）。</a:t>
            </a:r>
          </a:p>
          <a:p>
            <a:pPr algn="just" eaLnBrk="1" hangingPunct="1">
              <a:lnSpc>
                <a:spcPct val="150000"/>
              </a:lnSpc>
            </a:pPr>
            <a:r>
              <a:rPr lang="zh-CN" altLang="en-US" dirty="0">
                <a:latin typeface="宋体" pitchFamily="2" charset="-122"/>
              </a:rPr>
              <a:t>依循的原则：</a:t>
            </a:r>
            <a:r>
              <a:rPr lang="zh-CN" altLang="en-US" dirty="0">
                <a:solidFill>
                  <a:srgbClr val="FF0000"/>
                </a:solidFill>
                <a:latin typeface="宋体" pitchFamily="2" charset="-122"/>
              </a:rPr>
              <a:t>语法规则</a:t>
            </a:r>
          </a:p>
          <a:p>
            <a:pPr algn="just" eaLnBrk="1" hangingPunct="1">
              <a:lnSpc>
                <a:spcPct val="150000"/>
              </a:lnSpc>
            </a:pPr>
            <a:r>
              <a:rPr lang="zh-CN" altLang="en-US" dirty="0">
                <a:latin typeface="宋体" pitchFamily="2" charset="-122"/>
              </a:rPr>
              <a:t>描述工具：</a:t>
            </a:r>
            <a:r>
              <a:rPr lang="zh-CN" altLang="en-US" dirty="0">
                <a:solidFill>
                  <a:srgbClr val="FF0000"/>
                </a:solidFill>
                <a:latin typeface="宋体" pitchFamily="2" charset="-122"/>
              </a:rPr>
              <a:t>上下文无关文法</a:t>
            </a:r>
            <a:endParaRPr lang="en-US" altLang="zh-CN" dirty="0">
              <a:solidFill>
                <a:srgbClr val="FF0000"/>
              </a:solidFill>
              <a:latin typeface="宋体" pitchFamily="2" charset="-122"/>
            </a:endParaRPr>
          </a:p>
          <a:p>
            <a:pPr algn="just" eaLnBrk="1" hangingPunct="1">
              <a:lnSpc>
                <a:spcPct val="150000"/>
              </a:lnSpc>
            </a:pPr>
            <a:r>
              <a:rPr lang="zh-CN" altLang="en-US" dirty="0">
                <a:latin typeface="宋体" pitchFamily="2" charset="-122"/>
              </a:rPr>
              <a:t>通常输出为</a:t>
            </a:r>
            <a:r>
              <a:rPr lang="zh-CN" altLang="en-US" dirty="0">
                <a:solidFill>
                  <a:srgbClr val="FF0000"/>
                </a:solidFill>
                <a:latin typeface="宋体" pitchFamily="2" charset="-122"/>
              </a:rPr>
              <a:t>语法树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left)">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wipe(left)">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wipe(left)">
                                      <p:cBhvr>
                                        <p:cTn id="17"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26DCE18-931C-44B5-AFC2-2B4E8935F5A5}"/>
              </a:ext>
            </a:extLst>
          </p:cNvPr>
          <p:cNvSpPr txBox="1"/>
          <p:nvPr/>
        </p:nvSpPr>
        <p:spPr>
          <a:xfrm>
            <a:off x="457200" y="2132856"/>
            <a:ext cx="8229600" cy="4464496"/>
          </a:xfrm>
          <a:prstGeom prst="rect">
            <a:avLst/>
          </a:prstGeom>
          <a:solidFill>
            <a:schemeClr val="bg1"/>
          </a:solidFill>
          <a:ln w="28575">
            <a:solidFill>
              <a:srgbClr val="9999FF"/>
            </a:solidFill>
          </a:ln>
        </p:spPr>
        <p:txBody>
          <a:bodyPr wrap="square" rtlCol="0">
            <a:noAutofit/>
          </a:bodyPr>
          <a:lstStyle/>
          <a:p>
            <a:endParaRPr lang="zh-CN" altLang="en-US" dirty="0"/>
          </a:p>
        </p:txBody>
      </p:sp>
      <p:grpSp>
        <p:nvGrpSpPr>
          <p:cNvPr id="2" name="Group 16"/>
          <p:cNvGrpSpPr>
            <a:grpSpLocks/>
          </p:cNvGrpSpPr>
          <p:nvPr/>
        </p:nvGrpSpPr>
        <p:grpSpPr bwMode="auto">
          <a:xfrm>
            <a:off x="1005681" y="2204864"/>
            <a:ext cx="7056438" cy="3530600"/>
            <a:chOff x="748" y="1344"/>
            <a:chExt cx="4445" cy="2224"/>
          </a:xfrm>
          <a:noFill/>
        </p:grpSpPr>
        <p:sp>
          <p:nvSpPr>
            <p:cNvPr id="5" name="Rectangle 3"/>
            <p:cNvSpPr>
              <a:spLocks noChangeArrowheads="1"/>
            </p:cNvSpPr>
            <p:nvPr/>
          </p:nvSpPr>
          <p:spPr bwMode="auto">
            <a:xfrm>
              <a:off x="748" y="3386"/>
              <a:ext cx="4445" cy="182"/>
            </a:xfrm>
            <a:prstGeom prst="rect">
              <a:avLst/>
            </a:prstGeom>
            <a:grpFill/>
            <a:ln w="9525">
              <a:noFill/>
              <a:miter lim="800000"/>
              <a:headEnd/>
              <a:tailEnd/>
            </a:ln>
            <a:effectLst/>
          </p:spPr>
          <p:txBody>
            <a:bodyPr wrap="none" anchor="ctr"/>
            <a:lstStyle/>
            <a:p>
              <a:pPr>
                <a:defRPr/>
              </a:pPr>
              <a:r>
                <a:rPr lang="en-US" altLang="zh-CN" sz="2000" b="1" dirty="0"/>
                <a:t>     a                           index                    4                          2</a:t>
              </a:r>
            </a:p>
          </p:txBody>
        </p:sp>
        <p:sp>
          <p:nvSpPr>
            <p:cNvPr id="6" name="Rectangle 4"/>
            <p:cNvSpPr>
              <a:spLocks noChangeArrowheads="1"/>
            </p:cNvSpPr>
            <p:nvPr/>
          </p:nvSpPr>
          <p:spPr bwMode="auto">
            <a:xfrm>
              <a:off x="748" y="2978"/>
              <a:ext cx="4445" cy="363"/>
            </a:xfrm>
            <a:prstGeom prst="rect">
              <a:avLst/>
            </a:prstGeom>
            <a:grpFill/>
            <a:ln w="9525">
              <a:noFill/>
              <a:miter lim="800000"/>
              <a:headEnd/>
              <a:tailEnd/>
            </a:ln>
            <a:effectLst/>
          </p:spPr>
          <p:txBody>
            <a:bodyPr wrap="none" anchor="ctr"/>
            <a:lstStyle/>
            <a:p>
              <a:pPr>
                <a:defRPr/>
              </a:pPr>
              <a:r>
                <a:rPr lang="en-US" altLang="zh-CN" sz="2000" b="1" dirty="0"/>
                <a:t>identifier                </a:t>
              </a:r>
              <a:r>
                <a:rPr lang="en-US" altLang="zh-CN" sz="2000" b="1" dirty="0" err="1"/>
                <a:t>identifier</a:t>
              </a:r>
              <a:r>
                <a:rPr lang="en-US" altLang="zh-CN" sz="2000" b="1" dirty="0"/>
                <a:t>            number              </a:t>
              </a:r>
              <a:r>
                <a:rPr lang="en-US" altLang="zh-CN" sz="2000" b="1" dirty="0" err="1"/>
                <a:t>number</a:t>
              </a:r>
              <a:endParaRPr lang="en-US" altLang="zh-CN" sz="2000" b="1" dirty="0"/>
            </a:p>
          </p:txBody>
        </p:sp>
        <p:sp>
          <p:nvSpPr>
            <p:cNvPr id="7" name="Rectangle 6"/>
            <p:cNvSpPr>
              <a:spLocks noChangeArrowheads="1"/>
            </p:cNvSpPr>
            <p:nvPr/>
          </p:nvSpPr>
          <p:spPr bwMode="auto">
            <a:xfrm>
              <a:off x="748" y="2116"/>
              <a:ext cx="4445" cy="363"/>
            </a:xfrm>
            <a:prstGeom prst="rect">
              <a:avLst/>
            </a:prstGeom>
            <a:grpFill/>
            <a:ln w="9525">
              <a:noFill/>
              <a:miter lim="800000"/>
              <a:headEnd/>
              <a:tailEnd/>
            </a:ln>
            <a:effectLst/>
          </p:spPr>
          <p:txBody>
            <a:bodyPr wrap="none" anchor="ctr"/>
            <a:lstStyle/>
            <a:p>
              <a:pPr algn="ctr">
                <a:defRPr/>
              </a:pPr>
              <a:r>
                <a:rPr lang="en-US" altLang="zh-CN" sz="2000" b="1" dirty="0"/>
                <a:t>subscript-expression                           additive-expression</a:t>
              </a:r>
            </a:p>
          </p:txBody>
        </p:sp>
        <p:sp>
          <p:nvSpPr>
            <p:cNvPr id="8" name="Rectangle 8"/>
            <p:cNvSpPr>
              <a:spLocks noChangeArrowheads="1"/>
            </p:cNvSpPr>
            <p:nvPr/>
          </p:nvSpPr>
          <p:spPr bwMode="auto">
            <a:xfrm>
              <a:off x="748" y="1344"/>
              <a:ext cx="4445" cy="364"/>
            </a:xfrm>
            <a:prstGeom prst="rect">
              <a:avLst/>
            </a:prstGeom>
            <a:grpFill/>
            <a:ln w="9525">
              <a:noFill/>
              <a:miter lim="800000"/>
              <a:headEnd/>
              <a:tailEnd/>
            </a:ln>
            <a:effectLst/>
          </p:spPr>
          <p:txBody>
            <a:bodyPr wrap="none" anchor="ctr"/>
            <a:lstStyle/>
            <a:p>
              <a:pPr algn="ctr">
                <a:defRPr/>
              </a:pPr>
              <a:r>
                <a:rPr lang="en-US" altLang="zh-CN" sz="2000" b="1" dirty="0"/>
                <a:t>assign-expression</a:t>
              </a:r>
            </a:p>
          </p:txBody>
        </p:sp>
        <p:sp>
          <p:nvSpPr>
            <p:cNvPr id="9" name="Line 10"/>
            <p:cNvSpPr>
              <a:spLocks noChangeShapeType="1"/>
            </p:cNvSpPr>
            <p:nvPr/>
          </p:nvSpPr>
          <p:spPr bwMode="auto">
            <a:xfrm flipH="1">
              <a:off x="1610" y="1662"/>
              <a:ext cx="1270" cy="454"/>
            </a:xfrm>
            <a:prstGeom prst="line">
              <a:avLst/>
            </a:prstGeom>
            <a:grpFill/>
            <a:ln w="9525">
              <a:solidFill>
                <a:schemeClr val="tx1"/>
              </a:solidFill>
              <a:round/>
              <a:headEnd/>
              <a:tailEnd/>
            </a:ln>
            <a:effectLst/>
          </p:spPr>
          <p:txBody>
            <a:bodyPr/>
            <a:lstStyle/>
            <a:p>
              <a:pPr>
                <a:defRPr/>
              </a:pPr>
              <a:endParaRPr lang="zh-CN" altLang="en-US" b="1"/>
            </a:p>
          </p:txBody>
        </p:sp>
        <p:sp>
          <p:nvSpPr>
            <p:cNvPr id="10" name="Line 11"/>
            <p:cNvSpPr>
              <a:spLocks noChangeShapeType="1"/>
            </p:cNvSpPr>
            <p:nvPr/>
          </p:nvSpPr>
          <p:spPr bwMode="auto">
            <a:xfrm>
              <a:off x="2971" y="1662"/>
              <a:ext cx="1361" cy="454"/>
            </a:xfrm>
            <a:prstGeom prst="line">
              <a:avLst/>
            </a:prstGeom>
            <a:grpFill/>
            <a:ln w="9525">
              <a:solidFill>
                <a:schemeClr val="tx1"/>
              </a:solidFill>
              <a:round/>
              <a:headEnd/>
              <a:tailEnd/>
            </a:ln>
            <a:effectLst/>
          </p:spPr>
          <p:txBody>
            <a:bodyPr/>
            <a:lstStyle/>
            <a:p>
              <a:pPr>
                <a:defRPr/>
              </a:pPr>
              <a:endParaRPr lang="zh-CN" altLang="en-US" b="1"/>
            </a:p>
          </p:txBody>
        </p:sp>
        <p:sp>
          <p:nvSpPr>
            <p:cNvPr id="11" name="Line 12"/>
            <p:cNvSpPr>
              <a:spLocks noChangeShapeType="1"/>
            </p:cNvSpPr>
            <p:nvPr/>
          </p:nvSpPr>
          <p:spPr bwMode="auto">
            <a:xfrm flipH="1">
              <a:off x="1111" y="2433"/>
              <a:ext cx="318" cy="635"/>
            </a:xfrm>
            <a:prstGeom prst="line">
              <a:avLst/>
            </a:prstGeom>
            <a:grpFill/>
            <a:ln w="9525">
              <a:solidFill>
                <a:schemeClr val="tx1"/>
              </a:solidFill>
              <a:round/>
              <a:headEnd/>
              <a:tailEnd/>
            </a:ln>
            <a:effectLst/>
          </p:spPr>
          <p:txBody>
            <a:bodyPr/>
            <a:lstStyle/>
            <a:p>
              <a:pPr>
                <a:defRPr/>
              </a:pPr>
              <a:endParaRPr lang="zh-CN" altLang="en-US" b="1"/>
            </a:p>
          </p:txBody>
        </p:sp>
        <p:sp>
          <p:nvSpPr>
            <p:cNvPr id="12" name="Line 13"/>
            <p:cNvSpPr>
              <a:spLocks noChangeShapeType="1"/>
            </p:cNvSpPr>
            <p:nvPr/>
          </p:nvSpPr>
          <p:spPr bwMode="auto">
            <a:xfrm>
              <a:off x="1837" y="2433"/>
              <a:ext cx="453" cy="635"/>
            </a:xfrm>
            <a:prstGeom prst="line">
              <a:avLst/>
            </a:prstGeom>
            <a:grpFill/>
            <a:ln w="9525">
              <a:solidFill>
                <a:schemeClr val="tx1"/>
              </a:solidFill>
              <a:round/>
              <a:headEnd/>
              <a:tailEnd/>
            </a:ln>
            <a:effectLst/>
          </p:spPr>
          <p:txBody>
            <a:bodyPr/>
            <a:lstStyle/>
            <a:p>
              <a:pPr>
                <a:defRPr/>
              </a:pPr>
              <a:endParaRPr lang="zh-CN" altLang="en-US" b="1"/>
            </a:p>
          </p:txBody>
        </p:sp>
        <p:sp>
          <p:nvSpPr>
            <p:cNvPr id="13" name="Line 14"/>
            <p:cNvSpPr>
              <a:spLocks noChangeShapeType="1"/>
            </p:cNvSpPr>
            <p:nvPr/>
          </p:nvSpPr>
          <p:spPr bwMode="auto">
            <a:xfrm flipH="1">
              <a:off x="3651" y="2479"/>
              <a:ext cx="590" cy="544"/>
            </a:xfrm>
            <a:prstGeom prst="line">
              <a:avLst/>
            </a:prstGeom>
            <a:grpFill/>
            <a:ln w="9525">
              <a:solidFill>
                <a:schemeClr val="tx1"/>
              </a:solidFill>
              <a:round/>
              <a:headEnd/>
              <a:tailEnd/>
            </a:ln>
            <a:effectLst/>
          </p:spPr>
          <p:txBody>
            <a:bodyPr/>
            <a:lstStyle/>
            <a:p>
              <a:pPr>
                <a:defRPr/>
              </a:pPr>
              <a:endParaRPr lang="zh-CN" altLang="en-US" b="1"/>
            </a:p>
          </p:txBody>
        </p:sp>
        <p:sp>
          <p:nvSpPr>
            <p:cNvPr id="14" name="Line 15"/>
            <p:cNvSpPr>
              <a:spLocks noChangeShapeType="1"/>
            </p:cNvSpPr>
            <p:nvPr/>
          </p:nvSpPr>
          <p:spPr bwMode="auto">
            <a:xfrm>
              <a:off x="4422" y="2479"/>
              <a:ext cx="408" cy="544"/>
            </a:xfrm>
            <a:prstGeom prst="line">
              <a:avLst/>
            </a:prstGeom>
            <a:grpFill/>
            <a:ln w="9525">
              <a:solidFill>
                <a:schemeClr val="tx1"/>
              </a:solidFill>
              <a:round/>
              <a:headEnd/>
              <a:tailEnd/>
            </a:ln>
            <a:effectLst/>
          </p:spPr>
          <p:txBody>
            <a:bodyPr/>
            <a:lstStyle/>
            <a:p>
              <a:pPr>
                <a:defRPr/>
              </a:pPr>
              <a:endParaRPr lang="zh-CN" altLang="en-US" b="1"/>
            </a:p>
          </p:txBody>
        </p:sp>
      </p:grpSp>
      <p:sp>
        <p:nvSpPr>
          <p:cNvPr id="23555" name="标题 14"/>
          <p:cNvSpPr>
            <a:spLocks noGrp="1"/>
          </p:cNvSpPr>
          <p:nvPr>
            <p:ph type="title"/>
          </p:nvPr>
        </p:nvSpPr>
        <p:spPr/>
        <p:txBody>
          <a:bodyPr/>
          <a:lstStyle/>
          <a:p>
            <a:r>
              <a:rPr lang="zh-CN" altLang="en-US"/>
              <a:t>语法树</a:t>
            </a:r>
          </a:p>
        </p:txBody>
      </p:sp>
      <p:sp>
        <p:nvSpPr>
          <p:cNvPr id="3" name="矩形 2"/>
          <p:cNvSpPr/>
          <p:nvPr/>
        </p:nvSpPr>
        <p:spPr>
          <a:xfrm>
            <a:off x="866360" y="1411942"/>
            <a:ext cx="2769536" cy="523220"/>
          </a:xfrm>
          <a:prstGeom prst="rect">
            <a:avLst/>
          </a:prstGeom>
          <a:solidFill>
            <a:schemeClr val="bg1"/>
          </a:solidFill>
          <a:ln w="28575">
            <a:solidFill>
              <a:srgbClr val="9999FF"/>
            </a:solidFill>
          </a:ln>
        </p:spPr>
        <p:txBody>
          <a:bodyPr wrap="square">
            <a:spAutoFit/>
          </a:bodyPr>
          <a:lstStyle/>
          <a:p>
            <a:pPr algn="ctr"/>
            <a:r>
              <a:rPr lang="en-US" altLang="zh-CN" sz="2800" b="1" dirty="0"/>
              <a:t>a[index]=4+2 </a:t>
            </a:r>
            <a:endParaRPr lang="zh-CN"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latin typeface="宋体" pitchFamily="2" charset="-122"/>
              </a:rPr>
              <a:t>第一章 引  论</a:t>
            </a:r>
          </a:p>
        </p:txBody>
      </p:sp>
      <p:sp>
        <p:nvSpPr>
          <p:cNvPr id="11267" name="Rectangle 3"/>
          <p:cNvSpPr>
            <a:spLocks noGrp="1" noChangeArrowheads="1"/>
          </p:cNvSpPr>
          <p:nvPr>
            <p:ph idx="1"/>
          </p:nvPr>
        </p:nvSpPr>
        <p:spPr>
          <a:xfrm>
            <a:off x="457200" y="1343025"/>
            <a:ext cx="8229600" cy="5038303"/>
          </a:xfrm>
          <a:solidFill>
            <a:schemeClr val="bg1"/>
          </a:solidFill>
          <a:ln w="28575">
            <a:solidFill>
              <a:srgbClr val="9999FF"/>
            </a:solidFill>
          </a:ln>
        </p:spPr>
        <p:txBody>
          <a:bodyPr/>
          <a:lstStyle/>
          <a:p>
            <a:pPr eaLnBrk="1" hangingPunct="1">
              <a:lnSpc>
                <a:spcPct val="150000"/>
              </a:lnSpc>
            </a:pPr>
            <a:r>
              <a:rPr lang="zh-CN" altLang="en-US" dirty="0"/>
              <a:t>本课程介绍程序设计语言</a:t>
            </a:r>
            <a:r>
              <a:rPr lang="zh-CN" altLang="en-US" dirty="0">
                <a:solidFill>
                  <a:srgbClr val="FF0000"/>
                </a:solidFill>
              </a:rPr>
              <a:t>编译程序构造的基本原理和基本实现技术</a:t>
            </a:r>
            <a:r>
              <a:rPr lang="zh-CN" altLang="en-US" dirty="0"/>
              <a:t>。</a:t>
            </a:r>
            <a:endParaRPr lang="en-US" altLang="zh-CN" dirty="0"/>
          </a:p>
          <a:p>
            <a:pPr eaLnBrk="1" hangingPunct="1">
              <a:lnSpc>
                <a:spcPct val="150000"/>
              </a:lnSpc>
            </a:pPr>
            <a:r>
              <a:rPr lang="zh-CN" altLang="en-US" dirty="0"/>
              <a:t>编译原理除了生成编译器以外，在静态文本处理上也有广泛应用，如将</a:t>
            </a:r>
            <a:r>
              <a:rPr lang="en-US" altLang="zh-CN" dirty="0"/>
              <a:t>html</a:t>
            </a:r>
            <a:r>
              <a:rPr lang="zh-CN" altLang="en-US" dirty="0"/>
              <a:t>文件转换为纯文本利用编译原理实现非常简单。</a:t>
            </a:r>
            <a:endParaRPr lang="en-US" altLang="zh-CN" dirty="0"/>
          </a:p>
          <a:p>
            <a:pPr eaLnBrk="1" hangingPunct="1">
              <a:lnSpc>
                <a:spcPct val="150000"/>
              </a:lnSpc>
            </a:pPr>
            <a:r>
              <a:rPr lang="zh-CN" altLang="en-US" dirty="0"/>
              <a:t>提升专业素养，加深对编程语言的理解。</a:t>
            </a:r>
            <a:endParaRPr lang="en-US" altLang="zh-CN" dirty="0"/>
          </a:p>
          <a:p>
            <a:pPr eaLnBrk="1" hangingPunct="1">
              <a:lnSpc>
                <a:spcPct val="150000"/>
              </a:lnSpc>
            </a:pPr>
            <a:r>
              <a:rPr lang="zh-CN" altLang="en-US" dirty="0"/>
              <a:t>学习方法：结合源代码，通过实践反馈学习。</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语义分析</a:t>
            </a:r>
          </a:p>
        </p:txBody>
      </p:sp>
      <p:sp>
        <p:nvSpPr>
          <p:cNvPr id="3" name="Rectangle 3"/>
          <p:cNvSpPr txBox="1">
            <a:spLocks noChangeArrowheads="1"/>
          </p:cNvSpPr>
          <p:nvPr/>
        </p:nvSpPr>
        <p:spPr>
          <a:xfrm>
            <a:off x="467544" y="1484784"/>
            <a:ext cx="8229600" cy="4464496"/>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gn="just" eaLnBrk="1" hangingPunct="1">
              <a:lnSpc>
                <a:spcPct val="150000"/>
              </a:lnSpc>
            </a:pPr>
            <a:r>
              <a:rPr lang="zh-CN" altLang="en-US" kern="0" dirty="0">
                <a:latin typeface="宋体" pitchFamily="2" charset="-122"/>
              </a:rPr>
              <a:t>任务</a:t>
            </a:r>
            <a:r>
              <a:rPr lang="en-US" altLang="zh-CN" kern="0" dirty="0">
                <a:latin typeface="宋体" pitchFamily="2" charset="-122"/>
              </a:rPr>
              <a:t>:</a:t>
            </a:r>
            <a:r>
              <a:rPr lang="zh-CN" altLang="en-US" kern="0" dirty="0">
                <a:latin typeface="宋体" pitchFamily="2" charset="-122"/>
              </a:rPr>
              <a:t>使用语法树和符号表中的信息来</a:t>
            </a:r>
            <a:r>
              <a:rPr lang="zh-CN" altLang="en-US" kern="0" dirty="0">
                <a:solidFill>
                  <a:srgbClr val="FF0000"/>
                </a:solidFill>
                <a:latin typeface="宋体" pitchFamily="2" charset="-122"/>
              </a:rPr>
              <a:t>检查源程序是否和语言定义的语义一致</a:t>
            </a:r>
            <a:r>
              <a:rPr lang="zh-CN" altLang="en-US" kern="0" dirty="0">
                <a:latin typeface="宋体" pitchFamily="2" charset="-122"/>
              </a:rPr>
              <a:t>。同时也收集类型信息等。</a:t>
            </a:r>
          </a:p>
          <a:p>
            <a:pPr algn="just" eaLnBrk="1" hangingPunct="1">
              <a:lnSpc>
                <a:spcPct val="150000"/>
              </a:lnSpc>
            </a:pPr>
            <a:r>
              <a:rPr lang="zh-CN" altLang="en-US" kern="0" dirty="0">
                <a:solidFill>
                  <a:srgbClr val="FF0000"/>
                </a:solidFill>
                <a:latin typeface="宋体" pitchFamily="2" charset="-122"/>
              </a:rPr>
              <a:t>类型检查</a:t>
            </a:r>
            <a:r>
              <a:rPr lang="zh-CN" altLang="en-US" kern="0" dirty="0">
                <a:latin typeface="宋体" pitchFamily="2" charset="-122"/>
              </a:rPr>
              <a:t>是一个重要组成部分。</a:t>
            </a:r>
            <a:endParaRPr lang="en-US" altLang="zh-CN" kern="0" dirty="0">
              <a:latin typeface="宋体" pitchFamily="2" charset="-122"/>
            </a:endParaRPr>
          </a:p>
          <a:p>
            <a:pPr algn="just" eaLnBrk="1" hangingPunct="1">
              <a:lnSpc>
                <a:spcPct val="150000"/>
              </a:lnSpc>
            </a:pPr>
            <a:r>
              <a:rPr lang="zh-CN" altLang="en-US" kern="0" dirty="0">
                <a:latin typeface="宋体" pitchFamily="2" charset="-122"/>
              </a:rPr>
              <a:t>通常输出为</a:t>
            </a:r>
            <a:r>
              <a:rPr lang="zh-CN" altLang="en-US" kern="0" dirty="0">
                <a:solidFill>
                  <a:srgbClr val="FF0000"/>
                </a:solidFill>
                <a:latin typeface="宋体" pitchFamily="2" charset="-122"/>
              </a:rPr>
              <a:t>注释树。</a:t>
            </a:r>
          </a:p>
        </p:txBody>
      </p:sp>
    </p:spTree>
    <p:extLst>
      <p:ext uri="{BB962C8B-B14F-4D97-AF65-F5344CB8AC3E}">
        <p14:creationId xmlns:p14="http://schemas.microsoft.com/office/powerpoint/2010/main" val="23951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latin typeface="宋体" pitchFamily="2" charset="-122"/>
              </a:rPr>
              <a:t>中间代码产生</a:t>
            </a:r>
          </a:p>
        </p:txBody>
      </p:sp>
      <p:sp>
        <p:nvSpPr>
          <p:cNvPr id="13315" name="Rectangle 3"/>
          <p:cNvSpPr>
            <a:spLocks noGrp="1" noChangeArrowheads="1"/>
          </p:cNvSpPr>
          <p:nvPr>
            <p:ph idx="4294967295"/>
          </p:nvPr>
        </p:nvSpPr>
        <p:spPr>
          <a:xfrm>
            <a:off x="539750" y="1268760"/>
            <a:ext cx="7772400" cy="5089178"/>
          </a:xfrm>
          <a:solidFill>
            <a:schemeClr val="bg1"/>
          </a:solidFill>
          <a:ln w="28575">
            <a:solidFill>
              <a:srgbClr val="9999FF"/>
            </a:solidFill>
          </a:ln>
        </p:spPr>
        <p:txBody>
          <a:bodyPr/>
          <a:lstStyle/>
          <a:p>
            <a:pPr algn="just" eaLnBrk="1" hangingPunct="1">
              <a:lnSpc>
                <a:spcPct val="150000"/>
              </a:lnSpc>
            </a:pPr>
            <a:r>
              <a:rPr lang="zh-CN" altLang="en-US" dirty="0"/>
              <a:t>任务：对各类不同语法范畴按语言的语义进行初步翻译。</a:t>
            </a:r>
          </a:p>
          <a:p>
            <a:pPr algn="just" eaLnBrk="1" hangingPunct="1">
              <a:lnSpc>
                <a:spcPct val="150000"/>
              </a:lnSpc>
            </a:pPr>
            <a:r>
              <a:rPr lang="zh-CN" altLang="en-US" dirty="0">
                <a:solidFill>
                  <a:srgbClr val="FF0000"/>
                </a:solidFill>
              </a:rPr>
              <a:t>中间代码</a:t>
            </a:r>
            <a:r>
              <a:rPr lang="zh-CN" altLang="en-US" dirty="0"/>
              <a:t>：三元式，四元式，树形结构等。</a:t>
            </a:r>
          </a:p>
          <a:p>
            <a:pPr algn="just" eaLnBrk="1" hangingPunct="1">
              <a:lnSpc>
                <a:spcPct val="150000"/>
              </a:lnSpc>
            </a:pPr>
            <a:r>
              <a:rPr lang="en-US" altLang="zh-CN" dirty="0">
                <a:solidFill>
                  <a:srgbClr val="3333CC"/>
                </a:solidFill>
              </a:rPr>
              <a:t>Z=X + 0.618 * Y </a:t>
            </a:r>
            <a:r>
              <a:rPr lang="zh-CN" altLang="en-US" dirty="0"/>
              <a:t>翻译成四元式为</a:t>
            </a:r>
            <a:endParaRPr lang="en-US" altLang="zh-CN" dirty="0"/>
          </a:p>
          <a:p>
            <a:pPr algn="just" eaLnBrk="1" hangingPunct="1"/>
            <a:r>
              <a:rPr lang="en-US" altLang="zh-CN" dirty="0"/>
              <a:t>       </a:t>
            </a:r>
            <a:r>
              <a:rPr lang="zh-CN" altLang="en-US" dirty="0"/>
              <a:t>算符    左操作数   右操作数  结果</a:t>
            </a:r>
          </a:p>
          <a:p>
            <a:pPr algn="just" eaLnBrk="1" hangingPunct="1">
              <a:spcBef>
                <a:spcPct val="30000"/>
              </a:spcBef>
              <a:buFont typeface="Wingdings" pitchFamily="2" charset="2"/>
              <a:buNone/>
            </a:pPr>
            <a:r>
              <a:rPr lang="zh-CN" altLang="en-US" dirty="0"/>
              <a:t>	</a:t>
            </a:r>
            <a:r>
              <a:rPr lang="en-US" altLang="zh-CN" dirty="0"/>
              <a:t>(1)   *       0.618        Y          T1</a:t>
            </a:r>
          </a:p>
          <a:p>
            <a:pPr algn="just" eaLnBrk="1" hangingPunct="1">
              <a:spcBef>
                <a:spcPct val="0"/>
              </a:spcBef>
              <a:buFont typeface="Wingdings" pitchFamily="2" charset="2"/>
              <a:buNone/>
            </a:pPr>
            <a:r>
              <a:rPr lang="en-US" altLang="zh-CN" dirty="0"/>
              <a:t>	(2)   +         X            T1         T2</a:t>
            </a:r>
          </a:p>
          <a:p>
            <a:pPr algn="just" eaLnBrk="1" hangingPunct="1">
              <a:spcBef>
                <a:spcPct val="0"/>
              </a:spcBef>
              <a:buFont typeface="Wingdings" pitchFamily="2" charset="2"/>
              <a:buNone/>
            </a:pPr>
            <a:r>
              <a:rPr lang="en-US" altLang="zh-CN" dirty="0"/>
              <a:t>	(3)   =        T2           --          Z</a:t>
            </a:r>
          </a:p>
          <a:p>
            <a:pPr eaLnBrk="1" hangingPunct="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wipe(left)">
                                      <p:cBhvr>
                                        <p:cTn id="7" dur="20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wipe(left)">
                                      <p:cBhvr>
                                        <p:cTn id="12" dur="2000"/>
                                        <p:tgtEl>
                                          <p:spTgt spid="13315">
                                            <p:txEl>
                                              <p:pRg st="3" end="3"/>
                                            </p:txEl>
                                          </p:spTgt>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3315">
                                            <p:txEl>
                                              <p:pRg st="4" end="4"/>
                                            </p:txEl>
                                          </p:spTgt>
                                        </p:tgtEl>
                                        <p:attrNameLst>
                                          <p:attrName>style.visibility</p:attrName>
                                        </p:attrNameLst>
                                      </p:cBhvr>
                                      <p:to>
                                        <p:strVal val="visible"/>
                                      </p:to>
                                    </p:set>
                                    <p:animEffect transition="in" filter="wipe(up)">
                                      <p:cBhvr>
                                        <p:cTn id="16" dur="5000"/>
                                        <p:tgtEl>
                                          <p:spTgt spid="13315">
                                            <p:txEl>
                                              <p:pRg st="4" end="4"/>
                                            </p:txEl>
                                          </p:spTgt>
                                        </p:tgtEl>
                                      </p:cBhvr>
                                    </p:animEffect>
                                  </p:childTnLst>
                                </p:cTn>
                              </p:par>
                            </p:childTnLst>
                          </p:cTn>
                        </p:par>
                        <p:par>
                          <p:cTn id="17" fill="hold">
                            <p:stCondLst>
                              <p:cond delay="7000"/>
                            </p:stCondLst>
                            <p:childTnLst>
                              <p:par>
                                <p:cTn id="18" presetID="22" presetClass="entr" presetSubtype="1" fill="hold" grpId="0" nodeType="afterEffect">
                                  <p:stCondLst>
                                    <p:cond delay="0"/>
                                  </p:stCondLst>
                                  <p:childTnLst>
                                    <p:set>
                                      <p:cBhvr>
                                        <p:cTn id="19" dur="1" fill="hold">
                                          <p:stCondLst>
                                            <p:cond delay="0"/>
                                          </p:stCondLst>
                                        </p:cTn>
                                        <p:tgtEl>
                                          <p:spTgt spid="13315">
                                            <p:txEl>
                                              <p:pRg st="5" end="5"/>
                                            </p:txEl>
                                          </p:spTgt>
                                        </p:tgtEl>
                                        <p:attrNameLst>
                                          <p:attrName>style.visibility</p:attrName>
                                        </p:attrNameLst>
                                      </p:cBhvr>
                                      <p:to>
                                        <p:strVal val="visible"/>
                                      </p:to>
                                    </p:set>
                                    <p:animEffect transition="in" filter="wipe(up)">
                                      <p:cBhvr>
                                        <p:cTn id="20" dur="5000"/>
                                        <p:tgtEl>
                                          <p:spTgt spid="13315">
                                            <p:txEl>
                                              <p:pRg st="5" end="5"/>
                                            </p:txEl>
                                          </p:spTgt>
                                        </p:tgtEl>
                                      </p:cBhvr>
                                    </p:animEffect>
                                  </p:childTnLst>
                                </p:cTn>
                              </p:par>
                            </p:childTnLst>
                          </p:cTn>
                        </p:par>
                        <p:par>
                          <p:cTn id="21" fill="hold">
                            <p:stCondLst>
                              <p:cond delay="12000"/>
                            </p:stCondLst>
                            <p:childTnLst>
                              <p:par>
                                <p:cTn id="22" presetID="22" presetClass="entr" presetSubtype="1" fill="hold" grpId="0" nodeType="after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Effect transition="in" filter="wipe(up)">
                                      <p:cBhvr>
                                        <p:cTn id="24" dur="50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11973" y="16288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词法扫描的输入是</a:t>
            </a:r>
            <a:r>
              <a:rPr lang="zh-CN" altLang="en-US" sz="2800" dirty="0">
                <a:solidFill>
                  <a:srgbClr val="639EF4"/>
                </a:solidFill>
                <a:latin typeface="微软雅黑" panose="020B0503020204020204" pitchFamily="34" charset="-122"/>
                <a:ea typeface="微软雅黑" panose="020B0503020204020204" pitchFamily="34" charset="-122"/>
              </a:rPr>
              <a:t> </a:t>
            </a:r>
            <a:r>
              <a:rPr lang="en-US" altLang="zh-CN" sz="2800" dirty="0">
                <a:solidFill>
                  <a:srgbClr val="639EF4"/>
                </a:solidFill>
                <a:latin typeface="微软雅黑" panose="020B0503020204020204" pitchFamily="34" charset="-122"/>
                <a:ea typeface="微软雅黑" panose="020B0503020204020204" pitchFamily="34" charset="-122"/>
              </a:rPr>
              <a:t>[</a:t>
            </a:r>
            <a:r>
              <a:rPr lang="zh-CN" altLang="en-US" sz="2800" dirty="0">
                <a:solidFill>
                  <a:srgbClr val="639EF4"/>
                </a:solidFill>
                <a:latin typeface="微软雅黑" panose="020B0503020204020204" pitchFamily="34" charset="-122"/>
                <a:ea typeface="微软雅黑" panose="020B0503020204020204" pitchFamily="34" charset="-122"/>
              </a:rPr>
              <a:t>填空</a:t>
            </a:r>
            <a:r>
              <a:rPr lang="en-US" altLang="zh-CN" sz="2800" dirty="0">
                <a:solidFill>
                  <a:srgbClr val="639EF4"/>
                </a:solidFill>
                <a:latin typeface="微软雅黑" panose="020B0503020204020204" pitchFamily="34" charset="-122"/>
                <a:ea typeface="微软雅黑" panose="020B0503020204020204" pitchFamily="34" charset="-122"/>
              </a:rPr>
              <a:t>1]</a:t>
            </a: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输出是</a:t>
            </a:r>
            <a:r>
              <a:rPr lang="zh-CN" altLang="en-US" sz="2800" dirty="0">
                <a:solidFill>
                  <a:srgbClr val="639EF4"/>
                </a:solidFill>
                <a:latin typeface="微软雅黑" panose="020B0503020204020204" pitchFamily="34" charset="-122"/>
                <a:ea typeface="微软雅黑" panose="020B0503020204020204" pitchFamily="34" charset="-122"/>
              </a:rPr>
              <a:t> </a:t>
            </a:r>
            <a:r>
              <a:rPr lang="en-US" altLang="zh-CN" sz="2800" dirty="0">
                <a:solidFill>
                  <a:srgbClr val="639EF4"/>
                </a:solidFill>
                <a:latin typeface="微软雅黑" panose="020B0503020204020204" pitchFamily="34" charset="-122"/>
                <a:ea typeface="微软雅黑" panose="020B0503020204020204" pitchFamily="34" charset="-122"/>
              </a:rPr>
              <a:t>[</a:t>
            </a:r>
            <a:r>
              <a:rPr lang="zh-CN" altLang="en-US" sz="2800" dirty="0">
                <a:solidFill>
                  <a:srgbClr val="639EF4"/>
                </a:solidFill>
                <a:latin typeface="微软雅黑" panose="020B0503020204020204" pitchFamily="34" charset="-122"/>
                <a:ea typeface="微软雅黑" panose="020B0503020204020204" pitchFamily="34" charset="-122"/>
              </a:rPr>
              <a:t>填空</a:t>
            </a:r>
            <a:r>
              <a:rPr lang="en-US" altLang="zh-CN" sz="2800" dirty="0">
                <a:solidFill>
                  <a:srgbClr val="639EF4"/>
                </a:solidFill>
                <a:latin typeface="微软雅黑" panose="020B0503020204020204" pitchFamily="34" charset="-122"/>
                <a:ea typeface="微软雅黑" panose="020B0503020204020204" pitchFamily="34" charset="-122"/>
              </a:rPr>
              <a:t>2]</a:t>
            </a:r>
            <a:r>
              <a:rPr lang="en-US" altLang="zh-CN" sz="2800" dirty="0">
                <a:solidFill>
                  <a:srgbClr val="000000"/>
                </a:solidFill>
                <a:latin typeface="微软雅黑" panose="020B0503020204020204" pitchFamily="34" charset="-122"/>
                <a:ea typeface="微软雅黑" panose="020B0503020204020204" pitchFamily="34" charset="-122"/>
              </a:rPr>
              <a:t> </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9500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语法分析阶段的输出是</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语法树</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中间代码</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注释树</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文本框 7"/>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优化代码</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8" name="组合 17"/>
          <p:cNvGrpSpPr/>
          <p:nvPr>
            <p:custDataLst>
              <p:tags r:id="rId12"/>
            </p:custDataLst>
          </p:nvPr>
        </p:nvGrpSpPr>
        <p:grpSpPr>
          <a:xfrm>
            <a:off x="0" y="0"/>
            <a:ext cx="9144000" cy="635000"/>
            <a:chOff x="0" y="0"/>
            <a:chExt cx="9144000" cy="635000"/>
          </a:xfrm>
        </p:grpSpPr>
        <p:sp>
          <p:nvSpPr>
            <p:cNvPr id="14"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4593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编译过程中， 语法分析器的任务是</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分析单词是怎样构成的</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分析单词串是如何构成语句和声明的</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分析语句和声明是如何构成程序的</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分析程序的结构</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6760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注释树是</a:t>
            </a:r>
            <a:r>
              <a:rPr lang="zh-CN" altLang="en-US" sz="2800" dirty="0">
                <a:solidFill>
                  <a:srgbClr val="639EF4"/>
                </a:solidFill>
                <a:latin typeface="微软雅黑" panose="020B0503020204020204" pitchFamily="34" charset="-122"/>
                <a:ea typeface="微软雅黑" panose="020B0503020204020204" pitchFamily="34" charset="-122"/>
              </a:rPr>
              <a:t> </a:t>
            </a:r>
            <a:r>
              <a:rPr lang="en-US" altLang="zh-CN" sz="2800" dirty="0">
                <a:solidFill>
                  <a:srgbClr val="639EF4"/>
                </a:solidFill>
                <a:latin typeface="微软雅黑" panose="020B0503020204020204" pitchFamily="34" charset="-122"/>
                <a:ea typeface="微软雅黑" panose="020B0503020204020204" pitchFamily="34" charset="-122"/>
              </a:rPr>
              <a:t>[</a:t>
            </a:r>
            <a:r>
              <a:rPr lang="zh-CN" altLang="en-US" sz="2800" dirty="0">
                <a:solidFill>
                  <a:srgbClr val="639EF4"/>
                </a:solidFill>
                <a:latin typeface="微软雅黑" panose="020B0503020204020204" pitchFamily="34" charset="-122"/>
                <a:ea typeface="微软雅黑" panose="020B0503020204020204" pitchFamily="34" charset="-122"/>
              </a:rPr>
              <a:t>填空</a:t>
            </a:r>
            <a:r>
              <a:rPr lang="en-US" altLang="zh-CN" sz="2800" dirty="0">
                <a:solidFill>
                  <a:srgbClr val="639EF4"/>
                </a:solidFill>
                <a:latin typeface="微软雅黑" panose="020B0503020204020204" pitchFamily="34" charset="-122"/>
                <a:ea typeface="微软雅黑" panose="020B0503020204020204" pitchFamily="34" charset="-122"/>
              </a:rPr>
              <a:t>1]</a:t>
            </a: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阶段的输入</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2001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latin typeface="宋体" pitchFamily="2" charset="-122"/>
              </a:rPr>
              <a:t>优化</a:t>
            </a:r>
          </a:p>
        </p:txBody>
      </p:sp>
      <p:sp>
        <p:nvSpPr>
          <p:cNvPr id="14339" name="Rectangle 3"/>
          <p:cNvSpPr>
            <a:spLocks noGrp="1" noChangeArrowheads="1"/>
          </p:cNvSpPr>
          <p:nvPr>
            <p:ph idx="4294967295"/>
          </p:nvPr>
        </p:nvSpPr>
        <p:spPr>
          <a:xfrm>
            <a:off x="283592" y="1500756"/>
            <a:ext cx="4250308" cy="4736556"/>
          </a:xfrm>
          <a:solidFill>
            <a:schemeClr val="bg1"/>
          </a:solidFill>
          <a:ln w="28575">
            <a:solidFill>
              <a:srgbClr val="9999FF"/>
            </a:solidFill>
          </a:ln>
        </p:spPr>
        <p:txBody>
          <a:bodyPr/>
          <a:lstStyle/>
          <a:p>
            <a:pPr algn="just" eaLnBrk="1" hangingPunct="1">
              <a:lnSpc>
                <a:spcPct val="150000"/>
              </a:lnSpc>
            </a:pPr>
            <a:r>
              <a:rPr lang="zh-CN" altLang="en-US" dirty="0"/>
              <a:t>任务：对于前阶段产生的中间代码进行加工变换，以期在最后阶段</a:t>
            </a:r>
            <a:r>
              <a:rPr lang="zh-CN" altLang="en-US" dirty="0">
                <a:solidFill>
                  <a:srgbClr val="FF0000"/>
                </a:solidFill>
              </a:rPr>
              <a:t>产生更高效的目标代码</a:t>
            </a:r>
            <a:r>
              <a:rPr lang="zh-CN" altLang="en-US" dirty="0"/>
              <a:t>。</a:t>
            </a:r>
            <a:endParaRPr lang="en-US" altLang="zh-CN" dirty="0"/>
          </a:p>
          <a:p>
            <a:pPr algn="just" eaLnBrk="1" hangingPunct="1">
              <a:lnSpc>
                <a:spcPct val="150000"/>
              </a:lnSpc>
            </a:pPr>
            <a:r>
              <a:rPr lang="zh-CN" altLang="en-US" dirty="0"/>
              <a:t>主要包括：</a:t>
            </a:r>
            <a:r>
              <a:rPr lang="zh-CN" altLang="en-US" dirty="0">
                <a:solidFill>
                  <a:srgbClr val="3333CC"/>
                </a:solidFill>
              </a:rPr>
              <a:t>公共子表达式的提取、循环优化、删除无用代码</a:t>
            </a:r>
            <a:r>
              <a:rPr lang="zh-CN" altLang="en-US" dirty="0"/>
              <a:t>等等。</a:t>
            </a:r>
          </a:p>
        </p:txBody>
      </p:sp>
      <p:sp>
        <p:nvSpPr>
          <p:cNvPr id="2" name="矩形 1"/>
          <p:cNvSpPr/>
          <p:nvPr/>
        </p:nvSpPr>
        <p:spPr>
          <a:xfrm>
            <a:off x="4788024" y="1500756"/>
            <a:ext cx="3886076" cy="4736556"/>
          </a:xfrm>
          <a:prstGeom prst="rect">
            <a:avLst/>
          </a:prstGeom>
          <a:solidFill>
            <a:schemeClr val="bg1"/>
          </a:solidFill>
          <a:ln w="28575">
            <a:solidFill>
              <a:srgbClr val="9999FF"/>
            </a:solidFill>
          </a:ln>
        </p:spPr>
        <p:txBody>
          <a:bodyPr wrap="square">
            <a:noAutofit/>
          </a:bodyPr>
          <a:lstStyle/>
          <a:p>
            <a:pPr algn="just">
              <a:lnSpc>
                <a:spcPct val="150000"/>
              </a:lnSpc>
              <a:buFont typeface="Wingdings" pitchFamily="2" charset="2"/>
              <a:buNone/>
            </a:pPr>
            <a:r>
              <a:rPr lang="en-US" altLang="zh-CN" sz="2400" b="1" dirty="0"/>
              <a:t>FOR K := 1 TO 100 DO</a:t>
            </a:r>
          </a:p>
          <a:p>
            <a:pPr algn="just">
              <a:lnSpc>
                <a:spcPct val="150000"/>
              </a:lnSpc>
            </a:pPr>
            <a:r>
              <a:rPr lang="en-US" altLang="zh-CN" sz="2400" b="1" dirty="0"/>
              <a:t>   BEGIN  </a:t>
            </a:r>
          </a:p>
          <a:p>
            <a:pPr algn="just">
              <a:lnSpc>
                <a:spcPct val="150000"/>
              </a:lnSpc>
            </a:pPr>
            <a:r>
              <a:rPr lang="en-US" altLang="zh-CN" sz="2400" b="1" dirty="0"/>
              <a:t>     X := I + 1;</a:t>
            </a:r>
          </a:p>
          <a:p>
            <a:pPr algn="just">
              <a:lnSpc>
                <a:spcPct val="150000"/>
              </a:lnSpc>
            </a:pPr>
            <a:r>
              <a:rPr lang="en-US" altLang="zh-CN" sz="2400" b="1" dirty="0"/>
              <a:t>     M := I + 10 * K;</a:t>
            </a:r>
          </a:p>
          <a:p>
            <a:pPr algn="just">
              <a:lnSpc>
                <a:spcPct val="150000"/>
              </a:lnSpc>
            </a:pPr>
            <a:r>
              <a:rPr lang="en-US" altLang="zh-CN" sz="2400" b="1" dirty="0"/>
              <a:t>     N := J + 10 * K;</a:t>
            </a:r>
          </a:p>
          <a:p>
            <a:pPr algn="just">
              <a:lnSpc>
                <a:spcPct val="150000"/>
              </a:lnSpc>
            </a:pPr>
            <a:r>
              <a:rPr lang="en-US" altLang="zh-CN" sz="2400" b="1" dirty="0"/>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wipe(left)">
                                      <p:cBhvr>
                                        <p:cTn id="7" dur="10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中间代码（一）</a:t>
            </a:r>
          </a:p>
        </p:txBody>
      </p:sp>
      <p:sp>
        <p:nvSpPr>
          <p:cNvPr id="15363" name="Rectangle 3"/>
          <p:cNvSpPr>
            <a:spLocks noGrp="1" noChangeArrowheads="1"/>
          </p:cNvSpPr>
          <p:nvPr>
            <p:ph idx="4294967295"/>
          </p:nvPr>
        </p:nvSpPr>
        <p:spPr>
          <a:xfrm>
            <a:off x="179388" y="1484313"/>
            <a:ext cx="8856662" cy="3888903"/>
          </a:xfrm>
          <a:solidFill>
            <a:schemeClr val="bg1"/>
          </a:solidFill>
          <a:ln w="28575">
            <a:solidFill>
              <a:srgbClr val="9999FF"/>
            </a:solidFill>
          </a:ln>
        </p:spPr>
        <p:txBody>
          <a:bodyPr/>
          <a:lstStyle/>
          <a:p>
            <a:pPr eaLnBrk="1" hangingPunct="1">
              <a:lnSpc>
                <a:spcPct val="90000"/>
              </a:lnSpc>
              <a:spcBef>
                <a:spcPct val="0"/>
              </a:spcBef>
              <a:buFont typeface="Wingdings" pitchFamily="2" charset="2"/>
              <a:buNone/>
            </a:pPr>
            <a:r>
              <a:rPr lang="zh-CN" altLang="en-US" sz="2400" dirty="0"/>
              <a:t>序号 </a:t>
            </a:r>
            <a:r>
              <a:rPr lang="en-US" altLang="zh-CN" sz="2400" dirty="0"/>
              <a:t>OPR OPN1 OPN2 RESULT     </a:t>
            </a:r>
            <a:r>
              <a:rPr lang="zh-CN" altLang="en-US" sz="2400" dirty="0"/>
              <a:t>注释</a:t>
            </a:r>
          </a:p>
          <a:p>
            <a:pPr eaLnBrk="1" hangingPunct="1">
              <a:lnSpc>
                <a:spcPct val="90000"/>
              </a:lnSpc>
              <a:spcBef>
                <a:spcPct val="0"/>
              </a:spcBef>
              <a:buFont typeface="Wingdings" pitchFamily="2" charset="2"/>
              <a:buNone/>
            </a:pPr>
            <a:r>
              <a:rPr lang="en-US" altLang="zh-CN" sz="2400" dirty="0"/>
              <a:t>(1)	:=	1	 	   K         K:=1	</a:t>
            </a:r>
          </a:p>
          <a:p>
            <a:pPr eaLnBrk="1" hangingPunct="1">
              <a:lnSpc>
                <a:spcPct val="90000"/>
              </a:lnSpc>
              <a:spcBef>
                <a:spcPct val="0"/>
              </a:spcBef>
              <a:buFont typeface="Wingdings" pitchFamily="2" charset="2"/>
              <a:buNone/>
            </a:pPr>
            <a:r>
              <a:rPr lang="en-US" altLang="zh-CN" sz="2400" dirty="0"/>
              <a:t>(2)	j&lt;	100	  K     (10)       if (100&lt;K) </a:t>
            </a:r>
            <a:r>
              <a:rPr lang="en-US" altLang="zh-CN" sz="2400" dirty="0" err="1">
                <a:solidFill>
                  <a:srgbClr val="FF0000"/>
                </a:solidFill>
              </a:rPr>
              <a:t>goto</a:t>
            </a:r>
            <a:r>
              <a:rPr lang="en-US" altLang="zh-CN" sz="2400" dirty="0">
                <a:solidFill>
                  <a:srgbClr val="FF0000"/>
                </a:solidFill>
              </a:rPr>
              <a:t> (10)</a:t>
            </a:r>
          </a:p>
          <a:p>
            <a:pPr eaLnBrk="1" hangingPunct="1">
              <a:lnSpc>
                <a:spcPct val="90000"/>
              </a:lnSpc>
              <a:spcBef>
                <a:spcPct val="0"/>
              </a:spcBef>
              <a:buFont typeface="Wingdings" pitchFamily="2" charset="2"/>
              <a:buNone/>
            </a:pPr>
            <a:r>
              <a:rPr lang="en-US" altLang="zh-CN" sz="2400" dirty="0"/>
              <a:t>(3)	+	I	 1	   X	     X:=I+1	</a:t>
            </a:r>
          </a:p>
          <a:p>
            <a:pPr eaLnBrk="1" hangingPunct="1">
              <a:lnSpc>
                <a:spcPct val="90000"/>
              </a:lnSpc>
              <a:spcBef>
                <a:spcPct val="0"/>
              </a:spcBef>
              <a:buFont typeface="Wingdings" pitchFamily="2" charset="2"/>
              <a:buNone/>
            </a:pPr>
            <a:r>
              <a:rPr lang="en-US" altLang="zh-CN" sz="2400" dirty="0"/>
              <a:t>(4)	*	10	 K	   T1	     T1:=10*K</a:t>
            </a:r>
          </a:p>
          <a:p>
            <a:pPr eaLnBrk="1" hangingPunct="1">
              <a:lnSpc>
                <a:spcPct val="90000"/>
              </a:lnSpc>
              <a:spcBef>
                <a:spcPct val="0"/>
              </a:spcBef>
              <a:buFont typeface="Wingdings" pitchFamily="2" charset="2"/>
              <a:buNone/>
            </a:pPr>
            <a:r>
              <a:rPr lang="en-US" altLang="zh-CN" sz="2400" dirty="0"/>
              <a:t>(5)	+	I	 T1	   M        M:=I+T1	</a:t>
            </a:r>
          </a:p>
          <a:p>
            <a:pPr eaLnBrk="1" hangingPunct="1">
              <a:lnSpc>
                <a:spcPct val="90000"/>
              </a:lnSpc>
              <a:spcBef>
                <a:spcPct val="0"/>
              </a:spcBef>
              <a:buFont typeface="Wingdings" pitchFamily="2" charset="2"/>
              <a:buNone/>
            </a:pPr>
            <a:r>
              <a:rPr lang="en-US" altLang="zh-CN" sz="2400" dirty="0"/>
              <a:t>(6)	*	10	 K	   T2	     T2:=10*K</a:t>
            </a:r>
          </a:p>
          <a:p>
            <a:pPr eaLnBrk="1" hangingPunct="1">
              <a:lnSpc>
                <a:spcPct val="90000"/>
              </a:lnSpc>
              <a:spcBef>
                <a:spcPct val="0"/>
              </a:spcBef>
              <a:buFont typeface="Wingdings" pitchFamily="2" charset="2"/>
              <a:buNone/>
            </a:pPr>
            <a:r>
              <a:rPr lang="en-US" altLang="zh-CN" sz="2400" dirty="0"/>
              <a:t>(7)	+	J	 T2	   N	     N:=J+T2	</a:t>
            </a:r>
          </a:p>
          <a:p>
            <a:pPr eaLnBrk="1" hangingPunct="1">
              <a:lnSpc>
                <a:spcPct val="90000"/>
              </a:lnSpc>
              <a:spcBef>
                <a:spcPct val="0"/>
              </a:spcBef>
              <a:buFont typeface="Wingdings" pitchFamily="2" charset="2"/>
              <a:buNone/>
            </a:pPr>
            <a:r>
              <a:rPr lang="en-US" altLang="zh-CN" sz="2400" dirty="0"/>
              <a:t>(8)	+	K	 1	   K         K:=K+1	</a:t>
            </a:r>
          </a:p>
          <a:p>
            <a:pPr eaLnBrk="1" hangingPunct="1">
              <a:lnSpc>
                <a:spcPct val="90000"/>
              </a:lnSpc>
              <a:spcBef>
                <a:spcPct val="0"/>
              </a:spcBef>
              <a:buFont typeface="Wingdings" pitchFamily="2" charset="2"/>
              <a:buNone/>
            </a:pPr>
            <a:r>
              <a:rPr lang="en-US" altLang="zh-CN" sz="2400" dirty="0"/>
              <a:t>(9)	j			  (2)	      </a:t>
            </a:r>
            <a:r>
              <a:rPr lang="en-US" altLang="zh-CN" sz="2400" dirty="0" err="1">
                <a:solidFill>
                  <a:srgbClr val="FF0000"/>
                </a:solidFill>
              </a:rPr>
              <a:t>goto</a:t>
            </a:r>
            <a:r>
              <a:rPr lang="en-US" altLang="zh-CN" sz="2400" dirty="0">
                <a:solidFill>
                  <a:srgbClr val="FF0000"/>
                </a:solidFill>
              </a:rPr>
              <a:t> (2)</a:t>
            </a:r>
          </a:p>
          <a:p>
            <a:pPr eaLnBrk="1" hangingPunct="1">
              <a:lnSpc>
                <a:spcPct val="90000"/>
              </a:lnSpc>
              <a:spcBef>
                <a:spcPct val="0"/>
              </a:spcBef>
              <a:buFont typeface="Wingdings" pitchFamily="2" charset="2"/>
              <a:buNone/>
            </a:pPr>
            <a:r>
              <a:rPr lang="en-US" altLang="zh-CN" sz="2400" dirty="0"/>
              <a:t>(10)						</a:t>
            </a:r>
          </a:p>
        </p:txBody>
      </p:sp>
      <p:sp>
        <p:nvSpPr>
          <p:cNvPr id="15365" name="Cloud"/>
          <p:cNvSpPr>
            <a:spLocks noChangeAspect="1" noEditPoints="1" noChangeArrowheads="1"/>
          </p:cNvSpPr>
          <p:nvPr/>
        </p:nvSpPr>
        <p:spPr bwMode="auto">
          <a:xfrm>
            <a:off x="5076056" y="5157788"/>
            <a:ext cx="2885257" cy="12652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66"/>
          </a:solidFill>
          <a:ln w="22225">
            <a:solidFill>
              <a:schemeClr val="tx1"/>
            </a:solidFill>
            <a:miter lim="800000"/>
            <a:headEnd/>
            <a:tailEnd/>
          </a:ln>
          <a:effectLst>
            <a:outerShdw dist="107763" dir="2700000" algn="ctr" rotWithShape="0">
              <a:srgbClr val="808080"/>
            </a:outerShdw>
          </a:effectLst>
        </p:spPr>
        <p:txBody>
          <a:bodyPr/>
          <a:lstStyle/>
          <a:p>
            <a:pPr algn="ctr">
              <a:defRPr/>
            </a:pPr>
            <a:r>
              <a:rPr lang="en-GB" altLang="zh-CN" sz="2400" b="1" dirty="0">
                <a:latin typeface="Times New Roman" pitchFamily="18" charset="0"/>
                <a:ea typeface="华文行楷" pitchFamily="2" charset="-122"/>
              </a:rPr>
              <a:t>400</a:t>
            </a:r>
            <a:r>
              <a:rPr lang="zh-CN" altLang="en-GB" sz="2400" b="1" dirty="0">
                <a:latin typeface="Times New Roman" pitchFamily="18" charset="0"/>
                <a:ea typeface="华文行楷" pitchFamily="2" charset="-122"/>
              </a:rPr>
              <a:t>次加法</a:t>
            </a:r>
          </a:p>
          <a:p>
            <a:pPr algn="ctr">
              <a:defRPr/>
            </a:pPr>
            <a:r>
              <a:rPr lang="en-GB" altLang="zh-CN" sz="2400" b="1" dirty="0">
                <a:latin typeface="Times New Roman" pitchFamily="18" charset="0"/>
                <a:ea typeface="华文行楷" pitchFamily="2" charset="-122"/>
              </a:rPr>
              <a:t>200</a:t>
            </a:r>
            <a:r>
              <a:rPr lang="zh-CN" altLang="en-GB" sz="2400" b="1" dirty="0">
                <a:latin typeface="Times New Roman" pitchFamily="18" charset="0"/>
                <a:ea typeface="华文行楷" pitchFamily="2" charset="-122"/>
              </a:rPr>
              <a:t>次乘法</a:t>
            </a:r>
            <a:endParaRPr lang="en-GB" sz="2400" b="1" dirty="0">
              <a:latin typeface="Times New Roman"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left)">
                                      <p:cBhvr>
                                        <p:cTn id="15" dur="500"/>
                                        <p:tgtEl>
                                          <p:spTgt spid="153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wipe(left)">
                                      <p:cBhvr>
                                        <p:cTn id="18" dur="500"/>
                                        <p:tgtEl>
                                          <p:spTgt spid="1536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Effect transition="in" filter="wipe(left)">
                                      <p:cBhvr>
                                        <p:cTn id="21" dur="500"/>
                                        <p:tgtEl>
                                          <p:spTgt spid="1536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363">
                                            <p:txEl>
                                              <p:pRg st="5" end="5"/>
                                            </p:txEl>
                                          </p:spTgt>
                                        </p:tgtEl>
                                        <p:attrNameLst>
                                          <p:attrName>style.visibility</p:attrName>
                                        </p:attrNameLst>
                                      </p:cBhvr>
                                      <p:to>
                                        <p:strVal val="visible"/>
                                      </p:to>
                                    </p:set>
                                    <p:animEffect transition="in" filter="wipe(left)">
                                      <p:cBhvr>
                                        <p:cTn id="24" dur="500"/>
                                        <p:tgtEl>
                                          <p:spTgt spid="1536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Effect transition="in" filter="wipe(left)">
                                      <p:cBhvr>
                                        <p:cTn id="27" dur="500"/>
                                        <p:tgtEl>
                                          <p:spTgt spid="1536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7" end="7"/>
                                            </p:txEl>
                                          </p:spTgt>
                                        </p:tgtEl>
                                        <p:attrNameLst>
                                          <p:attrName>style.visibility</p:attrName>
                                        </p:attrNameLst>
                                      </p:cBhvr>
                                      <p:to>
                                        <p:strVal val="visible"/>
                                      </p:to>
                                    </p:set>
                                    <p:animEffect transition="in" filter="wipe(left)">
                                      <p:cBhvr>
                                        <p:cTn id="30" dur="500"/>
                                        <p:tgtEl>
                                          <p:spTgt spid="1536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363">
                                            <p:txEl>
                                              <p:pRg st="8" end="8"/>
                                            </p:txEl>
                                          </p:spTgt>
                                        </p:tgtEl>
                                        <p:attrNameLst>
                                          <p:attrName>style.visibility</p:attrName>
                                        </p:attrNameLst>
                                      </p:cBhvr>
                                      <p:to>
                                        <p:strVal val="visible"/>
                                      </p:to>
                                    </p:set>
                                    <p:animEffect transition="in" filter="wipe(left)">
                                      <p:cBhvr>
                                        <p:cTn id="33" dur="500"/>
                                        <p:tgtEl>
                                          <p:spTgt spid="1536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363">
                                            <p:txEl>
                                              <p:pRg st="9" end="9"/>
                                            </p:txEl>
                                          </p:spTgt>
                                        </p:tgtEl>
                                        <p:attrNameLst>
                                          <p:attrName>style.visibility</p:attrName>
                                        </p:attrNameLst>
                                      </p:cBhvr>
                                      <p:to>
                                        <p:strVal val="visible"/>
                                      </p:to>
                                    </p:set>
                                    <p:animEffect transition="in" filter="wipe(left)">
                                      <p:cBhvr>
                                        <p:cTn id="36" dur="500"/>
                                        <p:tgtEl>
                                          <p:spTgt spid="1536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363">
                                            <p:txEl>
                                              <p:pRg st="10" end="10"/>
                                            </p:txEl>
                                          </p:spTgt>
                                        </p:tgtEl>
                                        <p:attrNameLst>
                                          <p:attrName>style.visibility</p:attrName>
                                        </p:attrNameLst>
                                      </p:cBhvr>
                                      <p:to>
                                        <p:strVal val="visible"/>
                                      </p:to>
                                    </p:set>
                                    <p:animEffect transition="in" filter="wipe(left)">
                                      <p:cBhvr>
                                        <p:cTn id="39" dur="500"/>
                                        <p:tgtEl>
                                          <p:spTgt spid="1536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5365"/>
                                        </p:tgtEl>
                                        <p:attrNameLst>
                                          <p:attrName>style.visibility</p:attrName>
                                        </p:attrNameLst>
                                      </p:cBhvr>
                                      <p:to>
                                        <p:strVal val="visible"/>
                                      </p:to>
                                    </p:set>
                                    <p:animEffect transition="in" filter="dissolve">
                                      <p:cBhvr>
                                        <p:cTn id="44"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latin typeface="宋体" pitchFamily="2" charset="-122"/>
              </a:rPr>
              <a:t>转换后的等价代码（二）</a:t>
            </a:r>
          </a:p>
        </p:txBody>
      </p:sp>
      <p:sp>
        <p:nvSpPr>
          <p:cNvPr id="16387" name="Rectangle 3"/>
          <p:cNvSpPr>
            <a:spLocks noGrp="1" noChangeArrowheads="1"/>
          </p:cNvSpPr>
          <p:nvPr>
            <p:ph idx="4294967295"/>
          </p:nvPr>
        </p:nvSpPr>
        <p:spPr>
          <a:xfrm>
            <a:off x="468312" y="1268413"/>
            <a:ext cx="8280151" cy="4752875"/>
          </a:xfrm>
          <a:solidFill>
            <a:schemeClr val="bg1"/>
          </a:solidFill>
          <a:ln w="28575">
            <a:solidFill>
              <a:srgbClr val="9999FF"/>
            </a:solidFill>
          </a:ln>
        </p:spPr>
        <p:txBody>
          <a:bodyPr/>
          <a:lstStyle/>
          <a:p>
            <a:pPr eaLnBrk="1" hangingPunct="1">
              <a:lnSpc>
                <a:spcPct val="90000"/>
              </a:lnSpc>
              <a:spcBef>
                <a:spcPct val="0"/>
              </a:spcBef>
              <a:buFont typeface="Wingdings" pitchFamily="2" charset="2"/>
              <a:buNone/>
            </a:pPr>
            <a:r>
              <a:rPr lang="zh-CN" altLang="en-US" dirty="0"/>
              <a:t>序号</a:t>
            </a:r>
            <a:r>
              <a:rPr lang="en-US" altLang="zh-CN" sz="2400" dirty="0"/>
              <a:t>OPR  OPN1	OPN2 RESULT</a:t>
            </a:r>
            <a:r>
              <a:rPr lang="en-US" altLang="zh-CN" dirty="0"/>
              <a:t>	</a:t>
            </a:r>
            <a:r>
              <a:rPr lang="zh-CN" altLang="en-US" dirty="0"/>
              <a:t>注释	</a:t>
            </a:r>
          </a:p>
          <a:p>
            <a:pPr eaLnBrk="1" hangingPunct="1">
              <a:lnSpc>
                <a:spcPct val="90000"/>
              </a:lnSpc>
              <a:spcBef>
                <a:spcPct val="0"/>
              </a:spcBef>
              <a:buFont typeface="Wingdings" pitchFamily="2" charset="2"/>
              <a:buNone/>
            </a:pPr>
            <a:r>
              <a:rPr lang="en-US" altLang="zh-CN" dirty="0"/>
              <a:t>(1)	+	I	 1	  X	    X:=I+1	</a:t>
            </a:r>
          </a:p>
          <a:p>
            <a:pPr eaLnBrk="1" hangingPunct="1">
              <a:lnSpc>
                <a:spcPct val="90000"/>
              </a:lnSpc>
              <a:spcBef>
                <a:spcPct val="0"/>
              </a:spcBef>
              <a:buFont typeface="Wingdings" pitchFamily="2" charset="2"/>
              <a:buNone/>
            </a:pPr>
            <a:r>
              <a:rPr lang="en-US" altLang="zh-CN" dirty="0"/>
              <a:t>(2)	:=	I		  M	    M:=I	</a:t>
            </a:r>
          </a:p>
          <a:p>
            <a:pPr eaLnBrk="1" hangingPunct="1">
              <a:lnSpc>
                <a:spcPct val="90000"/>
              </a:lnSpc>
              <a:spcBef>
                <a:spcPct val="0"/>
              </a:spcBef>
              <a:buFont typeface="Wingdings" pitchFamily="2" charset="2"/>
              <a:buNone/>
            </a:pPr>
            <a:r>
              <a:rPr lang="en-US" altLang="zh-CN" dirty="0"/>
              <a:t>(3)	:=	J		  N	    N:=J	</a:t>
            </a:r>
          </a:p>
          <a:p>
            <a:pPr eaLnBrk="1" hangingPunct="1">
              <a:lnSpc>
                <a:spcPct val="90000"/>
              </a:lnSpc>
              <a:spcBef>
                <a:spcPct val="0"/>
              </a:spcBef>
              <a:buFont typeface="Wingdings" pitchFamily="2" charset="2"/>
              <a:buNone/>
            </a:pPr>
            <a:r>
              <a:rPr lang="en-US" altLang="zh-CN" dirty="0"/>
              <a:t>(4)	:=	1		  K	    K:=1	</a:t>
            </a:r>
          </a:p>
          <a:p>
            <a:pPr eaLnBrk="1" hangingPunct="1">
              <a:lnSpc>
                <a:spcPct val="90000"/>
              </a:lnSpc>
              <a:spcBef>
                <a:spcPct val="0"/>
              </a:spcBef>
              <a:buFont typeface="Wingdings" pitchFamily="2" charset="2"/>
              <a:buNone/>
            </a:pPr>
            <a:r>
              <a:rPr lang="en-US" altLang="zh-CN" dirty="0"/>
              <a:t>(5)	j&lt;	100	 K	(10)	    if (100&lt;K)</a:t>
            </a:r>
          </a:p>
          <a:p>
            <a:pPr eaLnBrk="1" hangingPunct="1">
              <a:lnSpc>
                <a:spcPct val="90000"/>
              </a:lnSpc>
              <a:spcBef>
                <a:spcPct val="0"/>
              </a:spcBef>
              <a:buFont typeface="Wingdings" pitchFamily="2" charset="2"/>
              <a:buNone/>
            </a:pPr>
            <a:r>
              <a:rPr lang="en-US" altLang="zh-CN" dirty="0"/>
              <a:t>                                              </a:t>
            </a:r>
            <a:r>
              <a:rPr lang="en-US" altLang="zh-CN" dirty="0" err="1">
                <a:solidFill>
                  <a:srgbClr val="FF0000"/>
                </a:solidFill>
              </a:rPr>
              <a:t>goto</a:t>
            </a:r>
            <a:r>
              <a:rPr lang="en-US" altLang="zh-CN" dirty="0">
                <a:solidFill>
                  <a:srgbClr val="FF0000"/>
                </a:solidFill>
              </a:rPr>
              <a:t> (10)</a:t>
            </a:r>
          </a:p>
          <a:p>
            <a:pPr eaLnBrk="1" hangingPunct="1">
              <a:lnSpc>
                <a:spcPct val="90000"/>
              </a:lnSpc>
              <a:spcBef>
                <a:spcPct val="0"/>
              </a:spcBef>
              <a:buFont typeface="Wingdings" pitchFamily="2" charset="2"/>
              <a:buNone/>
            </a:pPr>
            <a:r>
              <a:rPr lang="en-US" altLang="zh-CN" dirty="0"/>
              <a:t>(6)	+	M	 10	  M	    M:=M+10	</a:t>
            </a:r>
          </a:p>
          <a:p>
            <a:pPr eaLnBrk="1" hangingPunct="1">
              <a:lnSpc>
                <a:spcPct val="90000"/>
              </a:lnSpc>
              <a:spcBef>
                <a:spcPct val="0"/>
              </a:spcBef>
              <a:buFont typeface="Wingdings" pitchFamily="2" charset="2"/>
              <a:buNone/>
            </a:pPr>
            <a:r>
              <a:rPr lang="en-US" altLang="zh-CN" dirty="0"/>
              <a:t>(7)	+	N	 10	  N	    N:=N+10	</a:t>
            </a:r>
          </a:p>
          <a:p>
            <a:pPr eaLnBrk="1" hangingPunct="1">
              <a:lnSpc>
                <a:spcPct val="90000"/>
              </a:lnSpc>
              <a:spcBef>
                <a:spcPct val="0"/>
              </a:spcBef>
              <a:buFont typeface="Wingdings" pitchFamily="2" charset="2"/>
              <a:buNone/>
            </a:pPr>
            <a:r>
              <a:rPr lang="en-US" altLang="zh-CN" dirty="0"/>
              <a:t>(8)	+	K	 1	  K	    K:=K+1	</a:t>
            </a:r>
          </a:p>
          <a:p>
            <a:pPr eaLnBrk="1" hangingPunct="1">
              <a:lnSpc>
                <a:spcPct val="90000"/>
              </a:lnSpc>
              <a:spcBef>
                <a:spcPct val="0"/>
              </a:spcBef>
              <a:buFont typeface="Wingdings" pitchFamily="2" charset="2"/>
              <a:buNone/>
            </a:pPr>
            <a:r>
              <a:rPr lang="en-US" altLang="zh-CN" dirty="0"/>
              <a:t>(9)	j			(5)	    </a:t>
            </a:r>
            <a:r>
              <a:rPr lang="en-US" altLang="zh-CN" dirty="0" err="1">
                <a:solidFill>
                  <a:srgbClr val="FF0000"/>
                </a:solidFill>
              </a:rPr>
              <a:t>goto</a:t>
            </a:r>
            <a:r>
              <a:rPr lang="en-US" altLang="zh-CN" dirty="0">
                <a:solidFill>
                  <a:srgbClr val="FF0000"/>
                </a:solidFill>
              </a:rPr>
              <a:t> (5)</a:t>
            </a:r>
            <a:r>
              <a:rPr lang="en-US" altLang="zh-CN" dirty="0"/>
              <a:t>	</a:t>
            </a:r>
          </a:p>
          <a:p>
            <a:pPr eaLnBrk="1" hangingPunct="1">
              <a:lnSpc>
                <a:spcPct val="90000"/>
              </a:lnSpc>
              <a:spcBef>
                <a:spcPct val="0"/>
              </a:spcBef>
              <a:buFont typeface="Wingdings" pitchFamily="2" charset="2"/>
              <a:buNone/>
            </a:pPr>
            <a:r>
              <a:rPr lang="en-US" altLang="zh-CN" dirty="0"/>
              <a:t>(10)						</a:t>
            </a:r>
          </a:p>
        </p:txBody>
      </p:sp>
      <p:sp>
        <p:nvSpPr>
          <p:cNvPr id="16389" name="Cloud"/>
          <p:cNvSpPr>
            <a:spLocks noChangeAspect="1" noEditPoints="1" noChangeArrowheads="1"/>
          </p:cNvSpPr>
          <p:nvPr/>
        </p:nvSpPr>
        <p:spPr bwMode="auto">
          <a:xfrm>
            <a:off x="5379382" y="5795282"/>
            <a:ext cx="3100387" cy="990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66"/>
          </a:solidFill>
          <a:ln w="22225" algn="ctr">
            <a:solidFill>
              <a:schemeClr val="tx1"/>
            </a:solidFill>
            <a:miter lim="800000"/>
            <a:headEnd/>
            <a:tailEnd/>
          </a:ln>
          <a:effectLst>
            <a:outerShdw dist="107763" dir="2700000" algn="ctr" rotWithShape="0">
              <a:srgbClr val="808080"/>
            </a:outerShdw>
          </a:effectLst>
        </p:spPr>
        <p:txBody>
          <a:bodyPr/>
          <a:lstStyle/>
          <a:p>
            <a:pPr algn="ctr">
              <a:defRPr/>
            </a:pPr>
            <a:r>
              <a:rPr lang="en-GB" altLang="zh-CN" sz="3200" b="1" dirty="0">
                <a:latin typeface="Times New Roman" pitchFamily="18" charset="0"/>
                <a:ea typeface="华文行楷" pitchFamily="2" charset="-122"/>
              </a:rPr>
              <a:t>301</a:t>
            </a:r>
            <a:r>
              <a:rPr lang="zh-CN" altLang="en-GB" sz="3200" b="1" dirty="0">
                <a:latin typeface="Times New Roman" pitchFamily="18" charset="0"/>
                <a:ea typeface="华文行楷" pitchFamily="2" charset="-122"/>
              </a:rPr>
              <a:t>次加法</a:t>
            </a:r>
            <a:endParaRPr lang="en-GB" sz="3200" b="1" dirty="0">
              <a:latin typeface="Times New Roman"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i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5" dur="500"/>
                                        <p:tgtEl>
                                          <p:spTgt spid="163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8" dur="500"/>
                                        <p:tgtEl>
                                          <p:spTgt spid="163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1" dur="500"/>
                                        <p:tgtEl>
                                          <p:spTgt spid="163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4" dur="500"/>
                                        <p:tgtEl>
                                          <p:spTgt spid="1638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7" dur="500"/>
                                        <p:tgtEl>
                                          <p:spTgt spid="1638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0" dur="500"/>
                                        <p:tgtEl>
                                          <p:spTgt spid="16387">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33" dur="500"/>
                                        <p:tgtEl>
                                          <p:spTgt spid="16387">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36" dur="500"/>
                                        <p:tgtEl>
                                          <p:spTgt spid="16387">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387">
                                            <p:txEl>
                                              <p:pRg st="10" end="10"/>
                                            </p:txEl>
                                          </p:spTgt>
                                        </p:tgtEl>
                                        <p:attrNameLst>
                                          <p:attrName>style.visibility</p:attrName>
                                        </p:attrNameLst>
                                      </p:cBhvr>
                                      <p:to>
                                        <p:strVal val="visible"/>
                                      </p:to>
                                    </p:set>
                                    <p:animEffect transition="in" filter="blinds(horizontal)">
                                      <p:cBhvr>
                                        <p:cTn id="39" dur="500"/>
                                        <p:tgtEl>
                                          <p:spTgt spid="16387">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387">
                                            <p:txEl>
                                              <p:pRg st="11" end="11"/>
                                            </p:txEl>
                                          </p:spTgt>
                                        </p:tgtEl>
                                        <p:attrNameLst>
                                          <p:attrName>style.visibility</p:attrName>
                                        </p:attrNameLst>
                                      </p:cBhvr>
                                      <p:to>
                                        <p:strVal val="visible"/>
                                      </p:to>
                                    </p:set>
                                    <p:animEffect transition="in" filter="blinds(horizontal)">
                                      <p:cBhvr>
                                        <p:cTn id="42" dur="500"/>
                                        <p:tgtEl>
                                          <p:spTgt spid="1638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389"/>
                                        </p:tgtEl>
                                        <p:attrNameLst>
                                          <p:attrName>style.visibility</p:attrName>
                                        </p:attrNameLst>
                                      </p:cBhvr>
                                      <p:to>
                                        <p:strVal val="visible"/>
                                      </p:to>
                                    </p:set>
                                    <p:animEffect transition="in" filter="dissolve">
                                      <p:cBhvr>
                                        <p:cTn id="4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611E4-54AD-4CA6-996E-D2CD29FD5321}"/>
              </a:ext>
            </a:extLst>
          </p:cNvPr>
          <p:cNvSpPr txBox="1"/>
          <p:nvPr/>
        </p:nvSpPr>
        <p:spPr>
          <a:xfrm>
            <a:off x="457200" y="3140968"/>
            <a:ext cx="8229600" cy="3456384"/>
          </a:xfrm>
          <a:prstGeom prst="rect">
            <a:avLst/>
          </a:prstGeom>
          <a:solidFill>
            <a:schemeClr val="bg1"/>
          </a:solidFill>
          <a:ln w="28575">
            <a:solidFill>
              <a:srgbClr val="9999FF"/>
            </a:solidFill>
          </a:ln>
        </p:spPr>
        <p:txBody>
          <a:bodyPr wrap="square" rtlCol="0">
            <a:spAutoFit/>
          </a:bodyPr>
          <a:lstStyle/>
          <a:p>
            <a:endParaRPr lang="zh-CN" altLang="en-US" dirty="0"/>
          </a:p>
        </p:txBody>
      </p:sp>
      <p:sp>
        <p:nvSpPr>
          <p:cNvPr id="28674" name="标题 1"/>
          <p:cNvSpPr>
            <a:spLocks noGrp="1"/>
          </p:cNvSpPr>
          <p:nvPr>
            <p:ph type="title"/>
          </p:nvPr>
        </p:nvSpPr>
        <p:spPr/>
        <p:txBody>
          <a:bodyPr/>
          <a:lstStyle/>
          <a:p>
            <a:r>
              <a:rPr lang="zh-CN" altLang="en-US"/>
              <a:t>源代码优化</a:t>
            </a:r>
          </a:p>
        </p:txBody>
      </p:sp>
      <p:sp>
        <p:nvSpPr>
          <p:cNvPr id="28675" name="内容占位符 2"/>
          <p:cNvSpPr>
            <a:spLocks noGrp="1"/>
          </p:cNvSpPr>
          <p:nvPr>
            <p:ph idx="1"/>
          </p:nvPr>
        </p:nvSpPr>
        <p:spPr>
          <a:xfrm>
            <a:off x="457200" y="1268760"/>
            <a:ext cx="8229600" cy="1651147"/>
          </a:xfrm>
          <a:solidFill>
            <a:schemeClr val="bg1"/>
          </a:solidFill>
          <a:ln w="28575">
            <a:solidFill>
              <a:srgbClr val="9999FF"/>
            </a:solidFill>
          </a:ln>
        </p:spPr>
        <p:txBody>
          <a:bodyPr/>
          <a:lstStyle/>
          <a:p>
            <a:pPr>
              <a:lnSpc>
                <a:spcPct val="120000"/>
              </a:lnSpc>
            </a:pPr>
            <a:r>
              <a:rPr lang="zh-CN" altLang="en-US" dirty="0">
                <a:solidFill>
                  <a:srgbClr val="FF0000"/>
                </a:solidFill>
              </a:rPr>
              <a:t>优化贯穿多个阶段，</a:t>
            </a:r>
            <a:r>
              <a:rPr lang="zh-CN" altLang="en-US" dirty="0"/>
              <a:t>分为源代码优化、中间代码优化和目标代码优化。不同的编译器所做的优化差别相当大。</a:t>
            </a:r>
            <a:endParaRPr lang="en-US" altLang="zh-CN" dirty="0"/>
          </a:p>
          <a:p>
            <a:pPr>
              <a:lnSpc>
                <a:spcPct val="120000"/>
              </a:lnSpc>
            </a:pPr>
            <a:endParaRPr lang="zh-CN" altLang="en-US" dirty="0"/>
          </a:p>
        </p:txBody>
      </p:sp>
      <p:grpSp>
        <p:nvGrpSpPr>
          <p:cNvPr id="28676" name="Group 16"/>
          <p:cNvGrpSpPr>
            <a:grpSpLocks/>
          </p:cNvGrpSpPr>
          <p:nvPr/>
        </p:nvGrpSpPr>
        <p:grpSpPr bwMode="auto">
          <a:xfrm>
            <a:off x="971550" y="2994173"/>
            <a:ext cx="7056438" cy="3459163"/>
            <a:chOff x="748" y="1524"/>
            <a:chExt cx="4445" cy="2179"/>
          </a:xfrm>
        </p:grpSpPr>
        <p:sp>
          <p:nvSpPr>
            <p:cNvPr id="28677" name="Rectangle 5"/>
            <p:cNvSpPr>
              <a:spLocks noChangeArrowheads="1"/>
            </p:cNvSpPr>
            <p:nvPr/>
          </p:nvSpPr>
          <p:spPr bwMode="auto">
            <a:xfrm>
              <a:off x="748" y="3295"/>
              <a:ext cx="4445" cy="182"/>
            </a:xfrm>
            <a:prstGeom prst="rect">
              <a:avLst/>
            </a:prstGeom>
            <a:noFill/>
            <a:ln w="9525">
              <a:noFill/>
              <a:miter lim="800000"/>
              <a:headEnd/>
              <a:tailEnd/>
            </a:ln>
          </p:spPr>
          <p:txBody>
            <a:bodyPr wrap="none" anchor="ctr"/>
            <a:lstStyle/>
            <a:p>
              <a:r>
                <a:rPr lang="en-US" altLang="zh-CN" sz="1600" dirty="0"/>
                <a:t>     </a:t>
              </a:r>
              <a:r>
                <a:rPr lang="en-US" altLang="zh-CN" sz="1600" b="1" dirty="0">
                  <a:solidFill>
                    <a:srgbClr val="FF0000"/>
                  </a:solidFill>
                </a:rPr>
                <a:t>a                                  index                                                                6</a:t>
              </a:r>
            </a:p>
          </p:txBody>
        </p:sp>
        <p:sp>
          <p:nvSpPr>
            <p:cNvPr id="28678" name="Rectangle 6"/>
            <p:cNvSpPr>
              <a:spLocks noChangeArrowheads="1"/>
            </p:cNvSpPr>
            <p:nvPr/>
          </p:nvSpPr>
          <p:spPr bwMode="auto">
            <a:xfrm>
              <a:off x="748" y="2887"/>
              <a:ext cx="4445" cy="363"/>
            </a:xfrm>
            <a:prstGeom prst="rect">
              <a:avLst/>
            </a:prstGeom>
            <a:noFill/>
            <a:ln w="9525">
              <a:noFill/>
              <a:miter lim="800000"/>
              <a:headEnd/>
              <a:tailEnd/>
            </a:ln>
          </p:spPr>
          <p:txBody>
            <a:bodyPr wrap="none" anchor="ctr"/>
            <a:lstStyle/>
            <a:p>
              <a:r>
                <a:rPr lang="en-US" altLang="zh-CN" sz="2000"/>
                <a:t>identifier                identifier                                             number</a:t>
              </a:r>
            </a:p>
          </p:txBody>
        </p:sp>
        <p:sp>
          <p:nvSpPr>
            <p:cNvPr id="28679" name="Rectangle 7"/>
            <p:cNvSpPr>
              <a:spLocks noChangeArrowheads="1"/>
            </p:cNvSpPr>
            <p:nvPr/>
          </p:nvSpPr>
          <p:spPr bwMode="auto">
            <a:xfrm>
              <a:off x="748" y="2025"/>
              <a:ext cx="4445" cy="543"/>
            </a:xfrm>
            <a:prstGeom prst="rect">
              <a:avLst/>
            </a:prstGeom>
            <a:noFill/>
            <a:ln w="9525">
              <a:noFill/>
              <a:miter lim="800000"/>
              <a:headEnd/>
              <a:tailEnd/>
            </a:ln>
          </p:spPr>
          <p:txBody>
            <a:bodyPr wrap="none" anchor="ctr"/>
            <a:lstStyle/>
            <a:p>
              <a:r>
                <a:rPr lang="en-US" altLang="zh-CN" sz="2000" dirty="0"/>
                <a:t>      subscript-expression                                   </a:t>
              </a:r>
            </a:p>
            <a:p>
              <a:r>
                <a:rPr lang="en-US" altLang="zh-CN" sz="2000" dirty="0"/>
                <a:t>                integer                                                     </a:t>
              </a:r>
            </a:p>
          </p:txBody>
        </p:sp>
        <p:sp>
          <p:nvSpPr>
            <p:cNvPr id="28680" name="Rectangle 8"/>
            <p:cNvSpPr>
              <a:spLocks noChangeArrowheads="1"/>
            </p:cNvSpPr>
            <p:nvPr/>
          </p:nvSpPr>
          <p:spPr bwMode="auto">
            <a:xfrm>
              <a:off x="748" y="1524"/>
              <a:ext cx="4445" cy="364"/>
            </a:xfrm>
            <a:prstGeom prst="rect">
              <a:avLst/>
            </a:prstGeom>
            <a:noFill/>
            <a:ln w="9525">
              <a:noFill/>
              <a:miter lim="800000"/>
              <a:headEnd/>
              <a:tailEnd/>
            </a:ln>
          </p:spPr>
          <p:txBody>
            <a:bodyPr wrap="none" anchor="ctr"/>
            <a:lstStyle/>
            <a:p>
              <a:pPr algn="ctr"/>
              <a:r>
                <a:rPr lang="en-US" altLang="zh-CN" sz="2000" dirty="0"/>
                <a:t>Assign-expression</a:t>
              </a:r>
            </a:p>
          </p:txBody>
        </p:sp>
        <p:sp>
          <p:nvSpPr>
            <p:cNvPr id="28681" name="Line 9"/>
            <p:cNvSpPr>
              <a:spLocks noChangeShapeType="1"/>
            </p:cNvSpPr>
            <p:nvPr/>
          </p:nvSpPr>
          <p:spPr bwMode="auto">
            <a:xfrm flipH="1">
              <a:off x="1746" y="1888"/>
              <a:ext cx="1043" cy="227"/>
            </a:xfrm>
            <a:prstGeom prst="line">
              <a:avLst/>
            </a:prstGeom>
            <a:noFill/>
            <a:ln w="9525">
              <a:solidFill>
                <a:schemeClr val="tx1"/>
              </a:solidFill>
              <a:round/>
              <a:headEnd/>
              <a:tailEnd/>
            </a:ln>
          </p:spPr>
          <p:txBody>
            <a:bodyPr/>
            <a:lstStyle/>
            <a:p>
              <a:endParaRPr lang="zh-CN" altLang="en-US"/>
            </a:p>
          </p:txBody>
        </p:sp>
        <p:sp>
          <p:nvSpPr>
            <p:cNvPr id="28682" name="Line 10"/>
            <p:cNvSpPr>
              <a:spLocks noChangeShapeType="1"/>
            </p:cNvSpPr>
            <p:nvPr/>
          </p:nvSpPr>
          <p:spPr bwMode="auto">
            <a:xfrm>
              <a:off x="2880" y="1888"/>
              <a:ext cx="1678" cy="1088"/>
            </a:xfrm>
            <a:prstGeom prst="line">
              <a:avLst/>
            </a:prstGeom>
            <a:noFill/>
            <a:ln w="9525">
              <a:solidFill>
                <a:schemeClr val="tx1"/>
              </a:solidFill>
              <a:round/>
              <a:headEnd/>
              <a:tailEnd/>
            </a:ln>
          </p:spPr>
          <p:txBody>
            <a:bodyPr/>
            <a:lstStyle/>
            <a:p>
              <a:endParaRPr lang="zh-CN" altLang="en-US"/>
            </a:p>
          </p:txBody>
        </p:sp>
        <p:sp>
          <p:nvSpPr>
            <p:cNvPr id="28683" name="Line 11"/>
            <p:cNvSpPr>
              <a:spLocks noChangeShapeType="1"/>
            </p:cNvSpPr>
            <p:nvPr/>
          </p:nvSpPr>
          <p:spPr bwMode="auto">
            <a:xfrm flipH="1">
              <a:off x="1111" y="2613"/>
              <a:ext cx="227" cy="364"/>
            </a:xfrm>
            <a:prstGeom prst="line">
              <a:avLst/>
            </a:prstGeom>
            <a:noFill/>
            <a:ln w="9525">
              <a:solidFill>
                <a:schemeClr val="tx1"/>
              </a:solidFill>
              <a:round/>
              <a:headEnd/>
              <a:tailEnd/>
            </a:ln>
          </p:spPr>
          <p:txBody>
            <a:bodyPr/>
            <a:lstStyle/>
            <a:p>
              <a:endParaRPr lang="zh-CN" altLang="en-US"/>
            </a:p>
          </p:txBody>
        </p:sp>
        <p:sp>
          <p:nvSpPr>
            <p:cNvPr id="28684" name="Line 12"/>
            <p:cNvSpPr>
              <a:spLocks noChangeShapeType="1"/>
            </p:cNvSpPr>
            <p:nvPr/>
          </p:nvSpPr>
          <p:spPr bwMode="auto">
            <a:xfrm>
              <a:off x="2018" y="2568"/>
              <a:ext cx="272" cy="409"/>
            </a:xfrm>
            <a:prstGeom prst="line">
              <a:avLst/>
            </a:prstGeom>
            <a:noFill/>
            <a:ln w="9525">
              <a:solidFill>
                <a:schemeClr val="tx1"/>
              </a:solidFill>
              <a:round/>
              <a:headEnd/>
              <a:tailEnd/>
            </a:ln>
          </p:spPr>
          <p:txBody>
            <a:bodyPr/>
            <a:lstStyle/>
            <a:p>
              <a:endParaRPr lang="zh-CN" altLang="en-US"/>
            </a:p>
          </p:txBody>
        </p:sp>
        <p:sp>
          <p:nvSpPr>
            <p:cNvPr id="28685" name="Rectangle 15"/>
            <p:cNvSpPr>
              <a:spLocks noChangeArrowheads="1"/>
            </p:cNvSpPr>
            <p:nvPr/>
          </p:nvSpPr>
          <p:spPr bwMode="auto">
            <a:xfrm>
              <a:off x="748" y="3521"/>
              <a:ext cx="4445" cy="182"/>
            </a:xfrm>
            <a:prstGeom prst="rect">
              <a:avLst/>
            </a:prstGeom>
            <a:noFill/>
            <a:ln w="9525">
              <a:noFill/>
              <a:miter lim="800000"/>
              <a:headEnd/>
              <a:tailEnd/>
            </a:ln>
          </p:spPr>
          <p:txBody>
            <a:bodyPr wrap="none" anchor="ctr"/>
            <a:lstStyle/>
            <a:p>
              <a:r>
                <a:rPr lang="en-US" altLang="zh-CN" sz="1600" dirty="0"/>
                <a:t> array of integer               </a:t>
              </a:r>
              <a:r>
                <a:rPr lang="en-US" altLang="zh-CN" sz="1600" dirty="0" err="1"/>
                <a:t>integer</a:t>
              </a:r>
              <a:r>
                <a:rPr lang="en-US" altLang="zh-CN" sz="1600" dirty="0"/>
                <a:t>                                                          </a:t>
              </a:r>
              <a:r>
                <a:rPr lang="en-US" altLang="zh-CN" sz="1600" dirty="0" err="1"/>
                <a:t>integer</a:t>
              </a:r>
              <a:endParaRPr lang="en-US" altLang="zh-CN" sz="1600" dirty="0"/>
            </a:p>
          </p:txBody>
        </p:sp>
      </p:grpSp>
      <p:sp>
        <p:nvSpPr>
          <p:cNvPr id="14" name="矩形 13"/>
          <p:cNvSpPr/>
          <p:nvPr/>
        </p:nvSpPr>
        <p:spPr>
          <a:xfrm>
            <a:off x="5762484" y="3456464"/>
            <a:ext cx="2769536" cy="523220"/>
          </a:xfrm>
          <a:prstGeom prst="rect">
            <a:avLst/>
          </a:prstGeom>
          <a:solidFill>
            <a:schemeClr val="bg1"/>
          </a:solidFill>
          <a:ln w="28575">
            <a:solidFill>
              <a:srgbClr val="9999FF"/>
            </a:solidFill>
          </a:ln>
        </p:spPr>
        <p:txBody>
          <a:bodyPr wrap="square">
            <a:spAutoFit/>
          </a:bodyPr>
          <a:lstStyle/>
          <a:p>
            <a:pPr algn="ctr"/>
            <a:r>
              <a:rPr lang="en-US" altLang="zh-CN" sz="2800" b="1" dirty="0"/>
              <a:t>a[index]=4+2 </a:t>
            </a:r>
            <a:endParaRPr lang="zh-CN" altLang="en-US" sz="2800" b="1" dirty="0"/>
          </a:p>
        </p:txBody>
      </p:sp>
      <p:pic>
        <p:nvPicPr>
          <p:cNvPr id="4" name="图片 3">
            <a:extLst>
              <a:ext uri="{FF2B5EF4-FFF2-40B4-BE49-F238E27FC236}">
                <a16:creationId xmlns:a16="http://schemas.microsoft.com/office/drawing/2014/main" id="{8FFA39D6-AB7C-4A49-9998-FC2926CF5566}"/>
              </a:ext>
            </a:extLst>
          </p:cNvPr>
          <p:cNvPicPr>
            <a:picLocks noChangeAspect="1"/>
          </p:cNvPicPr>
          <p:nvPr/>
        </p:nvPicPr>
        <p:blipFill rotWithShape="1">
          <a:blip r:embed="rId2"/>
          <a:srcRect t="5070"/>
          <a:stretch/>
        </p:blipFill>
        <p:spPr>
          <a:xfrm>
            <a:off x="5266693" y="4365104"/>
            <a:ext cx="2881371" cy="2088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6"/>
          <p:cNvSpPr>
            <a:spLocks noGrp="1"/>
          </p:cNvSpPr>
          <p:nvPr>
            <p:ph type="title"/>
          </p:nvPr>
        </p:nvSpPr>
        <p:spPr/>
        <p:txBody>
          <a:bodyPr/>
          <a:lstStyle/>
          <a:p>
            <a:r>
              <a:rPr lang="zh-CN" altLang="en-US"/>
              <a:t>程序语言的发展</a:t>
            </a:r>
          </a:p>
        </p:txBody>
      </p:sp>
      <p:sp>
        <p:nvSpPr>
          <p:cNvPr id="12291" name="内容占位符 7"/>
          <p:cNvSpPr>
            <a:spLocks noGrp="1"/>
          </p:cNvSpPr>
          <p:nvPr>
            <p:ph idx="1"/>
          </p:nvPr>
        </p:nvSpPr>
        <p:spPr>
          <a:solidFill>
            <a:schemeClr val="bg1"/>
          </a:solidFill>
          <a:ln w="28575">
            <a:solidFill>
              <a:srgbClr val="9999FF"/>
            </a:solidFill>
          </a:ln>
        </p:spPr>
        <p:txBody>
          <a:bodyPr/>
          <a:lstStyle/>
          <a:p>
            <a:pPr>
              <a:lnSpc>
                <a:spcPct val="120000"/>
              </a:lnSpc>
            </a:pPr>
            <a:r>
              <a:rPr lang="zh-CN" altLang="en-US" dirty="0"/>
              <a:t>机器语言</a:t>
            </a:r>
            <a:r>
              <a:rPr lang="en-US" altLang="zh-CN" dirty="0"/>
              <a:t>-&gt;</a:t>
            </a:r>
            <a:r>
              <a:rPr lang="zh-CN" altLang="en-US" dirty="0"/>
              <a:t>汇编语言</a:t>
            </a:r>
            <a:r>
              <a:rPr lang="en-US" altLang="zh-CN" dirty="0"/>
              <a:t>-&gt;</a:t>
            </a:r>
            <a:r>
              <a:rPr lang="zh-CN" altLang="en-US" dirty="0"/>
              <a:t>高级语言</a:t>
            </a:r>
            <a:endParaRPr lang="en-US" altLang="zh-CN" dirty="0"/>
          </a:p>
          <a:p>
            <a:pPr>
              <a:lnSpc>
                <a:spcPct val="120000"/>
              </a:lnSpc>
            </a:pPr>
            <a:r>
              <a:rPr lang="zh-CN" altLang="en-US" dirty="0"/>
              <a:t>数字代码</a:t>
            </a:r>
            <a:r>
              <a:rPr lang="en-US" altLang="zh-CN" dirty="0"/>
              <a:t>-&gt;</a:t>
            </a:r>
            <a:r>
              <a:rPr lang="zh-CN" altLang="en-US" dirty="0"/>
              <a:t>符号形式</a:t>
            </a:r>
            <a:r>
              <a:rPr lang="en-US" altLang="zh-CN" dirty="0"/>
              <a:t>-&gt;</a:t>
            </a:r>
            <a:r>
              <a:rPr lang="zh-CN" altLang="en-US" dirty="0"/>
              <a:t>类似数学定义或自然语言的简洁形式</a:t>
            </a:r>
            <a:endParaRPr lang="en-US" altLang="zh-CN" dirty="0"/>
          </a:p>
          <a:p>
            <a:pPr lvl="1" algn="ctr">
              <a:lnSpc>
                <a:spcPct val="120000"/>
              </a:lnSpc>
              <a:buFontTx/>
              <a:buNone/>
            </a:pPr>
            <a:r>
              <a:rPr lang="en-US" altLang="zh-CN" dirty="0"/>
              <a:t>C7 06 0000 0002</a:t>
            </a:r>
          </a:p>
          <a:p>
            <a:pPr lvl="1" algn="ctr">
              <a:lnSpc>
                <a:spcPct val="120000"/>
              </a:lnSpc>
              <a:buFontTx/>
              <a:buNone/>
            </a:pPr>
            <a:r>
              <a:rPr lang="en-US" altLang="zh-CN" dirty="0"/>
              <a:t>MOV X, 2</a:t>
            </a:r>
          </a:p>
          <a:p>
            <a:pPr lvl="1" algn="ctr">
              <a:lnSpc>
                <a:spcPct val="120000"/>
              </a:lnSpc>
              <a:buFontTx/>
              <a:buNone/>
            </a:pPr>
            <a:r>
              <a:rPr lang="en-US" altLang="zh-CN" dirty="0"/>
              <a:t>X=2</a:t>
            </a:r>
          </a:p>
          <a:p>
            <a:pPr>
              <a:lnSpc>
                <a:spcPct val="120000"/>
              </a:lnSpc>
            </a:pPr>
            <a:r>
              <a:rPr lang="zh-CN" altLang="en-US" dirty="0">
                <a:solidFill>
                  <a:srgbClr val="FF0000"/>
                </a:solidFill>
              </a:rPr>
              <a:t>编写机器语言</a:t>
            </a:r>
            <a:r>
              <a:rPr lang="zh-CN" altLang="en-US" dirty="0"/>
              <a:t>费时而且枯燥，效率较低，</a:t>
            </a:r>
            <a:r>
              <a:rPr lang="zh-CN" altLang="en-US" dirty="0">
                <a:solidFill>
                  <a:srgbClr val="FF0000"/>
                </a:solidFill>
              </a:rPr>
              <a:t>汇编语言</a:t>
            </a:r>
            <a:r>
              <a:rPr lang="zh-CN" altLang="en-US" dirty="0"/>
              <a:t>提高了编程的速度和准确度，但依赖机器，移植性差。</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 calcmode="lin" valueType="num">
                                      <p:cBhvr additive="base">
                                        <p:cTn id="25" dur="500" fill="hold"/>
                                        <p:tgtEl>
                                          <p:spTgt spid="122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 calcmode="lin" valueType="num">
                                      <p:cBhvr additive="base">
                                        <p:cTn id="31" dur="500" fill="hold"/>
                                        <p:tgtEl>
                                          <p:spTgt spid="1229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539750" y="2636838"/>
            <a:ext cx="1582738" cy="863600"/>
          </a:xfrm>
          <a:prstGeom prst="rect">
            <a:avLst/>
          </a:prstGeom>
          <a:solidFill>
            <a:schemeClr val="bg1"/>
          </a:solidFill>
          <a:ln w="9525">
            <a:solidFill>
              <a:schemeClr val="tx1"/>
            </a:solidFill>
            <a:miter lim="800000"/>
            <a:headEnd/>
            <a:tailEnd/>
          </a:ln>
        </p:spPr>
        <p:txBody>
          <a:bodyPr wrap="none" anchor="ctr"/>
          <a:lstStyle/>
          <a:p>
            <a:pPr algn="ctr">
              <a:lnSpc>
                <a:spcPct val="150000"/>
              </a:lnSpc>
            </a:pPr>
            <a:r>
              <a:rPr lang="en-US" altLang="zh-CN" sz="2000" b="1" dirty="0"/>
              <a:t>a[index]=6</a:t>
            </a:r>
          </a:p>
        </p:txBody>
      </p:sp>
      <p:sp>
        <p:nvSpPr>
          <p:cNvPr id="29699" name="Rectangle 5"/>
          <p:cNvSpPr>
            <a:spLocks noChangeArrowheads="1"/>
          </p:cNvSpPr>
          <p:nvPr/>
        </p:nvSpPr>
        <p:spPr bwMode="auto">
          <a:xfrm>
            <a:off x="3132138" y="2060575"/>
            <a:ext cx="2087562" cy="2663825"/>
          </a:xfrm>
          <a:prstGeom prst="rect">
            <a:avLst/>
          </a:prstGeom>
          <a:solidFill>
            <a:schemeClr val="bg1"/>
          </a:solidFill>
          <a:ln w="9525">
            <a:solidFill>
              <a:schemeClr val="tx1"/>
            </a:solidFill>
            <a:miter lim="800000"/>
            <a:headEnd/>
            <a:tailEnd/>
          </a:ln>
        </p:spPr>
        <p:txBody>
          <a:bodyPr wrap="none" anchor="ctr"/>
          <a:lstStyle/>
          <a:p>
            <a:pPr>
              <a:lnSpc>
                <a:spcPct val="150000"/>
              </a:lnSpc>
            </a:pPr>
            <a:r>
              <a:rPr lang="en-US" altLang="zh-CN" sz="2000" b="1" dirty="0"/>
              <a:t>MOV R0, index</a:t>
            </a:r>
          </a:p>
          <a:p>
            <a:pPr>
              <a:lnSpc>
                <a:spcPct val="150000"/>
              </a:lnSpc>
            </a:pPr>
            <a:r>
              <a:rPr lang="en-US" altLang="zh-CN" sz="2000" b="1" dirty="0"/>
              <a:t>MUL R0,2</a:t>
            </a:r>
          </a:p>
          <a:p>
            <a:pPr>
              <a:lnSpc>
                <a:spcPct val="150000"/>
              </a:lnSpc>
            </a:pPr>
            <a:r>
              <a:rPr lang="en-US" altLang="zh-CN" sz="2000" b="1" dirty="0"/>
              <a:t>MOV R1,&amp;a</a:t>
            </a:r>
          </a:p>
          <a:p>
            <a:pPr>
              <a:lnSpc>
                <a:spcPct val="150000"/>
              </a:lnSpc>
            </a:pPr>
            <a:r>
              <a:rPr lang="en-US" altLang="zh-CN" sz="2000" b="1" dirty="0"/>
              <a:t>ADD R1,R0</a:t>
            </a:r>
          </a:p>
          <a:p>
            <a:pPr>
              <a:lnSpc>
                <a:spcPct val="150000"/>
              </a:lnSpc>
            </a:pPr>
            <a:r>
              <a:rPr lang="en-US" altLang="zh-CN" sz="2000" b="1" dirty="0"/>
              <a:t>MOV *R1,6</a:t>
            </a:r>
          </a:p>
        </p:txBody>
      </p:sp>
      <p:sp>
        <p:nvSpPr>
          <p:cNvPr id="29700" name="Line 6"/>
          <p:cNvSpPr>
            <a:spLocks noChangeShapeType="1"/>
          </p:cNvSpPr>
          <p:nvPr/>
        </p:nvSpPr>
        <p:spPr bwMode="auto">
          <a:xfrm flipV="1">
            <a:off x="2195513" y="3141663"/>
            <a:ext cx="720725" cy="0"/>
          </a:xfrm>
          <a:prstGeom prst="line">
            <a:avLst/>
          </a:prstGeom>
          <a:noFill/>
          <a:ln w="9525">
            <a:solidFill>
              <a:schemeClr val="tx1"/>
            </a:solidFill>
            <a:round/>
            <a:headEnd/>
            <a:tailEnd type="triangle" w="med" len="med"/>
          </a:ln>
        </p:spPr>
        <p:txBody>
          <a:bodyPr/>
          <a:lstStyle/>
          <a:p>
            <a:endParaRPr lang="zh-CN" altLang="en-US"/>
          </a:p>
        </p:txBody>
      </p:sp>
      <p:sp>
        <p:nvSpPr>
          <p:cNvPr id="29701" name="Rectangle 5"/>
          <p:cNvSpPr>
            <a:spLocks noChangeArrowheads="1"/>
          </p:cNvSpPr>
          <p:nvPr/>
        </p:nvSpPr>
        <p:spPr bwMode="auto">
          <a:xfrm>
            <a:off x="6516688" y="2276475"/>
            <a:ext cx="2087562" cy="1873250"/>
          </a:xfrm>
          <a:prstGeom prst="rect">
            <a:avLst/>
          </a:prstGeom>
          <a:solidFill>
            <a:schemeClr val="bg1"/>
          </a:solidFill>
          <a:ln w="9525">
            <a:solidFill>
              <a:schemeClr val="tx1"/>
            </a:solidFill>
            <a:miter lim="800000"/>
            <a:headEnd/>
            <a:tailEnd/>
          </a:ln>
        </p:spPr>
        <p:txBody>
          <a:bodyPr wrap="none" anchor="ctr"/>
          <a:lstStyle/>
          <a:p>
            <a:pPr>
              <a:lnSpc>
                <a:spcPct val="150000"/>
              </a:lnSpc>
            </a:pPr>
            <a:r>
              <a:rPr lang="en-US" altLang="zh-CN" sz="2000" b="1"/>
              <a:t>MOV R0, index</a:t>
            </a:r>
          </a:p>
          <a:p>
            <a:pPr>
              <a:lnSpc>
                <a:spcPct val="150000"/>
              </a:lnSpc>
            </a:pPr>
            <a:r>
              <a:rPr lang="en-US" altLang="zh-CN" sz="2000" b="1"/>
              <a:t>SHL R0</a:t>
            </a:r>
          </a:p>
          <a:p>
            <a:pPr>
              <a:lnSpc>
                <a:spcPct val="150000"/>
              </a:lnSpc>
            </a:pPr>
            <a:r>
              <a:rPr lang="en-US" altLang="zh-CN" sz="2000" b="1"/>
              <a:t>MOV &amp;a[R0],6</a:t>
            </a:r>
          </a:p>
        </p:txBody>
      </p:sp>
      <p:sp>
        <p:nvSpPr>
          <p:cNvPr id="29702" name="Line 6"/>
          <p:cNvSpPr>
            <a:spLocks noChangeShapeType="1"/>
          </p:cNvSpPr>
          <p:nvPr/>
        </p:nvSpPr>
        <p:spPr bwMode="auto">
          <a:xfrm>
            <a:off x="5435600" y="3141663"/>
            <a:ext cx="863600" cy="0"/>
          </a:xfrm>
          <a:prstGeom prst="line">
            <a:avLst/>
          </a:prstGeom>
          <a:noFill/>
          <a:ln w="9525">
            <a:solidFill>
              <a:schemeClr val="tx1"/>
            </a:solidFill>
            <a:round/>
            <a:headEnd/>
            <a:tailEnd type="triangle" w="med" len="med"/>
          </a:ln>
        </p:spPr>
        <p:txBody>
          <a:bodyPr/>
          <a:lstStyle/>
          <a:p>
            <a:endParaRPr lang="zh-CN" altLang="en-US"/>
          </a:p>
        </p:txBody>
      </p:sp>
      <p:sp>
        <p:nvSpPr>
          <p:cNvPr id="29703" name="标题 8"/>
          <p:cNvSpPr>
            <a:spLocks noGrp="1"/>
          </p:cNvSpPr>
          <p:nvPr>
            <p:ph type="title"/>
          </p:nvPr>
        </p:nvSpPr>
        <p:spPr/>
        <p:txBody>
          <a:bodyPr/>
          <a:lstStyle/>
          <a:p>
            <a:r>
              <a:rPr lang="zh-CN" altLang="en-US"/>
              <a:t>目标代码优化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701"/>
                                        </p:tgtEl>
                                        <p:attrNameLst>
                                          <p:attrName>style.visibility</p:attrName>
                                        </p:attrNameLst>
                                      </p:cBhvr>
                                      <p:to>
                                        <p:strVal val="visible"/>
                                      </p:to>
                                    </p:set>
                                    <p:anim calcmode="lin" valueType="num">
                                      <p:cBhvr additive="base">
                                        <p:cTn id="11" dur="500" fill="hold"/>
                                        <p:tgtEl>
                                          <p:spTgt spid="29701"/>
                                        </p:tgtEl>
                                        <p:attrNameLst>
                                          <p:attrName>ppt_x</p:attrName>
                                        </p:attrNameLst>
                                      </p:cBhvr>
                                      <p:tavLst>
                                        <p:tav tm="0">
                                          <p:val>
                                            <p:strVal val="0-#ppt_w/2"/>
                                          </p:val>
                                        </p:tav>
                                        <p:tav tm="100000">
                                          <p:val>
                                            <p:strVal val="#ppt_x"/>
                                          </p:val>
                                        </p:tav>
                                      </p:tavLst>
                                    </p:anim>
                                    <p:anim calcmode="lin" valueType="num">
                                      <p:cBhvr additive="base">
                                        <p:cTn id="12"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0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latin typeface="宋体" pitchFamily="2" charset="-122"/>
              </a:rPr>
              <a:t>目标代码产生</a:t>
            </a:r>
          </a:p>
        </p:txBody>
      </p:sp>
      <p:sp>
        <p:nvSpPr>
          <p:cNvPr id="17411" name="Rectangle 3"/>
          <p:cNvSpPr>
            <a:spLocks noGrp="1" noChangeArrowheads="1"/>
          </p:cNvSpPr>
          <p:nvPr>
            <p:ph idx="4294967295"/>
          </p:nvPr>
        </p:nvSpPr>
        <p:spPr>
          <a:xfrm>
            <a:off x="395288" y="1484313"/>
            <a:ext cx="8425184" cy="4536975"/>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任务</a:t>
            </a:r>
            <a:r>
              <a:rPr lang="en-US" altLang="zh-CN" dirty="0">
                <a:latin typeface="宋体" pitchFamily="2" charset="-122"/>
              </a:rPr>
              <a:t>: </a:t>
            </a:r>
            <a:r>
              <a:rPr lang="zh-CN" altLang="en-US" dirty="0">
                <a:latin typeface="宋体" pitchFamily="2" charset="-122"/>
              </a:rPr>
              <a:t>把中间代码</a:t>
            </a:r>
            <a:r>
              <a:rPr lang="zh-CN" altLang="en-US" dirty="0">
                <a:solidFill>
                  <a:srgbClr val="FF0000"/>
                </a:solidFill>
                <a:latin typeface="宋体" pitchFamily="2" charset="-122"/>
              </a:rPr>
              <a:t>变换成特定机器上的目标代码</a:t>
            </a:r>
            <a:r>
              <a:rPr lang="zh-CN" altLang="en-US" dirty="0">
                <a:latin typeface="宋体" pitchFamily="2" charset="-122"/>
              </a:rPr>
              <a:t>。</a:t>
            </a:r>
          </a:p>
          <a:p>
            <a:pPr algn="just" eaLnBrk="1" hangingPunct="1">
              <a:lnSpc>
                <a:spcPct val="150000"/>
              </a:lnSpc>
            </a:pPr>
            <a:r>
              <a:rPr lang="zh-CN" altLang="en-US" dirty="0">
                <a:solidFill>
                  <a:srgbClr val="FF0000"/>
                </a:solidFill>
                <a:latin typeface="宋体" pitchFamily="2" charset="-122"/>
              </a:rPr>
              <a:t>依赖于硬件</a:t>
            </a:r>
            <a:r>
              <a:rPr lang="zh-CN" altLang="en-US" dirty="0">
                <a:latin typeface="宋体" pitchFamily="2" charset="-122"/>
              </a:rPr>
              <a:t>系统结构和机器指令的含义。</a:t>
            </a:r>
          </a:p>
          <a:p>
            <a:pPr algn="just" eaLnBrk="1" hangingPunct="1">
              <a:lnSpc>
                <a:spcPct val="150000"/>
              </a:lnSpc>
            </a:pPr>
            <a:r>
              <a:rPr lang="zh-CN" altLang="en-US" dirty="0">
                <a:latin typeface="宋体" pitchFamily="2" charset="-122"/>
              </a:rPr>
              <a:t>目标代码三种形式</a:t>
            </a:r>
            <a:r>
              <a:rPr lang="en-US" altLang="zh-CN" dirty="0">
                <a:latin typeface="宋体" pitchFamily="2" charset="-122"/>
              </a:rPr>
              <a:t>:</a:t>
            </a:r>
          </a:p>
          <a:p>
            <a:pPr lvl="1" algn="just" eaLnBrk="1" hangingPunct="1">
              <a:lnSpc>
                <a:spcPct val="150000"/>
              </a:lnSpc>
            </a:pPr>
            <a:r>
              <a:rPr lang="zh-CN" altLang="en-US" dirty="0">
                <a:latin typeface="宋体" pitchFamily="2" charset="-122"/>
              </a:rPr>
              <a:t>绝对指令代码</a:t>
            </a:r>
            <a:r>
              <a:rPr lang="en-US" altLang="zh-CN" dirty="0">
                <a:latin typeface="宋体" pitchFamily="2" charset="-122"/>
              </a:rPr>
              <a:t>: </a:t>
            </a:r>
            <a:r>
              <a:rPr lang="zh-CN" altLang="en-US" dirty="0">
                <a:latin typeface="宋体" pitchFamily="2" charset="-122"/>
              </a:rPr>
              <a:t>可直接运行 </a:t>
            </a:r>
          </a:p>
          <a:p>
            <a:pPr lvl="1" algn="just" eaLnBrk="1" hangingPunct="1">
              <a:lnSpc>
                <a:spcPct val="150000"/>
              </a:lnSpc>
            </a:pPr>
            <a:r>
              <a:rPr lang="zh-CN" altLang="en-US" dirty="0">
                <a:latin typeface="宋体" pitchFamily="2" charset="-122"/>
              </a:rPr>
              <a:t>可重新定位指令代码</a:t>
            </a:r>
            <a:r>
              <a:rPr lang="en-US" altLang="zh-CN" dirty="0">
                <a:latin typeface="宋体" pitchFamily="2" charset="-122"/>
              </a:rPr>
              <a:t>: </a:t>
            </a:r>
            <a:r>
              <a:rPr lang="zh-CN" altLang="en-US" dirty="0">
                <a:latin typeface="宋体" pitchFamily="2" charset="-122"/>
              </a:rPr>
              <a:t>需要连接装配</a:t>
            </a:r>
          </a:p>
          <a:p>
            <a:pPr lvl="1" algn="just" eaLnBrk="1" hangingPunct="1">
              <a:lnSpc>
                <a:spcPct val="150000"/>
              </a:lnSpc>
            </a:pPr>
            <a:r>
              <a:rPr lang="zh-CN" altLang="en-US" dirty="0">
                <a:latin typeface="宋体" pitchFamily="2" charset="-122"/>
              </a:rPr>
              <a:t>汇编指令代码</a:t>
            </a:r>
            <a:r>
              <a:rPr lang="en-US" altLang="zh-CN" dirty="0">
                <a:latin typeface="宋体" pitchFamily="2" charset="-122"/>
              </a:rPr>
              <a:t>: </a:t>
            </a:r>
            <a:r>
              <a:rPr lang="zh-CN" altLang="en-US" dirty="0">
                <a:latin typeface="宋体" pitchFamily="2" charset="-122"/>
              </a:rPr>
              <a:t>需要进行汇编</a:t>
            </a:r>
          </a:p>
          <a:p>
            <a:pPr eaLnBrk="1" hangingPunct="1">
              <a:lnSpc>
                <a:spcPct val="150000"/>
              </a:lnSpc>
            </a:pP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A5B71D6C-BE3B-4478-9D8F-B7587A57612F}"/>
              </a:ext>
            </a:extLst>
          </p:cNvPr>
          <p:cNvSpPr txBox="1"/>
          <p:nvPr/>
        </p:nvSpPr>
        <p:spPr>
          <a:xfrm>
            <a:off x="457200" y="1268760"/>
            <a:ext cx="8229600" cy="5328592"/>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71684" name="Rectangle 4"/>
          <p:cNvSpPr>
            <a:spLocks noChangeArrowheads="1"/>
          </p:cNvSpPr>
          <p:nvPr/>
        </p:nvSpPr>
        <p:spPr bwMode="auto">
          <a:xfrm>
            <a:off x="755650" y="1557338"/>
            <a:ext cx="1223963" cy="1154112"/>
          </a:xfrm>
          <a:prstGeom prst="rect">
            <a:avLst/>
          </a:prstGeom>
          <a:solidFill>
            <a:srgbClr val="CCFF99"/>
          </a:solidFill>
          <a:ln w="12700">
            <a:solidFill>
              <a:schemeClr val="tx1"/>
            </a:solidFill>
            <a:miter lim="800000"/>
            <a:headEnd/>
            <a:tailEnd type="none" w="lg" len="lg"/>
          </a:ln>
        </p:spPr>
        <p:txBody>
          <a:bodyPr wrap="none" lIns="72000" rIns="72000" anchor="ctr"/>
          <a:lstStyle/>
          <a:p>
            <a:pPr algn="ctr"/>
            <a:r>
              <a:rPr lang="zh-CN" altLang="en-US" sz="2600" b="1" dirty="0"/>
              <a:t>模块</a:t>
            </a:r>
            <a:r>
              <a:rPr lang="en-US" altLang="zh-CN" sz="2600" b="1" dirty="0"/>
              <a:t>A</a:t>
            </a:r>
          </a:p>
          <a:p>
            <a:pPr algn="ctr"/>
            <a:r>
              <a:rPr lang="en-US" altLang="zh-CN" sz="2600" b="1" dirty="0"/>
              <a:t>…</a:t>
            </a:r>
          </a:p>
          <a:p>
            <a:pPr algn="ctr"/>
            <a:r>
              <a:rPr lang="en-US" altLang="zh-CN" sz="2600" b="1" dirty="0">
                <a:solidFill>
                  <a:srgbClr val="FF3300"/>
                </a:solidFill>
              </a:rPr>
              <a:t>a</a:t>
            </a:r>
          </a:p>
        </p:txBody>
      </p:sp>
      <p:sp>
        <p:nvSpPr>
          <p:cNvPr id="71685" name="Rectangle 5"/>
          <p:cNvSpPr>
            <a:spLocks noChangeArrowheads="1"/>
          </p:cNvSpPr>
          <p:nvPr/>
        </p:nvSpPr>
        <p:spPr bwMode="auto">
          <a:xfrm>
            <a:off x="2484438" y="2852738"/>
            <a:ext cx="1223962" cy="1154112"/>
          </a:xfrm>
          <a:prstGeom prst="rect">
            <a:avLst/>
          </a:prstGeom>
          <a:solidFill>
            <a:srgbClr val="FFCC99"/>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B</a:t>
            </a:r>
          </a:p>
          <a:p>
            <a:pPr algn="ctr"/>
            <a:r>
              <a:rPr lang="en-US" altLang="zh-CN" sz="2600" b="1" dirty="0"/>
              <a:t>…</a:t>
            </a:r>
          </a:p>
          <a:p>
            <a:pPr algn="ctr"/>
            <a:r>
              <a:rPr lang="en-US" altLang="zh-CN" sz="2600" b="1" dirty="0">
                <a:solidFill>
                  <a:srgbClr val="FF3300"/>
                </a:solidFill>
              </a:rPr>
              <a:t>b</a:t>
            </a:r>
          </a:p>
        </p:txBody>
      </p:sp>
      <p:sp>
        <p:nvSpPr>
          <p:cNvPr id="71686" name="Rectangle 6"/>
          <p:cNvSpPr>
            <a:spLocks noChangeArrowheads="1"/>
          </p:cNvSpPr>
          <p:nvPr/>
        </p:nvSpPr>
        <p:spPr bwMode="auto">
          <a:xfrm>
            <a:off x="1331913" y="4508500"/>
            <a:ext cx="1223962" cy="1154113"/>
          </a:xfrm>
          <a:prstGeom prst="rect">
            <a:avLst/>
          </a:prstGeom>
          <a:solidFill>
            <a:srgbClr val="FFFF99"/>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C</a:t>
            </a:r>
          </a:p>
          <a:p>
            <a:pPr algn="ctr"/>
            <a:r>
              <a:rPr lang="en-US" altLang="zh-CN" sz="2600" b="1" dirty="0"/>
              <a:t>…</a:t>
            </a:r>
          </a:p>
          <a:p>
            <a:pPr algn="ctr"/>
            <a:r>
              <a:rPr lang="en-US" altLang="zh-CN" sz="2600" b="1" dirty="0">
                <a:solidFill>
                  <a:srgbClr val="FF3300"/>
                </a:solidFill>
              </a:rPr>
              <a:t>c</a:t>
            </a:r>
          </a:p>
        </p:txBody>
      </p:sp>
      <p:sp>
        <p:nvSpPr>
          <p:cNvPr id="71689" name="Rectangle 9"/>
          <p:cNvSpPr>
            <a:spLocks noChangeArrowheads="1"/>
          </p:cNvSpPr>
          <p:nvPr/>
        </p:nvSpPr>
        <p:spPr bwMode="auto">
          <a:xfrm>
            <a:off x="4932363" y="3213100"/>
            <a:ext cx="1223962" cy="1154113"/>
          </a:xfrm>
          <a:prstGeom prst="rect">
            <a:avLst/>
          </a:prstGeom>
          <a:solidFill>
            <a:srgbClr val="CCFF99"/>
          </a:solidFill>
          <a:ln w="12700">
            <a:solidFill>
              <a:schemeClr val="tx1"/>
            </a:solidFill>
            <a:miter lim="800000"/>
            <a:headEnd/>
            <a:tailEnd type="none" w="lg" len="lg"/>
          </a:ln>
        </p:spPr>
        <p:txBody>
          <a:bodyPr wrap="none" lIns="72000" rIns="72000" anchor="ctr"/>
          <a:lstStyle/>
          <a:p>
            <a:pPr algn="ctr"/>
            <a:r>
              <a:rPr lang="zh-CN" altLang="en-US" sz="2600" b="1" dirty="0"/>
              <a:t>模块</a:t>
            </a:r>
            <a:r>
              <a:rPr lang="en-US" altLang="zh-CN" sz="2600" b="1" dirty="0"/>
              <a:t>A</a:t>
            </a:r>
          </a:p>
          <a:p>
            <a:pPr algn="ctr"/>
            <a:r>
              <a:rPr lang="en-US" altLang="zh-CN" sz="2600" b="1" dirty="0"/>
              <a:t>…</a:t>
            </a:r>
          </a:p>
          <a:p>
            <a:pPr algn="ctr"/>
            <a:r>
              <a:rPr lang="en-US" altLang="zh-CN" sz="2600" b="1" dirty="0">
                <a:solidFill>
                  <a:srgbClr val="FF3300"/>
                </a:solidFill>
              </a:rPr>
              <a:t>a</a:t>
            </a:r>
          </a:p>
        </p:txBody>
      </p:sp>
      <p:sp>
        <p:nvSpPr>
          <p:cNvPr id="71690" name="Rectangle 10"/>
          <p:cNvSpPr>
            <a:spLocks noChangeArrowheads="1"/>
          </p:cNvSpPr>
          <p:nvPr/>
        </p:nvSpPr>
        <p:spPr bwMode="auto">
          <a:xfrm>
            <a:off x="4932363" y="2060575"/>
            <a:ext cx="1223962" cy="1154113"/>
          </a:xfrm>
          <a:prstGeom prst="rect">
            <a:avLst/>
          </a:prstGeom>
          <a:solidFill>
            <a:srgbClr val="FFCC99"/>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B</a:t>
            </a:r>
          </a:p>
          <a:p>
            <a:pPr algn="ctr"/>
            <a:r>
              <a:rPr lang="en-US" altLang="zh-CN" sz="2600" b="1" dirty="0"/>
              <a:t>…</a:t>
            </a:r>
          </a:p>
          <a:p>
            <a:pPr algn="ctr"/>
            <a:r>
              <a:rPr lang="en-US" altLang="zh-CN" sz="2600" b="1" dirty="0">
                <a:solidFill>
                  <a:srgbClr val="FF3300"/>
                </a:solidFill>
              </a:rPr>
              <a:t>b</a:t>
            </a:r>
          </a:p>
        </p:txBody>
      </p:sp>
      <p:sp>
        <p:nvSpPr>
          <p:cNvPr id="71691" name="Rectangle 11"/>
          <p:cNvSpPr>
            <a:spLocks noChangeArrowheads="1"/>
          </p:cNvSpPr>
          <p:nvPr/>
        </p:nvSpPr>
        <p:spPr bwMode="auto">
          <a:xfrm>
            <a:off x="4932363" y="4365625"/>
            <a:ext cx="1223962" cy="1154113"/>
          </a:xfrm>
          <a:prstGeom prst="rect">
            <a:avLst/>
          </a:prstGeom>
          <a:solidFill>
            <a:srgbClr val="FFFF99"/>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C</a:t>
            </a:r>
          </a:p>
          <a:p>
            <a:pPr algn="ctr"/>
            <a:r>
              <a:rPr lang="en-US" altLang="zh-CN" sz="2600" b="1" dirty="0"/>
              <a:t>…</a:t>
            </a:r>
          </a:p>
          <a:p>
            <a:pPr algn="ctr"/>
            <a:r>
              <a:rPr lang="en-US" altLang="zh-CN" sz="2600" b="1" dirty="0">
                <a:solidFill>
                  <a:srgbClr val="FF3300"/>
                </a:solidFill>
              </a:rPr>
              <a:t>c</a:t>
            </a:r>
          </a:p>
        </p:txBody>
      </p:sp>
      <p:sp>
        <p:nvSpPr>
          <p:cNvPr id="71692" name="Rectangle 12"/>
          <p:cNvSpPr>
            <a:spLocks noChangeArrowheads="1"/>
          </p:cNvSpPr>
          <p:nvPr/>
        </p:nvSpPr>
        <p:spPr bwMode="auto">
          <a:xfrm>
            <a:off x="7164388" y="4364038"/>
            <a:ext cx="1223962" cy="1154112"/>
          </a:xfrm>
          <a:prstGeom prst="rect">
            <a:avLst/>
          </a:prstGeom>
          <a:solidFill>
            <a:srgbClr val="CCFF99"/>
          </a:solidFill>
          <a:ln w="12700">
            <a:solidFill>
              <a:schemeClr val="tx1"/>
            </a:solidFill>
            <a:miter lim="800000"/>
            <a:headEnd/>
            <a:tailEnd type="none" w="lg" len="lg"/>
          </a:ln>
        </p:spPr>
        <p:txBody>
          <a:bodyPr wrap="none" lIns="72000" rIns="72000" anchor="ctr"/>
          <a:lstStyle/>
          <a:p>
            <a:pPr algn="ctr"/>
            <a:r>
              <a:rPr lang="zh-CN" altLang="en-US" sz="2600" b="1" dirty="0"/>
              <a:t>模块</a:t>
            </a:r>
            <a:r>
              <a:rPr lang="en-US" altLang="zh-CN" sz="2600" b="1" dirty="0"/>
              <a:t>A</a:t>
            </a:r>
          </a:p>
          <a:p>
            <a:pPr algn="ctr"/>
            <a:r>
              <a:rPr lang="en-US" altLang="zh-CN" sz="2600" b="1" dirty="0"/>
              <a:t>…</a:t>
            </a:r>
          </a:p>
          <a:p>
            <a:pPr algn="ctr"/>
            <a:r>
              <a:rPr lang="en-US" altLang="zh-CN" sz="2600" b="1" dirty="0">
                <a:solidFill>
                  <a:srgbClr val="FF3300"/>
                </a:solidFill>
              </a:rPr>
              <a:t>a</a:t>
            </a:r>
          </a:p>
        </p:txBody>
      </p:sp>
      <p:sp>
        <p:nvSpPr>
          <p:cNvPr id="71693" name="Rectangle 13"/>
          <p:cNvSpPr>
            <a:spLocks noChangeArrowheads="1"/>
          </p:cNvSpPr>
          <p:nvPr/>
        </p:nvSpPr>
        <p:spPr bwMode="auto">
          <a:xfrm>
            <a:off x="7164388" y="3213100"/>
            <a:ext cx="1223962" cy="1154113"/>
          </a:xfrm>
          <a:prstGeom prst="rect">
            <a:avLst/>
          </a:prstGeom>
          <a:solidFill>
            <a:srgbClr val="CCCCFF"/>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D</a:t>
            </a:r>
          </a:p>
          <a:p>
            <a:pPr algn="ctr"/>
            <a:r>
              <a:rPr lang="en-US" altLang="zh-CN" sz="2600" b="1" dirty="0"/>
              <a:t>…</a:t>
            </a:r>
          </a:p>
          <a:p>
            <a:pPr algn="ctr"/>
            <a:endParaRPr lang="en-US" altLang="zh-CN" sz="2600" b="1" dirty="0">
              <a:solidFill>
                <a:srgbClr val="FF3300"/>
              </a:solidFill>
            </a:endParaRPr>
          </a:p>
        </p:txBody>
      </p:sp>
      <p:sp>
        <p:nvSpPr>
          <p:cNvPr id="71694" name="Rectangle 14"/>
          <p:cNvSpPr>
            <a:spLocks noChangeArrowheads="1"/>
          </p:cNvSpPr>
          <p:nvPr/>
        </p:nvSpPr>
        <p:spPr bwMode="auto">
          <a:xfrm>
            <a:off x="7164388" y="2060575"/>
            <a:ext cx="1223962" cy="1154113"/>
          </a:xfrm>
          <a:prstGeom prst="rect">
            <a:avLst/>
          </a:prstGeom>
          <a:solidFill>
            <a:srgbClr val="FFFF99"/>
          </a:solidFill>
          <a:ln w="12700">
            <a:solidFill>
              <a:schemeClr val="tx1"/>
            </a:solidFill>
            <a:miter lim="800000"/>
            <a:headEnd/>
            <a:tailEnd type="none" w="lg" len="lg"/>
          </a:ln>
        </p:spPr>
        <p:txBody>
          <a:bodyPr wrap="none" anchor="ctr"/>
          <a:lstStyle/>
          <a:p>
            <a:pPr algn="ctr"/>
            <a:r>
              <a:rPr lang="zh-CN" altLang="en-US" sz="2600" b="1" dirty="0"/>
              <a:t>模块</a:t>
            </a:r>
            <a:r>
              <a:rPr lang="en-US" altLang="zh-CN" sz="2600" b="1" dirty="0"/>
              <a:t>C</a:t>
            </a:r>
          </a:p>
          <a:p>
            <a:pPr algn="ctr"/>
            <a:r>
              <a:rPr lang="en-US" altLang="zh-CN" sz="2600" b="1" dirty="0"/>
              <a:t>…</a:t>
            </a:r>
          </a:p>
          <a:p>
            <a:pPr algn="ctr"/>
            <a:r>
              <a:rPr lang="en-US" altLang="zh-CN" sz="2600" b="1" dirty="0">
                <a:solidFill>
                  <a:srgbClr val="FF3300"/>
                </a:solidFill>
              </a:rPr>
              <a:t>c</a:t>
            </a:r>
          </a:p>
        </p:txBody>
      </p:sp>
      <p:sp>
        <p:nvSpPr>
          <p:cNvPr id="12" name="Rectangle 2">
            <a:extLst>
              <a:ext uri="{FF2B5EF4-FFF2-40B4-BE49-F238E27FC236}">
                <a16:creationId xmlns:a16="http://schemas.microsoft.com/office/drawing/2014/main" id="{B8577F0F-F952-4E0E-80E1-56DBA194EAAB}"/>
              </a:ext>
            </a:extLst>
          </p:cNvPr>
          <p:cNvSpPr>
            <a:spLocks noGrp="1" noChangeArrowheads="1"/>
          </p:cNvSpPr>
          <p:nvPr>
            <p:ph type="title"/>
          </p:nvPr>
        </p:nvSpPr>
        <p:spPr>
          <a:xfrm>
            <a:off x="609600" y="579438"/>
            <a:ext cx="7848600" cy="563562"/>
          </a:xfrm>
        </p:spPr>
        <p:txBody>
          <a:bodyPr/>
          <a:lstStyle/>
          <a:p>
            <a:pPr eaLnBrk="1" hangingPunct="1"/>
            <a:r>
              <a:rPr lang="zh-CN" altLang="en-US" dirty="0">
                <a:latin typeface="宋体" pitchFamily="2" charset="-122"/>
              </a:rPr>
              <a:t>可重新定位指令代码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childTnLst>
                                    <p:set>
                                      <p:cBhvr>
                                        <p:cTn id="6" dur="1" fill="hold">
                                          <p:stCondLst>
                                            <p:cond delay="0"/>
                                          </p:stCondLst>
                                        </p:cTn>
                                        <p:tgtEl>
                                          <p:spTgt spid="71690"/>
                                        </p:tgtEl>
                                        <p:attrNameLst>
                                          <p:attrName>style.visibility</p:attrName>
                                        </p:attrNameLst>
                                      </p:cBhvr>
                                      <p:to>
                                        <p:strVal val="visible"/>
                                      </p:to>
                                    </p:set>
                                    <p:animEffect transition="in" filter="fade">
                                      <p:cBhvr>
                                        <p:cTn id="7" dur="1000"/>
                                        <p:tgtEl>
                                          <p:spTgt spid="71690"/>
                                        </p:tgtEl>
                                      </p:cBhvr>
                                    </p:animEffect>
                                    <p:anim calcmode="lin" valueType="num">
                                      <p:cBhvr>
                                        <p:cTn id="8" dur="1000" fill="hold"/>
                                        <p:tgtEl>
                                          <p:spTgt spid="71690"/>
                                        </p:tgtEl>
                                        <p:attrNameLst>
                                          <p:attrName>ppt_x</p:attrName>
                                        </p:attrNameLst>
                                      </p:cBhvr>
                                      <p:tavLst>
                                        <p:tav tm="0">
                                          <p:val>
                                            <p:strVal val="#ppt_x-.1"/>
                                          </p:val>
                                        </p:tav>
                                        <p:tav tm="100000">
                                          <p:val>
                                            <p:strVal val="#ppt_x"/>
                                          </p:val>
                                        </p:tav>
                                      </p:tavLst>
                                    </p:anim>
                                    <p:anim calcmode="lin" valueType="num">
                                      <p:cBhvr>
                                        <p:cTn id="9" dur="1000" fill="hold"/>
                                        <p:tgtEl>
                                          <p:spTgt spid="71690"/>
                                        </p:tgtEl>
                                        <p:attrNameLst>
                                          <p:attrName>ppt_y</p:attrName>
                                        </p:attrNameLst>
                                      </p:cBhvr>
                                      <p:tavLst>
                                        <p:tav tm="0">
                                          <p:val>
                                            <p:strVal val="#ppt_y"/>
                                          </p:val>
                                        </p:tav>
                                        <p:tav tm="100000">
                                          <p:val>
                                            <p:strVal val="#ppt_y"/>
                                          </p:val>
                                        </p:tav>
                                      </p:tavLst>
                                    </p:anim>
                                  </p:childTnLst>
                                </p:cTn>
                              </p:par>
                            </p:childTnLst>
                          </p:cTn>
                        </p:par>
                        <p:par>
                          <p:cTn id="10" fill="hold">
                            <p:stCondLst>
                              <p:cond delay="1000"/>
                            </p:stCondLst>
                            <p:childTnLst>
                              <p:par>
                                <p:cTn id="11" presetID="40" presetClass="entr" presetSubtype="0" fill="hold" grpId="0" nodeType="afterEffect">
                                  <p:stCondLst>
                                    <p:cond delay="0"/>
                                  </p:stCondLst>
                                  <p:childTnLst>
                                    <p:set>
                                      <p:cBhvr>
                                        <p:cTn id="12" dur="1" fill="hold">
                                          <p:stCondLst>
                                            <p:cond delay="0"/>
                                          </p:stCondLst>
                                        </p:cTn>
                                        <p:tgtEl>
                                          <p:spTgt spid="71689"/>
                                        </p:tgtEl>
                                        <p:attrNameLst>
                                          <p:attrName>style.visibility</p:attrName>
                                        </p:attrNameLst>
                                      </p:cBhvr>
                                      <p:to>
                                        <p:strVal val="visible"/>
                                      </p:to>
                                    </p:set>
                                    <p:animEffect transition="in" filter="fade">
                                      <p:cBhvr>
                                        <p:cTn id="13" dur="1000"/>
                                        <p:tgtEl>
                                          <p:spTgt spid="71689"/>
                                        </p:tgtEl>
                                      </p:cBhvr>
                                    </p:animEffect>
                                    <p:anim calcmode="lin" valueType="num">
                                      <p:cBhvr>
                                        <p:cTn id="14" dur="1000" fill="hold"/>
                                        <p:tgtEl>
                                          <p:spTgt spid="71689"/>
                                        </p:tgtEl>
                                        <p:attrNameLst>
                                          <p:attrName>ppt_x</p:attrName>
                                        </p:attrNameLst>
                                      </p:cBhvr>
                                      <p:tavLst>
                                        <p:tav tm="0">
                                          <p:val>
                                            <p:strVal val="#ppt_x-.1"/>
                                          </p:val>
                                        </p:tav>
                                        <p:tav tm="100000">
                                          <p:val>
                                            <p:strVal val="#ppt_x"/>
                                          </p:val>
                                        </p:tav>
                                      </p:tavLst>
                                    </p:anim>
                                    <p:anim calcmode="lin" valueType="num">
                                      <p:cBhvr>
                                        <p:cTn id="15" dur="1000" fill="hold"/>
                                        <p:tgtEl>
                                          <p:spTgt spid="71689"/>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40" presetClass="entr" presetSubtype="0" fill="hold" grpId="0" nodeType="afterEffect">
                                  <p:stCondLst>
                                    <p:cond delay="0"/>
                                  </p:stCondLst>
                                  <p:childTnLst>
                                    <p:set>
                                      <p:cBhvr>
                                        <p:cTn id="18" dur="1" fill="hold">
                                          <p:stCondLst>
                                            <p:cond delay="0"/>
                                          </p:stCondLst>
                                        </p:cTn>
                                        <p:tgtEl>
                                          <p:spTgt spid="71691"/>
                                        </p:tgtEl>
                                        <p:attrNameLst>
                                          <p:attrName>style.visibility</p:attrName>
                                        </p:attrNameLst>
                                      </p:cBhvr>
                                      <p:to>
                                        <p:strVal val="visible"/>
                                      </p:to>
                                    </p:set>
                                    <p:animEffect transition="in" filter="fade">
                                      <p:cBhvr>
                                        <p:cTn id="19" dur="1000"/>
                                        <p:tgtEl>
                                          <p:spTgt spid="71691"/>
                                        </p:tgtEl>
                                      </p:cBhvr>
                                    </p:animEffect>
                                    <p:anim calcmode="lin" valueType="num">
                                      <p:cBhvr>
                                        <p:cTn id="20" dur="1000" fill="hold"/>
                                        <p:tgtEl>
                                          <p:spTgt spid="71691"/>
                                        </p:tgtEl>
                                        <p:attrNameLst>
                                          <p:attrName>ppt_x</p:attrName>
                                        </p:attrNameLst>
                                      </p:cBhvr>
                                      <p:tavLst>
                                        <p:tav tm="0">
                                          <p:val>
                                            <p:strVal val="#ppt_x-.1"/>
                                          </p:val>
                                        </p:tav>
                                        <p:tav tm="100000">
                                          <p:val>
                                            <p:strVal val="#ppt_x"/>
                                          </p:val>
                                        </p:tav>
                                      </p:tavLst>
                                    </p:anim>
                                    <p:anim calcmode="lin" valueType="num">
                                      <p:cBhvr>
                                        <p:cTn id="21" dur="1000" fill="hold"/>
                                        <p:tgtEl>
                                          <p:spTgt spid="7169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childTnLst>
                                    <p:set>
                                      <p:cBhvr>
                                        <p:cTn id="25" dur="1" fill="hold">
                                          <p:stCondLst>
                                            <p:cond delay="0"/>
                                          </p:stCondLst>
                                        </p:cTn>
                                        <p:tgtEl>
                                          <p:spTgt spid="71694"/>
                                        </p:tgtEl>
                                        <p:attrNameLst>
                                          <p:attrName>style.visibility</p:attrName>
                                        </p:attrNameLst>
                                      </p:cBhvr>
                                      <p:to>
                                        <p:strVal val="visible"/>
                                      </p:to>
                                    </p:set>
                                    <p:animEffect transition="in" filter="fade">
                                      <p:cBhvr>
                                        <p:cTn id="26" dur="1000"/>
                                        <p:tgtEl>
                                          <p:spTgt spid="71694"/>
                                        </p:tgtEl>
                                      </p:cBhvr>
                                    </p:animEffect>
                                    <p:anim calcmode="lin" valueType="num">
                                      <p:cBhvr>
                                        <p:cTn id="27" dur="1000" fill="hold"/>
                                        <p:tgtEl>
                                          <p:spTgt spid="71694"/>
                                        </p:tgtEl>
                                        <p:attrNameLst>
                                          <p:attrName>ppt_x</p:attrName>
                                        </p:attrNameLst>
                                      </p:cBhvr>
                                      <p:tavLst>
                                        <p:tav tm="0">
                                          <p:val>
                                            <p:strVal val="#ppt_x-.1"/>
                                          </p:val>
                                        </p:tav>
                                        <p:tav tm="100000">
                                          <p:val>
                                            <p:strVal val="#ppt_x"/>
                                          </p:val>
                                        </p:tav>
                                      </p:tavLst>
                                    </p:anim>
                                    <p:anim calcmode="lin" valueType="num">
                                      <p:cBhvr>
                                        <p:cTn id="28" dur="1000" fill="hold"/>
                                        <p:tgtEl>
                                          <p:spTgt spid="71694"/>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40" presetClass="entr" presetSubtype="0" fill="hold" grpId="0" nodeType="afterEffect">
                                  <p:stCondLst>
                                    <p:cond delay="0"/>
                                  </p:stCondLst>
                                  <p:childTnLst>
                                    <p:set>
                                      <p:cBhvr>
                                        <p:cTn id="31" dur="1" fill="hold">
                                          <p:stCondLst>
                                            <p:cond delay="0"/>
                                          </p:stCondLst>
                                        </p:cTn>
                                        <p:tgtEl>
                                          <p:spTgt spid="71693"/>
                                        </p:tgtEl>
                                        <p:attrNameLst>
                                          <p:attrName>style.visibility</p:attrName>
                                        </p:attrNameLst>
                                      </p:cBhvr>
                                      <p:to>
                                        <p:strVal val="visible"/>
                                      </p:to>
                                    </p:set>
                                    <p:animEffect transition="in" filter="fade">
                                      <p:cBhvr>
                                        <p:cTn id="32" dur="1000"/>
                                        <p:tgtEl>
                                          <p:spTgt spid="71693"/>
                                        </p:tgtEl>
                                      </p:cBhvr>
                                    </p:animEffect>
                                    <p:anim calcmode="lin" valueType="num">
                                      <p:cBhvr>
                                        <p:cTn id="33" dur="1000" fill="hold"/>
                                        <p:tgtEl>
                                          <p:spTgt spid="71693"/>
                                        </p:tgtEl>
                                        <p:attrNameLst>
                                          <p:attrName>ppt_x</p:attrName>
                                        </p:attrNameLst>
                                      </p:cBhvr>
                                      <p:tavLst>
                                        <p:tav tm="0">
                                          <p:val>
                                            <p:strVal val="#ppt_x-.1"/>
                                          </p:val>
                                        </p:tav>
                                        <p:tav tm="100000">
                                          <p:val>
                                            <p:strVal val="#ppt_x"/>
                                          </p:val>
                                        </p:tav>
                                      </p:tavLst>
                                    </p:anim>
                                    <p:anim calcmode="lin" valueType="num">
                                      <p:cBhvr>
                                        <p:cTn id="34" dur="1000" fill="hold"/>
                                        <p:tgtEl>
                                          <p:spTgt spid="7169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40" presetClass="entr" presetSubtype="0" fill="hold" grpId="0" nodeType="afterEffect">
                                  <p:stCondLst>
                                    <p:cond delay="0"/>
                                  </p:stCondLst>
                                  <p:childTnLst>
                                    <p:set>
                                      <p:cBhvr>
                                        <p:cTn id="37" dur="1" fill="hold">
                                          <p:stCondLst>
                                            <p:cond delay="0"/>
                                          </p:stCondLst>
                                        </p:cTn>
                                        <p:tgtEl>
                                          <p:spTgt spid="71692"/>
                                        </p:tgtEl>
                                        <p:attrNameLst>
                                          <p:attrName>style.visibility</p:attrName>
                                        </p:attrNameLst>
                                      </p:cBhvr>
                                      <p:to>
                                        <p:strVal val="visible"/>
                                      </p:to>
                                    </p:set>
                                    <p:animEffect transition="in" filter="fade">
                                      <p:cBhvr>
                                        <p:cTn id="38" dur="1000"/>
                                        <p:tgtEl>
                                          <p:spTgt spid="71692"/>
                                        </p:tgtEl>
                                      </p:cBhvr>
                                    </p:animEffect>
                                    <p:anim calcmode="lin" valueType="num">
                                      <p:cBhvr>
                                        <p:cTn id="39" dur="1000" fill="hold"/>
                                        <p:tgtEl>
                                          <p:spTgt spid="71692"/>
                                        </p:tgtEl>
                                        <p:attrNameLst>
                                          <p:attrName>ppt_x</p:attrName>
                                        </p:attrNameLst>
                                      </p:cBhvr>
                                      <p:tavLst>
                                        <p:tav tm="0">
                                          <p:val>
                                            <p:strVal val="#ppt_x-.1"/>
                                          </p:val>
                                        </p:tav>
                                        <p:tav tm="100000">
                                          <p:val>
                                            <p:strVal val="#ppt_x"/>
                                          </p:val>
                                        </p:tav>
                                      </p:tavLst>
                                    </p:anim>
                                    <p:anim calcmode="lin" valueType="num">
                                      <p:cBhvr>
                                        <p:cTn id="40" dur="1000" fill="hold"/>
                                        <p:tgtEl>
                                          <p:spTgt spid="71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nimBg="1"/>
      <p:bldP spid="71690" grpId="0" animBg="1"/>
      <p:bldP spid="71691" grpId="0" animBg="1"/>
      <p:bldP spid="71692" grpId="0" animBg="1"/>
      <p:bldP spid="71693" grpId="0" animBg="1"/>
      <p:bldP spid="7169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latin typeface="宋体" pitchFamily="2" charset="-122"/>
              </a:rPr>
              <a:t>目标代码产生</a:t>
            </a:r>
          </a:p>
        </p:txBody>
      </p:sp>
      <p:sp>
        <p:nvSpPr>
          <p:cNvPr id="43011" name="Rectangle 3"/>
          <p:cNvSpPr>
            <a:spLocks noGrp="1" noChangeArrowheads="1"/>
          </p:cNvSpPr>
          <p:nvPr>
            <p:ph idx="4294967295"/>
          </p:nvPr>
        </p:nvSpPr>
        <p:spPr>
          <a:xfrm>
            <a:off x="609600" y="1412776"/>
            <a:ext cx="7922840" cy="5112568"/>
          </a:xfrm>
          <a:solidFill>
            <a:schemeClr val="bg1"/>
          </a:solidFill>
          <a:ln w="28575">
            <a:solidFill>
              <a:srgbClr val="9999FF"/>
            </a:solidFill>
          </a:ln>
        </p:spPr>
        <p:txBody>
          <a:bodyPr/>
          <a:lstStyle/>
          <a:p>
            <a:pPr eaLnBrk="1" hangingPunct="1"/>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  b=a+2</a:t>
            </a:r>
          </a:p>
          <a:p>
            <a:pPr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     MOV a, R1</a:t>
            </a: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ADD #2, R1</a:t>
            </a: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MOV R1, b</a:t>
            </a:r>
          </a:p>
          <a:p>
            <a:pPr eaLnBrk="1" hangingPunct="1">
              <a:spcBef>
                <a:spcPct val="40000"/>
              </a:spcBef>
              <a:buFont typeface="Wingdings" pitchFamily="2" charset="2"/>
              <a:buNone/>
            </a:pPr>
            <a:r>
              <a:rPr lang="en-US" altLang="zh-CN" dirty="0">
                <a:latin typeface="Arial" panose="020B0604020202020204" pitchFamily="34" charset="0"/>
                <a:cs typeface="Arial" panose="020B0604020202020204" pitchFamily="34" charset="0"/>
              </a:rPr>
              <a:t>     0001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00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00000000</a:t>
            </a:r>
            <a:r>
              <a:rPr lang="en-US" altLang="zh-CN" dirty="0">
                <a:solidFill>
                  <a:schemeClr val="hlink"/>
                </a:solidFill>
                <a:latin typeface="Arial" panose="020B0604020202020204" pitchFamily="34" charset="0"/>
                <a:cs typeface="Arial" panose="020B0604020202020204" pitchFamily="34" charset="0"/>
              </a:rPr>
              <a:t> </a:t>
            </a:r>
            <a:r>
              <a:rPr lang="en-US" altLang="zh-CN" dirty="0">
                <a:solidFill>
                  <a:schemeClr val="accent2"/>
                </a:solidFill>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0011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 10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00000010</a:t>
            </a:r>
            <a:r>
              <a:rPr lang="en-US" altLang="zh-CN" dirty="0">
                <a:latin typeface="Arial" panose="020B0604020202020204" pitchFamily="34" charset="0"/>
                <a:cs typeface="Arial" panose="020B0604020202020204" pitchFamily="34" charset="0"/>
              </a:rPr>
              <a:t> </a:t>
            </a: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0100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00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00000100</a:t>
            </a:r>
            <a:r>
              <a:rPr lang="en-US" altLang="zh-CN" dirty="0">
                <a:latin typeface="Arial" panose="020B0604020202020204" pitchFamily="34" charset="0"/>
                <a:cs typeface="Arial" panose="020B0604020202020204" pitchFamily="34" charset="0"/>
              </a:rPr>
              <a:t> </a:t>
            </a:r>
            <a:r>
              <a:rPr lang="en-US" altLang="zh-CN" dirty="0">
                <a:solidFill>
                  <a:schemeClr val="accent2"/>
                </a:solidFill>
                <a:latin typeface="Arial" panose="020B0604020202020204" pitchFamily="34" charset="0"/>
                <a:cs typeface="Arial" panose="020B0604020202020204" pitchFamily="34" charset="0"/>
              </a:rPr>
              <a:t>*</a:t>
            </a:r>
            <a:endParaRPr lang="en-US" altLang="zh-CN" dirty="0">
              <a:solidFill>
                <a:srgbClr val="66FFFF"/>
              </a:solidFill>
              <a:latin typeface="Arial" panose="020B0604020202020204" pitchFamily="34" charset="0"/>
              <a:cs typeface="Arial" panose="020B0604020202020204" pitchFamily="34" charset="0"/>
            </a:endParaRPr>
          </a:p>
          <a:p>
            <a:pPr eaLnBrk="1" hangingPunct="1">
              <a:spcBef>
                <a:spcPct val="40000"/>
              </a:spcBef>
              <a:buFont typeface="Wingdings" pitchFamily="2" charset="2"/>
              <a:buNone/>
            </a:pPr>
            <a:r>
              <a:rPr lang="en-US" altLang="zh-CN" dirty="0">
                <a:latin typeface="Arial" panose="020B0604020202020204" pitchFamily="34" charset="0"/>
                <a:cs typeface="Arial" panose="020B0604020202020204" pitchFamily="34" charset="0"/>
              </a:rPr>
              <a:t>    </a:t>
            </a:r>
            <a:r>
              <a:rPr lang="en-US" altLang="zh-CN" dirty="0">
                <a:solidFill>
                  <a:schemeClr val="tx2"/>
                </a:solidFill>
                <a:latin typeface="Arial" panose="020B0604020202020204" pitchFamily="34" charset="0"/>
                <a:cs typeface="Arial" panose="020B0604020202020204" pitchFamily="34" charset="0"/>
              </a:rPr>
              <a:t>L=00001111</a:t>
            </a:r>
          </a:p>
          <a:p>
            <a:pPr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    0001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00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00001111</a:t>
            </a:r>
            <a:endParaRPr lang="en-US" altLang="zh-CN" dirty="0">
              <a:latin typeface="Arial" panose="020B0604020202020204" pitchFamily="34" charset="0"/>
              <a:cs typeface="Arial" panose="020B0604020202020204" pitchFamily="34" charset="0"/>
            </a:endParaRP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0011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 10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00000010</a:t>
            </a:r>
            <a:endParaRPr lang="en-US" altLang="zh-CN" dirty="0">
              <a:latin typeface="Arial" panose="020B0604020202020204" pitchFamily="34" charset="0"/>
              <a:cs typeface="Arial" panose="020B0604020202020204" pitchFamily="34" charset="0"/>
            </a:endParaRPr>
          </a:p>
          <a:p>
            <a:pPr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0100  </a:t>
            </a:r>
            <a:r>
              <a:rPr lang="en-US" altLang="zh-CN" dirty="0">
                <a:solidFill>
                  <a:srgbClr val="00CC00"/>
                </a:solidFill>
                <a:latin typeface="Arial" panose="020B0604020202020204" pitchFamily="34" charset="0"/>
                <a:cs typeface="Arial" panose="020B0604020202020204" pitchFamily="34" charset="0"/>
              </a:rPr>
              <a:t>01</a:t>
            </a:r>
            <a:r>
              <a:rPr lang="en-US" altLang="zh-CN" dirty="0">
                <a:latin typeface="Arial" panose="020B0604020202020204" pitchFamily="34" charset="0"/>
                <a:cs typeface="Arial" panose="020B0604020202020204" pitchFamily="34" charset="0"/>
              </a:rPr>
              <a:t>  </a:t>
            </a:r>
            <a:r>
              <a:rPr lang="en-US" altLang="zh-CN" dirty="0">
                <a:solidFill>
                  <a:srgbClr val="3333CC"/>
                </a:solidFill>
                <a:latin typeface="Arial" panose="020B0604020202020204" pitchFamily="34" charset="0"/>
                <a:cs typeface="Arial" panose="020B0604020202020204" pitchFamily="34" charset="0"/>
              </a:rPr>
              <a:t>00</a:t>
            </a:r>
            <a:r>
              <a:rPr lang="en-US" altLang="zh-CN" dirty="0">
                <a:latin typeface="Arial" panose="020B0604020202020204" pitchFamily="34" charset="0"/>
                <a:cs typeface="Arial" panose="020B0604020202020204" pitchFamily="34" charset="0"/>
              </a:rPr>
              <a:t>  </a:t>
            </a:r>
            <a:r>
              <a:rPr lang="en-US" altLang="zh-CN" dirty="0">
                <a:solidFill>
                  <a:srgbClr val="FF3300"/>
                </a:solidFill>
                <a:latin typeface="Arial" panose="020B0604020202020204" pitchFamily="34" charset="0"/>
                <a:cs typeface="Arial" panose="020B0604020202020204" pitchFamily="34" charset="0"/>
              </a:rPr>
              <a:t>00010011</a:t>
            </a:r>
            <a:r>
              <a:rPr lang="en-US" altLang="zh-CN" dirty="0">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7" dur="500"/>
                                        <p:tgtEl>
                                          <p:spTgt spid="43011">
                                            <p:txEl>
                                              <p:pRg st="4" end="4"/>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11" dur="500"/>
                                        <p:tgtEl>
                                          <p:spTgt spid="43011">
                                            <p:txEl>
                                              <p:pRg st="5" end="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animEffect transition="in" filter="blinds(horizontal)">
                                      <p:cBhvr>
                                        <p:cTn id="15" dur="500"/>
                                        <p:tgtEl>
                                          <p:spTgt spid="43011">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1">
                                            <p:txEl>
                                              <p:pRg st="7" end="7"/>
                                            </p:txEl>
                                          </p:spTgt>
                                        </p:tgtEl>
                                        <p:attrNameLst>
                                          <p:attrName>style.visibility</p:attrName>
                                        </p:attrNameLst>
                                      </p:cBhvr>
                                      <p:to>
                                        <p:strVal val="visible"/>
                                      </p:to>
                                    </p:set>
                                    <p:animEffect transition="in" filter="blinds(horizontal)">
                                      <p:cBhvr>
                                        <p:cTn id="20" dur="500"/>
                                        <p:tgtEl>
                                          <p:spTgt spid="4301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011">
                                            <p:txEl>
                                              <p:pRg st="8" end="8"/>
                                            </p:txEl>
                                          </p:spTgt>
                                        </p:tgtEl>
                                        <p:attrNameLst>
                                          <p:attrName>style.visibility</p:attrName>
                                        </p:attrNameLst>
                                      </p:cBhvr>
                                      <p:to>
                                        <p:strVal val="visible"/>
                                      </p:to>
                                    </p:set>
                                    <p:animEffect transition="in" filter="blinds(horizontal)">
                                      <p:cBhvr>
                                        <p:cTn id="25" dur="500"/>
                                        <p:tgtEl>
                                          <p:spTgt spid="43011">
                                            <p:txEl>
                                              <p:pRg st="8" end="8"/>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3011">
                                            <p:txEl>
                                              <p:pRg st="9" end="9"/>
                                            </p:txEl>
                                          </p:spTgt>
                                        </p:tgtEl>
                                        <p:attrNameLst>
                                          <p:attrName>style.visibility</p:attrName>
                                        </p:attrNameLst>
                                      </p:cBhvr>
                                      <p:to>
                                        <p:strVal val="visible"/>
                                      </p:to>
                                    </p:set>
                                    <p:animEffect transition="in" filter="blinds(horizontal)">
                                      <p:cBhvr>
                                        <p:cTn id="29" dur="500"/>
                                        <p:tgtEl>
                                          <p:spTgt spid="43011">
                                            <p:txEl>
                                              <p:pRg st="9" end="9"/>
                                            </p:txEl>
                                          </p:spTgt>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3011">
                                            <p:txEl>
                                              <p:pRg st="10" end="10"/>
                                            </p:txEl>
                                          </p:spTgt>
                                        </p:tgtEl>
                                        <p:attrNameLst>
                                          <p:attrName>style.visibility</p:attrName>
                                        </p:attrNameLst>
                                      </p:cBhvr>
                                      <p:to>
                                        <p:strVal val="visible"/>
                                      </p:to>
                                    </p:set>
                                    <p:animEffect transition="in" filter="blinds(horizontal)">
                                      <p:cBhvr>
                                        <p:cTn id="33" dur="500"/>
                                        <p:tgtEl>
                                          <p:spTgt spid="43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必须在中间代码生成之后才能开始优化处理。</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8" name="组合 17"/>
          <p:cNvGrpSpPr/>
          <p:nvPr>
            <p:custDataLst>
              <p:tags r:id="rId8"/>
            </p:custDataLst>
          </p:nvPr>
        </p:nvGrpSpPr>
        <p:grpSpPr>
          <a:xfrm>
            <a:off x="0" y="0"/>
            <a:ext cx="9144000" cy="635000"/>
            <a:chOff x="0" y="0"/>
            <a:chExt cx="9144000" cy="635000"/>
          </a:xfrm>
        </p:grpSpPr>
        <p:sp>
          <p:nvSpPr>
            <p:cNvPr id="14"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7"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561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含有优化功能的编译器执行效率比较高。</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83023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编译过程生成的目标代码只能是机器语言</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14197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同一个源代码在不同机器上可以生成不同的目标代码</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929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bwMode="auto">
          <a:xfrm>
            <a:off x="1114425" y="3993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11558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a:extLst>
              <a:ext uri="{FF2B5EF4-FFF2-40B4-BE49-F238E27FC236}">
                <a16:creationId xmlns:a16="http://schemas.microsoft.com/office/drawing/2014/main" id="{8021372E-9BAC-4DB6-872E-80A43D833035}"/>
              </a:ext>
            </a:extLst>
          </p:cNvPr>
          <p:cNvSpPr txBox="1"/>
          <p:nvPr/>
        </p:nvSpPr>
        <p:spPr>
          <a:xfrm>
            <a:off x="457200" y="1268760"/>
            <a:ext cx="8229600" cy="5328592"/>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33794" name="Rectangle 2"/>
          <p:cNvSpPr>
            <a:spLocks noGrp="1" noChangeArrowheads="1"/>
          </p:cNvSpPr>
          <p:nvPr>
            <p:ph type="title"/>
          </p:nvPr>
        </p:nvSpPr>
        <p:spPr/>
        <p:txBody>
          <a:bodyPr/>
          <a:lstStyle/>
          <a:p>
            <a:pPr eaLnBrk="1" hangingPunct="1"/>
            <a:r>
              <a:rPr lang="zh-CN" altLang="en-US" dirty="0">
                <a:latin typeface="宋体" pitchFamily="2" charset="-122"/>
              </a:rPr>
              <a:t>编译程序结构</a:t>
            </a:r>
          </a:p>
        </p:txBody>
      </p:sp>
      <p:grpSp>
        <p:nvGrpSpPr>
          <p:cNvPr id="2" name="Group 47"/>
          <p:cNvGrpSpPr>
            <a:grpSpLocks/>
          </p:cNvGrpSpPr>
          <p:nvPr/>
        </p:nvGrpSpPr>
        <p:grpSpPr bwMode="auto">
          <a:xfrm>
            <a:off x="4525963" y="4141788"/>
            <a:ext cx="1684337" cy="368300"/>
            <a:chOff x="2880" y="2496"/>
            <a:chExt cx="947" cy="336"/>
          </a:xfrm>
        </p:grpSpPr>
        <p:sp>
          <p:nvSpPr>
            <p:cNvPr id="33830" name="Rectangle 11"/>
            <p:cNvSpPr>
              <a:spLocks noChangeArrowheads="1"/>
            </p:cNvSpPr>
            <p:nvPr/>
          </p:nvSpPr>
          <p:spPr bwMode="auto">
            <a:xfrm>
              <a:off x="2976" y="2528"/>
              <a:ext cx="851" cy="198"/>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四元式</a:t>
              </a:r>
            </a:p>
          </p:txBody>
        </p:sp>
        <p:sp>
          <p:nvSpPr>
            <p:cNvPr id="33831" name="Line 16"/>
            <p:cNvSpPr>
              <a:spLocks noChangeShapeType="1"/>
            </p:cNvSpPr>
            <p:nvPr/>
          </p:nvSpPr>
          <p:spPr bwMode="auto">
            <a:xfrm flipH="1">
              <a:off x="2880" y="2496"/>
              <a:ext cx="0" cy="336"/>
            </a:xfrm>
            <a:prstGeom prst="line">
              <a:avLst/>
            </a:prstGeom>
            <a:noFill/>
            <a:ln w="12700">
              <a:solidFill>
                <a:schemeClr val="tx1"/>
              </a:solidFill>
              <a:round/>
              <a:headEnd type="none" w="sm" len="sm"/>
              <a:tailEnd type="stealth" w="lg" len="lg"/>
            </a:ln>
          </p:spPr>
          <p:txBody>
            <a:bodyPr wrap="none" anchor="ctr"/>
            <a:lstStyle/>
            <a:p>
              <a:endParaRPr lang="zh-CN" altLang="en-US"/>
            </a:p>
          </p:txBody>
        </p:sp>
      </p:grpSp>
      <p:grpSp>
        <p:nvGrpSpPr>
          <p:cNvPr id="3" name="Group 40"/>
          <p:cNvGrpSpPr>
            <a:grpSpLocks/>
          </p:cNvGrpSpPr>
          <p:nvPr/>
        </p:nvGrpSpPr>
        <p:grpSpPr bwMode="auto">
          <a:xfrm>
            <a:off x="4514850" y="2335213"/>
            <a:ext cx="1550988" cy="301625"/>
            <a:chOff x="2880" y="1104"/>
            <a:chExt cx="899" cy="336"/>
          </a:xfrm>
        </p:grpSpPr>
        <p:sp>
          <p:nvSpPr>
            <p:cNvPr id="33828" name="Rectangle 9"/>
            <p:cNvSpPr>
              <a:spLocks noChangeArrowheads="1"/>
            </p:cNvSpPr>
            <p:nvPr/>
          </p:nvSpPr>
          <p:spPr bwMode="auto">
            <a:xfrm>
              <a:off x="2928" y="1152"/>
              <a:ext cx="851" cy="219"/>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单词符号</a:t>
              </a:r>
            </a:p>
          </p:txBody>
        </p:sp>
        <p:sp>
          <p:nvSpPr>
            <p:cNvPr id="33829" name="Line 14"/>
            <p:cNvSpPr>
              <a:spLocks noChangeShapeType="1"/>
            </p:cNvSpPr>
            <p:nvPr/>
          </p:nvSpPr>
          <p:spPr bwMode="auto">
            <a:xfrm>
              <a:off x="2880" y="1104"/>
              <a:ext cx="0" cy="336"/>
            </a:xfrm>
            <a:prstGeom prst="line">
              <a:avLst/>
            </a:prstGeom>
            <a:noFill/>
            <a:ln w="12700">
              <a:solidFill>
                <a:schemeClr val="tx1"/>
              </a:solidFill>
              <a:round/>
              <a:headEnd type="none" w="sm" len="sm"/>
              <a:tailEnd type="stealth" w="lg" len="lg"/>
            </a:ln>
          </p:spPr>
          <p:txBody>
            <a:bodyPr wrap="none" anchor="ctr"/>
            <a:lstStyle/>
            <a:p>
              <a:endParaRPr lang="zh-CN" altLang="en-US"/>
            </a:p>
          </p:txBody>
        </p:sp>
      </p:grpSp>
      <p:grpSp>
        <p:nvGrpSpPr>
          <p:cNvPr id="4" name="Group 41"/>
          <p:cNvGrpSpPr>
            <a:grpSpLocks/>
          </p:cNvGrpSpPr>
          <p:nvPr/>
        </p:nvGrpSpPr>
        <p:grpSpPr bwMode="auto">
          <a:xfrm>
            <a:off x="4514850" y="3192463"/>
            <a:ext cx="1550988" cy="381000"/>
            <a:chOff x="2880" y="1776"/>
            <a:chExt cx="899" cy="384"/>
          </a:xfrm>
        </p:grpSpPr>
        <p:sp>
          <p:nvSpPr>
            <p:cNvPr id="33826" name="Rectangle 10"/>
            <p:cNvSpPr>
              <a:spLocks noChangeArrowheads="1"/>
            </p:cNvSpPr>
            <p:nvPr/>
          </p:nvSpPr>
          <p:spPr bwMode="auto">
            <a:xfrm>
              <a:off x="2928" y="1824"/>
              <a:ext cx="851" cy="219"/>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语法单位</a:t>
              </a:r>
            </a:p>
          </p:txBody>
        </p:sp>
        <p:sp>
          <p:nvSpPr>
            <p:cNvPr id="33827" name="Line 15"/>
            <p:cNvSpPr>
              <a:spLocks noChangeShapeType="1"/>
            </p:cNvSpPr>
            <p:nvPr/>
          </p:nvSpPr>
          <p:spPr bwMode="auto">
            <a:xfrm>
              <a:off x="2880" y="1776"/>
              <a:ext cx="0" cy="384"/>
            </a:xfrm>
            <a:prstGeom prst="line">
              <a:avLst/>
            </a:prstGeom>
            <a:noFill/>
            <a:ln w="12700">
              <a:solidFill>
                <a:schemeClr val="tx1"/>
              </a:solidFill>
              <a:round/>
              <a:headEnd type="none" w="sm" len="sm"/>
              <a:tailEnd type="stealth" w="lg" len="lg"/>
            </a:ln>
          </p:spPr>
          <p:txBody>
            <a:bodyPr wrap="none" anchor="ctr"/>
            <a:lstStyle/>
            <a:p>
              <a:endParaRPr lang="zh-CN" altLang="en-US"/>
            </a:p>
          </p:txBody>
        </p:sp>
      </p:grpSp>
      <p:grpSp>
        <p:nvGrpSpPr>
          <p:cNvPr id="5" name="Group 43"/>
          <p:cNvGrpSpPr>
            <a:grpSpLocks/>
          </p:cNvGrpSpPr>
          <p:nvPr/>
        </p:nvGrpSpPr>
        <p:grpSpPr bwMode="auto">
          <a:xfrm>
            <a:off x="4514850" y="5111750"/>
            <a:ext cx="1550988" cy="261938"/>
            <a:chOff x="2866" y="3138"/>
            <a:chExt cx="961" cy="394"/>
          </a:xfrm>
        </p:grpSpPr>
        <p:sp>
          <p:nvSpPr>
            <p:cNvPr id="33824" name="Line 17"/>
            <p:cNvSpPr>
              <a:spLocks noChangeShapeType="1"/>
            </p:cNvSpPr>
            <p:nvPr/>
          </p:nvSpPr>
          <p:spPr bwMode="auto">
            <a:xfrm>
              <a:off x="2866" y="3138"/>
              <a:ext cx="0" cy="394"/>
            </a:xfrm>
            <a:prstGeom prst="line">
              <a:avLst/>
            </a:prstGeom>
            <a:noFill/>
            <a:ln w="12700">
              <a:solidFill>
                <a:schemeClr val="tx1"/>
              </a:solidFill>
              <a:round/>
              <a:headEnd type="none" w="sm" len="sm"/>
              <a:tailEnd type="stealth" w="lg" len="lg"/>
            </a:ln>
          </p:spPr>
          <p:txBody>
            <a:bodyPr wrap="none" anchor="ctr"/>
            <a:lstStyle/>
            <a:p>
              <a:endParaRPr lang="zh-CN" altLang="en-US"/>
            </a:p>
          </p:txBody>
        </p:sp>
        <p:sp>
          <p:nvSpPr>
            <p:cNvPr id="33825" name="Rectangle 35"/>
            <p:cNvSpPr>
              <a:spLocks noChangeArrowheads="1"/>
            </p:cNvSpPr>
            <p:nvPr/>
          </p:nvSpPr>
          <p:spPr bwMode="auto">
            <a:xfrm>
              <a:off x="2976" y="3216"/>
              <a:ext cx="851" cy="219"/>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四元式</a:t>
              </a:r>
            </a:p>
          </p:txBody>
        </p:sp>
      </p:grpSp>
      <p:grpSp>
        <p:nvGrpSpPr>
          <p:cNvPr id="6" name="Group 44"/>
          <p:cNvGrpSpPr>
            <a:grpSpLocks/>
          </p:cNvGrpSpPr>
          <p:nvPr/>
        </p:nvGrpSpPr>
        <p:grpSpPr bwMode="auto">
          <a:xfrm>
            <a:off x="4514850" y="5999163"/>
            <a:ext cx="1550988" cy="311150"/>
            <a:chOff x="2880" y="3926"/>
            <a:chExt cx="947" cy="394"/>
          </a:xfrm>
        </p:grpSpPr>
        <p:sp>
          <p:nvSpPr>
            <p:cNvPr id="33822" name="Rectangle 12"/>
            <p:cNvSpPr>
              <a:spLocks noChangeArrowheads="1"/>
            </p:cNvSpPr>
            <p:nvPr/>
          </p:nvSpPr>
          <p:spPr bwMode="auto">
            <a:xfrm>
              <a:off x="2976" y="3936"/>
              <a:ext cx="851" cy="218"/>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目标代码</a:t>
              </a:r>
            </a:p>
          </p:txBody>
        </p:sp>
        <p:sp>
          <p:nvSpPr>
            <p:cNvPr id="33823" name="Line 36"/>
            <p:cNvSpPr>
              <a:spLocks noChangeShapeType="1"/>
            </p:cNvSpPr>
            <p:nvPr/>
          </p:nvSpPr>
          <p:spPr bwMode="auto">
            <a:xfrm>
              <a:off x="2880" y="3926"/>
              <a:ext cx="0" cy="394"/>
            </a:xfrm>
            <a:prstGeom prst="line">
              <a:avLst/>
            </a:prstGeom>
            <a:noFill/>
            <a:ln w="12700">
              <a:solidFill>
                <a:schemeClr val="tx1"/>
              </a:solidFill>
              <a:round/>
              <a:headEnd type="none" w="sm" len="sm"/>
              <a:tailEnd type="stealth" w="lg" len="lg"/>
            </a:ln>
          </p:spPr>
          <p:txBody>
            <a:bodyPr wrap="none" anchor="ctr"/>
            <a:lstStyle/>
            <a:p>
              <a:endParaRPr lang="zh-CN" altLang="en-US"/>
            </a:p>
          </p:txBody>
        </p:sp>
      </p:grpSp>
      <p:sp>
        <p:nvSpPr>
          <p:cNvPr id="19" name="Rectangle 2"/>
          <p:cNvSpPr>
            <a:spLocks noChangeArrowheads="1"/>
          </p:cNvSpPr>
          <p:nvPr/>
        </p:nvSpPr>
        <p:spPr bwMode="auto">
          <a:xfrm>
            <a:off x="3152775" y="1806575"/>
            <a:ext cx="2638425" cy="452438"/>
          </a:xfrm>
          <a:prstGeom prst="rect">
            <a:avLst/>
          </a:prstGeom>
          <a:solidFill>
            <a:srgbClr val="FFFF99"/>
          </a:solidFill>
          <a:ln w="12700">
            <a:solidFill>
              <a:schemeClr val="tx1"/>
            </a:solidFill>
            <a:miter lim="800000"/>
            <a:headEnd/>
            <a:tailEnd/>
          </a:ln>
        </p:spPr>
        <p:txBody>
          <a:bodyPr/>
          <a:lstStyle/>
          <a:p>
            <a:pPr algn="ctr"/>
            <a:r>
              <a:rPr kumimoji="1" lang="zh-CN" altLang="en-US" sz="2000" b="1" dirty="0">
                <a:latin typeface="Times New Roman" pitchFamily="18" charset="0"/>
              </a:rPr>
              <a:t>词法分析器</a:t>
            </a:r>
          </a:p>
        </p:txBody>
      </p:sp>
      <p:sp>
        <p:nvSpPr>
          <p:cNvPr id="20" name="Rectangle 3"/>
          <p:cNvSpPr>
            <a:spLocks noChangeArrowheads="1"/>
          </p:cNvSpPr>
          <p:nvPr/>
        </p:nvSpPr>
        <p:spPr bwMode="auto">
          <a:xfrm>
            <a:off x="3168650" y="2649538"/>
            <a:ext cx="2638425" cy="452437"/>
          </a:xfrm>
          <a:prstGeom prst="rect">
            <a:avLst/>
          </a:prstGeom>
          <a:solidFill>
            <a:srgbClr val="FFFF99"/>
          </a:solidFill>
          <a:ln w="12700">
            <a:solidFill>
              <a:schemeClr val="tx1"/>
            </a:solidFill>
            <a:miter lim="800000"/>
            <a:headEnd/>
            <a:tailEnd/>
          </a:ln>
        </p:spPr>
        <p:txBody>
          <a:bodyPr/>
          <a:lstStyle/>
          <a:p>
            <a:pPr algn="ctr"/>
            <a:r>
              <a:rPr kumimoji="1" lang="zh-CN" altLang="en-US" sz="2000" b="1" dirty="0">
                <a:latin typeface="Times New Roman" pitchFamily="18" charset="0"/>
              </a:rPr>
              <a:t>语法分析器</a:t>
            </a:r>
          </a:p>
        </p:txBody>
      </p:sp>
      <p:sp>
        <p:nvSpPr>
          <p:cNvPr id="21" name="Rectangle 5"/>
          <p:cNvSpPr>
            <a:spLocks noChangeArrowheads="1"/>
          </p:cNvSpPr>
          <p:nvPr/>
        </p:nvSpPr>
        <p:spPr bwMode="auto">
          <a:xfrm>
            <a:off x="3194050" y="3567113"/>
            <a:ext cx="2601913" cy="582612"/>
          </a:xfrm>
          <a:prstGeom prst="rect">
            <a:avLst/>
          </a:prstGeom>
          <a:solidFill>
            <a:srgbClr val="FFFF99"/>
          </a:solidFill>
          <a:ln w="12700">
            <a:solidFill>
              <a:schemeClr val="tx1"/>
            </a:solidFill>
            <a:miter lim="800000"/>
            <a:headEnd/>
            <a:tailEnd/>
          </a:ln>
        </p:spPr>
        <p:txBody>
          <a:bodyPr/>
          <a:lstStyle/>
          <a:p>
            <a:pPr algn="ctr">
              <a:lnSpc>
                <a:spcPct val="80000"/>
              </a:lnSpc>
            </a:pPr>
            <a:r>
              <a:rPr kumimoji="1" lang="zh-CN" altLang="en-US" sz="2000" b="1" dirty="0">
                <a:latin typeface="宋体" pitchFamily="2" charset="-122"/>
              </a:rPr>
              <a:t>语义分析与中间</a:t>
            </a:r>
            <a:endParaRPr kumimoji="1" lang="en-US" altLang="zh-CN" sz="2000" b="1" dirty="0">
              <a:latin typeface="宋体" pitchFamily="2" charset="-122"/>
            </a:endParaRPr>
          </a:p>
          <a:p>
            <a:pPr algn="ctr">
              <a:lnSpc>
                <a:spcPct val="80000"/>
              </a:lnSpc>
            </a:pPr>
            <a:r>
              <a:rPr kumimoji="1" lang="zh-CN" altLang="en-US" sz="2000" b="1" dirty="0">
                <a:latin typeface="宋体" pitchFamily="2" charset="-122"/>
              </a:rPr>
              <a:t>代码生成器</a:t>
            </a:r>
          </a:p>
        </p:txBody>
      </p:sp>
      <p:sp>
        <p:nvSpPr>
          <p:cNvPr id="22" name="Rectangle 6"/>
          <p:cNvSpPr>
            <a:spLocks noChangeArrowheads="1"/>
          </p:cNvSpPr>
          <p:nvPr/>
        </p:nvSpPr>
        <p:spPr bwMode="auto">
          <a:xfrm>
            <a:off x="3168650" y="4560888"/>
            <a:ext cx="2638425" cy="452437"/>
          </a:xfrm>
          <a:prstGeom prst="rect">
            <a:avLst/>
          </a:prstGeom>
          <a:solidFill>
            <a:srgbClr val="FFFF99"/>
          </a:solidFill>
          <a:ln w="12700">
            <a:solidFill>
              <a:schemeClr val="tx1"/>
            </a:solidFill>
            <a:miter lim="800000"/>
            <a:headEnd/>
            <a:tailEnd/>
          </a:ln>
        </p:spPr>
        <p:txBody>
          <a:bodyPr/>
          <a:lstStyle/>
          <a:p>
            <a:pPr algn="ctr"/>
            <a:r>
              <a:rPr kumimoji="1" lang="zh-CN" altLang="en-US" sz="2000" b="1">
                <a:latin typeface="宋体" pitchFamily="2" charset="-122"/>
              </a:rPr>
              <a:t>优化段</a:t>
            </a:r>
          </a:p>
        </p:txBody>
      </p:sp>
      <p:grpSp>
        <p:nvGrpSpPr>
          <p:cNvPr id="7" name="Group 39"/>
          <p:cNvGrpSpPr>
            <a:grpSpLocks/>
          </p:cNvGrpSpPr>
          <p:nvPr/>
        </p:nvGrpSpPr>
        <p:grpSpPr bwMode="auto">
          <a:xfrm>
            <a:off x="4533900" y="1484313"/>
            <a:ext cx="1622425" cy="288925"/>
            <a:chOff x="2880" y="432"/>
            <a:chExt cx="926" cy="341"/>
          </a:xfrm>
        </p:grpSpPr>
        <p:sp>
          <p:nvSpPr>
            <p:cNvPr id="33820" name="Rectangle 8"/>
            <p:cNvSpPr>
              <a:spLocks noChangeArrowheads="1"/>
            </p:cNvSpPr>
            <p:nvPr/>
          </p:nvSpPr>
          <p:spPr bwMode="auto">
            <a:xfrm>
              <a:off x="2976" y="480"/>
              <a:ext cx="830" cy="218"/>
            </a:xfrm>
            <a:prstGeom prst="rect">
              <a:avLst/>
            </a:prstGeom>
            <a:noFill/>
            <a:ln w="12700" cap="sq">
              <a:noFill/>
              <a:miter lim="800000"/>
              <a:headEnd type="none" w="sm" len="sm"/>
              <a:tailEnd type="none" w="sm" len="sm"/>
            </a:ln>
          </p:spPr>
          <p:txBody>
            <a:bodyPr wrap="none" anchor="ctr"/>
            <a:lstStyle/>
            <a:p>
              <a:pPr algn="ctr"/>
              <a:r>
                <a:rPr kumimoji="1" lang="zh-CN" altLang="en-US" sz="2000" b="1">
                  <a:latin typeface="Times New Roman" pitchFamily="18" charset="0"/>
                </a:rPr>
                <a:t>源程序</a:t>
              </a:r>
            </a:p>
          </p:txBody>
        </p:sp>
        <p:sp>
          <p:nvSpPr>
            <p:cNvPr id="33821" name="Line 13"/>
            <p:cNvSpPr>
              <a:spLocks noChangeShapeType="1"/>
            </p:cNvSpPr>
            <p:nvPr/>
          </p:nvSpPr>
          <p:spPr bwMode="auto">
            <a:xfrm>
              <a:off x="2880" y="432"/>
              <a:ext cx="0" cy="341"/>
            </a:xfrm>
            <a:prstGeom prst="line">
              <a:avLst/>
            </a:prstGeom>
            <a:noFill/>
            <a:ln w="12700">
              <a:solidFill>
                <a:schemeClr val="tx1"/>
              </a:solidFill>
              <a:round/>
              <a:headEnd type="none" w="sm" len="sm"/>
              <a:tailEnd type="stealth" w="lg" len="lg"/>
            </a:ln>
          </p:spPr>
          <p:txBody>
            <a:bodyPr wrap="none" anchor="ctr"/>
            <a:lstStyle/>
            <a:p>
              <a:endParaRPr lang="zh-CN" altLang="en-US"/>
            </a:p>
          </p:txBody>
        </p:sp>
      </p:grpSp>
      <p:sp>
        <p:nvSpPr>
          <p:cNvPr id="26" name="Rectangle 4"/>
          <p:cNvSpPr>
            <a:spLocks noChangeArrowheads="1"/>
          </p:cNvSpPr>
          <p:nvPr/>
        </p:nvSpPr>
        <p:spPr bwMode="auto">
          <a:xfrm>
            <a:off x="2051050" y="1773238"/>
            <a:ext cx="514350" cy="4343400"/>
          </a:xfrm>
          <a:prstGeom prst="rect">
            <a:avLst/>
          </a:prstGeom>
          <a:solidFill>
            <a:srgbClr val="FFFF99"/>
          </a:solidFill>
          <a:ln w="12700">
            <a:solidFill>
              <a:schemeClr val="tx1"/>
            </a:solidFill>
            <a:miter lim="800000"/>
            <a:headEnd/>
            <a:tailEnd/>
          </a:ln>
        </p:spPr>
        <p:txBody>
          <a:bodyPr/>
          <a:lstStyle/>
          <a:p>
            <a:pPr algn="ctr"/>
            <a:endParaRPr kumimoji="1" lang="en-US" altLang="zh-CN" sz="2000" b="1">
              <a:latin typeface="Times New Roman" pitchFamily="18" charset="0"/>
            </a:endParaRPr>
          </a:p>
          <a:p>
            <a:pPr algn="ctr"/>
            <a:r>
              <a:rPr kumimoji="1" lang="zh-CN" altLang="en-US" sz="2000" b="1">
                <a:latin typeface="Times New Roman" pitchFamily="18" charset="0"/>
              </a:rPr>
              <a:t>表</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格</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管</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理</a:t>
            </a:r>
          </a:p>
        </p:txBody>
      </p:sp>
      <p:sp>
        <p:nvSpPr>
          <p:cNvPr id="27" name="Rectangle 7"/>
          <p:cNvSpPr>
            <a:spLocks noChangeArrowheads="1"/>
          </p:cNvSpPr>
          <p:nvPr/>
        </p:nvSpPr>
        <p:spPr bwMode="auto">
          <a:xfrm>
            <a:off x="6402388" y="1773238"/>
            <a:ext cx="514350" cy="4321175"/>
          </a:xfrm>
          <a:prstGeom prst="rect">
            <a:avLst/>
          </a:prstGeom>
          <a:solidFill>
            <a:srgbClr val="FFFF99"/>
          </a:solidFill>
          <a:ln w="12700">
            <a:solidFill>
              <a:schemeClr val="tx1"/>
            </a:solidFill>
            <a:miter lim="800000"/>
            <a:headEnd/>
            <a:tailEnd/>
          </a:ln>
        </p:spPr>
        <p:txBody>
          <a:bodyPr/>
          <a:lstStyle/>
          <a:p>
            <a:pPr algn="ctr"/>
            <a:endParaRPr kumimoji="1" lang="en-US" altLang="zh-CN" sz="2000" b="1">
              <a:latin typeface="Times New Roman" pitchFamily="18" charset="0"/>
            </a:endParaRPr>
          </a:p>
          <a:p>
            <a:pPr algn="ctr"/>
            <a:r>
              <a:rPr kumimoji="1" lang="zh-CN" altLang="en-US" sz="2000" b="1">
                <a:latin typeface="Times New Roman" pitchFamily="18" charset="0"/>
              </a:rPr>
              <a:t>出</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错</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处</a:t>
            </a:r>
          </a:p>
          <a:p>
            <a:pPr algn="ctr"/>
            <a:endParaRPr kumimoji="1" lang="zh-CN" altLang="en-US" sz="2000" b="1">
              <a:latin typeface="Times New Roman" pitchFamily="18" charset="0"/>
            </a:endParaRPr>
          </a:p>
          <a:p>
            <a:pPr algn="ctr"/>
            <a:endParaRPr kumimoji="1" lang="zh-CN" altLang="en-US" sz="2000" b="1">
              <a:latin typeface="Times New Roman" pitchFamily="18" charset="0"/>
            </a:endParaRPr>
          </a:p>
          <a:p>
            <a:pPr algn="ctr"/>
            <a:r>
              <a:rPr kumimoji="1" lang="zh-CN" altLang="en-US" sz="2000" b="1">
                <a:latin typeface="Times New Roman" pitchFamily="18" charset="0"/>
              </a:rPr>
              <a:t>理</a:t>
            </a:r>
          </a:p>
        </p:txBody>
      </p:sp>
      <p:sp>
        <p:nvSpPr>
          <p:cNvPr id="28" name="Rectangle 34"/>
          <p:cNvSpPr>
            <a:spLocks noChangeArrowheads="1"/>
          </p:cNvSpPr>
          <p:nvPr/>
        </p:nvSpPr>
        <p:spPr bwMode="auto">
          <a:xfrm>
            <a:off x="3187700" y="5410200"/>
            <a:ext cx="2563813" cy="506413"/>
          </a:xfrm>
          <a:prstGeom prst="rect">
            <a:avLst/>
          </a:prstGeom>
          <a:solidFill>
            <a:srgbClr val="FFFF99"/>
          </a:solidFill>
          <a:ln w="12700">
            <a:solidFill>
              <a:schemeClr val="tx1"/>
            </a:solidFill>
            <a:miter lim="800000"/>
            <a:headEnd/>
            <a:tailEnd/>
          </a:ln>
        </p:spPr>
        <p:txBody>
          <a:bodyPr lIns="18000" rIns="18000"/>
          <a:lstStyle/>
          <a:p>
            <a:pPr algn="ctr"/>
            <a:r>
              <a:rPr kumimoji="1" lang="zh-CN" altLang="en-US" sz="2000" b="1">
                <a:latin typeface="宋体" pitchFamily="2" charset="-122"/>
              </a:rPr>
              <a:t>目标代码生成器</a:t>
            </a:r>
          </a:p>
        </p:txBody>
      </p:sp>
      <p:grpSp>
        <p:nvGrpSpPr>
          <p:cNvPr id="8" name="Group 45"/>
          <p:cNvGrpSpPr>
            <a:grpSpLocks/>
          </p:cNvGrpSpPr>
          <p:nvPr/>
        </p:nvGrpSpPr>
        <p:grpSpPr bwMode="auto">
          <a:xfrm>
            <a:off x="2555875" y="2060575"/>
            <a:ext cx="593725" cy="3551238"/>
            <a:chOff x="1660" y="1249"/>
            <a:chExt cx="383" cy="2447"/>
          </a:xfrm>
        </p:grpSpPr>
        <p:sp>
          <p:nvSpPr>
            <p:cNvPr id="33815" name="Line 19"/>
            <p:cNvSpPr>
              <a:spLocks noChangeShapeType="1"/>
            </p:cNvSpPr>
            <p:nvPr/>
          </p:nvSpPr>
          <p:spPr bwMode="auto">
            <a:xfrm flipH="1">
              <a:off x="1707" y="1249"/>
              <a:ext cx="331"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6" name="Line 20"/>
            <p:cNvSpPr>
              <a:spLocks noChangeShapeType="1"/>
            </p:cNvSpPr>
            <p:nvPr/>
          </p:nvSpPr>
          <p:spPr bwMode="auto">
            <a:xfrm flipH="1">
              <a:off x="1707" y="1795"/>
              <a:ext cx="331"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7" name="Line 21"/>
            <p:cNvSpPr>
              <a:spLocks noChangeShapeType="1"/>
            </p:cNvSpPr>
            <p:nvPr/>
          </p:nvSpPr>
          <p:spPr bwMode="auto">
            <a:xfrm flipH="1">
              <a:off x="1707" y="2490"/>
              <a:ext cx="331"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8" name="Line 22"/>
            <p:cNvSpPr>
              <a:spLocks noChangeShapeType="1"/>
            </p:cNvSpPr>
            <p:nvPr/>
          </p:nvSpPr>
          <p:spPr bwMode="auto">
            <a:xfrm flipH="1">
              <a:off x="1660" y="3135"/>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9" name="Line 37"/>
            <p:cNvSpPr>
              <a:spLocks noChangeShapeType="1"/>
            </p:cNvSpPr>
            <p:nvPr/>
          </p:nvSpPr>
          <p:spPr bwMode="auto">
            <a:xfrm flipH="1">
              <a:off x="1680" y="3696"/>
              <a:ext cx="363"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grpSp>
      <p:grpSp>
        <p:nvGrpSpPr>
          <p:cNvPr id="9" name="Group 46"/>
          <p:cNvGrpSpPr>
            <a:grpSpLocks/>
          </p:cNvGrpSpPr>
          <p:nvPr/>
        </p:nvGrpSpPr>
        <p:grpSpPr bwMode="auto">
          <a:xfrm>
            <a:off x="5788025" y="2060575"/>
            <a:ext cx="595313" cy="3551238"/>
            <a:chOff x="3696" y="1249"/>
            <a:chExt cx="383" cy="2447"/>
          </a:xfrm>
        </p:grpSpPr>
        <p:sp>
          <p:nvSpPr>
            <p:cNvPr id="33810" name="Line 18"/>
            <p:cNvSpPr>
              <a:spLocks noChangeShapeType="1"/>
            </p:cNvSpPr>
            <p:nvPr/>
          </p:nvSpPr>
          <p:spPr bwMode="auto">
            <a:xfrm>
              <a:off x="3701" y="1249"/>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1" name="Line 23"/>
            <p:cNvSpPr>
              <a:spLocks noChangeShapeType="1"/>
            </p:cNvSpPr>
            <p:nvPr/>
          </p:nvSpPr>
          <p:spPr bwMode="auto">
            <a:xfrm>
              <a:off x="3701" y="3135"/>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2" name="Line 24"/>
            <p:cNvSpPr>
              <a:spLocks noChangeShapeType="1"/>
            </p:cNvSpPr>
            <p:nvPr/>
          </p:nvSpPr>
          <p:spPr bwMode="auto">
            <a:xfrm>
              <a:off x="3701" y="2490"/>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3" name="Line 25"/>
            <p:cNvSpPr>
              <a:spLocks noChangeShapeType="1"/>
            </p:cNvSpPr>
            <p:nvPr/>
          </p:nvSpPr>
          <p:spPr bwMode="auto">
            <a:xfrm>
              <a:off x="3701" y="1845"/>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sp>
          <p:nvSpPr>
            <p:cNvPr id="33814" name="Line 38"/>
            <p:cNvSpPr>
              <a:spLocks noChangeShapeType="1"/>
            </p:cNvSpPr>
            <p:nvPr/>
          </p:nvSpPr>
          <p:spPr bwMode="auto">
            <a:xfrm>
              <a:off x="3696" y="3696"/>
              <a:ext cx="378" cy="0"/>
            </a:xfrm>
            <a:prstGeom prst="line">
              <a:avLst/>
            </a:prstGeom>
            <a:noFill/>
            <a:ln w="12700">
              <a:solidFill>
                <a:schemeClr val="tx1"/>
              </a:solidFill>
              <a:round/>
              <a:headEnd type="stealth" w="lg" len="lg"/>
              <a:tailEnd type="stealth" w="lg"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up)">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arn(outVertical)">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right)">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arn(outVertical)">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P spid="21" grpId="0" animBg="1" autoUpdateAnimBg="0"/>
      <p:bldP spid="22" grpId="0" animBg="1" autoUpdateAnimBg="0"/>
      <p:bldP spid="26" grpId="0" animBg="1" autoUpdateAnimBg="0"/>
      <p:bldP spid="27" grpId="0" animBg="1" autoUpdateAnimBg="0"/>
      <p:bldP spid="2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latin typeface="宋体" pitchFamily="2" charset="-122"/>
              </a:rPr>
              <a:t>表格和表格管理</a:t>
            </a:r>
          </a:p>
        </p:txBody>
      </p:sp>
      <p:sp>
        <p:nvSpPr>
          <p:cNvPr id="21507" name="Rectangle 3"/>
          <p:cNvSpPr>
            <a:spLocks noGrp="1" noChangeArrowheads="1"/>
          </p:cNvSpPr>
          <p:nvPr>
            <p:ph idx="1"/>
          </p:nvPr>
        </p:nvSpPr>
        <p:spPr>
          <a:xfrm>
            <a:off x="468313" y="1412875"/>
            <a:ext cx="8229600" cy="3744317"/>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常见的表格</a:t>
            </a:r>
            <a:r>
              <a:rPr lang="en-US" altLang="zh-CN" dirty="0">
                <a:latin typeface="宋体" pitchFamily="2" charset="-122"/>
              </a:rPr>
              <a:t>:</a:t>
            </a:r>
            <a:r>
              <a:rPr lang="zh-CN" altLang="en-US" dirty="0">
                <a:latin typeface="宋体" pitchFamily="2" charset="-122"/>
              </a:rPr>
              <a:t>符号名表，常数表，标号表，入口名表，过程引用表。</a:t>
            </a:r>
          </a:p>
          <a:p>
            <a:pPr algn="just" eaLnBrk="1" hangingPunct="1">
              <a:lnSpc>
                <a:spcPct val="150000"/>
              </a:lnSpc>
            </a:pPr>
            <a:r>
              <a:rPr lang="zh-CN" altLang="en-US" dirty="0">
                <a:latin typeface="宋体" pitchFamily="2" charset="-122"/>
              </a:rPr>
              <a:t>格式</a:t>
            </a:r>
            <a:r>
              <a:rPr lang="en-US" altLang="zh-CN" dirty="0">
                <a:latin typeface="宋体" pitchFamily="2" charset="-122"/>
              </a:rPr>
              <a:t>:      </a:t>
            </a:r>
          </a:p>
        </p:txBody>
      </p:sp>
      <p:sp>
        <p:nvSpPr>
          <p:cNvPr id="21510" name="Rectangle 6"/>
          <p:cNvSpPr>
            <a:spLocks noChangeArrowheads="1"/>
          </p:cNvSpPr>
          <p:nvPr/>
        </p:nvSpPr>
        <p:spPr bwMode="auto">
          <a:xfrm>
            <a:off x="2193925" y="3933825"/>
            <a:ext cx="1657350" cy="649288"/>
          </a:xfrm>
          <a:prstGeom prst="rect">
            <a:avLst/>
          </a:prstGeom>
          <a:solidFill>
            <a:srgbClr val="CCFF99"/>
          </a:solidFill>
          <a:ln w="12700">
            <a:solidFill>
              <a:schemeClr val="tx1"/>
            </a:solidFill>
            <a:miter lim="800000"/>
            <a:headEnd/>
            <a:tailEnd type="none" w="lg" len="lg"/>
          </a:ln>
        </p:spPr>
        <p:txBody>
          <a:bodyPr wrap="none" anchor="ctr"/>
          <a:lstStyle/>
          <a:p>
            <a:pPr algn="ctr">
              <a:defRPr/>
            </a:pPr>
            <a:r>
              <a:rPr lang="zh-CN" altLang="en-US" sz="2800" b="1" dirty="0">
                <a:latin typeface="+mn-ea"/>
                <a:ea typeface="+mn-ea"/>
              </a:rPr>
              <a:t>名字</a:t>
            </a:r>
          </a:p>
        </p:txBody>
      </p:sp>
      <p:sp>
        <p:nvSpPr>
          <p:cNvPr id="21511" name="Rectangle 7"/>
          <p:cNvSpPr>
            <a:spLocks noChangeArrowheads="1"/>
          </p:cNvSpPr>
          <p:nvPr/>
        </p:nvSpPr>
        <p:spPr bwMode="auto">
          <a:xfrm>
            <a:off x="3851275" y="3933825"/>
            <a:ext cx="2808288" cy="647700"/>
          </a:xfrm>
          <a:prstGeom prst="rect">
            <a:avLst/>
          </a:prstGeom>
          <a:solidFill>
            <a:srgbClr val="CCFF99"/>
          </a:solidFill>
          <a:ln w="12700">
            <a:solidFill>
              <a:schemeClr val="tx1"/>
            </a:solidFill>
            <a:miter lim="800000"/>
            <a:headEnd/>
            <a:tailEnd type="none" w="lg" len="lg"/>
          </a:ln>
        </p:spPr>
        <p:txBody>
          <a:bodyPr wrap="none" anchor="ctr"/>
          <a:lstStyle/>
          <a:p>
            <a:pPr algn="ctr">
              <a:defRPr/>
            </a:pPr>
            <a:r>
              <a:rPr lang="zh-CN" altLang="en-US" sz="2800" b="1" dirty="0">
                <a:latin typeface="+mn-ea"/>
                <a:ea typeface="+mn-ea"/>
              </a:rPr>
              <a:t>信息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p:cNvSpPr>
            <a:spLocks noGrp="1" noChangeArrowheads="1"/>
          </p:cNvSpPr>
          <p:nvPr>
            <p:ph type="title"/>
          </p:nvPr>
        </p:nvSpPr>
        <p:spPr/>
        <p:txBody>
          <a:bodyPr/>
          <a:lstStyle/>
          <a:p>
            <a:pPr eaLnBrk="1" hangingPunct="1"/>
            <a:r>
              <a:rPr lang="zh-CN" altLang="en-US" dirty="0"/>
              <a:t>什么是编译程序</a:t>
            </a:r>
          </a:p>
        </p:txBody>
      </p:sp>
      <p:grpSp>
        <p:nvGrpSpPr>
          <p:cNvPr id="13315" name="Group 22"/>
          <p:cNvGrpSpPr>
            <a:grpSpLocks/>
          </p:cNvGrpSpPr>
          <p:nvPr/>
        </p:nvGrpSpPr>
        <p:grpSpPr bwMode="auto">
          <a:xfrm>
            <a:off x="2362200" y="3505200"/>
            <a:ext cx="4267200" cy="2390775"/>
            <a:chOff x="816" y="2256"/>
            <a:chExt cx="2688" cy="1506"/>
          </a:xfrm>
        </p:grpSpPr>
        <p:sp>
          <p:nvSpPr>
            <p:cNvPr id="13317" name="Line 3"/>
            <p:cNvSpPr>
              <a:spLocks noChangeShapeType="1"/>
            </p:cNvSpPr>
            <p:nvPr/>
          </p:nvSpPr>
          <p:spPr bwMode="auto">
            <a:xfrm>
              <a:off x="1872" y="2592"/>
              <a:ext cx="672" cy="0"/>
            </a:xfrm>
            <a:prstGeom prst="line">
              <a:avLst/>
            </a:prstGeom>
            <a:noFill/>
            <a:ln w="28575">
              <a:solidFill>
                <a:srgbClr val="FF3300"/>
              </a:solidFill>
              <a:round/>
              <a:headEnd/>
              <a:tailEnd type="stealth" w="lg" len="lg"/>
            </a:ln>
          </p:spPr>
          <p:txBody>
            <a:bodyPr/>
            <a:lstStyle/>
            <a:p>
              <a:pPr>
                <a:defRPr/>
              </a:pPr>
              <a:endParaRPr lang="zh-CN" altLang="en-US">
                <a:latin typeface="+mn-ea"/>
                <a:ea typeface="+mn-ea"/>
              </a:endParaRPr>
            </a:p>
          </p:txBody>
        </p:sp>
        <p:sp>
          <p:nvSpPr>
            <p:cNvPr id="13318" name="Rectangle 4"/>
            <p:cNvSpPr>
              <a:spLocks noChangeArrowheads="1"/>
            </p:cNvSpPr>
            <p:nvPr/>
          </p:nvSpPr>
          <p:spPr bwMode="auto">
            <a:xfrm>
              <a:off x="816" y="2256"/>
              <a:ext cx="1008" cy="624"/>
            </a:xfrm>
            <a:prstGeom prst="rect">
              <a:avLst/>
            </a:prstGeom>
            <a:solidFill>
              <a:schemeClr val="bg1"/>
            </a:solidFill>
            <a:ln w="28575">
              <a:solidFill>
                <a:srgbClr val="9999FF"/>
              </a:solidFill>
              <a:miter lim="800000"/>
              <a:headEnd/>
              <a:tailEnd/>
            </a:ln>
          </p:spPr>
          <p:txBody>
            <a:bodyPr/>
            <a:lstStyle/>
            <a:p>
              <a:pPr algn="ctr">
                <a:defRPr/>
              </a:pPr>
              <a:r>
                <a:rPr kumimoji="1" lang="zh-CN" altLang="en-US" sz="2800" b="1" dirty="0">
                  <a:latin typeface="+mn-ea"/>
                  <a:ea typeface="+mn-ea"/>
                </a:rPr>
                <a:t>源语言程序</a:t>
              </a:r>
            </a:p>
          </p:txBody>
        </p:sp>
        <p:sp>
          <p:nvSpPr>
            <p:cNvPr id="13319" name="Rectangle 5"/>
            <p:cNvSpPr>
              <a:spLocks noChangeArrowheads="1"/>
            </p:cNvSpPr>
            <p:nvPr/>
          </p:nvSpPr>
          <p:spPr bwMode="auto">
            <a:xfrm>
              <a:off x="2544" y="2256"/>
              <a:ext cx="960" cy="666"/>
            </a:xfrm>
            <a:prstGeom prst="rect">
              <a:avLst/>
            </a:prstGeom>
            <a:solidFill>
              <a:schemeClr val="bg1"/>
            </a:solidFill>
            <a:ln w="28575">
              <a:solidFill>
                <a:srgbClr val="9999FF"/>
              </a:solidFill>
              <a:miter lim="800000"/>
              <a:headEnd/>
              <a:tailEnd/>
            </a:ln>
          </p:spPr>
          <p:txBody>
            <a:bodyPr/>
            <a:lstStyle/>
            <a:p>
              <a:pPr algn="ctr">
                <a:defRPr/>
              </a:pPr>
              <a:r>
                <a:rPr kumimoji="1" lang="zh-CN" altLang="en-US" sz="2800" b="1" dirty="0">
                  <a:latin typeface="+mn-ea"/>
                  <a:ea typeface="+mn-ea"/>
                </a:rPr>
                <a:t>目标语言程序</a:t>
              </a:r>
            </a:p>
          </p:txBody>
        </p:sp>
        <p:sp>
          <p:nvSpPr>
            <p:cNvPr id="13320" name="Rectangle 7"/>
            <p:cNvSpPr>
              <a:spLocks noChangeArrowheads="1"/>
            </p:cNvSpPr>
            <p:nvPr/>
          </p:nvSpPr>
          <p:spPr bwMode="auto">
            <a:xfrm>
              <a:off x="1776" y="3120"/>
              <a:ext cx="876" cy="642"/>
            </a:xfrm>
            <a:prstGeom prst="rect">
              <a:avLst/>
            </a:prstGeom>
            <a:solidFill>
              <a:schemeClr val="bg1"/>
            </a:solidFill>
            <a:ln w="28575">
              <a:solidFill>
                <a:srgbClr val="9999FF"/>
              </a:solidFill>
              <a:miter lim="800000"/>
              <a:headEnd/>
              <a:tailEnd/>
            </a:ln>
          </p:spPr>
          <p:txBody>
            <a:bodyPr/>
            <a:lstStyle/>
            <a:p>
              <a:pPr algn="ctr">
                <a:defRPr/>
              </a:pPr>
              <a:r>
                <a:rPr kumimoji="1" lang="zh-CN" altLang="en-US" sz="2800" b="1">
                  <a:latin typeface="+mn-ea"/>
                  <a:ea typeface="+mn-ea"/>
                </a:rPr>
                <a:t>翻译</a:t>
              </a:r>
            </a:p>
            <a:p>
              <a:pPr algn="ctr">
                <a:defRPr/>
              </a:pPr>
              <a:r>
                <a:rPr kumimoji="1" lang="zh-CN" altLang="en-US" sz="2800" b="1">
                  <a:latin typeface="+mn-ea"/>
                  <a:ea typeface="+mn-ea"/>
                </a:rPr>
                <a:t>程序</a:t>
              </a:r>
            </a:p>
          </p:txBody>
        </p:sp>
        <p:sp>
          <p:nvSpPr>
            <p:cNvPr id="13321" name="Line 9"/>
            <p:cNvSpPr>
              <a:spLocks noChangeShapeType="1"/>
            </p:cNvSpPr>
            <p:nvPr/>
          </p:nvSpPr>
          <p:spPr bwMode="auto">
            <a:xfrm flipV="1">
              <a:off x="2208" y="2592"/>
              <a:ext cx="0" cy="480"/>
            </a:xfrm>
            <a:prstGeom prst="line">
              <a:avLst/>
            </a:prstGeom>
            <a:noFill/>
            <a:ln w="28575">
              <a:solidFill>
                <a:srgbClr val="FF3300"/>
              </a:solidFill>
              <a:round/>
              <a:headEnd/>
              <a:tailEnd type="stealth" w="lg" len="lg"/>
            </a:ln>
          </p:spPr>
          <p:txBody>
            <a:bodyPr/>
            <a:lstStyle/>
            <a:p>
              <a:pPr>
                <a:defRPr/>
              </a:pPr>
              <a:endParaRPr lang="zh-CN" altLang="en-US">
                <a:latin typeface="+mn-ea"/>
                <a:ea typeface="+mn-ea"/>
              </a:endParaRPr>
            </a:p>
          </p:txBody>
        </p:sp>
        <p:sp>
          <p:nvSpPr>
            <p:cNvPr id="13322" name="Rectangle 10"/>
            <p:cNvSpPr>
              <a:spLocks noChangeArrowheads="1"/>
            </p:cNvSpPr>
            <p:nvPr/>
          </p:nvSpPr>
          <p:spPr bwMode="auto">
            <a:xfrm>
              <a:off x="1824" y="2256"/>
              <a:ext cx="720" cy="384"/>
            </a:xfrm>
            <a:prstGeom prst="rect">
              <a:avLst/>
            </a:prstGeom>
            <a:noFill/>
            <a:ln w="9525">
              <a:noFill/>
              <a:miter lim="800000"/>
              <a:headEnd/>
              <a:tailEnd/>
            </a:ln>
          </p:spPr>
          <p:txBody>
            <a:bodyPr wrap="none" anchor="ctr"/>
            <a:lstStyle/>
            <a:p>
              <a:pPr algn="ctr">
                <a:defRPr/>
              </a:pPr>
              <a:r>
                <a:rPr kumimoji="1" lang="zh-CN" altLang="en-US" sz="2800" b="1" dirty="0">
                  <a:latin typeface="+mn-ea"/>
                  <a:ea typeface="+mn-ea"/>
                </a:rPr>
                <a:t>翻译</a:t>
              </a:r>
            </a:p>
          </p:txBody>
        </p:sp>
      </p:grpSp>
      <p:sp>
        <p:nvSpPr>
          <p:cNvPr id="13316" name="Text Box 21"/>
          <p:cNvSpPr txBox="1">
            <a:spLocks noChangeArrowheads="1"/>
          </p:cNvSpPr>
          <p:nvPr/>
        </p:nvSpPr>
        <p:spPr bwMode="auto">
          <a:xfrm>
            <a:off x="327881" y="1398587"/>
            <a:ext cx="8507288" cy="1384995"/>
          </a:xfrm>
          <a:prstGeom prst="rect">
            <a:avLst/>
          </a:prstGeom>
          <a:solidFill>
            <a:schemeClr val="bg1"/>
          </a:solidFill>
          <a:ln w="28575">
            <a:solidFill>
              <a:srgbClr val="9999FF"/>
            </a:solidFill>
            <a:miter lim="800000"/>
            <a:headEnd/>
            <a:tailEnd/>
          </a:ln>
        </p:spPr>
        <p:txBody>
          <a:bodyPr wrap="square">
            <a:spAutoFit/>
          </a:bodyPr>
          <a:lstStyle/>
          <a:p>
            <a:pPr marL="457200" indent="-457200">
              <a:lnSpc>
                <a:spcPct val="150000"/>
              </a:lnSpc>
              <a:buClr>
                <a:srgbClr val="FFC000"/>
              </a:buClr>
              <a:buFont typeface="Wingdings" panose="05000000000000000000" pitchFamily="2" charset="2"/>
              <a:buChar char="v"/>
              <a:defRPr/>
            </a:pPr>
            <a:r>
              <a:rPr kumimoji="1" lang="zh-CN" altLang="en-US" sz="2800" b="1" dirty="0">
                <a:solidFill>
                  <a:srgbClr val="FF0000"/>
                </a:solidFill>
                <a:latin typeface="+mn-ea"/>
                <a:ea typeface="+mn-ea"/>
              </a:rPr>
              <a:t>翻译程序</a:t>
            </a:r>
            <a:r>
              <a:rPr kumimoji="1" lang="zh-CN" altLang="en-US" sz="2800" b="1" dirty="0">
                <a:latin typeface="+mn-ea"/>
                <a:ea typeface="+mn-ea"/>
              </a:rPr>
              <a:t>：把某一种语言程序</a:t>
            </a:r>
            <a:r>
              <a:rPr kumimoji="1" lang="en-US" altLang="zh-CN" sz="2800" b="1" dirty="0">
                <a:latin typeface="+mn-ea"/>
                <a:ea typeface="+mn-ea"/>
              </a:rPr>
              <a:t>(</a:t>
            </a:r>
            <a:r>
              <a:rPr kumimoji="1" lang="zh-CN" altLang="en-US" sz="2800" b="1" dirty="0">
                <a:solidFill>
                  <a:srgbClr val="3333CC"/>
                </a:solidFill>
                <a:latin typeface="+mn-ea"/>
                <a:ea typeface="+mn-ea"/>
              </a:rPr>
              <a:t>源语言程序</a:t>
            </a:r>
            <a:r>
              <a:rPr kumimoji="1" lang="en-US" altLang="zh-CN" sz="2800" b="1" dirty="0">
                <a:latin typeface="+mn-ea"/>
                <a:ea typeface="+mn-ea"/>
              </a:rPr>
              <a:t>)</a:t>
            </a:r>
            <a:r>
              <a:rPr kumimoji="1" lang="zh-CN" altLang="en-US" sz="2800" b="1" dirty="0">
                <a:solidFill>
                  <a:srgbClr val="FF0000"/>
                </a:solidFill>
                <a:latin typeface="+mn-ea"/>
                <a:ea typeface="+mn-ea"/>
              </a:rPr>
              <a:t>等价</a:t>
            </a:r>
            <a:r>
              <a:rPr kumimoji="1" lang="zh-CN" altLang="en-US" sz="2800" b="1" dirty="0">
                <a:latin typeface="+mn-ea"/>
                <a:ea typeface="+mn-ea"/>
              </a:rPr>
              <a:t>地转换成另一种语言程序</a:t>
            </a:r>
            <a:r>
              <a:rPr kumimoji="1" lang="en-US" altLang="zh-CN" sz="2800" b="1" dirty="0">
                <a:latin typeface="+mn-ea"/>
                <a:ea typeface="+mn-ea"/>
              </a:rPr>
              <a:t>(</a:t>
            </a:r>
            <a:r>
              <a:rPr kumimoji="1" lang="zh-CN" altLang="en-US" sz="2800" b="1" dirty="0">
                <a:solidFill>
                  <a:srgbClr val="3333CC"/>
                </a:solidFill>
                <a:latin typeface="+mn-ea"/>
                <a:ea typeface="+mn-ea"/>
              </a:rPr>
              <a:t>目标语言程序</a:t>
            </a:r>
            <a:r>
              <a:rPr kumimoji="1" lang="en-US" altLang="zh-CN" sz="2800" b="1" dirty="0">
                <a:latin typeface="+mn-ea"/>
                <a:ea typeface="+mn-ea"/>
              </a:rPr>
              <a:t>)</a:t>
            </a:r>
            <a:r>
              <a:rPr kumimoji="1" lang="zh-CN" altLang="en-US" sz="2800" b="1" dirty="0">
                <a:latin typeface="+mn-ea"/>
                <a:ea typeface="+mn-ea"/>
              </a:rPr>
              <a:t>的程序。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1000" fill="hold"/>
                                        <p:tgtEl>
                                          <p:spTgt spid="13315"/>
                                        </p:tgtEl>
                                        <p:attrNameLst>
                                          <p:attrName>ppt_w</p:attrName>
                                        </p:attrNameLst>
                                      </p:cBhvr>
                                      <p:tavLst>
                                        <p:tav tm="0">
                                          <p:val>
                                            <p:fltVal val="0"/>
                                          </p:val>
                                        </p:tav>
                                        <p:tav tm="100000">
                                          <p:val>
                                            <p:strVal val="#ppt_w"/>
                                          </p:val>
                                        </p:tav>
                                      </p:tavLst>
                                    </p:anim>
                                    <p:anim calcmode="lin" valueType="num">
                                      <p:cBhvr>
                                        <p:cTn id="8" dur="1000" fill="hold"/>
                                        <p:tgtEl>
                                          <p:spTgt spid="13315"/>
                                        </p:tgtEl>
                                        <p:attrNameLst>
                                          <p:attrName>ppt_h</p:attrName>
                                        </p:attrNameLst>
                                      </p:cBhvr>
                                      <p:tavLst>
                                        <p:tav tm="0">
                                          <p:val>
                                            <p:fltVal val="0"/>
                                          </p:val>
                                        </p:tav>
                                        <p:tav tm="100000">
                                          <p:val>
                                            <p:strVal val="#ppt_h"/>
                                          </p:val>
                                        </p:tav>
                                      </p:tavLst>
                                    </p:anim>
                                    <p:anim calcmode="lin" valueType="num">
                                      <p:cBhvr>
                                        <p:cTn id="9" dur="1000" fill="hold"/>
                                        <p:tgtEl>
                                          <p:spTgt spid="13315"/>
                                        </p:tgtEl>
                                        <p:attrNameLst>
                                          <p:attrName>style.rotation</p:attrName>
                                        </p:attrNameLst>
                                      </p:cBhvr>
                                      <p:tavLst>
                                        <p:tav tm="0">
                                          <p:val>
                                            <p:fltVal val="90"/>
                                          </p:val>
                                        </p:tav>
                                        <p:tav tm="100000">
                                          <p:val>
                                            <p:fltVal val="0"/>
                                          </p:val>
                                        </p:tav>
                                      </p:tavLst>
                                    </p:anim>
                                    <p:animEffect transition="in" filter="fade">
                                      <p:cBhvr>
                                        <p:cTn id="10" dur="1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zh-CN" altLang="en-US" dirty="0">
                <a:latin typeface="+mn-lt"/>
              </a:rPr>
              <a:t>例</a:t>
            </a:r>
            <a:r>
              <a:rPr lang="en-US" altLang="zh-CN" dirty="0">
                <a:latin typeface="+mn-lt"/>
              </a:rPr>
              <a:t>: PASCAL</a:t>
            </a:r>
            <a:r>
              <a:rPr lang="zh-CN" altLang="en-US" dirty="0">
                <a:latin typeface="+mn-lt"/>
              </a:rPr>
              <a:t>程序段</a:t>
            </a:r>
          </a:p>
        </p:txBody>
      </p:sp>
      <p:sp>
        <p:nvSpPr>
          <p:cNvPr id="35843" name="Rectangle 3"/>
          <p:cNvSpPr>
            <a:spLocks noGrp="1" noChangeArrowheads="1"/>
          </p:cNvSpPr>
          <p:nvPr>
            <p:ph idx="1"/>
          </p:nvPr>
        </p:nvSpPr>
        <p:spPr>
          <a:xfrm>
            <a:off x="611188" y="1484313"/>
            <a:ext cx="7921625" cy="4105275"/>
          </a:xfrm>
          <a:solidFill>
            <a:schemeClr val="bg1"/>
          </a:solidFill>
          <a:ln w="28575">
            <a:solidFill>
              <a:srgbClr val="9999FF"/>
            </a:solidFill>
          </a:ln>
        </p:spPr>
        <p:txBody>
          <a:bodyPr/>
          <a:lstStyle/>
          <a:p>
            <a:pPr eaLnBrk="1" hangingPunct="1">
              <a:buFont typeface="Wingdings" pitchFamily="2" charset="2"/>
              <a:buNone/>
            </a:pPr>
            <a:r>
              <a:rPr lang="en-US" altLang="zh-CN" sz="2400" dirty="0"/>
              <a:t>PROCEDURE INCWAP(M</a:t>
            </a:r>
            <a:r>
              <a:rPr lang="zh-CN" altLang="en-US" sz="2400" dirty="0"/>
              <a:t>，</a:t>
            </a:r>
            <a:r>
              <a:rPr lang="en-US" altLang="zh-CN" sz="2400" dirty="0"/>
              <a:t>N:INTEGER);</a:t>
            </a:r>
          </a:p>
          <a:p>
            <a:pPr eaLnBrk="1" hangingPunct="1">
              <a:spcBef>
                <a:spcPct val="0"/>
              </a:spcBef>
              <a:buFont typeface="Wingdings" pitchFamily="2" charset="2"/>
              <a:buNone/>
            </a:pPr>
            <a:r>
              <a:rPr lang="en-US" altLang="zh-CN" sz="2400" dirty="0"/>
              <a:t>LABEL  START;</a:t>
            </a:r>
          </a:p>
          <a:p>
            <a:pPr eaLnBrk="1" hangingPunct="1">
              <a:spcBef>
                <a:spcPct val="0"/>
              </a:spcBef>
              <a:buFont typeface="Wingdings" pitchFamily="2" charset="2"/>
              <a:buNone/>
            </a:pPr>
            <a:r>
              <a:rPr lang="en-US" altLang="zh-CN" sz="2400" dirty="0"/>
              <a:t>VAR</a:t>
            </a:r>
          </a:p>
          <a:p>
            <a:pPr eaLnBrk="1" hangingPunct="1">
              <a:spcBef>
                <a:spcPct val="0"/>
              </a:spcBef>
              <a:buFont typeface="Wingdings" pitchFamily="2" charset="2"/>
              <a:buNone/>
            </a:pPr>
            <a:r>
              <a:rPr lang="en-US" altLang="zh-CN" sz="2400" dirty="0"/>
              <a:t>  K:INTEGER;</a:t>
            </a:r>
          </a:p>
          <a:p>
            <a:pPr eaLnBrk="1" hangingPunct="1">
              <a:spcBef>
                <a:spcPct val="0"/>
              </a:spcBef>
              <a:buFont typeface="Wingdings" pitchFamily="2" charset="2"/>
              <a:buNone/>
            </a:pPr>
            <a:r>
              <a:rPr lang="en-US" altLang="zh-CN" sz="2400" dirty="0"/>
              <a:t>BEGIN</a:t>
            </a:r>
          </a:p>
          <a:p>
            <a:pPr eaLnBrk="1" hangingPunct="1">
              <a:spcBef>
                <a:spcPct val="0"/>
              </a:spcBef>
              <a:buFont typeface="Wingdings" pitchFamily="2" charset="2"/>
              <a:buNone/>
            </a:pPr>
            <a:r>
              <a:rPr lang="en-US" altLang="zh-CN" sz="2400" dirty="0"/>
              <a:t>START:</a:t>
            </a:r>
          </a:p>
          <a:p>
            <a:pPr eaLnBrk="1" hangingPunct="1">
              <a:spcBef>
                <a:spcPct val="0"/>
              </a:spcBef>
              <a:buFont typeface="Wingdings" pitchFamily="2" charset="2"/>
              <a:buNone/>
            </a:pPr>
            <a:r>
              <a:rPr lang="en-US" altLang="zh-CN" sz="2400" dirty="0"/>
              <a:t>    K:=M+1;</a:t>
            </a:r>
          </a:p>
          <a:p>
            <a:pPr eaLnBrk="1" hangingPunct="1">
              <a:spcBef>
                <a:spcPct val="0"/>
              </a:spcBef>
              <a:buFont typeface="Wingdings" pitchFamily="2" charset="2"/>
              <a:buNone/>
            </a:pPr>
            <a:r>
              <a:rPr lang="en-US" altLang="zh-CN" sz="2400" dirty="0"/>
              <a:t>	 M:=N+4;</a:t>
            </a:r>
          </a:p>
          <a:p>
            <a:pPr eaLnBrk="1" hangingPunct="1">
              <a:spcBef>
                <a:spcPct val="0"/>
              </a:spcBef>
              <a:buFont typeface="Wingdings" pitchFamily="2" charset="2"/>
              <a:buNone/>
            </a:pPr>
            <a:r>
              <a:rPr lang="en-US" altLang="zh-CN" sz="2400" dirty="0"/>
              <a:t>	 N:=K;</a:t>
            </a:r>
          </a:p>
          <a:p>
            <a:pPr eaLnBrk="1" hangingPunct="1">
              <a:spcBef>
                <a:spcPct val="0"/>
              </a:spcBef>
              <a:buFont typeface="Wingdings" pitchFamily="2" charset="2"/>
              <a:buNone/>
            </a:pPr>
            <a:r>
              <a:rPr lang="en-US" altLang="zh-CN" sz="2400" dirty="0"/>
              <a:t>END.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F3BB0D-504D-41A2-A33B-11D483B8718E}"/>
              </a:ext>
            </a:extLst>
          </p:cNvPr>
          <p:cNvSpPr txBox="1"/>
          <p:nvPr/>
        </p:nvSpPr>
        <p:spPr>
          <a:xfrm>
            <a:off x="4860032" y="1266498"/>
            <a:ext cx="3826768" cy="5255914"/>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1027" name="Rectangle 12"/>
          <p:cNvSpPr>
            <a:spLocks noChangeArrowheads="1"/>
          </p:cNvSpPr>
          <p:nvPr/>
        </p:nvSpPr>
        <p:spPr bwMode="auto">
          <a:xfrm>
            <a:off x="467544" y="1268760"/>
            <a:ext cx="4320480" cy="5255914"/>
          </a:xfrm>
          <a:prstGeom prst="rect">
            <a:avLst/>
          </a:prstGeom>
          <a:solidFill>
            <a:schemeClr val="bg1"/>
          </a:solidFill>
          <a:ln w="28575">
            <a:solidFill>
              <a:srgbClr val="9999FF"/>
            </a:solidFill>
            <a:miter lim="800000"/>
            <a:headEnd/>
            <a:tailEnd/>
          </a:ln>
        </p:spPr>
        <p:txBody>
          <a:bodyPr/>
          <a:lstStyle/>
          <a:p>
            <a:pPr marL="342900" indent="-342900">
              <a:spcBef>
                <a:spcPct val="20000"/>
              </a:spcBef>
              <a:buClr>
                <a:schemeClr val="bg2"/>
              </a:buClr>
              <a:buSzPct val="75000"/>
              <a:buFont typeface="Wingdings" pitchFamily="2" charset="2"/>
              <a:buNone/>
              <a:defRPr/>
            </a:pPr>
            <a:r>
              <a:rPr lang="en-US" altLang="zh-CN" sz="2800" b="1" dirty="0">
                <a:latin typeface="+mn-lt"/>
              </a:rPr>
              <a:t>PROCEDURE INCWAP(</a:t>
            </a:r>
            <a:r>
              <a:rPr lang="en-US" altLang="zh-CN" sz="2800" b="1" dirty="0">
                <a:solidFill>
                  <a:srgbClr val="FF0000"/>
                </a:solidFill>
                <a:latin typeface="+mn-lt"/>
              </a:rPr>
              <a:t>M</a:t>
            </a:r>
            <a:r>
              <a:rPr lang="zh-CN" altLang="en-US" sz="2800" b="1" dirty="0">
                <a:solidFill>
                  <a:srgbClr val="FF0000"/>
                </a:solidFill>
                <a:latin typeface="+mn-lt"/>
              </a:rPr>
              <a:t>，</a:t>
            </a:r>
            <a:r>
              <a:rPr lang="en-US" altLang="zh-CN" sz="2800" b="1" dirty="0">
                <a:solidFill>
                  <a:srgbClr val="FF0000"/>
                </a:solidFill>
                <a:latin typeface="+mn-lt"/>
              </a:rPr>
              <a:t>N:INTEGER</a:t>
            </a:r>
            <a:r>
              <a:rPr lang="en-US" altLang="zh-CN" sz="2800" b="1" dirty="0">
                <a:latin typeface="+mn-lt"/>
              </a:rPr>
              <a:t>);</a:t>
            </a:r>
          </a:p>
          <a:p>
            <a:pPr marL="342900" indent="-342900">
              <a:buClr>
                <a:schemeClr val="bg2"/>
              </a:buClr>
              <a:buSzPct val="75000"/>
              <a:buFont typeface="Wingdings" pitchFamily="2" charset="2"/>
              <a:buNone/>
              <a:defRPr/>
            </a:pPr>
            <a:r>
              <a:rPr lang="en-US" altLang="zh-CN" sz="2800" b="1" dirty="0">
                <a:latin typeface="+mn-lt"/>
              </a:rPr>
              <a:t>LABEL  START;</a:t>
            </a:r>
          </a:p>
          <a:p>
            <a:pPr marL="342900" indent="-342900">
              <a:buClr>
                <a:schemeClr val="bg2"/>
              </a:buClr>
              <a:buSzPct val="75000"/>
              <a:buFont typeface="Wingdings" pitchFamily="2" charset="2"/>
              <a:buNone/>
              <a:defRPr/>
            </a:pPr>
            <a:r>
              <a:rPr lang="en-US" altLang="zh-CN" sz="2800" b="1" dirty="0">
                <a:latin typeface="+mn-lt"/>
              </a:rPr>
              <a:t>VAR</a:t>
            </a:r>
          </a:p>
          <a:p>
            <a:pPr marL="342900" indent="-342900">
              <a:buClr>
                <a:schemeClr val="bg2"/>
              </a:buClr>
              <a:buSzPct val="75000"/>
              <a:buFont typeface="Wingdings" pitchFamily="2" charset="2"/>
              <a:buNone/>
              <a:defRPr/>
            </a:pPr>
            <a:r>
              <a:rPr lang="en-US" altLang="zh-CN" sz="2800" b="1" dirty="0">
                <a:latin typeface="+mn-lt"/>
              </a:rPr>
              <a:t>  </a:t>
            </a:r>
            <a:r>
              <a:rPr lang="en-US" altLang="zh-CN" sz="2800" b="1" dirty="0">
                <a:solidFill>
                  <a:srgbClr val="FF0000"/>
                </a:solidFill>
                <a:latin typeface="+mn-lt"/>
              </a:rPr>
              <a:t>K:INTEGER</a:t>
            </a:r>
            <a:r>
              <a:rPr lang="en-US" altLang="zh-CN" sz="2800" b="1" dirty="0">
                <a:latin typeface="+mn-lt"/>
              </a:rPr>
              <a:t>;</a:t>
            </a:r>
          </a:p>
          <a:p>
            <a:pPr marL="342900" indent="-342900">
              <a:buClr>
                <a:schemeClr val="bg2"/>
              </a:buClr>
              <a:buSzPct val="75000"/>
              <a:buFont typeface="Wingdings" pitchFamily="2" charset="2"/>
              <a:buNone/>
              <a:defRPr/>
            </a:pPr>
            <a:r>
              <a:rPr lang="en-US" altLang="zh-CN" sz="2800" b="1" dirty="0">
                <a:latin typeface="+mn-lt"/>
              </a:rPr>
              <a:t>BEGIN</a:t>
            </a:r>
          </a:p>
          <a:p>
            <a:pPr marL="342900" indent="-342900">
              <a:buClr>
                <a:schemeClr val="bg2"/>
              </a:buClr>
              <a:buSzPct val="75000"/>
              <a:buFont typeface="Wingdings" pitchFamily="2" charset="2"/>
              <a:buNone/>
              <a:defRPr/>
            </a:pPr>
            <a:r>
              <a:rPr lang="en-US" altLang="zh-CN" sz="2800" b="1" dirty="0">
                <a:latin typeface="+mn-lt"/>
              </a:rPr>
              <a:t>START:</a:t>
            </a:r>
          </a:p>
          <a:p>
            <a:pPr marL="342900" indent="-342900">
              <a:buClr>
                <a:schemeClr val="bg2"/>
              </a:buClr>
              <a:buSzPct val="75000"/>
              <a:buFont typeface="Wingdings" pitchFamily="2" charset="2"/>
              <a:buNone/>
              <a:defRPr/>
            </a:pPr>
            <a:r>
              <a:rPr lang="en-US" altLang="zh-CN" sz="2800" b="1" dirty="0">
                <a:latin typeface="+mn-lt"/>
              </a:rPr>
              <a:t>   K:=M+1;</a:t>
            </a:r>
          </a:p>
          <a:p>
            <a:pPr marL="342900" indent="-342900">
              <a:buClr>
                <a:schemeClr val="bg2"/>
              </a:buClr>
              <a:buSzPct val="75000"/>
              <a:buFont typeface="Wingdings" pitchFamily="2" charset="2"/>
              <a:buNone/>
              <a:defRPr/>
            </a:pPr>
            <a:r>
              <a:rPr lang="en-US" altLang="zh-CN" sz="2800" b="1" dirty="0">
                <a:latin typeface="+mn-lt"/>
              </a:rPr>
              <a:t>	 M:=N+4;</a:t>
            </a:r>
          </a:p>
          <a:p>
            <a:pPr marL="342900" indent="-342900">
              <a:buClr>
                <a:schemeClr val="bg2"/>
              </a:buClr>
              <a:buSzPct val="75000"/>
              <a:buFont typeface="Wingdings" pitchFamily="2" charset="2"/>
              <a:buNone/>
              <a:defRPr/>
            </a:pPr>
            <a:r>
              <a:rPr lang="en-US" altLang="zh-CN" sz="2800" b="1" dirty="0">
                <a:latin typeface="+mn-lt"/>
              </a:rPr>
              <a:t>	 N:=K;</a:t>
            </a:r>
          </a:p>
          <a:p>
            <a:pPr marL="342900" indent="-342900">
              <a:buClr>
                <a:schemeClr val="bg2"/>
              </a:buClr>
              <a:buSzPct val="75000"/>
              <a:buFont typeface="Wingdings" pitchFamily="2" charset="2"/>
              <a:buNone/>
              <a:defRPr/>
            </a:pPr>
            <a:r>
              <a:rPr lang="en-US" altLang="zh-CN" sz="2800" b="1" dirty="0">
                <a:latin typeface="+mn-lt"/>
              </a:rPr>
              <a:t>END</a:t>
            </a:r>
            <a:endParaRPr lang="en-US" altLang="zh-CN" sz="3200" b="1" dirty="0">
              <a:latin typeface="+mn-lt"/>
            </a:endParaRPr>
          </a:p>
        </p:txBody>
      </p:sp>
      <p:graphicFrame>
        <p:nvGraphicFramePr>
          <p:cNvPr id="23560" name="Object 8"/>
          <p:cNvGraphicFramePr>
            <a:graphicFrameLocks noChangeAspect="1"/>
          </p:cNvGraphicFramePr>
          <p:nvPr>
            <p:extLst>
              <p:ext uri="{D42A27DB-BD31-4B8C-83A1-F6EECF244321}">
                <p14:modId xmlns:p14="http://schemas.microsoft.com/office/powerpoint/2010/main" val="684266952"/>
              </p:ext>
            </p:extLst>
          </p:nvPr>
        </p:nvGraphicFramePr>
        <p:xfrm>
          <a:off x="5076056" y="2106017"/>
          <a:ext cx="3517776" cy="3581400"/>
        </p:xfrm>
        <a:graphic>
          <a:graphicData uri="http://schemas.openxmlformats.org/presentationml/2006/ole">
            <mc:AlternateContent xmlns:mc="http://schemas.openxmlformats.org/markup-compatibility/2006">
              <mc:Choice xmlns:v="urn:schemas-microsoft-com:vml" Requires="v">
                <p:oleObj name="Microsoft Word 97-2003" r:id="rId2" imgW="2932419" imgH="3040669" progId="Word.Document.8">
                  <p:embed/>
                </p:oleObj>
              </mc:Choice>
              <mc:Fallback>
                <p:oleObj name="Microsoft Word 97-2003" r:id="rId2" imgW="2932419" imgH="3040669" progId="Word.Document.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106017"/>
                        <a:ext cx="3517776" cy="3581400"/>
                      </a:xfrm>
                      <a:prstGeom prst="rect">
                        <a:avLst/>
                      </a:prstGeom>
                      <a:noFill/>
                      <a:ln>
                        <a:noFill/>
                      </a:ln>
                      <a:effec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3C2E75E-BD44-4CD6-A092-24D1BE478A4E}"/>
              </a:ext>
            </a:extLst>
          </p:cNvPr>
          <p:cNvSpPr txBox="1"/>
          <p:nvPr/>
        </p:nvSpPr>
        <p:spPr>
          <a:xfrm>
            <a:off x="5065712" y="1266498"/>
            <a:ext cx="3826768" cy="5255914"/>
          </a:xfrm>
          <a:prstGeom prst="rect">
            <a:avLst/>
          </a:prstGeom>
          <a:solidFill>
            <a:schemeClr val="bg1"/>
          </a:solidFill>
          <a:ln w="28575">
            <a:solidFill>
              <a:srgbClr val="9999FF"/>
            </a:solidFill>
          </a:ln>
        </p:spPr>
        <p:txBody>
          <a:bodyPr wrap="square" rtlCol="0">
            <a:noAutofit/>
          </a:bodyPr>
          <a:lstStyle/>
          <a:p>
            <a:endParaRPr lang="zh-CN" altLang="en-US" dirty="0"/>
          </a:p>
        </p:txBody>
      </p:sp>
      <p:graphicFrame>
        <p:nvGraphicFramePr>
          <p:cNvPr id="82947" name="Object 3"/>
          <p:cNvGraphicFramePr>
            <a:graphicFrameLocks noChangeAspect="1"/>
          </p:cNvGraphicFramePr>
          <p:nvPr>
            <p:extLst>
              <p:ext uri="{D42A27DB-BD31-4B8C-83A1-F6EECF244321}">
                <p14:modId xmlns:p14="http://schemas.microsoft.com/office/powerpoint/2010/main" val="1965089927"/>
              </p:ext>
            </p:extLst>
          </p:nvPr>
        </p:nvGraphicFramePr>
        <p:xfrm>
          <a:off x="5508104" y="2420888"/>
          <a:ext cx="2984128" cy="2660650"/>
        </p:xfrm>
        <a:graphic>
          <a:graphicData uri="http://schemas.openxmlformats.org/presentationml/2006/ole">
            <mc:AlternateContent xmlns:mc="http://schemas.openxmlformats.org/markup-compatibility/2006">
              <mc:Choice xmlns:v="urn:schemas-microsoft-com:vml" Requires="v">
                <p:oleObj name="Microsoft Word 97-2003" r:id="rId2" imgW="2408220" imgH="2238920" progId="Word.Document.8">
                  <p:embed/>
                </p:oleObj>
              </mc:Choice>
              <mc:Fallback>
                <p:oleObj name="Microsoft Word 97-2003" r:id="rId2" imgW="2408220" imgH="22389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20888"/>
                        <a:ext cx="2984128" cy="2660650"/>
                      </a:xfrm>
                      <a:prstGeom prst="rect">
                        <a:avLst/>
                      </a:prstGeom>
                      <a:noFill/>
                      <a:ln>
                        <a:noFill/>
                      </a:ln>
                      <a:effectLst/>
                    </p:spPr>
                  </p:pic>
                </p:oleObj>
              </mc:Fallback>
            </mc:AlternateContent>
          </a:graphicData>
        </a:graphic>
      </p:graphicFrame>
      <p:sp>
        <p:nvSpPr>
          <p:cNvPr id="4" name="Rectangle 12"/>
          <p:cNvSpPr>
            <a:spLocks noChangeArrowheads="1"/>
          </p:cNvSpPr>
          <p:nvPr/>
        </p:nvSpPr>
        <p:spPr bwMode="auto">
          <a:xfrm>
            <a:off x="467544" y="1268760"/>
            <a:ext cx="4320480" cy="5255914"/>
          </a:xfrm>
          <a:prstGeom prst="rect">
            <a:avLst/>
          </a:prstGeom>
          <a:solidFill>
            <a:schemeClr val="bg1"/>
          </a:solidFill>
          <a:ln w="28575">
            <a:solidFill>
              <a:srgbClr val="9999FF"/>
            </a:solidFill>
            <a:miter lim="800000"/>
            <a:headEnd/>
            <a:tailEnd/>
          </a:ln>
        </p:spPr>
        <p:txBody>
          <a:bodyPr/>
          <a:lstStyle/>
          <a:p>
            <a:pPr marL="342900" indent="-342900">
              <a:spcBef>
                <a:spcPct val="20000"/>
              </a:spcBef>
              <a:buClr>
                <a:schemeClr val="bg2"/>
              </a:buClr>
              <a:buSzPct val="75000"/>
              <a:buFont typeface="Wingdings" pitchFamily="2" charset="2"/>
              <a:buNone/>
              <a:defRPr/>
            </a:pPr>
            <a:r>
              <a:rPr lang="en-US" altLang="zh-CN" sz="2800" b="1" dirty="0">
                <a:latin typeface="+mn-lt"/>
              </a:rPr>
              <a:t>PROCEDURE INCWAP(M</a:t>
            </a:r>
            <a:r>
              <a:rPr lang="zh-CN" altLang="en-US" sz="2800" b="1" dirty="0">
                <a:latin typeface="+mn-lt"/>
              </a:rPr>
              <a:t>，</a:t>
            </a:r>
            <a:r>
              <a:rPr lang="en-US" altLang="zh-CN" sz="2800" b="1" dirty="0">
                <a:latin typeface="+mn-lt"/>
              </a:rPr>
              <a:t>N:INTEGER);</a:t>
            </a:r>
          </a:p>
          <a:p>
            <a:pPr marL="342900" indent="-342900">
              <a:buClr>
                <a:schemeClr val="bg2"/>
              </a:buClr>
              <a:buSzPct val="75000"/>
              <a:buFont typeface="Wingdings" pitchFamily="2" charset="2"/>
              <a:buNone/>
              <a:defRPr/>
            </a:pPr>
            <a:r>
              <a:rPr lang="en-US" altLang="zh-CN" sz="2800" b="1" dirty="0">
                <a:latin typeface="+mn-lt"/>
              </a:rPr>
              <a:t>LABEL  START;</a:t>
            </a:r>
          </a:p>
          <a:p>
            <a:pPr marL="342900" indent="-342900">
              <a:buClr>
                <a:schemeClr val="bg2"/>
              </a:buClr>
              <a:buSzPct val="75000"/>
              <a:buFont typeface="Wingdings" pitchFamily="2" charset="2"/>
              <a:buNone/>
              <a:defRPr/>
            </a:pPr>
            <a:r>
              <a:rPr lang="en-US" altLang="zh-CN" sz="2800" b="1" dirty="0">
                <a:latin typeface="+mn-lt"/>
              </a:rPr>
              <a:t>VAR</a:t>
            </a:r>
          </a:p>
          <a:p>
            <a:pPr marL="342900" indent="-342900">
              <a:buClr>
                <a:schemeClr val="bg2"/>
              </a:buClr>
              <a:buSzPct val="75000"/>
              <a:buFont typeface="Wingdings" pitchFamily="2" charset="2"/>
              <a:buNone/>
              <a:defRPr/>
            </a:pPr>
            <a:r>
              <a:rPr lang="en-US" altLang="zh-CN" sz="2800" b="1" dirty="0">
                <a:latin typeface="+mn-lt"/>
              </a:rPr>
              <a:t>  K:INTEGER;</a:t>
            </a:r>
          </a:p>
          <a:p>
            <a:pPr marL="342900" indent="-342900">
              <a:buClr>
                <a:schemeClr val="bg2"/>
              </a:buClr>
              <a:buSzPct val="75000"/>
              <a:buFont typeface="Wingdings" pitchFamily="2" charset="2"/>
              <a:buNone/>
              <a:defRPr/>
            </a:pPr>
            <a:r>
              <a:rPr lang="en-US" altLang="zh-CN" sz="2800" b="1" dirty="0">
                <a:latin typeface="+mn-lt"/>
              </a:rPr>
              <a:t>BEGIN</a:t>
            </a:r>
          </a:p>
          <a:p>
            <a:pPr marL="342900" indent="-342900">
              <a:buClr>
                <a:schemeClr val="bg2"/>
              </a:buClr>
              <a:buSzPct val="75000"/>
              <a:buFont typeface="Wingdings" pitchFamily="2" charset="2"/>
              <a:buNone/>
              <a:defRPr/>
            </a:pPr>
            <a:r>
              <a:rPr lang="en-US" altLang="zh-CN" sz="2800" b="1" dirty="0">
                <a:latin typeface="+mn-lt"/>
              </a:rPr>
              <a:t>START:</a:t>
            </a:r>
          </a:p>
          <a:p>
            <a:pPr marL="342900" indent="-342900">
              <a:buClr>
                <a:schemeClr val="bg2"/>
              </a:buClr>
              <a:buSzPct val="75000"/>
              <a:buFont typeface="Wingdings" pitchFamily="2" charset="2"/>
              <a:buNone/>
              <a:defRPr/>
            </a:pPr>
            <a:r>
              <a:rPr lang="en-US" altLang="zh-CN" sz="2800" b="1" dirty="0">
                <a:latin typeface="+mn-lt"/>
              </a:rPr>
              <a:t>   K:=M+</a:t>
            </a:r>
            <a:r>
              <a:rPr lang="en-US" altLang="zh-CN" sz="2800" b="1" dirty="0">
                <a:solidFill>
                  <a:srgbClr val="FF0000"/>
                </a:solidFill>
                <a:latin typeface="+mn-lt"/>
              </a:rPr>
              <a:t>1</a:t>
            </a:r>
            <a:r>
              <a:rPr lang="en-US" altLang="zh-CN" sz="2800" b="1" dirty="0">
                <a:latin typeface="+mn-lt"/>
              </a:rPr>
              <a:t>;</a:t>
            </a:r>
          </a:p>
          <a:p>
            <a:pPr marL="342900" indent="-342900">
              <a:buClr>
                <a:schemeClr val="bg2"/>
              </a:buClr>
              <a:buSzPct val="75000"/>
              <a:buFont typeface="Wingdings" pitchFamily="2" charset="2"/>
              <a:buNone/>
              <a:defRPr/>
            </a:pPr>
            <a:r>
              <a:rPr lang="en-US" altLang="zh-CN" sz="2800" b="1" dirty="0">
                <a:latin typeface="+mn-lt"/>
              </a:rPr>
              <a:t>	 M:=N+</a:t>
            </a:r>
            <a:r>
              <a:rPr lang="en-US" altLang="zh-CN" sz="2800" b="1" dirty="0">
                <a:solidFill>
                  <a:srgbClr val="FF0000"/>
                </a:solidFill>
                <a:latin typeface="+mn-lt"/>
              </a:rPr>
              <a:t>4</a:t>
            </a:r>
            <a:r>
              <a:rPr lang="en-US" altLang="zh-CN" sz="2800" b="1" dirty="0">
                <a:latin typeface="+mn-lt"/>
              </a:rPr>
              <a:t>;</a:t>
            </a:r>
          </a:p>
          <a:p>
            <a:pPr marL="342900" indent="-342900">
              <a:buClr>
                <a:schemeClr val="bg2"/>
              </a:buClr>
              <a:buSzPct val="75000"/>
              <a:buFont typeface="Wingdings" pitchFamily="2" charset="2"/>
              <a:buNone/>
              <a:defRPr/>
            </a:pPr>
            <a:r>
              <a:rPr lang="en-US" altLang="zh-CN" sz="2800" b="1" dirty="0">
                <a:latin typeface="+mn-lt"/>
              </a:rPr>
              <a:t>	 N:=K;</a:t>
            </a:r>
          </a:p>
          <a:p>
            <a:pPr marL="342900" indent="-342900">
              <a:buClr>
                <a:schemeClr val="bg2"/>
              </a:buClr>
              <a:buSzPct val="75000"/>
              <a:buFont typeface="Wingdings" pitchFamily="2" charset="2"/>
              <a:buNone/>
              <a:defRPr/>
            </a:pPr>
            <a:r>
              <a:rPr lang="en-US" altLang="zh-CN" sz="2800" b="1" dirty="0">
                <a:latin typeface="+mn-lt"/>
              </a:rPr>
              <a:t>END</a:t>
            </a:r>
            <a:endParaRPr lang="en-US" altLang="zh-CN" sz="3200" b="1" dirty="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43065B1-5F11-4747-A069-C089A97A7305}"/>
              </a:ext>
            </a:extLst>
          </p:cNvPr>
          <p:cNvSpPr txBox="1"/>
          <p:nvPr/>
        </p:nvSpPr>
        <p:spPr>
          <a:xfrm>
            <a:off x="4993704" y="1266498"/>
            <a:ext cx="3826768" cy="5255914"/>
          </a:xfrm>
          <a:prstGeom prst="rect">
            <a:avLst/>
          </a:prstGeom>
          <a:solidFill>
            <a:schemeClr val="bg1"/>
          </a:solidFill>
          <a:ln w="28575">
            <a:solidFill>
              <a:srgbClr val="9999FF"/>
            </a:solidFill>
          </a:ln>
        </p:spPr>
        <p:txBody>
          <a:bodyPr wrap="square" rtlCol="0">
            <a:noAutofit/>
          </a:bodyPr>
          <a:lstStyle/>
          <a:p>
            <a:endParaRPr lang="zh-CN" altLang="en-US" dirty="0"/>
          </a:p>
        </p:txBody>
      </p:sp>
      <p:graphicFrame>
        <p:nvGraphicFramePr>
          <p:cNvPr id="83972" name="Object 4"/>
          <p:cNvGraphicFramePr>
            <a:graphicFrameLocks noChangeAspect="1"/>
          </p:cNvGraphicFramePr>
          <p:nvPr>
            <p:extLst>
              <p:ext uri="{D42A27DB-BD31-4B8C-83A1-F6EECF244321}">
                <p14:modId xmlns:p14="http://schemas.microsoft.com/office/powerpoint/2010/main" val="2834562060"/>
              </p:ext>
            </p:extLst>
          </p:nvPr>
        </p:nvGraphicFramePr>
        <p:xfrm>
          <a:off x="5076056" y="2420888"/>
          <a:ext cx="3775844" cy="2260600"/>
        </p:xfrm>
        <a:graphic>
          <a:graphicData uri="http://schemas.openxmlformats.org/presentationml/2006/ole">
            <mc:AlternateContent xmlns:mc="http://schemas.openxmlformats.org/markup-compatibility/2006">
              <mc:Choice xmlns:v="urn:schemas-microsoft-com:vml" Requires="v">
                <p:oleObj name="Microsoft Word 97-2003" r:id="rId2" imgW="3683795" imgH="2229560" progId="Word.Document.8">
                  <p:embed/>
                </p:oleObj>
              </mc:Choice>
              <mc:Fallback>
                <p:oleObj name="Microsoft Word 97-2003" r:id="rId2" imgW="3683795" imgH="222956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420888"/>
                        <a:ext cx="3775844" cy="2260600"/>
                      </a:xfrm>
                      <a:prstGeom prst="rect">
                        <a:avLst/>
                      </a:prstGeom>
                      <a:noFill/>
                      <a:ln>
                        <a:noFill/>
                      </a:ln>
                      <a:effectLst/>
                    </p:spPr>
                  </p:pic>
                </p:oleObj>
              </mc:Fallback>
            </mc:AlternateContent>
          </a:graphicData>
        </a:graphic>
      </p:graphicFrame>
      <p:sp>
        <p:nvSpPr>
          <p:cNvPr id="4" name="Rectangle 12"/>
          <p:cNvSpPr>
            <a:spLocks noChangeArrowheads="1"/>
          </p:cNvSpPr>
          <p:nvPr/>
        </p:nvSpPr>
        <p:spPr bwMode="auto">
          <a:xfrm>
            <a:off x="467544" y="1268760"/>
            <a:ext cx="4320480" cy="5255914"/>
          </a:xfrm>
          <a:prstGeom prst="rect">
            <a:avLst/>
          </a:prstGeom>
          <a:solidFill>
            <a:schemeClr val="bg1"/>
          </a:solidFill>
          <a:ln w="28575">
            <a:solidFill>
              <a:srgbClr val="9999FF"/>
            </a:solidFill>
            <a:miter lim="800000"/>
            <a:headEnd/>
            <a:tailEnd/>
          </a:ln>
        </p:spPr>
        <p:txBody>
          <a:bodyPr/>
          <a:lstStyle/>
          <a:p>
            <a:pPr marL="342900" indent="-342900">
              <a:spcBef>
                <a:spcPct val="20000"/>
              </a:spcBef>
              <a:buClr>
                <a:schemeClr val="bg2"/>
              </a:buClr>
              <a:buSzPct val="75000"/>
              <a:buFont typeface="Wingdings" pitchFamily="2" charset="2"/>
              <a:buNone/>
              <a:defRPr/>
            </a:pPr>
            <a:r>
              <a:rPr lang="en-US" altLang="zh-CN" sz="2800" b="1" dirty="0">
                <a:latin typeface="+mn-lt"/>
              </a:rPr>
              <a:t>PROCEDURE </a:t>
            </a:r>
            <a:r>
              <a:rPr lang="en-US" altLang="zh-CN" sz="2800" b="1" dirty="0">
                <a:solidFill>
                  <a:srgbClr val="FF0000"/>
                </a:solidFill>
                <a:latin typeface="+mn-lt"/>
              </a:rPr>
              <a:t>INCWAP</a:t>
            </a:r>
            <a:r>
              <a:rPr lang="en-US" altLang="zh-CN" sz="2800" b="1" dirty="0">
                <a:latin typeface="+mn-lt"/>
              </a:rPr>
              <a:t>(M</a:t>
            </a:r>
            <a:r>
              <a:rPr lang="zh-CN" altLang="en-US" sz="2800" b="1" dirty="0">
                <a:latin typeface="+mn-lt"/>
              </a:rPr>
              <a:t>，</a:t>
            </a:r>
            <a:r>
              <a:rPr lang="en-US" altLang="zh-CN" sz="2800" b="1" dirty="0">
                <a:latin typeface="+mn-lt"/>
              </a:rPr>
              <a:t>N:INTEGER);</a:t>
            </a:r>
          </a:p>
          <a:p>
            <a:pPr marL="342900" indent="-342900">
              <a:buClr>
                <a:schemeClr val="bg2"/>
              </a:buClr>
              <a:buSzPct val="75000"/>
              <a:buFont typeface="Wingdings" pitchFamily="2" charset="2"/>
              <a:buNone/>
              <a:defRPr/>
            </a:pPr>
            <a:r>
              <a:rPr lang="en-US" altLang="zh-CN" sz="2800" b="1" dirty="0">
                <a:latin typeface="+mn-lt"/>
              </a:rPr>
              <a:t>LABEL  START;</a:t>
            </a:r>
          </a:p>
          <a:p>
            <a:pPr marL="342900" indent="-342900">
              <a:buClr>
                <a:schemeClr val="bg2"/>
              </a:buClr>
              <a:buSzPct val="75000"/>
              <a:buFont typeface="Wingdings" pitchFamily="2" charset="2"/>
              <a:buNone/>
              <a:defRPr/>
            </a:pPr>
            <a:r>
              <a:rPr lang="en-US" altLang="zh-CN" sz="2800" b="1" dirty="0">
                <a:latin typeface="+mn-lt"/>
              </a:rPr>
              <a:t>VAR</a:t>
            </a:r>
          </a:p>
          <a:p>
            <a:pPr marL="342900" indent="-342900">
              <a:buClr>
                <a:schemeClr val="bg2"/>
              </a:buClr>
              <a:buSzPct val="75000"/>
              <a:buFont typeface="Wingdings" pitchFamily="2" charset="2"/>
              <a:buNone/>
              <a:defRPr/>
            </a:pPr>
            <a:r>
              <a:rPr lang="en-US" altLang="zh-CN" sz="2800" b="1" dirty="0">
                <a:latin typeface="+mn-lt"/>
              </a:rPr>
              <a:t>  K:INTEGER;</a:t>
            </a:r>
          </a:p>
          <a:p>
            <a:pPr marL="342900" indent="-342900">
              <a:buClr>
                <a:schemeClr val="bg2"/>
              </a:buClr>
              <a:buSzPct val="75000"/>
              <a:buFont typeface="Wingdings" pitchFamily="2" charset="2"/>
              <a:buNone/>
              <a:defRPr/>
            </a:pPr>
            <a:r>
              <a:rPr lang="en-US" altLang="zh-CN" sz="2800" b="1" dirty="0">
                <a:latin typeface="+mn-lt"/>
              </a:rPr>
              <a:t>BEGIN</a:t>
            </a:r>
          </a:p>
          <a:p>
            <a:pPr marL="342900" indent="-342900">
              <a:buClr>
                <a:schemeClr val="bg2"/>
              </a:buClr>
              <a:buSzPct val="75000"/>
              <a:buFont typeface="Wingdings" pitchFamily="2" charset="2"/>
              <a:buNone/>
              <a:defRPr/>
            </a:pPr>
            <a:r>
              <a:rPr lang="en-US" altLang="zh-CN" sz="2800" b="1" dirty="0">
                <a:latin typeface="+mn-lt"/>
              </a:rPr>
              <a:t>START:</a:t>
            </a:r>
          </a:p>
          <a:p>
            <a:pPr marL="342900" indent="-342900">
              <a:buClr>
                <a:schemeClr val="bg2"/>
              </a:buClr>
              <a:buSzPct val="75000"/>
              <a:buFont typeface="Wingdings" pitchFamily="2" charset="2"/>
              <a:buNone/>
              <a:defRPr/>
            </a:pPr>
            <a:r>
              <a:rPr lang="en-US" altLang="zh-CN" sz="2800" b="1" dirty="0">
                <a:latin typeface="+mn-lt"/>
              </a:rPr>
              <a:t>   K:=M+1;</a:t>
            </a:r>
          </a:p>
          <a:p>
            <a:pPr marL="342900" indent="-342900">
              <a:buClr>
                <a:schemeClr val="bg2"/>
              </a:buClr>
              <a:buSzPct val="75000"/>
              <a:buFont typeface="Wingdings" pitchFamily="2" charset="2"/>
              <a:buNone/>
              <a:defRPr/>
            </a:pPr>
            <a:r>
              <a:rPr lang="en-US" altLang="zh-CN" sz="2800" b="1" dirty="0">
                <a:latin typeface="+mn-lt"/>
              </a:rPr>
              <a:t>	 M:=N+4;</a:t>
            </a:r>
          </a:p>
          <a:p>
            <a:pPr marL="342900" indent="-342900">
              <a:buClr>
                <a:schemeClr val="bg2"/>
              </a:buClr>
              <a:buSzPct val="75000"/>
              <a:buFont typeface="Wingdings" pitchFamily="2" charset="2"/>
              <a:buNone/>
              <a:defRPr/>
            </a:pPr>
            <a:r>
              <a:rPr lang="en-US" altLang="zh-CN" sz="2800" b="1" dirty="0">
                <a:latin typeface="+mn-lt"/>
              </a:rPr>
              <a:t>	 N:=K;</a:t>
            </a:r>
          </a:p>
          <a:p>
            <a:pPr marL="342900" indent="-342900">
              <a:buClr>
                <a:schemeClr val="bg2"/>
              </a:buClr>
              <a:buSzPct val="75000"/>
              <a:buFont typeface="Wingdings" pitchFamily="2" charset="2"/>
              <a:buNone/>
              <a:defRPr/>
            </a:pPr>
            <a:r>
              <a:rPr lang="en-US" altLang="zh-CN" sz="2800" b="1" dirty="0">
                <a:latin typeface="+mn-lt"/>
              </a:rPr>
              <a:t>END</a:t>
            </a:r>
            <a:endParaRPr lang="en-US" altLang="zh-CN" sz="3200" b="1"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71AF1E6-A82A-4330-B69C-5F2168BA84FD}"/>
              </a:ext>
            </a:extLst>
          </p:cNvPr>
          <p:cNvSpPr txBox="1"/>
          <p:nvPr/>
        </p:nvSpPr>
        <p:spPr>
          <a:xfrm>
            <a:off x="5065712" y="1266498"/>
            <a:ext cx="3826768" cy="5255914"/>
          </a:xfrm>
          <a:prstGeom prst="rect">
            <a:avLst/>
          </a:prstGeom>
          <a:solidFill>
            <a:schemeClr val="bg1"/>
          </a:solidFill>
          <a:ln w="28575">
            <a:solidFill>
              <a:srgbClr val="9999FF"/>
            </a:solidFill>
          </a:ln>
        </p:spPr>
        <p:txBody>
          <a:bodyPr wrap="square" rtlCol="0">
            <a:noAutofit/>
          </a:bodyPr>
          <a:lstStyle/>
          <a:p>
            <a:endParaRPr lang="zh-CN" altLang="en-US" dirty="0"/>
          </a:p>
        </p:txBody>
      </p:sp>
      <p:graphicFrame>
        <p:nvGraphicFramePr>
          <p:cNvPr id="84997" name="Object 5"/>
          <p:cNvGraphicFramePr>
            <a:graphicFrameLocks noChangeAspect="1"/>
          </p:cNvGraphicFramePr>
          <p:nvPr>
            <p:extLst>
              <p:ext uri="{D42A27DB-BD31-4B8C-83A1-F6EECF244321}">
                <p14:modId xmlns:p14="http://schemas.microsoft.com/office/powerpoint/2010/main" val="3184937485"/>
              </p:ext>
            </p:extLst>
          </p:nvPr>
        </p:nvGraphicFramePr>
        <p:xfrm>
          <a:off x="4932040" y="2492896"/>
          <a:ext cx="3886200" cy="1735137"/>
        </p:xfrm>
        <a:graphic>
          <a:graphicData uri="http://schemas.openxmlformats.org/presentationml/2006/ole">
            <mc:AlternateContent xmlns:mc="http://schemas.openxmlformats.org/markup-compatibility/2006">
              <mc:Choice xmlns:v="urn:schemas-microsoft-com:vml" Requires="v">
                <p:oleObj name="Microsoft Word 97-2003" r:id="rId2" imgW="3276964" imgH="1437172" progId="Word.Document.8">
                  <p:embed/>
                </p:oleObj>
              </mc:Choice>
              <mc:Fallback>
                <p:oleObj name="Microsoft Word 97-2003" r:id="rId2" imgW="3276964" imgH="1437172"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492896"/>
                        <a:ext cx="3886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12"/>
          <p:cNvSpPr>
            <a:spLocks noChangeArrowheads="1"/>
          </p:cNvSpPr>
          <p:nvPr/>
        </p:nvSpPr>
        <p:spPr bwMode="auto">
          <a:xfrm>
            <a:off x="467544" y="1268760"/>
            <a:ext cx="4320480" cy="5255914"/>
          </a:xfrm>
          <a:prstGeom prst="rect">
            <a:avLst/>
          </a:prstGeom>
          <a:solidFill>
            <a:schemeClr val="bg1"/>
          </a:solidFill>
          <a:ln w="28575">
            <a:solidFill>
              <a:srgbClr val="9999FF"/>
            </a:solidFill>
            <a:miter lim="800000"/>
            <a:headEnd/>
            <a:tailEnd/>
          </a:ln>
        </p:spPr>
        <p:txBody>
          <a:bodyPr/>
          <a:lstStyle/>
          <a:p>
            <a:pPr marL="342900" indent="-342900">
              <a:spcBef>
                <a:spcPct val="20000"/>
              </a:spcBef>
              <a:buClr>
                <a:schemeClr val="bg2"/>
              </a:buClr>
              <a:buSzPct val="75000"/>
              <a:buFont typeface="Wingdings" pitchFamily="2" charset="2"/>
              <a:buNone/>
              <a:defRPr/>
            </a:pPr>
            <a:r>
              <a:rPr lang="en-US" altLang="zh-CN" sz="2800" b="1" dirty="0">
                <a:latin typeface="+mn-lt"/>
              </a:rPr>
              <a:t>PROCEDURE INCWAP(M</a:t>
            </a:r>
            <a:r>
              <a:rPr lang="zh-CN" altLang="en-US" sz="2800" b="1" dirty="0">
                <a:latin typeface="+mn-lt"/>
              </a:rPr>
              <a:t>，</a:t>
            </a:r>
            <a:r>
              <a:rPr lang="en-US" altLang="zh-CN" sz="2800" b="1" dirty="0">
                <a:latin typeface="+mn-lt"/>
              </a:rPr>
              <a:t>N:INTEGER);</a:t>
            </a:r>
          </a:p>
          <a:p>
            <a:pPr marL="342900" indent="-342900">
              <a:buClr>
                <a:schemeClr val="bg2"/>
              </a:buClr>
              <a:buSzPct val="75000"/>
              <a:buFont typeface="Wingdings" pitchFamily="2" charset="2"/>
              <a:buNone/>
              <a:defRPr/>
            </a:pPr>
            <a:r>
              <a:rPr lang="en-US" altLang="zh-CN" sz="2800" b="1" dirty="0">
                <a:solidFill>
                  <a:srgbClr val="FF0000"/>
                </a:solidFill>
                <a:latin typeface="+mn-lt"/>
              </a:rPr>
              <a:t>LABEL  START</a:t>
            </a:r>
            <a:r>
              <a:rPr lang="en-US" altLang="zh-CN" sz="2800" b="1" dirty="0">
                <a:latin typeface="+mn-lt"/>
              </a:rPr>
              <a:t>;</a:t>
            </a:r>
          </a:p>
          <a:p>
            <a:pPr marL="342900" indent="-342900">
              <a:buClr>
                <a:schemeClr val="bg2"/>
              </a:buClr>
              <a:buSzPct val="75000"/>
              <a:buFont typeface="Wingdings" pitchFamily="2" charset="2"/>
              <a:buNone/>
              <a:defRPr/>
            </a:pPr>
            <a:r>
              <a:rPr lang="en-US" altLang="zh-CN" sz="2800" b="1" dirty="0">
                <a:latin typeface="+mn-lt"/>
              </a:rPr>
              <a:t>VAR</a:t>
            </a:r>
          </a:p>
          <a:p>
            <a:pPr marL="342900" indent="-342900">
              <a:buClr>
                <a:schemeClr val="bg2"/>
              </a:buClr>
              <a:buSzPct val="75000"/>
              <a:buFont typeface="Wingdings" pitchFamily="2" charset="2"/>
              <a:buNone/>
              <a:defRPr/>
            </a:pPr>
            <a:r>
              <a:rPr lang="en-US" altLang="zh-CN" sz="2800" b="1" dirty="0">
                <a:latin typeface="+mn-lt"/>
              </a:rPr>
              <a:t>  K:INTEGER;</a:t>
            </a:r>
          </a:p>
          <a:p>
            <a:pPr marL="342900" indent="-342900">
              <a:buClr>
                <a:schemeClr val="bg2"/>
              </a:buClr>
              <a:buSzPct val="75000"/>
              <a:buFont typeface="Wingdings" pitchFamily="2" charset="2"/>
              <a:buNone/>
              <a:defRPr/>
            </a:pPr>
            <a:r>
              <a:rPr lang="en-US" altLang="zh-CN" sz="2800" b="1" dirty="0">
                <a:latin typeface="+mn-lt"/>
              </a:rPr>
              <a:t>BEGIN</a:t>
            </a:r>
          </a:p>
          <a:p>
            <a:pPr marL="342900" indent="-342900">
              <a:buClr>
                <a:schemeClr val="bg2"/>
              </a:buClr>
              <a:buSzPct val="75000"/>
              <a:buFont typeface="Wingdings" pitchFamily="2" charset="2"/>
              <a:buNone/>
              <a:defRPr/>
            </a:pPr>
            <a:r>
              <a:rPr lang="en-US" altLang="zh-CN" sz="2800" b="1" dirty="0">
                <a:latin typeface="+mn-lt"/>
              </a:rPr>
              <a:t>START:</a:t>
            </a:r>
          </a:p>
          <a:p>
            <a:pPr marL="342900" indent="-342900">
              <a:buClr>
                <a:schemeClr val="bg2"/>
              </a:buClr>
              <a:buSzPct val="75000"/>
              <a:buFont typeface="Wingdings" pitchFamily="2" charset="2"/>
              <a:buNone/>
              <a:defRPr/>
            </a:pPr>
            <a:r>
              <a:rPr lang="en-US" altLang="zh-CN" sz="2800" b="1" dirty="0">
                <a:latin typeface="+mn-lt"/>
              </a:rPr>
              <a:t>   K:=M+1;</a:t>
            </a:r>
          </a:p>
          <a:p>
            <a:pPr marL="342900" indent="-342900">
              <a:buClr>
                <a:schemeClr val="bg2"/>
              </a:buClr>
              <a:buSzPct val="75000"/>
              <a:buFont typeface="Wingdings" pitchFamily="2" charset="2"/>
              <a:buNone/>
              <a:defRPr/>
            </a:pPr>
            <a:r>
              <a:rPr lang="en-US" altLang="zh-CN" sz="2800" b="1" dirty="0">
                <a:latin typeface="+mn-lt"/>
              </a:rPr>
              <a:t>	 M:=N+4;</a:t>
            </a:r>
          </a:p>
          <a:p>
            <a:pPr marL="342900" indent="-342900">
              <a:buClr>
                <a:schemeClr val="bg2"/>
              </a:buClr>
              <a:buSzPct val="75000"/>
              <a:buFont typeface="Wingdings" pitchFamily="2" charset="2"/>
              <a:buNone/>
              <a:defRPr/>
            </a:pPr>
            <a:r>
              <a:rPr lang="en-US" altLang="zh-CN" sz="2800" b="1" dirty="0">
                <a:latin typeface="+mn-lt"/>
              </a:rPr>
              <a:t>	 N:=K;</a:t>
            </a:r>
          </a:p>
          <a:p>
            <a:pPr marL="342900" indent="-342900">
              <a:buClr>
                <a:schemeClr val="bg2"/>
              </a:buClr>
              <a:buSzPct val="75000"/>
              <a:buFont typeface="Wingdings" pitchFamily="2" charset="2"/>
              <a:buNone/>
              <a:defRPr/>
            </a:pPr>
            <a:r>
              <a:rPr lang="en-US" altLang="zh-CN" sz="2800" b="1" dirty="0">
                <a:latin typeface="+mn-lt"/>
              </a:rPr>
              <a:t>END</a:t>
            </a:r>
            <a:endParaRPr lang="en-US" altLang="zh-CN" sz="3200" b="1" dirty="0">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32C1EC5-5526-47AD-95E5-9AA1B645D49C}"/>
              </a:ext>
            </a:extLst>
          </p:cNvPr>
          <p:cNvSpPr txBox="1"/>
          <p:nvPr/>
        </p:nvSpPr>
        <p:spPr>
          <a:xfrm>
            <a:off x="4283968" y="1266498"/>
            <a:ext cx="4608512" cy="5255914"/>
          </a:xfrm>
          <a:prstGeom prst="rect">
            <a:avLst/>
          </a:prstGeom>
          <a:solidFill>
            <a:schemeClr val="bg1"/>
          </a:solidFill>
          <a:ln w="28575">
            <a:solidFill>
              <a:srgbClr val="9999FF"/>
            </a:solidFill>
          </a:ln>
        </p:spPr>
        <p:txBody>
          <a:bodyPr wrap="square" rtlCol="0">
            <a:noAutofit/>
          </a:bodyPr>
          <a:lstStyle/>
          <a:p>
            <a:endParaRPr lang="zh-CN" altLang="en-US" dirty="0"/>
          </a:p>
        </p:txBody>
      </p:sp>
      <p:graphicFrame>
        <p:nvGraphicFramePr>
          <p:cNvPr id="25602" name="Object 2"/>
          <p:cNvGraphicFramePr>
            <a:graphicFrameLocks noChangeAspect="1"/>
          </p:cNvGraphicFramePr>
          <p:nvPr>
            <p:extLst>
              <p:ext uri="{D42A27DB-BD31-4B8C-83A1-F6EECF244321}">
                <p14:modId xmlns:p14="http://schemas.microsoft.com/office/powerpoint/2010/main" val="116016822"/>
              </p:ext>
            </p:extLst>
          </p:nvPr>
        </p:nvGraphicFramePr>
        <p:xfrm>
          <a:off x="4283968" y="1922660"/>
          <a:ext cx="4670301" cy="3948113"/>
        </p:xfrm>
        <a:graphic>
          <a:graphicData uri="http://schemas.openxmlformats.org/presentationml/2006/ole">
            <mc:AlternateContent xmlns:mc="http://schemas.openxmlformats.org/markup-compatibility/2006">
              <mc:Choice xmlns:v="urn:schemas-microsoft-com:vml" Requires="v">
                <p:oleObj name="Microsoft Word 97-2003" r:id="rId2" imgW="4966527" imgH="3965592" progId="Word.Document.8">
                  <p:embed/>
                </p:oleObj>
              </mc:Choice>
              <mc:Fallback>
                <p:oleObj name="Microsoft Word 97-2003" r:id="rId2" imgW="4966527" imgH="3965592"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922660"/>
                        <a:ext cx="4670301" cy="3948113"/>
                      </a:xfrm>
                      <a:prstGeom prst="rect">
                        <a:avLst/>
                      </a:prstGeom>
                      <a:noFill/>
                      <a:ln>
                        <a:noFill/>
                      </a:ln>
                      <a:effectLst/>
                    </p:spPr>
                  </p:pic>
                </p:oleObj>
              </mc:Fallback>
            </mc:AlternateContent>
          </a:graphicData>
        </a:graphic>
      </p:graphicFrame>
      <p:sp>
        <p:nvSpPr>
          <p:cNvPr id="4" name="Rectangle 12"/>
          <p:cNvSpPr>
            <a:spLocks noChangeArrowheads="1"/>
          </p:cNvSpPr>
          <p:nvPr/>
        </p:nvSpPr>
        <p:spPr bwMode="auto">
          <a:xfrm>
            <a:off x="467544" y="1268760"/>
            <a:ext cx="3600400" cy="5255914"/>
          </a:xfrm>
          <a:prstGeom prst="rect">
            <a:avLst/>
          </a:prstGeom>
          <a:solidFill>
            <a:schemeClr val="bg1"/>
          </a:solidFill>
          <a:ln w="28575">
            <a:solidFill>
              <a:srgbClr val="9999FF"/>
            </a:solidFill>
            <a:miter lim="800000"/>
            <a:headEnd/>
            <a:tailEnd/>
          </a:ln>
        </p:spPr>
        <p:txBody>
          <a:bodyPr/>
          <a:lstStyle/>
          <a:p>
            <a:pPr marL="342900" indent="-342900">
              <a:spcBef>
                <a:spcPct val="20000"/>
              </a:spcBef>
              <a:buClr>
                <a:schemeClr val="bg2"/>
              </a:buClr>
              <a:buSzPct val="75000"/>
              <a:buFont typeface="Wingdings" pitchFamily="2" charset="2"/>
              <a:buNone/>
              <a:defRPr/>
            </a:pPr>
            <a:r>
              <a:rPr lang="en-US" altLang="zh-CN" sz="2800" b="1" dirty="0">
                <a:latin typeface="+mn-lt"/>
              </a:rPr>
              <a:t>PROCEDURE INCWAP(M</a:t>
            </a:r>
            <a:r>
              <a:rPr lang="zh-CN" altLang="en-US" sz="2800" b="1" dirty="0">
                <a:latin typeface="+mn-lt"/>
              </a:rPr>
              <a:t>，</a:t>
            </a:r>
            <a:r>
              <a:rPr lang="en-US" altLang="zh-CN" sz="2800" b="1" dirty="0">
                <a:latin typeface="+mn-lt"/>
              </a:rPr>
              <a:t>N:INTEGER);</a:t>
            </a:r>
          </a:p>
          <a:p>
            <a:pPr marL="342900" indent="-342900">
              <a:buClr>
                <a:schemeClr val="bg2"/>
              </a:buClr>
              <a:buSzPct val="75000"/>
              <a:buFont typeface="Wingdings" pitchFamily="2" charset="2"/>
              <a:buNone/>
              <a:defRPr/>
            </a:pPr>
            <a:r>
              <a:rPr lang="en-US" altLang="zh-CN" sz="2800" b="1" dirty="0">
                <a:latin typeface="+mn-lt"/>
              </a:rPr>
              <a:t>LABEL  START;</a:t>
            </a:r>
          </a:p>
          <a:p>
            <a:pPr marL="342900" indent="-342900">
              <a:buClr>
                <a:schemeClr val="bg2"/>
              </a:buClr>
              <a:buSzPct val="75000"/>
              <a:buFont typeface="Wingdings" pitchFamily="2" charset="2"/>
              <a:buNone/>
              <a:defRPr/>
            </a:pPr>
            <a:r>
              <a:rPr lang="en-US" altLang="zh-CN" sz="2800" b="1" dirty="0">
                <a:latin typeface="+mn-lt"/>
              </a:rPr>
              <a:t>VAR</a:t>
            </a:r>
          </a:p>
          <a:p>
            <a:pPr marL="342900" indent="-342900">
              <a:buClr>
                <a:schemeClr val="bg2"/>
              </a:buClr>
              <a:buSzPct val="75000"/>
              <a:buFont typeface="Wingdings" pitchFamily="2" charset="2"/>
              <a:buNone/>
              <a:defRPr/>
            </a:pPr>
            <a:r>
              <a:rPr lang="en-US" altLang="zh-CN" sz="2800" b="1" dirty="0">
                <a:latin typeface="+mn-lt"/>
              </a:rPr>
              <a:t>  K:INTEGER;</a:t>
            </a:r>
          </a:p>
          <a:p>
            <a:pPr marL="342900" indent="-342900">
              <a:buClr>
                <a:schemeClr val="bg2"/>
              </a:buClr>
              <a:buSzPct val="75000"/>
              <a:buFont typeface="Wingdings" pitchFamily="2" charset="2"/>
              <a:buNone/>
              <a:defRPr/>
            </a:pPr>
            <a:r>
              <a:rPr lang="en-US" altLang="zh-CN" sz="2800" b="1" dirty="0">
                <a:latin typeface="+mn-lt"/>
              </a:rPr>
              <a:t>BEGIN</a:t>
            </a:r>
          </a:p>
          <a:p>
            <a:pPr marL="342900" indent="-342900">
              <a:buClr>
                <a:schemeClr val="bg2"/>
              </a:buClr>
              <a:buSzPct val="75000"/>
              <a:buFont typeface="Wingdings" pitchFamily="2" charset="2"/>
              <a:buNone/>
              <a:defRPr/>
            </a:pPr>
            <a:r>
              <a:rPr lang="en-US" altLang="zh-CN" sz="2800" b="1" dirty="0">
                <a:latin typeface="+mn-lt"/>
              </a:rPr>
              <a:t>START:</a:t>
            </a:r>
          </a:p>
          <a:p>
            <a:pPr marL="342900" indent="-342900">
              <a:buClr>
                <a:schemeClr val="bg2"/>
              </a:buClr>
              <a:buSzPct val="75000"/>
              <a:buFont typeface="Wingdings" pitchFamily="2" charset="2"/>
              <a:buNone/>
              <a:defRPr/>
            </a:pPr>
            <a:r>
              <a:rPr lang="en-US" altLang="zh-CN" sz="2800" b="1" dirty="0">
                <a:latin typeface="+mn-lt"/>
              </a:rPr>
              <a:t>   </a:t>
            </a:r>
            <a:r>
              <a:rPr lang="en-US" altLang="zh-CN" sz="2800" b="1" dirty="0">
                <a:solidFill>
                  <a:srgbClr val="FF0000"/>
                </a:solidFill>
                <a:latin typeface="+mn-lt"/>
              </a:rPr>
              <a:t>K:=M+1;</a:t>
            </a:r>
          </a:p>
          <a:p>
            <a:pPr marL="342900" indent="-342900">
              <a:buClr>
                <a:schemeClr val="bg2"/>
              </a:buClr>
              <a:buSzPct val="75000"/>
              <a:buFont typeface="Wingdings" pitchFamily="2" charset="2"/>
              <a:buNone/>
              <a:defRPr/>
            </a:pPr>
            <a:r>
              <a:rPr lang="en-US" altLang="zh-CN" sz="2800" b="1" dirty="0">
                <a:solidFill>
                  <a:srgbClr val="FF0000"/>
                </a:solidFill>
                <a:latin typeface="+mn-lt"/>
              </a:rPr>
              <a:t>	 M:=N+4;</a:t>
            </a:r>
          </a:p>
          <a:p>
            <a:pPr marL="342900" indent="-342900">
              <a:buClr>
                <a:schemeClr val="bg2"/>
              </a:buClr>
              <a:buSzPct val="75000"/>
              <a:buFont typeface="Wingdings" pitchFamily="2" charset="2"/>
              <a:buNone/>
              <a:defRPr/>
            </a:pPr>
            <a:r>
              <a:rPr lang="en-US" altLang="zh-CN" sz="2800" b="1" dirty="0">
                <a:solidFill>
                  <a:srgbClr val="FF0000"/>
                </a:solidFill>
                <a:latin typeface="+mn-lt"/>
              </a:rPr>
              <a:t>	 N:=K;</a:t>
            </a:r>
          </a:p>
          <a:p>
            <a:pPr marL="342900" indent="-342900">
              <a:buClr>
                <a:schemeClr val="bg2"/>
              </a:buClr>
              <a:buSzPct val="75000"/>
              <a:buFont typeface="Wingdings" pitchFamily="2" charset="2"/>
              <a:buNone/>
              <a:defRPr/>
            </a:pPr>
            <a:r>
              <a:rPr lang="en-US" altLang="zh-CN" sz="2800" b="1" dirty="0">
                <a:latin typeface="+mn-lt"/>
              </a:rPr>
              <a:t>END</a:t>
            </a:r>
            <a:endParaRPr lang="en-US" altLang="zh-CN" sz="3200" b="1" dirty="0">
              <a:latin typeface="+mn-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latin typeface="宋体" pitchFamily="2" charset="-122"/>
              </a:rPr>
              <a:t>出错处理</a:t>
            </a:r>
          </a:p>
        </p:txBody>
      </p:sp>
      <p:sp>
        <p:nvSpPr>
          <p:cNvPr id="26627" name="Rectangle 3"/>
          <p:cNvSpPr>
            <a:spLocks noGrp="1" noChangeArrowheads="1"/>
          </p:cNvSpPr>
          <p:nvPr>
            <p:ph idx="1"/>
          </p:nvPr>
        </p:nvSpPr>
        <p:spPr>
          <a:xfrm>
            <a:off x="395288" y="1412874"/>
            <a:ext cx="8229600" cy="3240261"/>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出错处理程序：</a:t>
            </a:r>
            <a:r>
              <a:rPr lang="zh-CN" altLang="en-US" dirty="0">
                <a:latin typeface="宋体" pitchFamily="2" charset="-122"/>
                <a:cs typeface="Times New Roman" pitchFamily="18" charset="0"/>
              </a:rPr>
              <a:t>发现</a:t>
            </a:r>
            <a:r>
              <a:rPr lang="zh-CN" altLang="en-US" dirty="0">
                <a:latin typeface="宋体" pitchFamily="2" charset="-122"/>
              </a:rPr>
              <a:t>源程序中的</a:t>
            </a:r>
            <a:r>
              <a:rPr lang="zh-CN" altLang="en-US" dirty="0">
                <a:latin typeface="宋体" pitchFamily="2" charset="-122"/>
                <a:cs typeface="Times New Roman" pitchFamily="18" charset="0"/>
              </a:rPr>
              <a:t>错误，把有关错误信息报告给用户</a:t>
            </a:r>
            <a:endParaRPr lang="zh-CN" altLang="en-US" dirty="0">
              <a:latin typeface="宋体" pitchFamily="2" charset="-122"/>
            </a:endParaRPr>
          </a:p>
          <a:p>
            <a:pPr lvl="1" algn="just" eaLnBrk="1" hangingPunct="1">
              <a:lnSpc>
                <a:spcPct val="150000"/>
              </a:lnSpc>
            </a:pPr>
            <a:r>
              <a:rPr lang="zh-CN" altLang="en-US" dirty="0">
                <a:latin typeface="宋体" pitchFamily="2" charset="-122"/>
              </a:rPr>
              <a:t>语法错误：非法标识符、括号不匹配</a:t>
            </a:r>
            <a:r>
              <a:rPr lang="en-US" altLang="zh-CN" dirty="0">
                <a:latin typeface="宋体" pitchFamily="2" charset="-122"/>
              </a:rPr>
              <a:t>……</a:t>
            </a:r>
            <a:endParaRPr lang="zh-CN" altLang="en-US" dirty="0">
              <a:latin typeface="宋体" pitchFamily="2" charset="-122"/>
            </a:endParaRPr>
          </a:p>
          <a:p>
            <a:pPr lvl="1" algn="just" eaLnBrk="1" hangingPunct="1">
              <a:lnSpc>
                <a:spcPct val="150000"/>
              </a:lnSpc>
            </a:pPr>
            <a:r>
              <a:rPr lang="zh-CN" altLang="en-US" dirty="0">
                <a:latin typeface="宋体" pitchFamily="2" charset="-122"/>
              </a:rPr>
              <a:t>语义错误：变量未声明</a:t>
            </a:r>
            <a:r>
              <a:rPr lang="en-US" altLang="zh-CN" dirty="0">
                <a:latin typeface="宋体" pitchFamily="2" charset="-122"/>
              </a:rPr>
              <a:t>……</a:t>
            </a:r>
            <a:endParaRPr lang="zh-CN" altLang="en-US" dirty="0">
              <a:latin typeface="宋体" pitchFamily="2" charset="-122"/>
            </a:endParaRPr>
          </a:p>
          <a:p>
            <a:pPr eaLnBrk="1" hangingPunct="1">
              <a:lnSpc>
                <a:spcPct val="150000"/>
              </a:lnSpc>
            </a:pP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只有词法扫描阶段需要使用符号表</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9" name="组合 18"/>
          <p:cNvGrpSpPr/>
          <p:nvPr>
            <p:custDataLst>
              <p:tags r:id="rId8"/>
            </p:custDataLst>
          </p:nvPr>
        </p:nvGrpSpPr>
        <p:grpSpPr>
          <a:xfrm>
            <a:off x="0" y="0"/>
            <a:ext cx="9144000" cy="635000"/>
            <a:chOff x="0" y="0"/>
            <a:chExt cx="9144000" cy="635000"/>
          </a:xfrm>
        </p:grpSpPr>
        <p:sp>
          <p:nvSpPr>
            <p:cNvPr id="15"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5351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有</a:t>
            </a:r>
            <a:r>
              <a:rPr lang="en-US" altLang="zh-CN" sz="2800" dirty="0">
                <a:latin typeface="微软雅黑" panose="020B0503020204020204" pitchFamily="34" charset="-122"/>
                <a:ea typeface="微软雅黑" panose="020B0503020204020204" pitchFamily="34" charset="-122"/>
              </a:rPr>
              <a:t>C</a:t>
            </a:r>
            <a:r>
              <a:rPr lang="zh-CN" altLang="zh-CN" sz="2800" dirty="0">
                <a:latin typeface="微软雅黑" panose="020B0503020204020204" pitchFamily="34" charset="-122"/>
                <a:ea typeface="微软雅黑" panose="020B0503020204020204" pitchFamily="34" charset="-122"/>
              </a:rPr>
              <a:t>语言语句：</a:t>
            </a:r>
            <a:r>
              <a:rPr lang="en-US" altLang="zh-CN" sz="2800" dirty="0" err="1">
                <a:latin typeface="微软雅黑" panose="020B0503020204020204" pitchFamily="34" charset="-122"/>
                <a:ea typeface="微软雅黑" panose="020B0503020204020204" pitchFamily="34" charset="-122"/>
              </a:rPr>
              <a:t>int</a:t>
            </a:r>
            <a:r>
              <a:rPr lang="en-US" altLang="zh-CN" sz="2800" dirty="0">
                <a:latin typeface="微软雅黑" panose="020B0503020204020204" pitchFamily="34" charset="-122"/>
                <a:ea typeface="微软雅黑" panose="020B0503020204020204" pitchFamily="34" charset="-122"/>
              </a:rPr>
              <a:t> 123abc = 4++ </a:t>
            </a:r>
            <a:r>
              <a:rPr lang="zh-CN" altLang="zh-CN" sz="2800" dirty="0">
                <a:latin typeface="微软雅黑" panose="020B0503020204020204" pitchFamily="34" charset="-122"/>
                <a:ea typeface="微软雅黑" panose="020B0503020204020204" pitchFamily="34" charset="-122"/>
              </a:rPr>
              <a:t>这条语句有几个语法错误？</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1</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2</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3</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4</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87298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27584" y="321130"/>
            <a:ext cx="7772400" cy="1104900"/>
          </a:xfrm>
        </p:spPr>
        <p:txBody>
          <a:bodyPr/>
          <a:lstStyle/>
          <a:p>
            <a:pPr eaLnBrk="1" hangingPunct="1"/>
            <a:r>
              <a:rPr lang="zh-CN" altLang="en-US" dirty="0">
                <a:latin typeface="+mn-lt"/>
              </a:rPr>
              <a:t>遍</a:t>
            </a:r>
            <a:r>
              <a:rPr lang="en-US" altLang="zh-CN" dirty="0">
                <a:latin typeface="+mn-lt"/>
              </a:rPr>
              <a:t>(pass)</a:t>
            </a:r>
          </a:p>
        </p:txBody>
      </p:sp>
      <p:sp>
        <p:nvSpPr>
          <p:cNvPr id="50179" name="Rectangle 3"/>
          <p:cNvSpPr>
            <a:spLocks noGrp="1" noChangeArrowheads="1"/>
          </p:cNvSpPr>
          <p:nvPr>
            <p:ph idx="1"/>
          </p:nvPr>
        </p:nvSpPr>
        <p:spPr>
          <a:xfrm>
            <a:off x="323528" y="1484784"/>
            <a:ext cx="8583488" cy="5052086"/>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所谓</a:t>
            </a:r>
            <a:r>
              <a:rPr lang="en-US" altLang="zh-CN" dirty="0">
                <a:latin typeface="宋体" pitchFamily="2" charset="-122"/>
              </a:rPr>
              <a:t>"</a:t>
            </a:r>
            <a:r>
              <a:rPr lang="zh-CN" altLang="en-US" dirty="0">
                <a:solidFill>
                  <a:srgbClr val="FF0000"/>
                </a:solidFill>
                <a:latin typeface="宋体" pitchFamily="2" charset="-122"/>
              </a:rPr>
              <a:t>遍</a:t>
            </a:r>
            <a:r>
              <a:rPr lang="en-US" altLang="zh-CN" dirty="0">
                <a:latin typeface="宋体" pitchFamily="2" charset="-122"/>
              </a:rPr>
              <a:t>"</a:t>
            </a:r>
            <a:r>
              <a:rPr lang="zh-CN" altLang="en-US" dirty="0">
                <a:latin typeface="宋体" pitchFamily="2" charset="-122"/>
              </a:rPr>
              <a:t>，就是对源程序或源程序的中间表示从头到尾扫描一次。</a:t>
            </a:r>
          </a:p>
          <a:p>
            <a:pPr algn="just" eaLnBrk="1" hangingPunct="1">
              <a:lnSpc>
                <a:spcPct val="150000"/>
              </a:lnSpc>
            </a:pPr>
            <a:r>
              <a:rPr lang="zh-CN" altLang="en-US" dirty="0">
                <a:latin typeface="宋体" pitchFamily="2" charset="-122"/>
              </a:rPr>
              <a:t>阶段与遍是不同的概念。一遍可以由若干段组成，一个阶段也可以分若干遍来完成。</a:t>
            </a:r>
            <a:endParaRPr lang="en-US" altLang="zh-CN" dirty="0">
              <a:latin typeface="宋体" pitchFamily="2" charset="-122"/>
            </a:endParaRPr>
          </a:p>
          <a:p>
            <a:pPr algn="just" eaLnBrk="1" hangingPunct="1">
              <a:lnSpc>
                <a:spcPct val="150000"/>
              </a:lnSpc>
            </a:pPr>
            <a:r>
              <a:rPr lang="zh-CN" altLang="en-US" dirty="0">
                <a:latin typeface="宋体" pitchFamily="2" charset="-122"/>
              </a:rPr>
              <a:t>有单遍编译器，也有多遍编译器。</a:t>
            </a:r>
            <a:endParaRPr lang="en-US" altLang="zh-CN" dirty="0">
              <a:latin typeface="宋体" pitchFamily="2" charset="-122"/>
            </a:endParaRPr>
          </a:p>
          <a:p>
            <a:pPr algn="just" eaLnBrk="1" hangingPunct="1">
              <a:lnSpc>
                <a:spcPct val="150000"/>
              </a:lnSpc>
            </a:pPr>
            <a:r>
              <a:rPr lang="zh-CN" altLang="en-US" dirty="0">
                <a:latin typeface="宋体" pitchFamily="2" charset="-122"/>
              </a:rPr>
              <a:t>单遍费内存，多遍耗时间。</a:t>
            </a:r>
            <a:endParaRPr lang="en-US" altLang="zh-CN" dirty="0">
              <a:latin typeface="宋体" pitchFamily="2" charset="-122"/>
            </a:endParaRPr>
          </a:p>
          <a:p>
            <a:pPr algn="just" eaLnBrk="1" hangingPunct="1">
              <a:lnSpc>
                <a:spcPct val="150000"/>
              </a:lnSpc>
            </a:pPr>
            <a:r>
              <a:rPr lang="zh-CN" altLang="en-US" dirty="0">
                <a:solidFill>
                  <a:srgbClr val="FF0000"/>
                </a:solidFill>
                <a:latin typeface="宋体" pitchFamily="2" charset="-122"/>
              </a:rPr>
              <a:t>想获取更高的优化效果一般需要多遍来做</a:t>
            </a:r>
            <a:r>
              <a:rPr lang="zh-CN" altLang="en-US" dirty="0">
                <a:latin typeface="宋体" pitchFamily="2" charset="-12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7" dur="500"/>
                                        <p:tgtEl>
                                          <p:spTgt spid="5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2" dur="5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7" dur="500"/>
                                        <p:tgtEl>
                                          <p:spTgt spid="5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2"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Grp="1" noChangeArrowheads="1"/>
          </p:cNvSpPr>
          <p:nvPr>
            <p:ph type="title"/>
          </p:nvPr>
        </p:nvSpPr>
        <p:spPr/>
        <p:txBody>
          <a:bodyPr/>
          <a:lstStyle/>
          <a:p>
            <a:pPr eaLnBrk="1" hangingPunct="1"/>
            <a:r>
              <a:rPr lang="zh-CN" altLang="en-US" dirty="0"/>
              <a:t>什么是编译程序</a:t>
            </a:r>
          </a:p>
        </p:txBody>
      </p:sp>
      <p:grpSp>
        <p:nvGrpSpPr>
          <p:cNvPr id="2" name="Group 2"/>
          <p:cNvGrpSpPr>
            <a:grpSpLocks/>
          </p:cNvGrpSpPr>
          <p:nvPr/>
        </p:nvGrpSpPr>
        <p:grpSpPr bwMode="auto">
          <a:xfrm>
            <a:off x="1403648" y="4509120"/>
            <a:ext cx="6477000" cy="1944688"/>
            <a:chOff x="768" y="1104"/>
            <a:chExt cx="4080" cy="1225"/>
          </a:xfrm>
          <a:solidFill>
            <a:schemeClr val="bg1"/>
          </a:solidFill>
        </p:grpSpPr>
        <p:sp>
          <p:nvSpPr>
            <p:cNvPr id="14341" name="Line 3"/>
            <p:cNvSpPr>
              <a:spLocks noChangeShapeType="1"/>
            </p:cNvSpPr>
            <p:nvPr/>
          </p:nvSpPr>
          <p:spPr bwMode="auto">
            <a:xfrm>
              <a:off x="1824" y="1488"/>
              <a:ext cx="672" cy="0"/>
            </a:xfrm>
            <a:prstGeom prst="line">
              <a:avLst/>
            </a:prstGeom>
            <a:grpFill/>
            <a:ln w="28575">
              <a:solidFill>
                <a:srgbClr val="FF3300"/>
              </a:solidFill>
              <a:round/>
              <a:headEnd/>
              <a:tailEnd type="stealth" w="lg" len="lg"/>
            </a:ln>
          </p:spPr>
          <p:txBody>
            <a:bodyPr/>
            <a:lstStyle/>
            <a:p>
              <a:pPr>
                <a:defRPr/>
              </a:pPr>
              <a:endParaRPr lang="zh-CN" altLang="en-US" b="1">
                <a:latin typeface="+mn-ea"/>
                <a:ea typeface="+mn-ea"/>
              </a:endParaRPr>
            </a:p>
          </p:txBody>
        </p:sp>
        <p:sp>
          <p:nvSpPr>
            <p:cNvPr id="14342" name="Rectangle 4"/>
            <p:cNvSpPr>
              <a:spLocks noChangeArrowheads="1"/>
            </p:cNvSpPr>
            <p:nvPr/>
          </p:nvSpPr>
          <p:spPr bwMode="auto">
            <a:xfrm>
              <a:off x="768" y="1152"/>
              <a:ext cx="1008" cy="624"/>
            </a:xfrm>
            <a:prstGeom prst="rect">
              <a:avLst/>
            </a:prstGeom>
            <a:grpFill/>
            <a:ln w="28575">
              <a:solidFill>
                <a:srgbClr val="9999FF"/>
              </a:solidFill>
              <a:miter lim="800000"/>
              <a:headEnd/>
              <a:tailEnd/>
            </a:ln>
          </p:spPr>
          <p:txBody>
            <a:bodyPr/>
            <a:lstStyle/>
            <a:p>
              <a:pPr algn="ctr">
                <a:defRPr/>
              </a:pPr>
              <a:r>
                <a:rPr kumimoji="1" lang="zh-CN" altLang="en-US" sz="2800" b="1">
                  <a:latin typeface="+mn-ea"/>
                  <a:ea typeface="+mn-ea"/>
                </a:rPr>
                <a:t>高级语言程序</a:t>
              </a:r>
            </a:p>
          </p:txBody>
        </p:sp>
        <p:sp>
          <p:nvSpPr>
            <p:cNvPr id="14343" name="Rectangle 5"/>
            <p:cNvSpPr>
              <a:spLocks noChangeArrowheads="1"/>
            </p:cNvSpPr>
            <p:nvPr/>
          </p:nvSpPr>
          <p:spPr bwMode="auto">
            <a:xfrm>
              <a:off x="2496" y="1152"/>
              <a:ext cx="960" cy="666"/>
            </a:xfrm>
            <a:prstGeom prst="rect">
              <a:avLst/>
            </a:prstGeom>
            <a:grpFill/>
            <a:ln w="28575">
              <a:solidFill>
                <a:srgbClr val="9999FF"/>
              </a:solidFill>
              <a:miter lim="800000"/>
              <a:headEnd/>
              <a:tailEnd/>
            </a:ln>
          </p:spPr>
          <p:txBody>
            <a:bodyPr/>
            <a:lstStyle/>
            <a:p>
              <a:pPr algn="ctr">
                <a:defRPr/>
              </a:pPr>
              <a:r>
                <a:rPr kumimoji="1" lang="zh-CN" altLang="en-US" sz="2800" b="1">
                  <a:latin typeface="+mn-ea"/>
                  <a:ea typeface="+mn-ea"/>
                </a:rPr>
                <a:t>机器语言程序</a:t>
              </a:r>
            </a:p>
          </p:txBody>
        </p:sp>
        <p:sp>
          <p:nvSpPr>
            <p:cNvPr id="14344" name="Rectangle 6"/>
            <p:cNvSpPr>
              <a:spLocks noChangeArrowheads="1"/>
            </p:cNvSpPr>
            <p:nvPr/>
          </p:nvSpPr>
          <p:spPr bwMode="auto">
            <a:xfrm>
              <a:off x="4032" y="1152"/>
              <a:ext cx="816" cy="666"/>
            </a:xfrm>
            <a:prstGeom prst="rect">
              <a:avLst/>
            </a:prstGeom>
            <a:grpFill/>
            <a:ln w="28575">
              <a:solidFill>
                <a:srgbClr val="9999FF"/>
              </a:solidFill>
              <a:miter lim="800000"/>
              <a:headEnd/>
              <a:tailEnd/>
            </a:ln>
          </p:spPr>
          <p:txBody>
            <a:bodyPr/>
            <a:lstStyle/>
            <a:p>
              <a:pPr algn="ctr">
                <a:spcBef>
                  <a:spcPts val="4100"/>
                </a:spcBef>
                <a:defRPr/>
              </a:pPr>
              <a:r>
                <a:rPr kumimoji="1" lang="zh-CN" altLang="en-US" sz="2800" b="1">
                  <a:latin typeface="+mn-ea"/>
                  <a:ea typeface="+mn-ea"/>
                </a:rPr>
                <a:t>结果</a:t>
              </a:r>
              <a:endParaRPr kumimoji="1" lang="zh-CN" altLang="en-US" sz="2400" b="1">
                <a:latin typeface="+mn-ea"/>
                <a:ea typeface="+mn-ea"/>
              </a:endParaRPr>
            </a:p>
          </p:txBody>
        </p:sp>
        <p:sp>
          <p:nvSpPr>
            <p:cNvPr id="14345" name="Rectangle 7"/>
            <p:cNvSpPr>
              <a:spLocks noChangeArrowheads="1"/>
            </p:cNvSpPr>
            <p:nvPr/>
          </p:nvSpPr>
          <p:spPr bwMode="auto">
            <a:xfrm>
              <a:off x="1506" y="1968"/>
              <a:ext cx="1308" cy="361"/>
            </a:xfrm>
            <a:prstGeom prst="rect">
              <a:avLst/>
            </a:prstGeom>
            <a:grpFill/>
            <a:ln w="28575">
              <a:solidFill>
                <a:srgbClr val="9999FF"/>
              </a:solidFill>
              <a:miter lim="800000"/>
              <a:headEnd/>
              <a:tailEnd/>
            </a:ln>
          </p:spPr>
          <p:txBody>
            <a:bodyPr/>
            <a:lstStyle/>
            <a:p>
              <a:pPr algn="ctr">
                <a:defRPr/>
              </a:pPr>
              <a:r>
                <a:rPr kumimoji="1" lang="zh-CN" altLang="en-US" sz="2800" b="1" dirty="0">
                  <a:latin typeface="+mn-ea"/>
                  <a:ea typeface="+mn-ea"/>
                </a:rPr>
                <a:t>编译程序</a:t>
              </a:r>
              <a:endParaRPr kumimoji="1" lang="zh-CN" altLang="en-US" sz="1600" b="1" dirty="0">
                <a:latin typeface="+mn-ea"/>
                <a:ea typeface="+mn-ea"/>
              </a:endParaRPr>
            </a:p>
          </p:txBody>
        </p:sp>
        <p:sp>
          <p:nvSpPr>
            <p:cNvPr id="14346" name="Line 8"/>
            <p:cNvSpPr>
              <a:spLocks noChangeShapeType="1"/>
            </p:cNvSpPr>
            <p:nvPr/>
          </p:nvSpPr>
          <p:spPr bwMode="auto">
            <a:xfrm>
              <a:off x="3456" y="1488"/>
              <a:ext cx="576" cy="0"/>
            </a:xfrm>
            <a:prstGeom prst="line">
              <a:avLst/>
            </a:prstGeom>
            <a:grpFill/>
            <a:ln w="28575">
              <a:solidFill>
                <a:srgbClr val="FF3300"/>
              </a:solidFill>
              <a:round/>
              <a:headEnd/>
              <a:tailEnd type="stealth" w="lg" len="lg"/>
            </a:ln>
          </p:spPr>
          <p:txBody>
            <a:bodyPr/>
            <a:lstStyle/>
            <a:p>
              <a:pPr>
                <a:defRPr/>
              </a:pPr>
              <a:endParaRPr lang="zh-CN" altLang="en-US" b="1">
                <a:latin typeface="+mn-ea"/>
                <a:ea typeface="+mn-ea"/>
              </a:endParaRPr>
            </a:p>
          </p:txBody>
        </p:sp>
        <p:sp>
          <p:nvSpPr>
            <p:cNvPr id="14347" name="Line 9"/>
            <p:cNvSpPr>
              <a:spLocks noChangeShapeType="1"/>
            </p:cNvSpPr>
            <p:nvPr/>
          </p:nvSpPr>
          <p:spPr bwMode="auto">
            <a:xfrm flipV="1">
              <a:off x="2160" y="1488"/>
              <a:ext cx="0" cy="480"/>
            </a:xfrm>
            <a:prstGeom prst="line">
              <a:avLst/>
            </a:prstGeom>
            <a:grpFill/>
            <a:ln w="28575">
              <a:solidFill>
                <a:srgbClr val="FF3300"/>
              </a:solidFill>
              <a:round/>
              <a:headEnd/>
              <a:tailEnd type="stealth" w="lg" len="lg"/>
            </a:ln>
          </p:spPr>
          <p:txBody>
            <a:bodyPr/>
            <a:lstStyle/>
            <a:p>
              <a:pPr>
                <a:defRPr/>
              </a:pPr>
              <a:endParaRPr lang="zh-CN" altLang="en-US" b="1">
                <a:latin typeface="+mn-ea"/>
                <a:ea typeface="+mn-ea"/>
              </a:endParaRPr>
            </a:p>
          </p:txBody>
        </p:sp>
        <p:sp>
          <p:nvSpPr>
            <p:cNvPr id="14348" name="Rectangle 10"/>
            <p:cNvSpPr>
              <a:spLocks noChangeArrowheads="1"/>
            </p:cNvSpPr>
            <p:nvPr/>
          </p:nvSpPr>
          <p:spPr bwMode="auto">
            <a:xfrm>
              <a:off x="1776" y="1152"/>
              <a:ext cx="720" cy="384"/>
            </a:xfrm>
            <a:prstGeom prst="rect">
              <a:avLst/>
            </a:prstGeom>
            <a:noFill/>
            <a:ln w="28575">
              <a:noFill/>
              <a:miter lim="800000"/>
              <a:headEnd/>
              <a:tailEnd/>
            </a:ln>
          </p:spPr>
          <p:txBody>
            <a:bodyPr wrap="none" anchor="ctr"/>
            <a:lstStyle/>
            <a:p>
              <a:pPr algn="ctr">
                <a:defRPr/>
              </a:pPr>
              <a:r>
                <a:rPr kumimoji="1" lang="zh-CN" altLang="en-US" sz="2800" b="1">
                  <a:latin typeface="+mn-ea"/>
                  <a:ea typeface="+mn-ea"/>
                </a:rPr>
                <a:t>翻译</a:t>
              </a:r>
            </a:p>
          </p:txBody>
        </p:sp>
        <p:sp>
          <p:nvSpPr>
            <p:cNvPr id="14349" name="Rectangle 11"/>
            <p:cNvSpPr>
              <a:spLocks noChangeArrowheads="1"/>
            </p:cNvSpPr>
            <p:nvPr/>
          </p:nvSpPr>
          <p:spPr bwMode="auto">
            <a:xfrm>
              <a:off x="3360" y="1104"/>
              <a:ext cx="720" cy="432"/>
            </a:xfrm>
            <a:prstGeom prst="rect">
              <a:avLst/>
            </a:prstGeom>
            <a:noFill/>
            <a:ln w="28575">
              <a:noFill/>
              <a:miter lim="800000"/>
              <a:headEnd/>
              <a:tailEnd/>
            </a:ln>
          </p:spPr>
          <p:txBody>
            <a:bodyPr wrap="none" anchor="ctr"/>
            <a:lstStyle/>
            <a:p>
              <a:pPr algn="ctr">
                <a:defRPr/>
              </a:pPr>
              <a:r>
                <a:rPr kumimoji="1" lang="zh-CN" altLang="en-US" sz="2800" b="1">
                  <a:latin typeface="+mn-ea"/>
                  <a:ea typeface="+mn-ea"/>
                </a:rPr>
                <a:t>运行</a:t>
              </a:r>
              <a:endParaRPr kumimoji="1" lang="zh-CN" altLang="en-US" b="1">
                <a:latin typeface="+mn-ea"/>
                <a:ea typeface="+mn-ea"/>
              </a:endParaRPr>
            </a:p>
          </p:txBody>
        </p:sp>
      </p:grpSp>
      <p:sp>
        <p:nvSpPr>
          <p:cNvPr id="14340" name="Text Box 13"/>
          <p:cNvSpPr txBox="1">
            <a:spLocks noChangeArrowheads="1"/>
          </p:cNvSpPr>
          <p:nvPr/>
        </p:nvSpPr>
        <p:spPr bwMode="auto">
          <a:xfrm>
            <a:off x="460673" y="1381125"/>
            <a:ext cx="8382000" cy="2763834"/>
          </a:xfrm>
          <a:prstGeom prst="rect">
            <a:avLst/>
          </a:prstGeom>
          <a:solidFill>
            <a:schemeClr val="bg1"/>
          </a:solidFill>
          <a:ln w="28575">
            <a:solidFill>
              <a:srgbClr val="9999FF"/>
            </a:solidFill>
            <a:miter lim="800000"/>
            <a:headEnd/>
            <a:tailEnd/>
          </a:ln>
        </p:spPr>
        <p:txBody>
          <a:bodyPr>
            <a:spAutoFit/>
          </a:bodyPr>
          <a:lstStyle/>
          <a:p>
            <a:pPr marL="514350" indent="-514350">
              <a:lnSpc>
                <a:spcPct val="120000"/>
              </a:lnSpc>
              <a:spcBef>
                <a:spcPct val="20000"/>
              </a:spcBef>
              <a:buClr>
                <a:srgbClr val="FFC000"/>
              </a:buClr>
              <a:buFont typeface="Wingdings" panose="05000000000000000000" pitchFamily="2" charset="2"/>
              <a:buChar char="v"/>
              <a:defRPr/>
            </a:pPr>
            <a:r>
              <a:rPr kumimoji="1" lang="zh-CN" altLang="en-US" sz="2800" b="1" dirty="0">
                <a:solidFill>
                  <a:srgbClr val="FF0000"/>
                </a:solidFill>
                <a:latin typeface="+mn-lt"/>
                <a:ea typeface="+mn-ea"/>
              </a:rPr>
              <a:t>编译程序</a:t>
            </a:r>
            <a:r>
              <a:rPr kumimoji="1" lang="en-US" altLang="zh-CN" sz="2800" b="1" dirty="0">
                <a:solidFill>
                  <a:srgbClr val="FF0000"/>
                </a:solidFill>
                <a:latin typeface="+mn-lt"/>
                <a:ea typeface="+mn-ea"/>
              </a:rPr>
              <a:t>(compiler)</a:t>
            </a:r>
            <a:r>
              <a:rPr kumimoji="1" lang="zh-CN" altLang="en-US" sz="2800" b="1" dirty="0">
                <a:latin typeface="+mn-lt"/>
                <a:ea typeface="+mn-ea"/>
              </a:rPr>
              <a:t>：</a:t>
            </a:r>
            <a:r>
              <a:rPr kumimoji="1" lang="en-US" altLang="zh-CN" sz="2800" b="1" dirty="0">
                <a:latin typeface="+mn-lt"/>
                <a:ea typeface="+mn-ea"/>
              </a:rPr>
              <a:t> </a:t>
            </a:r>
            <a:r>
              <a:rPr kumimoji="1" lang="zh-CN" altLang="en-US" sz="2800" b="1" dirty="0">
                <a:latin typeface="+mn-lt"/>
                <a:ea typeface="+mn-ea"/>
              </a:rPr>
              <a:t>把某一种</a:t>
            </a:r>
            <a:r>
              <a:rPr kumimoji="1" lang="zh-CN" altLang="en-US" sz="2800" b="1" dirty="0">
                <a:solidFill>
                  <a:srgbClr val="3333CC"/>
                </a:solidFill>
                <a:latin typeface="+mn-lt"/>
                <a:ea typeface="+mn-ea"/>
              </a:rPr>
              <a:t>高级语言程序</a:t>
            </a:r>
            <a:r>
              <a:rPr kumimoji="1" lang="zh-CN" altLang="en-US" sz="2800" b="1" dirty="0">
                <a:latin typeface="+mn-lt"/>
                <a:ea typeface="+mn-ea"/>
              </a:rPr>
              <a:t>等价地转换成另一种</a:t>
            </a:r>
            <a:r>
              <a:rPr kumimoji="1" lang="zh-CN" altLang="en-US" sz="2800" b="1" dirty="0">
                <a:solidFill>
                  <a:srgbClr val="3333CC"/>
                </a:solidFill>
                <a:latin typeface="+mn-lt"/>
                <a:ea typeface="+mn-ea"/>
              </a:rPr>
              <a:t>低级语言程序</a:t>
            </a:r>
            <a:r>
              <a:rPr kumimoji="1" lang="en-US" altLang="zh-CN" sz="2800" b="1" dirty="0">
                <a:latin typeface="+mn-lt"/>
                <a:ea typeface="+mn-ea"/>
              </a:rPr>
              <a:t>(</a:t>
            </a:r>
            <a:r>
              <a:rPr kumimoji="1" lang="zh-CN" altLang="en-US" sz="2800" b="1" dirty="0">
                <a:latin typeface="+mn-lt"/>
                <a:ea typeface="+mn-ea"/>
              </a:rPr>
              <a:t>如</a:t>
            </a:r>
            <a:r>
              <a:rPr kumimoji="1" lang="zh-CN" altLang="en-US" sz="2800" b="1" dirty="0">
                <a:solidFill>
                  <a:srgbClr val="FF0000"/>
                </a:solidFill>
                <a:latin typeface="+mn-lt"/>
                <a:ea typeface="+mn-ea"/>
              </a:rPr>
              <a:t>汇编语言</a:t>
            </a:r>
            <a:r>
              <a:rPr kumimoji="1" lang="zh-CN" altLang="en-US" sz="2800" b="1" dirty="0">
                <a:latin typeface="+mn-lt"/>
                <a:ea typeface="+mn-ea"/>
              </a:rPr>
              <a:t>或</a:t>
            </a:r>
            <a:r>
              <a:rPr kumimoji="1" lang="zh-CN" altLang="en-US" sz="2800" b="1" dirty="0">
                <a:solidFill>
                  <a:srgbClr val="FF0000"/>
                </a:solidFill>
                <a:latin typeface="+mn-lt"/>
                <a:ea typeface="+mn-ea"/>
              </a:rPr>
              <a:t>机器语言</a:t>
            </a:r>
            <a:r>
              <a:rPr kumimoji="1" lang="zh-CN" altLang="en-US" sz="2800" b="1" dirty="0">
                <a:latin typeface="+mn-lt"/>
                <a:ea typeface="+mn-ea"/>
              </a:rPr>
              <a:t>程序</a:t>
            </a:r>
            <a:r>
              <a:rPr kumimoji="1" lang="en-US" altLang="zh-CN" sz="2800" b="1" dirty="0">
                <a:latin typeface="+mn-lt"/>
                <a:ea typeface="+mn-ea"/>
              </a:rPr>
              <a:t>)</a:t>
            </a:r>
            <a:r>
              <a:rPr kumimoji="1" lang="zh-CN" altLang="en-US" sz="2800" b="1" dirty="0">
                <a:latin typeface="+mn-lt"/>
                <a:ea typeface="+mn-ea"/>
              </a:rPr>
              <a:t>的程序。</a:t>
            </a:r>
            <a:endParaRPr kumimoji="1" lang="en-US" altLang="zh-CN" sz="2800" b="1" dirty="0">
              <a:latin typeface="+mn-lt"/>
              <a:ea typeface="+mn-ea"/>
            </a:endParaRPr>
          </a:p>
          <a:p>
            <a:pPr marL="514350" indent="-514350">
              <a:lnSpc>
                <a:spcPct val="120000"/>
              </a:lnSpc>
              <a:spcBef>
                <a:spcPct val="20000"/>
              </a:spcBef>
              <a:buClr>
                <a:srgbClr val="FFC000"/>
              </a:buClr>
              <a:buFont typeface="Wingdings" panose="05000000000000000000" pitchFamily="2" charset="2"/>
              <a:buChar char="v"/>
              <a:defRPr/>
            </a:pPr>
            <a:r>
              <a:rPr kumimoji="1" lang="zh-CN" altLang="en-US" sz="2800" b="1" dirty="0">
                <a:latin typeface="+mn-lt"/>
                <a:ea typeface="+mn-ea"/>
              </a:rPr>
              <a:t>诊断编译程序		优化编译程序</a:t>
            </a:r>
          </a:p>
          <a:p>
            <a:pPr marL="476250" lvl="1">
              <a:lnSpc>
                <a:spcPct val="120000"/>
              </a:lnSpc>
              <a:buClr>
                <a:schemeClr val="accent2"/>
              </a:buClr>
              <a:buFont typeface="Wingdings" pitchFamily="2" charset="2"/>
              <a:buNone/>
              <a:defRPr/>
            </a:pPr>
            <a:r>
              <a:rPr kumimoji="1" lang="zh-CN" altLang="en-US" sz="2800" b="1" dirty="0">
                <a:latin typeface="+mn-lt"/>
                <a:ea typeface="+mn-ea"/>
              </a:rPr>
              <a:t>交叉编译程序		可变目标编译程序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编译前端与后端</a:t>
            </a:r>
          </a:p>
        </p:txBody>
      </p:sp>
      <p:sp>
        <p:nvSpPr>
          <p:cNvPr id="27651" name="Rectangle 3"/>
          <p:cNvSpPr>
            <a:spLocks noGrp="1" noChangeArrowheads="1"/>
          </p:cNvSpPr>
          <p:nvPr>
            <p:ph idx="4294967295"/>
          </p:nvPr>
        </p:nvSpPr>
        <p:spPr>
          <a:xfrm>
            <a:off x="361789" y="2780928"/>
            <a:ext cx="8496622" cy="3665984"/>
          </a:xfrm>
          <a:solidFill>
            <a:schemeClr val="bg1"/>
          </a:solidFill>
          <a:ln w="28575">
            <a:solidFill>
              <a:srgbClr val="9999FF"/>
            </a:solidFill>
          </a:ln>
        </p:spPr>
        <p:txBody>
          <a:bodyPr/>
          <a:lstStyle/>
          <a:p>
            <a:pPr eaLnBrk="1" hangingPunct="1">
              <a:lnSpc>
                <a:spcPct val="150000"/>
              </a:lnSpc>
              <a:spcBef>
                <a:spcPts val="1200"/>
              </a:spcBef>
            </a:pPr>
            <a:r>
              <a:rPr lang="zh-CN" altLang="en-US" dirty="0">
                <a:solidFill>
                  <a:srgbClr val="3333CC"/>
                </a:solidFill>
                <a:latin typeface="宋体" pitchFamily="2" charset="-122"/>
              </a:rPr>
              <a:t>编译前端</a:t>
            </a:r>
            <a:r>
              <a:rPr lang="zh-CN" altLang="en-US" dirty="0">
                <a:latin typeface="宋体" pitchFamily="2" charset="-122"/>
              </a:rPr>
              <a:t>：</a:t>
            </a:r>
            <a:r>
              <a:rPr lang="zh-CN" altLang="en-US" dirty="0">
                <a:solidFill>
                  <a:srgbClr val="FF0000"/>
                </a:solidFill>
                <a:latin typeface="宋体" pitchFamily="2" charset="-122"/>
              </a:rPr>
              <a:t>与源语言有关</a:t>
            </a:r>
            <a:r>
              <a:rPr lang="zh-CN" altLang="en-US" dirty="0">
                <a:latin typeface="宋体" pitchFamily="2" charset="-122"/>
              </a:rPr>
              <a:t>，如词法分析，语法分析，语义分析与中间代码产生，与机器无关的优化。</a:t>
            </a:r>
          </a:p>
          <a:p>
            <a:pPr eaLnBrk="1" hangingPunct="1">
              <a:lnSpc>
                <a:spcPct val="150000"/>
              </a:lnSpc>
            </a:pPr>
            <a:r>
              <a:rPr lang="zh-CN" altLang="en-US" dirty="0">
                <a:solidFill>
                  <a:srgbClr val="3333CC"/>
                </a:solidFill>
                <a:latin typeface="宋体" pitchFamily="2" charset="-122"/>
              </a:rPr>
              <a:t>编译后端</a:t>
            </a:r>
            <a:r>
              <a:rPr lang="zh-CN" altLang="en-US" dirty="0">
                <a:latin typeface="宋体" pitchFamily="2" charset="-122"/>
              </a:rPr>
              <a:t>：</a:t>
            </a:r>
            <a:r>
              <a:rPr lang="zh-CN" altLang="en-US" dirty="0">
                <a:solidFill>
                  <a:srgbClr val="FF0000"/>
                </a:solidFill>
                <a:latin typeface="宋体" pitchFamily="2" charset="-122"/>
              </a:rPr>
              <a:t>与目标机有关</a:t>
            </a:r>
            <a:r>
              <a:rPr lang="zh-CN" altLang="en-US" dirty="0">
                <a:latin typeface="宋体" pitchFamily="2" charset="-122"/>
              </a:rPr>
              <a:t>，与目标机有关的优化，目标代码产生。</a:t>
            </a:r>
            <a:endParaRPr lang="en-US" altLang="zh-CN" dirty="0">
              <a:latin typeface="宋体" pitchFamily="2" charset="-122"/>
            </a:endParaRPr>
          </a:p>
          <a:p>
            <a:pPr eaLnBrk="1" hangingPunct="1">
              <a:lnSpc>
                <a:spcPct val="150000"/>
              </a:lnSpc>
            </a:pPr>
            <a:r>
              <a:rPr lang="zh-CN" altLang="en-US" dirty="0">
                <a:solidFill>
                  <a:srgbClr val="FF0000"/>
                </a:solidFill>
                <a:latin typeface="宋体" pitchFamily="2" charset="-122"/>
              </a:rPr>
              <a:t>提高编译程序的可移植性。</a:t>
            </a:r>
          </a:p>
        </p:txBody>
      </p:sp>
      <p:grpSp>
        <p:nvGrpSpPr>
          <p:cNvPr id="2" name="Group 12"/>
          <p:cNvGrpSpPr>
            <a:grpSpLocks/>
          </p:cNvGrpSpPr>
          <p:nvPr/>
        </p:nvGrpSpPr>
        <p:grpSpPr bwMode="auto">
          <a:xfrm>
            <a:off x="990600" y="1752600"/>
            <a:ext cx="7239000" cy="609600"/>
            <a:chOff x="624" y="1104"/>
            <a:chExt cx="4560" cy="384"/>
          </a:xfrm>
        </p:grpSpPr>
        <p:sp>
          <p:nvSpPr>
            <p:cNvPr id="33799" name="Rectangle 5"/>
            <p:cNvSpPr>
              <a:spLocks noChangeArrowheads="1"/>
            </p:cNvSpPr>
            <p:nvPr/>
          </p:nvSpPr>
          <p:spPr bwMode="auto">
            <a:xfrm>
              <a:off x="624" y="1104"/>
              <a:ext cx="1008" cy="384"/>
            </a:xfrm>
            <a:prstGeom prst="rect">
              <a:avLst/>
            </a:prstGeom>
            <a:solidFill>
              <a:schemeClr val="bg1"/>
            </a:solidFill>
            <a:ln w="28575">
              <a:solidFill>
                <a:srgbClr val="9999FF"/>
              </a:solidFill>
              <a:miter lim="800000"/>
              <a:headEnd type="none" w="lg" len="lg"/>
              <a:tailEnd type="none" w="lg" len="lg"/>
            </a:ln>
          </p:spPr>
          <p:txBody>
            <a:bodyPr wrap="none" anchor="ctr"/>
            <a:lstStyle/>
            <a:p>
              <a:pPr algn="ctr">
                <a:defRPr/>
              </a:pPr>
              <a:r>
                <a:rPr kumimoji="1" lang="zh-CN" altLang="en-US" sz="2800" b="1">
                  <a:latin typeface="+mn-ea"/>
                  <a:ea typeface="+mn-ea"/>
                </a:rPr>
                <a:t>源语言</a:t>
              </a:r>
              <a:endParaRPr kumimoji="1" lang="zh-CN" altLang="en-US" sz="2400" b="1">
                <a:latin typeface="+mn-ea"/>
                <a:ea typeface="+mn-ea"/>
              </a:endParaRPr>
            </a:p>
          </p:txBody>
        </p:sp>
        <p:sp>
          <p:nvSpPr>
            <p:cNvPr id="33800" name="Rectangle 6"/>
            <p:cNvSpPr>
              <a:spLocks noChangeArrowheads="1"/>
            </p:cNvSpPr>
            <p:nvPr/>
          </p:nvSpPr>
          <p:spPr bwMode="auto">
            <a:xfrm>
              <a:off x="2400" y="1104"/>
              <a:ext cx="1008" cy="384"/>
            </a:xfrm>
            <a:prstGeom prst="rect">
              <a:avLst/>
            </a:prstGeom>
            <a:solidFill>
              <a:schemeClr val="bg1"/>
            </a:solidFill>
            <a:ln w="28575">
              <a:solidFill>
                <a:srgbClr val="9999FF"/>
              </a:solidFill>
              <a:miter lim="800000"/>
              <a:headEnd type="none" w="lg" len="lg"/>
              <a:tailEnd type="none" w="lg" len="lg"/>
            </a:ln>
          </p:spPr>
          <p:txBody>
            <a:bodyPr wrap="none" anchor="ctr"/>
            <a:lstStyle/>
            <a:p>
              <a:pPr algn="ctr">
                <a:defRPr/>
              </a:pPr>
              <a:r>
                <a:rPr kumimoji="1" lang="zh-CN" altLang="en-US" sz="2800" b="1">
                  <a:latin typeface="+mn-ea"/>
                  <a:ea typeface="+mn-ea"/>
                </a:rPr>
                <a:t>中间语言</a:t>
              </a:r>
              <a:endParaRPr kumimoji="1" lang="zh-CN" altLang="en-US" sz="2400" b="1">
                <a:latin typeface="+mn-ea"/>
                <a:ea typeface="+mn-ea"/>
              </a:endParaRPr>
            </a:p>
          </p:txBody>
        </p:sp>
        <p:sp>
          <p:nvSpPr>
            <p:cNvPr id="33801" name="Rectangle 7"/>
            <p:cNvSpPr>
              <a:spLocks noChangeArrowheads="1"/>
            </p:cNvSpPr>
            <p:nvPr/>
          </p:nvSpPr>
          <p:spPr bwMode="auto">
            <a:xfrm>
              <a:off x="4176" y="1104"/>
              <a:ext cx="1008" cy="384"/>
            </a:xfrm>
            <a:prstGeom prst="rect">
              <a:avLst/>
            </a:prstGeom>
            <a:solidFill>
              <a:schemeClr val="bg1"/>
            </a:solidFill>
            <a:ln w="28575">
              <a:solidFill>
                <a:srgbClr val="9999FF"/>
              </a:solidFill>
              <a:miter lim="800000"/>
              <a:headEnd type="none" w="lg" len="lg"/>
              <a:tailEnd type="none" w="lg" len="lg"/>
            </a:ln>
          </p:spPr>
          <p:txBody>
            <a:bodyPr wrap="none" anchor="ctr"/>
            <a:lstStyle/>
            <a:p>
              <a:pPr algn="ctr">
                <a:defRPr/>
              </a:pPr>
              <a:r>
                <a:rPr kumimoji="1" lang="zh-CN" altLang="en-US" sz="2800" b="1">
                  <a:latin typeface="+mn-ea"/>
                  <a:ea typeface="+mn-ea"/>
                </a:rPr>
                <a:t>目标语言</a:t>
              </a:r>
              <a:endParaRPr kumimoji="1" lang="zh-CN" altLang="en-US" sz="2400" b="1">
                <a:latin typeface="+mn-ea"/>
                <a:ea typeface="+mn-ea"/>
              </a:endParaRPr>
            </a:p>
          </p:txBody>
        </p:sp>
        <p:sp>
          <p:nvSpPr>
            <p:cNvPr id="33802" name="Line 8"/>
            <p:cNvSpPr>
              <a:spLocks noChangeShapeType="1"/>
            </p:cNvSpPr>
            <p:nvPr/>
          </p:nvSpPr>
          <p:spPr bwMode="auto">
            <a:xfrm>
              <a:off x="1632" y="1296"/>
              <a:ext cx="768" cy="0"/>
            </a:xfrm>
            <a:prstGeom prst="line">
              <a:avLst/>
            </a:prstGeom>
            <a:noFill/>
            <a:ln w="28575">
              <a:solidFill>
                <a:srgbClr val="FF0000"/>
              </a:solidFill>
              <a:round/>
              <a:headEnd type="none" w="lg" len="lg"/>
              <a:tailEnd type="stealth" w="lg" len="lg"/>
            </a:ln>
          </p:spPr>
          <p:txBody>
            <a:bodyPr wrap="none" anchor="ctr"/>
            <a:lstStyle/>
            <a:p>
              <a:pPr>
                <a:defRPr/>
              </a:pPr>
              <a:endParaRPr lang="zh-CN" altLang="en-US" b="1">
                <a:latin typeface="+mn-ea"/>
                <a:ea typeface="+mn-ea"/>
              </a:endParaRPr>
            </a:p>
          </p:txBody>
        </p:sp>
        <p:sp>
          <p:nvSpPr>
            <p:cNvPr id="33803" name="Line 9"/>
            <p:cNvSpPr>
              <a:spLocks noChangeShapeType="1"/>
            </p:cNvSpPr>
            <p:nvPr/>
          </p:nvSpPr>
          <p:spPr bwMode="auto">
            <a:xfrm>
              <a:off x="3408" y="1296"/>
              <a:ext cx="768" cy="0"/>
            </a:xfrm>
            <a:prstGeom prst="line">
              <a:avLst/>
            </a:prstGeom>
            <a:noFill/>
            <a:ln w="28575">
              <a:solidFill>
                <a:srgbClr val="FF0000"/>
              </a:solidFill>
              <a:round/>
              <a:headEnd type="none" w="lg" len="lg"/>
              <a:tailEnd type="stealth" w="lg" len="lg"/>
            </a:ln>
          </p:spPr>
          <p:txBody>
            <a:bodyPr wrap="none" anchor="ctr"/>
            <a:lstStyle/>
            <a:p>
              <a:pPr>
                <a:defRPr/>
              </a:pPr>
              <a:endParaRPr lang="zh-CN" altLang="en-US" b="1">
                <a:latin typeface="+mn-ea"/>
                <a:ea typeface="+mn-ea"/>
              </a:endParaRPr>
            </a:p>
          </p:txBody>
        </p:sp>
      </p:grpSp>
      <p:sp>
        <p:nvSpPr>
          <p:cNvPr id="27658" name="Rectangle 10"/>
          <p:cNvSpPr>
            <a:spLocks noChangeArrowheads="1"/>
          </p:cNvSpPr>
          <p:nvPr/>
        </p:nvSpPr>
        <p:spPr bwMode="auto">
          <a:xfrm>
            <a:off x="2590800" y="1524000"/>
            <a:ext cx="1143000" cy="533400"/>
          </a:xfrm>
          <a:prstGeom prst="rect">
            <a:avLst/>
          </a:prstGeom>
          <a:noFill/>
          <a:ln w="12700">
            <a:noFill/>
            <a:miter lim="800000"/>
            <a:headEnd type="none" w="lg" len="lg"/>
            <a:tailEnd type="none" w="lg" len="lg"/>
          </a:ln>
        </p:spPr>
        <p:txBody>
          <a:bodyPr wrap="none" anchor="ctr"/>
          <a:lstStyle/>
          <a:p>
            <a:pPr algn="ctr">
              <a:defRPr/>
            </a:pPr>
            <a:r>
              <a:rPr kumimoji="1" lang="zh-CN" altLang="en-US" sz="2800" b="1">
                <a:latin typeface="+mn-ea"/>
                <a:ea typeface="+mn-ea"/>
              </a:rPr>
              <a:t>前端</a:t>
            </a:r>
            <a:endParaRPr kumimoji="1" lang="zh-CN" altLang="en-US" sz="2400" b="1">
              <a:latin typeface="+mn-ea"/>
              <a:ea typeface="+mn-ea"/>
            </a:endParaRPr>
          </a:p>
        </p:txBody>
      </p:sp>
      <p:sp>
        <p:nvSpPr>
          <p:cNvPr id="27659" name="Rectangle 11"/>
          <p:cNvSpPr>
            <a:spLocks noChangeArrowheads="1"/>
          </p:cNvSpPr>
          <p:nvPr/>
        </p:nvSpPr>
        <p:spPr bwMode="auto">
          <a:xfrm>
            <a:off x="5410200" y="1524000"/>
            <a:ext cx="1143000" cy="533400"/>
          </a:xfrm>
          <a:prstGeom prst="rect">
            <a:avLst/>
          </a:prstGeom>
          <a:noFill/>
          <a:ln w="12700">
            <a:noFill/>
            <a:miter lim="800000"/>
            <a:headEnd type="none" w="lg" len="lg"/>
            <a:tailEnd type="none" w="lg" len="lg"/>
          </a:ln>
        </p:spPr>
        <p:txBody>
          <a:bodyPr wrap="none" anchor="ctr"/>
          <a:lstStyle/>
          <a:p>
            <a:pPr algn="ctr">
              <a:defRPr/>
            </a:pPr>
            <a:r>
              <a:rPr kumimoji="1" lang="zh-CN" altLang="en-US" sz="2800" b="1">
                <a:latin typeface="+mn-ea"/>
                <a:ea typeface="+mn-ea"/>
              </a:rPr>
              <a:t>后端</a:t>
            </a:r>
            <a:endParaRPr kumimoji="1" lang="zh-CN" altLang="en-US" sz="2400" b="1">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编译程序与程序设计环境</a:t>
            </a:r>
            <a:r>
              <a:rPr lang="zh-CN" altLang="en-US" dirty="0">
                <a:latin typeface="宋体" pitchFamily="2" charset="-122"/>
              </a:rPr>
              <a:t> </a:t>
            </a:r>
          </a:p>
        </p:txBody>
      </p:sp>
      <p:sp>
        <p:nvSpPr>
          <p:cNvPr id="28675" name="Rectangle 3"/>
          <p:cNvSpPr>
            <a:spLocks noGrp="1" noChangeArrowheads="1"/>
          </p:cNvSpPr>
          <p:nvPr>
            <p:ph idx="4294967295"/>
          </p:nvPr>
        </p:nvSpPr>
        <p:spPr>
          <a:xfrm>
            <a:off x="1187450" y="1484312"/>
            <a:ext cx="7416800" cy="5185047"/>
          </a:xfrm>
          <a:solidFill>
            <a:schemeClr val="bg1"/>
          </a:solidFill>
          <a:ln w="28575">
            <a:solidFill>
              <a:srgbClr val="9999FF"/>
            </a:solidFill>
          </a:ln>
        </p:spPr>
        <p:txBody>
          <a:bodyPr/>
          <a:lstStyle/>
          <a:p>
            <a:pPr eaLnBrk="1" hangingPunct="1">
              <a:lnSpc>
                <a:spcPct val="150000"/>
              </a:lnSpc>
            </a:pPr>
            <a:r>
              <a:rPr lang="zh-CN" altLang="en-US" dirty="0">
                <a:latin typeface="宋体" pitchFamily="2" charset="-122"/>
              </a:rPr>
              <a:t>程序设计环境 </a:t>
            </a:r>
          </a:p>
          <a:p>
            <a:pPr marL="819150" lvl="1" eaLnBrk="1" hangingPunct="1">
              <a:lnSpc>
                <a:spcPct val="150000"/>
              </a:lnSpc>
            </a:pPr>
            <a:r>
              <a:rPr lang="zh-CN" altLang="en-US" dirty="0">
                <a:latin typeface="宋体" pitchFamily="2" charset="-122"/>
              </a:rPr>
              <a:t>编辑程序 </a:t>
            </a:r>
            <a:endParaRPr lang="en-US" altLang="zh-CN" dirty="0">
              <a:latin typeface="宋体" pitchFamily="2" charset="-122"/>
            </a:endParaRPr>
          </a:p>
          <a:p>
            <a:pPr marL="819150" lvl="1" eaLnBrk="1" hangingPunct="1">
              <a:lnSpc>
                <a:spcPct val="150000"/>
              </a:lnSpc>
            </a:pPr>
            <a:r>
              <a:rPr lang="zh-CN" altLang="en-US" dirty="0">
                <a:latin typeface="宋体" pitchFamily="2" charset="-122"/>
              </a:rPr>
              <a:t>预处理程序</a:t>
            </a:r>
          </a:p>
          <a:p>
            <a:pPr marL="819150" lvl="1" eaLnBrk="1" hangingPunct="1">
              <a:lnSpc>
                <a:spcPct val="150000"/>
              </a:lnSpc>
            </a:pPr>
            <a:r>
              <a:rPr lang="zh-CN" altLang="en-US" dirty="0">
                <a:latin typeface="宋体" pitchFamily="2" charset="-122"/>
              </a:rPr>
              <a:t>编译程序</a:t>
            </a:r>
          </a:p>
          <a:p>
            <a:pPr marL="819150" lvl="1" eaLnBrk="1" hangingPunct="1">
              <a:lnSpc>
                <a:spcPct val="150000"/>
              </a:lnSpc>
            </a:pPr>
            <a:r>
              <a:rPr lang="zh-CN" altLang="en-US" dirty="0">
                <a:latin typeface="宋体" pitchFamily="2" charset="-122"/>
              </a:rPr>
              <a:t>连接程序 </a:t>
            </a:r>
          </a:p>
          <a:p>
            <a:pPr marL="819150" lvl="1" eaLnBrk="1" hangingPunct="1">
              <a:lnSpc>
                <a:spcPct val="150000"/>
              </a:lnSpc>
            </a:pPr>
            <a:r>
              <a:rPr lang="zh-CN" altLang="en-US" dirty="0">
                <a:latin typeface="宋体" pitchFamily="2" charset="-122"/>
              </a:rPr>
              <a:t>调试工具 </a:t>
            </a:r>
          </a:p>
          <a:p>
            <a:pPr eaLnBrk="1" hangingPunct="1">
              <a:lnSpc>
                <a:spcPct val="150000"/>
              </a:lnSpc>
            </a:pPr>
            <a:r>
              <a:rPr lang="zh-CN" altLang="en-US" dirty="0">
                <a:latin typeface="宋体" pitchFamily="2" charset="-122"/>
              </a:rPr>
              <a:t>集成化的程序设计环境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高效的优化编译器都是单遍编译器</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18" name="组合 17"/>
          <p:cNvGrpSpPr/>
          <p:nvPr>
            <p:custDataLst>
              <p:tags r:id="rId8"/>
            </p:custDataLst>
          </p:nvPr>
        </p:nvGrpSpPr>
        <p:grpSpPr>
          <a:xfrm>
            <a:off x="0" y="0"/>
            <a:ext cx="9144000" cy="635000"/>
            <a:chOff x="0" y="0"/>
            <a:chExt cx="9144000" cy="635000"/>
          </a:xfrm>
        </p:grpSpPr>
        <p:sp>
          <p:nvSpPr>
            <p:cNvPr id="14"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7"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1049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987987"/>
            <a:ext cx="7315200" cy="1353840"/>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以下哪些阶段属于编译器前端？</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2257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词法扫描</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972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语法分析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687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中间代码生成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39402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优化</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bwMode="auto">
          <a:xfrm>
            <a:off x="1114425" y="22900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114425" y="28615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114425" y="34330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114425" y="400450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sp>
        <p:nvSpPr>
          <p:cNvPr id="19" name="文本框 18"/>
          <p:cNvSpPr txBox="1"/>
          <p:nvPr>
            <p:custDataLst>
              <p:tags r:id="rId12"/>
            </p:custDataLst>
          </p:nvPr>
        </p:nvSpPr>
        <p:spPr>
          <a:xfrm>
            <a:off x="1828800" y="45117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目标代码生成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20" name="矩形 19"/>
          <p:cNvSpPr>
            <a:spLocks noChangeAspect="1"/>
          </p:cNvSpPr>
          <p:nvPr>
            <p:custDataLst>
              <p:tags r:id="rId13"/>
            </p:custDataLst>
          </p:nvPr>
        </p:nvSpPr>
        <p:spPr bwMode="auto">
          <a:xfrm>
            <a:off x="1114425" y="457600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E</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21" name="文本框 20"/>
          <p:cNvSpPr txBox="1"/>
          <p:nvPr>
            <p:custDataLst>
              <p:tags r:id="rId14"/>
            </p:custDataLst>
          </p:nvPr>
        </p:nvSpPr>
        <p:spPr>
          <a:xfrm>
            <a:off x="1828800" y="5083208"/>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语义分析</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22" name="矩形 21"/>
          <p:cNvSpPr>
            <a:spLocks noChangeAspect="1"/>
          </p:cNvSpPr>
          <p:nvPr>
            <p:custDataLst>
              <p:tags r:id="rId15"/>
            </p:custDataLst>
          </p:nvPr>
        </p:nvSpPr>
        <p:spPr bwMode="auto">
          <a:xfrm>
            <a:off x="1114425" y="51475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F</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grpSp>
        <p:nvGrpSpPr>
          <p:cNvPr id="17" name="组合 16"/>
          <p:cNvGrpSpPr/>
          <p:nvPr>
            <p:custDataLst>
              <p:tags r:id="rId16"/>
            </p:custDataLst>
          </p:nvPr>
        </p:nvGrpSpPr>
        <p:grpSpPr>
          <a:xfrm>
            <a:off x="0" y="0"/>
            <a:ext cx="9144000" cy="635000"/>
            <a:chOff x="0" y="0"/>
            <a:chExt cx="9144000" cy="635000"/>
          </a:xfrm>
        </p:grpSpPr>
        <p:sp>
          <p:nvSpPr>
            <p:cNvPr id="13" name="TitleBackground"/>
            <p:cNvSpPr/>
            <p:nvPr>
              <p:custDataLst>
                <p:tags r:id="rId1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ColorBlock"/>
            <p:cNvSpPr/>
            <p:nvPr>
              <p:custDataLst>
                <p:tags r:id="rId1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多选题</a:t>
              </a:r>
            </a:p>
          </p:txBody>
        </p:sp>
        <p:sp>
          <p:nvSpPr>
            <p:cNvPr id="16" name="TipText"/>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2" name="图片 1"/>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29609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51203" name="Rectangle 3"/>
          <p:cNvSpPr>
            <a:spLocks noGrp="1" noChangeArrowheads="1"/>
          </p:cNvSpPr>
          <p:nvPr>
            <p:ph idx="4294967295"/>
          </p:nvPr>
        </p:nvSpPr>
        <p:spPr>
          <a:xfrm>
            <a:off x="684213" y="1484313"/>
            <a:ext cx="7772400" cy="3600871"/>
          </a:xfrm>
          <a:solidFill>
            <a:schemeClr val="bg1"/>
          </a:solidFill>
          <a:ln w="28575">
            <a:solidFill>
              <a:srgbClr val="9999FF"/>
            </a:solidFill>
          </a:ln>
        </p:spPr>
        <p:txBody>
          <a:bodyPr/>
          <a:lstStyle/>
          <a:p>
            <a:pPr eaLnBrk="1" hangingPunct="1">
              <a:lnSpc>
                <a:spcPct val="150000"/>
              </a:lnSpc>
            </a:pPr>
            <a:r>
              <a:rPr lang="zh-CN" altLang="en-US" dirty="0">
                <a:latin typeface="宋体" pitchFamily="2" charset="-122"/>
              </a:rPr>
              <a:t>以汇编语言和机器语言为开发工具</a:t>
            </a:r>
            <a:endParaRPr lang="zh-CN" altLang="en-US" dirty="0">
              <a:latin typeface="黑体" pitchFamily="2" charset="-122"/>
            </a:endParaRPr>
          </a:p>
          <a:p>
            <a:pPr marL="819150" lvl="1" eaLnBrk="1" hangingPunct="1">
              <a:lnSpc>
                <a:spcPct val="150000"/>
              </a:lnSpc>
            </a:pPr>
            <a:r>
              <a:rPr lang="zh-CN" altLang="en-US" dirty="0">
                <a:latin typeface="宋体" pitchFamily="2" charset="-122"/>
              </a:rPr>
              <a:t>优点</a:t>
            </a:r>
            <a:r>
              <a:rPr lang="en-US" altLang="zh-CN" dirty="0">
                <a:latin typeface="宋体" pitchFamily="2" charset="-122"/>
              </a:rPr>
              <a:t>:  </a:t>
            </a:r>
            <a:r>
              <a:rPr lang="zh-CN" altLang="en-US" dirty="0">
                <a:latin typeface="宋体" pitchFamily="2" charset="-122"/>
              </a:rPr>
              <a:t>可以针对具体的机器，充分发挥计算机的系统功能。生成的程序效率高。</a:t>
            </a:r>
          </a:p>
          <a:p>
            <a:pPr marL="819150" lvl="1" eaLnBrk="1" hangingPunct="1">
              <a:lnSpc>
                <a:spcPct val="150000"/>
              </a:lnSpc>
            </a:pPr>
            <a:r>
              <a:rPr lang="zh-CN" altLang="en-US" dirty="0">
                <a:latin typeface="宋体" pitchFamily="2" charset="-122"/>
              </a:rPr>
              <a:t>缺点</a:t>
            </a:r>
            <a:r>
              <a:rPr lang="en-US" altLang="zh-CN" dirty="0">
                <a:latin typeface="宋体" pitchFamily="2" charset="-122"/>
              </a:rPr>
              <a:t>:  </a:t>
            </a:r>
            <a:r>
              <a:rPr lang="zh-CN" altLang="en-US" dirty="0">
                <a:latin typeface="宋体" pitchFamily="2" charset="-122"/>
              </a:rPr>
              <a:t>程序难读、难写、易出错、难维护、生产的效率低。</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43011" name="Rectangle 3"/>
          <p:cNvSpPr>
            <a:spLocks noGrp="1" noChangeArrowheads="1"/>
          </p:cNvSpPr>
          <p:nvPr>
            <p:ph idx="4294967295"/>
          </p:nvPr>
        </p:nvSpPr>
        <p:spPr>
          <a:xfrm>
            <a:off x="611188" y="1484313"/>
            <a:ext cx="7921252" cy="3672879"/>
          </a:xfrm>
          <a:solidFill>
            <a:schemeClr val="bg1"/>
          </a:solidFill>
          <a:ln w="28575">
            <a:solidFill>
              <a:srgbClr val="9999FF"/>
            </a:solidFill>
          </a:ln>
        </p:spPr>
        <p:txBody>
          <a:bodyPr/>
          <a:lstStyle/>
          <a:p>
            <a:pPr eaLnBrk="1" hangingPunct="1"/>
            <a:r>
              <a:rPr lang="zh-CN" altLang="en-US" dirty="0">
                <a:latin typeface="宋体" pitchFamily="2" charset="-122"/>
              </a:rPr>
              <a:t>高级语言开发</a:t>
            </a:r>
            <a:endParaRPr lang="en-US" altLang="zh-CN" dirty="0">
              <a:latin typeface="宋体" pitchFamily="2" charset="-122"/>
            </a:endParaRPr>
          </a:p>
          <a:p>
            <a:pPr lvl="1">
              <a:lnSpc>
                <a:spcPct val="150000"/>
              </a:lnSpc>
              <a:buSzPct val="75000"/>
              <a:defRPr/>
            </a:pPr>
            <a:r>
              <a:rPr kumimoji="1" lang="zh-CN" altLang="en-US" dirty="0">
                <a:latin typeface="+mn-ea"/>
              </a:rPr>
              <a:t>优点</a:t>
            </a:r>
            <a:r>
              <a:rPr kumimoji="1" lang="en-US" altLang="zh-CN" dirty="0">
                <a:latin typeface="+mn-ea"/>
              </a:rPr>
              <a:t>:  </a:t>
            </a:r>
            <a:r>
              <a:rPr kumimoji="1" lang="zh-CN" altLang="en-US" dirty="0">
                <a:latin typeface="+mn-ea"/>
              </a:rPr>
              <a:t>程序易读、易理解、容易维护、生产的效率高。</a:t>
            </a:r>
          </a:p>
          <a:p>
            <a:pPr lvl="1">
              <a:lnSpc>
                <a:spcPct val="150000"/>
              </a:lnSpc>
              <a:buSzPct val="75000"/>
              <a:defRPr/>
            </a:pPr>
            <a:r>
              <a:rPr kumimoji="1" lang="zh-CN" altLang="en-US" dirty="0">
                <a:latin typeface="+mn-ea"/>
              </a:rPr>
              <a:t>缺点</a:t>
            </a:r>
            <a:r>
              <a:rPr kumimoji="1" lang="en-US" altLang="zh-CN" dirty="0">
                <a:latin typeface="+mn-ea"/>
              </a:rPr>
              <a:t>:  </a:t>
            </a:r>
            <a:r>
              <a:rPr kumimoji="1" lang="zh-CN" altLang="en-US" dirty="0">
                <a:latin typeface="+mn-ea"/>
              </a:rPr>
              <a:t>难以充分发挥计算机的系统功能，生成的程序效率低。</a:t>
            </a:r>
            <a:endParaRPr kumimoji="1" lang="zh-CN" altLang="en-US" sz="2400" dirty="0">
              <a:latin typeface="+mn-ea"/>
            </a:endParaRPr>
          </a:p>
          <a:p>
            <a:pPr eaLnBrk="1" hangingPunct="1"/>
            <a:endParaRPr lang="zh-CN" altLang="en-US" dirty="0">
              <a:latin typeface="黑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AD5C3F2-55F4-47B6-A8F1-30CD8274966E}"/>
              </a:ext>
            </a:extLst>
          </p:cNvPr>
          <p:cNvSpPr txBox="1"/>
          <p:nvPr/>
        </p:nvSpPr>
        <p:spPr>
          <a:xfrm>
            <a:off x="251520" y="1341438"/>
            <a:ext cx="8640960" cy="5255914"/>
          </a:xfrm>
          <a:prstGeom prst="rect">
            <a:avLst/>
          </a:prstGeom>
          <a:solidFill>
            <a:schemeClr val="bg1"/>
          </a:solidFill>
          <a:ln w="28575">
            <a:solidFill>
              <a:srgbClr val="9999FF"/>
            </a:solidFill>
          </a:ln>
        </p:spPr>
        <p:txBody>
          <a:bodyPr wrap="square" rtlCol="0">
            <a:noAutofit/>
          </a:bodyPr>
          <a:lstStyle/>
          <a:p>
            <a:endParaRPr lang="zh-CN" altLang="en-US" b="1" dirty="0">
              <a:latin typeface="微软雅黑" panose="020B0503020204020204" pitchFamily="34" charset="-122"/>
              <a:ea typeface="微软雅黑" panose="020B0503020204020204" pitchFamily="34" charset="-122"/>
            </a:endParaRPr>
          </a:p>
        </p:txBody>
      </p:sp>
      <p:sp>
        <p:nvSpPr>
          <p:cNvPr id="6147" name="标题 1"/>
          <p:cNvSpPr>
            <a:spLocks noGrp="1"/>
          </p:cNvSpPr>
          <p:nvPr>
            <p:ph type="title"/>
          </p:nvPr>
        </p:nvSpPr>
        <p:spPr/>
        <p:txBody>
          <a:bodyPr/>
          <a:lstStyle/>
          <a:p>
            <a:r>
              <a:rPr lang="en-US" altLang="zh-CN"/>
              <a:t>T</a:t>
            </a:r>
            <a:r>
              <a:rPr lang="zh-CN" altLang="en-US"/>
              <a:t>形图</a:t>
            </a:r>
          </a:p>
        </p:txBody>
      </p:sp>
      <p:graphicFrame>
        <p:nvGraphicFramePr>
          <p:cNvPr id="29700" name="Object 4"/>
          <p:cNvGraphicFramePr>
            <a:graphicFrameLocks noChangeAspect="1"/>
          </p:cNvGraphicFramePr>
          <p:nvPr>
            <p:extLst>
              <p:ext uri="{D42A27DB-BD31-4B8C-83A1-F6EECF244321}">
                <p14:modId xmlns:p14="http://schemas.microsoft.com/office/powerpoint/2010/main" val="2936723924"/>
              </p:ext>
            </p:extLst>
          </p:nvPr>
        </p:nvGraphicFramePr>
        <p:xfrm>
          <a:off x="1411287" y="1772816"/>
          <a:ext cx="6245225" cy="1936750"/>
        </p:xfrm>
        <a:graphic>
          <a:graphicData uri="http://schemas.openxmlformats.org/presentationml/2006/ole">
            <mc:AlternateContent xmlns:mc="http://schemas.openxmlformats.org/markup-compatibility/2006">
              <mc:Choice xmlns:v="urn:schemas-microsoft-com:vml" Requires="v">
                <p:oleObj name="Document" r:id="rId2" imgW="5649622" imgH="1742156" progId="Word.Document.8">
                  <p:embed/>
                </p:oleObj>
              </mc:Choice>
              <mc:Fallback>
                <p:oleObj name="Document" r:id="rId2" imgW="5649622" imgH="1742156" progId="Word.Document.8">
                  <p:embed/>
                  <p:pic>
                    <p:nvPicPr>
                      <p:cNvPr id="0" name="Object 4"/>
                      <p:cNvPicPr>
                        <a:picLocks noChangeAspect="1" noChangeArrowheads="1"/>
                      </p:cNvPicPr>
                      <p:nvPr/>
                    </p:nvPicPr>
                    <p:blipFill>
                      <a:blip r:embed="rId3"/>
                      <a:srcRect/>
                      <a:stretch>
                        <a:fillRect/>
                      </a:stretch>
                    </p:blipFill>
                    <p:spPr bwMode="auto">
                      <a:xfrm>
                        <a:off x="1411287" y="1772816"/>
                        <a:ext cx="624522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73244229-9196-4087-9498-FE32622BD174}"/>
              </a:ext>
            </a:extLst>
          </p:cNvPr>
          <p:cNvGrpSpPr/>
          <p:nvPr/>
        </p:nvGrpSpPr>
        <p:grpSpPr>
          <a:xfrm>
            <a:off x="539552" y="4205064"/>
            <a:ext cx="2286000" cy="1524000"/>
            <a:chOff x="1528763" y="4281264"/>
            <a:chExt cx="2286000" cy="1524000"/>
          </a:xfrm>
          <a:solidFill>
            <a:schemeClr val="bg1"/>
          </a:solidFill>
        </p:grpSpPr>
        <p:sp>
          <p:nvSpPr>
            <p:cNvPr id="4" name="Freeform 15">
              <a:extLst>
                <a:ext uri="{FF2B5EF4-FFF2-40B4-BE49-F238E27FC236}">
                  <a16:creationId xmlns:a16="http://schemas.microsoft.com/office/drawing/2014/main" id="{BCDF9A45-B8CA-4D34-9024-D8CD682868A2}"/>
                </a:ext>
              </a:extLst>
            </p:cNvPr>
            <p:cNvSpPr>
              <a:spLocks/>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8" name="Rectangle 14">
              <a:extLst>
                <a:ext uri="{FF2B5EF4-FFF2-40B4-BE49-F238E27FC236}">
                  <a16:creationId xmlns:a16="http://schemas.microsoft.com/office/drawing/2014/main" id="{177A0BD8-B8FD-422F-B4F1-079944512AE0}"/>
                </a:ext>
              </a:extLst>
            </p:cNvPr>
            <p:cNvSpPr>
              <a:spLocks noChangeArrowheads="1"/>
            </p:cNvSpPr>
            <p:nvPr/>
          </p:nvSpPr>
          <p:spPr bwMode="auto">
            <a:xfrm>
              <a:off x="1681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sp>
          <p:nvSpPr>
            <p:cNvPr id="9" name="Rectangle 16">
              <a:extLst>
                <a:ext uri="{FF2B5EF4-FFF2-40B4-BE49-F238E27FC236}">
                  <a16:creationId xmlns:a16="http://schemas.microsoft.com/office/drawing/2014/main" id="{0BD5A598-EEA8-4CF5-85EE-2A8D1C44B124}"/>
                </a:ext>
              </a:extLst>
            </p:cNvPr>
            <p:cNvSpPr>
              <a:spLocks noChangeArrowheads="1"/>
            </p:cNvSpPr>
            <p:nvPr/>
          </p:nvSpPr>
          <p:spPr bwMode="auto">
            <a:xfrm>
              <a:off x="2824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10" name="Rectangle 17">
              <a:extLst>
                <a:ext uri="{FF2B5EF4-FFF2-40B4-BE49-F238E27FC236}">
                  <a16:creationId xmlns:a16="http://schemas.microsoft.com/office/drawing/2014/main" id="{C263B46E-5152-461C-917D-FED95107D305}"/>
                </a:ext>
              </a:extLst>
            </p:cNvPr>
            <p:cNvSpPr>
              <a:spLocks noChangeArrowheads="1"/>
            </p:cNvSpPr>
            <p:nvPr/>
          </p:nvSpPr>
          <p:spPr bwMode="auto">
            <a:xfrm>
              <a:off x="2320851" y="5271864"/>
              <a:ext cx="720080" cy="465584"/>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L1</a:t>
              </a:r>
              <a:r>
                <a:rPr kumimoji="1" lang="zh-CN" altLang="en-US" b="1" dirty="0">
                  <a:solidFill>
                    <a:srgbClr val="FF3300"/>
                  </a:solidFill>
                  <a:latin typeface="微软雅黑" panose="020B0503020204020204" pitchFamily="34" charset="-122"/>
                  <a:ea typeface="微软雅黑" panose="020B0503020204020204" pitchFamily="34" charset="-122"/>
                </a:rPr>
                <a:t>语言</a:t>
              </a:r>
            </a:p>
          </p:txBody>
        </p:sp>
      </p:grpSp>
      <p:grpSp>
        <p:nvGrpSpPr>
          <p:cNvPr id="12" name="组合 11">
            <a:extLst>
              <a:ext uri="{FF2B5EF4-FFF2-40B4-BE49-F238E27FC236}">
                <a16:creationId xmlns:a16="http://schemas.microsoft.com/office/drawing/2014/main" id="{7E613993-00F3-4E3E-A7E0-1CC714BB90A7}"/>
              </a:ext>
            </a:extLst>
          </p:cNvPr>
          <p:cNvGrpSpPr/>
          <p:nvPr/>
        </p:nvGrpSpPr>
        <p:grpSpPr>
          <a:xfrm>
            <a:off x="3487620" y="4199669"/>
            <a:ext cx="2286000" cy="1529395"/>
            <a:chOff x="1528763" y="4281264"/>
            <a:chExt cx="2286000" cy="1524000"/>
          </a:xfrm>
          <a:solidFill>
            <a:srgbClr val="FFFF99"/>
          </a:solidFill>
        </p:grpSpPr>
        <p:sp>
          <p:nvSpPr>
            <p:cNvPr id="13" name="Freeform 15">
              <a:extLst>
                <a:ext uri="{FF2B5EF4-FFF2-40B4-BE49-F238E27FC236}">
                  <a16:creationId xmlns:a16="http://schemas.microsoft.com/office/drawing/2014/main" id="{42450009-40FB-478D-ACA8-4ED9B3E5E581}"/>
                </a:ext>
              </a:extLst>
            </p:cNvPr>
            <p:cNvSpPr>
              <a:spLocks/>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4" name="Rectangle 14">
              <a:extLst>
                <a:ext uri="{FF2B5EF4-FFF2-40B4-BE49-F238E27FC236}">
                  <a16:creationId xmlns:a16="http://schemas.microsoft.com/office/drawing/2014/main" id="{AB9B23E5-28AB-467A-8218-52CBED67BBF6}"/>
                </a:ext>
              </a:extLst>
            </p:cNvPr>
            <p:cNvSpPr>
              <a:spLocks noChangeArrowheads="1"/>
            </p:cNvSpPr>
            <p:nvPr/>
          </p:nvSpPr>
          <p:spPr bwMode="auto">
            <a:xfrm>
              <a:off x="1681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sp>
          <p:nvSpPr>
            <p:cNvPr id="15" name="Rectangle 16">
              <a:extLst>
                <a:ext uri="{FF2B5EF4-FFF2-40B4-BE49-F238E27FC236}">
                  <a16:creationId xmlns:a16="http://schemas.microsoft.com/office/drawing/2014/main" id="{8A4530A3-124E-41A7-8FB4-55C55BC1C156}"/>
                </a:ext>
              </a:extLst>
            </p:cNvPr>
            <p:cNvSpPr>
              <a:spLocks noChangeArrowheads="1"/>
            </p:cNvSpPr>
            <p:nvPr/>
          </p:nvSpPr>
          <p:spPr bwMode="auto">
            <a:xfrm>
              <a:off x="2824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16" name="Rectangle 17">
              <a:extLst>
                <a:ext uri="{FF2B5EF4-FFF2-40B4-BE49-F238E27FC236}">
                  <a16:creationId xmlns:a16="http://schemas.microsoft.com/office/drawing/2014/main" id="{C938C623-CFD4-484F-9876-82E487C6D0F9}"/>
                </a:ext>
              </a:extLst>
            </p:cNvPr>
            <p:cNvSpPr>
              <a:spLocks noChangeArrowheads="1"/>
            </p:cNvSpPr>
            <p:nvPr/>
          </p:nvSpPr>
          <p:spPr bwMode="auto">
            <a:xfrm>
              <a:off x="2325111" y="5271864"/>
              <a:ext cx="720080" cy="465584"/>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A</a:t>
              </a:r>
              <a:r>
                <a:rPr kumimoji="1" lang="zh-CN" altLang="en-US" b="1" dirty="0">
                  <a:solidFill>
                    <a:srgbClr val="FF3300"/>
                  </a:solidFill>
                  <a:latin typeface="微软雅黑" panose="020B0503020204020204" pitchFamily="34" charset="-122"/>
                  <a:ea typeface="微软雅黑" panose="020B0503020204020204" pitchFamily="34" charset="-122"/>
                </a:rPr>
                <a:t>代码</a:t>
              </a:r>
            </a:p>
          </p:txBody>
        </p:sp>
      </p:grpSp>
      <p:grpSp>
        <p:nvGrpSpPr>
          <p:cNvPr id="17" name="组合 16">
            <a:extLst>
              <a:ext uri="{FF2B5EF4-FFF2-40B4-BE49-F238E27FC236}">
                <a16:creationId xmlns:a16="http://schemas.microsoft.com/office/drawing/2014/main" id="{26180523-4055-4589-89CD-7918431665C1}"/>
              </a:ext>
            </a:extLst>
          </p:cNvPr>
          <p:cNvGrpSpPr/>
          <p:nvPr/>
        </p:nvGrpSpPr>
        <p:grpSpPr>
          <a:xfrm>
            <a:off x="6435688" y="4205064"/>
            <a:ext cx="2286000" cy="1524000"/>
            <a:chOff x="1528763" y="4281264"/>
            <a:chExt cx="2286000" cy="1524000"/>
          </a:xfrm>
          <a:solidFill>
            <a:srgbClr val="FFCC66"/>
          </a:solidFill>
        </p:grpSpPr>
        <p:sp>
          <p:nvSpPr>
            <p:cNvPr id="18" name="Freeform 15">
              <a:extLst>
                <a:ext uri="{FF2B5EF4-FFF2-40B4-BE49-F238E27FC236}">
                  <a16:creationId xmlns:a16="http://schemas.microsoft.com/office/drawing/2014/main" id="{57F25B4A-DDA0-41C6-9CBF-835A79557775}"/>
                </a:ext>
              </a:extLst>
            </p:cNvPr>
            <p:cNvSpPr>
              <a:spLocks/>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9" name="Rectangle 14">
              <a:extLst>
                <a:ext uri="{FF2B5EF4-FFF2-40B4-BE49-F238E27FC236}">
                  <a16:creationId xmlns:a16="http://schemas.microsoft.com/office/drawing/2014/main" id="{967E1E4E-B5AC-4413-BE70-0F45F4D4EF00}"/>
                </a:ext>
              </a:extLst>
            </p:cNvPr>
            <p:cNvSpPr>
              <a:spLocks noChangeArrowheads="1"/>
            </p:cNvSpPr>
            <p:nvPr/>
          </p:nvSpPr>
          <p:spPr bwMode="auto">
            <a:xfrm>
              <a:off x="1681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sp>
          <p:nvSpPr>
            <p:cNvPr id="20" name="Rectangle 16">
              <a:extLst>
                <a:ext uri="{FF2B5EF4-FFF2-40B4-BE49-F238E27FC236}">
                  <a16:creationId xmlns:a16="http://schemas.microsoft.com/office/drawing/2014/main" id="{DB3DA09C-F7FE-4506-82FB-C69CE3420ADC}"/>
                </a:ext>
              </a:extLst>
            </p:cNvPr>
            <p:cNvSpPr>
              <a:spLocks noChangeArrowheads="1"/>
            </p:cNvSpPr>
            <p:nvPr/>
          </p:nvSpPr>
          <p:spPr bwMode="auto">
            <a:xfrm>
              <a:off x="2824163" y="4433664"/>
              <a:ext cx="914400" cy="533400"/>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21" name="Rectangle 17">
              <a:extLst>
                <a:ext uri="{FF2B5EF4-FFF2-40B4-BE49-F238E27FC236}">
                  <a16:creationId xmlns:a16="http://schemas.microsoft.com/office/drawing/2014/main" id="{859243FB-1B9A-4C30-B691-EA0C9052E898}"/>
                </a:ext>
              </a:extLst>
            </p:cNvPr>
            <p:cNvSpPr>
              <a:spLocks noChangeArrowheads="1"/>
            </p:cNvSpPr>
            <p:nvPr/>
          </p:nvSpPr>
          <p:spPr bwMode="auto">
            <a:xfrm>
              <a:off x="2329371" y="5271864"/>
              <a:ext cx="648072" cy="393576"/>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B</a:t>
              </a:r>
              <a:r>
                <a:rPr kumimoji="1" lang="zh-CN" altLang="en-US" b="1" dirty="0">
                  <a:solidFill>
                    <a:srgbClr val="FF3300"/>
                  </a:solidFill>
                  <a:latin typeface="微软雅黑" panose="020B0503020204020204" pitchFamily="34" charset="-122"/>
                  <a:ea typeface="微软雅黑" panose="020B0503020204020204" pitchFamily="34" charset="-122"/>
                </a:rPr>
                <a:t>代码</a:t>
              </a:r>
            </a:p>
          </p:txBody>
        </p:sp>
      </p:grpSp>
      <p:sp>
        <p:nvSpPr>
          <p:cNvPr id="3" name="文本框 2">
            <a:extLst>
              <a:ext uri="{FF2B5EF4-FFF2-40B4-BE49-F238E27FC236}">
                <a16:creationId xmlns:a16="http://schemas.microsoft.com/office/drawing/2014/main" id="{61027224-616A-47B5-8B36-FAAF73704064}"/>
              </a:ext>
            </a:extLst>
          </p:cNvPr>
          <p:cNvSpPr txBox="1"/>
          <p:nvPr/>
        </p:nvSpPr>
        <p:spPr>
          <a:xfrm>
            <a:off x="863588" y="5879688"/>
            <a:ext cx="165618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编译器源代码</a:t>
            </a:r>
          </a:p>
        </p:txBody>
      </p:sp>
      <p:sp>
        <p:nvSpPr>
          <p:cNvPr id="23" name="文本框 22">
            <a:extLst>
              <a:ext uri="{FF2B5EF4-FFF2-40B4-BE49-F238E27FC236}">
                <a16:creationId xmlns:a16="http://schemas.microsoft.com/office/drawing/2014/main" id="{8C586857-0421-49EA-A0A6-F0DD23B985A2}"/>
              </a:ext>
            </a:extLst>
          </p:cNvPr>
          <p:cNvSpPr txBox="1"/>
          <p:nvPr/>
        </p:nvSpPr>
        <p:spPr>
          <a:xfrm>
            <a:off x="3640020" y="5879688"/>
            <a:ext cx="205740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编译器可执行程序</a:t>
            </a:r>
          </a:p>
        </p:txBody>
      </p:sp>
      <p:sp>
        <p:nvSpPr>
          <p:cNvPr id="24" name="文本框 23">
            <a:extLst>
              <a:ext uri="{FF2B5EF4-FFF2-40B4-BE49-F238E27FC236}">
                <a16:creationId xmlns:a16="http://schemas.microsoft.com/office/drawing/2014/main" id="{9627A64B-F383-4DA0-98EC-339227CA31D9}"/>
              </a:ext>
            </a:extLst>
          </p:cNvPr>
          <p:cNvSpPr txBox="1"/>
          <p:nvPr/>
        </p:nvSpPr>
        <p:spPr>
          <a:xfrm>
            <a:off x="6802016" y="5879688"/>
            <a:ext cx="180243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交叉编译器程序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DB537EC3-F0FE-4321-9694-45AF70C09F9E}"/>
              </a:ext>
            </a:extLst>
          </p:cNvPr>
          <p:cNvSpPr txBox="1"/>
          <p:nvPr/>
        </p:nvSpPr>
        <p:spPr>
          <a:xfrm>
            <a:off x="468313" y="2996952"/>
            <a:ext cx="8218487" cy="3525460"/>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44034"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30723" name="Rectangle 3"/>
          <p:cNvSpPr>
            <a:spLocks noGrp="1" noChangeArrowheads="1"/>
          </p:cNvSpPr>
          <p:nvPr>
            <p:ph idx="1"/>
          </p:nvPr>
        </p:nvSpPr>
        <p:spPr>
          <a:xfrm>
            <a:off x="468313" y="1341438"/>
            <a:ext cx="8229600" cy="1511300"/>
          </a:xfrm>
          <a:solidFill>
            <a:schemeClr val="bg1"/>
          </a:solidFill>
          <a:ln w="28575">
            <a:solidFill>
              <a:srgbClr val="9999FF"/>
            </a:solidFill>
          </a:ln>
        </p:spPr>
        <p:txBody>
          <a:bodyPr/>
          <a:lstStyle/>
          <a:p>
            <a:pPr marL="0" indent="0" eaLnBrk="1" hangingPunct="1">
              <a:lnSpc>
                <a:spcPct val="150000"/>
              </a:lnSpc>
            </a:pPr>
            <a:r>
              <a:rPr lang="zh-CN" altLang="en-US" dirty="0">
                <a:latin typeface="宋体" pitchFamily="2" charset="-122"/>
              </a:rPr>
              <a:t>利用已有的某种语言的编译程序实现另一语言的编译程序。</a:t>
            </a:r>
          </a:p>
        </p:txBody>
      </p:sp>
      <p:grpSp>
        <p:nvGrpSpPr>
          <p:cNvPr id="2" name="Group 12"/>
          <p:cNvGrpSpPr>
            <a:grpSpLocks/>
          </p:cNvGrpSpPr>
          <p:nvPr/>
        </p:nvGrpSpPr>
        <p:grpSpPr bwMode="auto">
          <a:xfrm>
            <a:off x="3059113" y="3921224"/>
            <a:ext cx="2286000" cy="1524000"/>
            <a:chOff x="2592" y="2304"/>
            <a:chExt cx="1440" cy="960"/>
          </a:xfrm>
          <a:solidFill>
            <a:srgbClr val="FFFF99"/>
          </a:solidFill>
        </p:grpSpPr>
        <p:sp>
          <p:nvSpPr>
            <p:cNvPr id="44049" name="Freeform 9"/>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4050" name="Rectangle 10"/>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a:latin typeface="微软雅黑" panose="020B0503020204020204" pitchFamily="34" charset="-122"/>
                  <a:ea typeface="微软雅黑" panose="020B0503020204020204" pitchFamily="34" charset="-122"/>
                </a:rPr>
                <a:t>A</a:t>
              </a:r>
              <a:r>
                <a:rPr kumimoji="1" lang="zh-CN" altLang="en-US" b="1">
                  <a:latin typeface="微软雅黑" panose="020B0503020204020204" pitchFamily="34" charset="-122"/>
                  <a:ea typeface="微软雅黑" panose="020B0503020204020204" pitchFamily="34" charset="-122"/>
                </a:rPr>
                <a:t>代码</a:t>
              </a:r>
            </a:p>
          </p:txBody>
        </p:sp>
        <p:sp>
          <p:nvSpPr>
            <p:cNvPr id="44051" name="Rectangle 11"/>
            <p:cNvSpPr>
              <a:spLocks noChangeArrowheads="1"/>
            </p:cNvSpPr>
            <p:nvPr/>
          </p:nvSpPr>
          <p:spPr bwMode="auto">
            <a:xfrm>
              <a:off x="3137" y="2928"/>
              <a:ext cx="363" cy="288"/>
            </a:xfrm>
            <a:prstGeom prst="rect">
              <a:avLst/>
            </a:prstGeom>
            <a:grpFill/>
            <a:ln w="12700">
              <a:noFill/>
              <a:miter lim="800000"/>
              <a:headEnd/>
              <a:tailEnd type="none" w="lg" len="lg"/>
            </a:ln>
          </p:spPr>
          <p:txBody>
            <a:bodyPr wrap="none"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44048" name="Rectangle 5"/>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L1</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3" name="Group 13"/>
          <p:cNvGrpSpPr>
            <a:grpSpLocks/>
          </p:cNvGrpSpPr>
          <p:nvPr/>
        </p:nvGrpSpPr>
        <p:grpSpPr bwMode="auto">
          <a:xfrm>
            <a:off x="1528763" y="3154462"/>
            <a:ext cx="2286000" cy="1524000"/>
            <a:chOff x="2592" y="2304"/>
            <a:chExt cx="1440" cy="960"/>
          </a:xfrm>
          <a:solidFill>
            <a:schemeClr val="bg1"/>
          </a:solidFill>
        </p:grpSpPr>
        <p:sp>
          <p:nvSpPr>
            <p:cNvPr id="44045" name="Freeform 15"/>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4046" name="Rectangle 16"/>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44047" name="Rectangle 17"/>
            <p:cNvSpPr>
              <a:spLocks noChangeArrowheads="1"/>
            </p:cNvSpPr>
            <p:nvPr/>
          </p:nvSpPr>
          <p:spPr bwMode="auto">
            <a:xfrm>
              <a:off x="3124" y="2928"/>
              <a:ext cx="388" cy="291"/>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L1</a:t>
              </a:r>
              <a:r>
                <a:rPr kumimoji="1" lang="zh-CN" altLang="en-US" b="1" dirty="0">
                  <a:solidFill>
                    <a:srgbClr val="FF3300"/>
                  </a:solidFill>
                  <a:latin typeface="微软雅黑" panose="020B0503020204020204" pitchFamily="34" charset="-122"/>
                  <a:ea typeface="微软雅黑" panose="020B0503020204020204" pitchFamily="34" charset="-122"/>
                </a:rPr>
                <a:t>语言</a:t>
              </a:r>
            </a:p>
          </p:txBody>
        </p:sp>
        <p:sp>
          <p:nvSpPr>
            <p:cNvPr id="44044" name="Rectangle 14"/>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4" name="Group 18"/>
          <p:cNvGrpSpPr>
            <a:grpSpLocks/>
          </p:cNvGrpSpPr>
          <p:nvPr/>
        </p:nvGrpSpPr>
        <p:grpSpPr bwMode="auto">
          <a:xfrm>
            <a:off x="4583113" y="3159224"/>
            <a:ext cx="2286000" cy="1524000"/>
            <a:chOff x="2592" y="2304"/>
            <a:chExt cx="1440" cy="960"/>
          </a:xfrm>
          <a:solidFill>
            <a:srgbClr val="FFCC66"/>
          </a:solidFill>
        </p:grpSpPr>
        <p:sp>
          <p:nvSpPr>
            <p:cNvPr id="44041" name="Freeform 20"/>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4042" name="Rectangle 21"/>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a:latin typeface="微软雅黑" panose="020B0503020204020204" pitchFamily="34" charset="-122"/>
                  <a:ea typeface="微软雅黑" panose="020B0503020204020204" pitchFamily="34" charset="-122"/>
                </a:rPr>
                <a:t>A</a:t>
              </a:r>
              <a:r>
                <a:rPr kumimoji="1" lang="zh-CN" altLang="en-US" b="1">
                  <a:latin typeface="微软雅黑" panose="020B0503020204020204" pitchFamily="34" charset="-122"/>
                  <a:ea typeface="微软雅黑" panose="020B0503020204020204" pitchFamily="34" charset="-122"/>
                </a:rPr>
                <a:t>代码</a:t>
              </a:r>
            </a:p>
          </p:txBody>
        </p:sp>
        <p:sp>
          <p:nvSpPr>
            <p:cNvPr id="44043" name="Rectangle 22"/>
            <p:cNvSpPr>
              <a:spLocks noChangeArrowheads="1"/>
            </p:cNvSpPr>
            <p:nvPr/>
          </p:nvSpPr>
          <p:spPr bwMode="auto">
            <a:xfrm>
              <a:off x="3115" y="2929"/>
              <a:ext cx="401" cy="244"/>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A</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44040" name="Rectangle 19"/>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grpSp>
      <p:sp>
        <p:nvSpPr>
          <p:cNvPr id="30743" name="Cloud"/>
          <p:cNvSpPr>
            <a:spLocks noChangeAspect="1" noEditPoints="1" noChangeArrowheads="1"/>
          </p:cNvSpPr>
          <p:nvPr/>
        </p:nvSpPr>
        <p:spPr bwMode="auto">
          <a:xfrm>
            <a:off x="5148263" y="5084763"/>
            <a:ext cx="3779837" cy="1511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99"/>
          </a:solidFill>
          <a:ln w="22225">
            <a:solidFill>
              <a:schemeClr val="tx1"/>
            </a:solidFill>
            <a:miter lim="800000"/>
            <a:headEnd/>
            <a:tailEnd/>
          </a:ln>
          <a:effectLst>
            <a:outerShdw dist="107763" dir="2700000" algn="ctr" rotWithShape="0">
              <a:srgbClr val="808080"/>
            </a:outerShdw>
          </a:effectLst>
        </p:spPr>
        <p:txBody>
          <a:bodyPr/>
          <a:lstStyle/>
          <a:p>
            <a:pPr algn="ctr">
              <a:defRPr/>
            </a:pPr>
            <a:r>
              <a:rPr lang="zh-CN" altLang="en-GB" sz="3200" b="1" dirty="0">
                <a:latin typeface="Times New Roman" pitchFamily="18" charset="0"/>
                <a:ea typeface="华文行楷" pitchFamily="2" charset="-122"/>
              </a:rPr>
              <a:t>同一台机器</a:t>
            </a:r>
          </a:p>
          <a:p>
            <a:pPr algn="ctr">
              <a:defRPr/>
            </a:pPr>
            <a:r>
              <a:rPr lang="zh-CN" altLang="en-GB" sz="3200" b="1" dirty="0">
                <a:latin typeface="Times New Roman" pitchFamily="18" charset="0"/>
                <a:ea typeface="华文行楷" pitchFamily="2" charset="-122"/>
              </a:rPr>
              <a:t>不同的语言</a:t>
            </a:r>
            <a:endParaRPr lang="en-GB" altLang="zh-CN" sz="3200" b="1" dirty="0">
              <a:latin typeface="Times New Roman" pitchFamily="18" charset="0"/>
              <a:ea typeface="华文行楷" pitchFamily="2" charset="-122"/>
            </a:endParaRPr>
          </a:p>
        </p:txBody>
      </p:sp>
      <p:sp>
        <p:nvSpPr>
          <p:cNvPr id="5" name="矩形: 圆角 4">
            <a:extLst>
              <a:ext uri="{FF2B5EF4-FFF2-40B4-BE49-F238E27FC236}">
                <a16:creationId xmlns:a16="http://schemas.microsoft.com/office/drawing/2014/main" id="{1F7B9E95-5AA9-42CE-B72A-959D4E2D5B63}"/>
              </a:ext>
            </a:extLst>
          </p:cNvPr>
          <p:cNvSpPr/>
          <p:nvPr/>
        </p:nvSpPr>
        <p:spPr bwMode="auto">
          <a:xfrm>
            <a:off x="2290761" y="4005064"/>
            <a:ext cx="1766269" cy="673398"/>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029EF6A4-3C63-471D-B70D-E97008B01C34}"/>
              </a:ext>
            </a:extLst>
          </p:cNvPr>
          <p:cNvSpPr/>
          <p:nvPr/>
        </p:nvSpPr>
        <p:spPr bwMode="auto">
          <a:xfrm>
            <a:off x="4423396" y="3991812"/>
            <a:ext cx="1690068" cy="673398"/>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43"/>
                                        </p:tgtEl>
                                        <p:attrNameLst>
                                          <p:attrName>style.visibility</p:attrName>
                                        </p:attrNameLst>
                                      </p:cBhvr>
                                      <p:to>
                                        <p:strVal val="visible"/>
                                      </p:to>
                                    </p:set>
                                    <p:animEffect transition="in" filter="dissolve">
                                      <p:cBhvr>
                                        <p:cTn id="22" dur="500"/>
                                        <p:tgtEl>
                                          <p:spTgt spid="307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animBg="1"/>
      <p:bldP spid="5" grpId="0" animBg="1"/>
      <p:bldP spid="21"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DE684147-54CB-4D19-9720-32EAB35A2C79}"/>
              </a:ext>
            </a:extLst>
          </p:cNvPr>
          <p:cNvSpPr txBox="1"/>
          <p:nvPr/>
        </p:nvSpPr>
        <p:spPr>
          <a:xfrm>
            <a:off x="594179" y="2564904"/>
            <a:ext cx="7848103" cy="3525460"/>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45058"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30723" name="Rectangle 3"/>
          <p:cNvSpPr>
            <a:spLocks noGrp="1" noChangeArrowheads="1"/>
          </p:cNvSpPr>
          <p:nvPr>
            <p:ph idx="1"/>
          </p:nvPr>
        </p:nvSpPr>
        <p:spPr>
          <a:xfrm>
            <a:off x="598942" y="1519807"/>
            <a:ext cx="7848103" cy="841374"/>
          </a:xfrm>
          <a:solidFill>
            <a:schemeClr val="bg1"/>
          </a:solidFill>
          <a:ln w="28575">
            <a:solidFill>
              <a:srgbClr val="9999FF"/>
            </a:solidFill>
          </a:ln>
        </p:spPr>
        <p:txBody>
          <a:bodyPr/>
          <a:lstStyle/>
          <a:p>
            <a:pPr marL="0" indent="0" eaLnBrk="1" hangingPunct="1">
              <a:lnSpc>
                <a:spcPct val="150000"/>
              </a:lnSpc>
            </a:pPr>
            <a:r>
              <a:rPr lang="zh-CN" altLang="en-US" dirty="0">
                <a:latin typeface="宋体" pitchFamily="2" charset="-122"/>
              </a:rPr>
              <a:t>交叉编译程序。</a:t>
            </a:r>
          </a:p>
        </p:txBody>
      </p:sp>
      <p:grpSp>
        <p:nvGrpSpPr>
          <p:cNvPr id="2" name="Group 12"/>
          <p:cNvGrpSpPr>
            <a:grpSpLocks/>
          </p:cNvGrpSpPr>
          <p:nvPr/>
        </p:nvGrpSpPr>
        <p:grpSpPr bwMode="auto">
          <a:xfrm>
            <a:off x="3059113" y="3716338"/>
            <a:ext cx="2286000" cy="1524000"/>
            <a:chOff x="2592" y="2304"/>
            <a:chExt cx="1440" cy="960"/>
          </a:xfrm>
          <a:solidFill>
            <a:srgbClr val="FFFF99"/>
          </a:solidFill>
        </p:grpSpPr>
        <p:sp>
          <p:nvSpPr>
            <p:cNvPr id="45072" name="Freeform 9"/>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73" name="Rectangle 10"/>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a:latin typeface="微软雅黑" panose="020B0503020204020204" pitchFamily="34" charset="-122"/>
                  <a:ea typeface="微软雅黑" panose="020B0503020204020204" pitchFamily="34" charset="-122"/>
                </a:rPr>
                <a:t>A</a:t>
              </a:r>
              <a:r>
                <a:rPr kumimoji="1" lang="zh-CN" altLang="en-US" b="1">
                  <a:latin typeface="微软雅黑" panose="020B0503020204020204" pitchFamily="34" charset="-122"/>
                  <a:ea typeface="微软雅黑" panose="020B0503020204020204" pitchFamily="34" charset="-122"/>
                </a:rPr>
                <a:t>代码</a:t>
              </a:r>
            </a:p>
          </p:txBody>
        </p:sp>
        <p:sp>
          <p:nvSpPr>
            <p:cNvPr id="45074" name="Rectangle 11"/>
            <p:cNvSpPr>
              <a:spLocks noChangeArrowheads="1"/>
            </p:cNvSpPr>
            <p:nvPr/>
          </p:nvSpPr>
          <p:spPr bwMode="auto">
            <a:xfrm>
              <a:off x="3091" y="2928"/>
              <a:ext cx="454" cy="288"/>
            </a:xfrm>
            <a:prstGeom prst="rect">
              <a:avLst/>
            </a:prstGeom>
            <a:grpFill/>
            <a:ln w="12700">
              <a:noFill/>
              <a:miter lim="800000"/>
              <a:headEnd/>
              <a:tailEnd type="none" w="lg" len="lg"/>
            </a:ln>
          </p:spPr>
          <p:txBody>
            <a:bodyPr wrap="none"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45071" name="Rectangle 5"/>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L1</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3" name="Group 13"/>
          <p:cNvGrpSpPr>
            <a:grpSpLocks/>
          </p:cNvGrpSpPr>
          <p:nvPr/>
        </p:nvGrpSpPr>
        <p:grpSpPr bwMode="auto">
          <a:xfrm>
            <a:off x="1528763" y="2949575"/>
            <a:ext cx="2286000" cy="1524000"/>
            <a:chOff x="2592" y="2304"/>
            <a:chExt cx="1440" cy="960"/>
          </a:xfrm>
          <a:solidFill>
            <a:schemeClr val="bg1"/>
          </a:solidFill>
        </p:grpSpPr>
        <p:sp>
          <p:nvSpPr>
            <p:cNvPr id="45068" name="Freeform 15"/>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69" name="Rectangle 16"/>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5070" name="Rectangle 17"/>
            <p:cNvSpPr>
              <a:spLocks noChangeArrowheads="1"/>
            </p:cNvSpPr>
            <p:nvPr/>
          </p:nvSpPr>
          <p:spPr bwMode="auto">
            <a:xfrm>
              <a:off x="3103" y="2928"/>
              <a:ext cx="405" cy="291"/>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L1</a:t>
              </a:r>
              <a:r>
                <a:rPr kumimoji="1" lang="zh-CN" altLang="en-US" b="1" dirty="0">
                  <a:solidFill>
                    <a:srgbClr val="FF3300"/>
                  </a:solidFill>
                  <a:latin typeface="微软雅黑" panose="020B0503020204020204" pitchFamily="34" charset="-122"/>
                  <a:ea typeface="微软雅黑" panose="020B0503020204020204" pitchFamily="34" charset="-122"/>
                </a:rPr>
                <a:t>语言</a:t>
              </a:r>
            </a:p>
          </p:txBody>
        </p:sp>
        <p:sp>
          <p:nvSpPr>
            <p:cNvPr id="45067" name="Rectangle 14"/>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4" name="Group 18"/>
          <p:cNvGrpSpPr>
            <a:grpSpLocks/>
          </p:cNvGrpSpPr>
          <p:nvPr/>
        </p:nvGrpSpPr>
        <p:grpSpPr bwMode="auto">
          <a:xfrm>
            <a:off x="4583113" y="2954338"/>
            <a:ext cx="2286000" cy="1524000"/>
            <a:chOff x="2592" y="2304"/>
            <a:chExt cx="1440" cy="960"/>
          </a:xfrm>
          <a:solidFill>
            <a:srgbClr val="FFCC66"/>
          </a:solidFill>
        </p:grpSpPr>
        <p:sp>
          <p:nvSpPr>
            <p:cNvPr id="45064" name="Freeform 20"/>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5065" name="Rectangle 21"/>
            <p:cNvSpPr>
              <a:spLocks noChangeArrowheads="1"/>
            </p:cNvSpPr>
            <p:nvPr/>
          </p:nvSpPr>
          <p:spPr bwMode="auto">
            <a:xfrm>
              <a:off x="3408" y="2400"/>
              <a:ext cx="576" cy="336"/>
            </a:xfrm>
            <a:prstGeom prst="rect">
              <a:avLst/>
            </a:prstGeom>
            <a:grpFill/>
            <a:ln w="12700">
              <a:noFill/>
              <a:miter lim="800000"/>
              <a:headEnd/>
              <a:tailEnd type="none" w="lg" len="lg"/>
            </a:ln>
          </p:spPr>
          <p:txBody>
            <a:bodyPr wrap="none"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5066" name="Rectangle 22"/>
            <p:cNvSpPr>
              <a:spLocks noChangeArrowheads="1"/>
            </p:cNvSpPr>
            <p:nvPr/>
          </p:nvSpPr>
          <p:spPr bwMode="auto">
            <a:xfrm>
              <a:off x="3124" y="2928"/>
              <a:ext cx="384" cy="265"/>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A</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45063" name="Rectangle 19"/>
            <p:cNvSpPr>
              <a:spLocks noChangeArrowheads="1"/>
            </p:cNvSpPr>
            <p:nvPr/>
          </p:nvSpPr>
          <p:spPr bwMode="auto">
            <a:xfrm>
              <a:off x="2688" y="2400"/>
              <a:ext cx="576" cy="336"/>
            </a:xfrm>
            <a:prstGeom prst="rect">
              <a:avLst/>
            </a:prstGeom>
            <a:grpFill/>
            <a:ln w="12700">
              <a:noFill/>
              <a:miter lim="800000"/>
              <a:headEnd/>
              <a:tailEnd type="none" w="lg" len="lg"/>
            </a:ln>
          </p:spPr>
          <p:txBody>
            <a:bodyPr wrap="none" anchor="ctr"/>
            <a:lstStyle/>
            <a:p>
              <a:pPr algn="ctr"/>
              <a:r>
                <a:rPr kumimoji="1" lang="en-US" altLang="zh-CN" b="1" dirty="0">
                  <a:latin typeface="微软雅黑" panose="020B0503020204020204" pitchFamily="34" charset="-122"/>
                  <a:ea typeface="微软雅黑" panose="020B0503020204020204" pitchFamily="34" charset="-122"/>
                </a:rPr>
                <a:t>L2</a:t>
              </a:r>
              <a:r>
                <a:rPr kumimoji="1" lang="zh-CN" altLang="en-US" b="1" dirty="0">
                  <a:latin typeface="微软雅黑" panose="020B0503020204020204" pitchFamily="34" charset="-122"/>
                  <a:ea typeface="微软雅黑" panose="020B0503020204020204" pitchFamily="34" charset="-122"/>
                </a:rPr>
                <a:t>语言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674F5A89-D21D-47F2-A392-AA39D19C5B65}"/>
              </a:ext>
            </a:extLst>
          </p:cNvPr>
          <p:cNvSpPr txBox="1"/>
          <p:nvPr/>
        </p:nvSpPr>
        <p:spPr>
          <a:xfrm>
            <a:off x="506413" y="2420888"/>
            <a:ext cx="8218487" cy="3525460"/>
          </a:xfrm>
          <a:prstGeom prst="rect">
            <a:avLst/>
          </a:prstGeom>
          <a:solidFill>
            <a:schemeClr val="bg1"/>
          </a:solidFill>
          <a:ln w="28575">
            <a:solidFill>
              <a:srgbClr val="9999FF"/>
            </a:solidFill>
          </a:ln>
        </p:spPr>
        <p:txBody>
          <a:bodyPr wrap="square" rtlCol="0">
            <a:noAutofit/>
          </a:bodyPr>
          <a:lstStyle/>
          <a:p>
            <a:endParaRPr lang="zh-CN" altLang="en-US" b="1" dirty="0">
              <a:latin typeface="微软雅黑" panose="020B0503020204020204" pitchFamily="34" charset="-122"/>
              <a:ea typeface="微软雅黑" panose="020B0503020204020204" pitchFamily="34" charset="-122"/>
            </a:endParaRPr>
          </a:p>
        </p:txBody>
      </p:sp>
      <p:sp>
        <p:nvSpPr>
          <p:cNvPr id="46082"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46083" name="Rectangle 3"/>
          <p:cNvSpPr>
            <a:spLocks noGrp="1" noChangeArrowheads="1"/>
          </p:cNvSpPr>
          <p:nvPr>
            <p:ph idx="1"/>
          </p:nvPr>
        </p:nvSpPr>
        <p:spPr>
          <a:xfrm>
            <a:off x="506413" y="1562667"/>
            <a:ext cx="8229600" cy="710067"/>
          </a:xfrm>
          <a:solidFill>
            <a:schemeClr val="bg1"/>
          </a:solidFill>
          <a:ln w="28575">
            <a:solidFill>
              <a:srgbClr val="9999FF"/>
            </a:solidFill>
          </a:ln>
        </p:spPr>
        <p:txBody>
          <a:bodyPr/>
          <a:lstStyle/>
          <a:p>
            <a:pPr marL="0" indent="0" eaLnBrk="1" hangingPunct="1">
              <a:lnSpc>
                <a:spcPct val="150000"/>
              </a:lnSpc>
            </a:pPr>
            <a:r>
              <a:rPr lang="zh-CN" altLang="en-US" dirty="0">
                <a:latin typeface="宋体" pitchFamily="2" charset="-122"/>
              </a:rPr>
              <a:t>把一种机器上的编译程序移植到另一种机器上。</a:t>
            </a:r>
          </a:p>
        </p:txBody>
      </p:sp>
      <p:grpSp>
        <p:nvGrpSpPr>
          <p:cNvPr id="2" name="Group 4"/>
          <p:cNvGrpSpPr>
            <a:grpSpLocks/>
          </p:cNvGrpSpPr>
          <p:nvPr/>
        </p:nvGrpSpPr>
        <p:grpSpPr bwMode="auto">
          <a:xfrm>
            <a:off x="2411413" y="4160838"/>
            <a:ext cx="2286000" cy="1524000"/>
            <a:chOff x="2592" y="2304"/>
            <a:chExt cx="1440" cy="960"/>
          </a:xfrm>
          <a:solidFill>
            <a:srgbClr val="FFFF99"/>
          </a:solidFill>
        </p:grpSpPr>
        <p:sp>
          <p:nvSpPr>
            <p:cNvPr id="46107" name="Freeform 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6108" name="Rectangle 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A</a:t>
              </a:r>
              <a:r>
                <a:rPr kumimoji="1" lang="zh-CN" altLang="en-US" b="1">
                  <a:latin typeface="微软雅黑" panose="020B0503020204020204" pitchFamily="34" charset="-122"/>
                  <a:ea typeface="微软雅黑" panose="020B0503020204020204" pitchFamily="34" charset="-122"/>
                </a:rPr>
                <a:t>代码</a:t>
              </a:r>
            </a:p>
          </p:txBody>
        </p:sp>
        <p:sp>
          <p:nvSpPr>
            <p:cNvPr id="46109" name="Rectangle 8"/>
            <p:cNvSpPr>
              <a:spLocks noChangeArrowheads="1"/>
            </p:cNvSpPr>
            <p:nvPr/>
          </p:nvSpPr>
          <p:spPr bwMode="auto">
            <a:xfrm>
              <a:off x="3137" y="2928"/>
              <a:ext cx="358" cy="240"/>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代码</a:t>
              </a:r>
            </a:p>
          </p:txBody>
        </p:sp>
        <p:sp>
          <p:nvSpPr>
            <p:cNvPr id="46106" name="Rectangle 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L</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3" name="Group 9"/>
          <p:cNvGrpSpPr>
            <a:grpSpLocks/>
          </p:cNvGrpSpPr>
          <p:nvPr/>
        </p:nvGrpSpPr>
        <p:grpSpPr bwMode="auto">
          <a:xfrm>
            <a:off x="887413" y="3398838"/>
            <a:ext cx="2286000" cy="1524000"/>
            <a:chOff x="2592" y="2304"/>
            <a:chExt cx="1440" cy="960"/>
          </a:xfrm>
          <a:solidFill>
            <a:schemeClr val="bg1"/>
          </a:solidFill>
        </p:grpSpPr>
        <p:sp>
          <p:nvSpPr>
            <p:cNvPr id="46103" name="Freeform 11"/>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6104" name="Rectangle 12"/>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6105" name="Rectangle 13"/>
            <p:cNvSpPr>
              <a:spLocks noChangeArrowheads="1"/>
            </p:cNvSpPr>
            <p:nvPr/>
          </p:nvSpPr>
          <p:spPr bwMode="auto">
            <a:xfrm>
              <a:off x="3099" y="2928"/>
              <a:ext cx="403"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L</a:t>
              </a:r>
              <a:r>
                <a:rPr kumimoji="1" lang="zh-CN" altLang="en-US" b="1" dirty="0">
                  <a:solidFill>
                    <a:srgbClr val="FF3300"/>
                  </a:solidFill>
                  <a:latin typeface="微软雅黑" panose="020B0503020204020204" pitchFamily="34" charset="-122"/>
                  <a:ea typeface="微软雅黑" panose="020B0503020204020204" pitchFamily="34" charset="-122"/>
                </a:rPr>
                <a:t>语言</a:t>
              </a:r>
            </a:p>
          </p:txBody>
        </p:sp>
        <p:sp>
          <p:nvSpPr>
            <p:cNvPr id="46102" name="Rectangle 10"/>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L</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4" name="Group 14"/>
          <p:cNvGrpSpPr>
            <a:grpSpLocks/>
          </p:cNvGrpSpPr>
          <p:nvPr/>
        </p:nvGrpSpPr>
        <p:grpSpPr bwMode="auto">
          <a:xfrm>
            <a:off x="3935413" y="3398838"/>
            <a:ext cx="2286000" cy="1524000"/>
            <a:chOff x="2592" y="2304"/>
            <a:chExt cx="1440" cy="960"/>
          </a:xfrm>
          <a:solidFill>
            <a:srgbClr val="FFCC66"/>
          </a:solidFill>
        </p:grpSpPr>
        <p:sp>
          <p:nvSpPr>
            <p:cNvPr id="46099" name="Freeform 1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6100" name="Rectangle 1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6101" name="Rectangle 18"/>
            <p:cNvSpPr>
              <a:spLocks noChangeArrowheads="1"/>
            </p:cNvSpPr>
            <p:nvPr/>
          </p:nvSpPr>
          <p:spPr bwMode="auto">
            <a:xfrm>
              <a:off x="3111" y="2928"/>
              <a:ext cx="426"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a:solidFill>
                    <a:srgbClr val="3333CC"/>
                  </a:solidFill>
                  <a:latin typeface="微软雅黑" panose="020B0503020204020204" pitchFamily="34" charset="-122"/>
                  <a:ea typeface="微软雅黑" panose="020B0503020204020204" pitchFamily="34" charset="-122"/>
                </a:rPr>
                <a:t>A</a:t>
              </a:r>
              <a:r>
                <a:rPr kumimoji="1" lang="zh-CN" altLang="en-US" b="1">
                  <a:solidFill>
                    <a:srgbClr val="3333CC"/>
                  </a:solidFill>
                  <a:latin typeface="微软雅黑" panose="020B0503020204020204" pitchFamily="34" charset="-122"/>
                  <a:ea typeface="微软雅黑" panose="020B0503020204020204" pitchFamily="34" charset="-122"/>
                </a:rPr>
                <a:t>代码</a:t>
              </a:r>
            </a:p>
          </p:txBody>
        </p:sp>
        <p:sp>
          <p:nvSpPr>
            <p:cNvPr id="46098" name="Rectangle 1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L</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5" name="Group 19"/>
          <p:cNvGrpSpPr>
            <a:grpSpLocks/>
          </p:cNvGrpSpPr>
          <p:nvPr/>
        </p:nvGrpSpPr>
        <p:grpSpPr bwMode="auto">
          <a:xfrm>
            <a:off x="2411413" y="2636838"/>
            <a:ext cx="2286000" cy="1524000"/>
            <a:chOff x="2592" y="2304"/>
            <a:chExt cx="1440" cy="960"/>
          </a:xfrm>
          <a:solidFill>
            <a:schemeClr val="bg1"/>
          </a:solidFill>
        </p:grpSpPr>
        <p:sp>
          <p:nvSpPr>
            <p:cNvPr id="46095" name="Freeform 21"/>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6096" name="Rectangle 22"/>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6097" name="Rectangle 23"/>
            <p:cNvSpPr>
              <a:spLocks noChangeArrowheads="1"/>
            </p:cNvSpPr>
            <p:nvPr/>
          </p:nvSpPr>
          <p:spPr bwMode="auto">
            <a:xfrm>
              <a:off x="3111" y="2928"/>
              <a:ext cx="391"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pitchFamily="34" charset="-122"/>
                  <a:ea typeface="微软雅黑" panose="020B0503020204020204" pitchFamily="34" charset="-122"/>
                </a:rPr>
                <a:t>L</a:t>
              </a:r>
              <a:r>
                <a:rPr kumimoji="1" lang="zh-CN" altLang="en-US" b="1" dirty="0">
                  <a:solidFill>
                    <a:srgbClr val="FF3300"/>
                  </a:solidFill>
                  <a:latin typeface="微软雅黑" panose="020B0503020204020204" pitchFamily="34" charset="-122"/>
                  <a:ea typeface="微软雅黑" panose="020B0503020204020204" pitchFamily="34" charset="-122"/>
                </a:rPr>
                <a:t>语言</a:t>
              </a:r>
            </a:p>
          </p:txBody>
        </p:sp>
        <p:sp>
          <p:nvSpPr>
            <p:cNvPr id="46094" name="Rectangle 20"/>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L</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6" name="Group 24"/>
          <p:cNvGrpSpPr>
            <a:grpSpLocks/>
          </p:cNvGrpSpPr>
          <p:nvPr/>
        </p:nvGrpSpPr>
        <p:grpSpPr bwMode="auto">
          <a:xfrm>
            <a:off x="5459413" y="2636838"/>
            <a:ext cx="2286000" cy="1524000"/>
            <a:chOff x="2592" y="2304"/>
            <a:chExt cx="1440" cy="960"/>
          </a:xfrm>
          <a:solidFill>
            <a:srgbClr val="9999FF"/>
          </a:solidFill>
        </p:grpSpPr>
        <p:sp>
          <p:nvSpPr>
            <p:cNvPr id="46091" name="Freeform 2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6092" name="Rectangle 2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B</a:t>
              </a:r>
              <a:r>
                <a:rPr kumimoji="1" lang="zh-CN" altLang="en-US" b="1">
                  <a:latin typeface="微软雅黑" panose="020B0503020204020204" pitchFamily="34" charset="-122"/>
                  <a:ea typeface="微软雅黑" panose="020B0503020204020204" pitchFamily="34" charset="-122"/>
                </a:rPr>
                <a:t>代码</a:t>
              </a:r>
            </a:p>
          </p:txBody>
        </p:sp>
        <p:sp>
          <p:nvSpPr>
            <p:cNvPr id="46093" name="Rectangle 28"/>
            <p:cNvSpPr>
              <a:spLocks noChangeArrowheads="1"/>
            </p:cNvSpPr>
            <p:nvPr/>
          </p:nvSpPr>
          <p:spPr bwMode="auto">
            <a:xfrm>
              <a:off x="3122" y="2928"/>
              <a:ext cx="416" cy="23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B</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46090" name="Rectangle 2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L</a:t>
              </a:r>
              <a:r>
                <a:rPr kumimoji="1" lang="zh-CN" altLang="en-US" b="1" dirty="0">
                  <a:latin typeface="微软雅黑" panose="020B0503020204020204" pitchFamily="34" charset="-122"/>
                  <a:ea typeface="微软雅黑" panose="020B0503020204020204" pitchFamily="34" charset="-122"/>
                </a:rPr>
                <a:t>语言</a:t>
              </a:r>
            </a:p>
          </p:txBody>
        </p:sp>
      </p:grpSp>
      <p:sp>
        <p:nvSpPr>
          <p:cNvPr id="52253" name="Cloud"/>
          <p:cNvSpPr>
            <a:spLocks noChangeAspect="1" noEditPoints="1" noChangeArrowheads="1"/>
          </p:cNvSpPr>
          <p:nvPr/>
        </p:nvSpPr>
        <p:spPr bwMode="auto">
          <a:xfrm>
            <a:off x="5002213" y="4999038"/>
            <a:ext cx="3779837" cy="1511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99"/>
          </a:solidFill>
          <a:ln w="22225">
            <a:solidFill>
              <a:schemeClr val="tx1"/>
            </a:solidFill>
            <a:miter lim="800000"/>
            <a:headEnd/>
            <a:tailEnd/>
          </a:ln>
          <a:effectLst>
            <a:outerShdw dist="107763" dir="2700000" algn="ctr" rotWithShape="0">
              <a:srgbClr val="808080"/>
            </a:outerShdw>
          </a:effectLst>
        </p:spPr>
        <p:txBody>
          <a:bodyPr/>
          <a:lstStyle/>
          <a:p>
            <a:pPr algn="ctr">
              <a:defRPr/>
            </a:pPr>
            <a:r>
              <a:rPr lang="zh-CN" altLang="en-GB" sz="3200" b="1">
                <a:latin typeface="Times New Roman" pitchFamily="18" charset="0"/>
                <a:ea typeface="华文行楷" pitchFamily="2" charset="-122"/>
              </a:rPr>
              <a:t>同一种语言不同的机器</a:t>
            </a:r>
            <a:endParaRPr lang="en-GB" altLang="zh-CN" sz="3200" b="1">
              <a:latin typeface="Times New Roman" pitchFamily="18" charset="0"/>
              <a:ea typeface="华文行楷" pitchFamily="2" charset="-122"/>
            </a:endParaRPr>
          </a:p>
        </p:txBody>
      </p:sp>
      <p:sp>
        <p:nvSpPr>
          <p:cNvPr id="30" name="矩形: 圆角 29">
            <a:extLst>
              <a:ext uri="{FF2B5EF4-FFF2-40B4-BE49-F238E27FC236}">
                <a16:creationId xmlns:a16="http://schemas.microsoft.com/office/drawing/2014/main" id="{8102389D-C360-46F9-8D08-40A92F77947A}"/>
              </a:ext>
            </a:extLst>
          </p:cNvPr>
          <p:cNvSpPr/>
          <p:nvPr/>
        </p:nvSpPr>
        <p:spPr bwMode="auto">
          <a:xfrm>
            <a:off x="3845062" y="3290738"/>
            <a:ext cx="2455130" cy="1708299"/>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253"/>
                                        </p:tgtEl>
                                        <p:attrNameLst>
                                          <p:attrName>style.visibility</p:attrName>
                                        </p:attrNameLst>
                                      </p:cBhvr>
                                      <p:to>
                                        <p:strVal val="visible"/>
                                      </p:to>
                                    </p:set>
                                    <p:animEffect transition="in" filter="dissolve">
                                      <p:cBhvr>
                                        <p:cTn id="32" dur="500"/>
                                        <p:tgtEl>
                                          <p:spTgt spid="5225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3"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
          <p:cNvSpPr>
            <a:spLocks noGrp="1" noChangeArrowheads="1"/>
          </p:cNvSpPr>
          <p:nvPr>
            <p:ph type="title"/>
          </p:nvPr>
        </p:nvSpPr>
        <p:spPr/>
        <p:txBody>
          <a:bodyPr/>
          <a:lstStyle/>
          <a:p>
            <a:pPr eaLnBrk="1" hangingPunct="1"/>
            <a:r>
              <a:rPr lang="zh-CN" altLang="en-US" dirty="0"/>
              <a:t>什么是编译程序</a:t>
            </a:r>
          </a:p>
        </p:txBody>
      </p:sp>
      <p:sp>
        <p:nvSpPr>
          <p:cNvPr id="15363" name="Text Box 13"/>
          <p:cNvSpPr txBox="1">
            <a:spLocks noChangeArrowheads="1"/>
          </p:cNvSpPr>
          <p:nvPr/>
        </p:nvSpPr>
        <p:spPr bwMode="auto">
          <a:xfrm>
            <a:off x="342900" y="1434828"/>
            <a:ext cx="8382000" cy="1490116"/>
          </a:xfrm>
          <a:prstGeom prst="rect">
            <a:avLst/>
          </a:prstGeom>
          <a:solidFill>
            <a:schemeClr val="bg1"/>
          </a:solidFill>
          <a:ln w="28575">
            <a:solidFill>
              <a:srgbClr val="9999FF"/>
            </a:solidFill>
            <a:miter lim="800000"/>
            <a:headEnd/>
            <a:tailEnd/>
          </a:ln>
        </p:spPr>
        <p:txBody>
          <a:bodyPr>
            <a:noAutofit/>
          </a:bodyPr>
          <a:lstStyle/>
          <a:p>
            <a:pPr marL="457200" indent="-457200">
              <a:lnSpc>
                <a:spcPct val="150000"/>
              </a:lnSpc>
              <a:spcBef>
                <a:spcPct val="20000"/>
              </a:spcBef>
              <a:buClr>
                <a:srgbClr val="FFC000"/>
              </a:buClr>
              <a:buFont typeface="Wingdings" panose="05000000000000000000" pitchFamily="2" charset="2"/>
              <a:buChar char="v"/>
              <a:defRPr/>
            </a:pPr>
            <a:r>
              <a:rPr kumimoji="1" lang="zh-CN" altLang="en-US" sz="2800" b="1" dirty="0">
                <a:solidFill>
                  <a:srgbClr val="FF0000"/>
                </a:solidFill>
                <a:latin typeface="+mn-ea"/>
                <a:ea typeface="+mn-ea"/>
              </a:rPr>
              <a:t>解释程序</a:t>
            </a:r>
            <a:r>
              <a:rPr kumimoji="1" lang="zh-CN" altLang="en-US" sz="2800" b="1" dirty="0">
                <a:latin typeface="+mn-ea"/>
                <a:ea typeface="+mn-ea"/>
              </a:rPr>
              <a:t>：把源语言写的源程序作为输入，但不产生目标程序，而是</a:t>
            </a:r>
            <a:r>
              <a:rPr kumimoji="1" lang="zh-CN" altLang="en-US" sz="2800" b="1" dirty="0">
                <a:solidFill>
                  <a:srgbClr val="FF0000"/>
                </a:solidFill>
                <a:latin typeface="+mn-ea"/>
                <a:ea typeface="+mn-ea"/>
              </a:rPr>
              <a:t>边解释边执行</a:t>
            </a:r>
            <a:r>
              <a:rPr kumimoji="1" lang="zh-CN" altLang="en-US" sz="2800" b="1" dirty="0">
                <a:latin typeface="+mn-ea"/>
                <a:ea typeface="+mn-ea"/>
              </a:rPr>
              <a:t>源程序本身。</a:t>
            </a:r>
          </a:p>
        </p:txBody>
      </p:sp>
      <p:grpSp>
        <p:nvGrpSpPr>
          <p:cNvPr id="2" name="Group 14"/>
          <p:cNvGrpSpPr>
            <a:grpSpLocks/>
          </p:cNvGrpSpPr>
          <p:nvPr/>
        </p:nvGrpSpPr>
        <p:grpSpPr bwMode="auto">
          <a:xfrm>
            <a:off x="1763688" y="3429000"/>
            <a:ext cx="5075238" cy="2157413"/>
            <a:chOff x="912" y="2784"/>
            <a:chExt cx="3197" cy="1359"/>
          </a:xfrm>
        </p:grpSpPr>
        <p:sp>
          <p:nvSpPr>
            <p:cNvPr id="15365" name="Rectangle 15"/>
            <p:cNvSpPr>
              <a:spLocks noChangeArrowheads="1"/>
            </p:cNvSpPr>
            <p:nvPr/>
          </p:nvSpPr>
          <p:spPr bwMode="auto">
            <a:xfrm>
              <a:off x="912" y="2928"/>
              <a:ext cx="894" cy="355"/>
            </a:xfrm>
            <a:prstGeom prst="rect">
              <a:avLst/>
            </a:prstGeom>
            <a:solidFill>
              <a:schemeClr val="bg1"/>
            </a:solidFill>
            <a:ln w="28575">
              <a:solidFill>
                <a:srgbClr val="9999FF"/>
              </a:solidFill>
              <a:miter lim="800000"/>
              <a:headEnd/>
              <a:tailEnd/>
            </a:ln>
          </p:spPr>
          <p:txBody>
            <a:bodyPr/>
            <a:lstStyle/>
            <a:p>
              <a:pPr algn="ctr">
                <a:spcBef>
                  <a:spcPts val="600"/>
                </a:spcBef>
                <a:defRPr/>
              </a:pPr>
              <a:r>
                <a:rPr kumimoji="1" lang="zh-CN" altLang="en-US" sz="2800" b="1">
                  <a:latin typeface="+mn-ea"/>
                  <a:ea typeface="+mn-ea"/>
                </a:rPr>
                <a:t>源程序</a:t>
              </a:r>
              <a:endParaRPr kumimoji="1" lang="zh-CN" altLang="en-US" sz="2400" b="1">
                <a:latin typeface="+mn-ea"/>
                <a:ea typeface="+mn-ea"/>
              </a:endParaRPr>
            </a:p>
          </p:txBody>
        </p:sp>
        <p:sp>
          <p:nvSpPr>
            <p:cNvPr id="15366" name="Rectangle 16"/>
            <p:cNvSpPr>
              <a:spLocks noChangeArrowheads="1"/>
            </p:cNvSpPr>
            <p:nvPr/>
          </p:nvSpPr>
          <p:spPr bwMode="auto">
            <a:xfrm>
              <a:off x="3168" y="2928"/>
              <a:ext cx="941" cy="355"/>
            </a:xfrm>
            <a:prstGeom prst="rect">
              <a:avLst/>
            </a:prstGeom>
            <a:solidFill>
              <a:schemeClr val="bg1"/>
            </a:solidFill>
            <a:ln w="28575">
              <a:solidFill>
                <a:srgbClr val="9999FF"/>
              </a:solidFill>
              <a:miter lim="800000"/>
              <a:headEnd/>
              <a:tailEnd/>
            </a:ln>
          </p:spPr>
          <p:txBody>
            <a:bodyPr/>
            <a:lstStyle/>
            <a:p>
              <a:pPr algn="ctr">
                <a:spcBef>
                  <a:spcPts val="600"/>
                </a:spcBef>
                <a:defRPr/>
              </a:pPr>
              <a:r>
                <a:rPr kumimoji="1" lang="zh-CN" altLang="en-US" sz="2800" b="1" dirty="0">
                  <a:latin typeface="+mn-ea"/>
                  <a:ea typeface="+mn-ea"/>
                </a:rPr>
                <a:t>结果</a:t>
              </a:r>
              <a:endParaRPr kumimoji="1" lang="zh-CN" altLang="en-US" sz="2400" b="1" dirty="0">
                <a:latin typeface="+mn-ea"/>
                <a:ea typeface="+mn-ea"/>
              </a:endParaRPr>
            </a:p>
          </p:txBody>
        </p:sp>
        <p:sp>
          <p:nvSpPr>
            <p:cNvPr id="15367" name="Rectangle 17"/>
            <p:cNvSpPr>
              <a:spLocks noChangeArrowheads="1"/>
            </p:cNvSpPr>
            <p:nvPr/>
          </p:nvSpPr>
          <p:spPr bwMode="auto">
            <a:xfrm>
              <a:off x="2208" y="3456"/>
              <a:ext cx="720" cy="687"/>
            </a:xfrm>
            <a:prstGeom prst="rect">
              <a:avLst/>
            </a:prstGeom>
            <a:solidFill>
              <a:schemeClr val="bg1"/>
            </a:solidFill>
            <a:ln w="28575">
              <a:solidFill>
                <a:srgbClr val="9999FF"/>
              </a:solidFill>
              <a:miter lim="800000"/>
              <a:headEnd/>
              <a:tailEnd/>
            </a:ln>
          </p:spPr>
          <p:txBody>
            <a:bodyPr/>
            <a:lstStyle/>
            <a:p>
              <a:pPr algn="ctr">
                <a:defRPr/>
              </a:pPr>
              <a:r>
                <a:rPr kumimoji="1" lang="zh-CN" altLang="en-US" sz="2800" b="1" dirty="0">
                  <a:latin typeface="+mn-ea"/>
                  <a:ea typeface="+mn-ea"/>
                </a:rPr>
                <a:t>解释</a:t>
              </a:r>
            </a:p>
            <a:p>
              <a:pPr algn="ctr">
                <a:defRPr/>
              </a:pPr>
              <a:r>
                <a:rPr kumimoji="1" lang="zh-CN" altLang="en-US" sz="2800" b="1" dirty="0">
                  <a:latin typeface="+mn-ea"/>
                  <a:ea typeface="+mn-ea"/>
                </a:rPr>
                <a:t>程序</a:t>
              </a:r>
              <a:endParaRPr kumimoji="1" lang="zh-CN" altLang="en-US" sz="2400" b="1" dirty="0">
                <a:latin typeface="+mn-ea"/>
                <a:ea typeface="+mn-ea"/>
              </a:endParaRPr>
            </a:p>
          </p:txBody>
        </p:sp>
        <p:sp>
          <p:nvSpPr>
            <p:cNvPr id="15368" name="Line 18"/>
            <p:cNvSpPr>
              <a:spLocks noChangeShapeType="1"/>
            </p:cNvSpPr>
            <p:nvPr/>
          </p:nvSpPr>
          <p:spPr bwMode="auto">
            <a:xfrm>
              <a:off x="1824" y="3168"/>
              <a:ext cx="1317" cy="1"/>
            </a:xfrm>
            <a:prstGeom prst="line">
              <a:avLst/>
            </a:prstGeom>
            <a:noFill/>
            <a:ln w="28575">
              <a:solidFill>
                <a:srgbClr val="FF0000"/>
              </a:solidFill>
              <a:round/>
              <a:headEnd/>
              <a:tailEnd type="stealth" w="lg" len="lg"/>
            </a:ln>
          </p:spPr>
          <p:txBody>
            <a:bodyPr/>
            <a:lstStyle/>
            <a:p>
              <a:pPr>
                <a:defRPr/>
              </a:pPr>
              <a:endParaRPr lang="zh-CN" altLang="en-US" b="1">
                <a:latin typeface="+mn-ea"/>
                <a:ea typeface="+mn-ea"/>
              </a:endParaRPr>
            </a:p>
          </p:txBody>
        </p:sp>
        <p:sp>
          <p:nvSpPr>
            <p:cNvPr id="15369" name="Line 19"/>
            <p:cNvSpPr>
              <a:spLocks noChangeShapeType="1"/>
            </p:cNvSpPr>
            <p:nvPr/>
          </p:nvSpPr>
          <p:spPr bwMode="auto">
            <a:xfrm flipV="1">
              <a:off x="2544" y="3168"/>
              <a:ext cx="0" cy="288"/>
            </a:xfrm>
            <a:prstGeom prst="line">
              <a:avLst/>
            </a:prstGeom>
            <a:noFill/>
            <a:ln w="28575">
              <a:solidFill>
                <a:srgbClr val="FF0000"/>
              </a:solidFill>
              <a:round/>
              <a:headEnd/>
              <a:tailEnd type="stealth" w="lg" len="lg"/>
            </a:ln>
          </p:spPr>
          <p:txBody>
            <a:bodyPr/>
            <a:lstStyle/>
            <a:p>
              <a:pPr>
                <a:defRPr/>
              </a:pPr>
              <a:endParaRPr lang="zh-CN" altLang="en-US" b="1">
                <a:latin typeface="+mn-ea"/>
                <a:ea typeface="+mn-ea"/>
              </a:endParaRPr>
            </a:p>
          </p:txBody>
        </p:sp>
        <p:sp>
          <p:nvSpPr>
            <p:cNvPr id="15370" name="Rectangle 20"/>
            <p:cNvSpPr>
              <a:spLocks noChangeArrowheads="1"/>
            </p:cNvSpPr>
            <p:nvPr/>
          </p:nvSpPr>
          <p:spPr bwMode="auto">
            <a:xfrm>
              <a:off x="2208" y="2784"/>
              <a:ext cx="720" cy="384"/>
            </a:xfrm>
            <a:prstGeom prst="rect">
              <a:avLst/>
            </a:prstGeom>
            <a:noFill/>
            <a:ln w="9525">
              <a:noFill/>
              <a:miter lim="800000"/>
              <a:headEnd/>
              <a:tailEnd/>
            </a:ln>
          </p:spPr>
          <p:txBody>
            <a:bodyPr wrap="none" anchor="ctr"/>
            <a:lstStyle/>
            <a:p>
              <a:pPr algn="ctr">
                <a:defRPr/>
              </a:pPr>
              <a:r>
                <a:rPr kumimoji="1" lang="zh-CN" altLang="en-US" sz="2800" b="1">
                  <a:latin typeface="+mn-ea"/>
                  <a:ea typeface="+mn-ea"/>
                </a:rPr>
                <a:t>解释执行</a:t>
              </a:r>
              <a:endParaRPr kumimoji="1" lang="zh-CN" altLang="en-US" sz="2400" b="1">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47107" name="Rectangle 3"/>
          <p:cNvSpPr>
            <a:spLocks noGrp="1" noChangeArrowheads="1"/>
          </p:cNvSpPr>
          <p:nvPr>
            <p:ph idx="4294967295"/>
          </p:nvPr>
        </p:nvSpPr>
        <p:spPr>
          <a:xfrm>
            <a:off x="560826" y="1291658"/>
            <a:ext cx="8187638" cy="5377702"/>
          </a:xfrm>
          <a:solidFill>
            <a:schemeClr val="bg1"/>
          </a:solidFill>
          <a:ln w="28575">
            <a:solidFill>
              <a:srgbClr val="9999FF"/>
            </a:solidFill>
          </a:ln>
        </p:spPr>
        <p:txBody>
          <a:bodyPr/>
          <a:lstStyle/>
          <a:p>
            <a:pPr eaLnBrk="1" hangingPunct="1">
              <a:lnSpc>
                <a:spcPct val="150000"/>
              </a:lnSpc>
            </a:pPr>
            <a:r>
              <a:rPr lang="zh-CN" altLang="en-US" dirty="0">
                <a:solidFill>
                  <a:srgbClr val="FF0000"/>
                </a:solidFill>
                <a:latin typeface="宋体" pitchFamily="2" charset="-122"/>
              </a:rPr>
              <a:t>自展技术</a:t>
            </a:r>
            <a:r>
              <a:rPr lang="zh-CN" altLang="en-US" dirty="0">
                <a:latin typeface="宋体" pitchFamily="2" charset="-122"/>
              </a:rPr>
              <a:t>：用将要编译的语言编写编译器是很常见的一种方法。</a:t>
            </a:r>
            <a:endParaRPr lang="zh-CN" altLang="en-US" dirty="0">
              <a:latin typeface="黑体" pitchFamily="2" charset="-122"/>
            </a:endParaRPr>
          </a:p>
        </p:txBody>
      </p:sp>
      <p:sp>
        <p:nvSpPr>
          <p:cNvPr id="31784" name="Oval 40"/>
          <p:cNvSpPr>
            <a:spLocks noChangeArrowheads="1"/>
          </p:cNvSpPr>
          <p:nvPr/>
        </p:nvSpPr>
        <p:spPr bwMode="auto">
          <a:xfrm>
            <a:off x="2771775" y="2800350"/>
            <a:ext cx="3810000" cy="3581400"/>
          </a:xfrm>
          <a:prstGeom prst="ellipse">
            <a:avLst/>
          </a:prstGeom>
          <a:solidFill>
            <a:srgbClr val="FFFF99"/>
          </a:solidFill>
          <a:ln w="12700">
            <a:solidFill>
              <a:schemeClr val="tx1"/>
            </a:solidFill>
            <a:round/>
            <a:headEnd/>
            <a:tailEnd/>
          </a:ln>
        </p:spPr>
        <p:txBody>
          <a:bodyPr wrap="none" anchor="ctr"/>
          <a:lstStyle/>
          <a:p>
            <a:pPr algn="ctr"/>
            <a:r>
              <a:rPr kumimoji="1" lang="en-US" altLang="zh-CN" sz="2400" b="1">
                <a:latin typeface="Times New Roman" pitchFamily="18" charset="0"/>
              </a:rPr>
              <a:t>L</a:t>
            </a:r>
            <a:r>
              <a:rPr kumimoji="1" lang="en-US" altLang="zh-CN" sz="2400" b="1" baseline="-25000">
                <a:latin typeface="Times New Roman" pitchFamily="18" charset="0"/>
              </a:rPr>
              <a:t>1</a:t>
            </a:r>
            <a:r>
              <a:rPr kumimoji="1" lang="en-US" altLang="zh-CN" sz="2400" b="1">
                <a:latin typeface="Times New Roman" pitchFamily="18" charset="0"/>
              </a:rPr>
              <a:t>+L</a:t>
            </a:r>
            <a:r>
              <a:rPr kumimoji="1" lang="en-US" altLang="zh-CN" sz="2400" b="1" baseline="-25000">
                <a:latin typeface="Times New Roman" pitchFamily="18" charset="0"/>
              </a:rPr>
              <a:t>2</a:t>
            </a:r>
            <a:r>
              <a:rPr kumimoji="1" lang="en-US" altLang="zh-CN" sz="2400" b="1">
                <a:latin typeface="Times New Roman" pitchFamily="18" charset="0"/>
              </a:rPr>
              <a:t>+...+L</a:t>
            </a:r>
            <a:r>
              <a:rPr kumimoji="1" lang="en-US" altLang="zh-CN" sz="2400" b="1" baseline="-25000">
                <a:latin typeface="Times New Roman" pitchFamily="18" charset="0"/>
              </a:rPr>
              <a:t>n</a:t>
            </a: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baseline="-25000">
              <a:latin typeface="Times New Roman" pitchFamily="18" charset="0"/>
            </a:endParaRPr>
          </a:p>
          <a:p>
            <a:pPr algn="ctr"/>
            <a:endParaRPr kumimoji="1" lang="en-US" altLang="zh-CN" sz="2400" b="1">
              <a:latin typeface="Times New Roman" pitchFamily="18" charset="0"/>
            </a:endParaRPr>
          </a:p>
          <a:p>
            <a:pPr algn="ctr"/>
            <a:endParaRPr kumimoji="1" lang="en-US" altLang="zh-CN" sz="2400" b="1">
              <a:latin typeface="Times New Roman" pitchFamily="18" charset="0"/>
            </a:endParaRPr>
          </a:p>
          <a:p>
            <a:pPr algn="ctr"/>
            <a:endParaRPr kumimoji="1" lang="en-US" altLang="zh-CN" sz="2400" b="1">
              <a:latin typeface="Times New Roman" pitchFamily="18" charset="0"/>
            </a:endParaRPr>
          </a:p>
        </p:txBody>
      </p:sp>
      <p:sp>
        <p:nvSpPr>
          <p:cNvPr id="31785" name="Oval 41"/>
          <p:cNvSpPr>
            <a:spLocks noChangeArrowheads="1"/>
          </p:cNvSpPr>
          <p:nvPr/>
        </p:nvSpPr>
        <p:spPr bwMode="auto">
          <a:xfrm>
            <a:off x="3381375" y="3409950"/>
            <a:ext cx="2667000" cy="2514600"/>
          </a:xfrm>
          <a:prstGeom prst="ellipse">
            <a:avLst/>
          </a:prstGeom>
          <a:solidFill>
            <a:srgbClr val="92D050"/>
          </a:solidFill>
          <a:ln w="12700">
            <a:solidFill>
              <a:schemeClr val="tx1"/>
            </a:solidFill>
            <a:round/>
            <a:headEnd/>
            <a:tailEnd/>
          </a:ln>
        </p:spPr>
        <p:txBody>
          <a:bodyPr wrap="none" anchor="ctr"/>
          <a:lstStyle/>
          <a:p>
            <a:pPr algn="ctr"/>
            <a:r>
              <a:rPr kumimoji="1" lang="en-US" altLang="zh-CN" sz="2400" b="1" baseline="-25000">
                <a:latin typeface="Times New Roman" pitchFamily="18" charset="0"/>
                <a:cs typeface="Times New Roman" pitchFamily="18" charset="0"/>
                <a:sym typeface="MT Extra" pitchFamily="18" charset="2"/>
              </a:rPr>
              <a:t>…</a:t>
            </a: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a:p>
            <a:pPr algn="ctr"/>
            <a:endParaRPr kumimoji="1" lang="en-US" altLang="zh-CN" sz="2400" b="1" baseline="-25000">
              <a:latin typeface="Times New Roman" pitchFamily="18" charset="0"/>
              <a:sym typeface="MT Extra" pitchFamily="18" charset="2"/>
            </a:endParaRPr>
          </a:p>
        </p:txBody>
      </p:sp>
      <p:sp>
        <p:nvSpPr>
          <p:cNvPr id="31783" name="Oval 39"/>
          <p:cNvSpPr>
            <a:spLocks noChangeArrowheads="1"/>
          </p:cNvSpPr>
          <p:nvPr/>
        </p:nvSpPr>
        <p:spPr bwMode="auto">
          <a:xfrm>
            <a:off x="3838575" y="3867150"/>
            <a:ext cx="1752600" cy="1676400"/>
          </a:xfrm>
          <a:prstGeom prst="ellipse">
            <a:avLst/>
          </a:prstGeom>
          <a:solidFill>
            <a:schemeClr val="accent2">
              <a:lumMod val="60000"/>
              <a:lumOff val="40000"/>
            </a:schemeClr>
          </a:solidFill>
          <a:ln w="12700">
            <a:solidFill>
              <a:schemeClr val="tx1"/>
            </a:solidFill>
            <a:round/>
            <a:headEnd type="none" w="lg" len="lg"/>
            <a:tailEnd type="none" w="lg" len="lg"/>
          </a:ln>
        </p:spPr>
        <p:txBody>
          <a:bodyPr wrap="none" anchor="ctr"/>
          <a:lstStyle/>
          <a:p>
            <a:pPr algn="ctr">
              <a:defRPr/>
            </a:pPr>
            <a:r>
              <a:rPr kumimoji="1" lang="en-US" altLang="zh-CN" sz="2400" b="1">
                <a:latin typeface="Times New Roman" pitchFamily="18" charset="0"/>
              </a:rPr>
              <a:t>L</a:t>
            </a:r>
            <a:r>
              <a:rPr kumimoji="1" lang="en-US" altLang="zh-CN" sz="2400" b="1" baseline="-25000">
                <a:latin typeface="Times New Roman" pitchFamily="18" charset="0"/>
              </a:rPr>
              <a:t>1</a:t>
            </a:r>
            <a:r>
              <a:rPr kumimoji="1" lang="en-US" altLang="zh-CN" sz="2400" b="1">
                <a:latin typeface="Times New Roman" pitchFamily="18" charset="0"/>
              </a:rPr>
              <a:t>+L</a:t>
            </a:r>
            <a:r>
              <a:rPr kumimoji="1" lang="en-US" altLang="zh-CN" sz="2400" b="1" baseline="-25000">
                <a:latin typeface="Times New Roman" pitchFamily="18" charset="0"/>
              </a:rPr>
              <a:t>2</a:t>
            </a:r>
          </a:p>
          <a:p>
            <a:pPr algn="ctr">
              <a:defRPr/>
            </a:pPr>
            <a:endParaRPr kumimoji="1" lang="en-US" altLang="zh-CN" sz="2400" b="1" baseline="-25000">
              <a:latin typeface="Times New Roman" pitchFamily="18" charset="0"/>
            </a:endParaRPr>
          </a:p>
          <a:p>
            <a:pPr algn="ctr">
              <a:defRPr/>
            </a:pPr>
            <a:endParaRPr kumimoji="1" lang="en-US" altLang="zh-CN" sz="2400" b="1" baseline="-25000">
              <a:latin typeface="Times New Roman" pitchFamily="18" charset="0"/>
            </a:endParaRPr>
          </a:p>
          <a:p>
            <a:pPr algn="ctr">
              <a:defRPr/>
            </a:pPr>
            <a:endParaRPr kumimoji="1" lang="en-US" altLang="zh-CN" sz="2400" b="1" baseline="-25000">
              <a:latin typeface="Times New Roman" pitchFamily="18" charset="0"/>
            </a:endParaRPr>
          </a:p>
          <a:p>
            <a:pPr algn="ctr">
              <a:defRPr/>
            </a:pPr>
            <a:endParaRPr kumimoji="1" lang="en-US" altLang="zh-CN" sz="2400" b="1" baseline="-25000">
              <a:latin typeface="Times New Roman" pitchFamily="18" charset="0"/>
            </a:endParaRPr>
          </a:p>
          <a:p>
            <a:pPr algn="ctr">
              <a:defRPr/>
            </a:pPr>
            <a:endParaRPr kumimoji="1" lang="en-US" altLang="zh-CN" sz="2400" b="1" baseline="-25000">
              <a:latin typeface="Times New Roman" pitchFamily="18" charset="0"/>
            </a:endParaRPr>
          </a:p>
        </p:txBody>
      </p:sp>
      <p:sp>
        <p:nvSpPr>
          <p:cNvPr id="31781" name="Oval 37"/>
          <p:cNvSpPr>
            <a:spLocks noChangeArrowheads="1"/>
          </p:cNvSpPr>
          <p:nvPr/>
        </p:nvSpPr>
        <p:spPr bwMode="auto">
          <a:xfrm>
            <a:off x="4295775" y="4324350"/>
            <a:ext cx="914400" cy="838200"/>
          </a:xfrm>
          <a:prstGeom prst="ellipse">
            <a:avLst/>
          </a:prstGeom>
          <a:solidFill>
            <a:schemeClr val="accent6">
              <a:lumMod val="40000"/>
              <a:lumOff val="60000"/>
            </a:schemeClr>
          </a:solidFill>
          <a:ln w="12700">
            <a:solidFill>
              <a:schemeClr val="tx1"/>
            </a:solidFill>
            <a:round/>
            <a:headEnd type="none" w="lg" len="lg"/>
            <a:tailEnd type="none" w="lg" len="lg"/>
          </a:ln>
        </p:spPr>
        <p:txBody>
          <a:bodyPr wrap="none" anchor="ctr"/>
          <a:lstStyle/>
          <a:p>
            <a:pPr algn="ctr">
              <a:defRPr/>
            </a:pPr>
            <a:r>
              <a:rPr kumimoji="1" lang="en-US" altLang="zh-CN" sz="2400" b="1" dirty="0">
                <a:latin typeface="Times New Roman" pitchFamily="18" charset="0"/>
              </a:rPr>
              <a:t>L</a:t>
            </a:r>
            <a:r>
              <a:rPr kumimoji="1" lang="en-US" altLang="zh-CN" sz="2400" b="1" baseline="-25000" dirty="0">
                <a:latin typeface="Times New Roman" pitchFamily="18" charset="0"/>
              </a:rPr>
              <a:t>1</a:t>
            </a:r>
            <a:endParaRPr kumimoji="1" lang="en-US" altLang="zh-CN"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1781"/>
                                        </p:tgtEl>
                                        <p:attrNameLst>
                                          <p:attrName>style.visibility</p:attrName>
                                        </p:attrNameLst>
                                      </p:cBhvr>
                                      <p:to>
                                        <p:strVal val="visible"/>
                                      </p:to>
                                    </p:set>
                                    <p:anim calcmode="lin" valueType="num">
                                      <p:cBhvr>
                                        <p:cTn id="7" dur="2000" fill="hold"/>
                                        <p:tgtEl>
                                          <p:spTgt spid="31781"/>
                                        </p:tgtEl>
                                        <p:attrNameLst>
                                          <p:attrName>ppt_w</p:attrName>
                                        </p:attrNameLst>
                                      </p:cBhvr>
                                      <p:tavLst>
                                        <p:tav tm="0">
                                          <p:val>
                                            <p:fltVal val="0"/>
                                          </p:val>
                                        </p:tav>
                                        <p:tav tm="100000">
                                          <p:val>
                                            <p:strVal val="#ppt_w"/>
                                          </p:val>
                                        </p:tav>
                                      </p:tavLst>
                                    </p:anim>
                                    <p:anim calcmode="lin" valueType="num">
                                      <p:cBhvr>
                                        <p:cTn id="8" dur="2000" fill="hold"/>
                                        <p:tgtEl>
                                          <p:spTgt spid="31781"/>
                                        </p:tgtEl>
                                        <p:attrNameLst>
                                          <p:attrName>ppt_h</p:attrName>
                                        </p:attrNameLst>
                                      </p:cBhvr>
                                      <p:tavLst>
                                        <p:tav tm="0">
                                          <p:val>
                                            <p:fltVal val="0"/>
                                          </p:val>
                                        </p:tav>
                                        <p:tav tm="100000">
                                          <p:val>
                                            <p:strVal val="#ppt_h"/>
                                          </p:val>
                                        </p:tav>
                                      </p:tavLst>
                                    </p:anim>
                                    <p:animEffect transition="in" filter="fade">
                                      <p:cBhvr>
                                        <p:cTn id="9" dur="2000"/>
                                        <p:tgtEl>
                                          <p:spTgt spid="3178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1783"/>
                                        </p:tgtEl>
                                        <p:attrNameLst>
                                          <p:attrName>style.visibility</p:attrName>
                                        </p:attrNameLst>
                                      </p:cBhvr>
                                      <p:to>
                                        <p:strVal val="visible"/>
                                      </p:to>
                                    </p:set>
                                    <p:anim calcmode="lin" valueType="num">
                                      <p:cBhvr>
                                        <p:cTn id="14" dur="2000" fill="hold"/>
                                        <p:tgtEl>
                                          <p:spTgt spid="31783"/>
                                        </p:tgtEl>
                                        <p:attrNameLst>
                                          <p:attrName>ppt_w</p:attrName>
                                        </p:attrNameLst>
                                      </p:cBhvr>
                                      <p:tavLst>
                                        <p:tav tm="0">
                                          <p:val>
                                            <p:fltVal val="0"/>
                                          </p:val>
                                        </p:tav>
                                        <p:tav tm="100000">
                                          <p:val>
                                            <p:strVal val="#ppt_w"/>
                                          </p:val>
                                        </p:tav>
                                      </p:tavLst>
                                    </p:anim>
                                    <p:anim calcmode="lin" valueType="num">
                                      <p:cBhvr>
                                        <p:cTn id="15" dur="2000" fill="hold"/>
                                        <p:tgtEl>
                                          <p:spTgt spid="31783"/>
                                        </p:tgtEl>
                                        <p:attrNameLst>
                                          <p:attrName>ppt_h</p:attrName>
                                        </p:attrNameLst>
                                      </p:cBhvr>
                                      <p:tavLst>
                                        <p:tav tm="0">
                                          <p:val>
                                            <p:fltVal val="0"/>
                                          </p:val>
                                        </p:tav>
                                        <p:tav tm="100000">
                                          <p:val>
                                            <p:strVal val="#ppt_h"/>
                                          </p:val>
                                        </p:tav>
                                      </p:tavLst>
                                    </p:anim>
                                    <p:animEffect transition="in" filter="fade">
                                      <p:cBhvr>
                                        <p:cTn id="16" dur="2000"/>
                                        <p:tgtEl>
                                          <p:spTgt spid="3178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1785"/>
                                        </p:tgtEl>
                                        <p:attrNameLst>
                                          <p:attrName>style.visibility</p:attrName>
                                        </p:attrNameLst>
                                      </p:cBhvr>
                                      <p:to>
                                        <p:strVal val="visible"/>
                                      </p:to>
                                    </p:set>
                                    <p:anim calcmode="lin" valueType="num">
                                      <p:cBhvr>
                                        <p:cTn id="21" dur="2000" fill="hold"/>
                                        <p:tgtEl>
                                          <p:spTgt spid="31785"/>
                                        </p:tgtEl>
                                        <p:attrNameLst>
                                          <p:attrName>ppt_w</p:attrName>
                                        </p:attrNameLst>
                                      </p:cBhvr>
                                      <p:tavLst>
                                        <p:tav tm="0">
                                          <p:val>
                                            <p:fltVal val="0"/>
                                          </p:val>
                                        </p:tav>
                                        <p:tav tm="100000">
                                          <p:val>
                                            <p:strVal val="#ppt_w"/>
                                          </p:val>
                                        </p:tav>
                                      </p:tavLst>
                                    </p:anim>
                                    <p:anim calcmode="lin" valueType="num">
                                      <p:cBhvr>
                                        <p:cTn id="22" dur="2000" fill="hold"/>
                                        <p:tgtEl>
                                          <p:spTgt spid="31785"/>
                                        </p:tgtEl>
                                        <p:attrNameLst>
                                          <p:attrName>ppt_h</p:attrName>
                                        </p:attrNameLst>
                                      </p:cBhvr>
                                      <p:tavLst>
                                        <p:tav tm="0">
                                          <p:val>
                                            <p:fltVal val="0"/>
                                          </p:val>
                                        </p:tav>
                                        <p:tav tm="100000">
                                          <p:val>
                                            <p:strVal val="#ppt_h"/>
                                          </p:val>
                                        </p:tav>
                                      </p:tavLst>
                                    </p:anim>
                                    <p:animEffect transition="in" filter="fade">
                                      <p:cBhvr>
                                        <p:cTn id="23" dur="2000"/>
                                        <p:tgtEl>
                                          <p:spTgt spid="3178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1784"/>
                                        </p:tgtEl>
                                        <p:attrNameLst>
                                          <p:attrName>style.visibility</p:attrName>
                                        </p:attrNameLst>
                                      </p:cBhvr>
                                      <p:to>
                                        <p:strVal val="visible"/>
                                      </p:to>
                                    </p:set>
                                    <p:anim calcmode="lin" valueType="num">
                                      <p:cBhvr>
                                        <p:cTn id="28" dur="2000" fill="hold"/>
                                        <p:tgtEl>
                                          <p:spTgt spid="31784"/>
                                        </p:tgtEl>
                                        <p:attrNameLst>
                                          <p:attrName>ppt_w</p:attrName>
                                        </p:attrNameLst>
                                      </p:cBhvr>
                                      <p:tavLst>
                                        <p:tav tm="0">
                                          <p:val>
                                            <p:fltVal val="0"/>
                                          </p:val>
                                        </p:tav>
                                        <p:tav tm="100000">
                                          <p:val>
                                            <p:strVal val="#ppt_w"/>
                                          </p:val>
                                        </p:tav>
                                      </p:tavLst>
                                    </p:anim>
                                    <p:anim calcmode="lin" valueType="num">
                                      <p:cBhvr>
                                        <p:cTn id="29" dur="2000" fill="hold"/>
                                        <p:tgtEl>
                                          <p:spTgt spid="31784"/>
                                        </p:tgtEl>
                                        <p:attrNameLst>
                                          <p:attrName>ppt_h</p:attrName>
                                        </p:attrNameLst>
                                      </p:cBhvr>
                                      <p:tavLst>
                                        <p:tav tm="0">
                                          <p:val>
                                            <p:fltVal val="0"/>
                                          </p:val>
                                        </p:tav>
                                        <p:tav tm="100000">
                                          <p:val>
                                            <p:strVal val="#ppt_h"/>
                                          </p:val>
                                        </p:tav>
                                      </p:tavLst>
                                    </p:anim>
                                    <p:animEffect transition="in" filter="fade">
                                      <p:cBhvr>
                                        <p:cTn id="30" dur="2000"/>
                                        <p:tgtEl>
                                          <p:spTgt spid="31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4" grpId="0" animBg="1" autoUpdateAnimBg="0"/>
      <p:bldP spid="31785" grpId="0" animBg="1" autoUpdateAnimBg="0"/>
      <p:bldP spid="31783" grpId="0" animBg="1" autoUpdateAnimBg="0"/>
      <p:bldP spid="3178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6734B7D3-99DA-4463-ADF5-A5C2C37B2F31}"/>
              </a:ext>
            </a:extLst>
          </p:cNvPr>
          <p:cNvSpPr txBox="1"/>
          <p:nvPr/>
        </p:nvSpPr>
        <p:spPr>
          <a:xfrm>
            <a:off x="323850" y="3336924"/>
            <a:ext cx="8568629" cy="3332436"/>
          </a:xfrm>
          <a:prstGeom prst="rect">
            <a:avLst/>
          </a:prstGeom>
          <a:solidFill>
            <a:schemeClr val="bg1"/>
          </a:solidFill>
          <a:ln w="28575">
            <a:solidFill>
              <a:srgbClr val="9999FF"/>
            </a:solidFill>
          </a:ln>
        </p:spPr>
        <p:txBody>
          <a:bodyPr wrap="square" rtlCol="0">
            <a:noAutofit/>
          </a:bodyPr>
          <a:lstStyle/>
          <a:p>
            <a:endParaRPr lang="zh-CN" altLang="en-US" b="1" dirty="0">
              <a:latin typeface="微软雅黑" panose="020B0503020204020204" pitchFamily="34" charset="-122"/>
              <a:ea typeface="微软雅黑" panose="020B0503020204020204" pitchFamily="34" charset="-122"/>
            </a:endParaRPr>
          </a:p>
        </p:txBody>
      </p:sp>
      <p:sp>
        <p:nvSpPr>
          <p:cNvPr id="48130"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48131" name="Rectangle 3"/>
          <p:cNvSpPr>
            <a:spLocks noGrp="1" noChangeArrowheads="1"/>
          </p:cNvSpPr>
          <p:nvPr>
            <p:ph idx="1"/>
          </p:nvPr>
        </p:nvSpPr>
        <p:spPr>
          <a:xfrm>
            <a:off x="323850" y="1306285"/>
            <a:ext cx="8568630" cy="1954439"/>
          </a:xfrm>
          <a:solidFill>
            <a:schemeClr val="bg1"/>
          </a:solidFill>
          <a:ln w="28575">
            <a:solidFill>
              <a:srgbClr val="9999FF"/>
            </a:solidFill>
          </a:ln>
        </p:spPr>
        <p:txBody>
          <a:bodyPr/>
          <a:lstStyle/>
          <a:p>
            <a:pPr marL="0" indent="0" eaLnBrk="1" hangingPunct="1">
              <a:lnSpc>
                <a:spcPct val="150000"/>
              </a:lnSpc>
            </a:pPr>
            <a:r>
              <a:rPr lang="en-US" altLang="zh-CN" dirty="0">
                <a:latin typeface="宋体" pitchFamily="2" charset="-122"/>
              </a:rPr>
              <a:t> </a:t>
            </a:r>
            <a:r>
              <a:rPr lang="zh-CN" altLang="en-US" dirty="0">
                <a:latin typeface="宋体" pitchFamily="2" charset="-122"/>
              </a:rPr>
              <a:t>自展方法：用机器语言编写一个简单版的编译器，用来编译用自己写的编译程序源码生成新的更完善的编译器。</a:t>
            </a:r>
          </a:p>
        </p:txBody>
      </p:sp>
      <p:grpSp>
        <p:nvGrpSpPr>
          <p:cNvPr id="2" name="Group 4"/>
          <p:cNvGrpSpPr>
            <a:grpSpLocks/>
          </p:cNvGrpSpPr>
          <p:nvPr/>
        </p:nvGrpSpPr>
        <p:grpSpPr bwMode="auto">
          <a:xfrm>
            <a:off x="2838450" y="5001344"/>
            <a:ext cx="2286000" cy="1524000"/>
            <a:chOff x="2592" y="2304"/>
            <a:chExt cx="1440" cy="960"/>
          </a:xfrm>
          <a:solidFill>
            <a:srgbClr val="FFFF99"/>
          </a:solidFill>
        </p:grpSpPr>
        <p:sp>
          <p:nvSpPr>
            <p:cNvPr id="48154" name="Freeform 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8155" name="Rectangle 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H</a:t>
              </a:r>
              <a:r>
                <a:rPr kumimoji="1" lang="zh-CN" altLang="en-US" b="1">
                  <a:latin typeface="微软雅黑" panose="020B0503020204020204" pitchFamily="34" charset="-122"/>
                  <a:ea typeface="微软雅黑" panose="020B0503020204020204" pitchFamily="34" charset="-122"/>
                </a:rPr>
                <a:t>代码</a:t>
              </a:r>
            </a:p>
          </p:txBody>
        </p:sp>
        <p:sp>
          <p:nvSpPr>
            <p:cNvPr id="48156" name="Rectangle 8"/>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H</a:t>
              </a:r>
              <a:r>
                <a:rPr kumimoji="1" lang="zh-CN" altLang="en-US" b="1" dirty="0">
                  <a:latin typeface="微软雅黑" panose="020B0503020204020204" pitchFamily="34" charset="-122"/>
                  <a:ea typeface="微软雅黑" panose="020B0503020204020204" pitchFamily="34" charset="-122"/>
                </a:rPr>
                <a:t>代码</a:t>
              </a:r>
            </a:p>
          </p:txBody>
        </p:sp>
        <p:sp>
          <p:nvSpPr>
            <p:cNvPr id="48153" name="Rectangle 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3" name="Group 9"/>
          <p:cNvGrpSpPr>
            <a:grpSpLocks/>
          </p:cNvGrpSpPr>
          <p:nvPr/>
        </p:nvGrpSpPr>
        <p:grpSpPr bwMode="auto">
          <a:xfrm>
            <a:off x="1314450" y="4239344"/>
            <a:ext cx="2286000" cy="1524000"/>
            <a:chOff x="2592" y="2304"/>
            <a:chExt cx="1440" cy="960"/>
          </a:xfrm>
          <a:solidFill>
            <a:schemeClr val="bg1"/>
          </a:solidFill>
        </p:grpSpPr>
        <p:sp>
          <p:nvSpPr>
            <p:cNvPr id="48150" name="Freeform 11"/>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8151" name="Rectangle 12"/>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H</a:t>
              </a:r>
              <a:r>
                <a:rPr kumimoji="1" lang="zh-CN" altLang="en-US" b="1">
                  <a:latin typeface="微软雅黑" panose="020B0503020204020204" pitchFamily="34" charset="-122"/>
                  <a:ea typeface="微软雅黑" panose="020B0503020204020204" pitchFamily="34" charset="-122"/>
                </a:rPr>
                <a:t>代码</a:t>
              </a:r>
            </a:p>
          </p:txBody>
        </p:sp>
        <p:sp>
          <p:nvSpPr>
            <p:cNvPr id="48152" name="Rectangle 13"/>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sp>
          <p:nvSpPr>
            <p:cNvPr id="48149" name="Rectangle 10"/>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4" name="Group 14"/>
          <p:cNvGrpSpPr>
            <a:grpSpLocks/>
          </p:cNvGrpSpPr>
          <p:nvPr/>
        </p:nvGrpSpPr>
        <p:grpSpPr bwMode="auto">
          <a:xfrm>
            <a:off x="4362450" y="4239344"/>
            <a:ext cx="2286000" cy="1524000"/>
            <a:chOff x="2592" y="2304"/>
            <a:chExt cx="1440" cy="960"/>
          </a:xfrm>
          <a:solidFill>
            <a:srgbClr val="FFC000"/>
          </a:solidFill>
        </p:grpSpPr>
        <p:sp>
          <p:nvSpPr>
            <p:cNvPr id="48146" name="Freeform 1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8147" name="Rectangle 1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H</a:t>
              </a:r>
              <a:r>
                <a:rPr kumimoji="1" lang="zh-CN" altLang="en-US" b="1">
                  <a:latin typeface="微软雅黑" panose="020B0503020204020204" pitchFamily="34" charset="-122"/>
                  <a:ea typeface="微软雅黑" panose="020B0503020204020204" pitchFamily="34" charset="-122"/>
                </a:rPr>
                <a:t>代码</a:t>
              </a:r>
            </a:p>
          </p:txBody>
        </p:sp>
        <p:sp>
          <p:nvSpPr>
            <p:cNvPr id="48148" name="Rectangle 18"/>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H</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48145" name="Rectangle 1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5" name="Group 19"/>
          <p:cNvGrpSpPr>
            <a:grpSpLocks/>
          </p:cNvGrpSpPr>
          <p:nvPr/>
        </p:nvGrpSpPr>
        <p:grpSpPr bwMode="auto">
          <a:xfrm>
            <a:off x="2838450" y="3477344"/>
            <a:ext cx="2286000" cy="1524000"/>
            <a:chOff x="2592" y="2304"/>
            <a:chExt cx="1440" cy="960"/>
          </a:xfrm>
          <a:solidFill>
            <a:schemeClr val="bg1"/>
          </a:solidFill>
        </p:grpSpPr>
        <p:sp>
          <p:nvSpPr>
            <p:cNvPr id="48142" name="Freeform 21"/>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8143" name="Rectangle 22"/>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H</a:t>
              </a:r>
              <a:r>
                <a:rPr kumimoji="1" lang="zh-CN" altLang="en-US" b="1">
                  <a:latin typeface="微软雅黑" panose="020B0503020204020204" pitchFamily="34" charset="-122"/>
                  <a:ea typeface="微软雅黑" panose="020B0503020204020204" pitchFamily="34" charset="-122"/>
                </a:rPr>
                <a:t>代码</a:t>
              </a:r>
            </a:p>
          </p:txBody>
        </p:sp>
        <p:sp>
          <p:nvSpPr>
            <p:cNvPr id="48144" name="Rectangle 23"/>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sp>
          <p:nvSpPr>
            <p:cNvPr id="48141" name="Rectangle 20"/>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6" name="Group 24"/>
          <p:cNvGrpSpPr>
            <a:grpSpLocks/>
          </p:cNvGrpSpPr>
          <p:nvPr/>
        </p:nvGrpSpPr>
        <p:grpSpPr bwMode="auto">
          <a:xfrm>
            <a:off x="5886450" y="3477344"/>
            <a:ext cx="2286000" cy="1524000"/>
            <a:chOff x="2592" y="2304"/>
            <a:chExt cx="1440" cy="960"/>
          </a:xfrm>
          <a:solidFill>
            <a:srgbClr val="9999FF"/>
          </a:solidFill>
        </p:grpSpPr>
        <p:sp>
          <p:nvSpPr>
            <p:cNvPr id="48138" name="Freeform 26"/>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48139" name="Rectangle 27"/>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a:latin typeface="微软雅黑" panose="020B0503020204020204" pitchFamily="34" charset="-122"/>
                  <a:ea typeface="微软雅黑" panose="020B0503020204020204" pitchFamily="34" charset="-122"/>
                </a:rPr>
                <a:t>H</a:t>
              </a:r>
              <a:r>
                <a:rPr kumimoji="1" lang="zh-CN" altLang="en-US" b="1">
                  <a:latin typeface="微软雅黑" panose="020B0503020204020204" pitchFamily="34" charset="-122"/>
                  <a:ea typeface="微软雅黑" panose="020B0503020204020204" pitchFamily="34" charset="-122"/>
                </a:rPr>
                <a:t>代码</a:t>
              </a:r>
            </a:p>
          </p:txBody>
        </p:sp>
        <p:sp>
          <p:nvSpPr>
            <p:cNvPr id="48140" name="Rectangle 28"/>
            <p:cNvSpPr>
              <a:spLocks noChangeArrowheads="1"/>
            </p:cNvSpPr>
            <p:nvPr/>
          </p:nvSpPr>
          <p:spPr bwMode="auto">
            <a:xfrm>
              <a:off x="3120" y="2928"/>
              <a:ext cx="384" cy="253"/>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H</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48137" name="Rectangle 25"/>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语言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右图的</a:t>
            </a:r>
            <a:r>
              <a:rPr lang="en-US" altLang="zh-CN" sz="2800" dirty="0">
                <a:latin typeface="微软雅黑" panose="020B0503020204020204" pitchFamily="34" charset="-122"/>
                <a:ea typeface="微软雅黑" panose="020B0503020204020204" pitchFamily="34" charset="-122"/>
              </a:rPr>
              <a:t>T</a:t>
            </a:r>
            <a:r>
              <a:rPr lang="zh-CN" altLang="zh-CN" sz="2800" dirty="0">
                <a:latin typeface="微软雅黑" panose="020B0503020204020204" pitchFamily="34" charset="-122"/>
                <a:ea typeface="微软雅黑" panose="020B0503020204020204" pitchFamily="34" charset="-122"/>
              </a:rPr>
              <a:t>形图表示的是 </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800" dirty="0">
                <a:latin typeface="微软雅黑" panose="020B0503020204020204" pitchFamily="34" charset="-122"/>
                <a:ea typeface="微软雅黑" panose="020B0503020204020204" pitchFamily="34" charset="-122"/>
              </a:rPr>
              <a:t>B</a:t>
            </a:r>
            <a:r>
              <a:rPr lang="zh-CN" altLang="zh-CN" sz="2800" dirty="0">
                <a:latin typeface="微软雅黑" panose="020B0503020204020204" pitchFamily="34" charset="-122"/>
                <a:ea typeface="微软雅黑" panose="020B0503020204020204" pitchFamily="34" charset="-122"/>
              </a:rPr>
              <a:t>语言的编译器源代码</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可以在</a:t>
            </a:r>
            <a:r>
              <a:rPr lang="en-US" altLang="zh-CN" sz="2800" dirty="0">
                <a:latin typeface="微软雅黑" panose="020B0503020204020204" pitchFamily="34" charset="-122"/>
                <a:ea typeface="微软雅黑" panose="020B0503020204020204" pitchFamily="34" charset="-122"/>
              </a:rPr>
              <a:t>B</a:t>
            </a:r>
            <a:r>
              <a:rPr lang="zh-CN" altLang="zh-CN" sz="2800" dirty="0">
                <a:latin typeface="微软雅黑" panose="020B0503020204020204" pitchFamily="34" charset="-122"/>
                <a:ea typeface="微软雅黑" panose="020B0503020204020204" pitchFamily="34" charset="-122"/>
              </a:rPr>
              <a:t>机器上运行的编译器</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可以编译</a:t>
            </a:r>
            <a:r>
              <a:rPr lang="en-US" altLang="zh-CN" sz="2800" dirty="0">
                <a:latin typeface="微软雅黑" panose="020B0503020204020204" pitchFamily="34" charset="-122"/>
                <a:ea typeface="微软雅黑" panose="020B0503020204020204" pitchFamily="34" charset="-122"/>
              </a:rPr>
              <a:t>L</a:t>
            </a:r>
            <a:r>
              <a:rPr lang="zh-CN" altLang="zh-CN" sz="2800" dirty="0">
                <a:latin typeface="微软雅黑" panose="020B0503020204020204" pitchFamily="34" charset="-122"/>
                <a:ea typeface="微软雅黑" panose="020B0503020204020204" pitchFamily="34" charset="-122"/>
              </a:rPr>
              <a:t>语言的编译器源代码</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可以在</a:t>
            </a:r>
            <a:r>
              <a:rPr lang="en-US" altLang="zh-CN" sz="2800" dirty="0">
                <a:latin typeface="微软雅黑" panose="020B0503020204020204" pitchFamily="34" charset="-122"/>
                <a:ea typeface="微软雅黑" panose="020B0503020204020204" pitchFamily="34" charset="-122"/>
              </a:rPr>
              <a:t>L</a:t>
            </a:r>
            <a:r>
              <a:rPr lang="zh-CN" altLang="zh-CN" sz="2800" dirty="0">
                <a:latin typeface="微软雅黑" panose="020B0503020204020204" pitchFamily="34" charset="-122"/>
                <a:ea typeface="微软雅黑" panose="020B0503020204020204" pitchFamily="34" charset="-122"/>
              </a:rPr>
              <a:t>机器上运行的编译器</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Microsoft Yahei" panose="020B0503020204020204" pitchFamily="34" charset="-122"/>
              </a:rPr>
              <a:t>提交</a:t>
            </a:r>
          </a:p>
        </p:txBody>
      </p:sp>
      <p:grpSp>
        <p:nvGrpSpPr>
          <p:cNvPr id="21" name="Group 19">
            <a:extLst>
              <a:ext uri="{FF2B5EF4-FFF2-40B4-BE49-F238E27FC236}">
                <a16:creationId xmlns:a16="http://schemas.microsoft.com/office/drawing/2014/main" id="{E538ADD7-00EC-49AA-956D-26E22166AFE9}"/>
              </a:ext>
            </a:extLst>
          </p:cNvPr>
          <p:cNvGrpSpPr/>
          <p:nvPr/>
        </p:nvGrpSpPr>
        <p:grpSpPr bwMode="auto">
          <a:xfrm>
            <a:off x="5172075" y="1496754"/>
            <a:ext cx="2105025" cy="1610777"/>
            <a:chOff x="0" y="0"/>
            <a:chExt cx="1440" cy="960"/>
          </a:xfrm>
          <a:solidFill>
            <a:schemeClr val="bg1"/>
          </a:solidFill>
        </p:grpSpPr>
        <p:sp>
          <p:nvSpPr>
            <p:cNvPr id="22" name="Freeform 21">
              <a:extLst>
                <a:ext uri="{FF2B5EF4-FFF2-40B4-BE49-F238E27FC236}">
                  <a16:creationId xmlns:a16="http://schemas.microsoft.com/office/drawing/2014/main" id="{E4E53B28-41CF-4D49-831C-E562C3E91A45}"/>
                </a:ext>
              </a:extLst>
            </p:cNvPr>
            <p:cNvSpPr>
              <a:spLocks/>
            </p:cNvSpPr>
            <p:nvPr/>
          </p:nvSpPr>
          <p:spPr bwMode="auto">
            <a:xfrm>
              <a:off x="0" y="0"/>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sz="3200">
                <a:latin typeface="微软雅黑" panose="020B0503020204020204" pitchFamily="34" charset="-122"/>
                <a:ea typeface="微软雅黑" panose="020B0503020204020204" pitchFamily="34" charset="-122"/>
              </a:endParaRPr>
            </a:p>
          </p:txBody>
        </p:sp>
        <p:sp>
          <p:nvSpPr>
            <p:cNvPr id="23" name="Rectangle 22">
              <a:extLst>
                <a:ext uri="{FF2B5EF4-FFF2-40B4-BE49-F238E27FC236}">
                  <a16:creationId xmlns:a16="http://schemas.microsoft.com/office/drawing/2014/main" id="{79A734DD-6BC7-458E-866E-000860A4D21E}"/>
                </a:ext>
              </a:extLst>
            </p:cNvPr>
            <p:cNvSpPr>
              <a:spLocks noChangeArrowheads="1"/>
            </p:cNvSpPr>
            <p:nvPr/>
          </p:nvSpPr>
          <p:spPr bwMode="auto">
            <a:xfrm>
              <a:off x="929" y="78"/>
              <a:ext cx="434" cy="284"/>
            </a:xfrm>
            <a:prstGeom prst="rect">
              <a:avLst/>
            </a:prstGeom>
            <a:grpFill/>
            <a:ln w="12700">
              <a:noFill/>
              <a:miter lim="800000"/>
              <a:headEnd/>
              <a:tailEnd type="none" w="lg" len="lg"/>
            </a:ln>
          </p:spPr>
          <p:txBody>
            <a:bodyPr wrap="none" lIns="0" rIns="0" anchor="ctr"/>
            <a:lstStyle/>
            <a:p>
              <a:pPr algn="ctr" fontAlgn="base">
                <a:spcAft>
                  <a:spcPts val="0"/>
                </a:spcAft>
              </a:pPr>
              <a:r>
                <a:rPr lang="en-US" sz="16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lang="zh-CN" sz="16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代码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Rectangle 23">
              <a:extLst>
                <a:ext uri="{FF2B5EF4-FFF2-40B4-BE49-F238E27FC236}">
                  <a16:creationId xmlns:a16="http://schemas.microsoft.com/office/drawing/2014/main" id="{A9526A96-62DD-44D1-A2D6-0E247BCA2AEE}"/>
                </a:ext>
              </a:extLst>
            </p:cNvPr>
            <p:cNvSpPr>
              <a:spLocks noChangeArrowheads="1"/>
            </p:cNvSpPr>
            <p:nvPr/>
          </p:nvSpPr>
          <p:spPr bwMode="auto">
            <a:xfrm>
              <a:off x="519" y="455"/>
              <a:ext cx="414" cy="429"/>
            </a:xfrm>
            <a:prstGeom prst="rect">
              <a:avLst/>
            </a:prstGeom>
            <a:grpFill/>
            <a:ln w="12700">
              <a:noFill/>
              <a:miter lim="800000"/>
              <a:headEnd/>
              <a:tailEnd type="none" w="lg" len="lg"/>
            </a:ln>
          </p:spPr>
          <p:txBody>
            <a:bodyPr wrap="none" lIns="0" rIns="0" anchor="ctr"/>
            <a:lstStyle/>
            <a:p>
              <a:pPr algn="ctr" fontAlgn="base">
                <a:spcAft>
                  <a:spcPts val="0"/>
                </a:spcAft>
              </a:pPr>
              <a:r>
                <a:rPr lang="en-US" sz="1600" b="1" kern="1200">
                  <a:solidFill>
                    <a:srgbClr val="FF3300"/>
                  </a:solidFill>
                  <a:effectLst/>
                  <a:latin typeface="微软雅黑" panose="020B0503020204020204" pitchFamily="34" charset="-122"/>
                  <a:ea typeface="微软雅黑" panose="020B0503020204020204" pitchFamily="34" charset="-122"/>
                  <a:cs typeface="Times New Roman" panose="02020603050405020304" pitchFamily="18" charset="0"/>
                </a:rPr>
                <a:t>L</a:t>
              </a:r>
              <a:r>
                <a:rPr lang="zh-CN" sz="1600" b="1" kern="1200">
                  <a:solidFill>
                    <a:srgbClr val="FF3300"/>
                  </a:solidFill>
                  <a:effectLst/>
                  <a:latin typeface="微软雅黑" panose="020B0503020204020204" pitchFamily="34" charset="-122"/>
                  <a:ea typeface="微软雅黑" panose="020B0503020204020204" pitchFamily="34" charset="-122"/>
                  <a:cs typeface="Times New Roman" panose="02020603050405020304" pitchFamily="18" charset="0"/>
                </a:rPr>
                <a:t>语言</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Rectangle 20">
              <a:extLst>
                <a:ext uri="{FF2B5EF4-FFF2-40B4-BE49-F238E27FC236}">
                  <a16:creationId xmlns:a16="http://schemas.microsoft.com/office/drawing/2014/main" id="{B3AFAF23-F32C-4597-AD91-C3E17C710A81}"/>
                </a:ext>
              </a:extLst>
            </p:cNvPr>
            <p:cNvSpPr>
              <a:spLocks noChangeArrowheads="1"/>
            </p:cNvSpPr>
            <p:nvPr/>
          </p:nvSpPr>
          <p:spPr bwMode="auto">
            <a:xfrm>
              <a:off x="96" y="18"/>
              <a:ext cx="414" cy="414"/>
            </a:xfrm>
            <a:prstGeom prst="rect">
              <a:avLst/>
            </a:prstGeom>
            <a:grpFill/>
            <a:ln w="12700">
              <a:noFill/>
              <a:miter lim="800000"/>
              <a:headEnd/>
              <a:tailEnd type="none" w="lg" len="lg"/>
            </a:ln>
          </p:spPr>
          <p:txBody>
            <a:bodyPr wrap="none" lIns="0" rIns="0" anchor="ctr"/>
            <a:lstStyle/>
            <a:p>
              <a:pPr algn="ctr" fontAlgn="base">
                <a:spcAft>
                  <a:spcPts val="0"/>
                </a:spcAft>
              </a:pPr>
              <a:r>
                <a:rPr lang="en-US" sz="1600" b="1" kern="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t>
              </a:r>
              <a:r>
                <a:rPr lang="zh-CN" sz="1600" b="1" kern="12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语言</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0445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1412776"/>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如果机器</a:t>
            </a:r>
            <a:r>
              <a:rPr lang="en-US" altLang="zh-CN" sz="2800" dirty="0">
                <a:latin typeface="微软雅黑" panose="020B0503020204020204" pitchFamily="34" charset="-122"/>
                <a:ea typeface="微软雅黑" panose="020B0503020204020204" pitchFamily="34" charset="-122"/>
              </a:rPr>
              <a:t>M</a:t>
            </a:r>
            <a:r>
              <a:rPr lang="zh-CN" altLang="zh-CN" sz="2800" dirty="0">
                <a:latin typeface="微软雅黑" panose="020B0503020204020204" pitchFamily="34" charset="-122"/>
                <a:ea typeface="微软雅黑" panose="020B0503020204020204" pitchFamily="34" charset="-122"/>
              </a:rPr>
              <a:t>上已经有一个可以运行的</a:t>
            </a:r>
            <a:r>
              <a:rPr lang="en-US" altLang="zh-CN" sz="2800" dirty="0">
                <a:latin typeface="微软雅黑" panose="020B0503020204020204" pitchFamily="34" charset="-122"/>
                <a:ea typeface="微软雅黑" panose="020B0503020204020204" pitchFamily="34" charset="-122"/>
              </a:rPr>
              <a:t>N</a:t>
            </a:r>
            <a:r>
              <a:rPr lang="zh-CN" altLang="zh-CN" sz="2800" dirty="0">
                <a:latin typeface="微软雅黑" panose="020B0503020204020204" pitchFamily="34" charset="-122"/>
                <a:ea typeface="微软雅黑" panose="020B0503020204020204" pitchFamily="34" charset="-122"/>
              </a:rPr>
              <a:t>语言的编译器，那么如何生成一个可以在机器</a:t>
            </a:r>
            <a:r>
              <a:rPr lang="en-US" altLang="zh-CN" sz="2800" dirty="0">
                <a:latin typeface="微软雅黑" panose="020B0503020204020204" pitchFamily="34" charset="-122"/>
                <a:ea typeface="微软雅黑" panose="020B0503020204020204" pitchFamily="34" charset="-122"/>
              </a:rPr>
              <a:t>M</a:t>
            </a:r>
            <a:r>
              <a:rPr lang="zh-CN" altLang="zh-CN" sz="2800" dirty="0">
                <a:latin typeface="微软雅黑" panose="020B0503020204020204" pitchFamily="34" charset="-122"/>
                <a:ea typeface="微软雅黑" panose="020B0503020204020204" pitchFamily="34" charset="-122"/>
              </a:rPr>
              <a:t>上的</a:t>
            </a:r>
            <a:r>
              <a:rPr lang="en-US" altLang="zh-CN" sz="2800" dirty="0">
                <a:latin typeface="微软雅黑" panose="020B0503020204020204" pitchFamily="34" charset="-122"/>
                <a:ea typeface="微软雅黑" panose="020B0503020204020204" pitchFamily="34" charset="-122"/>
              </a:rPr>
              <a:t>K</a:t>
            </a:r>
            <a:r>
              <a:rPr lang="zh-CN" altLang="zh-CN" sz="2800" dirty="0">
                <a:latin typeface="微软雅黑" panose="020B0503020204020204" pitchFamily="34" charset="-122"/>
                <a:ea typeface="微软雅黑" panose="020B0503020204020204" pitchFamily="34" charset="-122"/>
              </a:rPr>
              <a:t>语言的编译程序？用</a:t>
            </a:r>
            <a:r>
              <a:rPr lang="en-US" altLang="zh-CN" sz="2800" dirty="0">
                <a:latin typeface="微软雅黑" panose="020B0503020204020204" pitchFamily="34" charset="-122"/>
                <a:ea typeface="微软雅黑" panose="020B0503020204020204" pitchFamily="34" charset="-122"/>
              </a:rPr>
              <a:t>T</a:t>
            </a:r>
            <a:r>
              <a:rPr lang="zh-CN" altLang="zh-CN" sz="2800" dirty="0">
                <a:latin typeface="微软雅黑" panose="020B0503020204020204" pitchFamily="34" charset="-122"/>
                <a:ea typeface="微软雅黑" panose="020B0503020204020204" pitchFamily="34" charset="-122"/>
              </a:rPr>
              <a:t>形图来表示。</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34095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4">
            <a:extLst>
              <a:ext uri="{FF2B5EF4-FFF2-40B4-BE49-F238E27FC236}">
                <a16:creationId xmlns:a16="http://schemas.microsoft.com/office/drawing/2014/main" id="{A7B8F3D6-AB65-4822-BF16-D310958EC63B}"/>
              </a:ext>
            </a:extLst>
          </p:cNvPr>
          <p:cNvGrpSpPr>
            <a:grpSpLocks/>
          </p:cNvGrpSpPr>
          <p:nvPr/>
        </p:nvGrpSpPr>
        <p:grpSpPr bwMode="auto">
          <a:xfrm>
            <a:off x="3635896" y="3591880"/>
            <a:ext cx="2286000" cy="1524000"/>
            <a:chOff x="2592" y="2304"/>
            <a:chExt cx="1440" cy="960"/>
          </a:xfrm>
          <a:solidFill>
            <a:srgbClr val="FFFF99"/>
          </a:solidFill>
        </p:grpSpPr>
        <p:sp>
          <p:nvSpPr>
            <p:cNvPr id="9" name="Freeform 6">
              <a:extLst>
                <a:ext uri="{FF2B5EF4-FFF2-40B4-BE49-F238E27FC236}">
                  <a16:creationId xmlns:a16="http://schemas.microsoft.com/office/drawing/2014/main" id="{5F157591-A350-46B1-9E38-1368F8F466C3}"/>
                </a:ext>
              </a:extLst>
            </p:cNvPr>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10" name="Rectangle 7">
              <a:extLst>
                <a:ext uri="{FF2B5EF4-FFF2-40B4-BE49-F238E27FC236}">
                  <a16:creationId xmlns:a16="http://schemas.microsoft.com/office/drawing/2014/main" id="{841A8AF5-8C0A-4F70-AEFE-3DCC4B686F26}"/>
                </a:ext>
              </a:extLst>
            </p:cNvPr>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M</a:t>
              </a:r>
              <a:r>
                <a:rPr kumimoji="1" lang="zh-CN" altLang="en-US" b="1" dirty="0">
                  <a:latin typeface="微软雅黑" panose="020B0503020204020204" pitchFamily="34" charset="-122"/>
                  <a:ea typeface="微软雅黑" panose="020B0503020204020204" pitchFamily="34" charset="-122"/>
                </a:rPr>
                <a:t>代码</a:t>
              </a:r>
            </a:p>
          </p:txBody>
        </p:sp>
        <p:sp>
          <p:nvSpPr>
            <p:cNvPr id="11" name="Rectangle 8">
              <a:extLst>
                <a:ext uri="{FF2B5EF4-FFF2-40B4-BE49-F238E27FC236}">
                  <a16:creationId xmlns:a16="http://schemas.microsoft.com/office/drawing/2014/main" id="{A64121E9-7144-4E29-B482-6CF15D7479BC}"/>
                </a:ext>
              </a:extLst>
            </p:cNvPr>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M</a:t>
              </a:r>
              <a:r>
                <a:rPr kumimoji="1" lang="zh-CN" altLang="en-US" b="1" dirty="0">
                  <a:latin typeface="微软雅黑" panose="020B0503020204020204" pitchFamily="34" charset="-122"/>
                  <a:ea typeface="微软雅黑" panose="020B0503020204020204" pitchFamily="34" charset="-122"/>
                </a:rPr>
                <a:t>代码</a:t>
              </a:r>
            </a:p>
          </p:txBody>
        </p:sp>
        <p:sp>
          <p:nvSpPr>
            <p:cNvPr id="12" name="Rectangle 5">
              <a:extLst>
                <a:ext uri="{FF2B5EF4-FFF2-40B4-BE49-F238E27FC236}">
                  <a16:creationId xmlns:a16="http://schemas.microsoft.com/office/drawing/2014/main" id="{57A9B14D-01DD-49CB-A9F4-3C51A0ABBBED}"/>
                </a:ext>
              </a:extLst>
            </p:cNvPr>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N</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13" name="Group 9">
            <a:extLst>
              <a:ext uri="{FF2B5EF4-FFF2-40B4-BE49-F238E27FC236}">
                <a16:creationId xmlns:a16="http://schemas.microsoft.com/office/drawing/2014/main" id="{771A3333-6C11-4AC4-80EC-16218EABB85F}"/>
              </a:ext>
            </a:extLst>
          </p:cNvPr>
          <p:cNvGrpSpPr>
            <a:grpSpLocks/>
          </p:cNvGrpSpPr>
          <p:nvPr/>
        </p:nvGrpSpPr>
        <p:grpSpPr bwMode="auto">
          <a:xfrm>
            <a:off x="2111896" y="2829880"/>
            <a:ext cx="2286000" cy="1524000"/>
            <a:chOff x="2592" y="2304"/>
            <a:chExt cx="1440" cy="960"/>
          </a:xfrm>
          <a:solidFill>
            <a:schemeClr val="bg1"/>
          </a:solidFill>
        </p:grpSpPr>
        <p:sp>
          <p:nvSpPr>
            <p:cNvPr id="14" name="Freeform 11">
              <a:extLst>
                <a:ext uri="{FF2B5EF4-FFF2-40B4-BE49-F238E27FC236}">
                  <a16:creationId xmlns:a16="http://schemas.microsoft.com/office/drawing/2014/main" id="{09153421-0750-498C-B639-53B4B08FF06A}"/>
                </a:ext>
              </a:extLst>
            </p:cNvPr>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15" name="Rectangle 12">
              <a:extLst>
                <a:ext uri="{FF2B5EF4-FFF2-40B4-BE49-F238E27FC236}">
                  <a16:creationId xmlns:a16="http://schemas.microsoft.com/office/drawing/2014/main" id="{08A19590-1AA8-4492-AF38-D24DD1C7E58E}"/>
                </a:ext>
              </a:extLst>
            </p:cNvPr>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M</a:t>
              </a:r>
              <a:r>
                <a:rPr kumimoji="1" lang="zh-CN" altLang="en-US" b="1" dirty="0">
                  <a:latin typeface="微软雅黑" panose="020B0503020204020204" pitchFamily="34" charset="-122"/>
                  <a:ea typeface="微软雅黑" panose="020B0503020204020204" pitchFamily="34" charset="-122"/>
                </a:rPr>
                <a:t>代码</a:t>
              </a:r>
            </a:p>
          </p:txBody>
        </p:sp>
        <p:sp>
          <p:nvSpPr>
            <p:cNvPr id="16" name="Rectangle 13">
              <a:extLst>
                <a:ext uri="{FF2B5EF4-FFF2-40B4-BE49-F238E27FC236}">
                  <a16:creationId xmlns:a16="http://schemas.microsoft.com/office/drawing/2014/main" id="{0099FC05-A7AB-44EC-BF14-48755F8D5143}"/>
                </a:ext>
              </a:extLst>
            </p:cNvPr>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latin typeface="微软雅黑" panose="020B0503020204020204" pitchFamily="34" charset="-122"/>
                  <a:ea typeface="微软雅黑" panose="020B0503020204020204" pitchFamily="34" charset="-122"/>
                </a:rPr>
                <a:t>N</a:t>
              </a:r>
              <a:r>
                <a:rPr kumimoji="1" lang="zh-CN" altLang="en-US" b="1" dirty="0">
                  <a:latin typeface="微软雅黑" panose="020B0503020204020204" pitchFamily="34" charset="-122"/>
                  <a:ea typeface="微软雅黑" panose="020B0503020204020204" pitchFamily="34" charset="-122"/>
                </a:rPr>
                <a:t>语言</a:t>
              </a:r>
            </a:p>
          </p:txBody>
        </p:sp>
        <p:sp>
          <p:nvSpPr>
            <p:cNvPr id="17" name="Rectangle 10">
              <a:extLst>
                <a:ext uri="{FF2B5EF4-FFF2-40B4-BE49-F238E27FC236}">
                  <a16:creationId xmlns:a16="http://schemas.microsoft.com/office/drawing/2014/main" id="{4F77C1F1-F2AA-4861-8036-6F297E2E7ABC}"/>
                </a:ext>
              </a:extLst>
            </p:cNvPr>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K</a:t>
              </a:r>
              <a:r>
                <a:rPr kumimoji="1" lang="zh-CN" altLang="en-US" b="1" dirty="0">
                  <a:latin typeface="微软雅黑" panose="020B0503020204020204" pitchFamily="34" charset="-122"/>
                  <a:ea typeface="微软雅黑" panose="020B0503020204020204" pitchFamily="34" charset="-122"/>
                </a:rPr>
                <a:t>语言</a:t>
              </a:r>
            </a:p>
          </p:txBody>
        </p:sp>
      </p:grpSp>
      <p:grpSp>
        <p:nvGrpSpPr>
          <p:cNvPr id="18" name="Group 14">
            <a:extLst>
              <a:ext uri="{FF2B5EF4-FFF2-40B4-BE49-F238E27FC236}">
                <a16:creationId xmlns:a16="http://schemas.microsoft.com/office/drawing/2014/main" id="{658CB9DE-EB09-404D-A82F-D7FBA8D57598}"/>
              </a:ext>
            </a:extLst>
          </p:cNvPr>
          <p:cNvGrpSpPr>
            <a:grpSpLocks/>
          </p:cNvGrpSpPr>
          <p:nvPr/>
        </p:nvGrpSpPr>
        <p:grpSpPr bwMode="auto">
          <a:xfrm>
            <a:off x="5159896" y="2829880"/>
            <a:ext cx="2286000" cy="1524000"/>
            <a:chOff x="2592" y="2304"/>
            <a:chExt cx="1440" cy="960"/>
          </a:xfrm>
          <a:solidFill>
            <a:srgbClr val="FFC000"/>
          </a:solidFill>
        </p:grpSpPr>
        <p:sp>
          <p:nvSpPr>
            <p:cNvPr id="19" name="Freeform 16">
              <a:extLst>
                <a:ext uri="{FF2B5EF4-FFF2-40B4-BE49-F238E27FC236}">
                  <a16:creationId xmlns:a16="http://schemas.microsoft.com/office/drawing/2014/main" id="{CE13464F-FE34-4A43-A86C-DCF199B95152}"/>
                </a:ext>
              </a:extLst>
            </p:cNvPr>
            <p:cNvSpPr>
              <a:spLocks/>
            </p:cNvSpPr>
            <p:nvPr/>
          </p:nvSpPr>
          <p:spPr bwMode="auto">
            <a:xfrm>
              <a:off x="2592" y="2304"/>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b="1">
                <a:latin typeface="微软雅黑" panose="020B0503020204020204" pitchFamily="34" charset="-122"/>
                <a:ea typeface="微软雅黑" panose="020B0503020204020204" pitchFamily="34" charset="-122"/>
              </a:endParaRPr>
            </a:p>
          </p:txBody>
        </p:sp>
        <p:sp>
          <p:nvSpPr>
            <p:cNvPr id="20" name="Rectangle 17">
              <a:extLst>
                <a:ext uri="{FF2B5EF4-FFF2-40B4-BE49-F238E27FC236}">
                  <a16:creationId xmlns:a16="http://schemas.microsoft.com/office/drawing/2014/main" id="{34C298A7-5F8F-4AE8-9C8C-784A9B01F491}"/>
                </a:ext>
              </a:extLst>
            </p:cNvPr>
            <p:cNvSpPr>
              <a:spLocks noChangeArrowheads="1"/>
            </p:cNvSpPr>
            <p:nvPr/>
          </p:nvSpPr>
          <p:spPr bwMode="auto">
            <a:xfrm>
              <a:off x="340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M</a:t>
              </a:r>
              <a:r>
                <a:rPr kumimoji="1" lang="zh-CN" altLang="en-US" b="1" dirty="0">
                  <a:latin typeface="微软雅黑" panose="020B0503020204020204" pitchFamily="34" charset="-122"/>
                  <a:ea typeface="微软雅黑" panose="020B0503020204020204" pitchFamily="34" charset="-122"/>
                </a:rPr>
                <a:t>代码</a:t>
              </a:r>
            </a:p>
          </p:txBody>
        </p:sp>
        <p:sp>
          <p:nvSpPr>
            <p:cNvPr id="21" name="Rectangle 18">
              <a:extLst>
                <a:ext uri="{FF2B5EF4-FFF2-40B4-BE49-F238E27FC236}">
                  <a16:creationId xmlns:a16="http://schemas.microsoft.com/office/drawing/2014/main" id="{04D300AC-58BB-4508-A75B-3C22DF40228D}"/>
                </a:ext>
              </a:extLst>
            </p:cNvPr>
            <p:cNvSpPr>
              <a:spLocks noChangeArrowheads="1"/>
            </p:cNvSpPr>
            <p:nvPr/>
          </p:nvSpPr>
          <p:spPr bwMode="auto">
            <a:xfrm>
              <a:off x="3120" y="2928"/>
              <a:ext cx="384" cy="288"/>
            </a:xfrm>
            <a:prstGeom prst="rect">
              <a:avLst/>
            </a:prstGeom>
            <a:grpFill/>
            <a:ln w="12700">
              <a:noFill/>
              <a:miter lim="800000"/>
              <a:headEnd/>
              <a:tailEnd type="none" w="lg" len="lg"/>
            </a:ln>
          </p:spPr>
          <p:txBody>
            <a:bodyPr wrap="none" lIns="0" rIns="0" anchor="ctr"/>
            <a:lstStyle/>
            <a:p>
              <a:pPr algn="ctr">
                <a:lnSpc>
                  <a:spcPct val="80000"/>
                </a:lnSpc>
              </a:pPr>
              <a:r>
                <a:rPr kumimoji="1" lang="en-US" altLang="zh-CN" b="1" dirty="0">
                  <a:solidFill>
                    <a:srgbClr val="3333CC"/>
                  </a:solidFill>
                  <a:latin typeface="微软雅黑" panose="020B0503020204020204" pitchFamily="34" charset="-122"/>
                  <a:ea typeface="微软雅黑" panose="020B0503020204020204" pitchFamily="34" charset="-122"/>
                </a:rPr>
                <a:t>M</a:t>
              </a:r>
              <a:r>
                <a:rPr kumimoji="1" lang="zh-CN" altLang="en-US" b="1" dirty="0">
                  <a:solidFill>
                    <a:srgbClr val="3333CC"/>
                  </a:solidFill>
                  <a:latin typeface="微软雅黑" panose="020B0503020204020204" pitchFamily="34" charset="-122"/>
                  <a:ea typeface="微软雅黑" panose="020B0503020204020204" pitchFamily="34" charset="-122"/>
                </a:rPr>
                <a:t>代码</a:t>
              </a:r>
            </a:p>
          </p:txBody>
        </p:sp>
        <p:sp>
          <p:nvSpPr>
            <p:cNvPr id="22" name="Rectangle 15">
              <a:extLst>
                <a:ext uri="{FF2B5EF4-FFF2-40B4-BE49-F238E27FC236}">
                  <a16:creationId xmlns:a16="http://schemas.microsoft.com/office/drawing/2014/main" id="{6A086908-1195-4377-B686-CB1D431B2FE5}"/>
                </a:ext>
              </a:extLst>
            </p:cNvPr>
            <p:cNvSpPr>
              <a:spLocks noChangeArrowheads="1"/>
            </p:cNvSpPr>
            <p:nvPr/>
          </p:nvSpPr>
          <p:spPr bwMode="auto">
            <a:xfrm>
              <a:off x="2688" y="2400"/>
              <a:ext cx="576" cy="336"/>
            </a:xfrm>
            <a:prstGeom prst="rect">
              <a:avLst/>
            </a:prstGeom>
            <a:grpFill/>
            <a:ln w="12700">
              <a:noFill/>
              <a:miter lim="800000"/>
              <a:headEnd/>
              <a:tailEnd type="none" w="lg" len="lg"/>
            </a:ln>
          </p:spPr>
          <p:txBody>
            <a:bodyPr wrap="none" lIns="0" rIns="0" anchor="ctr"/>
            <a:lstStyle/>
            <a:p>
              <a:pPr algn="ctr"/>
              <a:r>
                <a:rPr kumimoji="1" lang="en-US" altLang="zh-CN" b="1" dirty="0">
                  <a:latin typeface="微软雅黑" panose="020B0503020204020204" pitchFamily="34" charset="-122"/>
                  <a:ea typeface="微软雅黑" panose="020B0503020204020204" pitchFamily="34" charset="-122"/>
                </a:rPr>
                <a:t>K</a:t>
              </a:r>
              <a:r>
                <a:rPr kumimoji="1" lang="zh-CN" altLang="en-US" b="1" dirty="0">
                  <a:latin typeface="微软雅黑" panose="020B0503020204020204" pitchFamily="34" charset="-122"/>
                  <a:ea typeface="微软雅黑" panose="020B0503020204020204" pitchFamily="34" charset="-122"/>
                </a:rPr>
                <a:t>语言</a:t>
              </a:r>
            </a:p>
          </p:txBody>
        </p:sp>
      </p:grpSp>
      <p:sp>
        <p:nvSpPr>
          <p:cNvPr id="23" name="思想气泡: 云 19">
            <a:extLst>
              <a:ext uri="{FF2B5EF4-FFF2-40B4-BE49-F238E27FC236}">
                <a16:creationId xmlns:a16="http://schemas.microsoft.com/office/drawing/2014/main" id="{2FC7861C-0606-494B-9E04-BABA9640B2F7}"/>
              </a:ext>
            </a:extLst>
          </p:cNvPr>
          <p:cNvSpPr/>
          <p:nvPr/>
        </p:nvSpPr>
        <p:spPr>
          <a:xfrm>
            <a:off x="2283752" y="5470092"/>
            <a:ext cx="4016440" cy="1080120"/>
          </a:xfrm>
          <a:prstGeom prst="cloudCallout">
            <a:avLst>
              <a:gd name="adj1" fmla="val 11585"/>
              <a:gd name="adj2" fmla="val -91489"/>
            </a:avLst>
          </a:prstGeom>
          <a:solidFill>
            <a:schemeClr val="bg1"/>
          </a:solidFill>
          <a:ln>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机器</a:t>
            </a:r>
            <a:r>
              <a:rPr lang="en-US" altLang="zh-CN" b="1" dirty="0">
                <a:solidFill>
                  <a:schemeClr val="tx1"/>
                </a:solidFill>
                <a:latin typeface="微软雅黑" panose="020B0503020204020204" pitchFamily="34" charset="-122"/>
                <a:ea typeface="微软雅黑" panose="020B0503020204020204" pitchFamily="34" charset="-122"/>
              </a:rPr>
              <a:t>M</a:t>
            </a:r>
            <a:r>
              <a:rPr lang="zh-CN" altLang="en-US" b="1" dirty="0">
                <a:solidFill>
                  <a:schemeClr val="tx1"/>
                </a:solidFill>
                <a:latin typeface="微软雅黑" panose="020B0503020204020204" pitchFamily="34" charset="-122"/>
                <a:ea typeface="微软雅黑" panose="020B0503020204020204" pitchFamily="34" charset="-122"/>
              </a:rPr>
              <a:t>上可以运行的</a:t>
            </a:r>
            <a:r>
              <a:rPr lang="en-US" altLang="zh-CN" b="1" dirty="0">
                <a:solidFill>
                  <a:schemeClr val="tx1"/>
                </a:solidFill>
                <a:latin typeface="微软雅黑" panose="020B0503020204020204" pitchFamily="34" charset="-122"/>
                <a:ea typeface="微软雅黑" panose="020B0503020204020204" pitchFamily="34" charset="-122"/>
              </a:rPr>
              <a:t>N</a:t>
            </a:r>
            <a:r>
              <a:rPr lang="zh-CN" altLang="en-US" b="1" dirty="0">
                <a:solidFill>
                  <a:schemeClr val="tx1"/>
                </a:solidFill>
                <a:latin typeface="微软雅黑" panose="020B0503020204020204" pitchFamily="34" charset="-122"/>
                <a:ea typeface="微软雅黑" panose="020B0503020204020204" pitchFamily="34" charset="-122"/>
              </a:rPr>
              <a:t>语言的编译器</a:t>
            </a:r>
            <a:endParaRPr lang="zh-CN" altLang="en-US" dirty="0">
              <a:solidFill>
                <a:schemeClr val="tx1"/>
              </a:solidFill>
            </a:endParaRPr>
          </a:p>
        </p:txBody>
      </p:sp>
      <p:sp>
        <p:nvSpPr>
          <p:cNvPr id="24" name="思想气泡: 云 20">
            <a:extLst>
              <a:ext uri="{FF2B5EF4-FFF2-40B4-BE49-F238E27FC236}">
                <a16:creationId xmlns:a16="http://schemas.microsoft.com/office/drawing/2014/main" id="{F53510CB-6FB5-410D-A0F2-E075910EB07A}"/>
              </a:ext>
            </a:extLst>
          </p:cNvPr>
          <p:cNvSpPr/>
          <p:nvPr/>
        </p:nvSpPr>
        <p:spPr>
          <a:xfrm>
            <a:off x="5083696" y="1344054"/>
            <a:ext cx="3294978" cy="1080120"/>
          </a:xfrm>
          <a:prstGeom prst="cloudCallout">
            <a:avLst>
              <a:gd name="adj1" fmla="val -13101"/>
              <a:gd name="adj2" fmla="val 105558"/>
            </a:avLst>
          </a:prstGeom>
          <a:solidFill>
            <a:schemeClr val="bg1"/>
          </a:solidFill>
          <a:ln>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机器</a:t>
            </a:r>
            <a:r>
              <a:rPr lang="en-US" altLang="zh-CN" b="1" dirty="0">
                <a:solidFill>
                  <a:schemeClr val="tx1"/>
                </a:solidFill>
                <a:latin typeface="微软雅黑" panose="020B0503020204020204" pitchFamily="34" charset="-122"/>
                <a:ea typeface="微软雅黑" panose="020B0503020204020204" pitchFamily="34" charset="-122"/>
              </a:rPr>
              <a:t>M</a:t>
            </a:r>
            <a:r>
              <a:rPr lang="zh-CN" altLang="en-US" b="1" dirty="0">
                <a:solidFill>
                  <a:schemeClr val="tx1"/>
                </a:solidFill>
                <a:latin typeface="微软雅黑" panose="020B0503020204020204" pitchFamily="34" charset="-122"/>
                <a:ea typeface="微软雅黑" panose="020B0503020204020204" pitchFamily="34" charset="-122"/>
              </a:rPr>
              <a:t>上可以运行的</a:t>
            </a:r>
            <a:r>
              <a:rPr lang="en-US" altLang="zh-CN" b="1" dirty="0">
                <a:solidFill>
                  <a:schemeClr val="tx1"/>
                </a:solidFill>
                <a:latin typeface="微软雅黑" panose="020B0503020204020204" pitchFamily="34" charset="-122"/>
                <a:ea typeface="微软雅黑" panose="020B0503020204020204" pitchFamily="34" charset="-122"/>
              </a:rPr>
              <a:t>K</a:t>
            </a:r>
            <a:r>
              <a:rPr lang="zh-CN" altLang="en-US" b="1" dirty="0">
                <a:solidFill>
                  <a:schemeClr val="tx1"/>
                </a:solidFill>
                <a:latin typeface="微软雅黑" panose="020B0503020204020204" pitchFamily="34" charset="-122"/>
                <a:ea typeface="微软雅黑" panose="020B0503020204020204" pitchFamily="34" charset="-122"/>
              </a:rPr>
              <a:t>语言的编译器</a:t>
            </a:r>
            <a:endParaRPr lang="zh-CN" altLang="en-US" dirty="0">
              <a:solidFill>
                <a:schemeClr val="tx1"/>
              </a:solidFill>
            </a:endParaRPr>
          </a:p>
        </p:txBody>
      </p:sp>
      <p:sp>
        <p:nvSpPr>
          <p:cNvPr id="25" name="思想气泡: 云 21">
            <a:extLst>
              <a:ext uri="{FF2B5EF4-FFF2-40B4-BE49-F238E27FC236}">
                <a16:creationId xmlns:a16="http://schemas.microsoft.com/office/drawing/2014/main" id="{A6CB9BF1-AAFE-4B3E-9FDB-91E4ED61A584}"/>
              </a:ext>
            </a:extLst>
          </p:cNvPr>
          <p:cNvSpPr/>
          <p:nvPr/>
        </p:nvSpPr>
        <p:spPr>
          <a:xfrm>
            <a:off x="251520" y="1628800"/>
            <a:ext cx="4679775" cy="1080120"/>
          </a:xfrm>
          <a:prstGeom prst="cloudCallout">
            <a:avLst>
              <a:gd name="adj1" fmla="val 28202"/>
              <a:gd name="adj2" fmla="val 78312"/>
            </a:avLst>
          </a:prstGeom>
          <a:solidFill>
            <a:schemeClr val="bg1"/>
          </a:solidFill>
          <a:ln>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用</a:t>
            </a:r>
            <a:r>
              <a:rPr lang="en-US" altLang="zh-CN" b="1" dirty="0">
                <a:solidFill>
                  <a:schemeClr val="tx1"/>
                </a:solidFill>
                <a:latin typeface="微软雅黑" panose="020B0503020204020204" pitchFamily="34" charset="-122"/>
                <a:ea typeface="微软雅黑" panose="020B0503020204020204" pitchFamily="34" charset="-122"/>
              </a:rPr>
              <a:t>N</a:t>
            </a:r>
            <a:r>
              <a:rPr lang="zh-CN" altLang="en-US" b="1" dirty="0">
                <a:solidFill>
                  <a:schemeClr val="tx1"/>
                </a:solidFill>
                <a:latin typeface="微软雅黑" panose="020B0503020204020204" pitchFamily="34" charset="-122"/>
                <a:ea typeface="微软雅黑" panose="020B0503020204020204" pitchFamily="34" charset="-122"/>
              </a:rPr>
              <a:t>语言写的把</a:t>
            </a:r>
            <a:r>
              <a:rPr lang="en-US" altLang="zh-CN" b="1" dirty="0">
                <a:solidFill>
                  <a:schemeClr val="tx1"/>
                </a:solidFill>
                <a:latin typeface="微软雅黑" panose="020B0503020204020204" pitchFamily="34" charset="-122"/>
                <a:ea typeface="微软雅黑" panose="020B0503020204020204" pitchFamily="34" charset="-122"/>
              </a:rPr>
              <a:t>K</a:t>
            </a:r>
            <a:r>
              <a:rPr lang="zh-CN" altLang="en-US" b="1" dirty="0">
                <a:solidFill>
                  <a:schemeClr val="tx1"/>
                </a:solidFill>
                <a:latin typeface="微软雅黑" panose="020B0503020204020204" pitchFamily="34" charset="-122"/>
                <a:ea typeface="微软雅黑" panose="020B0503020204020204" pitchFamily="34" charset="-122"/>
              </a:rPr>
              <a:t>语言翻译成</a:t>
            </a:r>
            <a:r>
              <a:rPr lang="en-US" altLang="zh-CN" b="1" dirty="0">
                <a:solidFill>
                  <a:schemeClr val="tx1"/>
                </a:solidFill>
                <a:latin typeface="微软雅黑" panose="020B0503020204020204" pitchFamily="34" charset="-122"/>
                <a:ea typeface="微软雅黑" panose="020B0503020204020204" pitchFamily="34" charset="-122"/>
              </a:rPr>
              <a:t>M</a:t>
            </a:r>
            <a:r>
              <a:rPr lang="zh-CN" altLang="en-US" b="1" dirty="0">
                <a:solidFill>
                  <a:schemeClr val="tx1"/>
                </a:solidFill>
                <a:latin typeface="微软雅黑" panose="020B0503020204020204" pitchFamily="34" charset="-122"/>
                <a:ea typeface="微软雅黑" panose="020B0503020204020204" pitchFamily="34" charset="-122"/>
              </a:rPr>
              <a:t>代码的编译器的源代码</a:t>
            </a:r>
            <a:endParaRPr lang="zh-CN" altLang="en-US" dirty="0">
              <a:solidFill>
                <a:schemeClr val="tx1"/>
              </a:solidFill>
            </a:endParaRPr>
          </a:p>
        </p:txBody>
      </p:sp>
    </p:spTree>
    <p:extLst>
      <p:ext uri="{BB962C8B-B14F-4D97-AF65-F5344CB8AC3E}">
        <p14:creationId xmlns:p14="http://schemas.microsoft.com/office/powerpoint/2010/main" val="48801514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0DF38359-BD66-45CC-993D-AAD2B9FCD275}"/>
              </a:ext>
            </a:extLst>
          </p:cNvPr>
          <p:cNvSpPr txBox="1"/>
          <p:nvPr/>
        </p:nvSpPr>
        <p:spPr>
          <a:xfrm>
            <a:off x="447675" y="1268760"/>
            <a:ext cx="8372797" cy="4968552"/>
          </a:xfrm>
          <a:prstGeom prst="rect">
            <a:avLst/>
          </a:prstGeom>
          <a:solidFill>
            <a:schemeClr val="bg1"/>
          </a:solidFill>
          <a:ln w="28575">
            <a:solidFill>
              <a:srgbClr val="9999FF"/>
            </a:solidFill>
          </a:ln>
        </p:spPr>
        <p:txBody>
          <a:bodyPr wrap="square" rtlCol="0">
            <a:noAutofit/>
          </a:bodyPr>
          <a:lstStyle/>
          <a:p>
            <a:endParaRPr lang="zh-CN" altLang="en-US" dirty="0"/>
          </a:p>
        </p:txBody>
      </p:sp>
      <p:sp>
        <p:nvSpPr>
          <p:cNvPr id="49154" name="Rectangle 2"/>
          <p:cNvSpPr>
            <a:spLocks noGrp="1" noChangeArrowheads="1"/>
          </p:cNvSpPr>
          <p:nvPr>
            <p:ph type="title"/>
          </p:nvPr>
        </p:nvSpPr>
        <p:spPr/>
        <p:txBody>
          <a:bodyPr/>
          <a:lstStyle/>
          <a:p>
            <a:pPr eaLnBrk="1" hangingPunct="1"/>
            <a:r>
              <a:rPr lang="zh-CN" altLang="en-US" dirty="0">
                <a:latin typeface="宋体" pitchFamily="2" charset="-122"/>
              </a:rPr>
              <a:t>编译程序生成</a:t>
            </a:r>
          </a:p>
        </p:txBody>
      </p:sp>
      <p:sp>
        <p:nvSpPr>
          <p:cNvPr id="32771" name="Rectangle 3"/>
          <p:cNvSpPr>
            <a:spLocks noGrp="1" noChangeArrowheads="1"/>
          </p:cNvSpPr>
          <p:nvPr>
            <p:ph idx="1"/>
          </p:nvPr>
        </p:nvSpPr>
        <p:spPr>
          <a:xfrm>
            <a:off x="611188" y="1341438"/>
            <a:ext cx="7705725" cy="792162"/>
          </a:xfrm>
        </p:spPr>
        <p:txBody>
          <a:bodyPr/>
          <a:lstStyle/>
          <a:p>
            <a:pPr eaLnBrk="1" hangingPunct="1">
              <a:spcBef>
                <a:spcPts val="2400"/>
              </a:spcBef>
            </a:pPr>
            <a:r>
              <a:rPr lang="zh-CN" altLang="en-US">
                <a:latin typeface="宋体" pitchFamily="2" charset="-122"/>
              </a:rPr>
              <a:t>编译程序自动产生工具</a:t>
            </a:r>
            <a:endParaRPr lang="zh-CN" altLang="en-US">
              <a:latin typeface="黑体" pitchFamily="2" charset="-122"/>
            </a:endParaRPr>
          </a:p>
        </p:txBody>
      </p:sp>
      <p:sp>
        <p:nvSpPr>
          <p:cNvPr id="32773" name="Rectangle 5"/>
          <p:cNvSpPr>
            <a:spLocks noChangeArrowheads="1"/>
          </p:cNvSpPr>
          <p:nvPr/>
        </p:nvSpPr>
        <p:spPr bwMode="auto">
          <a:xfrm>
            <a:off x="827088" y="4508500"/>
            <a:ext cx="7772400" cy="1371600"/>
          </a:xfrm>
          <a:prstGeom prst="rect">
            <a:avLst/>
          </a:prstGeom>
          <a:noFill/>
          <a:ln w="9525">
            <a:noFill/>
            <a:miter lim="800000"/>
            <a:headEnd/>
            <a:tailEnd/>
          </a:ln>
        </p:spPr>
        <p:txBody>
          <a:bodyPr/>
          <a:lstStyle/>
          <a:p>
            <a:pPr>
              <a:lnSpc>
                <a:spcPct val="150000"/>
              </a:lnSpc>
              <a:spcBef>
                <a:spcPts val="1200"/>
              </a:spcBef>
              <a:buFont typeface="Arial" pitchFamily="34" charset="0"/>
              <a:buChar char="•"/>
              <a:defRPr/>
            </a:pPr>
            <a:r>
              <a:rPr kumimoji="1" lang="en-US" altLang="zh-CN" sz="2800" b="1" dirty="0">
                <a:latin typeface="+mn-lt"/>
                <a:ea typeface="+mn-ea"/>
              </a:rPr>
              <a:t>LEX  </a:t>
            </a:r>
            <a:r>
              <a:rPr kumimoji="1" lang="zh-CN" altLang="en-US" sz="2800" b="1" dirty="0">
                <a:latin typeface="+mn-lt"/>
                <a:ea typeface="+mn-ea"/>
              </a:rPr>
              <a:t>词法分析程序产生器</a:t>
            </a:r>
          </a:p>
          <a:p>
            <a:pPr>
              <a:lnSpc>
                <a:spcPct val="150000"/>
              </a:lnSpc>
              <a:buFont typeface="Arial" pitchFamily="34" charset="0"/>
              <a:buChar char="•"/>
              <a:defRPr/>
            </a:pPr>
            <a:r>
              <a:rPr kumimoji="1" lang="en-US" altLang="zh-CN" sz="2800" b="1" dirty="0">
                <a:latin typeface="+mn-lt"/>
                <a:ea typeface="+mn-ea"/>
              </a:rPr>
              <a:t>YACC </a:t>
            </a:r>
            <a:r>
              <a:rPr kumimoji="1" lang="zh-CN" altLang="en-US" sz="2800" b="1" dirty="0">
                <a:latin typeface="+mn-lt"/>
                <a:ea typeface="+mn-ea"/>
              </a:rPr>
              <a:t>语法分析程序产生器</a:t>
            </a:r>
          </a:p>
        </p:txBody>
      </p:sp>
      <p:sp>
        <p:nvSpPr>
          <p:cNvPr id="32775" name="Rectangle 7"/>
          <p:cNvSpPr>
            <a:spLocks noChangeArrowheads="1"/>
          </p:cNvSpPr>
          <p:nvPr/>
        </p:nvSpPr>
        <p:spPr bwMode="auto">
          <a:xfrm>
            <a:off x="3590925" y="2339975"/>
            <a:ext cx="2133600" cy="1752600"/>
          </a:xfrm>
          <a:prstGeom prst="rect">
            <a:avLst/>
          </a:prstGeom>
          <a:solidFill>
            <a:srgbClr val="FFFF99"/>
          </a:solidFill>
          <a:ln w="28575">
            <a:solidFill>
              <a:srgbClr val="9999FF"/>
            </a:solidFill>
            <a:miter lim="800000"/>
            <a:headEnd/>
            <a:tailEnd/>
          </a:ln>
        </p:spPr>
        <p:txBody>
          <a:bodyPr wrap="none" lIns="0" rIns="0" anchor="ctr"/>
          <a:lstStyle/>
          <a:p>
            <a:pPr algn="ctr"/>
            <a:r>
              <a:rPr kumimoji="1" lang="zh-CN" altLang="en-US" sz="2800" b="1" dirty="0">
                <a:latin typeface="Times New Roman" pitchFamily="18" charset="0"/>
              </a:rPr>
              <a:t>编译程序</a:t>
            </a:r>
          </a:p>
          <a:p>
            <a:pPr algn="ctr"/>
            <a:r>
              <a:rPr kumimoji="1" lang="zh-CN" altLang="en-US" sz="2800" b="1" dirty="0">
                <a:latin typeface="Times New Roman" pitchFamily="18" charset="0"/>
              </a:rPr>
              <a:t>自动产生器</a:t>
            </a:r>
          </a:p>
        </p:txBody>
      </p:sp>
      <p:grpSp>
        <p:nvGrpSpPr>
          <p:cNvPr id="2" name="Group 16"/>
          <p:cNvGrpSpPr>
            <a:grpSpLocks/>
          </p:cNvGrpSpPr>
          <p:nvPr/>
        </p:nvGrpSpPr>
        <p:grpSpPr bwMode="auto">
          <a:xfrm>
            <a:off x="771525" y="2111375"/>
            <a:ext cx="2819400" cy="1066800"/>
            <a:chOff x="384" y="1872"/>
            <a:chExt cx="1776" cy="672"/>
          </a:xfrm>
        </p:grpSpPr>
        <p:sp>
          <p:nvSpPr>
            <p:cNvPr id="49166" name="Rectangle 8"/>
            <p:cNvSpPr>
              <a:spLocks noChangeArrowheads="1"/>
            </p:cNvSpPr>
            <p:nvPr/>
          </p:nvSpPr>
          <p:spPr bwMode="auto">
            <a:xfrm>
              <a:off x="432" y="1872"/>
              <a:ext cx="1680" cy="336"/>
            </a:xfrm>
            <a:prstGeom prst="rect">
              <a:avLst/>
            </a:prstGeom>
            <a:noFill/>
            <a:ln w="12700">
              <a:noFill/>
              <a:miter lim="800000"/>
              <a:headEnd/>
              <a:tailEnd/>
            </a:ln>
          </p:spPr>
          <p:txBody>
            <a:bodyPr wrap="none" lIns="0" rIns="0" anchor="ctr"/>
            <a:lstStyle/>
            <a:p>
              <a:pPr algn="ctr"/>
              <a:r>
                <a:rPr kumimoji="1" lang="en-US" altLang="zh-CN" sz="2800" b="1">
                  <a:latin typeface="Times New Roman" pitchFamily="18" charset="0"/>
                </a:rPr>
                <a:t>L</a:t>
              </a:r>
              <a:r>
                <a:rPr kumimoji="1" lang="zh-CN" altLang="en-US" sz="2800" b="1">
                  <a:latin typeface="Times New Roman" pitchFamily="18" charset="0"/>
                </a:rPr>
                <a:t>语言的语法描述</a:t>
              </a:r>
              <a:endParaRPr kumimoji="1" lang="zh-CN" altLang="en-US" sz="2400" b="1">
                <a:latin typeface="Times New Roman" pitchFamily="18" charset="0"/>
              </a:endParaRPr>
            </a:p>
          </p:txBody>
        </p:sp>
        <p:sp>
          <p:nvSpPr>
            <p:cNvPr id="49167" name="Rectangle 9"/>
            <p:cNvSpPr>
              <a:spLocks noChangeArrowheads="1"/>
            </p:cNvSpPr>
            <p:nvPr/>
          </p:nvSpPr>
          <p:spPr bwMode="auto">
            <a:xfrm>
              <a:off x="432" y="2208"/>
              <a:ext cx="1680" cy="336"/>
            </a:xfrm>
            <a:prstGeom prst="rect">
              <a:avLst/>
            </a:prstGeom>
            <a:noFill/>
            <a:ln w="12700">
              <a:noFill/>
              <a:miter lim="800000"/>
              <a:headEnd/>
              <a:tailEnd/>
            </a:ln>
          </p:spPr>
          <p:txBody>
            <a:bodyPr wrap="none" lIns="0" rIns="0" anchor="ctr"/>
            <a:lstStyle/>
            <a:p>
              <a:pPr algn="ctr"/>
              <a:r>
                <a:rPr kumimoji="1" lang="zh-CN" altLang="en-US" sz="2800" b="1">
                  <a:latin typeface="Times New Roman" pitchFamily="18" charset="0"/>
                </a:rPr>
                <a:t>语义描述</a:t>
              </a:r>
              <a:endParaRPr kumimoji="1" lang="zh-CN" altLang="en-US" sz="2400" b="1">
                <a:latin typeface="Times New Roman" pitchFamily="18" charset="0"/>
              </a:endParaRPr>
            </a:p>
          </p:txBody>
        </p:sp>
        <p:sp>
          <p:nvSpPr>
            <p:cNvPr id="49168" name="Line 12"/>
            <p:cNvSpPr>
              <a:spLocks noChangeShapeType="1"/>
            </p:cNvSpPr>
            <p:nvPr/>
          </p:nvSpPr>
          <p:spPr bwMode="auto">
            <a:xfrm>
              <a:off x="384" y="2208"/>
              <a:ext cx="1776" cy="0"/>
            </a:xfrm>
            <a:prstGeom prst="line">
              <a:avLst/>
            </a:prstGeom>
            <a:noFill/>
            <a:ln w="12700">
              <a:solidFill>
                <a:schemeClr val="tx1"/>
              </a:solidFill>
              <a:round/>
              <a:headEnd/>
              <a:tailEnd type="stealth" w="lg" len="lg"/>
            </a:ln>
          </p:spPr>
          <p:txBody>
            <a:bodyPr wrap="none" lIns="0" rIns="0" anchor="ctr"/>
            <a:lstStyle/>
            <a:p>
              <a:endParaRPr lang="zh-CN" altLang="en-US"/>
            </a:p>
          </p:txBody>
        </p:sp>
      </p:grpSp>
      <p:grpSp>
        <p:nvGrpSpPr>
          <p:cNvPr id="3" name="Group 17"/>
          <p:cNvGrpSpPr>
            <a:grpSpLocks/>
          </p:cNvGrpSpPr>
          <p:nvPr/>
        </p:nvGrpSpPr>
        <p:grpSpPr bwMode="auto">
          <a:xfrm>
            <a:off x="771525" y="3178175"/>
            <a:ext cx="2819400" cy="1066800"/>
            <a:chOff x="384" y="2640"/>
            <a:chExt cx="1776" cy="672"/>
          </a:xfrm>
        </p:grpSpPr>
        <p:sp>
          <p:nvSpPr>
            <p:cNvPr id="49163" name="Rectangle 10"/>
            <p:cNvSpPr>
              <a:spLocks noChangeArrowheads="1"/>
            </p:cNvSpPr>
            <p:nvPr/>
          </p:nvSpPr>
          <p:spPr bwMode="auto">
            <a:xfrm>
              <a:off x="432" y="2640"/>
              <a:ext cx="1680" cy="336"/>
            </a:xfrm>
            <a:prstGeom prst="rect">
              <a:avLst/>
            </a:prstGeom>
            <a:noFill/>
            <a:ln w="12700">
              <a:noFill/>
              <a:miter lim="800000"/>
              <a:headEnd/>
              <a:tailEnd/>
            </a:ln>
          </p:spPr>
          <p:txBody>
            <a:bodyPr wrap="none" lIns="0" rIns="0" anchor="ctr"/>
            <a:lstStyle/>
            <a:p>
              <a:pPr algn="ctr"/>
              <a:r>
                <a:rPr kumimoji="1" lang="zh-CN" altLang="en-US" sz="2800" b="1">
                  <a:latin typeface="Times New Roman" pitchFamily="18" charset="0"/>
                </a:rPr>
                <a:t>目标语言</a:t>
              </a:r>
              <a:endParaRPr kumimoji="1" lang="zh-CN" altLang="en-US" sz="2400" b="1">
                <a:latin typeface="Times New Roman" pitchFamily="18" charset="0"/>
              </a:endParaRPr>
            </a:p>
          </p:txBody>
        </p:sp>
        <p:sp>
          <p:nvSpPr>
            <p:cNvPr id="49164" name="Rectangle 11"/>
            <p:cNvSpPr>
              <a:spLocks noChangeArrowheads="1"/>
            </p:cNvSpPr>
            <p:nvPr/>
          </p:nvSpPr>
          <p:spPr bwMode="auto">
            <a:xfrm>
              <a:off x="384" y="2976"/>
              <a:ext cx="1680" cy="336"/>
            </a:xfrm>
            <a:prstGeom prst="rect">
              <a:avLst/>
            </a:prstGeom>
            <a:noFill/>
            <a:ln w="12700">
              <a:noFill/>
              <a:miter lim="800000"/>
              <a:headEnd/>
              <a:tailEnd/>
            </a:ln>
          </p:spPr>
          <p:txBody>
            <a:bodyPr wrap="none" lIns="0" rIns="0" anchor="ctr"/>
            <a:lstStyle/>
            <a:p>
              <a:pPr algn="ctr"/>
              <a:r>
                <a:rPr kumimoji="1" lang="zh-CN" altLang="en-US" sz="2800" b="1">
                  <a:latin typeface="Times New Roman" pitchFamily="18" charset="0"/>
                </a:rPr>
                <a:t>或机器描述</a:t>
              </a:r>
              <a:endParaRPr kumimoji="1" lang="zh-CN" altLang="en-US" sz="2400" b="1">
                <a:latin typeface="Times New Roman" pitchFamily="18" charset="0"/>
              </a:endParaRPr>
            </a:p>
          </p:txBody>
        </p:sp>
        <p:sp>
          <p:nvSpPr>
            <p:cNvPr id="49165" name="Line 13"/>
            <p:cNvSpPr>
              <a:spLocks noChangeShapeType="1"/>
            </p:cNvSpPr>
            <p:nvPr/>
          </p:nvSpPr>
          <p:spPr bwMode="auto">
            <a:xfrm>
              <a:off x="384" y="2976"/>
              <a:ext cx="1776" cy="0"/>
            </a:xfrm>
            <a:prstGeom prst="line">
              <a:avLst/>
            </a:prstGeom>
            <a:noFill/>
            <a:ln w="12700">
              <a:solidFill>
                <a:schemeClr val="tx1"/>
              </a:solidFill>
              <a:round/>
              <a:headEnd/>
              <a:tailEnd type="stealth" w="lg" len="lg"/>
            </a:ln>
          </p:spPr>
          <p:txBody>
            <a:bodyPr wrap="none" lIns="0" rIns="0" anchor="ctr"/>
            <a:lstStyle/>
            <a:p>
              <a:endParaRPr lang="zh-CN" altLang="en-US"/>
            </a:p>
          </p:txBody>
        </p:sp>
      </p:grpSp>
      <p:grpSp>
        <p:nvGrpSpPr>
          <p:cNvPr id="4" name="Group 19"/>
          <p:cNvGrpSpPr>
            <a:grpSpLocks/>
          </p:cNvGrpSpPr>
          <p:nvPr/>
        </p:nvGrpSpPr>
        <p:grpSpPr bwMode="auto">
          <a:xfrm>
            <a:off x="5724525" y="2492375"/>
            <a:ext cx="2971800" cy="1447800"/>
            <a:chOff x="3504" y="2160"/>
            <a:chExt cx="1872" cy="912"/>
          </a:xfrm>
        </p:grpSpPr>
        <p:sp>
          <p:nvSpPr>
            <p:cNvPr id="49161" name="Line 14"/>
            <p:cNvSpPr>
              <a:spLocks noChangeShapeType="1"/>
            </p:cNvSpPr>
            <p:nvPr/>
          </p:nvSpPr>
          <p:spPr bwMode="auto">
            <a:xfrm>
              <a:off x="3504" y="2544"/>
              <a:ext cx="912" cy="0"/>
            </a:xfrm>
            <a:prstGeom prst="line">
              <a:avLst/>
            </a:prstGeom>
            <a:noFill/>
            <a:ln w="12700">
              <a:solidFill>
                <a:schemeClr val="tx1"/>
              </a:solidFill>
              <a:round/>
              <a:headEnd/>
              <a:tailEnd type="stealth" w="lg" len="lg"/>
            </a:ln>
          </p:spPr>
          <p:txBody>
            <a:bodyPr wrap="none" lIns="0" rIns="0" anchor="ctr"/>
            <a:lstStyle/>
            <a:p>
              <a:endParaRPr lang="zh-CN" altLang="en-US"/>
            </a:p>
          </p:txBody>
        </p:sp>
        <p:sp>
          <p:nvSpPr>
            <p:cNvPr id="49162" name="Rectangle 15"/>
            <p:cNvSpPr>
              <a:spLocks noChangeArrowheads="1"/>
            </p:cNvSpPr>
            <p:nvPr/>
          </p:nvSpPr>
          <p:spPr bwMode="auto">
            <a:xfrm>
              <a:off x="4368" y="2160"/>
              <a:ext cx="1008" cy="912"/>
            </a:xfrm>
            <a:prstGeom prst="rect">
              <a:avLst/>
            </a:prstGeom>
            <a:noFill/>
            <a:ln w="12700">
              <a:noFill/>
              <a:miter lim="800000"/>
              <a:headEnd/>
              <a:tailEnd/>
            </a:ln>
          </p:spPr>
          <p:txBody>
            <a:bodyPr wrap="none" lIns="0" rIns="0" anchor="ctr"/>
            <a:lstStyle/>
            <a:p>
              <a:pPr algn="ctr"/>
              <a:r>
                <a:rPr kumimoji="1" lang="en-US" altLang="zh-CN" sz="2800" b="1">
                  <a:latin typeface="Times New Roman" pitchFamily="18" charset="0"/>
                </a:rPr>
                <a:t>L</a:t>
              </a:r>
              <a:r>
                <a:rPr kumimoji="1" lang="zh-CN" altLang="zh-CN" sz="2800" b="1">
                  <a:latin typeface="Times New Roman" pitchFamily="18" charset="0"/>
                </a:rPr>
                <a:t>语言的</a:t>
              </a:r>
            </a:p>
            <a:p>
              <a:pPr algn="ctr"/>
              <a:r>
                <a:rPr kumimoji="1" lang="zh-CN" altLang="zh-CN" sz="2800" b="1">
                  <a:latin typeface="Times New Roman" pitchFamily="18" charset="0"/>
                </a:rPr>
                <a:t>编译程序</a:t>
              </a:r>
              <a:endParaRPr kumimoji="1" lang="zh-CN" altLang="en-US" sz="2400" b="1">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32775"/>
                                        </p:tgtEl>
                                        <p:attrNameLst>
                                          <p:attrName>style.visibility</p:attrName>
                                        </p:attrNameLst>
                                      </p:cBhvr>
                                      <p:to>
                                        <p:strVal val="visible"/>
                                      </p:to>
                                    </p:set>
                                    <p:animEffect transition="in" filter="box(out)">
                                      <p:cBhvr>
                                        <p:cTn id="11" dur="500"/>
                                        <p:tgtEl>
                                          <p:spTgt spid="3277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ppt_x</p:attrName>
                                        </p:attrNameLst>
                                      </p:cBhvr>
                                      <p:tavLst>
                                        <p:tav tm="0">
                                          <p:val>
                                            <p:strVal val="#ppt_x-#ppt_w/2"/>
                                          </p:val>
                                        </p:tav>
                                        <p:tav tm="100000">
                                          <p:val>
                                            <p:strVal val="#ppt_x"/>
                                          </p:val>
                                        </p:tav>
                                      </p:tavLst>
                                    </p:anim>
                                    <p:anim calcmode="lin" valueType="num">
                                      <p:cBhvr>
                                        <p:cTn id="29" dur="500" fill="hold"/>
                                        <p:tgtEl>
                                          <p:spTgt spid="4"/>
                                        </p:tgtEl>
                                        <p:attrNameLst>
                                          <p:attrName>ppt_y</p:attrName>
                                        </p:attrNameLst>
                                      </p:cBhvr>
                                      <p:tavLst>
                                        <p:tav tm="0">
                                          <p:val>
                                            <p:strVal val="#ppt_y"/>
                                          </p:val>
                                        </p:tav>
                                        <p:tav tm="100000">
                                          <p:val>
                                            <p:strVal val="#ppt_y"/>
                                          </p:val>
                                        </p:tav>
                                      </p:tavLst>
                                    </p:anim>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2773">
                                            <p:txEl>
                                              <p:pRg st="0" end="0"/>
                                            </p:txEl>
                                          </p:spTgt>
                                        </p:tgtEl>
                                        <p:attrNameLst>
                                          <p:attrName>style.visibility</p:attrName>
                                        </p:attrNameLst>
                                      </p:cBhvr>
                                      <p:to>
                                        <p:strVal val="visible"/>
                                      </p:to>
                                    </p:set>
                                    <p:animEffect transition="in" filter="blinds(horizontal)">
                                      <p:cBhvr>
                                        <p:cTn id="36" dur="500"/>
                                        <p:tgtEl>
                                          <p:spTgt spid="3277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41" dur="500"/>
                                        <p:tgtEl>
                                          <p:spTgt spid="32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3" grpId="0" build="p" autoUpdateAnimBg="0"/>
      <p:bldP spid="3277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sz="quarter"/>
          </p:nvPr>
        </p:nvSpPr>
        <p:spPr>
          <a:xfrm>
            <a:off x="457200" y="457200"/>
            <a:ext cx="8229600" cy="811213"/>
          </a:xfrm>
        </p:spPr>
        <p:txBody>
          <a:bodyPr/>
          <a:lstStyle/>
          <a:p>
            <a:pPr eaLnBrk="1" hangingPunct="1"/>
            <a:r>
              <a:rPr kumimoji="1" lang="zh-CN" altLang="en-US"/>
              <a:t>编译程序 </a:t>
            </a:r>
            <a:r>
              <a:rPr kumimoji="1" lang="en-US" altLang="zh-CN"/>
              <a:t>vs. </a:t>
            </a:r>
            <a:r>
              <a:rPr kumimoji="1" lang="zh-CN" altLang="en-US"/>
              <a:t>解释程序</a:t>
            </a:r>
          </a:p>
        </p:txBody>
      </p:sp>
      <p:pic>
        <p:nvPicPr>
          <p:cNvPr id="72717" name="Picture 13" descr="j0195384"/>
          <p:cNvPicPr>
            <a:picLocks noGrp="1" noChangeAspect="1" noChangeArrowheads="1"/>
          </p:cNvPicPr>
          <p:nvPr>
            <p:ph sz="quarter" idx="1"/>
          </p:nvPr>
        </p:nvPicPr>
        <p:blipFill>
          <a:blip r:embed="rId2" cstate="print"/>
          <a:srcRect/>
          <a:stretch>
            <a:fillRect/>
          </a:stretch>
        </p:blipFill>
        <p:spPr>
          <a:xfrm>
            <a:off x="6659563" y="2060575"/>
            <a:ext cx="1443037" cy="1473200"/>
          </a:xfrm>
          <a:noFill/>
        </p:spPr>
      </p:pic>
      <p:pic>
        <p:nvPicPr>
          <p:cNvPr id="72711" name="Picture 7" descr="j0291984"/>
          <p:cNvPicPr>
            <a:picLocks noGrp="1" noChangeAspect="1" noChangeArrowheads="1"/>
          </p:cNvPicPr>
          <p:nvPr>
            <p:ph sz="quarter" idx="2"/>
          </p:nvPr>
        </p:nvPicPr>
        <p:blipFill>
          <a:blip r:embed="rId3" cstate="print"/>
          <a:srcRect/>
          <a:stretch>
            <a:fillRect/>
          </a:stretch>
        </p:blipFill>
        <p:spPr>
          <a:xfrm>
            <a:off x="827088" y="1884363"/>
            <a:ext cx="1527175" cy="1616075"/>
          </a:xfrm>
          <a:noFill/>
        </p:spPr>
      </p:pic>
      <p:pic>
        <p:nvPicPr>
          <p:cNvPr id="72719" name="Picture 15" descr="j0301252"/>
          <p:cNvPicPr>
            <a:picLocks noGrp="1" noChangeAspect="1" noChangeArrowheads="1"/>
          </p:cNvPicPr>
          <p:nvPr>
            <p:ph sz="quarter" idx="3"/>
          </p:nvPr>
        </p:nvPicPr>
        <p:blipFill>
          <a:blip r:embed="rId4" cstate="print"/>
          <a:srcRect/>
          <a:stretch>
            <a:fillRect/>
          </a:stretch>
        </p:blipFill>
        <p:spPr>
          <a:xfrm>
            <a:off x="7063680" y="4451350"/>
            <a:ext cx="1828800" cy="1565275"/>
          </a:xfrm>
          <a:noFill/>
        </p:spPr>
      </p:pic>
      <p:pic>
        <p:nvPicPr>
          <p:cNvPr id="72727" name="Picture 23" descr="BD06639_"/>
          <p:cNvPicPr>
            <a:picLocks noChangeAspect="1" noChangeArrowheads="1"/>
          </p:cNvPicPr>
          <p:nvPr/>
        </p:nvPicPr>
        <p:blipFill>
          <a:blip r:embed="rId5" cstate="print"/>
          <a:srcRect/>
          <a:stretch>
            <a:fillRect/>
          </a:stretch>
        </p:blipFill>
        <p:spPr bwMode="auto">
          <a:xfrm>
            <a:off x="3779838" y="2060575"/>
            <a:ext cx="1512887" cy="1512888"/>
          </a:xfrm>
          <a:prstGeom prst="rect">
            <a:avLst/>
          </a:prstGeom>
          <a:noFill/>
          <a:ln w="9525">
            <a:noFill/>
            <a:miter lim="800000"/>
            <a:headEnd/>
            <a:tailEnd/>
          </a:ln>
        </p:spPr>
      </p:pic>
      <p:sp>
        <p:nvSpPr>
          <p:cNvPr id="72728" name="AutoShape 24"/>
          <p:cNvSpPr>
            <a:spLocks noChangeArrowheads="1"/>
          </p:cNvSpPr>
          <p:nvPr/>
        </p:nvSpPr>
        <p:spPr bwMode="auto">
          <a:xfrm>
            <a:off x="2771775" y="2819400"/>
            <a:ext cx="792163" cy="360363"/>
          </a:xfrm>
          <a:prstGeom prst="rightArrow">
            <a:avLst>
              <a:gd name="adj1" fmla="val 50000"/>
              <a:gd name="adj2" fmla="val 54956"/>
            </a:avLst>
          </a:prstGeom>
          <a:solidFill>
            <a:schemeClr val="accent1"/>
          </a:solidFill>
          <a:ln w="12700">
            <a:solidFill>
              <a:schemeClr val="tx1"/>
            </a:solidFill>
            <a:miter lim="800000"/>
            <a:headEnd/>
            <a:tailEnd type="none" w="lg" len="lg"/>
          </a:ln>
        </p:spPr>
        <p:txBody>
          <a:bodyPr wrap="none" anchor="ctr"/>
          <a:lstStyle/>
          <a:p>
            <a:endParaRPr lang="zh-CN" altLang="en-US"/>
          </a:p>
        </p:txBody>
      </p:sp>
      <p:sp>
        <p:nvSpPr>
          <p:cNvPr id="72729" name="AutoShape 25"/>
          <p:cNvSpPr>
            <a:spLocks noChangeArrowheads="1"/>
          </p:cNvSpPr>
          <p:nvPr/>
        </p:nvSpPr>
        <p:spPr bwMode="auto">
          <a:xfrm>
            <a:off x="5580063" y="2747963"/>
            <a:ext cx="792162" cy="360362"/>
          </a:xfrm>
          <a:prstGeom prst="rightArrow">
            <a:avLst>
              <a:gd name="adj1" fmla="val 50000"/>
              <a:gd name="adj2" fmla="val 54956"/>
            </a:avLst>
          </a:prstGeom>
          <a:solidFill>
            <a:schemeClr val="accent1"/>
          </a:solidFill>
          <a:ln w="12700">
            <a:solidFill>
              <a:schemeClr val="tx1"/>
            </a:solidFill>
            <a:miter lim="800000"/>
            <a:headEnd/>
            <a:tailEnd type="none" w="lg" len="lg"/>
          </a:ln>
        </p:spPr>
        <p:txBody>
          <a:bodyPr wrap="none" anchor="ctr"/>
          <a:lstStyle/>
          <a:p>
            <a:endParaRPr lang="zh-CN" altLang="en-US"/>
          </a:p>
        </p:txBody>
      </p:sp>
      <p:sp>
        <p:nvSpPr>
          <p:cNvPr id="72730" name="Documents"/>
          <p:cNvSpPr>
            <a:spLocks noEditPoints="1" noChangeArrowheads="1"/>
          </p:cNvSpPr>
          <p:nvPr/>
        </p:nvSpPr>
        <p:spPr bwMode="auto">
          <a:xfrm>
            <a:off x="2771775" y="1739900"/>
            <a:ext cx="576263" cy="944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72731" name="Documents"/>
          <p:cNvSpPr>
            <a:spLocks noEditPoints="1" noChangeArrowheads="1"/>
          </p:cNvSpPr>
          <p:nvPr/>
        </p:nvSpPr>
        <p:spPr bwMode="auto">
          <a:xfrm>
            <a:off x="5724525" y="1739900"/>
            <a:ext cx="576263" cy="944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CC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pic>
        <p:nvPicPr>
          <p:cNvPr id="72733" name="Picture 29" descr="j0195384"/>
          <p:cNvPicPr>
            <a:picLocks noChangeAspect="1" noChangeArrowheads="1"/>
          </p:cNvPicPr>
          <p:nvPr/>
        </p:nvPicPr>
        <p:blipFill>
          <a:blip r:embed="rId2" cstate="print"/>
          <a:srcRect/>
          <a:stretch>
            <a:fillRect/>
          </a:stretch>
        </p:blipFill>
        <p:spPr bwMode="auto">
          <a:xfrm>
            <a:off x="5364088" y="4581525"/>
            <a:ext cx="1474788" cy="1506538"/>
          </a:xfrm>
          <a:prstGeom prst="rect">
            <a:avLst/>
          </a:prstGeom>
          <a:noFill/>
          <a:ln w="9525">
            <a:noFill/>
            <a:miter lim="800000"/>
            <a:headEnd/>
            <a:tailEnd/>
          </a:ln>
        </p:spPr>
      </p:pic>
      <p:pic>
        <p:nvPicPr>
          <p:cNvPr id="72734" name="Picture 30" descr="j0291984"/>
          <p:cNvPicPr>
            <a:picLocks noChangeAspect="1" noChangeArrowheads="1"/>
          </p:cNvPicPr>
          <p:nvPr/>
        </p:nvPicPr>
        <p:blipFill>
          <a:blip r:embed="rId3" cstate="print"/>
          <a:srcRect/>
          <a:stretch>
            <a:fillRect/>
          </a:stretch>
        </p:blipFill>
        <p:spPr bwMode="auto">
          <a:xfrm>
            <a:off x="755650" y="4586288"/>
            <a:ext cx="1560513" cy="1651000"/>
          </a:xfrm>
          <a:prstGeom prst="rect">
            <a:avLst/>
          </a:prstGeom>
          <a:noFill/>
          <a:ln w="9525">
            <a:noFill/>
            <a:miter lim="800000"/>
            <a:headEnd/>
            <a:tailEnd/>
          </a:ln>
        </p:spPr>
      </p:pic>
      <p:sp>
        <p:nvSpPr>
          <p:cNvPr id="72736" name="AutoShape 32"/>
          <p:cNvSpPr>
            <a:spLocks noChangeArrowheads="1"/>
          </p:cNvSpPr>
          <p:nvPr/>
        </p:nvSpPr>
        <p:spPr bwMode="auto">
          <a:xfrm>
            <a:off x="2700338" y="5521325"/>
            <a:ext cx="2438946" cy="360363"/>
          </a:xfrm>
          <a:prstGeom prst="rightArrow">
            <a:avLst>
              <a:gd name="adj1" fmla="val 50000"/>
              <a:gd name="adj2" fmla="val 54956"/>
            </a:avLst>
          </a:prstGeom>
          <a:solidFill>
            <a:schemeClr val="accent1"/>
          </a:solidFill>
          <a:ln w="12700">
            <a:solidFill>
              <a:schemeClr val="tx1"/>
            </a:solidFill>
            <a:miter lim="800000"/>
            <a:headEnd/>
            <a:tailEnd type="none" w="lg" len="lg"/>
          </a:ln>
        </p:spPr>
        <p:txBody>
          <a:bodyPr wrap="none" anchor="ctr"/>
          <a:lstStyle/>
          <a:p>
            <a:endParaRPr lang="zh-CN" altLang="en-US"/>
          </a:p>
        </p:txBody>
      </p:sp>
      <p:sp>
        <p:nvSpPr>
          <p:cNvPr id="72738" name="Documents"/>
          <p:cNvSpPr>
            <a:spLocks noEditPoints="1" noChangeArrowheads="1"/>
          </p:cNvSpPr>
          <p:nvPr/>
        </p:nvSpPr>
        <p:spPr bwMode="auto">
          <a:xfrm>
            <a:off x="4067944" y="4441825"/>
            <a:ext cx="576262" cy="94456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72741" name="Text Box 37"/>
          <p:cNvSpPr txBox="1">
            <a:spLocks noChangeArrowheads="1"/>
          </p:cNvSpPr>
          <p:nvPr/>
        </p:nvSpPr>
        <p:spPr bwMode="auto">
          <a:xfrm>
            <a:off x="4067175" y="1452563"/>
            <a:ext cx="1027113" cy="519112"/>
          </a:xfrm>
          <a:prstGeom prst="rect">
            <a:avLst/>
          </a:prstGeom>
          <a:noFill/>
          <a:ln w="12700">
            <a:noFill/>
            <a:miter lim="800000"/>
            <a:headEnd/>
            <a:tailEnd type="none" w="lg" len="lg"/>
          </a:ln>
        </p:spPr>
        <p:txBody>
          <a:bodyPr>
            <a:spAutoFit/>
          </a:bodyPr>
          <a:lstStyle/>
          <a:p>
            <a:pPr algn="ctr"/>
            <a:r>
              <a:rPr kumimoji="1" lang="zh-CN" altLang="en-US" sz="2800">
                <a:solidFill>
                  <a:srgbClr val="FF3300"/>
                </a:solidFill>
                <a:ea typeface="华文行楷" pitchFamily="2" charset="-122"/>
              </a:rPr>
              <a:t>编译</a:t>
            </a:r>
          </a:p>
        </p:txBody>
      </p:sp>
      <p:sp>
        <p:nvSpPr>
          <p:cNvPr id="72742" name="Text Box 38"/>
          <p:cNvSpPr txBox="1">
            <a:spLocks noChangeArrowheads="1"/>
          </p:cNvSpPr>
          <p:nvPr/>
        </p:nvSpPr>
        <p:spPr bwMode="auto">
          <a:xfrm>
            <a:off x="2699792" y="4294188"/>
            <a:ext cx="1027113" cy="519112"/>
          </a:xfrm>
          <a:prstGeom prst="rect">
            <a:avLst/>
          </a:prstGeom>
          <a:noFill/>
          <a:ln w="12700">
            <a:noFill/>
            <a:miter lim="800000"/>
            <a:headEnd/>
            <a:tailEnd type="none" w="lg" len="lg"/>
          </a:ln>
        </p:spPr>
        <p:txBody>
          <a:bodyPr>
            <a:spAutoFit/>
          </a:bodyPr>
          <a:lstStyle/>
          <a:p>
            <a:pPr algn="ctr"/>
            <a:r>
              <a:rPr kumimoji="1" lang="zh-CN" altLang="en-US" sz="2800" dirty="0">
                <a:solidFill>
                  <a:srgbClr val="FF3300"/>
                </a:solidFill>
                <a:ea typeface="华文行楷" pitchFamily="2" charset="-122"/>
              </a:rPr>
              <a:t>解释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wedge">
                                      <p:cBhvr>
                                        <p:cTn id="7" dur="500"/>
                                        <p:tgtEl>
                                          <p:spTgt spid="7271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2727"/>
                                        </p:tgtEl>
                                        <p:attrNameLst>
                                          <p:attrName>style.visibility</p:attrName>
                                        </p:attrNameLst>
                                      </p:cBhvr>
                                      <p:to>
                                        <p:strVal val="visible"/>
                                      </p:to>
                                    </p:set>
                                    <p:animEffect transition="in" filter="wedge">
                                      <p:cBhvr>
                                        <p:cTn id="12" dur="500"/>
                                        <p:tgtEl>
                                          <p:spTgt spid="72727"/>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2717"/>
                                        </p:tgtEl>
                                        <p:attrNameLst>
                                          <p:attrName>style.visibility</p:attrName>
                                        </p:attrNameLst>
                                      </p:cBhvr>
                                      <p:to>
                                        <p:strVal val="visible"/>
                                      </p:to>
                                    </p:set>
                                    <p:animEffect transition="in" filter="wedge">
                                      <p:cBhvr>
                                        <p:cTn id="17" dur="500"/>
                                        <p:tgtEl>
                                          <p:spTgt spid="72717"/>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72730"/>
                                        </p:tgtEl>
                                        <p:attrNameLst>
                                          <p:attrName>style.visibility</p:attrName>
                                        </p:attrNameLst>
                                      </p:cBhvr>
                                      <p:to>
                                        <p:strVal val="visible"/>
                                      </p:to>
                                    </p:set>
                                    <p:animEffect transition="in" filter="wedge">
                                      <p:cBhvr>
                                        <p:cTn id="22" dur="1000"/>
                                        <p:tgtEl>
                                          <p:spTgt spid="727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28"/>
                                        </p:tgtEl>
                                        <p:attrNameLst>
                                          <p:attrName>style.visibility</p:attrName>
                                        </p:attrNameLst>
                                      </p:cBhvr>
                                      <p:to>
                                        <p:strVal val="visible"/>
                                      </p:to>
                                    </p:set>
                                    <p:animEffect transition="in" filter="wipe(left)">
                                      <p:cBhvr>
                                        <p:cTn id="27" dur="500"/>
                                        <p:tgtEl>
                                          <p:spTgt spid="72728"/>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72731"/>
                                        </p:tgtEl>
                                        <p:attrNameLst>
                                          <p:attrName>style.visibility</p:attrName>
                                        </p:attrNameLst>
                                      </p:cBhvr>
                                      <p:to>
                                        <p:strVal val="visible"/>
                                      </p:to>
                                    </p:set>
                                    <p:animEffect transition="in" filter="wedge">
                                      <p:cBhvr>
                                        <p:cTn id="32" dur="1000"/>
                                        <p:tgtEl>
                                          <p:spTgt spid="727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29"/>
                                        </p:tgtEl>
                                        <p:attrNameLst>
                                          <p:attrName>style.visibility</p:attrName>
                                        </p:attrNameLst>
                                      </p:cBhvr>
                                      <p:to>
                                        <p:strVal val="visible"/>
                                      </p:to>
                                    </p:set>
                                    <p:animEffect transition="in" filter="wipe(left)">
                                      <p:cBhvr>
                                        <p:cTn id="37" dur="500"/>
                                        <p:tgtEl>
                                          <p:spTgt spid="72729"/>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72741"/>
                                        </p:tgtEl>
                                        <p:attrNameLst>
                                          <p:attrName>style.visibility</p:attrName>
                                        </p:attrNameLst>
                                      </p:cBhvr>
                                      <p:to>
                                        <p:strVal val="visible"/>
                                      </p:to>
                                    </p:set>
                                    <p:anim calcmode="lin" valueType="num">
                                      <p:cBhvr>
                                        <p:cTn id="42" dur="2000" fill="hold"/>
                                        <p:tgtEl>
                                          <p:spTgt spid="72741"/>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72741"/>
                                        </p:tgtEl>
                                        <p:attrNameLst>
                                          <p:attrName>ppt_y</p:attrName>
                                        </p:attrNameLst>
                                      </p:cBhvr>
                                      <p:tavLst>
                                        <p:tav tm="0">
                                          <p:val>
                                            <p:strVal val="#ppt_y"/>
                                          </p:val>
                                        </p:tav>
                                        <p:tav tm="100000">
                                          <p:val>
                                            <p:strVal val="#ppt_y"/>
                                          </p:val>
                                        </p:tav>
                                      </p:tavLst>
                                    </p:anim>
                                    <p:anim calcmode="lin" valueType="num">
                                      <p:cBhvr>
                                        <p:cTn id="44" dur="2000" fill="hold"/>
                                        <p:tgtEl>
                                          <p:spTgt spid="72741"/>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72741"/>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72741"/>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72734"/>
                                        </p:tgtEl>
                                        <p:attrNameLst>
                                          <p:attrName>style.visibility</p:attrName>
                                        </p:attrNameLst>
                                      </p:cBhvr>
                                      <p:to>
                                        <p:strVal val="visible"/>
                                      </p:to>
                                    </p:set>
                                    <p:animEffect transition="in" filter="wedge">
                                      <p:cBhvr>
                                        <p:cTn id="51" dur="500"/>
                                        <p:tgtEl>
                                          <p:spTgt spid="727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2736"/>
                                        </p:tgtEl>
                                        <p:attrNameLst>
                                          <p:attrName>style.visibility</p:attrName>
                                        </p:attrNameLst>
                                      </p:cBhvr>
                                      <p:to>
                                        <p:strVal val="visible"/>
                                      </p:to>
                                    </p:set>
                                    <p:animEffect transition="in" filter="wipe(left)">
                                      <p:cBhvr>
                                        <p:cTn id="56" dur="1000"/>
                                        <p:tgtEl>
                                          <p:spTgt spid="72736"/>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nodeType="clickEffect">
                                  <p:stCondLst>
                                    <p:cond delay="0"/>
                                  </p:stCondLst>
                                  <p:childTnLst>
                                    <p:set>
                                      <p:cBhvr>
                                        <p:cTn id="60" dur="1" fill="hold">
                                          <p:stCondLst>
                                            <p:cond delay="0"/>
                                          </p:stCondLst>
                                        </p:cTn>
                                        <p:tgtEl>
                                          <p:spTgt spid="72738"/>
                                        </p:tgtEl>
                                        <p:attrNameLst>
                                          <p:attrName>style.visibility</p:attrName>
                                        </p:attrNameLst>
                                      </p:cBhvr>
                                      <p:to>
                                        <p:strVal val="visible"/>
                                      </p:to>
                                    </p:set>
                                    <p:animEffect transition="in" filter="wedge">
                                      <p:cBhvr>
                                        <p:cTn id="61" dur="1000"/>
                                        <p:tgtEl>
                                          <p:spTgt spid="72738"/>
                                        </p:tgtEl>
                                      </p:cBhvr>
                                    </p:animEffect>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nodeType="clickEffect">
                                  <p:stCondLst>
                                    <p:cond delay="0"/>
                                  </p:stCondLst>
                                  <p:childTnLst>
                                    <p:set>
                                      <p:cBhvr>
                                        <p:cTn id="65" dur="1" fill="hold">
                                          <p:stCondLst>
                                            <p:cond delay="0"/>
                                          </p:stCondLst>
                                        </p:cTn>
                                        <p:tgtEl>
                                          <p:spTgt spid="72733"/>
                                        </p:tgtEl>
                                        <p:attrNameLst>
                                          <p:attrName>style.visibility</p:attrName>
                                        </p:attrNameLst>
                                      </p:cBhvr>
                                      <p:to>
                                        <p:strVal val="visible"/>
                                      </p:to>
                                    </p:set>
                                    <p:animEffect transition="in" filter="wedge">
                                      <p:cBhvr>
                                        <p:cTn id="66" dur="500"/>
                                        <p:tgtEl>
                                          <p:spTgt spid="72733"/>
                                        </p:tgtEl>
                                      </p:cBhvr>
                                    </p:animEffect>
                                  </p:childTnLst>
                                </p:cTn>
                              </p:par>
                            </p:childTnLst>
                          </p:cTn>
                        </p:par>
                      </p:childTnLst>
                    </p:cTn>
                  </p:par>
                  <p:par>
                    <p:cTn id="67" fill="hold">
                      <p:stCondLst>
                        <p:cond delay="indefinite"/>
                      </p:stCondLst>
                      <p:childTnLst>
                        <p:par>
                          <p:cTn id="68" fill="hold">
                            <p:stCondLst>
                              <p:cond delay="0"/>
                            </p:stCondLst>
                            <p:childTnLst>
                              <p:par>
                                <p:cTn id="69" presetID="20" presetClass="entr" presetSubtype="0" fill="hold" nodeType="clickEffect">
                                  <p:stCondLst>
                                    <p:cond delay="0"/>
                                  </p:stCondLst>
                                  <p:childTnLst>
                                    <p:set>
                                      <p:cBhvr>
                                        <p:cTn id="70" dur="1" fill="hold">
                                          <p:stCondLst>
                                            <p:cond delay="0"/>
                                          </p:stCondLst>
                                        </p:cTn>
                                        <p:tgtEl>
                                          <p:spTgt spid="72719"/>
                                        </p:tgtEl>
                                        <p:attrNameLst>
                                          <p:attrName>style.visibility</p:attrName>
                                        </p:attrNameLst>
                                      </p:cBhvr>
                                      <p:to>
                                        <p:strVal val="visible"/>
                                      </p:to>
                                    </p:set>
                                    <p:animEffect transition="in" filter="wedge">
                                      <p:cBhvr>
                                        <p:cTn id="71" dur="500"/>
                                        <p:tgtEl>
                                          <p:spTgt spid="72719"/>
                                        </p:tgtEl>
                                      </p:cBhvr>
                                    </p:animEffect>
                                  </p:childTnLst>
                                </p:cTn>
                              </p:par>
                            </p:childTnLst>
                          </p:cTn>
                        </p:par>
                      </p:childTnLst>
                    </p:cTn>
                  </p:par>
                  <p:par>
                    <p:cTn id="72" fill="hold">
                      <p:stCondLst>
                        <p:cond delay="indefinite"/>
                      </p:stCondLst>
                      <p:childTnLst>
                        <p:par>
                          <p:cTn id="73" fill="hold">
                            <p:stCondLst>
                              <p:cond delay="0"/>
                            </p:stCondLst>
                            <p:childTnLst>
                              <p:par>
                                <p:cTn id="74" presetID="41" presetClass="entr" presetSubtype="0" fill="hold" grpId="0" nodeType="clickEffect">
                                  <p:stCondLst>
                                    <p:cond delay="0"/>
                                  </p:stCondLst>
                                  <p:iterate type="lt">
                                    <p:tmPct val="10000"/>
                                  </p:iterate>
                                  <p:childTnLst>
                                    <p:set>
                                      <p:cBhvr>
                                        <p:cTn id="75" dur="1" fill="hold">
                                          <p:stCondLst>
                                            <p:cond delay="0"/>
                                          </p:stCondLst>
                                        </p:cTn>
                                        <p:tgtEl>
                                          <p:spTgt spid="72742"/>
                                        </p:tgtEl>
                                        <p:attrNameLst>
                                          <p:attrName>style.visibility</p:attrName>
                                        </p:attrNameLst>
                                      </p:cBhvr>
                                      <p:to>
                                        <p:strVal val="visible"/>
                                      </p:to>
                                    </p:set>
                                    <p:anim calcmode="lin" valueType="num">
                                      <p:cBhvr>
                                        <p:cTn id="76" dur="2000" fill="hold"/>
                                        <p:tgtEl>
                                          <p:spTgt spid="72742"/>
                                        </p:tgtEl>
                                        <p:attrNameLst>
                                          <p:attrName>ppt_x</p:attrName>
                                        </p:attrNameLst>
                                      </p:cBhvr>
                                      <p:tavLst>
                                        <p:tav tm="0">
                                          <p:val>
                                            <p:strVal val="#ppt_x"/>
                                          </p:val>
                                        </p:tav>
                                        <p:tav tm="50000">
                                          <p:val>
                                            <p:strVal val="#ppt_x+.1"/>
                                          </p:val>
                                        </p:tav>
                                        <p:tav tm="100000">
                                          <p:val>
                                            <p:strVal val="#ppt_x"/>
                                          </p:val>
                                        </p:tav>
                                      </p:tavLst>
                                    </p:anim>
                                    <p:anim calcmode="lin" valueType="num">
                                      <p:cBhvr>
                                        <p:cTn id="77" dur="2000" fill="hold"/>
                                        <p:tgtEl>
                                          <p:spTgt spid="72742"/>
                                        </p:tgtEl>
                                        <p:attrNameLst>
                                          <p:attrName>ppt_y</p:attrName>
                                        </p:attrNameLst>
                                      </p:cBhvr>
                                      <p:tavLst>
                                        <p:tav tm="0">
                                          <p:val>
                                            <p:strVal val="#ppt_y"/>
                                          </p:val>
                                        </p:tav>
                                        <p:tav tm="100000">
                                          <p:val>
                                            <p:strVal val="#ppt_y"/>
                                          </p:val>
                                        </p:tav>
                                      </p:tavLst>
                                    </p:anim>
                                    <p:anim calcmode="lin" valueType="num">
                                      <p:cBhvr>
                                        <p:cTn id="78" dur="2000" fill="hold"/>
                                        <p:tgtEl>
                                          <p:spTgt spid="72742"/>
                                        </p:tgtEl>
                                        <p:attrNameLst>
                                          <p:attrName>ppt_h</p:attrName>
                                        </p:attrNameLst>
                                      </p:cBhvr>
                                      <p:tavLst>
                                        <p:tav tm="0">
                                          <p:val>
                                            <p:strVal val="#ppt_h/10"/>
                                          </p:val>
                                        </p:tav>
                                        <p:tav tm="50000">
                                          <p:val>
                                            <p:strVal val="#ppt_h+.01"/>
                                          </p:val>
                                        </p:tav>
                                        <p:tav tm="100000">
                                          <p:val>
                                            <p:strVal val="#ppt_h"/>
                                          </p:val>
                                        </p:tav>
                                      </p:tavLst>
                                    </p:anim>
                                    <p:anim calcmode="lin" valueType="num">
                                      <p:cBhvr>
                                        <p:cTn id="79" dur="2000" fill="hold"/>
                                        <p:tgtEl>
                                          <p:spTgt spid="72742"/>
                                        </p:tgtEl>
                                        <p:attrNameLst>
                                          <p:attrName>ppt_w</p:attrName>
                                        </p:attrNameLst>
                                      </p:cBhvr>
                                      <p:tavLst>
                                        <p:tav tm="0">
                                          <p:val>
                                            <p:strVal val="#ppt_w/10"/>
                                          </p:val>
                                        </p:tav>
                                        <p:tav tm="50000">
                                          <p:val>
                                            <p:strVal val="#ppt_w+.01"/>
                                          </p:val>
                                        </p:tav>
                                        <p:tav tm="100000">
                                          <p:val>
                                            <p:strVal val="#ppt_w"/>
                                          </p:val>
                                        </p:tav>
                                      </p:tavLst>
                                    </p:anim>
                                    <p:animEffect transition="in" filter="fade">
                                      <p:cBhvr>
                                        <p:cTn id="80" dur="2000" tmFilter="0,0; .5, 1; 1, 1"/>
                                        <p:tgtEl>
                                          <p:spTgt spid="7274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1" restart="whenNotActive" fill="hold" evtFilter="cancelBubble" nodeType="interactiveSeq">
                <p:stCondLst>
                  <p:cond evt="onClick" delay="0">
                    <p:tgtEl>
                      <p:spTgt spid="72736"/>
                    </p:tgtEl>
                  </p:cond>
                </p:stCondLst>
                <p:endSync evt="end" delay="0">
                  <p:rtn val="all"/>
                </p:endSync>
                <p:childTnLst>
                  <p:par>
                    <p:cTn id="82" fill="hold">
                      <p:stCondLst>
                        <p:cond delay="0"/>
                      </p:stCondLst>
                      <p:childTnLst>
                        <p:par>
                          <p:cTn id="83" fill="hold">
                            <p:stCondLst>
                              <p:cond delay="0"/>
                            </p:stCondLst>
                            <p:childTnLst>
                              <p:par>
                                <p:cTn id="84" presetID="22" presetClass="entr" presetSubtype="8" fill="hold" grpId="1" nodeType="afterEffect">
                                  <p:stCondLst>
                                    <p:cond delay="0"/>
                                  </p:stCondLst>
                                  <p:childTnLst>
                                    <p:set>
                                      <p:cBhvr>
                                        <p:cTn id="85" dur="1" fill="hold">
                                          <p:stCondLst>
                                            <p:cond delay="0"/>
                                          </p:stCondLst>
                                        </p:cTn>
                                        <p:tgtEl>
                                          <p:spTgt spid="72736"/>
                                        </p:tgtEl>
                                        <p:attrNameLst>
                                          <p:attrName>style.visibility</p:attrName>
                                        </p:attrNameLst>
                                      </p:cBhvr>
                                      <p:to>
                                        <p:strVal val="visible"/>
                                      </p:to>
                                    </p:set>
                                    <p:animEffect transition="in" filter="wipe(left)">
                                      <p:cBhvr>
                                        <p:cTn id="86" dur="1000"/>
                                        <p:tgtEl>
                                          <p:spTgt spid="72736"/>
                                        </p:tgtEl>
                                      </p:cBhvr>
                                    </p:animEffect>
                                  </p:childTnLst>
                                </p:cTn>
                              </p:par>
                            </p:childTnLst>
                          </p:cTn>
                        </p:par>
                      </p:childTnLst>
                    </p:cTn>
                  </p:par>
                </p:childTnLst>
              </p:cTn>
              <p:nextCondLst>
                <p:cond evt="onClick" delay="0">
                  <p:tgtEl>
                    <p:spTgt spid="72736"/>
                  </p:tgtEl>
                </p:cond>
              </p:nextCondLst>
            </p:seq>
          </p:childTnLst>
        </p:cTn>
      </p:par>
    </p:tnLst>
    <p:bldLst>
      <p:bldP spid="72728" grpId="0" animBg="1"/>
      <p:bldP spid="72729" grpId="0" animBg="1"/>
      <p:bldP spid="72736" grpId="0" animBg="1"/>
      <p:bldP spid="72736" grpId="1" animBg="1"/>
      <p:bldP spid="72741" grpId="0"/>
      <p:bldP spid="7274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t>JAVA</a:t>
            </a:r>
            <a:r>
              <a:rPr lang="zh-CN" altLang="en-US"/>
              <a:t>语言</a:t>
            </a:r>
          </a:p>
        </p:txBody>
      </p:sp>
      <p:sp>
        <p:nvSpPr>
          <p:cNvPr id="55301" name="Rectangle 5"/>
          <p:cNvSpPr>
            <a:spLocks noChangeArrowheads="1"/>
          </p:cNvSpPr>
          <p:nvPr/>
        </p:nvSpPr>
        <p:spPr bwMode="auto">
          <a:xfrm>
            <a:off x="1763713" y="5084763"/>
            <a:ext cx="5105400" cy="685800"/>
          </a:xfrm>
          <a:prstGeom prst="rect">
            <a:avLst/>
          </a:prstGeom>
          <a:solidFill>
            <a:schemeClr val="accent2">
              <a:lumMod val="60000"/>
              <a:lumOff val="40000"/>
            </a:schemeClr>
          </a:solidFill>
          <a:ln w="19050">
            <a:solidFill>
              <a:schemeClr val="tx1"/>
            </a:solidFill>
            <a:miter lim="800000"/>
            <a:headEnd/>
            <a:tailEnd/>
          </a:ln>
        </p:spPr>
        <p:txBody>
          <a:bodyPr wrap="none" anchor="ctr"/>
          <a:lstStyle/>
          <a:p>
            <a:pPr algn="ctr">
              <a:defRPr/>
            </a:pPr>
            <a:r>
              <a:rPr kumimoji="1" lang="zh-CN" altLang="en-US" sz="2800" b="1">
                <a:latin typeface="Times New Roman" pitchFamily="18" charset="0"/>
              </a:rPr>
              <a:t>操作系统平台</a:t>
            </a:r>
          </a:p>
        </p:txBody>
      </p:sp>
      <p:sp>
        <p:nvSpPr>
          <p:cNvPr id="55302" name="Rectangle 6"/>
          <p:cNvSpPr>
            <a:spLocks noChangeArrowheads="1"/>
          </p:cNvSpPr>
          <p:nvPr/>
        </p:nvSpPr>
        <p:spPr bwMode="auto">
          <a:xfrm>
            <a:off x="1763713" y="3713163"/>
            <a:ext cx="5105400" cy="685800"/>
          </a:xfrm>
          <a:prstGeom prst="rect">
            <a:avLst/>
          </a:prstGeom>
          <a:solidFill>
            <a:srgbClr val="92D050"/>
          </a:solidFill>
          <a:ln w="19050">
            <a:solidFill>
              <a:schemeClr val="tx1"/>
            </a:solidFill>
            <a:miter lim="800000"/>
            <a:headEnd/>
            <a:tailEnd/>
          </a:ln>
        </p:spPr>
        <p:txBody>
          <a:bodyPr wrap="none" anchor="ctr"/>
          <a:lstStyle/>
          <a:p>
            <a:pPr algn="ctr"/>
            <a:r>
              <a:rPr kumimoji="1" lang="en-US" altLang="zh-CN" sz="2800" b="1">
                <a:latin typeface="Times New Roman" pitchFamily="18" charset="0"/>
              </a:rPr>
              <a:t>Java</a:t>
            </a:r>
            <a:r>
              <a:rPr kumimoji="1" lang="zh-CN" altLang="en-US" sz="2800" b="1">
                <a:latin typeface="Times New Roman" pitchFamily="18" charset="0"/>
              </a:rPr>
              <a:t>虚拟机</a:t>
            </a:r>
            <a:r>
              <a:rPr kumimoji="1" lang="en-US" altLang="zh-CN" sz="2800" b="1">
                <a:latin typeface="Times New Roman" pitchFamily="18" charset="0"/>
              </a:rPr>
              <a:t>(</a:t>
            </a:r>
            <a:r>
              <a:rPr kumimoji="1" lang="zh-CN" altLang="en-US" sz="2800" b="1">
                <a:latin typeface="Times New Roman" pitchFamily="18" charset="0"/>
              </a:rPr>
              <a:t>解释器</a:t>
            </a:r>
            <a:r>
              <a:rPr kumimoji="1" lang="en-US" altLang="zh-CN" sz="2800" b="1">
                <a:latin typeface="Times New Roman" pitchFamily="18" charset="0"/>
              </a:rPr>
              <a:t>)</a:t>
            </a:r>
          </a:p>
        </p:txBody>
      </p:sp>
      <p:sp>
        <p:nvSpPr>
          <p:cNvPr id="55303" name="Rectangle 7"/>
          <p:cNvSpPr>
            <a:spLocks noChangeArrowheads="1"/>
          </p:cNvSpPr>
          <p:nvPr/>
        </p:nvSpPr>
        <p:spPr bwMode="auto">
          <a:xfrm>
            <a:off x="1763713" y="2341563"/>
            <a:ext cx="5105400" cy="685800"/>
          </a:xfrm>
          <a:prstGeom prst="rect">
            <a:avLst/>
          </a:prstGeom>
          <a:solidFill>
            <a:srgbClr val="FFFF00"/>
          </a:solidFill>
          <a:ln w="19050">
            <a:solidFill>
              <a:schemeClr val="tx1"/>
            </a:solidFill>
            <a:miter lim="800000"/>
            <a:headEnd/>
            <a:tailEnd/>
          </a:ln>
        </p:spPr>
        <p:txBody>
          <a:bodyPr wrap="none" anchor="ctr"/>
          <a:lstStyle/>
          <a:p>
            <a:pPr algn="ctr"/>
            <a:r>
              <a:rPr kumimoji="1" lang="en-US" altLang="zh-CN" sz="2800" b="1">
                <a:latin typeface="Times New Roman" pitchFamily="18" charset="0"/>
              </a:rPr>
              <a:t>Java</a:t>
            </a:r>
            <a:r>
              <a:rPr kumimoji="1" lang="zh-CN" altLang="en-US" sz="2800" b="1">
                <a:latin typeface="Times New Roman" pitchFamily="18" charset="0"/>
              </a:rPr>
              <a:t>编译器</a:t>
            </a:r>
          </a:p>
        </p:txBody>
      </p:sp>
      <p:grpSp>
        <p:nvGrpSpPr>
          <p:cNvPr id="2" name="Group 14"/>
          <p:cNvGrpSpPr>
            <a:grpSpLocks/>
          </p:cNvGrpSpPr>
          <p:nvPr/>
        </p:nvGrpSpPr>
        <p:grpSpPr bwMode="auto">
          <a:xfrm>
            <a:off x="4125913" y="1655763"/>
            <a:ext cx="2971800" cy="685800"/>
            <a:chOff x="2736" y="1248"/>
            <a:chExt cx="1872" cy="432"/>
          </a:xfrm>
        </p:grpSpPr>
        <p:sp>
          <p:nvSpPr>
            <p:cNvPr id="39949" name="Line 8"/>
            <p:cNvSpPr>
              <a:spLocks noChangeShapeType="1"/>
            </p:cNvSpPr>
            <p:nvPr/>
          </p:nvSpPr>
          <p:spPr bwMode="auto">
            <a:xfrm>
              <a:off x="2736" y="1248"/>
              <a:ext cx="0" cy="432"/>
            </a:xfrm>
            <a:prstGeom prst="line">
              <a:avLst/>
            </a:prstGeom>
            <a:noFill/>
            <a:ln w="12700">
              <a:solidFill>
                <a:schemeClr val="tx1"/>
              </a:solidFill>
              <a:round/>
              <a:headEnd/>
              <a:tailEnd type="stealth" w="lg" len="lg"/>
            </a:ln>
          </p:spPr>
          <p:txBody>
            <a:bodyPr wrap="none" anchor="ctr"/>
            <a:lstStyle/>
            <a:p>
              <a:endParaRPr lang="zh-CN" altLang="en-US"/>
            </a:p>
          </p:txBody>
        </p:sp>
        <p:sp>
          <p:nvSpPr>
            <p:cNvPr id="39950" name="Rectangle 9"/>
            <p:cNvSpPr>
              <a:spLocks noChangeArrowheads="1"/>
            </p:cNvSpPr>
            <p:nvPr/>
          </p:nvSpPr>
          <p:spPr bwMode="auto">
            <a:xfrm>
              <a:off x="2880" y="1296"/>
              <a:ext cx="1728" cy="384"/>
            </a:xfrm>
            <a:prstGeom prst="rect">
              <a:avLst/>
            </a:prstGeom>
            <a:noFill/>
            <a:ln w="12700">
              <a:noFill/>
              <a:miter lim="800000"/>
              <a:headEnd/>
              <a:tailEnd type="none" w="lg" len="lg"/>
            </a:ln>
          </p:spPr>
          <p:txBody>
            <a:bodyPr wrap="none" anchor="ctr"/>
            <a:lstStyle/>
            <a:p>
              <a:r>
                <a:rPr kumimoji="1" lang="en-US" altLang="zh-CN" sz="2800" b="1">
                  <a:latin typeface="Times New Roman" pitchFamily="18" charset="0"/>
                </a:rPr>
                <a:t>Java</a:t>
              </a:r>
              <a:r>
                <a:rPr kumimoji="1" lang="zh-CN" altLang="en-US" sz="2800" b="1">
                  <a:latin typeface="Times New Roman" pitchFamily="18" charset="0"/>
                </a:rPr>
                <a:t>源程序</a:t>
              </a:r>
              <a:r>
                <a:rPr kumimoji="1" lang="en-US" altLang="zh-CN" sz="2800" b="1">
                  <a:latin typeface="Times New Roman" pitchFamily="18" charset="0"/>
                </a:rPr>
                <a:t>(.java)</a:t>
              </a:r>
            </a:p>
          </p:txBody>
        </p:sp>
      </p:grpSp>
      <p:grpSp>
        <p:nvGrpSpPr>
          <p:cNvPr id="3" name="Group 15"/>
          <p:cNvGrpSpPr>
            <a:grpSpLocks/>
          </p:cNvGrpSpPr>
          <p:nvPr/>
        </p:nvGrpSpPr>
        <p:grpSpPr bwMode="auto">
          <a:xfrm>
            <a:off x="4125913" y="3027363"/>
            <a:ext cx="3733800" cy="685800"/>
            <a:chOff x="2736" y="2112"/>
            <a:chExt cx="2352" cy="432"/>
          </a:xfrm>
        </p:grpSpPr>
        <p:sp>
          <p:nvSpPr>
            <p:cNvPr id="39947" name="Line 10"/>
            <p:cNvSpPr>
              <a:spLocks noChangeShapeType="1"/>
            </p:cNvSpPr>
            <p:nvPr/>
          </p:nvSpPr>
          <p:spPr bwMode="auto">
            <a:xfrm>
              <a:off x="2736" y="2112"/>
              <a:ext cx="0" cy="432"/>
            </a:xfrm>
            <a:prstGeom prst="line">
              <a:avLst/>
            </a:prstGeom>
            <a:noFill/>
            <a:ln w="12700">
              <a:solidFill>
                <a:schemeClr val="tx1"/>
              </a:solidFill>
              <a:round/>
              <a:headEnd/>
              <a:tailEnd type="stealth" w="lg" len="lg"/>
            </a:ln>
          </p:spPr>
          <p:txBody>
            <a:bodyPr wrap="none" anchor="ctr"/>
            <a:lstStyle/>
            <a:p>
              <a:endParaRPr lang="zh-CN" altLang="en-US"/>
            </a:p>
          </p:txBody>
        </p:sp>
        <p:sp>
          <p:nvSpPr>
            <p:cNvPr id="39948" name="Rectangle 11"/>
            <p:cNvSpPr>
              <a:spLocks noChangeArrowheads="1"/>
            </p:cNvSpPr>
            <p:nvPr/>
          </p:nvSpPr>
          <p:spPr bwMode="auto">
            <a:xfrm>
              <a:off x="2880" y="2112"/>
              <a:ext cx="2208" cy="432"/>
            </a:xfrm>
            <a:prstGeom prst="rect">
              <a:avLst/>
            </a:prstGeom>
            <a:noFill/>
            <a:ln w="12700">
              <a:noFill/>
              <a:miter lim="800000"/>
              <a:headEnd/>
              <a:tailEnd type="none" w="lg" len="lg"/>
            </a:ln>
          </p:spPr>
          <p:txBody>
            <a:bodyPr wrap="none" anchor="ctr"/>
            <a:lstStyle/>
            <a:p>
              <a:r>
                <a:rPr kumimoji="1" lang="en-US" altLang="zh-CN" sz="2800" b="1" dirty="0">
                  <a:latin typeface="Times New Roman" pitchFamily="18" charset="0"/>
                </a:rPr>
                <a:t>Java</a:t>
              </a:r>
              <a:r>
                <a:rPr kumimoji="1" lang="zh-CN" altLang="en-US" sz="2800" b="1" dirty="0">
                  <a:latin typeface="Times New Roman" pitchFamily="18" charset="0"/>
                </a:rPr>
                <a:t>虚拟机代码</a:t>
              </a:r>
              <a:r>
                <a:rPr kumimoji="1" lang="en-US" altLang="zh-CN" sz="2800" b="1" dirty="0">
                  <a:latin typeface="Times New Roman" pitchFamily="18" charset="0"/>
                </a:rPr>
                <a:t>(.class)</a:t>
              </a:r>
            </a:p>
          </p:txBody>
        </p:sp>
      </p:grpSp>
      <p:grpSp>
        <p:nvGrpSpPr>
          <p:cNvPr id="4" name="Group 16"/>
          <p:cNvGrpSpPr>
            <a:grpSpLocks/>
          </p:cNvGrpSpPr>
          <p:nvPr/>
        </p:nvGrpSpPr>
        <p:grpSpPr bwMode="auto">
          <a:xfrm>
            <a:off x="4125913" y="4398963"/>
            <a:ext cx="1981200" cy="685800"/>
            <a:chOff x="2736" y="2976"/>
            <a:chExt cx="1248" cy="432"/>
          </a:xfrm>
        </p:grpSpPr>
        <p:sp>
          <p:nvSpPr>
            <p:cNvPr id="39945" name="Line 12"/>
            <p:cNvSpPr>
              <a:spLocks noChangeShapeType="1"/>
            </p:cNvSpPr>
            <p:nvPr/>
          </p:nvSpPr>
          <p:spPr bwMode="auto">
            <a:xfrm>
              <a:off x="2736" y="2976"/>
              <a:ext cx="0" cy="432"/>
            </a:xfrm>
            <a:prstGeom prst="line">
              <a:avLst/>
            </a:prstGeom>
            <a:noFill/>
            <a:ln w="12700">
              <a:solidFill>
                <a:schemeClr val="tx1"/>
              </a:solidFill>
              <a:round/>
              <a:headEnd/>
              <a:tailEnd type="stealth" w="lg" len="lg"/>
            </a:ln>
          </p:spPr>
          <p:txBody>
            <a:bodyPr wrap="none" anchor="ctr"/>
            <a:lstStyle/>
            <a:p>
              <a:endParaRPr lang="zh-CN" altLang="en-US"/>
            </a:p>
          </p:txBody>
        </p:sp>
        <p:sp>
          <p:nvSpPr>
            <p:cNvPr id="39946" name="Rectangle 13"/>
            <p:cNvSpPr>
              <a:spLocks noChangeArrowheads="1"/>
            </p:cNvSpPr>
            <p:nvPr/>
          </p:nvSpPr>
          <p:spPr bwMode="auto">
            <a:xfrm>
              <a:off x="2880" y="2976"/>
              <a:ext cx="1104" cy="432"/>
            </a:xfrm>
            <a:prstGeom prst="rect">
              <a:avLst/>
            </a:prstGeom>
            <a:noFill/>
            <a:ln w="12700">
              <a:noFill/>
              <a:miter lim="800000"/>
              <a:headEnd/>
              <a:tailEnd type="none" w="lg" len="lg"/>
            </a:ln>
          </p:spPr>
          <p:txBody>
            <a:bodyPr wrap="none" anchor="ctr"/>
            <a:lstStyle/>
            <a:p>
              <a:r>
                <a:rPr kumimoji="1" lang="zh-CN" altLang="en-US" sz="2800" b="1">
                  <a:latin typeface="Times New Roman" pitchFamily="18" charset="0"/>
                </a:rPr>
                <a:t>解释执行</a:t>
              </a:r>
            </a:p>
          </p:txBody>
        </p:sp>
      </p:grpSp>
    </p:spTree>
    <p:extLst>
      <p:ext uri="{BB962C8B-B14F-4D97-AF65-F5344CB8AC3E}">
        <p14:creationId xmlns:p14="http://schemas.microsoft.com/office/powerpoint/2010/main" val="140105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wipe(down)">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down)">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wipe(down)">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autoUpdateAnimBg="0"/>
      <p:bldP spid="55302" grpId="0" animBg="1" autoUpdateAnimBg="0"/>
      <p:bldP spid="5530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1217909"/>
            <a:ext cx="7315200" cy="2143125"/>
          </a:xfrm>
          <a:prstGeom prst="rect">
            <a:avLst/>
          </a:prstGeom>
          <a:noFill/>
        </p:spPr>
        <p:txBody>
          <a:bodyPr vert="horz" wrap="square" rtlCol="0" anchor="ctr" anchorCtr="0">
            <a:noAutofit/>
          </a:bodyPr>
          <a:lstStyle/>
          <a:p>
            <a:r>
              <a:rPr lang="zh-CN" altLang="zh-CN" sz="2800" dirty="0">
                <a:latin typeface="微软雅黑" panose="020B0503020204020204" pitchFamily="34" charset="-122"/>
                <a:ea typeface="微软雅黑" panose="020B0503020204020204" pitchFamily="34" charset="-122"/>
              </a:rPr>
              <a:t>用高级语言书写的源代码都必须经过翻译，产生目标代码后才能运行。</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3368972"/>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4226222"/>
            <a:ext cx="6400800" cy="642938"/>
          </a:xfrm>
          <a:prstGeom prst="rect">
            <a:avLst/>
          </a:prstGeom>
          <a:noFill/>
        </p:spPr>
        <p:txBody>
          <a:bodyPr vert="horz" rtlCol="0" anchor="ctr" anchorCtr="0">
            <a:noAutofit/>
          </a:bodyPr>
          <a:lstStyle/>
          <a:p>
            <a:r>
              <a:rPr lang="zh-CN" altLang="zh-CN" sz="2800" dirty="0">
                <a:latin typeface="微软雅黑" panose="020B0503020204020204" pitchFamily="34" charset="-122"/>
                <a:ea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bwMode="auto">
          <a:xfrm>
            <a:off x="1114425" y="3433265"/>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bwMode="auto">
          <a:xfrm>
            <a:off x="1114425" y="429051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p:cNvGrpSpPr/>
          <p:nvPr>
            <p:custDataLst>
              <p:tags r:id="rId8"/>
            </p:custDataLst>
          </p:nvPr>
        </p:nvGrpSpPr>
        <p:grpSpPr>
          <a:xfrm>
            <a:off x="0" y="0"/>
            <a:ext cx="9144000" cy="635000"/>
            <a:chOff x="0" y="0"/>
            <a:chExt cx="9144000" cy="635000"/>
          </a:xfrm>
        </p:grpSpPr>
        <p:sp>
          <p:nvSpPr>
            <p:cNvPr id="14"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12387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语义分析&quot;],&quot;CaseSensitive&quot;:false,&quot;FuzzyMatch&quot;:tru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2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6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源代码字符串&quot;],&quot;CaseSensitive&quot;:false,&quot;FuzzyMatch&quot;:true},{&quot;Num&quot;:2,&quot;Score&quot;:1.0,&quot;Answers&quot;:[&quot;单词记号串&quot;],&quot;CaseSensitive&quot;:false,&quot;FuzzyMatch&quot;:tru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8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10863</TotalTime>
  <Words>2825</Words>
  <Application>Microsoft Office PowerPoint</Application>
  <PresentationFormat>全屏显示(4:3)</PresentationFormat>
  <Paragraphs>664</Paragraphs>
  <Slides>65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76" baseType="lpstr">
      <vt:lpstr>黑体</vt:lpstr>
      <vt:lpstr>宋体</vt:lpstr>
      <vt:lpstr>微软雅黑</vt:lpstr>
      <vt:lpstr>微软雅黑</vt:lpstr>
      <vt:lpstr>Arial</vt:lpstr>
      <vt:lpstr>Times New Roman</vt:lpstr>
      <vt:lpstr>Verdana</vt:lpstr>
      <vt:lpstr>Wingdings</vt:lpstr>
      <vt:lpstr>主题4</vt:lpstr>
      <vt:lpstr>Microsoft Word 97-2003</vt:lpstr>
      <vt:lpstr>Document</vt:lpstr>
      <vt:lpstr>编 译 原 理</vt:lpstr>
      <vt:lpstr>第一章 引  论</vt:lpstr>
      <vt:lpstr>程序语言的发展</vt:lpstr>
      <vt:lpstr>什么是编译程序</vt:lpstr>
      <vt:lpstr>什么是编译程序</vt:lpstr>
      <vt:lpstr>什么是编译程序</vt:lpstr>
      <vt:lpstr>编译程序 vs. 解释程序</vt:lpstr>
      <vt:lpstr>JAVA语言</vt:lpstr>
      <vt:lpstr>PowerPoint 演示文稿</vt:lpstr>
      <vt:lpstr>PowerPoint 演示文稿</vt:lpstr>
      <vt:lpstr>PowerPoint 演示文稿</vt:lpstr>
      <vt:lpstr>编译过程</vt:lpstr>
      <vt:lpstr>编译过程</vt:lpstr>
      <vt:lpstr>PowerPoint 演示文稿</vt:lpstr>
      <vt:lpstr>PowerPoint 演示文稿</vt:lpstr>
      <vt:lpstr>词法扫描</vt:lpstr>
      <vt:lpstr>词法扫描</vt:lpstr>
      <vt:lpstr>语法分析</vt:lpstr>
      <vt:lpstr>语法树</vt:lpstr>
      <vt:lpstr>语义分析</vt:lpstr>
      <vt:lpstr>中间代码产生</vt:lpstr>
      <vt:lpstr>PowerPoint 演示文稿</vt:lpstr>
      <vt:lpstr>PowerPoint 演示文稿</vt:lpstr>
      <vt:lpstr>PowerPoint 演示文稿</vt:lpstr>
      <vt:lpstr>PowerPoint 演示文稿</vt:lpstr>
      <vt:lpstr>优化</vt:lpstr>
      <vt:lpstr>中间代码（一）</vt:lpstr>
      <vt:lpstr>转换后的等价代码（二）</vt:lpstr>
      <vt:lpstr>源代码优化</vt:lpstr>
      <vt:lpstr>目标代码优化</vt:lpstr>
      <vt:lpstr>目标代码产生</vt:lpstr>
      <vt:lpstr>可重新定位指令代码</vt:lpstr>
      <vt:lpstr>目标代码产生</vt:lpstr>
      <vt:lpstr>PowerPoint 演示文稿</vt:lpstr>
      <vt:lpstr>PowerPoint 演示文稿</vt:lpstr>
      <vt:lpstr>PowerPoint 演示文稿</vt:lpstr>
      <vt:lpstr>PowerPoint 演示文稿</vt:lpstr>
      <vt:lpstr>编译程序结构</vt:lpstr>
      <vt:lpstr>表格和表格管理</vt:lpstr>
      <vt:lpstr>例: PASCAL程序段</vt:lpstr>
      <vt:lpstr>PowerPoint 演示文稿</vt:lpstr>
      <vt:lpstr>PowerPoint 演示文稿</vt:lpstr>
      <vt:lpstr>PowerPoint 演示文稿</vt:lpstr>
      <vt:lpstr>PowerPoint 演示文稿</vt:lpstr>
      <vt:lpstr>PowerPoint 演示文稿</vt:lpstr>
      <vt:lpstr>出错处理</vt:lpstr>
      <vt:lpstr>PowerPoint 演示文稿</vt:lpstr>
      <vt:lpstr>PowerPoint 演示文稿</vt:lpstr>
      <vt:lpstr>遍(pass)</vt:lpstr>
      <vt:lpstr>编译前端与后端</vt:lpstr>
      <vt:lpstr>编译程序与程序设计环境 </vt:lpstr>
      <vt:lpstr>PowerPoint 演示文稿</vt:lpstr>
      <vt:lpstr>PowerPoint 演示文稿</vt:lpstr>
      <vt:lpstr>编译程序生成</vt:lpstr>
      <vt:lpstr>编译程序生成</vt:lpstr>
      <vt:lpstr>T形图</vt:lpstr>
      <vt:lpstr>编译程序生成</vt:lpstr>
      <vt:lpstr>编译程序生成</vt:lpstr>
      <vt:lpstr>编译程序生成</vt:lpstr>
      <vt:lpstr>编译程序生成</vt:lpstr>
      <vt:lpstr>编译程序生成</vt:lpstr>
      <vt:lpstr>PowerPoint 演示文稿</vt:lpstr>
      <vt:lpstr>PowerPoint 演示文稿</vt:lpstr>
      <vt:lpstr>PowerPoint 演示文稿</vt:lpstr>
      <vt:lpstr>编译程序生成</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薇 潘</cp:lastModifiedBy>
  <cp:revision>139</cp:revision>
  <dcterms:created xsi:type="dcterms:W3CDTF">1999-05-06T08:46:27Z</dcterms:created>
  <dcterms:modified xsi:type="dcterms:W3CDTF">2021-03-16T02:39:49Z</dcterms:modified>
</cp:coreProperties>
</file>