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8"/>
  </p:notesMasterIdLst>
  <p:handoutMasterIdLst>
    <p:handoutMasterId r:id="rId19"/>
  </p:handoutMasterIdLst>
  <p:sldIdLst>
    <p:sldId id="393" r:id="rId2"/>
    <p:sldId id="257" r:id="rId3"/>
    <p:sldId id="415" r:id="rId4"/>
    <p:sldId id="409" r:id="rId5"/>
    <p:sldId id="394" r:id="rId6"/>
    <p:sldId id="396" r:id="rId7"/>
    <p:sldId id="397" r:id="rId8"/>
    <p:sldId id="398" r:id="rId9"/>
    <p:sldId id="404" r:id="rId10"/>
    <p:sldId id="416" r:id="rId11"/>
    <p:sldId id="410" r:id="rId12"/>
    <p:sldId id="403" r:id="rId13"/>
    <p:sldId id="411" r:id="rId14"/>
    <p:sldId id="413" r:id="rId15"/>
    <p:sldId id="414" r:id="rId16"/>
    <p:sldId id="412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99FF"/>
    <a:srgbClr val="FFFF99"/>
    <a:srgbClr val="FFCC99"/>
    <a:srgbClr val="FFFFCC"/>
    <a:srgbClr val="3366CC"/>
    <a:srgbClr val="339933"/>
    <a:srgbClr val="3217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058" autoAdjust="0"/>
  </p:normalViewPr>
  <p:slideViewPr>
    <p:cSldViewPr>
      <p:cViewPr varScale="1">
        <p:scale>
          <a:sx n="86" d="100"/>
          <a:sy n="86" d="100"/>
        </p:scale>
        <p:origin x="66" y="267"/>
      </p:cViewPr>
      <p:guideLst>
        <p:guide orient="horz" pos="288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自顶向下的分析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设有文法</a:t>
            </a: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G(S): </a:t>
            </a:r>
            <a:endParaRPr lang="en-US" altLang="zh-CN" kern="100" dirty="0">
              <a:effectLst/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S-&gt;+SA|*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SA|n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8475" indent="0" algn="just">
              <a:lnSpc>
                <a:spcPct val="150000"/>
              </a:lnSpc>
              <a:buNone/>
            </a:pPr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A-&gt;(S)|n</a:t>
            </a:r>
            <a:endParaRPr lang="zh-CN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zh-CN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请写出递归下降伪代码。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7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3CE654-2490-443F-89B9-8D0EF7881784}"/>
              </a:ext>
            </a:extLst>
          </p:cNvPr>
          <p:cNvSpPr txBox="1">
            <a:spLocks/>
          </p:cNvSpPr>
          <p:nvPr/>
        </p:nvSpPr>
        <p:spPr bwMode="auto">
          <a:xfrm>
            <a:off x="767408" y="1318116"/>
            <a:ext cx="10657184" cy="175084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/>
              <a:t>再来考虑</a:t>
            </a:r>
            <a:r>
              <a:rPr lang="en-US" altLang="zh-CN" sz="2400" kern="0" dirty="0"/>
              <a:t>if</a:t>
            </a:r>
            <a:r>
              <a:rPr lang="zh-CN" altLang="en-US" sz="2400" kern="0" dirty="0"/>
              <a:t>语句的文法</a:t>
            </a: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∣ if 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i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8B92A-CADC-48CD-A7B6-AA4B021CC672}"/>
              </a:ext>
            </a:extLst>
          </p:cNvPr>
          <p:cNvSpPr/>
          <p:nvPr/>
        </p:nvSpPr>
        <p:spPr>
          <a:xfrm>
            <a:off x="767408" y="3220081"/>
            <a:ext cx="5328592" cy="34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ifstmt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begin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         </a:t>
            </a:r>
          </a:p>
          <a:p>
            <a:pPr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      </a:t>
            </a:r>
          </a:p>
          <a:p>
            <a:pPr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statement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end if;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end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ifstmt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F1E68A-8917-4242-BE8C-68DD273D9FBF}"/>
              </a:ext>
            </a:extLst>
          </p:cNvPr>
          <p:cNvSpPr/>
          <p:nvPr/>
        </p:nvSpPr>
        <p:spPr>
          <a:xfrm>
            <a:off x="6240016" y="3218084"/>
            <a:ext cx="5184576" cy="34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思考：这个文法是一个二义性文法，这样写程序对吗？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EBNF:</a:t>
            </a:r>
          </a:p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( exp ) statement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340768"/>
            <a:ext cx="10009112" cy="16561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EBNF</a:t>
            </a:r>
            <a:r>
              <a:rPr lang="zh-CN" altLang="en-US" dirty="0"/>
              <a:t>表示后如何保证左结合性呢？</a:t>
            </a:r>
            <a:endParaRPr lang="en-US" altLang="zh-CN" dirty="0"/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通过程序处理运算顺序。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485BC7-23BA-4789-A81B-8DD7FC40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3212976"/>
            <a:ext cx="5184576" cy="33842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 integer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temp:=term;</a:t>
            </a:r>
          </a:p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token=+ or token = - do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48EBB45-20D3-4466-B7F1-C40768AE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948" y="3212976"/>
            <a:ext cx="4502596" cy="33842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80000"/>
              </a:lnSpc>
              <a:buNone/>
            </a:pPr>
            <a:r>
              <a:rPr lang="en-US" altLang="zh-CN" b="1" i="1" dirty="0"/>
              <a:t>case token of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+</a:t>
            </a:r>
            <a:r>
              <a:rPr lang="en-US" altLang="zh-CN" b="1" i="1" dirty="0"/>
              <a:t> : match(+);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/>
              <a:t>   </a:t>
            </a:r>
            <a:r>
              <a:rPr lang="en-US" altLang="zh-CN" b="1" i="1" dirty="0">
                <a:solidFill>
                  <a:srgbClr val="FF0000"/>
                </a:solidFill>
              </a:rPr>
              <a:t>temp:=</a:t>
            </a:r>
            <a:r>
              <a:rPr lang="en-US" altLang="zh-CN" b="1" i="1" dirty="0" err="1">
                <a:solidFill>
                  <a:srgbClr val="FF0000"/>
                </a:solidFill>
              </a:rPr>
              <a:t>temp+term</a:t>
            </a:r>
            <a:r>
              <a:rPr lang="en-US" altLang="zh-CN" b="1" i="1" dirty="0">
                <a:solidFill>
                  <a:srgbClr val="FF0000"/>
                </a:solidFill>
              </a:rPr>
              <a:t>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- </a:t>
            </a:r>
            <a:r>
              <a:rPr lang="en-US" altLang="zh-CN" b="1" i="1" dirty="0"/>
              <a:t>: match(-);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/>
              <a:t>   </a:t>
            </a:r>
            <a:r>
              <a:rPr lang="en-US" altLang="zh-CN" b="1" i="1" dirty="0">
                <a:solidFill>
                  <a:srgbClr val="FF0000"/>
                </a:solidFill>
              </a:rPr>
              <a:t>temp:=temp-term;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/>
              <a:t>end case</a:t>
            </a:r>
            <a:r>
              <a:rPr lang="en-US" altLang="zh-CN" sz="2000" b="1" i="1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b="1" i="1" dirty="0"/>
              <a:t>end while;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return temp;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/>
              <a:t>end exp;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967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思考：如果要实现右结合性呢？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010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构建语法树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85773"/>
            <a:ext cx="5616623" cy="72008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如何在程序中构建语法树？</a:t>
            </a:r>
            <a:endParaRPr lang="en-US" altLang="zh-CN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BC55346-501A-43AC-823D-01F3AAE89257}"/>
              </a:ext>
            </a:extLst>
          </p:cNvPr>
          <p:cNvGrpSpPr>
            <a:grpSpLocks/>
          </p:cNvGrpSpPr>
          <p:nvPr/>
        </p:nvGrpSpPr>
        <p:grpSpPr bwMode="auto">
          <a:xfrm>
            <a:off x="7824192" y="1340768"/>
            <a:ext cx="2119064" cy="1656184"/>
            <a:chOff x="3780" y="1284"/>
            <a:chExt cx="2880" cy="2496"/>
          </a:xfrm>
          <a:noFill/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63ACA3E-E9EE-4E2E-AA0D-D9A4372E6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1284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dirty="0"/>
                <a:t>+</a:t>
              </a:r>
            </a:p>
            <a:p>
              <a:endParaRPr lang="en-US" altLang="zh-CN" sz="4000" dirty="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8307BC-E1CA-445F-BF02-AA356034E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0" y="1596"/>
              <a:ext cx="54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73E4BDF-6F8C-4EA4-8AC3-FDED4C160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0" y="1596"/>
              <a:ext cx="54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1596C0D-A865-4929-A25A-17A307B63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37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dirty="0"/>
                <a:t>+</a:t>
              </a:r>
            </a:p>
            <a:p>
              <a:endParaRPr lang="en-US" altLang="zh-CN" sz="4000" dirty="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A94C4B70-7AA6-4FDC-97A2-1D841F1F5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" y="2376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5</a:t>
              </a:r>
            </a:p>
            <a:p>
              <a:endParaRPr lang="en-US" altLang="zh-CN" sz="40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F41BE08-06C7-4AD4-8202-F1061C80A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2688"/>
              <a:ext cx="54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D3945AAF-980C-4F72-95FE-1287AFAC3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40" y="2688"/>
              <a:ext cx="54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088EC2DB-F70A-4022-BFF8-4B9C993F9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46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3</a:t>
              </a:r>
            </a:p>
            <a:p>
              <a:endParaRPr lang="en-US" altLang="zh-CN" sz="4000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4926827-1324-4C36-B1A4-8077633E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468"/>
              <a:ext cx="180" cy="3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4</a:t>
              </a:r>
            </a:p>
            <a:p>
              <a:endParaRPr lang="en-US" altLang="zh-CN" sz="4000"/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28416B51-24BD-4533-A7C8-F7B41501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5" y="2348630"/>
            <a:ext cx="5616623" cy="41148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syntaxTree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temp,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syntaxTree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temp:=term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token=+ or token = -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case token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altLang="zh-CN" sz="20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match(+);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makeOpNode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):=temp;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):=term;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temp=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657131-4E0F-4863-A222-001553AD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088" y="3309297"/>
            <a:ext cx="4649638" cy="315267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0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match(-);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makeOpNode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):=term;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temp=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 case;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while;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exp;</a:t>
            </a:r>
            <a:endParaRPr lang="zh-CN" altLang="en-US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构建语法树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8416B51-24BD-4533-A7C8-F7B41501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700808"/>
            <a:ext cx="5186919" cy="36004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ifstatement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syntaxTree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var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temp:syntaxTree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match(if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temp:=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makeStmtNode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testChild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(temp):=exp;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thenChild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(temp):=statement;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657131-4E0F-4863-A222-001553AD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016" y="3068960"/>
            <a:ext cx="5256584" cy="328161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token= else then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match(else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elseChild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(temp):=statement;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elseChild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(temp):=nil;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end if;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ifstatement</a:t>
            </a:r>
            <a:endParaRPr lang="zh-CN" altLang="en-US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484784"/>
            <a:ext cx="2809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EBNF</a:t>
            </a:r>
            <a:r>
              <a:rPr lang="zh-CN" altLang="en-US" dirty="0"/>
              <a:t>和递归下降的局限性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几个问题：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→α</a:t>
            </a:r>
            <a:r>
              <a:rPr lang="zh-CN" altLang="en-US" dirty="0"/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dirty="0"/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都是非终结符，现在的方法能处理吗？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，现在的方法能处理吗？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自顶向下的分析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自顶向下</a:t>
            </a:r>
            <a:r>
              <a:rPr lang="en-US" altLang="zh-CN" sz="2400" dirty="0">
                <a:solidFill>
                  <a:srgbClr val="FF0000"/>
                </a:solidFill>
              </a:rPr>
              <a:t>(top-down)</a:t>
            </a:r>
            <a:r>
              <a:rPr lang="zh-CN" altLang="en-US" sz="2400" dirty="0"/>
              <a:t>的分析算法通过在</a:t>
            </a:r>
            <a:r>
              <a:rPr lang="zh-CN" altLang="en-US" sz="2400" dirty="0">
                <a:solidFill>
                  <a:srgbClr val="FF0000"/>
                </a:solidFill>
              </a:rPr>
              <a:t>最左推导</a:t>
            </a:r>
            <a:r>
              <a:rPr lang="zh-CN" altLang="en-US" sz="2400" dirty="0"/>
              <a:t>中描述出来的各个步骤来分析记号串的输入，有时也说</a:t>
            </a:r>
            <a:r>
              <a:rPr lang="zh-CN" altLang="en-US" sz="2400" dirty="0">
                <a:solidFill>
                  <a:srgbClr val="FF0000"/>
                </a:solidFill>
              </a:rPr>
              <a:t>自上而下</a:t>
            </a:r>
            <a:r>
              <a:rPr lang="zh-CN" altLang="en-US" sz="2400" dirty="0"/>
              <a:t>的分析算法。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对任意的输入串，自顶向下的分析方法都是从</a:t>
            </a:r>
            <a:r>
              <a:rPr lang="zh-CN" altLang="en-US" sz="2400" dirty="0">
                <a:solidFill>
                  <a:srgbClr val="FF0000"/>
                </a:solidFill>
              </a:rPr>
              <a:t>开始符号</a:t>
            </a:r>
            <a:r>
              <a:rPr lang="zh-CN" altLang="en-US" sz="2400" dirty="0"/>
              <a:t>开始，向下推导，直至生成输入串</a:t>
            </a:r>
            <a:r>
              <a:rPr lang="zh-CN" altLang="en-US" sz="2400" dirty="0">
                <a:solidFill>
                  <a:srgbClr val="FF0000"/>
                </a:solidFill>
              </a:rPr>
              <a:t>句子</a:t>
            </a:r>
            <a:r>
              <a:rPr lang="zh-CN" altLang="en-US" sz="2400" dirty="0"/>
              <a:t>或者发生错误。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这意味着分析试图从根节点开始向叶子节点构造一棵语法树。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本质上是一种试探的分析过程。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自顶向下的分析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自顶向下的分析算法主要分为两类：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回溯分析程序</a:t>
            </a:r>
            <a:r>
              <a:rPr lang="en-US" altLang="zh-CN" sz="2400" dirty="0"/>
              <a:t>(backtracking parser)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预测分析程序</a:t>
            </a:r>
            <a:r>
              <a:rPr lang="en-US" altLang="zh-CN" sz="2400" dirty="0"/>
              <a:t>(predictive parser)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设有文法</a:t>
            </a:r>
            <a:r>
              <a:rPr lang="en-US" altLang="zh-CN" sz="2400" dirty="0"/>
              <a:t>S-&gt;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  A-&gt;</a:t>
            </a:r>
            <a:r>
              <a:rPr lang="zh-CN" altLang="en-US" sz="2400" dirty="0"/>
              <a:t>**</a:t>
            </a:r>
            <a:r>
              <a:rPr lang="en-US" altLang="zh-CN" sz="2400" dirty="0"/>
              <a:t>|</a:t>
            </a:r>
            <a:r>
              <a:rPr lang="zh-CN" altLang="en-US" sz="2400" dirty="0"/>
              <a:t>*</a:t>
            </a:r>
            <a:r>
              <a:rPr lang="en-US" altLang="zh-CN" sz="2400" dirty="0"/>
              <a:t> </a:t>
            </a:r>
            <a:r>
              <a:rPr lang="zh-CN" altLang="en-US" sz="2400" dirty="0"/>
              <a:t>，分析串</a:t>
            </a:r>
            <a:r>
              <a:rPr lang="en-US" altLang="zh-CN" sz="2400" dirty="0"/>
              <a:t>x*y</a:t>
            </a:r>
            <a:r>
              <a:rPr lang="zh-CN" altLang="en-US" sz="2400" dirty="0"/>
              <a:t>是不是它能识别的串。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000" dirty="0"/>
              <a:t>S</a:t>
            </a:r>
            <a:r>
              <a:rPr lang="en-US" altLang="zh-CN" sz="2000" dirty="0">
                <a:sym typeface="Symbol" panose="05050102010706020507" pitchFamily="18" charset="2"/>
              </a:rPr>
              <a:t> </a:t>
            </a:r>
            <a:r>
              <a:rPr lang="en-US" altLang="zh-CN" sz="2000" dirty="0" err="1">
                <a:sym typeface="Symbol" panose="05050102010706020507" pitchFamily="18" charset="2"/>
              </a:rPr>
              <a:t>xAy</a:t>
            </a:r>
            <a:r>
              <a:rPr lang="en-US" altLang="zh-CN" sz="2000" dirty="0">
                <a:sym typeface="Symbol" panose="05050102010706020507" pitchFamily="18" charset="2"/>
              </a:rPr>
              <a:t> x</a:t>
            </a:r>
            <a:r>
              <a:rPr lang="zh-CN" altLang="en-US" sz="2000" dirty="0">
                <a:sym typeface="Symbol" panose="05050102010706020507" pitchFamily="18" charset="2"/>
              </a:rPr>
              <a:t>**</a:t>
            </a:r>
            <a:r>
              <a:rPr lang="en-US" altLang="zh-CN" sz="2000" dirty="0">
                <a:sym typeface="Symbol" panose="05050102010706020507" pitchFamily="18" charset="2"/>
              </a:rPr>
              <a:t>y  </a:t>
            </a:r>
            <a:r>
              <a:rPr lang="zh-CN" altLang="en-US" sz="2000" dirty="0">
                <a:sym typeface="Symbol" panose="05050102010706020507" pitchFamily="18" charset="2"/>
              </a:rPr>
              <a:t>发现错误则回溯选用</a:t>
            </a:r>
            <a:r>
              <a:rPr lang="en-US" altLang="zh-CN" sz="2000" dirty="0">
                <a:sym typeface="Symbol" panose="05050102010706020507" pitchFamily="18" charset="2"/>
              </a:rPr>
              <a:t>A-&gt;</a:t>
            </a:r>
            <a:r>
              <a:rPr lang="zh-CN" altLang="en-US" sz="2000" dirty="0">
                <a:sym typeface="Symbol" panose="05050102010706020507" pitchFamily="18" charset="2"/>
              </a:rPr>
              <a:t>*来推导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          </a:t>
            </a:r>
            <a:r>
              <a:rPr lang="en-US" altLang="zh-CN" sz="2000" dirty="0"/>
              <a:t>S</a:t>
            </a:r>
            <a:r>
              <a:rPr lang="en-US" altLang="zh-CN" sz="2000" dirty="0">
                <a:sym typeface="Symbol" panose="05050102010706020507" pitchFamily="18" charset="2"/>
              </a:rPr>
              <a:t> </a:t>
            </a:r>
            <a:r>
              <a:rPr lang="en-US" altLang="zh-CN" sz="2000" dirty="0" err="1">
                <a:sym typeface="Symbol" panose="05050102010706020507" pitchFamily="18" charset="2"/>
              </a:rPr>
              <a:t>xAy</a:t>
            </a:r>
            <a:r>
              <a:rPr lang="en-US" altLang="zh-CN" sz="2000" dirty="0">
                <a:sym typeface="Symbol" panose="05050102010706020507" pitchFamily="18" charset="2"/>
              </a:rPr>
              <a:t> x*y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回溯分析比预测分析强大，但通常都非常慢，对构造实际的编译器并不合适。本章介绍的都是</a:t>
            </a:r>
            <a:r>
              <a:rPr lang="zh-CN" altLang="en-US" sz="2400" dirty="0">
                <a:solidFill>
                  <a:srgbClr val="FF0000"/>
                </a:solidFill>
              </a:rPr>
              <a:t>预测分析</a:t>
            </a:r>
            <a:r>
              <a:rPr lang="zh-CN" altLang="en-US" sz="2400" dirty="0"/>
              <a:t>方法。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96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自顶向下的分析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预测分析方法一般利用</a:t>
            </a:r>
            <a:r>
              <a:rPr lang="zh-CN" altLang="en-US" sz="2400" dirty="0">
                <a:solidFill>
                  <a:srgbClr val="FF0000"/>
                </a:solidFill>
              </a:rPr>
              <a:t>一个或者多个输入记号来预测在多个产生式中怎么选择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设有文法</a:t>
            </a:r>
            <a:r>
              <a:rPr lang="en-US" altLang="zh-CN" sz="2400" dirty="0"/>
              <a:t>S-&gt;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  A-&gt;+|</a:t>
            </a:r>
            <a:r>
              <a:rPr lang="zh-CN" altLang="en-US" sz="2400" dirty="0"/>
              <a:t>*，分析串</a:t>
            </a:r>
            <a:r>
              <a:rPr lang="en-US" altLang="zh-CN" sz="2400" dirty="0"/>
              <a:t>x</a:t>
            </a:r>
            <a:r>
              <a:rPr lang="zh-CN" altLang="en-US" sz="2400" dirty="0"/>
              <a:t>*</a:t>
            </a:r>
            <a:r>
              <a:rPr lang="en-US" altLang="zh-CN" sz="2400" dirty="0"/>
              <a:t>y</a:t>
            </a:r>
            <a:r>
              <a:rPr lang="zh-CN" altLang="en-US" sz="2400" dirty="0"/>
              <a:t>，当推导出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en-US" altLang="zh-CN" sz="2400" dirty="0" err="1">
                <a:sym typeface="Symbol" panose="05050102010706020507" pitchFamily="18" charset="2"/>
              </a:rPr>
              <a:t>xAy</a:t>
            </a:r>
            <a:r>
              <a:rPr lang="zh-CN" altLang="en-US" sz="2400" dirty="0">
                <a:sym typeface="Symbol" panose="05050102010706020507" pitchFamily="18" charset="2"/>
              </a:rPr>
              <a:t>时，由于下一个记号是*，那么选择</a:t>
            </a:r>
            <a:r>
              <a:rPr lang="en-US" altLang="zh-CN" sz="2400" dirty="0"/>
              <a:t>A-&gt;</a:t>
            </a:r>
            <a:r>
              <a:rPr lang="zh-CN" altLang="en-US" sz="2400" dirty="0"/>
              <a:t>*</a:t>
            </a:r>
            <a:r>
              <a:rPr lang="en-US" altLang="zh-CN" sz="2400" dirty="0"/>
              <a:t> </a:t>
            </a:r>
            <a:r>
              <a:rPr lang="zh-CN" altLang="en-US" sz="2400" dirty="0"/>
              <a:t>来替换。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接下来要介绍的预测分析方法有两种：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递归下降分析</a:t>
            </a:r>
            <a:r>
              <a:rPr lang="en-US" altLang="zh-CN" sz="2400" dirty="0"/>
              <a:t>(recursive-decent </a:t>
            </a:r>
            <a:r>
              <a:rPr lang="en-US" altLang="zh-CN" sz="2400" dirty="0" err="1"/>
              <a:t>pasering</a:t>
            </a:r>
            <a:r>
              <a:rPr lang="en-US" altLang="zh-CN" sz="2400" dirty="0"/>
              <a:t>)</a:t>
            </a:r>
            <a:r>
              <a:rPr lang="zh-CN" altLang="en-US" sz="2400" dirty="0"/>
              <a:t>：适合手工构造分析程序。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LL(1)</a:t>
            </a:r>
            <a:r>
              <a:rPr lang="zh-CN" altLang="en-US" sz="2400" dirty="0">
                <a:solidFill>
                  <a:srgbClr val="FF0000"/>
                </a:solidFill>
              </a:rPr>
              <a:t>分析</a:t>
            </a:r>
            <a:r>
              <a:rPr lang="en-US" altLang="zh-CN" sz="2400" dirty="0"/>
              <a:t>(LL(1) </a:t>
            </a:r>
            <a:r>
              <a:rPr lang="en-US" altLang="zh-CN" sz="2400" dirty="0" err="1"/>
              <a:t>pasering</a:t>
            </a:r>
            <a:r>
              <a:rPr lang="en-US" altLang="zh-CN" sz="2400" dirty="0"/>
              <a:t>)</a:t>
            </a:r>
            <a:r>
              <a:rPr lang="zh-CN" altLang="en-US" sz="2400" dirty="0"/>
              <a:t>：带有显式栈的分析方法。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9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递归下降分析</a:t>
            </a:r>
            <a:r>
              <a:rPr lang="zh-CN" altLang="en-US" sz="2400" dirty="0"/>
              <a:t>的概念极为简单：</a:t>
            </a:r>
            <a:r>
              <a:rPr lang="zh-CN" altLang="en-US" sz="2400" dirty="0">
                <a:solidFill>
                  <a:srgbClr val="FF0000"/>
                </a:solidFill>
              </a:rPr>
              <a:t>将一个非终结符的文法规则看作是识别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的一个过程的定义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的文法规则的右侧描述了这个过程的代码结构：</a:t>
            </a:r>
            <a:endParaRPr lang="en-US" altLang="zh-CN" sz="2400" dirty="0"/>
          </a:p>
          <a:p>
            <a:pPr marL="1009650" lvl="1" indent="-6096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终结符</a:t>
            </a:r>
            <a:r>
              <a:rPr lang="zh-CN" altLang="en-US" sz="2400" dirty="0"/>
              <a:t>对应着输入匹配的检查</a:t>
            </a:r>
            <a:endParaRPr lang="en-US" altLang="zh-CN" sz="2400" dirty="0"/>
          </a:p>
          <a:p>
            <a:pPr marL="1009650" lvl="1" indent="-6096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非终结符</a:t>
            </a:r>
            <a:r>
              <a:rPr lang="zh-CN" altLang="en-US" sz="2400" dirty="0"/>
              <a:t>对应着相应实现过程的调用</a:t>
            </a:r>
            <a:endParaRPr lang="en-US" altLang="zh-CN" sz="2400" dirty="0"/>
          </a:p>
          <a:p>
            <a:pPr marL="1009650" lvl="1" indent="-6096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选择</a:t>
            </a:r>
            <a:r>
              <a:rPr lang="zh-CN" altLang="en-US" sz="2400" dirty="0"/>
              <a:t>对应着代码中的</a:t>
            </a:r>
            <a:r>
              <a:rPr lang="en-US" altLang="zh-CN" sz="2400" dirty="0"/>
              <a:t>case</a:t>
            </a:r>
            <a:r>
              <a:rPr lang="zh-CN" altLang="en-US" sz="2400" dirty="0"/>
              <a:t>或者</a:t>
            </a:r>
            <a:r>
              <a:rPr lang="en-US" altLang="zh-CN" sz="2400" dirty="0"/>
              <a:t>if</a:t>
            </a:r>
            <a:r>
              <a:rPr lang="zh-CN" altLang="en-US" sz="2400" dirty="0"/>
              <a:t>结构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96752"/>
            <a:ext cx="5726732" cy="252028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算术表达式文法</a:t>
            </a:r>
            <a:r>
              <a:rPr lang="en-US" altLang="zh-CN" sz="2400" dirty="0"/>
              <a:t>:</a:t>
            </a:r>
            <a:endParaRPr lang="en-US" altLang="zh-CN" sz="24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 → exp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→ term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→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∣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indent="-533400" eaLnBrk="1" hangingPunct="1"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FA78D8-8BF7-4360-865A-5704B222E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104" y="1196752"/>
            <a:ext cx="4176464" cy="396044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case </a:t>
            </a:r>
            <a:r>
              <a:rPr lang="en-US" altLang="zh-CN" sz="24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( :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error;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 case;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factor ;</a:t>
            </a:r>
            <a:endParaRPr lang="zh-CN" altLang="en-US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B91196B-CBCC-4435-A4E2-98365699B51D}"/>
              </a:ext>
            </a:extLst>
          </p:cNvPr>
          <p:cNvSpPr txBox="1">
            <a:spLocks/>
          </p:cNvSpPr>
          <p:nvPr/>
        </p:nvSpPr>
        <p:spPr bwMode="auto">
          <a:xfrm>
            <a:off x="983432" y="3914800"/>
            <a:ext cx="5726732" cy="282656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expectedToken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=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expectedToken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getToken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   error;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match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E28D0F-2179-4F00-8CAE-C75101162F71}"/>
              </a:ext>
            </a:extLst>
          </p:cNvPr>
          <p:cNvSpPr txBox="1">
            <a:spLocks/>
          </p:cNvSpPr>
          <p:nvPr/>
        </p:nvSpPr>
        <p:spPr bwMode="auto">
          <a:xfrm>
            <a:off x="7025720" y="5373216"/>
            <a:ext cx="4176464" cy="13681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kern="0" dirty="0"/>
              <a:t>token</a:t>
            </a:r>
            <a:r>
              <a:rPr lang="zh-CN" altLang="en-US" sz="2400" kern="0" dirty="0"/>
              <a:t>里面存放的是下一个待分析记号。</a:t>
            </a:r>
          </a:p>
        </p:txBody>
      </p:sp>
    </p:spTree>
    <p:extLst>
      <p:ext uri="{BB962C8B-B14F-4D97-AF65-F5344CB8AC3E}">
        <p14:creationId xmlns:p14="http://schemas.microsoft.com/office/powerpoint/2010/main" val="30293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4B8008-A0C8-4C55-AC02-6E1533D4F774}"/>
              </a:ext>
            </a:extLst>
          </p:cNvPr>
          <p:cNvSpPr txBox="1">
            <a:spLocks/>
          </p:cNvSpPr>
          <p:nvPr/>
        </p:nvSpPr>
        <p:spPr bwMode="auto">
          <a:xfrm>
            <a:off x="1055440" y="1340768"/>
            <a:ext cx="6120680" cy="31683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/>
              <a:t>思考能不能用同样的方法写出</a:t>
            </a:r>
            <a:r>
              <a:rPr lang="en-US" altLang="zh-CN" sz="2400" kern="0" dirty="0"/>
              <a:t>term</a:t>
            </a:r>
            <a:r>
              <a:rPr lang="zh-CN" altLang="en-US" sz="2400" kern="0" dirty="0"/>
              <a:t>的识别过程？</a:t>
            </a:r>
            <a:endParaRPr lang="en-US" altLang="zh-CN" sz="2400" i="1" kern="0" dirty="0"/>
          </a:p>
          <a:p>
            <a:pPr lvl="2"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 → exp </a:t>
            </a: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+ 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→ term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→*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→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∣ 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zh-CN" altLang="en-US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2EE793A-F268-4697-908C-D5B58379F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176" y="1340768"/>
            <a:ext cx="3312368" cy="46805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……?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factor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error;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term ;</a:t>
            </a:r>
            <a:endParaRPr lang="zh-CN" altLang="en-US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710708C-4E41-4144-ABE1-D2AD807C24B1}"/>
              </a:ext>
            </a:extLst>
          </p:cNvPr>
          <p:cNvSpPr txBox="1">
            <a:spLocks/>
          </p:cNvSpPr>
          <p:nvPr/>
        </p:nvSpPr>
        <p:spPr bwMode="auto">
          <a:xfrm>
            <a:off x="1055440" y="4653136"/>
            <a:ext cx="6120680" cy="13681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kern="0" dirty="0"/>
              <a:t>if</a:t>
            </a:r>
            <a:r>
              <a:rPr lang="zh-CN" altLang="en-US" sz="2400" kern="0" dirty="0"/>
              <a:t>的判断条件怎么设置？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如果条件设好是不是就能正常工作？</a:t>
            </a:r>
          </a:p>
        </p:txBody>
      </p:sp>
    </p:spTree>
    <p:extLst>
      <p:ext uri="{BB962C8B-B14F-4D97-AF65-F5344CB8AC3E}">
        <p14:creationId xmlns:p14="http://schemas.microsoft.com/office/powerpoint/2010/main" val="5746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CB229E-5BEA-4809-B78C-A4A100569A93}"/>
              </a:ext>
            </a:extLst>
          </p:cNvPr>
          <p:cNvSpPr txBox="1">
            <a:spLocks/>
          </p:cNvSpPr>
          <p:nvPr/>
        </p:nvSpPr>
        <p:spPr bwMode="auto">
          <a:xfrm>
            <a:off x="1582910" y="1354258"/>
            <a:ext cx="900100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/>
              <a:t>需要使用</a:t>
            </a:r>
            <a:r>
              <a:rPr lang="en-US" altLang="zh-CN" sz="2400" kern="0" dirty="0"/>
              <a:t>EBNF</a:t>
            </a:r>
            <a:r>
              <a:rPr lang="zh-CN" altLang="en-US" sz="2400" kern="0" dirty="0"/>
              <a:t>对文法进行改写</a:t>
            </a: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term → term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term → factor {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factor}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i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弧形 6">
            <a:extLst>
              <a:ext uri="{FF2B5EF4-FFF2-40B4-BE49-F238E27FC236}">
                <a16:creationId xmlns:a16="http://schemas.microsoft.com/office/drawing/2014/main" id="{FB946692-1D41-4DD4-AF2B-CDF1E370CE1A}"/>
              </a:ext>
            </a:extLst>
          </p:cNvPr>
          <p:cNvSpPr/>
          <p:nvPr/>
        </p:nvSpPr>
        <p:spPr bwMode="auto">
          <a:xfrm>
            <a:off x="7680176" y="2348880"/>
            <a:ext cx="648072" cy="792088"/>
          </a:xfrm>
          <a:prstGeom prst="curvedLef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156516-B98B-4C85-9E9C-FF68FA088F66}"/>
              </a:ext>
            </a:extLst>
          </p:cNvPr>
          <p:cNvSpPr/>
          <p:nvPr/>
        </p:nvSpPr>
        <p:spPr>
          <a:xfrm>
            <a:off x="1582910" y="3586506"/>
            <a:ext cx="4752528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procedure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begin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while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(token);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end while;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exp;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394B97-C608-4C47-9E5A-298E0519466D}"/>
              </a:ext>
            </a:extLst>
          </p:cNvPr>
          <p:cNvSpPr/>
          <p:nvPr/>
        </p:nvSpPr>
        <p:spPr>
          <a:xfrm>
            <a:off x="6528048" y="3573016"/>
            <a:ext cx="4055862" cy="306047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通过改写消除左递归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重复用循环语句实现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mulop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因为只含一个终结符因此处理过程合并到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term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当中。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3CE654-2490-443F-89B9-8D0EF7881784}"/>
              </a:ext>
            </a:extLst>
          </p:cNvPr>
          <p:cNvSpPr txBox="1">
            <a:spLocks/>
          </p:cNvSpPr>
          <p:nvPr/>
        </p:nvSpPr>
        <p:spPr bwMode="auto">
          <a:xfrm>
            <a:off x="1703512" y="1318116"/>
            <a:ext cx="9289032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/>
              <a:t>需要使用</a:t>
            </a:r>
            <a:r>
              <a:rPr lang="en-US" altLang="zh-CN" sz="2400" kern="0" dirty="0"/>
              <a:t>EBNF</a:t>
            </a:r>
            <a:r>
              <a:rPr lang="zh-CN" altLang="en-US" sz="2400" kern="0" dirty="0"/>
              <a:t>对文法进行改写</a:t>
            </a: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exp → exp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addlop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exp → term {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addlop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term}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i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弧形 6">
            <a:extLst>
              <a:ext uri="{FF2B5EF4-FFF2-40B4-BE49-F238E27FC236}">
                <a16:creationId xmlns:a16="http://schemas.microsoft.com/office/drawing/2014/main" id="{1351AF89-0889-4590-B644-A83086503A27}"/>
              </a:ext>
            </a:extLst>
          </p:cNvPr>
          <p:cNvSpPr/>
          <p:nvPr/>
        </p:nvSpPr>
        <p:spPr bwMode="auto">
          <a:xfrm>
            <a:off x="6744072" y="2290224"/>
            <a:ext cx="648072" cy="792088"/>
          </a:xfrm>
          <a:prstGeom prst="curvedLef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8B92A-CADC-48CD-A7B6-AA4B021CC672}"/>
              </a:ext>
            </a:extLst>
          </p:cNvPr>
          <p:cNvSpPr/>
          <p:nvPr/>
        </p:nvSpPr>
        <p:spPr>
          <a:xfrm>
            <a:off x="1703512" y="3550364"/>
            <a:ext cx="9289032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procedure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begin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while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or 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(token);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end while;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exp;</a:t>
            </a:r>
          </a:p>
        </p:txBody>
      </p:sp>
    </p:spTree>
    <p:extLst>
      <p:ext uri="{BB962C8B-B14F-4D97-AF65-F5344CB8AC3E}">
        <p14:creationId xmlns:p14="http://schemas.microsoft.com/office/powerpoint/2010/main" val="5044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6981</TotalTime>
  <Words>1223</Words>
  <Application>Microsoft Office PowerPoint</Application>
  <PresentationFormat>宽屏</PresentationFormat>
  <Paragraphs>188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Arial</vt:lpstr>
      <vt:lpstr>Times New Roman</vt:lpstr>
      <vt:lpstr>Verdana</vt:lpstr>
      <vt:lpstr>Wingdings</vt:lpstr>
      <vt:lpstr>主题4</vt:lpstr>
      <vt:lpstr>第四章 自顶向下的分析</vt:lpstr>
      <vt:lpstr>自顶向下的分析</vt:lpstr>
      <vt:lpstr>自顶向下的分析</vt:lpstr>
      <vt:lpstr>自顶向下的分析</vt:lpstr>
      <vt:lpstr>递归下降分析</vt:lpstr>
      <vt:lpstr>示例</vt:lpstr>
      <vt:lpstr>示例</vt:lpstr>
      <vt:lpstr>示例</vt:lpstr>
      <vt:lpstr>示例</vt:lpstr>
      <vt:lpstr>练习</vt:lpstr>
      <vt:lpstr>示例</vt:lpstr>
      <vt:lpstr>示例</vt:lpstr>
      <vt:lpstr>示例</vt:lpstr>
      <vt:lpstr>构建语法树</vt:lpstr>
      <vt:lpstr>构建语法树</vt:lpstr>
      <vt:lpstr>EBNF和递归下降的局限性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402</cp:revision>
  <dcterms:created xsi:type="dcterms:W3CDTF">1999-05-10T08:46:26Z</dcterms:created>
  <dcterms:modified xsi:type="dcterms:W3CDTF">2021-04-07T09:09:17Z</dcterms:modified>
</cp:coreProperties>
</file>