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74"/>
  </p:notesMasterIdLst>
  <p:handoutMasterIdLst>
    <p:handoutMasterId r:id="rId75"/>
  </p:handoutMasterIdLst>
  <p:sldIdLst>
    <p:sldId id="393" r:id="rId2"/>
    <p:sldId id="477" r:id="rId3"/>
    <p:sldId id="394" r:id="rId4"/>
    <p:sldId id="480" r:id="rId5"/>
    <p:sldId id="476" r:id="rId6"/>
    <p:sldId id="481" r:id="rId7"/>
    <p:sldId id="482" r:id="rId8"/>
    <p:sldId id="483" r:id="rId9"/>
    <p:sldId id="484" r:id="rId10"/>
    <p:sldId id="485" r:id="rId11"/>
    <p:sldId id="395" r:id="rId12"/>
    <p:sldId id="405" r:id="rId13"/>
    <p:sldId id="463" r:id="rId14"/>
    <p:sldId id="478" r:id="rId15"/>
    <p:sldId id="408" r:id="rId16"/>
    <p:sldId id="486" r:id="rId17"/>
    <p:sldId id="407" r:id="rId18"/>
    <p:sldId id="479" r:id="rId19"/>
    <p:sldId id="507" r:id="rId20"/>
    <p:sldId id="406" r:id="rId21"/>
    <p:sldId id="464" r:id="rId22"/>
    <p:sldId id="396" r:id="rId23"/>
    <p:sldId id="397" r:id="rId24"/>
    <p:sldId id="400" r:id="rId25"/>
    <p:sldId id="521" r:id="rId26"/>
    <p:sldId id="522" r:id="rId27"/>
    <p:sldId id="398" r:id="rId28"/>
    <p:sldId id="467" r:id="rId29"/>
    <p:sldId id="468" r:id="rId30"/>
    <p:sldId id="508" r:id="rId31"/>
    <p:sldId id="466" r:id="rId32"/>
    <p:sldId id="487" r:id="rId33"/>
    <p:sldId id="488" r:id="rId34"/>
    <p:sldId id="489" r:id="rId35"/>
    <p:sldId id="462" r:id="rId36"/>
    <p:sldId id="469" r:id="rId37"/>
    <p:sldId id="470" r:id="rId38"/>
    <p:sldId id="490" r:id="rId39"/>
    <p:sldId id="492" r:id="rId40"/>
    <p:sldId id="409" r:id="rId41"/>
    <p:sldId id="510" r:id="rId42"/>
    <p:sldId id="475" r:id="rId43"/>
    <p:sldId id="511" r:id="rId44"/>
    <p:sldId id="529" r:id="rId45"/>
    <p:sldId id="524" r:id="rId46"/>
    <p:sldId id="525" r:id="rId47"/>
    <p:sldId id="526" r:id="rId48"/>
    <p:sldId id="527" r:id="rId49"/>
    <p:sldId id="528" r:id="rId50"/>
    <p:sldId id="509" r:id="rId51"/>
    <p:sldId id="471" r:id="rId52"/>
    <p:sldId id="472" r:id="rId53"/>
    <p:sldId id="473" r:id="rId54"/>
    <p:sldId id="495" r:id="rId55"/>
    <p:sldId id="496" r:id="rId56"/>
    <p:sldId id="474" r:id="rId57"/>
    <p:sldId id="497" r:id="rId58"/>
    <p:sldId id="514" r:id="rId59"/>
    <p:sldId id="523" r:id="rId60"/>
    <p:sldId id="512" r:id="rId61"/>
    <p:sldId id="498" r:id="rId62"/>
    <p:sldId id="532" r:id="rId63"/>
    <p:sldId id="533" r:id="rId64"/>
    <p:sldId id="530" r:id="rId65"/>
    <p:sldId id="531" r:id="rId66"/>
    <p:sldId id="499" r:id="rId67"/>
    <p:sldId id="500" r:id="rId68"/>
    <p:sldId id="501" r:id="rId69"/>
    <p:sldId id="502" r:id="rId70"/>
    <p:sldId id="503" r:id="rId71"/>
    <p:sldId id="504" r:id="rId72"/>
    <p:sldId id="505" r:id="rId7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99"/>
    <a:srgbClr val="CCCCFF"/>
    <a:srgbClr val="FFCC99"/>
    <a:srgbClr val="CC00CC"/>
    <a:srgbClr val="FFFFCC"/>
    <a:srgbClr val="9999FF"/>
    <a:srgbClr val="3366FF"/>
    <a:srgbClr val="3366C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96" autoAdjust="0"/>
    <p:restoredTop sz="91058" autoAdjust="0"/>
  </p:normalViewPr>
  <p:slideViewPr>
    <p:cSldViewPr>
      <p:cViewPr varScale="1">
        <p:scale>
          <a:sx n="75" d="100"/>
          <a:sy n="75" d="100"/>
        </p:scale>
        <p:origin x="51" y="384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D1789-4991-4012-AA0B-0311859506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85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825CEE83-8A2A-48C4-91B1-F00C976E2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540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12700" y="2708276"/>
            <a:ext cx="12244917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27351" y="4365625"/>
            <a:ext cx="85344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0151" y="1196975"/>
            <a:ext cx="103632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79439"/>
            <a:ext cx="27432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79439"/>
            <a:ext cx="80264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C6AE96-43E9-4D4A-B7B7-8F9A2F2ADEF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1" y="360363"/>
            <a:ext cx="12198351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12700" y="336550"/>
            <a:ext cx="122428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109728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12800" y="579438"/>
            <a:ext cx="1046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2" r:id="rId1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8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tmp"/><Relationship Id="rId2" Type="http://schemas.openxmlformats.org/officeDocument/2006/relationships/image" Target="../media/image67.tmp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tmp"/><Relationship Id="rId2" Type="http://schemas.openxmlformats.org/officeDocument/2006/relationships/image" Target="../media/image69.tmp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mp"/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第六章 语法制导的翻译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综合属性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分析树的某个节点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400" dirty="0"/>
                  <a:t>上的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非终结符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综合属性</a:t>
                </a:r>
                <a:r>
                  <a:rPr lang="zh-CN" altLang="en-US" sz="2400" dirty="0"/>
                  <a:t>是由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400" dirty="0"/>
                  <a:t>上的产生式（产生式左侧应该是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）所关联的语义规则来定义的。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也就是说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的综合属性</a:t>
                </a:r>
                <a:r>
                  <a:rPr lang="zh-CN" altLang="en-US" sz="2400" dirty="0"/>
                  <a:t>只能由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的子节点</a:t>
                </a:r>
                <a:r>
                  <a:rPr lang="zh-CN" altLang="en-US" sz="2400" dirty="0"/>
                  <a:t>或者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本身</a:t>
                </a:r>
                <a:r>
                  <a:rPr lang="zh-CN" altLang="en-US" sz="2400" dirty="0"/>
                  <a:t>的属性值来计算。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终结符</a:t>
                </a:r>
                <a:r>
                  <a:rPr lang="zh-CN" altLang="en-US" sz="2400" dirty="0"/>
                  <a:t>可以具有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综合属性</a:t>
                </a:r>
                <a:r>
                  <a:rPr lang="zh-CN" altLang="en-US" sz="2400" dirty="0"/>
                  <a:t>，就是由词法分析得到的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词法值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9" r="-388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8" y="3212976"/>
            <a:ext cx="8086145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3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继承属性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分析树的某个节点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400" dirty="0"/>
                  <a:t>上的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非终结符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dirty="0"/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继承属性</a:t>
                </a:r>
                <a:r>
                  <a:rPr lang="zh-CN" altLang="en-US" sz="2400" dirty="0"/>
                  <a:t>是由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400" dirty="0"/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父节点上的产生式</a:t>
                </a:r>
                <a:r>
                  <a:rPr lang="zh-CN" altLang="en-US" sz="2400" dirty="0"/>
                  <a:t>（产生式右侧应该有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）所关联的语义规则来定义的。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也就是说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400" dirty="0"/>
                  <a:t>的综合属性只能通过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的父结点、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的兄弟结点或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本身的属性值</a:t>
                </a:r>
                <a:r>
                  <a:rPr lang="zh-CN" altLang="en-US" sz="2400" dirty="0"/>
                  <a:t>来定义 。</a:t>
                </a:r>
                <a:br>
                  <a:rPr lang="zh-CN" altLang="en-US" sz="2400" dirty="0"/>
                </a:b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终结符</a:t>
                </a:r>
                <a:r>
                  <a:rPr lang="zh-CN" altLang="en-US" sz="2400" dirty="0"/>
                  <a:t>没有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继承属性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9" r="-554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108" y="3573016"/>
            <a:ext cx="7795783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一般将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属性文法</a:t>
                </a:r>
                <a:r>
                  <a:rPr lang="zh-CN" altLang="en-US" sz="2400" dirty="0"/>
                  <a:t>写成表格形式，每个文法规则用属性等式的集合或者相应规则的语义规则列出。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下面给出简单算术表达式文法的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r>
                  <a:rPr lang="zh-CN" altLang="en-US" sz="2400" dirty="0"/>
                  <a:t>，它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对以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结束的表达式求值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9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3" t="3010" r="12859" b="18621"/>
          <a:stretch/>
        </p:blipFill>
        <p:spPr bwMode="auto">
          <a:xfrm>
            <a:off x="3493630" y="3284984"/>
            <a:ext cx="5204739" cy="2991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65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456040" y="1572024"/>
                <a:ext cx="5256212" cy="4684713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每个非终结符都有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综合属性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𝒗𝒂𝒍</m:t>
                    </m:r>
                  </m:oMath>
                </a14:m>
                <a:r>
                  <a:rPr lang="zh-CN" altLang="en-US" sz="2400" dirty="0"/>
                  <a:t> 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𝒅𝒊𝒈𝒊𝒕</m:t>
                    </m:r>
                  </m:oMath>
                </a14:m>
                <a:r>
                  <a:rPr lang="zh-CN" altLang="en-US" sz="2400" dirty="0"/>
                  <a:t>有综合属性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𝒍𝒆𝒙𝒗𝒂𝒍</m:t>
                    </m:r>
                  </m:oMath>
                </a14:m>
                <a:r>
                  <a:rPr lang="zh-CN" altLang="en-US" sz="2400" dirty="0"/>
                  <a:t> 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产生式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𝒅𝒊𝒈𝒊𝒕</m:t>
                    </m:r>
                  </m:oMath>
                </a14:m>
                <a:r>
                  <a:rPr lang="zh-CN" altLang="en-US" sz="2400" dirty="0"/>
                  <a:t>的规则将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𝒗𝒂𝒍</m:t>
                    </m:r>
                  </m:oMath>
                </a14:m>
                <a:r>
                  <a:rPr lang="zh-CN" altLang="en-US" sz="2400" dirty="0"/>
                  <a:t>设置为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𝒅𝒊𝒈𝒊𝒕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𝒍𝒆𝒙𝒗𝒂𝒍</m:t>
                    </m:r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产生式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𝑬𝒏</m:t>
                    </m:r>
                  </m:oMath>
                </a14:m>
                <a:r>
                  <a:rPr lang="zh-CN" altLang="en-US" sz="2400" dirty="0"/>
                  <a:t>的规则将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𝒗𝒂𝒍</m:t>
                    </m:r>
                  </m:oMath>
                </a14:m>
                <a:r>
                  <a:rPr lang="zh-CN" altLang="en-US" sz="2400" dirty="0"/>
                  <a:t>设置为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𝒗𝒂𝒍</m:t>
                    </m:r>
                  </m:oMath>
                </a14:m>
                <a:r>
                  <a:rPr lang="zh-CN" altLang="en-US" sz="2400" dirty="0"/>
                  <a:t> 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产生式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400" dirty="0"/>
                  <a:t>的规则将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zh-CN" altLang="en-US" sz="2400" dirty="0"/>
                  <a:t>的值的和作为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𝒗𝒂𝒍</m:t>
                    </m:r>
                  </m:oMath>
                </a14:m>
                <a:r>
                  <a:rPr lang="zh-CN" altLang="en-US" sz="2400" dirty="0"/>
                  <a:t>的值。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456040" y="1572024"/>
                <a:ext cx="5256212" cy="4684713"/>
              </a:xfrm>
              <a:blipFill rotWithShape="0">
                <a:blip r:embed="rId2"/>
                <a:stretch>
                  <a:fillRect l="-1269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3" t="3010" r="12859" b="18621"/>
          <a:stretch/>
        </p:blipFill>
        <p:spPr bwMode="auto">
          <a:xfrm>
            <a:off x="415413" y="2132856"/>
            <a:ext cx="5645232" cy="3244387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075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</a:rPr>
                  <a:t>属性的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579438"/>
                <a:ext cx="7848600" cy="563562"/>
              </a:xfrm>
              <a:blipFill rotWithShape="0">
                <a:blip r:embed="rId3"/>
                <a:stretch>
                  <a:fillRect t="-15054" b="-36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一个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只包含综合属性的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r>
                  <a:rPr lang="zh-CN" altLang="en-US" sz="2400" dirty="0"/>
                  <a:t>称为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属性的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在一个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dirty="0"/>
                  <a:t>属性的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r>
                  <a:rPr lang="zh-CN" altLang="en-US" sz="2400" dirty="0"/>
                  <a:t>中，每个规则都根据相应的产生式中的属性值来计算其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左侧</a:t>
                </a:r>
                <a:r>
                  <a:rPr lang="zh-CN" altLang="en-US" sz="2400" dirty="0"/>
                  <a:t>非终结符的一个属性值。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在语法分析树上进行求值有助于将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r>
                  <a:rPr lang="zh-CN" altLang="en-US" sz="2400" dirty="0"/>
                  <a:t>描述的翻译方案可视化。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一个记录了它的各个节点的属性值的语法分析树称为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注释语法分析树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(annotated parse tree) 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09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9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注释语法分析树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串</a:t>
            </a:r>
            <a:r>
              <a:rPr lang="en-US" altLang="zh-CN" sz="2400" dirty="0"/>
              <a:t>3</a:t>
            </a:r>
            <a:r>
              <a:rPr lang="zh-CN" altLang="en-US" sz="2400" dirty="0"/>
              <a:t>*</a:t>
            </a:r>
            <a:r>
              <a:rPr lang="en-US" altLang="zh-CN" sz="2400" dirty="0"/>
              <a:t>5+4n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注释语法分析树</a:t>
            </a:r>
            <a:r>
              <a:rPr lang="zh-CN" altLang="en-US" sz="2400" dirty="0"/>
              <a:t>如下：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1CB161-D730-4ADE-AED7-D29DDEC6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991" y="1412776"/>
            <a:ext cx="4019550" cy="477202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3" t="3010" r="12859" b="18621"/>
          <a:stretch/>
        </p:blipFill>
        <p:spPr bwMode="auto">
          <a:xfrm>
            <a:off x="1246532" y="2444329"/>
            <a:ext cx="5439501" cy="3168352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BCFDF0C-EED4-4202-8981-0DCFE82C0239}"/>
              </a:ext>
            </a:extLst>
          </p:cNvPr>
          <p:cNvCxnSpPr>
            <a:cxnSpLocks/>
          </p:cNvCxnSpPr>
          <p:nvPr/>
        </p:nvCxnSpPr>
        <p:spPr bwMode="auto">
          <a:xfrm flipV="1">
            <a:off x="8090189" y="5468665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42C267B-371F-47C9-BE59-822BB5794FA1}"/>
              </a:ext>
            </a:extLst>
          </p:cNvPr>
          <p:cNvCxnSpPr>
            <a:cxnSpLocks/>
          </p:cNvCxnSpPr>
          <p:nvPr/>
        </p:nvCxnSpPr>
        <p:spPr bwMode="auto">
          <a:xfrm flipV="1">
            <a:off x="8090189" y="4710057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345153-D437-470F-AA82-68911EDB46B5}"/>
              </a:ext>
            </a:extLst>
          </p:cNvPr>
          <p:cNvCxnSpPr>
            <a:cxnSpLocks/>
          </p:cNvCxnSpPr>
          <p:nvPr/>
        </p:nvCxnSpPr>
        <p:spPr bwMode="auto">
          <a:xfrm flipV="1">
            <a:off x="9386333" y="4710057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29E5154-9BB3-4FE0-B142-9885F5F41062}"/>
              </a:ext>
            </a:extLst>
          </p:cNvPr>
          <p:cNvCxnSpPr>
            <a:cxnSpLocks/>
          </p:cNvCxnSpPr>
          <p:nvPr/>
        </p:nvCxnSpPr>
        <p:spPr bwMode="auto">
          <a:xfrm flipV="1">
            <a:off x="7730149" y="3884489"/>
            <a:ext cx="720080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D617E9A-5A4C-4D8C-9742-A43FC5025F9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659798" y="3884489"/>
            <a:ext cx="72008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29F62AE-98D7-4F1E-AA3E-305628EEEBE9}"/>
              </a:ext>
            </a:extLst>
          </p:cNvPr>
          <p:cNvCxnSpPr>
            <a:cxnSpLocks/>
          </p:cNvCxnSpPr>
          <p:nvPr/>
        </p:nvCxnSpPr>
        <p:spPr bwMode="auto">
          <a:xfrm flipV="1">
            <a:off x="8738261" y="3092401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0DBAECF-CF8C-4F82-AF61-E38DAEAE0DA5}"/>
              </a:ext>
            </a:extLst>
          </p:cNvPr>
          <p:cNvCxnSpPr>
            <a:cxnSpLocks/>
          </p:cNvCxnSpPr>
          <p:nvPr/>
        </p:nvCxnSpPr>
        <p:spPr bwMode="auto">
          <a:xfrm flipV="1">
            <a:off x="10538461" y="3920493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EA98209-C779-40C3-AAF4-536E0C544596}"/>
              </a:ext>
            </a:extLst>
          </p:cNvPr>
          <p:cNvCxnSpPr>
            <a:cxnSpLocks/>
          </p:cNvCxnSpPr>
          <p:nvPr/>
        </p:nvCxnSpPr>
        <p:spPr bwMode="auto">
          <a:xfrm flipV="1">
            <a:off x="10538461" y="3092401"/>
            <a:ext cx="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E1F29E8-59C4-4025-B473-AE18DB0D128D}"/>
              </a:ext>
            </a:extLst>
          </p:cNvPr>
          <p:cNvCxnSpPr>
            <a:cxnSpLocks/>
          </p:cNvCxnSpPr>
          <p:nvPr/>
        </p:nvCxnSpPr>
        <p:spPr bwMode="auto">
          <a:xfrm flipV="1">
            <a:off x="8450230" y="2444329"/>
            <a:ext cx="798537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3F14CA8-866C-42B5-9EBC-95A08F8B9EA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674365" y="2444329"/>
            <a:ext cx="936104" cy="2880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1A36B9-B8E5-4122-A617-08863ACEBDB3}"/>
              </a:ext>
            </a:extLst>
          </p:cNvPr>
          <p:cNvCxnSpPr>
            <a:cxnSpLocks/>
          </p:cNvCxnSpPr>
          <p:nvPr/>
        </p:nvCxnSpPr>
        <p:spPr bwMode="auto">
          <a:xfrm flipV="1">
            <a:off x="9530349" y="1796257"/>
            <a:ext cx="432048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828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带有继承属性的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579438"/>
                <a:ext cx="7850832" cy="563562"/>
              </a:xfrm>
              <a:blipFill rotWithShape="0">
                <a:blip r:embed="rId2"/>
                <a:stretch>
                  <a:fillRect t="-15054" b="-36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串</a:t>
            </a:r>
            <a:r>
              <a:rPr lang="en-US" altLang="zh-CN" sz="2400" i="1" dirty="0"/>
              <a:t>real a, b, c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注释语法分析树</a:t>
            </a:r>
            <a:r>
              <a:rPr lang="zh-CN" altLang="en-US" sz="2400" dirty="0"/>
              <a:t>如下：</a:t>
            </a:r>
            <a:endParaRPr lang="en-US" altLang="zh-CN" sz="2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72" y="2386769"/>
            <a:ext cx="5889406" cy="3276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19ABF3-3124-4190-B2FC-1335B6011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650" y="2324441"/>
            <a:ext cx="4171950" cy="32766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7CA3E15-76C6-4762-8B46-E4725505E7B2}"/>
              </a:ext>
            </a:extLst>
          </p:cNvPr>
          <p:cNvCxnSpPr>
            <a:cxnSpLocks/>
          </p:cNvCxnSpPr>
          <p:nvPr/>
        </p:nvCxnSpPr>
        <p:spPr bwMode="auto">
          <a:xfrm>
            <a:off x="8494018" y="3134649"/>
            <a:ext cx="57606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0D664FC-8B6E-4EBF-AEE7-64A551168C4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4058" y="3350673"/>
            <a:ext cx="792088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A79955D-CC14-4AC3-AD75-967A313F2F1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3938" y="4070753"/>
            <a:ext cx="792088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2689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/>
                  <a:t>同时具有继承属性和综合属性的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476672"/>
                <a:ext cx="7848600" cy="666328"/>
              </a:xfrm>
              <a:blipFill rotWithShape="0">
                <a:blip r:embed="rId2"/>
                <a:stretch>
                  <a:fillRect t="-454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综合属性的值</a:t>
            </a:r>
            <a:r>
              <a:rPr lang="zh-CN" altLang="en-US" sz="2400" dirty="0">
                <a:latin typeface="华文新魏" panose="02010800040101010101" pitchFamily="2" charset="-122"/>
              </a:rPr>
              <a:t>是由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自己</a:t>
            </a:r>
            <a:r>
              <a:rPr lang="zh-CN" altLang="en-US" sz="2400" dirty="0">
                <a:latin typeface="华文新魏" panose="02010800040101010101" pitchFamily="2" charset="-122"/>
              </a:rPr>
              <a:t>或者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子结点</a:t>
            </a:r>
            <a:r>
              <a:rPr lang="zh-CN" altLang="en-US" sz="2400" dirty="0">
                <a:latin typeface="华文新魏" panose="02010800040101010101" pitchFamily="2" charset="-122"/>
              </a:rPr>
              <a:t>的某些属性值来决定的。</a:t>
            </a:r>
            <a:endParaRPr lang="en-US" altLang="zh-CN" sz="24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继承属性的值</a:t>
            </a:r>
            <a:r>
              <a:rPr lang="zh-CN" altLang="en-US" sz="2400" dirty="0">
                <a:latin typeface="华文新魏" panose="02010800040101010101" pitchFamily="2" charset="-122"/>
              </a:rPr>
              <a:t>是</a:t>
            </a:r>
            <a:r>
              <a:rPr lang="zh-CN" altLang="en-US" sz="2400">
                <a:latin typeface="华文新魏" panose="02010800040101010101" pitchFamily="2" charset="-122"/>
              </a:rPr>
              <a:t>由此结点以及它的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</a:rPr>
              <a:t>父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结点</a:t>
            </a:r>
            <a:r>
              <a:rPr lang="zh-CN" altLang="en-US" sz="2400" dirty="0">
                <a:latin typeface="华文新魏" panose="02010800040101010101" pitchFamily="2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</a:rPr>
              <a:t>兄弟结点</a:t>
            </a:r>
            <a:r>
              <a:rPr lang="zh-CN" altLang="en-US" sz="2400" dirty="0">
                <a:latin typeface="华文新魏" panose="02010800040101010101" pitchFamily="2" charset="-122"/>
              </a:rPr>
              <a:t>的某些属性值来决定的。</a:t>
            </a:r>
            <a:endParaRPr lang="en-US" altLang="zh-CN" sz="2400" dirty="0">
              <a:latin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" b="18764"/>
          <a:stretch/>
        </p:blipFill>
        <p:spPr bwMode="auto">
          <a:xfrm>
            <a:off x="5535686" y="2886909"/>
            <a:ext cx="5457174" cy="3024337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1" t="2885" r="16569" b="17827"/>
          <a:stretch/>
        </p:blipFill>
        <p:spPr bwMode="auto">
          <a:xfrm>
            <a:off x="975716" y="3148065"/>
            <a:ext cx="4032448" cy="2304256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2891645" y="3462974"/>
            <a:ext cx="1296144" cy="2880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891645" y="4111046"/>
            <a:ext cx="2016224" cy="2880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891645" y="4687110"/>
            <a:ext cx="1368152" cy="28803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V="1">
            <a:off x="6903838" y="3751005"/>
            <a:ext cx="1656184" cy="1440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>
            <a:off x="9611856" y="3859017"/>
            <a:ext cx="820375" cy="6840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6543798" y="4065913"/>
            <a:ext cx="0" cy="6932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8992070" y="4903133"/>
            <a:ext cx="0" cy="7200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 flipV="1">
            <a:off x="9337968" y="4687110"/>
            <a:ext cx="374183" cy="14838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H="1" flipV="1">
            <a:off x="8005820" y="3165813"/>
            <a:ext cx="554202" cy="9001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H="1" flipV="1">
            <a:off x="9262746" y="4191927"/>
            <a:ext cx="449404" cy="71120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任意多边形 47"/>
          <p:cNvSpPr/>
          <p:nvPr/>
        </p:nvSpPr>
        <p:spPr bwMode="auto">
          <a:xfrm>
            <a:off x="10718030" y="4399077"/>
            <a:ext cx="218256" cy="792088"/>
          </a:xfrm>
          <a:custGeom>
            <a:avLst/>
            <a:gdLst>
              <a:gd name="connsiteX0" fmla="*/ 0 w 341844"/>
              <a:gd name="connsiteY0" fmla="*/ 114842 h 504319"/>
              <a:gd name="connsiteX1" fmla="*/ 135082 w 341844"/>
              <a:gd name="connsiteY1" fmla="*/ 542 h 504319"/>
              <a:gd name="connsiteX2" fmla="*/ 332509 w 341844"/>
              <a:gd name="connsiteY2" fmla="*/ 156405 h 504319"/>
              <a:gd name="connsiteX3" fmla="*/ 290945 w 341844"/>
              <a:gd name="connsiteY3" fmla="*/ 457742 h 504319"/>
              <a:gd name="connsiteX4" fmla="*/ 124691 w 341844"/>
              <a:gd name="connsiteY4" fmla="*/ 499305 h 504319"/>
              <a:gd name="connsiteX5" fmla="*/ 10391 w 341844"/>
              <a:gd name="connsiteY5" fmla="*/ 416178 h 504319"/>
              <a:gd name="connsiteX6" fmla="*/ 10391 w 341844"/>
              <a:gd name="connsiteY6" fmla="*/ 416178 h 504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1844" h="504319">
                <a:moveTo>
                  <a:pt x="0" y="114842"/>
                </a:moveTo>
                <a:cubicBezTo>
                  <a:pt x="39832" y="54228"/>
                  <a:pt x="79664" y="-6385"/>
                  <a:pt x="135082" y="542"/>
                </a:cubicBezTo>
                <a:cubicBezTo>
                  <a:pt x="190500" y="7469"/>
                  <a:pt x="306532" y="80205"/>
                  <a:pt x="332509" y="156405"/>
                </a:cubicBezTo>
                <a:cubicBezTo>
                  <a:pt x="358486" y="232605"/>
                  <a:pt x="325581" y="400592"/>
                  <a:pt x="290945" y="457742"/>
                </a:cubicBezTo>
                <a:cubicBezTo>
                  <a:pt x="256309" y="514892"/>
                  <a:pt x="171450" y="506232"/>
                  <a:pt x="124691" y="499305"/>
                </a:cubicBezTo>
                <a:cubicBezTo>
                  <a:pt x="77932" y="492378"/>
                  <a:pt x="10391" y="416178"/>
                  <a:pt x="10391" y="416178"/>
                </a:cubicBezTo>
                <a:lnTo>
                  <a:pt x="10391" y="416178"/>
                </a:lnTo>
              </a:path>
            </a:pathLst>
          </a:custGeom>
          <a:noFill/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885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求下列</a:t>
            </a:r>
            <a:r>
              <a:rPr lang="en-US" altLang="zh-CN" i="1" dirty="0"/>
              <a:t>SDD</a:t>
            </a:r>
            <a:r>
              <a:rPr lang="zh-CN" altLang="en-US" dirty="0">
                <a:latin typeface="华文新魏" panose="02010800040101010101" pitchFamily="2" charset="-122"/>
              </a:rPr>
              <a:t>中的综合属性集和继承属性集。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141227"/>
                  </p:ext>
                </p:extLst>
              </p:nvPr>
            </p:nvGraphicFramePr>
            <p:xfrm>
              <a:off x="3048000" y="2348880"/>
              <a:ext cx="6096000" cy="32570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153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产生式</a:t>
                          </a:r>
                          <a:endParaRPr lang="zh-CN" altLang="en-US" sz="2000" b="1" dirty="0"/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语义动作</a:t>
                          </a:r>
                          <a:endParaRPr lang="zh-CN" altLang="en-US" sz="2000" b="1" dirty="0"/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242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𝒙𝑸𝑹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kern="1200" dirty="0" smtClean="0"/>
                                  <m:t>= 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altLang="zh-CN" sz="2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kern="1200" dirty="0" smtClean="0"/>
                                  <m:t>= 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en-US" altLang="zh-CN" sz="2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kern="1200" dirty="0" smtClean="0"/>
                                  <m:t>= 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altLang="zh-CN" sz="2000" b="1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53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𝒚𝑸𝑹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kern="1200" dirty="0" smtClean="0"/>
                                  <m:t>=</m:t>
                                </m:r>
                                <m:r>
                                  <a:rPr lang="en-US" altLang="zh-CN" sz="2000" kern="12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altLang="zh-CN" sz="2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kern="120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kern="12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kern="120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kern="120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kern="1200" dirty="0" smtClean="0"/>
                                  <m:t>=</m:t>
                                </m:r>
                                <m:r>
                                  <a:rPr lang="en-US" altLang="zh-CN" sz="2000" kern="12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zh-CN" altLang="en-US" sz="20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53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53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altLang="zh-CN" sz="2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altLang="zh-CN" sz="2000" b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9141227"/>
                  </p:ext>
                </p:extLst>
              </p:nvPr>
            </p:nvGraphicFramePr>
            <p:xfrm>
              <a:off x="3048000" y="2348880"/>
              <a:ext cx="6096000" cy="32570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4153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产生式</a:t>
                          </a:r>
                          <a:endParaRPr lang="zh-CN" altLang="en-US" sz="2000" b="1" dirty="0"/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语义动作</a:t>
                          </a:r>
                          <a:endParaRPr lang="zh-CN" altLang="en-US" sz="2000" b="1" dirty="0"/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102424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" t="-43452" r="-100600" b="-185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00" t="-43452" r="-600" b="-185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" t="-207759" r="-100600" b="-168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00" t="-207759" r="-600" b="-168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1538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" t="-525000" r="-100600" b="-186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00" t="-525000" r="-600" b="-186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" t="-369565" r="-100600" b="-1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00" t="-369565" r="-600" b="-1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1050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华文新魏" panose="02010800040101010101" pitchFamily="2" charset="-122"/>
              </a:rPr>
              <a:t>求下列</a:t>
            </a:r>
            <a:r>
              <a:rPr lang="en-US" altLang="zh-CN" i="1" dirty="0"/>
              <a:t>SDD</a:t>
            </a:r>
            <a:r>
              <a:rPr lang="zh-CN" altLang="en-US" dirty="0">
                <a:latin typeface="华文新魏" panose="02010800040101010101" pitchFamily="2" charset="-122"/>
              </a:rPr>
              <a:t>中的综合属性集和继承属性集。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2053557"/>
                  </p:ext>
                </p:extLst>
              </p:nvPr>
            </p:nvGraphicFramePr>
            <p:xfrm>
              <a:off x="3071664" y="2348880"/>
              <a:ext cx="6096000" cy="32570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153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产生式</a:t>
                          </a:r>
                          <a:endParaRPr lang="zh-CN" altLang="en-US" sz="2000" b="1" dirty="0"/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语义动作</a:t>
                          </a:r>
                          <a:endParaRPr lang="zh-CN" altLang="en-US" sz="2000" b="1" dirty="0"/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242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𝒙𝑸𝑹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altLang="zh-CN" sz="2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kern="1200" dirty="0" smtClean="0"/>
                                  <m:t>= 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altLang="zh-CN" sz="2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smtClean="0">
                                    <a:solidFill>
                                      <a:schemeClr val="tx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kern="1200" dirty="0" smtClean="0"/>
                                  <m:t>= 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en-US" altLang="zh-CN" sz="2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kern="1200" dirty="0" smtClean="0"/>
                                  <m:t>= 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altLang="zh-CN" sz="2000" b="1" i="1" dirty="0">
                            <a:latin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53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𝒚𝑸𝑹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altLang="zh-CN" sz="2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smtClean="0">
                                    <a:solidFill>
                                      <a:srgbClr val="FF0000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kern="1200" dirty="0" smtClean="0"/>
                                  <m:t>=</m:t>
                                </m:r>
                                <m:r>
                                  <a:rPr lang="en-US" altLang="zh-CN" sz="2000" kern="12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en-US" altLang="zh-CN" sz="2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kern="1200" smtClean="0">
                                    <a:solidFill>
                                      <a:srgbClr val="FF0000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000" kern="1200" dirty="0" smtClean="0"/>
                                  <m:t>=</m:t>
                                </m:r>
                                <m:r>
                                  <a:rPr lang="en-US" altLang="zh-CN" sz="2000" kern="1200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zh-CN" altLang="en-US" sz="2000" b="1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53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altLang="zh-CN" sz="200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53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altLang="zh-CN" sz="20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altLang="zh-CN" sz="2000" b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2053557"/>
                  </p:ext>
                </p:extLst>
              </p:nvPr>
            </p:nvGraphicFramePr>
            <p:xfrm>
              <a:off x="3071664" y="2348880"/>
              <a:ext cx="6096000" cy="325709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4153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产生式</a:t>
                          </a:r>
                          <a:endParaRPr lang="zh-CN" altLang="en-US" sz="2000" b="1" dirty="0"/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dirty="0"/>
                            <a:t>语义动作</a:t>
                          </a:r>
                          <a:endParaRPr lang="zh-CN" altLang="en-US" sz="2000" b="1" dirty="0"/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102424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43452" r="-100200" b="-1851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00" t="-43452" r="-400" b="-1851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207759" r="-100200" b="-1681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00" t="-207759" r="-400" b="-168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1538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525000" r="-100200" b="-186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00" t="-525000" r="-400" b="-186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369565" r="-100200" b="-104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400" t="-369565" r="-400" b="-104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688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什么是语法制导翻译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编译的阶段：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词法扫描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语法分析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语义分析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中间代码生成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代码优化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目标代码生成</a:t>
            </a:r>
            <a:endParaRPr lang="en-US" altLang="zh-CN" sz="2400" dirty="0"/>
          </a:p>
        </p:txBody>
      </p:sp>
      <p:sp>
        <p:nvSpPr>
          <p:cNvPr id="8" name="圆角矩形 7"/>
          <p:cNvSpPr/>
          <p:nvPr/>
        </p:nvSpPr>
        <p:spPr bwMode="auto">
          <a:xfrm>
            <a:off x="5375920" y="3605744"/>
            <a:ext cx="1800198" cy="615345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b="1" dirty="0">
                <a:ea typeface="黑体" pitchFamily="2" charset="-122"/>
              </a:rPr>
              <a:t>语义翻译</a:t>
            </a:r>
          </a:p>
        </p:txBody>
      </p:sp>
      <p:sp>
        <p:nvSpPr>
          <p:cNvPr id="9" name="圆角矩形 8"/>
          <p:cNvSpPr/>
          <p:nvPr/>
        </p:nvSpPr>
        <p:spPr bwMode="auto">
          <a:xfrm>
            <a:off x="8328248" y="2924945"/>
            <a:ext cx="1706320" cy="1081185"/>
          </a:xfrm>
          <a:prstGeom prst="roundRect">
            <a:avLst/>
          </a:prstGeom>
          <a:solidFill>
            <a:srgbClr val="FFFF00"/>
          </a:solidFill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2800" b="1" dirty="0">
                <a:ea typeface="黑体" pitchFamily="2" charset="-122"/>
              </a:rPr>
              <a:t>语法制导翻译</a:t>
            </a:r>
          </a:p>
        </p:txBody>
      </p:sp>
      <p:cxnSp>
        <p:nvCxnSpPr>
          <p:cNvPr id="13" name="肘形连接符 12"/>
          <p:cNvCxnSpPr/>
          <p:nvPr/>
        </p:nvCxnSpPr>
        <p:spPr bwMode="auto">
          <a:xfrm>
            <a:off x="3863752" y="3566207"/>
            <a:ext cx="1512168" cy="22965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肘形连接符 14"/>
          <p:cNvCxnSpPr/>
          <p:nvPr/>
        </p:nvCxnSpPr>
        <p:spPr bwMode="auto">
          <a:xfrm flipV="1">
            <a:off x="4439816" y="3997176"/>
            <a:ext cx="936104" cy="333896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肘形连接符 17"/>
          <p:cNvCxnSpPr/>
          <p:nvPr/>
        </p:nvCxnSpPr>
        <p:spPr bwMode="auto">
          <a:xfrm>
            <a:off x="3863752" y="2968135"/>
            <a:ext cx="4464496" cy="31160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肘形连接符 19"/>
          <p:cNvCxnSpPr>
            <a:stCxn id="8" idx="3"/>
          </p:cNvCxnSpPr>
          <p:nvPr/>
        </p:nvCxnSpPr>
        <p:spPr bwMode="auto">
          <a:xfrm flipV="1">
            <a:off x="7176118" y="3566208"/>
            <a:ext cx="1186186" cy="347209"/>
          </a:xfrm>
          <a:prstGeom prst="bentConnector3">
            <a:avLst/>
          </a:prstGeom>
          <a:solidFill>
            <a:schemeClr val="accent1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文本框 24"/>
          <p:cNvSpPr txBox="1"/>
          <p:nvPr/>
        </p:nvSpPr>
        <p:spPr>
          <a:xfrm>
            <a:off x="4830206" y="4850870"/>
            <a:ext cx="5204750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语法制导翻译</a:t>
            </a:r>
            <a:r>
              <a:rPr lang="zh-CN" altLang="en-US" sz="2000" b="1" dirty="0">
                <a:latin typeface="+mn-ea"/>
                <a:ea typeface="+mn-ea"/>
              </a:rPr>
              <a:t>是目前最常用的语义分析技术。语法制导翻译使用</a:t>
            </a:r>
            <a:r>
              <a:rPr lang="en-US" altLang="zh-CN" sz="2000" b="1" dirty="0">
                <a:latin typeface="+mn-ea"/>
                <a:ea typeface="+mn-ea"/>
              </a:rPr>
              <a:t>CFG</a:t>
            </a:r>
            <a:r>
              <a:rPr lang="zh-CN" altLang="en-US" sz="2000" b="1" dirty="0">
                <a:latin typeface="+mn-ea"/>
                <a:ea typeface="+mn-ea"/>
              </a:rPr>
              <a:t>来引导对语言的翻译，是一种面向文法的翻译技术。</a:t>
            </a:r>
          </a:p>
        </p:txBody>
      </p:sp>
    </p:spTree>
    <p:extLst>
      <p:ext uri="{BB962C8B-B14F-4D97-AF65-F5344CB8AC3E}">
        <p14:creationId xmlns:p14="http://schemas.microsoft.com/office/powerpoint/2010/main" val="232518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r>
                  <a:rPr lang="zh-CN" altLang="en-US" dirty="0"/>
                  <a:t>求值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828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SDD</a:t>
            </a:r>
            <a:r>
              <a:rPr lang="zh-CN" altLang="en-US" sz="2400" dirty="0"/>
              <a:t>为</a:t>
            </a:r>
            <a:r>
              <a:rPr lang="en-US" altLang="zh-CN" sz="2400" dirty="0"/>
              <a:t>CFG</a:t>
            </a:r>
            <a:r>
              <a:rPr lang="zh-CN" altLang="en-US" sz="2400" dirty="0"/>
              <a:t>中的文法符号</a:t>
            </a:r>
            <a:r>
              <a:rPr lang="zh-CN" altLang="en-US" sz="2400" dirty="0">
                <a:solidFill>
                  <a:srgbClr val="FF0000"/>
                </a:solidFill>
              </a:rPr>
              <a:t>设置语义属性</a:t>
            </a:r>
            <a:r>
              <a:rPr lang="zh-CN" altLang="en-US" sz="2400" dirty="0"/>
              <a:t>。对于给定的输入串</a:t>
            </a:r>
            <a:r>
              <a:rPr lang="en-US" altLang="zh-CN" sz="2400" dirty="0"/>
              <a:t>x</a:t>
            </a:r>
            <a:r>
              <a:rPr lang="zh-CN" altLang="en-US" sz="2400" dirty="0"/>
              <a:t>，应用语义规则</a:t>
            </a:r>
            <a:r>
              <a:rPr lang="zh-CN" altLang="en-US" sz="2400" dirty="0">
                <a:solidFill>
                  <a:srgbClr val="FF0000"/>
                </a:solidFill>
              </a:rPr>
              <a:t>计算</a:t>
            </a:r>
            <a:r>
              <a:rPr lang="zh-CN" altLang="en-US" sz="2400" dirty="0"/>
              <a:t>分析树中各结点对应的</a:t>
            </a:r>
            <a:r>
              <a:rPr lang="zh-CN" altLang="en-US" sz="2400" dirty="0">
                <a:solidFill>
                  <a:srgbClr val="FF0000"/>
                </a:solidFill>
              </a:rPr>
              <a:t>属性值</a:t>
            </a:r>
            <a:r>
              <a:rPr lang="zh-CN" altLang="en-US" sz="2400" dirty="0"/>
              <a:t>。 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在对某个节点的属性求值前， 需要先计算出这个属性值</a:t>
            </a:r>
            <a:r>
              <a:rPr lang="zh-CN" altLang="en-US" sz="2400" dirty="0">
                <a:solidFill>
                  <a:srgbClr val="FF0000"/>
                </a:solidFill>
              </a:rPr>
              <a:t>所依赖</a:t>
            </a:r>
            <a:r>
              <a:rPr lang="zh-CN" altLang="en-US" sz="2400" dirty="0"/>
              <a:t>的所有的属性值，这导致</a:t>
            </a:r>
            <a:r>
              <a:rPr lang="zh-CN" altLang="en-US" sz="2400" dirty="0">
                <a:solidFill>
                  <a:srgbClr val="FF0000"/>
                </a:solidFill>
              </a:rPr>
              <a:t>求值需要遵循一定的顺序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对于</a:t>
            </a:r>
            <a:r>
              <a:rPr lang="zh-CN" altLang="en-US" sz="2400" dirty="0">
                <a:solidFill>
                  <a:srgbClr val="FF0000"/>
                </a:solidFill>
              </a:rPr>
              <a:t>综合属性</a:t>
            </a:r>
            <a:r>
              <a:rPr lang="zh-CN" altLang="en-US" sz="2400" dirty="0"/>
              <a:t>，可以按照</a:t>
            </a:r>
            <a:r>
              <a:rPr lang="zh-CN" altLang="en-US" sz="2400" dirty="0">
                <a:solidFill>
                  <a:srgbClr val="FF0000"/>
                </a:solidFill>
              </a:rPr>
              <a:t>任何自底向上的顺序</a:t>
            </a:r>
            <a:r>
              <a:rPr lang="zh-CN" altLang="en-US" sz="2400" dirty="0"/>
              <a:t>进行求值计算。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对</a:t>
            </a:r>
            <a:r>
              <a:rPr lang="zh-CN" altLang="en-US" sz="2400" dirty="0">
                <a:solidFill>
                  <a:srgbClr val="FF0000"/>
                </a:solidFill>
              </a:rPr>
              <a:t>同时具有继承和综合属性</a:t>
            </a:r>
            <a:r>
              <a:rPr lang="zh-CN" altLang="en-US" sz="2400" dirty="0"/>
              <a:t>的，求值顺序比较复杂。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7657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r>
                  <a:rPr lang="zh-CN" altLang="en-US" dirty="0"/>
                  <a:t>求值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8280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/>
                  <a:t>考虑非终结符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，它们分别有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综合属性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zh-CN" altLang="en-US" sz="2400" dirty="0"/>
                  <a:t>和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继承属性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400" dirty="0"/>
                  <a:t>，同时它们的产生式和规则如下：</a:t>
                </a:r>
                <a:endParaRPr lang="en-US" altLang="zh-CN" sz="2400" dirty="0"/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sz="2400" dirty="0"/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sz="2400" dirty="0"/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sz="2400" dirty="0"/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sz="2400" dirty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400" dirty="0"/>
                  <a:t>这些规则是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循环定义</a:t>
                </a:r>
                <a:r>
                  <a:rPr lang="zh-CN" altLang="en-US" sz="2400" dirty="0"/>
                  <a:t>的。属性之间的对应关系如右图：</a:t>
                </a:r>
                <a:endParaRPr lang="en-US" altLang="zh-CN" sz="2400" dirty="0"/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9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49" t="-356" r="38026" b="14703"/>
          <a:stretch/>
        </p:blipFill>
        <p:spPr bwMode="auto">
          <a:xfrm>
            <a:off x="8688288" y="2420888"/>
            <a:ext cx="2232248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6857289"/>
                  </p:ext>
                </p:extLst>
              </p:nvPr>
            </p:nvGraphicFramePr>
            <p:xfrm>
              <a:off x="2495600" y="2708920"/>
              <a:ext cx="4608512" cy="18722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81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80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77868">
                    <a:tc>
                      <a:txBody>
                        <a:bodyPr/>
                        <a:lstStyle/>
                        <a:p>
                          <a:r>
                            <a:rPr lang="zh-CN" altLang="en-US" sz="2000" b="1" dirty="0"/>
                            <a:t>产生式</a:t>
                          </a:r>
                        </a:p>
                      </a:txBody>
                      <a:tcPr anchor="ctr" anchorCtr="1"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000" b="1" dirty="0"/>
                            <a:t>语义规则</a:t>
                          </a:r>
                        </a:p>
                      </a:txBody>
                      <a:tcPr anchor="ctr" anchorCtr="1"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943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 anchorCtr="1"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en-US" altLang="zh-CN" sz="2000" b="1" dirty="0">
                            <a:ea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 anchor="ctr" anchorCtr="1"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6857289"/>
                  </p:ext>
                </p:extLst>
              </p:nvPr>
            </p:nvGraphicFramePr>
            <p:xfrm>
              <a:off x="971600" y="2708920"/>
              <a:ext cx="4608512" cy="18722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8192"/>
                    <a:gridCol w="2880320"/>
                  </a:tblGrid>
                  <a:tr h="677868">
                    <a:tc>
                      <a:txBody>
                        <a:bodyPr/>
                        <a:lstStyle/>
                        <a:p>
                          <a:r>
                            <a:rPr lang="zh-CN" altLang="en-US" sz="2000" b="1" dirty="0" smtClean="0"/>
                            <a:t>产生式</a:t>
                          </a:r>
                          <a:endParaRPr lang="zh-CN" altLang="en-US" sz="2000" b="1" dirty="0"/>
                        </a:p>
                      </a:txBody>
                      <a:tcPr anchor="ctr" anchorCtr="1"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zh-CN" altLang="en-US" sz="2000" b="1" dirty="0" smtClean="0"/>
                            <a:t>语义规则</a:t>
                          </a:r>
                          <a:endParaRPr lang="zh-CN" altLang="en-US" sz="2000" b="1" dirty="0"/>
                        </a:p>
                      </a:txBody>
                      <a:tcPr anchor="ctr" anchorCtr="1">
                        <a:solidFill>
                          <a:srgbClr val="CCCCFF"/>
                        </a:solidFill>
                      </a:tcPr>
                    </a:tc>
                  </a:tr>
                  <a:tr h="11943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5"/>
                          <a:stretch>
                            <a:fillRect l="-352" t="-57653" r="-167254" b="-1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anchorCtr="1">
                        <a:blipFill rotWithShape="0">
                          <a:blip r:embed="rId5"/>
                          <a:stretch>
                            <a:fillRect l="-60254" t="-57653" r="-423" b="-102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0968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 marL="288925" indent="-288925" eaLnBrk="1" hangingPunct="1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依赖图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(dependency graph)</a:t>
                </a:r>
                <a:r>
                  <a:rPr lang="zh-CN" altLang="en-US" sz="2400" dirty="0"/>
                  <a:t>用于确定一颗给定语法分析树中各个属性实例的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求值顺序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688975" lvl="1" indent="-288925" eaLnBrk="1" hangingPunct="1">
                  <a:lnSpc>
                    <a:spcPct val="150000"/>
                  </a:lnSpc>
                </a:pPr>
                <a:r>
                  <a:rPr lang="zh-CN" altLang="en-US" sz="2400" dirty="0"/>
                  <a:t>对于每个语法分析树的节点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400" dirty="0"/>
                  <a:t>，和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400" dirty="0"/>
                  <a:t>关联的每个属性都在依赖图里面有一个节点。</a:t>
                </a:r>
                <a:endParaRPr lang="en-US" altLang="zh-CN" sz="2400" dirty="0"/>
              </a:p>
              <a:p>
                <a:pPr marL="688975" lvl="1" indent="-288925" eaLnBrk="1" hangingPunct="1">
                  <a:lnSpc>
                    <a:spcPct val="150000"/>
                  </a:lnSpc>
                </a:pPr>
                <a:r>
                  <a:rPr lang="zh-CN" altLang="en-US" sz="2400" dirty="0"/>
                  <a:t>假设和产生式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400" dirty="0"/>
                  <a:t>关联的语义规则通过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400" dirty="0"/>
                  <a:t>的值定义了综合属性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dirty="0"/>
                  <a:t>的值，那么依赖图中有一条从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4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400" dirty="0"/>
                  <a:t>的边。</a:t>
                </a:r>
                <a:endParaRPr lang="en-US" altLang="zh-CN" sz="2400" dirty="0"/>
              </a:p>
              <a:p>
                <a:pPr marL="688975" lvl="1" indent="-288925" eaLnBrk="1" hangingPunct="1">
                  <a:lnSpc>
                    <a:spcPct val="150000"/>
                  </a:lnSpc>
                </a:pPr>
                <a:r>
                  <a:rPr lang="zh-CN" altLang="en-US" sz="2400" dirty="0"/>
                  <a:t>假设和产生式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400" dirty="0"/>
                  <a:t>关联的语义规则通过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dirty="0"/>
                  <a:t>的值定义了继承属性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400" dirty="0"/>
                  <a:t>的值，那么依赖图中有一条从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dirty="0"/>
                  <a:t>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400" dirty="0"/>
                  <a:t>的边。</a:t>
                </a:r>
                <a:endParaRPr lang="en-US" altLang="zh-CN" sz="2400" dirty="0"/>
              </a:p>
              <a:p>
                <a:pPr marL="288925" indent="-288925" eaLnBrk="1" hangingPunct="1"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1432" y="1340768"/>
                <a:ext cx="8424936" cy="5137150"/>
              </a:xfrm>
              <a:blipFill>
                <a:blip r:embed="rId2"/>
                <a:stretch>
                  <a:fillRect l="-865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90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依赖图示例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r="7205" b="15555"/>
          <a:stretch/>
        </p:blipFill>
        <p:spPr bwMode="auto">
          <a:xfrm>
            <a:off x="2495600" y="3754038"/>
            <a:ext cx="6912768" cy="3033712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" b="18764"/>
          <a:stretch/>
        </p:blipFill>
        <p:spPr bwMode="auto">
          <a:xfrm>
            <a:off x="5879976" y="1283697"/>
            <a:ext cx="4727112" cy="2370241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1" t="2885" r="16569" b="17827"/>
          <a:stretch/>
        </p:blipFill>
        <p:spPr bwMode="auto">
          <a:xfrm>
            <a:off x="1631504" y="1283696"/>
            <a:ext cx="4147922" cy="2370241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961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 sz="2400" dirty="0">
                    <a:latin typeface="+mn-ea"/>
                  </a:rPr>
                  <a:t>为串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𝒓𝒆𝒂𝒍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画出依赖图。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412776"/>
                <a:ext cx="8545388" cy="5184576"/>
              </a:xfrm>
              <a:blipFill rotWithShape="0">
                <a:blip r:embed="rId2"/>
                <a:stretch>
                  <a:fillRect l="-853" t="-702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50" y="2564904"/>
            <a:ext cx="4964967" cy="2736304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599" y="2060848"/>
            <a:ext cx="4053929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2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340768"/>
                <a:ext cx="10972800" cy="5137150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 sz="2400" dirty="0">
                    <a:latin typeface="+mn-ea"/>
                  </a:rPr>
                  <a:t>已知</a:t>
                </a:r>
                <a:r>
                  <a:rPr lang="en-US" altLang="zh-CN" sz="2400" dirty="0">
                    <a:latin typeface="+mn-ea"/>
                  </a:rPr>
                  <a:t>SDD</a:t>
                </a:r>
                <a:r>
                  <a:rPr lang="zh-CN" altLang="en-US" sz="2400" dirty="0">
                    <a:latin typeface="+mn-ea"/>
                  </a:rPr>
                  <a:t>如下，为串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画出语法注释树。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340768"/>
                <a:ext cx="10972800" cy="5137150"/>
              </a:xfrm>
              <a:blipFill rotWithShape="0">
                <a:blip r:embed="rId2"/>
                <a:stretch>
                  <a:fillRect l="-609" t="-708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544004"/>
                  </p:ext>
                </p:extLst>
              </p:nvPr>
            </p:nvGraphicFramePr>
            <p:xfrm>
              <a:off x="1128234" y="2348880"/>
              <a:ext cx="4919487" cy="33504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176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1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18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产生式</a:t>
                          </a:r>
                        </a:p>
                      </a:txBody>
                      <a:tcPr anchor="ctr"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语义动作</a:t>
                          </a:r>
                        </a:p>
                      </a:txBody>
                      <a:tcPr anchor="ctr"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06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76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 anchor="ctr"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40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 anchor="ctr"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760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 anchor="ctr"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altLang="zh-CN" i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 anchor="ctr"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040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 anchor="ctr"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 anchor="ctr"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9544004"/>
                  </p:ext>
                </p:extLst>
              </p:nvPr>
            </p:nvGraphicFramePr>
            <p:xfrm>
              <a:off x="1128234" y="2348880"/>
              <a:ext cx="4919487" cy="33504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1765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300183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418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产生式</a:t>
                          </a:r>
                        </a:p>
                      </a:txBody>
                      <a:tcPr anchor="ctr"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语义动作</a:t>
                          </a:r>
                        </a:p>
                      </a:txBody>
                      <a:tcPr anchor="ctr"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606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7" t="-76087" r="-157143" b="-42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4097" t="-76087" r="-406" b="-42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176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7" t="-190588" r="-157143" b="-36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4097" t="-190588" r="-406" b="-36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740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7" t="-320779" r="-157143" b="-2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4097" t="-320779" r="-406" b="-298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77607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7" t="-253125" r="-157143" b="-7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4097" t="-253125" r="-406" b="-79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6040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7" t="-456566" r="-157143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4097" t="-456566" r="-406" b="-30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53" name="组合 52"/>
          <p:cNvGrpSpPr/>
          <p:nvPr/>
        </p:nvGrpSpPr>
        <p:grpSpPr>
          <a:xfrm>
            <a:off x="7422919" y="1533079"/>
            <a:ext cx="3641633" cy="4752528"/>
            <a:chOff x="7422919" y="1533079"/>
            <a:chExt cx="3641633" cy="4752528"/>
          </a:xfrm>
        </p:grpSpPr>
        <p:grpSp>
          <p:nvGrpSpPr>
            <p:cNvPr id="48" name="组合 47"/>
            <p:cNvGrpSpPr/>
            <p:nvPr/>
          </p:nvGrpSpPr>
          <p:grpSpPr>
            <a:xfrm>
              <a:off x="7422919" y="1533079"/>
              <a:ext cx="3641633" cy="4752528"/>
              <a:chOff x="7896199" y="1700808"/>
              <a:chExt cx="3641633" cy="4752528"/>
            </a:xfrm>
          </p:grpSpPr>
          <p:sp>
            <p:nvSpPr>
              <p:cNvPr id="7" name="矩形 6"/>
              <p:cNvSpPr/>
              <p:nvPr/>
            </p:nvSpPr>
            <p:spPr bwMode="auto">
              <a:xfrm>
                <a:off x="8760296" y="1700808"/>
                <a:ext cx="360040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rPr>
                  <a:t>S’</a:t>
                </a:r>
                <a:endParaRPr kumimoji="0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 bwMode="auto">
              <a:xfrm>
                <a:off x="8626436" y="2360115"/>
                <a:ext cx="936104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  <a:ea typeface="黑体" pitchFamily="2" charset="-122"/>
                  </a:rPr>
                  <a:t>S</a:t>
                </a:r>
                <a:r>
                  <a:rPr lang="en-US" altLang="zh-CN" b="1" dirty="0" err="1">
                    <a:solidFill>
                      <a:srgbClr val="FF0000"/>
                    </a:solidFill>
                    <a:ea typeface="黑体" pitchFamily="2" charset="-122"/>
                  </a:rPr>
                  <a:t>.d</a:t>
                </a:r>
                <a:r>
                  <a:rPr lang="en-US" altLang="zh-CN" b="1" dirty="0">
                    <a:solidFill>
                      <a:srgbClr val="FF0000"/>
                    </a:solidFill>
                    <a:ea typeface="黑体" pitchFamily="2" charset="-122"/>
                  </a:rPr>
                  <a:t>=0</a:t>
                </a:r>
                <a:endParaRPr kumimoji="0" lang="zh-CN" altLang="en-US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黑体" pitchFamily="2" charset="-122"/>
                </a:endParaRPr>
              </a:p>
            </p:txBody>
          </p:sp>
          <p:cxnSp>
            <p:nvCxnSpPr>
              <p:cNvPr id="10" name="直接连接符 9"/>
              <p:cNvCxnSpPr/>
              <p:nvPr/>
            </p:nvCxnSpPr>
            <p:spPr bwMode="auto">
              <a:xfrm>
                <a:off x="8940316" y="2060848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</p:cxnSp>
          <p:sp>
            <p:nvSpPr>
              <p:cNvPr id="16" name="矩形 15"/>
              <p:cNvSpPr/>
              <p:nvPr/>
            </p:nvSpPr>
            <p:spPr bwMode="auto">
              <a:xfrm>
                <a:off x="7896200" y="3032305"/>
                <a:ext cx="2535272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rPr>
                  <a:t>(            </a:t>
                </a:r>
                <a:r>
                  <a:rPr kumimoji="0" lang="en-US" altLang="zh-CN" sz="1800" b="1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  <a:ea typeface="黑体" pitchFamily="2" charset="-122"/>
                  </a:rPr>
                  <a:t>L</a:t>
                </a:r>
                <a:r>
                  <a:rPr lang="en-US" altLang="zh-CN" b="1" dirty="0" err="1">
                    <a:solidFill>
                      <a:srgbClr val="FF0000"/>
                    </a:solidFill>
                    <a:ea typeface="黑体" pitchFamily="2" charset="-122"/>
                  </a:rPr>
                  <a:t>.d</a:t>
                </a:r>
                <a:r>
                  <a:rPr lang="en-US" altLang="zh-CN" b="1" dirty="0">
                    <a:solidFill>
                      <a:srgbClr val="FF0000"/>
                    </a:solidFill>
                    <a:ea typeface="黑体" pitchFamily="2" charset="-122"/>
                  </a:rPr>
                  <a:t> =1</a:t>
                </a:r>
                <a:r>
                  <a:rPr lang="en-US" altLang="zh-CN" b="1" dirty="0">
                    <a:ea typeface="黑体" pitchFamily="2" charset="-122"/>
                  </a:rPr>
                  <a:t>             )</a:t>
                </a:r>
                <a:endParaRPr kumimoji="0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黑体" pitchFamily="2" charset="-122"/>
                </a:endParaRPr>
              </a:p>
            </p:txBody>
          </p:sp>
          <p:cxnSp>
            <p:nvCxnSpPr>
              <p:cNvPr id="17" name="直接连接符 16"/>
              <p:cNvCxnSpPr/>
              <p:nvPr/>
            </p:nvCxnSpPr>
            <p:spPr bwMode="auto">
              <a:xfrm>
                <a:off x="8955642" y="2778130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</p:cxnSp>
          <p:sp>
            <p:nvSpPr>
              <p:cNvPr id="19" name="矩形 18"/>
              <p:cNvSpPr/>
              <p:nvPr/>
            </p:nvSpPr>
            <p:spPr bwMode="auto">
              <a:xfrm>
                <a:off x="7896200" y="3844079"/>
                <a:ext cx="3096344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  <a:ea typeface="黑体" pitchFamily="2" charset="-122"/>
                  </a:rPr>
                  <a:t>L</a:t>
                </a:r>
                <a:r>
                  <a:rPr lang="en-US" altLang="zh-CN" b="1" dirty="0" err="1">
                    <a:solidFill>
                      <a:srgbClr val="FF0000"/>
                    </a:solidFill>
                    <a:ea typeface="黑体" pitchFamily="2" charset="-122"/>
                  </a:rPr>
                  <a:t>.d</a:t>
                </a:r>
                <a:r>
                  <a:rPr lang="en-US" altLang="zh-CN" b="1" dirty="0">
                    <a:solidFill>
                      <a:srgbClr val="FF0000"/>
                    </a:solidFill>
                    <a:ea typeface="黑体" pitchFamily="2" charset="-122"/>
                  </a:rPr>
                  <a:t>=1</a:t>
                </a:r>
                <a:r>
                  <a:rPr lang="en-US" altLang="zh-CN" b="1" dirty="0">
                    <a:ea typeface="黑体" pitchFamily="2" charset="-122"/>
                  </a:rPr>
                  <a:t>      ,             </a:t>
                </a:r>
                <a:r>
                  <a:rPr lang="en-US" altLang="zh-CN" b="1" dirty="0" err="1">
                    <a:solidFill>
                      <a:srgbClr val="FF0000"/>
                    </a:solidFill>
                    <a:ea typeface="黑体" pitchFamily="2" charset="-122"/>
                  </a:rPr>
                  <a:t>S.d</a:t>
                </a:r>
                <a:r>
                  <a:rPr lang="en-US" altLang="zh-CN" b="1" dirty="0">
                    <a:solidFill>
                      <a:srgbClr val="FF0000"/>
                    </a:solidFill>
                    <a:ea typeface="黑体" pitchFamily="2" charset="-122"/>
                  </a:rPr>
                  <a:t>=1</a:t>
                </a:r>
                <a:endParaRPr kumimoji="0" lang="zh-CN" altLang="en-US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黑体" pitchFamily="2" charset="-122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 bwMode="auto">
              <a:xfrm>
                <a:off x="9017552" y="4639266"/>
                <a:ext cx="2520280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rPr>
                  <a:t>(            </a:t>
                </a:r>
                <a:r>
                  <a:rPr kumimoji="0" lang="en-US" altLang="zh-CN" sz="1800" b="1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  <a:ea typeface="黑体" pitchFamily="2" charset="-122"/>
                  </a:rPr>
                  <a:t>L</a:t>
                </a:r>
                <a:r>
                  <a:rPr lang="en-US" altLang="zh-CN" b="1" dirty="0" err="1">
                    <a:solidFill>
                      <a:srgbClr val="FF0000"/>
                    </a:solidFill>
                    <a:ea typeface="黑体" pitchFamily="2" charset="-122"/>
                  </a:rPr>
                  <a:t>.d</a:t>
                </a:r>
                <a:r>
                  <a:rPr lang="en-US" altLang="zh-CN" b="1" dirty="0">
                    <a:solidFill>
                      <a:srgbClr val="FF0000"/>
                    </a:solidFill>
                    <a:ea typeface="黑体" pitchFamily="2" charset="-122"/>
                  </a:rPr>
                  <a:t>=2</a:t>
                </a:r>
                <a:r>
                  <a:rPr lang="en-US" altLang="zh-CN" b="1" dirty="0">
                    <a:ea typeface="黑体" pitchFamily="2" charset="-122"/>
                  </a:rPr>
                  <a:t>        )</a:t>
                </a:r>
                <a:endParaRPr kumimoji="0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黑体" pitchFamily="2" charset="-122"/>
                </a:endParaRPr>
              </a:p>
            </p:txBody>
          </p:sp>
          <p:cxnSp>
            <p:nvCxnSpPr>
              <p:cNvPr id="22" name="直接连接符 21"/>
              <p:cNvCxnSpPr/>
              <p:nvPr/>
            </p:nvCxnSpPr>
            <p:spPr bwMode="auto">
              <a:xfrm>
                <a:off x="10076994" y="4385091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</p:cxnSp>
          <p:sp>
            <p:nvSpPr>
              <p:cNvPr id="24" name="矩形 23"/>
              <p:cNvSpPr/>
              <p:nvPr/>
            </p:nvSpPr>
            <p:spPr bwMode="auto">
              <a:xfrm>
                <a:off x="7896199" y="4673123"/>
                <a:ext cx="971725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  <a:ea typeface="黑体" pitchFamily="2" charset="-122"/>
                  </a:rPr>
                  <a:t>S</a:t>
                </a:r>
                <a:r>
                  <a:rPr lang="en-US" altLang="zh-CN" b="1" dirty="0" err="1">
                    <a:solidFill>
                      <a:srgbClr val="FF0000"/>
                    </a:solidFill>
                    <a:ea typeface="黑体" pitchFamily="2" charset="-122"/>
                  </a:rPr>
                  <a:t>.d</a:t>
                </a:r>
                <a:r>
                  <a:rPr lang="en-US" altLang="zh-CN" b="1" dirty="0">
                    <a:solidFill>
                      <a:srgbClr val="FF0000"/>
                    </a:solidFill>
                    <a:ea typeface="黑体" pitchFamily="2" charset="-122"/>
                  </a:rPr>
                  <a:t>=1</a:t>
                </a:r>
                <a:endParaRPr kumimoji="0" lang="zh-CN" altLang="en-US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黑体" pitchFamily="2" charset="-122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9884532" y="5378572"/>
                <a:ext cx="933220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charset="0"/>
                    <a:ea typeface="黑体" pitchFamily="2" charset="-122"/>
                  </a:rPr>
                  <a:t>S</a:t>
                </a:r>
                <a:r>
                  <a:rPr lang="en-US" altLang="zh-CN" b="1" dirty="0" err="1">
                    <a:solidFill>
                      <a:srgbClr val="FF0000"/>
                    </a:solidFill>
                    <a:ea typeface="黑体" pitchFamily="2" charset="-122"/>
                  </a:rPr>
                  <a:t>.d</a:t>
                </a:r>
                <a:r>
                  <a:rPr lang="en-US" altLang="zh-CN" b="1" dirty="0">
                    <a:solidFill>
                      <a:srgbClr val="FF0000"/>
                    </a:solidFill>
                    <a:ea typeface="黑体" pitchFamily="2" charset="-122"/>
                  </a:rPr>
                  <a:t>=2</a:t>
                </a:r>
                <a:endParaRPr kumimoji="0" lang="zh-CN" altLang="en-US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ea typeface="黑体" pitchFamily="2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8040216" y="5369442"/>
                <a:ext cx="457704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rPr>
                  <a:t>a</a:t>
                </a:r>
                <a:endParaRPr kumimoji="0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黑体" pitchFamily="2" charset="-122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 bwMode="auto">
              <a:xfrm>
                <a:off x="10007111" y="6093296"/>
                <a:ext cx="457704" cy="36004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rPr>
                  <a:t>a</a:t>
                </a:r>
                <a:endParaRPr kumimoji="0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黑体" pitchFamily="2" charset="-122"/>
                </a:endParaRPr>
              </a:p>
            </p:txBody>
          </p:sp>
          <p:cxnSp>
            <p:nvCxnSpPr>
              <p:cNvPr id="28" name="直接连接符 27"/>
              <p:cNvCxnSpPr/>
              <p:nvPr/>
            </p:nvCxnSpPr>
            <p:spPr bwMode="auto">
              <a:xfrm>
                <a:off x="8247902" y="4347384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</p:cxnSp>
          <p:cxnSp>
            <p:nvCxnSpPr>
              <p:cNvPr id="30" name="直接连接符 29"/>
              <p:cNvCxnSpPr/>
              <p:nvPr/>
            </p:nvCxnSpPr>
            <p:spPr bwMode="auto">
              <a:xfrm>
                <a:off x="10126681" y="5078327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</p:cxnSp>
          <p:cxnSp>
            <p:nvCxnSpPr>
              <p:cNvPr id="32" name="直接连接符 31"/>
              <p:cNvCxnSpPr/>
              <p:nvPr/>
            </p:nvCxnSpPr>
            <p:spPr bwMode="auto">
              <a:xfrm>
                <a:off x="10128448" y="5805264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</p:cxnSp>
          <p:cxnSp>
            <p:nvCxnSpPr>
              <p:cNvPr id="33" name="直接连接符 32"/>
              <p:cNvCxnSpPr/>
              <p:nvPr/>
            </p:nvCxnSpPr>
            <p:spPr bwMode="auto">
              <a:xfrm>
                <a:off x="8184232" y="5078327"/>
                <a:ext cx="0" cy="28803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</p:cxnSp>
          <p:cxnSp>
            <p:nvCxnSpPr>
              <p:cNvPr id="35" name="直接连接符 34"/>
              <p:cNvCxnSpPr/>
              <p:nvPr/>
            </p:nvCxnSpPr>
            <p:spPr bwMode="auto">
              <a:xfrm>
                <a:off x="8955642" y="3501008"/>
                <a:ext cx="0" cy="34307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</p:cxnSp>
          <p:cxnSp>
            <p:nvCxnSpPr>
              <p:cNvPr id="37" name="直接连接符 36"/>
              <p:cNvCxnSpPr/>
              <p:nvPr/>
            </p:nvCxnSpPr>
            <p:spPr bwMode="auto">
              <a:xfrm flipH="1">
                <a:off x="8184232" y="3392345"/>
                <a:ext cx="560738" cy="45173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</p:cxnSp>
          <p:cxnSp>
            <p:nvCxnSpPr>
              <p:cNvPr id="39" name="直接连接符 38"/>
              <p:cNvCxnSpPr/>
              <p:nvPr/>
            </p:nvCxnSpPr>
            <p:spPr bwMode="auto">
              <a:xfrm>
                <a:off x="9229126" y="3437509"/>
                <a:ext cx="698241" cy="40657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 flipH="1">
                <a:off x="9229126" y="4278174"/>
                <a:ext cx="467274" cy="33251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</p:cxnSp>
          <p:cxnSp>
            <p:nvCxnSpPr>
              <p:cNvPr id="47" name="直接连接符 46"/>
              <p:cNvCxnSpPr/>
              <p:nvPr/>
            </p:nvCxnSpPr>
            <p:spPr bwMode="auto">
              <a:xfrm>
                <a:off x="10416480" y="4272172"/>
                <a:ext cx="576064" cy="33851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</p:cxnSp>
        </p:grpSp>
        <p:cxnSp>
          <p:nvCxnSpPr>
            <p:cNvPr id="50" name="直接连接符 49"/>
            <p:cNvCxnSpPr/>
            <p:nvPr/>
          </p:nvCxnSpPr>
          <p:spPr bwMode="auto">
            <a:xfrm flipH="1">
              <a:off x="7656567" y="2541191"/>
              <a:ext cx="465513" cy="3233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</p:cxnSp>
        <p:cxnSp>
          <p:nvCxnSpPr>
            <p:cNvPr id="52" name="直接连接符 51"/>
            <p:cNvCxnSpPr/>
            <p:nvPr/>
          </p:nvCxnSpPr>
          <p:spPr bwMode="auto">
            <a:xfrm>
              <a:off x="9120336" y="2541191"/>
              <a:ext cx="720080" cy="32338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</p:cxnSp>
      </p:grpSp>
    </p:spTree>
    <p:extLst>
      <p:ext uri="{BB962C8B-B14F-4D97-AF65-F5344CB8AC3E}">
        <p14:creationId xmlns:p14="http://schemas.microsoft.com/office/powerpoint/2010/main" val="218543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1384" y="1340768"/>
                <a:ext cx="10972800" cy="5137150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 sz="2400" dirty="0">
                    <a:latin typeface="+mn-ea"/>
                  </a:rPr>
                  <a:t>已知</a:t>
                </a:r>
                <a:r>
                  <a:rPr lang="en-US" altLang="zh-CN" sz="2400" dirty="0">
                    <a:latin typeface="+mn-ea"/>
                  </a:rPr>
                  <a:t>SDD</a:t>
                </a:r>
                <a:r>
                  <a:rPr lang="zh-CN" altLang="en-US" sz="2400" dirty="0">
                    <a:latin typeface="+mn-ea"/>
                  </a:rPr>
                  <a:t>如下，为串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画出依赖图。 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384" y="1340768"/>
                <a:ext cx="10972800" cy="5137150"/>
              </a:xfrm>
              <a:blipFill>
                <a:blip r:embed="rId2"/>
                <a:stretch>
                  <a:fillRect l="-609" t="-708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1128234" y="2348880"/>
              <a:ext cx="4919487" cy="33504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176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0018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18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产生式</a:t>
                          </a:r>
                        </a:p>
                      </a:txBody>
                      <a:tcPr anchor="ctr"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语义动作</a:t>
                          </a:r>
                        </a:p>
                      </a:txBody>
                      <a:tcPr anchor="ctr"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064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764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 anchor="ctr"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40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 anchor="ctr"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7607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 anchor="ctr"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altLang="zh-CN" i="1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 anchor="ctr"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0406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 anchor="ctr"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 anchor="ctr"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1128234" y="2348880"/>
              <a:ext cx="4919487" cy="33504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1765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300183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418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产生式</a:t>
                          </a:r>
                        </a:p>
                      </a:txBody>
                      <a:tcPr anchor="ctr"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语义动作</a:t>
                          </a:r>
                        </a:p>
                      </a:txBody>
                      <a:tcPr anchor="ctr"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56064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7" t="-76087" r="-157143" b="-42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4097" t="-76087" r="-406" b="-42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51764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7" t="-190588" r="-157143" b="-36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4097" t="-190588" r="-406" b="-36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47400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7" t="-320779" r="-157143" b="-298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4097" t="-320779" r="-406" b="-2987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77607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7" t="-253125" r="-157143" b="-79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4097" t="-253125" r="-406" b="-796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6040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17" t="-456566" r="-157143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64097" t="-456566" r="-406" b="-30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6558EACA-B4EA-44E8-B8D1-2E25055BD9BF}"/>
              </a:ext>
            </a:extLst>
          </p:cNvPr>
          <p:cNvGrpSpPr/>
          <p:nvPr/>
        </p:nvGrpSpPr>
        <p:grpSpPr>
          <a:xfrm>
            <a:off x="6998821" y="1533079"/>
            <a:ext cx="3777699" cy="4752528"/>
            <a:chOff x="6998821" y="1533079"/>
            <a:chExt cx="3777699" cy="4752528"/>
          </a:xfrm>
        </p:grpSpPr>
        <p:grpSp>
          <p:nvGrpSpPr>
            <p:cNvPr id="12" name="组合 11"/>
            <p:cNvGrpSpPr/>
            <p:nvPr/>
          </p:nvGrpSpPr>
          <p:grpSpPr>
            <a:xfrm>
              <a:off x="7134888" y="1533079"/>
              <a:ext cx="3641632" cy="4752528"/>
              <a:chOff x="7134888" y="1533079"/>
              <a:chExt cx="3641632" cy="4752528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7134888" y="1533079"/>
                <a:ext cx="3641632" cy="4752528"/>
                <a:chOff x="7896200" y="1700808"/>
                <a:chExt cx="3641632" cy="4752528"/>
              </a:xfrm>
            </p:grpSpPr>
            <p:sp>
              <p:nvSpPr>
                <p:cNvPr id="7" name="矩形 6"/>
                <p:cNvSpPr/>
                <p:nvPr/>
              </p:nvSpPr>
              <p:spPr bwMode="auto">
                <a:xfrm>
                  <a:off x="8760296" y="1700808"/>
                  <a:ext cx="360040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黑体" pitchFamily="2" charset="-122"/>
                    </a:rPr>
                    <a:t>S’</a:t>
                  </a:r>
                  <a:endParaRPr kumimoji="0" lang="zh-CN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8" name="矩形 7"/>
                <p:cNvSpPr/>
                <p:nvPr/>
              </p:nvSpPr>
              <p:spPr bwMode="auto">
                <a:xfrm>
                  <a:off x="8760296" y="2348880"/>
                  <a:ext cx="576064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黑体" pitchFamily="2" charset="-122"/>
                    </a:rPr>
                    <a:t>S</a:t>
                  </a:r>
                  <a:r>
                    <a:rPr lang="en-US" altLang="zh-CN" b="1" dirty="0" err="1">
                      <a:ea typeface="黑体" pitchFamily="2" charset="-122"/>
                    </a:rPr>
                    <a:t>.d</a:t>
                  </a:r>
                  <a:endParaRPr kumimoji="0" lang="zh-CN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endParaRPr>
                </a:p>
              </p:txBody>
            </p:sp>
            <p:cxnSp>
              <p:nvCxnSpPr>
                <p:cNvPr id="10" name="直接连接符 9"/>
                <p:cNvCxnSpPr/>
                <p:nvPr/>
              </p:nvCxnSpPr>
              <p:spPr bwMode="auto">
                <a:xfrm>
                  <a:off x="8940316" y="2060848"/>
                  <a:ext cx="0" cy="28803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</p:cxnSp>
            <p:sp>
              <p:nvSpPr>
                <p:cNvPr id="16" name="矩形 15"/>
                <p:cNvSpPr/>
                <p:nvPr/>
              </p:nvSpPr>
              <p:spPr bwMode="auto">
                <a:xfrm>
                  <a:off x="7896200" y="3032305"/>
                  <a:ext cx="2520280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黑体" pitchFamily="2" charset="-122"/>
                    </a:rPr>
                    <a:t>(            </a:t>
                  </a:r>
                  <a:r>
                    <a:rPr kumimoji="0" lang="en-US" altLang="zh-CN" sz="18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黑体" pitchFamily="2" charset="-122"/>
                    </a:rPr>
                    <a:t>L</a:t>
                  </a:r>
                  <a:r>
                    <a:rPr lang="en-US" altLang="zh-CN" b="1" dirty="0" err="1">
                      <a:ea typeface="黑体" pitchFamily="2" charset="-122"/>
                    </a:rPr>
                    <a:t>.d</a:t>
                  </a:r>
                  <a:r>
                    <a:rPr lang="en-US" altLang="zh-CN" b="1" dirty="0">
                      <a:ea typeface="黑体" pitchFamily="2" charset="-122"/>
                    </a:rPr>
                    <a:t>             )</a:t>
                  </a:r>
                  <a:endParaRPr kumimoji="0" lang="zh-CN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endParaRPr>
                </a:p>
              </p:txBody>
            </p:sp>
            <p:cxnSp>
              <p:nvCxnSpPr>
                <p:cNvPr id="17" name="直接连接符 16"/>
                <p:cNvCxnSpPr/>
                <p:nvPr/>
              </p:nvCxnSpPr>
              <p:spPr bwMode="auto">
                <a:xfrm>
                  <a:off x="8955642" y="2778130"/>
                  <a:ext cx="0" cy="28803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</p:cxnSp>
            <p:sp>
              <p:nvSpPr>
                <p:cNvPr id="19" name="矩形 18"/>
                <p:cNvSpPr/>
                <p:nvPr/>
              </p:nvSpPr>
              <p:spPr bwMode="auto">
                <a:xfrm>
                  <a:off x="7896200" y="3844079"/>
                  <a:ext cx="2520280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黑体" pitchFamily="2" charset="-122"/>
                    </a:rPr>
                    <a:t>L</a:t>
                  </a:r>
                  <a:r>
                    <a:rPr lang="en-US" altLang="zh-CN" b="1" dirty="0" err="1">
                      <a:ea typeface="黑体" pitchFamily="2" charset="-122"/>
                    </a:rPr>
                    <a:t>.d</a:t>
                  </a:r>
                  <a:r>
                    <a:rPr lang="en-US" altLang="zh-CN" b="1" dirty="0">
                      <a:ea typeface="黑体" pitchFamily="2" charset="-122"/>
                    </a:rPr>
                    <a:t>           ,             </a:t>
                  </a:r>
                  <a:r>
                    <a:rPr lang="en-US" altLang="zh-CN" b="1" dirty="0" err="1">
                      <a:ea typeface="黑体" pitchFamily="2" charset="-122"/>
                    </a:rPr>
                    <a:t>S.d</a:t>
                  </a:r>
                  <a:endParaRPr kumimoji="0" lang="zh-CN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 bwMode="auto">
                <a:xfrm>
                  <a:off x="9017552" y="4639266"/>
                  <a:ext cx="2520280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黑体" pitchFamily="2" charset="-122"/>
                    </a:rPr>
                    <a:t>(            </a:t>
                  </a:r>
                  <a:r>
                    <a:rPr kumimoji="0" lang="en-US" altLang="zh-CN" sz="18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黑体" pitchFamily="2" charset="-122"/>
                    </a:rPr>
                    <a:t>L</a:t>
                  </a:r>
                  <a:r>
                    <a:rPr lang="en-US" altLang="zh-CN" b="1" dirty="0" err="1">
                      <a:ea typeface="黑体" pitchFamily="2" charset="-122"/>
                    </a:rPr>
                    <a:t>.d</a:t>
                  </a:r>
                  <a:r>
                    <a:rPr lang="en-US" altLang="zh-CN" b="1" dirty="0">
                      <a:ea typeface="黑体" pitchFamily="2" charset="-122"/>
                    </a:rPr>
                    <a:t>             )</a:t>
                  </a:r>
                  <a:endParaRPr kumimoji="0" lang="zh-CN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endParaRPr>
                </a:p>
              </p:txBody>
            </p:sp>
            <p:cxnSp>
              <p:nvCxnSpPr>
                <p:cNvPr id="22" name="直接连接符 21"/>
                <p:cNvCxnSpPr/>
                <p:nvPr/>
              </p:nvCxnSpPr>
              <p:spPr bwMode="auto">
                <a:xfrm>
                  <a:off x="10076994" y="4385091"/>
                  <a:ext cx="0" cy="28803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</p:cxnSp>
            <p:sp>
              <p:nvSpPr>
                <p:cNvPr id="24" name="矩形 23"/>
                <p:cNvSpPr/>
                <p:nvPr/>
              </p:nvSpPr>
              <p:spPr bwMode="auto">
                <a:xfrm>
                  <a:off x="7896200" y="4673123"/>
                  <a:ext cx="576064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黑体" pitchFamily="2" charset="-122"/>
                    </a:rPr>
                    <a:t>S</a:t>
                  </a:r>
                  <a:r>
                    <a:rPr lang="en-US" altLang="zh-CN" b="1" dirty="0" err="1">
                      <a:ea typeface="黑体" pitchFamily="2" charset="-122"/>
                    </a:rPr>
                    <a:t>.d</a:t>
                  </a:r>
                  <a:endParaRPr kumimoji="0" lang="zh-CN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 bwMode="auto">
                <a:xfrm>
                  <a:off x="9884532" y="5378572"/>
                  <a:ext cx="576064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1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黑体" pitchFamily="2" charset="-122"/>
                    </a:rPr>
                    <a:t>S</a:t>
                  </a:r>
                  <a:r>
                    <a:rPr lang="en-US" altLang="zh-CN" b="1" dirty="0" err="1">
                      <a:ea typeface="黑体" pitchFamily="2" charset="-122"/>
                    </a:rPr>
                    <a:t>.d</a:t>
                  </a:r>
                  <a:endParaRPr kumimoji="0" lang="zh-CN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 bwMode="auto">
                <a:xfrm>
                  <a:off x="8040216" y="5369442"/>
                  <a:ext cx="457704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黑体" pitchFamily="2" charset="-122"/>
                    </a:rPr>
                    <a:t>a</a:t>
                  </a:r>
                  <a:endParaRPr kumimoji="0" lang="zh-CN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 bwMode="auto">
                <a:xfrm>
                  <a:off x="10007111" y="6093296"/>
                  <a:ext cx="457704" cy="360040"/>
                </a:xfrm>
                <a:prstGeom prst="rect">
                  <a:avLst/>
                </a:prstGeom>
                <a:noFill/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800" b="1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黑体" pitchFamily="2" charset="-122"/>
                    </a:rPr>
                    <a:t>a</a:t>
                  </a:r>
                  <a:endParaRPr kumimoji="0" lang="zh-CN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endParaRPr>
                </a:p>
              </p:txBody>
            </p:sp>
            <p:cxnSp>
              <p:nvCxnSpPr>
                <p:cNvPr id="28" name="直接连接符 27"/>
                <p:cNvCxnSpPr/>
                <p:nvPr/>
              </p:nvCxnSpPr>
              <p:spPr bwMode="auto">
                <a:xfrm>
                  <a:off x="8247902" y="4347384"/>
                  <a:ext cx="0" cy="28803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</p:cxnSp>
            <p:cxnSp>
              <p:nvCxnSpPr>
                <p:cNvPr id="30" name="直接连接符 29"/>
                <p:cNvCxnSpPr/>
                <p:nvPr/>
              </p:nvCxnSpPr>
              <p:spPr bwMode="auto">
                <a:xfrm>
                  <a:off x="10126681" y="5078327"/>
                  <a:ext cx="0" cy="28803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</p:cxnSp>
            <p:cxnSp>
              <p:nvCxnSpPr>
                <p:cNvPr id="32" name="直接连接符 31"/>
                <p:cNvCxnSpPr/>
                <p:nvPr/>
              </p:nvCxnSpPr>
              <p:spPr bwMode="auto">
                <a:xfrm>
                  <a:off x="10128448" y="5805264"/>
                  <a:ext cx="0" cy="28803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</p:cxnSp>
            <p:cxnSp>
              <p:nvCxnSpPr>
                <p:cNvPr id="33" name="直接连接符 32"/>
                <p:cNvCxnSpPr/>
                <p:nvPr/>
              </p:nvCxnSpPr>
              <p:spPr bwMode="auto">
                <a:xfrm>
                  <a:off x="8184232" y="5078327"/>
                  <a:ext cx="0" cy="28803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</p:cxnSp>
            <p:cxnSp>
              <p:nvCxnSpPr>
                <p:cNvPr id="35" name="直接连接符 34"/>
                <p:cNvCxnSpPr/>
                <p:nvPr/>
              </p:nvCxnSpPr>
              <p:spPr bwMode="auto">
                <a:xfrm>
                  <a:off x="8955642" y="3501008"/>
                  <a:ext cx="0" cy="34307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</p:cxnSp>
            <p:cxnSp>
              <p:nvCxnSpPr>
                <p:cNvPr id="37" name="直接连接符 36"/>
                <p:cNvCxnSpPr/>
                <p:nvPr/>
              </p:nvCxnSpPr>
              <p:spPr bwMode="auto">
                <a:xfrm flipH="1">
                  <a:off x="8184232" y="3392345"/>
                  <a:ext cx="560738" cy="451734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</p:cxnSp>
            <p:cxnSp>
              <p:nvCxnSpPr>
                <p:cNvPr id="39" name="直接连接符 38"/>
                <p:cNvCxnSpPr/>
                <p:nvPr/>
              </p:nvCxnSpPr>
              <p:spPr bwMode="auto">
                <a:xfrm>
                  <a:off x="9229126" y="3437509"/>
                  <a:ext cx="698241" cy="40657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</p:cxnSp>
            <p:sp>
              <p:nvSpPr>
                <p:cNvPr id="41" name="任意多边形 40"/>
                <p:cNvSpPr/>
                <p:nvPr/>
              </p:nvSpPr>
              <p:spPr bwMode="auto">
                <a:xfrm>
                  <a:off x="9281786" y="3319397"/>
                  <a:ext cx="739036" cy="501041"/>
                </a:xfrm>
                <a:custGeom>
                  <a:avLst/>
                  <a:gdLst>
                    <a:gd name="connsiteX0" fmla="*/ 0 w 739036"/>
                    <a:gd name="connsiteY0" fmla="*/ 0 h 501041"/>
                    <a:gd name="connsiteX1" fmla="*/ 526093 w 739036"/>
                    <a:gd name="connsiteY1" fmla="*/ 162839 h 501041"/>
                    <a:gd name="connsiteX2" fmla="*/ 739036 w 739036"/>
                    <a:gd name="connsiteY2" fmla="*/ 501041 h 501041"/>
                    <a:gd name="connsiteX3" fmla="*/ 739036 w 739036"/>
                    <a:gd name="connsiteY3" fmla="*/ 501041 h 501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9036" h="501041">
                      <a:moveTo>
                        <a:pt x="0" y="0"/>
                      </a:moveTo>
                      <a:cubicBezTo>
                        <a:pt x="201460" y="39666"/>
                        <a:pt x="402920" y="79332"/>
                        <a:pt x="526093" y="162839"/>
                      </a:cubicBezTo>
                      <a:cubicBezTo>
                        <a:pt x="649266" y="246346"/>
                        <a:pt x="739036" y="501041"/>
                        <a:pt x="739036" y="501041"/>
                      </a:cubicBezTo>
                      <a:lnTo>
                        <a:pt x="739036" y="501041"/>
                      </a:lnTo>
                    </a:path>
                  </a:pathLst>
                </a:custGeom>
                <a:noFill/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endParaRPr>
                </a:p>
              </p:txBody>
            </p:sp>
            <p:sp>
              <p:nvSpPr>
                <p:cNvPr id="42" name="任意多边形 41"/>
                <p:cNvSpPr/>
                <p:nvPr/>
              </p:nvSpPr>
              <p:spPr bwMode="auto">
                <a:xfrm>
                  <a:off x="8129847" y="3308465"/>
                  <a:ext cx="465513" cy="482139"/>
                </a:xfrm>
                <a:custGeom>
                  <a:avLst/>
                  <a:gdLst>
                    <a:gd name="connsiteX0" fmla="*/ 465513 w 465513"/>
                    <a:gd name="connsiteY0" fmla="*/ 0 h 482139"/>
                    <a:gd name="connsiteX1" fmla="*/ 133004 w 465513"/>
                    <a:gd name="connsiteY1" fmla="*/ 166255 h 482139"/>
                    <a:gd name="connsiteX2" fmla="*/ 0 w 465513"/>
                    <a:gd name="connsiteY2" fmla="*/ 482139 h 482139"/>
                    <a:gd name="connsiteX3" fmla="*/ 0 w 465513"/>
                    <a:gd name="connsiteY3" fmla="*/ 482139 h 482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5513" h="482139">
                      <a:moveTo>
                        <a:pt x="465513" y="0"/>
                      </a:moveTo>
                      <a:cubicBezTo>
                        <a:pt x="338051" y="42949"/>
                        <a:pt x="210589" y="85899"/>
                        <a:pt x="133004" y="166255"/>
                      </a:cubicBezTo>
                      <a:cubicBezTo>
                        <a:pt x="55419" y="246611"/>
                        <a:pt x="0" y="482139"/>
                        <a:pt x="0" y="482139"/>
                      </a:cubicBezTo>
                      <a:lnTo>
                        <a:pt x="0" y="482139"/>
                      </a:lnTo>
                    </a:path>
                  </a:pathLst>
                </a:custGeom>
                <a:noFill/>
                <a:ln w="9525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arrow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黑体" pitchFamily="2" charset="-122"/>
                  </a:endParaRPr>
                </a:p>
              </p:txBody>
            </p:sp>
            <p:cxnSp>
              <p:nvCxnSpPr>
                <p:cNvPr id="44" name="直接连接符 43"/>
                <p:cNvCxnSpPr/>
                <p:nvPr/>
              </p:nvCxnSpPr>
              <p:spPr bwMode="auto">
                <a:xfrm flipH="1">
                  <a:off x="9229126" y="4278174"/>
                  <a:ext cx="467274" cy="332515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</p:cxnSp>
            <p:cxnSp>
              <p:nvCxnSpPr>
                <p:cNvPr id="47" name="直接连接符 46"/>
                <p:cNvCxnSpPr/>
                <p:nvPr/>
              </p:nvCxnSpPr>
              <p:spPr bwMode="auto">
                <a:xfrm>
                  <a:off x="10416480" y="4272172"/>
                  <a:ext cx="576064" cy="33851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2">
                    <a:schemeClr val="bg2">
                      <a:alpha val="50000"/>
                    </a:schemeClr>
                  </a:prstShdw>
                </a:effectLst>
              </p:spPr>
            </p:cxnSp>
          </p:grpSp>
          <p:cxnSp>
            <p:nvCxnSpPr>
              <p:cNvPr id="5" name="直接连接符 4"/>
              <p:cNvCxnSpPr/>
              <p:nvPr/>
            </p:nvCxnSpPr>
            <p:spPr bwMode="auto">
              <a:xfrm flipH="1">
                <a:off x="7392144" y="2564904"/>
                <a:ext cx="504056" cy="36004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</p:cxnSp>
          <p:cxnSp>
            <p:nvCxnSpPr>
              <p:cNvPr id="11" name="直接连接符 10"/>
              <p:cNvCxnSpPr/>
              <p:nvPr/>
            </p:nvCxnSpPr>
            <p:spPr bwMode="auto">
              <a:xfrm>
                <a:off x="8520474" y="2541191"/>
                <a:ext cx="599862" cy="323385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prstShdw prst="shdw12">
                  <a:schemeClr val="bg2">
                    <a:alpha val="50000"/>
                  </a:schemeClr>
                </a:prstShdw>
              </a:effectLst>
            </p:spPr>
          </p:cxnSp>
        </p:grp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A8ED260F-1FFC-45EE-AE7E-5DC3DD228C85}"/>
                </a:ext>
              </a:extLst>
            </p:cNvPr>
            <p:cNvSpPr/>
            <p:nvPr/>
          </p:nvSpPr>
          <p:spPr bwMode="auto">
            <a:xfrm>
              <a:off x="6998821" y="4005948"/>
              <a:ext cx="170899" cy="493614"/>
            </a:xfrm>
            <a:custGeom>
              <a:avLst/>
              <a:gdLst>
                <a:gd name="connsiteX0" fmla="*/ 170899 w 170899"/>
                <a:gd name="connsiteY0" fmla="*/ 0 h 493614"/>
                <a:gd name="connsiteX1" fmla="*/ 966 w 170899"/>
                <a:gd name="connsiteY1" fmla="*/ 234669 h 493614"/>
                <a:gd name="connsiteX2" fmla="*/ 114255 w 170899"/>
                <a:gd name="connsiteY2" fmla="*/ 493614 h 4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899" h="493614">
                  <a:moveTo>
                    <a:pt x="170899" y="0"/>
                  </a:moveTo>
                  <a:cubicBezTo>
                    <a:pt x="90653" y="76200"/>
                    <a:pt x="10407" y="152400"/>
                    <a:pt x="966" y="234669"/>
                  </a:cubicBezTo>
                  <a:cubicBezTo>
                    <a:pt x="-8475" y="316938"/>
                    <a:pt x="52890" y="405276"/>
                    <a:pt x="114255" y="493614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endParaRPr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C6E94A26-8850-4E7A-B55A-E70ABA910F03}"/>
                </a:ext>
              </a:extLst>
            </p:cNvPr>
            <p:cNvSpPr/>
            <p:nvPr/>
          </p:nvSpPr>
          <p:spPr bwMode="auto">
            <a:xfrm>
              <a:off x="9008982" y="4029588"/>
              <a:ext cx="170899" cy="493614"/>
            </a:xfrm>
            <a:custGeom>
              <a:avLst/>
              <a:gdLst>
                <a:gd name="connsiteX0" fmla="*/ 170899 w 170899"/>
                <a:gd name="connsiteY0" fmla="*/ 0 h 493614"/>
                <a:gd name="connsiteX1" fmla="*/ 966 w 170899"/>
                <a:gd name="connsiteY1" fmla="*/ 234669 h 493614"/>
                <a:gd name="connsiteX2" fmla="*/ 114255 w 170899"/>
                <a:gd name="connsiteY2" fmla="*/ 493614 h 4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899" h="493614">
                  <a:moveTo>
                    <a:pt x="170899" y="0"/>
                  </a:moveTo>
                  <a:cubicBezTo>
                    <a:pt x="90653" y="76200"/>
                    <a:pt x="10407" y="152400"/>
                    <a:pt x="966" y="234669"/>
                  </a:cubicBezTo>
                  <a:cubicBezTo>
                    <a:pt x="-8475" y="316938"/>
                    <a:pt x="52890" y="405276"/>
                    <a:pt x="114255" y="493614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1D49715D-4500-4CA6-B7D1-B2A4ECADDD45}"/>
                </a:ext>
              </a:extLst>
            </p:cNvPr>
            <p:cNvSpPr/>
            <p:nvPr/>
          </p:nvSpPr>
          <p:spPr bwMode="auto">
            <a:xfrm>
              <a:off x="7864492" y="2492347"/>
              <a:ext cx="170899" cy="493614"/>
            </a:xfrm>
            <a:custGeom>
              <a:avLst/>
              <a:gdLst>
                <a:gd name="connsiteX0" fmla="*/ 170899 w 170899"/>
                <a:gd name="connsiteY0" fmla="*/ 0 h 493614"/>
                <a:gd name="connsiteX1" fmla="*/ 966 w 170899"/>
                <a:gd name="connsiteY1" fmla="*/ 234669 h 493614"/>
                <a:gd name="connsiteX2" fmla="*/ 114255 w 170899"/>
                <a:gd name="connsiteY2" fmla="*/ 493614 h 4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899" h="493614">
                  <a:moveTo>
                    <a:pt x="170899" y="0"/>
                  </a:moveTo>
                  <a:cubicBezTo>
                    <a:pt x="90653" y="76200"/>
                    <a:pt x="10407" y="152400"/>
                    <a:pt x="966" y="234669"/>
                  </a:cubicBezTo>
                  <a:cubicBezTo>
                    <a:pt x="-8475" y="316938"/>
                    <a:pt x="52890" y="405276"/>
                    <a:pt x="114255" y="493614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endParaRPr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AC5B0B86-0E2B-4FBB-B254-32976DFD4A9B}"/>
                </a:ext>
              </a:extLst>
            </p:cNvPr>
            <p:cNvSpPr/>
            <p:nvPr/>
          </p:nvSpPr>
          <p:spPr bwMode="auto">
            <a:xfrm>
              <a:off x="8954231" y="4852758"/>
              <a:ext cx="170899" cy="493614"/>
            </a:xfrm>
            <a:custGeom>
              <a:avLst/>
              <a:gdLst>
                <a:gd name="connsiteX0" fmla="*/ 170899 w 170899"/>
                <a:gd name="connsiteY0" fmla="*/ 0 h 493614"/>
                <a:gd name="connsiteX1" fmla="*/ 966 w 170899"/>
                <a:gd name="connsiteY1" fmla="*/ 234669 h 493614"/>
                <a:gd name="connsiteX2" fmla="*/ 114255 w 170899"/>
                <a:gd name="connsiteY2" fmla="*/ 493614 h 4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899" h="493614">
                  <a:moveTo>
                    <a:pt x="170899" y="0"/>
                  </a:moveTo>
                  <a:cubicBezTo>
                    <a:pt x="90653" y="76200"/>
                    <a:pt x="10407" y="152400"/>
                    <a:pt x="966" y="234669"/>
                  </a:cubicBezTo>
                  <a:cubicBezTo>
                    <a:pt x="-8475" y="316938"/>
                    <a:pt x="52890" y="405276"/>
                    <a:pt x="114255" y="493614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>
              <a:prstShdw prst="shdw12">
                <a:schemeClr val="bg2">
                  <a:alpha val="50000"/>
                </a:schemeClr>
              </a:prst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777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在依赖图中，如果有一条从节点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dirty="0"/>
                  <a:t>到节点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400" dirty="0"/>
                  <a:t>的边， 那么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sz="2400" dirty="0"/>
                  <a:t>，这样的排序将有向图变成了一个线性排序，这个排序称为这个图的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拓扑排序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(topological sort)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依赖图中如果存在环，那么就不存在拓扑排序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不存在环的图称作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确定非循环图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(DAGs)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9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55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1384" y="1296552"/>
            <a:ext cx="11017224" cy="5372808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  <a:effectLst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n-ea"/>
                <a:ea typeface="+mn-ea"/>
              </a:rPr>
              <a:t>为串</a:t>
            </a:r>
            <a:r>
              <a:rPr lang="en-US" altLang="zh-CN" sz="2400" b="1" i="1" dirty="0">
                <a:latin typeface="+mn-ea"/>
                <a:ea typeface="+mn-ea"/>
              </a:rPr>
              <a:t>real a, b, c </a:t>
            </a:r>
            <a:r>
              <a:rPr lang="zh-CN" altLang="en-US" sz="2400" b="1" dirty="0">
                <a:latin typeface="+mn-ea"/>
                <a:ea typeface="+mn-ea"/>
              </a:rPr>
              <a:t>找出拓扑排序。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"/>
          <a:stretch/>
        </p:blipFill>
        <p:spPr>
          <a:xfrm>
            <a:off x="6377900" y="2132856"/>
            <a:ext cx="4500520" cy="4176464"/>
          </a:xfrm>
          <a:solidFill>
            <a:schemeClr val="bg1"/>
          </a:solidFill>
          <a:ln w="28575">
            <a:solidFill>
              <a:srgbClr val="9999FF"/>
            </a:solidFill>
          </a:ln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3" y="2132856"/>
            <a:ext cx="4181025" cy="230425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03512" y="4653136"/>
            <a:ext cx="4181025" cy="1656184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  <a:effectLst/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n-ea"/>
                <a:ea typeface="+mn-ea"/>
              </a:rPr>
              <a:t>拓扑排序：</a:t>
            </a:r>
            <a:br>
              <a:rPr lang="zh-CN" altLang="en-US" sz="2400" dirty="0"/>
            </a:br>
            <a:r>
              <a:rPr lang="en-US" altLang="zh-CN" sz="2400" b="1" dirty="0"/>
              <a:t>1, 2, 3, 4, 5, 6, 7, 8, 9, 10</a:t>
            </a:r>
            <a:br>
              <a:rPr lang="en-US" altLang="zh-CN" sz="2400" b="1" dirty="0"/>
            </a:br>
            <a:r>
              <a:rPr lang="en-US" altLang="zh-CN" sz="2400" b="1" dirty="0"/>
              <a:t>4, 3, 2, 1, 5, 7, 6, 9, 8, 10</a:t>
            </a:r>
            <a:r>
              <a:rPr lang="zh-CN" altLang="en-US" sz="2400" dirty="0"/>
              <a:t> 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775520" y="5157192"/>
            <a:ext cx="1296144" cy="86409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3431704" y="5157192"/>
            <a:ext cx="648072" cy="86409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115780" y="5157192"/>
            <a:ext cx="648072" cy="86409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59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请给出下图的拓扑排序。</a:t>
            </a:r>
            <a:endParaRPr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191" y="2204864"/>
            <a:ext cx="663741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6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语法制导翻译的基本思想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如何表示语义信息？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将语言结构的语义以</a:t>
            </a:r>
            <a:r>
              <a:rPr lang="zh-CN" altLang="en-US" sz="2400" dirty="0">
                <a:solidFill>
                  <a:srgbClr val="FF0000"/>
                </a:solidFill>
              </a:rPr>
              <a:t>属性</a:t>
            </a:r>
            <a:r>
              <a:rPr lang="en-US" altLang="zh-CN" sz="2400" dirty="0">
                <a:solidFill>
                  <a:srgbClr val="FF0000"/>
                </a:solidFill>
              </a:rPr>
              <a:t>(attribute)</a:t>
            </a:r>
            <a:r>
              <a:rPr lang="zh-CN" altLang="en-US" sz="2400" dirty="0"/>
              <a:t>的形式赋予代表此结构的文法符号。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如何计算语义属性？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属性的计算以</a:t>
            </a:r>
            <a:r>
              <a:rPr lang="zh-CN" altLang="en-US" sz="2400" dirty="0">
                <a:solidFill>
                  <a:srgbClr val="FF0000"/>
                </a:solidFill>
              </a:rPr>
              <a:t>语义规则</a:t>
            </a:r>
            <a:r>
              <a:rPr lang="en-US" altLang="zh-CN" sz="2400" dirty="0">
                <a:solidFill>
                  <a:srgbClr val="FF0000"/>
                </a:solidFill>
              </a:rPr>
              <a:t>(semantic rules)</a:t>
            </a:r>
            <a:r>
              <a:rPr lang="zh-CN" altLang="en-US" sz="2400" dirty="0"/>
              <a:t>的形式赋予由文法符号组成的产生式。在语法分析</a:t>
            </a:r>
            <a:r>
              <a:rPr lang="zh-CN" altLang="en-US" sz="2400" dirty="0">
                <a:solidFill>
                  <a:srgbClr val="FF0000"/>
                </a:solidFill>
              </a:rPr>
              <a:t>推导或归约</a:t>
            </a:r>
            <a:r>
              <a:rPr lang="zh-CN" altLang="en-US" sz="2400" dirty="0"/>
              <a:t>的每一步骤中，通过</a:t>
            </a:r>
            <a:r>
              <a:rPr lang="zh-CN" altLang="en-US" sz="2400" dirty="0">
                <a:solidFill>
                  <a:srgbClr val="FF0000"/>
                </a:solidFill>
              </a:rPr>
              <a:t>语义规则实现对属性的计算</a:t>
            </a:r>
            <a:r>
              <a:rPr lang="zh-CN" altLang="en-US" sz="2400" dirty="0"/>
              <a:t>，以达到对语义的处理。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换句话说就是：</a:t>
            </a:r>
            <a:r>
              <a:rPr lang="zh-CN" altLang="en-US" sz="2400" dirty="0">
                <a:solidFill>
                  <a:srgbClr val="FF0000"/>
                </a:solidFill>
              </a:rPr>
              <a:t>为每一个产生式配上语义规则并且在适当的时候执行这些规则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909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请给出下图的拓扑排序。</a:t>
            </a:r>
            <a:endParaRPr lang="en-US" altLang="zh-CN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886" y="1916832"/>
            <a:ext cx="6637418" cy="3384376"/>
          </a:xfrm>
          <a:prstGeom prst="rect">
            <a:avLst/>
          </a:prstGeom>
          <a:effectLst/>
        </p:spPr>
      </p:pic>
      <p:sp>
        <p:nvSpPr>
          <p:cNvPr id="8" name="椭圆 7"/>
          <p:cNvSpPr/>
          <p:nvPr/>
        </p:nvSpPr>
        <p:spPr bwMode="auto">
          <a:xfrm>
            <a:off x="7824192" y="3392996"/>
            <a:ext cx="1008112" cy="5040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824192" y="2885661"/>
            <a:ext cx="1008112" cy="5040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779062" y="4797152"/>
            <a:ext cx="1008112" cy="5040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019422" y="4050432"/>
            <a:ext cx="1008112" cy="50405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4067094" y="2708920"/>
            <a:ext cx="1008112" cy="504056"/>
          </a:xfrm>
          <a:prstGeom prst="ellipse">
            <a:avLst/>
          </a:prstGeom>
          <a:noFill/>
          <a:ln w="1905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659382" y="3468047"/>
            <a:ext cx="1008112" cy="504056"/>
          </a:xfrm>
          <a:prstGeom prst="ellipse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3275006" y="3456418"/>
            <a:ext cx="1008112" cy="504056"/>
          </a:xfrm>
          <a:prstGeom prst="ellipse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050870" y="4049688"/>
            <a:ext cx="1008112" cy="504056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231904" y="4049688"/>
            <a:ext cx="1008112" cy="504056"/>
          </a:xfrm>
          <a:prstGeom prst="ellipse">
            <a:avLst/>
          </a:prstGeom>
          <a:noFill/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3756479" y="4015172"/>
            <a:ext cx="1008112" cy="504056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1991544" y="4751512"/>
            <a:ext cx="1008112" cy="504056"/>
          </a:xfrm>
          <a:prstGeom prst="ellipse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5045543" y="3456418"/>
            <a:ext cx="1008112" cy="504056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5867294" y="2681536"/>
            <a:ext cx="1008112" cy="504056"/>
          </a:xfrm>
          <a:prstGeom prst="ellipse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879771" y="1916833"/>
            <a:ext cx="993846" cy="489857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91AAFE-711B-42FE-9FDE-B01BFD013B8D}"/>
              </a:ext>
            </a:extLst>
          </p:cNvPr>
          <p:cNvSpPr txBox="1"/>
          <p:nvPr/>
        </p:nvSpPr>
        <p:spPr>
          <a:xfrm>
            <a:off x="5166001" y="5293219"/>
            <a:ext cx="61115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拓扑排序：</a:t>
            </a:r>
            <a:r>
              <a:rPr lang="en-US" altLang="zh-CN" sz="2000" b="1" dirty="0">
                <a:latin typeface="+mn-ea"/>
                <a:ea typeface="+mn-ea"/>
              </a:rPr>
              <a:t>1 2 3 4 5 6 7 8 9 10 11 12 13 14</a:t>
            </a:r>
          </a:p>
          <a:p>
            <a:r>
              <a:rPr lang="zh-CN" altLang="en-US" sz="2000" b="1" dirty="0">
                <a:latin typeface="+mn-ea"/>
                <a:ea typeface="+mn-ea"/>
              </a:rPr>
              <a:t>也可以是：</a:t>
            </a:r>
            <a:r>
              <a:rPr lang="en-US" altLang="zh-CN" sz="2000" b="1" dirty="0">
                <a:latin typeface="+mn-ea"/>
                <a:ea typeface="+mn-ea"/>
              </a:rPr>
              <a:t>1 2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11</a:t>
            </a:r>
            <a:r>
              <a:rPr lang="en-US" altLang="zh-CN" sz="2000" b="1" dirty="0">
                <a:latin typeface="+mn-ea"/>
                <a:ea typeface="+mn-ea"/>
              </a:rPr>
              <a:t> 3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8</a:t>
            </a:r>
            <a:r>
              <a:rPr lang="en-US" altLang="zh-CN" sz="2000" b="1" dirty="0">
                <a:latin typeface="+mn-ea"/>
                <a:ea typeface="+mn-ea"/>
              </a:rPr>
              <a:t> 4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5</a:t>
            </a:r>
            <a:r>
              <a:rPr lang="en-US" altLang="zh-CN" sz="2000" b="1" dirty="0">
                <a:latin typeface="+mn-ea"/>
                <a:ea typeface="+mn-ea"/>
              </a:rPr>
              <a:t> 6 7 9 10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12</a:t>
            </a:r>
            <a:r>
              <a:rPr lang="en-US" altLang="zh-CN" sz="2000" b="1" dirty="0">
                <a:latin typeface="+mn-ea"/>
                <a:ea typeface="+mn-ea"/>
              </a:rPr>
              <a:t> 13 14</a:t>
            </a:r>
          </a:p>
          <a:p>
            <a:r>
              <a:rPr lang="zh-CN" altLang="en-US" sz="2000" b="1" dirty="0">
                <a:latin typeface="+mn-ea"/>
                <a:ea typeface="+mn-ea"/>
              </a:rPr>
              <a:t>                  </a:t>
            </a:r>
            <a:r>
              <a:rPr lang="en-US" altLang="zh-CN" sz="2000" b="1" dirty="0">
                <a:latin typeface="+mn-ea"/>
                <a:ea typeface="+mn-ea"/>
              </a:rPr>
              <a:t>……</a:t>
            </a:r>
            <a:endParaRPr lang="zh-CN" altLang="en-US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22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属性求值顺序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从计算的角度看，给定一个</a:t>
                </a:r>
                <a:r>
                  <a:rPr lang="en-US" altLang="zh-CN" sz="2400" dirty="0"/>
                  <a:t>SDD</a:t>
                </a:r>
                <a:r>
                  <a:rPr lang="zh-CN" altLang="en-US" sz="2400" dirty="0"/>
                  <a:t>，很难确定是否存在某棵语法分析树，使得</a:t>
                </a:r>
                <a:r>
                  <a:rPr lang="en-US" altLang="zh-CN" sz="2400" dirty="0"/>
                  <a:t>SDD</a:t>
                </a:r>
                <a:r>
                  <a:rPr lang="zh-CN" altLang="en-US" sz="2400" dirty="0"/>
                  <a:t>的属性之间存在循环依赖关系。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幸运的是，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存在一个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SDD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的有用子类</a:t>
                </a:r>
                <a:r>
                  <a:rPr lang="zh-CN" altLang="en-US" sz="2400" dirty="0"/>
                  <a:t>，它们能够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保证对每棵语法分析树都存在一个求值顺序</a:t>
                </a:r>
                <a:r>
                  <a:rPr lang="zh-CN" altLang="en-US" sz="2400" dirty="0"/>
                  <a:t>，因为它们不允许产生带有环的依赖图。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不仅如此，接下来介绍的两类</a:t>
                </a:r>
                <a:r>
                  <a:rPr lang="en-US" altLang="zh-CN" sz="2400" dirty="0"/>
                  <a:t>SDD</a:t>
                </a:r>
                <a:r>
                  <a:rPr lang="zh-CN" altLang="en-US" sz="2400" dirty="0"/>
                  <a:t>可以和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自顶向下及自底向上的语法分析过程</a:t>
                </a:r>
                <a:r>
                  <a:rPr lang="zh-CN" altLang="en-US" sz="2400" dirty="0"/>
                  <a:t>一起高效地实现 。</a:t>
                </a:r>
                <a:endParaRPr lang="en-US" altLang="zh-CN" sz="24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dirty="0"/>
                  <a:t>属性的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r>
                  <a:rPr lang="zh-CN" altLang="en-US" sz="2400" dirty="0"/>
                  <a:t>：每个属性都是综合属性。</a:t>
                </a:r>
                <a:endParaRPr lang="en-US" altLang="zh-CN" sz="240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sz="2400" dirty="0"/>
                  <a:t>属性的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r>
                  <a:rPr lang="zh-CN" altLang="en-US" sz="2400" dirty="0"/>
                  <a:t>：依赖图的边总是从左到右的。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09" r="-166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8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dirty="0"/>
                  <a:t>属性的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5054" b="-36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latin typeface="+mn-ea"/>
                  </a:rPr>
                  <a:t>仅仅使用综合属性的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dirty="0"/>
                  <a:t>属性的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𝑺𝑫𝑫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𝑺𝑫𝑫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。</a:t>
                </a:r>
                <a:endParaRPr lang="en-US" altLang="zh-CN" sz="24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4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400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如果一个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dirty="0"/>
                  <a:t>属性的，那么我们可以按照分析树节点任何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自下而上的顺序</a:t>
                </a:r>
                <a:r>
                  <a:rPr lang="zh-CN" altLang="en-US" sz="2400" dirty="0"/>
                  <a:t>来计算它的属性值。</a:t>
                </a:r>
                <a:r>
                  <a:rPr lang="zh-CN" altLang="en-US" sz="2400" i="1" dirty="0"/>
                  <a:t> </a:t>
                </a:r>
                <a:r>
                  <a:rPr lang="en-US" altLang="zh-CN" sz="2400" dirty="0"/>
                  <a:t>S-</a:t>
                </a:r>
                <a:r>
                  <a:rPr lang="zh-CN" altLang="en-US" sz="2400" dirty="0"/>
                  <a:t>属性定义可以在自底向上的语法分析过程中实现 。</a:t>
                </a:r>
                <a:br>
                  <a:rPr lang="zh-CN" altLang="en-US" sz="2400" dirty="0"/>
                </a:b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9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05" y="2276872"/>
            <a:ext cx="4839989" cy="26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25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dirty="0"/>
                  <a:t>属性的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5054" b="-36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sz="2400" dirty="0"/>
                  <a:t>属性的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r>
                  <a:rPr lang="zh-CN" altLang="en-US" sz="2400" dirty="0"/>
                  <a:t>来说，可以出现综合属性。如果出现继承属性， 那么对一个产生式而言， 只能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右边的继承左边</a:t>
                </a:r>
                <a:r>
                  <a:rPr lang="zh-CN" altLang="en-US" sz="2400" dirty="0"/>
                  <a:t>的。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直观含义：在一个产生式所关联的各属性之间，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依赖图的边可以从左到右，但不能从右到左</a:t>
                </a:r>
                <a:r>
                  <a:rPr lang="zh-CN" altLang="en-US" sz="2400" dirty="0"/>
                  <a:t>。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因此称为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sz="2400" dirty="0"/>
                  <a:t>属性的，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sz="2400" dirty="0"/>
                  <a:t>是</a:t>
                </a:r>
                <a:r>
                  <a:rPr lang="en-US" altLang="zh-CN" sz="2400" dirty="0"/>
                  <a:t>Left</a:t>
                </a:r>
                <a:r>
                  <a:rPr lang="zh-CN" altLang="en-US" sz="2400" dirty="0"/>
                  <a:t>的首字母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每个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-</a:t>
                </a:r>
                <a:r>
                  <a:rPr lang="zh-CN" altLang="en-US" sz="2400" dirty="0"/>
                  <a:t>属性定义都是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-</a:t>
                </a:r>
                <a:r>
                  <a:rPr lang="zh-CN" altLang="en-US" sz="2400" dirty="0"/>
                  <a:t>属性定义 。</a:t>
                </a:r>
                <a:br>
                  <a:rPr lang="zh-CN" altLang="en-US" sz="2400" dirty="0"/>
                </a:b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40768"/>
                <a:ext cx="8352928" cy="5328592"/>
              </a:xfrm>
              <a:blipFill rotWithShape="0">
                <a:blip r:embed="rId3"/>
                <a:stretch>
                  <a:fillRect l="-873" r="-655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24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dirty="0"/>
                  <a:t>属性的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15054" b="-36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一个</a:t>
            </a:r>
            <a:r>
              <a:rPr lang="en-US" altLang="zh-CN" sz="2400" dirty="0">
                <a:latin typeface="+mn-ea"/>
              </a:rPr>
              <a:t>SDD </a:t>
            </a:r>
            <a:r>
              <a:rPr lang="zh-CN" altLang="en-US" sz="2400" dirty="0">
                <a:latin typeface="+mn-ea"/>
              </a:rPr>
              <a:t>是</a:t>
            </a:r>
            <a:r>
              <a:rPr lang="en-US" altLang="zh-CN" sz="2400" dirty="0">
                <a:latin typeface="+mn-ea"/>
              </a:rPr>
              <a:t>L-</a:t>
            </a:r>
            <a:r>
              <a:rPr lang="zh-CN" altLang="en-US" sz="2400" dirty="0">
                <a:latin typeface="+mn-ea"/>
              </a:rPr>
              <a:t>属性定义，当且仅当它的每个属性要么是一个综合属性，要么是满足如下条件的继承属性：假设存在一个产生式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→</a:t>
            </a:r>
            <a:r>
              <a:rPr lang="en-US" altLang="zh-CN" sz="2400" dirty="0">
                <a:latin typeface="+mn-ea"/>
              </a:rPr>
              <a:t>X1X2…</a:t>
            </a:r>
            <a:r>
              <a:rPr lang="en-US" altLang="zh-CN" sz="2400" dirty="0" err="1">
                <a:latin typeface="+mn-ea"/>
              </a:rPr>
              <a:t>Xn</a:t>
            </a:r>
            <a:r>
              <a:rPr lang="zh-CN" altLang="en-US" sz="2400" dirty="0">
                <a:latin typeface="+mn-ea"/>
              </a:rPr>
              <a:t>，其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右部符号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Xi </a:t>
            </a:r>
            <a:r>
              <a:rPr lang="en-US" altLang="zh-CN" sz="2400" dirty="0">
                <a:latin typeface="+mn-ea"/>
              </a:rPr>
              <a:t>(1&lt;=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 &lt;=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n)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的继承属性</a:t>
            </a:r>
            <a:r>
              <a:rPr lang="zh-CN" altLang="en-US" sz="2400" dirty="0">
                <a:latin typeface="+mn-ea"/>
              </a:rPr>
              <a:t>仅依赖于下列属性：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A </a:t>
            </a:r>
            <a:r>
              <a:rPr lang="zh-CN" altLang="en-US" sz="2400" dirty="0">
                <a:latin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继承</a:t>
            </a:r>
            <a:r>
              <a:rPr lang="zh-CN" altLang="en-US" sz="2400" dirty="0">
                <a:latin typeface="+mn-ea"/>
              </a:rPr>
              <a:t>属性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产生式中</a:t>
            </a:r>
            <a:r>
              <a:rPr lang="en-US" altLang="zh-CN" sz="2400" dirty="0">
                <a:latin typeface="+mn-ea"/>
              </a:rPr>
              <a:t>Xi </a:t>
            </a:r>
            <a:r>
              <a:rPr lang="zh-CN" altLang="en-US" sz="2400" dirty="0">
                <a:latin typeface="+mn-ea"/>
              </a:rPr>
              <a:t>左边的符号 </a:t>
            </a:r>
            <a:r>
              <a:rPr lang="en-US" altLang="zh-CN" sz="2400" dirty="0">
                <a:latin typeface="+mn-ea"/>
              </a:rPr>
              <a:t>X1, X2, … , Xi-1 </a:t>
            </a:r>
            <a:r>
              <a:rPr lang="zh-CN" altLang="en-US" sz="2400" dirty="0">
                <a:latin typeface="+mn-ea"/>
              </a:rPr>
              <a:t>的属性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Xi </a:t>
            </a:r>
            <a:r>
              <a:rPr lang="zh-CN" altLang="en-US" sz="2400" dirty="0">
                <a:latin typeface="+mn-ea"/>
              </a:rPr>
              <a:t>本身的属性，但</a:t>
            </a:r>
            <a:r>
              <a:rPr lang="en-US" altLang="zh-CN" sz="2400" dirty="0">
                <a:latin typeface="+mn-ea"/>
              </a:rPr>
              <a:t>Xi </a:t>
            </a:r>
            <a:r>
              <a:rPr lang="zh-CN" altLang="en-US" sz="2400" dirty="0">
                <a:latin typeface="+mn-ea"/>
              </a:rPr>
              <a:t>的全部属性不能在依赖图中形成环路 </a:t>
            </a:r>
            <a:br>
              <a:rPr lang="zh-CN" altLang="en-US" sz="2400" dirty="0"/>
            </a:br>
            <a:br>
              <a:rPr lang="zh-CN" altLang="en-US" sz="2400" dirty="0"/>
            </a:br>
            <a:endParaRPr lang="en-US" altLang="zh-CN" sz="2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04" y="2852936"/>
            <a:ext cx="1440160" cy="140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下面的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dirty="0"/>
                  <a:t>属性的。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436" y="1340768"/>
                <a:ext cx="8535044" cy="5256584"/>
              </a:xfrm>
              <a:blipFill rotWithShape="0">
                <a:blip r:embed="rId2"/>
                <a:stretch>
                  <a:fillRect l="-1139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1916832"/>
            <a:ext cx="6853291" cy="447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21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包含下面规则的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r>
                  <a:rPr lang="zh-CN" altLang="en-US" dirty="0"/>
                  <a:t>不是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zh-CN" altLang="en-US" dirty="0"/>
                  <a:t>属性的。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   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436" y="1340768"/>
                <a:ext cx="8535044" cy="5256584"/>
              </a:xfrm>
              <a:blipFill rotWithShape="0">
                <a:blip r:embed="rId2"/>
                <a:stretch>
                  <a:fillRect l="-1139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3" y="2132856"/>
            <a:ext cx="6259067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63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语法制导的翻译方案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语法制导的翻译方案</a:t>
            </a:r>
            <a:r>
              <a:rPr lang="en-US" altLang="zh-CN" sz="2400" dirty="0">
                <a:solidFill>
                  <a:srgbClr val="FF0000"/>
                </a:solidFill>
              </a:rPr>
              <a:t>(SDT)</a:t>
            </a:r>
            <a:r>
              <a:rPr lang="zh-CN" altLang="en-US" sz="2400" dirty="0"/>
              <a:t>是在产生式中嵌入程序片段的一个</a:t>
            </a:r>
            <a:r>
              <a:rPr lang="zh-CN" altLang="en-US" sz="2400" dirty="0">
                <a:solidFill>
                  <a:srgbClr val="FF0000"/>
                </a:solidFill>
              </a:rPr>
              <a:t>上下文无关文法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这些片段称为</a:t>
            </a:r>
            <a:r>
              <a:rPr lang="zh-CN" altLang="en-US" sz="2400" dirty="0">
                <a:solidFill>
                  <a:srgbClr val="FF0000"/>
                </a:solidFill>
              </a:rPr>
              <a:t>语义动作</a:t>
            </a:r>
            <a:r>
              <a:rPr lang="zh-CN" altLang="en-US" sz="2400" dirty="0"/>
              <a:t>，它们可以出现在产生式的</a:t>
            </a:r>
            <a:r>
              <a:rPr lang="zh-CN" altLang="en-US" sz="2400" dirty="0">
                <a:solidFill>
                  <a:srgbClr val="FF0000"/>
                </a:solidFill>
              </a:rPr>
              <a:t>任何位置</a:t>
            </a:r>
            <a:r>
              <a:rPr lang="zh-CN" altLang="en-US" sz="2400" dirty="0"/>
              <a:t>。默认用</a:t>
            </a:r>
            <a:r>
              <a:rPr lang="en-US" altLang="zh-CN" sz="2400" dirty="0"/>
              <a:t>{}</a:t>
            </a:r>
            <a:r>
              <a:rPr lang="zh-CN" altLang="en-US" sz="2400" dirty="0"/>
              <a:t>括起来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SDT</a:t>
            </a:r>
            <a:r>
              <a:rPr lang="zh-CN" altLang="en-US" sz="2400" dirty="0"/>
              <a:t>可以看作是</a:t>
            </a:r>
            <a:r>
              <a:rPr lang="en-US" altLang="zh-CN" sz="2400" dirty="0">
                <a:solidFill>
                  <a:srgbClr val="FF0000"/>
                </a:solidFill>
              </a:rPr>
              <a:t>SDD</a:t>
            </a:r>
            <a:r>
              <a:rPr lang="zh-CN" altLang="en-US" sz="2400" dirty="0">
                <a:solidFill>
                  <a:srgbClr val="FF0000"/>
                </a:solidFill>
              </a:rPr>
              <a:t>的具体实施方案</a:t>
            </a:r>
            <a:r>
              <a:rPr lang="zh-CN" altLang="en-US" sz="2400" dirty="0"/>
              <a:t>。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6"/>
          <a:stretch/>
        </p:blipFill>
        <p:spPr>
          <a:xfrm>
            <a:off x="3575720" y="2727573"/>
            <a:ext cx="4320480" cy="236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3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语法制导翻译的应用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语法制导翻译</a:t>
            </a:r>
            <a:r>
              <a:rPr lang="zh-CN" altLang="en-US" sz="2400" dirty="0"/>
              <a:t>可以用于</a:t>
            </a:r>
            <a:r>
              <a:rPr lang="zh-CN" altLang="en-US" sz="2400" dirty="0">
                <a:solidFill>
                  <a:srgbClr val="FF0000"/>
                </a:solidFill>
              </a:rPr>
              <a:t>抽象语法树的构造</a:t>
            </a:r>
            <a:r>
              <a:rPr lang="zh-CN" altLang="en-US" sz="2400" dirty="0"/>
              <a:t>。下面的</a:t>
            </a:r>
            <a:r>
              <a:rPr lang="en-US" altLang="zh-CN" sz="2400" dirty="0"/>
              <a:t>S</a:t>
            </a:r>
            <a:r>
              <a:rPr lang="zh-CN" altLang="en-US" sz="2400" dirty="0"/>
              <a:t>属性定义为一个简单表达式文法构造语法树。所有的非终结符都有一个综合属性</a:t>
            </a:r>
            <a:r>
              <a:rPr lang="en-US" altLang="zh-CN" sz="2400" dirty="0"/>
              <a:t>node</a:t>
            </a:r>
            <a:r>
              <a:rPr lang="zh-CN" altLang="en-US" sz="2400" dirty="0"/>
              <a:t>，来表示相应的语法树的节点。</a:t>
            </a:r>
            <a:endParaRPr lang="en-US" altLang="zh-CN" sz="2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92" y="3284984"/>
            <a:ext cx="748150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74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语法制导翻译的应用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下图显示了为串</a:t>
            </a:r>
            <a:r>
              <a:rPr lang="en-US" altLang="zh-CN" sz="2400" dirty="0"/>
              <a:t>a-4+c</a:t>
            </a:r>
            <a:r>
              <a:rPr lang="zh-CN" altLang="en-US" sz="2400" dirty="0"/>
              <a:t>构造语法树的过程。</a:t>
            </a:r>
            <a:endParaRPr lang="en-US" altLang="zh-CN" sz="2400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38" y="1901609"/>
            <a:ext cx="5331199" cy="4367319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256" y="2009196"/>
            <a:ext cx="5675144" cy="21848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1205686" y="5444638"/>
            <a:ext cx="775471" cy="2733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072388" y="4652548"/>
            <a:ext cx="1293537" cy="3417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149901" y="3936128"/>
            <a:ext cx="1224136" cy="34174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725965" y="5444636"/>
            <a:ext cx="936104" cy="2733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814204" y="4720898"/>
            <a:ext cx="840093" cy="2733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prstShdw prst="shdw12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4473373"/>
            <a:ext cx="3575403" cy="1619923"/>
          </a:xfrm>
          <a:prstGeom prst="rect">
            <a:avLst/>
          </a:prstGeom>
          <a:ln w="28575">
            <a:solidFill>
              <a:srgbClr val="9999FF"/>
            </a:solidFill>
          </a:ln>
        </p:spPr>
      </p:pic>
    </p:spTree>
    <p:extLst>
      <p:ext uri="{BB962C8B-B14F-4D97-AF65-F5344CB8AC3E}">
        <p14:creationId xmlns:p14="http://schemas.microsoft.com/office/powerpoint/2010/main" val="123206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将语义规则同语法规则（产生式）联系起来要涉及两个概念 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语法制导定义</a:t>
            </a:r>
            <a:r>
              <a:rPr lang="en-US" altLang="zh-CN" sz="2400" dirty="0"/>
              <a:t>(Syntax-Directed Definitions, SDD)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语法制导翻译方案 </a:t>
            </a:r>
            <a:r>
              <a:rPr lang="en-US" altLang="zh-CN" sz="2400" dirty="0"/>
              <a:t>(Syntax-Directed Translation Scheme , SDT ) </a:t>
            </a:r>
            <a:br>
              <a:rPr lang="en-US" altLang="zh-CN" sz="2400" dirty="0"/>
            </a:br>
            <a:br>
              <a:rPr lang="zh-CN" altLang="en-US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9112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文法</a:t>
            </a:r>
            <a:r>
              <a:rPr lang="en-US" altLang="zh-CN" sz="2400" dirty="0"/>
              <a:t>G(S)</a:t>
            </a:r>
            <a:r>
              <a:rPr lang="zh-CN" altLang="en-US" sz="2400" dirty="0"/>
              <a:t>及其语法制导翻译定义如下：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若输入为</a:t>
            </a:r>
            <a:r>
              <a:rPr lang="en-US" altLang="zh-CN" sz="2400" dirty="0"/>
              <a:t>( a,( a))</a:t>
            </a:r>
            <a:r>
              <a:rPr lang="zh-CN" altLang="en-US" sz="2400" dirty="0"/>
              <a:t>，且采用自底向上的分析方法，请给出输出。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382831"/>
                  </p:ext>
                </p:extLst>
              </p:nvPr>
            </p:nvGraphicFramePr>
            <p:xfrm>
              <a:off x="3048000" y="2204864"/>
              <a:ext cx="6096000" cy="26642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42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917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440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40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p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print</m:t>
                                </m:r>
                                <m: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num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404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</m:d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oMath>
                          </a14:m>
                          <a:r>
                            <a:rPr lang="zh-CN" altLang="en-US" i="0" dirty="0">
                              <a:latin typeface="+mn-lt"/>
                            </a:rPr>
                            <a:t>   </a:t>
                          </a: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num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L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num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 + 2</m:t>
                                </m:r>
                              </m:oMath>
                            </m:oMathPara>
                          </a14:m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404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num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404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800" b="0" i="0" kern="1200" dirty="0" smtClean="0">
                                  <a:solidFill>
                                    <a:schemeClr val="dk1"/>
                                  </a:solidFill>
                                  <a:latin typeface="+mn-lt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i="0" kern="1200" dirty="0" smtClean="0">
                                  <a:solidFill>
                                    <a:schemeClr val="dk1"/>
                                  </a:solidFill>
                                  <a:latin typeface="+mn-lt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i="0" kern="1200" dirty="0" smtClean="0">
                                  <a:solidFill>
                                    <a:schemeClr val="dk1"/>
                                  </a:solidFill>
                                  <a:latin typeface="+mn-lt"/>
                                </a:rPr>
                                <m:t>num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kern="1200" dirty="0" smtClean="0">
                                  <a:solidFill>
                                    <a:schemeClr val="dk1"/>
                                  </a:solidFill>
                                  <a:latin typeface="+mn-lt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i="0" kern="1200" dirty="0" smtClean="0">
                                  <a:solidFill>
                                    <a:schemeClr val="dk1"/>
                                  </a:solidFill>
                                  <a:latin typeface="+mn-lt"/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kern="1200" dirty="0" smtClean="0">
                                  <a:solidFill>
                                    <a:schemeClr val="dk1"/>
                                  </a:solidFill>
                                  <a:latin typeface="+mn-lt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800" i="0" kern="1200" dirty="0" smtClean="0">
                                  <a:solidFill>
                                    <a:schemeClr val="dk1"/>
                                  </a:solidFill>
                                  <a:latin typeface="+mn-lt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i="0" kern="1200" dirty="0" smtClean="0">
                                  <a:solidFill>
                                    <a:schemeClr val="dk1"/>
                                  </a:solidFill>
                                  <a:latin typeface="+mn-lt"/>
                                </a:rPr>
                                <m:t>num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kern="1200" dirty="0" smtClean="0">
                                  <a:solidFill>
                                    <a:schemeClr val="dk1"/>
                                  </a:solidFill>
                                  <a:latin typeface="+mn-lt"/>
                                </a:rPr>
                                <m:t> + 3</m:t>
                              </m:r>
                            </m:oMath>
                          </a14:m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800" i="0" kern="1200" dirty="0" smtClean="0">
                                  <a:solidFill>
                                    <a:schemeClr val="dk1"/>
                                  </a:solidFill>
                                  <a:latin typeface="+mn-lt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i="0" kern="1200" dirty="0" smtClean="0">
                                  <a:solidFill>
                                    <a:schemeClr val="dk1"/>
                                  </a:solidFill>
                                  <a:latin typeface="+mn-lt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i="0" kern="1200" dirty="0" smtClean="0">
                                  <a:solidFill>
                                    <a:schemeClr val="dk1"/>
                                  </a:solidFill>
                                  <a:latin typeface="+mn-lt"/>
                                </a:rPr>
                                <m:t>num</m:t>
                              </m:r>
                            </m:oMath>
                          </a14:m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404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num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num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382831"/>
                  </p:ext>
                </p:extLst>
              </p:nvPr>
            </p:nvGraphicFramePr>
            <p:xfrm>
              <a:off x="3048000" y="2204864"/>
              <a:ext cx="6096000" cy="26642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425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79174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4440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4440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9" t="-106849" r="-165344" b="-4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1093" t="-106849" r="-482" b="-4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4440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9" t="-206849" r="-165344" b="-3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1093" t="-206849" r="-482" b="-3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4440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9" t="-306849" r="-165344" b="-2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1093" t="-306849" r="-482" b="-2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4440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9" t="-406849" r="-165344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1093" t="-406849" r="-482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4440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29" t="-506849" r="-165344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1093" t="-506849" r="-482" b="-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44219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64058"/>
            <a:ext cx="10585176" cy="643329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en-US" altLang="zh-CN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8170187"/>
                  </p:ext>
                </p:extLst>
              </p:nvPr>
            </p:nvGraphicFramePr>
            <p:xfrm>
              <a:off x="2351584" y="332656"/>
              <a:ext cx="7776864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396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372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8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121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</m:e>
                                  <m:sup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print</m:t>
                                </m:r>
                                <m: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num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812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</m:d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oMath>
                          </a14:m>
                          <a:r>
                            <a:rPr lang="zh-CN" altLang="en-US" i="0" dirty="0"/>
                            <a:t>   </a:t>
                          </a: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num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L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num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+ 2</m:t>
                                </m:r>
                              </m:oMath>
                            </m:oMathPara>
                          </a14:m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812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num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812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800" b="0" i="0" kern="1200" dirty="0" smtClean="0">
                                  <a:solidFill>
                                    <a:schemeClr val="dk1"/>
                                  </a:solidFill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i="0" kern="1200" dirty="0" smtClean="0">
                                  <a:solidFill>
                                    <a:schemeClr val="dk1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i="0" kern="1200" dirty="0" smtClean="0">
                                  <a:solidFill>
                                    <a:schemeClr val="dk1"/>
                                  </a:solidFill>
                                </a:rPr>
                                <m:t>num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kern="1200" dirty="0" smtClean="0">
                                  <a:solidFill>
                                    <a:schemeClr val="dk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i="0" kern="1200" dirty="0" smtClean="0">
                                  <a:solidFill>
                                    <a:schemeClr val="dk1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kern="1200" dirty="0" smtClean="0">
                                  <a:solidFill>
                                    <a:schemeClr val="dk1"/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800" i="0" kern="1200" dirty="0" smtClean="0">
                                  <a:solidFill>
                                    <a:schemeClr val="dk1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i="0" kern="1200" dirty="0" smtClean="0">
                                  <a:solidFill>
                                    <a:schemeClr val="dk1"/>
                                  </a:solidFill>
                                </a:rPr>
                                <m:t>num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0" kern="1200" dirty="0" smtClean="0">
                                  <a:solidFill>
                                    <a:schemeClr val="dk1"/>
                                  </a:solidFill>
                                </a:rPr>
                                <m:t> + 3</m:t>
                              </m:r>
                            </m:oMath>
                          </a14:m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</a:rPr>
                            <a:t>*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800" i="0" kern="1200" dirty="0" smtClean="0">
                                  <a:solidFill>
                                    <a:schemeClr val="dk1"/>
                                  </a:solidFill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i="0" kern="1200" dirty="0" smtClean="0">
                                  <a:solidFill>
                                    <a:schemeClr val="dk1"/>
                                  </a:solidFill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i="0" kern="1200" dirty="0" smtClean="0">
                                  <a:solidFill>
                                    <a:schemeClr val="dk1"/>
                                  </a:solidFill>
                                </a:rPr>
                                <m:t>num</m:t>
                              </m:r>
                            </m:oMath>
                          </a14:m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812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num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num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8170187"/>
                  </p:ext>
                </p:extLst>
              </p:nvPr>
            </p:nvGraphicFramePr>
            <p:xfrm>
              <a:off x="2351584" y="332656"/>
              <a:ext cx="7776864" cy="2194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3961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483725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7" t="-108333" r="-164803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957" t="-108333" r="-252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7" t="-204918" r="-164803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957" t="-204918" r="-252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7" t="-310000" r="-164803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957" t="-310000" r="-252" b="-2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7" t="-410000" r="-164803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957" t="-410000" r="-252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7" t="-510000" r="-16480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0957" t="-510000" r="-252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A6ED935-DE5B-4EED-B582-0E4DBFAED8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453254"/>
                  </p:ext>
                </p:extLst>
              </p:nvPr>
            </p:nvGraphicFramePr>
            <p:xfrm>
              <a:off x="2351584" y="2749071"/>
              <a:ext cx="7776864" cy="36756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396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8372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688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8883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i="0" dirty="0">
                              <a:latin typeface="+mn-lt"/>
                            </a:rPr>
                            <a:t>S’</a:t>
                          </a:r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print(12)</a:t>
                          </a:r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6949552"/>
                      </a:ext>
                    </a:extLst>
                  </a:tr>
                  <a:tr h="2688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0      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S0.num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L0.num+2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=12</a:t>
                          </a:r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68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i="0" dirty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oMath>
                          </a14:m>
                          <a:r>
                            <a:rPr lang="zh-CN" altLang="en-US" i="0" dirty="0">
                              <a:latin typeface="+mn-lt"/>
                            </a:rPr>
                            <a:t>   </a:t>
                          </a: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L0.num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L1.num+3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S1.num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=10</a:t>
                          </a:r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68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1)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S1.num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L2.num+2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=3</a:t>
                          </a:r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377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1,(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2))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i="0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L2.num</a:t>
                          </a:r>
                          <a:r>
                            <a:rPr lang="en-US" altLang="zh-CN" sz="1800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altLang="zh-CN" sz="1800" i="0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S2.num</a:t>
                          </a:r>
                          <a:r>
                            <a:rPr lang="en-US" altLang="zh-CN" sz="1800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=1</a:t>
                          </a:r>
                          <a:endParaRPr lang="zh-CN" altLang="en-US" sz="1800" i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8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1,(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2))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0" dirty="0" err="1">
                              <a:latin typeface="+mn-lt"/>
                            </a:rPr>
                            <a:t>S2.num</a:t>
                          </a:r>
                          <a:r>
                            <a:rPr lang="en-US" altLang="zh-CN" i="0" dirty="0">
                              <a:latin typeface="+mn-lt"/>
                            </a:rPr>
                            <a:t>=1</a:t>
                          </a:r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68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1,(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0" dirty="0" err="1">
                              <a:latin typeface="+mn-lt"/>
                            </a:rPr>
                            <a:t>L1.num</a:t>
                          </a:r>
                          <a:r>
                            <a:rPr lang="en-US" altLang="zh-CN" i="0" dirty="0">
                              <a:latin typeface="+mn-lt"/>
                            </a:rPr>
                            <a:t>=</a:t>
                          </a:r>
                          <a:r>
                            <a:rPr lang="en-US" altLang="zh-CN" i="0" dirty="0" err="1">
                              <a:latin typeface="+mn-lt"/>
                            </a:rPr>
                            <a:t>S3.num</a:t>
                          </a:r>
                          <a:r>
                            <a:rPr lang="en-US" altLang="zh-CN" i="0" dirty="0">
                              <a:latin typeface="+mn-lt"/>
                            </a:rPr>
                            <a:t>=1</a:t>
                          </a:r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1886190"/>
                      </a:ext>
                    </a:extLst>
                  </a:tr>
                  <a:tr h="268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3,(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0" dirty="0" err="1">
                              <a:latin typeface="+mn-lt"/>
                            </a:rPr>
                            <a:t>S3.num</a:t>
                          </a:r>
                          <a:r>
                            <a:rPr lang="en-US" altLang="zh-CN" i="0" dirty="0">
                              <a:latin typeface="+mn-lt"/>
                            </a:rPr>
                            <a:t>=1</a:t>
                          </a:r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7977907"/>
                      </a:ext>
                    </a:extLst>
                  </a:tr>
                  <a:tr h="26888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i="0" dirty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,(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oMath>
                          </a14:m>
                          <a:r>
                            <a:rPr lang="zh-CN" altLang="en-US" i="0" dirty="0">
                              <a:latin typeface="+mn-lt"/>
                            </a:rPr>
                            <a:t>  </a:t>
                          </a: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61120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6ED935-DE5B-4EED-B582-0E4DBFAED8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453254"/>
                  </p:ext>
                </p:extLst>
              </p:nvPr>
            </p:nvGraphicFramePr>
            <p:xfrm>
              <a:off x="2351584" y="2749071"/>
              <a:ext cx="7776864" cy="36756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93961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4837248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i="0" dirty="0">
                              <a:latin typeface="+mn-lt"/>
                            </a:rPr>
                            <a:t>S’</a:t>
                          </a:r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print(12)</a:t>
                          </a:r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069495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7" t="-208333" r="-164803" b="-7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S0.num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L0.num+2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=12</a:t>
                          </a:r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7" t="-308333" r="-164803" b="-6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L0.num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L1.num+3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S1.num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=10</a:t>
                          </a:r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7" t="-401639" r="-164803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S1.num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L2.num+2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=3</a:t>
                          </a:r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8377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7" t="-485714" r="-164803" b="-3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i="0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L2.num</a:t>
                          </a:r>
                          <a:r>
                            <a:rPr lang="en-US" altLang="zh-CN" sz="1800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altLang="zh-CN" sz="1800" i="0" kern="1200" dirty="0" err="1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S2.num</a:t>
                          </a:r>
                          <a:r>
                            <a:rPr lang="en-US" altLang="zh-CN" sz="1800" i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=1</a:t>
                          </a:r>
                          <a:endParaRPr lang="zh-CN" altLang="en-US" sz="1800" i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7" t="-615000" r="-164803" b="-3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0" dirty="0" err="1">
                              <a:latin typeface="+mn-lt"/>
                            </a:rPr>
                            <a:t>S2.num</a:t>
                          </a:r>
                          <a:r>
                            <a:rPr lang="en-US" altLang="zh-CN" i="0" dirty="0">
                              <a:latin typeface="+mn-lt"/>
                            </a:rPr>
                            <a:t>=1</a:t>
                          </a:r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7" t="-715000" r="-164803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0" dirty="0" err="1">
                              <a:latin typeface="+mn-lt"/>
                            </a:rPr>
                            <a:t>L1.num</a:t>
                          </a:r>
                          <a:r>
                            <a:rPr lang="en-US" altLang="zh-CN" i="0" dirty="0">
                              <a:latin typeface="+mn-lt"/>
                            </a:rPr>
                            <a:t>=</a:t>
                          </a:r>
                          <a:r>
                            <a:rPr lang="en-US" altLang="zh-CN" i="0" dirty="0" err="1">
                              <a:latin typeface="+mn-lt"/>
                            </a:rPr>
                            <a:t>S3.num</a:t>
                          </a:r>
                          <a:r>
                            <a:rPr lang="en-US" altLang="zh-CN" i="0" dirty="0">
                              <a:latin typeface="+mn-lt"/>
                            </a:rPr>
                            <a:t>=1</a:t>
                          </a:r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318861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7" t="-815000" r="-164803" b="-1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0" dirty="0" err="1">
                              <a:latin typeface="+mn-lt"/>
                            </a:rPr>
                            <a:t>S3.num</a:t>
                          </a:r>
                          <a:r>
                            <a:rPr lang="en-US" altLang="zh-CN" i="0" dirty="0">
                              <a:latin typeface="+mn-lt"/>
                            </a:rPr>
                            <a:t>=1</a:t>
                          </a:r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74797790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7" t="-915000" r="-164803" b="-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861120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40517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文法</a:t>
            </a:r>
            <a:r>
              <a:rPr lang="en-US" altLang="zh-CN" sz="2400" dirty="0"/>
              <a:t>G(E)</a:t>
            </a:r>
            <a:r>
              <a:rPr lang="zh-CN" altLang="en-US" sz="2400" dirty="0"/>
              <a:t>及其语法制导翻译定义如下：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若输入为</a:t>
            </a:r>
            <a:r>
              <a:rPr lang="en-US" altLang="zh-CN" sz="2400" dirty="0"/>
              <a:t>3^5#4</a:t>
            </a:r>
            <a:r>
              <a:rPr lang="zh-CN" altLang="en-US" sz="2400" dirty="0"/>
              <a:t>，且采用自底向上的分析方法，请给出输出。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2933491"/>
                  </p:ext>
                </p:extLst>
              </p:nvPr>
            </p:nvGraphicFramePr>
            <p:xfrm>
              <a:off x="3048000" y="2132856"/>
              <a:ext cx="6096000" cy="28578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762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1973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429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645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80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∗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altLang="zh-CN" sz="1800" b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645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altLang="zh-CN" sz="1800" b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29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80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+ 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293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𝑣𝑎𝑙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2933491"/>
                  </p:ext>
                </p:extLst>
              </p:nvPr>
            </p:nvGraphicFramePr>
            <p:xfrm>
              <a:off x="3048000" y="2132856"/>
              <a:ext cx="6096000" cy="28578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7626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371973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4429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7645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3" t="-61905" r="-157179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262" t="-61905" r="-492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7645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3" t="-163200" r="-157179" b="-1184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262" t="-163200" r="-492" b="-1184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429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3" t="-450685" r="-157179" b="-10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262" t="-450685" r="-492" b="-10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4293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3" t="-550685" r="-157179" b="-27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4262" t="-550685" r="-492" b="-27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35876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260648"/>
            <a:ext cx="10657184" cy="640871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输入为</a:t>
            </a:r>
            <a:r>
              <a:rPr lang="en-US" altLang="zh-CN" sz="2400" dirty="0"/>
              <a:t>3^5#4</a:t>
            </a:r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输出为：</a:t>
            </a:r>
            <a:r>
              <a:rPr lang="en-US" altLang="zh-CN" sz="2400" dirty="0"/>
              <a:t>327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300578"/>
                  </p:ext>
                </p:extLst>
              </p:nvPr>
            </p:nvGraphicFramePr>
            <p:xfrm>
              <a:off x="4295800" y="404664"/>
              <a:ext cx="5472608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332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393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45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val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val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∗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val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print</m:t>
                                </m:r>
                                <m: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val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val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val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print</m:t>
                                </m:r>
                                <m: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val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val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val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+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val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val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val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300578"/>
                  </p:ext>
                </p:extLst>
              </p:nvPr>
            </p:nvGraphicFramePr>
            <p:xfrm>
              <a:off x="2771800" y="404664"/>
              <a:ext cx="5472608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332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393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6" t="-61905" r="-157429" b="-2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3934" t="-61905" r="-364" b="-2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6" t="-160377" r="-157429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3934" t="-160377" r="-364" b="-1150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6" t="-460000" r="-157429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3934" t="-460000" r="-364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6" t="-560000" r="-1574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3934" t="-560000" r="-36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83E1C8F-732D-4C87-BDE3-37C4ADA8B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795266"/>
                  </p:ext>
                </p:extLst>
              </p:nvPr>
            </p:nvGraphicFramePr>
            <p:xfrm>
              <a:off x="2423592" y="3068960"/>
              <a:ext cx="7416824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42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125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278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0526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i="0" dirty="0" err="1">
                              <a:latin typeface="+mn-lt"/>
                            </a:rPr>
                            <a:t>E0</a:t>
                          </a:r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E0.val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E1.val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T0.val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=27</a:t>
                          </a:r>
                          <a:r>
                            <a:rPr lang="zh-CN" altLang="en-US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；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print(27)</a:t>
                          </a:r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6949552"/>
                      </a:ext>
                    </a:extLst>
                  </a:tr>
                  <a:tr h="2278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1^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0      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T0.val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T1.val+n.val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=9</a:t>
                          </a:r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2782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1#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T1.val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=5</a:t>
                          </a:r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052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1^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E1.val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T2.val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=3</a:t>
                          </a:r>
                          <a:r>
                            <a:rPr lang="zh-CN" altLang="en-US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；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print(3)</a:t>
                          </a:r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2782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2^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0" dirty="0" err="1">
                              <a:latin typeface="+mn-lt"/>
                            </a:rPr>
                            <a:t>T2.val</a:t>
                          </a:r>
                          <a:r>
                            <a:rPr lang="en-US" altLang="zh-CN" i="0" dirty="0">
                              <a:latin typeface="+mn-lt"/>
                            </a:rPr>
                            <a:t>=3</a:t>
                          </a:r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2782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i="0" dirty="0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sz="18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i="0" dirty="0" err="1">
                              <a:latin typeface="+mn-lt"/>
                            </a:rPr>
                            <a:t>n^n#n</a:t>
                          </a:r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83E1C8F-732D-4C87-BDE3-37C4ADA8B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1795266"/>
                  </p:ext>
                </p:extLst>
              </p:nvPr>
            </p:nvGraphicFramePr>
            <p:xfrm>
              <a:off x="899592" y="3068960"/>
              <a:ext cx="7416824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42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125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i="0" dirty="0" err="1">
                              <a:latin typeface="+mn-lt"/>
                            </a:rPr>
                            <a:t>E0</a:t>
                          </a:r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E0.val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E1.val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*</a:t>
                          </a: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T0.val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=27</a:t>
                          </a:r>
                          <a:r>
                            <a:rPr lang="zh-CN" altLang="en-US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；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print(27)</a:t>
                          </a:r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69495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65" t="-208333" r="-222751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T0.val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T1.val+n.val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=9</a:t>
                          </a:r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65" t="-303279" r="-222751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T1.val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=5</a:t>
                          </a:r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65" t="-410000" r="-222751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E1.val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lang="en-US" altLang="zh-CN" sz="1800" i="0" kern="1200" dirty="0" err="1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T2.val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=3</a:t>
                          </a:r>
                          <a:r>
                            <a:rPr lang="zh-CN" altLang="en-US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；</a:t>
                          </a:r>
                          <a:r>
                            <a:rPr lang="en-US" altLang="zh-CN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print(3)</a:t>
                          </a:r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65" t="-510000" r="-22275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0" dirty="0" err="1">
                              <a:latin typeface="+mn-lt"/>
                            </a:rPr>
                            <a:t>T2.val</a:t>
                          </a:r>
                          <a:r>
                            <a:rPr lang="en-US" altLang="zh-CN" i="0" dirty="0">
                              <a:latin typeface="+mn-lt"/>
                            </a:rPr>
                            <a:t>=3</a:t>
                          </a:r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65" t="-610000" r="-2227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61424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文法</a:t>
            </a:r>
            <a:r>
              <a:rPr lang="en-US" altLang="zh-CN" sz="2400" dirty="0"/>
              <a:t>G</a:t>
            </a:r>
            <a:r>
              <a:rPr lang="zh-CN" altLang="zh-CN" sz="2400" dirty="0"/>
              <a:t>的产生式如下：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zh-CN" sz="2400" dirty="0"/>
              <a:t>              S </a:t>
            </a:r>
            <a:r>
              <a:rPr lang="zh-CN" altLang="zh-CN" sz="2400" dirty="0"/>
              <a:t>→</a:t>
            </a:r>
            <a:r>
              <a:rPr lang="en-US" altLang="zh-CN" sz="2400" dirty="0"/>
              <a:t> (L) | a</a:t>
            </a:r>
            <a:endParaRPr lang="zh-CN" altLang="zh-CN" sz="2400" dirty="0"/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zh-CN" sz="2400" dirty="0"/>
              <a:t>              L </a:t>
            </a:r>
            <a:r>
              <a:rPr lang="zh-CN" altLang="zh-CN" sz="2400" dirty="0"/>
              <a:t>→</a:t>
            </a:r>
            <a:r>
              <a:rPr lang="en-US" altLang="zh-CN" sz="2400" dirty="0"/>
              <a:t> L , S | S</a:t>
            </a:r>
            <a:endParaRPr lang="zh-CN" altLang="zh-CN" sz="2400" dirty="0"/>
          </a:p>
          <a:p>
            <a:pPr lvl="1">
              <a:lnSpc>
                <a:spcPct val="150000"/>
              </a:lnSpc>
            </a:pPr>
            <a:r>
              <a:rPr lang="zh-CN" altLang="zh-CN" sz="2400" dirty="0"/>
              <a:t>试写出一个语法制导定义，它输出配对括号个数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68097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文法</a:t>
            </a:r>
            <a:r>
              <a:rPr lang="en-US" altLang="zh-CN" sz="2400" dirty="0"/>
              <a:t>G</a:t>
            </a:r>
            <a:r>
              <a:rPr lang="zh-CN" altLang="zh-CN" sz="2400" dirty="0"/>
              <a:t>的产生式如下：</a:t>
            </a:r>
          </a:p>
          <a:p>
            <a:pPr marL="800100" lvl="2" indent="0">
              <a:buNone/>
            </a:pPr>
            <a:r>
              <a:rPr lang="en-US" altLang="zh-CN" sz="2400" dirty="0"/>
              <a:t>              S </a:t>
            </a:r>
            <a:r>
              <a:rPr lang="zh-CN" altLang="zh-CN" sz="2400" dirty="0"/>
              <a:t>→</a:t>
            </a:r>
            <a:r>
              <a:rPr lang="en-US" altLang="zh-CN" sz="2400" dirty="0"/>
              <a:t> (L) | a</a:t>
            </a:r>
            <a:endParaRPr lang="zh-CN" altLang="zh-CN" sz="2400" dirty="0"/>
          </a:p>
          <a:p>
            <a:pPr marL="800100" lvl="2" indent="0">
              <a:buNone/>
            </a:pPr>
            <a:r>
              <a:rPr lang="en-US" altLang="zh-CN" sz="2400" dirty="0"/>
              <a:t>              L </a:t>
            </a:r>
            <a:r>
              <a:rPr lang="zh-CN" altLang="zh-CN" sz="2400" dirty="0"/>
              <a:t>→</a:t>
            </a:r>
            <a:r>
              <a:rPr lang="en-US" altLang="zh-CN" sz="2400" dirty="0"/>
              <a:t> L , S | S</a:t>
            </a:r>
          </a:p>
          <a:p>
            <a:r>
              <a:rPr lang="zh-CN" altLang="en-US" sz="2400" dirty="0"/>
              <a:t>为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L</a:t>
            </a:r>
            <a:r>
              <a:rPr lang="zh-CN" altLang="en-US" sz="2400" dirty="0"/>
              <a:t>添加属性</a:t>
            </a:r>
            <a:r>
              <a:rPr lang="en-US" altLang="zh-CN" sz="2400" dirty="0"/>
              <a:t>c</a:t>
            </a:r>
            <a:r>
              <a:rPr lang="zh-CN" altLang="en-US" sz="2400" dirty="0"/>
              <a:t>来记录当前括号对的数量。</a:t>
            </a:r>
            <a:endParaRPr lang="zh-CN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3503712" y="3573016"/>
              <a:ext cx="5472608" cy="23686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332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393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45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+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1663503"/>
                  </p:ext>
                </p:extLst>
              </p:nvPr>
            </p:nvGraphicFramePr>
            <p:xfrm>
              <a:off x="3503712" y="3573016"/>
              <a:ext cx="5472608" cy="23686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3326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33393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6" t="-92857" r="-157429" b="-37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3934" t="-92857" r="-364" b="-372857"/>
                          </a:stretch>
                        </a:blipFill>
                      </a:tcPr>
                    </a:tc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6" t="-195652" r="-157429" b="-2782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3934" t="-195652" r="-364" b="-2782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6" t="-291429" r="-157429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3934" t="-291429" r="-364" b="-17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6" t="-456667" r="-157429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3934" t="-456667" r="-364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6" t="-556667" r="-1574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3934" t="-556667" r="-36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77983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404664"/>
            <a:ext cx="11377264" cy="6264696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输入为</a:t>
            </a:r>
            <a:r>
              <a:rPr lang="en-US" altLang="zh-CN" sz="2400" dirty="0"/>
              <a:t>((a),a)</a:t>
            </a:r>
            <a:r>
              <a:rPr lang="zh-CN" altLang="en-US" sz="2400" dirty="0"/>
              <a:t>，采用自下而上的分析方法，对应最右推导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83E1C8F-732D-4C87-BDE3-37C4ADA8BB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71864" y="1484784"/>
              <a:ext cx="6480720" cy="46009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134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672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600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S’</a:t>
                          </a:r>
                          <a:endParaRPr lang="zh-CN" altLang="en-US" sz="18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6949552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0      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+ 1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2</m:t>
                                </m:r>
                              </m:oMath>
                            </m:oMathPara>
                          </a14:m>
                          <a:endParaRPr lang="zh-CN" altLang="en-US" sz="18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⇒(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0)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 1</m:t>
                                </m:r>
                              </m:oMath>
                            </m:oMathPara>
                          </a14:m>
                          <a:endParaRPr lang="zh-CN" altLang="en-US" sz="18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⇒(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1)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⇒(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1,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2.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⇒(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2,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2.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2.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+1 = 1</m:t>
                                </m:r>
                              </m:oMath>
                            </m:oMathPara>
                          </a14:m>
                          <a:endParaRPr lang="zh-CN" altLang="en-US" sz="18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⇒((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2),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2.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3.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⇒((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3),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3.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𝑐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((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83E1C8F-732D-4C87-BDE3-37C4ADA8B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608530"/>
                  </p:ext>
                </p:extLst>
              </p:nvPr>
            </p:nvGraphicFramePr>
            <p:xfrm>
              <a:off x="4871864" y="1484784"/>
              <a:ext cx="6480720" cy="46009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1342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446729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4600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S’</a:t>
                          </a:r>
                          <a:endParaRPr lang="zh-CN" altLang="en-US" sz="18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293" t="-108000" r="-273" b="-80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4006949552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" t="-205263" r="-222054" b="-698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293" t="-205263" r="-273" b="-698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" t="-309333" r="-222054" b="-6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293" t="-309333" r="-273" b="-6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" t="-403947" r="-222054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293" t="-403947" r="-273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" t="-503947" r="-22205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293" t="-503947" r="-27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" t="-612000" r="-222054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293" t="-612000" r="-273" b="-3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5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" t="-702632" r="-222054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293" t="-702632" r="-273" b="-201316"/>
                          </a:stretch>
                        </a:blipFill>
                      </a:tcPr>
                    </a:tc>
                  </a:tr>
                  <a:tr h="460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" t="-813333" r="-222054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293" t="-813333" r="-273" b="-104000"/>
                          </a:stretch>
                        </a:blipFill>
                      </a:tcPr>
                    </a:tc>
                  </a:tr>
                  <a:tr h="460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" t="-901316" r="-2220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947428" y="1484784"/>
              <a:ext cx="3744416" cy="23686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8481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45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+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470597"/>
                  </p:ext>
                </p:extLst>
              </p:nvPr>
            </p:nvGraphicFramePr>
            <p:xfrm>
              <a:off x="947428" y="1484784"/>
              <a:ext cx="3744416" cy="23686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96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28481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17" t="-92857" r="-157083" b="-3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267" t="-92857" r="-533" b="-374286"/>
                          </a:stretch>
                        </a:blipFill>
                      </a:tcPr>
                    </a:tc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17" t="-192857" r="-157083" b="-2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267" t="-192857" r="-533" b="-27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17" t="-292857" r="-157083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267" t="-292857" r="-533" b="-17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17" t="-458333" r="-157083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267" t="-458333" r="-533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17" t="-558333" r="-157083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64267" t="-558333" r="-53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4177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文法</a:t>
            </a:r>
            <a:r>
              <a:rPr lang="en-US" altLang="zh-CN" sz="2400" dirty="0"/>
              <a:t>G</a:t>
            </a:r>
            <a:r>
              <a:rPr lang="zh-CN" altLang="zh-CN" sz="2400" dirty="0"/>
              <a:t>的产生式如下：</a:t>
            </a:r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zh-CN" sz="2400" dirty="0"/>
              <a:t>              S </a:t>
            </a:r>
            <a:r>
              <a:rPr lang="zh-CN" altLang="zh-CN" sz="2400" dirty="0"/>
              <a:t>→</a:t>
            </a:r>
            <a:r>
              <a:rPr lang="en-US" altLang="zh-CN" sz="2400" dirty="0"/>
              <a:t> (L) | a</a:t>
            </a:r>
            <a:endParaRPr lang="zh-CN" altLang="zh-CN" sz="2400" dirty="0"/>
          </a:p>
          <a:p>
            <a:pPr marL="800100" lvl="2" indent="0">
              <a:lnSpc>
                <a:spcPct val="150000"/>
              </a:lnSpc>
              <a:buNone/>
            </a:pPr>
            <a:r>
              <a:rPr lang="en-US" altLang="zh-CN" sz="2400" dirty="0"/>
              <a:t>              L </a:t>
            </a:r>
            <a:r>
              <a:rPr lang="zh-CN" altLang="zh-CN" sz="2400" dirty="0"/>
              <a:t>→</a:t>
            </a:r>
            <a:r>
              <a:rPr lang="en-US" altLang="zh-CN" sz="2400" dirty="0"/>
              <a:t> L , S | S</a:t>
            </a:r>
            <a:endParaRPr lang="zh-CN" altLang="zh-CN" sz="2400" dirty="0"/>
          </a:p>
          <a:p>
            <a:pPr lvl="1">
              <a:lnSpc>
                <a:spcPct val="150000"/>
              </a:lnSpc>
            </a:pPr>
            <a:r>
              <a:rPr lang="zh-CN" altLang="zh-CN" sz="2400" dirty="0"/>
              <a:t>试写出一个语法制导定义，打印每个</a:t>
            </a:r>
            <a:r>
              <a:rPr lang="en-US" altLang="zh-CN" sz="2400" dirty="0"/>
              <a:t>a</a:t>
            </a:r>
            <a:r>
              <a:rPr lang="zh-CN" altLang="zh-CN" sz="2400" dirty="0"/>
              <a:t>的嵌套深度。如</a:t>
            </a:r>
            <a:r>
              <a:rPr lang="en-US" altLang="zh-CN" sz="2400" dirty="0"/>
              <a:t>((a),a)</a:t>
            </a:r>
            <a:r>
              <a:rPr lang="zh-CN" altLang="zh-CN" sz="2400" dirty="0"/>
              <a:t>打印</a:t>
            </a:r>
            <a:r>
              <a:rPr lang="en-US" altLang="zh-CN" sz="2400" dirty="0"/>
              <a:t>2 1</a:t>
            </a:r>
          </a:p>
        </p:txBody>
      </p:sp>
    </p:spTree>
    <p:extLst>
      <p:ext uri="{BB962C8B-B14F-4D97-AF65-F5344CB8AC3E}">
        <p14:creationId xmlns:p14="http://schemas.microsoft.com/office/powerpoint/2010/main" val="750075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2400" dirty="0"/>
              <a:t>文法</a:t>
            </a:r>
            <a:r>
              <a:rPr lang="en-US" altLang="zh-CN" sz="2400" dirty="0"/>
              <a:t>G</a:t>
            </a:r>
            <a:r>
              <a:rPr lang="zh-CN" altLang="zh-CN" sz="2400" dirty="0"/>
              <a:t>的产生式如下：</a:t>
            </a:r>
          </a:p>
          <a:p>
            <a:pPr marL="800100" lvl="2" indent="0">
              <a:buNone/>
            </a:pPr>
            <a:r>
              <a:rPr lang="en-US" altLang="zh-CN" sz="2400" dirty="0"/>
              <a:t>              S </a:t>
            </a:r>
            <a:r>
              <a:rPr lang="zh-CN" altLang="zh-CN" sz="2400" dirty="0"/>
              <a:t>→</a:t>
            </a:r>
            <a:r>
              <a:rPr lang="en-US" altLang="zh-CN" sz="2400" dirty="0"/>
              <a:t> (L) | a</a:t>
            </a:r>
            <a:endParaRPr lang="zh-CN" altLang="zh-CN" sz="2400" dirty="0"/>
          </a:p>
          <a:p>
            <a:pPr marL="800100" lvl="2" indent="0">
              <a:buNone/>
            </a:pPr>
            <a:r>
              <a:rPr lang="en-US" altLang="zh-CN" sz="2400" dirty="0"/>
              <a:t>              L </a:t>
            </a:r>
            <a:r>
              <a:rPr lang="zh-CN" altLang="zh-CN" sz="2400" dirty="0"/>
              <a:t>→</a:t>
            </a:r>
            <a:r>
              <a:rPr lang="en-US" altLang="zh-CN" sz="2400" dirty="0"/>
              <a:t> L , S | S</a:t>
            </a:r>
          </a:p>
          <a:p>
            <a:r>
              <a:rPr lang="zh-CN" altLang="en-US" sz="2400" dirty="0"/>
              <a:t>为</a:t>
            </a:r>
            <a:r>
              <a:rPr lang="en-US" altLang="zh-CN" sz="2400" dirty="0"/>
              <a:t>S</a:t>
            </a:r>
            <a:r>
              <a:rPr lang="zh-CN" altLang="en-US" sz="2400" dirty="0"/>
              <a:t>和</a:t>
            </a:r>
            <a:r>
              <a:rPr lang="en-US" altLang="zh-CN" sz="2400" dirty="0"/>
              <a:t>L</a:t>
            </a:r>
            <a:r>
              <a:rPr lang="zh-CN" altLang="en-US" sz="2400" dirty="0"/>
              <a:t>添加属性</a:t>
            </a:r>
            <a:r>
              <a:rPr lang="en-US" altLang="zh-CN" sz="2400" dirty="0"/>
              <a:t>d</a:t>
            </a:r>
            <a:r>
              <a:rPr lang="zh-CN" altLang="en-US" sz="2400" dirty="0"/>
              <a:t>来记录当前嵌套的深度。</a:t>
            </a:r>
            <a:endParaRPr lang="zh-CN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3503712" y="3573016"/>
              <a:ext cx="5472608" cy="26429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332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393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45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altLang="zh-C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0344836"/>
                  </p:ext>
                </p:extLst>
              </p:nvPr>
            </p:nvGraphicFramePr>
            <p:xfrm>
              <a:off x="3503712" y="3573016"/>
              <a:ext cx="5472608" cy="26429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33262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333934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6" t="-92857" r="-157429" b="-4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3934" t="-92857" r="-364" b="-437143"/>
                          </a:stretch>
                        </a:blipFill>
                      </a:tcPr>
                    </a:tc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6" t="-195652" r="-157429" b="-3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3934" t="-195652" r="-364" b="-343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6" t="-291429" r="-157429" b="-23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3934" t="-291429" r="-364" b="-23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6" t="-260952" r="-157429" b="-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3934" t="-260952" r="-364" b="-5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86" t="-631667" r="-1574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63934" t="-631667" r="-36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38439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260648"/>
            <a:ext cx="11377264" cy="6408712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输入为</a:t>
            </a:r>
            <a:r>
              <a:rPr lang="en-US" altLang="zh-CN" sz="2400" dirty="0"/>
              <a:t>((a),a)</a:t>
            </a:r>
            <a:r>
              <a:rPr lang="zh-CN" altLang="en-US" sz="2400" dirty="0"/>
              <a:t>，采用自上而下的分析方法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F83E1C8F-732D-4C87-BDE3-37C4ADA8BB3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835860" y="1337752"/>
              <a:ext cx="6480720" cy="47809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134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6729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600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0" i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S’</a:t>
                          </a:r>
                          <a:endParaRPr lang="zh-CN" altLang="en-US" sz="18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6949552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0      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⇒(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0)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+1 = 1</m:t>
                                </m:r>
                              </m:oMath>
                            </m:oMathPara>
                          </a14:m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⇒(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1)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1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</a:rPr>
                                <m:t>=</m:t>
                              </m:r>
                              <m:r>
                                <a:rPr lang="en-US" altLang="zh-CN" sz="1800" b="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zh-CN" altLang="en-US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1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</a:rPr>
                                <m:t>=</m:t>
                              </m:r>
                              <m:r>
                                <a:rPr lang="en-US" altLang="zh-CN" sz="1800" b="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zh-CN" altLang="en-US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en-US" altLang="zh-CN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i="0" dirty="0">
                              <a:latin typeface="+mn-lt"/>
                            </a:rPr>
                            <a:t>print(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altLang="zh-CN" i="0" dirty="0">
                              <a:latin typeface="+mn-lt"/>
                            </a:rPr>
                            <a:t>)</a:t>
                          </a:r>
                          <a:r>
                            <a:rPr lang="zh-CN" altLang="en-US" sz="1800" i="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⇒(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1,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⇒(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2,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+1 =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kern="1200" dirty="0" smtClean="0">
                                    <a:solidFill>
                                      <a:schemeClr val="dk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i="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⇒((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L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2),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⇒((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3),</m:t>
                                </m:r>
                                <m:r>
                                  <a:rPr lang="en-US" altLang="zh-CN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i="0" dirty="0">
                              <a:latin typeface="+mn-lt"/>
                            </a:rPr>
                            <a:t>print(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en-US" altLang="zh-CN" i="0" dirty="0">
                              <a:latin typeface="+mn-lt"/>
                            </a:rPr>
                            <a:t>)</a:t>
                          </a:r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0" dirty="0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((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sz="1800" b="0" i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83E1C8F-732D-4C87-BDE3-37C4ADA8BB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78628531"/>
                  </p:ext>
                </p:extLst>
              </p:nvPr>
            </p:nvGraphicFramePr>
            <p:xfrm>
              <a:off x="4835860" y="1337752"/>
              <a:ext cx="6480720" cy="47809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1342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446729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</a:tblGrid>
                  <a:tr h="4600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>
                              <a:latin typeface="+mn-lt"/>
                            </a:rPr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800" b="0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S’</a:t>
                          </a:r>
                          <a:endParaRPr lang="zh-CN" altLang="en-US" sz="1800" b="0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4006949552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" t="-205263" r="-222054" b="-7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293" t="-205263" r="-273" b="-73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" t="-309333" r="-222054" b="-6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293" t="-309333" r="-273" b="-6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" t="-292381" r="-222054" b="-36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293" t="-292381" r="-273" b="-36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" t="-542105" r="-22205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293" t="-542105" r="-27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" t="-650667" r="-222054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293" t="-650667" r="-273" b="-30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  <a:tr h="460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" t="-740789" r="-222054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293" t="-740789" r="-273" b="-201316"/>
                          </a:stretch>
                        </a:blipFill>
                      </a:tcPr>
                    </a:tc>
                  </a:tr>
                  <a:tr h="460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" t="-852000" r="-222054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5293" t="-852000" r="-273" b="-104000"/>
                          </a:stretch>
                        </a:blipFill>
                      </a:tcPr>
                    </a:tc>
                  </a:tr>
                  <a:tr h="46009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" t="-939474" r="-22205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i="0" dirty="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911424" y="1340768"/>
              <a:ext cx="3384376" cy="26429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04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3392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45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altLang="zh-C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8368409"/>
                  </p:ext>
                </p:extLst>
              </p:nvPr>
            </p:nvGraphicFramePr>
            <p:xfrm>
              <a:off x="911424" y="1340768"/>
              <a:ext cx="3384376" cy="26429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5044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93392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0" t="-92857" r="-134454" b="-43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5157" t="-92857" r="-629" b="-438571"/>
                          </a:stretch>
                        </a:blipFill>
                      </a:tcPr>
                    </a:tc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0" t="-192857" r="-134454" b="-33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5157" t="-192857" r="-629" b="-33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0" t="-297101" r="-134454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5157" t="-297101" r="-629" b="-243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0" t="-258491" r="-134454" b="-5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5157" t="-258491" r="-629" b="-58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420" t="-633333" r="-134454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75157" t="-633333" r="-62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882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语法制导定义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语法制导定义</a:t>
                </a:r>
                <a:r>
                  <a:rPr lang="en-US" altLang="zh-CN" sz="2400" dirty="0"/>
                  <a:t>(Syntax-Directed Definition</a:t>
                </a:r>
                <a:r>
                  <a:rPr lang="zh-CN" altLang="en-US" sz="2400" dirty="0"/>
                  <a:t>，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SDD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是一个上下文无关文法和属性及规则的结合。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属性</a:t>
                </a:r>
                <a:r>
                  <a:rPr lang="zh-CN" altLang="en-US" sz="2400" dirty="0"/>
                  <a:t>和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文法符号</a:t>
                </a:r>
                <a:r>
                  <a:rPr lang="zh-CN" altLang="en-US" sz="2400" dirty="0"/>
                  <a:t>相关联，而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规则</a:t>
                </a:r>
                <a:r>
                  <a:rPr lang="zh-CN" altLang="en-US" sz="2400" dirty="0"/>
                  <a:t>和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产生式</a:t>
                </a:r>
                <a:r>
                  <a:rPr lang="zh-CN" altLang="en-US" sz="2400" dirty="0"/>
                  <a:t>相关联，有时也称为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属性文法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400" dirty="0"/>
                  <a:t>是一个符号，而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400" dirty="0"/>
                  <a:t>的一个属性，那么用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dirty="0"/>
                  <a:t>来表示在某个标号为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400" dirty="0"/>
                  <a:t>的分析树节点上的属性值。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属性</a:t>
                </a:r>
                <a:r>
                  <a:rPr lang="zh-CN" altLang="en-US" sz="2400" dirty="0"/>
                  <a:t>可以有很多类型，比如变量的数据类型、表达式的值、变量的地址、数字的有效位数等等。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482" y="1412776"/>
                <a:ext cx="8386836" cy="5040560"/>
              </a:xfrm>
              <a:blipFill rotWithShape="0">
                <a:blip r:embed="rId2"/>
                <a:stretch>
                  <a:fillRect l="-869" r="-507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25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语法制导的翻译方案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我们主要关注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如何使用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SDT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来实现两类重要的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SDD</a:t>
                </a:r>
                <a:r>
                  <a:rPr lang="zh-CN" altLang="en-US" sz="2400" dirty="0"/>
                  <a:t>，因为在这两种情况下， </a:t>
                </a:r>
                <a:r>
                  <a:rPr lang="en-US" altLang="zh-CN" sz="2400" dirty="0"/>
                  <a:t>SDT</a:t>
                </a:r>
                <a:r>
                  <a:rPr lang="zh-CN" altLang="en-US" sz="2400" dirty="0"/>
                  <a:t>可在语法分析过程中实现</a:t>
                </a:r>
                <a:endParaRPr lang="en-US" altLang="zh-CN" sz="24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cs typeface="+mn-cs"/>
                  </a:rPr>
                  <a:t>基本文法可以使用</a:t>
                </a:r>
                <a:r>
                  <a:rPr lang="en-US" altLang="zh-CN" sz="2400" dirty="0">
                    <a:cs typeface="+mn-cs"/>
                  </a:rPr>
                  <a:t>LR</a:t>
                </a:r>
                <a:r>
                  <a:rPr lang="zh-CN" altLang="en-US" sz="2400" dirty="0">
                    <a:cs typeface="+mn-cs"/>
                  </a:rPr>
                  <a:t>分析技术，且</a:t>
                </a:r>
                <a:r>
                  <a:rPr lang="en-US" altLang="zh-CN" sz="2400" dirty="0">
                    <a:cs typeface="+mn-cs"/>
                  </a:rPr>
                  <a:t>SDD</a:t>
                </a:r>
                <a:r>
                  <a:rPr lang="zh-CN" altLang="en-US" sz="2400" dirty="0">
                    <a:cs typeface="+mn-cs"/>
                  </a:rPr>
                  <a:t>是</a:t>
                </a:r>
                <a:r>
                  <a:rPr lang="en-US" altLang="zh-CN" sz="2400" dirty="0">
                    <a:cs typeface="+mn-cs"/>
                  </a:rPr>
                  <a:t>S</a:t>
                </a:r>
                <a:r>
                  <a:rPr lang="zh-CN" altLang="en-US" sz="2400" dirty="0">
                    <a:cs typeface="+mn-cs"/>
                  </a:rPr>
                  <a:t>属性的</a:t>
                </a:r>
                <a:endParaRPr lang="en-US" altLang="zh-CN" sz="2400" dirty="0">
                  <a:cs typeface="+mn-cs"/>
                </a:endParaRP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>
                    <a:cs typeface="+mn-cs"/>
                  </a:rPr>
                  <a:t>基本文法可以使用</a:t>
                </a:r>
                <a:r>
                  <a:rPr lang="en-US" altLang="zh-CN" sz="2400" dirty="0">
                    <a:cs typeface="+mn-cs"/>
                  </a:rPr>
                  <a:t>LL</a:t>
                </a:r>
                <a:r>
                  <a:rPr lang="zh-CN" altLang="en-US" sz="2400" dirty="0">
                    <a:cs typeface="+mn-cs"/>
                  </a:rPr>
                  <a:t>分析技术，且</a:t>
                </a:r>
                <a:r>
                  <a:rPr lang="en-US" altLang="zh-CN" sz="2400" dirty="0">
                    <a:cs typeface="+mn-cs"/>
                  </a:rPr>
                  <a:t>SDD</a:t>
                </a:r>
                <a:r>
                  <a:rPr lang="zh-CN" altLang="en-US" sz="2400" dirty="0">
                    <a:cs typeface="+mn-cs"/>
                  </a:rPr>
                  <a:t>是</a:t>
                </a:r>
                <a:r>
                  <a:rPr lang="en-US" altLang="zh-CN" sz="2400" dirty="0">
                    <a:cs typeface="+mn-cs"/>
                  </a:rPr>
                  <a:t>L</a:t>
                </a:r>
                <a:r>
                  <a:rPr lang="zh-CN" altLang="en-US" sz="2400" dirty="0">
                    <a:cs typeface="+mn-cs"/>
                  </a:rPr>
                  <a:t>属性的 </a:t>
                </a:r>
                <a:endParaRPr lang="en-US" altLang="zh-CN" sz="2400" dirty="0">
                  <a:cs typeface="+mn-cs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在语法分析过程中，产生式体中的一个动作在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它左边的所有文法符号都被匹配后立刻执行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400" dirty="0"/>
                  <a:t>也可以在语法分析过程中，将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内嵌语义动作替换为一个新的非终结符</a:t>
                </a:r>
                <a:r>
                  <a:rPr lang="zh-CN" altLang="en-US" sz="2400" dirty="0"/>
                  <a:t>，只有一个产生式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2400" dirty="0"/>
                  <a:t>，那么语法分析进行到这里就可以实现相应的动作。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436" y="1340768"/>
                <a:ext cx="8535044" cy="5256584"/>
              </a:xfrm>
              <a:blipFill>
                <a:blip r:embed="rId2"/>
                <a:stretch>
                  <a:fillRect l="-854" r="-285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32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后缀翻译方案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dirty="0"/>
                  <a:t>属性的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r>
                  <a:rPr lang="zh-CN" altLang="en-US" sz="2400" dirty="0"/>
                  <a:t>，可以构造出一个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𝑺𝑫𝑻</m:t>
                    </m:r>
                  </m:oMath>
                </a14:m>
                <a:r>
                  <a:rPr lang="en-US" altLang="zh-CN" sz="2400" dirty="0"/>
                  <a:t>: 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每个动作都放在产生式的结尾。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当使用自下而上的分析方法将这个产生式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归约</a:t>
                </a:r>
                <a:r>
                  <a:rPr lang="zh-CN" altLang="en-US" sz="2400" dirty="0"/>
                  <a:t>为左侧非终结符时执行动作。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这种所有动作都放在产生式的结尾的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𝑺𝑫𝑻</m:t>
                    </m:r>
                  </m:oMath>
                </a14:m>
                <a:r>
                  <a:rPr lang="zh-CN" altLang="en-US" sz="2400" dirty="0"/>
                  <a:t>称为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后缀翻译方案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414" y="1412776"/>
                <a:ext cx="7886972" cy="4608512"/>
              </a:xfrm>
              <a:blipFill rotWithShape="0">
                <a:blip r:embed="rId2"/>
                <a:stretch>
                  <a:fillRect l="-924" r="-308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62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后缀翻译方案示例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下图是实现打印上图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𝑺𝑫𝑫</m:t>
                    </m:r>
                  </m:oMath>
                </a14:m>
                <a:r>
                  <a:rPr lang="zh-CN" altLang="en-US" sz="2400" dirty="0"/>
                  <a:t>计算结果的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𝑺𝑫𝑻</m:t>
                    </m:r>
                  </m:oMath>
                </a14:m>
                <a:r>
                  <a:rPr lang="zh-CN" altLang="en-US" sz="2400" dirty="0"/>
                  <a:t>，其中引入了</a:t>
                </a:r>
                <a:r>
                  <a:rPr lang="en-US" altLang="zh-CN" sz="2400" dirty="0"/>
                  <a:t>print</a:t>
                </a:r>
                <a:r>
                  <a:rPr lang="zh-CN" altLang="en-US" sz="2400" dirty="0"/>
                  <a:t>动作，用于输出计算结果。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436" y="1340768"/>
                <a:ext cx="3206452" cy="5258653"/>
              </a:xfrm>
              <a:blipFill rotWithShape="0">
                <a:blip r:embed="rId2"/>
                <a:stretch>
                  <a:fillRect l="-2260" r="-2260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3" t="3010" r="12859" b="18621"/>
          <a:stretch/>
        </p:blipFill>
        <p:spPr bwMode="auto">
          <a:xfrm>
            <a:off x="1077813" y="2924944"/>
            <a:ext cx="4864564" cy="2795726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8" r="11385" b="25098"/>
          <a:stretch/>
        </p:blipFill>
        <p:spPr bwMode="auto">
          <a:xfrm>
            <a:off x="6330106" y="3140968"/>
            <a:ext cx="4864565" cy="2090301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199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后缀翻译方案的分析栈实现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后缀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𝑺𝑫𝑻</m:t>
                    </m:r>
                  </m:oMath>
                </a14:m>
                <a:r>
                  <a:rPr lang="zh-CN" altLang="en-US" sz="2400" dirty="0"/>
                  <a:t>可以在</a:t>
                </a:r>
                <a:r>
                  <a:rPr lang="en-US" altLang="zh-CN" sz="2400" dirty="0"/>
                  <a:t>LR</a:t>
                </a:r>
                <a:r>
                  <a:rPr lang="zh-CN" altLang="en-US" sz="2400" dirty="0"/>
                  <a:t>语法分析过程中实现，当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归约发生时执行相应的语义动作</a:t>
                </a:r>
                <a:r>
                  <a:rPr lang="zh-CN" altLang="en-US" sz="2400" dirty="0"/>
                  <a:t>。文法符号的属性应一起放入分析栈中。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40768"/>
                <a:ext cx="8640960" cy="5256584"/>
              </a:xfrm>
              <a:blipFill>
                <a:blip r:embed="rId2"/>
                <a:stretch>
                  <a:fillRect l="-773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0" y="2708920"/>
            <a:ext cx="5076564" cy="3456384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 bwMode="auto">
          <a:xfrm>
            <a:off x="6816080" y="2636912"/>
            <a:ext cx="1368152" cy="5760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3973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后缀翻译方案的分析栈实现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由于所有属性都是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综合属性</a:t>
                </a:r>
                <a:r>
                  <a:rPr lang="zh-CN" altLang="en-US" sz="2400" dirty="0"/>
                  <a:t>，当使用产生式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𝑿𝒀𝒁</m:t>
                    </m:r>
                  </m:oMath>
                </a14:m>
                <a:r>
                  <a:rPr lang="zh-CN" altLang="en-US" sz="2400" dirty="0"/>
                  <a:t>进行归约时，将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𝑿𝒀𝒁</m:t>
                    </m:r>
                  </m:oMath>
                </a14:m>
                <a:r>
                  <a:rPr lang="zh-CN" altLang="en-US" sz="2400" dirty="0"/>
                  <a:t>和它们的属性一起出栈，然后执行动作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比如可以使用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𝑿𝒀𝒁</m:t>
                    </m:r>
                  </m:oMath>
                </a14:m>
                <a:r>
                  <a:rPr lang="zh-CN" altLang="en-US" sz="2400" dirty="0"/>
                  <a:t>的属性来计算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的属性，也可以是别的动作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。然后将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的属性一起入栈。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40768"/>
                <a:ext cx="8640960" cy="5256584"/>
              </a:xfrm>
              <a:blipFill>
                <a:blip r:embed="rId2"/>
                <a:stretch>
                  <a:fillRect l="-773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662" y="3284984"/>
            <a:ext cx="40290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402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后缀翻译方案的分析栈实现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将语义动作中的抽象定义式改写成具体可执行的栈操作 。</a:t>
            </a:r>
            <a:endParaRPr lang="en-US" altLang="zh-CN" sz="2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852" y="1909122"/>
            <a:ext cx="8996644" cy="41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913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后缀翻译方案的分析栈实现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将前面的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𝑺𝑫𝑻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中的动作改为显式操作分析栈的方式如下。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40768"/>
                <a:ext cx="8640960" cy="5256584"/>
              </a:xfrm>
              <a:blipFill rotWithShape="0">
                <a:blip r:embed="rId2"/>
                <a:stretch>
                  <a:fillRect l="-773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2132856"/>
            <a:ext cx="9570127" cy="39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7686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产生式内部带有语义动作的</a:t>
            </a:r>
            <a:r>
              <a:rPr lang="en-US" altLang="zh-CN" dirty="0" err="1"/>
              <a:t>SDT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动作可以放在产生式体的任意位置上。</a:t>
            </a:r>
            <a:r>
              <a:rPr lang="zh-CN" altLang="en-US" sz="2400" dirty="0">
                <a:solidFill>
                  <a:srgbClr val="FF0000"/>
                </a:solidFill>
              </a:rPr>
              <a:t>当一个动作左边的所有符号都被处理后，该动作立刻执行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如果有一个产生式</a:t>
            </a:r>
            <a:r>
              <a:rPr lang="en-US" altLang="zh-CN" sz="2400" dirty="0" err="1"/>
              <a:t>B→X</a:t>
            </a:r>
            <a:r>
              <a:rPr lang="en-US" altLang="zh-CN" sz="2400" dirty="0"/>
              <a:t>{a}Y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如果采用</a:t>
            </a:r>
            <a:r>
              <a:rPr lang="zh-CN" altLang="en-US" sz="2400" dirty="0">
                <a:solidFill>
                  <a:srgbClr val="FF0000"/>
                </a:solidFill>
              </a:rPr>
              <a:t>自底向上</a:t>
            </a:r>
            <a:r>
              <a:rPr lang="zh-CN" altLang="en-US" sz="2400" dirty="0"/>
              <a:t>的分析，那么在</a:t>
            </a:r>
            <a:r>
              <a:rPr lang="en-US" altLang="zh-CN" sz="2400" dirty="0"/>
              <a:t>X</a:t>
            </a:r>
            <a:r>
              <a:rPr lang="zh-CN" altLang="en-US" sz="2400" dirty="0"/>
              <a:t>出现在分析栈栈顶的时候，立刻执行动作</a:t>
            </a:r>
            <a:r>
              <a:rPr lang="en-US" altLang="zh-CN" sz="2400" dirty="0"/>
              <a:t>a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如果采用</a:t>
            </a:r>
            <a:r>
              <a:rPr lang="zh-CN" altLang="en-US" sz="2400" dirty="0">
                <a:solidFill>
                  <a:srgbClr val="FF0000"/>
                </a:solidFill>
              </a:rPr>
              <a:t>自顶向下</a:t>
            </a:r>
            <a:r>
              <a:rPr lang="zh-CN" altLang="en-US" sz="2400" dirty="0"/>
              <a:t>的分析，那么我们尝试在展开</a:t>
            </a:r>
            <a:r>
              <a:rPr lang="en-US" altLang="zh-CN" sz="2400" dirty="0"/>
              <a:t>Y</a:t>
            </a:r>
            <a:r>
              <a:rPr lang="zh-CN" altLang="en-US" sz="2400" dirty="0"/>
              <a:t>的本次出现（</a:t>
            </a:r>
            <a:r>
              <a:rPr lang="en-US" altLang="zh-CN" sz="2400" dirty="0"/>
              <a:t>Y</a:t>
            </a:r>
            <a:r>
              <a:rPr lang="zh-CN" altLang="en-US" sz="2400" dirty="0"/>
              <a:t>是非终结符）或者在输入中检测</a:t>
            </a:r>
            <a:r>
              <a:rPr lang="en-US" altLang="zh-CN" sz="2400" dirty="0"/>
              <a:t>Y</a:t>
            </a:r>
            <a:r>
              <a:rPr lang="zh-CN" altLang="en-US" sz="2400" dirty="0"/>
              <a:t>（</a:t>
            </a:r>
            <a:r>
              <a:rPr lang="en-US" altLang="zh-CN" sz="2400" dirty="0"/>
              <a:t>Y</a:t>
            </a:r>
            <a:r>
              <a:rPr lang="zh-CN" altLang="en-US" sz="2400" dirty="0"/>
              <a:t>是终结符）之前执行动作</a:t>
            </a:r>
            <a:r>
              <a:rPr lang="en-US" altLang="zh-CN" sz="2400" dirty="0"/>
              <a:t>a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503076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插入动作的语法分析树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任何</a:t>
            </a:r>
            <a:r>
              <a:rPr lang="en-US" altLang="zh-CN" sz="2400" dirty="0" err="1"/>
              <a:t>SDT</a:t>
            </a:r>
            <a:r>
              <a:rPr lang="zh-CN" altLang="en-US" sz="2400" dirty="0"/>
              <a:t>都可以如下实现：忽略语义动作，生成语法树，再</a:t>
            </a:r>
            <a:r>
              <a:rPr lang="zh-CN" altLang="en-US" sz="2400" dirty="0">
                <a:solidFill>
                  <a:srgbClr val="FF0000"/>
                </a:solidFill>
              </a:rPr>
              <a:t>将动作作为附加子节点加入</a:t>
            </a:r>
            <a:r>
              <a:rPr lang="zh-CN" altLang="en-US" sz="2400" dirty="0"/>
              <a:t>。对树进行前序访问，访问到某个动作，立刻执行这个动作。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下面是一个完成前缀翻译的</a:t>
            </a:r>
            <a:r>
              <a:rPr lang="en-US" altLang="zh-CN" sz="2400" dirty="0" err="1"/>
              <a:t>SDT</a:t>
            </a:r>
            <a:r>
              <a:rPr lang="zh-CN" altLang="en-US" sz="2400" dirty="0"/>
              <a:t>，右边是</a:t>
            </a:r>
            <a:r>
              <a:rPr lang="en-US" altLang="zh-CN" sz="2400" dirty="0"/>
              <a:t>3</a:t>
            </a:r>
            <a:r>
              <a:rPr lang="zh-CN" altLang="en-US" sz="2400" dirty="0"/>
              <a:t>*</a:t>
            </a:r>
            <a:r>
              <a:rPr lang="en-US" altLang="zh-CN" sz="2400" dirty="0"/>
              <a:t>5+4</a:t>
            </a:r>
            <a:r>
              <a:rPr lang="zh-CN" altLang="en-US" sz="2400" dirty="0"/>
              <a:t>的分析树。</a:t>
            </a:r>
            <a:endParaRPr lang="en-US" altLang="zh-CN" sz="24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AA86A60-6CAF-45F6-806C-396F42689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" t="177" r="3721" b="10994"/>
          <a:stretch/>
        </p:blipFill>
        <p:spPr bwMode="auto">
          <a:xfrm>
            <a:off x="6528048" y="3068960"/>
            <a:ext cx="4460419" cy="3276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0356F2E-461E-4510-8437-20F67F8AD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7" r="21461" b="23786"/>
          <a:stretch/>
        </p:blipFill>
        <p:spPr bwMode="auto">
          <a:xfrm>
            <a:off x="1199456" y="3573016"/>
            <a:ext cx="5013853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58924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已知</a:t>
            </a:r>
            <a:r>
              <a:rPr lang="en-US" altLang="zh-CN" sz="2400" dirty="0"/>
              <a:t>SDT</a:t>
            </a:r>
            <a:r>
              <a:rPr lang="zh-CN" altLang="zh-CN" sz="2400" dirty="0"/>
              <a:t>如下：</a:t>
            </a:r>
          </a:p>
          <a:p>
            <a:pPr marL="800100" lvl="2" indent="0">
              <a:buNone/>
            </a:pPr>
            <a:r>
              <a:rPr lang="en-US" altLang="zh-CN" sz="2400" dirty="0" err="1"/>
              <a:t>S→bAb</a:t>
            </a:r>
            <a:r>
              <a:rPr lang="en-US" altLang="zh-CN" sz="2400" dirty="0"/>
              <a:t> {print “1”}</a:t>
            </a:r>
          </a:p>
          <a:p>
            <a:pPr marL="800100" lvl="2" indent="0">
              <a:buNone/>
            </a:pPr>
            <a:r>
              <a:rPr lang="en-US" altLang="zh-CN" sz="2400" dirty="0"/>
              <a:t>A→({ print “2”}B </a:t>
            </a:r>
          </a:p>
          <a:p>
            <a:pPr marL="800100" lvl="2" indent="0">
              <a:buNone/>
            </a:pPr>
            <a:r>
              <a:rPr lang="en-US" altLang="zh-CN" sz="2400" dirty="0" err="1"/>
              <a:t>A→a</a:t>
            </a:r>
            <a:r>
              <a:rPr lang="en-US" altLang="zh-CN" sz="2400" dirty="0"/>
              <a:t> {print “3”}</a:t>
            </a:r>
          </a:p>
          <a:p>
            <a:pPr marL="800100" lvl="2" indent="0">
              <a:buNone/>
            </a:pPr>
            <a:r>
              <a:rPr lang="en-US" altLang="zh-CN" sz="2400" dirty="0" err="1"/>
              <a:t>B→aA</a:t>
            </a:r>
            <a:r>
              <a:rPr lang="en-US" altLang="zh-CN" sz="2400" dirty="0"/>
              <a:t>) {print “4”}</a:t>
            </a:r>
          </a:p>
          <a:p>
            <a:pPr lvl="1">
              <a:lnSpc>
                <a:spcPct val="150000"/>
              </a:lnSpc>
            </a:pPr>
            <a:r>
              <a:rPr lang="zh-CN" altLang="zh-CN" sz="2400" dirty="0"/>
              <a:t>试</a:t>
            </a:r>
            <a:r>
              <a:rPr lang="zh-CN" altLang="en-US" sz="2400" dirty="0"/>
              <a:t>为串</a:t>
            </a:r>
            <a:r>
              <a:rPr lang="en-US" altLang="zh-CN" sz="2400" dirty="0"/>
              <a:t>b(</a:t>
            </a:r>
            <a:r>
              <a:rPr lang="en-US" altLang="zh-CN" sz="2400" dirty="0" err="1"/>
              <a:t>aa</a:t>
            </a:r>
            <a:r>
              <a:rPr lang="en-US" altLang="zh-CN" sz="2400" dirty="0"/>
              <a:t>)b</a:t>
            </a:r>
            <a:r>
              <a:rPr lang="zh-CN" altLang="en-US" sz="2400" dirty="0"/>
              <a:t>构建带动作的语法树。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1988840"/>
            <a:ext cx="362131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语法制导定义</a:t>
            </a:r>
            <a:r>
              <a:rPr lang="en-US" altLang="zh-CN" dirty="0" err="1"/>
              <a:t>SDD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例：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t="1855" r="1"/>
          <a:stretch/>
        </p:blipFill>
        <p:spPr>
          <a:xfrm>
            <a:off x="2855639" y="1916832"/>
            <a:ext cx="6350145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534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i="1" dirty="0"/>
              <a:t>L-</a:t>
            </a:r>
            <a:r>
              <a:rPr lang="zh-CN" altLang="en-US" dirty="0"/>
              <a:t>属性定义转换为</a:t>
            </a:r>
            <a:r>
              <a:rPr lang="en-US" altLang="zh-CN" i="1" dirty="0"/>
              <a:t>SDT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将</a:t>
            </a:r>
            <a:r>
              <a:rPr lang="en-US" altLang="zh-CN" sz="2400" dirty="0"/>
              <a:t>L-SDD </a:t>
            </a:r>
            <a:r>
              <a:rPr lang="zh-CN" altLang="en-US" sz="2400" dirty="0"/>
              <a:t>转换为</a:t>
            </a:r>
            <a:r>
              <a:rPr lang="en-US" altLang="zh-CN" sz="2400" dirty="0"/>
              <a:t>SDT </a:t>
            </a:r>
            <a:r>
              <a:rPr lang="zh-CN" altLang="en-US" sz="2400" dirty="0"/>
              <a:t>的规则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将计算某个非终结符号</a:t>
            </a:r>
            <a:r>
              <a:rPr lang="en-US" altLang="zh-CN" sz="2400" dirty="0"/>
              <a:t>A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继承属性</a:t>
            </a:r>
            <a:r>
              <a:rPr lang="zh-CN" altLang="en-US" sz="2400" dirty="0"/>
              <a:t>的动作插入到产生式右部中</a:t>
            </a:r>
            <a:r>
              <a:rPr lang="zh-CN" altLang="en-US" sz="2400" dirty="0">
                <a:solidFill>
                  <a:srgbClr val="FF0000"/>
                </a:solidFill>
              </a:rPr>
              <a:t>紧靠在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的本次出现之前</a:t>
            </a:r>
            <a:r>
              <a:rPr lang="zh-CN" altLang="en-US" sz="2400" dirty="0"/>
              <a:t>的位置上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将计算一个产生式左部符号的</a:t>
            </a:r>
            <a:r>
              <a:rPr lang="zh-CN" altLang="en-US" sz="2400" dirty="0">
                <a:solidFill>
                  <a:srgbClr val="FF0000"/>
                </a:solidFill>
              </a:rPr>
              <a:t>综合属性</a:t>
            </a:r>
            <a:r>
              <a:rPr lang="zh-CN" altLang="en-US" sz="2400" dirty="0"/>
              <a:t>的动作放置在这个产生式右部的</a:t>
            </a:r>
            <a:r>
              <a:rPr lang="zh-CN" altLang="en-US" sz="2400" dirty="0">
                <a:solidFill>
                  <a:srgbClr val="FF0000"/>
                </a:solidFill>
              </a:rPr>
              <a:t>最右端</a:t>
            </a:r>
            <a:r>
              <a:rPr lang="zh-CN" altLang="en-US" sz="2400" dirty="0"/>
              <a:t> 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122880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260648"/>
            <a:ext cx="11017224" cy="633670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404665"/>
            <a:ext cx="6984776" cy="329238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458" y="4077072"/>
            <a:ext cx="8364006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294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请将下面的</a:t>
            </a:r>
            <a:r>
              <a:rPr lang="en-US" altLang="zh-CN" sz="2400" dirty="0" err="1"/>
              <a:t>SDD</a:t>
            </a:r>
            <a:r>
              <a:rPr lang="zh-CN" altLang="en-US" sz="2400" dirty="0"/>
              <a:t>转换为</a:t>
            </a:r>
            <a:r>
              <a:rPr lang="en-US" altLang="zh-CN" sz="2400" dirty="0" err="1"/>
              <a:t>SDT</a:t>
            </a:r>
            <a:r>
              <a:rPr lang="zh-CN" altLang="en-US" sz="2400" dirty="0"/>
              <a:t>。</a:t>
            </a:r>
            <a:endParaRPr lang="zh-CN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4356160"/>
                  </p:ext>
                </p:extLst>
              </p:nvPr>
            </p:nvGraphicFramePr>
            <p:xfrm>
              <a:off x="3503712" y="2492896"/>
              <a:ext cx="5472608" cy="23686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332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393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45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+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4356160"/>
                  </p:ext>
                </p:extLst>
              </p:nvPr>
            </p:nvGraphicFramePr>
            <p:xfrm>
              <a:off x="3503712" y="2492896"/>
              <a:ext cx="5472608" cy="23686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332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393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6" t="-92857" r="-157429" b="-3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3934" t="-92857" r="-364" b="-37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6" t="-192857" r="-157429" b="-2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3934" t="-192857" r="-364" b="-27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6" t="-292857" r="-157429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3934" t="-292857" r="-364" b="-17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6" t="-458333" r="-157429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3934" t="-458333" r="-364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6" t="-558333" r="-1574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3934" t="-558333" r="-36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074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请将下面的</a:t>
            </a:r>
            <a:r>
              <a:rPr lang="en-US" altLang="zh-CN" sz="2400" dirty="0" err="1"/>
              <a:t>SDD</a:t>
            </a:r>
            <a:r>
              <a:rPr lang="zh-CN" altLang="en-US" sz="2400" dirty="0"/>
              <a:t>转换为</a:t>
            </a:r>
            <a:r>
              <a:rPr lang="en-US" altLang="zh-CN" sz="2400" dirty="0" err="1"/>
              <a:t>SDT</a:t>
            </a:r>
            <a:r>
              <a:rPr lang="zh-CN" altLang="en-US" sz="2400" dirty="0"/>
              <a:t>。</a:t>
            </a:r>
            <a:endParaRPr lang="zh-CN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3089145"/>
                  </p:ext>
                </p:extLst>
              </p:nvPr>
            </p:nvGraphicFramePr>
            <p:xfrm>
              <a:off x="1127448" y="2564904"/>
              <a:ext cx="4752528" cy="23686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525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999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45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+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3089145"/>
                  </p:ext>
                </p:extLst>
              </p:nvPr>
            </p:nvGraphicFramePr>
            <p:xfrm>
              <a:off x="1127448" y="2564904"/>
              <a:ext cx="4752528" cy="23686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5257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999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29" t="-92857" r="-157566" b="-3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3941" t="-92857" r="-419" b="-37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29" t="-192857" r="-157566" b="-2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3941" t="-192857" r="-419" b="-27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29" t="-292857" r="-157566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3941" t="-292857" r="-419" b="-17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29" t="-458333" r="-157566" b="-1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3941" t="-458333" r="-419" b="-1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29" t="-558333" r="-15756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3941" t="-558333" r="-41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3FC3514-552C-462A-9FA3-DFAD14033C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2968819"/>
                  </p:ext>
                </p:extLst>
              </p:nvPr>
            </p:nvGraphicFramePr>
            <p:xfrm>
              <a:off x="7176120" y="2747784"/>
              <a:ext cx="2899958" cy="2002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999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23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altLang="zh-CN" sz="1800" b="0" kern="1200" dirty="0">
                              <a:solidFill>
                                <a:schemeClr val="dk1"/>
                              </a:solidFill>
                            </a:rPr>
                            <a:t>{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𝑝𝑟𝑖𝑛𝑡</m:t>
                              </m:r>
                              <m:r>
                                <a:rPr lang="en-US" altLang="zh-CN" sz="1800" b="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1" kern="1200" dirty="0" smtClean="0">
                                  <a:solidFill>
                                    <a:schemeClr val="dk1"/>
                                  </a:solidFill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i="1" dirty="0"/>
                            <a:t>}</a:t>
                          </a:r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→(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b="0" dirty="0"/>
                            <a:t>{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1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1" kern="1200" dirty="0" smtClean="0">
                                  <a:solidFill>
                                    <a:schemeClr val="dk1"/>
                                  </a:solidFill>
                                </a:rPr>
                                <m:t> 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1" smtClean="0"/>
                                <m:t> </m:t>
                              </m:r>
                              <m:r>
                                <a:rPr lang="en-US" altLang="zh-CN" sz="1800" b="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CN" sz="1800" b="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oMath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b="0" dirty="0"/>
                            <a:t>{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zh-CN" sz="1800" i="1" kern="1200" dirty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}</a:t>
                          </a:r>
                          <a:endParaRPr lang="zh-CN" altLang="en-US" sz="1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1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</a:rPr>
                                <m:t>=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1" kern="1200" dirty="0" smtClean="0">
                                  <a:solidFill>
                                    <a:schemeClr val="dk1"/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CN" sz="1800" i="1" kern="1200" dirty="0" smtClean="0">
                                  <a:solidFill>
                                    <a:schemeClr val="dk1"/>
                                  </a:solidFill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m:rPr>
                                  <m:nor/>
                                </m:rPr>
                                <a:rPr lang="en-US" altLang="zh-CN" b="0" i="1" smtClean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zh-CN" sz="1800" b="0" i="1" kern="1200" dirty="0" smtClean="0">
                                  <a:solidFill>
                                    <a:schemeClr val="dk1"/>
                                  </a:solidFill>
                                </a:rPr>
                                <m:t>+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en-US" altLang="zh-CN" i="1" dirty="0"/>
                            <a:t>}</a:t>
                          </a:r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b="0" dirty="0"/>
                            <a:t>{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en-US" altLang="zh-CN" i="1" dirty="0"/>
                            <a:t>}</a:t>
                          </a:r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A3FC3514-552C-462A-9FA3-DFAD14033C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2968819"/>
                  </p:ext>
                </p:extLst>
              </p:nvPr>
            </p:nvGraphicFramePr>
            <p:xfrm>
              <a:off x="7176120" y="2747784"/>
              <a:ext cx="2899958" cy="2002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999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0" t="-7143" r="-420" b="-39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0" t="-107143" r="-420" b="-29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0" t="-210145" r="-420" b="-1971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0" t="-350820" r="-42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10" t="-458333" r="-420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5481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请将下面的</a:t>
            </a:r>
            <a:r>
              <a:rPr lang="en-US" altLang="zh-CN" sz="2400" dirty="0" err="1"/>
              <a:t>SDD</a:t>
            </a:r>
            <a:r>
              <a:rPr lang="zh-CN" altLang="en-US" sz="2400" dirty="0"/>
              <a:t>转换为</a:t>
            </a:r>
            <a:r>
              <a:rPr lang="en-US" altLang="zh-CN" sz="2400" dirty="0" err="1"/>
              <a:t>SDT</a:t>
            </a:r>
            <a:r>
              <a:rPr lang="zh-CN" altLang="en-US" sz="2400" dirty="0"/>
              <a:t>。</a:t>
            </a:r>
            <a:endParaRPr lang="zh-CN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6297748"/>
                  </p:ext>
                </p:extLst>
              </p:nvPr>
            </p:nvGraphicFramePr>
            <p:xfrm>
              <a:off x="3575720" y="2492896"/>
              <a:ext cx="5472608" cy="26429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332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393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45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altLang="zh-C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6297748"/>
                  </p:ext>
                </p:extLst>
              </p:nvPr>
            </p:nvGraphicFramePr>
            <p:xfrm>
              <a:off x="3575720" y="2492896"/>
              <a:ext cx="5472608" cy="26429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332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3393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6" t="-92857" r="-157429" b="-43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3934" t="-92857" r="-364" b="-43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6" t="-192857" r="-157429" b="-33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3934" t="-192857" r="-364" b="-33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6" t="-297101" r="-157429" b="-2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3934" t="-297101" r="-364" b="-243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6" t="-258491" r="-157429" b="-5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3934" t="-258491" r="-364" b="-58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6" t="-633333" r="-15742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3934" t="-633333" r="-364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2132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请将下面的</a:t>
            </a:r>
            <a:r>
              <a:rPr lang="en-US" altLang="zh-CN" sz="2400" dirty="0" err="1"/>
              <a:t>SDD</a:t>
            </a:r>
            <a:r>
              <a:rPr lang="zh-CN" altLang="en-US" sz="2400" dirty="0"/>
              <a:t>转换为</a:t>
            </a:r>
            <a:r>
              <a:rPr lang="en-US" altLang="zh-CN" sz="2400" dirty="0" err="1"/>
              <a:t>SDT</a:t>
            </a:r>
            <a:r>
              <a:rPr lang="zh-CN" altLang="en-US" sz="2400" dirty="0"/>
              <a:t>。</a:t>
            </a:r>
            <a:endParaRPr lang="zh-CN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1184398"/>
                  </p:ext>
                </p:extLst>
              </p:nvPr>
            </p:nvGraphicFramePr>
            <p:xfrm>
              <a:off x="6667824" y="2740928"/>
              <a:ext cx="4320480" cy="2002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23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′→{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→(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{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)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zh-CN" sz="1800" i="1" kern="1200" dirty="0" smtClean="0">
                                        <a:solidFill>
                                          <a:schemeClr val="dk1"/>
                                        </a:solidFill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b="0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1184398"/>
                  </p:ext>
                </p:extLst>
              </p:nvPr>
            </p:nvGraphicFramePr>
            <p:xfrm>
              <a:off x="6667824" y="2740928"/>
              <a:ext cx="4320480" cy="20028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3204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41" t="-1429" r="-282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41" t="-101429" r="-282" b="-2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41" t="-204348" r="-282" b="-1898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41" t="-344262" r="-282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41" t="-451667" r="-282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10FB377-FFA9-488D-A7EA-371FEEBFA6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770875"/>
                  </p:ext>
                </p:extLst>
              </p:nvPr>
            </p:nvGraphicFramePr>
            <p:xfrm>
              <a:off x="911424" y="2420888"/>
              <a:ext cx="4608512" cy="26429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964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120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455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=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𝑝𝑟𝑖𝑛𝑡</m:t>
                                </m:r>
                                <m: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800" i="1" kern="1200" dirty="0" smtClean="0">
                                    <a:solidFill>
                                      <a:schemeClr val="dk1"/>
                                    </a:solidFill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altLang="zh-CN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b="0" i="1" smtClean="0"/>
                                  <m:t>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55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i="1" dirty="0"/>
                        </a:p>
                      </a:txBody>
                      <a:tcPr>
                        <a:solidFill>
                          <a:srgbClr val="FFFF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310FB377-FFA9-488D-A7EA-371FEEBFA6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8770875"/>
                  </p:ext>
                </p:extLst>
              </p:nvPr>
            </p:nvGraphicFramePr>
            <p:xfrm>
              <a:off x="911424" y="2420888"/>
              <a:ext cx="4608512" cy="264297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964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120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产生式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i="0" dirty="0"/>
                            <a:t>语义动作</a:t>
                          </a:r>
                        </a:p>
                      </a:txBody>
                      <a:tcPr>
                        <a:solidFill>
                          <a:srgbClr val="CCCC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9" t="-92857" r="-157288" b="-43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4069" t="-92857" r="-433" b="-43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9" t="-195652" r="-157288" b="-3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4069" t="-195652" r="-433" b="-343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37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9" t="-291429" r="-157288" b="-23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4069" t="-291429" r="-433" b="-23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9" t="-260952" r="-157288" b="-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4069" t="-260952" r="-433" b="-5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39" t="-631667" r="-15728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64069" t="-631667" r="-433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770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L-</a:t>
            </a:r>
            <a:r>
              <a:rPr lang="zh-CN" altLang="en-US" dirty="0"/>
              <a:t>属性定义的</a:t>
            </a:r>
            <a:r>
              <a:rPr lang="en-US" altLang="zh-CN" i="1" dirty="0"/>
              <a:t>SDT </a:t>
            </a:r>
            <a:r>
              <a:rPr lang="zh-CN" altLang="en-US" dirty="0"/>
              <a:t>实现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如果一个</a:t>
            </a:r>
            <a:r>
              <a:rPr lang="en-US" altLang="zh-CN" sz="2400" dirty="0">
                <a:latin typeface="+mn-ea"/>
              </a:rPr>
              <a:t>L-SDD </a:t>
            </a:r>
            <a:r>
              <a:rPr lang="zh-CN" altLang="en-US" sz="2400" dirty="0">
                <a:latin typeface="+mn-ea"/>
              </a:rPr>
              <a:t>的基本文法可以使用</a:t>
            </a:r>
            <a:r>
              <a:rPr lang="en-US" altLang="zh-CN" sz="2400" dirty="0">
                <a:latin typeface="+mn-ea"/>
              </a:rPr>
              <a:t>LL </a:t>
            </a:r>
            <a:r>
              <a:rPr lang="zh-CN" altLang="en-US" sz="2400" dirty="0">
                <a:latin typeface="+mn-ea"/>
              </a:rPr>
              <a:t>分析技术，那么它的</a:t>
            </a:r>
            <a:r>
              <a:rPr lang="en-US" altLang="zh-CN" sz="2400" dirty="0">
                <a:latin typeface="+mn-ea"/>
              </a:rPr>
              <a:t>SDT </a:t>
            </a:r>
            <a:r>
              <a:rPr lang="zh-CN" altLang="en-US" sz="2400" dirty="0">
                <a:latin typeface="+mn-ea"/>
              </a:rPr>
              <a:t>可以在</a:t>
            </a:r>
            <a:r>
              <a:rPr lang="en-US" altLang="zh-CN" sz="2400" dirty="0">
                <a:latin typeface="+mn-ea"/>
              </a:rPr>
              <a:t>LL </a:t>
            </a:r>
            <a:r>
              <a:rPr lang="zh-CN" altLang="en-US" sz="2400" dirty="0">
                <a:latin typeface="+mn-ea"/>
              </a:rPr>
              <a:t>或</a:t>
            </a:r>
            <a:r>
              <a:rPr lang="en-US" altLang="zh-CN" sz="2400" dirty="0">
                <a:latin typeface="+mn-ea"/>
              </a:rPr>
              <a:t>LR </a:t>
            </a:r>
            <a:r>
              <a:rPr lang="zh-CN" altLang="en-US" sz="2400" dirty="0">
                <a:latin typeface="+mn-ea"/>
              </a:rPr>
              <a:t>语法分析过程中实现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递归下降</a:t>
            </a:r>
            <a:r>
              <a:rPr lang="zh-CN" altLang="en-US" sz="2400" dirty="0">
                <a:latin typeface="+mn-ea"/>
              </a:rPr>
              <a:t>的预测分析过程中进行语义翻译：以参数和返回值的形式处理属性。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LL </a:t>
            </a:r>
            <a:r>
              <a:rPr lang="zh-CN" altLang="en-US" sz="2400" dirty="0">
                <a:latin typeface="+mn-ea"/>
              </a:rPr>
              <a:t>的预测分析过程中进行语义翻译：属性值存放到语法分析栈中，各个规则从栈中取值。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LR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分析过程中进行语义翻译：按照自底向上的方式来处理翻译过程。 </a:t>
            </a:r>
            <a:br>
              <a:rPr lang="zh-CN" altLang="en-US" sz="2400" dirty="0">
                <a:latin typeface="+mn-ea"/>
              </a:rPr>
            </a:b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37800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在递归下降语法分析过程中进行翻译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一个递归下降的语法分析器对每个非终结符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都有一个函数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。我们可以按照下面的方法把这个分析器扩展成一个翻译器：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函数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参数</a:t>
            </a:r>
            <a:r>
              <a:rPr lang="zh-CN" altLang="en-US" sz="2400" dirty="0">
                <a:latin typeface="+mn-ea"/>
              </a:rPr>
              <a:t>是非终结符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继承属性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函数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返回值</a:t>
            </a:r>
            <a:r>
              <a:rPr lang="zh-CN" altLang="en-US" sz="2400" dirty="0">
                <a:latin typeface="+mn-ea"/>
              </a:rPr>
              <a:t>是非终结符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综合属性</a:t>
            </a:r>
            <a:br>
              <a:rPr lang="zh-CN" altLang="en-US" sz="2400" dirty="0">
                <a:latin typeface="+mn-ea"/>
              </a:rPr>
            </a:b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86481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在递归下降语法分析过程中进行翻译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在函数</a:t>
            </a:r>
            <a:r>
              <a:rPr lang="en-US" altLang="zh-CN" sz="2400" dirty="0">
                <a:latin typeface="+mn-ea"/>
              </a:rPr>
              <a:t>A</a:t>
            </a:r>
            <a:r>
              <a:rPr lang="zh-CN" altLang="en-US" sz="2400" dirty="0">
                <a:latin typeface="+mn-ea"/>
              </a:rPr>
              <a:t>中，需要在进行分析的同时处理属性：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决定用哪一个产生式来展开</a:t>
            </a:r>
            <a:r>
              <a:rPr lang="en-US" altLang="zh-CN" sz="2400" dirty="0">
                <a:latin typeface="+mn-ea"/>
              </a:rPr>
              <a:t>A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当需要读入一个终结符时，在输入中检查这些符号是否出现。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局部变量中保存</a:t>
            </a:r>
            <a:r>
              <a:rPr lang="zh-CN" altLang="en-US" sz="2400" dirty="0">
                <a:latin typeface="+mn-ea"/>
              </a:rPr>
              <a:t>所有必要的属性值。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调用对应于被选定的产生式中的非终结符的函数，向它们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提供正确的参数</a:t>
            </a:r>
            <a:r>
              <a:rPr lang="zh-CN" altLang="en-US" sz="2400" dirty="0">
                <a:latin typeface="+mn-ea"/>
              </a:rPr>
              <a:t>。因为基础的</a:t>
            </a:r>
            <a:r>
              <a:rPr lang="en-US" altLang="zh-CN" sz="2400" dirty="0">
                <a:latin typeface="+mn-ea"/>
              </a:rPr>
              <a:t>SDD</a:t>
            </a:r>
            <a:r>
              <a:rPr lang="zh-CN" altLang="en-US" sz="2400" dirty="0">
                <a:latin typeface="+mn-ea"/>
              </a:rPr>
              <a:t>是</a:t>
            </a:r>
            <a:r>
              <a:rPr lang="en-US" altLang="zh-CN" sz="2400" dirty="0">
                <a:latin typeface="+mn-ea"/>
              </a:rPr>
              <a:t>L</a:t>
            </a:r>
            <a:r>
              <a:rPr lang="zh-CN" altLang="en-US" sz="2400" dirty="0">
                <a:latin typeface="+mn-ea"/>
              </a:rPr>
              <a:t>属性的，所以我们必然已经计算出了这些属性。</a:t>
            </a:r>
            <a:br>
              <a:rPr lang="zh-CN" altLang="en-US" sz="2400" dirty="0">
                <a:latin typeface="+mn-ea"/>
              </a:rPr>
            </a:b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28141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1524000" y="0"/>
            <a:ext cx="9180576" cy="68580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332" y="2334779"/>
            <a:ext cx="4543425" cy="2495550"/>
          </a:xfrm>
          <a:prstGeom prst="rect">
            <a:avLst/>
          </a:prstGeom>
          <a:ln w="28575">
            <a:solidFill>
              <a:srgbClr val="9999FF"/>
            </a:solidFill>
          </a:ln>
          <a:effectLst/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3560" y="116632"/>
            <a:ext cx="3632920" cy="6624736"/>
          </a:xfrm>
          <a:prstGeom prst="rect">
            <a:avLst/>
          </a:prstGeom>
          <a:ln w="28575">
            <a:solidFill>
              <a:srgbClr val="9999FF"/>
            </a:solidFill>
          </a:ln>
          <a:effectLst/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1B0F8F6-614B-4B30-96BD-41C9EC78CEFE}"/>
              </a:ext>
            </a:extLst>
          </p:cNvPr>
          <p:cNvGrpSpPr/>
          <p:nvPr/>
        </p:nvGrpSpPr>
        <p:grpSpPr>
          <a:xfrm>
            <a:off x="1680332" y="260648"/>
            <a:ext cx="5207757" cy="923330"/>
            <a:chOff x="156331" y="260648"/>
            <a:chExt cx="5207757" cy="923330"/>
          </a:xfrm>
        </p:grpSpPr>
        <p:sp>
          <p:nvSpPr>
            <p:cNvPr id="7" name="矩形 6"/>
            <p:cNvSpPr/>
            <p:nvPr/>
          </p:nvSpPr>
          <p:spPr>
            <a:xfrm>
              <a:off x="156331" y="260648"/>
              <a:ext cx="4543425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+mn-lt"/>
                  <a:ea typeface="+mn-ea"/>
                </a:rPr>
                <a:t>为每个非终结符</a:t>
              </a:r>
              <a:r>
                <a:rPr lang="en-US" altLang="zh-CN" b="1" i="1" dirty="0">
                  <a:solidFill>
                    <a:srgbClr val="000000"/>
                  </a:solidFill>
                  <a:latin typeface="+mn-lt"/>
                  <a:ea typeface="+mn-ea"/>
                </a:rPr>
                <a:t>A</a:t>
              </a:r>
              <a:r>
                <a:rPr lang="zh-CN" altLang="en-US" b="1" dirty="0">
                  <a:solidFill>
                    <a:srgbClr val="000000"/>
                  </a:solidFill>
                  <a:latin typeface="+mn-lt"/>
                  <a:ea typeface="+mn-ea"/>
                </a:rPr>
                <a:t>构造一个</a:t>
              </a:r>
              <a:r>
                <a:rPr lang="zh-CN" altLang="en-US" b="1" dirty="0">
                  <a:solidFill>
                    <a:srgbClr val="0000FF"/>
                  </a:solidFill>
                  <a:latin typeface="+mn-lt"/>
                  <a:ea typeface="+mn-ea"/>
                </a:rPr>
                <a:t>函数</a:t>
              </a:r>
              <a:r>
                <a:rPr lang="zh-CN" altLang="en-US" b="1" dirty="0">
                  <a:solidFill>
                    <a:srgbClr val="000000"/>
                  </a:solidFill>
                  <a:latin typeface="+mn-lt"/>
                  <a:ea typeface="+mn-ea"/>
                </a:rPr>
                <a:t>，</a:t>
              </a:r>
              <a:r>
                <a:rPr lang="en-US" altLang="zh-CN" b="1" i="1" dirty="0">
                  <a:solidFill>
                    <a:srgbClr val="000000"/>
                  </a:solidFill>
                  <a:latin typeface="+mn-lt"/>
                  <a:ea typeface="+mn-ea"/>
                </a:rPr>
                <a:t>A</a:t>
              </a:r>
              <a:r>
                <a:rPr lang="zh-CN" altLang="en-US" b="1" dirty="0">
                  <a:solidFill>
                    <a:srgbClr val="000000"/>
                  </a:solidFill>
                  <a:latin typeface="+mn-lt"/>
                  <a:ea typeface="+mn-ea"/>
                </a:rPr>
                <a:t>的每个</a:t>
              </a:r>
              <a:r>
                <a:rPr lang="zh-CN" altLang="en-US" b="1" dirty="0">
                  <a:solidFill>
                    <a:srgbClr val="0000FF"/>
                  </a:solidFill>
                  <a:latin typeface="+mn-lt"/>
                  <a:ea typeface="+mn-ea"/>
                </a:rPr>
                <a:t>继承属性</a:t>
              </a:r>
              <a:r>
                <a:rPr lang="zh-CN" altLang="en-US" b="1" dirty="0">
                  <a:solidFill>
                    <a:srgbClr val="000000"/>
                  </a:solidFill>
                  <a:latin typeface="+mn-lt"/>
                  <a:ea typeface="+mn-ea"/>
                </a:rPr>
                <a:t>对应该函数的一个</a:t>
              </a:r>
              <a:r>
                <a:rPr lang="zh-CN" altLang="en-US" b="1" dirty="0">
                  <a:solidFill>
                    <a:srgbClr val="0000FF"/>
                  </a:solidFill>
                  <a:latin typeface="+mn-lt"/>
                  <a:ea typeface="+mn-ea"/>
                </a:rPr>
                <a:t>形参</a:t>
              </a:r>
              <a:r>
                <a:rPr lang="zh-CN" altLang="en-US" b="1" dirty="0">
                  <a:solidFill>
                    <a:srgbClr val="000000"/>
                  </a:solidFill>
                  <a:latin typeface="+mn-lt"/>
                  <a:ea typeface="+mn-ea"/>
                </a:rPr>
                <a:t>，函数的</a:t>
              </a:r>
              <a:r>
                <a:rPr lang="zh-CN" altLang="en-US" b="1" dirty="0">
                  <a:solidFill>
                    <a:srgbClr val="0000FF"/>
                  </a:solidFill>
                  <a:latin typeface="+mn-lt"/>
                  <a:ea typeface="+mn-ea"/>
                </a:rPr>
                <a:t>返回值</a:t>
              </a:r>
              <a:r>
                <a:rPr lang="zh-CN" altLang="en-US" b="1" dirty="0">
                  <a:solidFill>
                    <a:srgbClr val="000000"/>
                  </a:solidFill>
                  <a:latin typeface="+mn-lt"/>
                  <a:ea typeface="+mn-ea"/>
                </a:rPr>
                <a:t>是</a:t>
              </a:r>
              <a:r>
                <a:rPr lang="en-US" altLang="zh-CN" b="1" i="1" dirty="0">
                  <a:solidFill>
                    <a:srgbClr val="000000"/>
                  </a:solidFill>
                  <a:latin typeface="+mn-lt"/>
                  <a:ea typeface="+mn-ea"/>
                </a:rPr>
                <a:t>A</a:t>
              </a:r>
              <a:r>
                <a:rPr lang="zh-CN" altLang="en-US" b="1" dirty="0">
                  <a:solidFill>
                    <a:srgbClr val="000000"/>
                  </a:solidFill>
                  <a:latin typeface="+mn-lt"/>
                  <a:ea typeface="+mn-ea"/>
                </a:rPr>
                <a:t>的</a:t>
              </a:r>
              <a:r>
                <a:rPr lang="zh-CN" altLang="en-US" b="1" dirty="0">
                  <a:solidFill>
                    <a:srgbClr val="0000FF"/>
                  </a:solidFill>
                  <a:latin typeface="+mn-lt"/>
                  <a:ea typeface="+mn-ea"/>
                </a:rPr>
                <a:t>综合属性</a:t>
              </a:r>
              <a:r>
                <a:rPr lang="zh-CN" altLang="en-US" b="1" dirty="0">
                  <a:solidFill>
                    <a:srgbClr val="000000"/>
                  </a:solidFill>
                  <a:latin typeface="+mn-lt"/>
                  <a:ea typeface="+mn-ea"/>
                </a:rPr>
                <a:t>值。</a:t>
              </a:r>
              <a:endParaRPr lang="zh-CN" altLang="en-US" b="1" dirty="0">
                <a:latin typeface="+mn-lt"/>
                <a:ea typeface="+mn-ea"/>
              </a:endParaRPr>
            </a:p>
          </p:txBody>
        </p:sp>
        <p:cxnSp>
          <p:nvCxnSpPr>
            <p:cNvPr id="9" name="直接箭头连接符 8"/>
            <p:cNvCxnSpPr>
              <a:stCxn id="7" idx="3"/>
            </p:cNvCxnSpPr>
            <p:nvPr/>
          </p:nvCxnSpPr>
          <p:spPr bwMode="auto">
            <a:xfrm flipV="1">
              <a:off x="4699756" y="332656"/>
              <a:ext cx="664332" cy="38965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662164-22DD-4998-AD73-A433ABA2B98D}"/>
              </a:ext>
            </a:extLst>
          </p:cNvPr>
          <p:cNvGrpSpPr/>
          <p:nvPr/>
        </p:nvGrpSpPr>
        <p:grpSpPr>
          <a:xfrm>
            <a:off x="1684908" y="849880"/>
            <a:ext cx="5419205" cy="1210969"/>
            <a:chOff x="160907" y="849879"/>
            <a:chExt cx="5419205" cy="1210969"/>
          </a:xfrm>
        </p:grpSpPr>
        <p:sp>
          <p:nvSpPr>
            <p:cNvPr id="12" name="矩形 11"/>
            <p:cNvSpPr/>
            <p:nvPr/>
          </p:nvSpPr>
          <p:spPr>
            <a:xfrm>
              <a:off x="160907" y="1414517"/>
              <a:ext cx="4543425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+mn-lt"/>
                  <a:ea typeface="+mn-ea"/>
                </a:rPr>
                <a:t>对出现在</a:t>
              </a:r>
              <a:r>
                <a:rPr lang="en-US" altLang="zh-CN" b="1" dirty="0">
                  <a:solidFill>
                    <a:srgbClr val="000000"/>
                  </a:solidFill>
                  <a:latin typeface="+mn-lt"/>
                  <a:ea typeface="+mn-ea"/>
                </a:rPr>
                <a:t>A</a:t>
              </a:r>
              <a:r>
                <a:rPr lang="zh-CN" altLang="en-US" b="1" dirty="0">
                  <a:solidFill>
                    <a:srgbClr val="000000"/>
                  </a:solidFill>
                  <a:latin typeface="+mn-lt"/>
                  <a:ea typeface="+mn-ea"/>
                </a:rPr>
                <a:t>产生式右部中的每个文法符号的每个属性都设置一个局部变量 。</a:t>
              </a:r>
            </a:p>
          </p:txBody>
        </p:sp>
        <p:cxnSp>
          <p:nvCxnSpPr>
            <p:cNvPr id="13" name="直接箭头连接符 12"/>
            <p:cNvCxnSpPr>
              <a:stCxn id="12" idx="3"/>
            </p:cNvCxnSpPr>
            <p:nvPr/>
          </p:nvCxnSpPr>
          <p:spPr bwMode="auto">
            <a:xfrm flipV="1">
              <a:off x="4704332" y="849879"/>
              <a:ext cx="875780" cy="88780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12928B2-77FF-4631-8A71-9EBAF7584C89}"/>
              </a:ext>
            </a:extLst>
          </p:cNvPr>
          <p:cNvGrpSpPr/>
          <p:nvPr/>
        </p:nvGrpSpPr>
        <p:grpSpPr>
          <a:xfrm>
            <a:off x="1680332" y="1988841"/>
            <a:ext cx="5711813" cy="3761751"/>
            <a:chOff x="156331" y="1988840"/>
            <a:chExt cx="5711813" cy="3761751"/>
          </a:xfrm>
        </p:grpSpPr>
        <p:cxnSp>
          <p:nvCxnSpPr>
            <p:cNvPr id="17" name="直接箭头连接符 16"/>
            <p:cNvCxnSpPr>
              <a:stCxn id="16" idx="3"/>
            </p:cNvCxnSpPr>
            <p:nvPr/>
          </p:nvCxnSpPr>
          <p:spPr bwMode="auto">
            <a:xfrm flipV="1">
              <a:off x="4699756" y="1988840"/>
              <a:ext cx="1168388" cy="343858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42FD42B-8B08-456C-85BA-05251973655A}"/>
                </a:ext>
              </a:extLst>
            </p:cNvPr>
            <p:cNvGrpSpPr/>
            <p:nvPr/>
          </p:nvGrpSpPr>
          <p:grpSpPr>
            <a:xfrm>
              <a:off x="156331" y="3068960"/>
              <a:ext cx="5711813" cy="2681631"/>
              <a:chOff x="156331" y="3068960"/>
              <a:chExt cx="5711813" cy="2681631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156331" y="5104260"/>
                <a:ext cx="4543425" cy="64633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000000"/>
                    </a:solidFill>
                    <a:latin typeface="+mn-lt"/>
                    <a:ea typeface="+mn-ea"/>
                  </a:rPr>
                  <a:t>调用对应于被选定的产生式中的非终结符的函数，向它们提供正确的参数。</a:t>
                </a:r>
              </a:p>
            </p:txBody>
          </p:sp>
          <p:cxnSp>
            <p:nvCxnSpPr>
              <p:cNvPr id="19" name="直接箭头连接符 18"/>
              <p:cNvCxnSpPr>
                <a:stCxn id="16" idx="3"/>
              </p:cNvCxnSpPr>
              <p:nvPr/>
            </p:nvCxnSpPr>
            <p:spPr bwMode="auto">
              <a:xfrm flipV="1">
                <a:off x="4699756" y="3068960"/>
                <a:ext cx="1168388" cy="235846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D2BD71A-24AF-4AA3-B72A-CE36DF3D8993}"/>
              </a:ext>
            </a:extLst>
          </p:cNvPr>
          <p:cNvGrpSpPr/>
          <p:nvPr/>
        </p:nvGrpSpPr>
        <p:grpSpPr>
          <a:xfrm>
            <a:off x="1671604" y="2376833"/>
            <a:ext cx="5720541" cy="4145437"/>
            <a:chOff x="147603" y="2376832"/>
            <a:chExt cx="5720541" cy="4145437"/>
          </a:xfrm>
        </p:grpSpPr>
        <p:cxnSp>
          <p:nvCxnSpPr>
            <p:cNvPr id="22" name="直接箭头连接符 21"/>
            <p:cNvCxnSpPr>
              <a:stCxn id="26" idx="3"/>
            </p:cNvCxnSpPr>
            <p:nvPr/>
          </p:nvCxnSpPr>
          <p:spPr bwMode="auto">
            <a:xfrm flipV="1">
              <a:off x="4691028" y="5013180"/>
              <a:ext cx="1177116" cy="11859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矩形 25"/>
            <p:cNvSpPr/>
            <p:nvPr/>
          </p:nvSpPr>
          <p:spPr>
            <a:xfrm>
              <a:off x="147603" y="5875938"/>
              <a:ext cx="4543425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rgbClr val="000000"/>
                  </a:solidFill>
                  <a:latin typeface="+mn-lt"/>
                  <a:ea typeface="+mn-ea"/>
                </a:rPr>
                <a:t>对于每个动作，将其代码复制到语法分析器，并把对属性的引用改为对相应变量的引用 。</a:t>
              </a:r>
            </a:p>
          </p:txBody>
        </p:sp>
        <p:cxnSp>
          <p:nvCxnSpPr>
            <p:cNvPr id="30" name="直接箭头连接符 29"/>
            <p:cNvCxnSpPr>
              <a:stCxn id="26" idx="3"/>
            </p:cNvCxnSpPr>
            <p:nvPr/>
          </p:nvCxnSpPr>
          <p:spPr bwMode="auto">
            <a:xfrm flipV="1">
              <a:off x="4691028" y="3503593"/>
              <a:ext cx="1177116" cy="269551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直接箭头连接符 32"/>
            <p:cNvCxnSpPr>
              <a:stCxn id="26" idx="3"/>
            </p:cNvCxnSpPr>
            <p:nvPr/>
          </p:nvCxnSpPr>
          <p:spPr bwMode="auto">
            <a:xfrm flipV="1">
              <a:off x="4691028" y="2376832"/>
              <a:ext cx="1152514" cy="382227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880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语法制导翻译方案</a:t>
            </a:r>
            <a:r>
              <a:rPr lang="en-US" altLang="zh-CN" dirty="0" err="1"/>
              <a:t>SDT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语法制导的翻译方案</a:t>
            </a:r>
            <a:r>
              <a:rPr lang="en-US" altLang="zh-CN" sz="2400" dirty="0"/>
              <a:t>(Syntax-Directed Translation Scheme , </a:t>
            </a:r>
            <a:r>
              <a:rPr lang="en-US" altLang="zh-CN" sz="2400" dirty="0">
                <a:solidFill>
                  <a:srgbClr val="FF0000"/>
                </a:solidFill>
              </a:rPr>
              <a:t>SDT</a:t>
            </a:r>
            <a:r>
              <a:rPr lang="en-US" altLang="zh-CN" sz="2400" dirty="0"/>
              <a:t> )</a:t>
            </a:r>
            <a:r>
              <a:rPr lang="zh-CN" altLang="en-US" sz="2400" dirty="0"/>
              <a:t>是在产生式中嵌入了</a:t>
            </a:r>
            <a:r>
              <a:rPr lang="zh-CN" altLang="en-US" sz="2400" dirty="0">
                <a:solidFill>
                  <a:srgbClr val="FF0000"/>
                </a:solidFill>
              </a:rPr>
              <a:t>程序片段</a:t>
            </a:r>
            <a:r>
              <a:rPr lang="zh-CN" altLang="en-US" sz="2400" dirty="0"/>
              <a:t>的一个上下文无关文法。这些片段称为</a:t>
            </a:r>
            <a:r>
              <a:rPr lang="zh-CN" altLang="en-US" sz="2400" dirty="0">
                <a:solidFill>
                  <a:srgbClr val="FF0000"/>
                </a:solidFill>
              </a:rPr>
              <a:t>语义动作</a:t>
            </a:r>
            <a:r>
              <a:rPr lang="zh-CN" altLang="en-US" sz="2400" dirty="0"/>
              <a:t>，它们可以</a:t>
            </a:r>
            <a:r>
              <a:rPr lang="zh-CN" altLang="en-US" sz="2400" dirty="0">
                <a:solidFill>
                  <a:srgbClr val="FF0000"/>
                </a:solidFill>
              </a:rPr>
              <a:t>出现在产生式的任何位置</a:t>
            </a:r>
            <a:r>
              <a:rPr lang="zh-CN" altLang="en-US" sz="2400" dirty="0"/>
              <a:t>。默认用</a:t>
            </a:r>
            <a:r>
              <a:rPr lang="en-US" altLang="zh-CN" sz="2400" dirty="0">
                <a:solidFill>
                  <a:srgbClr val="FF0000"/>
                </a:solidFill>
              </a:rPr>
              <a:t>{}</a:t>
            </a:r>
            <a:r>
              <a:rPr lang="zh-CN" altLang="en-US" sz="2400" dirty="0"/>
              <a:t>括起来。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400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073" y="3645024"/>
            <a:ext cx="4217643" cy="20044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16080" y="3650668"/>
            <a:ext cx="3232784" cy="2004424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+mn-ea"/>
                <a:ea typeface="+mn-ea"/>
              </a:rPr>
              <a:t>一个语义动作在产生式中的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位置</a:t>
            </a:r>
            <a:r>
              <a:rPr lang="zh-CN" altLang="en-US" sz="2400" b="1" dirty="0">
                <a:latin typeface="+mn-ea"/>
                <a:ea typeface="+mn-ea"/>
              </a:rPr>
              <a:t>决定了这个动作的执行时间 。</a:t>
            </a:r>
          </a:p>
        </p:txBody>
      </p:sp>
    </p:spTree>
    <p:extLst>
      <p:ext uri="{BB962C8B-B14F-4D97-AF65-F5344CB8AC3E}">
        <p14:creationId xmlns:p14="http://schemas.microsoft.com/office/powerpoint/2010/main" val="230289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在递归下降语法分析过程中进行翻译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489496"/>
            <a:ext cx="4515480" cy="2600688"/>
          </a:xfrm>
          <a:prstGeom prst="rect">
            <a:avLst/>
          </a:prstGeom>
          <a:ln w="28575">
            <a:solidFill>
              <a:srgbClr val="9999FF"/>
            </a:solidFill>
          </a:ln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60" y="1484784"/>
            <a:ext cx="4042894" cy="4536504"/>
          </a:xfrm>
          <a:prstGeom prst="rect">
            <a:avLst/>
          </a:prstGeom>
          <a:ln w="28575">
            <a:solidFill>
              <a:srgbClr val="9999FF"/>
            </a:solidFill>
          </a:ln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DBD51F8-6609-431E-8B6B-28BFA7C55EC2}"/>
              </a:ext>
            </a:extLst>
          </p:cNvPr>
          <p:cNvCxnSpPr>
            <a:cxnSpLocks/>
          </p:cNvCxnSpPr>
          <p:nvPr/>
        </p:nvCxnSpPr>
        <p:spPr bwMode="auto">
          <a:xfrm>
            <a:off x="4388816" y="2132856"/>
            <a:ext cx="2571280" cy="12961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F156DD5-1DC5-4CD4-A5EC-663DDD3816D2}"/>
              </a:ext>
            </a:extLst>
          </p:cNvPr>
          <p:cNvCxnSpPr>
            <a:cxnSpLocks/>
          </p:cNvCxnSpPr>
          <p:nvPr/>
        </p:nvCxnSpPr>
        <p:spPr bwMode="auto">
          <a:xfrm>
            <a:off x="3935760" y="2492896"/>
            <a:ext cx="2952328" cy="23042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E54F1CB-83AC-4409-BFE0-2E8363CC24EB}"/>
              </a:ext>
            </a:extLst>
          </p:cNvPr>
          <p:cNvCxnSpPr>
            <a:cxnSpLocks/>
          </p:cNvCxnSpPr>
          <p:nvPr/>
        </p:nvCxnSpPr>
        <p:spPr bwMode="auto">
          <a:xfrm>
            <a:off x="4853652" y="2132856"/>
            <a:ext cx="2106445" cy="22322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8D58FA7-597E-4855-8B8F-4ABFE5B8981E}"/>
              </a:ext>
            </a:extLst>
          </p:cNvPr>
          <p:cNvCxnSpPr>
            <a:cxnSpLocks/>
          </p:cNvCxnSpPr>
          <p:nvPr/>
        </p:nvCxnSpPr>
        <p:spPr bwMode="auto">
          <a:xfrm>
            <a:off x="2819216" y="2090002"/>
            <a:ext cx="4068873" cy="9789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C00CC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277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在递归下降语法分析过程中进行翻译</a:t>
            </a: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5" y="2348880"/>
            <a:ext cx="4601217" cy="2591162"/>
          </a:xfrm>
          <a:prstGeom prst="rect">
            <a:avLst/>
          </a:prstGeom>
          <a:ln w="28575">
            <a:solidFill>
              <a:srgbClr val="9999FF"/>
            </a:solidFill>
          </a:ln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5" y="2348880"/>
            <a:ext cx="4249939" cy="2591162"/>
          </a:xfrm>
          <a:prstGeom prst="rect">
            <a:avLst/>
          </a:prstGeom>
          <a:ln w="28575">
            <a:solidFill>
              <a:srgbClr val="9999FF"/>
            </a:solidFill>
          </a:ln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CAFC037-E7D7-426D-BC9A-EAD6419FC92B}"/>
              </a:ext>
            </a:extLst>
          </p:cNvPr>
          <p:cNvCxnSpPr>
            <a:cxnSpLocks/>
          </p:cNvCxnSpPr>
          <p:nvPr/>
        </p:nvCxnSpPr>
        <p:spPr bwMode="auto">
          <a:xfrm flipV="1">
            <a:off x="5447928" y="3933056"/>
            <a:ext cx="1296144" cy="792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9025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在递归下降语法分析过程中进行翻译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348880"/>
            <a:ext cx="4790186" cy="2839752"/>
          </a:xfrm>
          <a:prstGeom prst="rect">
            <a:avLst/>
          </a:prstGeom>
          <a:ln w="28575">
            <a:solidFill>
              <a:srgbClr val="9999FF"/>
            </a:solidFill>
          </a:ln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65" y="1844824"/>
            <a:ext cx="3862677" cy="3907204"/>
          </a:xfrm>
          <a:prstGeom prst="rect">
            <a:avLst/>
          </a:prstGeom>
          <a:ln w="28575">
            <a:solidFill>
              <a:srgbClr val="9999FF"/>
            </a:solidFill>
          </a:ln>
        </p:spPr>
      </p:pic>
    </p:spTree>
    <p:extLst>
      <p:ext uri="{BB962C8B-B14F-4D97-AF65-F5344CB8AC3E}">
        <p14:creationId xmlns:p14="http://schemas.microsoft.com/office/powerpoint/2010/main" val="202593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SDD</a:t>
            </a:r>
            <a:r>
              <a:rPr lang="zh-CN" altLang="en-US" dirty="0"/>
              <a:t>与</a:t>
            </a:r>
            <a:r>
              <a:rPr lang="en-US" altLang="zh-CN" dirty="0"/>
              <a:t>SDT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i="1" dirty="0">
                <a:solidFill>
                  <a:srgbClr val="FF0000"/>
                </a:solidFill>
              </a:rPr>
              <a:t>SDD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是关于语言翻译的高层次规格说明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隐蔽了许多具体实现细节，使用户不必显式地说明翻译发生的顺序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i="1" dirty="0">
                <a:solidFill>
                  <a:srgbClr val="FF0000"/>
                </a:solidFill>
              </a:rPr>
              <a:t>SDT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可以看作是对</a:t>
            </a:r>
            <a:r>
              <a:rPr lang="en-US" altLang="zh-CN" sz="2400" i="1" dirty="0"/>
              <a:t>SDD</a:t>
            </a:r>
            <a:r>
              <a:rPr lang="zh-CN" altLang="en-US" sz="2400" dirty="0"/>
              <a:t>的一种补充，是</a:t>
            </a:r>
            <a:r>
              <a:rPr lang="en-US" altLang="zh-CN" sz="2400" i="1" dirty="0"/>
              <a:t>SDD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具体实施方案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显式地指明了语义规则的计算顺序，以便说明某些实现细节</a:t>
            </a:r>
          </a:p>
        </p:txBody>
      </p:sp>
    </p:spTree>
    <p:extLst>
      <p:ext uri="{BB962C8B-B14F-4D97-AF65-F5344CB8AC3E}">
        <p14:creationId xmlns:p14="http://schemas.microsoft.com/office/powerpoint/2010/main" val="32012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语法制导定义</a:t>
            </a:r>
            <a:r>
              <a:rPr lang="en-US" altLang="zh-CN" i="1" dirty="0"/>
              <a:t>SDD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语法制导定义</a:t>
            </a:r>
            <a:r>
              <a:rPr lang="en-US" altLang="zh-CN" sz="2400" i="1" dirty="0"/>
              <a:t>SDD</a:t>
            </a:r>
            <a:r>
              <a:rPr lang="zh-CN" altLang="en-US" sz="2400" dirty="0"/>
              <a:t>是对</a:t>
            </a:r>
            <a:r>
              <a:rPr lang="en-US" altLang="zh-CN" sz="2400" i="1" dirty="0">
                <a:solidFill>
                  <a:srgbClr val="FF0000"/>
                </a:solidFill>
              </a:rPr>
              <a:t>CFG</a:t>
            </a:r>
            <a:r>
              <a:rPr lang="zh-CN" altLang="en-US" sz="2400" dirty="0">
                <a:solidFill>
                  <a:srgbClr val="FF0000"/>
                </a:solidFill>
              </a:rPr>
              <a:t>的扩展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将每个</a:t>
            </a:r>
            <a:r>
              <a:rPr lang="zh-CN" altLang="en-US" sz="2400" dirty="0">
                <a:solidFill>
                  <a:srgbClr val="FF0000"/>
                </a:solidFill>
              </a:rPr>
              <a:t>文法符号</a:t>
            </a:r>
            <a:r>
              <a:rPr lang="zh-CN" altLang="en-US" sz="2400" dirty="0"/>
              <a:t>和一个语义</a:t>
            </a:r>
            <a:r>
              <a:rPr lang="zh-CN" altLang="en-US" sz="2400" dirty="0">
                <a:solidFill>
                  <a:srgbClr val="FF0000"/>
                </a:solidFill>
              </a:rPr>
              <a:t>属性集合</a:t>
            </a:r>
            <a:r>
              <a:rPr lang="zh-CN" altLang="en-US" sz="2400" dirty="0"/>
              <a:t>相关联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将每个</a:t>
            </a:r>
            <a:r>
              <a:rPr lang="zh-CN" altLang="en-US" sz="2400" dirty="0">
                <a:solidFill>
                  <a:srgbClr val="FF0000"/>
                </a:solidFill>
              </a:rPr>
              <a:t>产生式</a:t>
            </a:r>
            <a:r>
              <a:rPr lang="zh-CN" altLang="en-US" sz="2400" dirty="0"/>
              <a:t>和一组</a:t>
            </a:r>
            <a:r>
              <a:rPr lang="zh-CN" altLang="en-US" sz="2400" dirty="0">
                <a:solidFill>
                  <a:srgbClr val="FF0000"/>
                </a:solidFill>
              </a:rPr>
              <a:t>语义规则</a:t>
            </a:r>
            <a:r>
              <a:rPr lang="zh-CN" altLang="en-US" sz="2400" dirty="0"/>
              <a:t>相关联，用来计算该产生式中各文法符号的属性值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我们将处理文法符号的两种属性：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综合属性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(synthesized attribute)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继承属性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(inherited attribute)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76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主题4</Template>
  <TotalTime>10857</TotalTime>
  <Words>5095</Words>
  <Application>Microsoft Office PowerPoint</Application>
  <PresentationFormat>宽屏</PresentationFormat>
  <Paragraphs>605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0" baseType="lpstr">
      <vt:lpstr>华文新魏</vt:lpstr>
      <vt:lpstr>微软雅黑</vt:lpstr>
      <vt:lpstr>Arial</vt:lpstr>
      <vt:lpstr>Cambria Math</vt:lpstr>
      <vt:lpstr>Times New Roman</vt:lpstr>
      <vt:lpstr>Verdana</vt:lpstr>
      <vt:lpstr>Wingdings</vt:lpstr>
      <vt:lpstr>主题4</vt:lpstr>
      <vt:lpstr>第六章 语法制导的翻译</vt:lpstr>
      <vt:lpstr>什么是语法制导翻译</vt:lpstr>
      <vt:lpstr>语法制导翻译的基本思想</vt:lpstr>
      <vt:lpstr>两个概念</vt:lpstr>
      <vt:lpstr>语法制导定义</vt:lpstr>
      <vt:lpstr>语法制导定义SDD</vt:lpstr>
      <vt:lpstr>语法制导翻译方案SDT</vt:lpstr>
      <vt:lpstr>SDD与SDT</vt:lpstr>
      <vt:lpstr>语法制导定义SDD </vt:lpstr>
      <vt:lpstr>综合属性</vt:lpstr>
      <vt:lpstr>继承属性</vt:lpstr>
      <vt:lpstr>示例</vt:lpstr>
      <vt:lpstr>示例</vt:lpstr>
      <vt:lpstr>S属性的SDD</vt:lpstr>
      <vt:lpstr>注释语法分析树</vt:lpstr>
      <vt:lpstr>带有继承属性的SDD</vt:lpstr>
      <vt:lpstr>同时具有继承属性和综合属性的SDD</vt:lpstr>
      <vt:lpstr>练习</vt:lpstr>
      <vt:lpstr>练习</vt:lpstr>
      <vt:lpstr>对SDD求值</vt:lpstr>
      <vt:lpstr>对SDD求值</vt:lpstr>
      <vt:lpstr>依赖图</vt:lpstr>
      <vt:lpstr>依赖图示例</vt:lpstr>
      <vt:lpstr>示例</vt:lpstr>
      <vt:lpstr>练习</vt:lpstr>
      <vt:lpstr>练习</vt:lpstr>
      <vt:lpstr>拓扑排序</vt:lpstr>
      <vt:lpstr>拓扑排序</vt:lpstr>
      <vt:lpstr>练习</vt:lpstr>
      <vt:lpstr>练习</vt:lpstr>
      <vt:lpstr>属性求值顺序</vt:lpstr>
      <vt:lpstr>S属性的SDD</vt:lpstr>
      <vt:lpstr>L属性的SDD</vt:lpstr>
      <vt:lpstr>L属性的SDD</vt:lpstr>
      <vt:lpstr>示例</vt:lpstr>
      <vt:lpstr>示例</vt:lpstr>
      <vt:lpstr>语法制导的翻译方案</vt:lpstr>
      <vt:lpstr>语法制导翻译的应用</vt:lpstr>
      <vt:lpstr>语法制导翻译的应用</vt:lpstr>
      <vt:lpstr>示例</vt:lpstr>
      <vt:lpstr>PowerPoint 演示文稿</vt:lpstr>
      <vt:lpstr>练习</vt:lpstr>
      <vt:lpstr>PowerPoint 演示文稿</vt:lpstr>
      <vt:lpstr>练习</vt:lpstr>
      <vt:lpstr>练习</vt:lpstr>
      <vt:lpstr>PowerPoint 演示文稿</vt:lpstr>
      <vt:lpstr>练习</vt:lpstr>
      <vt:lpstr>练习</vt:lpstr>
      <vt:lpstr>PowerPoint 演示文稿</vt:lpstr>
      <vt:lpstr>语法制导的翻译方案</vt:lpstr>
      <vt:lpstr>后缀翻译方案</vt:lpstr>
      <vt:lpstr>后缀翻译方案示例</vt:lpstr>
      <vt:lpstr>后缀翻译方案的分析栈实现</vt:lpstr>
      <vt:lpstr>后缀翻译方案的分析栈实现</vt:lpstr>
      <vt:lpstr>后缀翻译方案的分析栈实现</vt:lpstr>
      <vt:lpstr>后缀翻译方案的分析栈实现</vt:lpstr>
      <vt:lpstr>产生式内部带有语义动作的SDT </vt:lpstr>
      <vt:lpstr>插入动作的语法分析树</vt:lpstr>
      <vt:lpstr>练习</vt:lpstr>
      <vt:lpstr>将L-属性定义转换为SDT </vt:lpstr>
      <vt:lpstr>PowerPoint 演示文稿</vt:lpstr>
      <vt:lpstr>练习</vt:lpstr>
      <vt:lpstr>练习</vt:lpstr>
      <vt:lpstr>练习</vt:lpstr>
      <vt:lpstr>练习</vt:lpstr>
      <vt:lpstr>L-属性定义的SDT 实现 </vt:lpstr>
      <vt:lpstr>在递归下降语法分析过程中进行翻译</vt:lpstr>
      <vt:lpstr>在递归下降语法分析过程中进行翻译</vt:lpstr>
      <vt:lpstr>PowerPoint 演示文稿</vt:lpstr>
      <vt:lpstr>在递归下降语法分析过程中进行翻译</vt:lpstr>
      <vt:lpstr>在递归下降语法分析过程中进行翻译</vt:lpstr>
      <vt:lpstr>在递归下降语法分析过程中进行翻译</vt:lpstr>
    </vt:vector>
  </TitlesOfParts>
  <Company>csit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wt</dc:creator>
  <cp:lastModifiedBy>薇 潘</cp:lastModifiedBy>
  <cp:revision>505</cp:revision>
  <dcterms:created xsi:type="dcterms:W3CDTF">1999-05-10T08:46:26Z</dcterms:created>
  <dcterms:modified xsi:type="dcterms:W3CDTF">2021-05-08T09:19:43Z</dcterms:modified>
</cp:coreProperties>
</file>