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3730590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usa.kaspersky.com/resource-center/threats/keylogger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b="1" dirty="0">
                <a:solidFill>
                  <a:schemeClr val="accent1"/>
                </a:solidFill>
                <a:latin typeface="Arial" panose="020B0604020202020204" pitchFamily="34" charset="0"/>
                <a:cs typeface="Arial" panose="020B0604020202020204" pitchFamily="34" charset="0"/>
              </a:rPr>
              <a:t>k</a:t>
            </a:r>
            <a:r>
              <a:rPr lang="en-US" b="1" dirty="0" err="1">
                <a:solidFill>
                  <a:schemeClr val="accent1"/>
                </a:solidFill>
                <a:latin typeface="Arial" panose="020B0604020202020204" pitchFamily="34" charset="0"/>
                <a:cs typeface="Arial" panose="020B0604020202020204" pitchFamily="34" charset="0"/>
              </a:rPr>
              <a:t>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878378" y="4192470"/>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err="1">
                <a:solidFill>
                  <a:schemeClr val="accent1">
                    <a:lumMod val="75000"/>
                  </a:schemeClr>
                </a:solidFill>
                <a:latin typeface="Arial"/>
                <a:cs typeface="Arial"/>
              </a:rPr>
              <a:t>Karshan.M</a:t>
            </a:r>
            <a:endParaRPr lang="en-US" sz="2000" b="1" dirty="0">
              <a:solidFill>
                <a:schemeClr val="accent1">
                  <a:lumMod val="75000"/>
                </a:schemeClr>
              </a:solidFill>
              <a:latin typeface="Arial"/>
              <a:cs typeface="Arial"/>
            </a:endParaRPr>
          </a:p>
          <a:p>
            <a:pPr marL="457200" indent="-457200">
              <a:buAutoNum type="arabicPeriod"/>
            </a:pPr>
            <a:r>
              <a:rPr lang="en-US" sz="2000" b="1" dirty="0" err="1">
                <a:solidFill>
                  <a:schemeClr val="accent1">
                    <a:lumMod val="75000"/>
                  </a:schemeClr>
                </a:solidFill>
                <a:latin typeface="Arial"/>
                <a:cs typeface="Arial"/>
              </a:rPr>
              <a:t>St.Michael</a:t>
            </a:r>
            <a:r>
              <a:rPr lang="en-US" sz="2000" b="1" dirty="0">
                <a:solidFill>
                  <a:schemeClr val="accent1">
                    <a:lumMod val="75000"/>
                  </a:schemeClr>
                </a:solidFill>
                <a:latin typeface="Arial"/>
                <a:cs typeface="Arial"/>
              </a:rPr>
              <a:t> College Of Engineering And Technology</a:t>
            </a:r>
          </a:p>
          <a:p>
            <a:pPr marL="457200" indent="-457200">
              <a:buAutoNum type="arabicPeriod"/>
            </a:pPr>
            <a:r>
              <a:rPr lang="en-US" sz="2000" b="1" dirty="0">
                <a:solidFill>
                  <a:schemeClr val="accent1">
                    <a:lumMod val="75000"/>
                  </a:schemeClr>
                </a:solidFill>
                <a:latin typeface="Arial"/>
                <a:cs typeface="Arial"/>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dirty="0" err="1">
                <a:solidFill>
                  <a:srgbClr val="0F0F0F"/>
                </a:solidFill>
                <a:ea typeface="+mn-lt"/>
                <a:cs typeface="+mn-lt"/>
              </a:rPr>
              <a:t>Jajodia</a:t>
            </a:r>
            <a:r>
              <a:rPr lang="en-US" sz="2400" dirty="0">
                <a:solidFill>
                  <a:srgbClr val="0F0F0F"/>
                </a:solidFill>
                <a:ea typeface="+mn-lt"/>
                <a:cs typeface="+mn-lt"/>
              </a:rPr>
              <a:t>, S., Liu, P., Swarup, V., &amp; Wang, C. (Eds.). (2016). Cyber Deception: Building the Scientific Foundation. Springer.</a:t>
            </a:r>
          </a:p>
          <a:p>
            <a:pPr marL="305435" indent="-305435"/>
            <a:r>
              <a:rPr lang="en-US" sz="2400" dirty="0">
                <a:solidFill>
                  <a:srgbClr val="0F0F0F"/>
                </a:solidFill>
                <a:ea typeface="+mn-lt"/>
                <a:cs typeface="+mn-lt"/>
              </a:rPr>
              <a:t>Kaspersky Lab. (2017). Keyloggers: How they work and how to detect them (white paper). Retrieved from </a:t>
            </a:r>
            <a:r>
              <a:rPr lang="en-US" sz="2400" dirty="0">
                <a:solidFill>
                  <a:srgbClr val="0F0F0F"/>
                </a:solidFill>
                <a:ea typeface="+mn-lt"/>
                <a:cs typeface="+mn-lt"/>
                <a:hlinkClick r:id="rId2"/>
              </a:rPr>
              <a:t>https://usa.kaspersky.com/resource-center/threats/keyloggers</a:t>
            </a:r>
            <a:endParaRPr lang="en-US" sz="2400" dirty="0">
              <a:solidFill>
                <a:srgbClr val="0F0F0F"/>
              </a:solidFill>
              <a:ea typeface="+mn-lt"/>
              <a:cs typeface="+mn-lt"/>
            </a:endParaRPr>
          </a:p>
          <a:p>
            <a:pPr marL="305435" indent="-305435"/>
            <a:r>
              <a:rPr lang="en-IN" sz="2400" dirty="0">
                <a:solidFill>
                  <a:srgbClr val="0F0F0F"/>
                </a:solidFill>
                <a:ea typeface="+mn-lt"/>
                <a:cs typeface="+mn-lt"/>
              </a:rPr>
              <a:t>Mitra, S., &amp; Hadfield-</a:t>
            </a:r>
            <a:r>
              <a:rPr lang="en-IN" sz="2400" dirty="0" err="1">
                <a:solidFill>
                  <a:srgbClr val="0F0F0F"/>
                </a:solidFill>
                <a:ea typeface="+mn-lt"/>
                <a:cs typeface="+mn-lt"/>
              </a:rPr>
              <a:t>Menell</a:t>
            </a:r>
            <a:r>
              <a:rPr lang="en-IN" sz="2400" dirty="0">
                <a:solidFill>
                  <a:srgbClr val="0F0F0F"/>
                </a:solidFill>
                <a:ea typeface="+mn-lt"/>
                <a:cs typeface="+mn-lt"/>
              </a:rPr>
              <a:t>, D. (2020). Practical Privacy-Preserving Anomaly Detection for Smart Home IoT Devices. </a:t>
            </a:r>
            <a:r>
              <a:rPr lang="en-IN" sz="2400" dirty="0" err="1">
                <a:solidFill>
                  <a:srgbClr val="0F0F0F"/>
                </a:solidFill>
                <a:ea typeface="+mn-lt"/>
                <a:cs typeface="+mn-lt"/>
              </a:rPr>
              <a:t>arXiv</a:t>
            </a:r>
            <a:r>
              <a:rPr lang="en-IN" sz="2400" dirty="0">
                <a:solidFill>
                  <a:srgbClr val="0F0F0F"/>
                </a:solidFill>
                <a:ea typeface="+mn-lt"/>
                <a:cs typeface="+mn-lt"/>
              </a:rPr>
              <a:t> preprint arXiv:2005.00732.</a:t>
            </a:r>
            <a:endParaRPr lang="en-US" sz="2400" dirty="0">
              <a:solidFill>
                <a:srgbClr val="0F0F0F"/>
              </a:solidFill>
              <a:ea typeface="+mn-lt"/>
              <a:cs typeface="+mn-lt"/>
            </a:endParaRPr>
          </a:p>
          <a:p>
            <a:pPr marL="305435" indent="-305435"/>
            <a:r>
              <a:rPr lang="en-US" sz="2400" dirty="0">
                <a:solidFill>
                  <a:srgbClr val="0F0F0F"/>
                </a:solidFill>
                <a:ea typeface="+mn-lt"/>
                <a:cs typeface="+mn-lt"/>
              </a:rPr>
              <a:t>NIST Special Publication 800-63B. (2017). Digital Identity Guidelines: Authentication and Lifecycle Management. National Institute of Standards and Technology.</a:t>
            </a:r>
            <a:endParaRPr lang="en-IN" sz="2400" dirty="0">
              <a:solidFill>
                <a:srgbClr val="0F0F0F"/>
              </a:solidFill>
              <a:ea typeface="+mn-lt"/>
              <a:cs typeface="+mn-lt"/>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36098" y="1125414"/>
            <a:ext cx="11619058" cy="5732585"/>
          </a:xfrm>
        </p:spPr>
        <p:txBody>
          <a:bodyPr vert="horz" lIns="91440" tIns="45720" rIns="91440" bIns="45720" rtlCol="0" anchor="ctr">
            <a:noAutofit/>
          </a:bodyPr>
          <a:lstStyle/>
          <a:p>
            <a:pPr marL="305435" indent="-305435"/>
            <a:endParaRPr lang="en-IN" sz="1200" b="1" dirty="0">
              <a:latin typeface="Calibri"/>
              <a:cs typeface="Calibri"/>
            </a:endParaRPr>
          </a:p>
          <a:p>
            <a:pPr algn="l">
              <a:buFont typeface="+mj-lt"/>
              <a:buAutoNum type="arabicPeriod"/>
            </a:pPr>
            <a:r>
              <a:rPr lang="en-US" sz="1900" b="1" i="0" dirty="0">
                <a:solidFill>
                  <a:srgbClr val="0D0D0D"/>
                </a:solidFill>
                <a:effectLst/>
                <a:latin typeface="Söhne"/>
              </a:rPr>
              <a:t>Data Collection</a:t>
            </a:r>
            <a:r>
              <a:rPr lang="en-US" sz="1900" b="0" i="0" dirty="0">
                <a:solidFill>
                  <a:srgbClr val="0D0D0D"/>
                </a:solidFill>
                <a:effectLst/>
                <a:latin typeface="Söhne"/>
              </a:rPr>
              <a:t>: This step involves gathering relevant data that can be used to train and test the machine learning model. This data may include examples of normal typing behavior as well as instances of keylogger activity.</a:t>
            </a:r>
          </a:p>
          <a:p>
            <a:pPr algn="l">
              <a:buFont typeface="+mj-lt"/>
              <a:buAutoNum type="arabicPeriod"/>
            </a:pPr>
            <a:r>
              <a:rPr lang="en-US" sz="1900" b="1" i="0" dirty="0">
                <a:solidFill>
                  <a:srgbClr val="0D0D0D"/>
                </a:solidFill>
                <a:effectLst/>
                <a:latin typeface="Söhne"/>
              </a:rPr>
              <a:t>Data Preprocessing</a:t>
            </a:r>
            <a:r>
              <a:rPr lang="en-US" sz="1900" b="0" i="0" dirty="0">
                <a:solidFill>
                  <a:srgbClr val="0D0D0D"/>
                </a:solidFill>
                <a:effectLst/>
                <a:latin typeface="Söhne"/>
              </a:rPr>
              <a:t>: Data preprocessing is essential to clean and prepare the collected data for further analysis. This may involve tasks such as removing noise, handling missing values, and normalizing or standardizing the data.</a:t>
            </a:r>
          </a:p>
          <a:p>
            <a:pPr algn="l">
              <a:buFont typeface="+mj-lt"/>
              <a:buAutoNum type="arabicPeriod"/>
            </a:pPr>
            <a:r>
              <a:rPr lang="en-US" sz="1900" b="1" i="0" dirty="0">
                <a:solidFill>
                  <a:srgbClr val="0D0D0D"/>
                </a:solidFill>
                <a:effectLst/>
                <a:latin typeface="Söhne"/>
              </a:rPr>
              <a:t>Machine Learning Algorithm</a:t>
            </a:r>
            <a:r>
              <a:rPr lang="en-US" sz="1900" b="0" i="0" dirty="0">
                <a:solidFill>
                  <a:srgbClr val="0D0D0D"/>
                </a:solidFill>
                <a:effectLst/>
                <a:latin typeface="Söhne"/>
              </a:rPr>
              <a:t>: In this step, you would select and train a machine learning algorithm that can effectively distinguish between normal typing behavior and keylogger activity based on the preprocessed data. This may involve techniques such as supervised learning, anomaly detection, or pattern recognition.</a:t>
            </a:r>
          </a:p>
          <a:p>
            <a:pPr algn="l">
              <a:buFont typeface="+mj-lt"/>
              <a:buAutoNum type="arabicPeriod"/>
            </a:pPr>
            <a:r>
              <a:rPr lang="en-US" sz="1900" b="1" i="0" dirty="0">
                <a:solidFill>
                  <a:srgbClr val="0D0D0D"/>
                </a:solidFill>
                <a:effectLst/>
                <a:latin typeface="Söhne"/>
              </a:rPr>
              <a:t>Deployment</a:t>
            </a:r>
            <a:r>
              <a:rPr lang="en-US" sz="1900" b="0" i="0" dirty="0">
                <a:solidFill>
                  <a:srgbClr val="0D0D0D"/>
                </a:solidFill>
                <a:effectLst/>
                <a:latin typeface="Söhne"/>
              </a:rPr>
              <a:t>: Once the machine learning model is trained and validated, it needs to be deployed into a real-world environment where it can actively detect and prevent keylogger activity. This may involve integrating the model into existing cybersecurity systems or developing standalone software solutions.</a:t>
            </a:r>
          </a:p>
          <a:p>
            <a:pPr algn="l">
              <a:buFont typeface="+mj-lt"/>
              <a:buAutoNum type="arabicPeriod"/>
            </a:pPr>
            <a:r>
              <a:rPr lang="en-US" sz="1900" b="1" i="0" dirty="0">
                <a:solidFill>
                  <a:srgbClr val="0D0D0D"/>
                </a:solidFill>
                <a:effectLst/>
                <a:latin typeface="Söhne"/>
              </a:rPr>
              <a:t>Evaluation</a:t>
            </a:r>
            <a:r>
              <a:rPr lang="en-US" sz="1900" b="0" i="0" dirty="0">
                <a:solidFill>
                  <a:srgbClr val="0D0D0D"/>
                </a:solidFill>
                <a:effectLst/>
                <a:latin typeface="Söhne"/>
              </a:rPr>
              <a:t>: Continuous evaluation of the deployed system is crucial to ensure its effectiveness over time. This involves monitoring its performance, identifying any false positives or false negatives, and making necessary adjustments to improve its accuracy and reliability</a:t>
            </a:r>
            <a:r>
              <a:rPr lang="en-US" sz="2000" b="0" i="0" dirty="0">
                <a:solidFill>
                  <a:srgbClr val="0D0D0D"/>
                </a:solidFill>
                <a:effectLst/>
                <a:latin typeface="Söhne"/>
              </a:rPr>
              <a:t>.</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2031" y="1364566"/>
            <a:ext cx="11188776" cy="4610784"/>
          </a:xfrm>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Keylogger. Here's a suggested structure for this section:</a:t>
            </a:r>
            <a:endParaRPr lang="en-US" dirty="0"/>
          </a:p>
          <a:p>
            <a:pPr marL="305435" indent="-305435"/>
            <a:r>
              <a:rPr lang="en-IN" sz="1800" b="1" dirty="0">
                <a:solidFill>
                  <a:srgbClr val="0F0F0F"/>
                </a:solidFill>
              </a:rPr>
              <a:t>System requirements</a:t>
            </a:r>
          </a:p>
          <a:p>
            <a:pPr marL="305435" indent="-305435"/>
            <a:r>
              <a:rPr lang="en-IN" sz="1800" b="1" dirty="0">
                <a:solidFill>
                  <a:srgbClr val="0F0F0F"/>
                </a:solidFill>
              </a:rPr>
              <a:t>Library required to build the model</a:t>
            </a:r>
          </a:p>
          <a:p>
            <a:pPr marL="305435" indent="-305435"/>
            <a:r>
              <a:rPr lang="en-US" sz="2000" b="1" i="0" dirty="0">
                <a:solidFill>
                  <a:srgbClr val="0D0D0D"/>
                </a:solidFill>
                <a:effectLst/>
                <a:latin typeface="Söhne"/>
              </a:rPr>
              <a:t>Identify Stakeholders and Goals</a:t>
            </a:r>
            <a:endParaRPr lang="en-IN" sz="1800" b="1" i="0" dirty="0">
              <a:solidFill>
                <a:srgbClr val="0F0F0F"/>
              </a:solidFill>
              <a:effectLst/>
              <a:latin typeface="Söhne"/>
            </a:endParaRPr>
          </a:p>
          <a:p>
            <a:pPr marL="305435" indent="-305435"/>
            <a:r>
              <a:rPr lang="en-US" sz="2000" b="1" i="0" dirty="0">
                <a:solidFill>
                  <a:srgbClr val="0D0D0D"/>
                </a:solidFill>
                <a:effectLst/>
                <a:latin typeface="Söhne"/>
              </a:rPr>
              <a:t>Component Analysis</a:t>
            </a:r>
            <a:endParaRPr lang="en-IN" sz="1800" b="1" dirty="0">
              <a:solidFill>
                <a:srgbClr val="0F0F0F"/>
              </a:solidFill>
              <a:latin typeface="Söhne"/>
            </a:endParaRPr>
          </a:p>
          <a:p>
            <a:pPr marL="305435" indent="-305435"/>
            <a:r>
              <a:rPr lang="en-US" sz="2000" b="1" i="0" dirty="0">
                <a:solidFill>
                  <a:srgbClr val="0D0D0D"/>
                </a:solidFill>
                <a:effectLst/>
                <a:latin typeface="Söhne"/>
              </a:rPr>
              <a:t>Interconnection Analysis</a:t>
            </a:r>
            <a:endParaRPr lang="en-IN" sz="1800" b="1" i="0" dirty="0">
              <a:solidFill>
                <a:srgbClr val="0F0F0F"/>
              </a:solidFill>
              <a:effectLst/>
              <a:latin typeface="Söhne"/>
            </a:endParaRPr>
          </a:p>
          <a:p>
            <a:pPr marL="305435" indent="-305435"/>
            <a:r>
              <a:rPr lang="en-US" sz="2000" b="1" i="0" dirty="0">
                <a:solidFill>
                  <a:srgbClr val="0D0D0D"/>
                </a:solidFill>
                <a:effectLst/>
                <a:latin typeface="Söhne"/>
              </a:rPr>
              <a:t>Monitoring and Adaptation</a:t>
            </a:r>
            <a:endParaRPr lang="en-IN" sz="1800" b="1" dirty="0">
              <a:solidFill>
                <a:srgbClr val="0F0F0F"/>
              </a:solidFill>
              <a:latin typeface="Söhne"/>
            </a:endParaRPr>
          </a:p>
          <a:p>
            <a:pPr marL="305435" indent="-305435"/>
            <a:r>
              <a:rPr lang="en-US" sz="2000" b="1" i="0" dirty="0">
                <a:solidFill>
                  <a:srgbClr val="0D0D0D"/>
                </a:solidFill>
                <a:effectLst/>
                <a:latin typeface="Söhne"/>
              </a:rPr>
              <a:t>Continuous Improvement</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78302" y="1026942"/>
            <a:ext cx="11338560" cy="5831058"/>
          </a:xfrm>
        </p:spPr>
        <p:txBody>
          <a:bodyPr>
            <a:normAutofit fontScale="925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US" b="0" i="0" dirty="0">
                <a:solidFill>
                  <a:srgbClr val="0D0D0D"/>
                </a:solidFill>
                <a:effectLst/>
                <a:latin typeface="Söhne"/>
              </a:rPr>
              <a:t>Begin by selecting an appropriate machine learning algorithm for detecting keyloggers. Given the nature of the problem, supervised learning algorithms like Support Vector Machines (SVM), Random Forest, or Logistic Regression may be suitable choices.</a:t>
            </a:r>
          </a:p>
          <a:p>
            <a:pPr marL="629920" lvl="1" indent="-305435"/>
            <a:r>
              <a:rPr lang="en-US" b="0" i="0" dirty="0">
                <a:solidFill>
                  <a:srgbClr val="0D0D0D"/>
                </a:solidFill>
                <a:effectLst/>
                <a:latin typeface="Söhne"/>
              </a:rPr>
              <a:t>Consider the characteristics of the data and the problem domain when choosing the algorithm. For instance, if the data is high-dimensional and nonlinear, algorithms like SVM or Random Forest might perform well.</a:t>
            </a:r>
          </a:p>
          <a:p>
            <a:pPr marL="629920" lvl="1" indent="-305435"/>
            <a:r>
              <a:rPr lang="en-US" b="0" i="0" dirty="0">
                <a:solidFill>
                  <a:srgbClr val="0D0D0D"/>
                </a:solidFill>
                <a:effectLst/>
                <a:latin typeface="Söhne"/>
              </a:rPr>
              <a:t>Evaluate the performance of various algorithms using techniques like cross-validation and performance metrics such as accuracy, precision, recall, and F1-score.</a:t>
            </a:r>
            <a:endParaRPr lang="en-IN" dirty="0"/>
          </a:p>
          <a:p>
            <a:pPr marL="305435" indent="-305435"/>
            <a:r>
              <a:rPr lang="en-IN" sz="1400" b="1" dirty="0">
                <a:ea typeface="+mn-lt"/>
                <a:cs typeface="+mn-lt"/>
              </a:rPr>
              <a:t>Data Input:</a:t>
            </a:r>
            <a:endParaRPr lang="en-IN" sz="1400" dirty="0"/>
          </a:p>
          <a:p>
            <a:pPr marL="629920" lvl="1" indent="-305435"/>
            <a:r>
              <a:rPr lang="en-US" b="0" i="0" dirty="0">
                <a:solidFill>
                  <a:srgbClr val="0D0D0D"/>
                </a:solidFill>
                <a:effectLst/>
                <a:latin typeface="Söhne"/>
              </a:rPr>
              <a:t>Define the features (input variables) that will be used to train the algorithm. These features may include keystroke timing, frequency of key presses, intervals between keystrokes, etc.</a:t>
            </a:r>
          </a:p>
          <a:p>
            <a:pPr marL="629920" lvl="1" indent="-305435"/>
            <a:r>
              <a:rPr lang="en-US" b="0" i="0" dirty="0">
                <a:solidFill>
                  <a:srgbClr val="0D0D0D"/>
                </a:solidFill>
                <a:effectLst/>
                <a:latin typeface="Söhne"/>
              </a:rPr>
              <a:t>Collect labeled data for training the algorithm. Labeled data consists of examples where keylogger activity is present or absent, allowing the algorithm to learn patterns associated with normal typing behavior and keylogger activity.</a:t>
            </a:r>
          </a:p>
          <a:p>
            <a:pPr marL="629920" lvl="1" indent="-305435"/>
            <a:r>
              <a:rPr lang="en-US" b="0" i="0" dirty="0">
                <a:solidFill>
                  <a:srgbClr val="0D0D0D"/>
                </a:solidFill>
                <a:effectLst/>
                <a:latin typeface="Söhne"/>
              </a:rPr>
              <a:t>Preprocess the data by handling missing values, scaling features, and encoding categorical variables if necessary.</a:t>
            </a:r>
            <a:endParaRPr lang="en-IN" dirty="0"/>
          </a:p>
          <a:p>
            <a:pPr marL="305435" indent="-305435"/>
            <a:r>
              <a:rPr lang="en-IN" sz="1400" b="1" dirty="0">
                <a:ea typeface="+mn-lt"/>
                <a:cs typeface="+mn-lt"/>
              </a:rPr>
              <a:t>Training Process:</a:t>
            </a:r>
            <a:r>
              <a:rPr lang="en-IN" dirty="0">
                <a:ea typeface="+mn-lt"/>
                <a:cs typeface="+mn-lt"/>
              </a:rPr>
              <a:t>.</a:t>
            </a:r>
          </a:p>
          <a:p>
            <a:pPr marL="629920" lvl="1" indent="-305435"/>
            <a:r>
              <a:rPr lang="en-US" b="0" i="0" dirty="0">
                <a:solidFill>
                  <a:srgbClr val="0D0D0D"/>
                </a:solidFill>
                <a:effectLst/>
                <a:latin typeface="Söhne"/>
              </a:rPr>
              <a:t>Split the labeled data into training and validation sets. The training set is used to train the algorithm, while the validation set is used to evaluate its performance and tune hyperparameters.</a:t>
            </a:r>
          </a:p>
          <a:p>
            <a:pPr marL="629920" lvl="1" indent="-305435"/>
            <a:r>
              <a:rPr lang="en-US" b="0" i="0" dirty="0">
                <a:solidFill>
                  <a:srgbClr val="0D0D0D"/>
                </a:solidFill>
                <a:effectLst/>
                <a:latin typeface="Söhne"/>
              </a:rPr>
              <a:t>Optimize the algorithm's hyperparameters using techniques like grid search or random search to improve its performance.</a:t>
            </a:r>
            <a:endParaRPr lang="en-IN" dirty="0"/>
          </a:p>
          <a:p>
            <a:pPr marL="305435" indent="-305435"/>
            <a:r>
              <a:rPr lang="en-IN" sz="1400" b="1" dirty="0">
                <a:ea typeface="+mn-lt"/>
                <a:cs typeface="+mn-lt"/>
              </a:rPr>
              <a:t>Prediction Process:</a:t>
            </a:r>
            <a:endParaRPr lang="en-IN" sz="1400" dirty="0"/>
          </a:p>
          <a:p>
            <a:pPr marL="629920" lvl="1" indent="-305435"/>
            <a:r>
              <a:rPr lang="en-US" b="0" i="0" dirty="0">
                <a:solidFill>
                  <a:srgbClr val="0D0D0D"/>
                </a:solidFill>
                <a:effectLst/>
                <a:latin typeface="Söhne"/>
              </a:rPr>
              <a:t>Once the model is trained and validated, it can be deployed to make predictions on new, unseen data.</a:t>
            </a:r>
          </a:p>
          <a:p>
            <a:pPr marL="629920" lvl="1" indent="-305435"/>
            <a:r>
              <a:rPr lang="en-US" b="0" i="0" dirty="0">
                <a:solidFill>
                  <a:srgbClr val="0D0D0D"/>
                </a:solidFill>
                <a:effectLst/>
                <a:latin typeface="Söhne"/>
              </a:rPr>
              <a:t>Regularly evaluate the performance of the deployed model using metrics such as accuracy, false positive rate, and false negative rate, and retrain the model periodically to ensure it remains effective against evolving threats.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232452"/>
            <a:ext cx="10869147" cy="5069875"/>
          </a:xfrm>
        </p:spPr>
        <p:txBody>
          <a:bodyPr>
            <a:normAutofit/>
          </a:bodyPr>
          <a:lstStyle/>
          <a:p>
            <a:pPr marL="0" indent="0">
              <a:buNone/>
            </a:pPr>
            <a:r>
              <a:rPr lang="en-US" sz="2400" dirty="0"/>
              <a:t>The result of the proliferation of keyloggers in today's digital age is heightened vulnerability for individuals and organizations. Keyloggers, being stealthy software tools, can clandestinely monitor and record keystrokes on users' computers, thereby capturing sensitive information like passwords, credit card details, and other personal data. Consequently, this leads to various detrimental consequences such as identity theft, financial loss, and privacy breaches.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In conclusion, the proliferation of keyloggers presents a critical challenge in the current digital landscape, where cybersecurity threats are ever-present. These stealthy software tools are designed to covertly monitor and record keystrokes on users' computers, thereby capturing sensitive information such as passwords, credit card details, and other personal data without their knowledge. The consequences of keylogger attacks can be severe, including identity theft, financial loss, and privacy breaches.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t>Looking ahead, the future scope in combating the proliferation of keyloggers involves the development and implementation of more advanced cybersecurity measures to mitigate this threat effectively. Some potential avenues for future enhancement include</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78</TotalTime>
  <Words>1057</Words>
  <Application>Microsoft Office PowerPoint</Application>
  <PresentationFormat>Widescreen</PresentationFormat>
  <Paragraphs>64</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karsan murugan</cp:lastModifiedBy>
  <cp:revision>25</cp:revision>
  <dcterms:created xsi:type="dcterms:W3CDTF">2021-05-26T16:50:10Z</dcterms:created>
  <dcterms:modified xsi:type="dcterms:W3CDTF">2024-04-04T20:40:22Z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