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9" r:id="rId6"/>
    <p:sldId id="288" r:id="rId7"/>
    <p:sldId id="276" r:id="rId8"/>
    <p:sldId id="277" r:id="rId9"/>
    <p:sldId id="278" r:id="rId10"/>
    <p:sldId id="292" r:id="rId11"/>
    <p:sldId id="294" r:id="rId12"/>
    <p:sldId id="295" r:id="rId13"/>
    <p:sldId id="298" r:id="rId14"/>
    <p:sldId id="300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EC7"/>
    <a:srgbClr val="F59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102" d="100"/>
          <a:sy n="102" d="100"/>
        </p:scale>
        <p:origin x="342" y="10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29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15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62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67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14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94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0323" y="2707500"/>
            <a:ext cx="9144000" cy="854080"/>
          </a:xfrm>
        </p:spPr>
        <p:txBody>
          <a:bodyPr lIns="0" tIns="0" rIns="0" bIns="0" anchor="t">
            <a:spAutoFit/>
          </a:bodyPr>
          <a:lstStyle/>
          <a:p>
            <a:r>
              <a:rPr lang="fa-IR" b="1" dirty="0" err="1">
                <a:solidFill>
                  <a:schemeClr val="bg1"/>
                </a:solidFill>
              </a:rPr>
              <a:t>دربستر</a:t>
            </a:r>
            <a:r>
              <a:rPr lang="fa-IR" b="1" dirty="0">
                <a:solidFill>
                  <a:schemeClr val="bg1"/>
                </a:solidFill>
              </a:rPr>
              <a:t> </a:t>
            </a:r>
            <a:r>
              <a:rPr lang="fa-IR" b="1" dirty="0" err="1">
                <a:solidFill>
                  <a:schemeClr val="bg1"/>
                </a:solidFill>
              </a:rPr>
              <a:t>زنجيره</a:t>
            </a:r>
            <a:r>
              <a:rPr lang="fa-IR" b="1" dirty="0">
                <a:solidFill>
                  <a:schemeClr val="bg1"/>
                </a:solidFill>
              </a:rPr>
              <a:t> قالب ها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276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5215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53262B-EF1C-490F-BA42-5A17C6AB506D}"/>
              </a:ext>
            </a:extLst>
          </p:cNvPr>
          <p:cNvSpPr txBox="1"/>
          <p:nvPr/>
        </p:nvSpPr>
        <p:spPr>
          <a:xfrm>
            <a:off x="6155817" y="482232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a-IR" sz="6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j-ea"/>
                <a:cs typeface="B Yekan"/>
              </a:rPr>
              <a:t>طراحي</a:t>
            </a:r>
            <a:r>
              <a:rPr kumimoji="0" lang="fa-I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j-ea"/>
                <a:cs typeface="B Yekan"/>
              </a:rPr>
              <a:t> و </a:t>
            </a:r>
            <a:r>
              <a:rPr kumimoji="0" lang="fa-IR" sz="6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j-ea"/>
                <a:cs typeface="B Yekan"/>
              </a:rPr>
              <a:t>پياده</a:t>
            </a:r>
            <a:r>
              <a:rPr kumimoji="0" lang="fa-I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j-ea"/>
                <a:cs typeface="B Yekan"/>
              </a:rPr>
              <a:t> </a:t>
            </a:r>
            <a:r>
              <a:rPr kumimoji="0" lang="fa-IR" sz="6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j-ea"/>
                <a:cs typeface="B Yekan"/>
              </a:rPr>
              <a:t>سازي</a:t>
            </a:r>
            <a:r>
              <a:rPr kumimoji="0" lang="fa-I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j-ea"/>
                <a:cs typeface="B Yekan"/>
              </a:rPr>
              <a:t> </a:t>
            </a:r>
            <a:endParaRPr lang="fa-I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EC1170-7ECE-49E9-9C6A-5CCDBEC00941}"/>
              </a:ext>
            </a:extLst>
          </p:cNvPr>
          <p:cNvSpPr txBox="1"/>
          <p:nvPr/>
        </p:nvSpPr>
        <p:spPr>
          <a:xfrm>
            <a:off x="3997404" y="1594866"/>
            <a:ext cx="61590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a-I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j-ea"/>
                <a:cs typeface="B Yekan"/>
              </a:rPr>
              <a:t>باشگاه </a:t>
            </a:r>
            <a:r>
              <a:rPr kumimoji="0" lang="fa-IR" sz="6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j-ea"/>
                <a:cs typeface="B Yekan"/>
              </a:rPr>
              <a:t>مشتريان</a:t>
            </a:r>
            <a:r>
              <a:rPr kumimoji="0" lang="fa-I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j-ea"/>
                <a:cs typeface="B Yekan"/>
              </a:rPr>
              <a:t> </a:t>
            </a:r>
            <a:endParaRPr lang="fa-I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EF9BB5-F714-4FE4-9916-6D1064799245}"/>
              </a:ext>
            </a:extLst>
          </p:cNvPr>
          <p:cNvSpPr txBox="1"/>
          <p:nvPr/>
        </p:nvSpPr>
        <p:spPr>
          <a:xfrm>
            <a:off x="5612528" y="3706282"/>
            <a:ext cx="64848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4000" dirty="0">
                <a:solidFill>
                  <a:srgbClr val="F59F26"/>
                </a:solidFill>
                <a:latin typeface="Century Gothic"/>
                <a:ea typeface="+mj-ea"/>
                <a:cs typeface="B Yekan"/>
              </a:rPr>
              <a:t>استاد راهنما: دکتر مائده مشرف</a:t>
            </a:r>
            <a:endParaRPr lang="fa-I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8BC769-F13C-4DCE-BA30-86B08629B7E5}"/>
              </a:ext>
            </a:extLst>
          </p:cNvPr>
          <p:cNvSpPr txBox="1"/>
          <p:nvPr/>
        </p:nvSpPr>
        <p:spPr>
          <a:xfrm>
            <a:off x="5612528" y="4414168"/>
            <a:ext cx="64848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4000" dirty="0">
                <a:solidFill>
                  <a:srgbClr val="F59F26"/>
                </a:solidFill>
                <a:latin typeface="Century Gothic"/>
                <a:ea typeface="+mj-ea"/>
                <a:cs typeface="B Yekan"/>
              </a:rPr>
              <a:t>استاد داور: دکتر صادق علی اکبری</a:t>
            </a:r>
            <a:endParaRPr lang="fa-I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ABF4D0-06D0-44C4-A21C-A62A23F479E8}"/>
              </a:ext>
            </a:extLst>
          </p:cNvPr>
          <p:cNvSpPr txBox="1"/>
          <p:nvPr/>
        </p:nvSpPr>
        <p:spPr>
          <a:xfrm>
            <a:off x="5612528" y="5667882"/>
            <a:ext cx="64848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4000" dirty="0">
                <a:solidFill>
                  <a:srgbClr val="F59F26"/>
                </a:solidFill>
                <a:latin typeface="Century Gothic"/>
                <a:ea typeface="+mj-ea"/>
                <a:cs typeface="B Yekan"/>
              </a:rPr>
              <a:t>دانشجو: </a:t>
            </a:r>
            <a:r>
              <a:rPr lang="fa-IR" sz="4000" dirty="0" err="1">
                <a:solidFill>
                  <a:srgbClr val="F59F26"/>
                </a:solidFill>
                <a:latin typeface="Century Gothic"/>
                <a:ea typeface="+mj-ea"/>
                <a:cs typeface="B Yekan"/>
              </a:rPr>
              <a:t>سیدعباس</a:t>
            </a:r>
            <a:r>
              <a:rPr lang="fa-IR" sz="4000" dirty="0">
                <a:solidFill>
                  <a:srgbClr val="F59F26"/>
                </a:solidFill>
                <a:latin typeface="Century Gothic"/>
                <a:ea typeface="+mj-ea"/>
                <a:cs typeface="B Yekan"/>
              </a:rPr>
              <a:t> میرقاسمی</a:t>
            </a:r>
            <a:endParaRPr lang="fa-IR" dirty="0"/>
          </a:p>
        </p:txBody>
      </p:sp>
      <p:pic>
        <p:nvPicPr>
          <p:cNvPr id="24" name="Google Shape;188;p11">
            <a:extLst>
              <a:ext uri="{FF2B5EF4-FFF2-40B4-BE49-F238E27FC236}">
                <a16:creationId xmlns:a16="http://schemas.microsoft.com/office/drawing/2014/main" id="{3A2CE801-4D30-4C72-B444-F27632817320}"/>
              </a:ext>
            </a:extLst>
          </p:cNvPr>
          <p:cNvPicPr preferRelativeResize="0"/>
          <p:nvPr/>
        </p:nvPicPr>
        <p:blipFill>
          <a:blip r:embed="rId3">
            <a:alphaModFix/>
            <a:lum bright="70000" contrast="-70000"/>
          </a:blip>
          <a:stretch>
            <a:fillRect/>
          </a:stretch>
        </p:blipFill>
        <p:spPr>
          <a:xfrm>
            <a:off x="126876" y="5667882"/>
            <a:ext cx="1090799" cy="1090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323612"/>
            <a:ext cx="11734800" cy="39857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نحوه پیاده سازی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ntroduction To Solidity - DEV Community 👩‍💻👨‍💻">
            <a:extLst>
              <a:ext uri="{FF2B5EF4-FFF2-40B4-BE49-F238E27FC236}">
                <a16:creationId xmlns:a16="http://schemas.microsoft.com/office/drawing/2014/main" id="{4665EC51-5EDF-4429-999D-DC00F7AEB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17" y="1364034"/>
            <a:ext cx="2679200" cy="112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F0030B-CD5C-4448-9B0A-CD08E98A64E3}"/>
              </a:ext>
            </a:extLst>
          </p:cNvPr>
          <p:cNvSpPr txBox="1"/>
          <p:nvPr/>
        </p:nvSpPr>
        <p:spPr>
          <a:xfrm>
            <a:off x="1131505" y="2667973"/>
            <a:ext cx="30598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/>
              <a:t>پیاده سازی قرارداد هوشمند</a:t>
            </a:r>
          </a:p>
        </p:txBody>
      </p:sp>
      <p:pic>
        <p:nvPicPr>
          <p:cNvPr id="12" name="Picture 4" descr="Ganache - Truffle Suite">
            <a:extLst>
              <a:ext uri="{FF2B5EF4-FFF2-40B4-BE49-F238E27FC236}">
                <a16:creationId xmlns:a16="http://schemas.microsoft.com/office/drawing/2014/main" id="{354DAD36-B9C8-4890-AD9D-3EF86977D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43" y="1305289"/>
            <a:ext cx="1948541" cy="118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04EC4B-AFEB-437D-BAFA-BA71DD92116D}"/>
              </a:ext>
            </a:extLst>
          </p:cNvPr>
          <p:cNvSpPr txBox="1"/>
          <p:nvPr/>
        </p:nvSpPr>
        <p:spPr>
          <a:xfrm>
            <a:off x="4000551" y="2678483"/>
            <a:ext cx="30598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/>
              <a:t>استقرار در شبکه تست اتریوم</a:t>
            </a:r>
          </a:p>
        </p:txBody>
      </p:sp>
      <p:pic>
        <p:nvPicPr>
          <p:cNvPr id="15" name="Picture 6" descr="Why did A World For Us turn to Elixir and Phoenix to develop Digiforma? - A  world for us">
            <a:extLst>
              <a:ext uri="{FF2B5EF4-FFF2-40B4-BE49-F238E27FC236}">
                <a16:creationId xmlns:a16="http://schemas.microsoft.com/office/drawing/2014/main" id="{106A2B68-22EA-4776-A02E-AE4AA0B82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853" y="371112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188051-9BDC-47A1-A85F-58421F6EDB2E}"/>
              </a:ext>
            </a:extLst>
          </p:cNvPr>
          <p:cNvSpPr txBox="1"/>
          <p:nvPr/>
        </p:nvSpPr>
        <p:spPr>
          <a:xfrm>
            <a:off x="2641521" y="6172357"/>
            <a:ext cx="30598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/>
              <a:t>پیاده سازی </a:t>
            </a:r>
            <a:r>
              <a:rPr lang="en-US" dirty="0"/>
              <a:t>Back-End</a:t>
            </a:r>
            <a:endParaRPr lang="fa-IR" dirty="0"/>
          </a:p>
        </p:txBody>
      </p:sp>
      <p:pic>
        <p:nvPicPr>
          <p:cNvPr id="17" name="Picture 8" descr="Google Cloud Launches New Postgres-Compatible Database, AlloyDB">
            <a:extLst>
              <a:ext uri="{FF2B5EF4-FFF2-40B4-BE49-F238E27FC236}">
                <a16:creationId xmlns:a16="http://schemas.microsoft.com/office/drawing/2014/main" id="{225C7CDE-4ED8-4980-B0D1-517282612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867" y="4052800"/>
            <a:ext cx="2257656" cy="144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AC2DBC6-0804-484B-8D69-715853C5D9D1}"/>
              </a:ext>
            </a:extLst>
          </p:cNvPr>
          <p:cNvSpPr/>
          <p:nvPr/>
        </p:nvSpPr>
        <p:spPr>
          <a:xfrm>
            <a:off x="1321817" y="3424721"/>
            <a:ext cx="5528816" cy="270560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72153E-EB06-4AA5-B050-B7F3E7DB676C}"/>
              </a:ext>
            </a:extLst>
          </p:cNvPr>
          <p:cNvSpPr/>
          <p:nvPr/>
        </p:nvSpPr>
        <p:spPr>
          <a:xfrm>
            <a:off x="4171433" y="938518"/>
            <a:ext cx="2679200" cy="21408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318DC1-2783-4B53-A9EA-85C812518BDB}"/>
              </a:ext>
            </a:extLst>
          </p:cNvPr>
          <p:cNvSpPr/>
          <p:nvPr/>
        </p:nvSpPr>
        <p:spPr>
          <a:xfrm>
            <a:off x="1314735" y="921469"/>
            <a:ext cx="2679200" cy="21408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8F7560-3EE9-4CFF-BBE4-E19ADF4F4195}"/>
              </a:ext>
            </a:extLst>
          </p:cNvPr>
          <p:cNvSpPr/>
          <p:nvPr/>
        </p:nvSpPr>
        <p:spPr>
          <a:xfrm>
            <a:off x="7704813" y="2890329"/>
            <a:ext cx="2679200" cy="21408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DCFE2E-E01F-4F66-9C98-90DDA44B404D}"/>
              </a:ext>
            </a:extLst>
          </p:cNvPr>
          <p:cNvSpPr txBox="1"/>
          <p:nvPr/>
        </p:nvSpPr>
        <p:spPr>
          <a:xfrm>
            <a:off x="7442522" y="5213261"/>
            <a:ext cx="30598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/>
              <a:t>پیاده سازی </a:t>
            </a:r>
            <a:r>
              <a:rPr lang="en-US" dirty="0"/>
              <a:t>Front-End</a:t>
            </a:r>
            <a:endParaRPr lang="fa-IR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0A22761-6F37-4057-9D93-FD2020EEC1AB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 flipV="1">
            <a:off x="6850633" y="3960743"/>
            <a:ext cx="854180" cy="81677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7FADAC4-11E1-4485-A8A8-B9B1F58A04A4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6850633" y="2008932"/>
            <a:ext cx="2193780" cy="8813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7EAA397-B15C-46D9-A3EA-7D487931AB89}"/>
              </a:ext>
            </a:extLst>
          </p:cNvPr>
          <p:cNvCxnSpPr>
            <a:cxnSpLocks/>
            <a:stCxn id="20" idx="2"/>
            <a:endCxn id="19" idx="2"/>
          </p:cNvCxnSpPr>
          <p:nvPr/>
        </p:nvCxnSpPr>
        <p:spPr>
          <a:xfrm rot="16200000" flipH="1">
            <a:off x="4074160" y="1642471"/>
            <a:ext cx="17049" cy="2856698"/>
          </a:xfrm>
          <a:prstGeom prst="bentConnector3">
            <a:avLst>
              <a:gd name="adj1" fmla="val 1440841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6" name="Picture 2" descr="GitHub - necolas/react-native-web: Cross-platform React UI packages">
            <a:extLst>
              <a:ext uri="{FF2B5EF4-FFF2-40B4-BE49-F238E27FC236}">
                <a16:creationId xmlns:a16="http://schemas.microsoft.com/office/drawing/2014/main" id="{45E76DF6-531B-4A30-BD80-B20232643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954" y="3261194"/>
            <a:ext cx="2482915" cy="137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oogle Shape;188;p11">
            <a:extLst>
              <a:ext uri="{FF2B5EF4-FFF2-40B4-BE49-F238E27FC236}">
                <a16:creationId xmlns:a16="http://schemas.microsoft.com/office/drawing/2014/main" id="{1569AB6F-3EB2-4CA6-B523-0F442D60451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021" y="6106511"/>
            <a:ext cx="752970" cy="752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45966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E4CC97E-B9B5-4240-84C9-97F8AC5EBB34}"/>
              </a:ext>
            </a:extLst>
          </p:cNvPr>
          <p:cNvSpPr/>
          <p:nvPr/>
        </p:nvSpPr>
        <p:spPr>
          <a:xfrm>
            <a:off x="6085490" y="1177159"/>
            <a:ext cx="5486400" cy="4855779"/>
          </a:xfrm>
          <a:prstGeom prst="rect">
            <a:avLst/>
          </a:prstGeom>
          <a:solidFill>
            <a:srgbClr val="F59F26"/>
          </a:solidFill>
          <a:ln>
            <a:solidFill>
              <a:srgbClr val="F59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F924A9-CB3D-4EF3-B51C-79D51C95E814}"/>
              </a:ext>
            </a:extLst>
          </p:cNvPr>
          <p:cNvSpPr/>
          <p:nvPr/>
        </p:nvSpPr>
        <p:spPr>
          <a:xfrm>
            <a:off x="609600" y="1177159"/>
            <a:ext cx="5486400" cy="4855779"/>
          </a:xfrm>
          <a:prstGeom prst="rect">
            <a:avLst/>
          </a:prstGeom>
          <a:solidFill>
            <a:srgbClr val="11AEC7"/>
          </a:solidFill>
          <a:ln>
            <a:solidFill>
              <a:srgbClr val="11A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99050"/>
            <a:ext cx="11734800" cy="39857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معماری نرم افزاری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latin typeface="+mj-lt"/>
              </a:rPr>
              <a:t>باشگاه مشتریان</a:t>
            </a:r>
            <a:endParaRPr lang="en-US" b="1" dirty="0">
              <a:latin typeface="+mj-l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1698" y="19342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sz="1600" dirty="0"/>
              <a:t>MODEL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8937" y="18348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3891" y="1936851"/>
            <a:ext cx="4068050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fa-IR" sz="1600" dirty="0"/>
              <a:t>قرارداد هوشمند(</a:t>
            </a:r>
            <a:r>
              <a:rPr lang="en-US" sz="1600" dirty="0"/>
              <a:t>MODEL</a:t>
            </a:r>
            <a:r>
              <a:rPr lang="fa-IR" sz="1600" dirty="0"/>
              <a:t>)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265" y="183744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Google Shape;188;p11">
            <a:extLst>
              <a:ext uri="{FF2B5EF4-FFF2-40B4-BE49-F238E27FC236}">
                <a16:creationId xmlns:a16="http://schemas.microsoft.com/office/drawing/2014/main" id="{2AF0E4A6-7E78-4A30-966B-799982E0606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1" y="6106511"/>
            <a:ext cx="752970" cy="75297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F13F3AE-6F07-4D19-9C62-E8E07DD46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518596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dirty="0"/>
              <a:t>WEB3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24B92-67FE-4FE8-B757-7E9ABF4FB8F7}"/>
              </a:ext>
            </a:extLst>
          </p:cNvPr>
          <p:cNvSpPr/>
          <p:nvPr/>
        </p:nvSpPr>
        <p:spPr>
          <a:xfrm>
            <a:off x="609600" y="974176"/>
            <a:ext cx="2112579" cy="483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On-Chain</a:t>
            </a:r>
            <a:endParaRPr lang="fa-I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EBFFBC3-E5B9-4205-A2DB-57EED946527D}"/>
              </a:ext>
            </a:extLst>
          </p:cNvPr>
          <p:cNvSpPr/>
          <p:nvPr/>
        </p:nvSpPr>
        <p:spPr>
          <a:xfrm>
            <a:off x="9459311" y="935590"/>
            <a:ext cx="2112579" cy="483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Off-Chain</a:t>
            </a:r>
            <a:endParaRPr lang="fa-IR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1A1539-98EA-4811-9EF8-D67302C31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33439" y="348120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sz="1600" dirty="0"/>
              <a:t>CONTROLLER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93F51B9-8FA9-4586-99AD-356F0486F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30678" y="338180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4B8EADF-6D6B-4586-A776-C4DCFA038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062" y="516198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sz="1600" dirty="0"/>
              <a:t>VIEW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EB8640C-FEF8-4296-B386-BD2D09084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17301" y="506257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079D265-D8FD-4408-A2CD-3E141AA02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1750" y="515875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en-US" sz="1600" dirty="0"/>
              <a:t>CONTROLLER + VIEW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F2A43A5-0AF2-4E79-8E6A-2B75F894A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3850" y="504884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9920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6553"/>
            <a:ext cx="9144000" cy="1024896"/>
          </a:xfrm>
        </p:spPr>
        <p:txBody>
          <a:bodyPr lIns="0" tIns="0" rIns="0" bIns="0" anchor="ctr">
            <a:spAutoFit/>
          </a:bodyPr>
          <a:lstStyle/>
          <a:p>
            <a:r>
              <a:rPr lang="fa-IR" sz="7200" b="1" dirty="0">
                <a:solidFill>
                  <a:schemeClr val="bg1"/>
                </a:solidFill>
              </a:rPr>
              <a:t>ممنون از توجه تان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7" name="Google Shape;188;p11">
            <a:extLst>
              <a:ext uri="{FF2B5EF4-FFF2-40B4-BE49-F238E27FC236}">
                <a16:creationId xmlns:a16="http://schemas.microsoft.com/office/drawing/2014/main" id="{AB47EDE7-4F2B-4E97-A2B2-76989EF29480}"/>
              </a:ext>
            </a:extLst>
          </p:cNvPr>
          <p:cNvPicPr preferRelativeResize="0"/>
          <p:nvPr/>
        </p:nvPicPr>
        <p:blipFill>
          <a:blip r:embed="rId3">
            <a:alphaModFix/>
            <a:lum bright="70000" contrast="-70000"/>
          </a:blip>
          <a:stretch>
            <a:fillRect/>
          </a:stretch>
        </p:blipFill>
        <p:spPr>
          <a:xfrm>
            <a:off x="126876" y="5667882"/>
            <a:ext cx="1090799" cy="10907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iamond 7">
            <a:extLst>
              <a:ext uri="{FF2B5EF4-FFF2-40B4-BE49-F238E27FC236}">
                <a16:creationId xmlns:a16="http://schemas.microsoft.com/office/drawing/2014/main" id="{814CA567-3100-4846-83FC-796E739E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276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F2816D6B-A451-420F-9F0F-4325C6800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5215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99050"/>
            <a:ext cx="11734800" cy="39857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طرح مسئله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ompetition is good for states, too! - Samriddhi Foundation">
            <a:extLst>
              <a:ext uri="{FF2B5EF4-FFF2-40B4-BE49-F238E27FC236}">
                <a16:creationId xmlns:a16="http://schemas.microsoft.com/office/drawing/2014/main" id="{4F09279A-BDF6-4AD4-A3A1-4C5D41674F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2"/>
          <a:stretch/>
        </p:blipFill>
        <p:spPr bwMode="auto">
          <a:xfrm>
            <a:off x="1448029" y="1163205"/>
            <a:ext cx="9295942" cy="498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oogle Shape;188;p11">
            <a:extLst>
              <a:ext uri="{FF2B5EF4-FFF2-40B4-BE49-F238E27FC236}">
                <a16:creationId xmlns:a16="http://schemas.microsoft.com/office/drawing/2014/main" id="{D6412DA6-18F7-41F0-992A-CF2165954DE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1" y="6106511"/>
            <a:ext cx="752970" cy="752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977665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99050"/>
            <a:ext cx="11734800" cy="39857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طرح های وفاداری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ustralians' use of loyalty programs tested during pandemic - Inside Retail">
            <a:extLst>
              <a:ext uri="{FF2B5EF4-FFF2-40B4-BE49-F238E27FC236}">
                <a16:creationId xmlns:a16="http://schemas.microsoft.com/office/drawing/2014/main" id="{23C8531C-3ABE-4D00-8D1B-E9F579A20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08" y="1086149"/>
            <a:ext cx="9585983" cy="531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oogle Shape;188;p11">
            <a:extLst>
              <a:ext uri="{FF2B5EF4-FFF2-40B4-BE49-F238E27FC236}">
                <a16:creationId xmlns:a16="http://schemas.microsoft.com/office/drawing/2014/main" id="{ABCD4523-A7EC-4F08-9ED0-96D13FB8361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1" y="6106511"/>
            <a:ext cx="752970" cy="752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119319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99050"/>
            <a:ext cx="11734800" cy="39857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انواع پاداش به مشتری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latin typeface="+mj-lt"/>
              </a:rPr>
              <a:t>پاداش</a:t>
            </a:r>
            <a:endParaRPr lang="en-US" b="1" dirty="0">
              <a:latin typeface="+mj-l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1698" y="19342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1600" dirty="0"/>
              <a:t>چند تا بخر، یکی هدیه ببر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8937" y="18348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062" y="486473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1600" dirty="0"/>
              <a:t>پیشنهادات مخصوص مشتری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8937" y="476532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11165" y="193685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fa-IR" sz="1600" dirty="0"/>
              <a:t>درصد تخفیف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265" y="183744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19529" y="494801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fa-IR" sz="1600" dirty="0"/>
              <a:t>•	</a:t>
            </a:r>
            <a:r>
              <a:rPr lang="fa-IR" sz="1600" dirty="0" err="1"/>
              <a:t>جایزه‌های</a:t>
            </a:r>
            <a:r>
              <a:rPr lang="fa-IR" sz="1600" dirty="0"/>
              <a:t> </a:t>
            </a:r>
            <a:r>
              <a:rPr lang="fa-IR" sz="1600" dirty="0" err="1"/>
              <a:t>طبقه‌بندی</a:t>
            </a:r>
            <a:r>
              <a:rPr lang="fa-IR" sz="1600" dirty="0"/>
              <a:t> شده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51629" y="4848609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496634" y="21308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409801" y="5065231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440286" y="2134470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Group 44" descr="Icons of bar chart and line graph.">
            <a:extLst>
              <a:ext uri="{FF2B5EF4-FFF2-40B4-BE49-F238E27FC236}">
                <a16:creationId xmlns:a16="http://schemas.microsoft.com/office/drawing/2014/main" id="{590CE968-B553-4C68-BD4E-492766344B82}"/>
              </a:ext>
            </a:extLst>
          </p:cNvPr>
          <p:cNvGrpSpPr/>
          <p:nvPr/>
        </p:nvGrpSpPr>
        <p:grpSpPr>
          <a:xfrm>
            <a:off x="4343503" y="5130385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46" name="Freeform 372">
              <a:extLst>
                <a:ext uri="{FF2B5EF4-FFF2-40B4-BE49-F238E27FC236}">
                  <a16:creationId xmlns:a16="http://schemas.microsoft.com/office/drawing/2014/main" id="{67F3FD4A-BB26-46E5-8142-9C66AA9B8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73">
              <a:extLst>
                <a:ext uri="{FF2B5EF4-FFF2-40B4-BE49-F238E27FC236}">
                  <a16:creationId xmlns:a16="http://schemas.microsoft.com/office/drawing/2014/main" id="{D02001BD-2AD0-4703-AD1C-3BF578CD5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8" name="Google Shape;188;p11">
            <a:extLst>
              <a:ext uri="{FF2B5EF4-FFF2-40B4-BE49-F238E27FC236}">
                <a16:creationId xmlns:a16="http://schemas.microsoft.com/office/drawing/2014/main" id="{373386B9-3D2A-4794-9FBF-FC85E84292D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1" y="6106511"/>
            <a:ext cx="752970" cy="752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409413" y="522898"/>
            <a:ext cx="27825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5030" y="327134"/>
            <a:ext cx="11734800" cy="39857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ارزشی که مشتریان برای پاداش ها قائل می شوند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170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5682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5682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5682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5261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5682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952334" y="3517183"/>
            <a:ext cx="149587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fa-IR" sz="1600" b="1" dirty="0">
                <a:solidFill>
                  <a:schemeClr val="bg1"/>
                </a:solidFill>
              </a:rPr>
              <a:t>ارزش نقدی پاداش نسبت به هزینه پرداخت شده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3517183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fa-IR" sz="1600" b="1" dirty="0">
                <a:solidFill>
                  <a:schemeClr val="bg1"/>
                </a:solidFill>
              </a:rPr>
              <a:t>تنوع </a:t>
            </a:r>
            <a:r>
              <a:rPr lang="fa-IR" sz="1600" b="1" dirty="0" err="1">
                <a:solidFill>
                  <a:schemeClr val="bg1"/>
                </a:solidFill>
              </a:rPr>
              <a:t>پاداش‌های</a:t>
            </a:r>
            <a:r>
              <a:rPr lang="fa-IR" sz="1600" b="1" dirty="0">
                <a:solidFill>
                  <a:schemeClr val="bg1"/>
                </a:solidFill>
              </a:rPr>
              <a:t> ارائه شده.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319619" y="3517183"/>
            <a:ext cx="158429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fa-IR" sz="1600" b="1" dirty="0">
                <a:solidFill>
                  <a:schemeClr val="bg1"/>
                </a:solidFill>
              </a:rPr>
              <a:t>ارزشی که مشتری برای پاداش قائل میشود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3517183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fa-IR" sz="1600" b="1" dirty="0">
                <a:solidFill>
                  <a:schemeClr val="bg1"/>
                </a:solidFill>
              </a:rPr>
              <a:t>تمایل مشتری به دریافت پاداش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674236" y="3517183"/>
            <a:ext cx="149587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fa-IR" sz="1600" b="1" dirty="0">
                <a:solidFill>
                  <a:schemeClr val="bg1"/>
                </a:solidFill>
              </a:rPr>
              <a:t>سهولت مشارکت در طرح برای مشتری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2079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1910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1910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1984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 descr="Line icon for variety 2212356 Vector Art at Vecteezy">
            <a:extLst>
              <a:ext uri="{FF2B5EF4-FFF2-40B4-BE49-F238E27FC236}">
                <a16:creationId xmlns:a16="http://schemas.microsoft.com/office/drawing/2014/main" id="{7CC587DA-017D-4D5C-82F1-4BD89A61E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68" y="2039341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Google Shape;188;p11">
            <a:extLst>
              <a:ext uri="{FF2B5EF4-FFF2-40B4-BE49-F238E27FC236}">
                <a16:creationId xmlns:a16="http://schemas.microsoft.com/office/drawing/2014/main" id="{64D3CDB4-4122-4F10-8A1D-6E764AEE624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21" y="6106511"/>
            <a:ext cx="752970" cy="752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323612"/>
            <a:ext cx="11734800" cy="39857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ایده ارز تبلیغاتی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Restaurant Loyalty Programs: Types, Ideas, Explanations">
            <a:extLst>
              <a:ext uri="{FF2B5EF4-FFF2-40B4-BE49-F238E27FC236}">
                <a16:creationId xmlns:a16="http://schemas.microsoft.com/office/drawing/2014/main" id="{ADFDD948-E612-4B41-B76D-3DD4AD47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54" y="1203905"/>
            <a:ext cx="5166491" cy="516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oogle Shape;188;p11">
            <a:extLst>
              <a:ext uri="{FF2B5EF4-FFF2-40B4-BE49-F238E27FC236}">
                <a16:creationId xmlns:a16="http://schemas.microsoft.com/office/drawing/2014/main" id="{778A00C4-AA50-49D4-83E6-473B46580D7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1" y="6106511"/>
            <a:ext cx="752970" cy="752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>
            <a:extLst>
              <a:ext uri="{FF2B5EF4-FFF2-40B4-BE49-F238E27FC236}">
                <a16:creationId xmlns:a16="http://schemas.microsoft.com/office/drawing/2014/main" id="{814CA567-3100-4846-83FC-796E739E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276" y="-1081210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Vazir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F2816D6B-A451-420F-9F0F-4325C6800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5215" y="-2243711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Vazir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AC661E-7AA4-423C-BA8F-A9BE591F5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542178"/>
            <a:ext cx="3968750" cy="3968750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9B3E05-7066-4769-9891-373972A2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678828"/>
            <a:ext cx="1695450" cy="16954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ysClr val="windowText" lastClr="000000"/>
                </a:solidFill>
                <a:latin typeface="+mj-lt"/>
              </a:rPr>
              <a:t>کالابرگ دیجیتال</a:t>
            </a:r>
            <a:endParaRPr lang="en-US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5BED90-DD62-4D61-8601-430D421A2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1698" y="175555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1600" dirty="0"/>
              <a:t>نام گذاری و پشتیبان </a:t>
            </a:r>
            <a:endParaRPr lang="en-US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47646-41C8-47FF-8339-7265CD55D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8937" y="165615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984FEA-F835-4569-B782-B86B2DD8F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062" y="468605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1600" dirty="0"/>
              <a:t>نحوه خلق و توزیع</a:t>
            </a:r>
            <a:endParaRPr lang="en-US" sz="1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3AB1FD-CF20-4D01-A1DE-B541E4B3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8937" y="458665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8D862F-58C6-4226-A13D-0E2E4BE8F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11165" y="175817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fa-IR" sz="1600" dirty="0"/>
              <a:t>حسابداری طرح</a:t>
            </a:r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07D169-CDBF-4D29-A606-97CEA1390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265" y="165877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E77E319-A15E-4754-A422-E44860E25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19529" y="476933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fa-IR" sz="1600" dirty="0"/>
              <a:t>نحوه ارزش گذاری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17971F-DA52-4AB2-A6C3-6DBCA00FB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51629" y="466993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665" descr="Icon of graph. ">
            <a:extLst>
              <a:ext uri="{FF2B5EF4-FFF2-40B4-BE49-F238E27FC236}">
                <a16:creationId xmlns:a16="http://schemas.microsoft.com/office/drawing/2014/main" id="{4B80BD70-E3B3-44B0-AE88-19B23358CB6E}"/>
              </a:ext>
            </a:extLst>
          </p:cNvPr>
          <p:cNvSpPr>
            <a:spLocks/>
          </p:cNvSpPr>
          <p:nvPr/>
        </p:nvSpPr>
        <p:spPr bwMode="auto">
          <a:xfrm>
            <a:off x="7496634" y="1952214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2" name="Group 21" descr="Icon of human being and gear. ">
            <a:extLst>
              <a:ext uri="{FF2B5EF4-FFF2-40B4-BE49-F238E27FC236}">
                <a16:creationId xmlns:a16="http://schemas.microsoft.com/office/drawing/2014/main" id="{C1EDFEA8-3425-4CF6-BD93-9D9CABD7C0B0}"/>
              </a:ext>
            </a:extLst>
          </p:cNvPr>
          <p:cNvGrpSpPr/>
          <p:nvPr/>
        </p:nvGrpSpPr>
        <p:grpSpPr>
          <a:xfrm>
            <a:off x="7409801" y="4886559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23" name="Freeform 3673">
              <a:extLst>
                <a:ext uri="{FF2B5EF4-FFF2-40B4-BE49-F238E27FC236}">
                  <a16:creationId xmlns:a16="http://schemas.microsoft.com/office/drawing/2014/main" id="{06F534CE-F9F3-4910-9141-653CF417C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3674">
              <a:extLst>
                <a:ext uri="{FF2B5EF4-FFF2-40B4-BE49-F238E27FC236}">
                  <a16:creationId xmlns:a16="http://schemas.microsoft.com/office/drawing/2014/main" id="{30BA449E-9B86-40D2-9DB7-0FCC864E31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Freeform 4346" descr="Icon of box and whisker chart. ">
            <a:extLst>
              <a:ext uri="{FF2B5EF4-FFF2-40B4-BE49-F238E27FC236}">
                <a16:creationId xmlns:a16="http://schemas.microsoft.com/office/drawing/2014/main" id="{A5BEEC76-C366-4C46-8F12-910727F30D0A}"/>
              </a:ext>
            </a:extLst>
          </p:cNvPr>
          <p:cNvSpPr>
            <a:spLocks noEditPoints="1"/>
          </p:cNvSpPr>
          <p:nvPr/>
        </p:nvSpPr>
        <p:spPr bwMode="auto">
          <a:xfrm>
            <a:off x="4440286" y="1955798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6" name="Group 25" descr="Icons of bar chart and line graph.">
            <a:extLst>
              <a:ext uri="{FF2B5EF4-FFF2-40B4-BE49-F238E27FC236}">
                <a16:creationId xmlns:a16="http://schemas.microsoft.com/office/drawing/2014/main" id="{491AD86E-9230-4A1E-9EBB-7280399137DA}"/>
              </a:ext>
            </a:extLst>
          </p:cNvPr>
          <p:cNvGrpSpPr/>
          <p:nvPr/>
        </p:nvGrpSpPr>
        <p:grpSpPr>
          <a:xfrm>
            <a:off x="4343503" y="4951713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7" name="Freeform 372">
              <a:extLst>
                <a:ext uri="{FF2B5EF4-FFF2-40B4-BE49-F238E27FC236}">
                  <a16:creationId xmlns:a16="http://schemas.microsoft.com/office/drawing/2014/main" id="{7683F128-2BAC-49E9-B115-CD0CDB6FB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373">
              <a:extLst>
                <a:ext uri="{FF2B5EF4-FFF2-40B4-BE49-F238E27FC236}">
                  <a16:creationId xmlns:a16="http://schemas.microsoft.com/office/drawing/2014/main" id="{F2608170-3BC2-4AFA-92CC-A7E3ACD1E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9" name="Google Shape;188;p11">
            <a:extLst>
              <a:ext uri="{FF2B5EF4-FFF2-40B4-BE49-F238E27FC236}">
                <a16:creationId xmlns:a16="http://schemas.microsoft.com/office/drawing/2014/main" id="{558E2456-AB88-476B-B4BC-8CED006147AC}"/>
              </a:ext>
            </a:extLst>
          </p:cNvPr>
          <p:cNvPicPr preferRelativeResize="0"/>
          <p:nvPr/>
        </p:nvPicPr>
        <p:blipFill>
          <a:blip r:embed="rId3">
            <a:alphaModFix/>
            <a:lum bright="70000" contrast="-70000"/>
          </a:blip>
          <a:stretch>
            <a:fillRect/>
          </a:stretch>
        </p:blipFill>
        <p:spPr>
          <a:xfrm>
            <a:off x="21021" y="6106511"/>
            <a:ext cx="752970" cy="752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906528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44910" y="522898"/>
            <a:ext cx="36470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323612"/>
            <a:ext cx="11734800" cy="39857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بستر پیاده سازی کالابرگ دیجیتال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2096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A Beginner's Guide to Blockchain for the Supply Chain - Blume Global">
            <a:extLst>
              <a:ext uri="{FF2B5EF4-FFF2-40B4-BE49-F238E27FC236}">
                <a16:creationId xmlns:a16="http://schemas.microsoft.com/office/drawing/2014/main" id="{F6899163-596A-4AA5-9694-FC1E595DA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19" y="1898482"/>
            <a:ext cx="5665076" cy="424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E9C8E49-29BF-4899-B654-26ED4A8D9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47689" y="179989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/>
              <a:t>امنیت</a:t>
            </a:r>
            <a:endParaRPr lang="en-US" sz="1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CA9B928-8A8D-4D94-AF18-59EAA4C63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70529" y="254089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/>
              <a:t>شفافیت</a:t>
            </a:r>
            <a:endParaRPr lang="en-US" sz="16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ADC3D5A-1C06-4564-BAC4-5D21DA387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47688" y="328188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/>
              <a:t>قابل </a:t>
            </a:r>
            <a:r>
              <a:rPr lang="fa-IR" sz="1600" dirty="0" err="1"/>
              <a:t>ردگیری</a:t>
            </a:r>
            <a:endParaRPr lang="en-US" sz="16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15B8A0-A244-4CD3-B34E-C80C3817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70529" y="402288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/>
              <a:t>غیرقابل دستکاری</a:t>
            </a:r>
            <a:endParaRPr lang="en-US" sz="16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9ACE5F2-C00A-46F2-818E-5732E0613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47687" y="476388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/>
              <a:t>غیر متمرکز</a:t>
            </a:r>
            <a:endParaRPr lang="en-US" sz="16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3C2C364-6581-4258-9E81-3884F7F8A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70528" y="550488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/>
              <a:t>توزیع شده</a:t>
            </a:r>
            <a:endParaRPr lang="en-US" sz="1600" dirty="0"/>
          </a:p>
        </p:txBody>
      </p:sp>
      <p:pic>
        <p:nvPicPr>
          <p:cNvPr id="37" name="Google Shape;188;p11">
            <a:extLst>
              <a:ext uri="{FF2B5EF4-FFF2-40B4-BE49-F238E27FC236}">
                <a16:creationId xmlns:a16="http://schemas.microsoft.com/office/drawing/2014/main" id="{FB48FDBD-E086-4EE6-BBDC-A163311C59E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1" y="6106511"/>
            <a:ext cx="752970" cy="752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93631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323612"/>
            <a:ext cx="11734800" cy="39857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اتریوم و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ERC20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 descr="Ethereum's ERC-20 Tokens Explained, Simply | by Kenny | Towards Data Science">
            <a:extLst>
              <a:ext uri="{FF2B5EF4-FFF2-40B4-BE49-F238E27FC236}">
                <a16:creationId xmlns:a16="http://schemas.microsoft.com/office/drawing/2014/main" id="{57C64C81-B71D-44BB-B5FA-105E7761E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78" y="2026808"/>
            <a:ext cx="9414641" cy="411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oogle Shape;188;p11">
            <a:extLst>
              <a:ext uri="{FF2B5EF4-FFF2-40B4-BE49-F238E27FC236}">
                <a16:creationId xmlns:a16="http://schemas.microsoft.com/office/drawing/2014/main" id="{E3FEC2CE-986C-478E-A62B-4BD36692924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1" y="6106511"/>
            <a:ext cx="752970" cy="752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24416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Custom 1">
      <a:majorFont>
        <a:latin typeface="Century Gothic"/>
        <a:ea typeface=""/>
        <a:cs typeface="B Yekan"/>
      </a:majorFont>
      <a:minorFont>
        <a:latin typeface="Segoe UI Light"/>
        <a:ea typeface=""/>
        <a:cs typeface="Vazi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354</TotalTime>
  <Words>219</Words>
  <Application>Microsoft Office PowerPoint</Application>
  <PresentationFormat>Widescreen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Segoe UI Light</vt:lpstr>
      <vt:lpstr>Office Theme</vt:lpstr>
      <vt:lpstr>دربستر زنجيره قالب ها</vt:lpstr>
      <vt:lpstr>Project analysis slide 2</vt:lpstr>
      <vt:lpstr>Project analysis slide 2</vt:lpstr>
      <vt:lpstr>Project analysis slide 2</vt:lpstr>
      <vt:lpstr>Project analysis slide 3</vt:lpstr>
      <vt:lpstr>Project analysis slide 4</vt:lpstr>
      <vt:lpstr>PowerPoint Presentation</vt:lpstr>
      <vt:lpstr>Project analysis slide 4</vt:lpstr>
      <vt:lpstr>Project analysis slide 4</vt:lpstr>
      <vt:lpstr>Project analysis slide 4</vt:lpstr>
      <vt:lpstr>Project analysis slide 2</vt:lpstr>
      <vt:lpstr>ممنون از توجه تان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Seyyed Abbas Mirghasemi</dc:creator>
  <cp:lastModifiedBy>Seyyed Abbas Mirghasemi</cp:lastModifiedBy>
  <cp:revision>27</cp:revision>
  <dcterms:created xsi:type="dcterms:W3CDTF">2023-02-06T10:06:09Z</dcterms:created>
  <dcterms:modified xsi:type="dcterms:W3CDTF">2023-02-07T04:15:16Z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