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21602700" cy="28803600"/>
  <p:notesSz cx="6858000" cy="9144000"/>
  <p:defaultTextStyle>
    <a:defPPr>
      <a:defRPr lang="en-US"/>
    </a:defPPr>
    <a:lvl1pPr algn="l" defTabSz="2879725" rtl="0" eaLnBrk="0" fontAlgn="base" hangingPunct="0">
      <a:spcBef>
        <a:spcPct val="0"/>
      </a:spcBef>
      <a:spcAft>
        <a:spcPct val="0"/>
      </a:spcAft>
      <a:defRPr sz="5700" kern="1200">
        <a:solidFill>
          <a:schemeClr val="tx1"/>
        </a:solidFill>
        <a:latin typeface="Arial" panose="020B0604020202020204" pitchFamily="34" charset="0"/>
        <a:ea typeface="+mn-ea"/>
        <a:cs typeface="Arial" panose="020B0604020202020204" pitchFamily="34" charset="0"/>
      </a:defRPr>
    </a:lvl1pPr>
    <a:lvl2pPr marL="1439863" indent="-982663" algn="l" defTabSz="2879725" rtl="0" eaLnBrk="0" fontAlgn="base" hangingPunct="0">
      <a:spcBef>
        <a:spcPct val="0"/>
      </a:spcBef>
      <a:spcAft>
        <a:spcPct val="0"/>
      </a:spcAft>
      <a:defRPr sz="5700" kern="1200">
        <a:solidFill>
          <a:schemeClr val="tx1"/>
        </a:solidFill>
        <a:latin typeface="Arial" panose="020B0604020202020204" pitchFamily="34" charset="0"/>
        <a:ea typeface="+mn-ea"/>
        <a:cs typeface="Arial" panose="020B0604020202020204" pitchFamily="34" charset="0"/>
      </a:defRPr>
    </a:lvl2pPr>
    <a:lvl3pPr marL="2879725" indent="-1965325" algn="l" defTabSz="2879725" rtl="0" eaLnBrk="0" fontAlgn="base" hangingPunct="0">
      <a:spcBef>
        <a:spcPct val="0"/>
      </a:spcBef>
      <a:spcAft>
        <a:spcPct val="0"/>
      </a:spcAft>
      <a:defRPr sz="5700" kern="1200">
        <a:solidFill>
          <a:schemeClr val="tx1"/>
        </a:solidFill>
        <a:latin typeface="Arial" panose="020B0604020202020204" pitchFamily="34" charset="0"/>
        <a:ea typeface="+mn-ea"/>
        <a:cs typeface="Arial" panose="020B0604020202020204" pitchFamily="34" charset="0"/>
      </a:defRPr>
    </a:lvl3pPr>
    <a:lvl4pPr marL="4319588" indent="-2947988" algn="l" defTabSz="2879725" rtl="0" eaLnBrk="0" fontAlgn="base" hangingPunct="0">
      <a:spcBef>
        <a:spcPct val="0"/>
      </a:spcBef>
      <a:spcAft>
        <a:spcPct val="0"/>
      </a:spcAft>
      <a:defRPr sz="5700" kern="1200">
        <a:solidFill>
          <a:schemeClr val="tx1"/>
        </a:solidFill>
        <a:latin typeface="Arial" panose="020B0604020202020204" pitchFamily="34" charset="0"/>
        <a:ea typeface="+mn-ea"/>
        <a:cs typeface="Arial" panose="020B0604020202020204" pitchFamily="34" charset="0"/>
      </a:defRPr>
    </a:lvl4pPr>
    <a:lvl5pPr marL="5759450" indent="-3930650" algn="l" defTabSz="2879725" rtl="0" eaLnBrk="0" fontAlgn="base" hangingPunct="0">
      <a:spcBef>
        <a:spcPct val="0"/>
      </a:spcBef>
      <a:spcAft>
        <a:spcPct val="0"/>
      </a:spcAft>
      <a:defRPr sz="57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57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57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57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57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072">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CE84"/>
    <a:srgbClr val="DCC877"/>
    <a:srgbClr val="E5C877"/>
    <a:srgbClr val="E5D577"/>
    <a:srgbClr val="DFCC57"/>
    <a:srgbClr val="DFDA7D"/>
    <a:srgbClr val="DB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50" d="100"/>
          <a:sy n="50" d="100"/>
        </p:scale>
        <p:origin x="120" y="-6388"/>
      </p:cViewPr>
      <p:guideLst>
        <p:guide orient="horz" pos="9072"/>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03" y="8947787"/>
            <a:ext cx="18362295" cy="6174105"/>
          </a:xfrm>
        </p:spPr>
        <p:txBody>
          <a:bodyPr/>
          <a:lstStyle/>
          <a:p>
            <a:r>
              <a:rPr lang="en-US"/>
              <a:t>Click to edit Master title style</a:t>
            </a:r>
          </a:p>
        </p:txBody>
      </p:sp>
      <p:sp>
        <p:nvSpPr>
          <p:cNvPr id="3" name="Subtitle 2"/>
          <p:cNvSpPr>
            <a:spLocks noGrp="1"/>
          </p:cNvSpPr>
          <p:nvPr>
            <p:ph type="subTitle" idx="1"/>
          </p:nvPr>
        </p:nvSpPr>
        <p:spPr>
          <a:xfrm>
            <a:off x="3240405" y="16322040"/>
            <a:ext cx="15121890" cy="7360920"/>
          </a:xfrm>
        </p:spPr>
        <p:txBody>
          <a:bodyPr/>
          <a:lstStyle>
            <a:lvl1pPr marL="0" indent="0" algn="ctr">
              <a:buNone/>
              <a:defRPr>
                <a:solidFill>
                  <a:schemeClr val="tx1">
                    <a:tint val="75000"/>
                  </a:schemeClr>
                </a:solidFill>
              </a:defRPr>
            </a:lvl1pPr>
            <a:lvl2pPr marL="1440180" indent="0" algn="ctr">
              <a:buNone/>
              <a:defRPr>
                <a:solidFill>
                  <a:schemeClr val="tx1">
                    <a:tint val="75000"/>
                  </a:schemeClr>
                </a:solidFill>
              </a:defRPr>
            </a:lvl2pPr>
            <a:lvl3pPr marL="2880360" indent="0" algn="ctr">
              <a:buNone/>
              <a:defRPr>
                <a:solidFill>
                  <a:schemeClr val="tx1">
                    <a:tint val="75000"/>
                  </a:schemeClr>
                </a:solidFill>
              </a:defRPr>
            </a:lvl3pPr>
            <a:lvl4pPr marL="4320540" indent="0" algn="ctr">
              <a:buNone/>
              <a:defRPr>
                <a:solidFill>
                  <a:schemeClr val="tx1">
                    <a:tint val="75000"/>
                  </a:schemeClr>
                </a:solidFill>
              </a:defRPr>
            </a:lvl4pPr>
            <a:lvl5pPr marL="5760720" indent="0" algn="ctr">
              <a:buNone/>
              <a:defRPr>
                <a:solidFill>
                  <a:schemeClr val="tx1">
                    <a:tint val="75000"/>
                  </a:schemeClr>
                </a:solidFill>
              </a:defRPr>
            </a:lvl5pPr>
            <a:lvl6pPr marL="7200900" indent="0" algn="ctr">
              <a:buNone/>
              <a:defRPr>
                <a:solidFill>
                  <a:schemeClr val="tx1">
                    <a:tint val="75000"/>
                  </a:schemeClr>
                </a:solidFill>
              </a:defRPr>
            </a:lvl6pPr>
            <a:lvl7pPr marL="8641080" indent="0" algn="ctr">
              <a:buNone/>
              <a:defRPr>
                <a:solidFill>
                  <a:schemeClr val="tx1">
                    <a:tint val="75000"/>
                  </a:schemeClr>
                </a:solidFill>
              </a:defRPr>
            </a:lvl7pPr>
            <a:lvl8pPr marL="10081260" indent="0" algn="ctr">
              <a:buNone/>
              <a:defRPr>
                <a:solidFill>
                  <a:schemeClr val="tx1">
                    <a:tint val="75000"/>
                  </a:schemeClr>
                </a:solidFill>
              </a:defRPr>
            </a:lvl8pPr>
            <a:lvl9pPr marL="115214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2ADBC58-82B7-4CAC-883B-FC1263E86A37}" type="datetimeFigureOut">
              <a:rPr lang="en-US"/>
              <a:pPr>
                <a:defRPr/>
              </a:pPr>
              <a:t>11/16/2022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963A1E-C68F-4E7F-AD66-1A881F29811D}" type="slidenum">
              <a:rPr lang="en-US"/>
              <a:pPr>
                <a:defRPr/>
              </a:pPr>
              <a:t>‹#›</a:t>
            </a:fld>
            <a:endParaRPr lang="en-US"/>
          </a:p>
        </p:txBody>
      </p:sp>
    </p:spTree>
    <p:extLst>
      <p:ext uri="{BB962C8B-B14F-4D97-AF65-F5344CB8AC3E}">
        <p14:creationId xmlns:p14="http://schemas.microsoft.com/office/powerpoint/2010/main" val="245395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E29C28-0A08-404E-99D8-4EE04D01AC16}" type="datetimeFigureOut">
              <a:rPr lang="en-US"/>
              <a:pPr>
                <a:defRPr/>
              </a:pPr>
              <a:t>11/16/2022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02ECF2-126E-4FA6-8DA3-11AAA21E27F2}" type="slidenum">
              <a:rPr lang="en-US"/>
              <a:pPr>
                <a:defRPr/>
              </a:pPr>
              <a:t>‹#›</a:t>
            </a:fld>
            <a:endParaRPr lang="en-US"/>
          </a:p>
        </p:txBody>
      </p:sp>
    </p:spTree>
    <p:extLst>
      <p:ext uri="{BB962C8B-B14F-4D97-AF65-F5344CB8AC3E}">
        <p14:creationId xmlns:p14="http://schemas.microsoft.com/office/powerpoint/2010/main" val="2212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002126" y="4847277"/>
            <a:ext cx="11483935" cy="1032195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50320" y="4847277"/>
            <a:ext cx="34091761" cy="103219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24C20DC-675C-4A8B-A07A-2B43FADF85B5}" type="datetimeFigureOut">
              <a:rPr lang="en-US"/>
              <a:pPr>
                <a:defRPr/>
              </a:pPr>
              <a:t>11/16/2022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CC09FA-0556-45ED-A033-EE1D17C041D9}" type="slidenum">
              <a:rPr lang="en-US"/>
              <a:pPr>
                <a:defRPr/>
              </a:pPr>
              <a:t>‹#›</a:t>
            </a:fld>
            <a:endParaRPr lang="en-US"/>
          </a:p>
        </p:txBody>
      </p:sp>
    </p:spTree>
    <p:extLst>
      <p:ext uri="{BB962C8B-B14F-4D97-AF65-F5344CB8AC3E}">
        <p14:creationId xmlns:p14="http://schemas.microsoft.com/office/powerpoint/2010/main" val="89609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303682B-DDDD-4BCE-A7E1-7BB24C8050C9}" type="datetimeFigureOut">
              <a:rPr lang="en-US"/>
              <a:pPr>
                <a:defRPr/>
              </a:pPr>
              <a:t>11/16/2022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04921F-6DAD-4D45-99B6-16637D054DF4}" type="slidenum">
              <a:rPr lang="en-US"/>
              <a:pPr>
                <a:defRPr/>
              </a:pPr>
              <a:t>‹#›</a:t>
            </a:fld>
            <a:endParaRPr lang="en-US"/>
          </a:p>
        </p:txBody>
      </p:sp>
    </p:spTree>
    <p:extLst>
      <p:ext uri="{BB962C8B-B14F-4D97-AF65-F5344CB8AC3E}">
        <p14:creationId xmlns:p14="http://schemas.microsoft.com/office/powerpoint/2010/main" val="24492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6464" y="18508982"/>
            <a:ext cx="18362295" cy="5720715"/>
          </a:xfrm>
        </p:spPr>
        <p:txBody>
          <a:bodyPr anchor="t"/>
          <a:lstStyle>
            <a:lvl1pPr algn="l">
              <a:defRPr sz="12600" b="1" cap="all"/>
            </a:lvl1pPr>
          </a:lstStyle>
          <a:p>
            <a:r>
              <a:rPr lang="en-US"/>
              <a:t>Click to edit Master title style</a:t>
            </a:r>
          </a:p>
        </p:txBody>
      </p:sp>
      <p:sp>
        <p:nvSpPr>
          <p:cNvPr id="3" name="Text Placeholder 2"/>
          <p:cNvSpPr>
            <a:spLocks noGrp="1"/>
          </p:cNvSpPr>
          <p:nvPr>
            <p:ph type="body" idx="1"/>
          </p:nvPr>
        </p:nvSpPr>
        <p:spPr>
          <a:xfrm>
            <a:off x="1706464" y="12208197"/>
            <a:ext cx="18362295" cy="6300785"/>
          </a:xfrm>
        </p:spPr>
        <p:txBody>
          <a:bodyPr anchor="b"/>
          <a:lstStyle>
            <a:lvl1pPr marL="0" indent="0">
              <a:buNone/>
              <a:defRPr sz="6300">
                <a:solidFill>
                  <a:schemeClr val="tx1">
                    <a:tint val="75000"/>
                  </a:schemeClr>
                </a:solidFill>
              </a:defRPr>
            </a:lvl1pPr>
            <a:lvl2pPr marL="1440180" indent="0">
              <a:buNone/>
              <a:defRPr sz="5700">
                <a:solidFill>
                  <a:schemeClr val="tx1">
                    <a:tint val="75000"/>
                  </a:schemeClr>
                </a:solidFill>
              </a:defRPr>
            </a:lvl2pPr>
            <a:lvl3pPr marL="2880360" indent="0">
              <a:buNone/>
              <a:defRPr sz="5000">
                <a:solidFill>
                  <a:schemeClr val="tx1">
                    <a:tint val="75000"/>
                  </a:schemeClr>
                </a:solidFill>
              </a:defRPr>
            </a:lvl3pPr>
            <a:lvl4pPr marL="4320540" indent="0">
              <a:buNone/>
              <a:defRPr sz="4400">
                <a:solidFill>
                  <a:schemeClr val="tx1">
                    <a:tint val="75000"/>
                  </a:schemeClr>
                </a:solidFill>
              </a:defRPr>
            </a:lvl4pPr>
            <a:lvl5pPr marL="5760720" indent="0">
              <a:buNone/>
              <a:defRPr sz="4400">
                <a:solidFill>
                  <a:schemeClr val="tx1">
                    <a:tint val="75000"/>
                  </a:schemeClr>
                </a:solidFill>
              </a:defRPr>
            </a:lvl5pPr>
            <a:lvl6pPr marL="7200900" indent="0">
              <a:buNone/>
              <a:defRPr sz="4400">
                <a:solidFill>
                  <a:schemeClr val="tx1">
                    <a:tint val="75000"/>
                  </a:schemeClr>
                </a:solidFill>
              </a:defRPr>
            </a:lvl6pPr>
            <a:lvl7pPr marL="8641080" indent="0">
              <a:buNone/>
              <a:defRPr sz="4400">
                <a:solidFill>
                  <a:schemeClr val="tx1">
                    <a:tint val="75000"/>
                  </a:schemeClr>
                </a:solidFill>
              </a:defRPr>
            </a:lvl7pPr>
            <a:lvl8pPr marL="10081260" indent="0">
              <a:buNone/>
              <a:defRPr sz="4400">
                <a:solidFill>
                  <a:schemeClr val="tx1">
                    <a:tint val="75000"/>
                  </a:schemeClr>
                </a:solidFill>
              </a:defRPr>
            </a:lvl8pPr>
            <a:lvl9pPr marL="11521440" indent="0">
              <a:buNone/>
              <a:defRPr sz="4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2250AA-3A2F-42FD-BAFF-BA7595F1FD97}" type="datetimeFigureOut">
              <a:rPr lang="en-US"/>
              <a:pPr>
                <a:defRPr/>
              </a:pPr>
              <a:t>11/16/2022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5F0BDE-B70A-43F8-B953-EB17B2D46D56}" type="slidenum">
              <a:rPr lang="en-US"/>
              <a:pPr>
                <a:defRPr/>
              </a:pPr>
              <a:t>‹#›</a:t>
            </a:fld>
            <a:endParaRPr lang="en-US"/>
          </a:p>
        </p:txBody>
      </p:sp>
    </p:spTree>
    <p:extLst>
      <p:ext uri="{BB962C8B-B14F-4D97-AF65-F5344CB8AC3E}">
        <p14:creationId xmlns:p14="http://schemas.microsoft.com/office/powerpoint/2010/main" val="179858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50319" y="28230197"/>
            <a:ext cx="22787848" cy="79836645"/>
          </a:xfrm>
        </p:spPr>
        <p:txBody>
          <a:bodyPr/>
          <a:lstStyle>
            <a:lvl1pPr>
              <a:defRPr sz="8800"/>
            </a:lvl1pPr>
            <a:lvl2pPr>
              <a:defRPr sz="7600"/>
            </a:lvl2pPr>
            <a:lvl3pPr>
              <a:defRPr sz="63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8212" y="28230197"/>
            <a:ext cx="22787848" cy="79836645"/>
          </a:xfrm>
        </p:spPr>
        <p:txBody>
          <a:bodyPr/>
          <a:lstStyle>
            <a:lvl1pPr>
              <a:defRPr sz="8800"/>
            </a:lvl1pPr>
            <a:lvl2pPr>
              <a:defRPr sz="7600"/>
            </a:lvl2pPr>
            <a:lvl3pPr>
              <a:defRPr sz="63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ABD27F2-DBD8-41D0-8972-EACE17AC65CE}" type="datetimeFigureOut">
              <a:rPr lang="en-US"/>
              <a:pPr>
                <a:defRPr/>
              </a:pPr>
              <a:t>11/16/2022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BF5196-87B0-4A3A-B4BC-C0AFD1B59717}" type="slidenum">
              <a:rPr lang="en-US"/>
              <a:pPr>
                <a:defRPr/>
              </a:pPr>
              <a:t>‹#›</a:t>
            </a:fld>
            <a:endParaRPr lang="en-US"/>
          </a:p>
        </p:txBody>
      </p:sp>
    </p:spTree>
    <p:extLst>
      <p:ext uri="{BB962C8B-B14F-4D97-AF65-F5344CB8AC3E}">
        <p14:creationId xmlns:p14="http://schemas.microsoft.com/office/powerpoint/2010/main" val="1305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0135" y="1153480"/>
            <a:ext cx="19442430" cy="480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80135" y="6447475"/>
            <a:ext cx="9544944" cy="2687000"/>
          </a:xfrm>
        </p:spPr>
        <p:txBody>
          <a:bodyPr anchor="b"/>
          <a:lstStyle>
            <a:lvl1pPr marL="0" indent="0">
              <a:buNone/>
              <a:defRPr sz="7600" b="1"/>
            </a:lvl1pPr>
            <a:lvl2pPr marL="1440180" indent="0">
              <a:buNone/>
              <a:defRPr sz="6300" b="1"/>
            </a:lvl2pPr>
            <a:lvl3pPr marL="2880360" indent="0">
              <a:buNone/>
              <a:defRPr sz="5700" b="1"/>
            </a:lvl3pPr>
            <a:lvl4pPr marL="4320540" indent="0">
              <a:buNone/>
              <a:defRPr sz="5000" b="1"/>
            </a:lvl4pPr>
            <a:lvl5pPr marL="5760720" indent="0">
              <a:buNone/>
              <a:defRPr sz="5000" b="1"/>
            </a:lvl5pPr>
            <a:lvl6pPr marL="7200900" indent="0">
              <a:buNone/>
              <a:defRPr sz="5000" b="1"/>
            </a:lvl6pPr>
            <a:lvl7pPr marL="8641080" indent="0">
              <a:buNone/>
              <a:defRPr sz="5000" b="1"/>
            </a:lvl7pPr>
            <a:lvl8pPr marL="10081260" indent="0">
              <a:buNone/>
              <a:defRPr sz="5000" b="1"/>
            </a:lvl8pPr>
            <a:lvl9pPr marL="11521440" indent="0">
              <a:buNone/>
              <a:defRPr sz="5000" b="1"/>
            </a:lvl9pPr>
          </a:lstStyle>
          <a:p>
            <a:pPr lvl="0"/>
            <a:r>
              <a:rPr lang="en-US"/>
              <a:t>Click to edit Master text styles</a:t>
            </a:r>
          </a:p>
        </p:txBody>
      </p:sp>
      <p:sp>
        <p:nvSpPr>
          <p:cNvPr id="4" name="Content Placeholder 3"/>
          <p:cNvSpPr>
            <a:spLocks noGrp="1"/>
          </p:cNvSpPr>
          <p:nvPr>
            <p:ph sz="half" idx="2"/>
          </p:nvPr>
        </p:nvSpPr>
        <p:spPr>
          <a:xfrm>
            <a:off x="1080135" y="9134475"/>
            <a:ext cx="9544944" cy="16595410"/>
          </a:xfrm>
        </p:spPr>
        <p:txBody>
          <a:bodyPr/>
          <a:lstStyle>
            <a:lvl1pPr>
              <a:defRPr sz="76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973873" y="6447475"/>
            <a:ext cx="9548693" cy="2687000"/>
          </a:xfrm>
        </p:spPr>
        <p:txBody>
          <a:bodyPr anchor="b"/>
          <a:lstStyle>
            <a:lvl1pPr marL="0" indent="0">
              <a:buNone/>
              <a:defRPr sz="7600" b="1"/>
            </a:lvl1pPr>
            <a:lvl2pPr marL="1440180" indent="0">
              <a:buNone/>
              <a:defRPr sz="6300" b="1"/>
            </a:lvl2pPr>
            <a:lvl3pPr marL="2880360" indent="0">
              <a:buNone/>
              <a:defRPr sz="5700" b="1"/>
            </a:lvl3pPr>
            <a:lvl4pPr marL="4320540" indent="0">
              <a:buNone/>
              <a:defRPr sz="5000" b="1"/>
            </a:lvl4pPr>
            <a:lvl5pPr marL="5760720" indent="0">
              <a:buNone/>
              <a:defRPr sz="5000" b="1"/>
            </a:lvl5pPr>
            <a:lvl6pPr marL="7200900" indent="0">
              <a:buNone/>
              <a:defRPr sz="5000" b="1"/>
            </a:lvl6pPr>
            <a:lvl7pPr marL="8641080" indent="0">
              <a:buNone/>
              <a:defRPr sz="5000" b="1"/>
            </a:lvl7pPr>
            <a:lvl8pPr marL="10081260" indent="0">
              <a:buNone/>
              <a:defRPr sz="5000" b="1"/>
            </a:lvl8pPr>
            <a:lvl9pPr marL="11521440" indent="0">
              <a:buNone/>
              <a:defRPr sz="5000" b="1"/>
            </a:lvl9pPr>
          </a:lstStyle>
          <a:p>
            <a:pPr lvl="0"/>
            <a:r>
              <a:rPr lang="en-US"/>
              <a:t>Click to edit Master text styles</a:t>
            </a:r>
          </a:p>
        </p:txBody>
      </p:sp>
      <p:sp>
        <p:nvSpPr>
          <p:cNvPr id="6" name="Content Placeholder 5"/>
          <p:cNvSpPr>
            <a:spLocks noGrp="1"/>
          </p:cNvSpPr>
          <p:nvPr>
            <p:ph sz="quarter" idx="4"/>
          </p:nvPr>
        </p:nvSpPr>
        <p:spPr>
          <a:xfrm>
            <a:off x="10973873" y="9134475"/>
            <a:ext cx="9548693" cy="16595410"/>
          </a:xfrm>
        </p:spPr>
        <p:txBody>
          <a:bodyPr/>
          <a:lstStyle>
            <a:lvl1pPr>
              <a:defRPr sz="76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649A8C-3C60-488A-A408-38B6AD7E0C65}" type="datetimeFigureOut">
              <a:rPr lang="en-US"/>
              <a:pPr>
                <a:defRPr/>
              </a:pPr>
              <a:t>11/16/2022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CEE10A9-DE49-4039-AAA6-6BA811A1BBAC}" type="slidenum">
              <a:rPr lang="en-US"/>
              <a:pPr>
                <a:defRPr/>
              </a:pPr>
              <a:t>‹#›</a:t>
            </a:fld>
            <a:endParaRPr lang="en-US"/>
          </a:p>
        </p:txBody>
      </p:sp>
    </p:spTree>
    <p:extLst>
      <p:ext uri="{BB962C8B-B14F-4D97-AF65-F5344CB8AC3E}">
        <p14:creationId xmlns:p14="http://schemas.microsoft.com/office/powerpoint/2010/main" val="158390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FEF751-AF3E-4F42-871A-51AC827431E8}" type="datetimeFigureOut">
              <a:rPr lang="en-US"/>
              <a:pPr>
                <a:defRPr/>
              </a:pPr>
              <a:t>11/16/2022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1036B6-1A95-4030-8774-C1165CF33428}" type="slidenum">
              <a:rPr lang="en-US"/>
              <a:pPr>
                <a:defRPr/>
              </a:pPr>
              <a:t>‹#›</a:t>
            </a:fld>
            <a:endParaRPr lang="en-US"/>
          </a:p>
        </p:txBody>
      </p:sp>
    </p:spTree>
    <p:extLst>
      <p:ext uri="{BB962C8B-B14F-4D97-AF65-F5344CB8AC3E}">
        <p14:creationId xmlns:p14="http://schemas.microsoft.com/office/powerpoint/2010/main" val="74606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F040C4-15F2-4AF0-9AAC-04C13C85B43C}" type="datetimeFigureOut">
              <a:rPr lang="en-US"/>
              <a:pPr>
                <a:defRPr/>
              </a:pPr>
              <a:t>11/16/2022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6A0F987-4EFA-4839-9BC1-80A6CE663219}" type="slidenum">
              <a:rPr lang="en-US"/>
              <a:pPr>
                <a:defRPr/>
              </a:pPr>
              <a:t>‹#›</a:t>
            </a:fld>
            <a:endParaRPr lang="en-US"/>
          </a:p>
        </p:txBody>
      </p:sp>
    </p:spTree>
    <p:extLst>
      <p:ext uri="{BB962C8B-B14F-4D97-AF65-F5344CB8AC3E}">
        <p14:creationId xmlns:p14="http://schemas.microsoft.com/office/powerpoint/2010/main" val="366828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136" y="1146810"/>
            <a:ext cx="7107139" cy="4880610"/>
          </a:xfrm>
        </p:spPr>
        <p:txBody>
          <a:bodyPr anchor="b"/>
          <a:lstStyle>
            <a:lvl1pPr algn="l">
              <a:defRPr sz="6300" b="1"/>
            </a:lvl1pPr>
          </a:lstStyle>
          <a:p>
            <a:r>
              <a:rPr lang="en-US"/>
              <a:t>Click to edit Master title style</a:t>
            </a:r>
          </a:p>
        </p:txBody>
      </p:sp>
      <p:sp>
        <p:nvSpPr>
          <p:cNvPr id="3" name="Content Placeholder 2"/>
          <p:cNvSpPr>
            <a:spLocks noGrp="1"/>
          </p:cNvSpPr>
          <p:nvPr>
            <p:ph idx="1"/>
          </p:nvPr>
        </p:nvSpPr>
        <p:spPr>
          <a:xfrm>
            <a:off x="8446056" y="1146812"/>
            <a:ext cx="12076509" cy="24583075"/>
          </a:xfrm>
        </p:spPr>
        <p:txBody>
          <a:bodyPr/>
          <a:lstStyle>
            <a:lvl1pPr>
              <a:defRPr sz="10100"/>
            </a:lvl1pPr>
            <a:lvl2pPr>
              <a:defRPr sz="8800"/>
            </a:lvl2pPr>
            <a:lvl3pPr>
              <a:defRPr sz="760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80136" y="6027422"/>
            <a:ext cx="7107139" cy="19702465"/>
          </a:xfrm>
        </p:spPr>
        <p:txBody>
          <a:bodyPr/>
          <a:lstStyle>
            <a:lvl1pPr marL="0" indent="0">
              <a:buNone/>
              <a:defRPr sz="4400"/>
            </a:lvl1pPr>
            <a:lvl2pPr marL="1440180" indent="0">
              <a:buNone/>
              <a:defRPr sz="3800"/>
            </a:lvl2pPr>
            <a:lvl3pPr marL="2880360" indent="0">
              <a:buNone/>
              <a:defRPr sz="3200"/>
            </a:lvl3pPr>
            <a:lvl4pPr marL="4320540" indent="0">
              <a:buNone/>
              <a:defRPr sz="2800"/>
            </a:lvl4pPr>
            <a:lvl5pPr marL="5760720" indent="0">
              <a:buNone/>
              <a:defRPr sz="2800"/>
            </a:lvl5pPr>
            <a:lvl6pPr marL="7200900" indent="0">
              <a:buNone/>
              <a:defRPr sz="2800"/>
            </a:lvl6pPr>
            <a:lvl7pPr marL="8641080" indent="0">
              <a:buNone/>
              <a:defRPr sz="2800"/>
            </a:lvl7pPr>
            <a:lvl8pPr marL="10081260" indent="0">
              <a:buNone/>
              <a:defRPr sz="2800"/>
            </a:lvl8pPr>
            <a:lvl9pPr marL="11521440"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33297B4-0BAC-4001-9A15-84178BC7A904}" type="datetimeFigureOut">
              <a:rPr lang="en-US"/>
              <a:pPr>
                <a:defRPr/>
              </a:pPr>
              <a:t>11/16/2022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929E98-CC16-4949-9768-54C622994A5F}" type="slidenum">
              <a:rPr lang="en-US"/>
              <a:pPr>
                <a:defRPr/>
              </a:pPr>
              <a:t>‹#›</a:t>
            </a:fld>
            <a:endParaRPr lang="en-US"/>
          </a:p>
        </p:txBody>
      </p:sp>
    </p:spTree>
    <p:extLst>
      <p:ext uri="{BB962C8B-B14F-4D97-AF65-F5344CB8AC3E}">
        <p14:creationId xmlns:p14="http://schemas.microsoft.com/office/powerpoint/2010/main" val="357946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34280" y="20162520"/>
            <a:ext cx="12961620" cy="2380300"/>
          </a:xfrm>
        </p:spPr>
        <p:txBody>
          <a:bodyPr anchor="b"/>
          <a:lstStyle>
            <a:lvl1pPr algn="l">
              <a:defRPr sz="6300" b="1"/>
            </a:lvl1pPr>
          </a:lstStyle>
          <a:p>
            <a:r>
              <a:rPr lang="en-US"/>
              <a:t>Click to edit Master title style</a:t>
            </a:r>
          </a:p>
        </p:txBody>
      </p:sp>
      <p:sp>
        <p:nvSpPr>
          <p:cNvPr id="3" name="Picture Placeholder 2"/>
          <p:cNvSpPr>
            <a:spLocks noGrp="1"/>
          </p:cNvSpPr>
          <p:nvPr>
            <p:ph type="pic" idx="1"/>
          </p:nvPr>
        </p:nvSpPr>
        <p:spPr>
          <a:xfrm>
            <a:off x="4234280" y="2573655"/>
            <a:ext cx="12961620" cy="17282160"/>
          </a:xfrm>
        </p:spPr>
        <p:txBody>
          <a:bodyPr rtlCol="0">
            <a:normAutofit/>
          </a:bodyPr>
          <a:lstStyle>
            <a:lvl1pPr marL="0" indent="0">
              <a:buNone/>
              <a:defRPr sz="10100"/>
            </a:lvl1pPr>
            <a:lvl2pPr marL="1440180" indent="0">
              <a:buNone/>
              <a:defRPr sz="8800"/>
            </a:lvl2pPr>
            <a:lvl3pPr marL="2880360" indent="0">
              <a:buNone/>
              <a:defRPr sz="760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pPr lvl="0"/>
            <a:endParaRPr lang="en-US" noProof="0"/>
          </a:p>
        </p:txBody>
      </p:sp>
      <p:sp>
        <p:nvSpPr>
          <p:cNvPr id="4" name="Text Placeholder 3"/>
          <p:cNvSpPr>
            <a:spLocks noGrp="1"/>
          </p:cNvSpPr>
          <p:nvPr>
            <p:ph type="body" sz="half" idx="2"/>
          </p:nvPr>
        </p:nvSpPr>
        <p:spPr>
          <a:xfrm>
            <a:off x="4234280" y="22542820"/>
            <a:ext cx="12961620" cy="3380420"/>
          </a:xfrm>
        </p:spPr>
        <p:txBody>
          <a:bodyPr/>
          <a:lstStyle>
            <a:lvl1pPr marL="0" indent="0">
              <a:buNone/>
              <a:defRPr sz="4400"/>
            </a:lvl1pPr>
            <a:lvl2pPr marL="1440180" indent="0">
              <a:buNone/>
              <a:defRPr sz="3800"/>
            </a:lvl2pPr>
            <a:lvl3pPr marL="2880360" indent="0">
              <a:buNone/>
              <a:defRPr sz="3200"/>
            </a:lvl3pPr>
            <a:lvl4pPr marL="4320540" indent="0">
              <a:buNone/>
              <a:defRPr sz="2800"/>
            </a:lvl4pPr>
            <a:lvl5pPr marL="5760720" indent="0">
              <a:buNone/>
              <a:defRPr sz="2800"/>
            </a:lvl5pPr>
            <a:lvl6pPr marL="7200900" indent="0">
              <a:buNone/>
              <a:defRPr sz="2800"/>
            </a:lvl6pPr>
            <a:lvl7pPr marL="8641080" indent="0">
              <a:buNone/>
              <a:defRPr sz="2800"/>
            </a:lvl7pPr>
            <a:lvl8pPr marL="10081260" indent="0">
              <a:buNone/>
              <a:defRPr sz="2800"/>
            </a:lvl8pPr>
            <a:lvl9pPr marL="11521440" indent="0">
              <a:buNone/>
              <a:defRPr sz="2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9A90EB0-CB47-4C7C-A851-DB24D3A0854A}" type="datetimeFigureOut">
              <a:rPr lang="en-US"/>
              <a:pPr>
                <a:defRPr/>
              </a:pPr>
              <a:t>11/16/2022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B43E35-0BB9-456D-A376-BCA45599FBF0}" type="slidenum">
              <a:rPr lang="en-US"/>
              <a:pPr>
                <a:defRPr/>
              </a:pPr>
              <a:t>‹#›</a:t>
            </a:fld>
            <a:endParaRPr lang="en-US"/>
          </a:p>
        </p:txBody>
      </p:sp>
    </p:spTree>
    <p:extLst>
      <p:ext uri="{BB962C8B-B14F-4D97-AF65-F5344CB8AC3E}">
        <p14:creationId xmlns:p14="http://schemas.microsoft.com/office/powerpoint/2010/main" val="13819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79500" y="1154113"/>
            <a:ext cx="19443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8036" tIns="144018" rIns="288036" bIns="144018"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079500" y="6721475"/>
            <a:ext cx="19443700" cy="190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8036" tIns="144018" rIns="288036" bIns="1440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79500" y="26696988"/>
            <a:ext cx="5041900" cy="1533525"/>
          </a:xfrm>
          <a:prstGeom prst="rect">
            <a:avLst/>
          </a:prstGeom>
        </p:spPr>
        <p:txBody>
          <a:bodyPr vert="horz" lIns="288036" tIns="144018" rIns="288036" bIns="144018" rtlCol="0" anchor="ctr"/>
          <a:lstStyle>
            <a:lvl1pPr algn="l" defTabSz="2880360" eaLnBrk="1" fontAlgn="auto" hangingPunct="1">
              <a:spcBef>
                <a:spcPts val="0"/>
              </a:spcBef>
              <a:spcAft>
                <a:spcPts val="0"/>
              </a:spcAft>
              <a:defRPr sz="3800">
                <a:solidFill>
                  <a:schemeClr val="tx1">
                    <a:tint val="75000"/>
                  </a:schemeClr>
                </a:solidFill>
                <a:latin typeface="+mn-lt"/>
                <a:cs typeface="+mn-cs"/>
              </a:defRPr>
            </a:lvl1pPr>
          </a:lstStyle>
          <a:p>
            <a:pPr>
              <a:defRPr/>
            </a:pPr>
            <a:fld id="{5B1C11C4-34E8-4B38-B614-ABC31306E101}" type="datetimeFigureOut">
              <a:rPr lang="en-US"/>
              <a:pPr>
                <a:defRPr/>
              </a:pPr>
              <a:t>11/16/2022</a:t>
            </a:fld>
            <a:endParaRPr lang="en-US"/>
          </a:p>
        </p:txBody>
      </p:sp>
      <p:sp>
        <p:nvSpPr>
          <p:cNvPr id="5" name="Footer Placeholder 4"/>
          <p:cNvSpPr>
            <a:spLocks noGrp="1"/>
          </p:cNvSpPr>
          <p:nvPr>
            <p:ph type="ftr" sz="quarter" idx="3"/>
          </p:nvPr>
        </p:nvSpPr>
        <p:spPr>
          <a:xfrm>
            <a:off x="7380288" y="26696988"/>
            <a:ext cx="6842125" cy="1533525"/>
          </a:xfrm>
          <a:prstGeom prst="rect">
            <a:avLst/>
          </a:prstGeom>
        </p:spPr>
        <p:txBody>
          <a:bodyPr vert="horz" lIns="288036" tIns="144018" rIns="288036" bIns="144018" rtlCol="0" anchor="ctr"/>
          <a:lstStyle>
            <a:lvl1pPr algn="ctr" defTabSz="2880360" eaLnBrk="1" fontAlgn="auto" hangingPunct="1">
              <a:spcBef>
                <a:spcPts val="0"/>
              </a:spcBef>
              <a:spcAft>
                <a:spcPts val="0"/>
              </a:spcAft>
              <a:defRPr sz="38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5481300" y="26696988"/>
            <a:ext cx="5041900" cy="1533525"/>
          </a:xfrm>
          <a:prstGeom prst="rect">
            <a:avLst/>
          </a:prstGeom>
        </p:spPr>
        <p:txBody>
          <a:bodyPr vert="horz" wrap="square" lIns="288036" tIns="144018" rIns="288036" bIns="144018" numCol="1" anchor="ctr" anchorCtr="0" compatLnSpc="1">
            <a:prstTxWarp prst="textNoShape">
              <a:avLst/>
            </a:prstTxWarp>
          </a:bodyPr>
          <a:lstStyle>
            <a:lvl1pPr algn="r" eaLnBrk="1" hangingPunct="1">
              <a:defRPr sz="3800">
                <a:solidFill>
                  <a:srgbClr val="898989"/>
                </a:solidFill>
                <a:latin typeface="Calibri" panose="020F0502020204030204" pitchFamily="34" charset="0"/>
              </a:defRPr>
            </a:lvl1pPr>
          </a:lstStyle>
          <a:p>
            <a:pPr>
              <a:defRPr/>
            </a:pPr>
            <a:fld id="{0990EC9E-8C31-48E5-88F0-39746CF11A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79725" rtl="0" eaLnBrk="0" fontAlgn="base" hangingPunct="0">
        <a:spcBef>
          <a:spcPct val="0"/>
        </a:spcBef>
        <a:spcAft>
          <a:spcPct val="0"/>
        </a:spcAft>
        <a:defRPr sz="13900" kern="1200">
          <a:solidFill>
            <a:schemeClr val="tx1"/>
          </a:solidFill>
          <a:latin typeface="+mj-lt"/>
          <a:ea typeface="+mj-ea"/>
          <a:cs typeface="+mj-cs"/>
        </a:defRPr>
      </a:lvl1pPr>
      <a:lvl2pPr algn="ctr" defTabSz="2879725" rtl="0" eaLnBrk="0" fontAlgn="base" hangingPunct="0">
        <a:spcBef>
          <a:spcPct val="0"/>
        </a:spcBef>
        <a:spcAft>
          <a:spcPct val="0"/>
        </a:spcAft>
        <a:defRPr sz="13900">
          <a:solidFill>
            <a:schemeClr val="tx1"/>
          </a:solidFill>
          <a:latin typeface="Calibri" pitchFamily="34" charset="0"/>
        </a:defRPr>
      </a:lvl2pPr>
      <a:lvl3pPr algn="ctr" defTabSz="2879725" rtl="0" eaLnBrk="0" fontAlgn="base" hangingPunct="0">
        <a:spcBef>
          <a:spcPct val="0"/>
        </a:spcBef>
        <a:spcAft>
          <a:spcPct val="0"/>
        </a:spcAft>
        <a:defRPr sz="13900">
          <a:solidFill>
            <a:schemeClr val="tx1"/>
          </a:solidFill>
          <a:latin typeface="Calibri" pitchFamily="34" charset="0"/>
        </a:defRPr>
      </a:lvl3pPr>
      <a:lvl4pPr algn="ctr" defTabSz="2879725" rtl="0" eaLnBrk="0" fontAlgn="base" hangingPunct="0">
        <a:spcBef>
          <a:spcPct val="0"/>
        </a:spcBef>
        <a:spcAft>
          <a:spcPct val="0"/>
        </a:spcAft>
        <a:defRPr sz="13900">
          <a:solidFill>
            <a:schemeClr val="tx1"/>
          </a:solidFill>
          <a:latin typeface="Calibri" pitchFamily="34" charset="0"/>
        </a:defRPr>
      </a:lvl4pPr>
      <a:lvl5pPr algn="ctr" defTabSz="2879725" rtl="0" eaLnBrk="0" fontAlgn="base" hangingPunct="0">
        <a:spcBef>
          <a:spcPct val="0"/>
        </a:spcBef>
        <a:spcAft>
          <a:spcPct val="0"/>
        </a:spcAft>
        <a:defRPr sz="13900">
          <a:solidFill>
            <a:schemeClr val="tx1"/>
          </a:solidFill>
          <a:latin typeface="Calibri" pitchFamily="34" charset="0"/>
        </a:defRPr>
      </a:lvl5pPr>
      <a:lvl6pPr marL="457200" algn="ctr" defTabSz="2879725" rtl="0" fontAlgn="base">
        <a:spcBef>
          <a:spcPct val="0"/>
        </a:spcBef>
        <a:spcAft>
          <a:spcPct val="0"/>
        </a:spcAft>
        <a:defRPr sz="13900">
          <a:solidFill>
            <a:schemeClr val="tx1"/>
          </a:solidFill>
          <a:latin typeface="Calibri" pitchFamily="34" charset="0"/>
        </a:defRPr>
      </a:lvl6pPr>
      <a:lvl7pPr marL="914400" algn="ctr" defTabSz="2879725" rtl="0" fontAlgn="base">
        <a:spcBef>
          <a:spcPct val="0"/>
        </a:spcBef>
        <a:spcAft>
          <a:spcPct val="0"/>
        </a:spcAft>
        <a:defRPr sz="13900">
          <a:solidFill>
            <a:schemeClr val="tx1"/>
          </a:solidFill>
          <a:latin typeface="Calibri" pitchFamily="34" charset="0"/>
        </a:defRPr>
      </a:lvl7pPr>
      <a:lvl8pPr marL="1371600" algn="ctr" defTabSz="2879725" rtl="0" fontAlgn="base">
        <a:spcBef>
          <a:spcPct val="0"/>
        </a:spcBef>
        <a:spcAft>
          <a:spcPct val="0"/>
        </a:spcAft>
        <a:defRPr sz="13900">
          <a:solidFill>
            <a:schemeClr val="tx1"/>
          </a:solidFill>
          <a:latin typeface="Calibri" pitchFamily="34" charset="0"/>
        </a:defRPr>
      </a:lvl8pPr>
      <a:lvl9pPr marL="1828800" algn="ctr" defTabSz="2879725" rtl="0" fontAlgn="base">
        <a:spcBef>
          <a:spcPct val="0"/>
        </a:spcBef>
        <a:spcAft>
          <a:spcPct val="0"/>
        </a:spcAft>
        <a:defRPr sz="13900">
          <a:solidFill>
            <a:schemeClr val="tx1"/>
          </a:solidFill>
          <a:latin typeface="Calibri" pitchFamily="34" charset="0"/>
        </a:defRPr>
      </a:lvl9pPr>
    </p:titleStyle>
    <p:bodyStyle>
      <a:lvl1pPr marL="1079500" indent="-1079500" algn="l" defTabSz="2879725" rtl="0" eaLnBrk="0" fontAlgn="base" hangingPunct="0">
        <a:spcBef>
          <a:spcPct val="20000"/>
        </a:spcBef>
        <a:spcAft>
          <a:spcPct val="0"/>
        </a:spcAft>
        <a:buFont typeface="Arial" panose="020B0604020202020204" pitchFamily="34" charset="0"/>
        <a:buChar char="•"/>
        <a:defRPr sz="10100" kern="1200">
          <a:solidFill>
            <a:schemeClr val="tx1"/>
          </a:solidFill>
          <a:latin typeface="+mn-lt"/>
          <a:ea typeface="+mn-ea"/>
          <a:cs typeface="+mn-cs"/>
        </a:defRPr>
      </a:lvl1pPr>
      <a:lvl2pPr marL="2339975" indent="-900113" algn="l" defTabSz="2879725" rtl="0" eaLnBrk="0" fontAlgn="base" hangingPunct="0">
        <a:spcBef>
          <a:spcPct val="20000"/>
        </a:spcBef>
        <a:spcAft>
          <a:spcPct val="0"/>
        </a:spcAft>
        <a:buFont typeface="Arial" panose="020B0604020202020204" pitchFamily="34" charset="0"/>
        <a:buChar char="–"/>
        <a:defRPr sz="8800" kern="1200">
          <a:solidFill>
            <a:schemeClr val="tx1"/>
          </a:solidFill>
          <a:latin typeface="+mn-lt"/>
          <a:ea typeface="+mn-ea"/>
          <a:cs typeface="+mn-cs"/>
        </a:defRPr>
      </a:lvl2pPr>
      <a:lvl3pPr marL="3600450" indent="-719138" algn="l" defTabSz="2879725" rtl="0" eaLnBrk="0" fontAlgn="base" hangingPunct="0">
        <a:spcBef>
          <a:spcPct val="20000"/>
        </a:spcBef>
        <a:spcAft>
          <a:spcPct val="0"/>
        </a:spcAft>
        <a:buFont typeface="Arial" panose="020B0604020202020204" pitchFamily="34" charset="0"/>
        <a:buChar char="•"/>
        <a:defRPr sz="7600" kern="1200">
          <a:solidFill>
            <a:schemeClr val="tx1"/>
          </a:solidFill>
          <a:latin typeface="+mn-lt"/>
          <a:ea typeface="+mn-ea"/>
          <a:cs typeface="+mn-cs"/>
        </a:defRPr>
      </a:lvl3pPr>
      <a:lvl4pPr marL="5040313" indent="-719138" algn="l" defTabSz="2879725" rtl="0" eaLnBrk="0" fontAlgn="base" hangingPunct="0">
        <a:spcBef>
          <a:spcPct val="20000"/>
        </a:spcBef>
        <a:spcAft>
          <a:spcPct val="0"/>
        </a:spcAft>
        <a:buFont typeface="Arial" panose="020B0604020202020204" pitchFamily="34" charset="0"/>
        <a:buChar char="–"/>
        <a:defRPr sz="6300" kern="1200">
          <a:solidFill>
            <a:schemeClr val="tx1"/>
          </a:solidFill>
          <a:latin typeface="+mn-lt"/>
          <a:ea typeface="+mn-ea"/>
          <a:cs typeface="+mn-cs"/>
        </a:defRPr>
      </a:lvl4pPr>
      <a:lvl5pPr marL="6480175" indent="-719138" algn="l" defTabSz="2879725" rtl="0" eaLnBrk="0" fontAlgn="base" hangingPunct="0">
        <a:spcBef>
          <a:spcPct val="20000"/>
        </a:spcBef>
        <a:spcAft>
          <a:spcPct val="0"/>
        </a:spcAft>
        <a:buFont typeface="Arial" panose="020B0604020202020204" pitchFamily="34" charset="0"/>
        <a:buChar char="»"/>
        <a:defRPr sz="6300" kern="1200">
          <a:solidFill>
            <a:schemeClr val="tx1"/>
          </a:solidFill>
          <a:latin typeface="+mn-lt"/>
          <a:ea typeface="+mn-ea"/>
          <a:cs typeface="+mn-cs"/>
        </a:defRPr>
      </a:lvl5pPr>
      <a:lvl6pPr marL="7920990" indent="-720090" algn="l" defTabSz="2880360" rtl="0" eaLnBrk="1" latinLnBrk="0" hangingPunct="1">
        <a:spcBef>
          <a:spcPct val="20000"/>
        </a:spcBef>
        <a:buFont typeface="Arial" pitchFamily="34" charset="0"/>
        <a:buChar char="•"/>
        <a:defRPr sz="6300" kern="1200">
          <a:solidFill>
            <a:schemeClr val="tx1"/>
          </a:solidFill>
          <a:latin typeface="+mn-lt"/>
          <a:ea typeface="+mn-ea"/>
          <a:cs typeface="+mn-cs"/>
        </a:defRPr>
      </a:lvl6pPr>
      <a:lvl7pPr marL="9361170" indent="-720090" algn="l" defTabSz="2880360" rtl="0" eaLnBrk="1" latinLnBrk="0" hangingPunct="1">
        <a:spcBef>
          <a:spcPct val="20000"/>
        </a:spcBef>
        <a:buFont typeface="Arial" pitchFamily="34" charset="0"/>
        <a:buChar char="•"/>
        <a:defRPr sz="6300" kern="1200">
          <a:solidFill>
            <a:schemeClr val="tx1"/>
          </a:solidFill>
          <a:latin typeface="+mn-lt"/>
          <a:ea typeface="+mn-ea"/>
          <a:cs typeface="+mn-cs"/>
        </a:defRPr>
      </a:lvl7pPr>
      <a:lvl8pPr marL="10801350" indent="-720090" algn="l" defTabSz="2880360" rtl="0" eaLnBrk="1" latinLnBrk="0" hangingPunct="1">
        <a:spcBef>
          <a:spcPct val="20000"/>
        </a:spcBef>
        <a:buFont typeface="Arial" pitchFamily="34" charset="0"/>
        <a:buChar char="•"/>
        <a:defRPr sz="6300" kern="1200">
          <a:solidFill>
            <a:schemeClr val="tx1"/>
          </a:solidFill>
          <a:latin typeface="+mn-lt"/>
          <a:ea typeface="+mn-ea"/>
          <a:cs typeface="+mn-cs"/>
        </a:defRPr>
      </a:lvl8pPr>
      <a:lvl9pPr marL="12241530" indent="-720090" algn="l" defTabSz="2880360" rtl="0" eaLnBrk="1" latinLnBrk="0" hangingPunct="1">
        <a:spcBef>
          <a:spcPct val="20000"/>
        </a:spcBef>
        <a:buFont typeface="Arial" pitchFamily="34" charset="0"/>
        <a:buChar char="•"/>
        <a:defRPr sz="6300" kern="1200">
          <a:solidFill>
            <a:schemeClr val="tx1"/>
          </a:solidFill>
          <a:latin typeface="+mn-lt"/>
          <a:ea typeface="+mn-ea"/>
          <a:cs typeface="+mn-cs"/>
        </a:defRPr>
      </a:lvl9pPr>
    </p:bodyStyle>
    <p:otherStyle>
      <a:defPPr>
        <a:defRPr lang="en-US"/>
      </a:defPPr>
      <a:lvl1pPr marL="0" algn="l" defTabSz="2880360" rtl="0" eaLnBrk="1" latinLnBrk="0" hangingPunct="1">
        <a:defRPr sz="5700" kern="1200">
          <a:solidFill>
            <a:schemeClr val="tx1"/>
          </a:solidFill>
          <a:latin typeface="+mn-lt"/>
          <a:ea typeface="+mn-ea"/>
          <a:cs typeface="+mn-cs"/>
        </a:defRPr>
      </a:lvl1pPr>
      <a:lvl2pPr marL="1440180" algn="l" defTabSz="2880360" rtl="0" eaLnBrk="1" latinLnBrk="0" hangingPunct="1">
        <a:defRPr sz="5700" kern="1200">
          <a:solidFill>
            <a:schemeClr val="tx1"/>
          </a:solidFill>
          <a:latin typeface="+mn-lt"/>
          <a:ea typeface="+mn-ea"/>
          <a:cs typeface="+mn-cs"/>
        </a:defRPr>
      </a:lvl2pPr>
      <a:lvl3pPr marL="2880360" algn="l" defTabSz="2880360" rtl="0" eaLnBrk="1" latinLnBrk="0" hangingPunct="1">
        <a:defRPr sz="5700" kern="1200">
          <a:solidFill>
            <a:schemeClr val="tx1"/>
          </a:solidFill>
          <a:latin typeface="+mn-lt"/>
          <a:ea typeface="+mn-ea"/>
          <a:cs typeface="+mn-cs"/>
        </a:defRPr>
      </a:lvl3pPr>
      <a:lvl4pPr marL="4320540" algn="l" defTabSz="2880360" rtl="0" eaLnBrk="1" latinLnBrk="0" hangingPunct="1">
        <a:defRPr sz="5700" kern="1200">
          <a:solidFill>
            <a:schemeClr val="tx1"/>
          </a:solidFill>
          <a:latin typeface="+mn-lt"/>
          <a:ea typeface="+mn-ea"/>
          <a:cs typeface="+mn-cs"/>
        </a:defRPr>
      </a:lvl4pPr>
      <a:lvl5pPr marL="5760720" algn="l" defTabSz="2880360" rtl="0" eaLnBrk="1" latinLnBrk="0" hangingPunct="1">
        <a:defRPr sz="5700" kern="1200">
          <a:solidFill>
            <a:schemeClr val="tx1"/>
          </a:solidFill>
          <a:latin typeface="+mn-lt"/>
          <a:ea typeface="+mn-ea"/>
          <a:cs typeface="+mn-cs"/>
        </a:defRPr>
      </a:lvl5pPr>
      <a:lvl6pPr marL="7200900" algn="l" defTabSz="2880360" rtl="0" eaLnBrk="1" latinLnBrk="0" hangingPunct="1">
        <a:defRPr sz="5700" kern="1200">
          <a:solidFill>
            <a:schemeClr val="tx1"/>
          </a:solidFill>
          <a:latin typeface="+mn-lt"/>
          <a:ea typeface="+mn-ea"/>
          <a:cs typeface="+mn-cs"/>
        </a:defRPr>
      </a:lvl6pPr>
      <a:lvl7pPr marL="8641080" algn="l" defTabSz="2880360" rtl="0" eaLnBrk="1" latinLnBrk="0" hangingPunct="1">
        <a:defRPr sz="5700" kern="1200">
          <a:solidFill>
            <a:schemeClr val="tx1"/>
          </a:solidFill>
          <a:latin typeface="+mn-lt"/>
          <a:ea typeface="+mn-ea"/>
          <a:cs typeface="+mn-cs"/>
        </a:defRPr>
      </a:lvl7pPr>
      <a:lvl8pPr marL="10081260" algn="l" defTabSz="2880360" rtl="0" eaLnBrk="1" latinLnBrk="0" hangingPunct="1">
        <a:defRPr sz="5700" kern="1200">
          <a:solidFill>
            <a:schemeClr val="tx1"/>
          </a:solidFill>
          <a:latin typeface="+mn-lt"/>
          <a:ea typeface="+mn-ea"/>
          <a:cs typeface="+mn-cs"/>
        </a:defRPr>
      </a:lvl8pPr>
      <a:lvl9pPr marL="11521440" algn="l" defTabSz="2880360"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6" name="Rectangle 15"/>
          <p:cNvSpPr/>
          <p:nvPr/>
        </p:nvSpPr>
        <p:spPr>
          <a:xfrm>
            <a:off x="382189" y="503917"/>
            <a:ext cx="20788313" cy="27860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2880360" rtl="1" eaLnBrk="1" fontAlgn="auto" latinLnBrk="0" hangingPunct="1">
              <a:lnSpc>
                <a:spcPct val="100000"/>
              </a:lnSpc>
              <a:spcBef>
                <a:spcPts val="0"/>
              </a:spcBef>
              <a:spcAft>
                <a:spcPts val="0"/>
              </a:spcAft>
              <a:buClrTx/>
              <a:buSzTx/>
              <a:buFontTx/>
              <a:buNone/>
              <a:tabLst/>
              <a:defRPr/>
            </a:pPr>
            <a:r>
              <a:rPr kumimoji="0" lang="fa-IR" sz="5700" b="0" i="0" u="none" strike="noStrike" kern="1200" cap="none" spc="0" normalizeH="0" baseline="0" noProof="0" dirty="0">
                <a:ln>
                  <a:noFill/>
                </a:ln>
                <a:solidFill>
                  <a:prstClr val="white"/>
                </a:solidFill>
                <a:effectLst/>
                <a:uLnTx/>
                <a:uFillTx/>
                <a:latin typeface="Calibri"/>
                <a:ea typeface="+mn-ea"/>
                <a:cs typeface="+mn-cs"/>
              </a:rPr>
              <a:t>ر</a:t>
            </a:r>
            <a:endParaRPr kumimoji="0" lang="en-US" sz="5700" b="0" i="0" u="none" strike="noStrike" kern="1200" cap="none" spc="0" normalizeH="0" baseline="0" noProof="0" dirty="0">
              <a:ln>
                <a:noFill/>
              </a:ln>
              <a:solidFill>
                <a:prstClr val="white"/>
              </a:solidFill>
              <a:effectLst/>
              <a:uLnTx/>
              <a:uFillTx/>
              <a:latin typeface="Calibri"/>
              <a:ea typeface="+mn-ea"/>
              <a:cs typeface="+mn-cs"/>
            </a:endParaRPr>
          </a:p>
        </p:txBody>
      </p:sp>
      <p:sp>
        <p:nvSpPr>
          <p:cNvPr id="62" name="Rounded Rectangle 61"/>
          <p:cNvSpPr/>
          <p:nvPr/>
        </p:nvSpPr>
        <p:spPr bwMode="auto">
          <a:xfrm>
            <a:off x="854075" y="2074863"/>
            <a:ext cx="19802475" cy="3847955"/>
          </a:xfrm>
          <a:prstGeom prst="roundRect">
            <a:avLst/>
          </a:prstGeom>
          <a:solidFill>
            <a:schemeClr val="bg1">
              <a:lumMod val="95000"/>
              <a:alpha val="50196"/>
            </a:schemeClr>
          </a:solidFill>
          <a:ln>
            <a:solidFill>
              <a:schemeClr val="accent5"/>
            </a:solidFill>
            <a:headEnd type="none" w="med" len="med"/>
            <a:tailEnd type="none" w="med" len="med"/>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none" anchor="ctr"/>
          <a:lstStyle/>
          <a:p>
            <a:pPr marL="360045" marR="360045" lvl="0" indent="0" algn="ctr" defTabSz="2879725" rtl="1" eaLnBrk="0" fontAlgn="base" latinLnBrk="0" hangingPunct="0">
              <a:lnSpc>
                <a:spcPct val="100000"/>
              </a:lnSpc>
              <a:spcBef>
                <a:spcPts val="2400"/>
              </a:spcBef>
              <a:spcAft>
                <a:spcPts val="300"/>
              </a:spcAft>
              <a:buClrTx/>
              <a:buSzTx/>
              <a:buFontTx/>
              <a:buNone/>
              <a:tabLst/>
              <a:defRPr/>
            </a:pPr>
            <a:r>
              <a:rPr kumimoji="0" lang="fa-IR" sz="4600" b="1" i="0" u="none" strike="noStrike" kern="1400" cap="none" spc="0" normalizeH="0" baseline="0" noProof="0" dirty="0">
                <a:ln>
                  <a:noFill/>
                </a:ln>
                <a:solidFill>
                  <a:prstClr val="black"/>
                </a:solidFill>
                <a:effectLst/>
                <a:uLnTx/>
                <a:uFillTx/>
                <a:latin typeface="X Mitra"/>
                <a:ea typeface="MS Mincho" panose="02020609040205080304" pitchFamily="49" charset="-128"/>
                <a:cs typeface="B Titr" panose="00000700000000000000" pitchFamily="2" charset="-78"/>
              </a:rPr>
              <a:t>بازار ثانویه: بستری برای تبادل ارزهای تبلیغاتی در باشگاه مشتریان</a:t>
            </a:r>
            <a:endParaRPr kumimoji="0" lang="en-US" sz="4600" b="1" i="0" u="none" strike="noStrike" kern="14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Titr" panose="00000700000000000000" pitchFamily="2" charset="-78"/>
            </a:endParaRPr>
          </a:p>
          <a:p>
            <a:pPr marL="0" marR="0" lvl="0" indent="0" algn="ctr" defTabSz="3291331" rtl="1" eaLnBrk="1" fontAlgn="auto" latinLnBrk="0" hangingPunct="1">
              <a:lnSpc>
                <a:spcPct val="100000"/>
              </a:lnSpc>
              <a:spcBef>
                <a:spcPts val="0"/>
              </a:spcBef>
              <a:spcAft>
                <a:spcPts val="0"/>
              </a:spcAft>
              <a:buClrTx/>
              <a:buSzTx/>
              <a:buFontTx/>
              <a:buNone/>
              <a:tabLst/>
              <a:defRPr/>
            </a:pPr>
            <a:endParaRPr kumimoji="0" lang="fa-IR" sz="2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Nazanin"/>
            </a:endParaRPr>
          </a:p>
          <a:p>
            <a:pPr marL="0" marR="0" lvl="0" indent="0" algn="ctr" defTabSz="3291331" rtl="1" eaLnBrk="1" fontAlgn="auto" latinLnBrk="0" hangingPunct="1">
              <a:lnSpc>
                <a:spcPct val="100000"/>
              </a:lnSpc>
              <a:spcBef>
                <a:spcPts val="0"/>
              </a:spcBef>
              <a:spcAft>
                <a:spcPts val="0"/>
              </a:spcAft>
              <a:buClrTx/>
              <a:buSzTx/>
              <a:buFontTx/>
              <a:buNone/>
              <a:tabLst/>
              <a:defRPr/>
            </a:pPr>
            <a:r>
              <a:rPr kumimoji="0" lang="fa-IR" sz="2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مائده مشرف دهکردی، سید عباس میرقاسمی</a:t>
            </a:r>
          </a:p>
          <a:p>
            <a:pPr marL="0" marR="0" lvl="0" indent="0" algn="ctr" defTabSz="3291331"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استادیار گروه نرم افزار و سامانه‏های اطلاعاتی، دانشکده مهندسی و علوم کامپیوتر، دانشگاه شهید بهشتی، تهران</a:t>
            </a:r>
          </a:p>
          <a:p>
            <a:pPr marL="0" marR="0" lvl="0" indent="0" algn="ctr" defTabSz="3291331"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دانشجوی کارشناسی مهندسی کامپیوتر، دانشگاه شهید بهشتی، تهران</a:t>
            </a:r>
            <a:endParaRPr kumimoji="0" lang="fa-IR" sz="24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Nazanin"/>
            </a:endParaRPr>
          </a:p>
          <a:p>
            <a:pPr marL="0" marR="0" lvl="0" indent="0" algn="ctr" defTabSz="3291331"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Mitra" panose="00000400000000000000" pitchFamily="2" charset="-78"/>
              </a:rPr>
              <a:t>m_mosharraf@sbu.ac.ir</a:t>
            </a:r>
          </a:p>
          <a:p>
            <a:pPr marL="0" marR="0" lvl="0" indent="0" algn="ctr" defTabSz="3291331"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Mitra" panose="00000400000000000000" pitchFamily="2" charset="-78"/>
              </a:rPr>
              <a:t>s.mirghassemi@sbu.ac.ir</a:t>
            </a:r>
          </a:p>
          <a:p>
            <a:pPr marL="0" marR="0" lvl="0" indent="0" algn="ctr" defTabSz="3291331" rtl="1"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Mitra" panose="00000400000000000000" pitchFamily="2" charset="-78"/>
            </a:endParaRPr>
          </a:p>
        </p:txBody>
      </p:sp>
      <p:sp>
        <p:nvSpPr>
          <p:cNvPr id="2069" name="TextBox 74"/>
          <p:cNvSpPr txBox="1">
            <a:spLocks noChangeArrowheads="1"/>
          </p:cNvSpPr>
          <p:nvPr/>
        </p:nvSpPr>
        <p:spPr bwMode="auto">
          <a:xfrm>
            <a:off x="4959350" y="559421"/>
            <a:ext cx="113871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01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6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63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6300">
                <a:solidFill>
                  <a:schemeClr val="tx1"/>
                </a:solidFill>
                <a:latin typeface="Calibri" panose="020F0502020204030204" pitchFamily="34" charset="0"/>
              </a:defRPr>
            </a:lvl5pPr>
            <a:lvl6pPr marL="2514600" indent="-228600" defTabSz="2879725" eaLnBrk="0" fontAlgn="base" hangingPunct="0">
              <a:spcBef>
                <a:spcPct val="20000"/>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2971800" indent="-228600" defTabSz="2879725" eaLnBrk="0" fontAlgn="base" hangingPunct="0">
              <a:spcBef>
                <a:spcPct val="20000"/>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3429000" indent="-228600" defTabSz="2879725" eaLnBrk="0" fontAlgn="base" hangingPunct="0">
              <a:spcBef>
                <a:spcPct val="20000"/>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3886200" indent="-228600" defTabSz="2879725" eaLnBrk="0" fontAlgn="base" hangingPunct="0">
              <a:spcBef>
                <a:spcPct val="20000"/>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marL="0" marR="0" lvl="0" indent="0" algn="ctr" defTabSz="2879725" rtl="0" eaLnBrk="1" fontAlgn="base" latinLnBrk="0" hangingPunct="1">
              <a:lnSpc>
                <a:spcPct val="100000"/>
              </a:lnSpc>
              <a:spcBef>
                <a:spcPct val="0"/>
              </a:spcBef>
              <a:spcAft>
                <a:spcPct val="0"/>
              </a:spcAft>
              <a:buClrTx/>
              <a:buSzTx/>
              <a:buFontTx/>
              <a:buNone/>
              <a:tabLst/>
              <a:defRPr/>
            </a:pPr>
            <a:r>
              <a:rPr kumimoji="0" lang="fa-IR" sz="4800" b="0" i="0" u="none" strike="noStrike" kern="1200" cap="none" spc="0" normalizeH="0" baseline="0" noProof="0" dirty="0">
                <a:ln>
                  <a:noFill/>
                </a:ln>
                <a:solidFill>
                  <a:srgbClr val="4BACC6">
                    <a:lumMod val="50000"/>
                  </a:srgbClr>
                </a:solidFill>
                <a:effectLst/>
                <a:uLnTx/>
                <a:uFillTx/>
                <a:latin typeface="Calibri" panose="020F0502020204030204" pitchFamily="34" charset="0"/>
                <a:ea typeface="+mn-ea"/>
                <a:cs typeface="B Titr" panose="00000700000000000000" pitchFamily="2" charset="-78"/>
              </a:rPr>
              <a:t>ششمین همایش پیشرفت های معماری سازمانی</a:t>
            </a:r>
            <a:endParaRPr kumimoji="0" lang="fa-IR" altLang="en-US" sz="4800" b="0" i="0" u="none" strike="noStrike" kern="1200" cap="none" spc="0" normalizeH="0" baseline="0" noProof="0" dirty="0">
              <a:ln>
                <a:noFill/>
              </a:ln>
              <a:solidFill>
                <a:srgbClr val="4BACC6">
                  <a:lumMod val="50000"/>
                </a:srgbClr>
              </a:solidFill>
              <a:effectLst/>
              <a:uLnTx/>
              <a:uFillTx/>
              <a:latin typeface="Calibri" panose="020F0502020204030204" pitchFamily="34" charset="0"/>
              <a:ea typeface="+mn-ea"/>
              <a:cs typeface="B Titr" panose="00000700000000000000" pitchFamily="2" charset="-78"/>
            </a:endParaRPr>
          </a:p>
          <a:p>
            <a:pPr marL="0" marR="0" lvl="0" indent="0" algn="ctr" defTabSz="2879725" rtl="0" eaLnBrk="1" fontAlgn="base" latinLnBrk="0" hangingPunct="1">
              <a:lnSpc>
                <a:spcPct val="100000"/>
              </a:lnSpc>
              <a:spcBef>
                <a:spcPct val="0"/>
              </a:spcBef>
              <a:spcAft>
                <a:spcPct val="0"/>
              </a:spcAft>
              <a:buClrTx/>
              <a:buSzTx/>
              <a:buFontTx/>
              <a:buNone/>
              <a:tabLst/>
              <a:defRPr/>
            </a:pPr>
            <a:r>
              <a:rPr kumimoji="0" lang="fa-IR" altLang="en-US" sz="3600" b="0" i="0" u="none" strike="noStrike" kern="1200" cap="none" spc="0" normalizeH="0" baseline="0" noProof="0" dirty="0">
                <a:ln>
                  <a:noFill/>
                </a:ln>
                <a:solidFill>
                  <a:srgbClr val="4BACC6">
                    <a:lumMod val="50000"/>
                  </a:srgbClr>
                </a:solidFill>
                <a:effectLst/>
                <a:uLnTx/>
                <a:uFillTx/>
                <a:latin typeface="Calibri" panose="020F0502020204030204" pitchFamily="34" charset="0"/>
                <a:ea typeface="+mn-ea"/>
                <a:cs typeface="B Titr" panose="00000700000000000000" pitchFamily="2" charset="-78"/>
              </a:rPr>
              <a:t>دانشگاه شهید بهشتی، 2۵ و 2۶ آبان ماه ۱۴۰۱</a:t>
            </a:r>
          </a:p>
        </p:txBody>
      </p:sp>
      <p:pic>
        <p:nvPicPr>
          <p:cNvPr id="3" name="Picture 2">
            <a:extLst>
              <a:ext uri="{FF2B5EF4-FFF2-40B4-BE49-F238E27FC236}">
                <a16:creationId xmlns:a16="http://schemas.microsoft.com/office/drawing/2014/main" id="{EAC42072-FD94-DA4A-87F9-285B473D04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55506" y="648272"/>
            <a:ext cx="1442988" cy="1362822"/>
          </a:xfrm>
          <a:prstGeom prst="rect">
            <a:avLst/>
          </a:prstGeom>
        </p:spPr>
      </p:pic>
      <p:pic>
        <p:nvPicPr>
          <p:cNvPr id="5" name="Picture 4">
            <a:extLst>
              <a:ext uri="{FF2B5EF4-FFF2-40B4-BE49-F238E27FC236}">
                <a16:creationId xmlns:a16="http://schemas.microsoft.com/office/drawing/2014/main" id="{81C79D62-2DE4-EF42-A197-7E8C0B01BD32}"/>
              </a:ext>
            </a:extLst>
          </p:cNvPr>
          <p:cNvPicPr>
            <a:picLocks noChangeAspect="1"/>
          </p:cNvPicPr>
          <p:nvPr/>
        </p:nvPicPr>
        <p:blipFill rotWithShape="1">
          <a:blip r:embed="rId3">
            <a:extLst>
              <a:ext uri="{28A0092B-C50C-407E-A947-70E740481C1C}">
                <a14:useLocalDpi xmlns:a14="http://schemas.microsoft.com/office/drawing/2010/main" val="0"/>
              </a:ext>
            </a:extLst>
          </a:blip>
          <a:srcRect l="12614" t="12742" r="10292" b="14842"/>
          <a:stretch/>
        </p:blipFill>
        <p:spPr>
          <a:xfrm>
            <a:off x="399061" y="521064"/>
            <a:ext cx="1442988" cy="1404713"/>
          </a:xfrm>
          <a:prstGeom prst="rect">
            <a:avLst/>
          </a:prstGeom>
        </p:spPr>
      </p:pic>
      <p:sp>
        <p:nvSpPr>
          <p:cNvPr id="2" name="Rectangle: Rounded Corners 1">
            <a:extLst>
              <a:ext uri="{FF2B5EF4-FFF2-40B4-BE49-F238E27FC236}">
                <a16:creationId xmlns:a16="http://schemas.microsoft.com/office/drawing/2014/main" id="{3D90CB2E-FDA0-495F-A4B8-19EE5117E0A5}"/>
              </a:ext>
            </a:extLst>
          </p:cNvPr>
          <p:cNvSpPr/>
          <p:nvPr/>
        </p:nvSpPr>
        <p:spPr>
          <a:xfrm>
            <a:off x="854075" y="23789852"/>
            <a:ext cx="11675467" cy="4437484"/>
          </a:xfrm>
          <a:prstGeom prst="roundRect">
            <a:avLst>
              <a:gd name="adj" fmla="val 1760"/>
            </a:avLst>
          </a:prstGeom>
          <a:solidFill>
            <a:srgbClr val="DBEEF4"/>
          </a:solidFill>
          <a:ln w="38100">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graphicFrame>
        <p:nvGraphicFramePr>
          <p:cNvPr id="6" name="Table 5">
            <a:extLst>
              <a:ext uri="{FF2B5EF4-FFF2-40B4-BE49-F238E27FC236}">
                <a16:creationId xmlns:a16="http://schemas.microsoft.com/office/drawing/2014/main" id="{28340E24-F1A4-458A-854F-17FB2B40C0A9}"/>
              </a:ext>
            </a:extLst>
          </p:cNvPr>
          <p:cNvGraphicFramePr>
            <a:graphicFrameLocks noGrp="1"/>
          </p:cNvGraphicFramePr>
          <p:nvPr>
            <p:extLst>
              <p:ext uri="{D42A27DB-BD31-4B8C-83A1-F6EECF244321}">
                <p14:modId xmlns:p14="http://schemas.microsoft.com/office/powerpoint/2010/main" val="1800590421"/>
              </p:ext>
            </p:extLst>
          </p:nvPr>
        </p:nvGraphicFramePr>
        <p:xfrm>
          <a:off x="1008263" y="24266896"/>
          <a:ext cx="11378468" cy="3688080"/>
        </p:xfrm>
        <a:graphic>
          <a:graphicData uri="http://schemas.openxmlformats.org/drawingml/2006/table">
            <a:tbl>
              <a:tblPr firstRow="1" firstCol="1" bandRow="1">
                <a:tableStyleId>{2D5ABB26-0587-4C30-8999-92F81FD0307C}</a:tableStyleId>
              </a:tblPr>
              <a:tblGrid>
                <a:gridCol w="11378468">
                  <a:extLst>
                    <a:ext uri="{9D8B030D-6E8A-4147-A177-3AD203B41FA5}">
                      <a16:colId xmlns:a16="http://schemas.microsoft.com/office/drawing/2014/main" val="927349810"/>
                    </a:ext>
                  </a:extLst>
                </a:gridCol>
              </a:tblGrid>
              <a:tr h="0">
                <a:tc>
                  <a:txBody>
                    <a:bodyPr/>
                    <a:lstStyle/>
                    <a:p>
                      <a:pPr marL="0" marR="0" algn="just">
                        <a:spcBef>
                          <a:spcPts val="0"/>
                        </a:spcBef>
                        <a:spcAft>
                          <a:spcPts val="0"/>
                        </a:spcAft>
                        <a:tabLst>
                          <a:tab pos="288290" algn="l"/>
                        </a:tabLst>
                      </a:pPr>
                      <a:r>
                        <a:rPr lang="en-US" sz="1100" dirty="0">
                          <a:effectLst/>
                          <a:cs typeface="+mj-cs"/>
                        </a:rPr>
                        <a:t>A. McIlroy and S. Barnett, "Building customer relationships: do discount cards work?," Managing Service Quality, vol. 10, no. 6, pp. 345-355, 2000.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61153435"/>
                  </a:ext>
                </a:extLst>
              </a:tr>
              <a:tr h="0">
                <a:tc>
                  <a:txBody>
                    <a:bodyPr/>
                    <a:lstStyle/>
                    <a:p>
                      <a:pPr marL="0" marR="0" algn="just">
                        <a:spcBef>
                          <a:spcPts val="0"/>
                        </a:spcBef>
                        <a:spcAft>
                          <a:spcPts val="0"/>
                        </a:spcAft>
                        <a:tabLst>
                          <a:tab pos="288290" algn="l"/>
                        </a:tabLst>
                      </a:pPr>
                      <a:r>
                        <a:rPr lang="en-US" sz="1100" dirty="0">
                          <a:effectLst/>
                          <a:cs typeface="+mj-cs"/>
                        </a:rPr>
                        <a:t>R. L. Oliver, Satisfaction: A Behavioral Perspective on the Consumer, New York: Irwin/McGraw Hill, 1997.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2509012787"/>
                  </a:ext>
                </a:extLst>
              </a:tr>
              <a:tr h="0">
                <a:tc>
                  <a:txBody>
                    <a:bodyPr/>
                    <a:lstStyle/>
                    <a:p>
                      <a:pPr marL="0" marR="0" algn="just">
                        <a:spcBef>
                          <a:spcPts val="0"/>
                        </a:spcBef>
                        <a:spcAft>
                          <a:spcPts val="0"/>
                        </a:spcAft>
                        <a:tabLst>
                          <a:tab pos="288290" algn="l"/>
                        </a:tabLst>
                      </a:pPr>
                      <a:r>
                        <a:rPr lang="en-US" sz="1100" dirty="0">
                          <a:effectLst/>
                          <a:cs typeface="+mj-cs"/>
                        </a:rPr>
                        <a:t>P. Kotler, Marketing Management (11 Ed.), London: Sage Publications, 2003.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266661133"/>
                  </a:ext>
                </a:extLst>
              </a:tr>
              <a:tr h="0">
                <a:tc>
                  <a:txBody>
                    <a:bodyPr/>
                    <a:lstStyle/>
                    <a:p>
                      <a:pPr marL="0" marR="0" algn="just">
                        <a:spcBef>
                          <a:spcPts val="0"/>
                        </a:spcBef>
                        <a:spcAft>
                          <a:spcPts val="0"/>
                        </a:spcAft>
                        <a:tabLst>
                          <a:tab pos="288290" algn="l"/>
                        </a:tabLst>
                      </a:pPr>
                      <a:r>
                        <a:rPr lang="en-US" sz="1100" dirty="0">
                          <a:effectLst/>
                          <a:cs typeface="+mj-cs"/>
                        </a:rPr>
                        <a:t>D. Duffy, "Customer loyalty strategies," Journal of Consumer Marketing, vol. 15, no. 5, pp. 435-448, 1998.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3359166509"/>
                  </a:ext>
                </a:extLst>
              </a:tr>
              <a:tr h="0">
                <a:tc>
                  <a:txBody>
                    <a:bodyPr/>
                    <a:lstStyle/>
                    <a:p>
                      <a:pPr marL="0" marR="0" algn="just">
                        <a:spcBef>
                          <a:spcPts val="0"/>
                        </a:spcBef>
                        <a:spcAft>
                          <a:spcPts val="0"/>
                        </a:spcAft>
                        <a:tabLst>
                          <a:tab pos="288290" algn="l"/>
                        </a:tabLst>
                      </a:pPr>
                      <a:r>
                        <a:rPr lang="en-US" sz="1100" dirty="0">
                          <a:effectLst/>
                          <a:cs typeface="+mj-cs"/>
                        </a:rPr>
                        <a:t>S. </a:t>
                      </a:r>
                      <a:r>
                        <a:rPr lang="en-US" sz="1100" dirty="0" err="1">
                          <a:effectLst/>
                          <a:cs typeface="+mj-cs"/>
                        </a:rPr>
                        <a:t>Khairawati</a:t>
                      </a:r>
                      <a:r>
                        <a:rPr lang="en-US" sz="1100" dirty="0">
                          <a:effectLst/>
                          <a:cs typeface="+mj-cs"/>
                        </a:rPr>
                        <a:t>, "Effect of customer loyalty program on customer satisfaction and its impact on customer loyalty," Research in Business &amp; Social Science, vol. 9, no. 1, pp. 15-23, 2020.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3435568366"/>
                  </a:ext>
                </a:extLst>
              </a:tr>
              <a:tr h="0">
                <a:tc>
                  <a:txBody>
                    <a:bodyPr/>
                    <a:lstStyle/>
                    <a:p>
                      <a:pPr marL="0" marR="0" algn="just">
                        <a:spcBef>
                          <a:spcPts val="0"/>
                        </a:spcBef>
                        <a:spcAft>
                          <a:spcPts val="0"/>
                        </a:spcAft>
                        <a:tabLst>
                          <a:tab pos="288290" algn="l"/>
                        </a:tabLst>
                      </a:pPr>
                      <a:r>
                        <a:rPr lang="en-US" sz="1100" dirty="0">
                          <a:effectLst/>
                          <a:cs typeface="+mj-cs"/>
                        </a:rPr>
                        <a:t>S. Yang, S. L. Yu and J. </a:t>
                      </a:r>
                      <a:r>
                        <a:rPr lang="en-US" sz="1100" dirty="0" err="1">
                          <a:effectLst/>
                          <a:cs typeface="+mj-cs"/>
                        </a:rPr>
                        <a:t>Bruwer</a:t>
                      </a:r>
                      <a:r>
                        <a:rPr lang="en-US" sz="1100" dirty="0">
                          <a:effectLst/>
                          <a:cs typeface="+mj-cs"/>
                        </a:rPr>
                        <a:t>, "The effect of relational benefits in loyalty </a:t>
                      </a:r>
                      <a:r>
                        <a:rPr lang="en-US" sz="1100" dirty="0" err="1">
                          <a:effectLst/>
                          <a:cs typeface="+mj-cs"/>
                        </a:rPr>
                        <a:t>programmes</a:t>
                      </a:r>
                      <a:r>
                        <a:rPr lang="en-US" sz="1100" dirty="0">
                          <a:effectLst/>
                          <a:cs typeface="+mj-cs"/>
                        </a:rPr>
                        <a:t>: Evidence from Chinese milk formula customer clubs," Journal of Consumer </a:t>
                      </a:r>
                      <a:r>
                        <a:rPr lang="en-US" sz="1100" dirty="0" err="1">
                          <a:effectLst/>
                          <a:cs typeface="+mj-cs"/>
                        </a:rPr>
                        <a:t>Behaviour</a:t>
                      </a:r>
                      <a:r>
                        <a:rPr lang="en-US" sz="1100" dirty="0">
                          <a:effectLst/>
                          <a:cs typeface="+mj-cs"/>
                        </a:rPr>
                        <a:t>, vol. 17, no. 2, pp. 211-220, 2018.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599446595"/>
                  </a:ext>
                </a:extLst>
              </a:tr>
              <a:tr h="0">
                <a:tc>
                  <a:txBody>
                    <a:bodyPr/>
                    <a:lstStyle/>
                    <a:p>
                      <a:pPr marL="0" marR="0" algn="just">
                        <a:spcBef>
                          <a:spcPts val="0"/>
                        </a:spcBef>
                        <a:spcAft>
                          <a:spcPts val="0"/>
                        </a:spcAft>
                        <a:tabLst>
                          <a:tab pos="288290" algn="l"/>
                        </a:tabLst>
                      </a:pPr>
                      <a:r>
                        <a:rPr lang="en-US" sz="1100" dirty="0">
                          <a:effectLst/>
                          <a:cs typeface="+mj-cs"/>
                        </a:rPr>
                        <a:t>L. Ramadhan and Y. </a:t>
                      </a:r>
                      <a:r>
                        <a:rPr lang="en-US" sz="1100" dirty="0" err="1">
                          <a:effectLst/>
                          <a:cs typeface="+mj-cs"/>
                        </a:rPr>
                        <a:t>MasnitaSiagian</a:t>
                      </a:r>
                      <a:r>
                        <a:rPr lang="en-US" sz="1100" dirty="0">
                          <a:effectLst/>
                          <a:cs typeface="+mj-cs"/>
                        </a:rPr>
                        <a:t>, "Impact of Customer Perceived Value on Loyalty: In Context </a:t>
                      </a:r>
                      <a:r>
                        <a:rPr lang="en-US" sz="1100" dirty="0" err="1">
                          <a:effectLst/>
                          <a:cs typeface="+mj-cs"/>
                        </a:rPr>
                        <a:t>Crm</a:t>
                      </a:r>
                      <a:r>
                        <a:rPr lang="en-US" sz="1100" dirty="0">
                          <a:effectLst/>
                          <a:cs typeface="+mj-cs"/>
                        </a:rPr>
                        <a:t>," Journal of Research in Business and Management, vol. 7, no. 3, pp. 24-29, 2019.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282875508"/>
                  </a:ext>
                </a:extLst>
              </a:tr>
              <a:tr h="0">
                <a:tc>
                  <a:txBody>
                    <a:bodyPr/>
                    <a:lstStyle/>
                    <a:p>
                      <a:pPr marL="0" marR="0" algn="just">
                        <a:spcBef>
                          <a:spcPts val="0"/>
                        </a:spcBef>
                        <a:spcAft>
                          <a:spcPts val="0"/>
                        </a:spcAft>
                        <a:tabLst>
                          <a:tab pos="288290" algn="l"/>
                        </a:tabLst>
                      </a:pPr>
                      <a:r>
                        <a:rPr lang="en-US" sz="1100" dirty="0">
                          <a:effectLst/>
                          <a:cs typeface="+mj-cs"/>
                        </a:rPr>
                        <a:t>M. Stewart, Keep the Right Customers, London: McGraw-Hill Companies, 1996.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957198731"/>
                  </a:ext>
                </a:extLst>
              </a:tr>
              <a:tr h="0">
                <a:tc>
                  <a:txBody>
                    <a:bodyPr/>
                    <a:lstStyle/>
                    <a:p>
                      <a:pPr marL="0" marR="0" algn="just">
                        <a:spcBef>
                          <a:spcPts val="0"/>
                        </a:spcBef>
                        <a:spcAft>
                          <a:spcPts val="0"/>
                        </a:spcAft>
                        <a:tabLst>
                          <a:tab pos="288290" algn="l"/>
                        </a:tabLst>
                      </a:pPr>
                      <a:r>
                        <a:rPr lang="en-US" sz="1100" dirty="0">
                          <a:effectLst/>
                          <a:cs typeface="+mj-cs"/>
                        </a:rPr>
                        <a:t>S. A. </a:t>
                      </a:r>
                      <a:r>
                        <a:rPr lang="en-US" sz="1100" dirty="0" err="1">
                          <a:effectLst/>
                          <a:cs typeface="+mj-cs"/>
                        </a:rPr>
                        <a:t>Butscher</a:t>
                      </a:r>
                      <a:r>
                        <a:rPr lang="en-US" sz="1100" dirty="0">
                          <a:effectLst/>
                          <a:cs typeface="+mj-cs"/>
                        </a:rPr>
                        <a:t>, "Welcome to the club: Building customer loyalty," Marketing News, vol. 30, no. 19, p. 9, 1996.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299733412"/>
                  </a:ext>
                </a:extLst>
              </a:tr>
              <a:tr h="0">
                <a:tc>
                  <a:txBody>
                    <a:bodyPr/>
                    <a:lstStyle/>
                    <a:p>
                      <a:pPr marL="0" marR="0" algn="just">
                        <a:spcBef>
                          <a:spcPts val="0"/>
                        </a:spcBef>
                        <a:spcAft>
                          <a:spcPts val="0"/>
                        </a:spcAft>
                        <a:tabLst>
                          <a:tab pos="288290" algn="l"/>
                        </a:tabLst>
                      </a:pPr>
                      <a:r>
                        <a:rPr lang="en-US" sz="1100" dirty="0">
                          <a:effectLst/>
                          <a:cs typeface="+mj-cs"/>
                        </a:rPr>
                        <a:t>B. </a:t>
                      </a:r>
                      <a:r>
                        <a:rPr lang="en-US" sz="1100" dirty="0" err="1">
                          <a:effectLst/>
                          <a:cs typeface="+mj-cs"/>
                        </a:rPr>
                        <a:t>Stauss</a:t>
                      </a:r>
                      <a:r>
                        <a:rPr lang="en-US" sz="1100" dirty="0">
                          <a:effectLst/>
                          <a:cs typeface="+mj-cs"/>
                        </a:rPr>
                        <a:t>, K. </a:t>
                      </a:r>
                      <a:r>
                        <a:rPr lang="en-US" sz="1100" dirty="0" err="1">
                          <a:effectLst/>
                          <a:cs typeface="+mj-cs"/>
                        </a:rPr>
                        <a:t>Chojnacki</a:t>
                      </a:r>
                      <a:r>
                        <a:rPr lang="en-US" sz="1100" dirty="0">
                          <a:effectLst/>
                          <a:cs typeface="+mj-cs"/>
                        </a:rPr>
                        <a:t>, A. Decker and F. Hoffman, "Retention effects of a customer club," International Journal of Service Industry Management, vol. 12, no. 1, pp. 7-19, 2001.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589042825"/>
                  </a:ext>
                </a:extLst>
              </a:tr>
              <a:tr h="0">
                <a:tc>
                  <a:txBody>
                    <a:bodyPr/>
                    <a:lstStyle/>
                    <a:p>
                      <a:pPr marL="0" marR="0" algn="just">
                        <a:spcBef>
                          <a:spcPts val="0"/>
                        </a:spcBef>
                        <a:spcAft>
                          <a:spcPts val="0"/>
                        </a:spcAft>
                        <a:tabLst>
                          <a:tab pos="288290" algn="l"/>
                        </a:tabLst>
                      </a:pPr>
                      <a:r>
                        <a:rPr lang="en-US" sz="1100" dirty="0">
                          <a:effectLst/>
                          <a:cs typeface="+mj-cs"/>
                        </a:rPr>
                        <a:t>L. O’Malley, "Can loyalty schemes really build loyalty?," Marketing Intelligence &amp; Planning, vol. 16, no. 1, pp. 47-55, 1998.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492258191"/>
                  </a:ext>
                </a:extLst>
              </a:tr>
              <a:tr h="0">
                <a:tc>
                  <a:txBody>
                    <a:bodyPr/>
                    <a:lstStyle/>
                    <a:p>
                      <a:pPr marL="0" marR="0" algn="just">
                        <a:spcBef>
                          <a:spcPts val="0"/>
                        </a:spcBef>
                        <a:spcAft>
                          <a:spcPts val="0"/>
                        </a:spcAft>
                        <a:tabLst>
                          <a:tab pos="288290" algn="l"/>
                        </a:tabLst>
                      </a:pPr>
                      <a:r>
                        <a:rPr lang="en-US" sz="1100" dirty="0">
                          <a:effectLst/>
                          <a:cs typeface="+mj-cs"/>
                        </a:rPr>
                        <a:t>V. Zeithaml, R. Rust and L. Katherine, "The Customer Pyramid: Creating and Serving Profitable Customers," California Management Review, vol. 43, no. 4, pp. 118-142, 2001.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529142358"/>
                  </a:ext>
                </a:extLst>
              </a:tr>
              <a:tr h="0">
                <a:tc>
                  <a:txBody>
                    <a:bodyPr/>
                    <a:lstStyle/>
                    <a:p>
                      <a:pPr marL="0" marR="0" algn="just">
                        <a:spcBef>
                          <a:spcPts val="0"/>
                        </a:spcBef>
                        <a:spcAft>
                          <a:spcPts val="0"/>
                        </a:spcAft>
                        <a:tabLst>
                          <a:tab pos="288290" algn="l"/>
                        </a:tabLst>
                      </a:pPr>
                      <a:r>
                        <a:rPr lang="en-US" sz="1100" dirty="0">
                          <a:effectLst/>
                          <a:cs typeface="+mj-cs"/>
                        </a:rPr>
                        <a:t>R. T. Kreutzer, </a:t>
                      </a:r>
                      <a:r>
                        <a:rPr lang="en-US" sz="1100" dirty="0" err="1">
                          <a:effectLst/>
                          <a:cs typeface="+mj-cs"/>
                        </a:rPr>
                        <a:t>Erfolgreiches</a:t>
                      </a:r>
                      <a:r>
                        <a:rPr lang="en-US" sz="1100" dirty="0">
                          <a:effectLst/>
                          <a:cs typeface="+mj-cs"/>
                        </a:rPr>
                        <a:t> Dialog-Marketing </a:t>
                      </a:r>
                      <a:r>
                        <a:rPr lang="en-US" sz="1100" dirty="0" err="1">
                          <a:effectLst/>
                          <a:cs typeface="+mj-cs"/>
                        </a:rPr>
                        <a:t>im</a:t>
                      </a:r>
                      <a:r>
                        <a:rPr lang="en-US" sz="1100" dirty="0">
                          <a:effectLst/>
                          <a:cs typeface="+mj-cs"/>
                        </a:rPr>
                        <a:t> </a:t>
                      </a:r>
                      <a:r>
                        <a:rPr lang="en-US" sz="1100" dirty="0" err="1">
                          <a:effectLst/>
                          <a:cs typeface="+mj-cs"/>
                        </a:rPr>
                        <a:t>Modehandel</a:t>
                      </a:r>
                      <a:r>
                        <a:rPr lang="en-US" sz="1100" dirty="0">
                          <a:effectLst/>
                          <a:cs typeface="+mj-cs"/>
                        </a:rPr>
                        <a:t>, Köln, Germany: BTE-</a:t>
                      </a:r>
                      <a:r>
                        <a:rPr lang="en-US" sz="1100" dirty="0" err="1">
                          <a:effectLst/>
                          <a:cs typeface="+mj-cs"/>
                        </a:rPr>
                        <a:t>Praxiswissen</a:t>
                      </a:r>
                      <a:r>
                        <a:rPr lang="en-US" sz="1100" dirty="0">
                          <a:effectLst/>
                          <a:cs typeface="+mj-cs"/>
                        </a:rPr>
                        <a:t>, 2016.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3398202031"/>
                  </a:ext>
                </a:extLst>
              </a:tr>
              <a:tr h="0">
                <a:tc>
                  <a:txBody>
                    <a:bodyPr/>
                    <a:lstStyle/>
                    <a:p>
                      <a:pPr marL="0" marR="0" algn="just">
                        <a:spcBef>
                          <a:spcPts val="0"/>
                        </a:spcBef>
                        <a:spcAft>
                          <a:spcPts val="0"/>
                        </a:spcAft>
                        <a:tabLst>
                          <a:tab pos="288290" algn="l"/>
                        </a:tabLst>
                      </a:pPr>
                      <a:r>
                        <a:rPr lang="en-US" sz="1100" dirty="0">
                          <a:effectLst/>
                          <a:cs typeface="+mj-cs"/>
                        </a:rPr>
                        <a:t>B. Berman, "Developing an Effective Customer Loyalty Program," California Management Review, vol. 49, no. 1, pp. 123-148, 2006.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797961381"/>
                  </a:ext>
                </a:extLst>
              </a:tr>
              <a:tr h="0">
                <a:tc>
                  <a:txBody>
                    <a:bodyPr/>
                    <a:lstStyle/>
                    <a:p>
                      <a:pPr marL="0" marR="0" algn="just">
                        <a:spcBef>
                          <a:spcPts val="0"/>
                        </a:spcBef>
                        <a:spcAft>
                          <a:spcPts val="0"/>
                        </a:spcAft>
                        <a:tabLst>
                          <a:tab pos="288290" algn="l"/>
                        </a:tabLst>
                      </a:pPr>
                      <a:r>
                        <a:rPr lang="en-US" sz="1100" dirty="0">
                          <a:effectLst/>
                          <a:cs typeface="+mj-cs"/>
                        </a:rPr>
                        <a:t>L. O’Brien and C. Jones, "Do Rewards Really Create Loyalty?," </a:t>
                      </a:r>
                      <a:r>
                        <a:rPr lang="en-US" sz="1100" dirty="0" err="1">
                          <a:effectLst/>
                          <a:cs typeface="+mj-cs"/>
                        </a:rPr>
                        <a:t>Harward</a:t>
                      </a:r>
                      <a:r>
                        <a:rPr lang="en-US" sz="1100" dirty="0">
                          <a:effectLst/>
                          <a:cs typeface="+mj-cs"/>
                        </a:rPr>
                        <a:t> Business Review, vol. 79, no. 3, pp. 75-83, 1995.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963584041"/>
                  </a:ext>
                </a:extLst>
              </a:tr>
              <a:tr h="0">
                <a:tc>
                  <a:txBody>
                    <a:bodyPr/>
                    <a:lstStyle/>
                    <a:p>
                      <a:pPr marL="0" marR="0" algn="just">
                        <a:spcBef>
                          <a:spcPts val="0"/>
                        </a:spcBef>
                        <a:spcAft>
                          <a:spcPts val="0"/>
                        </a:spcAft>
                        <a:tabLst>
                          <a:tab pos="288290" algn="l"/>
                        </a:tabLst>
                      </a:pPr>
                      <a:r>
                        <a:rPr lang="en-US" sz="1100" dirty="0">
                          <a:effectLst/>
                          <a:cs typeface="+mj-cs"/>
                        </a:rPr>
                        <a:t>G. R. Dowling and M. Uncles, "Do Customer Loyalty Programs Really Work?," Sloan Management Review, vol. 38, no. 4, pp. 71-83, 1997. </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4137426612"/>
                  </a:ext>
                </a:extLst>
              </a:tr>
              <a:tr h="0">
                <a:tc>
                  <a:txBody>
                    <a:bodyPr/>
                    <a:lstStyle/>
                    <a:p>
                      <a:pPr marL="0" marR="0" algn="just">
                        <a:spcBef>
                          <a:spcPts val="0"/>
                        </a:spcBef>
                        <a:spcAft>
                          <a:spcPts val="0"/>
                        </a:spcAft>
                        <a:tabLst>
                          <a:tab pos="288290" algn="l"/>
                        </a:tabLst>
                      </a:pPr>
                      <a:r>
                        <a:rPr lang="en-US" sz="1100" dirty="0">
                          <a:effectLst/>
                          <a:cs typeface="+mj-cs"/>
                        </a:rPr>
                        <a:t>"Everything about electronic coupon," Young Journalists Club, 21 6 2022. [Online]. Available: https://www.yjc.news/fa/news/8166711/%D9%87%D9%85%D9%87-%DA%86%DB%8C%D8%B2-%D8%AF%D8%B1%D8%A8%D8%A7%D8%B1%D9%87-%DA%A9%D8%A7%D9%84%D8%A7%D8%A8%D8%B1%DA%AF-%D8%A7%D9%84%DA%A9%D8%AA%D8%B1%D9%88%D9%86%DB%8C%DA%A9.</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1849128189"/>
                  </a:ext>
                </a:extLst>
              </a:tr>
              <a:tr h="0">
                <a:tc>
                  <a:txBody>
                    <a:bodyPr/>
                    <a:lstStyle/>
                    <a:p>
                      <a:pPr marL="0" marR="0" algn="just">
                        <a:spcBef>
                          <a:spcPts val="0"/>
                        </a:spcBef>
                        <a:spcAft>
                          <a:spcPts val="0"/>
                        </a:spcAft>
                        <a:tabLst>
                          <a:tab pos="288290" algn="l"/>
                        </a:tabLst>
                      </a:pPr>
                      <a:r>
                        <a:rPr lang="en-US" sz="1100" dirty="0">
                          <a:effectLst/>
                          <a:cs typeface="+mj-cs"/>
                        </a:rPr>
                        <a:t>"Nectar," Sainsbury’s, [Online]. Available: https://www.about.sainsburys.co.uk/brands-that-deliver/nectar.</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528615238"/>
                  </a:ext>
                </a:extLst>
              </a:tr>
              <a:tr h="0">
                <a:tc>
                  <a:txBody>
                    <a:bodyPr/>
                    <a:lstStyle/>
                    <a:p>
                      <a:pPr marL="0" marR="0" algn="just">
                        <a:spcBef>
                          <a:spcPts val="0"/>
                        </a:spcBef>
                        <a:spcAft>
                          <a:spcPts val="0"/>
                        </a:spcAft>
                        <a:tabLst>
                          <a:tab pos="288290" algn="l"/>
                        </a:tabLst>
                      </a:pPr>
                      <a:r>
                        <a:rPr lang="en-US" sz="1100" dirty="0">
                          <a:effectLst/>
                          <a:cs typeface="+mj-cs"/>
                        </a:rPr>
                        <a:t>T. McLaughlin, "Tesco Clubcard: Everything You Need to Know," 12 November 2020. [Online]. Available: https://mindovermoneymatters.co.uk/tesco-clubcard-everything-you-need-to-know/.</a:t>
                      </a:r>
                      <a:endParaRPr lang="en-US" sz="1100" dirty="0">
                        <a:effectLst/>
                        <a:latin typeface="Times New Roman" panose="02020603050405020304" pitchFamily="18" charset="0"/>
                        <a:ea typeface="MS Mincho" panose="02020609040205080304" pitchFamily="49" charset="-128"/>
                        <a:cs typeface="+mj-cs"/>
                      </a:endParaRPr>
                    </a:p>
                  </a:txBody>
                  <a:tcPr marL="68580" marR="68580" marT="0" marB="0"/>
                </a:tc>
                <a:extLst>
                  <a:ext uri="{0D108BD9-81ED-4DB2-BD59-A6C34878D82A}">
                    <a16:rowId xmlns:a16="http://schemas.microsoft.com/office/drawing/2014/main" val="852616998"/>
                  </a:ext>
                </a:extLst>
              </a:tr>
            </a:tbl>
          </a:graphicData>
        </a:graphic>
      </p:graphicFrame>
      <p:sp>
        <p:nvSpPr>
          <p:cNvPr id="4" name="Rectangle: Rounded Corners 3">
            <a:extLst>
              <a:ext uri="{FF2B5EF4-FFF2-40B4-BE49-F238E27FC236}">
                <a16:creationId xmlns:a16="http://schemas.microsoft.com/office/drawing/2014/main" id="{31509F29-34DC-4212-AB2C-15E553577A55}"/>
              </a:ext>
            </a:extLst>
          </p:cNvPr>
          <p:cNvSpPr/>
          <p:nvPr/>
        </p:nvSpPr>
        <p:spPr>
          <a:xfrm>
            <a:off x="9577214" y="23489879"/>
            <a:ext cx="2808312" cy="777017"/>
          </a:xfrm>
          <a:prstGeom prst="roundRect">
            <a:avLst/>
          </a:prstGeom>
          <a:solidFill>
            <a:srgbClr val="E8CE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kumimoji="0" lang="fa-IR" altLang="en-US" sz="3800" b="1" i="0" u="none" strike="noStrike" kern="1200" cap="none" spc="0" normalizeH="0" baseline="0" noProof="0" dirty="0">
                <a:ln>
                  <a:noFill/>
                </a:ln>
                <a:solidFill>
                  <a:prstClr val="black"/>
                </a:solidFill>
                <a:effectLst/>
                <a:uLnTx/>
                <a:uFillTx/>
                <a:latin typeface="Calibri" panose="020F0502020204030204" pitchFamily="34" charset="0"/>
                <a:ea typeface="+mn-ea"/>
                <a:cs typeface="B Titr" panose="00000700000000000000" pitchFamily="2" charset="-78"/>
              </a:rPr>
              <a:t>مراجع</a:t>
            </a:r>
            <a:endParaRPr lang="fa-IR" sz="3800" dirty="0"/>
          </a:p>
        </p:txBody>
      </p:sp>
      <p:sp>
        <p:nvSpPr>
          <p:cNvPr id="27" name="Rectangle: Rounded Corners 26">
            <a:extLst>
              <a:ext uri="{FF2B5EF4-FFF2-40B4-BE49-F238E27FC236}">
                <a16:creationId xmlns:a16="http://schemas.microsoft.com/office/drawing/2014/main" id="{93BE4FFC-9228-41FE-9B6D-F35B8A9D2464}"/>
              </a:ext>
            </a:extLst>
          </p:cNvPr>
          <p:cNvSpPr/>
          <p:nvPr/>
        </p:nvSpPr>
        <p:spPr>
          <a:xfrm>
            <a:off x="871426" y="6480919"/>
            <a:ext cx="19859848" cy="4230179"/>
          </a:xfrm>
          <a:prstGeom prst="roundRect">
            <a:avLst>
              <a:gd name="adj" fmla="val 1760"/>
            </a:avLst>
          </a:prstGeom>
          <a:solidFill>
            <a:srgbClr val="DBEEF4"/>
          </a:solidFill>
          <a:ln w="38100">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1" anchor="ctr"/>
          <a:lstStyle/>
          <a:p>
            <a:pPr marL="0" marR="0" algn="justLow" rtl="1">
              <a:spcBef>
                <a:spcPts val="0"/>
              </a:spcBef>
              <a:spcAft>
                <a:spcPts val="0"/>
              </a:spcAft>
            </a:pP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p:txBody>
      </p:sp>
      <p:sp>
        <p:nvSpPr>
          <p:cNvPr id="7" name="TextBox 6">
            <a:extLst>
              <a:ext uri="{FF2B5EF4-FFF2-40B4-BE49-F238E27FC236}">
                <a16:creationId xmlns:a16="http://schemas.microsoft.com/office/drawing/2014/main" id="{84918F5B-A8B8-4C80-B53F-490DAE454E6F}"/>
              </a:ext>
            </a:extLst>
          </p:cNvPr>
          <p:cNvSpPr txBox="1"/>
          <p:nvPr/>
        </p:nvSpPr>
        <p:spPr>
          <a:xfrm>
            <a:off x="1153217" y="6892057"/>
            <a:ext cx="19369213" cy="3693319"/>
          </a:xfrm>
          <a:prstGeom prst="rect">
            <a:avLst/>
          </a:prstGeom>
          <a:noFill/>
        </p:spPr>
        <p:txBody>
          <a:bodyPr wrap="square" rtlCol="1">
            <a:spAutoFit/>
          </a:bodyPr>
          <a:lstStyle/>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بنگاه‏های اقتصادی برای افزایش سود خود، به صورت مستمر برنامه تجاری خود را مورد بررسی قرار می‏دهند. در روش سنتی، بنگاه‏های اقتصادی تلاش می‏کنند با استفاده از تبلیغات، فروش شخصی و عمومی و بازاریابی مستقیم تعداد مشتریان خود را افزایش دهند. این در حالی است که مطالعات انجام شده روی داده‏های بازار نشان می‏دهد، هزینه جذب مشتریان جدید پنج برابر بیشتر از حفظ مشتریان موجود است. از طرف دیگر، با پیشرفت تکنولوژی، اطلاعات مصرف کنندگان نسبت به تأمین کنندگان افزایش یافته است و کشف قیمت یک محصول برای مصرف کننده تسهیل شده است. همچنین برخلاف گذشته تغییر تأمین کننده یا فروشنده یک کالا دیگر کار سختی نیست. به همین علت، امروزه قیمت تنها مزیت رقابتی نیست و بنگاه‏های اقتصادی باید بتوانند برای حفظ مشتریان خود، آنها را راضی و وفادار نگهدارند.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با در نظر گرفتن این نکته که برای هر کسب و کاری محصولات رقیب یا </a:t>
            </a:r>
            <a:r>
              <a:rPr kumimoji="0" lang="fa-IR" sz="1800" b="0" i="0" u="none" strike="noStrike" kern="1200" cap="none" spc="0" normalizeH="0" baseline="0" noProof="0" dirty="0" err="1">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جایگزین‌های</a:t>
            </a: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 زیادی وجود دارد، مشتریان می‏توانند با دست باز خدمات یا کالای مدنظر شان را انتخاب کنند. بنابراین در صورتی که مشتریان نسبت به خدمات/کالا بنگاه اقتصادی فعلی راضی باشند، قطعاً انتخاب بعدی‏شان هم از همان بنگاه اقتصادی خواهد بود. اولیور وفاداری را به این شکل تعریف می‏کند: «تعهدی عمیق برای خرید مجدد یا حمایت مجدد از یک خدمت/کالا به طور مداوم در آینده که باعث خرید تکراری از همان برند یا مجموعه‌ای از برندها می‌شود، هرچند مشتری در محیطی پر از تبلیغات و بازاریابی مؤثر که ممکن است باعث تغییر رفتارش شود، قرار داشته باشد». علاوه بر این، او بیان می‌کند که سطح نهایی وفاداری زمانی است که مشتری یک خدمات/کالا را دوباره می‏خرد و به علت وفاداری به یک برند، به قیمت آن توجهی نمی‏کند. برای این‌که مشتری وفادار شود و وفادار بماند، باید قانع شود که بنگاه اقتصادی، بهترین خدمات/کالا را در میان رقبا ارائه می‏دهد.</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بنگاه‏های اقتصادی برای افزایش وفاداری مشتریان از رویکردهای مختلفی استفاده می‏کنند که به دو دسته عمده قابل تقسیم هستند:</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342900" marR="0" lvl="0" indent="-342900" algn="justLow" defTabSz="2879725" rtl="1" eaLnBrk="0" fontAlgn="base" latinLnBrk="0" hangingPunct="0">
              <a:lnSpc>
                <a:spcPct val="100000"/>
              </a:lnSpc>
              <a:spcBef>
                <a:spcPts val="0"/>
              </a:spcBef>
              <a:spcAft>
                <a:spcPts val="0"/>
              </a:spcAft>
              <a:buClrTx/>
              <a:buSzTx/>
              <a:buFont typeface="Symbol" panose="05050102010706020507" pitchFamily="18" charset="2"/>
              <a:buChar char=""/>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افزایش هزینه تغییر که باعث می‏شود مشتری نتواند به راحتی بنگاه اقتصادی خود را تغییر دهد. بنابراین مشتری هنگام مهاجرت به بنگاه‏های اقتصادی دیگر، هزینه‏های سرمایه‏ای بالا، جستجوی زیاد، یا از دست دادن تخفیف‏های مشتری وفادار را تجربه می‏کند.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342900" marR="0" lvl="0" indent="-342900" algn="justLow" defTabSz="2879725" rtl="1" eaLnBrk="0" fontAlgn="base" latinLnBrk="0" hangingPunct="0">
              <a:lnSpc>
                <a:spcPct val="100000"/>
              </a:lnSpc>
              <a:spcBef>
                <a:spcPts val="0"/>
              </a:spcBef>
              <a:spcAft>
                <a:spcPts val="0"/>
              </a:spcAft>
              <a:buClrTx/>
              <a:buSzTx/>
              <a:buFont typeface="Symbol" panose="05050102010706020507" pitchFamily="18" charset="2"/>
              <a:buChar char=""/>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بهبود رضایت از بنگاه اقتصادی فعلی رویکرد دیگری برای حفظ مشتریان است. رضایت مشتری از یک بنگاه اقتصادی به هنگام مواجه با قیمت‏های پایین‏تر رقبا، تغییر بنگاه اقتصادی را برای مشتری سخت می‏کند.</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باشگاه مشتریان رویکردی است که می‏تواند با افزایش هزینه تغییر، رضایت از بنگاه اقتصادی را به حداکثر برساند. طرح‏های متعددی به منظور پیشبرد اهداف باشگاه مشتریان طراحی و اجرا شده است. پرداخت ارزهای تبلیغاتی یکی از این طرح‏هاست که با هدف نگهداشت مشتری وفادار و ارائه ارزش به او انجام می‏شود. اگرچه در این طرح، محیط پویای کسب و کار و </a:t>
            </a:r>
            <a:r>
              <a:rPr kumimoji="0" lang="fa-IR" sz="1800" b="0" i="0" u="none" strike="noStrike" kern="1200" cap="none" spc="0" normalizeH="0" baseline="0" noProof="0" dirty="0" err="1">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تأثیراتی</a:t>
            </a: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 که می‏تواند بر ارزش و انگیزه بنگاه و مشتری در استفاده از ارزهای تبلیغاتی داشته باشد دیده نشده است. هدف از این مقاله بهبود رویکرد ارزهای تبلیغاتی باشگاه مشتریان به منظور اعمال تأثیر محیط، فراهم آوردن امکان خرید و فروش این ارزها و افزایش جذابیت و انگیزه مشتری برای تعامل با بنگاه اقتصادی است.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p:txBody>
      </p:sp>
      <p:sp>
        <p:nvSpPr>
          <p:cNvPr id="28" name="Rectangle: Rounded Corners 27">
            <a:extLst>
              <a:ext uri="{FF2B5EF4-FFF2-40B4-BE49-F238E27FC236}">
                <a16:creationId xmlns:a16="http://schemas.microsoft.com/office/drawing/2014/main" id="{2AB3944C-92E0-446B-9126-D905E3EAC5F4}"/>
              </a:ext>
            </a:extLst>
          </p:cNvPr>
          <p:cNvSpPr/>
          <p:nvPr/>
        </p:nvSpPr>
        <p:spPr>
          <a:xfrm>
            <a:off x="17642110" y="6125328"/>
            <a:ext cx="2808312" cy="787640"/>
          </a:xfrm>
          <a:prstGeom prst="roundRect">
            <a:avLst/>
          </a:prstGeom>
          <a:solidFill>
            <a:srgbClr val="E8CE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kumimoji="0" lang="fa-IR" altLang="en-US" sz="3800" b="1" i="0" u="none" strike="noStrike" kern="1200" cap="none" spc="0" normalizeH="0" baseline="0" noProof="0" dirty="0">
                <a:ln>
                  <a:noFill/>
                </a:ln>
                <a:solidFill>
                  <a:prstClr val="black"/>
                </a:solidFill>
                <a:effectLst/>
                <a:uLnTx/>
                <a:uFillTx/>
                <a:latin typeface="Calibri" panose="020F0502020204030204" pitchFamily="34" charset="0"/>
                <a:ea typeface="+mn-ea"/>
                <a:cs typeface="B Titr" panose="00000700000000000000" pitchFamily="2" charset="-78"/>
              </a:rPr>
              <a:t>مقدمه</a:t>
            </a:r>
            <a:endParaRPr lang="fa-IR" sz="3800" dirty="0"/>
          </a:p>
        </p:txBody>
      </p:sp>
      <p:grpSp>
        <p:nvGrpSpPr>
          <p:cNvPr id="74" name="Group 73">
            <a:extLst>
              <a:ext uri="{FF2B5EF4-FFF2-40B4-BE49-F238E27FC236}">
                <a16:creationId xmlns:a16="http://schemas.microsoft.com/office/drawing/2014/main" id="{7F5FD4C1-AD8B-45BC-AB91-31E6552F0FC6}"/>
              </a:ext>
            </a:extLst>
          </p:cNvPr>
          <p:cNvGrpSpPr/>
          <p:nvPr/>
        </p:nvGrpSpPr>
        <p:grpSpPr>
          <a:xfrm>
            <a:off x="5184726" y="11122235"/>
            <a:ext cx="7978671" cy="5331357"/>
            <a:chOff x="2221172" y="1069341"/>
            <a:chExt cx="7720974" cy="5180434"/>
          </a:xfrm>
        </p:grpSpPr>
        <p:cxnSp>
          <p:nvCxnSpPr>
            <p:cNvPr id="75" name="Connector: Elbow 74">
              <a:extLst>
                <a:ext uri="{FF2B5EF4-FFF2-40B4-BE49-F238E27FC236}">
                  <a16:creationId xmlns:a16="http://schemas.microsoft.com/office/drawing/2014/main" id="{8DC06FA7-67BE-4EAD-BCB5-62194C885E89}"/>
                </a:ext>
              </a:extLst>
            </p:cNvPr>
            <p:cNvCxnSpPr>
              <a:cxnSpLocks/>
              <a:stCxn id="94" idx="1"/>
              <a:endCxn id="93" idx="1"/>
            </p:cNvCxnSpPr>
            <p:nvPr/>
          </p:nvCxnSpPr>
          <p:spPr>
            <a:xfrm rot="10800000" flipH="1" flipV="1">
              <a:off x="2924600" y="1931920"/>
              <a:ext cx="2585088" cy="3907393"/>
            </a:xfrm>
            <a:prstGeom prst="bentConnector3">
              <a:avLst>
                <a:gd name="adj1" fmla="val -2006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30B19D01-8076-4C8C-94D7-2819A4AB6B4B}"/>
                </a:ext>
              </a:extLst>
            </p:cNvPr>
            <p:cNvCxnSpPr>
              <a:cxnSpLocks/>
              <a:stCxn id="92" idx="1"/>
            </p:cNvCxnSpPr>
            <p:nvPr/>
          </p:nvCxnSpPr>
          <p:spPr>
            <a:xfrm rot="10800000">
              <a:off x="3645026" y="2911877"/>
              <a:ext cx="1739638" cy="19019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61E7EC6-0757-4A16-8503-F81D51A0ABA9}"/>
                </a:ext>
              </a:extLst>
            </p:cNvPr>
            <p:cNvCxnSpPr>
              <a:cxnSpLocks/>
              <a:stCxn id="92" idx="3"/>
              <a:endCxn id="91" idx="2"/>
            </p:cNvCxnSpPr>
            <p:nvPr/>
          </p:nvCxnSpPr>
          <p:spPr>
            <a:xfrm flipV="1">
              <a:off x="7014840" y="2950239"/>
              <a:ext cx="1457608" cy="18635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2B7B2E5B-0D29-4560-AB01-B8035A1BC874}"/>
                </a:ext>
              </a:extLst>
            </p:cNvPr>
            <p:cNvCxnSpPr>
              <a:cxnSpLocks/>
              <a:stCxn id="91" idx="3"/>
              <a:endCxn id="93" idx="3"/>
            </p:cNvCxnSpPr>
            <p:nvPr/>
          </p:nvCxnSpPr>
          <p:spPr>
            <a:xfrm flipH="1">
              <a:off x="6848709" y="2765573"/>
              <a:ext cx="2532275" cy="3073741"/>
            </a:xfrm>
            <a:prstGeom prst="bentConnector3">
              <a:avLst>
                <a:gd name="adj1" fmla="val -1485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AE643DEB-8401-4284-AD3B-33A7F183E61B}"/>
                </a:ext>
              </a:extLst>
            </p:cNvPr>
            <p:cNvCxnSpPr>
              <a:cxnSpLocks/>
              <a:stCxn id="94" idx="0"/>
              <a:endCxn id="90" idx="0"/>
            </p:cNvCxnSpPr>
            <p:nvPr/>
          </p:nvCxnSpPr>
          <p:spPr>
            <a:xfrm rot="16200000" flipH="1">
              <a:off x="6012827" y="-1113928"/>
              <a:ext cx="64578" cy="4787482"/>
            </a:xfrm>
            <a:prstGeom prst="bentConnector3">
              <a:avLst>
                <a:gd name="adj1" fmla="val -35399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247E193-7CA6-47E9-AEED-9B2217646193}"/>
                </a:ext>
              </a:extLst>
            </p:cNvPr>
            <p:cNvCxnSpPr>
              <a:cxnSpLocks/>
              <a:stCxn id="91" idx="1"/>
              <a:endCxn id="95" idx="3"/>
            </p:cNvCxnSpPr>
            <p:nvPr/>
          </p:nvCxnSpPr>
          <p:spPr>
            <a:xfrm flipH="1" flipV="1">
              <a:off x="4281078" y="2748459"/>
              <a:ext cx="3282833" cy="17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2D08EA5-199F-42F9-87DB-882FEFFCA355}"/>
                </a:ext>
              </a:extLst>
            </p:cNvPr>
            <p:cNvSpPr txBox="1"/>
            <p:nvPr/>
          </p:nvSpPr>
          <p:spPr>
            <a:xfrm>
              <a:off x="2221172" y="4902494"/>
              <a:ext cx="3135795" cy="646331"/>
            </a:xfrm>
            <a:prstGeom prst="rect">
              <a:avLst/>
            </a:prstGeom>
            <a:noFill/>
          </p:spPr>
          <p:txBody>
            <a:bodyPr wrap="none" rtlCol="1">
              <a:spAutoFit/>
            </a:bodyPr>
            <a:lstStyle/>
            <a:p>
              <a:pPr algn="r" rtl="1"/>
              <a:r>
                <a:rPr lang="fa-IR" sz="1800" b="1" dirty="0">
                  <a:cs typeface="B Nazanin" panose="00000400000000000000" pitchFamily="2" charset="-78"/>
                </a:rPr>
                <a:t>خرید ارز برای پس انداز</a:t>
              </a:r>
            </a:p>
            <a:p>
              <a:pPr algn="r" rtl="1"/>
              <a:r>
                <a:rPr lang="fa-IR" sz="1800" b="1" dirty="0">
                  <a:cs typeface="B Nazanin" panose="00000400000000000000" pitchFamily="2" charset="-78"/>
                </a:rPr>
                <a:t>خرید ارز برای خرید از بنگاه اقتصادی </a:t>
              </a:r>
            </a:p>
          </p:txBody>
        </p:sp>
        <p:sp>
          <p:nvSpPr>
            <p:cNvPr id="82" name="TextBox 81">
              <a:extLst>
                <a:ext uri="{FF2B5EF4-FFF2-40B4-BE49-F238E27FC236}">
                  <a16:creationId xmlns:a16="http://schemas.microsoft.com/office/drawing/2014/main" id="{11B07175-DB53-43D9-9B48-46FBDD0AA63B}"/>
                </a:ext>
              </a:extLst>
            </p:cNvPr>
            <p:cNvSpPr txBox="1"/>
            <p:nvPr/>
          </p:nvSpPr>
          <p:spPr>
            <a:xfrm>
              <a:off x="2802325" y="5880443"/>
              <a:ext cx="1987395" cy="369332"/>
            </a:xfrm>
            <a:prstGeom prst="rect">
              <a:avLst/>
            </a:prstGeom>
            <a:noFill/>
          </p:spPr>
          <p:txBody>
            <a:bodyPr wrap="none" rtlCol="1">
              <a:spAutoFit/>
            </a:bodyPr>
            <a:lstStyle/>
            <a:p>
              <a:pPr algn="r" rtl="1"/>
              <a:r>
                <a:rPr lang="fa-IR" sz="1800" b="1" dirty="0">
                  <a:cs typeface="B Nazanin" panose="00000400000000000000" pitchFamily="2" charset="-78"/>
                </a:rPr>
                <a:t>فروش ارز برای نقد کردن</a:t>
              </a:r>
            </a:p>
          </p:txBody>
        </p:sp>
        <p:sp>
          <p:nvSpPr>
            <p:cNvPr id="83" name="TextBox 82">
              <a:extLst>
                <a:ext uri="{FF2B5EF4-FFF2-40B4-BE49-F238E27FC236}">
                  <a16:creationId xmlns:a16="http://schemas.microsoft.com/office/drawing/2014/main" id="{969558B0-E6EB-4783-8837-5D278A31126A}"/>
                </a:ext>
              </a:extLst>
            </p:cNvPr>
            <p:cNvSpPr txBox="1"/>
            <p:nvPr/>
          </p:nvSpPr>
          <p:spPr>
            <a:xfrm>
              <a:off x="6848709" y="4948546"/>
              <a:ext cx="3093437" cy="369332"/>
            </a:xfrm>
            <a:prstGeom prst="rect">
              <a:avLst/>
            </a:prstGeom>
            <a:noFill/>
          </p:spPr>
          <p:txBody>
            <a:bodyPr wrap="square" rtlCol="1">
              <a:spAutoFit/>
            </a:bodyPr>
            <a:lstStyle/>
            <a:p>
              <a:pPr algn="ctr" rtl="1"/>
              <a:r>
                <a:rPr lang="fa-IR" sz="1800" b="1" dirty="0">
                  <a:cs typeface="B Nazanin" panose="00000400000000000000" pitchFamily="2" charset="-78"/>
                </a:rPr>
                <a:t>خرید ارز برای تامین پاداش مشتریان</a:t>
              </a:r>
            </a:p>
          </p:txBody>
        </p:sp>
        <p:sp>
          <p:nvSpPr>
            <p:cNvPr id="84" name="TextBox 83">
              <a:extLst>
                <a:ext uri="{FF2B5EF4-FFF2-40B4-BE49-F238E27FC236}">
                  <a16:creationId xmlns:a16="http://schemas.microsoft.com/office/drawing/2014/main" id="{D3126281-AFF0-485A-81C7-21366B842EFD}"/>
                </a:ext>
              </a:extLst>
            </p:cNvPr>
            <p:cNvSpPr txBox="1"/>
            <p:nvPr/>
          </p:nvSpPr>
          <p:spPr>
            <a:xfrm>
              <a:off x="7328512" y="5877628"/>
              <a:ext cx="1987395" cy="369332"/>
            </a:xfrm>
            <a:prstGeom prst="rect">
              <a:avLst/>
            </a:prstGeom>
            <a:noFill/>
          </p:spPr>
          <p:txBody>
            <a:bodyPr wrap="none" rtlCol="1">
              <a:spAutoFit/>
            </a:bodyPr>
            <a:lstStyle/>
            <a:p>
              <a:pPr algn="r" rtl="1"/>
              <a:r>
                <a:rPr lang="fa-IR" sz="1800" b="1" dirty="0">
                  <a:cs typeface="B Nazanin" panose="00000400000000000000" pitchFamily="2" charset="-78"/>
                </a:rPr>
                <a:t>فروش ارز برای نقد کردن</a:t>
              </a:r>
            </a:p>
          </p:txBody>
        </p:sp>
        <p:sp>
          <p:nvSpPr>
            <p:cNvPr id="85" name="TextBox 84">
              <a:extLst>
                <a:ext uri="{FF2B5EF4-FFF2-40B4-BE49-F238E27FC236}">
                  <a16:creationId xmlns:a16="http://schemas.microsoft.com/office/drawing/2014/main" id="{798DC7F2-F452-470B-910C-F8254464E0F9}"/>
                </a:ext>
              </a:extLst>
            </p:cNvPr>
            <p:cNvSpPr txBox="1"/>
            <p:nvPr/>
          </p:nvSpPr>
          <p:spPr>
            <a:xfrm>
              <a:off x="4636502" y="1069341"/>
              <a:ext cx="2908168" cy="646331"/>
            </a:xfrm>
            <a:prstGeom prst="rect">
              <a:avLst/>
            </a:prstGeom>
            <a:noFill/>
          </p:spPr>
          <p:txBody>
            <a:bodyPr wrap="none" rtlCol="1">
              <a:spAutoFit/>
            </a:bodyPr>
            <a:lstStyle/>
            <a:p>
              <a:pPr algn="r" rtl="1"/>
              <a:r>
                <a:rPr lang="fa-IR" sz="1800" b="1" dirty="0">
                  <a:cs typeface="B Nazanin" panose="00000400000000000000" pitchFamily="2" charset="-78"/>
                </a:rPr>
                <a:t>خرید کالا با استفاده از پول نقد</a:t>
              </a:r>
            </a:p>
            <a:p>
              <a:pPr algn="r" rtl="1"/>
              <a:r>
                <a:rPr lang="fa-IR" sz="1800" b="1" dirty="0">
                  <a:cs typeface="B Nazanin" panose="00000400000000000000" pitchFamily="2" charset="-78"/>
                </a:rPr>
                <a:t>خرید کالا با استفاده از ارز تبلیغاتی</a:t>
              </a:r>
            </a:p>
          </p:txBody>
        </p:sp>
        <p:sp>
          <p:nvSpPr>
            <p:cNvPr id="86" name="TextBox 85">
              <a:extLst>
                <a:ext uri="{FF2B5EF4-FFF2-40B4-BE49-F238E27FC236}">
                  <a16:creationId xmlns:a16="http://schemas.microsoft.com/office/drawing/2014/main" id="{8F0394E1-5680-469C-A8FD-6451D9DF53F1}"/>
                </a:ext>
              </a:extLst>
            </p:cNvPr>
            <p:cNvSpPr txBox="1"/>
            <p:nvPr/>
          </p:nvSpPr>
          <p:spPr>
            <a:xfrm>
              <a:off x="5112856" y="2814586"/>
              <a:ext cx="2095446" cy="369332"/>
            </a:xfrm>
            <a:prstGeom prst="rect">
              <a:avLst/>
            </a:prstGeom>
            <a:noFill/>
          </p:spPr>
          <p:txBody>
            <a:bodyPr wrap="none" rtlCol="1">
              <a:spAutoFit/>
            </a:bodyPr>
            <a:lstStyle/>
            <a:p>
              <a:pPr algn="r" rtl="1"/>
              <a:r>
                <a:rPr lang="fa-IR" sz="1800" b="1" dirty="0">
                  <a:cs typeface="B Nazanin" panose="00000400000000000000" pitchFamily="2" charset="-78"/>
                </a:rPr>
                <a:t>پرداخت پاداش مشتریان</a:t>
              </a:r>
            </a:p>
          </p:txBody>
        </p:sp>
        <p:grpSp>
          <p:nvGrpSpPr>
            <p:cNvPr id="87" name="Group 86">
              <a:extLst>
                <a:ext uri="{FF2B5EF4-FFF2-40B4-BE49-F238E27FC236}">
                  <a16:creationId xmlns:a16="http://schemas.microsoft.com/office/drawing/2014/main" id="{B3F7286B-CA1C-477C-9663-04EE471EEB15}"/>
                </a:ext>
              </a:extLst>
            </p:cNvPr>
            <p:cNvGrpSpPr/>
            <p:nvPr/>
          </p:nvGrpSpPr>
          <p:grpSpPr>
            <a:xfrm>
              <a:off x="2924600" y="1247524"/>
              <a:ext cx="1453550" cy="1685601"/>
              <a:chOff x="9950653" y="262044"/>
              <a:chExt cx="1453550" cy="1685601"/>
            </a:xfrm>
          </p:grpSpPr>
          <p:pic>
            <p:nvPicPr>
              <p:cNvPr id="94" name="Picture 93">
                <a:extLst>
                  <a:ext uri="{FF2B5EF4-FFF2-40B4-BE49-F238E27FC236}">
                    <a16:creationId xmlns:a16="http://schemas.microsoft.com/office/drawing/2014/main" id="{FD6123A2-115A-4059-B447-65000A1700D3}"/>
                  </a:ext>
                </a:extLst>
              </p:cNvPr>
              <p:cNvPicPr/>
              <p:nvPr/>
            </p:nvPicPr>
            <p:blipFill rotWithShape="1">
              <a:blip r:embed="rId4">
                <a:clrChange>
                  <a:clrFrom>
                    <a:srgbClr val="FFFFFF"/>
                  </a:clrFrom>
                  <a:clrTo>
                    <a:srgbClr val="FFFFFF">
                      <a:alpha val="0"/>
                    </a:srgbClr>
                  </a:clrTo>
                </a:clrChange>
              </a:blip>
              <a:srcRect l="59650" t="67162" r="13151" b="7404"/>
              <a:stretch/>
            </p:blipFill>
            <p:spPr>
              <a:xfrm>
                <a:off x="9950653" y="262044"/>
                <a:ext cx="1453550" cy="1368793"/>
              </a:xfrm>
              <a:prstGeom prst="rect">
                <a:avLst/>
              </a:prstGeom>
            </p:spPr>
          </p:pic>
          <p:sp>
            <p:nvSpPr>
              <p:cNvPr id="95" name="TextBox 94">
                <a:extLst>
                  <a:ext uri="{FF2B5EF4-FFF2-40B4-BE49-F238E27FC236}">
                    <a16:creationId xmlns:a16="http://schemas.microsoft.com/office/drawing/2014/main" id="{D0814BC5-A35F-4DC9-8067-7F26FA7BE4A8}"/>
                  </a:ext>
                </a:extLst>
              </p:cNvPr>
              <p:cNvSpPr txBox="1"/>
              <p:nvPr/>
            </p:nvSpPr>
            <p:spPr>
              <a:xfrm>
                <a:off x="10056165" y="1578313"/>
                <a:ext cx="1250966" cy="369332"/>
              </a:xfrm>
              <a:prstGeom prst="rect">
                <a:avLst/>
              </a:prstGeom>
              <a:noFill/>
            </p:spPr>
            <p:txBody>
              <a:bodyPr wrap="square" rtlCol="1">
                <a:spAutoFit/>
              </a:bodyPr>
              <a:lstStyle/>
              <a:p>
                <a:pPr algn="ctr"/>
                <a:r>
                  <a:rPr lang="fa-IR" sz="1800" b="1" dirty="0">
                    <a:solidFill>
                      <a:schemeClr val="dk1"/>
                    </a:solidFill>
                    <a:cs typeface="B Titr" panose="00000700000000000000" pitchFamily="2" charset="-78"/>
                  </a:rPr>
                  <a:t>مشتری</a:t>
                </a:r>
              </a:p>
            </p:txBody>
          </p:sp>
        </p:grpSp>
        <p:grpSp>
          <p:nvGrpSpPr>
            <p:cNvPr id="88" name="Group 87">
              <a:extLst>
                <a:ext uri="{FF2B5EF4-FFF2-40B4-BE49-F238E27FC236}">
                  <a16:creationId xmlns:a16="http://schemas.microsoft.com/office/drawing/2014/main" id="{9F059DA5-35A4-4BAF-9A83-E720893003F1}"/>
                </a:ext>
              </a:extLst>
            </p:cNvPr>
            <p:cNvGrpSpPr/>
            <p:nvPr/>
          </p:nvGrpSpPr>
          <p:grpSpPr>
            <a:xfrm>
              <a:off x="5384664" y="3962859"/>
              <a:ext cx="1630176" cy="2061121"/>
              <a:chOff x="9941690" y="398033"/>
              <a:chExt cx="2010056" cy="2351493"/>
            </a:xfrm>
          </p:grpSpPr>
          <p:pic>
            <p:nvPicPr>
              <p:cNvPr id="92" name="Picture 2" descr="1,832 Secondary market Images, Stock Photos &amp; Vectors | Shutterstock">
                <a:extLst>
                  <a:ext uri="{FF2B5EF4-FFF2-40B4-BE49-F238E27FC236}">
                    <a16:creationId xmlns:a16="http://schemas.microsoft.com/office/drawing/2014/main" id="{2FB71337-E778-48F8-9BE1-E0E2906D16F0}"/>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9133" t="9081" r="9702" b="18116"/>
              <a:stretch/>
            </p:blipFill>
            <p:spPr bwMode="auto">
              <a:xfrm>
                <a:off x="9941690" y="398033"/>
                <a:ext cx="2010056" cy="1941660"/>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92">
                <a:extLst>
                  <a:ext uri="{FF2B5EF4-FFF2-40B4-BE49-F238E27FC236}">
                    <a16:creationId xmlns:a16="http://schemas.microsoft.com/office/drawing/2014/main" id="{60E5B45F-0542-4942-946D-7CBF5747F724}"/>
                  </a:ext>
                </a:extLst>
              </p:cNvPr>
              <p:cNvSpPr txBox="1"/>
              <p:nvPr/>
            </p:nvSpPr>
            <p:spPr>
              <a:xfrm>
                <a:off x="10095848" y="2328162"/>
                <a:ext cx="1651053" cy="421364"/>
              </a:xfrm>
              <a:prstGeom prst="rect">
                <a:avLst/>
              </a:prstGeom>
              <a:noFill/>
            </p:spPr>
            <p:txBody>
              <a:bodyPr wrap="square" rtlCol="1">
                <a:spAutoFit/>
              </a:bodyPr>
              <a:lstStyle/>
              <a:p>
                <a:pPr algn="ctr"/>
                <a:r>
                  <a:rPr lang="fa-IR" sz="1800" b="1" dirty="0">
                    <a:solidFill>
                      <a:schemeClr val="dk1"/>
                    </a:solidFill>
                    <a:cs typeface="B Titr" panose="00000700000000000000" pitchFamily="2" charset="-78"/>
                  </a:rPr>
                  <a:t>بازار ثانویه</a:t>
                </a:r>
              </a:p>
            </p:txBody>
          </p:sp>
        </p:grpSp>
        <p:grpSp>
          <p:nvGrpSpPr>
            <p:cNvPr id="89" name="Group 88">
              <a:extLst>
                <a:ext uri="{FF2B5EF4-FFF2-40B4-BE49-F238E27FC236}">
                  <a16:creationId xmlns:a16="http://schemas.microsoft.com/office/drawing/2014/main" id="{8B33A6A6-B01B-462C-9F59-A474173D60CD}"/>
                </a:ext>
              </a:extLst>
            </p:cNvPr>
            <p:cNvGrpSpPr/>
            <p:nvPr/>
          </p:nvGrpSpPr>
          <p:grpSpPr>
            <a:xfrm>
              <a:off x="7563911" y="1312102"/>
              <a:ext cx="1817073" cy="1638137"/>
              <a:chOff x="9440715" y="840055"/>
              <a:chExt cx="1817073" cy="1638137"/>
            </a:xfrm>
          </p:grpSpPr>
          <p:pic>
            <p:nvPicPr>
              <p:cNvPr id="90" name="Picture 6" descr="Free Store Icon | Store icon, Home icon, Instagram ideas post">
                <a:extLst>
                  <a:ext uri="{FF2B5EF4-FFF2-40B4-BE49-F238E27FC236}">
                    <a16:creationId xmlns:a16="http://schemas.microsoft.com/office/drawing/2014/main" id="{67733CF1-26EE-4C30-B077-9D27B1D0E03F}"/>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58" t="15869" r="4090" b="14630"/>
              <a:stretch/>
            </p:blipFill>
            <p:spPr bwMode="auto">
              <a:xfrm>
                <a:off x="9517601" y="840055"/>
                <a:ext cx="1596119" cy="1180730"/>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44E4D1B0-9535-4C6A-AB50-32D385FE7AB8}"/>
                  </a:ext>
                </a:extLst>
              </p:cNvPr>
              <p:cNvSpPr txBox="1"/>
              <p:nvPr/>
            </p:nvSpPr>
            <p:spPr>
              <a:xfrm>
                <a:off x="9440715" y="2108860"/>
                <a:ext cx="1817073" cy="369332"/>
              </a:xfrm>
              <a:prstGeom prst="rect">
                <a:avLst/>
              </a:prstGeom>
              <a:noFill/>
            </p:spPr>
            <p:txBody>
              <a:bodyPr wrap="square" rtlCol="1">
                <a:spAutoFit/>
              </a:bodyPr>
              <a:lstStyle/>
              <a:p>
                <a:pPr algn="ctr"/>
                <a:r>
                  <a:rPr lang="fa-IR" sz="1800" b="1" dirty="0">
                    <a:solidFill>
                      <a:schemeClr val="dk1"/>
                    </a:solidFill>
                    <a:cs typeface="B Titr" panose="00000700000000000000" pitchFamily="2" charset="-78"/>
                  </a:rPr>
                  <a:t>بنگاه اقتصادی</a:t>
                </a:r>
              </a:p>
            </p:txBody>
          </p:sp>
        </p:grpSp>
      </p:grpSp>
      <p:sp>
        <p:nvSpPr>
          <p:cNvPr id="111" name="TextBox 110">
            <a:extLst>
              <a:ext uri="{FF2B5EF4-FFF2-40B4-BE49-F238E27FC236}">
                <a16:creationId xmlns:a16="http://schemas.microsoft.com/office/drawing/2014/main" id="{6052A805-C774-4C3C-96EE-85756541D237}"/>
              </a:ext>
            </a:extLst>
          </p:cNvPr>
          <p:cNvSpPr txBox="1"/>
          <p:nvPr/>
        </p:nvSpPr>
        <p:spPr>
          <a:xfrm>
            <a:off x="1114452" y="11138124"/>
            <a:ext cx="3801692" cy="3877985"/>
          </a:xfrm>
          <a:prstGeom prst="rect">
            <a:avLst/>
          </a:prstGeom>
          <a:noFill/>
        </p:spPr>
        <p:txBody>
          <a:bodyPr wrap="square">
            <a:spAutoFit/>
          </a:bodyPr>
          <a:lstStyle/>
          <a:p>
            <a:pPr marL="0" marR="0" algn="justLow" rtl="1">
              <a:spcBef>
                <a:spcPts val="0"/>
              </a:spcBef>
              <a:spcAft>
                <a:spcPts val="0"/>
              </a:spcAft>
            </a:pPr>
            <a:r>
              <a:rPr lang="fa-IR" sz="3000" b="1" dirty="0">
                <a:effectLst/>
                <a:latin typeface="Times New Roman" panose="02020603050405020304" pitchFamily="18" charset="0"/>
                <a:ea typeface="MS Mincho" panose="02020609040205080304" pitchFamily="49" charset="-128"/>
                <a:cs typeface="B Nazanin" panose="00000400000000000000" pitchFamily="2" charset="-78"/>
              </a:rPr>
              <a:t>مشتریان</a:t>
            </a:r>
            <a:endParaRPr lang="en-US" sz="3000" dirty="0">
              <a:effectLst/>
              <a:latin typeface="Times New Roman" panose="02020603050405020304" pitchFamily="18" charset="0"/>
              <a:ea typeface="MS Mincho" panose="02020609040205080304" pitchFamily="49" charset="-128"/>
              <a:cs typeface="B Nazanin" panose="00000400000000000000" pitchFamily="2" charset="-78"/>
            </a:endParaRPr>
          </a:p>
          <a:p>
            <a:pPr marL="0" marR="0" algn="justLow"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Mitra" panose="00000400000000000000" pitchFamily="2" charset="-78"/>
              </a:rPr>
              <a:t>   بعد از خرید از بنگاه اقتصادی مقداری ارز تبلیغاتی (با توجه به میزان خرید) به اعتبار حساب باشگاه هر مشتری اضافه می‏گردد. با توجه به طرح‏های موجود باشگاه، مشتری می‏تواند با اعتباری که کسب کرده است از مزایای مختلفی بهره‏مند شود. علاوه بر این، امکان نقل و انتقال ارزهای تبلیغاتی میان حساب‏های مشتریان وجود دارد. پس در صورتی که مشتری نخواهد با استفاده از ارزی که دریافت کرده است از بنگاه خریدی داشته باشد، می‏تواند آن را در بازار ثانویه به فروش برساند. از آن جایی که قیمت در بازار ثانویه نوسان دارد، ممکن است فروش در بازار ثانویه به نسبت خرید کالا/خدمات از بنگاه اقتصادی با سود یا ضرر همراه باشد. </a:t>
            </a:r>
            <a:endParaRPr lang="en-US" sz="1800" dirty="0">
              <a:effectLst/>
              <a:latin typeface="Times New Roman" panose="02020603050405020304" pitchFamily="18" charset="0"/>
              <a:ea typeface="MS Mincho" panose="02020609040205080304" pitchFamily="49" charset="-128"/>
              <a:cs typeface="B Mitra" panose="00000400000000000000" pitchFamily="2" charset="-78"/>
            </a:endParaRPr>
          </a:p>
        </p:txBody>
      </p:sp>
      <p:sp>
        <p:nvSpPr>
          <p:cNvPr id="112" name="Rectangle: Rounded Corners 111">
            <a:extLst>
              <a:ext uri="{FF2B5EF4-FFF2-40B4-BE49-F238E27FC236}">
                <a16:creationId xmlns:a16="http://schemas.microsoft.com/office/drawing/2014/main" id="{F7AA6503-70ED-4971-822E-9A989B59BA7C}"/>
              </a:ext>
            </a:extLst>
          </p:cNvPr>
          <p:cNvSpPr/>
          <p:nvPr/>
        </p:nvSpPr>
        <p:spPr>
          <a:xfrm>
            <a:off x="854075" y="18878624"/>
            <a:ext cx="20057144" cy="4380160"/>
          </a:xfrm>
          <a:prstGeom prst="roundRect">
            <a:avLst>
              <a:gd name="adj" fmla="val 1760"/>
            </a:avLst>
          </a:prstGeom>
          <a:solidFill>
            <a:srgbClr val="DBEEF4"/>
          </a:solidFill>
          <a:ln w="38100">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07" name="TextBox 106">
            <a:extLst>
              <a:ext uri="{FF2B5EF4-FFF2-40B4-BE49-F238E27FC236}">
                <a16:creationId xmlns:a16="http://schemas.microsoft.com/office/drawing/2014/main" id="{E9EB4597-4CB5-4860-8D62-0D9717F30E69}"/>
              </a:ext>
            </a:extLst>
          </p:cNvPr>
          <p:cNvSpPr txBox="1"/>
          <p:nvPr/>
        </p:nvSpPr>
        <p:spPr>
          <a:xfrm>
            <a:off x="13307413" y="10873408"/>
            <a:ext cx="7324165" cy="5539978"/>
          </a:xfrm>
          <a:prstGeom prst="rect">
            <a:avLst/>
          </a:prstGeom>
          <a:noFill/>
        </p:spPr>
        <p:txBody>
          <a:bodyPr wrap="square">
            <a:spAutoFit/>
          </a:bodyPr>
          <a:lstStyle/>
          <a:p>
            <a:pPr marL="0" marR="0" algn="justLow" rtl="1">
              <a:spcBef>
                <a:spcPts val="0"/>
              </a:spcBef>
              <a:spcAft>
                <a:spcPts val="0"/>
              </a:spcAft>
            </a:pPr>
            <a:r>
              <a:rPr lang="fa-IR" sz="3000" b="1" dirty="0">
                <a:effectLst/>
                <a:latin typeface="Times New Roman" panose="02020603050405020304" pitchFamily="18" charset="0"/>
                <a:ea typeface="MS Mincho" panose="02020609040205080304" pitchFamily="49" charset="-128"/>
                <a:cs typeface="B Nazanin" panose="00000400000000000000" pitchFamily="2" charset="-78"/>
              </a:rPr>
              <a:t>بنگاه اقتصادی</a:t>
            </a:r>
            <a:endParaRPr lang="en-US" sz="3000" dirty="0">
              <a:effectLst/>
              <a:latin typeface="Times New Roman" panose="02020603050405020304" pitchFamily="18" charset="0"/>
              <a:ea typeface="MS Mincho" panose="02020609040205080304" pitchFamily="49" charset="-128"/>
              <a:cs typeface="B Nazanin" panose="00000400000000000000" pitchFamily="2" charset="-78"/>
            </a:endParaRPr>
          </a:p>
          <a:p>
            <a:pPr marL="0" marR="0" algn="justLow"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Nazanin" panose="00000400000000000000" pitchFamily="2" charset="-78"/>
              </a:rPr>
              <a:t>   پیش از این، بنگاه اقتصادی تلاش می‏کرد که با کاهش قیمت عرضه کالا/خدمات و حاشیه سود خود، در بازار رقابتی جایگاه خود را حفظ کند. حال به جای این که از قیمت کالا/خدمات خود بکاهد، آنها را با قیمت واقعی‏شان عرضه می‏کند و متناسب با تخفیف آن ها، ارز تبلیغاتی به مشتریان پرداخت می‏کند. علاوه بر این، بنگاه اقتصادی تضمین می‏کند که این ارز تبلیغاتی را به ارزش معینی خریداری کرده و یا معادل آن کالا/خدمات ارائه می‏دهد. </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a:p>
            <a:pPr marL="0" marR="0" algn="justLow"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Nazanin" panose="00000400000000000000" pitchFamily="2" charset="-78"/>
              </a:rPr>
              <a:t>نکته قابل توجه این است که بنگاه اقتصادی نباید بیشتر از ارزشی که در مجموع برای تخفیف دادن به مشتریان در نظر گرفته است، ارز تبلیغاتی ایجاد کند، چرا که مشتریان صاحب ارز تبلیغاتی، می‏توانند با همزمان نقد کردن آنها بنگاه اقتصادی را به ضرر برسانند. همچنین بنگاه اقتصادی باید بتواند در بازه‏های زمانی مشخص، ارزهای تبلیغاتی خود را از بازار جمع آوری کرده و از انباشته شدن سرمایه خود در دست دیگران جلوگیری کند. درصورتی که مشتری ارزهای تبلیغاتی خود را پیش از آن زمان نقد نکرده باشد، در واقع از تخفیفی که برایش در نظر گرفته شده است، صرف نظر کرده است و این موضوع به نفع بنگاه اقتصادی خواهد بود. </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a:p>
            <a:pPr marL="0" marR="0" algn="justLow"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Nazanin" panose="00000400000000000000" pitchFamily="2" charset="-78"/>
              </a:rPr>
              <a:t>به منظور افزایش مقبولیت ارزهای تبلیغاتی، بنگاه اقتصادی می‏تواند برای خرید با آنها امتیاز ویژه‏ای در نظر گیرد. بنابراین، مشتری حتی حاضر می‏شود ارزهای تبلیغاتی را از بازار ثانویه بخرد تا بتواند از بنگاه اقتصادی خرید مقرون به صرفه‏تری داشته باشد. بنگاه اقتصادی می‏تواند از نوسانات قیمتی که در بازار ثانویه پیش می‏آید با منطق و به دور از طمع استفاده کند. اگرچه، هر چه دامنه نوسانات شدیدتر باشد، اعتبار این ارز بین مشتریان کاهش می‏یابد. در بازار ثانویه ممکن است قیمت ارز تبلیغاتی از حد تعیین شده بیشتر یا کمتر شود.</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p:txBody>
      </p:sp>
      <p:sp>
        <p:nvSpPr>
          <p:cNvPr id="120" name="TextBox 119">
            <a:extLst>
              <a:ext uri="{FF2B5EF4-FFF2-40B4-BE49-F238E27FC236}">
                <a16:creationId xmlns:a16="http://schemas.microsoft.com/office/drawing/2014/main" id="{BB9B4250-6E0B-44EA-A13B-9004A6E8D6C1}"/>
              </a:ext>
            </a:extLst>
          </p:cNvPr>
          <p:cNvSpPr txBox="1"/>
          <p:nvPr/>
        </p:nvSpPr>
        <p:spPr>
          <a:xfrm>
            <a:off x="1297234" y="16274008"/>
            <a:ext cx="19369212" cy="2215991"/>
          </a:xfrm>
          <a:prstGeom prst="rect">
            <a:avLst/>
          </a:prstGeom>
          <a:noFill/>
        </p:spPr>
        <p:txBody>
          <a:bodyPr wrap="square">
            <a:spAutoFit/>
          </a:bodyPr>
          <a:lstStyle/>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3000" b="1"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بازار ثانویه </a:t>
            </a:r>
            <a:endParaRPr kumimoji="0" lang="fa-IR" sz="30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    بنگاه اقتصادی برای ارز تبلیغاتی ارزش گذاری اولیه را انجام داده است. با این حال، میزان عرضه و تقاضای این ارزها در بازار می‏تواند قیمت خرید و فروش آنها را مشخص کند. بازار ثانویه وظیفه دارد تمام افرادی را که در این بازار شرکت می‏کنند، احراز هویت کند. علاوه بر این، بازار ثانویه مسئولیت ثبت، مدیریت و پیگیری سفارش‏های خرید و فروش را بر عهده دارد. بعد از ثبت سفارش خرید و فروش در بازار ثانویه، ارز تبلیغاتی یا پول قفل شده و غیر قابل انتقال خواهد بود. بعد از نظیر شدن خریدار و فروشنده ارز، بازار فرایند خرید را تکمیل کرده و ارز تبلیغاتی از حساب فروشنده به حساب خریدار منتقل می‏شود. بازار ثانویه از سرمایه در گردش منفعتی کسب نمی‏کند و فقط به ازای ثبت هر سفارش، کارمزد معینی دریافت می‏کند.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a:p>
            <a:pPr marL="0" marR="0" lvl="0" indent="0" algn="justLow" defTabSz="2879725" rtl="1" eaLnBrk="0" fontAlgn="base" latinLnBrk="0" hangingPunct="0">
              <a:lnSpc>
                <a:spcPct val="100000"/>
              </a:lnSpc>
              <a:spcBef>
                <a:spcPts val="0"/>
              </a:spcBef>
              <a:spcAft>
                <a:spcPts val="0"/>
              </a:spcAft>
              <a:buClrTx/>
              <a:buSzTx/>
              <a:buFontTx/>
              <a:buNone/>
              <a:tabLst/>
              <a:defRPr/>
            </a:pP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طرح ارز تبلیغاتی نیاز به برنامه حسابداری دقیق دارد تا تراکنش‏های مشتریان را ثبت و پیگیری کند. بنابراین، باشگاه باید بتواند موجودی مشتریان را با توجه به تراکنش‏ها و خریدهای پیشین محاسبه کند. همچنین باید از نقل و انتقال ارز تبلیغاتی به حساب‏های دیگر نیز پشتیبانی کند. به منظور تشویق مشتریان، نمایش دارایی ارز آنها و محاسبه ارزش اقتصادی آن می‏تواند تأثیر مثبتی در افزایش پس انداز ارزها داشته باشد. نکته حائز اهمیت دیگر، برخورد رقبای بنگاه اقتصادی با این طرح است. در صورتی که مقدار زیادی از ارزها در اختیار رقبا قرار گیرند، بنگاه اقتصادی مزیت خود را برای ارائه تخفیف به </a:t>
            </a:r>
            <a:r>
              <a:rPr kumimoji="0" lang="fa-IR" sz="1800" b="0" i="0" u="none" strike="noStrike" kern="1200" cap="none" spc="0" normalizeH="0" baseline="0" noProof="0" dirty="0" err="1">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مشتری‏ها</a:t>
            </a:r>
            <a:r>
              <a:rPr kumimoji="0" lang="fa-IR"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rPr>
              <a:t> از دست خواهد داد. بنابراین، لازم است قوانین مشخصی برای بازخرید ارزها از رقبا تدوین شده باشد.</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Mincho" panose="02020609040205080304" pitchFamily="49" charset="-128"/>
              <a:cs typeface="B Nazanin" panose="00000400000000000000" pitchFamily="2" charset="-78"/>
            </a:endParaRPr>
          </a:p>
        </p:txBody>
      </p:sp>
      <p:sp>
        <p:nvSpPr>
          <p:cNvPr id="125" name="Rectangle: Rounded Corners 124">
            <a:extLst>
              <a:ext uri="{FF2B5EF4-FFF2-40B4-BE49-F238E27FC236}">
                <a16:creationId xmlns:a16="http://schemas.microsoft.com/office/drawing/2014/main" id="{C5423F4F-6FEB-4266-AEAF-46C04D0348DB}"/>
              </a:ext>
            </a:extLst>
          </p:cNvPr>
          <p:cNvSpPr/>
          <p:nvPr/>
        </p:nvSpPr>
        <p:spPr>
          <a:xfrm>
            <a:off x="12683730" y="23830940"/>
            <a:ext cx="8299498" cy="4380161"/>
          </a:xfrm>
          <a:prstGeom prst="roundRect">
            <a:avLst>
              <a:gd name="adj" fmla="val 1760"/>
            </a:avLst>
          </a:prstGeom>
          <a:solidFill>
            <a:srgbClr val="DBEEF4"/>
          </a:solidFill>
          <a:ln w="38100">
            <a:solidFill>
              <a:schemeClr val="bg1">
                <a:lumMod val="65000"/>
              </a:schemeClr>
            </a:solidFill>
          </a:ln>
        </p:spPr>
        <p:style>
          <a:lnRef idx="1">
            <a:schemeClr val="accent1"/>
          </a:lnRef>
          <a:fillRef idx="2">
            <a:schemeClr val="accent1"/>
          </a:fillRef>
          <a:effectRef idx="1">
            <a:schemeClr val="accent1"/>
          </a:effectRef>
          <a:fontRef idx="minor">
            <a:schemeClr val="dk1"/>
          </a:fontRef>
        </p:style>
        <p:txBody>
          <a:bodyPr rtlCol="1" anchor="ctr"/>
          <a:lstStyle/>
          <a:p>
            <a:pPr algn="ctr"/>
            <a:endParaRPr lang="fa-IR"/>
          </a:p>
        </p:txBody>
      </p:sp>
      <p:sp>
        <p:nvSpPr>
          <p:cNvPr id="126" name="Rectangle: Rounded Corners 125">
            <a:extLst>
              <a:ext uri="{FF2B5EF4-FFF2-40B4-BE49-F238E27FC236}">
                <a16:creationId xmlns:a16="http://schemas.microsoft.com/office/drawing/2014/main" id="{780BDA1B-7139-41C1-AE32-7BA3CA311F05}"/>
              </a:ext>
            </a:extLst>
          </p:cNvPr>
          <p:cNvSpPr/>
          <p:nvPr/>
        </p:nvSpPr>
        <p:spPr>
          <a:xfrm>
            <a:off x="18002150" y="23489879"/>
            <a:ext cx="2808312" cy="777017"/>
          </a:xfrm>
          <a:prstGeom prst="roundRect">
            <a:avLst/>
          </a:prstGeom>
          <a:solidFill>
            <a:srgbClr val="E8CE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kumimoji="0" lang="fa-IR" altLang="en-US" sz="3800" b="1" i="0" u="none" strike="noStrike" kern="1200" cap="none" spc="0" normalizeH="0" baseline="0" noProof="0" dirty="0">
                <a:ln>
                  <a:noFill/>
                </a:ln>
                <a:solidFill>
                  <a:prstClr val="black"/>
                </a:solidFill>
                <a:effectLst/>
                <a:uLnTx/>
                <a:uFillTx/>
                <a:latin typeface="Calibri" panose="020F0502020204030204" pitchFamily="34" charset="0"/>
                <a:ea typeface="+mn-ea"/>
                <a:cs typeface="B Titr" panose="00000700000000000000" pitchFamily="2" charset="-78"/>
              </a:rPr>
              <a:t>نتیجه گیری</a:t>
            </a:r>
            <a:endParaRPr lang="fa-IR" sz="3800" dirty="0"/>
          </a:p>
        </p:txBody>
      </p:sp>
      <p:sp>
        <p:nvSpPr>
          <p:cNvPr id="127" name="TextBox 126">
            <a:extLst>
              <a:ext uri="{FF2B5EF4-FFF2-40B4-BE49-F238E27FC236}">
                <a16:creationId xmlns:a16="http://schemas.microsoft.com/office/drawing/2014/main" id="{546BCE7E-B289-4742-AA43-CDA0C6825AD0}"/>
              </a:ext>
            </a:extLst>
          </p:cNvPr>
          <p:cNvSpPr txBox="1"/>
          <p:nvPr/>
        </p:nvSpPr>
        <p:spPr>
          <a:xfrm>
            <a:off x="12889582" y="24338904"/>
            <a:ext cx="7902983" cy="3785652"/>
          </a:xfrm>
          <a:prstGeom prst="rect">
            <a:avLst/>
          </a:prstGeom>
          <a:noFill/>
        </p:spPr>
        <p:txBody>
          <a:bodyPr wrap="square">
            <a:spAutoFit/>
          </a:bodyPr>
          <a:lstStyle/>
          <a:p>
            <a:pPr marL="0" marR="0" algn="just" rtl="1">
              <a:spcBef>
                <a:spcPts val="0"/>
              </a:spcBef>
              <a:spcAft>
                <a:spcPts val="0"/>
              </a:spcAft>
            </a:pPr>
            <a:r>
              <a:rPr lang="fa-IR" sz="2000" dirty="0">
                <a:effectLst/>
                <a:latin typeface="Times New Roman" panose="02020603050405020304" pitchFamily="18" charset="0"/>
                <a:ea typeface="MS Mincho" panose="02020609040205080304" pitchFamily="49" charset="-128"/>
                <a:cs typeface="B Mitra" panose="00000400000000000000" pitchFamily="2" charset="-78"/>
              </a:rPr>
              <a:t>در این مقاله ضمن تکمیل نواقص طرح ارزهای تبلیغاتی، ایده بازار ثانویه برای تبادل این گونه ارزها و خرید و فروش آنها توسط مشتریان مطرح شد. بازار ثانویه به نگهداشت ارزش ارزهای تبلیغاتی در محیط پویای بازار کمک می‌کند، همچنین جذابیت خرید با این ارزها، افزایش رضایت مشتری و مراجعه مکرر مشتری به بنگاه اقتصادی </a:t>
            </a:r>
            <a:r>
              <a:rPr lang="fa-IR" sz="2000" dirty="0" err="1">
                <a:effectLst/>
                <a:latin typeface="Times New Roman" panose="02020603050405020304" pitchFamily="18" charset="0"/>
                <a:ea typeface="MS Mincho" panose="02020609040205080304" pitchFamily="49" charset="-128"/>
                <a:cs typeface="B Mitra" panose="00000400000000000000" pitchFamily="2" charset="-78"/>
              </a:rPr>
              <a:t>می‌تواند</a:t>
            </a:r>
            <a:r>
              <a:rPr lang="fa-IR" sz="2000" dirty="0">
                <a:effectLst/>
                <a:latin typeface="Times New Roman" panose="02020603050405020304" pitchFamily="18" charset="0"/>
                <a:ea typeface="MS Mincho" panose="02020609040205080304" pitchFamily="49" charset="-128"/>
                <a:cs typeface="B Mitra" panose="00000400000000000000" pitchFamily="2" charset="-78"/>
              </a:rPr>
              <a:t> در وفاداری مشتری تأثیر مثبت داشته باشد. علاوه بر نمونه‏های مشابه مطرح شده، از دیگر دلایلی که </a:t>
            </a:r>
            <a:r>
              <a:rPr lang="fa-IR" sz="2000" dirty="0" err="1">
                <a:effectLst/>
                <a:latin typeface="Times New Roman" panose="02020603050405020304" pitchFamily="18" charset="0"/>
                <a:ea typeface="MS Mincho" panose="02020609040205080304" pitchFamily="49" charset="-128"/>
                <a:cs typeface="B Mitra" panose="00000400000000000000" pitchFamily="2" charset="-78"/>
              </a:rPr>
              <a:t>می‏توان</a:t>
            </a:r>
            <a:r>
              <a:rPr lang="fa-IR" sz="2000" dirty="0">
                <a:effectLst/>
                <a:latin typeface="Times New Roman" panose="02020603050405020304" pitchFamily="18" charset="0"/>
                <a:ea typeface="MS Mincho" panose="02020609040205080304" pitchFamily="49" charset="-128"/>
                <a:cs typeface="B Mitra" panose="00000400000000000000" pitchFamily="2" charset="-78"/>
              </a:rPr>
              <a:t> از موفقیت این طرح اطمینان حاصل کرد این است که بنگاه اقتصادی لازم نیست اعتبار جدیدی را برای ارزهای تبلیغاتی اختصاص دهند. بلکه تنها با بخشی از سود خود که پیش از این به مشتریان تخفیف </a:t>
            </a:r>
            <a:r>
              <a:rPr lang="fa-IR" sz="2000" dirty="0" err="1">
                <a:effectLst/>
                <a:latin typeface="Times New Roman" panose="02020603050405020304" pitchFamily="18" charset="0"/>
                <a:ea typeface="MS Mincho" panose="02020609040205080304" pitchFamily="49" charset="-128"/>
                <a:cs typeface="B Mitra" panose="00000400000000000000" pitchFamily="2" charset="-78"/>
              </a:rPr>
              <a:t>می‏داد</a:t>
            </a:r>
            <a:r>
              <a:rPr lang="fa-IR" sz="2000" dirty="0">
                <a:effectLst/>
                <a:latin typeface="Times New Roman" panose="02020603050405020304" pitchFamily="18" charset="0"/>
                <a:ea typeface="MS Mincho" panose="02020609040205080304" pitchFamily="49" charset="-128"/>
                <a:cs typeface="B Mitra" panose="00000400000000000000" pitchFamily="2" charset="-78"/>
              </a:rPr>
              <a:t>، می‏تواند ارز تبلیغاتی ایجاد کند و آن را به مشتریان ارائه دهد.</a:t>
            </a:r>
            <a:endParaRPr lang="en-US" sz="2000" dirty="0">
              <a:effectLst/>
              <a:latin typeface="Times New Roman" panose="02020603050405020304" pitchFamily="18" charset="0"/>
              <a:ea typeface="MS Mincho" panose="02020609040205080304" pitchFamily="49" charset="-128"/>
              <a:cs typeface="Nazanin"/>
            </a:endParaRPr>
          </a:p>
          <a:p>
            <a:pPr marL="0" marR="0" algn="just" rtl="1">
              <a:spcBef>
                <a:spcPts val="0"/>
              </a:spcBef>
              <a:spcAft>
                <a:spcPts val="0"/>
              </a:spcAft>
            </a:pPr>
            <a:r>
              <a:rPr lang="fa-IR" sz="2000" dirty="0">
                <a:effectLst/>
                <a:latin typeface="Times New Roman" panose="02020603050405020304" pitchFamily="18" charset="0"/>
                <a:ea typeface="MS Mincho" panose="02020609040205080304" pitchFamily="49" charset="-128"/>
                <a:cs typeface="B Mitra" panose="00000400000000000000" pitchFamily="2" charset="-78"/>
              </a:rPr>
              <a:t>امید است در طولانی مدت و با اجرای این طرح در بازارهای مختلف، ابعاد مختلف آن مورد مطالعه و تحلیل قرار گیرد. </a:t>
            </a:r>
            <a:r>
              <a:rPr lang="fa-IR" sz="2000" dirty="0" err="1">
                <a:effectLst/>
                <a:latin typeface="Times New Roman" panose="02020603050405020304" pitchFamily="18" charset="0"/>
                <a:ea typeface="MS Mincho" panose="02020609040205080304" pitchFamily="49" charset="-128"/>
                <a:cs typeface="B Mitra" panose="00000400000000000000" pitchFamily="2" charset="-78"/>
              </a:rPr>
              <a:t>بلاک‌چین</a:t>
            </a:r>
            <a:r>
              <a:rPr lang="fa-IR" sz="2000" dirty="0">
                <a:effectLst/>
                <a:latin typeface="Times New Roman" panose="02020603050405020304" pitchFamily="18" charset="0"/>
                <a:ea typeface="MS Mincho" panose="02020609040205080304" pitchFamily="49" charset="-128"/>
                <a:cs typeface="B Mitra" panose="00000400000000000000" pitchFamily="2" charset="-78"/>
              </a:rPr>
              <a:t> به عنوان بستری مناسب برای ارائه ارزهای دیجیتال، یکی از مقاصد پیاده سازی ارزهای تبلیغاتی است و </a:t>
            </a:r>
            <a:r>
              <a:rPr lang="fa-IR" sz="2000" dirty="0" err="1">
                <a:effectLst/>
                <a:latin typeface="Times New Roman" panose="02020603050405020304" pitchFamily="18" charset="0"/>
                <a:ea typeface="MS Mincho" panose="02020609040205080304" pitchFamily="49" charset="-128"/>
                <a:cs typeface="B Mitra" panose="00000400000000000000" pitchFamily="2" charset="-78"/>
              </a:rPr>
              <a:t>صرّافی‏های</a:t>
            </a:r>
            <a:r>
              <a:rPr lang="fa-IR" sz="2000" dirty="0">
                <a:effectLst/>
                <a:latin typeface="Times New Roman" panose="02020603050405020304" pitchFamily="18" charset="0"/>
                <a:ea typeface="MS Mincho" panose="02020609040205080304" pitchFamily="49" charset="-128"/>
                <a:cs typeface="B Mitra" panose="00000400000000000000" pitchFamily="2" charset="-78"/>
              </a:rPr>
              <a:t> ارز دیجیتال نیز می‏توانند بستر مناسبی برای تحقق بازار ثانویه باشند. در ادامه این تحقیق، ضمن پیاده سازی ایده ارزهای تبلیغاتی در بستر شبکه اتریوم، انتقال باشگاه مشتریان و دیگر طرح‏های وفاداری مشتری به بستر بلاک چین مورد مطالعه قرار خواهند گرفت.</a:t>
            </a:r>
            <a:endParaRPr lang="en-US" sz="2000" dirty="0">
              <a:effectLst/>
              <a:latin typeface="Times New Roman" panose="02020603050405020304" pitchFamily="18" charset="0"/>
              <a:ea typeface="MS Mincho" panose="02020609040205080304" pitchFamily="49" charset="-128"/>
              <a:cs typeface="Nazanin"/>
            </a:endParaRPr>
          </a:p>
        </p:txBody>
      </p:sp>
      <p:sp>
        <p:nvSpPr>
          <p:cNvPr id="128" name="Rectangle: Rounded Corners 127">
            <a:extLst>
              <a:ext uri="{FF2B5EF4-FFF2-40B4-BE49-F238E27FC236}">
                <a16:creationId xmlns:a16="http://schemas.microsoft.com/office/drawing/2014/main" id="{D100E800-0988-4159-BCD5-E8BE6BB97F03}"/>
              </a:ext>
            </a:extLst>
          </p:cNvPr>
          <p:cNvSpPr/>
          <p:nvPr/>
        </p:nvSpPr>
        <p:spPr>
          <a:xfrm>
            <a:off x="17930142" y="18506256"/>
            <a:ext cx="2808312" cy="777017"/>
          </a:xfrm>
          <a:prstGeom prst="roundRect">
            <a:avLst/>
          </a:prstGeom>
          <a:solidFill>
            <a:srgbClr val="E8CE8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kumimoji="0" lang="fa-IR" altLang="en-US" sz="3800" b="1" i="0" u="none" strike="noStrike" kern="1200" cap="none" spc="0" normalizeH="0" baseline="0" noProof="0" dirty="0">
                <a:ln>
                  <a:noFill/>
                </a:ln>
                <a:solidFill>
                  <a:prstClr val="black"/>
                </a:solidFill>
                <a:effectLst/>
                <a:uLnTx/>
                <a:uFillTx/>
                <a:latin typeface="Calibri" panose="020F0502020204030204" pitchFamily="34" charset="0"/>
                <a:ea typeface="+mn-ea"/>
                <a:cs typeface="B Titr" panose="00000700000000000000" pitchFamily="2" charset="-78"/>
              </a:rPr>
              <a:t>ارزیابی</a:t>
            </a:r>
            <a:endParaRPr lang="fa-IR" sz="3800" dirty="0"/>
          </a:p>
        </p:txBody>
      </p:sp>
      <p:grpSp>
        <p:nvGrpSpPr>
          <p:cNvPr id="104" name="Group 103">
            <a:extLst>
              <a:ext uri="{FF2B5EF4-FFF2-40B4-BE49-F238E27FC236}">
                <a16:creationId xmlns:a16="http://schemas.microsoft.com/office/drawing/2014/main" id="{6A8B694B-BE51-42F6-8143-0AE2CF9B805D}"/>
              </a:ext>
            </a:extLst>
          </p:cNvPr>
          <p:cNvGrpSpPr/>
          <p:nvPr/>
        </p:nvGrpSpPr>
        <p:grpSpPr>
          <a:xfrm>
            <a:off x="1008263" y="19036961"/>
            <a:ext cx="8330585" cy="4101123"/>
            <a:chOff x="1008263" y="18941637"/>
            <a:chExt cx="8330585" cy="4101123"/>
          </a:xfrm>
        </p:grpSpPr>
        <p:sp>
          <p:nvSpPr>
            <p:cNvPr id="103" name="Rectangle: Rounded Corners 102">
              <a:extLst>
                <a:ext uri="{FF2B5EF4-FFF2-40B4-BE49-F238E27FC236}">
                  <a16:creationId xmlns:a16="http://schemas.microsoft.com/office/drawing/2014/main" id="{FE325363-C71F-4CB7-B2D0-028FAF9753C0}"/>
                </a:ext>
              </a:extLst>
            </p:cNvPr>
            <p:cNvSpPr/>
            <p:nvPr/>
          </p:nvSpPr>
          <p:spPr>
            <a:xfrm>
              <a:off x="1008263" y="18981843"/>
              <a:ext cx="8330585" cy="4024638"/>
            </a:xfrm>
            <a:prstGeom prst="roundRect">
              <a:avLst>
                <a:gd name="adj" fmla="val 2467"/>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4" name="TextBox 133">
              <a:extLst>
                <a:ext uri="{FF2B5EF4-FFF2-40B4-BE49-F238E27FC236}">
                  <a16:creationId xmlns:a16="http://schemas.microsoft.com/office/drawing/2014/main" id="{7982AD45-3482-4218-B1A1-2CAC34260387}"/>
                </a:ext>
              </a:extLst>
            </p:cNvPr>
            <p:cNvSpPr txBox="1"/>
            <p:nvPr/>
          </p:nvSpPr>
          <p:spPr>
            <a:xfrm>
              <a:off x="4824785" y="18941637"/>
              <a:ext cx="4463557" cy="4101123"/>
            </a:xfrm>
            <a:prstGeom prst="rect">
              <a:avLst/>
            </a:prstGeom>
            <a:noFill/>
          </p:spPr>
          <p:txBody>
            <a:bodyPr wrap="square">
              <a:spAutoFit/>
            </a:bodyPr>
            <a:lstStyle/>
            <a:p>
              <a:pPr marL="0" marR="0" indent="0" algn="r" rtl="1">
                <a:spcBef>
                  <a:spcPts val="1200"/>
                </a:spcBef>
                <a:spcAft>
                  <a:spcPts val="300"/>
                </a:spcAft>
              </a:pPr>
              <a:r>
                <a:rPr lang="fa-IR" sz="2400" b="1" dirty="0">
                  <a:effectLst/>
                  <a:latin typeface="Times New Roman" panose="02020603050405020304" pitchFamily="18" charset="0"/>
                  <a:cs typeface="B Nazanin" panose="00000400000000000000" pitchFamily="2" charset="-78"/>
                </a:rPr>
                <a:t>کارت باشگاه تسکو :</a:t>
              </a:r>
              <a:endParaRPr lang="en-US" sz="2400" b="1" dirty="0">
                <a:effectLst/>
                <a:latin typeface="Times New Roman" panose="02020603050405020304" pitchFamily="18" charset="0"/>
                <a:cs typeface="B Nazanin" panose="00000400000000000000" pitchFamily="2" charset="-78"/>
              </a:endParaRPr>
            </a:p>
            <a:p>
              <a:pPr marL="0" marR="0" algn="just"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Nazanin" panose="00000400000000000000" pitchFamily="2" charset="-78"/>
                </a:rPr>
                <a:t>دارندگان کارت باشگاه تسکو از تخفیف</a:t>
              </a:r>
              <a:r>
                <a:rPr lang="en-US" sz="1800" dirty="0">
                  <a:effectLst/>
                  <a:latin typeface="MS Mincho" panose="02020609040205080304" pitchFamily="49" charset="-128"/>
                  <a:ea typeface="MS Mincho" panose="02020609040205080304" pitchFamily="49" charset="-128"/>
                  <a:cs typeface="B Nazanin" panose="00000400000000000000" pitchFamily="2" charset="-78"/>
                </a:rPr>
                <a:t>‏</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های ویژه برای محصولات موجود در فروشگاه برخوردار می‏شوند. مشتریان به ازای هر یک پوندی که در فروشگاه فیزیکی یا برخط خرج می‏کنند، یک امتیاز دریافت می‏کنند. در صورت هزینه کرد هر دو پوند برای سوخت، یک امتیاز دیگر اضافه می‏شود. امتیازهای مشتریان قابل تبدیل به کارت خرید از مجموعه تسکو است. کارت خرید، قابل معامله نیز هست و برخی از شرکای تسکو آنها را با ارزش حتی دو یا سه برابر به ازای دریافت کالا/</a:t>
              </a:r>
              <a:r>
                <a:rPr lang="fa-IR" sz="1800" dirty="0" err="1">
                  <a:effectLst/>
                  <a:latin typeface="Times New Roman" panose="02020603050405020304" pitchFamily="18" charset="0"/>
                  <a:ea typeface="MS Mincho" panose="02020609040205080304" pitchFamily="49" charset="-128"/>
                  <a:cs typeface="B Nazanin" panose="00000400000000000000" pitchFamily="2" charset="-78"/>
                </a:rPr>
                <a:t>خدمات‏شان</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با مشتریان معامله می‏کنند. تفاوت مدل ارز تبلیغاتی با تسکو در آن است که تسکو اجازه نمی‏دهد امتیاز مشتری به صورت مستقیم به پول نقد تبدیل شود، بلکه با ایجاد محیطی با تنوع کالا و خدمات، مشتری را مجبور به مبادله کارت در همان مجموعه می‏کند.</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p:txBody>
        </p:sp>
        <p:pic>
          <p:nvPicPr>
            <p:cNvPr id="100" name="Picture 9" descr="Tesco's new Clubcard change angers customers who say it's 'the end' of  their time shopping there - North Wales Live">
              <a:extLst>
                <a:ext uri="{FF2B5EF4-FFF2-40B4-BE49-F238E27FC236}">
                  <a16:creationId xmlns:a16="http://schemas.microsoft.com/office/drawing/2014/main" id="{0DADE663-CA6A-43E6-9E08-904308D0A8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0270" y="19522327"/>
              <a:ext cx="3707908" cy="27809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 name="Group 104">
            <a:extLst>
              <a:ext uri="{FF2B5EF4-FFF2-40B4-BE49-F238E27FC236}">
                <a16:creationId xmlns:a16="http://schemas.microsoft.com/office/drawing/2014/main" id="{C4D807E6-5E30-49A4-AA62-B06D1FC7A809}"/>
              </a:ext>
            </a:extLst>
          </p:cNvPr>
          <p:cNvGrpSpPr/>
          <p:nvPr/>
        </p:nvGrpSpPr>
        <p:grpSpPr>
          <a:xfrm>
            <a:off x="9565142" y="19033628"/>
            <a:ext cx="7284880" cy="4101123"/>
            <a:chOff x="9565142" y="18938304"/>
            <a:chExt cx="7284880" cy="4101123"/>
          </a:xfrm>
        </p:grpSpPr>
        <p:sp>
          <p:nvSpPr>
            <p:cNvPr id="143" name="Rectangle: Rounded Corners 142">
              <a:extLst>
                <a:ext uri="{FF2B5EF4-FFF2-40B4-BE49-F238E27FC236}">
                  <a16:creationId xmlns:a16="http://schemas.microsoft.com/office/drawing/2014/main" id="{CC5DE6B6-D330-4A23-A9D3-9C9DDD664F4E}"/>
                </a:ext>
              </a:extLst>
            </p:cNvPr>
            <p:cNvSpPr/>
            <p:nvPr/>
          </p:nvSpPr>
          <p:spPr>
            <a:xfrm>
              <a:off x="9565142" y="18981843"/>
              <a:ext cx="7284880" cy="4024638"/>
            </a:xfrm>
            <a:prstGeom prst="roundRect">
              <a:avLst>
                <a:gd name="adj" fmla="val 2467"/>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2" name="TextBox 131">
              <a:extLst>
                <a:ext uri="{FF2B5EF4-FFF2-40B4-BE49-F238E27FC236}">
                  <a16:creationId xmlns:a16="http://schemas.microsoft.com/office/drawing/2014/main" id="{4D10FA22-EBE9-48A8-B028-DDDE7F352956}"/>
                </a:ext>
              </a:extLst>
            </p:cNvPr>
            <p:cNvSpPr txBox="1"/>
            <p:nvPr/>
          </p:nvSpPr>
          <p:spPr>
            <a:xfrm>
              <a:off x="12968017" y="18938304"/>
              <a:ext cx="3809898" cy="4101123"/>
            </a:xfrm>
            <a:prstGeom prst="rect">
              <a:avLst/>
            </a:prstGeom>
            <a:noFill/>
          </p:spPr>
          <p:txBody>
            <a:bodyPr wrap="square">
              <a:spAutoFit/>
            </a:bodyPr>
            <a:lstStyle/>
            <a:p>
              <a:pPr marL="0" marR="0" indent="0" algn="r" rtl="1">
                <a:spcBef>
                  <a:spcPts val="1200"/>
                </a:spcBef>
                <a:spcAft>
                  <a:spcPts val="300"/>
                </a:spcAft>
              </a:pPr>
              <a:r>
                <a:rPr lang="fa-IR" sz="2400" b="1" dirty="0">
                  <a:effectLst/>
                  <a:latin typeface="Times New Roman" panose="02020603050405020304" pitchFamily="18" charset="0"/>
                  <a:cs typeface="B Nazanin" panose="00000400000000000000" pitchFamily="2" charset="-78"/>
                </a:rPr>
                <a:t>نکتار:</a:t>
              </a:r>
              <a:endParaRPr lang="en-US" sz="2400" b="1" dirty="0">
                <a:effectLst/>
                <a:latin typeface="Times New Roman" panose="02020603050405020304" pitchFamily="18" charset="0"/>
                <a:cs typeface="B Nazanin" panose="00000400000000000000" pitchFamily="2" charset="-78"/>
              </a:endParaRPr>
            </a:p>
            <a:p>
              <a:pPr marL="0" marR="0" algn="just" rtl="1">
                <a:spcBef>
                  <a:spcPts val="0"/>
                </a:spcBef>
                <a:spcAft>
                  <a:spcPts val="0"/>
                </a:spcAft>
              </a:pPr>
              <a:r>
                <a:rPr lang="fa-IR" sz="1800" dirty="0">
                  <a:effectLst/>
                  <a:latin typeface="Times New Roman" panose="02020603050405020304" pitchFamily="18" charset="0"/>
                  <a:ea typeface="MS Mincho" panose="02020609040205080304" pitchFamily="49" charset="-128"/>
                  <a:cs typeface="B Nazanin" panose="00000400000000000000" pitchFamily="2" charset="-78"/>
                </a:rPr>
                <a:t>مشتریان می‏توانند با خرید از </a:t>
              </a:r>
              <a:r>
                <a:rPr lang="fa-IR" sz="1800" dirty="0" err="1">
                  <a:effectLst/>
                  <a:latin typeface="Times New Roman" panose="02020603050405020304" pitchFamily="18" charset="0"/>
                  <a:ea typeface="MS Mincho" panose="02020609040205080304" pitchFamily="49" charset="-128"/>
                  <a:cs typeface="B Nazanin" panose="00000400000000000000" pitchFamily="2" charset="-78"/>
                </a:rPr>
                <a:t>برندهای</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مختلف مانند سنت بریس، </a:t>
              </a:r>
              <a:r>
                <a:rPr lang="fa-IR" sz="1800" dirty="0" err="1">
                  <a:effectLst/>
                  <a:latin typeface="Times New Roman" panose="02020603050405020304" pitchFamily="18" charset="0"/>
                  <a:ea typeface="MS Mincho" panose="02020609040205080304" pitchFamily="49" charset="-128"/>
                  <a:cs typeface="B Nazanin" panose="00000400000000000000" pitchFamily="2" charset="-78"/>
                </a:rPr>
                <a:t>آرگوس</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a:t>
              </a:r>
              <a:r>
                <a:rPr lang="fa-IR" sz="1800" dirty="0" err="1">
                  <a:effectLst/>
                  <a:latin typeface="Times New Roman" panose="02020603050405020304" pitchFamily="18" charset="0"/>
                  <a:ea typeface="MS Mincho" panose="02020609040205080304" pitchFamily="49" charset="-128"/>
                  <a:cs typeface="B Nazanin" panose="00000400000000000000" pitchFamily="2" charset="-78"/>
                </a:rPr>
                <a:t>اسو</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و ای </a:t>
              </a:r>
              <a:r>
                <a:rPr lang="fa-IR" sz="1800" dirty="0" err="1">
                  <a:effectLst/>
                  <a:latin typeface="Times New Roman" panose="02020603050405020304" pitchFamily="18" charset="0"/>
                  <a:ea typeface="MS Mincho" panose="02020609040205080304" pitchFamily="49" charset="-128"/>
                  <a:cs typeface="B Nazanin" panose="00000400000000000000" pitchFamily="2" charset="-78"/>
                </a:rPr>
                <a:t>بِی</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امتیاز جمع آوری کنند، سپس در فروشگاه‏های تحت قرارداد با نکتار امتیازهای خود را به پول نقد تبدیل کنند یا آنها را خرج کنند. تفاوت شرکت نکتار با مدل ارز تبلیغاتی، نبود بازار ثانویه رسمی است. به همین دلیل، مشتریان برای نقد کردن امتیازهای خود باید به فروشگاه‏های زیر مجموعه نکتار مراجعه کنند. در مدل نکتار، امتیازها قابل انتقال به غیر نیست، ولی با افزایش نوع و تعداد بنگاه‏های اقتصادی که میتوان این امتیازات را در آن جا خرج کرد، نکتار تلاش می‏کند تا مشتریان امتیازهای خود را در همین سامانه خرج کنند.</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p:txBody>
        </p:sp>
        <p:pic>
          <p:nvPicPr>
            <p:cNvPr id="101" name="Picture 11" descr="Sainsbury's to offer more personalised discounts with Nectar 360 launch">
              <a:extLst>
                <a:ext uri="{FF2B5EF4-FFF2-40B4-BE49-F238E27FC236}">
                  <a16:creationId xmlns:a16="http://schemas.microsoft.com/office/drawing/2014/main" id="{A707A585-EFA6-4037-AB36-F3F80F1CC12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48" r="24638"/>
            <a:stretch/>
          </p:blipFill>
          <p:spPr bwMode="auto">
            <a:xfrm>
              <a:off x="9704950" y="19294009"/>
              <a:ext cx="3184632" cy="3278751"/>
            </a:xfrm>
            <a:prstGeom prst="rect">
              <a:avLst/>
            </a:prstGeom>
            <a:noFill/>
            <a:extLst>
              <a:ext uri="{909E8E84-426E-40DD-AFC4-6F175D3DCCD1}">
                <a14:hiddenFill xmlns:a14="http://schemas.microsoft.com/office/drawing/2010/main">
                  <a:solidFill>
                    <a:srgbClr val="FFFFFF"/>
                  </a:solidFill>
                </a14:hiddenFill>
              </a:ext>
            </a:extLst>
          </p:spPr>
        </p:pic>
      </p:grpSp>
      <p:sp>
        <p:nvSpPr>
          <p:cNvPr id="141" name="TextBox 140">
            <a:extLst>
              <a:ext uri="{FF2B5EF4-FFF2-40B4-BE49-F238E27FC236}">
                <a16:creationId xmlns:a16="http://schemas.microsoft.com/office/drawing/2014/main" id="{0EEA845E-DA53-42A1-AC53-B005B5D0B7A4}"/>
              </a:ext>
            </a:extLst>
          </p:cNvPr>
          <p:cNvSpPr txBox="1"/>
          <p:nvPr/>
        </p:nvSpPr>
        <p:spPr>
          <a:xfrm>
            <a:off x="17249801" y="20118972"/>
            <a:ext cx="3498824" cy="1938992"/>
          </a:xfrm>
          <a:prstGeom prst="rect">
            <a:avLst/>
          </a:prstGeom>
          <a:noFill/>
        </p:spPr>
        <p:txBody>
          <a:bodyPr wrap="square">
            <a:spAutoFit/>
          </a:bodyPr>
          <a:lstStyle/>
          <a:p>
            <a:pPr marL="0" marR="0" algn="just" rtl="1">
              <a:spcBef>
                <a:spcPts val="0"/>
              </a:spcBef>
              <a:spcAft>
                <a:spcPts val="0"/>
              </a:spcAft>
            </a:pPr>
            <a:r>
              <a:rPr lang="fa-IR" sz="2000" dirty="0">
                <a:effectLst/>
                <a:latin typeface="Times New Roman" panose="02020603050405020304" pitchFamily="18" charset="0"/>
                <a:ea typeface="MS Mincho" panose="02020609040205080304" pitchFamily="49" charset="-128"/>
                <a:cs typeface="B Nazanin" panose="00000400000000000000" pitchFamily="2" charset="-78"/>
              </a:rPr>
              <a:t>ارزیابی طرح بازار ثانویه در دل باشگاه مشتریان و بررسی تأثیرات آن نیاز به پیاده سازی و اجرای آن در کسب و کارهای مختلف و گذر زمان است. از این رو، ارزیابی اولیه طرح بازار ثانویه با امکان سنجی و بررسی نمونه‏های مشابه انجام شده است. </a:t>
            </a:r>
            <a:endParaRPr lang="en-US" sz="2000" dirty="0">
              <a:effectLst/>
              <a:latin typeface="Times New Roman" panose="02020603050405020304" pitchFamily="18" charset="0"/>
              <a:ea typeface="MS Mincho" panose="02020609040205080304" pitchFamily="49" charset="-128"/>
              <a:cs typeface="B Nazanin" panose="00000400000000000000" pitchFamily="2" charset="-78"/>
            </a:endParaRPr>
          </a:p>
        </p:txBody>
      </p:sp>
    </p:spTree>
    <p:extLst>
      <p:ext uri="{BB962C8B-B14F-4D97-AF65-F5344CB8AC3E}">
        <p14:creationId xmlns:p14="http://schemas.microsoft.com/office/powerpoint/2010/main" val="42038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2839</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Mincho</vt:lpstr>
      <vt:lpstr>Arial</vt:lpstr>
      <vt:lpstr>Calibri</vt:lpstr>
      <vt:lpstr>Symbol</vt:lpstr>
      <vt:lpstr>Times New Roman</vt:lpstr>
      <vt:lpstr>X Mitra</vt:lpstr>
      <vt:lpstr>Office Theme</vt:lpstr>
      <vt:lpstr>PowerPoint Presentation</vt:lpstr>
    </vt:vector>
  </TitlesOfParts>
  <Company>Office07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 Customer</dc:creator>
  <cp:lastModifiedBy>Seyyed Abbas Mirghasemi</cp:lastModifiedBy>
  <cp:revision>127</cp:revision>
  <dcterms:created xsi:type="dcterms:W3CDTF">2010-02-19T19:33:34Z</dcterms:created>
  <dcterms:modified xsi:type="dcterms:W3CDTF">2022-11-16T13:30:46Z</dcterms:modified>
</cp:coreProperties>
</file>