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69" r:id="rId4"/>
    <p:sldId id="258" r:id="rId5"/>
    <p:sldId id="260" r:id="rId6"/>
    <p:sldId id="261" r:id="rId7"/>
    <p:sldId id="262" r:id="rId8"/>
    <p:sldId id="270" r:id="rId9"/>
    <p:sldId id="271" r:id="rId10"/>
    <p:sldId id="272" r:id="rId11"/>
    <p:sldId id="265" r:id="rId12"/>
    <p:sldId id="268" r:id="rId13"/>
  </p:sldIdLst>
  <p:sldSz cx="9144000" cy="6858000" type="screen4x3"/>
  <p:notesSz cx="6858000" cy="9144000"/>
  <p:embeddedFontLst>
    <p:embeddedFont>
      <p:font typeface="Calibri" pitchFamily="34" charset="0"/>
      <p:regular r:id="rId15"/>
      <p:bold r:id="rId16"/>
      <p:italic r:id="rId17"/>
      <p:boldItalic r:id="rId18"/>
    </p:embeddedFont>
    <p:embeddedFont>
      <p:font typeface="Gill Sans" charset="0"/>
      <p:regular r:id="rId19"/>
    </p:embeddedFont>
    <p:embeddedFont>
      <p:font typeface="Georgia" pitchFamily="18" charset="0"/>
      <p:regular r:id="rId20"/>
      <p:bold r:id="rId21"/>
      <p:italic r:id="rId22"/>
      <p:boldItalic r:id="rId23"/>
    </p:embeddedFont>
    <p:embeddedFont>
      <p:font typeface="Verdana"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15:guide id="1" orient="horz" pos="218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1"/>
  </p:normalViewPr>
  <p:slideViewPr>
    <p:cSldViewPr snapToGrid="0">
      <p:cViewPr>
        <p:scale>
          <a:sx n="75" d="100"/>
          <a:sy n="75" d="100"/>
        </p:scale>
        <p:origin x="-1236" y="-48"/>
      </p:cViewPr>
      <p:guideLst>
        <p:guide orient="horz" pos="218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669032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6" name="Google Shape;12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5b45c64ba5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15b45c64ba5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15"/>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5"/>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5"/>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24"/>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4"/>
          <p:cNvSpPr txBox="1">
            <a:spLocks noGrp="1"/>
          </p:cNvSpPr>
          <p:nvPr>
            <p:ph type="body" idx="1"/>
          </p:nvPr>
        </p:nvSpPr>
        <p:spPr>
          <a:xfrm rot="5400000">
            <a:off x="2784348" y="99060"/>
            <a:ext cx="4800600" cy="749808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2" name="Google Shape;92;p2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4"/>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rot="5400000">
            <a:off x="4846638" y="2286002"/>
            <a:ext cx="5851525"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5"/>
          <p:cNvSpPr txBox="1">
            <a:spLocks noGrp="1"/>
          </p:cNvSpPr>
          <p:nvPr>
            <p:ph type="body" idx="1"/>
          </p:nvPr>
        </p:nvSpPr>
        <p:spPr>
          <a:xfrm rot="5400000">
            <a:off x="998538" y="419103"/>
            <a:ext cx="5851525"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8" name="Google Shape;98;p2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5"/>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6"/>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8" name="Google Shape;28;p1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17"/>
          <p:cNvSpPr txBox="1">
            <a:spLocks noGrp="1"/>
          </p:cNvSpPr>
          <p:nvPr>
            <p:ph type="ctrTitle"/>
          </p:nvPr>
        </p:nvSpPr>
        <p:spPr>
          <a:xfrm>
            <a:off x="1432560" y="359898"/>
            <a:ext cx="7406640" cy="147218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562214"/>
              </a:buClr>
              <a:buSzPts val="4300"/>
              <a:buFont typeface="Gill Sans" panose="020B0502020104020203"/>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7"/>
          <p:cNvSpPr txBox="1">
            <a:spLocks noGrp="1"/>
          </p:cNvSpPr>
          <p:nvPr>
            <p:ph type="subTitle" idx="1"/>
          </p:nvPr>
        </p:nvSpPr>
        <p:spPr>
          <a:xfrm>
            <a:off x="1432560" y="1850064"/>
            <a:ext cx="7406640" cy="1752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34" name="Google Shape;34;p17"/>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
        <p:nvSpPr>
          <p:cNvPr id="37" name="Google Shape;37;p17"/>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38" name="Google Shape;38;p17"/>
          <p:cNvSpPr/>
          <p:nvPr/>
        </p:nvSpPr>
        <p:spPr>
          <a:xfrm>
            <a:off x="1157176" y="1345016"/>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9"/>
        <p:cNvGrpSpPr/>
        <p:nvPr/>
      </p:nvGrpSpPr>
      <p:grpSpPr>
        <a:xfrm>
          <a:off x="0" y="0"/>
          <a:ext cx="0" cy="0"/>
          <a:chOff x="0" y="0"/>
          <a:chExt cx="0" cy="0"/>
        </a:xfrm>
      </p:grpSpPr>
      <p:sp>
        <p:nvSpPr>
          <p:cNvPr id="40" name="Google Shape;40;p18"/>
          <p:cNvSpPr/>
          <p:nvPr/>
        </p:nvSpPr>
        <p:spPr>
          <a:xfrm>
            <a:off x="2282890" y="-54"/>
            <a:ext cx="6858000"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41" name="Google Shape;41;p18"/>
          <p:cNvSpPr txBox="1">
            <a:spLocks noGrp="1"/>
          </p:cNvSpPr>
          <p:nvPr>
            <p:ph type="title"/>
          </p:nvPr>
        </p:nvSpPr>
        <p:spPr>
          <a:xfrm>
            <a:off x="2578392" y="2600325"/>
            <a:ext cx="6400800" cy="2286000"/>
          </a:xfrm>
          <a:prstGeom prst="rect">
            <a:avLst/>
          </a:prstGeom>
          <a:noFill/>
          <a:ln>
            <a:noFill/>
          </a:ln>
        </p:spPr>
        <p:txBody>
          <a:bodyPr spcFirstLastPara="1" wrap="square" lIns="91425" tIns="45700" rIns="91425" bIns="45700" anchor="t" anchorCtr="0">
            <a:normAutofit/>
          </a:bodyPr>
          <a:lstStyle>
            <a:lvl1pPr lvl="0" algn="l">
              <a:lnSpc>
                <a:spcPct val="113000"/>
              </a:lnSpc>
              <a:spcBef>
                <a:spcPts val="0"/>
              </a:spcBef>
              <a:spcAft>
                <a:spcPts val="0"/>
              </a:spcAft>
              <a:buClr>
                <a:srgbClr val="562214"/>
              </a:buClr>
              <a:buSzPts val="4000"/>
              <a:buFont typeface="Gill Sans" panose="020B0502020104020203"/>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2578392" y="1066800"/>
            <a:ext cx="6400800" cy="1509712"/>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3" name="Google Shape;43;p1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
        <p:nvSpPr>
          <p:cNvPr id="46" name="Google Shape;46;p18"/>
          <p:cNvSpPr/>
          <p:nvPr/>
        </p:nvSpPr>
        <p:spPr>
          <a:xfrm>
            <a:off x="2286000" y="0"/>
            <a:ext cx="76200"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47" name="Google Shape;47;p18"/>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48" name="Google Shape;48;p18"/>
          <p:cNvSpPr/>
          <p:nvPr/>
        </p:nvSpPr>
        <p:spPr>
          <a:xfrm>
            <a:off x="2408064" y="2745870"/>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body" idx="1"/>
          </p:nvPr>
        </p:nvSpPr>
        <p:spPr>
          <a:xfrm>
            <a:off x="143560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2" name="Google Shape;52;p19"/>
          <p:cNvSpPr txBox="1">
            <a:spLocks noGrp="1"/>
          </p:cNvSpPr>
          <p:nvPr>
            <p:ph type="body" idx="2"/>
          </p:nvPr>
        </p:nvSpPr>
        <p:spPr>
          <a:xfrm>
            <a:off x="527608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19"/>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457200" y="5160336"/>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62214"/>
              </a:buClr>
              <a:buSzPts val="4500"/>
              <a:buFont typeface="Gill Sans" panose="020B0502020104020203"/>
              <a:buNone/>
              <a:defRPr sz="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0"/>
          <p:cNvSpPr txBox="1">
            <a:spLocks noGrp="1"/>
          </p:cNvSpPr>
          <p:nvPr>
            <p:ph type="body" idx="1"/>
          </p:nvPr>
        </p:nvSpPr>
        <p:spPr>
          <a:xfrm>
            <a:off x="45720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9" name="Google Shape;59;p20"/>
          <p:cNvSpPr txBox="1">
            <a:spLocks noGrp="1"/>
          </p:cNvSpPr>
          <p:nvPr>
            <p:ph type="body" idx="2"/>
          </p:nvPr>
        </p:nvSpPr>
        <p:spPr>
          <a:xfrm>
            <a:off x="466344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0" name="Google Shape;60;p20"/>
          <p:cNvSpPr txBox="1">
            <a:spLocks noGrp="1"/>
          </p:cNvSpPr>
          <p:nvPr>
            <p:ph type="body" idx="3"/>
          </p:nvPr>
        </p:nvSpPr>
        <p:spPr>
          <a:xfrm>
            <a:off x="45720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1" name="Google Shape;61;p20"/>
          <p:cNvSpPr txBox="1">
            <a:spLocks noGrp="1"/>
          </p:cNvSpPr>
          <p:nvPr>
            <p:ph type="body" idx="4"/>
          </p:nvPr>
        </p:nvSpPr>
        <p:spPr>
          <a:xfrm>
            <a:off x="466344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2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5"/>
        <p:cNvGrpSpPr/>
        <p:nvPr/>
      </p:nvGrpSpPr>
      <p:grpSpPr>
        <a:xfrm>
          <a:off x="0" y="0"/>
          <a:ext cx="0" cy="0"/>
          <a:chOff x="0" y="0"/>
          <a:chExt cx="0" cy="0"/>
        </a:xfrm>
      </p:grpSpPr>
      <p:sp>
        <p:nvSpPr>
          <p:cNvPr id="66" name="Google Shape;66;p21"/>
          <p:cNvSpPr/>
          <p:nvPr/>
        </p:nvSpPr>
        <p:spPr>
          <a:xfrm>
            <a:off x="1014984" y="0"/>
            <a:ext cx="812901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67" name="Google Shape;67;p2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
        <p:nvSpPr>
          <p:cNvPr id="70" name="Google Shape;70;p21"/>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pic>
        <p:nvPicPr>
          <p:cNvPr id="71" name="Google Shape;71;p21" descr="JUIT Office Photos | Glassdoor"/>
          <p:cNvPicPr preferRelativeResize="0"/>
          <p:nvPr/>
        </p:nvPicPr>
        <p:blipFill rotWithShape="1">
          <a:blip r:embed="rId2"/>
          <a:srcRect/>
          <a:stretch>
            <a:fillRect/>
          </a:stretch>
        </p:blipFill>
        <p:spPr>
          <a:xfrm>
            <a:off x="0" y="0"/>
            <a:ext cx="1259632" cy="125963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457200" y="216778"/>
            <a:ext cx="3810000" cy="1162050"/>
          </a:xfrm>
          <a:prstGeom prst="rect">
            <a:avLst/>
          </a:prstGeom>
          <a:noFill/>
          <a:ln>
            <a:noFill/>
          </a:ln>
        </p:spPr>
        <p:txBody>
          <a:bodyPr spcFirstLastPara="1" wrap="square" lIns="91425" tIns="45700" rIns="91425" bIns="45700" anchor="b" anchorCtr="0">
            <a:normAutofit/>
          </a:bodyPr>
          <a:lstStyle>
            <a:lvl1pPr lvl="0" algn="l">
              <a:lnSpc>
                <a:spcPct val="91000"/>
              </a:lnSpc>
              <a:spcBef>
                <a:spcPts val="0"/>
              </a:spcBef>
              <a:spcAft>
                <a:spcPts val="0"/>
              </a:spcAft>
              <a:buClr>
                <a:srgbClr val="562214"/>
              </a:buClr>
              <a:buSzPts val="2200"/>
              <a:buFont typeface="Gill Sans" panose="020B0502020104020203"/>
              <a:buNone/>
              <a:defRPr sz="2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2"/>
          <p:cNvSpPr txBox="1">
            <a:spLocks noGrp="1"/>
          </p:cNvSpPr>
          <p:nvPr>
            <p:ph type="body" idx="1"/>
          </p:nvPr>
        </p:nvSpPr>
        <p:spPr>
          <a:xfrm>
            <a:off x="457200" y="1406964"/>
            <a:ext cx="3810000" cy="6985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5" name="Google Shape;75;p22"/>
          <p:cNvSpPr txBox="1">
            <a:spLocks noGrp="1"/>
          </p:cNvSpPr>
          <p:nvPr>
            <p:ph type="body" idx="2"/>
          </p:nvPr>
        </p:nvSpPr>
        <p:spPr>
          <a:xfrm>
            <a:off x="457200" y="2133600"/>
            <a:ext cx="8153400" cy="3992563"/>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6" name="Google Shape;76;p2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9"/>
        <p:cNvGrpSpPr/>
        <p:nvPr/>
      </p:nvGrpSpPr>
      <p:grpSpPr>
        <a:xfrm>
          <a:off x="0" y="0"/>
          <a:ext cx="0" cy="0"/>
          <a:chOff x="0" y="0"/>
          <a:chExt cx="0" cy="0"/>
        </a:xfrm>
      </p:grpSpPr>
      <p:sp>
        <p:nvSpPr>
          <p:cNvPr id="80" name="Google Shape;80;p23"/>
          <p:cNvSpPr txBox="1">
            <a:spLocks noGrp="1"/>
          </p:cNvSpPr>
          <p:nvPr>
            <p:ph type="title"/>
          </p:nvPr>
        </p:nvSpPr>
        <p:spPr>
          <a:xfrm>
            <a:off x="5886896" y="1066800"/>
            <a:ext cx="2743200" cy="1981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panose="020B0502020104020203"/>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lang="en-IN"/>
          </a:p>
        </p:txBody>
      </p:sp>
      <p:sp>
        <p:nvSpPr>
          <p:cNvPr id="84" name="Google Shape;84;p23"/>
          <p:cNvSpPr/>
          <p:nvPr/>
        </p:nvSpPr>
        <p:spPr>
          <a:xfrm>
            <a:off x="762000" y="1066800"/>
            <a:ext cx="4572000" cy="4572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rmAutofit/>
          </a:bodyPr>
          <a:lstStyle/>
          <a:p>
            <a:pPr marL="0" marR="0" lvl="0" indent="0" algn="l" rtl="0">
              <a:lnSpc>
                <a:spcPct val="94000"/>
              </a:lnSpc>
              <a:spcBef>
                <a:spcPts val="0"/>
              </a:spcBef>
              <a:spcAft>
                <a:spcPts val="0"/>
              </a:spcAft>
              <a:buClr>
                <a:schemeClr val="accent1"/>
              </a:buClr>
              <a:buSzPts val="2560"/>
              <a:buFont typeface="Noto Sans Symbols"/>
              <a:buNone/>
            </a:pPr>
            <a:endParaRPr sz="32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85" name="Google Shape;85;p23"/>
          <p:cNvSpPr>
            <a:spLocks noGrp="1"/>
          </p:cNvSpPr>
          <p:nvPr>
            <p:ph type="pic" idx="2"/>
          </p:nvPr>
        </p:nvSpPr>
        <p:spPr>
          <a:xfrm>
            <a:off x="838200" y="1143003"/>
            <a:ext cx="4419600" cy="3514531"/>
          </a:xfrm>
          <a:prstGeom prst="roundRect">
            <a:avLst>
              <a:gd name="adj" fmla="val 783"/>
            </a:avLst>
          </a:prstGeom>
          <a:solidFill>
            <a:schemeClr val="lt2"/>
          </a:solidFill>
          <a:ln>
            <a:noFill/>
          </a:ln>
        </p:spPr>
      </p:sp>
      <p:sp>
        <p:nvSpPr>
          <p:cNvPr id="86" name="Google Shape;86;p23"/>
          <p:cNvSpPr/>
          <p:nvPr/>
        </p:nvSpPr>
        <p:spPr>
          <a:xfrm rot="-2131329">
            <a:off x="396725" y="954341"/>
            <a:ext cx="685800"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87" name="Google Shape;87;p23"/>
          <p:cNvSpPr/>
          <p:nvPr/>
        </p:nvSpPr>
        <p:spPr>
          <a:xfrm rot="2103354" flipH="1">
            <a:off x="5003667" y="936786"/>
            <a:ext cx="649224"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88" name="Google Shape;88;p23"/>
          <p:cNvSpPr txBox="1">
            <a:spLocks noGrp="1"/>
          </p:cNvSpPr>
          <p:nvPr>
            <p:ph type="body" idx="1"/>
          </p:nvPr>
        </p:nvSpPr>
        <p:spPr>
          <a:xfrm>
            <a:off x="838200" y="4800600"/>
            <a:ext cx="4419600" cy="762000"/>
          </a:xfrm>
          <a:prstGeom prst="rect">
            <a:avLst/>
          </a:prstGeom>
          <a:noFill/>
          <a:ln>
            <a:noFill/>
          </a:ln>
        </p:spPr>
        <p:txBody>
          <a:bodyPr spcFirstLastPara="1" wrap="square" lIns="91425" tIns="45700" rIns="91425" bIns="45700" anchor="ctr" anchorCtr="0">
            <a:normAutofit/>
          </a:bodyPr>
          <a:lstStyle>
            <a:lvl1pPr marL="457200" lvl="0" indent="-228600" algn="l">
              <a:lnSpc>
                <a:spcPct val="114000"/>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tile tx="0" ty="0" sx="90000" sy="90000" flip="xy" algn="tl"/>
        </a:blipFill>
        <a:effectLst/>
      </p:bgPr>
    </p:bg>
    <p:spTree>
      <p:nvGrpSpPr>
        <p:cNvPr id="1" name="Shape 9"/>
        <p:cNvGrpSpPr/>
        <p:nvPr/>
      </p:nvGrpSpPr>
      <p:grpSpPr>
        <a:xfrm>
          <a:off x="0" y="0"/>
          <a:ext cx="0" cy="0"/>
          <a:chOff x="0" y="0"/>
          <a:chExt cx="0" cy="0"/>
        </a:xfrm>
      </p:grpSpPr>
      <p:sp>
        <p:nvSpPr>
          <p:cNvPr id="10" name="Google Shape;10;p14"/>
          <p:cNvSpPr/>
          <p:nvPr/>
        </p:nvSpPr>
        <p:spPr>
          <a:xfrm>
            <a:off x="-815927" y="-815922"/>
            <a:ext cx="1638887" cy="1638887"/>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1" name="Google Shape;11;p14"/>
          <p:cNvSpPr/>
          <p:nvPr/>
        </p:nvSpPr>
        <p:spPr>
          <a:xfrm>
            <a:off x="168816" y="21102"/>
            <a:ext cx="1702191" cy="1702191"/>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2" name="Google Shape;12;p14"/>
          <p:cNvSpPr/>
          <p:nvPr/>
        </p:nvSpPr>
        <p:spPr>
          <a:xfrm rot="2315675">
            <a:off x="182881" y="1055077"/>
            <a:ext cx="1125717" cy="1102624"/>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3" name="Google Shape;13;p14"/>
          <p:cNvSpPr/>
          <p:nvPr/>
        </p:nvSpPr>
        <p:spPr>
          <a:xfrm>
            <a:off x="1012873" y="-54"/>
            <a:ext cx="8131127"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4" name="Google Shape;14;p14"/>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panose="020B0502020104020203"/>
              <a:buNone/>
              <a:defRPr sz="4300" b="0" i="0" u="none" strike="noStrike" cap="none">
                <a:solidFill>
                  <a:srgbClr val="562214"/>
                </a:solidFill>
                <a:latin typeface="Gill Sans" panose="020B0502020104020203"/>
                <a:ea typeface="Gill Sans" panose="020B0502020104020203"/>
                <a:cs typeface="Gill Sans" panose="020B0502020104020203"/>
                <a:sym typeface="Gill Sans" panose="020B0502020104020203"/>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14"/>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1pPr>
            <a:lvl2pPr marL="914400" marR="0" lvl="1" indent="-406400" algn="l" rtl="0">
              <a:lnSpc>
                <a:spcPct val="100000"/>
              </a:lnSpc>
              <a:spcBef>
                <a:spcPts val="550"/>
              </a:spcBef>
              <a:spcAft>
                <a:spcPts val="0"/>
              </a:spcAft>
              <a:buClr>
                <a:schemeClr val="accent1"/>
              </a:buClr>
              <a:buSzPts val="2800"/>
              <a:buFont typeface="Verdana" panose="020B0604030504040204"/>
              <a:buChar char="◦"/>
              <a:defRPr sz="2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a:endParaRPr/>
          </a:p>
        </p:txBody>
      </p:sp>
      <p:sp>
        <p:nvSpPr>
          <p:cNvPr id="16" name="Google Shape;16;p1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a:endParaRPr/>
          </a:p>
        </p:txBody>
      </p:sp>
      <p:sp>
        <p:nvSpPr>
          <p:cNvPr id="17" name="Google Shape;17;p14"/>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a:endParaRPr/>
          </a:p>
        </p:txBody>
      </p:sp>
      <p:sp>
        <p:nvSpPr>
          <p:cNvPr id="18" name="Google Shape;18;p14"/>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1pPr>
            <a:lvl2pPr marL="0" marR="0" lvl="1"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2pPr>
            <a:lvl3pPr marL="0" marR="0" lvl="2"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3pPr>
            <a:lvl4pPr marL="0" marR="0" lvl="3"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4pPr>
            <a:lvl5pPr marL="0" marR="0" lvl="4"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5pPr>
            <a:lvl6pPr marL="0" marR="0" lvl="5"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6pPr>
            <a:lvl7pPr marL="0" marR="0" lvl="6"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7pPr>
            <a:lvl8pPr marL="0" marR="0" lvl="7"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8pPr>
            <a:lvl9pPr marL="0" marR="0" lvl="8"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9pPr>
          </a:lstStyle>
          <a:p>
            <a:pPr marL="0" lvl="0" indent="0" algn="ctr" rtl="0">
              <a:spcBef>
                <a:spcPts val="0"/>
              </a:spcBef>
              <a:spcAft>
                <a:spcPts val="0"/>
              </a:spcAft>
              <a:buNone/>
            </a:pPr>
            <a:fld id="{00000000-1234-1234-1234-123412341234}" type="slidenum">
              <a:rPr lang="en-IN"/>
              <a:t>‹#›</a:t>
            </a:fld>
            <a:endParaRPr lang="en-IN"/>
          </a:p>
        </p:txBody>
      </p:sp>
      <p:sp>
        <p:nvSpPr>
          <p:cNvPr id="19" name="Google Shape;19;p14"/>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abstract/document/9184143"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www.sciencedirect.com/science/article/abs/pii/S0950584919300709"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p:nvPr/>
        </p:nvSpPr>
        <p:spPr>
          <a:xfrm>
            <a:off x="6572250" y="5738813"/>
            <a:ext cx="2057400" cy="273844"/>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endParaRPr sz="900" b="0" i="0" u="none" strike="noStrike" cap="none">
              <a:solidFill>
                <a:srgbClr val="888888"/>
              </a:solidFill>
              <a:latin typeface="Gill Sans" panose="020B0502020104020203"/>
              <a:ea typeface="Gill Sans" panose="020B0502020104020203"/>
              <a:cs typeface="Gill Sans" panose="020B0502020104020203"/>
              <a:sym typeface="Gill Sans" panose="020B0502020104020203"/>
            </a:endParaRPr>
          </a:p>
        </p:txBody>
      </p:sp>
      <p:sp>
        <p:nvSpPr>
          <p:cNvPr id="106" name="Google Shape;106;p1"/>
          <p:cNvSpPr/>
          <p:nvPr/>
        </p:nvSpPr>
        <p:spPr>
          <a:xfrm rot="10800000" flipH="1">
            <a:off x="7130143" y="5312160"/>
            <a:ext cx="968829" cy="868205"/>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8" name="Google Shape;108;p1"/>
          <p:cNvSpPr txBox="1"/>
          <p:nvPr/>
        </p:nvSpPr>
        <p:spPr>
          <a:xfrm>
            <a:off x="1265989" y="2165456"/>
            <a:ext cx="7344600" cy="646290"/>
          </a:xfrm>
          <a:prstGeom prst="rect">
            <a:avLst/>
          </a:prstGeom>
          <a:noFill/>
          <a:ln>
            <a:noFill/>
          </a:ln>
        </p:spPr>
        <p:txBody>
          <a:bodyPr spcFirstLastPara="1" wrap="square" lIns="91425" tIns="45700" rIns="91425" bIns="45700" anchor="t" anchorCtr="0">
            <a:spAutoFit/>
          </a:bodyPr>
          <a:lstStyle/>
          <a:p>
            <a:pPr algn="ctr"/>
            <a:r>
              <a:rPr lang="en-IN" sz="1800" b="1" dirty="0">
                <a:effectLst/>
                <a:latin typeface="Times New Roman" panose="02020603050405020304" pitchFamily="18" charset="0"/>
              </a:rPr>
              <a:t>BUG PRIORITIZATION FRAMEWORK FOR BUG FIXING USING META-HEURISTICS </a:t>
            </a:r>
            <a:endParaRPr lang="en-IN" sz="3200" b="1" dirty="0"/>
          </a:p>
        </p:txBody>
      </p:sp>
      <p:sp>
        <p:nvSpPr>
          <p:cNvPr id="111" name="Google Shape;111;p1"/>
          <p:cNvSpPr/>
          <p:nvPr/>
        </p:nvSpPr>
        <p:spPr>
          <a:xfrm>
            <a:off x="3071802" y="1558912"/>
            <a:ext cx="4025846" cy="3975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MAJOR PROJECT PART II </a:t>
            </a:r>
            <a:endParaRPr lang="en-IN"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2" name="Google Shape;112;p1"/>
          <p:cNvSpPr txBox="1"/>
          <p:nvPr/>
        </p:nvSpPr>
        <p:spPr>
          <a:xfrm>
            <a:off x="1756229" y="105508"/>
            <a:ext cx="7181166" cy="1071546"/>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B0F0"/>
              </a:buClr>
              <a:buSzPts val="2800"/>
              <a:buFont typeface="Times New Roman" panose="02020603050405020304"/>
              <a:buNone/>
            </a:pPr>
            <a:r>
              <a:rPr lang="en-IN" sz="2800" b="1" i="0" u="none" strike="noStrike" cap="none" dirty="0">
                <a:solidFill>
                  <a:srgbClr val="00B0F0"/>
                </a:solidFill>
                <a:latin typeface="Times New Roman" panose="02020603050405020304"/>
                <a:ea typeface="Times New Roman" panose="02020603050405020304"/>
                <a:cs typeface="Times New Roman" panose="02020603050405020304"/>
                <a:sym typeface="Times New Roman" panose="02020603050405020304"/>
              </a:rPr>
              <a:t>JAYPEE INSTITUTE OF INFORMATION TECHNOLOGY, NOIDA</a:t>
            </a:r>
            <a:endParaRPr sz="2800" b="1" i="0" u="none" strike="noStrike" cap="none" dirty="0">
              <a:solidFill>
                <a:srgbClr val="00B0F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3" name="Google Shape;113;p1"/>
          <p:cNvSpPr txBox="1">
            <a:spLocks noGrp="1"/>
          </p:cNvSpPr>
          <p:nvPr>
            <p:ph type="ftr" idx="11"/>
          </p:nvPr>
        </p:nvSpPr>
        <p:spPr>
          <a:xfrm>
            <a:off x="22225" y="6365630"/>
            <a:ext cx="7753376" cy="39272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DEPARTMENT OF COMPUTER SCIENCE &amp; ENGINEERING AND  INFORMATION TECHNOLOGY (CSE&amp;IT)</a:t>
            </a:r>
          </a:p>
        </p:txBody>
      </p:sp>
      <p:pic>
        <p:nvPicPr>
          <p:cNvPr id="2" name="Picture 0" descr="a5e50385862529.Y3JvcCwyMjQ4LDE3NTksMTE2LDg3Mw"/>
          <p:cNvPicPr>
            <a:picLocks noChangeAspect="1"/>
          </p:cNvPicPr>
          <p:nvPr/>
        </p:nvPicPr>
        <p:blipFill>
          <a:blip r:embed="rId3"/>
          <a:stretch>
            <a:fillRect/>
          </a:stretch>
        </p:blipFill>
        <p:spPr>
          <a:xfrm>
            <a:off x="0" y="1"/>
            <a:ext cx="1435100" cy="1177053"/>
          </a:xfrm>
          <a:prstGeom prst="rect">
            <a:avLst/>
          </a:prstGeom>
        </p:spPr>
      </p:pic>
      <p:sp>
        <p:nvSpPr>
          <p:cNvPr id="3" name="Rectangle 2"/>
          <p:cNvSpPr/>
          <p:nvPr/>
        </p:nvSpPr>
        <p:spPr>
          <a:xfrm>
            <a:off x="5222635" y="4343398"/>
            <a:ext cx="3714760" cy="1138773"/>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Team Members:</a:t>
            </a:r>
          </a:p>
          <a:p>
            <a:r>
              <a:rPr lang="en-US" sz="1600" dirty="0">
                <a:latin typeface="Times New Roman" panose="02020603050405020304" pitchFamily="18" charset="0"/>
                <a:cs typeface="Times New Roman" panose="02020603050405020304" pitchFamily="18" charset="0"/>
              </a:rPr>
              <a:t>Kartikeya Consul (9919103183)</a:t>
            </a:r>
          </a:p>
          <a:p>
            <a:r>
              <a:rPr lang="en-US" sz="1600" dirty="0">
                <a:latin typeface="Times New Roman" panose="02020603050405020304" pitchFamily="18" charset="0"/>
                <a:cs typeface="Times New Roman" panose="02020603050405020304" pitchFamily="18" charset="0"/>
              </a:rPr>
              <a:t>Manan Chaudhary (9919103178)</a:t>
            </a:r>
          </a:p>
          <a:p>
            <a:r>
              <a:rPr lang="en-US" sz="1600" dirty="0">
                <a:latin typeface="Times New Roman" panose="02020603050405020304" pitchFamily="18" charset="0"/>
                <a:cs typeface="Times New Roman" panose="02020603050405020304" pitchFamily="18" charset="0"/>
              </a:rPr>
              <a:t>Megha Jain (9919103188)</a:t>
            </a:r>
            <a:endParaRPr lang="en-IN" sz="16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343648" y="4358053"/>
            <a:ext cx="2841489" cy="707886"/>
          </a:xfrm>
          <a:prstGeom prst="rect">
            <a:avLst/>
          </a:prstGeom>
          <a:noFill/>
        </p:spPr>
        <p:txBody>
          <a:bodyPr wrap="square" rtlCol="0">
            <a:spAutoFit/>
          </a:bodyPr>
          <a:lstStyle/>
          <a:p>
            <a:r>
              <a:rPr lang="en-IN" sz="2000" b="1" dirty="0">
                <a:latin typeface="Times New Roman" pitchFamily="18" charset="0"/>
                <a:cs typeface="Times New Roman" pitchFamily="18" charset="0"/>
              </a:rPr>
              <a:t>Under the Guidance Of:</a:t>
            </a:r>
          </a:p>
          <a:p>
            <a:pPr algn="ctr"/>
            <a:r>
              <a:rPr lang="en-IN" sz="2000" dirty="0">
                <a:latin typeface="Times New Roman" pitchFamily="18" charset="0"/>
                <a:cs typeface="Times New Roman" pitchFamily="18" charset="0"/>
              </a:rPr>
              <a:t>Prof. Chetna Gupta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DD50B2-0FF5-B4A7-9138-7826C2B9C9CC}"/>
              </a:ext>
            </a:extLst>
          </p:cNvPr>
          <p:cNvSpPr>
            <a:spLocks noGrp="1"/>
          </p:cNvSpPr>
          <p:nvPr>
            <p:ph type="title"/>
          </p:nvPr>
        </p:nvSpPr>
        <p:spPr>
          <a:xfrm>
            <a:off x="1420813" y="152399"/>
            <a:ext cx="7512875" cy="800101"/>
          </a:xfrm>
        </p:spPr>
        <p:txBody>
          <a:bodyPr>
            <a:noAutofit/>
          </a:bodyPr>
          <a:lstStyle/>
          <a:p>
            <a:r>
              <a:rPr lang="en-US" sz="4800" b="1" dirty="0">
                <a:latin typeface="Times New Roman" pitchFamily="18" charset="0"/>
                <a:cs typeface="Times New Roman" pitchFamily="18" charset="0"/>
              </a:rPr>
              <a:t>Results</a:t>
            </a:r>
          </a:p>
        </p:txBody>
      </p:sp>
      <p:graphicFrame>
        <p:nvGraphicFramePr>
          <p:cNvPr id="7" name="Table 6">
            <a:extLst>
              <a:ext uri="{FF2B5EF4-FFF2-40B4-BE49-F238E27FC236}">
                <a16:creationId xmlns:a16="http://schemas.microsoft.com/office/drawing/2014/main" xmlns="" id="{E4FE7CF2-C47C-0A1C-26E4-FF660CACEFC4}"/>
              </a:ext>
            </a:extLst>
          </p:cNvPr>
          <p:cNvGraphicFramePr>
            <a:graphicFrameLocks noGrp="1"/>
          </p:cNvGraphicFramePr>
          <p:nvPr>
            <p:extLst>
              <p:ext uri="{D42A27DB-BD31-4B8C-83A1-F6EECF244321}">
                <p14:modId xmlns:p14="http://schemas.microsoft.com/office/powerpoint/2010/main" val="2344363146"/>
              </p:ext>
            </p:extLst>
          </p:nvPr>
        </p:nvGraphicFramePr>
        <p:xfrm>
          <a:off x="1420813" y="1116012"/>
          <a:ext cx="7453055" cy="5588252"/>
        </p:xfrm>
        <a:graphic>
          <a:graphicData uri="http://schemas.openxmlformats.org/drawingml/2006/table">
            <a:tbl>
              <a:tblPr firstRow="1" firstCol="1" bandRow="1">
                <a:tableStyleId>{5C22544A-7EE6-4342-B048-85BDC9FD1C3A}</a:tableStyleId>
              </a:tblPr>
              <a:tblGrid>
                <a:gridCol w="1676065">
                  <a:extLst>
                    <a:ext uri="{9D8B030D-6E8A-4147-A177-3AD203B41FA5}">
                      <a16:colId xmlns:a16="http://schemas.microsoft.com/office/drawing/2014/main" xmlns="" val="1746245363"/>
                    </a:ext>
                  </a:extLst>
                </a:gridCol>
                <a:gridCol w="1122422">
                  <a:extLst>
                    <a:ext uri="{9D8B030D-6E8A-4147-A177-3AD203B41FA5}">
                      <a16:colId xmlns:a16="http://schemas.microsoft.com/office/drawing/2014/main" xmlns="" val="2030255381"/>
                    </a:ext>
                  </a:extLst>
                </a:gridCol>
                <a:gridCol w="1163264">
                  <a:extLst>
                    <a:ext uri="{9D8B030D-6E8A-4147-A177-3AD203B41FA5}">
                      <a16:colId xmlns:a16="http://schemas.microsoft.com/office/drawing/2014/main" xmlns="" val="108005617"/>
                    </a:ext>
                  </a:extLst>
                </a:gridCol>
                <a:gridCol w="1163264">
                  <a:extLst>
                    <a:ext uri="{9D8B030D-6E8A-4147-A177-3AD203B41FA5}">
                      <a16:colId xmlns:a16="http://schemas.microsoft.com/office/drawing/2014/main" xmlns="" val="150495638"/>
                    </a:ext>
                  </a:extLst>
                </a:gridCol>
                <a:gridCol w="1163264">
                  <a:extLst>
                    <a:ext uri="{9D8B030D-6E8A-4147-A177-3AD203B41FA5}">
                      <a16:colId xmlns:a16="http://schemas.microsoft.com/office/drawing/2014/main" xmlns="" val="3136104046"/>
                    </a:ext>
                  </a:extLst>
                </a:gridCol>
                <a:gridCol w="1164776">
                  <a:extLst>
                    <a:ext uri="{9D8B030D-6E8A-4147-A177-3AD203B41FA5}">
                      <a16:colId xmlns:a16="http://schemas.microsoft.com/office/drawing/2014/main" xmlns="" val="3817174187"/>
                    </a:ext>
                  </a:extLst>
                </a:gridCol>
              </a:tblGrid>
              <a:tr h="309050">
                <a:tc>
                  <a:txBody>
                    <a:bodyPr/>
                    <a:lstStyle/>
                    <a:p>
                      <a:pPr algn="ctr">
                        <a:lnSpc>
                          <a:spcPct val="115000"/>
                        </a:lnSpc>
                        <a:spcAft>
                          <a:spcPts val="1000"/>
                        </a:spcAft>
                      </a:pPr>
                      <a:r>
                        <a:rPr lang="en-IN" sz="1400" dirty="0">
                          <a:effectLst/>
                        </a:rPr>
                        <a:t>Approaches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400" dirty="0">
                          <a:effectLst/>
                        </a:rPr>
                        <a:t>Dataset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4">
                  <a:txBody>
                    <a:bodyPr/>
                    <a:lstStyle/>
                    <a:p>
                      <a:pPr algn="ctr">
                        <a:lnSpc>
                          <a:spcPct val="115000"/>
                        </a:lnSpc>
                        <a:spcAft>
                          <a:spcPts val="1000"/>
                        </a:spcAft>
                      </a:pPr>
                      <a:r>
                        <a:rPr lang="en-IN" sz="1400" dirty="0">
                          <a:effectLst/>
                        </a:rPr>
                        <a:t>Performance Measuring Parameters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723493550"/>
                  </a:ext>
                </a:extLst>
              </a:tr>
              <a:tr h="296038">
                <a:tc>
                  <a:txBody>
                    <a:bodyPr/>
                    <a:lstStyle/>
                    <a:p>
                      <a:pPr algn="ct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b="1" dirty="0">
                          <a:solidFill>
                            <a:schemeClr val="bg1"/>
                          </a:solidFill>
                          <a:effectLst/>
                        </a:rPr>
                        <a:t>Accuracy</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algn="ctr">
                        <a:lnSpc>
                          <a:spcPct val="115000"/>
                        </a:lnSpc>
                        <a:spcAft>
                          <a:spcPts val="1000"/>
                        </a:spcAft>
                      </a:pPr>
                      <a:r>
                        <a:rPr lang="en-IN" sz="1200" b="1" dirty="0">
                          <a:solidFill>
                            <a:schemeClr val="bg1"/>
                          </a:solidFill>
                          <a:effectLst/>
                        </a:rPr>
                        <a:t>Precision</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algn="ctr">
                        <a:lnSpc>
                          <a:spcPct val="115000"/>
                        </a:lnSpc>
                        <a:spcAft>
                          <a:spcPts val="1000"/>
                        </a:spcAft>
                      </a:pPr>
                      <a:r>
                        <a:rPr lang="en-IN" sz="1200" b="1" dirty="0">
                          <a:solidFill>
                            <a:schemeClr val="bg1"/>
                          </a:solidFill>
                          <a:effectLst/>
                        </a:rPr>
                        <a:t>Recall</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algn="ctr">
                        <a:lnSpc>
                          <a:spcPct val="115000"/>
                        </a:lnSpc>
                        <a:spcAft>
                          <a:spcPts val="1000"/>
                        </a:spcAft>
                      </a:pPr>
                      <a:r>
                        <a:rPr lang="en-IN" sz="1200" b="1" dirty="0">
                          <a:solidFill>
                            <a:schemeClr val="bg1"/>
                          </a:solidFill>
                          <a:effectLst/>
                        </a:rPr>
                        <a:t>F-measure</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50000"/>
                        <a:lumOff val="50000"/>
                      </a:schemeClr>
                    </a:solidFill>
                  </a:tcPr>
                </a:tc>
                <a:extLst>
                  <a:ext uri="{0D108BD9-81ED-4DB2-BD59-A6C34878D82A}">
                    <a16:rowId xmlns:a16="http://schemas.microsoft.com/office/drawing/2014/main" xmlns="" val="3522975725"/>
                  </a:ext>
                </a:extLst>
              </a:tr>
              <a:tr h="207638">
                <a:tc>
                  <a:txBody>
                    <a:bodyPr/>
                    <a:lstStyle/>
                    <a:p>
                      <a:pPr algn="ctr">
                        <a:lnSpc>
                          <a:spcPct val="115000"/>
                        </a:lnSpc>
                        <a:spcAft>
                          <a:spcPts val="1000"/>
                        </a:spcAft>
                      </a:pPr>
                      <a:r>
                        <a:rPr lang="en-IN" sz="1200" dirty="0">
                          <a:effectLst/>
                        </a:rPr>
                        <a:t>K-neighbour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b="1" dirty="0">
                          <a:solidFill>
                            <a:schemeClr val="bg1"/>
                          </a:solidFill>
                          <a:effectLst/>
                        </a:rPr>
                        <a:t>Mozilla</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algn="ctr">
                        <a:lnSpc>
                          <a:spcPct val="115000"/>
                        </a:lnSpc>
                        <a:spcAft>
                          <a:spcPts val="1000"/>
                        </a:spcAft>
                      </a:pPr>
                      <a:r>
                        <a:rPr lang="en-IN" sz="1200">
                          <a:effectLst/>
                        </a:rPr>
                        <a:t>77.00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dirty="0">
                          <a:effectLst/>
                        </a:rPr>
                        <a:t>63.60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dirty="0">
                          <a:effectLst/>
                        </a:rPr>
                        <a:t>77.00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69.50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74344740"/>
                  </a:ext>
                </a:extLst>
              </a:tr>
              <a:tr h="207638">
                <a:tc>
                  <a:txBody>
                    <a:bodyPr/>
                    <a:lstStyle/>
                    <a:p>
                      <a:pPr algn="ctr">
                        <a:lnSpc>
                          <a:spcPct val="115000"/>
                        </a:lnSpc>
                        <a:spcAft>
                          <a:spcPts val="10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b="1" dirty="0">
                          <a:solidFill>
                            <a:schemeClr val="bg1"/>
                          </a:solidFill>
                          <a:effectLst/>
                        </a:rPr>
                        <a:t>Firefox</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algn="ctr">
                        <a:lnSpc>
                          <a:spcPct val="115000"/>
                        </a:lnSpc>
                        <a:spcAft>
                          <a:spcPts val="1000"/>
                        </a:spcAft>
                      </a:pPr>
                      <a:r>
                        <a:rPr lang="en-IN" sz="1200">
                          <a:effectLst/>
                        </a:rPr>
                        <a:t>57.66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54.80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dirty="0">
                          <a:effectLst/>
                        </a:rPr>
                        <a:t>57.70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49.40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58197659"/>
                  </a:ext>
                </a:extLst>
              </a:tr>
              <a:tr h="354250">
                <a:tc>
                  <a:txBody>
                    <a:bodyPr/>
                    <a:lstStyle/>
                    <a:p>
                      <a:pPr algn="ctr">
                        <a:lnSpc>
                          <a:spcPct val="115000"/>
                        </a:lnSpc>
                        <a:spcAft>
                          <a:spcPts val="10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b="1" dirty="0">
                          <a:solidFill>
                            <a:schemeClr val="bg1"/>
                          </a:solidFill>
                          <a:effectLst/>
                        </a:rPr>
                        <a:t>Thunderbird</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algn="ctr">
                        <a:lnSpc>
                          <a:spcPct val="115000"/>
                        </a:lnSpc>
                        <a:spcAft>
                          <a:spcPts val="1000"/>
                        </a:spcAft>
                      </a:pPr>
                      <a:r>
                        <a:rPr lang="en-IN" sz="1200" dirty="0">
                          <a:effectLst/>
                        </a:rPr>
                        <a:t>63.66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52.90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63.70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57.30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366075916"/>
                  </a:ext>
                </a:extLst>
              </a:tr>
              <a:tr h="207638">
                <a:tc>
                  <a:txBody>
                    <a:bodyPr/>
                    <a:lstStyle/>
                    <a:p>
                      <a:pPr algn="ctr">
                        <a:lnSpc>
                          <a:spcPct val="115000"/>
                        </a:lnSpc>
                        <a:spcAft>
                          <a:spcPts val="10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b="1" dirty="0">
                          <a:solidFill>
                            <a:schemeClr val="bg1"/>
                          </a:solidFill>
                          <a:effectLst/>
                        </a:rPr>
                        <a:t>Eclipse</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algn="ctr">
                        <a:lnSpc>
                          <a:spcPct val="115000"/>
                        </a:lnSpc>
                        <a:spcAft>
                          <a:spcPts val="1000"/>
                        </a:spcAft>
                      </a:pPr>
                      <a:r>
                        <a:rPr lang="en-IN" sz="1200">
                          <a:effectLst/>
                        </a:rPr>
                        <a:t>72.66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65.30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72.70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68.60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32819636"/>
                  </a:ext>
                </a:extLst>
              </a:tr>
              <a:tr h="449047">
                <a:tc>
                  <a:txBody>
                    <a:bodyPr/>
                    <a:lstStyle/>
                    <a:p>
                      <a:pPr algn="ctr">
                        <a:lnSpc>
                          <a:spcPct val="115000"/>
                        </a:lnSpc>
                        <a:spcAft>
                          <a:spcPts val="1000"/>
                        </a:spcAft>
                      </a:pPr>
                      <a:r>
                        <a:rPr lang="en-IN" sz="1200" dirty="0">
                          <a:effectLst/>
                        </a:rPr>
                        <a:t>Avg. results of K-Neighbour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b="1" dirty="0">
                          <a:solidFill>
                            <a:schemeClr val="bg1"/>
                          </a:solidFill>
                          <a:effectLst/>
                        </a:rPr>
                        <a:t> </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algn="ctr">
                        <a:lnSpc>
                          <a:spcPct val="115000"/>
                        </a:lnSpc>
                        <a:spcAft>
                          <a:spcPts val="1000"/>
                        </a:spcAft>
                      </a:pPr>
                      <a:r>
                        <a:rPr lang="en-IN" sz="1200" b="1" dirty="0">
                          <a:solidFill>
                            <a:schemeClr val="bg1"/>
                          </a:solidFill>
                          <a:effectLst/>
                        </a:rPr>
                        <a:t>67.745</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15000"/>
                        </a:lnSpc>
                        <a:spcAft>
                          <a:spcPts val="1000"/>
                        </a:spcAft>
                      </a:pPr>
                      <a:r>
                        <a:rPr lang="en-IN" sz="1200" b="1" dirty="0">
                          <a:solidFill>
                            <a:schemeClr val="bg1"/>
                          </a:solidFill>
                          <a:effectLst/>
                        </a:rPr>
                        <a:t>59.15</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15000"/>
                        </a:lnSpc>
                        <a:spcAft>
                          <a:spcPts val="1000"/>
                        </a:spcAft>
                      </a:pPr>
                      <a:r>
                        <a:rPr lang="en-IN" sz="1200" b="1" dirty="0">
                          <a:solidFill>
                            <a:schemeClr val="bg1"/>
                          </a:solidFill>
                          <a:effectLst/>
                        </a:rPr>
                        <a:t>67.775</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15000"/>
                        </a:lnSpc>
                        <a:spcAft>
                          <a:spcPts val="1000"/>
                        </a:spcAft>
                      </a:pPr>
                      <a:r>
                        <a:rPr lang="en-IN" sz="1200" b="1" dirty="0">
                          <a:solidFill>
                            <a:schemeClr val="bg1"/>
                          </a:solidFill>
                          <a:effectLst/>
                        </a:rPr>
                        <a:t>61.20</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xmlns="" val="1309136895"/>
                  </a:ext>
                </a:extLst>
              </a:tr>
              <a:tr h="207638">
                <a:tc>
                  <a:txBody>
                    <a:bodyPr/>
                    <a:lstStyle/>
                    <a:p>
                      <a:pPr algn="ctr">
                        <a:lnSpc>
                          <a:spcPct val="115000"/>
                        </a:lnSpc>
                        <a:spcAft>
                          <a:spcPts val="10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b="1" dirty="0">
                          <a:solidFill>
                            <a:schemeClr val="bg1"/>
                          </a:solidFill>
                          <a:effectLst/>
                        </a:rPr>
                        <a:t> </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algn="ct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649065310"/>
                  </a:ext>
                </a:extLst>
              </a:tr>
              <a:tr h="296084">
                <a:tc>
                  <a:txBody>
                    <a:bodyPr/>
                    <a:lstStyle/>
                    <a:p>
                      <a:pPr algn="ctr">
                        <a:lnSpc>
                          <a:spcPct val="115000"/>
                        </a:lnSpc>
                        <a:spcAft>
                          <a:spcPts val="1000"/>
                        </a:spcAft>
                      </a:pPr>
                      <a:r>
                        <a:rPr lang="en-IN" sz="1200" dirty="0">
                          <a:effectLst/>
                        </a:rPr>
                        <a:t>PSO K-neighbour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b="1" dirty="0">
                          <a:solidFill>
                            <a:schemeClr val="bg1"/>
                          </a:solidFill>
                          <a:effectLst/>
                        </a:rPr>
                        <a:t>Mozilla</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algn="ctr">
                        <a:lnSpc>
                          <a:spcPct val="115000"/>
                        </a:lnSpc>
                        <a:spcAft>
                          <a:spcPts val="1000"/>
                        </a:spcAft>
                      </a:pPr>
                      <a:r>
                        <a:rPr lang="en-IN" sz="1200" dirty="0">
                          <a:effectLst/>
                        </a:rPr>
                        <a:t>81.33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72.90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81.30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74.30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890500385"/>
                  </a:ext>
                </a:extLst>
              </a:tr>
              <a:tr h="207638">
                <a:tc>
                  <a:txBody>
                    <a:bodyPr/>
                    <a:lstStyle/>
                    <a:p>
                      <a:pPr algn="ctr">
                        <a:lnSpc>
                          <a:spcPct val="115000"/>
                        </a:lnSpc>
                        <a:spcAft>
                          <a:spcPts val="10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b="1" dirty="0">
                          <a:solidFill>
                            <a:schemeClr val="bg1"/>
                          </a:solidFill>
                          <a:effectLst/>
                        </a:rPr>
                        <a:t>Firefox</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algn="ctr">
                        <a:lnSpc>
                          <a:spcPct val="115000"/>
                        </a:lnSpc>
                        <a:spcAft>
                          <a:spcPts val="1000"/>
                        </a:spcAft>
                      </a:pPr>
                      <a:r>
                        <a:rPr lang="en-IN" sz="1200">
                          <a:effectLst/>
                        </a:rPr>
                        <a:t>66.66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59.80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66.70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57.00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756566130"/>
                  </a:ext>
                </a:extLst>
              </a:tr>
              <a:tr h="354250">
                <a:tc>
                  <a:txBody>
                    <a:bodyPr/>
                    <a:lstStyle/>
                    <a:p>
                      <a:pPr algn="ctr">
                        <a:lnSpc>
                          <a:spcPct val="115000"/>
                        </a:lnSpc>
                        <a:spcAft>
                          <a:spcPts val="10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b="1" dirty="0">
                          <a:solidFill>
                            <a:schemeClr val="bg1"/>
                          </a:solidFill>
                          <a:effectLst/>
                        </a:rPr>
                        <a:t>Thunderbird</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algn="ctr">
                        <a:lnSpc>
                          <a:spcPct val="115000"/>
                        </a:lnSpc>
                        <a:spcAft>
                          <a:spcPts val="1000"/>
                        </a:spcAft>
                      </a:pPr>
                      <a:r>
                        <a:rPr lang="en-IN" sz="1200">
                          <a:effectLst/>
                        </a:rPr>
                        <a:t>69.00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64.80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69.00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58.70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676848397"/>
                  </a:ext>
                </a:extLst>
              </a:tr>
              <a:tr h="207638">
                <a:tc>
                  <a:txBody>
                    <a:bodyPr/>
                    <a:lstStyle/>
                    <a:p>
                      <a:pPr algn="ctr">
                        <a:lnSpc>
                          <a:spcPct val="115000"/>
                        </a:lnSpc>
                        <a:spcAft>
                          <a:spcPts val="10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b="1" dirty="0">
                          <a:solidFill>
                            <a:schemeClr val="bg1"/>
                          </a:solidFill>
                          <a:effectLst/>
                        </a:rPr>
                        <a:t>Eclipse</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algn="ctr">
                        <a:lnSpc>
                          <a:spcPct val="115000"/>
                        </a:lnSpc>
                        <a:spcAft>
                          <a:spcPts val="1000"/>
                        </a:spcAft>
                      </a:pPr>
                      <a:r>
                        <a:rPr lang="en-IN" sz="1200">
                          <a:effectLst/>
                        </a:rPr>
                        <a:t>79.66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72.10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79.70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74.00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467685252"/>
                  </a:ext>
                </a:extLst>
              </a:tr>
              <a:tr h="537344">
                <a:tc>
                  <a:txBody>
                    <a:bodyPr/>
                    <a:lstStyle/>
                    <a:p>
                      <a:pPr algn="ctr">
                        <a:lnSpc>
                          <a:spcPct val="115000"/>
                        </a:lnSpc>
                        <a:spcAft>
                          <a:spcPts val="1000"/>
                        </a:spcAft>
                      </a:pPr>
                      <a:r>
                        <a:rPr lang="en-IN" sz="1200" dirty="0">
                          <a:effectLst/>
                        </a:rPr>
                        <a:t>Avg. results of PSO K-Neighbour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b="1" dirty="0">
                          <a:solidFill>
                            <a:schemeClr val="bg1"/>
                          </a:solidFill>
                          <a:effectLst/>
                        </a:rPr>
                        <a:t> </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algn="ctr">
                        <a:lnSpc>
                          <a:spcPct val="115000"/>
                        </a:lnSpc>
                        <a:spcAft>
                          <a:spcPts val="1000"/>
                        </a:spcAft>
                      </a:pPr>
                      <a:r>
                        <a:rPr lang="en-IN" sz="1200" b="1" dirty="0">
                          <a:solidFill>
                            <a:schemeClr val="bg1"/>
                          </a:solidFill>
                          <a:effectLst/>
                        </a:rPr>
                        <a:t>74.1625</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15000"/>
                        </a:lnSpc>
                        <a:spcAft>
                          <a:spcPts val="1000"/>
                        </a:spcAft>
                      </a:pPr>
                      <a:r>
                        <a:rPr lang="en-IN" sz="1200" b="1" dirty="0">
                          <a:solidFill>
                            <a:schemeClr val="bg1"/>
                          </a:solidFill>
                          <a:effectLst/>
                        </a:rPr>
                        <a:t>67.40</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15000"/>
                        </a:lnSpc>
                        <a:spcAft>
                          <a:spcPts val="1000"/>
                        </a:spcAft>
                      </a:pPr>
                      <a:r>
                        <a:rPr lang="en-IN" sz="1200" b="1" dirty="0">
                          <a:solidFill>
                            <a:schemeClr val="bg1"/>
                          </a:solidFill>
                          <a:effectLst/>
                        </a:rPr>
                        <a:t>74.175</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15000"/>
                        </a:lnSpc>
                        <a:spcAft>
                          <a:spcPts val="1000"/>
                        </a:spcAft>
                      </a:pPr>
                      <a:r>
                        <a:rPr lang="en-IN" sz="1200" b="1" dirty="0">
                          <a:solidFill>
                            <a:schemeClr val="bg1"/>
                          </a:solidFill>
                          <a:effectLst/>
                        </a:rPr>
                        <a:t>66.00</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xmlns="" val="1768140459"/>
                  </a:ext>
                </a:extLst>
              </a:tr>
              <a:tr h="207638">
                <a:tc>
                  <a:txBody>
                    <a:bodyPr/>
                    <a:lstStyle/>
                    <a:p>
                      <a:pPr algn="ctr">
                        <a:lnSpc>
                          <a:spcPct val="115000"/>
                        </a:lnSpc>
                        <a:spcAft>
                          <a:spcPts val="10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b="1" dirty="0">
                          <a:solidFill>
                            <a:schemeClr val="bg1"/>
                          </a:solidFill>
                          <a:effectLst/>
                        </a:rPr>
                        <a:t> </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algn="ct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510250544"/>
                  </a:ext>
                </a:extLst>
              </a:tr>
              <a:tr h="296084">
                <a:tc>
                  <a:txBody>
                    <a:bodyPr/>
                    <a:lstStyle/>
                    <a:p>
                      <a:pPr algn="ctr">
                        <a:lnSpc>
                          <a:spcPct val="115000"/>
                        </a:lnSpc>
                        <a:spcAft>
                          <a:spcPts val="1000"/>
                        </a:spcAft>
                      </a:pPr>
                      <a:r>
                        <a:rPr lang="en-IN" sz="1200" dirty="0">
                          <a:effectLst/>
                        </a:rPr>
                        <a:t>GA K-neighbour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b="1" dirty="0">
                          <a:solidFill>
                            <a:schemeClr val="bg1"/>
                          </a:solidFill>
                          <a:effectLst/>
                        </a:rPr>
                        <a:t>Mozilla</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algn="ctr">
                        <a:lnSpc>
                          <a:spcPct val="115000"/>
                        </a:lnSpc>
                        <a:spcAft>
                          <a:spcPts val="1000"/>
                        </a:spcAft>
                      </a:pPr>
                      <a:r>
                        <a:rPr lang="en-IN" sz="1200" dirty="0">
                          <a:effectLst/>
                        </a:rPr>
                        <a:t>80.33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80.40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80.30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73.20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673349043"/>
                  </a:ext>
                </a:extLst>
              </a:tr>
              <a:tr h="207638">
                <a:tc>
                  <a:txBody>
                    <a:bodyPr/>
                    <a:lstStyle/>
                    <a:p>
                      <a:pPr algn="ctr">
                        <a:lnSpc>
                          <a:spcPct val="115000"/>
                        </a:lnSpc>
                        <a:spcAft>
                          <a:spcPts val="10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b="1" dirty="0">
                          <a:solidFill>
                            <a:schemeClr val="bg1"/>
                          </a:solidFill>
                          <a:effectLst/>
                        </a:rPr>
                        <a:t>Firefox</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algn="ctr">
                        <a:lnSpc>
                          <a:spcPct val="115000"/>
                        </a:lnSpc>
                        <a:spcAft>
                          <a:spcPts val="1000"/>
                        </a:spcAft>
                      </a:pPr>
                      <a:r>
                        <a:rPr lang="en-IN" sz="1200" dirty="0">
                          <a:effectLst/>
                        </a:rPr>
                        <a:t>67.66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69.80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dirty="0">
                          <a:effectLst/>
                        </a:rPr>
                        <a:t>67.70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58.70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559894021"/>
                  </a:ext>
                </a:extLst>
              </a:tr>
              <a:tr h="354250">
                <a:tc>
                  <a:txBody>
                    <a:bodyPr/>
                    <a:lstStyle/>
                    <a:p>
                      <a:pPr algn="ctr">
                        <a:lnSpc>
                          <a:spcPct val="115000"/>
                        </a:lnSpc>
                        <a:spcAft>
                          <a:spcPts val="10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b="1" dirty="0">
                          <a:solidFill>
                            <a:schemeClr val="bg1"/>
                          </a:solidFill>
                          <a:effectLst/>
                        </a:rPr>
                        <a:t>Thunderbird</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algn="ctr">
                        <a:lnSpc>
                          <a:spcPct val="115000"/>
                        </a:lnSpc>
                        <a:spcAft>
                          <a:spcPts val="1000"/>
                        </a:spcAft>
                      </a:pPr>
                      <a:r>
                        <a:rPr lang="en-IN" sz="1200" dirty="0">
                          <a:effectLst/>
                        </a:rPr>
                        <a:t>70.33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62.30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70.30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60.50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123337134"/>
                  </a:ext>
                </a:extLst>
              </a:tr>
              <a:tr h="207638">
                <a:tc>
                  <a:txBody>
                    <a:bodyPr/>
                    <a:lstStyle/>
                    <a:p>
                      <a:pPr algn="ctr">
                        <a:lnSpc>
                          <a:spcPct val="115000"/>
                        </a:lnSpc>
                        <a:spcAft>
                          <a:spcPts val="10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b="1" dirty="0">
                          <a:solidFill>
                            <a:schemeClr val="bg1"/>
                          </a:solidFill>
                          <a:effectLst/>
                        </a:rPr>
                        <a:t>Eclipse</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1">
                        <a:lumMod val="50000"/>
                        <a:lumOff val="50000"/>
                      </a:schemeClr>
                    </a:solidFill>
                  </a:tcPr>
                </a:tc>
                <a:tc>
                  <a:txBody>
                    <a:bodyPr/>
                    <a:lstStyle/>
                    <a:p>
                      <a:pPr algn="ctr">
                        <a:lnSpc>
                          <a:spcPct val="115000"/>
                        </a:lnSpc>
                        <a:spcAft>
                          <a:spcPts val="1000"/>
                        </a:spcAft>
                      </a:pPr>
                      <a:r>
                        <a:rPr lang="en-IN" sz="1200" dirty="0">
                          <a:effectLst/>
                        </a:rPr>
                        <a:t>80.66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76.50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80.70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a:effectLst/>
                        </a:rPr>
                        <a:t>74.00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370027010"/>
                  </a:ext>
                </a:extLst>
              </a:tr>
              <a:tr h="449047">
                <a:tc>
                  <a:txBody>
                    <a:bodyPr/>
                    <a:lstStyle/>
                    <a:p>
                      <a:pPr algn="ctr">
                        <a:lnSpc>
                          <a:spcPct val="115000"/>
                        </a:lnSpc>
                        <a:spcAft>
                          <a:spcPts val="1000"/>
                        </a:spcAft>
                      </a:pPr>
                      <a:r>
                        <a:rPr lang="en-IN" sz="1200" dirty="0">
                          <a:effectLst/>
                        </a:rPr>
                        <a:t>Avg. results of GA K-Neighbour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200" b="1" dirty="0">
                          <a:solidFill>
                            <a:schemeClr val="bg1"/>
                          </a:solidFill>
                          <a:effectLst/>
                        </a:rPr>
                        <a:t>74.745</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15000"/>
                        </a:lnSpc>
                        <a:spcAft>
                          <a:spcPts val="1000"/>
                        </a:spcAft>
                      </a:pPr>
                      <a:r>
                        <a:rPr lang="en-IN" sz="1200" b="1" dirty="0">
                          <a:solidFill>
                            <a:schemeClr val="bg1"/>
                          </a:solidFill>
                          <a:effectLst/>
                        </a:rPr>
                        <a:t>72.25</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15000"/>
                        </a:lnSpc>
                        <a:spcAft>
                          <a:spcPts val="1000"/>
                        </a:spcAft>
                      </a:pPr>
                      <a:r>
                        <a:rPr lang="en-IN" sz="1200" b="1" dirty="0">
                          <a:solidFill>
                            <a:schemeClr val="bg1"/>
                          </a:solidFill>
                          <a:effectLst/>
                        </a:rPr>
                        <a:t>74.75</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lnSpc>
                          <a:spcPct val="115000"/>
                        </a:lnSpc>
                        <a:spcAft>
                          <a:spcPts val="1000"/>
                        </a:spcAft>
                      </a:pPr>
                      <a:r>
                        <a:rPr lang="en-IN" sz="1200" b="1" dirty="0">
                          <a:solidFill>
                            <a:schemeClr val="bg1"/>
                          </a:solidFill>
                          <a:effectLst/>
                        </a:rPr>
                        <a:t>66.6</a:t>
                      </a:r>
                      <a:endParaRPr lang="en-IN"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xmlns="" val="3228150930"/>
                  </a:ext>
                </a:extLst>
              </a:tr>
            </a:tbl>
          </a:graphicData>
        </a:graphic>
      </p:graphicFrame>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31925"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1766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8"/>
          <p:cNvSpPr txBox="1">
            <a:spLocks noGrp="1"/>
          </p:cNvSpPr>
          <p:nvPr>
            <p:ph type="title"/>
          </p:nvPr>
        </p:nvSpPr>
        <p:spPr>
          <a:xfrm>
            <a:off x="1443990" y="139700"/>
            <a:ext cx="7498080" cy="1112520"/>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Clr>
                <a:srgbClr val="562214"/>
              </a:buClr>
              <a:buSzPts val="3600"/>
              <a:buFont typeface="Gill Sans" panose="020B0502020104020203"/>
              <a:buNone/>
            </a:pPr>
            <a:r>
              <a:rPr lang="en-IN" sz="4800" b="1" dirty="0">
                <a:latin typeface="Times New Roman" pitchFamily="18" charset="0"/>
                <a:cs typeface="Times New Roman" pitchFamily="18" charset="0"/>
              </a:rPr>
              <a:t>Tools &amp; Technologies Used</a:t>
            </a:r>
            <a:endParaRPr sz="4800" b="1" dirty="0">
              <a:latin typeface="Times New Roman" pitchFamily="18" charset="0"/>
              <a:cs typeface="Times New Roman" pitchFamily="18" charset="0"/>
            </a:endParaRPr>
          </a:p>
        </p:txBody>
      </p:sp>
      <p:sp>
        <p:nvSpPr>
          <p:cNvPr id="191" name="Google Shape;191;p8"/>
          <p:cNvSpPr txBox="1">
            <a:spLocks noGrp="1"/>
          </p:cNvSpPr>
          <p:nvPr>
            <p:ph type="ftr" idx="11"/>
          </p:nvPr>
        </p:nvSpPr>
        <p:spPr>
          <a:xfrm>
            <a:off x="179856" y="6271846"/>
            <a:ext cx="7927032" cy="36970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dirty="0">
                <a:latin typeface="Times New Roman" panose="02020603050405020304" pitchFamily="18" charset="0"/>
                <a:cs typeface="Times New Roman" panose="02020603050405020304" pitchFamily="18" charset="0"/>
              </a:rPr>
              <a:t>DEPARTMENT OF COMPUTER SCIENCE &amp; ENGINEERING AND  INFORMATION TECHNOLOGY (CSE&amp;IT)</a:t>
            </a:r>
            <a:endParaRPr sz="1100" b="1" cap="none" dirty="0">
              <a:latin typeface="Times New Roman" panose="02020603050405020304" pitchFamily="18" charset="0"/>
              <a:cs typeface="Times New Roman" panose="02020603050405020304" pitchFamily="18" charset="0"/>
            </a:endParaRPr>
          </a:p>
        </p:txBody>
      </p:sp>
      <p:sp>
        <p:nvSpPr>
          <p:cNvPr id="192" name="Google Shape;192;p8"/>
          <p:cNvSpPr txBox="1"/>
          <p:nvPr/>
        </p:nvSpPr>
        <p:spPr>
          <a:xfrm>
            <a:off x="714348" y="2000240"/>
            <a:ext cx="69294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193" name="Google Shape;193;p8"/>
          <p:cNvSpPr txBox="1"/>
          <p:nvPr/>
        </p:nvSpPr>
        <p:spPr>
          <a:xfrm>
            <a:off x="357158" y="1500174"/>
            <a:ext cx="7572428" cy="138499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800">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0" algn="just" rtl="0">
              <a:spcBef>
                <a:spcPts val="0"/>
              </a:spcBef>
              <a:spcAft>
                <a:spcPts val="0"/>
              </a:spcAft>
              <a:buClr>
                <a:schemeClr val="dk1"/>
              </a:buClr>
              <a:buSzPts val="2800"/>
              <a:buFont typeface="Arial" panose="020B0604020202020204"/>
              <a:buNone/>
            </a:pPr>
            <a:endParaRPr sz="2800">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0" algn="just" rtl="0">
              <a:spcBef>
                <a:spcPts val="0"/>
              </a:spcBef>
              <a:spcAft>
                <a:spcPts val="0"/>
              </a:spcAft>
              <a:buClr>
                <a:schemeClr val="dk1"/>
              </a:buClr>
              <a:buSzPts val="2800"/>
              <a:buFont typeface="Arial" panose="020B0604020202020204"/>
              <a:buNone/>
            </a:pPr>
            <a:endParaRPr sz="28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194" name="Google Shape;194;p8"/>
          <p:cNvSpPr txBox="1"/>
          <p:nvPr/>
        </p:nvSpPr>
        <p:spPr>
          <a:xfrm>
            <a:off x="1086855" y="1514361"/>
            <a:ext cx="7714245" cy="7478930"/>
          </a:xfrm>
          <a:prstGeom prst="rect">
            <a:avLst/>
          </a:prstGeom>
          <a:noFill/>
          <a:ln>
            <a:noFill/>
          </a:ln>
        </p:spPr>
        <p:txBody>
          <a:bodyPr spcFirstLastPara="1" wrap="square" lIns="91425" tIns="45700" rIns="91425" bIns="45700" anchor="t" anchorCtr="0">
            <a:spAutoFit/>
          </a:bodyPr>
          <a:lstStyle/>
          <a:p>
            <a:pPr marL="457200" marR="0" lvl="0" indent="-406400" algn="just" rtl="0">
              <a:lnSpc>
                <a:spcPct val="150000"/>
              </a:lnSpc>
              <a:spcBef>
                <a:spcPts val="0"/>
              </a:spcBef>
              <a:spcAft>
                <a:spcPts val="0"/>
              </a:spcAft>
              <a:buClr>
                <a:schemeClr val="dk1"/>
              </a:buClr>
              <a:buSzPts val="2800"/>
              <a:buFont typeface="Gill Sans" panose="020B0502020104020203"/>
              <a:buChar char="●"/>
            </a:pPr>
            <a:r>
              <a:rPr lang="en-IN" sz="2800" dirty="0" smtClean="0">
                <a:solidFill>
                  <a:schemeClr val="dk1"/>
                </a:solidFill>
                <a:latin typeface="Times New Roman" pitchFamily="18" charset="0"/>
                <a:ea typeface="Gill Sans" panose="020B0502020104020203"/>
                <a:cs typeface="Times New Roman" pitchFamily="18" charset="0"/>
                <a:sym typeface="Gill Sans" panose="020B0502020104020203"/>
              </a:rPr>
              <a:t>Bug Tracking System (</a:t>
            </a:r>
            <a:r>
              <a:rPr lang="en-IN" sz="2800" dirty="0" err="1" smtClean="0">
                <a:solidFill>
                  <a:schemeClr val="dk1"/>
                </a:solidFill>
                <a:latin typeface="Times New Roman" pitchFamily="18" charset="0"/>
                <a:ea typeface="Gill Sans" panose="020B0502020104020203"/>
                <a:cs typeface="Times New Roman" pitchFamily="18" charset="0"/>
                <a:sym typeface="Gill Sans" panose="020B0502020104020203"/>
              </a:rPr>
              <a:t>Bugzilla</a:t>
            </a:r>
            <a:r>
              <a:rPr lang="en-IN" sz="2800" dirty="0" smtClean="0">
                <a:solidFill>
                  <a:schemeClr val="dk1"/>
                </a:solidFill>
                <a:latin typeface="Times New Roman" pitchFamily="18" charset="0"/>
                <a:ea typeface="Gill Sans" panose="020B0502020104020203"/>
                <a:cs typeface="Times New Roman" pitchFamily="18" charset="0"/>
                <a:sym typeface="Gill Sans" panose="020B0502020104020203"/>
              </a:rPr>
              <a:t>)</a:t>
            </a:r>
          </a:p>
          <a:p>
            <a:pPr marL="457200" marR="0" lvl="0" indent="-406400" algn="just" rtl="0">
              <a:lnSpc>
                <a:spcPct val="150000"/>
              </a:lnSpc>
              <a:spcBef>
                <a:spcPts val="0"/>
              </a:spcBef>
              <a:spcAft>
                <a:spcPts val="0"/>
              </a:spcAft>
              <a:buClr>
                <a:schemeClr val="dk1"/>
              </a:buClr>
              <a:buSzPts val="2800"/>
              <a:buFont typeface="Gill Sans" panose="020B0502020104020203"/>
              <a:buChar char="●"/>
            </a:pPr>
            <a:r>
              <a:rPr lang="en-US" sz="2800" dirty="0" smtClean="0">
                <a:solidFill>
                  <a:schemeClr val="dk1"/>
                </a:solidFill>
                <a:latin typeface="Times New Roman" pitchFamily="18" charset="0"/>
                <a:ea typeface="Gill Sans" panose="020B0502020104020203"/>
                <a:cs typeface="Times New Roman" pitchFamily="18" charset="0"/>
                <a:sym typeface="Gill Sans" panose="020B0502020104020203"/>
              </a:rPr>
              <a:t>Python Programming Language</a:t>
            </a:r>
            <a:endParaRPr lang="en-IN" sz="2800" dirty="0">
              <a:solidFill>
                <a:schemeClr val="dk1"/>
              </a:solidFill>
              <a:latin typeface="Times New Roman" pitchFamily="18" charset="0"/>
              <a:ea typeface="Gill Sans" panose="020B0502020104020203"/>
              <a:cs typeface="Times New Roman" pitchFamily="18" charset="0"/>
              <a:sym typeface="Gill Sans" panose="020B0502020104020203"/>
            </a:endParaRPr>
          </a:p>
          <a:p>
            <a:pPr marL="457200" marR="0" lvl="0" indent="-406400" algn="just" rtl="0">
              <a:lnSpc>
                <a:spcPct val="150000"/>
              </a:lnSpc>
              <a:spcBef>
                <a:spcPts val="0"/>
              </a:spcBef>
              <a:spcAft>
                <a:spcPts val="0"/>
              </a:spcAft>
              <a:buClr>
                <a:schemeClr val="dk1"/>
              </a:buClr>
              <a:buSzPts val="2800"/>
              <a:buFont typeface="Gill Sans" panose="020B0502020104020203"/>
              <a:buChar char="●"/>
            </a:pPr>
            <a:r>
              <a:rPr lang="en-IN" sz="2800" dirty="0">
                <a:solidFill>
                  <a:schemeClr val="dk1"/>
                </a:solidFill>
                <a:latin typeface="Times New Roman" pitchFamily="18" charset="0"/>
                <a:ea typeface="Gill Sans" panose="020B0502020104020203"/>
                <a:cs typeface="Times New Roman" pitchFamily="18" charset="0"/>
                <a:sym typeface="Gill Sans" panose="020B0502020104020203"/>
              </a:rPr>
              <a:t>Jupyter Notebook</a:t>
            </a:r>
          </a:p>
          <a:p>
            <a:pPr marL="457200" marR="0" lvl="0" indent="-406400" algn="just" rtl="0">
              <a:lnSpc>
                <a:spcPct val="150000"/>
              </a:lnSpc>
              <a:spcBef>
                <a:spcPts val="0"/>
              </a:spcBef>
              <a:spcAft>
                <a:spcPts val="0"/>
              </a:spcAft>
              <a:buClr>
                <a:schemeClr val="dk1"/>
              </a:buClr>
              <a:buSzPts val="2800"/>
              <a:buFont typeface="Gill Sans" panose="020B0502020104020203"/>
              <a:buChar char="●"/>
            </a:pPr>
            <a:r>
              <a:rPr lang="en-US" sz="2800" dirty="0" smtClean="0">
                <a:solidFill>
                  <a:schemeClr val="dk1"/>
                </a:solidFill>
                <a:latin typeface="Times New Roman" pitchFamily="18" charset="0"/>
                <a:ea typeface="Gill Sans" panose="020B0502020104020203"/>
                <a:cs typeface="Times New Roman" pitchFamily="18" charset="0"/>
                <a:sym typeface="Gill Sans" panose="020B0502020104020203"/>
              </a:rPr>
              <a:t>Genetic Algorithm</a:t>
            </a:r>
          </a:p>
          <a:p>
            <a:pPr marL="457200" marR="0" lvl="0" indent="-406400" algn="just" rtl="0">
              <a:lnSpc>
                <a:spcPct val="150000"/>
              </a:lnSpc>
              <a:spcBef>
                <a:spcPts val="0"/>
              </a:spcBef>
              <a:spcAft>
                <a:spcPts val="0"/>
              </a:spcAft>
              <a:buClr>
                <a:schemeClr val="dk1"/>
              </a:buClr>
              <a:buSzPts val="2800"/>
              <a:buFont typeface="Gill Sans" panose="020B0502020104020203"/>
              <a:buChar char="●"/>
            </a:pPr>
            <a:r>
              <a:rPr lang="en-US" sz="2800" dirty="0" smtClean="0">
                <a:solidFill>
                  <a:schemeClr val="dk1"/>
                </a:solidFill>
                <a:latin typeface="Times New Roman" pitchFamily="18" charset="0"/>
                <a:ea typeface="Gill Sans" panose="020B0502020104020203"/>
                <a:cs typeface="Times New Roman" pitchFamily="18" charset="0"/>
                <a:sym typeface="Gill Sans" panose="020B0502020104020203"/>
              </a:rPr>
              <a:t>Particle Swarm Optimization</a:t>
            </a:r>
            <a:endParaRPr sz="2800" dirty="0">
              <a:solidFill>
                <a:schemeClr val="dk1"/>
              </a:solidFill>
              <a:latin typeface="Times New Roman" pitchFamily="18" charset="0"/>
              <a:ea typeface="Gill Sans" panose="020B0502020104020203"/>
              <a:cs typeface="Times New Roman" pitchFamily="18" charset="0"/>
              <a:sym typeface="Gill Sans" panose="020B0502020104020203"/>
            </a:endParaRPr>
          </a:p>
          <a:p>
            <a:pPr marL="0" marR="0" lvl="0" indent="0" algn="just" rtl="0">
              <a:lnSpc>
                <a:spcPct val="150000"/>
              </a:lnSpc>
              <a:spcBef>
                <a:spcPts val="0"/>
              </a:spcBef>
              <a:spcAft>
                <a:spcPts val="0"/>
              </a:spcAft>
              <a:buNone/>
            </a:pPr>
            <a:endParaRPr sz="3600" dirty="0">
              <a:solidFill>
                <a:schemeClr val="dk1"/>
              </a:solidFill>
              <a:latin typeface="Times New Roman" pitchFamily="18" charset="0"/>
              <a:ea typeface="Gill Sans" panose="020B0502020104020203"/>
              <a:cs typeface="Times New Roman" pitchFamily="18" charset="0"/>
              <a:sym typeface="Gill Sans" panose="020B0502020104020203"/>
            </a:endParaRPr>
          </a:p>
          <a:p>
            <a:pPr marL="0" marR="0" lvl="0" indent="0" algn="just" rtl="0">
              <a:lnSpc>
                <a:spcPct val="150000"/>
              </a:lnSpc>
              <a:spcBef>
                <a:spcPts val="0"/>
              </a:spcBef>
              <a:spcAft>
                <a:spcPts val="0"/>
              </a:spcAft>
              <a:buNone/>
            </a:pPr>
            <a:endParaRPr sz="3600" dirty="0">
              <a:solidFill>
                <a:schemeClr val="dk1"/>
              </a:solidFill>
              <a:latin typeface="Times New Roman" pitchFamily="18" charset="0"/>
              <a:ea typeface="Gill Sans" panose="020B0502020104020203"/>
              <a:cs typeface="Times New Roman" pitchFamily="18" charset="0"/>
              <a:sym typeface="Gill Sans" panose="020B0502020104020203"/>
            </a:endParaRPr>
          </a:p>
          <a:p>
            <a:pPr marL="0" marR="0" lvl="0" indent="0" algn="just" rtl="0">
              <a:lnSpc>
                <a:spcPct val="150000"/>
              </a:lnSpc>
              <a:spcBef>
                <a:spcPts val="0"/>
              </a:spcBef>
              <a:spcAft>
                <a:spcPts val="0"/>
              </a:spcAft>
              <a:buNone/>
            </a:pPr>
            <a:endParaRPr sz="3600" dirty="0">
              <a:solidFill>
                <a:schemeClr val="dk1"/>
              </a:solidFill>
              <a:latin typeface="Times New Roman" pitchFamily="18" charset="0"/>
              <a:ea typeface="Gill Sans" panose="020B0502020104020203"/>
              <a:cs typeface="Times New Roman" pitchFamily="18" charset="0"/>
              <a:sym typeface="Gill Sans" panose="020B0502020104020203"/>
            </a:endParaRPr>
          </a:p>
          <a:p>
            <a:pPr marL="0" marR="0" lvl="0" indent="0" algn="just" rtl="0">
              <a:lnSpc>
                <a:spcPct val="150000"/>
              </a:lnSpc>
              <a:spcBef>
                <a:spcPts val="0"/>
              </a:spcBef>
              <a:spcAft>
                <a:spcPts val="0"/>
              </a:spcAft>
              <a:buNone/>
            </a:pPr>
            <a:endParaRPr sz="3600" dirty="0">
              <a:solidFill>
                <a:schemeClr val="dk1"/>
              </a:solidFill>
              <a:latin typeface="Times New Roman" pitchFamily="18" charset="0"/>
              <a:ea typeface="Gill Sans" panose="020B0502020104020203"/>
              <a:cs typeface="Times New Roman" pitchFamily="18" charset="0"/>
              <a:sym typeface="Gill Sans" panose="020B0502020104020203"/>
            </a:endParaRPr>
          </a:p>
          <a:p>
            <a:pPr marL="0" marR="0" lvl="0" indent="0" algn="just" rtl="0">
              <a:lnSpc>
                <a:spcPct val="150000"/>
              </a:lnSpc>
              <a:spcBef>
                <a:spcPts val="0"/>
              </a:spcBef>
              <a:spcAft>
                <a:spcPts val="0"/>
              </a:spcAft>
              <a:buNone/>
            </a:pPr>
            <a:endParaRPr sz="3600" dirty="0">
              <a:solidFill>
                <a:schemeClr val="dk1"/>
              </a:solidFill>
              <a:latin typeface="Times New Roman" pitchFamily="18" charset="0"/>
              <a:ea typeface="Gill Sans" panose="020B0502020104020203"/>
              <a:cs typeface="Times New Roman" pitchFamily="18" charset="0"/>
              <a:sym typeface="Gill Sans" panose="020B0502020104020203"/>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 y="0"/>
            <a:ext cx="1431925"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3"/>
          <p:cNvSpPr txBox="1">
            <a:spLocks noGrp="1"/>
          </p:cNvSpPr>
          <p:nvPr>
            <p:ph type="title"/>
          </p:nvPr>
        </p:nvSpPr>
        <p:spPr>
          <a:xfrm>
            <a:off x="1169800" y="109538"/>
            <a:ext cx="7974200" cy="1143000"/>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Clr>
                <a:srgbClr val="562214"/>
              </a:buClr>
              <a:buSzPts val="4300"/>
              <a:buFont typeface="Gill Sans" panose="020B0502020104020203"/>
              <a:buNone/>
            </a:pPr>
            <a:r>
              <a:rPr lang="en-IN" sz="4800" b="1" dirty="0">
                <a:latin typeface="Times New Roman" pitchFamily="18" charset="0"/>
                <a:cs typeface="Times New Roman" pitchFamily="18" charset="0"/>
              </a:rPr>
              <a:t> References (in IEEE Format)</a:t>
            </a:r>
          </a:p>
        </p:txBody>
      </p:sp>
      <p:sp>
        <p:nvSpPr>
          <p:cNvPr id="216" name="Google Shape;216;p13"/>
          <p:cNvSpPr txBox="1">
            <a:spLocks noGrp="1"/>
          </p:cNvSpPr>
          <p:nvPr>
            <p:ph type="ftr" idx="11"/>
          </p:nvPr>
        </p:nvSpPr>
        <p:spPr>
          <a:xfrm>
            <a:off x="114998" y="6295291"/>
            <a:ext cx="7927032" cy="35798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dirty="0">
                <a:latin typeface="Times New Roman" panose="02020603050405020304" pitchFamily="18" charset="0"/>
                <a:cs typeface="Times New Roman" panose="02020603050405020304" pitchFamily="18" charset="0"/>
              </a:rPr>
              <a:t>DEPARTMENT OF COMPUTER SCIENCE &amp; ENGINEERING AND  INFORMATION TECHNOLOGY (CSE&amp;IT)</a:t>
            </a:r>
            <a:endParaRPr sz="1100" b="1" cap="none"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17600" y="1348014"/>
            <a:ext cx="7779657" cy="5032147"/>
          </a:xfrm>
          <a:prstGeom prst="rect">
            <a:avLst/>
          </a:prstGeom>
          <a:noFill/>
        </p:spPr>
        <p:txBody>
          <a:bodyPr wrap="square" rtlCol="0">
            <a:spAutoFit/>
          </a:bodyPr>
          <a:lstStyle/>
          <a:p>
            <a:pPr marL="285750" indent="-285750" algn="just">
              <a:lnSpc>
                <a:spcPct val="150000"/>
              </a:lnSpc>
              <a:buFont typeface="Arial" pitchFamily="34" charset="0"/>
              <a:buChar char="•"/>
            </a:pPr>
            <a:r>
              <a:rPr lang="en-US" sz="1800" dirty="0" err="1">
                <a:latin typeface="Times New Roman" pitchFamily="18" charset="0"/>
                <a:cs typeface="Times New Roman" pitchFamily="18" charset="0"/>
              </a:rPr>
              <a:t>Alazzam</a:t>
            </a:r>
            <a:r>
              <a:rPr lang="en-US" sz="1800" dirty="0">
                <a:latin typeface="Times New Roman" pitchFamily="18" charset="0"/>
                <a:cs typeface="Times New Roman" pitchFamily="18" charset="0"/>
              </a:rPr>
              <a:t>, I., </a:t>
            </a:r>
            <a:r>
              <a:rPr lang="en-US" sz="1800" dirty="0" err="1">
                <a:latin typeface="Times New Roman" pitchFamily="18" charset="0"/>
                <a:cs typeface="Times New Roman" pitchFamily="18" charset="0"/>
              </a:rPr>
              <a:t>Aleroud</a:t>
            </a:r>
            <a:r>
              <a:rPr lang="en-US" sz="1800" dirty="0">
                <a:latin typeface="Times New Roman" pitchFamily="18" charset="0"/>
                <a:cs typeface="Times New Roman" pitchFamily="18" charset="0"/>
              </a:rPr>
              <a:t>, A., Al </a:t>
            </a:r>
            <a:r>
              <a:rPr lang="en-US" sz="1800" dirty="0" err="1">
                <a:latin typeface="Times New Roman" pitchFamily="18" charset="0"/>
                <a:cs typeface="Times New Roman" pitchFamily="18" charset="0"/>
              </a:rPr>
              <a:t>Latifah</a:t>
            </a:r>
            <a:r>
              <a:rPr lang="en-US" sz="1800" dirty="0">
                <a:latin typeface="Times New Roman" pitchFamily="18" charset="0"/>
                <a:cs typeface="Times New Roman" pitchFamily="18" charset="0"/>
              </a:rPr>
              <a:t>, Z., &amp; </a:t>
            </a:r>
            <a:r>
              <a:rPr lang="en-US" sz="1800" dirty="0" err="1">
                <a:latin typeface="Times New Roman" pitchFamily="18" charset="0"/>
                <a:cs typeface="Times New Roman" pitchFamily="18" charset="0"/>
              </a:rPr>
              <a:t>Karabatis</a:t>
            </a:r>
            <a:r>
              <a:rPr lang="en-US" sz="1800" dirty="0">
                <a:latin typeface="Times New Roman" pitchFamily="18" charset="0"/>
                <a:cs typeface="Times New Roman" pitchFamily="18" charset="0"/>
              </a:rPr>
              <a:t>, G. (2020). Automatic bug triage in software systems using graph neighborhood relations for feature augmentation. </a:t>
            </a:r>
            <a:r>
              <a:rPr lang="en-US" sz="1800" i="1" dirty="0">
                <a:latin typeface="Times New Roman" pitchFamily="18" charset="0"/>
                <a:cs typeface="Times New Roman" pitchFamily="18" charset="0"/>
              </a:rPr>
              <a:t>IEEE Transactions on Computational Social Systems</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7</a:t>
            </a:r>
            <a:r>
              <a:rPr lang="en-US" sz="1800" dirty="0">
                <a:latin typeface="Times New Roman" pitchFamily="18" charset="0"/>
                <a:cs typeface="Times New Roman" pitchFamily="18" charset="0"/>
              </a:rPr>
              <a:t>(5), </a:t>
            </a:r>
            <a:r>
              <a:rPr lang="en-US" sz="1800" dirty="0" smtClean="0">
                <a:latin typeface="Times New Roman" pitchFamily="18" charset="0"/>
                <a:cs typeface="Times New Roman" pitchFamily="18" charset="0"/>
              </a:rPr>
              <a:t>1288-1303.</a:t>
            </a:r>
            <a:endParaRPr lang="en-IN" sz="1800" dirty="0">
              <a:latin typeface="Times New Roman" pitchFamily="18" charset="0"/>
              <a:cs typeface="Times New Roman" pitchFamily="18" charset="0"/>
            </a:endParaRPr>
          </a:p>
          <a:p>
            <a:pPr marL="285750" indent="-285750" algn="just">
              <a:lnSpc>
                <a:spcPct val="150000"/>
              </a:lnSpc>
              <a:buFont typeface="Arial" pitchFamily="34" charset="0"/>
              <a:buChar char="•"/>
            </a:pPr>
            <a:r>
              <a:rPr lang="en-US" sz="1800" dirty="0" err="1" smtClean="0">
                <a:latin typeface="Times New Roman" pitchFamily="18" charset="0"/>
                <a:cs typeface="Times New Roman" pitchFamily="18" charset="0"/>
              </a:rPr>
              <a:t>Yadav</a:t>
            </a:r>
            <a:r>
              <a:rPr lang="en-US" sz="1800" dirty="0">
                <a:latin typeface="Times New Roman" pitchFamily="18" charset="0"/>
                <a:cs typeface="Times New Roman" pitchFamily="18" charset="0"/>
              </a:rPr>
              <a:t>, A., Singh, S. K., &amp; </a:t>
            </a:r>
            <a:r>
              <a:rPr lang="en-US" sz="1800" dirty="0" err="1">
                <a:latin typeface="Times New Roman" pitchFamily="18" charset="0"/>
                <a:cs typeface="Times New Roman" pitchFamily="18" charset="0"/>
              </a:rPr>
              <a:t>Suri</a:t>
            </a:r>
            <a:r>
              <a:rPr lang="en-US" sz="1800" dirty="0">
                <a:latin typeface="Times New Roman" pitchFamily="18" charset="0"/>
                <a:cs typeface="Times New Roman" pitchFamily="18" charset="0"/>
              </a:rPr>
              <a:t>, J. S. (2019). Ranking of software developers based on expertise score for bug triaging. Information and Software Technology, 112, 1-17</a:t>
            </a:r>
            <a:r>
              <a:rPr lang="en-US" sz="1800" dirty="0" smtClean="0">
                <a:latin typeface="Times New Roman" pitchFamily="18" charset="0"/>
                <a:cs typeface="Times New Roman" pitchFamily="18" charset="0"/>
              </a:rPr>
              <a:t>.</a:t>
            </a:r>
          </a:p>
          <a:p>
            <a:pPr marL="285750" indent="-285750" algn="just">
              <a:lnSpc>
                <a:spcPct val="150000"/>
              </a:lnSpc>
              <a:buFont typeface="Arial" pitchFamily="34" charset="0"/>
              <a:buChar char="•"/>
            </a:pPr>
            <a:r>
              <a:rPr lang="en-IN" sz="1800" dirty="0" err="1">
                <a:latin typeface="Times New Roman" pitchFamily="18" charset="0"/>
                <a:cs typeface="Times New Roman" pitchFamily="18" charset="0"/>
              </a:rPr>
              <a:t>Kukkar</a:t>
            </a:r>
            <a:r>
              <a:rPr lang="en-IN" sz="1800" dirty="0">
                <a:latin typeface="Times New Roman" pitchFamily="18" charset="0"/>
                <a:cs typeface="Times New Roman" pitchFamily="18" charset="0"/>
              </a:rPr>
              <a:t>, A., </a:t>
            </a:r>
            <a:r>
              <a:rPr lang="en-IN" sz="1800" dirty="0" err="1">
                <a:latin typeface="Times New Roman" pitchFamily="18" charset="0"/>
                <a:cs typeface="Times New Roman" pitchFamily="18" charset="0"/>
              </a:rPr>
              <a:t>Lilhore</a:t>
            </a:r>
            <a:r>
              <a:rPr lang="en-IN" sz="1800" dirty="0">
                <a:latin typeface="Times New Roman" pitchFamily="18" charset="0"/>
                <a:cs typeface="Times New Roman" pitchFamily="18" charset="0"/>
              </a:rPr>
              <a:t>, U. K., </a:t>
            </a:r>
            <a:r>
              <a:rPr lang="en-IN" sz="1800" dirty="0" err="1">
                <a:latin typeface="Times New Roman" pitchFamily="18" charset="0"/>
                <a:cs typeface="Times New Roman" pitchFamily="18" charset="0"/>
              </a:rPr>
              <a:t>Frnda</a:t>
            </a:r>
            <a:r>
              <a:rPr lang="en-IN" sz="1800" dirty="0">
                <a:latin typeface="Times New Roman" pitchFamily="18" charset="0"/>
                <a:cs typeface="Times New Roman" pitchFamily="18" charset="0"/>
              </a:rPr>
              <a:t>, J., </a:t>
            </a:r>
            <a:r>
              <a:rPr lang="en-IN" sz="1800" dirty="0" err="1">
                <a:latin typeface="Times New Roman" pitchFamily="18" charset="0"/>
                <a:cs typeface="Times New Roman" pitchFamily="18" charset="0"/>
              </a:rPr>
              <a:t>Sandhu</a:t>
            </a:r>
            <a:r>
              <a:rPr lang="en-IN" sz="1800" dirty="0">
                <a:latin typeface="Times New Roman" pitchFamily="18" charset="0"/>
                <a:cs typeface="Times New Roman" pitchFamily="18" charset="0"/>
              </a:rPr>
              <a:t>, J. K., Das, R. P., </a:t>
            </a:r>
            <a:r>
              <a:rPr lang="en-IN" sz="1800" dirty="0" err="1">
                <a:latin typeface="Times New Roman" pitchFamily="18" charset="0"/>
                <a:cs typeface="Times New Roman" pitchFamily="18" charset="0"/>
              </a:rPr>
              <a:t>Goyal</a:t>
            </a:r>
            <a:r>
              <a:rPr lang="en-IN" sz="1800" dirty="0">
                <a:latin typeface="Times New Roman" pitchFamily="18" charset="0"/>
                <a:cs typeface="Times New Roman" pitchFamily="18" charset="0"/>
              </a:rPr>
              <a:t>, N., ... &amp; </a:t>
            </a:r>
            <a:r>
              <a:rPr lang="en-IN" sz="1800" dirty="0" err="1">
                <a:latin typeface="Times New Roman" pitchFamily="18" charset="0"/>
                <a:cs typeface="Times New Roman" pitchFamily="18" charset="0"/>
              </a:rPr>
              <a:t>Rezac</a:t>
            </a:r>
            <a:r>
              <a:rPr lang="en-IN" sz="1800" dirty="0">
                <a:latin typeface="Times New Roman" pitchFamily="18" charset="0"/>
                <a:cs typeface="Times New Roman" pitchFamily="18" charset="0"/>
              </a:rPr>
              <a:t>, F. (2023). </a:t>
            </a:r>
            <a:r>
              <a:rPr lang="en-IN" sz="1800" dirty="0" err="1">
                <a:latin typeface="Times New Roman" pitchFamily="18" charset="0"/>
                <a:cs typeface="Times New Roman" pitchFamily="18" charset="0"/>
              </a:rPr>
              <a:t>ProRE</a:t>
            </a:r>
            <a:r>
              <a:rPr lang="en-IN" sz="1800" dirty="0">
                <a:latin typeface="Times New Roman" pitchFamily="18" charset="0"/>
                <a:cs typeface="Times New Roman" pitchFamily="18" charset="0"/>
              </a:rPr>
              <a:t>: An ACO-based programmer recommendation model to precisely manage software bugs. </a:t>
            </a:r>
            <a:r>
              <a:rPr lang="en-IN" sz="1800" i="1" dirty="0">
                <a:latin typeface="Times New Roman" pitchFamily="18" charset="0"/>
                <a:cs typeface="Times New Roman" pitchFamily="18" charset="0"/>
              </a:rPr>
              <a:t>Journal of King Saud University-Computer and Information Sciences</a:t>
            </a:r>
            <a:r>
              <a:rPr lang="en-IN" sz="1800" dirty="0">
                <a:latin typeface="Times New Roman" pitchFamily="18" charset="0"/>
                <a:cs typeface="Times New Roman" pitchFamily="18" charset="0"/>
              </a:rPr>
              <a:t>, </a:t>
            </a:r>
            <a:r>
              <a:rPr lang="en-IN" sz="1800" i="1" dirty="0">
                <a:latin typeface="Times New Roman" pitchFamily="18" charset="0"/>
                <a:cs typeface="Times New Roman" pitchFamily="18" charset="0"/>
              </a:rPr>
              <a:t>35</a:t>
            </a:r>
            <a:r>
              <a:rPr lang="en-IN" sz="1800" dirty="0">
                <a:latin typeface="Times New Roman" pitchFamily="18" charset="0"/>
                <a:cs typeface="Times New Roman" pitchFamily="18" charset="0"/>
              </a:rPr>
              <a:t>(1), 483-498.</a:t>
            </a:r>
          </a:p>
          <a:p>
            <a:pPr marL="285750" indent="-285750" algn="just">
              <a:lnSpc>
                <a:spcPct val="150000"/>
              </a:lnSpc>
              <a:buFont typeface="Arial" pitchFamily="34" charset="0"/>
              <a:buChar char="•"/>
            </a:pPr>
            <a:endParaRPr lang="en-IN" sz="1600" dirty="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1925"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1387912" y="127000"/>
            <a:ext cx="7498080" cy="885190"/>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Clr>
                <a:srgbClr val="562214"/>
              </a:buClr>
              <a:buSzPct val="100000"/>
              <a:buFont typeface="Gill Sans" panose="020B0502020104020203"/>
              <a:buNone/>
            </a:pPr>
            <a:r>
              <a:rPr lang="en-IN" sz="4800" b="1" dirty="0">
                <a:latin typeface="Times New Roman" pitchFamily="18" charset="0"/>
                <a:cs typeface="Times New Roman" pitchFamily="18" charset="0"/>
              </a:rPr>
              <a:t>Problem Statement</a:t>
            </a:r>
          </a:p>
        </p:txBody>
      </p:sp>
      <p:sp>
        <p:nvSpPr>
          <p:cNvPr id="119" name="Google Shape;119;p4"/>
          <p:cNvSpPr txBox="1">
            <a:spLocks noGrp="1"/>
          </p:cNvSpPr>
          <p:nvPr>
            <p:ph type="ftr" idx="11"/>
          </p:nvPr>
        </p:nvSpPr>
        <p:spPr>
          <a:xfrm>
            <a:off x="116009" y="6224953"/>
            <a:ext cx="7927032" cy="38143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dirty="0">
                <a:latin typeface="Times New Roman" panose="02020603050405020304" pitchFamily="18" charset="0"/>
                <a:cs typeface="Times New Roman" panose="02020603050405020304" pitchFamily="18" charset="0"/>
              </a:rPr>
              <a:t>DEPARTMENT OF COMPUTER SCIENCE &amp; ENGINEERING AND  INFORMATION TECHNOLOGY (CSE&amp;IT)</a:t>
            </a:r>
            <a:endParaRPr sz="1100" b="1" cap="none" dirty="0">
              <a:latin typeface="Times New Roman" panose="02020603050405020304" pitchFamily="18" charset="0"/>
              <a:cs typeface="Times New Roman" panose="02020603050405020304" pitchFamily="18" charset="0"/>
            </a:endParaRPr>
          </a:p>
        </p:txBody>
      </p:sp>
      <p:pic>
        <p:nvPicPr>
          <p:cNvPr id="1026" name="Picture 2" descr="Should you pay for bug fixing on your website? | Blog Drudesk">
            <a:extLst>
              <a:ext uri="{FF2B5EF4-FFF2-40B4-BE49-F238E27FC236}">
                <a16:creationId xmlns:a16="http://schemas.microsoft.com/office/drawing/2014/main" xmlns="" id="{0FEDDB60-29D5-5A5C-2A34-1074E895F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003" y="3129373"/>
            <a:ext cx="4307872" cy="28883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defined">
            <a:extLst>
              <a:ext uri="{FF2B5EF4-FFF2-40B4-BE49-F238E27FC236}">
                <a16:creationId xmlns:a16="http://schemas.microsoft.com/office/drawing/2014/main" xmlns="" id="{9DD8F5D0-3E74-6C0E-52E0-C6EF1C355E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5123" y="3129372"/>
            <a:ext cx="3830595" cy="28883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2AF9A03C-442D-A560-93B6-00D5D0D35D5C}"/>
              </a:ext>
            </a:extLst>
          </p:cNvPr>
          <p:cNvSpPr txBox="1"/>
          <p:nvPr/>
        </p:nvSpPr>
        <p:spPr>
          <a:xfrm>
            <a:off x="1139003" y="1195498"/>
            <a:ext cx="8004997" cy="1800493"/>
          </a:xfrm>
          <a:prstGeom prst="rect">
            <a:avLst/>
          </a:prstGeom>
          <a:noFill/>
        </p:spPr>
        <p:txBody>
          <a:bodyPr wrap="square" rtlCol="0">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T</a:t>
            </a:r>
            <a:r>
              <a:rPr lang="en-IN" sz="2000" dirty="0">
                <a:effectLst/>
                <a:latin typeface="Times New Roman" panose="02020603050405020304" pitchFamily="18" charset="0"/>
                <a:cs typeface="Times New Roman" panose="02020603050405020304" pitchFamily="18" charset="0"/>
              </a:rPr>
              <a:t>o develop an automated approach that can accurately and efficiently prioritize the bugs based on their criticality using meta-heuristic algorithms such as Genetic Algorithm and Particle Swarm Optimization. </a:t>
            </a:r>
            <a:endParaRPr lang="en-IN" sz="2000" dirty="0">
              <a:latin typeface="Times New Roman" panose="02020603050405020304" pitchFamily="18" charset="0"/>
              <a:cs typeface="Times New Roman" panose="02020603050405020304" pitchFamily="18" charset="0"/>
            </a:endParaRPr>
          </a:p>
          <a:p>
            <a:pPr>
              <a:lnSpc>
                <a:spcPct val="150000"/>
              </a:lnSpc>
            </a:pPr>
            <a:endParaRPr lang="en-US" dirty="0"/>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31925"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698FC9-4FCD-8A5B-A2BE-051BFED2F2CF}"/>
              </a:ext>
            </a:extLst>
          </p:cNvPr>
          <p:cNvSpPr>
            <a:spLocks noGrp="1"/>
          </p:cNvSpPr>
          <p:nvPr>
            <p:ph type="title"/>
          </p:nvPr>
        </p:nvSpPr>
        <p:spPr>
          <a:xfrm>
            <a:off x="1431924" y="107950"/>
            <a:ext cx="7370445" cy="897890"/>
          </a:xfrm>
        </p:spPr>
        <p:txBody>
          <a:bodyPr/>
          <a:lstStyle/>
          <a:p>
            <a:r>
              <a:rPr lang="en-US" sz="4800" b="1" dirty="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523964EB-FE52-54E2-1FA8-5ABBCC924F10}"/>
              </a:ext>
            </a:extLst>
          </p:cNvPr>
          <p:cNvSpPr>
            <a:spLocks noGrp="1"/>
          </p:cNvSpPr>
          <p:nvPr>
            <p:ph type="body" idx="1"/>
          </p:nvPr>
        </p:nvSpPr>
        <p:spPr>
          <a:xfrm>
            <a:off x="1321308" y="1113790"/>
            <a:ext cx="7498080" cy="5245100"/>
          </a:xfrm>
        </p:spPr>
        <p:txBody>
          <a:bodyPr>
            <a:noAutofit/>
          </a:bodyPr>
          <a:lstStyle/>
          <a:p>
            <a:pPr marL="137160" indent="0" algn="just">
              <a:lnSpc>
                <a:spcPct val="150000"/>
              </a:lnSpc>
              <a:buNone/>
            </a:pPr>
            <a:r>
              <a:rPr lang="en-US" sz="1800" dirty="0">
                <a:latin typeface="Times New Roman" panose="02020603050405020304" pitchFamily="18" charset="0"/>
                <a:cs typeface="Times New Roman" panose="02020603050405020304" pitchFamily="18" charset="0"/>
              </a:rPr>
              <a:t>Bug fixing, is an everyday activity in software development and maintenance, which plays a crucial role in software quality assurance (SQA). Bug prioritization is the process of determining the order in which software bugs should be fixed. </a:t>
            </a:r>
          </a:p>
          <a:p>
            <a:pPr marL="137160" indent="0" algn="just">
              <a:lnSpc>
                <a:spcPct val="150000"/>
              </a:lnSpc>
              <a:buNone/>
            </a:pPr>
            <a:r>
              <a:rPr lang="en-US" sz="1800" dirty="0">
                <a:latin typeface="Times New Roman" panose="02020603050405020304" pitchFamily="18" charset="0"/>
                <a:cs typeface="Times New Roman" panose="02020603050405020304" pitchFamily="18" charset="0"/>
              </a:rPr>
              <a:t>The goal is to identify the most critical and impactful bugs that affect the end-users or the functionality of the software system. One way to prioritize bugs is by using metaheuristics.</a:t>
            </a:r>
          </a:p>
          <a:p>
            <a:pPr marL="137160" indent="0" algn="just">
              <a:lnSpc>
                <a:spcPct val="150000"/>
              </a:lnSpc>
              <a:buNone/>
            </a:pPr>
            <a:r>
              <a:rPr lang="en-US" sz="1800" dirty="0">
                <a:latin typeface="Times New Roman" panose="02020603050405020304" pitchFamily="18" charset="0"/>
                <a:cs typeface="Times New Roman" panose="02020603050405020304" pitchFamily="18" charset="0"/>
              </a:rPr>
              <a:t>Metaheuristics are algorithms that are used to solve complex optimization problems. They are often used to find the best solution among a large number of possible solutions. Some common metaheuristic algorithms used for bug prioritization are Genetic Algorithms, Particle Swarm Optimization, and Ant Colony Optimization.</a:t>
            </a:r>
          </a:p>
        </p:txBody>
      </p:sp>
      <p:sp>
        <p:nvSpPr>
          <p:cNvPr id="5" name="Rectangle 4"/>
          <p:cNvSpPr/>
          <p:nvPr/>
        </p:nvSpPr>
        <p:spPr>
          <a:xfrm>
            <a:off x="127000" y="6500937"/>
            <a:ext cx="7886700" cy="261610"/>
          </a:xfrm>
          <a:prstGeom prst="rect">
            <a:avLst/>
          </a:prstGeom>
        </p:spPr>
        <p:txBody>
          <a:bodyPr wrap="square">
            <a:spAutoFit/>
          </a:bodyPr>
          <a:lstStyle/>
          <a:p>
            <a:pPr lvl="0"/>
            <a:r>
              <a:rPr lang="en-US" sz="1100" b="1" dirty="0">
                <a:solidFill>
                  <a:schemeClr val="bg1">
                    <a:lumMod val="65000"/>
                  </a:schemeClr>
                </a:solidFill>
                <a:latin typeface="Times New Roman" panose="02020603050405020304" pitchFamily="18" charset="0"/>
                <a:cs typeface="Times New Roman" panose="02020603050405020304" pitchFamily="18" charset="0"/>
              </a:rPr>
              <a:t>DEPARTMENT OF COMPUTER SCIENCE &amp; ENGINEERING AND  INFORMATION </a:t>
            </a:r>
            <a:r>
              <a:rPr lang="en-US" sz="1100" b="1" dirty="0" smtClean="0">
                <a:solidFill>
                  <a:schemeClr val="bg1">
                    <a:lumMod val="65000"/>
                  </a:schemeClr>
                </a:solidFill>
                <a:latin typeface="Times New Roman" panose="02020603050405020304" pitchFamily="18" charset="0"/>
                <a:cs typeface="Times New Roman" panose="02020603050405020304" pitchFamily="18" charset="0"/>
              </a:rPr>
              <a:t>TECHNOLOGY </a:t>
            </a:r>
            <a:r>
              <a:rPr lang="en-US" sz="1100" b="1" dirty="0">
                <a:solidFill>
                  <a:schemeClr val="bg1">
                    <a:lumMod val="65000"/>
                  </a:schemeClr>
                </a:solidFill>
                <a:latin typeface="Times New Roman" panose="02020603050405020304" pitchFamily="18" charset="0"/>
                <a:cs typeface="Times New Roman" panose="02020603050405020304" pitchFamily="18" charset="0"/>
              </a:rPr>
              <a:t>(CSE&amp;IT)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31925"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221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txBox="1">
            <a:spLocks noGrp="1"/>
          </p:cNvSpPr>
          <p:nvPr>
            <p:ph type="title"/>
          </p:nvPr>
        </p:nvSpPr>
        <p:spPr>
          <a:xfrm>
            <a:off x="1443990" y="119175"/>
            <a:ext cx="7498080" cy="994615"/>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Clr>
                <a:srgbClr val="562214"/>
              </a:buClr>
              <a:buSzPts val="4300"/>
              <a:buFont typeface="Gill Sans" panose="020B0502020104020203"/>
              <a:buNone/>
            </a:pPr>
            <a:r>
              <a:rPr lang="en-IN" sz="4800" b="1" dirty="0">
                <a:latin typeface="Times New Roman" pitchFamily="18" charset="0"/>
                <a:cs typeface="Times New Roman" pitchFamily="18" charset="0"/>
              </a:rPr>
              <a:t>Project Objectives</a:t>
            </a:r>
          </a:p>
        </p:txBody>
      </p:sp>
      <p:sp>
        <p:nvSpPr>
          <p:cNvPr id="129" name="Google Shape;129;p3"/>
          <p:cNvSpPr txBox="1">
            <a:spLocks noGrp="1"/>
          </p:cNvSpPr>
          <p:nvPr>
            <p:ph type="ftr" idx="11"/>
          </p:nvPr>
        </p:nvSpPr>
        <p:spPr>
          <a:xfrm>
            <a:off x="114999" y="6353908"/>
            <a:ext cx="7927032" cy="35798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dirty="0">
                <a:latin typeface="Times New Roman" panose="02020603050405020304" pitchFamily="18" charset="0"/>
                <a:cs typeface="Times New Roman" panose="02020603050405020304" pitchFamily="18" charset="0"/>
              </a:rPr>
              <a:t>DEPARTMENT OF COMPUTER SCIENCE &amp; ENGINEERING AND  INFORMATION TECHNOLOGY (CSE&amp;IT)</a:t>
            </a:r>
            <a:endParaRPr sz="1100" b="1" cap="none" dirty="0">
              <a:latin typeface="Times New Roman" panose="02020603050405020304" pitchFamily="18" charset="0"/>
              <a:cs typeface="Times New Roman" panose="02020603050405020304" pitchFamily="18" charset="0"/>
            </a:endParaRPr>
          </a:p>
        </p:txBody>
      </p:sp>
      <p:sp>
        <p:nvSpPr>
          <p:cNvPr id="130" name="Google Shape;130;p3"/>
          <p:cNvSpPr txBox="1"/>
          <p:nvPr/>
        </p:nvSpPr>
        <p:spPr>
          <a:xfrm>
            <a:off x="714348" y="2000240"/>
            <a:ext cx="69294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131" name="Google Shape;131;p3"/>
          <p:cNvSpPr txBox="1"/>
          <p:nvPr/>
        </p:nvSpPr>
        <p:spPr>
          <a:xfrm>
            <a:off x="1041399" y="1324815"/>
            <a:ext cx="7937107" cy="4524275"/>
          </a:xfrm>
          <a:prstGeom prst="rect">
            <a:avLst/>
          </a:prstGeom>
          <a:noFill/>
          <a:ln>
            <a:noFill/>
          </a:ln>
        </p:spPr>
        <p:txBody>
          <a:bodyPr spcFirstLastPara="1" wrap="square" lIns="91425" tIns="45700" rIns="91425" bIns="45700" anchor="t" anchorCtr="0">
            <a:spAutoFit/>
          </a:bodyPr>
          <a:lstStyle/>
          <a:p>
            <a:pPr marL="463550" lvl="0" indent="-342900" algn="just" rtl="0">
              <a:lnSpc>
                <a:spcPct val="150000"/>
              </a:lnSpc>
              <a:spcBef>
                <a:spcPts val="0"/>
              </a:spcBef>
              <a:spcAft>
                <a:spcPts val="0"/>
              </a:spcAft>
              <a:buClr>
                <a:srgbClr val="212121"/>
              </a:buClr>
              <a:buSzPts val="1700"/>
              <a:buFont typeface="Wingdings" pitchFamily="2" charset="2"/>
              <a:buChar char="q"/>
            </a:pPr>
            <a:r>
              <a:rPr lang="en-IN" sz="2400" b="0" i="0" dirty="0">
                <a:solidFill>
                  <a:srgbClr val="202124"/>
                </a:solidFill>
                <a:effectLst/>
                <a:latin typeface="Times New Roman" panose="02020603050405020304" pitchFamily="18" charset="0"/>
                <a:cs typeface="Times New Roman" panose="02020603050405020304" pitchFamily="18" charset="0"/>
              </a:rPr>
              <a:t>Forecasting of Bug Severity Rating.</a:t>
            </a:r>
            <a:endParaRPr lang="en-IN" sz="2400" dirty="0">
              <a:solidFill>
                <a:schemeClr val="tx1"/>
              </a:solidFill>
              <a:highlight>
                <a:srgbClr val="FFFFFF"/>
              </a:highlight>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63550" lvl="0" indent="-342900" algn="just" rtl="0">
              <a:lnSpc>
                <a:spcPct val="150000"/>
              </a:lnSpc>
              <a:spcBef>
                <a:spcPts val="0"/>
              </a:spcBef>
              <a:spcAft>
                <a:spcPts val="0"/>
              </a:spcAft>
              <a:buClr>
                <a:srgbClr val="212121"/>
              </a:buClr>
              <a:buSzPts val="1700"/>
              <a:buFont typeface="Wingdings" pitchFamily="2" charset="2"/>
              <a:buChar char="q"/>
            </a:pPr>
            <a:r>
              <a:rPr lang="en-IN" sz="2400" dirty="0">
                <a:solidFill>
                  <a:srgbClr val="202124"/>
                </a:solidFill>
                <a:latin typeface="Times New Roman" panose="02020603050405020304" pitchFamily="18" charset="0"/>
                <a:cs typeface="Times New Roman" panose="02020603050405020304" pitchFamily="18" charset="0"/>
              </a:rPr>
              <a:t>Comparison of PSO (Particle Swarm optimisation) and Genetic Algorithm</a:t>
            </a:r>
            <a:r>
              <a:rPr lang="en-IN" sz="2400" b="0" i="0" dirty="0" smtClean="0">
                <a:solidFill>
                  <a:srgbClr val="202124"/>
                </a:solidFill>
                <a:effectLst/>
                <a:latin typeface="Times New Roman" panose="02020603050405020304" pitchFamily="18" charset="0"/>
                <a:cs typeface="Times New Roman" panose="02020603050405020304" pitchFamily="18" charset="0"/>
              </a:rPr>
              <a:t>.</a:t>
            </a:r>
          </a:p>
          <a:p>
            <a:pPr marL="463550" lvl="0" indent="-342900" algn="just" rtl="0">
              <a:lnSpc>
                <a:spcPct val="150000"/>
              </a:lnSpc>
              <a:spcBef>
                <a:spcPts val="0"/>
              </a:spcBef>
              <a:spcAft>
                <a:spcPts val="0"/>
              </a:spcAft>
              <a:buClr>
                <a:srgbClr val="212121"/>
              </a:buClr>
              <a:buSzPts val="1700"/>
              <a:buFont typeface="Wingdings" pitchFamily="2" charset="2"/>
              <a:buChar char="q"/>
            </a:pPr>
            <a:r>
              <a:rPr lang="en-US" sz="2400" dirty="0" smtClean="0">
                <a:solidFill>
                  <a:srgbClr val="202124"/>
                </a:solidFill>
                <a:highlight>
                  <a:srgbClr val="FFFFFF"/>
                </a:highlight>
                <a:latin typeface="Times New Roman" panose="02020603050405020304" pitchFamily="18" charset="0"/>
                <a:ea typeface="Times New Roman" panose="02020603050405020304"/>
                <a:cs typeface="Times New Roman" panose="02020603050405020304" pitchFamily="18" charset="0"/>
                <a:sym typeface="Times New Roman" panose="02020603050405020304"/>
              </a:rPr>
              <a:t>Improve </a:t>
            </a:r>
            <a:r>
              <a:rPr lang="en-US" sz="2400" dirty="0">
                <a:solidFill>
                  <a:srgbClr val="202124"/>
                </a:solidFill>
                <a:highlight>
                  <a:srgbClr val="FFFFFF"/>
                </a:highlight>
                <a:latin typeface="Times New Roman" panose="02020603050405020304" pitchFamily="18" charset="0"/>
                <a:ea typeface="Times New Roman" panose="02020603050405020304"/>
                <a:cs typeface="Times New Roman" panose="02020603050405020304" pitchFamily="18" charset="0"/>
                <a:sym typeface="Times New Roman" panose="02020603050405020304"/>
              </a:rPr>
              <a:t>B</a:t>
            </a:r>
            <a:r>
              <a:rPr lang="en-US" sz="2400" dirty="0" smtClean="0">
                <a:solidFill>
                  <a:srgbClr val="202124"/>
                </a:solidFill>
                <a:highlight>
                  <a:srgbClr val="FFFFFF"/>
                </a:highlight>
                <a:latin typeface="Times New Roman" panose="02020603050405020304" pitchFamily="18" charset="0"/>
                <a:ea typeface="Times New Roman" panose="02020603050405020304"/>
                <a:cs typeface="Times New Roman" panose="02020603050405020304" pitchFamily="18" charset="0"/>
                <a:sym typeface="Times New Roman" panose="02020603050405020304"/>
              </a:rPr>
              <a:t>ug Resolution Time</a:t>
            </a:r>
          </a:p>
          <a:p>
            <a:pPr marL="463550" lvl="0" indent="-342900" algn="just" rtl="0">
              <a:lnSpc>
                <a:spcPct val="150000"/>
              </a:lnSpc>
              <a:spcBef>
                <a:spcPts val="0"/>
              </a:spcBef>
              <a:spcAft>
                <a:spcPts val="0"/>
              </a:spcAft>
              <a:buClr>
                <a:srgbClr val="212121"/>
              </a:buClr>
              <a:buSzPts val="1700"/>
              <a:buFont typeface="Wingdings" pitchFamily="2" charset="2"/>
              <a:buChar char="q"/>
            </a:pPr>
            <a:r>
              <a:rPr lang="en-US" sz="2400" dirty="0" smtClean="0">
                <a:solidFill>
                  <a:srgbClr val="202124"/>
                </a:solidFill>
                <a:highlight>
                  <a:srgbClr val="FFFFFF"/>
                </a:highlight>
                <a:latin typeface="Times New Roman" panose="02020603050405020304" pitchFamily="18" charset="0"/>
                <a:ea typeface="Times New Roman" panose="02020603050405020304"/>
                <a:cs typeface="Times New Roman" panose="02020603050405020304" pitchFamily="18" charset="0"/>
                <a:sym typeface="Times New Roman" panose="02020603050405020304"/>
              </a:rPr>
              <a:t>Increase Software </a:t>
            </a:r>
            <a:r>
              <a:rPr lang="en-US" sz="2400" dirty="0">
                <a:solidFill>
                  <a:srgbClr val="202124"/>
                </a:solidFill>
                <a:highlight>
                  <a:srgbClr val="FFFFFF"/>
                </a:highlight>
                <a:latin typeface="Times New Roman" panose="02020603050405020304" pitchFamily="18" charset="0"/>
                <a:ea typeface="Times New Roman" panose="02020603050405020304"/>
                <a:cs typeface="Times New Roman" panose="02020603050405020304" pitchFamily="18" charset="0"/>
                <a:sym typeface="Times New Roman" panose="02020603050405020304"/>
              </a:rPr>
              <a:t>Q</a:t>
            </a:r>
            <a:r>
              <a:rPr lang="en-US" sz="2400" dirty="0" smtClean="0">
                <a:solidFill>
                  <a:srgbClr val="202124"/>
                </a:solidFill>
                <a:highlight>
                  <a:srgbClr val="FFFFFF"/>
                </a:highlight>
                <a:latin typeface="Times New Roman" panose="02020603050405020304" pitchFamily="18" charset="0"/>
                <a:ea typeface="Times New Roman" panose="02020603050405020304"/>
                <a:cs typeface="Times New Roman" panose="02020603050405020304" pitchFamily="18" charset="0"/>
                <a:sym typeface="Times New Roman" panose="02020603050405020304"/>
              </a:rPr>
              <a:t>uality</a:t>
            </a:r>
          </a:p>
          <a:p>
            <a:pPr marL="463550" lvl="0" indent="-342900" algn="just" rtl="0">
              <a:lnSpc>
                <a:spcPct val="150000"/>
              </a:lnSpc>
              <a:spcBef>
                <a:spcPts val="0"/>
              </a:spcBef>
              <a:spcAft>
                <a:spcPts val="0"/>
              </a:spcAft>
              <a:buClr>
                <a:srgbClr val="212121"/>
              </a:buClr>
              <a:buSzPts val="1700"/>
              <a:buFont typeface="Wingdings" pitchFamily="2" charset="2"/>
              <a:buChar char="q"/>
            </a:pPr>
            <a:r>
              <a:rPr lang="en-US" sz="2400" dirty="0" smtClean="0">
                <a:solidFill>
                  <a:srgbClr val="202124"/>
                </a:solidFill>
                <a:highlight>
                  <a:srgbClr val="FFFFFF"/>
                </a:highlight>
                <a:latin typeface="Times New Roman" panose="02020603050405020304" pitchFamily="18" charset="0"/>
                <a:ea typeface="Times New Roman" panose="02020603050405020304"/>
                <a:cs typeface="Times New Roman" panose="02020603050405020304" pitchFamily="18" charset="0"/>
                <a:sym typeface="Times New Roman" panose="02020603050405020304"/>
              </a:rPr>
              <a:t>Reduce Costs</a:t>
            </a:r>
          </a:p>
          <a:p>
            <a:pPr marL="463550" lvl="0" indent="-342900" algn="just" rtl="0">
              <a:lnSpc>
                <a:spcPct val="150000"/>
              </a:lnSpc>
              <a:spcBef>
                <a:spcPts val="0"/>
              </a:spcBef>
              <a:spcAft>
                <a:spcPts val="0"/>
              </a:spcAft>
              <a:buClr>
                <a:srgbClr val="212121"/>
              </a:buClr>
              <a:buSzPts val="1700"/>
              <a:buFont typeface="Wingdings" pitchFamily="2" charset="2"/>
              <a:buChar char="q"/>
            </a:pPr>
            <a:r>
              <a:rPr lang="en-US" sz="2400" dirty="0" smtClean="0">
                <a:solidFill>
                  <a:srgbClr val="202124"/>
                </a:solidFill>
                <a:highlight>
                  <a:srgbClr val="FFFFFF"/>
                </a:highlight>
                <a:latin typeface="Times New Roman" panose="02020603050405020304" pitchFamily="18" charset="0"/>
                <a:ea typeface="Times New Roman" panose="02020603050405020304"/>
                <a:cs typeface="Times New Roman" panose="02020603050405020304" pitchFamily="18" charset="0"/>
                <a:sym typeface="Times New Roman" panose="02020603050405020304"/>
              </a:rPr>
              <a:t>Optimize Resource Allocation</a:t>
            </a:r>
            <a:endParaRPr lang="en-US" sz="2400" dirty="0">
              <a:solidFill>
                <a:schemeClr val="tx1"/>
              </a:solidFill>
              <a:highlight>
                <a:srgbClr val="FFFFFF"/>
              </a:highlight>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63550" lvl="0" indent="-342900" algn="just" rtl="0">
              <a:lnSpc>
                <a:spcPct val="150000"/>
              </a:lnSpc>
              <a:spcBef>
                <a:spcPts val="0"/>
              </a:spcBef>
              <a:spcAft>
                <a:spcPts val="0"/>
              </a:spcAft>
              <a:buClr>
                <a:srgbClr val="212121"/>
              </a:buClr>
              <a:buSzPts val="1700"/>
              <a:buFont typeface="Wingdings" pitchFamily="2" charset="2"/>
              <a:buChar char="q"/>
            </a:pPr>
            <a:r>
              <a:rPr lang="en-US" sz="2400" dirty="0" smtClean="0">
                <a:solidFill>
                  <a:schemeClr val="tx1"/>
                </a:solidFill>
                <a:highlight>
                  <a:srgbClr val="FFFFFF"/>
                </a:highlight>
                <a:latin typeface="Times New Roman" panose="02020603050405020304" pitchFamily="18" charset="0"/>
                <a:ea typeface="Times New Roman" panose="02020603050405020304"/>
                <a:cs typeface="Times New Roman" panose="02020603050405020304" pitchFamily="18" charset="0"/>
                <a:sym typeface="Times New Roman" panose="02020603050405020304"/>
              </a:rPr>
              <a:t>Enhance Customer Satisfaction</a:t>
            </a:r>
            <a:endParaRPr lang="en-US" sz="2400" dirty="0" smtClean="0">
              <a:solidFill>
                <a:srgbClr val="202124"/>
              </a:solidFill>
              <a:highlight>
                <a:srgbClr val="FFFFFF"/>
              </a:highlight>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 y="-13494"/>
            <a:ext cx="1431925"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txBox="1">
            <a:spLocks noGrp="1"/>
          </p:cNvSpPr>
          <p:nvPr>
            <p:ph type="title"/>
          </p:nvPr>
        </p:nvSpPr>
        <p:spPr>
          <a:xfrm>
            <a:off x="1443990" y="203200"/>
            <a:ext cx="7498080" cy="102362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panose="020B0502020104020203"/>
              <a:buNone/>
            </a:pPr>
            <a:r>
              <a:rPr lang="en-IN" sz="4800" b="1" dirty="0">
                <a:latin typeface="Times New Roman" pitchFamily="18" charset="0"/>
                <a:cs typeface="Times New Roman" pitchFamily="18" charset="0"/>
              </a:rPr>
              <a:t>Literature Review</a:t>
            </a:r>
          </a:p>
        </p:txBody>
      </p:sp>
      <p:sp>
        <p:nvSpPr>
          <p:cNvPr id="147" name="Google Shape;147;p6"/>
          <p:cNvSpPr txBox="1">
            <a:spLocks noGrp="1"/>
          </p:cNvSpPr>
          <p:nvPr>
            <p:ph type="ftr" idx="11"/>
          </p:nvPr>
        </p:nvSpPr>
        <p:spPr>
          <a:xfrm>
            <a:off x="73161" y="6307014"/>
            <a:ext cx="7927032" cy="35798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dirty="0">
                <a:latin typeface="Times New Roman" panose="02020603050405020304" pitchFamily="18" charset="0"/>
                <a:cs typeface="Times New Roman" panose="02020603050405020304" pitchFamily="18" charset="0"/>
              </a:rPr>
              <a:t>DEPARTMENT OF COMPUTER SCIENCE &amp; ENGINEERING AND  INFORMATION TECHNOLOGY (CSE&amp;IT)</a:t>
            </a:r>
            <a:endParaRPr sz="1100" b="1" cap="none"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7A9518C7-A1C2-FCFC-1951-9A5E42A703A3}"/>
              </a:ext>
            </a:extLst>
          </p:cNvPr>
          <p:cNvSpPr txBox="1"/>
          <p:nvPr/>
        </p:nvSpPr>
        <p:spPr>
          <a:xfrm>
            <a:off x="1210963" y="1430021"/>
            <a:ext cx="7339914" cy="5859553"/>
          </a:xfrm>
          <a:prstGeom prst="rect">
            <a:avLst/>
          </a:prstGeom>
          <a:noFill/>
        </p:spPr>
        <p:txBody>
          <a:bodyPr wrap="square" rtlCol="0">
            <a:spAutoFit/>
          </a:bodyPr>
          <a:lstStyle/>
          <a:p>
            <a:pPr algn="just">
              <a:lnSpc>
                <a:spcPct val="150000"/>
              </a:lnSpc>
            </a:pPr>
            <a:r>
              <a:rPr lang="en-IN" sz="1800" dirty="0">
                <a:solidFill>
                  <a:schemeClr val="tx1"/>
                </a:solidFill>
                <a:effectLst/>
                <a:latin typeface="Times New Roman" panose="02020603050405020304" pitchFamily="18" charset="0"/>
                <a:ea typeface="Georgia" panose="02040502050405020303" pitchFamily="18" charset="0"/>
                <a:cs typeface="Times New Roman" panose="02020603050405020304" pitchFamily="18" charset="0"/>
                <a:hlinkClick r:id="rId3"/>
              </a:rPr>
              <a:t>Alazzam et al</a:t>
            </a:r>
            <a:r>
              <a:rPr lang="en-IN" sz="1800" dirty="0">
                <a:solidFill>
                  <a:schemeClr val="tx1"/>
                </a:solidFill>
                <a:effectLst/>
                <a:latin typeface="Times New Roman" panose="02020603050405020304" pitchFamily="18" charset="0"/>
                <a:ea typeface="Georgia" panose="02040502050405020303" pitchFamily="18" charset="0"/>
                <a:cs typeface="Times New Roman" panose="02020603050405020304" pitchFamily="18" charset="0"/>
              </a:rPr>
              <a:t>., introduces a graph-based feature augmentation approach for enhancing bug triaging systems using machine learning. A new feature augmentation approach that utilizes graph partitioning based on neighbourhood overlap is proposed. It is a quite effective approach for discovering relationships in social graphs. Terms in strong clusters are augmented to the original feature vectors of bug summaries based on the similarity between the terms in each cluster and a bug summary. </a:t>
            </a:r>
            <a:r>
              <a:rPr lang="en-IN" sz="1800" dirty="0">
                <a:solidFill>
                  <a:schemeClr val="tx1"/>
                </a:solidFill>
                <a:latin typeface="Times New Roman" panose="02020603050405020304" pitchFamily="18" charset="0"/>
                <a:ea typeface="Georgia" panose="02040502050405020303" pitchFamily="18" charset="0"/>
                <a:cs typeface="Times New Roman" panose="02020603050405020304" pitchFamily="18" charset="0"/>
              </a:rPr>
              <a:t>T</a:t>
            </a:r>
            <a:r>
              <a:rPr lang="en-IN" sz="1800" dirty="0">
                <a:solidFill>
                  <a:schemeClr val="tx1"/>
                </a:solidFill>
                <a:effectLst/>
                <a:latin typeface="Times New Roman" panose="02020603050405020304" pitchFamily="18" charset="0"/>
                <a:ea typeface="Georgia" panose="02040502050405020303" pitchFamily="18" charset="0"/>
                <a:cs typeface="Times New Roman" panose="02020603050405020304" pitchFamily="18" charset="0"/>
              </a:rPr>
              <a:t>hey employed other techniques such as term frequency, term correlation, and topic modelling to identify latent terms and augment them to the original feature vectors of bug summaries.</a:t>
            </a:r>
          </a:p>
          <a:p>
            <a:pPr>
              <a:lnSpc>
                <a:spcPct val="150000"/>
              </a:lnSpc>
            </a:pPr>
            <a:endParaRPr lang="en-IN" sz="1800" dirty="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IN" sz="1800" b="0" i="0" dirty="0">
                <a:solidFill>
                  <a:schemeClr val="tx1"/>
                </a:solidFill>
                <a:effectLst/>
                <a:latin typeface="Times New Roman" panose="02020603050405020304" pitchFamily="18" charset="0"/>
                <a:cs typeface="Times New Roman" panose="02020603050405020304" pitchFamily="18" charset="0"/>
              </a:rPr>
              <a:t/>
            </a:r>
            <a:br>
              <a:rPr lang="en-IN" sz="1800" b="0" i="0" dirty="0">
                <a:solidFill>
                  <a:schemeClr val="tx1"/>
                </a:solidFill>
                <a:effectLst/>
                <a:latin typeface="Times New Roman" panose="02020603050405020304" pitchFamily="18" charset="0"/>
                <a:cs typeface="Times New Roman" panose="02020603050405020304" pitchFamily="18" charset="0"/>
              </a:rPr>
            </a:br>
            <a:endParaRPr lang="en-IN" sz="1800" b="0" i="0" dirty="0">
              <a:solidFill>
                <a:schemeClr val="tx1"/>
              </a:solidFill>
              <a:effectLst/>
              <a:latin typeface="Times New Roman" panose="02020603050405020304" pitchFamily="18" charset="0"/>
              <a:cs typeface="Times New Roman" panose="02020603050405020304" pitchFamily="18" charset="0"/>
            </a:endParaRPr>
          </a:p>
          <a:p>
            <a:pPr>
              <a:lnSpc>
                <a:spcPct val="150000"/>
              </a:lnSpc>
            </a:pP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31925"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5b45c64ba5_0_5"/>
          <p:cNvSpPr txBox="1">
            <a:spLocks noGrp="1"/>
          </p:cNvSpPr>
          <p:nvPr>
            <p:ph type="title"/>
          </p:nvPr>
        </p:nvSpPr>
        <p:spPr>
          <a:xfrm>
            <a:off x="1443990" y="203200"/>
            <a:ext cx="7498200" cy="1074420"/>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Clr>
                <a:srgbClr val="562214"/>
              </a:buClr>
              <a:buSzPts val="4300"/>
              <a:buFont typeface="Gill Sans" panose="020B0502020104020203"/>
              <a:buNone/>
            </a:pPr>
            <a:r>
              <a:rPr lang="en-IN" sz="4800" b="1" dirty="0">
                <a:latin typeface="Times New Roman" pitchFamily="18" charset="0"/>
                <a:cs typeface="Times New Roman" pitchFamily="18" charset="0"/>
              </a:rPr>
              <a:t>Literature Review</a:t>
            </a:r>
          </a:p>
        </p:txBody>
      </p:sp>
      <p:sp>
        <p:nvSpPr>
          <p:cNvPr id="156" name="Google Shape;156;g15b45c64ba5_0_5"/>
          <p:cNvSpPr txBox="1">
            <a:spLocks noGrp="1"/>
          </p:cNvSpPr>
          <p:nvPr>
            <p:ph type="ftr" idx="11"/>
          </p:nvPr>
        </p:nvSpPr>
        <p:spPr>
          <a:xfrm>
            <a:off x="126721" y="6318738"/>
            <a:ext cx="7926900" cy="3581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dirty="0">
                <a:latin typeface="Times New Roman" panose="02020603050405020304" pitchFamily="18" charset="0"/>
                <a:cs typeface="Times New Roman" panose="02020603050405020304" pitchFamily="18" charset="0"/>
              </a:rPr>
              <a:t>DEPARTMENT OF COMPUTER SCIENCE &amp; ENGINEERING AND  INFORMATION TECHNOLOGY (CSE&amp;IT)</a:t>
            </a:r>
            <a:endParaRPr sz="1100" b="1" cap="none"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BA9F434A-4840-0CCA-5A53-0C8C50415305}"/>
              </a:ext>
            </a:extLst>
          </p:cNvPr>
          <p:cNvSpPr txBox="1"/>
          <p:nvPr/>
        </p:nvSpPr>
        <p:spPr>
          <a:xfrm>
            <a:off x="1161535" y="1316990"/>
            <a:ext cx="7673545" cy="3831818"/>
          </a:xfrm>
          <a:prstGeom prst="rect">
            <a:avLst/>
          </a:prstGeom>
          <a:noFill/>
        </p:spPr>
        <p:txBody>
          <a:bodyPr wrap="square" rtlCol="0">
            <a:spAutoFit/>
          </a:bodyPr>
          <a:lstStyle/>
          <a:p>
            <a:pPr algn="just">
              <a:lnSpc>
                <a:spcPct val="150000"/>
              </a:lnSpc>
            </a:pPr>
            <a:r>
              <a:rPr lang="en-IN" sz="1800" b="0" i="0" dirty="0" err="1" smtClean="0">
                <a:solidFill>
                  <a:schemeClr val="tx1"/>
                </a:solidFill>
                <a:effectLst/>
                <a:latin typeface="Times New Roman" panose="02020603050405020304" pitchFamily="18" charset="0"/>
                <a:cs typeface="Times New Roman" panose="02020603050405020304" pitchFamily="18" charset="0"/>
                <a:hlinkClick r:id="rId3"/>
              </a:rPr>
              <a:t>Yadav</a:t>
            </a:r>
            <a:r>
              <a:rPr lang="en-IN" sz="1800" b="0" i="0" dirty="0" smtClean="0">
                <a:solidFill>
                  <a:schemeClr val="tx1"/>
                </a:solidFill>
                <a:effectLst/>
                <a:latin typeface="Times New Roman" panose="02020603050405020304" pitchFamily="18" charset="0"/>
                <a:cs typeface="Times New Roman" panose="02020603050405020304" pitchFamily="18" charset="0"/>
                <a:hlinkClick r:id="rId3"/>
              </a:rPr>
              <a:t> </a:t>
            </a:r>
            <a:r>
              <a:rPr lang="en-IN" sz="1800" dirty="0">
                <a:solidFill>
                  <a:schemeClr val="tx1"/>
                </a:solidFill>
                <a:latin typeface="Times New Roman" panose="02020603050405020304" pitchFamily="18" charset="0"/>
                <a:cs typeface="Times New Roman" panose="02020603050405020304" pitchFamily="18" charset="0"/>
                <a:hlinkClick r:id="rId3"/>
              </a:rPr>
              <a:t>et al</a:t>
            </a:r>
            <a:r>
              <a:rPr lang="en-IN" sz="1800" dirty="0">
                <a:solidFill>
                  <a:schemeClr val="tx1"/>
                </a:solidFill>
                <a:latin typeface="Times New Roman" panose="02020603050405020304" pitchFamily="18" charset="0"/>
                <a:cs typeface="Times New Roman" panose="02020603050405020304" pitchFamily="18" charset="0"/>
              </a:rPr>
              <a:t>., </a:t>
            </a:r>
            <a:r>
              <a:rPr lang="en-IN" sz="1800" b="0" i="0" dirty="0">
                <a:solidFill>
                  <a:schemeClr val="tx1"/>
                </a:solidFill>
                <a:effectLst/>
                <a:latin typeface="Times New Roman" panose="02020603050405020304" pitchFamily="18" charset="0"/>
                <a:cs typeface="Times New Roman" panose="02020603050405020304" pitchFamily="18" charset="0"/>
              </a:rPr>
              <a:t>developed a robust algorithm for reducing bug tossing length based on the concept of developer expertise score</a:t>
            </a:r>
            <a:r>
              <a:rPr lang="en-IN" sz="1800" dirty="0">
                <a:solidFill>
                  <a:schemeClr val="tx1"/>
                </a:solidFill>
                <a:latin typeface="Times New Roman" panose="02020603050405020304" pitchFamily="18" charset="0"/>
                <a:cs typeface="Times New Roman" panose="02020603050405020304" pitchFamily="18" charset="0"/>
              </a:rPr>
              <a:t>. E</a:t>
            </a:r>
            <a:r>
              <a:rPr lang="en-IN" sz="1800" b="0" i="0" dirty="0">
                <a:solidFill>
                  <a:schemeClr val="tx1"/>
                </a:solidFill>
                <a:effectLst/>
                <a:latin typeface="Times New Roman" panose="02020603050405020304" pitchFamily="18" charset="0"/>
                <a:cs typeface="Times New Roman" panose="02020603050405020304" pitchFamily="18" charset="0"/>
              </a:rPr>
              <a:t>xisting bug triage approaches for developer recommendation systems are mainly based on machine learning techniques. These approaches have shown low prediction accuracy and high bug tossing </a:t>
            </a:r>
            <a:r>
              <a:rPr lang="en-IN" sz="1800" b="0" i="0" dirty="0" smtClean="0">
                <a:solidFill>
                  <a:schemeClr val="tx1"/>
                </a:solidFill>
                <a:effectLst/>
                <a:latin typeface="Times New Roman" panose="02020603050405020304" pitchFamily="18" charset="0"/>
                <a:cs typeface="Times New Roman" panose="02020603050405020304" pitchFamily="18" charset="0"/>
              </a:rPr>
              <a:t>length. </a:t>
            </a:r>
            <a:r>
              <a:rPr lang="en-IN" sz="1800" b="0" i="0" dirty="0">
                <a:solidFill>
                  <a:schemeClr val="tx1"/>
                </a:solidFill>
                <a:effectLst/>
                <a:latin typeface="Times New Roman" panose="02020603050405020304" pitchFamily="18" charset="0"/>
                <a:cs typeface="Times New Roman" panose="02020603050405020304" pitchFamily="18" charset="0"/>
              </a:rPr>
              <a:t>This work presented a novel developer recommendation algorithm to rank the developers based on a metric-based integrated score for bug triaging. This integrated score was based on the developer's expertise with an objective to improve bug assignment and reduce the bug tossing length. Such architecture has an application in software bug triaging frameworks.</a:t>
            </a: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31925"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a:spLocks noGrp="1"/>
          </p:cNvSpPr>
          <p:nvPr>
            <p:ph type="title"/>
          </p:nvPr>
        </p:nvSpPr>
        <p:spPr>
          <a:xfrm>
            <a:off x="1443990" y="217714"/>
            <a:ext cx="7498080" cy="8089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562214"/>
              </a:buClr>
              <a:buSzPts val="4300"/>
              <a:buFont typeface="Gill Sans" panose="020B0502020104020203"/>
              <a:buNone/>
            </a:pPr>
            <a:r>
              <a:rPr lang="en-IN" sz="4800" b="1" dirty="0">
                <a:latin typeface="Times New Roman" pitchFamily="18" charset="0"/>
                <a:cs typeface="Times New Roman" pitchFamily="18" charset="0"/>
              </a:rPr>
              <a:t>Workflow</a:t>
            </a:r>
          </a:p>
        </p:txBody>
      </p:sp>
      <p:sp>
        <p:nvSpPr>
          <p:cNvPr id="165" name="Google Shape;165;p7"/>
          <p:cNvSpPr txBox="1">
            <a:spLocks noGrp="1"/>
          </p:cNvSpPr>
          <p:nvPr>
            <p:ph type="body" idx="1"/>
          </p:nvPr>
        </p:nvSpPr>
        <p:spPr>
          <a:xfrm>
            <a:off x="1059028" y="1113790"/>
            <a:ext cx="7927033" cy="5121910"/>
          </a:xfrm>
          <a:prstGeom prst="rect">
            <a:avLst/>
          </a:prstGeom>
          <a:noFill/>
          <a:ln>
            <a:noFill/>
          </a:ln>
        </p:spPr>
        <p:txBody>
          <a:bodyPr spcFirstLastPara="1" wrap="square" lIns="91425" tIns="45700" rIns="91425" bIns="45700" anchor="t" anchorCtr="0">
            <a:noAutofit/>
          </a:bodyPr>
          <a:lstStyle/>
          <a:p>
            <a:pPr algn="just">
              <a:lnSpc>
                <a:spcPct val="150000"/>
              </a:lnSpc>
              <a:spcAft>
                <a:spcPts val="1000"/>
              </a:spcAft>
              <a:buFont typeface="Wingdings" pitchFamily="2" charset="2"/>
              <a:buChar char="q"/>
            </a:pPr>
            <a:r>
              <a:rPr lang="en-IN" sz="1800" b="1" dirty="0">
                <a:effectLst/>
                <a:latin typeface="Times New Roman" pitchFamily="18" charset="0"/>
                <a:ea typeface="Arial" panose="020B0604020202020204" pitchFamily="34" charset="0"/>
                <a:cs typeface="Times New Roman" panose="02020603050405020304" pitchFamily="18" charset="0"/>
              </a:rPr>
              <a:t>Data Extraction</a:t>
            </a:r>
            <a:r>
              <a:rPr lang="en-IN" sz="1800" dirty="0">
                <a:effectLst/>
                <a:latin typeface="Times New Roman" pitchFamily="18" charset="0"/>
                <a:ea typeface="Arial" panose="020B0604020202020204" pitchFamily="34" charset="0"/>
                <a:cs typeface="Times New Roman" panose="02020603050405020304" pitchFamily="18" charset="0"/>
              </a:rPr>
              <a:t> – Data is taken from Bugzilla. </a:t>
            </a:r>
            <a:r>
              <a:rPr lang="en-IN" sz="18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T</a:t>
            </a:r>
            <a:r>
              <a:rPr lang="en-IN" sz="1800" b="0" i="0" dirty="0">
                <a:solidFill>
                  <a:srgbClr val="202124"/>
                </a:solidFill>
                <a:effectLst/>
                <a:latin typeface="Times New Roman" panose="02020603050405020304" pitchFamily="18" charset="0"/>
                <a:cs typeface="Times New Roman" panose="02020603050405020304" pitchFamily="18" charset="0"/>
              </a:rPr>
              <a:t>he dataset is taken for four bug report datasets, i.e., Firefox, Eclipse, Mozilla Core and </a:t>
            </a:r>
            <a:r>
              <a:rPr lang="en-IN" sz="1800" b="0" i="0" dirty="0" smtClean="0">
                <a:solidFill>
                  <a:srgbClr val="202124"/>
                </a:solidFill>
                <a:effectLst/>
                <a:latin typeface="Times New Roman" panose="02020603050405020304" pitchFamily="18" charset="0"/>
                <a:cs typeface="Times New Roman" panose="02020603050405020304" pitchFamily="18" charset="0"/>
              </a:rPr>
              <a:t>Thunderbird</a:t>
            </a:r>
            <a:r>
              <a:rPr lang="en-IN" sz="1800" b="0" i="0" dirty="0">
                <a:solidFill>
                  <a:srgbClr val="202124"/>
                </a:solidFill>
                <a:effectLst/>
                <a:latin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itchFamily="18" charset="0"/>
              </a:rPr>
              <a:t>We used </a:t>
            </a:r>
            <a:r>
              <a:rPr lang="en-IN" sz="1800" dirty="0">
                <a:solidFill>
                  <a:srgbClr val="000000"/>
                </a:solidFill>
                <a:latin typeface="Times New Roman" panose="02020603050405020304" pitchFamily="18" charset="0"/>
                <a:ea typeface="Times New Roman" panose="02020603050405020304" pitchFamily="18" charset="0"/>
                <a:cs typeface="Times New Roman" pitchFamily="18" charset="0"/>
              </a:rPr>
              <a:t>B</a:t>
            </a:r>
            <a:r>
              <a:rPr lang="en-IN" sz="1800" dirty="0">
                <a:solidFill>
                  <a:srgbClr val="000000"/>
                </a:solidFill>
                <a:effectLst/>
                <a:latin typeface="Times New Roman" panose="02020603050405020304" pitchFamily="18" charset="0"/>
                <a:ea typeface="Times New Roman" panose="02020603050405020304" pitchFamily="18" charset="0"/>
                <a:cs typeface="Times New Roman" pitchFamily="18" charset="0"/>
              </a:rPr>
              <a:t>ugzilla filter feature to select the desired columns.</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spcAft>
                <a:spcPts val="1000"/>
              </a:spcAft>
              <a:buFont typeface="Wingdings" pitchFamily="2" charset="2"/>
              <a:buChar char="q"/>
            </a:pPr>
            <a:r>
              <a:rPr lang="en-IN" sz="1800" b="1" dirty="0">
                <a:latin typeface="Times New Roman" panose="02020603050405020304" pitchFamily="18" charset="0"/>
                <a:ea typeface="Arial" panose="020B0604020202020204" pitchFamily="34" charset="0"/>
                <a:cs typeface="Times New Roman" panose="02020603050405020304" pitchFamily="18" charset="0"/>
              </a:rPr>
              <a:t>Data </a:t>
            </a:r>
            <a:r>
              <a:rPr lang="en-IN" sz="1800" b="1" dirty="0" smtClean="0">
                <a:latin typeface="Times New Roman" panose="02020603050405020304" pitchFamily="18" charset="0"/>
                <a:ea typeface="Arial" panose="020B0604020202020204" pitchFamily="34" charset="0"/>
                <a:cs typeface="Times New Roman" panose="02020603050405020304" pitchFamily="18" charset="0"/>
              </a:rPr>
              <a:t>Pre-processing </a:t>
            </a:r>
            <a:r>
              <a:rPr lang="en-IN" sz="1800" dirty="0">
                <a:latin typeface="Times New Roman" panose="02020603050405020304" pitchFamily="18" charset="0"/>
                <a:ea typeface="Arial" panose="020B0604020202020204" pitchFamily="34"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itchFamily="18" charset="0"/>
              </a:rPr>
              <a:t>Used python libraries to clean the data and remove null valued columns. Using NLP techniques i.e. tokenization, stemming, stop word removal, etc.</a:t>
            </a:r>
            <a:endParaRPr lang="en-IN" sz="1800"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spcAft>
                <a:spcPts val="1000"/>
              </a:spcAft>
              <a:buFont typeface="Wingdings" pitchFamily="2" charset="2"/>
              <a:buChar char="q"/>
            </a:pPr>
            <a:r>
              <a:rPr lang="en-IN" sz="1800" b="1" dirty="0">
                <a:effectLst/>
                <a:latin typeface="Times New Roman" panose="02020603050405020304" pitchFamily="18" charset="0"/>
                <a:ea typeface="Arial" panose="020B0604020202020204" pitchFamily="34" charset="0"/>
                <a:cs typeface="Times New Roman" panose="02020603050405020304" pitchFamily="18" charset="0"/>
              </a:rPr>
              <a:t>Feature Extraction</a:t>
            </a:r>
            <a:r>
              <a:rPr lang="en-IN" sz="1800" b="1" dirty="0">
                <a:latin typeface="Times New Roman" panose="02020603050405020304" pitchFamily="18" charset="0"/>
                <a:ea typeface="Arial" panose="020B0604020202020204" pitchFamily="34" charset="0"/>
                <a:cs typeface="Times New Roman" panose="02020603050405020304" pitchFamily="18" charset="0"/>
              </a:rPr>
              <a:t> </a:t>
            </a:r>
            <a:r>
              <a:rPr lang="en-IN" sz="1800" dirty="0">
                <a:latin typeface="Times New Roman" panose="02020603050405020304" pitchFamily="18" charset="0"/>
                <a:ea typeface="Arial" panose="020B0604020202020204" pitchFamily="34" charset="0"/>
                <a:cs typeface="Times New Roman" panose="02020603050405020304" pitchFamily="18" charset="0"/>
              </a:rPr>
              <a:t>– TF-IDF </a:t>
            </a:r>
            <a:r>
              <a:rPr lang="en-IN" sz="1800"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a:t>
            </a:r>
            <a:r>
              <a:rPr lang="en-IN" sz="1800" b="0" i="0" dirty="0">
                <a:solidFill>
                  <a:schemeClr val="tx1"/>
                </a:solidFill>
                <a:effectLst/>
                <a:latin typeface="Times New Roman" panose="02020603050405020304" pitchFamily="18" charset="0"/>
                <a:cs typeface="Times New Roman" panose="02020603050405020304" pitchFamily="18" charset="0"/>
              </a:rPr>
              <a:t>term </a:t>
            </a:r>
            <a:r>
              <a:rPr lang="en-IN" sz="1800" b="0" i="0" dirty="0" smtClean="0">
                <a:solidFill>
                  <a:schemeClr val="tx1"/>
                </a:solidFill>
                <a:effectLst/>
                <a:latin typeface="Times New Roman" panose="02020603050405020304" pitchFamily="18" charset="0"/>
                <a:cs typeface="Times New Roman" panose="02020603050405020304" pitchFamily="18" charset="0"/>
              </a:rPr>
              <a:t>frequency-inverse </a:t>
            </a:r>
            <a:r>
              <a:rPr lang="en-IN" sz="1800" b="0" i="0" dirty="0">
                <a:solidFill>
                  <a:schemeClr val="tx1"/>
                </a:solidFill>
                <a:effectLst/>
                <a:latin typeface="Times New Roman" panose="02020603050405020304" pitchFamily="18" charset="0"/>
                <a:cs typeface="Times New Roman" panose="02020603050405020304" pitchFamily="18" charset="0"/>
              </a:rPr>
              <a:t>document frequency)</a:t>
            </a:r>
            <a:r>
              <a:rPr lang="en-IN" sz="1800" dirty="0">
                <a:solidFill>
                  <a:schemeClr val="tx1"/>
                </a:solidFill>
                <a:latin typeface="Times New Roman" panose="02020603050405020304" pitchFamily="18" charset="0"/>
                <a:ea typeface="Arial" panose="020B0604020202020204" pitchFamily="34" charset="0"/>
                <a:cs typeface="Times New Roman" panose="02020603050405020304" pitchFamily="18" charset="0"/>
              </a:rPr>
              <a:t> </a:t>
            </a:r>
            <a:r>
              <a:rPr lang="en-IN" sz="1800" dirty="0">
                <a:latin typeface="Times New Roman" panose="02020603050405020304" pitchFamily="18" charset="0"/>
                <a:ea typeface="Arial" panose="020B0604020202020204" pitchFamily="34" charset="0"/>
                <a:cs typeface="Times New Roman" panose="02020603050405020304" pitchFamily="18" charset="0"/>
              </a:rPr>
              <a:t>weighing and laplace smoothing is used for this. </a:t>
            </a:r>
          </a:p>
          <a:p>
            <a:pPr algn="just">
              <a:lnSpc>
                <a:spcPct val="150000"/>
              </a:lnSpc>
              <a:spcAft>
                <a:spcPts val="1000"/>
              </a:spcAft>
              <a:buFont typeface="Wingdings" pitchFamily="2" charset="2"/>
              <a:buChar char="q"/>
            </a:pPr>
            <a:r>
              <a:rPr lang="en-IN" sz="1800" b="1" dirty="0">
                <a:effectLst/>
                <a:latin typeface="Times New Roman" panose="02020603050405020304" pitchFamily="18" charset="0"/>
                <a:cs typeface="Times New Roman" pitchFamily="18" charset="0"/>
              </a:rPr>
              <a:t>Feature weighting </a:t>
            </a:r>
            <a:r>
              <a:rPr lang="en-IN" sz="1800" dirty="0">
                <a:effectLst/>
                <a:latin typeface="Times New Roman" panose="02020603050405020304" pitchFamily="18" charset="0"/>
                <a:cs typeface="Times New Roman" pitchFamily="18" charset="0"/>
              </a:rPr>
              <a:t>using the PSO and GA algorithms.</a:t>
            </a:r>
          </a:p>
          <a:p>
            <a:pPr algn="just">
              <a:lnSpc>
                <a:spcPct val="150000"/>
              </a:lnSpc>
              <a:spcAft>
                <a:spcPts val="1000"/>
              </a:spcAft>
              <a:buFont typeface="Wingdings" pitchFamily="2" charset="2"/>
              <a:buChar char="q"/>
            </a:pPr>
            <a:r>
              <a:rPr lang="en-IN" sz="1800" b="1" dirty="0">
                <a:effectLst/>
                <a:latin typeface="Times New Roman" panose="02020603050405020304" pitchFamily="18" charset="0"/>
                <a:cs typeface="Times New Roman" pitchFamily="18" charset="0"/>
              </a:rPr>
              <a:t>Bug prioritization </a:t>
            </a:r>
            <a:r>
              <a:rPr lang="en-IN" sz="1800" dirty="0">
                <a:effectLst/>
                <a:latin typeface="Times New Roman" panose="02020603050405020304" pitchFamily="18" charset="0"/>
                <a:cs typeface="Times New Roman" pitchFamily="18" charset="0"/>
              </a:rPr>
              <a:t>based on severity. </a:t>
            </a:r>
            <a:endParaRPr lang="en-IN" sz="800" dirty="0">
              <a:latin typeface="Times New Roman" pitchFamily="18" charset="0"/>
              <a:cs typeface="Times New Roman" pitchFamily="18" charset="0"/>
            </a:endParaRPr>
          </a:p>
          <a:p>
            <a:pPr algn="just">
              <a:lnSpc>
                <a:spcPct val="150000"/>
              </a:lnSpc>
              <a:spcAft>
                <a:spcPts val="1000"/>
              </a:spcAft>
              <a:buFont typeface="Wingdings" pitchFamily="2" charset="2"/>
              <a:buChar char="q"/>
            </a:pPr>
            <a:endParaRPr lang="en-IN" sz="1100" dirty="0">
              <a:latin typeface="Times New Roman" pitchFamily="18" charset="0"/>
              <a:cs typeface="Times New Roman" pitchFamily="18" charset="0"/>
            </a:endParaRPr>
          </a:p>
          <a:p>
            <a:pPr algn="just">
              <a:lnSpc>
                <a:spcPct val="150000"/>
              </a:lnSpc>
              <a:spcAft>
                <a:spcPts val="1000"/>
              </a:spcAft>
              <a:buFont typeface="Wingdings" pitchFamily="2" charset="2"/>
              <a:buChar char="q"/>
            </a:pP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166" name="Google Shape;166;p7"/>
          <p:cNvSpPr txBox="1">
            <a:spLocks noGrp="1"/>
          </p:cNvSpPr>
          <p:nvPr>
            <p:ph type="ftr" idx="11"/>
          </p:nvPr>
        </p:nvSpPr>
        <p:spPr>
          <a:xfrm>
            <a:off x="126722" y="6353349"/>
            <a:ext cx="7927032" cy="34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sz="1100" b="1" cap="none" dirty="0">
                <a:latin typeface="Times New Roman" panose="02020603050405020304" pitchFamily="18" charset="0"/>
                <a:cs typeface="Times New Roman" panose="02020603050405020304" pitchFamily="18" charset="0"/>
              </a:rPr>
              <a:t>DEPARTMENT OF COMPUTER SCIENCE &amp; ENGINEERING AND  INFORMATION TECHNOLOGY (CSE&amp;IT)</a:t>
            </a:r>
            <a:endParaRPr sz="1100" b="1" cap="none" dirty="0">
              <a:latin typeface="Times New Roman" panose="02020603050405020304" pitchFamily="18" charset="0"/>
              <a:cs typeface="Times New Roman" panose="02020603050405020304" pitchFamily="18"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31925"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63CADA-5320-CCE5-AF21-DD67F4D7DAE1}"/>
              </a:ext>
            </a:extLst>
          </p:cNvPr>
          <p:cNvSpPr>
            <a:spLocks noGrp="1"/>
          </p:cNvSpPr>
          <p:nvPr>
            <p:ph type="title"/>
          </p:nvPr>
        </p:nvSpPr>
        <p:spPr>
          <a:xfrm>
            <a:off x="1431925" y="185738"/>
            <a:ext cx="7486968" cy="990599"/>
          </a:xfrm>
        </p:spPr>
        <p:txBody>
          <a:bodyPr>
            <a:normAutofit/>
          </a:bodyPr>
          <a:lstStyle/>
          <a:p>
            <a:r>
              <a:rPr lang="en-US" sz="4800" b="1" dirty="0">
                <a:latin typeface="Times New Roman" pitchFamily="18" charset="0"/>
                <a:cs typeface="Times New Roman" pitchFamily="18" charset="0"/>
              </a:rPr>
              <a:t>Algorithms Implemented</a:t>
            </a:r>
          </a:p>
        </p:txBody>
      </p:sp>
      <p:sp>
        <p:nvSpPr>
          <p:cNvPr id="3" name="Text Placeholder 2">
            <a:extLst>
              <a:ext uri="{FF2B5EF4-FFF2-40B4-BE49-F238E27FC236}">
                <a16:creationId xmlns:a16="http://schemas.microsoft.com/office/drawing/2014/main" xmlns="" id="{D486771B-E95E-2CED-392A-42A647008B2B}"/>
              </a:ext>
            </a:extLst>
          </p:cNvPr>
          <p:cNvSpPr>
            <a:spLocks noGrp="1"/>
          </p:cNvSpPr>
          <p:nvPr>
            <p:ph type="body" idx="1"/>
          </p:nvPr>
        </p:nvSpPr>
        <p:spPr/>
        <p:txBody>
          <a:bodyPr>
            <a:normAutofit fontScale="85000" lnSpcReduction="20000"/>
          </a:bodyPr>
          <a:lstStyle/>
          <a:p>
            <a:pPr marL="137160" indent="0" algn="just">
              <a:lnSpc>
                <a:spcPct val="160000"/>
              </a:lnSpc>
              <a:buNone/>
            </a:pPr>
            <a:r>
              <a:rPr lang="en-IN" sz="3300" b="1" dirty="0">
                <a:solidFill>
                  <a:srgbClr val="202124"/>
                </a:solidFill>
                <a:latin typeface="Times New Roman" panose="02020603050405020304" pitchFamily="18" charset="0"/>
                <a:cs typeface="Times New Roman" panose="02020603050405020304" pitchFamily="18" charset="0"/>
              </a:rPr>
              <a:t>Particle Swarm </a:t>
            </a:r>
            <a:r>
              <a:rPr lang="en-IN" sz="3300" b="1" dirty="0" smtClean="0">
                <a:solidFill>
                  <a:srgbClr val="202124"/>
                </a:solidFill>
                <a:latin typeface="Times New Roman" panose="02020603050405020304" pitchFamily="18" charset="0"/>
                <a:cs typeface="Times New Roman" panose="02020603050405020304" pitchFamily="18" charset="0"/>
              </a:rPr>
              <a:t>Optimisation </a:t>
            </a:r>
            <a:r>
              <a:rPr lang="en-IN" sz="3300" b="1" dirty="0">
                <a:solidFill>
                  <a:srgbClr val="202124"/>
                </a:solidFill>
                <a:latin typeface="Times New Roman" panose="02020603050405020304" pitchFamily="18" charset="0"/>
                <a:cs typeface="Times New Roman" panose="02020603050405020304" pitchFamily="18" charset="0"/>
              </a:rPr>
              <a:t>:-</a:t>
            </a:r>
          </a:p>
          <a:p>
            <a:pPr algn="just">
              <a:lnSpc>
                <a:spcPct val="160000"/>
              </a:lnSpc>
              <a:buFont typeface="Wingdings" pitchFamily="2" charset="2"/>
              <a:buChar char="q"/>
            </a:pPr>
            <a:r>
              <a:rPr lang="en-IN" sz="2800" dirty="0">
                <a:solidFill>
                  <a:srgbClr val="202124"/>
                </a:solidFill>
                <a:latin typeface="Times New Roman" panose="02020603050405020304" pitchFamily="18" charset="0"/>
                <a:cs typeface="Times New Roman" panose="02020603050405020304" pitchFamily="18" charset="0"/>
              </a:rPr>
              <a:t>Optimization algorithm that is inspired by the behaviour of social organisms, such as birds or fish. </a:t>
            </a:r>
          </a:p>
          <a:p>
            <a:pPr algn="just">
              <a:lnSpc>
                <a:spcPct val="160000"/>
              </a:lnSpc>
              <a:buFont typeface="Wingdings" pitchFamily="2" charset="2"/>
              <a:buChar char="q"/>
            </a:pPr>
            <a:r>
              <a:rPr lang="en-IN" sz="2800" dirty="0">
                <a:solidFill>
                  <a:srgbClr val="202124"/>
                </a:solidFill>
                <a:latin typeface="Times New Roman" panose="02020603050405020304" pitchFamily="18" charset="0"/>
                <a:cs typeface="Times New Roman" panose="02020603050405020304" pitchFamily="18" charset="0"/>
              </a:rPr>
              <a:t>Used in various fields, including feature selection and feature reduction.</a:t>
            </a:r>
          </a:p>
          <a:p>
            <a:pPr algn="just">
              <a:lnSpc>
                <a:spcPct val="160000"/>
              </a:lnSpc>
              <a:buFont typeface="Wingdings" pitchFamily="2" charset="2"/>
              <a:buChar char="q"/>
            </a:pPr>
            <a:r>
              <a:rPr lang="en-IN" sz="2800" dirty="0">
                <a:solidFill>
                  <a:srgbClr val="202124"/>
                </a:solidFill>
                <a:latin typeface="Times New Roman" panose="02020603050405020304" pitchFamily="18" charset="0"/>
                <a:cs typeface="Times New Roman" panose="02020603050405020304" pitchFamily="18" charset="0"/>
              </a:rPr>
              <a:t>During the optimization process, each particle moves through the search space to find the best subset of features that maximizes the fitness function.</a:t>
            </a:r>
          </a:p>
          <a:p>
            <a:pPr algn="just">
              <a:lnSpc>
                <a:spcPct val="160000"/>
              </a:lnSpc>
              <a:buFont typeface="Wingdings" pitchFamily="2" charset="2"/>
              <a:buChar char="q"/>
            </a:pPr>
            <a:endParaRPr lang="en-IN" sz="3200" dirty="0">
              <a:solidFill>
                <a:srgbClr val="202124"/>
              </a:solidFill>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31925"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65100" y="6437292"/>
            <a:ext cx="7416800" cy="261610"/>
          </a:xfrm>
          <a:prstGeom prst="rect">
            <a:avLst/>
          </a:prstGeom>
        </p:spPr>
        <p:txBody>
          <a:bodyPr wrap="square">
            <a:spAutoFit/>
          </a:bodyPr>
          <a:lstStyle/>
          <a:p>
            <a:pPr lvl="0"/>
            <a:r>
              <a:rPr lang="en-US" sz="1100" b="1" dirty="0">
                <a:solidFill>
                  <a:schemeClr val="bg1">
                    <a:lumMod val="65000"/>
                  </a:schemeClr>
                </a:solidFill>
                <a:latin typeface="Times New Roman" panose="02020603050405020304" pitchFamily="18" charset="0"/>
                <a:cs typeface="Times New Roman" panose="02020603050405020304" pitchFamily="18" charset="0"/>
              </a:rPr>
              <a:t>DEPARTMENT OF COMPUTER SCIENCE &amp; ENGINEERING AND  INFORMATION TECHNOLOGY (CSE&amp;IT)</a:t>
            </a:r>
          </a:p>
        </p:txBody>
      </p:sp>
    </p:spTree>
    <p:extLst>
      <p:ext uri="{BB962C8B-B14F-4D97-AF65-F5344CB8AC3E}">
        <p14:creationId xmlns:p14="http://schemas.microsoft.com/office/powerpoint/2010/main" val="1686666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1D1F105C-4155-32D0-F482-325B5B444D2A}"/>
              </a:ext>
            </a:extLst>
          </p:cNvPr>
          <p:cNvSpPr>
            <a:spLocks noGrp="1"/>
          </p:cNvSpPr>
          <p:nvPr>
            <p:ph type="body" idx="1"/>
          </p:nvPr>
        </p:nvSpPr>
        <p:spPr>
          <a:xfrm>
            <a:off x="1130300" y="330201"/>
            <a:ext cx="7803388" cy="6184900"/>
          </a:xfrm>
        </p:spPr>
        <p:txBody>
          <a:bodyPr>
            <a:normAutofit fontScale="47500" lnSpcReduction="20000"/>
          </a:bodyPr>
          <a:lstStyle/>
          <a:p>
            <a:pPr marL="137160" indent="0" algn="just">
              <a:lnSpc>
                <a:spcPct val="170000"/>
              </a:lnSpc>
              <a:buNone/>
            </a:pPr>
            <a:r>
              <a:rPr lang="en-US" sz="5900" b="1" dirty="0" smtClean="0">
                <a:latin typeface="Times New Roman" panose="02020603050405020304" pitchFamily="18" charset="0"/>
                <a:cs typeface="Times New Roman" panose="02020603050405020304" pitchFamily="18" charset="0"/>
              </a:rPr>
              <a:t> Genetic </a:t>
            </a:r>
            <a:r>
              <a:rPr lang="en-US" sz="5900" b="1" dirty="0">
                <a:latin typeface="Times New Roman" panose="02020603050405020304" pitchFamily="18" charset="0"/>
                <a:cs typeface="Times New Roman" panose="02020603050405020304" pitchFamily="18" charset="0"/>
              </a:rPr>
              <a:t>Algorithm :-</a:t>
            </a:r>
          </a:p>
          <a:p>
            <a:pPr algn="just">
              <a:lnSpc>
                <a:spcPct val="170000"/>
              </a:lnSpc>
              <a:buFont typeface="Wingdings" pitchFamily="2" charset="2"/>
              <a:buChar char="q"/>
            </a:pPr>
            <a:r>
              <a:rPr lang="en-US" sz="5100" dirty="0">
                <a:latin typeface="Times New Roman" panose="02020603050405020304" pitchFamily="18" charset="0"/>
                <a:cs typeface="Times New Roman" panose="02020603050405020304" pitchFamily="18" charset="0"/>
              </a:rPr>
              <a:t>Inspired by the process of natural selection and genetics.</a:t>
            </a:r>
          </a:p>
          <a:p>
            <a:pPr algn="just">
              <a:lnSpc>
                <a:spcPct val="170000"/>
              </a:lnSpc>
              <a:buFont typeface="Wingdings" pitchFamily="2" charset="2"/>
              <a:buChar char="q"/>
            </a:pPr>
            <a:r>
              <a:rPr lang="en-US" sz="5100" dirty="0">
                <a:latin typeface="Times New Roman" panose="02020603050405020304" pitchFamily="18" charset="0"/>
                <a:cs typeface="Times New Roman" panose="02020603050405020304" pitchFamily="18" charset="0"/>
              </a:rPr>
              <a:t>GA can be used for feature reduction by treating the features as genes in a chromosome.</a:t>
            </a:r>
          </a:p>
          <a:p>
            <a:pPr algn="just">
              <a:lnSpc>
                <a:spcPct val="170000"/>
              </a:lnSpc>
              <a:buFont typeface="Wingdings" pitchFamily="2" charset="2"/>
              <a:buChar char="q"/>
            </a:pPr>
            <a:r>
              <a:rPr lang="en-US" sz="5100" dirty="0">
                <a:latin typeface="Times New Roman" panose="02020603050405020304" pitchFamily="18" charset="0"/>
                <a:cs typeface="Times New Roman" panose="02020603050405020304" pitchFamily="18" charset="0"/>
              </a:rPr>
              <a:t>Each chromosome represents a possible subset of features, and its fitness represents the quality of the subset.</a:t>
            </a:r>
          </a:p>
          <a:p>
            <a:pPr algn="just">
              <a:lnSpc>
                <a:spcPct val="170000"/>
              </a:lnSpc>
              <a:buFont typeface="Wingdings" pitchFamily="2" charset="2"/>
              <a:buChar char="q"/>
            </a:pPr>
            <a:r>
              <a:rPr lang="en-US" sz="5100" dirty="0">
                <a:latin typeface="Times New Roman" panose="02020603050405020304" pitchFamily="18" charset="0"/>
                <a:cs typeface="Times New Roman" panose="02020603050405020304" pitchFamily="18" charset="0"/>
              </a:rPr>
              <a:t>GA applies genetic operators such as crossover and mutation to the chromosomes to create new offspring chromosomes.</a:t>
            </a:r>
          </a:p>
          <a:p>
            <a:pPr algn="just">
              <a:lnSpc>
                <a:spcPct val="150000"/>
              </a:lnSpc>
            </a:pP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31925"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65100" y="6366961"/>
            <a:ext cx="7581900" cy="261610"/>
          </a:xfrm>
          <a:prstGeom prst="rect">
            <a:avLst/>
          </a:prstGeom>
        </p:spPr>
        <p:txBody>
          <a:bodyPr wrap="square">
            <a:spAutoFit/>
          </a:bodyPr>
          <a:lstStyle/>
          <a:p>
            <a:pPr lvl="0"/>
            <a:r>
              <a:rPr lang="en-US" sz="1100" b="1" dirty="0">
                <a:solidFill>
                  <a:schemeClr val="bg1">
                    <a:lumMod val="65000"/>
                  </a:schemeClr>
                </a:solidFill>
                <a:latin typeface="Times New Roman" panose="02020603050405020304" pitchFamily="18" charset="0"/>
                <a:cs typeface="Times New Roman" panose="02020603050405020304" pitchFamily="18" charset="0"/>
              </a:rPr>
              <a:t>DEPARTMENT OF COMPUTER SCIENCE &amp; ENGINEERING AND  INFORMATION TECHNOLOGY (CSE&amp;IT)</a:t>
            </a:r>
          </a:p>
        </p:txBody>
      </p:sp>
    </p:spTree>
    <p:extLst>
      <p:ext uri="{BB962C8B-B14F-4D97-AF65-F5344CB8AC3E}">
        <p14:creationId xmlns:p14="http://schemas.microsoft.com/office/powerpoint/2010/main" val="4218067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MinorProject2_PPT</Template>
  <TotalTime>2343</TotalTime>
  <Words>992</Words>
  <Application>Microsoft Office PowerPoint</Application>
  <PresentationFormat>On-screen Show (4:3)</PresentationFormat>
  <Paragraphs>183</Paragraphs>
  <Slides>12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Noto Sans Symbols</vt:lpstr>
      <vt:lpstr>Gill Sans</vt:lpstr>
      <vt:lpstr>Georgia</vt:lpstr>
      <vt:lpstr>Times New Roman</vt:lpstr>
      <vt:lpstr>Wingdings</vt:lpstr>
      <vt:lpstr>Verdana</vt:lpstr>
      <vt:lpstr>Solstice</vt:lpstr>
      <vt:lpstr>PowerPoint Presentation</vt:lpstr>
      <vt:lpstr>Problem Statement</vt:lpstr>
      <vt:lpstr>Introduction</vt:lpstr>
      <vt:lpstr>Project Objectives</vt:lpstr>
      <vt:lpstr>Literature Review</vt:lpstr>
      <vt:lpstr>Literature Review</vt:lpstr>
      <vt:lpstr>Workflow</vt:lpstr>
      <vt:lpstr>Algorithms Implemented</vt:lpstr>
      <vt:lpstr>PowerPoint Presentation</vt:lpstr>
      <vt:lpstr>Results</vt:lpstr>
      <vt:lpstr>Tools &amp; Technologies Used</vt:lpstr>
      <vt:lpstr> References (in IEEE Format)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Kartikeya Consul</cp:lastModifiedBy>
  <cp:revision>57</cp:revision>
  <dcterms:created xsi:type="dcterms:W3CDTF">2022-10-03T08:21:00Z</dcterms:created>
  <dcterms:modified xsi:type="dcterms:W3CDTF">2023-05-04T04:42:32Z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