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3" r:id="rId5"/>
    <p:sldId id="259" r:id="rId6"/>
    <p:sldId id="260" r:id="rId7"/>
    <p:sldId id="294" r:id="rId8"/>
    <p:sldId id="265" r:id="rId9"/>
    <p:sldId id="274" r:id="rId10"/>
    <p:sldId id="264" r:id="rId11"/>
    <p:sldId id="277" r:id="rId12"/>
    <p:sldId id="272" r:id="rId13"/>
    <p:sldId id="261" r:id="rId14"/>
    <p:sldId id="262" r:id="rId15"/>
    <p:sldId id="295" r:id="rId16"/>
    <p:sldId id="296" r:id="rId17"/>
    <p:sldId id="280"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1"/>
  </p:normalViewPr>
  <p:slideViewPr>
    <p:cSldViewPr>
      <p:cViewPr>
        <p:scale>
          <a:sx n="81" d="100"/>
          <a:sy n="81" d="100"/>
        </p:scale>
        <p:origin x="-1056"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D0F9008-4A0B-436E-9F95-AD4ECDB428C0}" type="datetimeFigureOut">
              <a:rPr lang="en-IN" smtClean="0"/>
              <a:t>16-05-2022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D201ADD-E558-4D4A-B3DE-523AA743711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0F9008-4A0B-436E-9F95-AD4ECDB428C0}"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01ADD-E558-4D4A-B3DE-523AA743711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0F9008-4A0B-436E-9F95-AD4ECDB428C0}"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01ADD-E558-4D4A-B3DE-523AA743711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D0F9008-4A0B-436E-9F95-AD4ECDB428C0}" type="datetimeFigureOut">
              <a:rPr lang="en-IN" smtClean="0"/>
              <a:t>16-05-2022</a:t>
            </a:fld>
            <a:endParaRPr lang="en-IN"/>
          </a:p>
        </p:txBody>
      </p:sp>
      <p:sp>
        <p:nvSpPr>
          <p:cNvPr id="9" name="Slide Number Placeholder 8"/>
          <p:cNvSpPr>
            <a:spLocks noGrp="1"/>
          </p:cNvSpPr>
          <p:nvPr>
            <p:ph type="sldNum" sz="quarter" idx="15"/>
          </p:nvPr>
        </p:nvSpPr>
        <p:spPr/>
        <p:txBody>
          <a:bodyPr rtlCol="0"/>
          <a:lstStyle/>
          <a:p>
            <a:fld id="{7D201ADD-E558-4D4A-B3DE-523AA743711D}"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D0F9008-4A0B-436E-9F95-AD4ECDB428C0}" type="datetimeFigureOut">
              <a:rPr lang="en-IN" smtClean="0"/>
              <a:t>16-05-2022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D201ADD-E558-4D4A-B3DE-523AA743711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D0F9008-4A0B-436E-9F95-AD4ECDB428C0}"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01ADD-E558-4D4A-B3DE-523AA743711D}"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D0F9008-4A0B-436E-9F95-AD4ECDB428C0}" type="datetimeFigureOut">
              <a:rPr lang="en-IN" smtClean="0"/>
              <a:t>16-05-2022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201ADD-E558-4D4A-B3DE-523AA743711D}"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D0F9008-4A0B-436E-9F95-AD4ECDB428C0}" type="datetimeFigureOut">
              <a:rPr lang="en-IN" smtClean="0"/>
              <a:t>16-05-2022</a:t>
            </a:fld>
            <a:endParaRPr lang="en-IN"/>
          </a:p>
        </p:txBody>
      </p:sp>
      <p:sp>
        <p:nvSpPr>
          <p:cNvPr id="7" name="Slide Number Placeholder 6"/>
          <p:cNvSpPr>
            <a:spLocks noGrp="1"/>
          </p:cNvSpPr>
          <p:nvPr>
            <p:ph type="sldNum" sz="quarter" idx="11"/>
          </p:nvPr>
        </p:nvSpPr>
        <p:spPr/>
        <p:txBody>
          <a:bodyPr rtlCol="0"/>
          <a:lstStyle/>
          <a:p>
            <a:fld id="{7D201ADD-E558-4D4A-B3DE-523AA743711D}"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F9008-4A0B-436E-9F95-AD4ECDB428C0}" type="datetimeFigureOut">
              <a:rPr lang="en-IN" smtClean="0"/>
              <a:t>16-05-2022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201ADD-E558-4D4A-B3DE-523AA743711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D0F9008-4A0B-436E-9F95-AD4ECDB428C0}" type="datetimeFigureOut">
              <a:rPr lang="en-IN" smtClean="0"/>
              <a:t>16-05-2022</a:t>
            </a:fld>
            <a:endParaRPr lang="en-IN"/>
          </a:p>
        </p:txBody>
      </p:sp>
      <p:sp>
        <p:nvSpPr>
          <p:cNvPr id="22" name="Slide Number Placeholder 21"/>
          <p:cNvSpPr>
            <a:spLocks noGrp="1"/>
          </p:cNvSpPr>
          <p:nvPr>
            <p:ph type="sldNum" sz="quarter" idx="15"/>
          </p:nvPr>
        </p:nvSpPr>
        <p:spPr/>
        <p:txBody>
          <a:bodyPr rtlCol="0"/>
          <a:lstStyle/>
          <a:p>
            <a:fld id="{7D201ADD-E558-4D4A-B3DE-523AA743711D}"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D0F9008-4A0B-436E-9F95-AD4ECDB428C0}" type="datetimeFigureOut">
              <a:rPr lang="en-IN" smtClean="0"/>
              <a:t>16-05-2022</a:t>
            </a:fld>
            <a:endParaRPr lang="en-IN"/>
          </a:p>
        </p:txBody>
      </p:sp>
      <p:sp>
        <p:nvSpPr>
          <p:cNvPr id="18" name="Slide Number Placeholder 17"/>
          <p:cNvSpPr>
            <a:spLocks noGrp="1"/>
          </p:cNvSpPr>
          <p:nvPr>
            <p:ph type="sldNum" sz="quarter" idx="11"/>
          </p:nvPr>
        </p:nvSpPr>
        <p:spPr/>
        <p:txBody>
          <a:bodyPr rtlCol="0"/>
          <a:lstStyle/>
          <a:p>
            <a:fld id="{7D201ADD-E558-4D4A-B3DE-523AA743711D}"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D0F9008-4A0B-436E-9F95-AD4ECDB428C0}" type="datetimeFigureOut">
              <a:rPr lang="en-IN" smtClean="0"/>
              <a:t>16-05-2022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D201ADD-E558-4D4A-B3DE-523AA743711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mirlabs.net/jias/secured/Volume9Issue4/Paper24.pdf" TargetMode="External"/><Relationship Id="rId7" Type="http://schemas.openxmlformats.org/officeDocument/2006/relationships/hyperlink" Target="https://phishtank.org/phish_search.php?valid=n&amp;active=All&amp;Search=Search" TargetMode="External"/><Relationship Id="rId2" Type="http://schemas.openxmlformats.org/officeDocument/2006/relationships/hyperlink" Target="https://www.researchgate.net/publication/315472902_A_Hybrid_Model_to_Detect_Phishing-Sites_Using_Supervised_Learning_Algorithms" TargetMode="External"/><Relationship Id="rId1" Type="http://schemas.openxmlformats.org/officeDocument/2006/relationships/slideLayout" Target="../slideLayouts/slideLayout2.xml"/><Relationship Id="rId6" Type="http://schemas.openxmlformats.org/officeDocument/2006/relationships/hyperlink" Target="https://phishtank.org/phish_search.php?valid=y&amp;active=All&amp;Search=Search" TargetMode="External"/><Relationship Id="rId5" Type="http://schemas.openxmlformats.org/officeDocument/2006/relationships/hyperlink" Target="https://phishtank.org/index.php" TargetMode="External"/><Relationship Id="rId4" Type="http://schemas.openxmlformats.org/officeDocument/2006/relationships/hyperlink" Target="https://ideas.repec.org/a/spr/telsys/v68y2018i4d10.1007_s11235-017-0414-0.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file:///C:\Users\consu\OneDrive\Desktop\College%20Folder\3rd%20Year\Sem-6\Minor%20Project%20-%20II\Group_59_Project\Phishing-URL-Detection-mas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1784" y="260648"/>
            <a:ext cx="8278688" cy="1109985"/>
          </a:xfrm>
        </p:spPr>
        <p:txBody>
          <a:bodyPr>
            <a:normAutofit fontScale="90000"/>
          </a:bodyPr>
          <a:lstStyle/>
          <a:p>
            <a:r>
              <a:rPr lang="en-US" sz="4000" b="1" dirty="0">
                <a:solidFill>
                  <a:schemeClr val="tx1"/>
                </a:solidFill>
                <a:latin typeface="Times New Roman" panose="02020603050405020304" pitchFamily="18" charset="0"/>
                <a:cs typeface="Times New Roman" panose="02020603050405020304" pitchFamily="18" charset="0"/>
              </a:rPr>
              <a:t>Detecting Phishing Websites Using Machine Learning Algorithms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63688" y="1412776"/>
            <a:ext cx="3744416" cy="936104"/>
          </a:xfrm>
        </p:spPr>
        <p:txBody>
          <a:bodyPr>
            <a:normAutofit/>
          </a:bodyPr>
          <a:lstStyle/>
          <a:p>
            <a:r>
              <a:rPr lang="en-US" sz="3600" b="1" dirty="0">
                <a:solidFill>
                  <a:schemeClr val="tx1">
                    <a:lumMod val="65000"/>
                    <a:lumOff val="35000"/>
                  </a:schemeClr>
                </a:solidFill>
                <a:latin typeface="Times New Roman" panose="02020603050405020304" pitchFamily="18" charset="0"/>
                <a:cs typeface="Times New Roman" panose="02020603050405020304" pitchFamily="18" charset="0"/>
              </a:rPr>
              <a:t>Minor Project - II</a:t>
            </a:r>
            <a:endParaRPr lang="en-IN" sz="36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868144" y="5079963"/>
            <a:ext cx="2952328" cy="113877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Members:</a:t>
            </a:r>
          </a:p>
          <a:p>
            <a:r>
              <a:rPr lang="en-US" sz="1600" dirty="0">
                <a:latin typeface="Times New Roman" panose="02020603050405020304" pitchFamily="18" charset="0"/>
                <a:cs typeface="Times New Roman" panose="02020603050405020304" pitchFamily="18" charset="0"/>
              </a:rPr>
              <a:t>Kartikeya Consul (9919103183)</a:t>
            </a:r>
          </a:p>
          <a:p>
            <a:r>
              <a:rPr lang="en-US" sz="1600" dirty="0">
                <a:latin typeface="Times New Roman" panose="02020603050405020304" pitchFamily="18" charset="0"/>
                <a:cs typeface="Times New Roman" panose="02020603050405020304" pitchFamily="18" charset="0"/>
              </a:rPr>
              <a:t>Manan Chaudhary (9919103178)</a:t>
            </a:r>
          </a:p>
          <a:p>
            <a:r>
              <a:rPr lang="en-US" sz="1600" dirty="0">
                <a:latin typeface="Times New Roman" panose="02020603050405020304" pitchFamily="18" charset="0"/>
                <a:cs typeface="Times New Roman" panose="02020603050405020304" pitchFamily="18" charset="0"/>
              </a:rPr>
              <a:t>Megha Jain (9919103188)</a:t>
            </a:r>
            <a:endParaRPr lang="en-IN" sz="1600" dirty="0">
              <a:latin typeface="Times New Roman" panose="02020603050405020304" pitchFamily="18" charset="0"/>
              <a:cs typeface="Times New Roman" panose="02020603050405020304" pitchFamily="18" charset="0"/>
            </a:endParaRPr>
          </a:p>
        </p:txBody>
      </p:sp>
      <p:pic>
        <p:nvPicPr>
          <p:cNvPr id="5" name="Picture 4" descr="https://lh3.googleusercontent.com/lJ2C2CwcrO3HESzbdRTBNWPs5Zfoqx1m2_GVC0bfB1UyhGwl8yEGDiv5lP2FSusbeUtKiqrH2nl2c6cu7BNqW73hISIBUewK7o1k86OTT-BMASDulMHz0f6gd3xYYrz0ybXHOjbqiCEyhizQjg"/>
          <p:cNvPicPr/>
          <p:nvPr/>
        </p:nvPicPr>
        <p:blipFill>
          <a:blip r:embed="rId2">
            <a:extLst>
              <a:ext uri="{28A0092B-C50C-407E-A947-70E740481C1C}">
                <a14:useLocalDpi xmlns:a14="http://schemas.microsoft.com/office/drawing/2010/main" val="0"/>
              </a:ext>
            </a:extLst>
          </a:blip>
          <a:srcRect l="36170" t="61390" r="35843" b="18689"/>
          <a:stretch>
            <a:fillRect/>
          </a:stretch>
        </p:blipFill>
        <p:spPr>
          <a:xfrm>
            <a:off x="3834447" y="2564904"/>
            <a:ext cx="1817673" cy="1872208"/>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60" y="260648"/>
            <a:ext cx="7467600" cy="724942"/>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IMPLEMENTATION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395536" y="1089472"/>
            <a:ext cx="8208912" cy="5601533"/>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Feature Selection: </a:t>
            </a:r>
            <a:r>
              <a:rPr lang="en-US" sz="2000" dirty="0">
                <a:latin typeface="Times New Roman" panose="02020603050405020304" pitchFamily="18" charset="0"/>
                <a:cs typeface="Times New Roman" panose="02020603050405020304" pitchFamily="18" charset="0"/>
              </a:rPr>
              <a:t>The following category of features are selected:</a:t>
            </a:r>
          </a:p>
          <a:p>
            <a:pPr lvl="3" indent="-36576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Address Bar Based Features</a:t>
            </a:r>
          </a:p>
          <a:p>
            <a:pPr lvl="3" indent="-36576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Abnormal Based Features </a:t>
            </a:r>
          </a:p>
          <a:p>
            <a:pPr lvl="3" indent="-36576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HTML and JavaScript Based Features</a:t>
            </a:r>
          </a:p>
          <a:p>
            <a:pPr lvl="3" indent="-36576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Domain Based Features</a:t>
            </a:r>
          </a:p>
          <a:p>
            <a:pPr marL="1005840" lvl="3" algn="just"/>
            <a:endParaRPr lang="en-US" sz="2000" dirty="0">
              <a:latin typeface="Times New Roman" panose="02020603050405020304" pitchFamily="18" charset="0"/>
              <a:cs typeface="Times New Roman" panose="02020603050405020304" pitchFamily="18" charset="0"/>
            </a:endParaRPr>
          </a:p>
          <a:p>
            <a:pPr marL="434340" lvl="1" indent="-342900" algn="just">
              <a:buFont typeface="Wingdings" pitchFamily="2" charset="2"/>
              <a:buChar char="q"/>
            </a:pPr>
            <a:r>
              <a:rPr lang="en-US" sz="2400" b="1" dirty="0">
                <a:latin typeface="Times New Roman" panose="02020603050405020304" pitchFamily="18" charset="0"/>
                <a:cs typeface="Times New Roman" panose="02020603050405020304" pitchFamily="18" charset="0"/>
              </a:rPr>
              <a:t>Address Bar Based Features considered are:</a:t>
            </a:r>
          </a:p>
          <a:p>
            <a:pPr marL="91440" lvl="1" algn="just"/>
            <a:endParaRPr lang="en-US" sz="2000" b="1" dirty="0">
              <a:latin typeface="Times New Roman" panose="02020603050405020304" pitchFamily="18" charset="0"/>
              <a:cs typeface="Times New Roman" panose="02020603050405020304" pitchFamily="18" charset="0"/>
            </a:endParaRPr>
          </a:p>
          <a:p>
            <a:pPr marL="91440" lvl="1" algn="just"/>
            <a:r>
              <a:rPr lang="en-US" sz="2000" dirty="0">
                <a:latin typeface="Times New Roman" panose="02020603050405020304" pitchFamily="18" charset="0"/>
                <a:cs typeface="Times New Roman" panose="02020603050405020304" pitchFamily="18" charset="0"/>
              </a:rPr>
              <a:t>IP Address in URL</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Sub-Domain and Multi-Sub Domain Length of URL</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HTTPS Domain URL</a:t>
            </a:r>
            <a:endParaRPr lang="en-IN" sz="2000" dirty="0">
              <a:latin typeface="Times New Roman" panose="02020603050405020304" pitchFamily="18" charset="0"/>
              <a:cs typeface="Times New Roman" panose="02020603050405020304" pitchFamily="18" charset="0"/>
            </a:endParaRPr>
          </a:p>
          <a:p>
            <a:pPr algn="just" fontAlgn="ctr"/>
            <a:r>
              <a:rPr lang="en-US" sz="2000" dirty="0">
                <a:latin typeface="Times New Roman" panose="02020603050405020304" pitchFamily="18" charset="0"/>
                <a:cs typeface="Times New Roman" panose="02020603050405020304" pitchFamily="18" charset="0"/>
              </a:rPr>
              <a:t> URL Shortening Services</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Domain Registration Length</a:t>
            </a:r>
            <a:endParaRPr lang="en-IN" sz="2000" dirty="0">
              <a:latin typeface="Times New Roman" panose="02020603050405020304" pitchFamily="18" charset="0"/>
              <a:cs typeface="Times New Roman" panose="02020603050405020304" pitchFamily="18" charset="0"/>
            </a:endParaRPr>
          </a:p>
          <a:p>
            <a:pPr algn="just" fontAlgn="ctr"/>
            <a:r>
              <a:rPr lang="en-IN" sz="2000" dirty="0">
                <a:latin typeface="Times New Roman" panose="02020603050405020304" pitchFamily="18" charset="0"/>
                <a:cs typeface="Times New Roman" panose="02020603050405020304" pitchFamily="18" charset="0"/>
              </a:rPr>
              <a:t> URL’s having “@” Symbol		</a:t>
            </a:r>
            <a:r>
              <a:rPr lang="en-US" sz="2000" dirty="0">
                <a:latin typeface="Times New Roman" panose="02020603050405020304" pitchFamily="18" charset="0"/>
                <a:cs typeface="Times New Roman" panose="02020603050405020304" pitchFamily="18" charset="0"/>
              </a:rPr>
              <a:t>Favicon</a:t>
            </a:r>
            <a:endParaRPr lang="en-IN" sz="2000" dirty="0">
              <a:latin typeface="Times New Roman" panose="02020603050405020304" pitchFamily="18" charset="0"/>
              <a:cs typeface="Times New Roman" panose="02020603050405020304" pitchFamily="18" charset="0"/>
            </a:endParaRPr>
          </a:p>
          <a:p>
            <a:pPr algn="just" fontAlgn="ctr"/>
            <a:r>
              <a:rPr lang="en-IN" sz="2000" dirty="0">
                <a:latin typeface="Times New Roman" panose="02020603050405020304" pitchFamily="18" charset="0"/>
                <a:cs typeface="Times New Roman" panose="02020603050405020304" pitchFamily="18" charset="0"/>
              </a:rPr>
              <a:t> Redirecting using “//”			</a:t>
            </a:r>
            <a:r>
              <a:rPr lang="en-US" sz="2000" dirty="0">
                <a:latin typeface="Times New Roman" panose="02020603050405020304" pitchFamily="18" charset="0"/>
                <a:cs typeface="Times New Roman" panose="02020603050405020304" pitchFamily="18" charset="0"/>
              </a:rPr>
              <a:t>Non Standard Port</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Prefix or Suffix “-” in Domain</a:t>
            </a:r>
            <a:endParaRPr lang="en-IN" sz="2000" dirty="0">
              <a:latin typeface="Times New Roman" panose="02020603050405020304" pitchFamily="18" charset="0"/>
              <a:cs typeface="Times New Roman" panose="02020603050405020304" pitchFamily="18" charset="0"/>
            </a:endParaRPr>
          </a:p>
          <a:p>
            <a:pPr marL="91440" lvl="1" algn="just"/>
            <a:endParaRPr lang="en-IN" sz="1600" dirty="0">
              <a:latin typeface="Times New Roman" panose="02020603050405020304" pitchFamily="18" charset="0"/>
              <a:cs typeface="Times New Roman" panose="02020603050405020304" pitchFamily="18" charset="0"/>
            </a:endParaRPr>
          </a:p>
          <a:p>
            <a:pPr marL="91440" lvl="1" algn="just"/>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91440" lvl="1" algn="just"/>
            <a:r>
              <a:rPr lang="en-US" sz="20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p>
          <a:p>
            <a:pPr marL="434340" lvl="1" indent="-342900" algn="jus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7"/>
            <a:ext cx="8496944" cy="4801314"/>
          </a:xfrm>
          <a:prstGeom prst="rect">
            <a:avLst/>
          </a:prstGeom>
        </p:spPr>
        <p:txBody>
          <a:bodyPr wrap="square">
            <a:spAutoFit/>
          </a:bodyPr>
          <a:lstStyle/>
          <a:p>
            <a:pPr marL="434340" lvl="1" indent="-342900" algn="just">
              <a:buFont typeface="Wingdings" pitchFamily="2" charset="2"/>
              <a:buChar char="q"/>
            </a:pPr>
            <a:r>
              <a:rPr lang="en-US" sz="2400" b="1" dirty="0">
                <a:latin typeface="Times New Roman" panose="02020603050405020304" pitchFamily="18" charset="0"/>
                <a:cs typeface="Times New Roman" panose="02020603050405020304" pitchFamily="18" charset="0"/>
              </a:rPr>
              <a:t>Abnormal Based Features considered are:</a:t>
            </a:r>
          </a:p>
          <a:p>
            <a:pPr marL="91440" lvl="1" algn="just"/>
            <a:r>
              <a:rPr lang="en-US" sz="2000" dirty="0">
                <a:latin typeface="Times New Roman" panose="02020603050405020304" pitchFamily="18" charset="0"/>
                <a:cs typeface="Times New Roman" panose="02020603050405020304" pitchFamily="18" charset="0"/>
              </a:rPr>
              <a:t>Request URL				URL of Anchor</a:t>
            </a:r>
          </a:p>
          <a:p>
            <a:pPr marL="91440" lvl="1" algn="just"/>
            <a:r>
              <a:rPr lang="en-US" sz="2000" dirty="0">
                <a:latin typeface="Times New Roman" panose="02020603050405020304" pitchFamily="18" charset="0"/>
                <a:cs typeface="Times New Roman" panose="02020603050405020304" pitchFamily="18" charset="0"/>
              </a:rPr>
              <a:t>Links in Script Tags			Server from Handler</a:t>
            </a:r>
          </a:p>
          <a:p>
            <a:pPr marL="91440" lvl="1" algn="just"/>
            <a:r>
              <a:rPr lang="en-US" sz="2000" dirty="0">
                <a:latin typeface="Times New Roman" panose="02020603050405020304" pitchFamily="18" charset="0"/>
                <a:cs typeface="Times New Roman" panose="02020603050405020304" pitchFamily="18" charset="0"/>
              </a:rPr>
              <a:t>Information to Email			Abnormal URL</a:t>
            </a:r>
          </a:p>
          <a:p>
            <a:pPr marL="91440" lvl="1" algn="just"/>
            <a:endParaRPr lang="en-US" sz="1600" dirty="0">
              <a:latin typeface="Times New Roman" panose="02020603050405020304" pitchFamily="18" charset="0"/>
              <a:cs typeface="Times New Roman" panose="02020603050405020304" pitchFamily="18" charset="0"/>
            </a:endParaRPr>
          </a:p>
          <a:p>
            <a:pPr marL="434340" lvl="1" indent="-342900" algn="just">
              <a:buFont typeface="Wingdings" pitchFamily="2" charset="2"/>
              <a:buChar char="q"/>
            </a:pPr>
            <a:r>
              <a:rPr lang="en-US" sz="2400" b="1" dirty="0">
                <a:latin typeface="Times New Roman" panose="02020603050405020304" pitchFamily="18" charset="0"/>
                <a:cs typeface="Times New Roman" panose="02020603050405020304" pitchFamily="18" charset="0"/>
              </a:rPr>
              <a:t>HTML and JavaScript Based Features considered are:</a:t>
            </a:r>
          </a:p>
          <a:p>
            <a:pPr marL="91440" lvl="1" algn="just"/>
            <a:r>
              <a:rPr lang="en-US" sz="2000" dirty="0">
                <a:latin typeface="Times New Roman" panose="02020603050405020304" pitchFamily="18" charset="0"/>
                <a:cs typeface="Times New Roman" panose="02020603050405020304" pitchFamily="18" charset="0"/>
              </a:rPr>
              <a:t>Website Forwarding			Status Bar Customization</a:t>
            </a:r>
          </a:p>
          <a:p>
            <a:pPr marL="91440" lvl="1" algn="just"/>
            <a:r>
              <a:rPr lang="en-US" sz="2000" dirty="0">
                <a:latin typeface="Times New Roman" panose="02020603050405020304" pitchFamily="18" charset="0"/>
                <a:cs typeface="Times New Roman" panose="02020603050405020304" pitchFamily="18" charset="0"/>
              </a:rPr>
              <a:t>Disabling Right Click			Using Pop-Up Window</a:t>
            </a:r>
          </a:p>
          <a:p>
            <a:pPr marL="91440" lvl="1" algn="just"/>
            <a:r>
              <a:rPr lang="en-US" sz="2000" dirty="0">
                <a:latin typeface="Times New Roman" panose="02020603050405020304" pitchFamily="18" charset="0"/>
                <a:cs typeface="Times New Roman" panose="02020603050405020304" pitchFamily="18" charset="0"/>
              </a:rPr>
              <a:t>I-Frame Redirection</a:t>
            </a:r>
          </a:p>
          <a:p>
            <a:pPr marL="91440" lvl="1" algn="just"/>
            <a:endParaRPr lang="en-US" dirty="0">
              <a:latin typeface="Times New Roman" panose="02020603050405020304" pitchFamily="18" charset="0"/>
              <a:cs typeface="Times New Roman" panose="02020603050405020304" pitchFamily="18" charset="0"/>
            </a:endParaRPr>
          </a:p>
          <a:p>
            <a:pPr marL="434340" lvl="1" indent="-342900" algn="just">
              <a:buFont typeface="Wingdings" pitchFamily="2" charset="2"/>
              <a:buChar char="q"/>
            </a:pPr>
            <a:r>
              <a:rPr lang="en-US" sz="2400" b="1" dirty="0">
                <a:latin typeface="Times New Roman" panose="02020603050405020304" pitchFamily="18" charset="0"/>
                <a:cs typeface="Times New Roman" panose="02020603050405020304" pitchFamily="18" charset="0"/>
              </a:rPr>
              <a:t>Domain Based Features considered are:</a:t>
            </a:r>
          </a:p>
          <a:p>
            <a:pPr marL="91440" lvl="1" algn="just"/>
            <a:r>
              <a:rPr lang="en-US" sz="2000" dirty="0">
                <a:latin typeface="Times New Roman" panose="02020603050405020304" pitchFamily="18" charset="0"/>
                <a:cs typeface="Times New Roman" panose="02020603050405020304" pitchFamily="18" charset="0"/>
              </a:rPr>
              <a:t>Age of Domain 				DNS Record</a:t>
            </a:r>
          </a:p>
          <a:p>
            <a:pPr marL="91440" lvl="1" algn="just"/>
            <a:r>
              <a:rPr lang="en-US" sz="2000" dirty="0">
                <a:latin typeface="Times New Roman" panose="02020603050405020304" pitchFamily="18" charset="0"/>
                <a:cs typeface="Times New Roman" panose="02020603050405020304" pitchFamily="18" charset="0"/>
              </a:rPr>
              <a:t>Website Traffic				Page Rank</a:t>
            </a:r>
          </a:p>
          <a:p>
            <a:pPr marL="91440" lvl="1" algn="just"/>
            <a:r>
              <a:rPr lang="en-US" sz="2000" dirty="0">
                <a:latin typeface="Times New Roman" panose="02020603050405020304" pitchFamily="18" charset="0"/>
                <a:cs typeface="Times New Roman" panose="02020603050405020304" pitchFamily="18" charset="0"/>
              </a:rPr>
              <a:t>Google Index				Number of Links Pointing to a Page</a:t>
            </a:r>
          </a:p>
          <a:p>
            <a:pPr marL="91440" lvl="1" algn="just"/>
            <a:r>
              <a:rPr lang="en-US" sz="2000" dirty="0">
                <a:latin typeface="Times New Roman" panose="02020603050405020304" pitchFamily="18" charset="0"/>
                <a:cs typeface="Times New Roman" panose="02020603050405020304" pitchFamily="18" charset="0"/>
              </a:rPr>
              <a:t>Statistical Reports</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724942"/>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Machine Learning Models</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196752"/>
            <a:ext cx="8219256" cy="5472608"/>
          </a:xfrm>
        </p:spPr>
        <p:txBody>
          <a:bodyPr>
            <a:normAutofit/>
          </a:bodyPr>
          <a:lstStyle/>
          <a:p>
            <a:pPr algn="just">
              <a:buFont typeface="Wingdings" pitchFamily="2" charset="2"/>
              <a:buChar char="q"/>
            </a:pPr>
            <a:r>
              <a:rPr lang="en-IN" sz="2800" dirty="0">
                <a:latin typeface="Times New Roman" panose="02020603050405020304" pitchFamily="18" charset="0"/>
                <a:cs typeface="Times New Roman" panose="02020603050405020304" pitchFamily="18" charset="0"/>
              </a:rPr>
              <a:t>This is a supervised Machine Learning task. There are two major types of supervised machine learning problems, called Classification and Regression.</a:t>
            </a:r>
          </a:p>
          <a:p>
            <a:pPr algn="just">
              <a:buFont typeface="Wingdings" pitchFamily="2" charset="2"/>
              <a:buChar char="q"/>
            </a:pPr>
            <a:r>
              <a:rPr lang="en-IN" sz="2800" dirty="0">
                <a:latin typeface="Times New Roman" panose="02020603050405020304" pitchFamily="18" charset="0"/>
                <a:cs typeface="Times New Roman" panose="02020603050405020304" pitchFamily="18" charset="0"/>
              </a:rPr>
              <a:t>This dataset comes under Classification problem, as the input URL is classified as Phishing(-1) or Legitimate(1). </a:t>
            </a:r>
            <a:r>
              <a:rPr lang="en-IN" sz="2800" dirty="0" smtClean="0">
                <a:latin typeface="Times New Roman" panose="02020603050405020304" pitchFamily="18" charset="0"/>
                <a:cs typeface="Times New Roman" panose="02020603050405020304" pitchFamily="18" charset="0"/>
              </a:rPr>
              <a:t>There are various </a:t>
            </a:r>
            <a:r>
              <a:rPr lang="en-IN" sz="2800" dirty="0">
                <a:latin typeface="Times New Roman" panose="02020603050405020304" pitchFamily="18" charset="0"/>
                <a:cs typeface="Times New Roman" panose="02020603050405020304" pitchFamily="18" charset="0"/>
              </a:rPr>
              <a:t>machine learning models considered </a:t>
            </a:r>
            <a:r>
              <a:rPr lang="en-IN" sz="2800" dirty="0" smtClean="0">
                <a:latin typeface="Times New Roman" panose="02020603050405020304" pitchFamily="18" charset="0"/>
                <a:cs typeface="Times New Roman" panose="02020603050405020304" pitchFamily="18" charset="0"/>
              </a:rPr>
              <a:t>here to </a:t>
            </a:r>
            <a:r>
              <a:rPr lang="en-IN" sz="2800" dirty="0">
                <a:latin typeface="Times New Roman" panose="02020603050405020304" pitchFamily="18" charset="0"/>
                <a:cs typeface="Times New Roman" panose="02020603050405020304" pitchFamily="18" charset="0"/>
              </a:rPr>
              <a:t>train the dataset </a:t>
            </a:r>
            <a:r>
              <a:rPr lang="en-IN" sz="2800" dirty="0" smtClean="0">
                <a:latin typeface="Times New Roman" panose="02020603050405020304" pitchFamily="18" charset="0"/>
                <a:cs typeface="Times New Roman" panose="02020603050405020304" pitchFamily="18" charset="0"/>
              </a:rPr>
              <a:t>but we selected the best model out of the all i.e.</a:t>
            </a:r>
          </a:p>
          <a:p>
            <a:pPr algn="just">
              <a:buFont typeface="Wingdings" pitchFamily="2" charset="2"/>
              <a:buChar char="q"/>
            </a:pPr>
            <a:endParaRPr lang="en-IN" sz="3200" b="1" dirty="0">
              <a:latin typeface="Times New Roman" panose="02020603050405020304" pitchFamily="18" charset="0"/>
              <a:cs typeface="Times New Roman" panose="02020603050405020304" pitchFamily="18" charset="0"/>
            </a:endParaRPr>
          </a:p>
          <a:p>
            <a:pPr marL="365760" lvl="1" indent="0" algn="ctr">
              <a:buNone/>
            </a:pPr>
            <a:r>
              <a:rPr lang="en-IN" sz="3200" b="1" dirty="0" smtClean="0">
                <a:latin typeface="Times New Roman" panose="02020603050405020304" pitchFamily="18" charset="0"/>
                <a:cs typeface="Times New Roman" panose="02020603050405020304" pitchFamily="18" charset="0"/>
              </a:rPr>
              <a:t>XG </a:t>
            </a:r>
            <a:r>
              <a:rPr lang="en-IN" sz="3200" b="1" dirty="0">
                <a:latin typeface="Times New Roman" panose="02020603050405020304" pitchFamily="18" charset="0"/>
                <a:cs typeface="Times New Roman" panose="02020603050405020304" pitchFamily="18" charset="0"/>
              </a:rPr>
              <a:t>Boost Classifier</a:t>
            </a:r>
          </a:p>
          <a:p>
            <a:pPr marL="0" indent="0" algn="just">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467600" cy="652934"/>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RESULTS &amp; ANALYSIS</a:t>
            </a:r>
            <a:endParaRPr lang="en-IN" sz="4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Content Placeholder 2"/>
          <p:cNvGraphicFramePr>
            <a:graphicFrameLocks noGrp="1"/>
          </p:cNvGraphicFramePr>
          <p:nvPr>
            <p:ph sz="quarter" idx="1"/>
          </p:nvPr>
        </p:nvGraphicFramePr>
        <p:xfrm>
          <a:off x="358775" y="981075"/>
          <a:ext cx="8066088" cy="3337560"/>
        </p:xfrm>
        <a:graphic>
          <a:graphicData uri="http://schemas.openxmlformats.org/drawingml/2006/table">
            <a:tbl>
              <a:tblPr firstRow="1" bandRow="1">
                <a:tableStyleId>{5C22544A-7EE6-4342-B048-85BDC9FD1C3A}</a:tableStyleId>
              </a:tblPr>
              <a:tblGrid>
                <a:gridCol w="4033044"/>
                <a:gridCol w="4033044"/>
              </a:tblGrid>
              <a:tr h="370840">
                <a:tc>
                  <a:txBody>
                    <a:bodyPr/>
                    <a:lstStyle/>
                    <a:p>
                      <a:pPr algn="ctr"/>
                      <a:r>
                        <a:rPr lang="en-IN" dirty="0"/>
                        <a:t>Machine Learning Model</a:t>
                      </a:r>
                    </a:p>
                  </a:txBody>
                  <a:tcPr/>
                </a:tc>
                <a:tc>
                  <a:txBody>
                    <a:bodyPr/>
                    <a:lstStyle/>
                    <a:p>
                      <a:pPr algn="ctr"/>
                      <a:r>
                        <a:rPr lang="en-IN" dirty="0"/>
                        <a:t>Accuracy</a:t>
                      </a:r>
                      <a:r>
                        <a:rPr lang="en-IN" baseline="0" dirty="0"/>
                        <a:t> Score (%)</a:t>
                      </a:r>
                      <a:endParaRPr lang="en-IN" dirty="0"/>
                    </a:p>
                  </a:txBody>
                  <a:tcPr/>
                </a:tc>
              </a:tr>
              <a:tr h="370840">
                <a:tc>
                  <a:txBody>
                    <a:bodyPr/>
                    <a:lstStyle/>
                    <a:p>
                      <a:pPr algn="ctr"/>
                      <a:r>
                        <a:rPr lang="en-IN" dirty="0"/>
                        <a:t>Gradient Boosting</a:t>
                      </a:r>
                      <a:r>
                        <a:rPr lang="en-IN" baseline="0" dirty="0"/>
                        <a:t> Classifier</a:t>
                      </a:r>
                      <a:endParaRPr lang="en-IN" dirty="0"/>
                    </a:p>
                  </a:txBody>
                  <a:tcPr/>
                </a:tc>
                <a:tc>
                  <a:txBody>
                    <a:bodyPr/>
                    <a:lstStyle/>
                    <a:p>
                      <a:pPr algn="ctr"/>
                      <a:r>
                        <a:rPr lang="en-IN" dirty="0"/>
                        <a:t>97.33</a:t>
                      </a:r>
                    </a:p>
                  </a:txBody>
                  <a:tcPr/>
                </a:tc>
              </a:tr>
              <a:tr h="370840">
                <a:tc>
                  <a:txBody>
                    <a:bodyPr/>
                    <a:lstStyle/>
                    <a:p>
                      <a:pPr algn="ctr"/>
                      <a:r>
                        <a:rPr lang="en-IN" dirty="0"/>
                        <a:t>Random Forest Classifier</a:t>
                      </a:r>
                    </a:p>
                  </a:txBody>
                  <a:tcPr/>
                </a:tc>
                <a:tc>
                  <a:txBody>
                    <a:bodyPr/>
                    <a:lstStyle/>
                    <a:p>
                      <a:pPr algn="ctr"/>
                      <a:r>
                        <a:rPr lang="en-IN" dirty="0"/>
                        <a:t>97.06</a:t>
                      </a:r>
                    </a:p>
                  </a:txBody>
                  <a:tcPr/>
                </a:tc>
              </a:tr>
              <a:tr h="370840">
                <a:tc>
                  <a:txBody>
                    <a:bodyPr/>
                    <a:lstStyle/>
                    <a:p>
                      <a:pPr algn="ctr"/>
                      <a:r>
                        <a:rPr lang="en-IN" dirty="0"/>
                        <a:t>Decision Tree Classifier</a:t>
                      </a:r>
                    </a:p>
                  </a:txBody>
                  <a:tcPr/>
                </a:tc>
                <a:tc>
                  <a:txBody>
                    <a:bodyPr/>
                    <a:lstStyle/>
                    <a:p>
                      <a:pPr algn="ctr"/>
                      <a:r>
                        <a:rPr lang="en-IN" dirty="0"/>
                        <a:t>96.79</a:t>
                      </a:r>
                    </a:p>
                  </a:txBody>
                  <a:tcPr/>
                </a:tc>
              </a:tr>
              <a:tr h="370840">
                <a:tc>
                  <a:txBody>
                    <a:bodyPr/>
                    <a:lstStyle/>
                    <a:p>
                      <a:pPr algn="ctr"/>
                      <a:r>
                        <a:rPr lang="en-IN" dirty="0"/>
                        <a:t>Support Vector Classifier</a:t>
                      </a:r>
                    </a:p>
                  </a:txBody>
                  <a:tcPr/>
                </a:tc>
                <a:tc>
                  <a:txBody>
                    <a:bodyPr/>
                    <a:lstStyle/>
                    <a:p>
                      <a:pPr algn="ctr"/>
                      <a:r>
                        <a:rPr lang="en-IN" dirty="0"/>
                        <a:t>93.21</a:t>
                      </a:r>
                    </a:p>
                  </a:txBody>
                  <a:tcPr/>
                </a:tc>
              </a:tr>
              <a:tr h="370840">
                <a:tc>
                  <a:txBody>
                    <a:bodyPr/>
                    <a:lstStyle/>
                    <a:p>
                      <a:pPr algn="ctr"/>
                      <a:r>
                        <a:rPr lang="en-IN" dirty="0"/>
                        <a:t>Logistic Regression</a:t>
                      </a:r>
                    </a:p>
                  </a:txBody>
                  <a:tcPr/>
                </a:tc>
                <a:tc>
                  <a:txBody>
                    <a:bodyPr/>
                    <a:lstStyle/>
                    <a:p>
                      <a:pPr algn="ctr"/>
                      <a:r>
                        <a:rPr lang="en-IN" dirty="0"/>
                        <a:t>93.03</a:t>
                      </a:r>
                    </a:p>
                  </a:txBody>
                  <a:tcPr/>
                </a:tc>
              </a:tr>
              <a:tr h="370840">
                <a:tc>
                  <a:txBody>
                    <a:bodyPr/>
                    <a:lstStyle/>
                    <a:p>
                      <a:pPr algn="ctr"/>
                      <a:r>
                        <a:rPr lang="en-IN" dirty="0"/>
                        <a:t>KNN Classifier</a:t>
                      </a:r>
                    </a:p>
                  </a:txBody>
                  <a:tcPr/>
                </a:tc>
                <a:tc>
                  <a:txBody>
                    <a:bodyPr/>
                    <a:lstStyle/>
                    <a:p>
                      <a:pPr algn="ctr"/>
                      <a:r>
                        <a:rPr lang="en-IN" dirty="0"/>
                        <a:t>94.21</a:t>
                      </a:r>
                    </a:p>
                  </a:txBody>
                  <a:tcPr/>
                </a:tc>
              </a:tr>
              <a:tr h="370840">
                <a:tc>
                  <a:txBody>
                    <a:bodyPr/>
                    <a:lstStyle/>
                    <a:p>
                      <a:pPr algn="ctr"/>
                      <a:r>
                        <a:rPr lang="en-IN" dirty="0"/>
                        <a:t>ADA Boost Classifier</a:t>
                      </a:r>
                    </a:p>
                  </a:txBody>
                  <a:tcPr/>
                </a:tc>
                <a:tc>
                  <a:txBody>
                    <a:bodyPr/>
                    <a:lstStyle/>
                    <a:p>
                      <a:pPr algn="ctr"/>
                      <a:r>
                        <a:rPr lang="en-IN" dirty="0"/>
                        <a:t>93.80</a:t>
                      </a:r>
                    </a:p>
                  </a:txBody>
                  <a:tcPr/>
                </a:tc>
              </a:tr>
              <a:tr h="370840">
                <a:tc>
                  <a:txBody>
                    <a:bodyPr/>
                    <a:lstStyle/>
                    <a:p>
                      <a:pPr algn="ctr"/>
                      <a:r>
                        <a:rPr lang="en-IN" dirty="0"/>
                        <a:t>XG Boost Classifier</a:t>
                      </a:r>
                    </a:p>
                  </a:txBody>
                  <a:tcPr/>
                </a:tc>
                <a:tc>
                  <a:txBody>
                    <a:bodyPr/>
                    <a:lstStyle/>
                    <a:p>
                      <a:pPr algn="ctr"/>
                      <a:r>
                        <a:rPr lang="en-IN" dirty="0"/>
                        <a:t>97.47</a:t>
                      </a:r>
                    </a:p>
                  </a:txBody>
                  <a:tcPr/>
                </a:tc>
              </a:tr>
            </a:tbl>
          </a:graphicData>
        </a:graphic>
      </p:graphicFrame>
      <p:sp>
        <p:nvSpPr>
          <p:cNvPr id="4" name="TextBox 3"/>
          <p:cNvSpPr txBox="1"/>
          <p:nvPr/>
        </p:nvSpPr>
        <p:spPr>
          <a:xfrm>
            <a:off x="611560" y="4797152"/>
            <a:ext cx="7632848" cy="1200329"/>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Clearly, </a:t>
            </a:r>
            <a:r>
              <a:rPr lang="en-IN" sz="2400" b="1" dirty="0">
                <a:latin typeface="Times New Roman" panose="02020603050405020304" pitchFamily="18" charset="0"/>
                <a:cs typeface="Times New Roman" panose="02020603050405020304" pitchFamily="18" charset="0"/>
              </a:rPr>
              <a:t>XG Boost Classifier gives the best accuracy score i.e. 97.47%, hence, we </a:t>
            </a:r>
            <a:r>
              <a:rPr lang="en-IN" sz="2400" b="1" dirty="0" smtClean="0">
                <a:latin typeface="Times New Roman" panose="02020603050405020304" pitchFamily="18" charset="0"/>
                <a:cs typeface="Times New Roman" panose="02020603050405020304" pitchFamily="18" charset="0"/>
              </a:rPr>
              <a:t>used </a:t>
            </a:r>
            <a:r>
              <a:rPr lang="en-IN" sz="2400" b="1" dirty="0">
                <a:latin typeface="Times New Roman" panose="02020603050405020304" pitchFamily="18" charset="0"/>
                <a:cs typeface="Times New Roman" panose="02020603050405020304" pitchFamily="18" charset="0"/>
              </a:rPr>
              <a:t>this model to predict Phishing Websites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309" y="116632"/>
            <a:ext cx="8604448" cy="531440"/>
          </a:xfrm>
        </p:spPr>
        <p:txBody>
          <a:bodyPr>
            <a:noAutofit/>
          </a:bodyPr>
          <a:lstStyle/>
          <a:p>
            <a:pPr algn="just"/>
            <a:r>
              <a:rPr lang="en-US" sz="4000" b="1" dirty="0">
                <a:solidFill>
                  <a:schemeClr val="tx1"/>
                </a:solidFill>
                <a:latin typeface="Times New Roman" panose="02020603050405020304" pitchFamily="18" charset="0"/>
                <a:cs typeface="Times New Roman" panose="02020603050405020304" pitchFamily="18" charset="0"/>
              </a:rPr>
              <a:t>Integrating our model to Website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72018" y="548680"/>
            <a:ext cx="8507288" cy="5085184"/>
          </a:xfrm>
        </p:spPr>
        <p:txBody>
          <a:bodyPr>
            <a:noAutofit/>
          </a:bodyPr>
          <a:lstStyle/>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We integrated our model with the website:</a:t>
            </a:r>
          </a:p>
          <a:p>
            <a:pPr marL="0" indent="0" algn="just">
              <a:buNone/>
            </a:pPr>
            <a:endParaRPr lang="en-US" sz="2800" dirty="0">
              <a:latin typeface="Times New Roman" panose="02020603050405020304" pitchFamily="18" charset="0"/>
              <a:cs typeface="Times New Roman" panose="02020603050405020304" pitchFamily="18" charset="0"/>
            </a:endParaRPr>
          </a:p>
        </p:txBody>
      </p:sp>
      <p:pic>
        <p:nvPicPr>
          <p:cNvPr id="4" name="Picture 3" descr="C:\Users\consu\Videos\Captures\URL detection - Google Chrome 21-04-2022 21_06_4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990" y="1052736"/>
            <a:ext cx="5203122" cy="2664296"/>
          </a:xfrm>
          <a:prstGeom prst="rect">
            <a:avLst/>
          </a:prstGeom>
          <a:noFill/>
          <a:ln>
            <a:noFill/>
          </a:ln>
        </p:spPr>
      </p:pic>
      <p:pic>
        <p:nvPicPr>
          <p:cNvPr id="5" name="Picture 4" descr="C:\Users\consu\Videos\Captures\URL detection - Google Chrome 21-04-2022 21_07_2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79" y="3717032"/>
            <a:ext cx="5128999" cy="2952328"/>
          </a:xfrm>
          <a:prstGeom prst="rect">
            <a:avLst/>
          </a:prstGeom>
          <a:noFill/>
          <a:ln>
            <a:noFill/>
          </a:ln>
        </p:spPr>
      </p:pic>
      <p:sp>
        <p:nvSpPr>
          <p:cNvPr id="6" name="TextBox 5"/>
          <p:cNvSpPr txBox="1"/>
          <p:nvPr/>
        </p:nvSpPr>
        <p:spPr>
          <a:xfrm>
            <a:off x="5796136" y="1844824"/>
            <a:ext cx="2824742"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Testing a Legit Website:</a:t>
            </a:r>
          </a:p>
          <a:p>
            <a:pPr algn="ctr"/>
            <a:r>
              <a:rPr lang="en-IN" sz="2000" b="1" dirty="0">
                <a:latin typeface="Times New Roman" panose="02020603050405020304" pitchFamily="18" charset="0"/>
                <a:cs typeface="Times New Roman" panose="02020603050405020304" pitchFamily="18" charset="0"/>
              </a:rPr>
              <a:t>linkedin.com</a:t>
            </a:r>
          </a:p>
        </p:txBody>
      </p:sp>
      <p:sp>
        <p:nvSpPr>
          <p:cNvPr id="8" name="TextBox 7"/>
          <p:cNvSpPr txBox="1"/>
          <p:nvPr/>
        </p:nvSpPr>
        <p:spPr>
          <a:xfrm>
            <a:off x="251520" y="4581128"/>
            <a:ext cx="3114889"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Testing a Phished Website:</a:t>
            </a:r>
          </a:p>
          <a:p>
            <a:pPr algn="ctr"/>
            <a:r>
              <a:rPr lang="en-IN" b="1" dirty="0">
                <a:latin typeface="Times New Roman" panose="02020603050405020304" pitchFamily="18" charset="0"/>
                <a:cs typeface="Times New Roman" panose="02020603050405020304" pitchFamily="18" charset="0"/>
              </a:rPr>
              <a:t>https://xavier-net.gq/?login=do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467600" cy="796950"/>
          </a:xfrm>
        </p:spPr>
        <p:txBody>
          <a:bodyPr>
            <a:normAutofit/>
          </a:bodyPr>
          <a:lstStyle/>
          <a:p>
            <a:r>
              <a:rPr lang="en-US" sz="4400" b="1" dirty="0" smtClean="0">
                <a:solidFill>
                  <a:schemeClr val="tx1"/>
                </a:solidFill>
                <a:latin typeface="Times New Roman" pitchFamily="18" charset="0"/>
                <a:cs typeface="Times New Roman" pitchFamily="18" charset="0"/>
              </a:rPr>
              <a:t>Conclusion</a:t>
            </a:r>
            <a:endParaRPr lang="en-IN" sz="44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67544" y="1340768"/>
            <a:ext cx="7467600" cy="4873752"/>
          </a:xfrm>
        </p:spPr>
        <p:txBody>
          <a:bodyPr>
            <a:normAutofit/>
          </a:bodyPr>
          <a:lstStyle/>
          <a:p>
            <a:pPr algn="just">
              <a:buFont typeface="Wingdings" pitchFamily="2" charset="2"/>
              <a:buChar char="q"/>
            </a:pPr>
            <a:r>
              <a:rPr lang="en-US" sz="2800" dirty="0" smtClean="0">
                <a:latin typeface="Times New Roman" pitchFamily="18" charset="0"/>
                <a:cs typeface="Times New Roman" pitchFamily="18" charset="0"/>
              </a:rPr>
              <a:t>Our project’s aim was to compare pre-defined different Machine Learning Classifiers and then select </a:t>
            </a:r>
            <a:r>
              <a:rPr lang="en-US" sz="2800" dirty="0">
                <a:latin typeface="Times New Roman" pitchFamily="18" charset="0"/>
                <a:cs typeface="Times New Roman" pitchFamily="18" charset="0"/>
              </a:rPr>
              <a:t>the best algorithm based on </a:t>
            </a:r>
            <a:r>
              <a:rPr lang="en-US" sz="2800" dirty="0" smtClean="0">
                <a:latin typeface="Times New Roman" pitchFamily="18" charset="0"/>
                <a:cs typeface="Times New Roman" pitchFamily="18" charset="0"/>
              </a:rPr>
              <a:t>their performance.</a:t>
            </a:r>
          </a:p>
          <a:p>
            <a:pPr algn="just">
              <a:buFont typeface="Wingdings" pitchFamily="2" charset="2"/>
              <a:buChar char="q"/>
            </a:pPr>
            <a:r>
              <a:rPr lang="en-US" sz="2800" dirty="0" smtClean="0">
                <a:latin typeface="Times New Roman" pitchFamily="18" charset="0"/>
                <a:cs typeface="Times New Roman" pitchFamily="18" charset="0"/>
              </a:rPr>
              <a:t>Then, we built </a:t>
            </a:r>
            <a:r>
              <a:rPr lang="en-US" sz="2800" dirty="0">
                <a:latin typeface="Times New Roman" pitchFamily="18" charset="0"/>
                <a:cs typeface="Times New Roman" pitchFamily="18" charset="0"/>
              </a:rPr>
              <a:t>a Chrome extension for detecting phishing web pages. </a:t>
            </a:r>
            <a:endParaRPr lang="en-US" sz="2800" dirty="0" smtClean="0">
              <a:latin typeface="Times New Roman" pitchFamily="18" charset="0"/>
              <a:cs typeface="Times New Roman" pitchFamily="18" charset="0"/>
            </a:endParaRPr>
          </a:p>
          <a:p>
            <a:pPr algn="just">
              <a:buFont typeface="Wingdings" pitchFamily="2" charset="2"/>
              <a:buChar char="q"/>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extension allows easy deployment of our phishing detection model to end users. </a:t>
            </a:r>
            <a:endParaRPr lang="en-US" sz="2800" dirty="0" smtClean="0">
              <a:latin typeface="Times New Roman" pitchFamily="18" charset="0"/>
              <a:cs typeface="Times New Roman" pitchFamily="18" charset="0"/>
            </a:endParaRPr>
          </a:p>
          <a:p>
            <a:pPr algn="just">
              <a:buFont typeface="Wingdings" pitchFamily="2" charset="2"/>
              <a:buChar char="q"/>
            </a:pPr>
            <a:r>
              <a:rPr lang="en-US" sz="2800" dirty="0" smtClean="0">
                <a:latin typeface="Times New Roman" pitchFamily="18" charset="0"/>
                <a:cs typeface="Times New Roman" pitchFamily="18" charset="0"/>
              </a:rPr>
              <a:t>We </a:t>
            </a:r>
            <a:r>
              <a:rPr lang="en-US" sz="2800" dirty="0">
                <a:latin typeface="Times New Roman" pitchFamily="18" charset="0"/>
                <a:cs typeface="Times New Roman" pitchFamily="18" charset="0"/>
              </a:rPr>
              <a:t>have detected phishing websites using </a:t>
            </a:r>
            <a:r>
              <a:rPr lang="en-US" sz="2800" dirty="0" smtClean="0">
                <a:latin typeface="Times New Roman" pitchFamily="18" charset="0"/>
                <a:cs typeface="Times New Roman" pitchFamily="18" charset="0"/>
              </a:rPr>
              <a:t>XG Boost Classifier </a:t>
            </a:r>
            <a:r>
              <a:rPr lang="en-US" sz="2800" dirty="0">
                <a:latin typeface="Times New Roman" pitchFamily="18" charset="0"/>
                <a:cs typeface="Times New Roman" pitchFamily="18" charset="0"/>
              </a:rPr>
              <a:t>with </a:t>
            </a: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accuracy of </a:t>
            </a:r>
            <a:r>
              <a:rPr lang="en-US" sz="2800" dirty="0" smtClean="0">
                <a:latin typeface="Times New Roman" pitchFamily="18" charset="0"/>
                <a:cs typeface="Times New Roman" pitchFamily="18" charset="0"/>
              </a:rPr>
              <a:t>97.47%.</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821707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7467600" cy="796950"/>
          </a:xfrm>
        </p:spPr>
        <p:txBody>
          <a:bodyPr>
            <a:normAutofit/>
          </a:bodyPr>
          <a:lstStyle/>
          <a:p>
            <a:r>
              <a:rPr lang="en-US" sz="4400" b="1" dirty="0" smtClean="0">
                <a:solidFill>
                  <a:schemeClr val="tx1"/>
                </a:solidFill>
                <a:latin typeface="Times New Roman" pitchFamily="18" charset="0"/>
                <a:cs typeface="Times New Roman" pitchFamily="18" charset="0"/>
              </a:rPr>
              <a:t>Future Scope</a:t>
            </a:r>
            <a:endParaRPr lang="en-IN" sz="44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7467600" cy="4589585"/>
          </a:xfrm>
        </p:spPr>
        <p:txBody>
          <a:bodyPr>
            <a:noAutofit/>
          </a:bodyPr>
          <a:lstStyle/>
          <a:p>
            <a:pPr marL="0" indent="0" algn="just">
              <a:buNone/>
            </a:pPr>
            <a:r>
              <a:rPr lang="en-US" sz="2800" dirty="0" smtClean="0">
                <a:latin typeface="Times New Roman" pitchFamily="18" charset="0"/>
                <a:cs typeface="Times New Roman" pitchFamily="18" charset="0"/>
              </a:rPr>
              <a:t>For </a:t>
            </a:r>
            <a:r>
              <a:rPr lang="en-US" sz="2800" dirty="0">
                <a:latin typeface="Times New Roman" pitchFamily="18" charset="0"/>
                <a:cs typeface="Times New Roman" pitchFamily="18" charset="0"/>
              </a:rPr>
              <a:t>future enhancements, we intend to build the phishing detection system as a scalable web service which will incorporate online learning so that new phishing attack patterns can easily be learned and improve the accuracy of our models with better feature extraction</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76308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467600" cy="792088"/>
          </a:xfrm>
        </p:spPr>
        <p:txBody>
          <a:bodyPr>
            <a:normAutofit/>
          </a:bodyPr>
          <a:lstStyle/>
          <a:p>
            <a:r>
              <a:rPr lang="en-US" sz="4400" b="1" dirty="0">
                <a:solidFill>
                  <a:schemeClr val="tx1"/>
                </a:solidFill>
                <a:latin typeface="Times New Roman" panose="02020603050405020304" pitchFamily="18" charset="0"/>
                <a:cs typeface="Times New Roman" panose="02020603050405020304" pitchFamily="18" charset="0"/>
              </a:rPr>
              <a:t>References</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052736"/>
            <a:ext cx="8363272" cy="5400600"/>
          </a:xfrm>
        </p:spPr>
        <p:txBody>
          <a:bodyPr>
            <a:normAutofit fontScale="85000" lnSpcReduction="20000"/>
          </a:bodyPr>
          <a:lstStyle/>
          <a:p>
            <a:pPr marL="0" indent="0" algn="just">
              <a:buNone/>
            </a:pPr>
            <a:r>
              <a:rPr lang="en-IN"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hlinkClick r:id="rId2"/>
              </a:rPr>
              <a:t>https://www.researchgate.net/publication/315472902_A_Hybrid_Model_to_Detect_Phishing-Sites_Using_Supervised_Learning_Algorithms</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sym typeface="+mn-ea"/>
              </a:rPr>
              <a:t>[2] </a:t>
            </a:r>
            <a:r>
              <a:rPr lang="en-IN" dirty="0">
                <a:latin typeface="Times New Roman" panose="02020603050405020304" pitchFamily="18" charset="0"/>
                <a:cs typeface="Times New Roman" panose="02020603050405020304" pitchFamily="18" charset="0"/>
                <a:sym typeface="+mn-ea"/>
                <a:hlinkClick r:id="rId3"/>
              </a:rPr>
              <a:t>https://www.mirlabs.net/jias/secured/Volume9Issue4/Paper24.pdf</a:t>
            </a:r>
            <a:endParaRPr lang="en-IN" dirty="0">
              <a:latin typeface="Times New Roman" panose="02020603050405020304" pitchFamily="18" charset="0"/>
              <a:cs typeface="Times New Roman" panose="02020603050405020304" pitchFamily="18" charset="0"/>
              <a:sym typeface="+mn-ea"/>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3] </a:t>
            </a:r>
            <a:r>
              <a:rPr lang="en-IN" dirty="0" smtClean="0">
                <a:hlinkClick r:id="rId4"/>
              </a:rPr>
              <a:t>https</a:t>
            </a:r>
            <a:r>
              <a:rPr lang="en-IN" dirty="0">
                <a:hlinkClick r:id="rId4"/>
              </a:rPr>
              <a:t>://</a:t>
            </a:r>
            <a:r>
              <a:rPr lang="en-IN" dirty="0" smtClean="0">
                <a:hlinkClick r:id="rId4"/>
              </a:rPr>
              <a:t>ideas.repec.org/a/spr/telsys/v68y2018i4d10.1007_s11235-017-0414-0.html</a:t>
            </a:r>
            <a:endParaRPr lang="en-IN" dirty="0" smtClean="0"/>
          </a:p>
          <a:p>
            <a:pPr marL="0" indent="0" algn="just">
              <a:buNone/>
            </a:pPr>
            <a:endParaRPr lang="en-US" dirty="0"/>
          </a:p>
          <a:p>
            <a:pPr marL="0" indent="0" algn="just">
              <a:buNone/>
            </a:pPr>
            <a:r>
              <a:rPr lang="en-US" dirty="0"/>
              <a:t>[4] </a:t>
            </a:r>
            <a:r>
              <a:rPr lang="en-US" dirty="0">
                <a:hlinkClick r:id="rId5"/>
              </a:rPr>
              <a:t>https://</a:t>
            </a:r>
            <a:r>
              <a:rPr lang="en-US" dirty="0" smtClean="0">
                <a:hlinkClick r:id="rId5"/>
              </a:rPr>
              <a:t>phishtank.org/index.php</a:t>
            </a:r>
            <a:endParaRPr lang="en-US" dirty="0" smtClean="0"/>
          </a:p>
          <a:p>
            <a:pPr marL="0" indent="0" algn="just">
              <a:buNone/>
            </a:pPr>
            <a:endParaRPr lang="en-US" dirty="0" smtClean="0"/>
          </a:p>
          <a:p>
            <a:pPr marL="0" indent="0" algn="just">
              <a:buNone/>
            </a:pPr>
            <a:r>
              <a:rPr lang="en-US" dirty="0" smtClean="0"/>
              <a:t>[5</a:t>
            </a:r>
            <a:r>
              <a:rPr lang="en-US" dirty="0"/>
              <a:t>] </a:t>
            </a:r>
            <a:r>
              <a:rPr lang="en-US" dirty="0">
                <a:hlinkClick r:id="rId6"/>
              </a:rPr>
              <a:t>https://</a:t>
            </a:r>
            <a:r>
              <a:rPr lang="en-US" dirty="0" smtClean="0">
                <a:hlinkClick r:id="rId6"/>
              </a:rPr>
              <a:t>phishtank.org/phish_search.php?valid=y&amp;active=All&amp;Search=Search</a:t>
            </a:r>
            <a:endParaRPr lang="en-US" dirty="0" smtClean="0"/>
          </a:p>
          <a:p>
            <a:pPr marL="0" indent="0" algn="just">
              <a:buNone/>
            </a:pPr>
            <a:endParaRPr lang="en-US" dirty="0"/>
          </a:p>
          <a:p>
            <a:pPr marL="0" indent="0" algn="just">
              <a:buNone/>
            </a:pPr>
            <a:r>
              <a:rPr lang="en-US" dirty="0"/>
              <a:t>[6] </a:t>
            </a:r>
            <a:r>
              <a:rPr lang="en-US" dirty="0">
                <a:hlinkClick r:id="rId7"/>
              </a:rPr>
              <a:t>https://</a:t>
            </a:r>
            <a:r>
              <a:rPr lang="en-US" dirty="0" smtClean="0">
                <a:hlinkClick r:id="rId7"/>
              </a:rPr>
              <a:t>phishtank.org/phish_search.php?valid=n&amp;active=All&amp;Search=Search</a:t>
            </a:r>
            <a:endParaRPr lang="en-US" dirty="0" smtClean="0"/>
          </a:p>
          <a:p>
            <a:pPr marL="0" indent="0" algn="just">
              <a:buNone/>
            </a:pPr>
            <a:endParaRPr lang="en-US" dirty="0" smtClean="0"/>
          </a:p>
          <a:p>
            <a:pPr marL="0" indent="0" algn="just">
              <a:buNone/>
            </a:pPr>
            <a:endParaRPr lang="en-IN" dirty="0"/>
          </a:p>
          <a:p>
            <a:pPr marL="0" indent="0" algn="just">
              <a:buNone/>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00,258 BEST Thank You IMAGES, STOCK PHOTOS &amp;amp; VECTORS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8058150" cy="3429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7467600" cy="652934"/>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PROBLEM STATEMENT</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268760"/>
            <a:ext cx="7931224" cy="5205192"/>
          </a:xfrm>
        </p:spPr>
        <p:txBody>
          <a:bodyPr>
            <a:normAutofit/>
          </a:bodyPr>
          <a:lstStyle/>
          <a:p>
            <a:pPr marL="0" indent="0" algn="just">
              <a:buNone/>
            </a:pPr>
            <a:r>
              <a:rPr lang="en-IN" altLang="en-US" sz="2800" dirty="0">
                <a:latin typeface="Times New Roman" pitchFamily="18" charset="0"/>
                <a:cs typeface="Times New Roman" pitchFamily="18" charset="0"/>
              </a:rPr>
              <a:t>Phishing can steal </a:t>
            </a:r>
            <a:r>
              <a:rPr lang="en-IN" altLang="en-US" sz="2800" dirty="0" smtClean="0">
                <a:latin typeface="Times New Roman" pitchFamily="18" charset="0"/>
                <a:cs typeface="Times New Roman" pitchFamily="18" charset="0"/>
              </a:rPr>
              <a:t>credentials, launch </a:t>
            </a:r>
            <a:r>
              <a:rPr lang="en-IN" altLang="en-US" sz="2800" dirty="0">
                <a:latin typeface="Times New Roman" pitchFamily="18" charset="0"/>
                <a:cs typeface="Times New Roman" pitchFamily="18" charset="0"/>
              </a:rPr>
              <a:t>viruses  and lock up your data </a:t>
            </a:r>
            <a:r>
              <a:rPr lang="en-IN" altLang="en-US" sz="2800" dirty="0" smtClean="0">
                <a:latin typeface="Times New Roman" pitchFamily="18" charset="0"/>
                <a:cs typeface="Times New Roman" pitchFamily="18" charset="0"/>
              </a:rPr>
              <a:t>and </a:t>
            </a:r>
            <a:r>
              <a:rPr lang="en-IN" altLang="en-US" sz="2800" dirty="0">
                <a:latin typeface="Times New Roman" pitchFamily="18" charset="0"/>
                <a:cs typeface="Times New Roman" pitchFamily="18" charset="0"/>
              </a:rPr>
              <a:t>hold it for </a:t>
            </a:r>
            <a:r>
              <a:rPr lang="en-IN" altLang="en-US" sz="2800" dirty="0" smtClean="0">
                <a:latin typeface="Times New Roman" pitchFamily="18" charset="0"/>
                <a:cs typeface="Times New Roman" pitchFamily="18" charset="0"/>
              </a:rPr>
              <a:t>ransom. Even </a:t>
            </a:r>
            <a:r>
              <a:rPr lang="en-IN" altLang="en-US" sz="2800" dirty="0">
                <a:latin typeface="Times New Roman" pitchFamily="18" charset="0"/>
                <a:cs typeface="Times New Roman" pitchFamily="18" charset="0"/>
              </a:rPr>
              <a:t>antivirus software can't stop attacks it cannot see </a:t>
            </a:r>
            <a:r>
              <a:rPr lang="en-IN" altLang="en-US" sz="2800" dirty="0" smtClean="0">
                <a:latin typeface="Times New Roman" pitchFamily="18" charset="0"/>
                <a:cs typeface="Times New Roman" pitchFamily="18" charset="0"/>
              </a:rPr>
              <a:t>coming. </a:t>
            </a:r>
            <a:r>
              <a:rPr lang="en-IN" sz="2800" dirty="0" smtClean="0">
                <a:latin typeface="Times New Roman" pitchFamily="18" charset="0"/>
                <a:cs typeface="Times New Roman" pitchFamily="18" charset="0"/>
              </a:rPr>
              <a:t>So </a:t>
            </a:r>
            <a:r>
              <a:rPr lang="en-IN" sz="2800" dirty="0">
                <a:latin typeface="Times New Roman" pitchFamily="18" charset="0"/>
                <a:cs typeface="Times New Roman" pitchFamily="18" charset="0"/>
              </a:rPr>
              <a:t>we intend to develop a website using  ML techniques which will detect Phishing </a:t>
            </a:r>
            <a:r>
              <a:rPr lang="en-IN" sz="2800" dirty="0" smtClean="0">
                <a:latin typeface="Times New Roman" pitchFamily="18" charset="0"/>
                <a:cs typeface="Times New Roman" pitchFamily="18" charset="0"/>
              </a:rPr>
              <a:t>URLs.</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467600" cy="724942"/>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STATE-OF-THE-ART</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79095" y="1139825"/>
            <a:ext cx="7992745" cy="5405120"/>
          </a:xfrm>
        </p:spPr>
        <p:txBody>
          <a:bodyPr>
            <a:noAutofit/>
          </a:bodyPr>
          <a:lstStyle/>
          <a:p>
            <a:pPr algn="just">
              <a:buFont typeface="Wingdings" pitchFamily="2" charset="2"/>
              <a:buChar char="q"/>
            </a:pPr>
            <a:r>
              <a:rPr lang="en-US" sz="2800" dirty="0">
                <a:latin typeface="Times New Roman" pitchFamily="18" charset="0"/>
                <a:cs typeface="Times New Roman" pitchFamily="18" charset="0"/>
                <a:hlinkClick r:id="rId2" action="ppaction://hlinksldjump"/>
              </a:rPr>
              <a:t>M. </a:t>
            </a:r>
            <a:r>
              <a:rPr lang="en-US" sz="2800" dirty="0" err="1">
                <a:latin typeface="Times New Roman" pitchFamily="18" charset="0"/>
                <a:cs typeface="Times New Roman" pitchFamily="18" charset="0"/>
                <a:hlinkClick r:id="rId2" action="ppaction://hlinksldjump"/>
              </a:rPr>
              <a:t>Amaad</a:t>
            </a:r>
            <a:r>
              <a:rPr lang="en-US" sz="2800" dirty="0">
                <a:latin typeface="Times New Roman" pitchFamily="18" charset="0"/>
                <a:cs typeface="Times New Roman" pitchFamily="18" charset="0"/>
                <a:hlinkClick r:id="rId2" action="ppaction://hlinksldjump"/>
              </a:rPr>
              <a:t> et al</a:t>
            </a:r>
            <a:r>
              <a:rPr lang="en-US" sz="2800" baseline="30000" dirty="0">
                <a:latin typeface="Times New Roman" pitchFamily="18" charset="0"/>
                <a:cs typeface="Times New Roman" pitchFamily="18" charset="0"/>
                <a:hlinkClick r:id="rId2" action="ppaction://hlinksldjump"/>
              </a:rPr>
              <a:t>.</a:t>
            </a:r>
            <a:r>
              <a:rPr lang="en-IN" altLang="en-US" sz="2800" baseline="30000" dirty="0">
                <a:latin typeface="Times New Roman" pitchFamily="18" charset="0"/>
                <a:cs typeface="Times New Roman" pitchFamily="18" charset="0"/>
                <a:hlinkClick r:id="rId2" action="ppaction://hlinksldjump"/>
              </a:rPr>
              <a:t>[1]</a:t>
            </a:r>
            <a:r>
              <a:rPr lang="en-US" sz="2800" baseline="30000" dirty="0">
                <a:latin typeface="Times New Roman" pitchFamily="18" charset="0"/>
                <a:cs typeface="Times New Roman" pitchFamily="18" charset="0"/>
                <a:hlinkClick r:id="rId2" action="ppaction://hlinksldjump"/>
              </a:rPr>
              <a:t> </a:t>
            </a:r>
            <a:r>
              <a:rPr lang="en-US" sz="2800" dirty="0">
                <a:latin typeface="Times New Roman" pitchFamily="18" charset="0"/>
                <a:cs typeface="Times New Roman" pitchFamily="18" charset="0"/>
              </a:rPr>
              <a:t>presented a hybrid model for classification of phishing website. In this paper, proposed model carried out in two phase.  They achieved 97.75% accuracy on testing dataset. There limitation </a:t>
            </a:r>
            <a:r>
              <a:rPr lang="en-IN" altLang="en-US" sz="2800" dirty="0">
                <a:latin typeface="Times New Roman" pitchFamily="18" charset="0"/>
                <a:cs typeface="Times New Roman" pitchFamily="18" charset="0"/>
              </a:rPr>
              <a:t>was that</a:t>
            </a:r>
            <a:r>
              <a:rPr lang="en-US" sz="2800" dirty="0">
                <a:latin typeface="Times New Roman" pitchFamily="18" charset="0"/>
                <a:cs typeface="Times New Roman" pitchFamily="18" charset="0"/>
              </a:rPr>
              <a:t> this model requires more time to build hybrid model</a:t>
            </a:r>
            <a:r>
              <a:rPr lang="en-US" sz="2800" dirty="0" smtClean="0">
                <a:latin typeface="Times New Roman" pitchFamily="18" charset="0"/>
                <a:cs typeface="Times New Roman" pitchFamily="18" charset="0"/>
              </a:rPr>
              <a:t>.</a:t>
            </a:r>
          </a:p>
          <a:p>
            <a:pPr algn="just">
              <a:buFont typeface="Wingdings" pitchFamily="2" charset="2"/>
              <a:buChar char="q"/>
            </a:pPr>
            <a:r>
              <a:rPr lang="en-US" sz="2800" dirty="0">
                <a:latin typeface="Times New Roman" pitchFamily="18" charset="0"/>
                <a:cs typeface="Times New Roman" pitchFamily="18" charset="0"/>
                <a:sym typeface="+mn-ea"/>
                <a:hlinkClick r:id="rId2" action="ppaction://hlinksldjump"/>
              </a:rPr>
              <a:t>Ahmad et al</a:t>
            </a:r>
            <a:r>
              <a:rPr lang="en-US" sz="2800" baseline="30000" dirty="0">
                <a:latin typeface="Times New Roman" pitchFamily="18" charset="0"/>
                <a:cs typeface="Times New Roman" pitchFamily="18" charset="0"/>
                <a:sym typeface="+mn-ea"/>
                <a:hlinkClick r:id="rId2" action="ppaction://hlinksldjump"/>
              </a:rPr>
              <a:t>.</a:t>
            </a:r>
            <a:r>
              <a:rPr lang="en-IN" altLang="en-US" sz="2800" baseline="30000" dirty="0">
                <a:latin typeface="Times New Roman" pitchFamily="18" charset="0"/>
                <a:cs typeface="Times New Roman" pitchFamily="18" charset="0"/>
                <a:sym typeface="+mn-ea"/>
                <a:hlinkClick r:id="rId2" action="ppaction://hlinksldjump"/>
              </a:rPr>
              <a:t>[2]</a:t>
            </a:r>
            <a:r>
              <a:rPr lang="en-US" sz="2800" baseline="30000" dirty="0">
                <a:latin typeface="Times New Roman" pitchFamily="18" charset="0"/>
                <a:cs typeface="Times New Roman" pitchFamily="18" charset="0"/>
                <a:sym typeface="+mn-ea"/>
              </a:rPr>
              <a:t> </a:t>
            </a:r>
            <a:r>
              <a:rPr lang="en-US" sz="2800" dirty="0">
                <a:latin typeface="Times New Roman" pitchFamily="18" charset="0"/>
                <a:cs typeface="Times New Roman" pitchFamily="18" charset="0"/>
                <a:sym typeface="+mn-ea"/>
              </a:rPr>
              <a:t>proposed three new features to improve accuracy rate for phishing website detection. In this paper, author has concluded this work can be enhanced by using this novel features with decision tree machine learning classifiers. </a:t>
            </a:r>
            <a:endParaRPr lang="en-US" sz="2800" dirty="0">
              <a:latin typeface="Times New Roman" pitchFamily="18" charset="0"/>
              <a:cs typeface="Times New Roman" pitchFamily="18" charset="0"/>
            </a:endParaRPr>
          </a:p>
          <a:p>
            <a:pPr algn="just">
              <a:buFont typeface="Wingdings" pitchFamily="2" charset="2"/>
              <a:buChar char="q"/>
            </a:pPr>
            <a:endParaRPr lang="en-US" sz="2800" dirty="0">
              <a:latin typeface="Times New Roman" pitchFamily="18" charset="0"/>
              <a:cs typeface="Times New Roman" pitchFamily="18" charset="0"/>
            </a:endParaRPr>
          </a:p>
          <a:p>
            <a:pPr algn="just">
              <a:buFont typeface="Wingdings" pitchFamily="2" charset="2"/>
              <a:buChar char="q"/>
            </a:pPr>
            <a:endParaRPr lang="en-US" sz="2800" dirty="0">
              <a:latin typeface="Times New Roman" pitchFamily="18" charset="0"/>
              <a:cs typeface="Times New Roman" pitchFamily="18" charset="0"/>
            </a:endParaRPr>
          </a:p>
          <a:p>
            <a:pPr algn="just">
              <a:buFont typeface="Wingdings" pitchFamily="2" charset="2"/>
              <a:buChar char="q"/>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188640"/>
            <a:ext cx="8291264" cy="5908883"/>
          </a:xfrm>
        </p:spPr>
        <p:txBody>
          <a:bodyPr>
            <a:noAutofit/>
          </a:bodyPr>
          <a:lstStyle/>
          <a:p>
            <a:pPr algn="just">
              <a:buFont typeface="Wingdings" pitchFamily="2" charset="2"/>
              <a:buChar char="q"/>
            </a:pPr>
            <a:r>
              <a:rPr lang="en-IN" sz="2800" dirty="0" err="1" smtClean="0">
                <a:latin typeface="Times New Roman" pitchFamily="18" charset="0"/>
                <a:cs typeface="Times New Roman" pitchFamily="18" charset="0"/>
                <a:sym typeface="+mn-ea"/>
                <a:hlinkClick r:id="rId2" action="ppaction://hlinksldjump"/>
              </a:rPr>
              <a:t>Ankit</a:t>
            </a:r>
            <a:r>
              <a:rPr lang="en-IN" sz="2800" dirty="0" smtClean="0">
                <a:latin typeface="Times New Roman" pitchFamily="18" charset="0"/>
                <a:cs typeface="Times New Roman" pitchFamily="18" charset="0"/>
                <a:sym typeface="+mn-ea"/>
                <a:hlinkClick r:id="rId2" action="ppaction://hlinksldjump"/>
              </a:rPr>
              <a:t> </a:t>
            </a:r>
            <a:r>
              <a:rPr lang="en-IN" sz="2800" dirty="0">
                <a:latin typeface="Times New Roman" pitchFamily="18" charset="0"/>
                <a:cs typeface="Times New Roman" pitchFamily="18" charset="0"/>
                <a:sym typeface="+mn-ea"/>
                <a:hlinkClick r:id="rId2" action="ppaction://hlinksldjump"/>
              </a:rPr>
              <a:t>Kumar Jain &amp; B. B. Gupta</a:t>
            </a:r>
            <a:r>
              <a:rPr lang="en-IN" altLang="en-US" sz="2800" baseline="30000" dirty="0">
                <a:latin typeface="Times New Roman" pitchFamily="18" charset="0"/>
                <a:cs typeface="Times New Roman" pitchFamily="18" charset="0"/>
                <a:sym typeface="+mn-ea"/>
                <a:hlinkClick r:id="rId2" action="ppaction://hlinksldjump"/>
              </a:rPr>
              <a:t>-[3]</a:t>
            </a:r>
            <a:r>
              <a:rPr lang="en-IN" sz="2800" dirty="0">
                <a:latin typeface="Times New Roman" pitchFamily="18" charset="0"/>
                <a:cs typeface="Times New Roman" pitchFamily="18" charset="0"/>
                <a:sym typeface="+mn-ea"/>
                <a:hlinkClick r:id="rId2" action="ppaction://hlinksldjump"/>
              </a:rPr>
              <a:t> </a:t>
            </a:r>
            <a:r>
              <a:rPr lang="en-IN" sz="2800" dirty="0">
                <a:latin typeface="Times New Roman" pitchFamily="18" charset="0"/>
                <a:cs typeface="Times New Roman" pitchFamily="18" charset="0"/>
                <a:sym typeface="+mn-ea"/>
              </a:rPr>
              <a:t>presented </a:t>
            </a:r>
            <a:r>
              <a:rPr lang="en-US" sz="2800" dirty="0">
                <a:latin typeface="Times New Roman" pitchFamily="18" charset="0"/>
                <a:cs typeface="Times New Roman" pitchFamily="18" charset="0"/>
                <a:sym typeface="+mn-ea"/>
              </a:rPr>
              <a:t>a machine learning based novel anti-phishing approach that extracts the features from client side only. We have examined the various attributes of the phishing and legitimate websites in depth and identified nineteen outstanding features to distinguish phishing websites from legitimate ones. </a:t>
            </a:r>
            <a:endParaRPr lang="en-US" sz="2800" dirty="0">
              <a:latin typeface="Times New Roman" pitchFamily="18" charset="0"/>
              <a:cs typeface="Times New Roman" pitchFamily="18" charset="0"/>
            </a:endParaRPr>
          </a:p>
          <a:p>
            <a:pPr algn="just">
              <a:buFont typeface="Wingdings" panose="05000000000000000000" pitchFamily="2" charset="2"/>
              <a:buChar char="v"/>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84976" cy="652934"/>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OBJECTIVES</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95536" y="980728"/>
            <a:ext cx="8291264" cy="5400600"/>
          </a:xfrm>
        </p:spPr>
        <p:txBody>
          <a:bodyPr>
            <a:normAutofit fontScale="92500" lnSpcReduction="20000"/>
          </a:bodyPr>
          <a:lstStyle/>
          <a:p>
            <a:pPr algn="just">
              <a:buFont typeface="Wingdings" pitchFamily="2" charset="2"/>
              <a:buChar char="q"/>
            </a:pPr>
            <a:r>
              <a:rPr lang="en-US" sz="3000" dirty="0">
                <a:latin typeface="Times New Roman" panose="02020603050405020304" pitchFamily="18" charset="0"/>
                <a:cs typeface="Times New Roman" panose="02020603050405020304" pitchFamily="18" charset="0"/>
              </a:rPr>
              <a:t>To analyze the best approach to detect malicious URL and alert users.</a:t>
            </a:r>
          </a:p>
          <a:p>
            <a:pPr algn="just">
              <a:buFont typeface="Wingdings" pitchFamily="2" charset="2"/>
              <a:buChar char="q"/>
            </a:pPr>
            <a:r>
              <a:rPr lang="en-US" sz="3000" dirty="0">
                <a:latin typeface="Times New Roman" panose="02020603050405020304" pitchFamily="18" charset="0"/>
                <a:cs typeface="Times New Roman" panose="02020603050405020304" pitchFamily="18" charset="0"/>
              </a:rPr>
              <a:t>To apply the best ML model in the proposed approach in order to analyze the real time URLs and produce effective results.</a:t>
            </a:r>
          </a:p>
          <a:p>
            <a:pPr algn="just">
              <a:buFont typeface="Wingdings" pitchFamily="2" charset="2"/>
              <a:buChar char="q"/>
            </a:pPr>
            <a:r>
              <a:rPr lang="en-US" sz="3000" dirty="0">
                <a:latin typeface="Times New Roman" panose="02020603050405020304" pitchFamily="18" charset="0"/>
                <a:cs typeface="Times New Roman" panose="02020603050405020304" pitchFamily="18" charset="0"/>
              </a:rPr>
              <a:t>Accuracy of different ML models is compared and the best one is selected to detect phishing websites.</a:t>
            </a:r>
            <a:endParaRPr lang="en-IN" sz="3000" dirty="0">
              <a:latin typeface="Times New Roman" panose="02020603050405020304" pitchFamily="18" charset="0"/>
              <a:cs typeface="Times New Roman" panose="02020603050405020304" pitchFamily="18" charset="0"/>
            </a:endParaRPr>
          </a:p>
          <a:p>
            <a:pPr algn="just">
              <a:buFont typeface="Wingdings" pitchFamily="2" charset="2"/>
              <a:buChar char="q"/>
            </a:pPr>
            <a:r>
              <a:rPr lang="en-US" sz="3000" dirty="0">
                <a:latin typeface="Times New Roman" panose="02020603050405020304" pitchFamily="18" charset="0"/>
                <a:cs typeface="Times New Roman" panose="02020603050405020304" pitchFamily="18" charset="0"/>
              </a:rPr>
              <a:t>To prevent the users from getting their personal information like user name, passwords and online banking transactions stolen.</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ctr">
              <a:buNone/>
            </a:pPr>
            <a:r>
              <a:rPr lang="en-US" b="1" dirty="0">
                <a:solidFill>
                  <a:schemeClr val="accent2">
                    <a:lumMod val="75000"/>
                  </a:schemeClr>
                </a:solidFill>
                <a:latin typeface="Times New Roman" panose="02020603050405020304" pitchFamily="18" charset="0"/>
                <a:cs typeface="Times New Roman" panose="02020603050405020304" pitchFamily="18" charset="0"/>
              </a:rPr>
              <a:t>As it is said…</a:t>
            </a:r>
          </a:p>
          <a:p>
            <a:pPr marL="0" indent="0" algn="ctr">
              <a:buNone/>
            </a:pPr>
            <a:r>
              <a:rPr lang="en-US" b="1" dirty="0">
                <a:solidFill>
                  <a:schemeClr val="accent2">
                    <a:lumMod val="75000"/>
                  </a:schemeClr>
                </a:solidFill>
                <a:latin typeface="Times New Roman" panose="02020603050405020304" pitchFamily="18" charset="0"/>
                <a:cs typeface="Times New Roman" panose="02020603050405020304" pitchFamily="18" charset="0"/>
              </a:rPr>
              <a:t>What is a hacker’s weekend getaway?</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ctr">
              <a:buNone/>
            </a:pPr>
            <a:r>
              <a:rPr lang="en-US" b="1" dirty="0">
                <a:solidFill>
                  <a:schemeClr val="accent2">
                    <a:lumMod val="75000"/>
                  </a:schemeClr>
                </a:solidFill>
                <a:latin typeface="Times New Roman" panose="02020603050405020304" pitchFamily="18" charset="0"/>
                <a:cs typeface="Times New Roman" panose="02020603050405020304" pitchFamily="18" charset="0"/>
              </a:rPr>
              <a:t>They go phishing!</a:t>
            </a:r>
          </a:p>
          <a:p>
            <a:pPr algn="just">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397897" cy="652934"/>
          </a:xfrm>
        </p:spPr>
        <p:txBody>
          <a:bodyPr>
            <a:noAutofit/>
          </a:bodyPr>
          <a:lstStyle/>
          <a:p>
            <a:r>
              <a:rPr lang="en-US" sz="4400" b="1" dirty="0">
                <a:solidFill>
                  <a:schemeClr val="tx1"/>
                </a:solidFill>
                <a:latin typeface="Times New Roman" pitchFamily="18" charset="0"/>
                <a:cs typeface="Times New Roman" pitchFamily="18" charset="0"/>
              </a:rPr>
              <a:t>Proposed Design</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3528" y="1196752"/>
            <a:ext cx="8280920" cy="5400600"/>
          </a:xfrm>
        </p:spPr>
        <p:txBody>
          <a:bodyPr>
            <a:noAutofit/>
          </a:bodyPr>
          <a:lstStyle/>
          <a:p>
            <a:pPr algn="just">
              <a:buFont typeface="Wingdings" pitchFamily="2" charset="2"/>
              <a:buChar char="q"/>
            </a:pPr>
            <a:r>
              <a:rPr lang="en-IN" sz="2800" dirty="0" smtClean="0">
                <a:latin typeface="Times New Roman" panose="02020603050405020304" pitchFamily="18" charset="0"/>
                <a:cs typeface="Times New Roman" panose="02020603050405020304" pitchFamily="18" charset="0"/>
              </a:rPr>
              <a:t>We have </a:t>
            </a:r>
            <a:r>
              <a:rPr lang="en-IN" sz="2800" dirty="0">
                <a:latin typeface="Times New Roman" panose="02020603050405020304" pitchFamily="18" charset="0"/>
                <a:cs typeface="Times New Roman" panose="02020603050405020304" pitchFamily="18" charset="0"/>
              </a:rPr>
              <a:t>collected the data of legitimate and phishing URL’s.</a:t>
            </a:r>
          </a:p>
          <a:p>
            <a:pPr algn="just">
              <a:buFont typeface="Wingdings" pitchFamily="2" charset="2"/>
              <a:buChar char="q"/>
            </a:pPr>
            <a:r>
              <a:rPr lang="en-IN" sz="2800" dirty="0">
                <a:latin typeface="Times New Roman" panose="02020603050405020304" pitchFamily="18" charset="0"/>
                <a:cs typeface="Times New Roman" panose="02020603050405020304" pitchFamily="18" charset="0"/>
              </a:rPr>
              <a:t>Then, we performed feature extraction on those URL’s </a:t>
            </a:r>
          </a:p>
          <a:p>
            <a:pPr algn="just">
              <a:buFont typeface="Wingdings" pitchFamily="2" charset="2"/>
              <a:buChar char="q"/>
            </a:pPr>
            <a:r>
              <a:rPr lang="en-IN" sz="2800" dirty="0">
                <a:latin typeface="Times New Roman" panose="02020603050405020304" pitchFamily="18" charset="0"/>
                <a:cs typeface="Times New Roman" panose="02020603050405020304" pitchFamily="18" charset="0"/>
              </a:rPr>
              <a:t>Then, we have trained them using different Machine Learning Models </a:t>
            </a:r>
            <a:r>
              <a:rPr lang="en-IN" sz="2800" dirty="0" smtClean="0">
                <a:latin typeface="Times New Roman" panose="02020603050405020304" pitchFamily="18" charset="0"/>
                <a:cs typeface="Times New Roman" panose="02020603050405020304" pitchFamily="18" charset="0"/>
              </a:rPr>
              <a:t>and compared </a:t>
            </a:r>
            <a:r>
              <a:rPr lang="en-IN" sz="2800" dirty="0">
                <a:latin typeface="Times New Roman" panose="02020603050405020304" pitchFamily="18" charset="0"/>
                <a:cs typeface="Times New Roman" panose="02020603050405020304" pitchFamily="18" charset="0"/>
              </a:rPr>
              <a:t>the accuracy we got for all these models </a:t>
            </a:r>
          </a:p>
          <a:p>
            <a:pPr algn="just">
              <a:buFont typeface="Wingdings" pitchFamily="2" charset="2"/>
              <a:buChar char="q"/>
            </a:pPr>
            <a:r>
              <a:rPr lang="en-IN" sz="2800" dirty="0">
                <a:latin typeface="Times New Roman" panose="02020603050405020304" pitchFamily="18" charset="0"/>
                <a:cs typeface="Times New Roman" panose="02020603050405020304" pitchFamily="18" charset="0"/>
              </a:rPr>
              <a:t>Then, we chose the best one, which in this case is </a:t>
            </a:r>
            <a:r>
              <a:rPr lang="en-IN" sz="2800" b="1" dirty="0">
                <a:latin typeface="Times New Roman" panose="02020603050405020304" pitchFamily="18" charset="0"/>
                <a:cs typeface="Times New Roman" panose="02020603050405020304" pitchFamily="18" charset="0"/>
              </a:rPr>
              <a:t>XG Boost Classifier </a:t>
            </a:r>
            <a:r>
              <a:rPr lang="en-IN" sz="2800" dirty="0">
                <a:latin typeface="Times New Roman" panose="02020603050405020304" pitchFamily="18" charset="0"/>
                <a:cs typeface="Times New Roman" panose="02020603050405020304" pitchFamily="18" charset="0"/>
              </a:rPr>
              <a:t>with 97.47% accuracy.</a:t>
            </a:r>
          </a:p>
          <a:p>
            <a:pPr algn="just">
              <a:buFont typeface="Wingdings" pitchFamily="2" charset="2"/>
              <a:buChar char="q"/>
            </a:pPr>
            <a:r>
              <a:rPr lang="en-IN" sz="2800" dirty="0">
                <a:latin typeface="Times New Roman" panose="02020603050405020304" pitchFamily="18" charset="0"/>
                <a:cs typeface="Times New Roman" panose="02020603050405020304" pitchFamily="18" charset="0"/>
              </a:rPr>
              <a:t>Then we </a:t>
            </a:r>
            <a:r>
              <a:rPr lang="en-IN" sz="2800" dirty="0" smtClean="0">
                <a:latin typeface="Times New Roman" panose="02020603050405020304" pitchFamily="18" charset="0"/>
                <a:cs typeface="Times New Roman" panose="02020603050405020304" pitchFamily="18" charset="0"/>
              </a:rPr>
              <a:t>integrated </a:t>
            </a:r>
            <a:r>
              <a:rPr lang="en-IN" sz="2800" dirty="0">
                <a:latin typeface="Times New Roman" panose="02020603050405020304" pitchFamily="18" charset="0"/>
                <a:cs typeface="Times New Roman" panose="02020603050405020304" pitchFamily="18" charset="0"/>
              </a:rPr>
              <a:t>this model with a website which will tell that the inputted URL is a legitimate or a phished URL.</a:t>
            </a:r>
          </a:p>
          <a:p>
            <a:pPr algn="just">
              <a:buFont typeface="Wingdings" pitchFamily="2" charset="2"/>
              <a:buChar char="q"/>
            </a:pPr>
            <a:endParaRPr lang="en-IN" sz="2800" dirty="0">
              <a:latin typeface="Times New Roman" panose="02020603050405020304" pitchFamily="18" charset="0"/>
              <a:cs typeface="Times New Roman" panose="02020603050405020304" pitchFamily="18" charset="0"/>
            </a:endParaRPr>
          </a:p>
          <a:p>
            <a:pPr algn="just">
              <a:buFont typeface="Wingdings" pitchFamily="2" charset="2"/>
              <a:buChar char="q"/>
            </a:pPr>
            <a:endParaRPr lang="en-IN"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868958"/>
          </a:xfrm>
        </p:spPr>
        <p:txBody>
          <a:bodyPr>
            <a:normAutofit/>
          </a:bodyPr>
          <a:lstStyle/>
          <a:p>
            <a:r>
              <a:rPr lang="en-US" sz="4400" b="1" dirty="0" smtClean="0">
                <a:solidFill>
                  <a:schemeClr val="tx1"/>
                </a:solidFill>
                <a:latin typeface="Times New Roman" pitchFamily="18" charset="0"/>
                <a:cs typeface="Times New Roman" pitchFamily="18" charset="0"/>
              </a:rPr>
              <a:t>Work Flow</a:t>
            </a:r>
            <a:endParaRPr lang="en-IN" sz="4400" b="1" dirty="0">
              <a:solidFill>
                <a:schemeClr val="tx1"/>
              </a:solidFill>
              <a:latin typeface="Times New Roman" pitchFamily="18" charset="0"/>
              <a:cs typeface="Times New Roman" pitchFamily="18" charset="0"/>
            </a:endParaRPr>
          </a:p>
        </p:txBody>
      </p:sp>
      <p:pic>
        <p:nvPicPr>
          <p:cNvPr id="3" name="Picture 2" descr="C:\Users\consu\Videos\Captures\Proposed Design - Microsoft Word (Product Activation Failed) 14-05-2022 21_21_57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42" y="1484784"/>
            <a:ext cx="8344321" cy="48037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234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467600" cy="720080"/>
          </a:xfrm>
        </p:spPr>
        <p:txBody>
          <a:bodyPr>
            <a:noAutofit/>
          </a:bodyPr>
          <a:lstStyle/>
          <a:p>
            <a:r>
              <a:rPr lang="en-IN" sz="4400" b="1" dirty="0" smtClean="0">
                <a:solidFill>
                  <a:schemeClr val="tx1"/>
                </a:solidFill>
                <a:latin typeface="Times New Roman" panose="02020603050405020304" pitchFamily="18" charset="0"/>
                <a:cs typeface="Times New Roman" panose="02020603050405020304" pitchFamily="18" charset="0"/>
              </a:rPr>
              <a:t>Data Analysis Plan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95536" y="1196752"/>
            <a:ext cx="8136904" cy="5184576"/>
          </a:xfrm>
        </p:spPr>
        <p:txBody>
          <a:bodyPr>
            <a:normAutofit/>
          </a:bodyPr>
          <a:lstStyle/>
          <a:p>
            <a:pPr algn="just">
              <a:buFont typeface="Wingdings" pitchFamily="2" charset="2"/>
              <a:buChar char="q"/>
            </a:pPr>
            <a:r>
              <a:rPr lang="en-US" sz="2800" dirty="0" smtClean="0">
                <a:latin typeface="Times New Roman" panose="02020603050405020304" pitchFamily="18" charset="0"/>
                <a:cs typeface="Times New Roman" panose="02020603050405020304" pitchFamily="18" charset="0"/>
              </a:rPr>
              <a:t>We collected various URL’s from </a:t>
            </a:r>
            <a:r>
              <a:rPr lang="en-US" sz="2800" dirty="0" err="1" smtClean="0">
                <a:latin typeface="Times New Roman" panose="02020603050405020304" pitchFamily="18" charset="0"/>
                <a:cs typeface="Times New Roman" panose="02020603050405020304" pitchFamily="18" charset="0"/>
              </a:rPr>
              <a:t>PhishTank</a:t>
            </a:r>
            <a:r>
              <a:rPr lang="en-US" sz="2800" baseline="30000" dirty="0">
                <a:latin typeface="Times New Roman" pitchFamily="18" charset="0"/>
                <a:cs typeface="Times New Roman" pitchFamily="18" charset="0"/>
              </a:rPr>
              <a:t> .</a:t>
            </a:r>
            <a:r>
              <a:rPr lang="en-IN" altLang="en-US" sz="2800" baseline="30000" dirty="0" smtClean="0">
                <a:latin typeface="Times New Roman" pitchFamily="18" charset="0"/>
                <a:cs typeface="Times New Roman" pitchFamily="18" charset="0"/>
              </a:rPr>
              <a:t>[4]</a:t>
            </a:r>
            <a:r>
              <a:rPr lang="en-US" sz="2800" dirty="0" smtClean="0">
                <a:latin typeface="Times New Roman" panose="02020603050405020304" pitchFamily="18" charset="0"/>
                <a:cs typeface="Times New Roman" panose="02020603050405020304" pitchFamily="18" charset="0"/>
              </a:rPr>
              <a:t> website which are labeled as:</a:t>
            </a: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hlinkClick r:id="rId2" action="ppaction://hlinksldjump"/>
              </a:rPr>
              <a:t>Phished-URL’s</a:t>
            </a:r>
            <a:r>
              <a:rPr lang="en-US" sz="2800" baseline="30000" dirty="0" smtClean="0">
                <a:latin typeface="Times New Roman" pitchFamily="18" charset="0"/>
                <a:cs typeface="Times New Roman" pitchFamily="18" charset="0"/>
                <a:hlinkClick r:id="rId2" action="ppaction://hlinksldjump"/>
              </a:rPr>
              <a:t> </a:t>
            </a:r>
            <a:r>
              <a:rPr lang="en-US" sz="2800" baseline="30000" dirty="0">
                <a:latin typeface="Times New Roman" pitchFamily="18" charset="0"/>
                <a:cs typeface="Times New Roman" pitchFamily="18" charset="0"/>
                <a:hlinkClick r:id="rId2" action="ppaction://hlinksldjump"/>
              </a:rPr>
              <a:t>.</a:t>
            </a:r>
            <a:r>
              <a:rPr lang="en-IN" altLang="en-US" sz="2800" baseline="30000" dirty="0" smtClean="0">
                <a:latin typeface="Times New Roman" pitchFamily="18" charset="0"/>
                <a:cs typeface="Times New Roman" pitchFamily="18" charset="0"/>
                <a:hlinkClick r:id="rId2" action="ppaction://hlinksldjump"/>
              </a:rPr>
              <a:t>[5]</a:t>
            </a:r>
            <a:r>
              <a:rPr lang="en-US" sz="2800" dirty="0" smtClean="0">
                <a:latin typeface="Times New Roman" panose="02020603050405020304" pitchFamily="18" charset="0"/>
                <a:cs typeface="Times New Roman" panose="02020603050405020304" pitchFamily="18" charset="0"/>
                <a:hlinkClick r:id="rId2" action="ppaction://hlinksldjump"/>
              </a:rPr>
              <a:t> </a:t>
            </a:r>
            <a:endParaRPr lang="en-US" sz="2800" dirty="0" smtClean="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hlinkClick r:id="rId2" action="ppaction://hlinksldjump"/>
              </a:rPr>
              <a:t>Non-Phished-URL’s</a:t>
            </a:r>
            <a:r>
              <a:rPr lang="en-US" sz="2800" baseline="30000" dirty="0" smtClean="0">
                <a:latin typeface="Times New Roman" pitchFamily="18" charset="0"/>
                <a:cs typeface="Times New Roman" pitchFamily="18" charset="0"/>
                <a:hlinkClick r:id="rId2" action="ppaction://hlinksldjump"/>
              </a:rPr>
              <a:t> </a:t>
            </a:r>
            <a:r>
              <a:rPr lang="en-US" sz="2800" baseline="30000" dirty="0">
                <a:latin typeface="Times New Roman" pitchFamily="18" charset="0"/>
                <a:cs typeface="Times New Roman" pitchFamily="18" charset="0"/>
                <a:hlinkClick r:id="rId2" action="ppaction://hlinksldjump"/>
              </a:rPr>
              <a:t>.</a:t>
            </a:r>
            <a:r>
              <a:rPr lang="en-IN" altLang="en-US" sz="2800" baseline="30000" dirty="0" smtClean="0">
                <a:latin typeface="Times New Roman" pitchFamily="18" charset="0"/>
                <a:cs typeface="Times New Roman" pitchFamily="18" charset="0"/>
                <a:hlinkClick r:id="rId2" action="ppaction://hlinksldjump"/>
              </a:rPr>
              <a:t>[6]</a:t>
            </a:r>
            <a:r>
              <a:rPr lang="en-US" sz="2800" dirty="0" smtClean="0">
                <a:latin typeface="Times New Roman" panose="02020603050405020304" pitchFamily="18" charset="0"/>
                <a:cs typeface="Times New Roman" panose="02020603050405020304" pitchFamily="18" charset="0"/>
                <a:hlinkClick r:id="rId2" action="ppaction://hlinksldjump"/>
              </a:rPr>
              <a:t> </a:t>
            </a:r>
            <a:endParaRPr lang="en-US" sz="2800" dirty="0" smtClean="0">
              <a:latin typeface="Times New Roman" panose="02020603050405020304" pitchFamily="18" charset="0"/>
              <a:cs typeface="Times New Roman" panose="02020603050405020304" pitchFamily="18" charset="0"/>
            </a:endParaRPr>
          </a:p>
          <a:p>
            <a:pPr algn="just">
              <a:buFont typeface="Wingdings" pitchFamily="2" charset="2"/>
              <a:buChar char="q"/>
            </a:pPr>
            <a:r>
              <a:rPr lang="en-US" sz="2800" dirty="0" smtClean="0">
                <a:latin typeface="Times New Roman" panose="02020603050405020304" pitchFamily="18" charset="0"/>
                <a:cs typeface="Times New Roman" panose="02020603050405020304" pitchFamily="18" charset="0"/>
              </a:rPr>
              <a:t>Then, we extracted various important features from the above mentioned URL’s which are discussed in the </a:t>
            </a:r>
            <a:r>
              <a:rPr lang="en-US" sz="2800" dirty="0" smtClean="0">
                <a:latin typeface="Times New Roman" panose="02020603050405020304" pitchFamily="18" charset="0"/>
                <a:cs typeface="Times New Roman" panose="02020603050405020304" pitchFamily="18" charset="0"/>
                <a:hlinkClick r:id="rId3" action="ppaction://hlinksldjump"/>
              </a:rPr>
              <a:t>Implementation</a:t>
            </a:r>
            <a:r>
              <a:rPr lang="en-US" sz="2800" dirty="0" smtClean="0">
                <a:latin typeface="Times New Roman" panose="02020603050405020304" pitchFamily="18" charset="0"/>
                <a:cs typeface="Times New Roman" panose="02020603050405020304" pitchFamily="18" charset="0"/>
              </a:rPr>
              <a:t> slide.</a:t>
            </a:r>
          </a:p>
          <a:p>
            <a:pPr algn="just">
              <a:buFont typeface="Wingdings" pitchFamily="2" charset="2"/>
              <a:buChar char="q"/>
            </a:pPr>
            <a:r>
              <a:rPr lang="en-US" sz="2800" dirty="0" smtClean="0">
                <a:latin typeface="Times New Roman" panose="02020603050405020304" pitchFamily="18" charset="0"/>
                <a:cs typeface="Times New Roman" panose="02020603050405020304" pitchFamily="18" charset="0"/>
              </a:rPr>
              <a:t>Then, we used </a:t>
            </a:r>
            <a:r>
              <a:rPr lang="en-US" sz="2800" dirty="0">
                <a:latin typeface="Times New Roman" panose="02020603050405020304" pitchFamily="18" charset="0"/>
                <a:cs typeface="Times New Roman" panose="02020603050405020304" pitchFamily="18" charset="0"/>
              </a:rPr>
              <a:t>the dataset provided by UCI Machine Learning repository collated by Mohammad et al. The dataset has 11055 data-points with 6157 legitimate URLs and 4898 phishing URLs.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075240" cy="652934"/>
          </a:xfrm>
        </p:spPr>
        <p:txBody>
          <a:bodyPr>
            <a:noAutofit/>
          </a:bodyPr>
          <a:lstStyle/>
          <a:p>
            <a:r>
              <a:rPr lang="en-US" sz="4000" b="1" dirty="0" smtClean="0">
                <a:solidFill>
                  <a:schemeClr val="tx1"/>
                </a:solidFill>
                <a:latin typeface="Times New Roman" panose="02020603050405020304" pitchFamily="18" charset="0"/>
                <a:cs typeface="Times New Roman" panose="02020603050405020304" pitchFamily="18" charset="0"/>
              </a:rPr>
              <a:t>Dataset Collection</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11" name="Content Placeholder 10" descr="C:\Users\consu\Videos\Captures\Untitled10 - Jupyter Notebook - Google Chrome 24-03-2022 11_12_32 (2).png"/>
          <p:cNvPicPr>
            <a:picLocks noGrp="1"/>
          </p:cNvPicPr>
          <p:nvPr>
            <p:ph sz="quarter" idx="1"/>
          </p:nvPr>
        </p:nvPicPr>
        <p:blipFill rotWithShape="1">
          <a:blip r:embed="rId2">
            <a:extLst>
              <a:ext uri="{28A0092B-C50C-407E-A947-70E740481C1C}">
                <a14:useLocalDpi xmlns:a14="http://schemas.microsoft.com/office/drawing/2010/main" val="0"/>
              </a:ext>
            </a:extLst>
          </a:blip>
          <a:srcRect l="15001" t="12427"/>
          <a:stretch>
            <a:fillRect/>
          </a:stretch>
        </p:blipFill>
        <p:spPr bwMode="auto">
          <a:xfrm>
            <a:off x="467544" y="3068960"/>
            <a:ext cx="2592288" cy="3528392"/>
          </a:xfrm>
          <a:prstGeom prst="rect">
            <a:avLst/>
          </a:prstGeom>
          <a:ln>
            <a:noFill/>
          </a:ln>
          <a:effectLst>
            <a:outerShdw blurRad="292100" dist="139700" dir="2700000" algn="tl" rotWithShape="0">
              <a:srgbClr val="333333">
                <a:alpha val="65000"/>
              </a:srgbClr>
            </a:outerShdw>
          </a:effectLst>
        </p:spPr>
      </p:pic>
      <p:pic>
        <p:nvPicPr>
          <p:cNvPr id="12" name="Picture 11" descr="C:\Users\consu\Videos\Captures\Untitled10 - Jupyter Notebook - Google Chrome 24-03-2022 11_13_33 (2).png"/>
          <p:cNvPicPr/>
          <p:nvPr/>
        </p:nvPicPr>
        <p:blipFill rotWithShape="1">
          <a:blip r:embed="rId3">
            <a:extLst>
              <a:ext uri="{28A0092B-C50C-407E-A947-70E740481C1C}">
                <a14:useLocalDpi xmlns:a14="http://schemas.microsoft.com/office/drawing/2010/main" val="0"/>
              </a:ext>
            </a:extLst>
          </a:blip>
          <a:srcRect l="6598" t="20957" b="14864"/>
          <a:stretch>
            <a:fillRect/>
          </a:stretch>
        </p:blipFill>
        <p:spPr bwMode="auto">
          <a:xfrm>
            <a:off x="467544" y="1124744"/>
            <a:ext cx="8064896" cy="1800200"/>
          </a:xfrm>
          <a:prstGeom prst="rect">
            <a:avLst/>
          </a:prstGeom>
          <a:ln>
            <a:noFill/>
          </a:ln>
          <a:effectLst>
            <a:outerShdw blurRad="292100" dist="139700" dir="2700000" algn="tl" rotWithShape="0">
              <a:srgbClr val="333333">
                <a:alpha val="65000"/>
              </a:srgbClr>
            </a:outerShdw>
          </a:effectLst>
        </p:spPr>
      </p:pic>
      <p:sp>
        <p:nvSpPr>
          <p:cNvPr id="13" name="TextBox 12"/>
          <p:cNvSpPr txBox="1"/>
          <p:nvPr/>
        </p:nvSpPr>
        <p:spPr>
          <a:xfrm>
            <a:off x="3491880" y="3861048"/>
            <a:ext cx="5040560"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Dataset by Mohammad et </a:t>
            </a:r>
            <a:r>
              <a:rPr lang="en-US" sz="2800" b="1" dirty="0" smtClean="0">
                <a:latin typeface="Times New Roman" panose="02020603050405020304" pitchFamily="18" charset="0"/>
                <a:cs typeface="Times New Roman" panose="02020603050405020304" pitchFamily="18" charset="0"/>
              </a:rPr>
              <a:t>al:</a:t>
            </a:r>
          </a:p>
          <a:p>
            <a:pPr algn="ctr"/>
            <a:r>
              <a:rPr lang="en-US" sz="2800" b="1" dirty="0" smtClean="0">
                <a:latin typeface="Times New Roman" panose="02020603050405020304" pitchFamily="18" charset="0"/>
                <a:cs typeface="Times New Roman" panose="02020603050405020304" pitchFamily="18" charset="0"/>
                <a:hlinkClick r:id="rId4" action="ppaction://hlinkfile"/>
              </a:rPr>
              <a:t>See Here</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214</TotalTime>
  <Words>801</Words>
  <Application>Microsoft Office PowerPoint</Application>
  <PresentationFormat>On-screen Show (4:3)</PresentationFormat>
  <Paragraphs>121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Detecting Phishing Websites Using Machine Learning Algorithms</vt:lpstr>
      <vt:lpstr>PROBLEM STATEMENT</vt:lpstr>
      <vt:lpstr>STATE-OF-THE-ART</vt:lpstr>
      <vt:lpstr>PowerPoint Presentation</vt:lpstr>
      <vt:lpstr>OBJECTIVES</vt:lpstr>
      <vt:lpstr>Proposed Design</vt:lpstr>
      <vt:lpstr>Work Flow</vt:lpstr>
      <vt:lpstr>Data Analysis Plan</vt:lpstr>
      <vt:lpstr>Dataset Collection</vt:lpstr>
      <vt:lpstr>IMPLEMENTATION</vt:lpstr>
      <vt:lpstr>PowerPoint Presentation</vt:lpstr>
      <vt:lpstr>Machine Learning Models</vt:lpstr>
      <vt:lpstr>RESULTS &amp; ANALYSIS</vt:lpstr>
      <vt:lpstr>Integrating our model to Website</vt:lpstr>
      <vt:lpstr>Conclusion</vt:lpstr>
      <vt:lpstr>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Kartikeya Consul</dc:creator>
  <cp:lastModifiedBy>Kartikeya Consul</cp:lastModifiedBy>
  <cp:revision>133</cp:revision>
  <dcterms:created xsi:type="dcterms:W3CDTF">2021-11-27T15:53:00Z</dcterms:created>
  <dcterms:modified xsi:type="dcterms:W3CDTF">2022-05-16T05:30:00Z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